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639" r:id="rId4"/>
    <p:sldId id="258" r:id="rId5"/>
    <p:sldId id="259" r:id="rId6"/>
    <p:sldId id="260" r:id="rId7"/>
    <p:sldId id="261" r:id="rId8"/>
    <p:sldId id="262" r:id="rId9"/>
    <p:sldId id="263" r:id="rId10"/>
    <p:sldId id="269" r:id="rId11"/>
    <p:sldId id="264" r:id="rId12"/>
    <p:sldId id="265" r:id="rId13"/>
    <p:sldId id="266" r:id="rId14"/>
    <p:sldId id="267" r:id="rId15"/>
    <p:sldId id="268" r:id="rId16"/>
    <p:sldId id="270" r:id="rId17"/>
    <p:sldId id="641" r:id="rId18"/>
    <p:sldId id="271" r:id="rId19"/>
    <p:sldId id="272" r:id="rId20"/>
    <p:sldId id="642" r:id="rId21"/>
    <p:sldId id="273" r:id="rId22"/>
    <p:sldId id="643" r:id="rId23"/>
    <p:sldId id="274" r:id="rId24"/>
    <p:sldId id="27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a SEN" initials="RS" lastIdx="13" clrIdx="0">
    <p:extLst>
      <p:ext uri="{19B8F6BF-5375-455C-9EA6-DF929625EA0E}">
        <p15:presenceInfo xmlns:p15="http://schemas.microsoft.com/office/powerpoint/2012/main" userId="S::ria.sen@wfp.org::572759fa-0607-47da-95e3-f88c9b67015b" providerId="AD"/>
      </p:ext>
    </p:extLst>
  </p:cmAuthor>
  <p:cmAuthor id="2" name="Lian, Jiaman" initials="LJ" lastIdx="10" clrIdx="1">
    <p:extLst>
      <p:ext uri="{19B8F6BF-5375-455C-9EA6-DF929625EA0E}">
        <p15:presenceInfo xmlns:p15="http://schemas.microsoft.com/office/powerpoint/2012/main" userId="S::jiaman.lian@itu.int::467d854f-452f-4365-86c3-302755c681e5" providerId="AD"/>
      </p:ext>
    </p:extLst>
  </p:cmAuthor>
  <p:cmAuthor id="3" name="French" initials="F." lastIdx="5" clrIdx="2">
    <p:extLst>
      <p:ext uri="{19B8F6BF-5375-455C-9EA6-DF929625EA0E}">
        <p15:presenceInfo xmlns:p15="http://schemas.microsoft.com/office/powerpoint/2012/main" userId="Fre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B476D"/>
    <a:srgbClr val="8F99C3"/>
    <a:srgbClr val="B3A2A1"/>
    <a:srgbClr val="E3E9F9"/>
    <a:srgbClr val="F7EDED"/>
    <a:srgbClr val="D0E4E5"/>
    <a:srgbClr val="EADDDC"/>
    <a:srgbClr val="DBDEEC"/>
    <a:srgbClr val="3CA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69101" autoAdjust="0"/>
  </p:normalViewPr>
  <p:slideViewPr>
    <p:cSldViewPr snapToGrid="0" snapToObjects="1">
      <p:cViewPr varScale="1">
        <p:scale>
          <a:sx n="37" d="100"/>
          <a:sy n="37" d="100"/>
        </p:scale>
        <p:origin x="1944" y="72"/>
      </p:cViewPr>
      <p:guideLst/>
    </p:cSldViewPr>
  </p:slideViewPr>
  <p:outlineViewPr>
    <p:cViewPr>
      <p:scale>
        <a:sx n="33" d="100"/>
        <a:sy n="33" d="100"/>
      </p:scale>
      <p:origin x="0" y="-11622"/>
    </p:cViewPr>
  </p:outlin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408837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fr-CH" altLang="zh-CN" b="1" noProof="0" dirty="0"/>
              <a:t>Signer</a:t>
            </a:r>
            <a:r>
              <a:rPr lang="fr-CH" altLang="zh-CN" b="1" baseline="0" noProof="0" dirty="0"/>
              <a:t> un traité ne signifie pas </a:t>
            </a:r>
            <a:r>
              <a:rPr lang="fr-CH" altLang="zh-CN" b="1" baseline="0" noProof="0" dirty="0" err="1"/>
              <a:t>qu</a:t>
            </a:r>
            <a:r>
              <a:rPr lang="fr-FR" b="1" dirty="0"/>
              <a:t>'</a:t>
            </a:r>
            <a:r>
              <a:rPr lang="fr-CH" altLang="zh-CN" b="1" baseline="0" noProof="0" dirty="0"/>
              <a:t>il a été ratifié et </a:t>
            </a:r>
            <a:r>
              <a:rPr lang="fr-CH" altLang="zh-CN" b="1" baseline="0" noProof="0" dirty="0" err="1"/>
              <a:t>qu</a:t>
            </a:r>
            <a:r>
              <a:rPr lang="fr-FR" b="1" dirty="0"/>
              <a:t>'</a:t>
            </a:r>
            <a:r>
              <a:rPr lang="fr-CH" altLang="zh-CN" b="1" baseline="0" noProof="0" dirty="0"/>
              <a:t>il peut être mis en œuvre au sein de l</a:t>
            </a:r>
            <a:r>
              <a:rPr lang="fr-FR" b="1" dirty="0"/>
              <a:t>'</a:t>
            </a:r>
            <a:r>
              <a:rPr lang="fr-CH" altLang="zh-CN" b="1" baseline="0" noProof="0" dirty="0"/>
              <a:t>État</a:t>
            </a:r>
            <a:r>
              <a:rPr lang="fr-CH" altLang="zh-CN" b="1" noProof="0" dirty="0"/>
              <a:t>. </a:t>
            </a:r>
            <a:r>
              <a:rPr lang="fr-CH" altLang="zh-CN" noProof="0" dirty="0"/>
              <a:t>En signant</a:t>
            </a:r>
            <a:r>
              <a:rPr lang="fr-CH" altLang="zh-CN" baseline="0" noProof="0" dirty="0"/>
              <a:t> un traité, un État exprime son intention de s</a:t>
            </a:r>
            <a:r>
              <a:rPr lang="fr-FR" dirty="0"/>
              <a:t>'</a:t>
            </a:r>
            <a:r>
              <a:rPr lang="fr-CH" altLang="zh-CN" baseline="0" noProof="0" dirty="0"/>
              <a:t>y conformer. Cependant, l</a:t>
            </a:r>
            <a:r>
              <a:rPr lang="fr-FR" dirty="0"/>
              <a:t>'</a:t>
            </a:r>
            <a:r>
              <a:rPr lang="fr-CH" altLang="zh-CN" baseline="0" noProof="0" dirty="0"/>
              <a:t>expression de cette intention n</a:t>
            </a:r>
            <a:r>
              <a:rPr lang="fr-FR" dirty="0"/>
              <a:t>'</a:t>
            </a:r>
            <a:r>
              <a:rPr lang="fr-CH" altLang="zh-CN" baseline="0" noProof="0" dirty="0"/>
              <a:t>est pas contraignante en soi. Une fois le traité signé, chaque État l</a:t>
            </a:r>
            <a:r>
              <a:rPr lang="fr-FR" dirty="0"/>
              <a:t>'</a:t>
            </a:r>
            <a:r>
              <a:rPr lang="fr-CH" altLang="zh-CN" baseline="0" noProof="0" dirty="0"/>
              <a:t>aborde selon les procédures nationales qui lui sont propres. Par exemple, dans certains pays, l</a:t>
            </a:r>
            <a:r>
              <a:rPr lang="fr-FR" dirty="0"/>
              <a:t>'</a:t>
            </a:r>
            <a:r>
              <a:rPr lang="fr-CH" altLang="zh-CN" baseline="0" noProof="0" dirty="0"/>
              <a:t>approbation du </a:t>
            </a:r>
            <a:r>
              <a:rPr lang="fr-CH" altLang="zh-CN" baseline="0" noProof="0" dirty="0">
                <a:highlight>
                  <a:srgbClr val="FFFF00"/>
                </a:highlight>
              </a:rPr>
              <a:t>parlement</a:t>
            </a:r>
            <a:r>
              <a:rPr lang="fr-CH" altLang="zh-CN" baseline="0" noProof="0" dirty="0"/>
              <a:t> est requise. Après que l</a:t>
            </a:r>
            <a:r>
              <a:rPr lang="fr-FR" dirty="0"/>
              <a:t>'</a:t>
            </a:r>
            <a:r>
              <a:rPr lang="fr-CH" altLang="zh-CN" baseline="0" noProof="0" dirty="0"/>
              <a:t>approbation ait été confirmée selon les procédures internes propres à un État, ce dernier notifie les autres parties de son consentement à être lié par le traité. Cette procédure s</a:t>
            </a:r>
            <a:r>
              <a:rPr lang="fr-FR" dirty="0"/>
              <a:t>'</a:t>
            </a:r>
            <a:r>
              <a:rPr lang="fr-CH" altLang="zh-CN" baseline="0" noProof="0" dirty="0"/>
              <a:t>appelle la ratification. Suite à cela, le traité est officiellement contraignant.</a:t>
            </a:r>
            <a:endParaRPr lang="fr-CH" altLang="zh-CN" noProof="0" dirty="0"/>
          </a:p>
          <a:p>
            <a:endParaRPr lang="fr-CH" noProof="0" dirty="0"/>
          </a:p>
          <a:p>
            <a:r>
              <a:rPr lang="fr-CH" altLang="zh-CN" noProof="0" dirty="0"/>
              <a:t>Référence: https://treaties.un.org/pages/ViewDetails.aspx?src=TREATY&amp;mtdsg_no=XXV-4&amp;chapter=25&amp;clang=_fr</a:t>
            </a:r>
          </a:p>
          <a:p>
            <a:endParaRPr lang="fr-CH" altLang="zh-CN" noProof="0" dirty="0"/>
          </a:p>
          <a:p>
            <a:endParaRPr lang="en-CH" dirty="0"/>
          </a:p>
        </p:txBody>
      </p:sp>
    </p:spTree>
    <p:extLst>
      <p:ext uri="{BB962C8B-B14F-4D97-AF65-F5344CB8AC3E}">
        <p14:creationId xmlns:p14="http://schemas.microsoft.com/office/powerpoint/2010/main" val="277961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fr-FR" noProof="0" dirty="0"/>
              <a:t>Pour ratifier</a:t>
            </a:r>
            <a:r>
              <a:rPr lang="fr-FR" baseline="0" noProof="0" dirty="0"/>
              <a:t> le traité, u</a:t>
            </a:r>
            <a:r>
              <a:rPr lang="fr-FR" noProof="0" dirty="0"/>
              <a:t>ne signature est nécessaire si l</a:t>
            </a:r>
            <a:r>
              <a:rPr lang="fr-CH" noProof="0" dirty="0">
                <a:latin typeface="Calibri" panose="020F0502020204030204" pitchFamily="34" charset="0"/>
                <a:cs typeface="Calibri" panose="020F0502020204030204" pitchFamily="34" charset="0"/>
              </a:rPr>
              <a:t>'</a:t>
            </a:r>
            <a:r>
              <a:rPr lang="fr-FR" noProof="0" dirty="0"/>
              <a:t>État exprime son consentement à être lié 1) par signature définitive</a:t>
            </a:r>
            <a:r>
              <a:rPr lang="fr-FR" baseline="0" noProof="0" dirty="0"/>
              <a:t> ou 2) par signature </a:t>
            </a:r>
            <a:r>
              <a:rPr lang="fr-CH" noProof="0" dirty="0"/>
              <a:t>soumise à ratification, acceptation ou approbation, suivie du dépôt d</a:t>
            </a:r>
            <a:r>
              <a:rPr lang="fr-CH" noProof="0" dirty="0">
                <a:latin typeface="Calibri" panose="020F0502020204030204" pitchFamily="34" charset="0"/>
                <a:cs typeface="Calibri" panose="020F0502020204030204" pitchFamily="34" charset="0"/>
              </a:rPr>
              <a:t>'</a:t>
            </a:r>
            <a:r>
              <a:rPr lang="fr-CH" noProof="0" dirty="0"/>
              <a:t>un instrument de ratification, d</a:t>
            </a:r>
            <a:r>
              <a:rPr lang="fr-CH" noProof="0" dirty="0">
                <a:latin typeface="Calibri" panose="020F0502020204030204" pitchFamily="34" charset="0"/>
                <a:cs typeface="Calibri" panose="020F0502020204030204" pitchFamily="34" charset="0"/>
              </a:rPr>
              <a:t>'</a:t>
            </a:r>
            <a:r>
              <a:rPr lang="fr-CH" noProof="0" dirty="0"/>
              <a:t>acceptation ou d</a:t>
            </a:r>
            <a:r>
              <a:rPr lang="fr-CH" noProof="0" dirty="0">
                <a:latin typeface="Calibri" panose="020F0502020204030204" pitchFamily="34" charset="0"/>
                <a:cs typeface="Calibri" panose="020F0502020204030204" pitchFamily="34" charset="0"/>
              </a:rPr>
              <a:t>'a</a:t>
            </a:r>
            <a:r>
              <a:rPr lang="fr-CH" noProof="0" dirty="0"/>
              <a:t>pprobation. Un</a:t>
            </a:r>
            <a:r>
              <a:rPr lang="fr-CH" baseline="0" noProof="0" dirty="0"/>
              <a:t> chef d</a:t>
            </a:r>
            <a:r>
              <a:rPr lang="fr-CH" noProof="0" dirty="0">
                <a:latin typeface="Calibri" panose="020F0502020204030204" pitchFamily="34" charset="0"/>
                <a:cs typeface="Calibri" panose="020F0502020204030204" pitchFamily="34" charset="0"/>
              </a:rPr>
              <a:t>'</a:t>
            </a:r>
            <a:r>
              <a:rPr lang="fr-CH" baseline="0" noProof="0" dirty="0"/>
              <a:t>État/de gouvernement, un ministre des affaires étrangères ou un fonctionnaire désigné bénéficiant d</a:t>
            </a:r>
            <a:r>
              <a:rPr lang="fr-CH" noProof="0" dirty="0">
                <a:latin typeface="Calibri" panose="020F0502020204030204" pitchFamily="34" charset="0"/>
                <a:cs typeface="Calibri" panose="020F0502020204030204" pitchFamily="34" charset="0"/>
              </a:rPr>
              <a:t>'un</a:t>
            </a:r>
            <a:r>
              <a:rPr lang="fr-CH" baseline="0" noProof="0" dirty="0"/>
              <a:t> mandat peut signer la Convention.</a:t>
            </a:r>
            <a:endParaRPr lang="fr-FR" noProof="0" dirty="0"/>
          </a:p>
          <a:p>
            <a:endParaRPr lang="fr-FR" noProof="0" dirty="0"/>
          </a:p>
        </p:txBody>
      </p:sp>
    </p:spTree>
    <p:extLst>
      <p:ext uri="{BB962C8B-B14F-4D97-AF65-F5344CB8AC3E}">
        <p14:creationId xmlns:p14="http://schemas.microsoft.com/office/powerpoint/2010/main" val="95249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altLang="zh-CN" sz="2000" dirty="0">
                <a:solidFill>
                  <a:schemeClr val="tx1">
                    <a:lumMod val="75000"/>
                  </a:schemeClr>
                </a:solidFill>
                <a:latin typeface="Avenir Book"/>
              </a:rPr>
              <a:t>Au </a:t>
            </a:r>
            <a:r>
              <a:rPr lang="fr-FR" altLang="zh-CN" sz="2000" dirty="0">
                <a:solidFill>
                  <a:schemeClr val="tx1">
                    <a:lumMod val="75000"/>
                  </a:schemeClr>
                </a:solidFill>
                <a:latin typeface="Avenir Book"/>
              </a:rPr>
              <a:t>terme</a:t>
            </a:r>
            <a:r>
              <a:rPr lang="en-US" altLang="zh-CN" sz="2000" dirty="0">
                <a:solidFill>
                  <a:schemeClr val="tx1">
                    <a:lumMod val="75000"/>
                  </a:schemeClr>
                </a:solidFill>
                <a:latin typeface="Avenir Book"/>
              </a:rPr>
              <a:t> du </a:t>
            </a:r>
            <a:r>
              <a:rPr lang="en-US" altLang="zh-CN" sz="2000" dirty="0" err="1">
                <a:solidFill>
                  <a:schemeClr val="tx1">
                    <a:lumMod val="75000"/>
                  </a:schemeClr>
                </a:solidFill>
                <a:latin typeface="Avenir Book"/>
              </a:rPr>
              <a:t>processus</a:t>
            </a:r>
            <a:r>
              <a:rPr lang="en-US" altLang="zh-CN" sz="2000" dirty="0">
                <a:solidFill>
                  <a:schemeClr val="tx1">
                    <a:lumMod val="75000"/>
                  </a:schemeClr>
                </a:solidFill>
                <a:latin typeface="Avenir Book"/>
              </a:rPr>
              <a:t> national de ratification par les parties </a:t>
            </a:r>
            <a:r>
              <a:rPr lang="en-US" altLang="zh-CN" sz="2000" dirty="0" err="1">
                <a:solidFill>
                  <a:schemeClr val="tx1">
                    <a:lumMod val="75000"/>
                  </a:schemeClr>
                </a:solidFill>
                <a:latin typeface="Avenir Book"/>
              </a:rPr>
              <a:t>contractantes</a:t>
            </a:r>
            <a:r>
              <a:rPr lang="en-US" altLang="zh-CN" sz="2000" dirty="0">
                <a:solidFill>
                  <a:schemeClr val="tx1">
                    <a:lumMod val="75000"/>
                  </a:schemeClr>
                </a:solidFill>
                <a:latin typeface="Avenir Book"/>
              </a:rPr>
              <a:t> de la Convention de Tampere, les instruments </a:t>
            </a:r>
            <a:r>
              <a:rPr lang="en-US" altLang="zh-CN" sz="2000" dirty="0" err="1">
                <a:solidFill>
                  <a:schemeClr val="tx1">
                    <a:lumMod val="75000"/>
                  </a:schemeClr>
                </a:solidFill>
                <a:latin typeface="Avenir Book"/>
              </a:rPr>
              <a:t>écrits</a:t>
            </a:r>
            <a:r>
              <a:rPr lang="en-US" altLang="zh-CN" sz="2000" dirty="0">
                <a:solidFill>
                  <a:schemeClr val="tx1">
                    <a:lumMod val="75000"/>
                  </a:schemeClr>
                </a:solidFill>
                <a:latin typeface="Avenir Book"/>
              </a:rPr>
              <a:t> qui </a:t>
            </a:r>
            <a:r>
              <a:rPr lang="en-US" altLang="zh-CN" sz="2000" dirty="0" err="1">
                <a:solidFill>
                  <a:schemeClr val="tx1">
                    <a:lumMod val="75000"/>
                  </a:schemeClr>
                </a:solidFill>
                <a:latin typeface="Avenir Book"/>
              </a:rPr>
              <a:t>attestent</a:t>
            </a:r>
            <a:r>
              <a:rPr lang="en-US" altLang="zh-CN" sz="2000" dirty="0">
                <a:solidFill>
                  <a:schemeClr val="tx1">
                    <a:lumMod val="75000"/>
                  </a:schemeClr>
                </a:solidFill>
                <a:latin typeface="Avenir Book"/>
              </a:rPr>
              <a:t> </a:t>
            </a:r>
            <a:r>
              <a:rPr lang="en-US" altLang="zh-CN" sz="2000" dirty="0" err="1">
                <a:solidFill>
                  <a:schemeClr val="tx1">
                    <a:lumMod val="75000"/>
                  </a:schemeClr>
                </a:solidFill>
                <a:latin typeface="Avenir Book"/>
              </a:rPr>
              <a:t>formellement</a:t>
            </a:r>
            <a:r>
              <a:rPr lang="en-US" altLang="zh-CN" sz="2000" dirty="0">
                <a:solidFill>
                  <a:schemeClr val="tx1">
                    <a:lumMod val="75000"/>
                  </a:schemeClr>
                </a:solidFill>
                <a:latin typeface="Avenir Book"/>
              </a:rPr>
              <a:t> le </a:t>
            </a:r>
            <a:r>
              <a:rPr lang="en-US" altLang="zh-CN" sz="2000" dirty="0" err="1">
                <a:solidFill>
                  <a:schemeClr val="tx1">
                    <a:lumMod val="75000"/>
                  </a:schemeClr>
                </a:solidFill>
                <a:latin typeface="Avenir Book"/>
              </a:rPr>
              <a:t>consentement</a:t>
            </a:r>
            <a:r>
              <a:rPr lang="en-US" altLang="zh-CN" sz="2000" dirty="0">
                <a:solidFill>
                  <a:schemeClr val="tx1">
                    <a:lumMod val="75000"/>
                  </a:schemeClr>
                </a:solidFill>
                <a:latin typeface="Avenir Book"/>
              </a:rPr>
              <a:t> à </a:t>
            </a:r>
            <a:r>
              <a:rPr lang="en-US" altLang="zh-CN" sz="2000" dirty="0" err="1">
                <a:solidFill>
                  <a:schemeClr val="tx1">
                    <a:lumMod val="75000"/>
                  </a:schemeClr>
                </a:solidFill>
                <a:latin typeface="Avenir Book"/>
              </a:rPr>
              <a:t>être</a:t>
            </a:r>
            <a:r>
              <a:rPr lang="en-US" altLang="zh-CN" sz="2000" dirty="0">
                <a:solidFill>
                  <a:schemeClr val="tx1">
                    <a:lumMod val="75000"/>
                  </a:schemeClr>
                </a:solidFill>
                <a:latin typeface="Avenir Book"/>
              </a:rPr>
              <a:t> </a:t>
            </a:r>
            <a:r>
              <a:rPr lang="en-US" altLang="zh-CN" sz="2000" dirty="0" err="1">
                <a:solidFill>
                  <a:schemeClr val="tx1">
                    <a:lumMod val="75000"/>
                  </a:schemeClr>
                </a:solidFill>
                <a:latin typeface="Avenir Book"/>
              </a:rPr>
              <a:t>lié</a:t>
            </a:r>
            <a:r>
              <a:rPr lang="en-US" altLang="zh-CN" sz="2000" dirty="0">
                <a:solidFill>
                  <a:schemeClr val="tx1">
                    <a:lumMod val="75000"/>
                  </a:schemeClr>
                </a:solidFill>
                <a:latin typeface="Avenir Book"/>
              </a:rPr>
              <a:t>, les </a:t>
            </a:r>
            <a:r>
              <a:rPr lang="en-US" altLang="zh-CN" sz="2000" dirty="0" err="1">
                <a:solidFill>
                  <a:schemeClr val="tx1">
                    <a:lumMod val="75000"/>
                  </a:schemeClr>
                </a:solidFill>
                <a:latin typeface="Avenir Book"/>
              </a:rPr>
              <a:t>réserves</a:t>
            </a:r>
            <a:r>
              <a:rPr lang="en-US" altLang="zh-CN" sz="2000" dirty="0">
                <a:solidFill>
                  <a:schemeClr val="tx1">
                    <a:lumMod val="75000"/>
                  </a:schemeClr>
                </a:solidFill>
                <a:latin typeface="Avenir Book"/>
              </a:rPr>
              <a:t> et les </a:t>
            </a:r>
            <a:r>
              <a:rPr lang="en-US" altLang="zh-CN" sz="2000" dirty="0" err="1">
                <a:solidFill>
                  <a:schemeClr val="tx1">
                    <a:lumMod val="75000"/>
                  </a:schemeClr>
                </a:solidFill>
                <a:latin typeface="Avenir Book"/>
              </a:rPr>
              <a:t>déclarations</a:t>
            </a:r>
            <a:r>
              <a:rPr lang="en-US" altLang="zh-CN" sz="2000" dirty="0">
                <a:solidFill>
                  <a:schemeClr val="tx1">
                    <a:lumMod val="75000"/>
                  </a:schemeClr>
                </a:solidFill>
                <a:latin typeface="Avenir Book"/>
              </a:rPr>
              <a:t> </a:t>
            </a:r>
            <a:r>
              <a:rPr lang="en-US" altLang="zh-CN" sz="2000" dirty="0" err="1">
                <a:solidFill>
                  <a:schemeClr val="tx1">
                    <a:lumMod val="75000"/>
                  </a:schemeClr>
                </a:solidFill>
                <a:latin typeface="Avenir Book"/>
              </a:rPr>
              <a:t>seront</a:t>
            </a:r>
            <a:r>
              <a:rPr lang="en-US" altLang="zh-CN" sz="2000" dirty="0">
                <a:solidFill>
                  <a:schemeClr val="tx1">
                    <a:lumMod val="75000"/>
                  </a:schemeClr>
                </a:solidFill>
                <a:latin typeface="Avenir Book"/>
              </a:rPr>
              <a:t> remis à un </a:t>
            </a:r>
            <a:r>
              <a:rPr lang="en-US" altLang="zh-CN" sz="2000" dirty="0" err="1">
                <a:solidFill>
                  <a:schemeClr val="tx1">
                    <a:lumMod val="75000"/>
                  </a:schemeClr>
                </a:solidFill>
                <a:latin typeface="Avenir Book"/>
              </a:rPr>
              <a:t>dépositaire</a:t>
            </a:r>
            <a:r>
              <a:rPr lang="en-US" altLang="zh-CN"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err="1">
                <a:solidFill>
                  <a:schemeClr val="tx1">
                    <a:lumMod val="75000"/>
                  </a:schemeClr>
                </a:solidFill>
                <a:effectLst/>
                <a:latin typeface="Avenir Book"/>
                <a:ea typeface="+mn-ea"/>
                <a:cs typeface="+mn-cs"/>
                <a:sym typeface="Helvetica Neue"/>
              </a:rPr>
              <a:t>L'image</a:t>
            </a:r>
            <a:r>
              <a:rPr lang="en-US" altLang="zh-CN" sz="2000" b="0" i="0" u="none" strike="noStrike" dirty="0">
                <a:solidFill>
                  <a:schemeClr val="tx1">
                    <a:lumMod val="75000"/>
                  </a:schemeClr>
                </a:solidFill>
                <a:effectLst/>
                <a:latin typeface="Avenir Book"/>
                <a:ea typeface="+mn-ea"/>
                <a:cs typeface="+mn-cs"/>
                <a:sym typeface="Helvetica Neue"/>
              </a:rPr>
              <a:t> dans la diapositive </a:t>
            </a:r>
            <a:r>
              <a:rPr lang="en-US" altLang="zh-CN" sz="2000" b="0" i="0" u="none" strike="noStrike" dirty="0" err="1">
                <a:solidFill>
                  <a:schemeClr val="tx1">
                    <a:lumMod val="75000"/>
                  </a:schemeClr>
                </a:solidFill>
                <a:effectLst/>
                <a:latin typeface="Avenir Book"/>
                <a:ea typeface="+mn-ea"/>
                <a:cs typeface="+mn-cs"/>
                <a:sym typeface="Helvetica Neue"/>
              </a:rPr>
              <a:t>est</a:t>
            </a:r>
            <a:r>
              <a:rPr lang="en-US" altLang="zh-CN" sz="2000" b="0" i="0" u="none" strike="noStrike" dirty="0">
                <a:solidFill>
                  <a:schemeClr val="tx1">
                    <a:lumMod val="75000"/>
                  </a:schemeClr>
                </a:solidFill>
                <a:effectLst/>
                <a:latin typeface="Avenir Book"/>
                <a:ea typeface="+mn-ea"/>
                <a:cs typeface="+mn-cs"/>
                <a:sym typeface="Helvetica Neue"/>
              </a:rPr>
              <a:t> un </a:t>
            </a:r>
            <a:r>
              <a:rPr lang="en-US" altLang="zh-CN" sz="2000" b="0" i="0" u="none" strike="noStrike" dirty="0" err="1">
                <a:solidFill>
                  <a:schemeClr val="tx1">
                    <a:lumMod val="75000"/>
                  </a:schemeClr>
                </a:solidFill>
                <a:effectLst/>
                <a:latin typeface="Avenir Book"/>
                <a:ea typeface="+mn-ea"/>
                <a:cs typeface="+mn-cs"/>
                <a:sym typeface="Helvetica Neue"/>
              </a:rPr>
              <a:t>exemple</a:t>
            </a:r>
            <a:r>
              <a:rPr lang="en-US" altLang="zh-CN" sz="2000" b="0" i="0" u="none" strike="noStrike" dirty="0">
                <a:solidFill>
                  <a:schemeClr val="tx1">
                    <a:lumMod val="75000"/>
                  </a:schemeClr>
                </a:solidFill>
                <a:effectLst/>
                <a:latin typeface="Avenir Book"/>
                <a:ea typeface="+mn-ea"/>
                <a:cs typeface="+mn-cs"/>
                <a:sym typeface="Helvetica Neue"/>
              </a:rPr>
              <a:t> d'un </a:t>
            </a:r>
            <a:r>
              <a:rPr lang="en-US" altLang="zh-CN" sz="2000" b="0" i="0" u="none" strike="noStrike" dirty="0" err="1">
                <a:solidFill>
                  <a:schemeClr val="tx1">
                    <a:lumMod val="75000"/>
                  </a:schemeClr>
                </a:solidFill>
                <a:effectLst/>
                <a:latin typeface="Avenir Book"/>
                <a:ea typeface="+mn-ea"/>
                <a:cs typeface="+mn-cs"/>
                <a:sym typeface="Helvetica Neue"/>
              </a:rPr>
              <a:t>i</a:t>
            </a:r>
            <a:r>
              <a:rPr lang="fr-FR" altLang="zh-CN" sz="2000" b="0" i="0" u="none" strike="noStrike" dirty="0">
                <a:solidFill>
                  <a:schemeClr val="tx1">
                    <a:lumMod val="75000"/>
                  </a:schemeClr>
                </a:solidFill>
                <a:effectLst/>
                <a:latin typeface="Avenir Book"/>
                <a:ea typeface="+mn-ea"/>
                <a:cs typeface="+mn-cs"/>
                <a:sym typeface="Helvetica Neue"/>
              </a:rPr>
              <a:t>n</a:t>
            </a:r>
            <a:r>
              <a:rPr lang="en-US" altLang="zh-CN" sz="2000" b="0" i="0" u="none" strike="noStrike" dirty="0" err="1">
                <a:solidFill>
                  <a:schemeClr val="tx1">
                    <a:lumMod val="75000"/>
                  </a:schemeClr>
                </a:solidFill>
                <a:effectLst/>
                <a:latin typeface="Avenir Book"/>
                <a:ea typeface="+mn-ea"/>
                <a:cs typeface="+mn-cs"/>
                <a:sym typeface="Helvetica Neue"/>
              </a:rPr>
              <a:t>strument</a:t>
            </a:r>
            <a:r>
              <a:rPr lang="zh-CN" altLang="en-US" sz="2000" b="0" i="0" u="none" strike="noStrike" dirty="0">
                <a:solidFill>
                  <a:schemeClr val="tx1">
                    <a:lumMod val="75000"/>
                  </a:schemeClr>
                </a:solidFill>
                <a:effectLst/>
                <a:latin typeface="Avenir Book"/>
                <a:ea typeface="+mn-ea"/>
                <a:cs typeface="+mn-cs"/>
                <a:sym typeface="Helvetica Neue"/>
              </a:rPr>
              <a:t> </a:t>
            </a:r>
            <a:r>
              <a:rPr lang="fr-FR" altLang="zh-CN" sz="2000" b="0" i="0" u="none" strike="noStrike" dirty="0">
                <a:solidFill>
                  <a:schemeClr val="tx1">
                    <a:lumMod val="75000"/>
                  </a:schemeClr>
                </a:solidFill>
                <a:effectLst/>
                <a:latin typeface="Avenir Book"/>
                <a:ea typeface="+mn-ea"/>
                <a:cs typeface="+mn-cs"/>
                <a:sym typeface="Helvetica Neue"/>
              </a:rPr>
              <a:t>conférant les pleins pouvoirs</a:t>
            </a:r>
            <a:r>
              <a:rPr lang="en-US" altLang="zh-CN" sz="2000" b="0" i="0" u="none" strike="noStrike" dirty="0">
                <a:solidFill>
                  <a:schemeClr val="tx1">
                    <a:lumMod val="75000"/>
                  </a:schemeClr>
                </a:solidFill>
                <a:effectLst/>
                <a:latin typeface="Avenir Book"/>
                <a:ea typeface="+mn-ea"/>
                <a:cs typeface="+mn-cs"/>
                <a:sym typeface="Helvetica Neue"/>
              </a:rPr>
              <a:t>.</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200" b="0" i="0" u="none" strike="noStrike" dirty="0">
              <a:effectLst/>
              <a:latin typeface="+mn-lt"/>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mn-lt"/>
                <a:ea typeface="+mn-ea"/>
                <a:cs typeface="+mn-cs"/>
                <a:sym typeface="Helvetica Neue"/>
              </a:rPr>
              <a:t>Les </a:t>
            </a:r>
            <a:r>
              <a:rPr lang="en-US" sz="2200" b="0" i="0" u="none" strike="noStrike" dirty="0" err="1">
                <a:effectLst/>
                <a:latin typeface="+mn-lt"/>
                <a:ea typeface="+mn-ea"/>
                <a:cs typeface="+mn-cs"/>
                <a:sym typeface="Helvetica Neue"/>
              </a:rPr>
              <a:t>traités</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multilatéraux</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désignent</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en</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général</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une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organisation</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internationale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ou</a:t>
            </a:r>
            <a:r>
              <a:rPr lang="en-US" sz="2200" b="0" i="0" u="none" strike="noStrike" dirty="0">
                <a:effectLst/>
                <a:latin typeface="+mn-lt"/>
                <a:ea typeface="+mn-ea"/>
                <a:cs typeface="+mn-cs"/>
                <a:sym typeface="Helvetica Neue"/>
              </a:rPr>
              <a:t> le </a:t>
            </a:r>
            <a:r>
              <a:rPr lang="en-US" sz="2200" b="0" i="0" u="none" strike="noStrike" dirty="0" err="1">
                <a:effectLst/>
                <a:latin typeface="+mn-lt"/>
                <a:ea typeface="+mn-ea"/>
                <a:cs typeface="+mn-cs"/>
                <a:sym typeface="Helvetica Neue"/>
              </a:rPr>
              <a:t>Secrétaire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général</a:t>
            </a:r>
            <a:r>
              <a:rPr lang="en-US" sz="2200" b="0" i="0" u="none" strike="noStrike" dirty="0">
                <a:effectLst/>
                <a:latin typeface="+mn-lt"/>
                <a:ea typeface="+mn-ea"/>
                <a:cs typeface="+mn-cs"/>
                <a:sym typeface="Helvetica Neue"/>
              </a:rPr>
              <a:t> de </a:t>
            </a:r>
            <a:r>
              <a:rPr lang="en-US" sz="2200" b="0" i="0" u="none" strike="noStrike" dirty="0" err="1">
                <a:effectLst/>
                <a:latin typeface="+mn-lt"/>
                <a:ea typeface="+mn-ea"/>
                <a:cs typeface="+mn-cs"/>
                <a:sym typeface="Helvetica Neue"/>
              </a:rPr>
              <a:t>l'ONU</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comme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dépositaire</a:t>
            </a:r>
            <a:r>
              <a:rPr lang="en-US" sz="2200" b="0" i="0" u="none" strike="noStrike" dirty="0">
                <a:effectLst/>
                <a:latin typeface="+mn-lt"/>
                <a:ea typeface="+mn-ea"/>
                <a:cs typeface="+mn-cs"/>
                <a:sym typeface="Helvetica Neue"/>
              </a:rPr>
              <a:t>. </a:t>
            </a:r>
            <a:r>
              <a:rPr lang="fr-FR" altLang="zh-CN" sz="2400" dirty="0">
                <a:solidFill>
                  <a:schemeClr val="tx1">
                    <a:lumMod val="75000"/>
                  </a:schemeClr>
                </a:solidFill>
                <a:latin typeface="Avenir Book"/>
              </a:rPr>
              <a:t>Pour la </a:t>
            </a:r>
            <a:r>
              <a:rPr lang="en-US" altLang="zh-CN" sz="2400" dirty="0">
                <a:solidFill>
                  <a:schemeClr val="tx1">
                    <a:lumMod val="75000"/>
                  </a:schemeClr>
                </a:solidFill>
                <a:latin typeface="Avenir Book"/>
              </a:rPr>
              <a:t>Convention de Tampere,</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le </a:t>
            </a:r>
            <a:r>
              <a:rPr lang="en-US" altLang="zh-CN" sz="2400" dirty="0" err="1">
                <a:solidFill>
                  <a:schemeClr val="tx1">
                    <a:lumMod val="75000"/>
                  </a:schemeClr>
                </a:solidFill>
                <a:latin typeface="Avenir Book"/>
              </a:rPr>
              <a:t>dépositaire</a:t>
            </a:r>
            <a:r>
              <a:rPr lang="en-US" altLang="zh-CN" sz="2400" dirty="0">
                <a:solidFill>
                  <a:schemeClr val="tx1">
                    <a:lumMod val="75000"/>
                  </a:schemeClr>
                </a:solidFill>
                <a:latin typeface="Avenir Book"/>
              </a:rPr>
              <a:t> </a:t>
            </a:r>
            <a:r>
              <a:rPr lang="en-US" altLang="zh-CN" sz="2400" dirty="0" err="1">
                <a:solidFill>
                  <a:schemeClr val="tx1">
                    <a:lumMod val="75000"/>
                  </a:schemeClr>
                </a:solidFill>
                <a:latin typeface="Avenir Book"/>
              </a:rPr>
              <a:t>est</a:t>
            </a:r>
            <a:r>
              <a:rPr lang="en-US" altLang="zh-CN" sz="2400" dirty="0">
                <a:solidFill>
                  <a:schemeClr val="tx1">
                    <a:lumMod val="75000"/>
                  </a:schemeClr>
                </a:solidFill>
                <a:latin typeface="Avenir Book"/>
              </a:rPr>
              <a:t> le </a:t>
            </a:r>
            <a:r>
              <a:rPr lang="en-US" altLang="zh-CN" sz="2400" dirty="0" err="1">
                <a:solidFill>
                  <a:schemeClr val="tx1">
                    <a:lumMod val="75000"/>
                  </a:schemeClr>
                </a:solidFill>
                <a:latin typeface="Avenir Book"/>
              </a:rPr>
              <a:t>Secrétaire</a:t>
            </a:r>
            <a:r>
              <a:rPr lang="en-US" altLang="zh-CN" sz="2400" dirty="0">
                <a:solidFill>
                  <a:schemeClr val="tx1">
                    <a:lumMod val="75000"/>
                  </a:schemeClr>
                </a:solidFill>
                <a:latin typeface="Avenir Book"/>
              </a:rPr>
              <a:t> </a:t>
            </a:r>
            <a:r>
              <a:rPr lang="en-US" altLang="zh-CN" sz="2400" dirty="0" err="1">
                <a:solidFill>
                  <a:schemeClr val="tx1">
                    <a:lumMod val="75000"/>
                  </a:schemeClr>
                </a:solidFill>
                <a:latin typeface="Avenir Book"/>
              </a:rPr>
              <a:t>général</a:t>
            </a:r>
            <a:r>
              <a:rPr lang="en-US" altLang="zh-CN" sz="2400" dirty="0">
                <a:solidFill>
                  <a:schemeClr val="tx1">
                    <a:lumMod val="75000"/>
                  </a:schemeClr>
                </a:solidFill>
                <a:latin typeface="Avenir Book"/>
              </a:rPr>
              <a:t> de </a:t>
            </a:r>
            <a:r>
              <a:rPr lang="en-US" altLang="zh-CN" sz="2400" dirty="0" err="1">
                <a:solidFill>
                  <a:schemeClr val="tx1">
                    <a:lumMod val="75000"/>
                  </a:schemeClr>
                </a:solidFill>
                <a:latin typeface="Avenir Book"/>
              </a:rPr>
              <a:t>l'ONU</a:t>
            </a:r>
            <a:r>
              <a:rPr lang="en-US" altLang="zh-CN" sz="2400" dirty="0">
                <a:solidFill>
                  <a:schemeClr val="tx1">
                    <a:lumMod val="75000"/>
                  </a:schemeClr>
                </a:solidFill>
                <a:latin typeface="Avenir Book"/>
              </a:rPr>
              <a:t>.</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400" b="0" i="0" u="none" strike="noStrike" dirty="0">
              <a:solidFill>
                <a:schemeClr val="tx1">
                  <a:lumMod val="75000"/>
                </a:schemeClr>
              </a:solidFill>
              <a:effectLst/>
              <a:latin typeface="Avenir Book"/>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mn-lt"/>
                <a:ea typeface="+mn-ea"/>
                <a:cs typeface="+mn-cs"/>
                <a:sym typeface="Helvetica Neue"/>
              </a:rPr>
              <a:t>Le </a:t>
            </a:r>
            <a:r>
              <a:rPr lang="en-US" sz="2200" b="0" i="0" u="none" strike="noStrike" dirty="0" err="1">
                <a:effectLst/>
                <a:latin typeface="+mn-lt"/>
                <a:ea typeface="+mn-ea"/>
                <a:cs typeface="+mn-cs"/>
                <a:sym typeface="Helvetica Neue"/>
              </a:rPr>
              <a:t>dépositaire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est</a:t>
            </a:r>
            <a:r>
              <a:rPr lang="en-US" sz="2200" b="0" i="0" u="none" strike="noStrike" dirty="0">
                <a:effectLst/>
                <a:latin typeface="+mn-lt"/>
                <a:ea typeface="+mn-ea"/>
                <a:cs typeface="+mn-cs"/>
                <a:sym typeface="Helvetica Neue"/>
              </a:rPr>
              <a:t> chargé de </a:t>
            </a:r>
            <a:r>
              <a:rPr lang="en-US" sz="2200" b="0" i="0" u="none" strike="noStrike" dirty="0" err="1">
                <a:effectLst/>
                <a:latin typeface="+mn-lt"/>
                <a:ea typeface="+mn-ea"/>
                <a:cs typeface="+mn-cs"/>
                <a:sym typeface="Helvetica Neue"/>
              </a:rPr>
              <a:t>recevoir</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toutes</a:t>
            </a:r>
            <a:r>
              <a:rPr lang="en-US" sz="2200" b="0" i="0" u="none" strike="noStrike" dirty="0">
                <a:effectLst/>
                <a:latin typeface="+mn-lt"/>
                <a:ea typeface="+mn-ea"/>
                <a:cs typeface="+mn-cs"/>
                <a:sym typeface="Helvetica Neue"/>
              </a:rPr>
              <a:t> les notifications et </a:t>
            </a:r>
            <a:r>
              <a:rPr lang="en-US" sz="2200" b="0" i="0" u="none" strike="noStrike" dirty="0" err="1">
                <a:effectLst/>
                <a:latin typeface="+mn-lt"/>
                <a:ea typeface="+mn-ea"/>
                <a:cs typeface="+mn-cs"/>
                <a:sym typeface="Helvetica Neue"/>
              </a:rPr>
              <a:t>tous</a:t>
            </a:r>
            <a:r>
              <a:rPr lang="en-US" sz="2200" b="0" i="0" u="none" strike="noStrike" dirty="0">
                <a:effectLst/>
                <a:latin typeface="+mn-lt"/>
                <a:ea typeface="+mn-ea"/>
                <a:cs typeface="+mn-cs"/>
                <a:sym typeface="Helvetica Neue"/>
              </a:rPr>
              <a:t> les documents </a:t>
            </a:r>
            <a:r>
              <a:rPr lang="en-US" sz="2200" b="0" i="0" u="none" strike="noStrike" dirty="0" err="1">
                <a:effectLst/>
                <a:latin typeface="+mn-lt"/>
                <a:ea typeface="+mn-ea"/>
                <a:cs typeface="+mn-cs"/>
                <a:sym typeface="Helvetica Neue"/>
              </a:rPr>
              <a:t>liés</a:t>
            </a:r>
            <a:r>
              <a:rPr lang="en-US" sz="2200" b="0" i="0" u="none" strike="noStrike" dirty="0">
                <a:effectLst/>
                <a:latin typeface="+mn-lt"/>
                <a:ea typeface="+mn-ea"/>
                <a:cs typeface="+mn-cs"/>
                <a:sym typeface="Helvetica Neue"/>
              </a:rPr>
              <a:t> au </a:t>
            </a:r>
            <a:r>
              <a:rPr lang="en-US" sz="2200" b="0" i="0" u="none" strike="noStrike" dirty="0" err="1">
                <a:effectLst/>
                <a:latin typeface="+mn-lt"/>
                <a:ea typeface="+mn-ea"/>
                <a:cs typeface="+mn-cs"/>
                <a:sym typeface="Helvetica Neue"/>
              </a:rPr>
              <a:t>traité</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d'examiner</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si</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toutes</a:t>
            </a:r>
            <a:r>
              <a:rPr lang="en-US" sz="2200" b="0" i="0" u="none" strike="noStrike" dirty="0">
                <a:effectLst/>
                <a:latin typeface="+mn-lt"/>
                <a:ea typeface="+mn-ea"/>
                <a:cs typeface="+mn-cs"/>
                <a:sym typeface="Helvetica Neue"/>
              </a:rPr>
              <a:t> les prescriptions de </a:t>
            </a:r>
            <a:r>
              <a:rPr lang="en-US" sz="2200" b="0" i="0" u="none" strike="noStrike" dirty="0" err="1">
                <a:effectLst/>
                <a:latin typeface="+mn-lt"/>
                <a:ea typeface="+mn-ea"/>
                <a:cs typeface="+mn-cs"/>
                <a:sym typeface="Helvetica Neue"/>
              </a:rPr>
              <a:t>forme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sont</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respectées</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d'enregistrer</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ces</a:t>
            </a:r>
            <a:r>
              <a:rPr lang="en-US" sz="2200" b="0" i="0" u="none" strike="noStrike" dirty="0">
                <a:effectLst/>
                <a:latin typeface="+mn-lt"/>
                <a:ea typeface="+mn-ea"/>
                <a:cs typeface="+mn-cs"/>
                <a:sym typeface="Helvetica Neue"/>
              </a:rPr>
              <a:t> notifications et documents, </a:t>
            </a:r>
            <a:r>
              <a:rPr lang="en-US" sz="2200" b="0" i="0" u="none" strike="noStrike" dirty="0" err="1">
                <a:effectLst/>
                <a:latin typeface="+mn-lt"/>
                <a:ea typeface="+mn-ea"/>
                <a:cs typeface="+mn-cs"/>
                <a:sym typeface="Helvetica Neue"/>
              </a:rPr>
              <a:t>d'enregistrer</a:t>
            </a:r>
            <a:r>
              <a:rPr lang="en-US" sz="2200" b="0" i="0" u="none" strike="noStrike" dirty="0">
                <a:effectLst/>
                <a:latin typeface="+mn-lt"/>
                <a:ea typeface="+mn-ea"/>
                <a:cs typeface="+mn-cs"/>
                <a:sym typeface="Helvetica Neue"/>
              </a:rPr>
              <a:t> le </a:t>
            </a:r>
            <a:r>
              <a:rPr lang="en-US" sz="2200" b="0" i="0" u="none" strike="noStrike" dirty="0" err="1">
                <a:effectLst/>
                <a:latin typeface="+mn-lt"/>
                <a:ea typeface="+mn-ea"/>
                <a:cs typeface="+mn-cs"/>
                <a:sym typeface="Helvetica Neue"/>
              </a:rPr>
              <a:t>traité</a:t>
            </a:r>
            <a:r>
              <a:rPr lang="en-US" sz="2200" b="0" i="0" u="none" strike="noStrike" dirty="0">
                <a:effectLst/>
                <a:latin typeface="+mn-lt"/>
                <a:ea typeface="+mn-ea"/>
                <a:cs typeface="+mn-cs"/>
                <a:sym typeface="Helvetica Neue"/>
              </a:rPr>
              <a:t> et de notifier tout </a:t>
            </a:r>
            <a:r>
              <a:rPr lang="en-US" sz="2200" b="0" i="0" u="none" strike="noStrike" dirty="0" err="1">
                <a:effectLst/>
                <a:latin typeface="+mn-lt"/>
                <a:ea typeface="+mn-ea"/>
                <a:cs typeface="+mn-cs"/>
                <a:sym typeface="Helvetica Neue"/>
              </a:rPr>
              <a:t>acte</a:t>
            </a:r>
            <a:r>
              <a:rPr lang="en-US" sz="2200" b="0" i="0" u="none" strike="noStrike" dirty="0">
                <a:effectLst/>
                <a:latin typeface="+mn-lt"/>
                <a:ea typeface="+mn-ea"/>
                <a:cs typeface="+mn-cs"/>
                <a:sym typeface="Helvetica Neue"/>
              </a:rPr>
              <a:t> pertinent aux parties </a:t>
            </a:r>
            <a:r>
              <a:rPr lang="en-US" sz="2200" b="0" i="0" u="none" strike="noStrike" dirty="0" err="1">
                <a:effectLst/>
                <a:latin typeface="+mn-lt"/>
                <a:ea typeface="+mn-ea"/>
                <a:cs typeface="+mn-cs"/>
                <a:sym typeface="Helvetica Neue"/>
              </a:rPr>
              <a:t>concernées</a:t>
            </a:r>
            <a:r>
              <a:rPr lang="en-US" sz="2200" b="0" i="0" u="none" strike="noStrike" dirty="0">
                <a:effectLst/>
                <a:latin typeface="+mn-lt"/>
                <a:ea typeface="+mn-ea"/>
                <a:cs typeface="+mn-cs"/>
                <a:sym typeface="Helvetica Neue"/>
              </a:rPr>
              <a:t>.</a:t>
            </a:r>
          </a:p>
          <a:p>
            <a:endParaRPr lang="en-US" sz="2200" dirty="0">
              <a:effectLst/>
              <a:latin typeface="+mn-lt"/>
              <a:ea typeface="+mn-ea"/>
              <a:cs typeface="+mn-cs"/>
              <a:sym typeface="Helvetica Neue"/>
            </a:endParaRPr>
          </a:p>
          <a:p>
            <a:r>
              <a:rPr lang="en-US" sz="2200" dirty="0">
                <a:effectLst/>
                <a:latin typeface="+mn-lt"/>
                <a:ea typeface="+mn-ea"/>
                <a:cs typeface="+mn-cs"/>
                <a:sym typeface="Helvetica Neue"/>
              </a:rPr>
              <a:t>La Convention entre </a:t>
            </a:r>
            <a:r>
              <a:rPr lang="en-US" sz="2200" dirty="0" err="1">
                <a:effectLst/>
                <a:latin typeface="+mn-lt"/>
                <a:ea typeface="+mn-ea"/>
                <a:cs typeface="+mn-cs"/>
                <a:sym typeface="Helvetica Neue"/>
              </a:rPr>
              <a:t>en</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vigueur</a:t>
            </a:r>
            <a:r>
              <a:rPr lang="en-US" sz="2200" dirty="0">
                <a:effectLst/>
                <a:latin typeface="+mn-lt"/>
                <a:ea typeface="+mn-ea"/>
                <a:cs typeface="+mn-cs"/>
                <a:sym typeface="Helvetica Neue"/>
              </a:rPr>
              <a:t> </a:t>
            </a:r>
            <a:r>
              <a:rPr lang="fr-FR" sz="2200" noProof="0" dirty="0">
                <a:effectLst/>
                <a:latin typeface="+mn-lt"/>
                <a:ea typeface="+mn-ea"/>
                <a:cs typeface="+mn-cs"/>
                <a:sym typeface="Helvetica Neue"/>
              </a:rPr>
              <a:t>trente</a:t>
            </a:r>
            <a:r>
              <a:rPr lang="en-US" sz="2200" dirty="0">
                <a:effectLst/>
                <a:latin typeface="+mn-lt"/>
                <a:ea typeface="+mn-ea"/>
                <a:cs typeface="+mn-cs"/>
                <a:sym typeface="Helvetica Neue"/>
              </a:rPr>
              <a:t> (30) </a:t>
            </a:r>
            <a:r>
              <a:rPr lang="fr-FR" sz="2200" noProof="0" dirty="0">
                <a:effectLst/>
                <a:latin typeface="+mn-lt"/>
                <a:ea typeface="+mn-ea"/>
                <a:cs typeface="+mn-cs"/>
                <a:sym typeface="Helvetica Neue"/>
              </a:rPr>
              <a:t>jours</a:t>
            </a:r>
            <a:r>
              <a:rPr lang="en-US" sz="2200" dirty="0">
                <a:effectLst/>
                <a:latin typeface="+mn-lt"/>
                <a:ea typeface="+mn-ea"/>
                <a:cs typeface="+mn-cs"/>
                <a:sym typeface="Helvetica Neue"/>
              </a:rPr>
              <a:t> après </a:t>
            </a:r>
            <a:r>
              <a:rPr lang="fr-FR" sz="2200" noProof="0" dirty="0">
                <a:effectLst/>
                <a:latin typeface="+mn-lt"/>
                <a:ea typeface="+mn-ea"/>
                <a:cs typeface="+mn-cs"/>
                <a:sym typeface="Helvetica Neue"/>
              </a:rPr>
              <a:t>après</a:t>
            </a:r>
            <a:r>
              <a:rPr lang="en-US" sz="2200" dirty="0">
                <a:effectLst/>
                <a:latin typeface="+mn-lt"/>
                <a:ea typeface="+mn-ea"/>
                <a:cs typeface="+mn-cs"/>
                <a:sym typeface="Helvetica Neue"/>
              </a:rPr>
              <a:t> </a:t>
            </a:r>
            <a:r>
              <a:rPr lang="fr-FR" sz="2200" noProof="0" dirty="0">
                <a:effectLst/>
                <a:latin typeface="+mn-lt"/>
                <a:ea typeface="+mn-ea"/>
                <a:cs typeface="+mn-cs"/>
                <a:sym typeface="Helvetica Neue"/>
              </a:rPr>
              <a:t>l'enregistrement</a:t>
            </a:r>
            <a:r>
              <a:rPr lang="en-US" sz="2200" dirty="0">
                <a:effectLst/>
                <a:latin typeface="+mn-lt"/>
                <a:ea typeface="+mn-ea"/>
                <a:cs typeface="+mn-cs"/>
                <a:sym typeface="Helvetica Neue"/>
              </a:rPr>
              <a:t> des instruments de ratification, </a:t>
            </a:r>
            <a:r>
              <a:rPr lang="fr-FR" sz="2200" noProof="0" dirty="0">
                <a:effectLst/>
                <a:latin typeface="+mn-lt"/>
                <a:ea typeface="+mn-ea"/>
                <a:cs typeface="+mn-cs"/>
                <a:sym typeface="Helvetica Neue"/>
              </a:rPr>
              <a:t>d'acceptation</a:t>
            </a:r>
            <a:r>
              <a:rPr lang="en-US" sz="2200" dirty="0">
                <a:effectLst/>
                <a:latin typeface="+mn-lt"/>
                <a:ea typeface="+mn-ea"/>
                <a:cs typeface="+mn-cs"/>
                <a:sym typeface="Helvetica Neue"/>
              </a:rPr>
              <a:t>, </a:t>
            </a:r>
            <a:r>
              <a:rPr lang="fr-FR" sz="2200" noProof="0" dirty="0">
                <a:effectLst/>
                <a:latin typeface="+mn-lt"/>
                <a:ea typeface="+mn-ea"/>
                <a:cs typeface="+mn-cs"/>
                <a:sym typeface="Helvetica Neue"/>
              </a:rPr>
              <a:t>d'approbation</a:t>
            </a:r>
            <a:r>
              <a:rPr lang="en-US" sz="2200" dirty="0">
                <a:effectLst/>
                <a:latin typeface="+mn-lt"/>
                <a:ea typeface="+mn-ea"/>
                <a:cs typeface="+mn-cs"/>
                <a:sym typeface="Helvetica Neue"/>
              </a:rPr>
              <a:t> </a:t>
            </a:r>
            <a:r>
              <a:rPr lang="fr-FR" sz="2200" noProof="0" dirty="0">
                <a:effectLst/>
                <a:latin typeface="+mn-lt"/>
                <a:ea typeface="+mn-ea"/>
                <a:cs typeface="+mn-cs"/>
                <a:sym typeface="Helvetica Neue"/>
              </a:rPr>
              <a:t>ou</a:t>
            </a:r>
            <a:r>
              <a:rPr lang="en-US" sz="2200" dirty="0">
                <a:effectLst/>
                <a:latin typeface="+mn-lt"/>
                <a:ea typeface="+mn-ea"/>
                <a:cs typeface="+mn-cs"/>
                <a:sym typeface="Helvetica Neue"/>
              </a:rPr>
              <a:t> </a:t>
            </a:r>
            <a:r>
              <a:rPr lang="fr-FR" sz="2200" noProof="0" dirty="0">
                <a:effectLst/>
                <a:latin typeface="+mn-lt"/>
                <a:ea typeface="+mn-ea"/>
                <a:cs typeface="+mn-cs"/>
                <a:sym typeface="Helvetica Neue"/>
              </a:rPr>
              <a:t>d'adhésion</a:t>
            </a:r>
            <a:r>
              <a:rPr lang="en-US" sz="2200" dirty="0">
                <a:effectLst/>
                <a:latin typeface="+mn-lt"/>
                <a:ea typeface="+mn-ea"/>
                <a:cs typeface="+mn-cs"/>
                <a:sym typeface="Helvetica Neue"/>
              </a:rPr>
              <a:t> </a:t>
            </a:r>
            <a:r>
              <a:rPr lang="fr-FR" sz="2200" noProof="0" dirty="0">
                <a:effectLst/>
                <a:latin typeface="+mn-lt"/>
                <a:ea typeface="+mn-ea"/>
                <a:cs typeface="+mn-cs"/>
                <a:sym typeface="Helvetica Neue"/>
              </a:rPr>
              <a:t>ou</a:t>
            </a:r>
            <a:r>
              <a:rPr lang="en-US" sz="2200" dirty="0">
                <a:effectLst/>
                <a:latin typeface="+mn-lt"/>
                <a:ea typeface="+mn-ea"/>
                <a:cs typeface="+mn-cs"/>
                <a:sym typeface="Helvetica Neue"/>
              </a:rPr>
              <a:t> la signature definitive de </a:t>
            </a:r>
            <a:r>
              <a:rPr lang="en-US" sz="2200" dirty="0" err="1">
                <a:effectLst/>
                <a:latin typeface="+mn-lt"/>
                <a:ea typeface="+mn-ea"/>
                <a:cs typeface="+mn-cs"/>
                <a:sym typeface="Helvetica Neue"/>
              </a:rPr>
              <a:t>trente</a:t>
            </a:r>
            <a:r>
              <a:rPr lang="en-US" sz="2200" dirty="0">
                <a:effectLst/>
                <a:latin typeface="+mn-lt"/>
                <a:ea typeface="+mn-ea"/>
                <a:cs typeface="+mn-cs"/>
                <a:sym typeface="Helvetica Neue"/>
              </a:rPr>
              <a:t> (30) </a:t>
            </a:r>
            <a:r>
              <a:rPr lang="en-US" sz="2200" dirty="0" err="1">
                <a:effectLst/>
                <a:latin typeface="+mn-lt"/>
                <a:ea typeface="+mn-ea"/>
                <a:cs typeface="+mn-cs"/>
                <a:sym typeface="Helvetica Neue"/>
              </a:rPr>
              <a:t>États</a:t>
            </a:r>
            <a:r>
              <a:rPr lang="en-US" sz="2200" dirty="0">
                <a:effectLst/>
                <a:latin typeface="+mn-lt"/>
                <a:ea typeface="+mn-ea"/>
                <a:cs typeface="+mn-cs"/>
                <a:sym typeface="Helvetica Neue"/>
              </a:rPr>
              <a:t>. </a:t>
            </a:r>
            <a:endParaRPr lang="en-US" dirty="0"/>
          </a:p>
          <a:p>
            <a:endParaRPr lang="fr-FR" dirty="0"/>
          </a:p>
          <a:p>
            <a:r>
              <a:rPr lang="fr-FR" dirty="0"/>
              <a:t>Légende:</a:t>
            </a:r>
          </a:p>
          <a:p>
            <a:r>
              <a:rPr lang="fr-FR" dirty="0"/>
              <a:t>NOUS [nom et titre du Ministre des affaires étrangères, du chef de Gouvernement ou du chef d'État]</a:t>
            </a:r>
          </a:p>
          <a:p>
            <a:r>
              <a:rPr lang="fr-FR" dirty="0"/>
              <a:t>AUTORISONS PAR LA PRÉSENTE [nom et titre]</a:t>
            </a:r>
          </a:p>
          <a:p>
            <a:r>
              <a:rPr lang="fr-FR" dirty="0"/>
              <a:t>À [signer*/ratifier, dénoncer, faire la déclaration suivante en rapport à] </a:t>
            </a:r>
          </a:p>
          <a:p>
            <a:r>
              <a:rPr lang="fr-FR" dirty="0"/>
              <a:t>la CONVENTION DE TAMPERE </a:t>
            </a:r>
            <a:r>
              <a:rPr lang="fr-FR" b="0" i="0" dirty="0">
                <a:solidFill>
                  <a:srgbClr val="333333"/>
                </a:solidFill>
                <a:effectLst/>
                <a:latin typeface="Helvetica Neue"/>
              </a:rPr>
              <a:t>sur la mise à disposition de ressources de télécommunication pour l'atténuation des effets des catastrophes et pour les opérations de secours en cas de catastrophe</a:t>
            </a:r>
            <a:r>
              <a:rPr lang="fr-FR" dirty="0"/>
              <a:t>, </a:t>
            </a:r>
          </a:p>
          <a:p>
            <a:r>
              <a:rPr lang="fr-FR" dirty="0"/>
              <a:t>au nom du Gouvernement [nom de l'État]. </a:t>
            </a:r>
          </a:p>
          <a:p>
            <a:r>
              <a:rPr lang="fr-FR" dirty="0"/>
              <a:t>Fait à [lieu] le [date]</a:t>
            </a:r>
          </a:p>
          <a:p>
            <a:r>
              <a:rPr lang="en-GB" dirty="0"/>
              <a:t>[Signature]</a:t>
            </a:r>
            <a:endParaRPr lang="en-CH" dirty="0"/>
          </a:p>
        </p:txBody>
      </p:sp>
    </p:spTree>
    <p:extLst>
      <p:ext uri="{BB962C8B-B14F-4D97-AF65-F5344CB8AC3E}">
        <p14:creationId xmlns:p14="http://schemas.microsoft.com/office/powerpoint/2010/main" val="363783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err="1">
                <a:effectLst/>
                <a:latin typeface="+mn-lt"/>
                <a:ea typeface="+mn-ea"/>
                <a:cs typeface="+mn-cs"/>
                <a:sym typeface="Helvetica Neue"/>
              </a:rPr>
              <a:t>Lors</a:t>
            </a:r>
            <a:r>
              <a:rPr lang="en-US" sz="2200" dirty="0">
                <a:effectLst/>
                <a:latin typeface="+mn-lt"/>
                <a:ea typeface="+mn-ea"/>
                <a:cs typeface="+mn-cs"/>
                <a:sym typeface="Helvetica Neue"/>
              </a:rPr>
              <a:t> de la signature, de la ratification, de </a:t>
            </a:r>
            <a:r>
              <a:rPr lang="en-US" sz="2200" dirty="0" err="1">
                <a:effectLst/>
                <a:latin typeface="+mn-lt"/>
                <a:ea typeface="+mn-ea"/>
                <a:cs typeface="+mn-cs"/>
                <a:sym typeface="Helvetica Neue"/>
              </a:rPr>
              <a:t>l'acceptation</a:t>
            </a:r>
            <a:r>
              <a:rPr lang="en-US" sz="2200" dirty="0">
                <a:effectLst/>
                <a:latin typeface="+mn-lt"/>
                <a:ea typeface="+mn-ea"/>
                <a:cs typeface="+mn-cs"/>
                <a:sym typeface="Helvetica Neue"/>
              </a:rPr>
              <a:t>, de </a:t>
            </a:r>
            <a:r>
              <a:rPr lang="en-US" sz="2200" dirty="0" err="1">
                <a:effectLst/>
                <a:latin typeface="+mn-lt"/>
                <a:ea typeface="+mn-ea"/>
                <a:cs typeface="+mn-cs"/>
                <a:sym typeface="Helvetica Neue"/>
              </a:rPr>
              <a:t>l'approbation</a:t>
            </a:r>
            <a:r>
              <a:rPr lang="en-US" sz="2200" dirty="0">
                <a:effectLst/>
                <a:latin typeface="+mn-lt"/>
                <a:ea typeface="+mn-ea"/>
                <a:cs typeface="+mn-cs"/>
                <a:sym typeface="Helvetica Neue"/>
              </a:rPr>
              <a:t> de la </a:t>
            </a:r>
            <a:r>
              <a:rPr lang="en-US" sz="2200" dirty="0" err="1">
                <a:effectLst/>
                <a:latin typeface="+mn-lt"/>
                <a:ea typeface="+mn-ea"/>
                <a:cs typeface="+mn-cs"/>
                <a:sym typeface="Helvetica Neue"/>
              </a:rPr>
              <a:t>présente</a:t>
            </a:r>
            <a:r>
              <a:rPr lang="en-US" sz="2200" dirty="0">
                <a:effectLst/>
                <a:latin typeface="+mn-lt"/>
                <a:ea typeface="+mn-ea"/>
                <a:cs typeface="+mn-cs"/>
                <a:sym typeface="Helvetica Neue"/>
              </a:rPr>
              <a:t> Convention </a:t>
            </a:r>
            <a:r>
              <a:rPr lang="en-US" sz="2200" dirty="0" err="1">
                <a:effectLst/>
                <a:latin typeface="+mn-lt"/>
                <a:ea typeface="+mn-ea"/>
                <a:cs typeface="+mn-cs"/>
                <a:sym typeface="Helvetica Neue"/>
              </a:rPr>
              <a:t>ou</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lors</a:t>
            </a:r>
            <a:r>
              <a:rPr lang="en-US" sz="2200" dirty="0">
                <a:effectLst/>
                <a:latin typeface="+mn-lt"/>
                <a:ea typeface="+mn-ea"/>
                <a:cs typeface="+mn-cs"/>
                <a:sym typeface="Helvetica Neue"/>
              </a:rPr>
              <a:t> de </a:t>
            </a:r>
            <a:r>
              <a:rPr lang="en-US" sz="2200" dirty="0" err="1">
                <a:effectLst/>
                <a:latin typeface="+mn-lt"/>
                <a:ea typeface="+mn-ea"/>
                <a:cs typeface="+mn-cs"/>
                <a:sym typeface="Helvetica Neue"/>
              </a:rPr>
              <a:t>l'adhesion</a:t>
            </a:r>
            <a:r>
              <a:rPr lang="en-US" sz="2200" dirty="0">
                <a:effectLst/>
                <a:latin typeface="+mn-lt"/>
                <a:ea typeface="+mn-ea"/>
                <a:cs typeface="+mn-cs"/>
                <a:sym typeface="Helvetica Neue"/>
              </a:rPr>
              <a:t> à la </a:t>
            </a:r>
            <a:r>
              <a:rPr lang="en-US" sz="2200" dirty="0" err="1">
                <a:effectLst/>
                <a:latin typeface="+mn-lt"/>
                <a:ea typeface="+mn-ea"/>
                <a:cs typeface="+mn-cs"/>
                <a:sym typeface="Helvetica Neue"/>
              </a:rPr>
              <a:t>présente</a:t>
            </a:r>
            <a:r>
              <a:rPr lang="en-US" sz="2200" dirty="0">
                <a:effectLst/>
                <a:latin typeface="+mn-lt"/>
                <a:ea typeface="+mn-ea"/>
                <a:cs typeface="+mn-cs"/>
                <a:sym typeface="Helvetica Neue"/>
              </a:rPr>
              <a:t> Convention, un État </a:t>
            </a:r>
            <a:r>
              <a:rPr lang="en-US" sz="2200" dirty="0" err="1">
                <a:effectLst/>
                <a:latin typeface="+mn-lt"/>
                <a:ea typeface="+mn-ea"/>
                <a:cs typeface="+mn-cs"/>
                <a:sym typeface="Helvetica Neue"/>
              </a:rPr>
              <a:t>peut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déclarer</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qu'il</a:t>
            </a:r>
            <a:r>
              <a:rPr lang="en-US" sz="2200" dirty="0">
                <a:effectLst/>
                <a:latin typeface="+mn-lt"/>
                <a:ea typeface="+mn-ea"/>
                <a:cs typeface="+mn-cs"/>
                <a:sym typeface="Helvetica Neue"/>
              </a:rPr>
              <a:t> ne se </a:t>
            </a:r>
            <a:r>
              <a:rPr lang="en-US" sz="2200" dirty="0" err="1">
                <a:effectLst/>
                <a:latin typeface="+mn-lt"/>
                <a:ea typeface="+mn-ea"/>
                <a:cs typeface="+mn-cs"/>
                <a:sym typeface="Helvetica Neue"/>
              </a:rPr>
              <a:t>considère</a:t>
            </a:r>
            <a:r>
              <a:rPr lang="en-US" sz="2200" dirty="0">
                <a:effectLst/>
                <a:latin typeface="+mn-lt"/>
                <a:ea typeface="+mn-ea"/>
                <a:cs typeface="+mn-cs"/>
                <a:sym typeface="Helvetica Neue"/>
              </a:rPr>
              <a:t> pas </a:t>
            </a:r>
            <a:r>
              <a:rPr lang="en-US" sz="2200" dirty="0" err="1">
                <a:effectLst/>
                <a:latin typeface="+mn-lt"/>
                <a:ea typeface="+mn-ea"/>
                <a:cs typeface="+mn-cs"/>
                <a:sym typeface="Helvetica Neue"/>
              </a:rPr>
              <a:t>comme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lié</a:t>
            </a:r>
            <a:r>
              <a:rPr lang="en-US" sz="2200" dirty="0">
                <a:effectLst/>
                <a:latin typeface="+mn-lt"/>
                <a:ea typeface="+mn-ea"/>
                <a:cs typeface="+mn-cs"/>
                <a:sym typeface="Helvetica Neue"/>
              </a:rPr>
              <a:t> par </a:t>
            </a:r>
            <a:r>
              <a:rPr lang="en-US" sz="2200" dirty="0" err="1">
                <a:effectLst/>
                <a:latin typeface="+mn-lt"/>
                <a:ea typeface="+mn-ea"/>
                <a:cs typeface="+mn-cs"/>
                <a:sym typeface="Helvetica Neue"/>
              </a:rPr>
              <a:t>l'une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ou</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l'autre</a:t>
            </a:r>
            <a:r>
              <a:rPr lang="en-US" sz="2200" dirty="0">
                <a:effectLst/>
                <a:latin typeface="+mn-lt"/>
                <a:ea typeface="+mn-ea"/>
                <a:cs typeface="+mn-cs"/>
                <a:sym typeface="Helvetica Neue"/>
              </a:rPr>
              <a:t> des </a:t>
            </a:r>
            <a:r>
              <a:rPr lang="en-US" sz="2200" dirty="0" err="1">
                <a:effectLst/>
                <a:latin typeface="+mn-lt"/>
                <a:ea typeface="+mn-ea"/>
                <a:cs typeface="+mn-cs"/>
                <a:sym typeface="Helvetica Neue"/>
              </a:rPr>
              <a:t>procédures</a:t>
            </a:r>
            <a:r>
              <a:rPr lang="en-US" sz="2200" dirty="0">
                <a:effectLst/>
                <a:latin typeface="+mn-lt"/>
                <a:ea typeface="+mn-ea"/>
                <a:cs typeface="+mn-cs"/>
                <a:sym typeface="Helvetica Neue"/>
              </a:rPr>
              <a:t> de </a:t>
            </a:r>
            <a:r>
              <a:rPr lang="en-US" sz="2200" dirty="0" err="1">
                <a:effectLst/>
                <a:latin typeface="+mn-lt"/>
                <a:ea typeface="+mn-ea"/>
                <a:cs typeface="+mn-cs"/>
                <a:sym typeface="Helvetica Neue"/>
              </a:rPr>
              <a:t>règlement</a:t>
            </a:r>
            <a:r>
              <a:rPr lang="en-US" sz="2200" dirty="0">
                <a:effectLst/>
                <a:latin typeface="+mn-lt"/>
                <a:ea typeface="+mn-ea"/>
                <a:cs typeface="+mn-cs"/>
                <a:sym typeface="Helvetica Neue"/>
              </a:rPr>
              <a:t> des </a:t>
            </a:r>
            <a:r>
              <a:rPr lang="en-US" sz="2200" dirty="0" err="1">
                <a:effectLst/>
                <a:latin typeface="+mn-lt"/>
                <a:ea typeface="+mn-ea"/>
                <a:cs typeface="+mn-cs"/>
                <a:sym typeface="Helvetica Neue"/>
              </a:rPr>
              <a:t>différends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visées</a:t>
            </a:r>
            <a:r>
              <a:rPr lang="en-US" sz="2200" dirty="0">
                <a:effectLst/>
                <a:latin typeface="+mn-lt"/>
                <a:ea typeface="+mn-ea"/>
                <a:cs typeface="+mn-cs"/>
                <a:sym typeface="Helvetica Neue"/>
              </a:rPr>
              <a:t> au </a:t>
            </a:r>
            <a:r>
              <a:rPr lang="en-US" sz="2200" dirty="0" err="1">
                <a:effectLst/>
                <a:latin typeface="+mn-lt"/>
                <a:ea typeface="+mn-ea"/>
                <a:cs typeface="+mn-cs"/>
                <a:sym typeface="Helvetica Neue"/>
              </a:rPr>
              <a:t>paragraphe</a:t>
            </a:r>
            <a:r>
              <a:rPr lang="en-US" sz="2200" dirty="0">
                <a:effectLst/>
                <a:latin typeface="+mn-lt"/>
                <a:ea typeface="+mn-ea"/>
                <a:cs typeface="+mn-cs"/>
                <a:sym typeface="Helvetica Neue"/>
              </a:rPr>
              <a:t> 3 ci-dessus. </a:t>
            </a:r>
            <a:r>
              <a:rPr lang="fr-FR" dirty="0"/>
              <a:t>Les autres États parties ne sont pas liés par une procédure de règlement des différends visées au paragraphe 3 vis-à-vis d'un État partie auquel s'applique une déclaration de ce type</a:t>
            </a:r>
            <a:r>
              <a:rPr lang="en-US" sz="2200" dirty="0">
                <a:effectLst/>
                <a:latin typeface="+mn-lt"/>
                <a:ea typeface="+mn-ea"/>
                <a:cs typeface="+mn-cs"/>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err="1">
                <a:effectLst/>
                <a:latin typeface="+mn-lt"/>
                <a:ea typeface="+mn-ea"/>
                <a:cs typeface="+mn-cs"/>
                <a:sym typeface="Helvetica Neue"/>
              </a:rPr>
              <a:t>Référence</a:t>
            </a:r>
            <a:r>
              <a:rPr lang="zh-CN" altLang="en-US" sz="2200" b="1" dirty="0">
                <a:effectLst/>
                <a:latin typeface="+mn-lt"/>
                <a:ea typeface="+mn-ea"/>
                <a:cs typeface="+mn-cs"/>
                <a:sym typeface="Helvetica Neue"/>
              </a:rPr>
              <a:t>：</a:t>
            </a:r>
            <a:endParaRPr lang="en-US" b="1" dirty="0"/>
          </a:p>
          <a:p>
            <a:endParaRPr lang="en-CH" dirty="0"/>
          </a:p>
          <a:p>
            <a:r>
              <a:rPr lang="en-US" altLang="zh-CN" sz="2200" dirty="0" err="1">
                <a:effectLst/>
                <a:latin typeface="+mn-lt"/>
                <a:ea typeface="+mn-ea"/>
                <a:cs typeface="+mn-cs"/>
                <a:sym typeface="Helvetica Neue"/>
              </a:rPr>
              <a:t>Paragraphe</a:t>
            </a:r>
            <a:r>
              <a:rPr lang="en-US" altLang="zh-CN" sz="2200" dirty="0">
                <a:effectLst/>
                <a:latin typeface="+mn-lt"/>
                <a:ea typeface="+mn-ea"/>
                <a:cs typeface="+mn-cs"/>
                <a:sym typeface="Helvetica Neue"/>
              </a:rPr>
              <a:t> 6 de </a:t>
            </a:r>
            <a:r>
              <a:rPr lang="en-US" altLang="zh-CN" sz="2200" dirty="0" err="1">
                <a:effectLst/>
                <a:latin typeface="+mn-lt"/>
                <a:ea typeface="+mn-ea"/>
                <a:cs typeface="+mn-cs"/>
                <a:sym typeface="Helvetica Neue"/>
              </a:rPr>
              <a:t>l'article</a:t>
            </a:r>
            <a:r>
              <a:rPr lang="en-US" altLang="zh-CN" sz="2200" dirty="0">
                <a:effectLst/>
                <a:latin typeface="+mn-lt"/>
                <a:ea typeface="+mn-ea"/>
                <a:cs typeface="+mn-cs"/>
                <a:sym typeface="Helvetica Neue"/>
              </a:rPr>
              <a:t> 11 </a:t>
            </a:r>
            <a:r>
              <a:rPr lang="fr-FR" altLang="zh-CN" sz="2200" dirty="0">
                <a:effectLst/>
                <a:latin typeface="+mn-lt"/>
                <a:ea typeface="+mn-ea"/>
                <a:cs typeface="+mn-cs"/>
                <a:sym typeface="Helvetica Neue"/>
              </a:rPr>
              <a:t>de la </a:t>
            </a:r>
            <a:r>
              <a:rPr lang="en-US" altLang="zh-CN" sz="2200" dirty="0">
                <a:effectLst/>
                <a:latin typeface="+mn-lt"/>
                <a:ea typeface="+mn-ea"/>
                <a:cs typeface="+mn-cs"/>
                <a:sym typeface="Helvetica Neue"/>
              </a:rPr>
              <a:t>Convention</a:t>
            </a:r>
            <a:r>
              <a:rPr lang="zh-CN" altLang="en-US" sz="2200" dirty="0">
                <a:effectLst/>
                <a:latin typeface="+mn-lt"/>
                <a:ea typeface="+mn-ea"/>
                <a:cs typeface="+mn-cs"/>
                <a:sym typeface="Helvetica Neue"/>
              </a:rPr>
              <a:t> </a:t>
            </a:r>
            <a:r>
              <a:rPr lang="fr-FR" altLang="zh-CN" sz="2200" dirty="0">
                <a:effectLst/>
                <a:latin typeface="+mn-lt"/>
                <a:ea typeface="+mn-ea"/>
                <a:cs typeface="+mn-cs"/>
                <a:sym typeface="Helvetica Neue"/>
              </a:rPr>
              <a:t>de Tampere</a:t>
            </a:r>
            <a:r>
              <a:rPr lang="en-US" altLang="zh-CN" sz="2200" dirty="0">
                <a:effectLst/>
                <a:latin typeface="+mn-lt"/>
                <a:ea typeface="+mn-ea"/>
                <a:cs typeface="+mn-cs"/>
                <a:sym typeface="Helvetica Neue"/>
              </a:rPr>
              <a:t>:</a:t>
            </a:r>
            <a:r>
              <a:rPr lang="zh-CN" altLang="en-US" sz="2200" dirty="0">
                <a:effectLst/>
                <a:latin typeface="+mn-lt"/>
                <a:ea typeface="+mn-ea"/>
                <a:cs typeface="+mn-cs"/>
                <a:sym typeface="Helvetica Neue"/>
              </a:rPr>
              <a:t> </a:t>
            </a:r>
            <a:endParaRPr lang="en-US" altLang="zh-CN" sz="2200" dirty="0">
              <a:effectLst/>
              <a:latin typeface="+mn-lt"/>
              <a:ea typeface="+mn-ea"/>
              <a:cs typeface="+mn-cs"/>
              <a:sym typeface="Helvetica Neue"/>
            </a:endParaRPr>
          </a:p>
          <a:p>
            <a:r>
              <a:rPr lang="fr-FR" dirty="0"/>
              <a:t>Si aucun des États parties ne cherche à s'assurer les bons offices d'un autre État partie, d'un État, d'une entité autre qu'un État ou d'une organisation intergouvernementale ou encore si les bons offices ne permettent pas de faciliter le règlement du différend dans les six (6) mois à compter de la demande de bons offices présentée, l'un ou l'autre État partie au différend peut alors</a:t>
            </a:r>
            <a:r>
              <a:rPr lang="en-US" sz="2200" dirty="0">
                <a:effectLst/>
                <a:latin typeface="+mn-lt"/>
                <a:ea typeface="+mn-ea"/>
                <a:cs typeface="+mn-cs"/>
                <a:sym typeface="Helvetica Neue"/>
              </a:rPr>
              <a:t>: </a:t>
            </a:r>
            <a:endParaRPr lang="en-US" dirty="0"/>
          </a:p>
          <a:p>
            <a:r>
              <a:rPr lang="en-US" sz="2200" dirty="0">
                <a:effectLst/>
                <a:latin typeface="+mn-lt"/>
                <a:ea typeface="+mn-ea"/>
                <a:cs typeface="+mn-cs"/>
                <a:sym typeface="Helvetica Neue"/>
              </a:rPr>
              <a:t>a)  	</a:t>
            </a:r>
            <a:r>
              <a:rPr lang="fr-FR" dirty="0"/>
              <a:t>Demander que le différend soit soumis à un arbitrage contraignant; ou</a:t>
            </a:r>
            <a:endParaRPr lang="en-US" dirty="0">
              <a:effectLst/>
            </a:endParaRPr>
          </a:p>
          <a:p>
            <a:r>
              <a:rPr lang="en-US" sz="2200" dirty="0">
                <a:effectLst/>
                <a:latin typeface="+mn-lt"/>
                <a:ea typeface="+mn-ea"/>
                <a:cs typeface="+mn-cs"/>
                <a:sym typeface="Helvetica Neue"/>
              </a:rPr>
              <a:t>b)  	</a:t>
            </a:r>
            <a:r>
              <a:rPr lang="fr-FR" dirty="0"/>
              <a:t>Soumettre le différend à la Cour internationale de Justice pour décision, sous réserve que l'un et l'autre États parties au différend aient, au moment où i lis ont signé ou ratifié la présente 	Convention ou bien au moment où ils y ont adhéré, ou bien encore à tout autre moment ultérieurement, accepté la juridiction de la Cour internationale de Justice pour les différends de ce 	type</a:t>
            </a:r>
            <a:r>
              <a:rPr lang="en-US" sz="2200" dirty="0">
                <a:effectLst/>
                <a:latin typeface="+mn-lt"/>
                <a:ea typeface="+mn-ea"/>
                <a:cs typeface="+mn-cs"/>
                <a:sym typeface="Helvetica Neue"/>
              </a:rPr>
              <a:t>. </a:t>
            </a:r>
            <a:endParaRPr lang="en-CH" dirty="0"/>
          </a:p>
          <a:p>
            <a:endParaRPr lang="en-CH" dirty="0"/>
          </a:p>
          <a:p>
            <a:r>
              <a:rPr lang="en-US" altLang="zh-CN" dirty="0"/>
              <a:t>Article</a:t>
            </a:r>
            <a:r>
              <a:rPr lang="zh-CN" altLang="en-US" dirty="0"/>
              <a:t> </a:t>
            </a:r>
            <a:r>
              <a:rPr lang="en-US" altLang="zh-CN" dirty="0"/>
              <a:t>14</a:t>
            </a:r>
            <a:r>
              <a:rPr lang="zh-CN" altLang="en-US" dirty="0"/>
              <a:t> </a:t>
            </a:r>
            <a:r>
              <a:rPr lang="en-US" altLang="zh-CN" dirty="0"/>
              <a:t>:</a:t>
            </a:r>
            <a:r>
              <a:rPr lang="zh-CN" altLang="en-US" dirty="0"/>
              <a:t> </a:t>
            </a:r>
            <a:endParaRPr lang="en-CH" altLang="zh-CN" dirty="0"/>
          </a:p>
          <a:p>
            <a:r>
              <a:rPr lang="en-US" sz="2200" dirty="0">
                <a:effectLst/>
                <a:latin typeface="+mn-lt"/>
                <a:ea typeface="+mn-ea"/>
                <a:cs typeface="+mn-cs"/>
                <a:sym typeface="Helvetica Neue"/>
              </a:rPr>
              <a:t>1)	</a:t>
            </a:r>
            <a:r>
              <a:rPr lang="fr-FR" dirty="0"/>
              <a:t>Au moment de la signature définitive, de la ratification de la présente Convention ou de tout amendement y relatif, ou de l'adhésion à ladite Convention, un État partie peut formuler des 	réserves</a:t>
            </a:r>
            <a:r>
              <a:rPr lang="en-US" sz="2200" dirty="0">
                <a:effectLst/>
                <a:latin typeface="+mn-lt"/>
                <a:ea typeface="+mn-ea"/>
                <a:cs typeface="+mn-cs"/>
                <a:sym typeface="Helvetica Neue"/>
              </a:rPr>
              <a:t>. </a:t>
            </a:r>
            <a:endParaRPr lang="en-US" dirty="0"/>
          </a:p>
          <a:p>
            <a:r>
              <a:rPr lang="en-US" sz="2200" dirty="0">
                <a:effectLst/>
                <a:latin typeface="+mn-lt"/>
                <a:ea typeface="+mn-ea"/>
                <a:cs typeface="+mn-cs"/>
                <a:sym typeface="Helvetica Neue"/>
              </a:rPr>
              <a:t>2)	</a:t>
            </a:r>
            <a:r>
              <a:rPr lang="fr-FR" dirty="0"/>
              <a:t>Un État partie peut à tout moment retirer sa réserve antérieure par notification écrite au dépositaire. Le retrait d'une réserve prend effet immédiatement après notification au dépositaire</a:t>
            </a:r>
            <a:r>
              <a:rPr lang="en-US" sz="2200" dirty="0">
                <a:effectLst/>
                <a:latin typeface="+mn-lt"/>
                <a:ea typeface="+mn-ea"/>
                <a:cs typeface="+mn-cs"/>
                <a:sym typeface="Helvetica Neue"/>
              </a:rPr>
              <a:t>. </a:t>
            </a:r>
            <a:endParaRPr lang="en-US" dirty="0"/>
          </a:p>
          <a:p>
            <a:endParaRPr lang="en-CH" dirty="0"/>
          </a:p>
        </p:txBody>
      </p:sp>
    </p:spTree>
    <p:extLst>
      <p:ext uri="{BB962C8B-B14F-4D97-AF65-F5344CB8AC3E}">
        <p14:creationId xmlns:p14="http://schemas.microsoft.com/office/powerpoint/2010/main" val="418327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10718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0514" indent="-610514"/>
            <a:r>
              <a:rPr lang="fr-FR" altLang="zh-CN" noProof="0" dirty="0"/>
              <a:t>Difficultés rencontrées par les pays lorsqu'ils signent, ratifient ou mettent en œuvre les conventions.</a:t>
            </a:r>
          </a:p>
          <a:p>
            <a:pPr marL="610514" indent="-610514"/>
            <a:endParaRPr lang="fr-FR" noProof="0" dirty="0"/>
          </a:p>
          <a:p>
            <a:pPr marL="610514" indent="-610514"/>
            <a:r>
              <a:rPr lang="fr-FR" noProof="0" dirty="0"/>
              <a:t>Sensibilisation insuffisante des parties prenantes et des institutions nationales à la législation et à son application.</a:t>
            </a:r>
          </a:p>
          <a:p>
            <a:pPr marL="610514" indent="-610514"/>
            <a:r>
              <a:rPr lang="fr-FR" noProof="0" dirty="0"/>
              <a:t>Absence de processus d'activation qui permette d'activer la Convention de Tampere en cas</a:t>
            </a:r>
            <a:r>
              <a:rPr lang="fr-FR" baseline="0" noProof="0" dirty="0"/>
              <a:t> de catastrophe</a:t>
            </a:r>
            <a:r>
              <a:rPr lang="fr-FR" noProof="0" dirty="0"/>
              <a:t>.</a:t>
            </a:r>
          </a:p>
          <a:p>
            <a:endParaRPr lang="fr-FR" noProof="0" dirty="0"/>
          </a:p>
          <a:p>
            <a:endParaRPr lang="fr-FR" noProof="0" dirty="0"/>
          </a:p>
        </p:txBody>
      </p:sp>
    </p:spTree>
    <p:extLst>
      <p:ext uri="{BB962C8B-B14F-4D97-AF65-F5344CB8AC3E}">
        <p14:creationId xmlns:p14="http://schemas.microsoft.com/office/powerpoint/2010/main" val="20001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Au-</a:t>
            </a:r>
            <a:r>
              <a:rPr lang="en-US" altLang="zh-CN" dirty="0" err="1"/>
              <a:t>delà</a:t>
            </a:r>
            <a:r>
              <a:rPr lang="en-US" altLang="zh-CN" dirty="0"/>
              <a:t> de la convention </a:t>
            </a:r>
            <a:r>
              <a:rPr lang="en-US" altLang="zh-CN" dirty="0" err="1"/>
              <a:t>proprement</a:t>
            </a:r>
            <a:r>
              <a:rPr lang="en-US" altLang="zh-CN" dirty="0"/>
              <a:t> </a:t>
            </a:r>
            <a:r>
              <a:rPr lang="en-US" altLang="zh-CN" dirty="0" err="1"/>
              <a:t>dite</a:t>
            </a:r>
            <a:r>
              <a:rPr lang="en-US" altLang="zh-CN" dirty="0"/>
              <a:t>, </a:t>
            </a:r>
            <a:r>
              <a:rPr lang="en-US" altLang="zh-CN" dirty="0" err="1"/>
              <a:t>d'autres</a:t>
            </a:r>
            <a:r>
              <a:rPr lang="en-US" altLang="zh-CN" dirty="0"/>
              <a:t> obstacles, </a:t>
            </a:r>
            <a:r>
              <a:rPr lang="en-US" altLang="zh-CN" dirty="0" err="1"/>
              <a:t>liés</a:t>
            </a:r>
            <a:r>
              <a:rPr lang="en-US" altLang="zh-CN" baseline="0" dirty="0"/>
              <a:t> à </a:t>
            </a:r>
            <a:r>
              <a:rPr lang="en-US" altLang="zh-CN" baseline="0" dirty="0" err="1"/>
              <a:t>l'expédition</a:t>
            </a:r>
            <a:r>
              <a:rPr lang="en-US" altLang="zh-CN" baseline="0" dirty="0"/>
              <a:t> et à </a:t>
            </a:r>
            <a:r>
              <a:rPr lang="fr-FR" altLang="zh-CN" dirty="0"/>
              <a:t>la distribution effectives</a:t>
            </a:r>
            <a:r>
              <a:rPr lang="fr-FR" altLang="zh-CN" baseline="0" dirty="0"/>
              <a:t> du matériel, doivent être surmontés </a:t>
            </a:r>
            <a:r>
              <a:rPr lang="en-US" altLang="zh-CN" dirty="0"/>
              <a:t>:</a:t>
            </a:r>
          </a:p>
          <a:p>
            <a:endParaRPr lang="en-US" dirty="0"/>
          </a:p>
          <a:p>
            <a:r>
              <a:rPr lang="en-US" altLang="zh-CN" dirty="0" err="1"/>
              <a:t>Protocoles</a:t>
            </a:r>
            <a:r>
              <a:rPr lang="zh-CN" altLang="en-US" dirty="0"/>
              <a:t> </a:t>
            </a:r>
            <a:r>
              <a:rPr lang="fr-FR" altLang="zh-CN" dirty="0"/>
              <a:t>d'expédition relatifs aux batteries au l</a:t>
            </a:r>
            <a:r>
              <a:rPr lang="en-US" altLang="zh-CN" dirty="0" err="1"/>
              <a:t>ithium</a:t>
            </a:r>
            <a:r>
              <a:rPr lang="en-US" altLang="zh-CN" dirty="0"/>
              <a:t>:</a:t>
            </a:r>
            <a:r>
              <a:rPr lang="zh-CN" altLang="en-US" dirty="0"/>
              <a:t> </a:t>
            </a:r>
            <a:r>
              <a:rPr lang="fr-FR" altLang="zh-CN" dirty="0"/>
              <a:t>un certain nombre de services de transport ont des conceptions différentes de l'expédition du matériel. C</a:t>
            </a:r>
            <a:r>
              <a:rPr lang="en-US" sz="2200" dirty="0" err="1">
                <a:effectLst/>
                <a:latin typeface="+mn-lt"/>
                <a:ea typeface="+mn-ea"/>
                <a:cs typeface="+mn-cs"/>
                <a:sym typeface="Helvetica Neue"/>
              </a:rPr>
              <a:t>ertains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indiquent</a:t>
            </a:r>
            <a:r>
              <a:rPr lang="en-US" sz="2200" dirty="0">
                <a:effectLst/>
                <a:latin typeface="+mn-lt"/>
                <a:ea typeface="+mn-ea"/>
                <a:cs typeface="+mn-cs"/>
                <a:sym typeface="Helvetica Neue"/>
              </a:rPr>
              <a:t> que le matériel </a:t>
            </a:r>
            <a:r>
              <a:rPr lang="en-US" sz="2200" dirty="0" err="1">
                <a:effectLst/>
                <a:latin typeface="+mn-lt"/>
                <a:ea typeface="+mn-ea"/>
                <a:cs typeface="+mn-cs"/>
                <a:sym typeface="Helvetica Neue"/>
              </a:rPr>
              <a:t>peut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être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expédié</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si</a:t>
            </a:r>
            <a:r>
              <a:rPr lang="en-US" sz="2200" dirty="0">
                <a:effectLst/>
                <a:latin typeface="+mn-lt"/>
                <a:ea typeface="+mn-ea"/>
                <a:cs typeface="+mn-cs"/>
                <a:sym typeface="Helvetica Neue"/>
              </a:rPr>
              <a:t> les batteries </a:t>
            </a:r>
            <a:r>
              <a:rPr lang="en-US" sz="2200" dirty="0" err="1">
                <a:effectLst/>
                <a:latin typeface="+mn-lt"/>
                <a:ea typeface="+mn-ea"/>
                <a:cs typeface="+mn-cs"/>
                <a:sym typeface="Helvetica Neue"/>
              </a:rPr>
              <a:t>sont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conditionnées</a:t>
            </a:r>
            <a:r>
              <a:rPr lang="en-US" sz="2200" dirty="0">
                <a:effectLst/>
                <a:latin typeface="+mn-lt"/>
                <a:ea typeface="+mn-ea"/>
                <a:cs typeface="+mn-cs"/>
                <a:sym typeface="Helvetica Neue"/>
              </a:rPr>
              <a:t> par deux. </a:t>
            </a:r>
            <a:r>
              <a:rPr lang="en-US" sz="2200" dirty="0" err="1">
                <a:effectLst/>
                <a:latin typeface="+mn-lt"/>
                <a:ea typeface="+mn-ea"/>
                <a:cs typeface="+mn-cs"/>
                <a:sym typeface="Helvetica Neue"/>
              </a:rPr>
              <a:t>D'autres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acceptent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difficilement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l'expédition</a:t>
            </a:r>
            <a:r>
              <a:rPr lang="en-US" sz="2200" dirty="0">
                <a:effectLst/>
                <a:latin typeface="+mn-lt"/>
                <a:ea typeface="+mn-ea"/>
                <a:cs typeface="+mn-cs"/>
                <a:sym typeface="Helvetica Neue"/>
              </a:rPr>
              <a:t> de </a:t>
            </a:r>
            <a:r>
              <a:rPr lang="en-US" sz="2200" dirty="0" err="1">
                <a:effectLst/>
                <a:latin typeface="+mn-lt"/>
                <a:ea typeface="+mn-ea"/>
                <a:cs typeface="+mn-cs"/>
                <a:sym typeface="Helvetica Neue"/>
              </a:rPr>
              <a:t>ce</a:t>
            </a:r>
            <a:r>
              <a:rPr lang="en-US" sz="2200" dirty="0">
                <a:effectLst/>
                <a:latin typeface="+mn-lt"/>
                <a:ea typeface="+mn-ea"/>
                <a:cs typeface="+mn-cs"/>
                <a:sym typeface="Helvetica Neue"/>
              </a:rPr>
              <a:t> type</a:t>
            </a:r>
            <a:r>
              <a:rPr lang="en-US" sz="2200" baseline="0" dirty="0">
                <a:effectLst/>
                <a:latin typeface="+mn-lt"/>
                <a:ea typeface="+mn-ea"/>
                <a:cs typeface="+mn-cs"/>
                <a:sym typeface="Helvetica Neue"/>
              </a:rPr>
              <a:t> de materiel </a:t>
            </a:r>
            <a:r>
              <a:rPr lang="en-US" sz="2200" baseline="0" dirty="0" err="1">
                <a:effectLst/>
                <a:latin typeface="+mn-lt"/>
                <a:ea typeface="+mn-ea"/>
                <a:cs typeface="+mn-cs"/>
                <a:sym typeface="Helvetica Neue"/>
              </a:rPr>
              <a:t>sauf</a:t>
            </a:r>
            <a:r>
              <a:rPr lang="en-US" sz="2200" baseline="0" dirty="0">
                <a:effectLst/>
                <a:latin typeface="+mn-lt"/>
                <a:ea typeface="+mn-ea"/>
                <a:cs typeface="+mn-cs"/>
                <a:sym typeface="Helvetica Neue"/>
              </a:rPr>
              <a:t> </a:t>
            </a:r>
            <a:r>
              <a:rPr lang="en-US" sz="2200" baseline="0" dirty="0" err="1">
                <a:effectLst/>
                <a:latin typeface="+mn-lt"/>
                <a:ea typeface="+mn-ea"/>
                <a:cs typeface="+mn-cs"/>
                <a:sym typeface="Helvetica Neue"/>
              </a:rPr>
              <a:t>s'il</a:t>
            </a:r>
            <a:r>
              <a:rPr lang="en-US" sz="2200" baseline="0" dirty="0">
                <a:effectLst/>
                <a:latin typeface="+mn-lt"/>
                <a:ea typeface="+mn-ea"/>
                <a:cs typeface="+mn-cs"/>
                <a:sym typeface="Helvetica Neue"/>
              </a:rPr>
              <a:t> fait </a:t>
            </a:r>
            <a:r>
              <a:rPr lang="en-US" sz="2200" baseline="0" dirty="0" err="1">
                <a:effectLst/>
                <a:latin typeface="+mn-lt"/>
                <a:ea typeface="+mn-ea"/>
                <a:cs typeface="+mn-cs"/>
                <a:sym typeface="Helvetica Neue"/>
              </a:rPr>
              <a:t>partie</a:t>
            </a:r>
            <a:r>
              <a:rPr lang="en-US" sz="2200" baseline="0" dirty="0">
                <a:effectLst/>
                <a:latin typeface="+mn-lt"/>
                <a:ea typeface="+mn-ea"/>
                <a:cs typeface="+mn-cs"/>
                <a:sym typeface="Helvetica Neue"/>
              </a:rPr>
              <a:t> d'un envoi </a:t>
            </a:r>
            <a:r>
              <a:rPr lang="en-US" sz="2200" baseline="0" dirty="0" err="1">
                <a:effectLst/>
                <a:latin typeface="+mn-lt"/>
                <a:ea typeface="+mn-ea"/>
                <a:cs typeface="+mn-cs"/>
                <a:sym typeface="Helvetica Neue"/>
              </a:rPr>
              <a:t>spécial</a:t>
            </a:r>
            <a:r>
              <a:rPr lang="en-US" sz="2200" dirty="0">
                <a:effectLst/>
                <a:latin typeface="+mn-lt"/>
                <a:ea typeface="+mn-ea"/>
                <a:cs typeface="+mn-cs"/>
                <a:sym typeface="Helvetica Neue"/>
              </a:rPr>
              <a:t>. La question de savoir </a:t>
            </a:r>
            <a:r>
              <a:rPr lang="en-US" sz="2200" dirty="0" err="1">
                <a:effectLst/>
                <a:latin typeface="+mn-lt"/>
                <a:ea typeface="+mn-ea"/>
                <a:cs typeface="+mn-cs"/>
                <a:sym typeface="Helvetica Neue"/>
              </a:rPr>
              <a:t>si</a:t>
            </a:r>
            <a:r>
              <a:rPr lang="en-US" sz="2200" dirty="0">
                <a:effectLst/>
                <a:latin typeface="+mn-lt"/>
                <a:ea typeface="+mn-ea"/>
                <a:cs typeface="+mn-cs"/>
                <a:sym typeface="Helvetica Neue"/>
              </a:rPr>
              <a:t> des </a:t>
            </a:r>
            <a:r>
              <a:rPr lang="en-US" sz="2200" dirty="0" err="1">
                <a:effectLst/>
                <a:latin typeface="+mn-lt"/>
                <a:ea typeface="+mn-ea"/>
                <a:cs typeface="+mn-cs"/>
                <a:sym typeface="Helvetica Neue"/>
              </a:rPr>
              <a:t>protocoles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écrits</a:t>
            </a:r>
            <a:r>
              <a:rPr lang="en-US" sz="2200" baseline="0" dirty="0">
                <a:effectLst/>
                <a:latin typeface="+mn-lt"/>
                <a:ea typeface="+mn-ea"/>
                <a:cs typeface="+mn-cs"/>
                <a:sym typeface="Helvetica Neue"/>
              </a:rPr>
              <a:t> </a:t>
            </a:r>
            <a:r>
              <a:rPr lang="en-US" sz="2200" baseline="0" dirty="0" err="1">
                <a:effectLst/>
                <a:latin typeface="+mn-lt"/>
                <a:ea typeface="+mn-ea"/>
                <a:cs typeface="+mn-cs"/>
                <a:sym typeface="Helvetica Neue"/>
              </a:rPr>
              <a:t>ont</a:t>
            </a:r>
            <a:r>
              <a:rPr lang="en-US" sz="2200" baseline="0" dirty="0">
                <a:effectLst/>
                <a:latin typeface="+mn-lt"/>
                <a:ea typeface="+mn-ea"/>
                <a:cs typeface="+mn-cs"/>
                <a:sym typeface="Helvetica Neue"/>
              </a:rPr>
              <a:t> </a:t>
            </a:r>
            <a:r>
              <a:rPr lang="en-US" sz="2200" baseline="0" dirty="0" err="1">
                <a:effectLst/>
                <a:latin typeface="+mn-lt"/>
                <a:ea typeface="+mn-ea"/>
                <a:cs typeface="+mn-cs"/>
                <a:sym typeface="Helvetica Neue"/>
              </a:rPr>
              <a:t>été</a:t>
            </a:r>
            <a:r>
              <a:rPr lang="en-US" sz="2200" baseline="0" dirty="0">
                <a:effectLst/>
                <a:latin typeface="+mn-lt"/>
                <a:ea typeface="+mn-ea"/>
                <a:cs typeface="+mn-cs"/>
                <a:sym typeface="Helvetica Neue"/>
              </a:rPr>
              <a:t> </a:t>
            </a:r>
            <a:r>
              <a:rPr lang="en-US" sz="2200" dirty="0" err="1">
                <a:effectLst/>
                <a:latin typeface="+mn-lt"/>
                <a:ea typeface="+mn-ea"/>
                <a:cs typeface="+mn-cs"/>
                <a:sym typeface="Helvetica Neue"/>
              </a:rPr>
              <a:t>adoptés</a:t>
            </a:r>
            <a:r>
              <a:rPr lang="en-US" sz="2200" dirty="0">
                <a:effectLst/>
                <a:latin typeface="+mn-lt"/>
                <a:ea typeface="+mn-ea"/>
                <a:cs typeface="+mn-cs"/>
                <a:sym typeface="Helvetica Neue"/>
              </a:rPr>
              <a:t> pour les situations </a:t>
            </a:r>
            <a:r>
              <a:rPr lang="en-US" sz="2200" dirty="0" err="1">
                <a:effectLst/>
                <a:latin typeface="+mn-lt"/>
                <a:ea typeface="+mn-ea"/>
                <a:cs typeface="+mn-cs"/>
                <a:sym typeface="Helvetica Neue"/>
              </a:rPr>
              <a:t>d'urgence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ou</a:t>
            </a:r>
            <a:r>
              <a:rPr lang="en-US" sz="2200" dirty="0">
                <a:effectLst/>
                <a:latin typeface="+mn-lt"/>
                <a:ea typeface="+mn-ea"/>
                <a:cs typeface="+mn-cs"/>
                <a:sym typeface="Helvetica Neue"/>
              </a:rPr>
              <a:t> de crise </a:t>
            </a:r>
            <a:r>
              <a:rPr lang="en-US" sz="2200" dirty="0" err="1">
                <a:effectLst/>
                <a:latin typeface="+mn-lt"/>
                <a:ea typeface="+mn-ea"/>
                <a:cs typeface="+mn-cs"/>
                <a:sym typeface="Helvetica Neue"/>
              </a:rPr>
              <a:t>humanitaire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est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également</a:t>
            </a:r>
            <a:r>
              <a:rPr lang="en-US" sz="2200" baseline="0" dirty="0">
                <a:effectLst/>
                <a:latin typeface="+mn-lt"/>
                <a:ea typeface="+mn-ea"/>
                <a:cs typeface="+mn-cs"/>
                <a:sym typeface="Helvetica Neue"/>
              </a:rPr>
              <a:t> </a:t>
            </a:r>
            <a:r>
              <a:rPr lang="en-US" sz="2200" baseline="0" dirty="0" err="1">
                <a:effectLst/>
                <a:latin typeface="+mn-lt"/>
                <a:ea typeface="+mn-ea"/>
                <a:cs typeface="+mn-cs"/>
                <a:sym typeface="Helvetica Neue"/>
              </a:rPr>
              <a:t>incertaine</a:t>
            </a:r>
            <a:r>
              <a:rPr lang="en-US" sz="2200" dirty="0">
                <a:effectLst/>
                <a:latin typeface="+mn-lt"/>
                <a:ea typeface="+mn-ea"/>
                <a:cs typeface="+mn-cs"/>
                <a:sym typeface="Helvetica Neue"/>
              </a:rPr>
              <a:t>.</a:t>
            </a:r>
            <a:br>
              <a:rPr lang="en-US" dirty="0"/>
            </a:br>
            <a:endParaRPr lang="en-US" dirty="0"/>
          </a:p>
          <a:p>
            <a:pPr rtl="0"/>
            <a:r>
              <a:rPr lang="en-US" sz="2200" dirty="0">
                <a:effectLst/>
                <a:latin typeface="+mn-lt"/>
                <a:ea typeface="+mn-ea"/>
                <a:cs typeface="+mn-cs"/>
                <a:sym typeface="Helvetica Neue"/>
              </a:rPr>
              <a:t>Il doit </a:t>
            </a:r>
            <a:r>
              <a:rPr lang="en-US" sz="2200" dirty="0" err="1">
                <a:effectLst/>
                <a:latin typeface="+mn-lt"/>
                <a:ea typeface="+mn-ea"/>
                <a:cs typeface="+mn-cs"/>
                <a:sym typeface="Helvetica Neue"/>
              </a:rPr>
              <a:t>exister</a:t>
            </a:r>
            <a:r>
              <a:rPr lang="en-US" sz="2200" dirty="0">
                <a:effectLst/>
                <a:latin typeface="+mn-lt"/>
                <a:ea typeface="+mn-ea"/>
                <a:cs typeface="+mn-cs"/>
                <a:sym typeface="Helvetica Neue"/>
              </a:rPr>
              <a:t>, entre </a:t>
            </a:r>
            <a:r>
              <a:rPr lang="en-US" sz="2200" dirty="0" err="1">
                <a:effectLst/>
                <a:latin typeface="+mn-lt"/>
                <a:ea typeface="+mn-ea"/>
                <a:cs typeface="+mn-cs"/>
                <a:sym typeface="Helvetica Neue"/>
              </a:rPr>
              <a:t>l'IATA</a:t>
            </a:r>
            <a:r>
              <a:rPr lang="en-US" sz="2200" dirty="0">
                <a:effectLst/>
                <a:latin typeface="+mn-lt"/>
                <a:ea typeface="+mn-ea"/>
                <a:cs typeface="+mn-cs"/>
                <a:sym typeface="Helvetica Neue"/>
              </a:rPr>
              <a:t> et </a:t>
            </a:r>
            <a:r>
              <a:rPr lang="en-US" sz="2200" dirty="0" err="1">
                <a:effectLst/>
                <a:latin typeface="+mn-lt"/>
                <a:ea typeface="+mn-ea"/>
                <a:cs typeface="+mn-cs"/>
                <a:sym typeface="Helvetica Neue"/>
              </a:rPr>
              <a:t>ses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interlocuteurs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régionaux</a:t>
            </a:r>
            <a:r>
              <a:rPr lang="en-US" sz="2200" dirty="0">
                <a:effectLst/>
                <a:latin typeface="+mn-lt"/>
                <a:ea typeface="+mn-ea"/>
                <a:cs typeface="+mn-cs"/>
                <a:sym typeface="Helvetica Neue"/>
              </a:rPr>
              <a:t>, les compagnies </a:t>
            </a:r>
            <a:r>
              <a:rPr lang="en-US" sz="2200" dirty="0" err="1">
                <a:effectLst/>
                <a:latin typeface="+mn-lt"/>
                <a:ea typeface="+mn-ea"/>
                <a:cs typeface="+mn-cs"/>
                <a:sym typeface="Helvetica Neue"/>
              </a:rPr>
              <a:t>aériennes</a:t>
            </a:r>
            <a:r>
              <a:rPr lang="en-US" sz="2200" dirty="0">
                <a:effectLst/>
                <a:latin typeface="+mn-lt"/>
                <a:ea typeface="+mn-ea"/>
                <a:cs typeface="+mn-cs"/>
                <a:sym typeface="Helvetica Neue"/>
              </a:rPr>
              <a:t>, les services de transport et </a:t>
            </a:r>
            <a:r>
              <a:rPr lang="en-US" sz="2200" dirty="0" err="1">
                <a:effectLst/>
                <a:latin typeface="+mn-lt"/>
                <a:ea typeface="+mn-ea"/>
                <a:cs typeface="+mn-cs"/>
                <a:sym typeface="Helvetica Neue"/>
              </a:rPr>
              <a:t>d'expédition</a:t>
            </a:r>
            <a:r>
              <a:rPr lang="en-US" sz="2200" dirty="0">
                <a:effectLst/>
                <a:latin typeface="+mn-lt"/>
                <a:ea typeface="+mn-ea"/>
                <a:cs typeface="+mn-cs"/>
                <a:sym typeface="Helvetica Neue"/>
              </a:rPr>
              <a:t>, les </a:t>
            </a:r>
            <a:r>
              <a:rPr lang="en-US" sz="2200" dirty="0" err="1">
                <a:effectLst/>
                <a:latin typeface="+mn-lt"/>
                <a:ea typeface="+mn-ea"/>
                <a:cs typeface="+mn-cs"/>
                <a:sym typeface="Helvetica Neue"/>
              </a:rPr>
              <a:t>autorités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douanières</a:t>
            </a:r>
            <a:r>
              <a:rPr lang="en-US" sz="2200" dirty="0">
                <a:effectLst/>
                <a:latin typeface="+mn-lt"/>
                <a:ea typeface="+mn-ea"/>
                <a:cs typeface="+mn-cs"/>
                <a:sym typeface="Helvetica Neue"/>
              </a:rPr>
              <a:t>, les </a:t>
            </a:r>
            <a:r>
              <a:rPr lang="en-US" sz="2200" dirty="0" err="1">
                <a:effectLst/>
                <a:latin typeface="+mn-lt"/>
                <a:ea typeface="+mn-ea"/>
                <a:cs typeface="+mn-cs"/>
                <a:sym typeface="Helvetica Neue"/>
              </a:rPr>
              <a:t>organismes</a:t>
            </a:r>
            <a:r>
              <a:rPr lang="en-US" sz="2200" dirty="0">
                <a:effectLst/>
                <a:latin typeface="+mn-lt"/>
                <a:ea typeface="+mn-ea"/>
                <a:cs typeface="+mn-cs"/>
                <a:sym typeface="Helvetica Neue"/>
              </a:rPr>
              <a:t> de </a:t>
            </a:r>
            <a:r>
              <a:rPr lang="en-US" sz="2200" dirty="0" err="1">
                <a:effectLst/>
                <a:latin typeface="+mn-lt"/>
                <a:ea typeface="+mn-ea"/>
                <a:cs typeface="+mn-cs"/>
                <a:sym typeface="Helvetica Neue"/>
              </a:rPr>
              <a:t>réglementation</a:t>
            </a:r>
            <a:r>
              <a:rPr lang="en-US" sz="2200" dirty="0">
                <a:effectLst/>
                <a:latin typeface="+mn-lt"/>
                <a:ea typeface="+mn-ea"/>
                <a:cs typeface="+mn-cs"/>
                <a:sym typeface="Helvetica Neue"/>
              </a:rPr>
              <a:t>, les </a:t>
            </a:r>
            <a:r>
              <a:rPr lang="en-US" sz="2200" dirty="0" err="1">
                <a:effectLst/>
                <a:latin typeface="+mn-lt"/>
                <a:ea typeface="+mn-ea"/>
                <a:cs typeface="+mn-cs"/>
                <a:sym typeface="Helvetica Neue"/>
              </a:rPr>
              <a:t>équipes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d'intervention</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rapide</a:t>
            </a:r>
            <a:r>
              <a:rPr lang="en-US" sz="2200" dirty="0">
                <a:effectLst/>
                <a:latin typeface="+mn-lt"/>
                <a:ea typeface="+mn-ea"/>
                <a:cs typeface="+mn-cs"/>
                <a:sym typeface="Helvetica Neue"/>
              </a:rPr>
              <a:t>, les </a:t>
            </a:r>
            <a:r>
              <a:rPr lang="en-US" sz="2200" dirty="0" err="1">
                <a:effectLst/>
                <a:latin typeface="+mn-lt"/>
                <a:ea typeface="+mn-ea"/>
                <a:cs typeface="+mn-cs"/>
                <a:sym typeface="Helvetica Neue"/>
              </a:rPr>
              <a:t>équipes</a:t>
            </a:r>
            <a:r>
              <a:rPr lang="en-US" sz="2200" dirty="0">
                <a:effectLst/>
                <a:latin typeface="+mn-lt"/>
                <a:ea typeface="+mn-ea"/>
                <a:cs typeface="+mn-cs"/>
                <a:sym typeface="Helvetica Neue"/>
              </a:rPr>
              <a:t> de recherche et de secours, les </a:t>
            </a:r>
            <a:r>
              <a:rPr lang="en-US" sz="2200" dirty="0" err="1">
                <a:effectLst/>
                <a:latin typeface="+mn-lt"/>
                <a:ea typeface="+mn-ea"/>
                <a:cs typeface="+mn-cs"/>
                <a:sym typeface="Helvetica Neue"/>
              </a:rPr>
              <a:t>organismes</a:t>
            </a:r>
            <a:r>
              <a:rPr lang="en-US" sz="2200" dirty="0">
                <a:effectLst/>
                <a:latin typeface="+mn-lt"/>
                <a:ea typeface="+mn-ea"/>
                <a:cs typeface="+mn-cs"/>
                <a:sym typeface="Helvetica Neue"/>
              </a:rPr>
              <a:t> de </a:t>
            </a:r>
            <a:r>
              <a:rPr lang="en-US" sz="2200" dirty="0" err="1">
                <a:effectLst/>
                <a:latin typeface="+mn-lt"/>
                <a:ea typeface="+mn-ea"/>
                <a:cs typeface="+mn-cs"/>
                <a:sym typeface="Helvetica Neue"/>
              </a:rPr>
              <a:t>normalisation</a:t>
            </a:r>
            <a:r>
              <a:rPr lang="en-US" sz="2200" dirty="0">
                <a:effectLst/>
                <a:latin typeface="+mn-lt"/>
                <a:ea typeface="+mn-ea"/>
                <a:cs typeface="+mn-cs"/>
                <a:sym typeface="Helvetica Neue"/>
              </a:rPr>
              <a:t>, les </a:t>
            </a:r>
            <a:r>
              <a:rPr lang="en-US" sz="2200" dirty="0" err="1">
                <a:effectLst/>
                <a:latin typeface="+mn-lt"/>
                <a:ea typeface="+mn-ea"/>
                <a:cs typeface="+mn-cs"/>
                <a:sym typeface="Helvetica Neue"/>
              </a:rPr>
              <a:t>intervenants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humanitaires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régionaux</a:t>
            </a:r>
            <a:r>
              <a:rPr lang="en-US" sz="2200" dirty="0">
                <a:effectLst/>
                <a:latin typeface="+mn-lt"/>
                <a:ea typeface="+mn-ea"/>
                <a:cs typeface="+mn-cs"/>
                <a:sym typeface="Helvetica Neue"/>
              </a:rPr>
              <a:t> et </a:t>
            </a:r>
            <a:r>
              <a:rPr lang="en-US" sz="2200" dirty="0" err="1">
                <a:effectLst/>
                <a:latin typeface="+mn-lt"/>
                <a:ea typeface="+mn-ea"/>
                <a:cs typeface="+mn-cs"/>
                <a:sym typeface="Helvetica Neue"/>
              </a:rPr>
              <a:t>internationaux</a:t>
            </a:r>
            <a:r>
              <a:rPr lang="en-US" sz="2200" dirty="0">
                <a:effectLst/>
                <a:latin typeface="+mn-lt"/>
                <a:ea typeface="+mn-ea"/>
                <a:cs typeface="+mn-cs"/>
                <a:sym typeface="Helvetica Neue"/>
              </a:rPr>
              <a:t>, et les services </a:t>
            </a:r>
            <a:r>
              <a:rPr lang="en-US" sz="2200" dirty="0" err="1">
                <a:effectLst/>
                <a:latin typeface="+mn-lt"/>
                <a:ea typeface="+mn-ea"/>
                <a:cs typeface="+mn-cs"/>
                <a:sym typeface="Helvetica Neue"/>
              </a:rPr>
              <a:t>nationaux</a:t>
            </a:r>
            <a:r>
              <a:rPr lang="en-US" sz="2200" dirty="0">
                <a:effectLst/>
                <a:latin typeface="+mn-lt"/>
                <a:ea typeface="+mn-ea"/>
                <a:cs typeface="+mn-cs"/>
                <a:sym typeface="Helvetica Neue"/>
              </a:rPr>
              <a:t> de secours </a:t>
            </a:r>
            <a:r>
              <a:rPr lang="en-US" sz="2200" dirty="0" err="1">
                <a:effectLst/>
                <a:latin typeface="+mn-lt"/>
                <a:ea typeface="+mn-ea"/>
                <a:cs typeface="+mn-cs"/>
                <a:sym typeface="Helvetica Neue"/>
              </a:rPr>
              <a:t>humanitaire</a:t>
            </a:r>
            <a:r>
              <a:rPr lang="en-US" sz="2200" dirty="0">
                <a:effectLst/>
                <a:latin typeface="+mn-lt"/>
                <a:ea typeface="+mn-ea"/>
                <a:cs typeface="+mn-cs"/>
                <a:sym typeface="Helvetica Neue"/>
              </a:rPr>
              <a:t> et </a:t>
            </a:r>
            <a:r>
              <a:rPr lang="en-US" sz="2200" dirty="0" err="1">
                <a:effectLst/>
                <a:latin typeface="+mn-lt"/>
                <a:ea typeface="+mn-ea"/>
                <a:cs typeface="+mn-cs"/>
                <a:sym typeface="Helvetica Neue"/>
              </a:rPr>
              <a:t>en</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cas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d'urgence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une</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compréhension</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claire</a:t>
            </a:r>
            <a:r>
              <a:rPr lang="en-US" sz="2200" baseline="0" dirty="0">
                <a:effectLst/>
                <a:latin typeface="+mn-lt"/>
                <a:ea typeface="+mn-ea"/>
                <a:cs typeface="+mn-cs"/>
                <a:sym typeface="Helvetica Neue"/>
              </a:rPr>
              <a:t> </a:t>
            </a:r>
            <a:r>
              <a:rPr lang="en-US" sz="2200" dirty="0">
                <a:effectLst/>
                <a:latin typeface="+mn-lt"/>
                <a:ea typeface="+mn-ea"/>
                <a:cs typeface="+mn-cs"/>
                <a:sym typeface="Helvetica Neue"/>
              </a:rPr>
              <a:t>des </a:t>
            </a:r>
            <a:r>
              <a:rPr lang="en-US" sz="2200" dirty="0" err="1">
                <a:effectLst/>
                <a:latin typeface="+mn-lt"/>
                <a:ea typeface="+mn-ea"/>
                <a:cs typeface="+mn-cs"/>
                <a:sym typeface="Helvetica Neue"/>
              </a:rPr>
              <a:t>protocoles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clairement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définis</a:t>
            </a:r>
            <a:r>
              <a:rPr lang="en-US" sz="2200" dirty="0">
                <a:effectLst/>
                <a:latin typeface="+mn-lt"/>
                <a:ea typeface="+mn-ea"/>
                <a:cs typeface="+mn-cs"/>
                <a:sym typeface="Helvetica Neue"/>
              </a:rPr>
              <a:t> qui </a:t>
            </a:r>
            <a:r>
              <a:rPr lang="en-US" sz="2200" dirty="0" err="1">
                <a:effectLst/>
                <a:latin typeface="+mn-lt"/>
                <a:ea typeface="+mn-ea"/>
                <a:cs typeface="+mn-cs"/>
                <a:sym typeface="Helvetica Neue"/>
              </a:rPr>
              <a:t>ont</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été</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acceptés</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concernant</a:t>
            </a:r>
            <a:r>
              <a:rPr lang="en-US" sz="2200" baseline="0" dirty="0">
                <a:effectLst/>
                <a:latin typeface="+mn-lt"/>
                <a:ea typeface="+mn-ea"/>
                <a:cs typeface="+mn-cs"/>
                <a:sym typeface="Helvetica Neue"/>
              </a:rPr>
              <a:t> </a:t>
            </a:r>
            <a:r>
              <a:rPr lang="en-US" sz="2200" baseline="0" dirty="0" err="1">
                <a:effectLst/>
                <a:latin typeface="+mn-lt"/>
                <a:ea typeface="+mn-ea"/>
                <a:cs typeface="+mn-cs"/>
                <a:sym typeface="Helvetica Neue"/>
              </a:rPr>
              <a:t>l'expédition</a:t>
            </a:r>
            <a:r>
              <a:rPr lang="en-US" sz="2200" baseline="0" dirty="0">
                <a:effectLst/>
                <a:latin typeface="+mn-lt"/>
                <a:ea typeface="+mn-ea"/>
                <a:cs typeface="+mn-cs"/>
                <a:sym typeface="Helvetica Neue"/>
              </a:rPr>
              <a:t> </a:t>
            </a:r>
            <a:r>
              <a:rPr lang="en-US" sz="2200" dirty="0">
                <a:effectLst/>
                <a:latin typeface="+mn-lt"/>
                <a:ea typeface="+mn-ea"/>
                <a:cs typeface="+mn-cs"/>
                <a:sym typeface="Helvetica Neue"/>
              </a:rPr>
              <a:t>de batteries au lithium </a:t>
            </a:r>
            <a:r>
              <a:rPr lang="en-US" sz="2200" dirty="0" err="1">
                <a:effectLst/>
                <a:latin typeface="+mn-lt"/>
                <a:ea typeface="+mn-ea"/>
                <a:cs typeface="+mn-cs"/>
                <a:sym typeface="Helvetica Neue"/>
              </a:rPr>
              <a:t>en</a:t>
            </a:r>
            <a:r>
              <a:rPr lang="en-US" sz="2200" dirty="0">
                <a:effectLst/>
                <a:latin typeface="+mn-lt"/>
                <a:ea typeface="+mn-ea"/>
                <a:cs typeface="+mn-cs"/>
                <a:sym typeface="Helvetica Neue"/>
              </a:rPr>
              <a:t> </a:t>
            </a:r>
            <a:r>
              <a:rPr lang="en-US" sz="2200" dirty="0" err="1">
                <a:effectLst/>
                <a:latin typeface="+mn-lt"/>
                <a:ea typeface="+mn-ea"/>
                <a:cs typeface="+mn-cs"/>
                <a:sym typeface="Helvetica Neue"/>
              </a:rPr>
              <a:t>cas</a:t>
            </a:r>
            <a:r>
              <a:rPr lang="en-US" sz="2200" dirty="0">
                <a:effectLst/>
                <a:latin typeface="+mn-lt"/>
                <a:ea typeface="+mn-ea"/>
                <a:cs typeface="+mn-cs"/>
                <a:sym typeface="Helvetica Neue"/>
              </a:rPr>
              <a:t> de catastrophe.</a:t>
            </a:r>
          </a:p>
          <a:p>
            <a:endParaRPr lang="en-US" sz="2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428590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49</a:t>
            </a:r>
            <a:r>
              <a:rPr lang="zh-CN" altLang="en-US" dirty="0"/>
              <a:t> </a:t>
            </a:r>
            <a:r>
              <a:rPr lang="en-US" altLang="zh-CN" dirty="0"/>
              <a:t>pays</a:t>
            </a:r>
            <a:r>
              <a:rPr lang="zh-CN" altLang="en-US" dirty="0"/>
              <a:t> </a:t>
            </a:r>
            <a:r>
              <a:rPr lang="fr-FR" altLang="zh-CN" dirty="0"/>
              <a:t>ont signé et ratifié la </a:t>
            </a:r>
            <a:r>
              <a:rPr lang="en-US" altLang="zh-CN" dirty="0"/>
              <a:t>Convention de Tampere</a:t>
            </a:r>
            <a:r>
              <a:rPr lang="zh-CN" altLang="en-US" dirty="0"/>
              <a:t> </a:t>
            </a:r>
            <a:r>
              <a:rPr lang="fr-FR" altLang="zh-CN" dirty="0"/>
              <a:t>et pourraient passer</a:t>
            </a:r>
            <a:r>
              <a:rPr lang="fr-FR" altLang="zh-CN" baseline="0" dirty="0"/>
              <a:t> à la </a:t>
            </a:r>
            <a:r>
              <a:rPr lang="fr-FR" altLang="zh-CN" dirty="0"/>
              <a:t>mise en œuvre de la </a:t>
            </a:r>
            <a:r>
              <a:rPr lang="en-US" altLang="zh-CN" dirty="0"/>
              <a:t>Convention.</a:t>
            </a:r>
          </a:p>
          <a:p>
            <a:pPr marL="431800"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n-US" dirty="0"/>
              <a:t>Comme on </a:t>
            </a:r>
            <a:r>
              <a:rPr lang="en-US" dirty="0" err="1"/>
              <a:t>l'a</a:t>
            </a:r>
            <a:r>
              <a:rPr lang="en-US" dirty="0"/>
              <a:t> vu </a:t>
            </a:r>
            <a:r>
              <a:rPr lang="en-US" dirty="0" err="1"/>
              <a:t>précédemment</a:t>
            </a:r>
            <a:r>
              <a:rPr lang="en-US" dirty="0"/>
              <a:t>, </a:t>
            </a:r>
            <a:r>
              <a:rPr lang="fr-CH" dirty="0"/>
              <a:t>le processus de mise en œuvre de la Convention de Tampere diffère souvent selon les pays. De manière simplifiée, le processus peut comporter les éléments suivants:</a:t>
            </a:r>
            <a:endParaRPr lang="en-US"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fr-CH" dirty="0"/>
              <a:t>Adoption d'une loi nationale sur la Convention de Tampere</a:t>
            </a:r>
            <a:endParaRPr lang="fr-FR"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marR="0" lvl="1" indent="-431800" algn="just" defTabSz="825500" eaLnBrk="1" fontAlgn="auto" latinLnBrk="0" hangingPunct="1">
              <a:lnSpc>
                <a:spcPct val="117999"/>
              </a:lnSpc>
              <a:spcBef>
                <a:spcPts val="0"/>
              </a:spcBef>
              <a:spcAft>
                <a:spcPts val="0"/>
              </a:spcAft>
              <a:buClrTx/>
              <a:buSzPct val="123000"/>
              <a:buFontTx/>
              <a:buChar char="•"/>
              <a:tabLst/>
              <a:defRPr sz="3400">
                <a:solidFill>
                  <a:srgbClr val="222222"/>
                </a:solidFill>
                <a:latin typeface="Avenir Book"/>
                <a:ea typeface="Avenir Book"/>
                <a:cs typeface="Avenir Book"/>
                <a:sym typeface="Avenir Book"/>
              </a:defRPr>
            </a:pPr>
            <a:r>
              <a:rPr lang="fr-CH" dirty="0"/>
              <a:t>Sensibilisation – informer les parties prenantes et les institutions du pays au sujet de la loi et veiller à l'application de celle-ci</a:t>
            </a:r>
            <a:endParaRPr lang="fr-FR"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fr-CH" dirty="0"/>
              <a:t>Processus d'activation – définir à quel moment la Convention de Tampere doit être activée en cas de catastrophe</a:t>
            </a:r>
            <a:endParaRPr lang="en-CH" dirty="0"/>
          </a:p>
        </p:txBody>
      </p:sp>
    </p:spTree>
    <p:extLst>
      <p:ext uri="{BB962C8B-B14F-4D97-AF65-F5344CB8AC3E}">
        <p14:creationId xmlns:p14="http://schemas.microsoft.com/office/powerpoint/2010/main" val="92808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Parmi les </a:t>
            </a:r>
            <a:r>
              <a:rPr lang="en-CH" dirty="0"/>
              <a:t>60 </a:t>
            </a:r>
            <a:r>
              <a:rPr lang="fr-FR" dirty="0"/>
              <a:t>pays qui ont signé la </a:t>
            </a:r>
            <a:r>
              <a:rPr lang="fr-CH" dirty="0"/>
              <a:t>C</a:t>
            </a:r>
            <a:r>
              <a:rPr lang="en-CH" dirty="0"/>
              <a:t>onvention</a:t>
            </a:r>
            <a:r>
              <a:rPr lang="fr-FR" dirty="0"/>
              <a:t> de </a:t>
            </a:r>
            <a:r>
              <a:rPr lang="en-CH" dirty="0"/>
              <a:t>Tampere, 31 </a:t>
            </a:r>
            <a:r>
              <a:rPr lang="fr-FR" dirty="0"/>
              <a:t>ne l'ont pas ratifiée </a:t>
            </a:r>
            <a:r>
              <a:rPr lang="en-CH" dirty="0"/>
              <a:t>(</a:t>
            </a:r>
            <a:r>
              <a:rPr lang="fr-FR" dirty="0"/>
              <a:t>en caractères</a:t>
            </a:r>
            <a:r>
              <a:rPr lang="fr-FR" baseline="0" dirty="0"/>
              <a:t> </a:t>
            </a:r>
            <a:r>
              <a:rPr lang="fr-FR" dirty="0"/>
              <a:t>rouges</a:t>
            </a:r>
            <a:r>
              <a:rPr lang="en-CH" dirty="0"/>
              <a:t>).</a:t>
            </a:r>
          </a:p>
          <a:p>
            <a:r>
              <a:rPr lang="fr-FR" dirty="0"/>
              <a:t>Ces</a:t>
            </a:r>
            <a:r>
              <a:rPr lang="en-CH" dirty="0"/>
              <a:t> </a:t>
            </a:r>
            <a:r>
              <a:rPr lang="fr-FR" dirty="0"/>
              <a:t>pays devraient ratifier la </a:t>
            </a:r>
            <a:r>
              <a:rPr lang="en-CH" dirty="0"/>
              <a:t>convention</a:t>
            </a:r>
            <a:r>
              <a:rPr lang="zh-CN" altLang="en-US" dirty="0"/>
              <a:t> </a:t>
            </a:r>
            <a:r>
              <a:rPr lang="fr-FR" altLang="zh-CN" dirty="0"/>
              <a:t>pour faciliter l'</a:t>
            </a:r>
            <a:r>
              <a:rPr lang="en-US" altLang="zh-CN" dirty="0"/>
              <a:t>importation</a:t>
            </a:r>
            <a:r>
              <a:rPr lang="zh-CN" altLang="en-US" dirty="0"/>
              <a:t> </a:t>
            </a:r>
            <a:r>
              <a:rPr lang="fr-FR" altLang="zh-CN" dirty="0"/>
              <a:t>de matériel de </a:t>
            </a:r>
            <a:r>
              <a:rPr lang="en-US" altLang="zh-CN" dirty="0" err="1"/>
              <a:t>télécommunication</a:t>
            </a:r>
            <a:r>
              <a:rPr lang="zh-CN" altLang="en-US" dirty="0"/>
              <a:t> </a:t>
            </a:r>
            <a:r>
              <a:rPr lang="fr-FR" altLang="zh-CN" dirty="0"/>
              <a:t>et les interventions en cas d'urgence</a:t>
            </a:r>
            <a:r>
              <a:rPr lang="en-US" altLang="zh-CN" dirty="0"/>
              <a:t>.</a:t>
            </a:r>
            <a:endParaRPr lang="en-CH" dirty="0"/>
          </a:p>
          <a:p>
            <a:endParaRPr lang="en-CH" dirty="0"/>
          </a:p>
        </p:txBody>
      </p:sp>
    </p:spTree>
    <p:extLst>
      <p:ext uri="{BB962C8B-B14F-4D97-AF65-F5344CB8AC3E}">
        <p14:creationId xmlns:p14="http://schemas.microsoft.com/office/powerpoint/2010/main" val="79811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Les plans nationaux pour les télécommunications d'urgence </a:t>
            </a:r>
            <a:r>
              <a:rPr lang="en-US" altLang="zh-CN" dirty="0"/>
              <a:t>(NETP) </a:t>
            </a:r>
            <a:r>
              <a:rPr lang="fr-FR" dirty="0"/>
              <a:t>sont des outils </a:t>
            </a:r>
            <a:r>
              <a:rPr lang="fr-FR" altLang="zh-CN" noProof="0" dirty="0"/>
              <a:t>importants</a:t>
            </a:r>
            <a:r>
              <a:rPr lang="zh-CN" altLang="en-US" dirty="0"/>
              <a:t> </a:t>
            </a:r>
            <a:r>
              <a:rPr lang="fr-FR" altLang="zh-CN" dirty="0"/>
              <a:t>en complément de la </a:t>
            </a:r>
            <a:r>
              <a:rPr lang="en-US" altLang="zh-CN" dirty="0"/>
              <a:t>Convention:</a:t>
            </a:r>
          </a:p>
          <a:p>
            <a:endParaRPr lang="en-US" dirty="0"/>
          </a:p>
          <a:p>
            <a:r>
              <a:rPr lang="en-US" sz="2200" b="0" i="0" u="none" strike="noStrike" dirty="0">
                <a:effectLst/>
                <a:latin typeface="+mn-lt"/>
                <a:ea typeface="+mn-ea"/>
                <a:cs typeface="+mn-cs"/>
                <a:sym typeface="Helvetica Neue"/>
              </a:rPr>
              <a:t>Un plan national pour les </a:t>
            </a:r>
            <a:r>
              <a:rPr lang="fr-FR" sz="2200" b="0" i="0" u="none" strike="noStrike" noProof="0" dirty="0">
                <a:effectLst/>
                <a:latin typeface="+mn-lt"/>
                <a:ea typeface="+mn-ea"/>
                <a:cs typeface="+mn-cs"/>
                <a:sym typeface="Helvetica Neue"/>
              </a:rPr>
              <a:t>télécommunications</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d'urgence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est</a:t>
            </a:r>
            <a:r>
              <a:rPr lang="en-US" sz="2200" b="0" i="0" u="none" strike="noStrike" dirty="0">
                <a:effectLst/>
                <a:latin typeface="+mn-lt"/>
                <a:ea typeface="+mn-ea"/>
                <a:cs typeface="+mn-cs"/>
                <a:sym typeface="Helvetica Neue"/>
              </a:rPr>
              <a:t> un document </a:t>
            </a:r>
            <a:r>
              <a:rPr lang="en-US" sz="2200" b="0" i="0" u="none" strike="noStrike" dirty="0" err="1">
                <a:effectLst/>
                <a:latin typeface="+mn-lt"/>
                <a:ea typeface="+mn-ea"/>
                <a:cs typeface="+mn-cs"/>
                <a:sym typeface="Helvetica Neue"/>
              </a:rPr>
              <a:t>général</a:t>
            </a:r>
            <a:r>
              <a:rPr lang="en-US" sz="2200" b="0" i="0" u="none" strike="noStrike" baseline="0" dirty="0">
                <a:effectLst/>
                <a:latin typeface="+mn-lt"/>
                <a:ea typeface="+mn-ea"/>
                <a:cs typeface="+mn-cs"/>
                <a:sym typeface="Helvetica Neue"/>
              </a:rPr>
              <a:t> </a:t>
            </a:r>
            <a:r>
              <a:rPr lang="en-US" sz="2200" b="0" i="0" u="none" strike="noStrike" dirty="0">
                <a:effectLst/>
                <a:latin typeface="+mn-lt"/>
                <a:ea typeface="+mn-ea"/>
                <a:cs typeface="+mn-cs"/>
                <a:sym typeface="Helvetica Neue"/>
              </a:rPr>
              <a:t>qui, </a:t>
            </a:r>
            <a:r>
              <a:rPr lang="en-US" sz="2200" b="0" i="0" u="none" strike="noStrike" dirty="0" err="1">
                <a:effectLst/>
                <a:latin typeface="+mn-lt"/>
                <a:ea typeface="+mn-ea"/>
                <a:cs typeface="+mn-cs"/>
                <a:sym typeface="Helvetica Neue"/>
              </a:rPr>
              <a:t>outre</a:t>
            </a:r>
            <a:r>
              <a:rPr lang="en-US" sz="2200" b="0" i="0" u="none" strike="noStrike" dirty="0">
                <a:effectLst/>
                <a:latin typeface="+mn-lt"/>
                <a:ea typeface="+mn-ea"/>
                <a:cs typeface="+mn-cs"/>
                <a:sym typeface="Helvetica Neue"/>
              </a:rPr>
              <a:t> le cadre </a:t>
            </a:r>
            <a:r>
              <a:rPr lang="en-US" sz="2200" b="0" i="0" u="none" strike="noStrike" dirty="0" err="1">
                <a:effectLst/>
                <a:latin typeface="+mn-lt"/>
                <a:ea typeface="+mn-ea"/>
                <a:cs typeface="+mn-cs"/>
                <a:sym typeface="Helvetica Neue"/>
              </a:rPr>
              <a:t>réglementaire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en</a:t>
            </a:r>
            <a:r>
              <a:rPr lang="en-US" sz="2200" b="0" i="0" u="none" strike="noStrike" dirty="0">
                <a:effectLst/>
                <a:latin typeface="+mn-lt"/>
                <a:ea typeface="+mn-ea"/>
                <a:cs typeface="+mn-cs"/>
                <a:sym typeface="Helvetica Neue"/>
              </a:rPr>
              <a:t> matière</a:t>
            </a:r>
            <a:r>
              <a:rPr lang="en-US" sz="2200" b="0" i="0" u="none" strike="noStrike" baseline="0" dirty="0">
                <a:effectLst/>
                <a:latin typeface="+mn-lt"/>
                <a:ea typeface="+mn-ea"/>
                <a:cs typeface="+mn-cs"/>
                <a:sym typeface="Helvetica Neue"/>
              </a:rPr>
              <a:t> </a:t>
            </a:r>
            <a:r>
              <a:rPr lang="en-US" sz="2200" b="0" i="0" u="none" strike="noStrike" dirty="0">
                <a:effectLst/>
                <a:latin typeface="+mn-lt"/>
                <a:ea typeface="+mn-ea"/>
                <a:cs typeface="+mn-cs"/>
                <a:sym typeface="Helvetica Neue"/>
              </a:rPr>
              <a:t>de gestion des </a:t>
            </a:r>
            <a:r>
              <a:rPr lang="en-US" sz="2200" b="0" i="0" u="none" strike="noStrike" dirty="0" err="1">
                <a:effectLst/>
                <a:latin typeface="+mn-lt"/>
                <a:ea typeface="+mn-ea"/>
                <a:cs typeface="+mn-cs"/>
                <a:sym typeface="Helvetica Neue"/>
              </a:rPr>
              <a:t>risques</a:t>
            </a:r>
            <a:r>
              <a:rPr lang="en-US" sz="2200" b="0" i="0" u="none" strike="noStrike" dirty="0">
                <a:effectLst/>
                <a:latin typeface="+mn-lt"/>
                <a:ea typeface="+mn-ea"/>
                <a:cs typeface="+mn-cs"/>
                <a:sym typeface="Helvetica Neue"/>
              </a:rPr>
              <a:t> de catastrophe, </a:t>
            </a:r>
            <a:r>
              <a:rPr lang="en-US" sz="2200" b="0" i="0" u="none" strike="noStrike" dirty="0" err="1">
                <a:effectLst/>
                <a:latin typeface="+mn-lt"/>
                <a:ea typeface="+mn-ea"/>
                <a:cs typeface="+mn-cs"/>
                <a:sym typeface="Helvetica Neue"/>
              </a:rPr>
              <a:t>comporte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aussi</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toutes</a:t>
            </a:r>
            <a:r>
              <a:rPr lang="en-US" sz="2200" b="0" i="0" u="none" strike="noStrike" dirty="0">
                <a:effectLst/>
                <a:latin typeface="+mn-lt"/>
                <a:ea typeface="+mn-ea"/>
                <a:cs typeface="+mn-cs"/>
                <a:sym typeface="Helvetica Neue"/>
              </a:rPr>
              <a:t> les </a:t>
            </a:r>
            <a:r>
              <a:rPr lang="en-US" sz="2200" b="0" i="0" u="none" strike="noStrike" dirty="0" err="1">
                <a:effectLst/>
                <a:latin typeface="+mn-lt"/>
                <a:ea typeface="+mn-ea"/>
                <a:cs typeface="+mn-cs"/>
                <a:sym typeface="Helvetica Neue"/>
              </a:rPr>
              <a:t>activités</a:t>
            </a:r>
            <a:r>
              <a:rPr lang="en-US" sz="2200" b="0" i="0" u="none" strike="noStrike" dirty="0">
                <a:effectLst/>
                <a:latin typeface="+mn-lt"/>
                <a:ea typeface="+mn-ea"/>
                <a:cs typeface="+mn-cs"/>
                <a:sym typeface="Helvetica Neue"/>
              </a:rPr>
              <a:t> et </a:t>
            </a:r>
            <a:r>
              <a:rPr lang="en-US" sz="2200" b="0" i="0" u="none" strike="noStrike" dirty="0" err="1">
                <a:effectLst/>
                <a:latin typeface="+mn-lt"/>
                <a:ea typeface="+mn-ea"/>
                <a:cs typeface="+mn-cs"/>
                <a:sym typeface="Helvetica Neue"/>
              </a:rPr>
              <a:t>mesures</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devant</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être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conçues</a:t>
            </a:r>
            <a:r>
              <a:rPr lang="en-US" sz="2200" b="0" i="0" u="none" strike="noStrike" dirty="0">
                <a:effectLst/>
                <a:latin typeface="+mn-lt"/>
                <a:ea typeface="+mn-ea"/>
                <a:cs typeface="+mn-cs"/>
                <a:sym typeface="Helvetica Neue"/>
              </a:rPr>
              <a:t> </a:t>
            </a:r>
            <a:r>
              <a:rPr lang="en-US" sz="2200" b="0" i="0" u="none" strike="noStrike" baseline="0" dirty="0">
                <a:effectLst/>
                <a:latin typeface="+mn-lt"/>
                <a:ea typeface="+mn-ea"/>
                <a:cs typeface="+mn-cs"/>
                <a:sym typeface="Helvetica Neue"/>
              </a:rPr>
              <a:t>et </a:t>
            </a:r>
            <a:r>
              <a:rPr lang="en-US" sz="2200" b="0" i="0" u="none" strike="noStrike" baseline="0" dirty="0" err="1">
                <a:effectLst/>
                <a:latin typeface="+mn-lt"/>
                <a:ea typeface="+mn-ea"/>
                <a:cs typeface="+mn-cs"/>
                <a:sym typeface="Helvetica Neue"/>
              </a:rPr>
              <a:t>réalisées</a:t>
            </a:r>
            <a:r>
              <a:rPr lang="en-US" sz="2200" b="0" i="0" u="none" strike="noStrike" baseline="0" dirty="0">
                <a:effectLst/>
                <a:latin typeface="+mn-lt"/>
                <a:ea typeface="+mn-ea"/>
                <a:cs typeface="+mn-cs"/>
                <a:sym typeface="Helvetica Neue"/>
              </a:rPr>
              <a:t> à </a:t>
            </a:r>
            <a:r>
              <a:rPr lang="en-US" sz="2200" b="0" i="0" u="none" strike="noStrike" baseline="0" dirty="0" err="1">
                <a:effectLst/>
                <a:latin typeface="+mn-lt"/>
                <a:ea typeface="+mn-ea"/>
                <a:cs typeface="+mn-cs"/>
                <a:sym typeface="Helvetica Neue"/>
              </a:rPr>
              <a:t>chaque</a:t>
            </a:r>
            <a:r>
              <a:rPr lang="en-US" sz="2200" b="0" i="0" u="none" strike="noStrike" baseline="0" dirty="0">
                <a:effectLst/>
                <a:latin typeface="+mn-lt"/>
                <a:ea typeface="+mn-ea"/>
                <a:cs typeface="+mn-cs"/>
                <a:sym typeface="Helvetica Neue"/>
              </a:rPr>
              <a:t> étape</a:t>
            </a:r>
            <a:r>
              <a:rPr lang="en-US" sz="2200" b="0" i="0" u="none" strike="noStrike" dirty="0">
                <a:effectLst/>
                <a:latin typeface="+mn-lt"/>
                <a:ea typeface="+mn-ea"/>
                <a:cs typeface="+mn-cs"/>
                <a:sym typeface="Helvetica Neue"/>
              </a:rPr>
              <a:t> du cycle de gestion des catastrophes au-</a:t>
            </a:r>
            <a:r>
              <a:rPr lang="en-US" sz="2200" b="0" i="0" u="none" strike="noStrike" dirty="0" err="1">
                <a:effectLst/>
                <a:latin typeface="+mn-lt"/>
                <a:ea typeface="+mn-ea"/>
                <a:cs typeface="+mn-cs"/>
                <a:sym typeface="Helvetica Neue"/>
              </a:rPr>
              <a:t>delà</a:t>
            </a:r>
            <a:r>
              <a:rPr lang="en-US" sz="2200" b="0" i="0" u="none" strike="noStrike" dirty="0">
                <a:effectLst/>
                <a:latin typeface="+mn-lt"/>
                <a:ea typeface="+mn-ea"/>
                <a:cs typeface="+mn-cs"/>
                <a:sym typeface="Helvetica Neue"/>
              </a:rPr>
              <a:t> du </a:t>
            </a:r>
            <a:r>
              <a:rPr lang="en-US" sz="2200" b="0" i="0" u="none" strike="noStrike" dirty="0" err="1">
                <a:effectLst/>
                <a:latin typeface="+mn-lt"/>
                <a:ea typeface="+mn-ea"/>
                <a:cs typeface="+mn-cs"/>
                <a:sym typeface="Helvetica Neue"/>
              </a:rPr>
              <a:t>secteur</a:t>
            </a:r>
            <a:r>
              <a:rPr lang="en-US" sz="2200" b="0" i="0" u="none" strike="noStrike" dirty="0">
                <a:effectLst/>
                <a:latin typeface="+mn-lt"/>
                <a:ea typeface="+mn-ea"/>
                <a:cs typeface="+mn-cs"/>
                <a:sym typeface="Helvetica Neue"/>
              </a:rPr>
              <a:t> des TIC. </a:t>
            </a:r>
            <a:r>
              <a:rPr lang="en-US" sz="2200" b="0" i="0" u="none" strike="noStrike" dirty="0" err="1">
                <a:effectLst/>
                <a:latin typeface="+mn-lt"/>
                <a:ea typeface="+mn-ea"/>
                <a:cs typeface="+mn-cs"/>
                <a:sym typeface="Helvetica Neue"/>
              </a:rPr>
              <a:t>Celles</a:t>
            </a:r>
            <a:r>
              <a:rPr lang="en-US" sz="2200" b="0" i="0" u="none" strike="noStrike" dirty="0">
                <a:effectLst/>
                <a:latin typeface="+mn-lt"/>
                <a:ea typeface="+mn-ea"/>
                <a:cs typeface="+mn-cs"/>
                <a:sym typeface="Helvetica Neue"/>
              </a:rPr>
              <a:t>-ci consistent </a:t>
            </a:r>
            <a:r>
              <a:rPr lang="en-US" sz="2200" b="0" i="0" u="none" strike="noStrike" dirty="0" err="1">
                <a:effectLst/>
                <a:latin typeface="+mn-lt"/>
                <a:ea typeface="+mn-ea"/>
                <a:cs typeface="+mn-cs"/>
                <a:sym typeface="Helvetica Neue"/>
              </a:rPr>
              <a:t>notamment</a:t>
            </a:r>
            <a:r>
              <a:rPr lang="en-US" sz="2200" b="0" i="0" u="none" strike="noStrike" baseline="0" dirty="0">
                <a:effectLst/>
                <a:latin typeface="+mn-lt"/>
                <a:ea typeface="+mn-ea"/>
                <a:cs typeface="+mn-cs"/>
                <a:sym typeface="Helvetica Neue"/>
              </a:rPr>
              <a:t> à </a:t>
            </a:r>
            <a:r>
              <a:rPr lang="en-US" sz="2200" b="0" i="0" u="none" strike="noStrike" dirty="0" err="1">
                <a:effectLst/>
                <a:latin typeface="+mn-lt"/>
                <a:ea typeface="+mn-ea"/>
                <a:cs typeface="+mn-cs"/>
                <a:sym typeface="Helvetica Neue"/>
              </a:rPr>
              <a:t>cartographier</a:t>
            </a:r>
            <a:r>
              <a:rPr lang="en-US" sz="2200" b="0" i="0" u="none" strike="noStrike" dirty="0">
                <a:effectLst/>
                <a:latin typeface="+mn-lt"/>
                <a:ea typeface="+mn-ea"/>
                <a:cs typeface="+mn-cs"/>
                <a:sym typeface="Helvetica Neue"/>
              </a:rPr>
              <a:t> les sites à </a:t>
            </a:r>
            <a:r>
              <a:rPr lang="en-US" sz="2200" b="0" i="0" u="none" strike="noStrike" dirty="0" err="1">
                <a:effectLst/>
                <a:latin typeface="+mn-lt"/>
                <a:ea typeface="+mn-ea"/>
                <a:cs typeface="+mn-cs"/>
                <a:sym typeface="Helvetica Neue"/>
              </a:rPr>
              <a:t>risques</a:t>
            </a:r>
            <a:r>
              <a:rPr lang="en-US" sz="2200" b="0" i="0" u="none" strike="noStrike" dirty="0">
                <a:effectLst/>
                <a:latin typeface="+mn-lt"/>
                <a:ea typeface="+mn-ea"/>
                <a:cs typeface="+mn-cs"/>
                <a:sym typeface="Helvetica Neue"/>
              </a:rPr>
              <a:t> et les</a:t>
            </a:r>
            <a:r>
              <a:rPr lang="en-US" sz="2200" b="0" i="0" u="none" strike="noStrike" baseline="0" dirty="0">
                <a:effectLst/>
                <a:latin typeface="+mn-lt"/>
                <a:ea typeface="+mn-ea"/>
                <a:cs typeface="+mn-cs"/>
                <a:sym typeface="Helvetica Neue"/>
              </a:rPr>
              <a:t> types de </a:t>
            </a:r>
            <a:r>
              <a:rPr lang="en-US" sz="2200" b="0" i="0" u="none" strike="noStrike" dirty="0" err="1">
                <a:effectLst/>
                <a:latin typeface="+mn-lt"/>
                <a:ea typeface="+mn-ea"/>
                <a:cs typeface="+mn-cs"/>
                <a:sym typeface="Helvetica Neue"/>
              </a:rPr>
              <a:t>risques</a:t>
            </a:r>
            <a:r>
              <a:rPr lang="en-US" sz="2200" b="0" i="0" u="none" strike="noStrike" dirty="0">
                <a:effectLst/>
                <a:latin typeface="+mn-lt"/>
                <a:ea typeface="+mn-ea"/>
                <a:cs typeface="+mn-cs"/>
                <a:sym typeface="Helvetica Neue"/>
              </a:rPr>
              <a:t> dans le pays;  à faire le point de la</a:t>
            </a:r>
            <a:r>
              <a:rPr lang="en-US" sz="2200" b="0" i="0" u="none" strike="noStrike" baseline="0" dirty="0">
                <a:effectLst/>
                <a:latin typeface="+mn-lt"/>
                <a:ea typeface="+mn-ea"/>
                <a:cs typeface="+mn-cs"/>
                <a:sym typeface="Helvetica Neue"/>
              </a:rPr>
              <a:t> situation </a:t>
            </a:r>
            <a:r>
              <a:rPr lang="en-US" sz="2200" b="0" i="0" u="none" strike="noStrike" baseline="0" dirty="0" err="1">
                <a:effectLst/>
                <a:latin typeface="+mn-lt"/>
                <a:ea typeface="+mn-ea"/>
                <a:cs typeface="+mn-cs"/>
                <a:sym typeface="Helvetica Neue"/>
              </a:rPr>
              <a:t>en</a:t>
            </a:r>
            <a:r>
              <a:rPr lang="en-US" sz="2200" b="0" i="0" u="none" strike="noStrike" baseline="0" dirty="0">
                <a:effectLst/>
                <a:latin typeface="+mn-lt"/>
                <a:ea typeface="+mn-ea"/>
                <a:cs typeface="+mn-cs"/>
                <a:sym typeface="Helvetica Neue"/>
              </a:rPr>
              <a:t> </a:t>
            </a:r>
            <a:r>
              <a:rPr lang="en-US" sz="2200" b="0" i="0" u="none" strike="noStrike" baseline="0" dirty="0" err="1">
                <a:effectLst/>
                <a:latin typeface="+mn-lt"/>
                <a:ea typeface="+mn-ea"/>
                <a:cs typeface="+mn-cs"/>
                <a:sym typeface="Helvetica Neue"/>
              </a:rPr>
              <a:t>ce</a:t>
            </a:r>
            <a:r>
              <a:rPr lang="en-US" sz="2200" b="0" i="0" u="none" strike="noStrike" baseline="0" dirty="0">
                <a:effectLst/>
                <a:latin typeface="+mn-lt"/>
                <a:ea typeface="+mn-ea"/>
                <a:cs typeface="+mn-cs"/>
                <a:sym typeface="Helvetica Neue"/>
              </a:rPr>
              <a:t> qui </a:t>
            </a:r>
            <a:r>
              <a:rPr lang="en-US" sz="2200" b="0" i="0" u="none" strike="noStrike" baseline="0" dirty="0" err="1">
                <a:effectLst/>
                <a:latin typeface="+mn-lt"/>
                <a:ea typeface="+mn-ea"/>
                <a:cs typeface="+mn-cs"/>
                <a:sym typeface="Helvetica Neue"/>
              </a:rPr>
              <a:t>concerne</a:t>
            </a:r>
            <a:r>
              <a:rPr lang="en-US" sz="2200" b="0" i="0" u="none" strike="noStrike" baseline="0" dirty="0">
                <a:effectLst/>
                <a:latin typeface="+mn-lt"/>
                <a:ea typeface="+mn-ea"/>
                <a:cs typeface="+mn-cs"/>
                <a:sym typeface="Helvetica Neue"/>
              </a:rPr>
              <a:t> </a:t>
            </a:r>
            <a:r>
              <a:rPr lang="en-US" sz="2200" b="0" i="0" u="none" strike="noStrike" dirty="0" err="1">
                <a:effectLst/>
                <a:latin typeface="+mn-lt"/>
                <a:ea typeface="+mn-ea"/>
                <a:cs typeface="+mn-cs"/>
                <a:sym typeface="Helvetica Neue"/>
              </a:rPr>
              <a:t>l'environnement</a:t>
            </a:r>
            <a:r>
              <a:rPr lang="en-US" sz="2200" b="0" i="0" u="none" strike="noStrike" dirty="0">
                <a:effectLst/>
                <a:latin typeface="+mn-lt"/>
                <a:ea typeface="+mn-ea"/>
                <a:cs typeface="+mn-cs"/>
                <a:sym typeface="Helvetica Neue"/>
              </a:rPr>
              <a:t> des </a:t>
            </a:r>
            <a:r>
              <a:rPr lang="en-US" sz="2200" b="0" i="0" u="none" strike="noStrike" dirty="0" err="1">
                <a:effectLst/>
                <a:latin typeface="+mn-lt"/>
                <a:ea typeface="+mn-ea"/>
                <a:cs typeface="+mn-cs"/>
                <a:sym typeface="Helvetica Neue"/>
              </a:rPr>
              <a:t>télécommunications</a:t>
            </a:r>
            <a:r>
              <a:rPr lang="en-US" sz="2200" b="0" i="0" u="none" strike="noStrike" dirty="0">
                <a:effectLst/>
                <a:latin typeface="+mn-lt"/>
                <a:ea typeface="+mn-ea"/>
                <a:cs typeface="+mn-cs"/>
                <a:sym typeface="Helvetica Neue"/>
              </a:rPr>
              <a:t>/TIC, les </a:t>
            </a:r>
            <a:r>
              <a:rPr lang="en-US" sz="2200" b="0" i="0" u="none" strike="noStrike" dirty="0" err="1">
                <a:effectLst/>
                <a:latin typeface="+mn-lt"/>
                <a:ea typeface="+mn-ea"/>
                <a:cs typeface="+mn-cs"/>
                <a:sym typeface="Helvetica Neue"/>
              </a:rPr>
              <a:t>opérateurs</a:t>
            </a:r>
            <a:r>
              <a:rPr lang="en-US" sz="2200" b="0" i="0" u="none" strike="noStrike" dirty="0">
                <a:effectLst/>
                <a:latin typeface="+mn-lt"/>
                <a:ea typeface="+mn-ea"/>
                <a:cs typeface="+mn-cs"/>
                <a:sym typeface="Helvetica Neue"/>
              </a:rPr>
              <a:t>, les </a:t>
            </a:r>
            <a:r>
              <a:rPr lang="fr-CH" sz="2200" b="0" i="0" u="none" strike="noStrike" noProof="0" dirty="0">
                <a:effectLst/>
                <a:latin typeface="+mn-lt"/>
                <a:ea typeface="+mn-ea"/>
                <a:cs typeface="+mn-cs"/>
                <a:sym typeface="Helvetica Neue"/>
              </a:rPr>
              <a:t>prestataires </a:t>
            </a:r>
            <a:r>
              <a:rPr lang="en-US" sz="2200" b="0" i="0" u="none" strike="noStrike" dirty="0">
                <a:effectLst/>
                <a:latin typeface="+mn-lt"/>
                <a:ea typeface="+mn-ea"/>
                <a:cs typeface="+mn-cs"/>
                <a:sym typeface="Helvetica Neue"/>
              </a:rPr>
              <a:t>de services, les installations </a:t>
            </a:r>
            <a:r>
              <a:rPr lang="en-US" sz="2200" b="0" i="0" u="none" strike="noStrike" dirty="0" err="1">
                <a:effectLst/>
                <a:latin typeface="+mn-lt"/>
                <a:ea typeface="+mn-ea"/>
                <a:cs typeface="+mn-cs"/>
                <a:sym typeface="Helvetica Neue"/>
              </a:rPr>
              <a:t>existantes</a:t>
            </a:r>
            <a:r>
              <a:rPr lang="en-US" sz="2200" b="0" i="0" u="none" strike="noStrike" dirty="0">
                <a:effectLst/>
                <a:latin typeface="+mn-lt"/>
                <a:ea typeface="+mn-ea"/>
                <a:cs typeface="+mn-cs"/>
                <a:sym typeface="Helvetica Neue"/>
              </a:rPr>
              <a:t> et la </a:t>
            </a:r>
            <a:r>
              <a:rPr lang="en-US" sz="2200" b="0" i="0" u="none" strike="noStrike" dirty="0" err="1">
                <a:effectLst/>
                <a:latin typeface="+mn-lt"/>
                <a:ea typeface="+mn-ea"/>
                <a:cs typeface="+mn-cs"/>
                <a:sym typeface="Helvetica Neue"/>
              </a:rPr>
              <a:t>pénétration</a:t>
            </a:r>
            <a:r>
              <a:rPr lang="en-US" sz="2200" b="0" i="0" u="none" strike="noStrike" dirty="0">
                <a:effectLst/>
                <a:latin typeface="+mn-lt"/>
                <a:ea typeface="+mn-ea"/>
                <a:cs typeface="+mn-cs"/>
                <a:sym typeface="Helvetica Neue"/>
              </a:rPr>
              <a:t> des service; à </a:t>
            </a:r>
            <a:r>
              <a:rPr lang="en-US" sz="2200" b="0" i="0" u="none" strike="noStrike" dirty="0" err="1">
                <a:effectLst/>
                <a:latin typeface="+mn-lt"/>
                <a:ea typeface="+mn-ea"/>
                <a:cs typeface="+mn-cs"/>
                <a:sym typeface="Helvetica Neue"/>
              </a:rPr>
              <a:t>élaborer</a:t>
            </a:r>
            <a:r>
              <a:rPr lang="en-US" sz="2200" b="0" i="0" u="none" strike="noStrike" dirty="0">
                <a:effectLst/>
                <a:latin typeface="+mn-lt"/>
                <a:ea typeface="+mn-ea"/>
                <a:cs typeface="+mn-cs"/>
                <a:sym typeface="Helvetica Neue"/>
              </a:rPr>
              <a:t> des </a:t>
            </a:r>
            <a:r>
              <a:rPr lang="en-US" sz="2200" b="0" i="0" u="none" strike="noStrike" dirty="0" err="1">
                <a:effectLst/>
                <a:latin typeface="+mn-lt"/>
                <a:ea typeface="+mn-ea"/>
                <a:cs typeface="+mn-cs"/>
                <a:sym typeface="Helvetica Neue"/>
              </a:rPr>
              <a:t>consignes</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permanentes</a:t>
            </a:r>
            <a:r>
              <a:rPr lang="en-US" sz="2200" b="0" i="0" u="none" strike="noStrike" baseline="0" dirty="0">
                <a:effectLst/>
                <a:latin typeface="+mn-lt"/>
                <a:ea typeface="+mn-ea"/>
                <a:cs typeface="+mn-cs"/>
                <a:sym typeface="Helvetica Neue"/>
              </a:rPr>
              <a:t> </a:t>
            </a:r>
            <a:r>
              <a:rPr lang="en-US" sz="2200" b="0" i="0" u="none" strike="noStrike" dirty="0">
                <a:effectLst/>
                <a:latin typeface="+mn-lt"/>
                <a:ea typeface="+mn-ea"/>
                <a:cs typeface="+mn-cs"/>
                <a:sym typeface="Helvetica Neue"/>
              </a:rPr>
              <a:t>et des plans </a:t>
            </a:r>
            <a:r>
              <a:rPr lang="en-US" sz="2200" b="0" i="0" u="none" strike="noStrike" dirty="0" err="1">
                <a:effectLst/>
                <a:latin typeface="+mn-lt"/>
                <a:ea typeface="+mn-ea"/>
                <a:cs typeface="+mn-cs"/>
                <a:sym typeface="Helvetica Neue"/>
              </a:rPr>
              <a:t>d'intervention</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d'urgence</a:t>
            </a:r>
            <a:r>
              <a:rPr lang="en-US" sz="2200" b="0" i="0" u="none" strike="noStrike" dirty="0">
                <a:effectLst/>
                <a:latin typeface="+mn-lt"/>
                <a:ea typeface="+mn-ea"/>
                <a:cs typeface="+mn-cs"/>
                <a:sym typeface="Helvetica Neue"/>
              </a:rPr>
              <a:t>; et à prendre </a:t>
            </a:r>
            <a:r>
              <a:rPr lang="en-US" sz="2200" b="0" i="0" u="none" strike="noStrike" dirty="0" err="1">
                <a:effectLst/>
                <a:latin typeface="+mn-lt"/>
                <a:ea typeface="+mn-ea"/>
                <a:cs typeface="+mn-cs"/>
                <a:sym typeface="Helvetica Neue"/>
              </a:rPr>
              <a:t>en</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considération</a:t>
            </a:r>
            <a:r>
              <a:rPr lang="en-US" sz="2200" b="0" i="0" u="none" strike="noStrike" dirty="0">
                <a:effectLst/>
                <a:latin typeface="+mn-lt"/>
                <a:ea typeface="+mn-ea"/>
                <a:cs typeface="+mn-cs"/>
                <a:sym typeface="Helvetica Neue"/>
              </a:rPr>
              <a:t> les conventions et des accords de </a:t>
            </a:r>
            <a:r>
              <a:rPr lang="en-US" sz="2200" b="0" i="0" u="none" strike="noStrike" dirty="0" err="1">
                <a:effectLst/>
                <a:latin typeface="+mn-lt"/>
                <a:ea typeface="+mn-ea"/>
                <a:cs typeface="+mn-cs"/>
                <a:sym typeface="Helvetica Neue"/>
              </a:rPr>
              <a:t>coopération</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internationale</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auxquels</a:t>
            </a:r>
            <a:r>
              <a:rPr lang="en-US" sz="2200" b="0" i="0" u="none" strike="noStrike" baseline="0" dirty="0">
                <a:effectLst/>
                <a:latin typeface="+mn-lt"/>
                <a:ea typeface="+mn-ea"/>
                <a:cs typeface="+mn-cs"/>
                <a:sym typeface="Helvetica Neue"/>
              </a:rPr>
              <a:t> le </a:t>
            </a:r>
            <a:r>
              <a:rPr lang="en-US" sz="2200" b="0" i="0" u="none" strike="noStrike" dirty="0">
                <a:effectLst/>
                <a:latin typeface="+mn-lt"/>
                <a:ea typeface="+mn-ea"/>
                <a:cs typeface="+mn-cs"/>
                <a:sym typeface="Helvetica Neue"/>
              </a:rPr>
              <a:t>pays </a:t>
            </a:r>
            <a:r>
              <a:rPr lang="en-US" sz="2200" b="0" i="0" u="none" strike="noStrike" dirty="0" err="1">
                <a:effectLst/>
                <a:latin typeface="+mn-lt"/>
                <a:ea typeface="+mn-ea"/>
                <a:cs typeface="+mn-cs"/>
                <a:sym typeface="Helvetica Neue"/>
              </a:rPr>
              <a:t>est</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partie</a:t>
            </a:r>
            <a:r>
              <a:rPr lang="en-US" sz="2200" b="0" i="0" u="none" strike="noStrike" dirty="0">
                <a:effectLst/>
                <a:latin typeface="+mn-lt"/>
                <a:ea typeface="+mn-ea"/>
                <a:cs typeface="+mn-cs"/>
                <a:sym typeface="Helvetica Neue"/>
              </a:rPr>
              <a:t>.  </a:t>
            </a:r>
            <a:r>
              <a:rPr lang="fr-FR" altLang="zh-CN" sz="2200" b="0" i="0" u="none" strike="noStrike" dirty="0">
                <a:effectLst/>
                <a:latin typeface="+mn-lt"/>
                <a:ea typeface="+mn-ea"/>
                <a:cs typeface="+mn-cs"/>
                <a:sym typeface="Helvetica Neue"/>
              </a:rPr>
              <a:t>L'UIT s'emploie à aider les pays qui en font la demande à élaborer un plan </a:t>
            </a:r>
            <a:r>
              <a:rPr lang="en-US" altLang="zh-CN" sz="2200" b="0" i="0" u="none" strike="noStrike" dirty="0">
                <a:effectLst/>
                <a:latin typeface="+mn-lt"/>
                <a:ea typeface="+mn-ea"/>
                <a:cs typeface="+mn-cs"/>
                <a:sym typeface="Helvetica Neue"/>
              </a:rPr>
              <a:t>NETP.</a:t>
            </a:r>
            <a:endParaRPr lang="en-CH" dirty="0"/>
          </a:p>
        </p:txBody>
      </p:sp>
    </p:spTree>
    <p:extLst>
      <p:ext uri="{BB962C8B-B14F-4D97-AF65-F5344CB8AC3E}">
        <p14:creationId xmlns:p14="http://schemas.microsoft.com/office/powerpoint/2010/main" val="2791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defRPr/>
            </a:pPr>
            <a:r>
              <a:rPr lang="en-US" dirty="0"/>
              <a:t>L</a:t>
            </a:r>
            <a:r>
              <a:rPr lang="fr-CH" sz="2400" dirty="0">
                <a:solidFill>
                  <a:srgbClr val="081F5C"/>
                </a:solidFill>
                <a:latin typeface="Calibri" panose="020F0502020204030204" pitchFamily="34" charset="0"/>
                <a:cs typeface="Calibri" panose="020F0502020204030204" pitchFamily="34" charset="0"/>
              </a:rPr>
              <a:t>'</a:t>
            </a:r>
            <a:r>
              <a:rPr lang="en-US" dirty="0"/>
              <a:t>UIT </a:t>
            </a:r>
            <a:r>
              <a:rPr lang="fr-FR" dirty="0">
                <a:effectLst/>
              </a:rPr>
              <a:t>est l'institution spécialisée des Nations Unies pour les technologies de l'information et de la communication (TIC)</a:t>
            </a:r>
            <a:r>
              <a:rPr lang="en-US" dirty="0"/>
              <a:t>. </a:t>
            </a:r>
          </a:p>
          <a:p>
            <a:pPr eaLnBrk="1" hangingPunct="1">
              <a:lnSpc>
                <a:spcPct val="80000"/>
              </a:lnSpc>
              <a:defRPr/>
            </a:pPr>
            <a:endParaRPr lang="en-US" dirty="0"/>
          </a:p>
          <a:p>
            <a:pPr eaLnBrk="1" hangingPunct="1">
              <a:lnSpc>
                <a:spcPct val="80000"/>
              </a:lnSpc>
              <a:defRPr/>
            </a:pPr>
            <a:r>
              <a:rPr lang="fr-FR" sz="2200" dirty="0">
                <a:effectLst/>
                <a:latin typeface="+mn-lt"/>
                <a:ea typeface="+mn-ea"/>
                <a:cs typeface="+mn-cs"/>
                <a:sym typeface="Helvetica Neue"/>
              </a:rPr>
              <a:t>Notre principale mission est d'aider le monde à communiquer, </a:t>
            </a:r>
            <a:r>
              <a:rPr lang="fr-FR" sz="2200" b="1" dirty="0">
                <a:effectLst/>
                <a:latin typeface="+mn-lt"/>
                <a:ea typeface="+mn-ea"/>
                <a:cs typeface="+mn-cs"/>
                <a:sym typeface="Helvetica Neue"/>
              </a:rPr>
              <a:t>en attribuant des fréquences radioélectriques et des orbites de satellites au niveau mondial et en élaborant des normes techniques et des Recommandations</a:t>
            </a:r>
            <a:r>
              <a:rPr lang="fr-FR" sz="2200" dirty="0">
                <a:effectLst/>
                <a:latin typeface="+mn-lt"/>
                <a:ea typeface="+mn-ea"/>
                <a:cs typeface="+mn-cs"/>
                <a:sym typeface="Helvetica Neue"/>
              </a:rPr>
              <a:t> (par le biais de l'UIT-T, qui élabore des Recommandations sur le protocole d'alerte commun (CAP)). De plus, nous aidons les pays en développement à déployer leurs infrastructures et leurs réseaux de télécommunication et encourageons l'utilisation des TIC en faveur du développement.</a:t>
            </a:r>
            <a:endParaRPr lang="en-US" dirty="0"/>
          </a:p>
          <a:p>
            <a:pPr eaLnBrk="1" hangingPunct="1">
              <a:lnSpc>
                <a:spcPct val="80000"/>
              </a:lnSpc>
              <a:defRPr/>
            </a:pPr>
            <a:endParaRPr lang="en-US" dirty="0"/>
          </a:p>
          <a:p>
            <a:pPr eaLnBrk="1" hangingPunct="1">
              <a:lnSpc>
                <a:spcPct val="80000"/>
              </a:lnSpc>
              <a:defRPr/>
            </a:pPr>
            <a:r>
              <a:rPr lang="fr-FR" sz="2200" dirty="0">
                <a:effectLst/>
                <a:latin typeface="+mn-lt"/>
                <a:ea typeface="+mn-ea"/>
                <a:cs typeface="+mn-cs"/>
                <a:sym typeface="Helvetica Neue"/>
              </a:rPr>
              <a:t>Nous rassemblons 193 États Membres et 800 entités du secteur privé, établissements universitaires et instituts de recherche. </a:t>
            </a:r>
          </a:p>
          <a:p>
            <a:pPr eaLnBrk="1" hangingPunct="1">
              <a:lnSpc>
                <a:spcPct val="80000"/>
              </a:lnSpc>
              <a:defRPr/>
            </a:pPr>
            <a:r>
              <a:rPr lang="fr-FR" sz="2200" dirty="0">
                <a:effectLst/>
                <a:latin typeface="+mn-lt"/>
                <a:ea typeface="+mn-ea"/>
                <a:cs typeface="+mn-cs"/>
                <a:sym typeface="Helvetica Neue"/>
              </a:rPr>
              <a:t>Les gouvernements sont représentés par les ministères chargés des télécommunications/TIC et par les autorités de régulation des télécommunications.</a:t>
            </a:r>
            <a:endParaRPr lang="en-US" dirty="0"/>
          </a:p>
          <a:p>
            <a:pPr eaLnBrk="1" hangingPunct="1">
              <a:lnSpc>
                <a:spcPct val="80000"/>
              </a:lnSpc>
              <a:defRPr/>
            </a:pPr>
            <a:r>
              <a:rPr lang="fr-FR" sz="2200" dirty="0">
                <a:effectLst/>
                <a:latin typeface="+mn-lt"/>
                <a:ea typeface="+mn-ea"/>
                <a:cs typeface="+mn-cs"/>
                <a:sym typeface="Helvetica Neue"/>
              </a:rPr>
              <a:t>Le secteur privé englobe les opérateurs de télécommunication, les opérateurs mobiles, les opérateurs de satellites, ainsi que l'industrie manufacturière et des entreprises telles que Google et Facebook, qui sont des entreprises plus jeunes s'occupant des TIC ou des OTT.</a:t>
            </a:r>
          </a:p>
          <a:p>
            <a:pPr eaLnBrk="1" hangingPunct="1">
              <a:lnSpc>
                <a:spcPct val="80000"/>
              </a:lnSpc>
              <a:defRPr/>
            </a:pPr>
            <a:endParaRPr lang="en-US" dirty="0"/>
          </a:p>
          <a:p>
            <a:pPr eaLnBrk="1" hangingPunct="1">
              <a:lnSpc>
                <a:spcPct val="80000"/>
              </a:lnSpc>
              <a:defRPr/>
            </a:pPr>
            <a:r>
              <a:rPr lang="fr-FR" sz="2200" dirty="0">
                <a:effectLst/>
                <a:latin typeface="+mn-lt"/>
                <a:ea typeface="+mn-ea"/>
                <a:cs typeface="+mn-cs"/>
                <a:sym typeface="Helvetica Neue"/>
              </a:rPr>
              <a:t>L'UIT fait partie du système des Nations Unies et a pour ambition de contribuer à la réalisation des Objectifs de développement durable (ODD) définis par les Nations Unies. Ces Objectifs forment un programme de développement mondial, qui a été adopté en 2015 et identifie 17 grands domaines de développement, dont la santé, l'éducation, l'environnement, la lutte contre la pauvreté et l'emploi, entre autres, ainsi qu'un ensemble de cibles que les États Membres de l'ONU se sont engagés à atteindre. L'UIT est résolue à contribuer à cet effort, en tirant parti des TIC pour appuyer la réalisation de ces ODD et de ces cibles. Sa contribution concerne notamment la</a:t>
            </a:r>
            <a:r>
              <a:rPr lang="fr-FR" sz="2200" baseline="0" dirty="0">
                <a:effectLst/>
                <a:latin typeface="+mn-lt"/>
                <a:ea typeface="+mn-ea"/>
                <a:cs typeface="+mn-cs"/>
                <a:sym typeface="Helvetica Neue"/>
              </a:rPr>
              <a:t> </a:t>
            </a:r>
            <a:r>
              <a:rPr lang="fr-FR" sz="2200" dirty="0">
                <a:effectLst/>
                <a:latin typeface="+mn-lt"/>
                <a:ea typeface="+mn-ea"/>
                <a:cs typeface="+mn-cs"/>
                <a:sym typeface="Helvetica Neue"/>
              </a:rPr>
              <a:t>réduction et la gestion des risques de catastrophe,</a:t>
            </a:r>
            <a:r>
              <a:rPr lang="fr-FR" sz="2200" baseline="0" dirty="0">
                <a:effectLst/>
                <a:latin typeface="+mn-lt"/>
                <a:ea typeface="+mn-ea"/>
                <a:cs typeface="+mn-cs"/>
                <a:sym typeface="Helvetica Neue"/>
              </a:rPr>
              <a:t> étant donné que les catastrophes demeurent l</a:t>
            </a:r>
            <a:r>
              <a:rPr lang="fr-CH" sz="2400" dirty="0">
                <a:solidFill>
                  <a:srgbClr val="081F5C"/>
                </a:solidFill>
                <a:latin typeface="Calibri" panose="020F0502020204030204" pitchFamily="34" charset="0"/>
                <a:cs typeface="Calibri" panose="020F0502020204030204" pitchFamily="34" charset="0"/>
              </a:rPr>
              <a:t>'</a:t>
            </a:r>
            <a:r>
              <a:rPr lang="fr-FR" sz="2200" baseline="0" dirty="0">
                <a:effectLst/>
                <a:latin typeface="+mn-lt"/>
                <a:ea typeface="+mn-ea"/>
                <a:cs typeface="+mn-cs"/>
                <a:sym typeface="Helvetica Neue"/>
              </a:rPr>
              <a:t>un des principaux obstacles au développement et </a:t>
            </a:r>
            <a:r>
              <a:rPr lang="fr-FR" sz="2200" baseline="0" dirty="0" err="1">
                <a:effectLst/>
                <a:latin typeface="+mn-lt"/>
                <a:ea typeface="+mn-ea"/>
                <a:cs typeface="+mn-cs"/>
                <a:sym typeface="Helvetica Neue"/>
              </a:rPr>
              <a:t>qu</a:t>
            </a:r>
            <a:r>
              <a:rPr lang="fr-CH" sz="2400" dirty="0">
                <a:solidFill>
                  <a:srgbClr val="081F5C"/>
                </a:solidFill>
                <a:latin typeface="Calibri" panose="020F0502020204030204" pitchFamily="34" charset="0"/>
                <a:cs typeface="Calibri" panose="020F0502020204030204" pitchFamily="34" charset="0"/>
              </a:rPr>
              <a:t>'</a:t>
            </a:r>
            <a:r>
              <a:rPr lang="fr-FR" sz="2200" baseline="0" dirty="0">
                <a:effectLst/>
                <a:latin typeface="+mn-lt"/>
                <a:ea typeface="+mn-ea"/>
                <a:cs typeface="+mn-cs"/>
                <a:sym typeface="Helvetica Neue"/>
              </a:rPr>
              <a:t>elles sont visées par ce programme.</a:t>
            </a:r>
            <a:endParaRPr lang="en-US" dirty="0"/>
          </a:p>
        </p:txBody>
      </p:sp>
    </p:spTree>
    <p:extLst>
      <p:ext uri="{BB962C8B-B14F-4D97-AF65-F5344CB8AC3E}">
        <p14:creationId xmlns:p14="http://schemas.microsoft.com/office/powerpoint/2010/main" val="112558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altLang="zh-CN" dirty="0"/>
              <a:t>La Convention</a:t>
            </a:r>
            <a:r>
              <a:rPr lang="zh-CN" altLang="en-US" dirty="0"/>
              <a:t> </a:t>
            </a:r>
            <a:r>
              <a:rPr lang="fr-FR" altLang="zh-CN" dirty="0"/>
              <a:t>de </a:t>
            </a:r>
            <a:r>
              <a:rPr lang="en-CH" dirty="0"/>
              <a:t>Tampere</a:t>
            </a:r>
            <a:r>
              <a:rPr lang="fr-CH" dirty="0"/>
              <a:t> fait aussi partie </a:t>
            </a:r>
            <a:r>
              <a:rPr lang="en-US" altLang="zh-CN" dirty="0"/>
              <a:t>des six </a:t>
            </a:r>
            <a:r>
              <a:rPr lang="en-US" altLang="zh-CN" dirty="0" err="1"/>
              <a:t>mesures</a:t>
            </a:r>
            <a:r>
              <a:rPr lang="en-US" altLang="zh-CN" dirty="0"/>
              <a:t> du cadre pratique </a:t>
            </a:r>
            <a:r>
              <a:rPr lang="en-US" altLang="zh-CN" dirty="0" err="1"/>
              <a:t>défini</a:t>
            </a:r>
            <a:r>
              <a:rPr lang="en-US" altLang="zh-CN" dirty="0"/>
              <a:t> à </a:t>
            </a:r>
            <a:r>
              <a:rPr lang="en-US" altLang="zh-CN" dirty="0" err="1"/>
              <a:t>l'appui</a:t>
            </a:r>
            <a:r>
              <a:rPr lang="en-US" altLang="zh-CN" dirty="0"/>
              <a:t> du Plan </a:t>
            </a:r>
            <a:r>
              <a:rPr lang="en-US" altLang="zh-CN" dirty="0" err="1"/>
              <a:t>d'action</a:t>
            </a:r>
            <a:r>
              <a:rPr lang="en-US" altLang="zh-CN" dirty="0"/>
              <a:t> du </a:t>
            </a:r>
            <a:r>
              <a:rPr lang="en-US" altLang="zh-CN" dirty="0" err="1"/>
              <a:t>Secrétaire</a:t>
            </a:r>
            <a:r>
              <a:rPr lang="en-US" altLang="zh-CN" dirty="0"/>
              <a:t> </a:t>
            </a:r>
            <a:r>
              <a:rPr lang="en-US" altLang="zh-CN" dirty="0" err="1"/>
              <a:t>général</a:t>
            </a:r>
            <a:r>
              <a:rPr lang="en-US" altLang="zh-CN" dirty="0"/>
              <a:t> de </a:t>
            </a:r>
            <a:r>
              <a:rPr lang="en-US" altLang="zh-CN" dirty="0" err="1"/>
              <a:t>l'ONU</a:t>
            </a:r>
            <a:r>
              <a:rPr lang="en-US" altLang="zh-CN" dirty="0"/>
              <a:t> pour la </a:t>
            </a:r>
            <a:r>
              <a:rPr lang="en-US" altLang="zh-CN" dirty="0" err="1"/>
              <a:t>coopération</a:t>
            </a:r>
            <a:r>
              <a:rPr lang="en-US" altLang="zh-CN" dirty="0"/>
              <a:t> numérique.</a:t>
            </a:r>
            <a:r>
              <a:rPr lang="zh-CN" altLang="en-US" dirty="0"/>
              <a:t> </a:t>
            </a:r>
            <a:r>
              <a:rPr lang="fr-FR" altLang="zh-CN" dirty="0"/>
              <a:t>Ce cadre donne des orientations pour garantir une connectivité </a:t>
            </a:r>
            <a:r>
              <a:rPr lang="en-US" dirty="0"/>
              <a:t>inclusive et </a:t>
            </a:r>
            <a:r>
              <a:rPr lang="en-US" dirty="0" err="1"/>
              <a:t>efficace</a:t>
            </a:r>
            <a:r>
              <a:rPr lang="en-US" dirty="0"/>
              <a:t> dans le cadre de la </a:t>
            </a:r>
            <a:r>
              <a:rPr lang="en-US" dirty="0" err="1"/>
              <a:t>préparation</a:t>
            </a:r>
            <a:r>
              <a:rPr lang="en-US" dirty="0"/>
              <a:t> et de la </a:t>
            </a:r>
            <a:r>
              <a:rPr lang="en-US" dirty="0" err="1"/>
              <a:t>résilience</a:t>
            </a:r>
            <a:r>
              <a:rPr lang="en-US" dirty="0"/>
              <a:t> face aux situations </a:t>
            </a:r>
            <a:r>
              <a:rPr lang="en-US" dirty="0" err="1"/>
              <a:t>d'urgence</a:t>
            </a:r>
            <a:r>
              <a:rPr lang="en-US" dirty="0"/>
              <a:t> et des interventions dans </a:t>
            </a:r>
            <a:r>
              <a:rPr lang="en-US" dirty="0" err="1"/>
              <a:t>ces</a:t>
            </a:r>
            <a:r>
              <a:rPr lang="en-US" dirty="0"/>
              <a:t> situations</a:t>
            </a:r>
            <a:r>
              <a:rPr lang="en-US" altLang="zh-CN" dirty="0"/>
              <a:t>.</a:t>
            </a:r>
            <a:endParaRPr lang="en-CH" dirty="0"/>
          </a:p>
        </p:txBody>
      </p:sp>
    </p:spTree>
    <p:extLst>
      <p:ext uri="{BB962C8B-B14F-4D97-AF65-F5344CB8AC3E}">
        <p14:creationId xmlns:p14="http://schemas.microsoft.com/office/powerpoint/2010/main" val="17360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On trouvera ci-dessus des </a:t>
            </a:r>
            <a:r>
              <a:rPr lang="fr-FR" altLang="zh-CN" dirty="0"/>
              <a:t>liens menant à des </a:t>
            </a:r>
            <a:r>
              <a:rPr lang="fr-FR" altLang="zh-CN" noProof="0" dirty="0"/>
              <a:t>ressources</a:t>
            </a:r>
            <a:r>
              <a:rPr lang="en-US" altLang="zh-CN" dirty="0"/>
              <a:t> </a:t>
            </a:r>
            <a:r>
              <a:rPr lang="fr-FR" altLang="zh-CN" dirty="0"/>
              <a:t>utiles en rapport avec la </a:t>
            </a:r>
            <a:r>
              <a:rPr lang="en-US" altLang="zh-CN" dirty="0"/>
              <a:t>Convention</a:t>
            </a:r>
            <a:r>
              <a:rPr lang="zh-CN" altLang="en-US" dirty="0"/>
              <a:t> </a:t>
            </a:r>
            <a:r>
              <a:rPr lang="fr-FR" altLang="zh-CN" dirty="0"/>
              <a:t>de </a:t>
            </a:r>
            <a:r>
              <a:rPr lang="en-US" altLang="zh-CN" dirty="0"/>
              <a:t>Tampere</a:t>
            </a:r>
            <a:r>
              <a:rPr lang="zh-CN" altLang="en-US" dirty="0"/>
              <a:t> </a:t>
            </a:r>
            <a:r>
              <a:rPr lang="fr-FR" altLang="zh-CN" dirty="0"/>
              <a:t>et les </a:t>
            </a:r>
            <a:r>
              <a:rPr lang="fr-FR" altLang="zh-CN" noProof="0" dirty="0"/>
              <a:t>télécommunications</a:t>
            </a:r>
            <a:r>
              <a:rPr lang="fr-FR" altLang="zh-CN" dirty="0"/>
              <a:t> d'urgence</a:t>
            </a:r>
            <a:r>
              <a:rPr lang="en-US" altLang="zh-CN" dirty="0"/>
              <a:t>.</a:t>
            </a:r>
            <a:endParaRPr lang="en-CH" dirty="0"/>
          </a:p>
        </p:txBody>
      </p:sp>
    </p:spTree>
    <p:extLst>
      <p:ext uri="{BB962C8B-B14F-4D97-AF65-F5344CB8AC3E}">
        <p14:creationId xmlns:p14="http://schemas.microsoft.com/office/powerpoint/2010/main" val="389893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spcAft>
                <a:spcPts val="600"/>
              </a:spcAft>
              <a:defRPr/>
            </a:pPr>
            <a:r>
              <a:rPr lang="fr-FR" sz="2200" dirty="0">
                <a:effectLst/>
                <a:latin typeface="+mn-lt"/>
                <a:ea typeface="+mn-ea"/>
                <a:cs typeface="+mn-cs"/>
                <a:sym typeface="Helvetica Neue"/>
              </a:rPr>
              <a:t>Le Réseau des télécommunications d'urgence (ETC) est un réseau mondial d'organisations qui agissent en collaboration pour fournir des services de communication partagés en situation d'urgence humanitaire. Le Réseau ETC fait partie des 11 groupes désignés</a:t>
            </a:r>
            <a:r>
              <a:rPr lang="fr-FR" sz="2200" baseline="0" dirty="0">
                <a:effectLst/>
                <a:latin typeface="+mn-lt"/>
                <a:ea typeface="+mn-ea"/>
                <a:cs typeface="+mn-cs"/>
                <a:sym typeface="Helvetica Neue"/>
              </a:rPr>
              <a:t> par le Comité permanent </a:t>
            </a:r>
            <a:r>
              <a:rPr lang="fr-FR" sz="2200" baseline="0" dirty="0" err="1">
                <a:effectLst/>
                <a:latin typeface="+mn-lt"/>
                <a:ea typeface="+mn-ea"/>
                <a:cs typeface="+mn-cs"/>
                <a:sym typeface="Helvetica Neue"/>
              </a:rPr>
              <a:t>interorganisations</a:t>
            </a:r>
            <a:r>
              <a:rPr lang="fr-FR" sz="2200" baseline="0" dirty="0">
                <a:effectLst/>
                <a:latin typeface="+mn-lt"/>
                <a:ea typeface="+mn-ea"/>
                <a:cs typeface="+mn-cs"/>
                <a:sym typeface="Helvetica Neue"/>
              </a:rPr>
              <a:t> (CPI). L</a:t>
            </a:r>
            <a:r>
              <a:rPr lang="fr-CH" sz="2400" dirty="0">
                <a:solidFill>
                  <a:srgbClr val="081F5C"/>
                </a:solidFill>
                <a:latin typeface="Calibri" panose="020F0502020204030204" pitchFamily="34" charset="0"/>
                <a:cs typeface="Calibri" panose="020F0502020204030204" pitchFamily="34" charset="0"/>
              </a:rPr>
              <a:t>'</a:t>
            </a:r>
            <a:r>
              <a:rPr lang="fr-FR" sz="2200" baseline="0" dirty="0">
                <a:effectLst/>
                <a:latin typeface="+mn-lt"/>
                <a:ea typeface="+mn-ea"/>
                <a:cs typeface="+mn-cs"/>
                <a:sym typeface="Helvetica Neue"/>
              </a:rPr>
              <a:t>un des piliers stratégiques du Réseau ETC est l</a:t>
            </a:r>
            <a:r>
              <a:rPr lang="fr-FR" sz="2200" dirty="0">
                <a:effectLst/>
                <a:latin typeface="+mn-lt"/>
                <a:ea typeface="+mn-ea"/>
                <a:cs typeface="+mn-cs"/>
                <a:sym typeface="Helvetica Neue"/>
              </a:rPr>
              <a:t>a préparation aux niveaux régional et national, qui a pour objet d'améliorer la résilience des acteurs régionaux, nationaux et communautaires, en s'appuyant sur les bonnes pratiques et en instaurant une culture de la préparation.</a:t>
            </a:r>
          </a:p>
          <a:p>
            <a:pPr eaLnBrk="1" hangingPunct="1">
              <a:lnSpc>
                <a:spcPct val="80000"/>
              </a:lnSpc>
              <a:spcAft>
                <a:spcPts val="600"/>
              </a:spcAft>
              <a:defRPr/>
            </a:pPr>
            <a:endParaRPr lang="en-US" altLang="zh-CN" sz="2800" b="0" dirty="0">
              <a:latin typeface="Arial Unicode MS" pitchFamily="34" charset="-128"/>
            </a:endParaRPr>
          </a:p>
          <a:p>
            <a:pPr eaLnBrk="1" hangingPunct="1">
              <a:lnSpc>
                <a:spcPct val="80000"/>
              </a:lnSpc>
              <a:defRPr/>
            </a:pPr>
            <a:r>
              <a:rPr lang="fr-FR" altLang="zh-CN" sz="2800" b="0" dirty="0">
                <a:latin typeface="Arial Unicode MS" pitchFamily="34" charset="-128"/>
              </a:rPr>
              <a:t>L'UIT est membre</a:t>
            </a:r>
            <a:r>
              <a:rPr lang="fr-FR" altLang="zh-CN" sz="2800" b="0" baseline="0" dirty="0">
                <a:latin typeface="Arial Unicode MS" pitchFamily="34" charset="-128"/>
              </a:rPr>
              <a:t> du Réseau ETC</a:t>
            </a:r>
            <a:r>
              <a:rPr lang="en-US" altLang="zh-CN" sz="2800" b="0" dirty="0">
                <a:latin typeface="Arial Unicode MS" pitchFamily="34" charset="-128"/>
              </a:rPr>
              <a:t>.</a:t>
            </a:r>
          </a:p>
          <a:p>
            <a:pPr eaLnBrk="1" hangingPunct="1">
              <a:lnSpc>
                <a:spcPct val="80000"/>
              </a:lnSpc>
              <a:defRPr/>
            </a:pPr>
            <a:r>
              <a:rPr lang="en-US" sz="2800" b="0" dirty="0">
                <a:latin typeface="Arial Unicode MS" pitchFamily="34" charset="-128"/>
              </a:rPr>
              <a:t>https://</a:t>
            </a:r>
            <a:r>
              <a:rPr lang="en-US" sz="2800" b="0" dirty="0" err="1">
                <a:latin typeface="Arial Unicode MS" pitchFamily="34" charset="-128"/>
              </a:rPr>
              <a:t>www.etcluster.org</a:t>
            </a:r>
            <a:r>
              <a:rPr lang="en-US" sz="2800" b="0" dirty="0">
                <a:latin typeface="Arial Unicode MS" pitchFamily="34" charset="-128"/>
              </a:rPr>
              <a:t>/partners</a:t>
            </a:r>
          </a:p>
          <a:p>
            <a:pPr eaLnBrk="1" hangingPunct="1">
              <a:lnSpc>
                <a:spcPct val="80000"/>
              </a:lnSpc>
              <a:defRPr/>
            </a:pPr>
            <a:endParaRPr lang="en-US" sz="2800" b="0" dirty="0">
              <a:latin typeface="Arial Unicode MS" pitchFamily="34" charset="-128"/>
            </a:endParaRPr>
          </a:p>
        </p:txBody>
      </p:sp>
    </p:spTree>
    <p:extLst>
      <p:ext uri="{BB962C8B-B14F-4D97-AF65-F5344CB8AC3E}">
        <p14:creationId xmlns:p14="http://schemas.microsoft.com/office/powerpoint/2010/main" val="332891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H" sz="2200" b="0" i="0" u="none" strike="noStrike" noProof="0" dirty="0">
                <a:effectLst/>
                <a:latin typeface="+mn-lt"/>
                <a:ea typeface="+mn-ea"/>
                <a:cs typeface="+mn-cs"/>
                <a:sym typeface="Helvetica Neue"/>
              </a:rPr>
              <a:t>​Quand une catastrophe se produit,</a:t>
            </a:r>
            <a:r>
              <a:rPr lang="fr-CH" sz="2200" b="0" i="0" u="none" strike="noStrike" baseline="0" noProof="0" dirty="0">
                <a:effectLst/>
                <a:latin typeface="+mn-lt"/>
                <a:ea typeface="+mn-ea"/>
                <a:cs typeface="+mn-cs"/>
                <a:sym typeface="Helvetica Neue"/>
              </a:rPr>
              <a:t> les liaisons de communication sont souvent perturbées, mais elles sont essentielles pour les équipes de secours déployées sur le terrain.</a:t>
            </a:r>
            <a:endParaRPr lang="fr-CH" sz="2200" b="0" i="0" u="none" strike="noStrike" noProof="0" dirty="0">
              <a:effectLst/>
              <a:latin typeface="+mn-lt"/>
              <a:ea typeface="+mn-ea"/>
              <a:cs typeface="+mn-cs"/>
              <a:sym typeface="Helvetica Neue"/>
            </a:endParaRPr>
          </a:p>
          <a:p>
            <a:pPr marL="0" marR="0" lvl="0" indent="0" algn="just" defTabSz="457200" eaLnBrk="1" fontAlgn="auto" latinLnBrk="0" hangingPunct="1">
              <a:lnSpc>
                <a:spcPct val="117999"/>
              </a:lnSpc>
              <a:spcBef>
                <a:spcPts val="0"/>
              </a:spcBef>
              <a:spcAft>
                <a:spcPts val="0"/>
              </a:spcAft>
              <a:buClrTx/>
              <a:buSzTx/>
              <a:buFontTx/>
              <a:buNone/>
              <a:tabLst/>
              <a:defRPr/>
            </a:pPr>
            <a:r>
              <a:rPr lang="fr-CH" noProof="0" dirty="0"/>
              <a:t>Il faut d'urgence</a:t>
            </a:r>
            <a:r>
              <a:rPr lang="fr-CH" baseline="0" noProof="0" dirty="0"/>
              <a:t> établir des liaisons de communication efficaces pour faciliter les interventions et la coordination en cas de catastrophe aux niveaux national et international.</a:t>
            </a:r>
            <a:endParaRPr lang="fr-CH" noProof="0" dirty="0"/>
          </a:p>
          <a:p>
            <a:endParaRPr lang="fr-CH" noProof="0" dirty="0"/>
          </a:p>
        </p:txBody>
      </p:sp>
    </p:spTree>
    <p:extLst>
      <p:ext uri="{BB962C8B-B14F-4D97-AF65-F5344CB8AC3E}">
        <p14:creationId xmlns:p14="http://schemas.microsoft.com/office/powerpoint/2010/main" val="370828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altLang="zh-CN" sz="2200" b="0" i="0" u="none" strike="noStrike" dirty="0">
                <a:effectLst/>
                <a:latin typeface="+mn-lt"/>
                <a:ea typeface="+mn-ea"/>
                <a:cs typeface="+mn-cs"/>
                <a:sym typeface="Helvetica Neue"/>
              </a:rPr>
              <a:t>Les communautés touchées par</a:t>
            </a:r>
            <a:r>
              <a:rPr lang="fr-FR" b="0" dirty="0">
                <a:effectLst/>
              </a:rPr>
              <a:t> des catastrophes pourront désormais bénéficier d'opérations de secours plus rapides et plus efficaces</a:t>
            </a:r>
            <a:r>
              <a:rPr lang="en-US" sz="2200" b="0" i="0" u="none" strike="noStrike" dirty="0">
                <a:effectLst/>
                <a:latin typeface="+mn-lt"/>
                <a:ea typeface="+mn-ea"/>
                <a:cs typeface="+mn-cs"/>
                <a:sym typeface="Helvetica Neue"/>
              </a:rPr>
              <a:t>, grâce à la Convention de Tampere </a:t>
            </a:r>
            <a:r>
              <a:rPr lang="fr-FR" b="0" dirty="0"/>
              <a:t>sur la mise à disposition de ressources de télécommunication pour l'atténuation des effets des catastrophes et pour les opérations de secours en cas de catastrophe, </a:t>
            </a:r>
            <a:r>
              <a:rPr lang="fr-FR" b="0" baseline="0" dirty="0"/>
              <a:t>entrée en vigueur le 8 janvier 2005</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fr-FR" altLang="zh-CN" sz="2200" b="0" i="0" u="none" strike="noStrike" dirty="0">
                <a:effectLst/>
                <a:latin typeface="+mn-lt"/>
                <a:ea typeface="+mn-ea"/>
                <a:cs typeface="+mn-cs"/>
                <a:sym typeface="Helvetica Neue"/>
              </a:rPr>
              <a:t>Avant</a:t>
            </a:r>
            <a:r>
              <a:rPr lang="fr-FR" dirty="0">
                <a:effectLst/>
              </a:rPr>
              <a:t> cette</a:t>
            </a:r>
            <a:r>
              <a:rPr lang="fr-FR" baseline="0" dirty="0">
                <a:effectLst/>
              </a:rPr>
              <a:t> date, l'utilisation transfrontières des équipements de télécommunication par les organismes humanitaires était souvent entravée par des obstacles réglementaires, et il était de ce fait extrêmement difficile d</a:t>
            </a:r>
            <a:r>
              <a:rPr lang="fr-CH" sz="2400" dirty="0">
                <a:solidFill>
                  <a:srgbClr val="081F5C"/>
                </a:solidFill>
                <a:latin typeface="Calibri" panose="020F0502020204030204" pitchFamily="34" charset="0"/>
                <a:cs typeface="Calibri" panose="020F0502020204030204" pitchFamily="34" charset="0"/>
              </a:rPr>
              <a:t>'</a:t>
            </a:r>
            <a:r>
              <a:rPr lang="fr-FR" baseline="0" dirty="0">
                <a:effectLst/>
              </a:rPr>
              <a:t>importer et de déployer rapidement des équipements de télécommunication dans les situations d</a:t>
            </a:r>
            <a:r>
              <a:rPr lang="fr-CH" sz="2400" dirty="0">
                <a:solidFill>
                  <a:srgbClr val="081F5C"/>
                </a:solidFill>
                <a:latin typeface="Calibri" panose="020F0502020204030204" pitchFamily="34" charset="0"/>
                <a:cs typeface="Calibri" panose="020F0502020204030204" pitchFamily="34" charset="0"/>
              </a:rPr>
              <a:t>'</a:t>
            </a:r>
            <a:r>
              <a:rPr lang="fr-FR" baseline="0" dirty="0">
                <a:effectLst/>
              </a:rPr>
              <a:t>urgence, sans obtenir l</a:t>
            </a:r>
            <a:r>
              <a:rPr lang="fr-CH" sz="2400" dirty="0">
                <a:solidFill>
                  <a:srgbClr val="081F5C"/>
                </a:solidFill>
                <a:latin typeface="Calibri" panose="020F0502020204030204" pitchFamily="34" charset="0"/>
                <a:cs typeface="Calibri" panose="020F0502020204030204" pitchFamily="34" charset="0"/>
              </a:rPr>
              <a:t>'</a:t>
            </a:r>
            <a:r>
              <a:rPr lang="fr-FR" baseline="0" dirty="0">
                <a:effectLst/>
              </a:rPr>
              <a:t>autorisation préalable des autorités locales. </a:t>
            </a:r>
            <a:r>
              <a:rPr lang="fr-FR" sz="2200" b="0" i="0" u="none" strike="noStrike" dirty="0">
                <a:effectLst/>
                <a:latin typeface="+mn-lt"/>
                <a:ea typeface="+mn-ea"/>
                <a:cs typeface="+mn-cs"/>
                <a:sym typeface="Helvetica Neue"/>
              </a:rPr>
              <a:t>C</a:t>
            </a:r>
            <a:r>
              <a:rPr lang="fr-FR" b="0" dirty="0">
                <a:effectLst/>
              </a:rPr>
              <a:t>ette Convention simplifie l'utilisation des</a:t>
            </a:r>
            <a:r>
              <a:rPr lang="fr-FR" b="0" baseline="0" dirty="0">
                <a:effectLst/>
              </a:rPr>
              <a:t> </a:t>
            </a:r>
            <a:r>
              <a:rPr lang="fr-FR" b="0" dirty="0">
                <a:effectLst/>
              </a:rPr>
              <a:t>équipements de télécommunication destinés à sauver des vies humaines.</a:t>
            </a:r>
            <a:endParaRPr lang="fr-FR" dirty="0">
              <a:effectLst/>
            </a:endParaRPr>
          </a:p>
        </p:txBody>
      </p:sp>
    </p:spTree>
    <p:extLst>
      <p:ext uri="{BB962C8B-B14F-4D97-AF65-F5344CB8AC3E}">
        <p14:creationId xmlns:p14="http://schemas.microsoft.com/office/powerpoint/2010/main" val="365871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a:t>La Déclaration de Tampere souligne la nécessité de créer un instrument juridique international sur la fourniture de ressources de télécommunication pour l'atténuation des effets des catastrophes et les opérations de secours en cas de catastrophe. Elle a donné lieu, en 1998, à la Convention de Tampere </a:t>
            </a:r>
            <a:r>
              <a:rPr lang="fr-CH" noProof="0" dirty="0"/>
              <a:t>sur la mise à disposition de ressources de télécommunication pour l'atténuation des effets des catastrophes et pour les opérations de secours en cas de catastrophe.</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CH" dirty="0"/>
          </a:p>
        </p:txBody>
      </p:sp>
    </p:spTree>
    <p:extLst>
      <p:ext uri="{BB962C8B-B14F-4D97-AF65-F5344CB8AC3E}">
        <p14:creationId xmlns:p14="http://schemas.microsoft.com/office/powerpoint/2010/main" val="3469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H" altLang="zh-CN" sz="2200" b="0" i="0" u="none" strike="noStrike" noProof="0" dirty="0">
                <a:effectLst/>
                <a:latin typeface="+mn-lt"/>
                <a:ea typeface="+mn-ea"/>
                <a:cs typeface="+mn-cs"/>
                <a:sym typeface="Helvetica Neue"/>
              </a:rPr>
              <a:t>− </a:t>
            </a:r>
            <a:r>
              <a:rPr lang="fr-CH" sz="2200" b="0" i="0" u="none" strike="noStrike" noProof="0" dirty="0">
                <a:effectLst/>
                <a:latin typeface="+mn-lt"/>
                <a:ea typeface="+mn-ea"/>
                <a:cs typeface="+mn-cs"/>
                <a:sym typeface="Helvetica Neue"/>
              </a:rPr>
              <a:t>La</a:t>
            </a:r>
            <a:r>
              <a:rPr lang="fr-CH" sz="2200" b="0" i="0" u="none" strike="noStrike" baseline="0" noProof="0" dirty="0">
                <a:effectLst/>
                <a:latin typeface="+mn-lt"/>
                <a:ea typeface="+mn-ea"/>
                <a:cs typeface="+mn-cs"/>
                <a:sym typeface="Helvetica Neue"/>
              </a:rPr>
              <a:t> Convention de Tampere a été ratifiée par </a:t>
            </a:r>
            <a:r>
              <a:rPr lang="fr-CH" sz="2200" b="1" i="0" u="none" strike="noStrike" baseline="0" noProof="0" dirty="0">
                <a:effectLst/>
                <a:latin typeface="+mn-lt"/>
                <a:ea typeface="+mn-ea"/>
                <a:cs typeface="+mn-cs"/>
                <a:sym typeface="Helvetica Neue"/>
              </a:rPr>
              <a:t>Cabo Verde le 22 mars 2018</a:t>
            </a:r>
            <a:r>
              <a:rPr lang="fr-CH" sz="2200" b="0" i="0" u="none" strike="noStrike" baseline="0" noProof="0" dirty="0">
                <a:effectLst/>
                <a:latin typeface="+mn-lt"/>
                <a:ea typeface="+mn-ea"/>
                <a:cs typeface="+mn-cs"/>
                <a:sym typeface="Helvetica Neue"/>
              </a:rPr>
              <a:t>, portant à 60 le nombre total de signataires. 49 pays ont ratifié le traité.</a:t>
            </a:r>
            <a:endParaRPr lang="fr-CH" sz="2200" b="0" i="0" u="none" strike="noStrike" noProof="0" dirty="0">
              <a:effectLst/>
              <a:latin typeface="+mn-lt"/>
              <a:ea typeface="+mn-ea"/>
              <a:cs typeface="+mn-cs"/>
              <a:sym typeface="Helvetica Neue"/>
            </a:endParaRPr>
          </a:p>
          <a:p>
            <a:endParaRPr lang="fr-CH" sz="2200" b="1" i="0" u="none" strike="noStrike" noProof="0" dirty="0">
              <a:effectLst/>
              <a:latin typeface="+mn-lt"/>
              <a:ea typeface="+mn-ea"/>
              <a:cs typeface="+mn-cs"/>
              <a:sym typeface="Helvetica Neue"/>
            </a:endParaRPr>
          </a:p>
          <a:p>
            <a:r>
              <a:rPr lang="fr-CH" altLang="zh-CN" sz="2200" b="1" i="0" u="none" strike="noStrike" noProof="0" dirty="0">
                <a:effectLst/>
                <a:latin typeface="+mn-lt"/>
                <a:ea typeface="+mn-ea"/>
                <a:cs typeface="+mn-cs"/>
                <a:sym typeface="Helvetica Neue"/>
              </a:rPr>
              <a:t>Notes: </a:t>
            </a:r>
          </a:p>
          <a:p>
            <a:r>
              <a:rPr lang="fr-CH" altLang="zh-CN" sz="2200" b="0" i="0" u="none" strike="noStrike" noProof="0" dirty="0">
                <a:effectLst/>
                <a:latin typeface="+mn-lt"/>
                <a:ea typeface="+mn-ea"/>
                <a:cs typeface="+mn-cs"/>
                <a:sym typeface="Helvetica Neue"/>
              </a:rPr>
              <a:t>Signature/ratification</a:t>
            </a:r>
            <a:endParaRPr lang="fr-CH" sz="2200" b="0" i="0" u="none" strike="noStrike" noProof="0" dirty="0">
              <a:effectLst/>
              <a:latin typeface="+mn-lt"/>
              <a:ea typeface="+mn-ea"/>
              <a:cs typeface="+mn-cs"/>
              <a:sym typeface="Helvetica Neue"/>
            </a:endParaRPr>
          </a:p>
          <a:p>
            <a:pPr marL="342900" indent="-342900">
              <a:buFont typeface="Arial" panose="020B0604020202020204" pitchFamily="34" charset="0"/>
              <a:buChar char="•"/>
            </a:pPr>
            <a:r>
              <a:rPr lang="fr-CH" sz="2200" b="1" i="0" u="none" strike="noStrike" noProof="0" dirty="0">
                <a:effectLst/>
                <a:latin typeface="+mn-lt"/>
                <a:ea typeface="+mn-ea"/>
                <a:cs typeface="+mn-cs"/>
                <a:sym typeface="Helvetica Neue"/>
              </a:rPr>
              <a:t>Signature ad referendum</a:t>
            </a:r>
            <a:r>
              <a:rPr lang="fr-CH" altLang="zh-CN" sz="2200" b="0" i="0" u="none" strike="noStrike" noProof="0" dirty="0">
                <a:effectLst/>
                <a:latin typeface="+mn-lt"/>
                <a:ea typeface="+mn-ea"/>
                <a:cs typeface="+mn-cs"/>
                <a:sym typeface="Helvetica Neue"/>
              </a:rPr>
              <a:t>: u</a:t>
            </a:r>
            <a:r>
              <a:rPr lang="fr-FR" sz="2200" b="0" i="0" dirty="0">
                <a:effectLst/>
                <a:latin typeface="+mn-lt"/>
                <a:ea typeface="+mn-ea"/>
                <a:cs typeface="+mn-cs"/>
                <a:sym typeface="Helvetica Neue"/>
              </a:rPr>
              <a:t>n représentant peut signer un traité "ad referendum", c</a:t>
            </a:r>
            <a:r>
              <a:rPr lang="fr-CH" sz="2200" b="0" i="0" u="none" strike="noStrike" baseline="0" noProof="0" dirty="0">
                <a:effectLst/>
                <a:latin typeface="Calibri" panose="020F0502020204030204" pitchFamily="34" charset="0"/>
                <a:ea typeface="+mn-ea"/>
                <a:cs typeface="Calibri" panose="020F0502020204030204" pitchFamily="34" charset="0"/>
                <a:sym typeface="Helvetica Neue"/>
              </a:rPr>
              <a:t>'</a:t>
            </a:r>
            <a:r>
              <a:rPr lang="fr-FR" sz="2200" b="0" i="0" dirty="0">
                <a:effectLst/>
                <a:latin typeface="+mn-lt"/>
                <a:ea typeface="+mn-ea"/>
                <a:cs typeface="+mn-cs"/>
                <a:sym typeface="Helvetica Neue"/>
              </a:rPr>
              <a:t>est-à-dire à la condition que sa signature soit confirmée par l'État. En ce cas, la signature ne devient définitive que si elle est confirmée par l'organe responsable.</a:t>
            </a:r>
            <a:r>
              <a:rPr lang="fr-CH" baseline="0" noProof="0" dirty="0"/>
              <a:t> [alinéa (b) du point 2 de l'article 12 de la Convention de Vienne sur le droit des traités, 1969].</a:t>
            </a:r>
            <a:endParaRPr lang="fr-CH" noProof="0"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fr-CH" sz="2200" b="1" i="0" u="none" strike="noStrike" noProof="0" dirty="0">
                <a:effectLst/>
                <a:latin typeface="+mn-lt"/>
                <a:ea typeface="+mn-ea"/>
                <a:cs typeface="+mn-cs"/>
                <a:sym typeface="Helvetica Neue"/>
              </a:rPr>
              <a:t>Signature sous réserve de ratification,</a:t>
            </a:r>
            <a:r>
              <a:rPr lang="fr-CH" sz="2200" b="1" i="0" u="none" strike="noStrike" baseline="0" noProof="0" dirty="0">
                <a:effectLst/>
                <a:latin typeface="+mn-lt"/>
                <a:ea typeface="+mn-ea"/>
                <a:cs typeface="+mn-cs"/>
                <a:sym typeface="Helvetica Neue"/>
              </a:rPr>
              <a:t> d</a:t>
            </a:r>
            <a:r>
              <a:rPr lang="fr-CH" sz="2200" b="1" i="0" u="none" strike="noStrike" baseline="0" noProof="0" dirty="0">
                <a:effectLst/>
                <a:latin typeface="Calibri" panose="020F0502020204030204" pitchFamily="34" charset="0"/>
                <a:ea typeface="+mn-ea"/>
                <a:cs typeface="Calibri" panose="020F0502020204030204" pitchFamily="34" charset="0"/>
                <a:sym typeface="Helvetica Neue"/>
              </a:rPr>
              <a:t>'</a:t>
            </a:r>
            <a:r>
              <a:rPr lang="fr-CH" sz="2200" b="1" i="0" u="none" strike="noStrike" baseline="0" noProof="0" dirty="0">
                <a:effectLst/>
                <a:latin typeface="+mn-lt"/>
                <a:ea typeface="+mn-ea"/>
                <a:cs typeface="+mn-cs"/>
                <a:sym typeface="Helvetica Neue"/>
              </a:rPr>
              <a:t>acceptation ou d</a:t>
            </a:r>
            <a:r>
              <a:rPr lang="fr-CH" sz="2200" b="1" i="0" u="none" strike="noStrike" baseline="0" noProof="0" dirty="0">
                <a:effectLst/>
                <a:latin typeface="Calibri" panose="020F0502020204030204" pitchFamily="34" charset="0"/>
                <a:ea typeface="+mn-ea"/>
                <a:cs typeface="Calibri" panose="020F0502020204030204" pitchFamily="34" charset="0"/>
                <a:sym typeface="Helvetica Neue"/>
              </a:rPr>
              <a:t>'</a:t>
            </a:r>
            <a:r>
              <a:rPr lang="fr-CH" sz="2200" b="1" i="0" u="none" strike="noStrike" baseline="0" noProof="0" dirty="0">
                <a:effectLst/>
                <a:latin typeface="+mn-lt"/>
                <a:ea typeface="+mn-ea"/>
                <a:cs typeface="+mn-cs"/>
                <a:sym typeface="Helvetica Neue"/>
              </a:rPr>
              <a:t>approbation</a:t>
            </a:r>
            <a:r>
              <a:rPr lang="fr-CH" altLang="zh-CN" sz="2200" b="0" i="0" u="none" strike="noStrike" noProof="0" dirty="0">
                <a:effectLst/>
                <a:latin typeface="+mn-lt"/>
                <a:ea typeface="+mn-ea"/>
                <a:cs typeface="+mn-cs"/>
                <a:sym typeface="Helvetica Neue"/>
              </a:rPr>
              <a:t>:</a:t>
            </a:r>
            <a:r>
              <a:rPr lang="fr-CH" altLang="zh-CN" sz="2200" b="0" i="0" u="none" strike="noStrike" baseline="0" noProof="0" dirty="0">
                <a:effectLst/>
                <a:latin typeface="+mn-lt"/>
                <a:ea typeface="+mn-ea"/>
                <a:cs typeface="+mn-cs"/>
                <a:sym typeface="Helvetica Neue"/>
              </a:rPr>
              <a:t> </a:t>
            </a:r>
            <a:r>
              <a:rPr lang="fr-FR" altLang="zh-CN" sz="2200" b="0" i="0" u="none" strike="noStrike" baseline="0" noProof="0" dirty="0">
                <a:effectLst/>
                <a:latin typeface="+mn-lt"/>
                <a:ea typeface="+mn-ea"/>
                <a:cs typeface="+mn-cs"/>
                <a:sym typeface="Helvetica Neue"/>
              </a:rPr>
              <a:t>l</a:t>
            </a:r>
            <a:r>
              <a:rPr lang="fr-FR" sz="2200" b="0" i="0" dirty="0" err="1">
                <a:effectLst/>
                <a:latin typeface="+mn-lt"/>
                <a:ea typeface="+mn-ea"/>
                <a:cs typeface="+mn-cs"/>
                <a:sym typeface="Helvetica Neue"/>
              </a:rPr>
              <a:t>orsque</a:t>
            </a:r>
            <a:r>
              <a:rPr lang="fr-FR" sz="2200" b="0" i="0" dirty="0">
                <a:effectLst/>
                <a:latin typeface="+mn-lt"/>
                <a:ea typeface="+mn-ea"/>
                <a:cs typeface="+mn-cs"/>
                <a:sym typeface="Helvetica Neue"/>
              </a:rPr>
              <a:t> la signature est donnée sous réserve de ratification, d'acceptation ou d'approbation, elle n'établit pas le consentement à être lié. Elle constitue cependant un moyen d'authentifier le traité et exprime la volonté de l'État signataire de poursuivre la procédure dont le but est la conclusion du traité. La signature donne à l'État signataire qualité pour ratifier, accepter ou approuver. Elle crée aussi l'obligation de s'abstenir de bonne foi d'actes contraires à l'objet et au but du traité.</a:t>
            </a:r>
            <a:r>
              <a:rPr lang="fr-CH" altLang="zh-CN" sz="2200" b="0" i="0" u="none" strike="noStrike" baseline="0" noProof="0" dirty="0">
                <a:effectLst/>
                <a:latin typeface="+mn-lt"/>
                <a:ea typeface="+mn-ea"/>
                <a:cs typeface="+mn-cs"/>
                <a:sym typeface="Helvetica Neue"/>
              </a:rPr>
              <a:t> [articles 10 et 18 de la </a:t>
            </a:r>
            <a:r>
              <a:rPr lang="fr-CH" baseline="0" noProof="0" dirty="0"/>
              <a:t>Convention de Vienne sur le droit des traités, 1969].</a:t>
            </a:r>
            <a:r>
              <a:rPr lang="fr-CH" altLang="zh-CN" sz="2200" b="0" i="0" u="none" strike="noStrike" baseline="0" noProof="0" dirty="0">
                <a:effectLst/>
                <a:latin typeface="+mn-lt"/>
                <a:ea typeface="+mn-ea"/>
                <a:cs typeface="+mn-cs"/>
                <a:sym typeface="Helvetica Neue"/>
              </a:rPr>
              <a:t> </a:t>
            </a:r>
            <a:endParaRPr lang="fr-CH" sz="2200" b="0" i="0" u="none" strike="noStrike" noProof="0" dirty="0">
              <a:effectLst/>
              <a:latin typeface="+mn-lt"/>
              <a:ea typeface="+mn-ea"/>
              <a:cs typeface="+mn-cs"/>
              <a:sym typeface="Helvetica Neue"/>
            </a:endParaRPr>
          </a:p>
          <a:p>
            <a:pPr marL="342900" indent="-342900">
              <a:buFont typeface="Arial" panose="020B0604020202020204" pitchFamily="34" charset="0"/>
              <a:buChar char="•"/>
            </a:pPr>
            <a:r>
              <a:rPr lang="fr-CH" sz="2200" b="1" i="0" u="none" strike="noStrike" noProof="0" dirty="0">
                <a:effectLst/>
                <a:latin typeface="+mn-lt"/>
                <a:ea typeface="+mn-ea"/>
                <a:cs typeface="+mn-cs"/>
                <a:sym typeface="Helvetica Neue"/>
              </a:rPr>
              <a:t>Ratification</a:t>
            </a:r>
            <a:r>
              <a:rPr lang="fr-CH" altLang="zh-CN" sz="2200" b="0" i="0" u="none" strike="noStrike" noProof="0" dirty="0">
                <a:effectLst/>
                <a:latin typeface="+mn-lt"/>
                <a:ea typeface="+mn-ea"/>
                <a:cs typeface="+mn-cs"/>
                <a:sym typeface="Helvetica Neue"/>
              </a:rPr>
              <a:t>: la</a:t>
            </a:r>
            <a:r>
              <a:rPr lang="fr-CH" altLang="zh-CN" sz="2200" b="0" i="0" u="none" strike="noStrike" baseline="0" noProof="0" dirty="0">
                <a:effectLst/>
                <a:latin typeface="+mn-lt"/>
                <a:ea typeface="+mn-ea"/>
                <a:cs typeface="+mn-cs"/>
                <a:sym typeface="Helvetica Neue"/>
              </a:rPr>
              <a:t> ratification </a:t>
            </a:r>
            <a:r>
              <a:rPr lang="fr-FR" sz="2200" b="0" i="0" dirty="0">
                <a:effectLst/>
                <a:latin typeface="+mn-lt"/>
                <a:ea typeface="+mn-ea"/>
                <a:cs typeface="+mn-cs"/>
                <a:sym typeface="Helvetica Neue"/>
              </a:rPr>
              <a:t>désigne l'acte international par lequel un État indique son consentement à être lié par un traité, si elle est la manière dont les parties au traité ont décidé d'exprimer leur consentement. Dans le cas de traités bilatéraux, la ratification s'effectue d'ordinaire par l'échange des instruments requis; dans le cas de traités multilatéraux, la procédure usuelle consiste à charger le dépositaire de recueillir les ratifications de tous les États et de tenir toutes les parties au courant de la situation. L'institution de la ratification donne aux États le délai dont ils ont besoin pour obtenir l'approbation du traité, nécessaire sur le plan interne, et pour adopter la législation permettant au traité de produire ses effets en droit interne.</a:t>
            </a:r>
            <a:endParaRPr lang="fr-CH" altLang="zh-CN" sz="2200" b="0" i="0" u="none" strike="noStrike" noProof="0" dirty="0">
              <a:effectLst/>
              <a:latin typeface="+mn-lt"/>
              <a:ea typeface="+mn-ea"/>
              <a:cs typeface="+mn-cs"/>
              <a:sym typeface="Helvetica Neue"/>
            </a:endParaRPr>
          </a:p>
        </p:txBody>
      </p:sp>
    </p:spTree>
    <p:extLst>
      <p:ext uri="{BB962C8B-B14F-4D97-AF65-F5344CB8AC3E}">
        <p14:creationId xmlns:p14="http://schemas.microsoft.com/office/powerpoint/2010/main" val="173772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08918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43970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710854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e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e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www.itu.int/en/ITU-D/Emergency-Telecommunications/Documents/2020/NETP-F.pdf" TargetMode="External"/><Relationship Id="rId13" Type="http://schemas.openxmlformats.org/officeDocument/2006/relationships/hyperlink" Target="https://academy.itu.int/training-courses/full-catalogue/practical-disaster-response-how-develop-table-top-simulation-exercises-ttx" TargetMode="External"/><Relationship Id="rId18" Type="http://schemas.openxmlformats.org/officeDocument/2006/relationships/hyperlink" Target="https://www.gsma.com/mobilefordevelopment/resources/the-connectivity-needs-and-usage-assessment-conua-toolkit/" TargetMode="External"/><Relationship Id="rId3" Type="http://schemas.openxmlformats.org/officeDocument/2006/relationships/hyperlink" Target="https://www.itu.int/en/ITU-D/Emergency-Telecommunications/Pages/TampereConvention.aspx" TargetMode="External"/><Relationship Id="rId7" Type="http://schemas.openxmlformats.org/officeDocument/2006/relationships/hyperlink" Target="https://academy.itu.int/training-courses/full-catalogue/introduction-developing-national-emergency-telecommunication-plans" TargetMode="External"/><Relationship Id="rId12" Type="http://schemas.openxmlformats.org/officeDocument/2006/relationships/hyperlink" Target="https://www.itu.int/en/ITU-D/Emergency-Telecommunications/Pages/Publications/2020/Guidelines-for-TTX.aspx" TargetMode="External"/><Relationship Id="rId17" Type="http://schemas.openxmlformats.org/officeDocument/2006/relationships/hyperlink" Target="https://www.etcluster.org/document/emergency-telecommunications-preparedness-checklist" TargetMode="External"/><Relationship Id="rId2" Type="http://schemas.openxmlformats.org/officeDocument/2006/relationships/notesSlide" Target="../notesSlides/notesSlide21.xml"/><Relationship Id="rId16" Type="http://schemas.openxmlformats.org/officeDocument/2006/relationships/hyperlink" Target="https://www.itu.int/itu-d/tnd-map-public/dcm" TargetMode="External"/><Relationship Id="rId1" Type="http://schemas.openxmlformats.org/officeDocument/2006/relationships/slideLayout" Target="../slideLayouts/slideLayout15.xml"/><Relationship Id="rId6" Type="http://schemas.openxmlformats.org/officeDocument/2006/relationships/hyperlink" Target="https://treaties.un.org/pages/ViewDetails.aspx?src=TREATY&amp;mtdsg_no=XXV-4&amp;chapter=25&amp;clang=_en" TargetMode="External"/><Relationship Id="rId11" Type="http://schemas.openxmlformats.org/officeDocument/2006/relationships/hyperlink" Target="https://www.gsma.com/mobilefordevelopment/resources/national-emergency-telecommunications-plans-enablers-and-safeguards-a-brief-evaluation-guide-for-policy-practitioners/" TargetMode="External"/><Relationship Id="rId5" Type="http://schemas.openxmlformats.org/officeDocument/2006/relationships/hyperlink" Target="https://treaties.un.org/pages/ViewDetails.aspx?src=TREATY&amp;mtdsg_no=XXV-4&amp;chapter=25&amp;clang=_fr" TargetMode="External"/><Relationship Id="rId15" Type="http://schemas.openxmlformats.org/officeDocument/2006/relationships/hyperlink" Target="https://www.itu.int/en/ITU-D/Emergency-Telecommunications/Pages/Disaster-Connectivity-Map.aspx" TargetMode="External"/><Relationship Id="rId10" Type="http://schemas.openxmlformats.org/officeDocument/2006/relationships/hyperlink" Target="https://www.gsma.com/mobilefordevelopment/wp-content/uploads/2021/12/NETP_Report_FR_R_WEB.pdf" TargetMode="External"/><Relationship Id="rId4" Type="http://schemas.openxmlformats.org/officeDocument/2006/relationships/hyperlink" Target="https://academy.itu.int/training-courses/full-catalogue/tampere-convention-and-telecommunications-deployments-when-disasters-strike" TargetMode="External"/><Relationship Id="rId9" Type="http://schemas.openxmlformats.org/officeDocument/2006/relationships/hyperlink" Target="https://www.itu.int/en/ITU-D/Emergency-Telecommunications/Documents/2020/NETP-guidelines.pdf" TargetMode="External"/><Relationship Id="rId14" Type="http://schemas.openxmlformats.org/officeDocument/2006/relationships/hyperlink" Target="https://www.etcluster.org/sites/default/files/documents/ESOA-UN-Charter-Doc-v2_0.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treaties.un.org/pages/ViewDetails.aspx?src=TREATY&amp;mtdsg_no=XXV-4&amp;chapter=25&amp;clang=_f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une 2022"/>
          <p:cNvSpPr txBox="1">
            <a:spLocks noGrp="1"/>
          </p:cNvSpPr>
          <p:nvPr>
            <p:ph type="body" idx="21"/>
          </p:nvPr>
        </p:nvSpPr>
        <p:spPr>
          <a:xfrm>
            <a:off x="1206499" y="11839048"/>
            <a:ext cx="21971002"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lang="fr-CH" dirty="0">
                <a:solidFill>
                  <a:srgbClr val="153970"/>
                </a:solidFill>
              </a:rPr>
              <a:t>J</a:t>
            </a:r>
            <a:r>
              <a:rPr lang="fr-CH" noProof="0" dirty="0" err="1">
                <a:solidFill>
                  <a:srgbClr val="153970"/>
                </a:solidFill>
              </a:rPr>
              <a:t>uillet</a:t>
            </a:r>
            <a:r>
              <a:rPr lang="fr-CH" noProof="0" dirty="0">
                <a:solidFill>
                  <a:srgbClr val="153970"/>
                </a:solidFill>
              </a:rPr>
              <a:t> 2022</a:t>
            </a:r>
          </a:p>
        </p:txBody>
      </p:sp>
      <p:sp>
        <p:nvSpPr>
          <p:cNvPr id="152" name="TAMPERE CONVENTION"/>
          <p:cNvSpPr txBox="1">
            <a:spLocks noGrp="1"/>
          </p:cNvSpPr>
          <p:nvPr>
            <p:ph type="ctrTitle"/>
          </p:nvPr>
        </p:nvSpPr>
        <p:spPr>
          <a:prstGeom prst="rect">
            <a:avLst/>
          </a:prstGeom>
        </p:spPr>
        <p:txBody>
          <a:bodyPr/>
          <a:lstStyle>
            <a:lvl1pPr>
              <a:defRPr b="0">
                <a:solidFill>
                  <a:srgbClr val="09205C"/>
                </a:solidFill>
                <a:latin typeface="Avenir Heavy"/>
                <a:ea typeface="Avenir Heavy"/>
                <a:cs typeface="Avenir Heavy"/>
                <a:sym typeface="Avenir Heavy"/>
              </a:defRPr>
            </a:lvl1pPr>
          </a:lstStyle>
          <a:p>
            <a:r>
              <a:rPr lang="fr-CH" noProof="0" dirty="0"/>
              <a:t>CONVENTION DE TAMPERE</a:t>
            </a:r>
          </a:p>
        </p:txBody>
      </p:sp>
      <p:sp>
        <p:nvSpPr>
          <p:cNvPr id="153" name="Ratification and Implementation"/>
          <p:cNvSpPr txBox="1">
            <a:spLocks noGrp="1"/>
          </p:cNvSpPr>
          <p:nvPr>
            <p:ph type="subTitle" sz="quarter" idx="1"/>
          </p:nvPr>
        </p:nvSpPr>
        <p:spPr>
          <a:prstGeom prst="rect">
            <a:avLst/>
          </a:prstGeom>
        </p:spPr>
        <p:txBody>
          <a:bodyPr/>
          <a:lstStyle>
            <a:lvl1pPr>
              <a:defRPr b="0">
                <a:solidFill>
                  <a:schemeClr val="accent1">
                    <a:hueOff val="114395"/>
                    <a:lumOff val="-24975"/>
                  </a:schemeClr>
                </a:solidFill>
                <a:latin typeface="Avenir"/>
                <a:ea typeface="Avenir"/>
                <a:cs typeface="Avenir"/>
                <a:sym typeface="Avenir Roman"/>
              </a:defRPr>
            </a:lvl1pPr>
          </a:lstStyle>
          <a:p>
            <a:r>
              <a:rPr lang="fr-CH" noProof="0" dirty="0">
                <a:solidFill>
                  <a:srgbClr val="075173"/>
                </a:solidFill>
              </a:rPr>
              <a:t>Ratification et mise en œuvre </a:t>
            </a:r>
          </a:p>
        </p:txBody>
      </p:sp>
      <p:pic>
        <p:nvPicPr>
          <p:cNvPr id="154"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55"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249" name="Benefi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noProof="0" dirty="0"/>
              <a:t>Avantages</a:t>
            </a:r>
          </a:p>
        </p:txBody>
      </p:sp>
      <p:sp>
        <p:nvSpPr>
          <p:cNvPr id="250" name="Rectangle 7"/>
          <p:cNvSpPr txBox="1"/>
          <p:nvPr/>
        </p:nvSpPr>
        <p:spPr>
          <a:xfrm>
            <a:off x="1206500" y="3743888"/>
            <a:ext cx="21291216" cy="8208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825500">
              <a:buSzPct val="123000"/>
              <a:defRPr sz="3400">
                <a:solidFill>
                  <a:srgbClr val="222222"/>
                </a:solidFill>
                <a:latin typeface="Avenir Book"/>
                <a:ea typeface="Avenir Book"/>
                <a:cs typeface="Avenir Book"/>
                <a:sym typeface="Avenir Book"/>
              </a:defRPr>
            </a:pPr>
            <a:r>
              <a:rPr lang="fr-FR" dirty="0"/>
              <a:t>La Convention</a:t>
            </a:r>
          </a:p>
          <a:p>
            <a:pPr algn="l" defTabSz="825500">
              <a:buSzPct val="123000"/>
              <a:defRPr sz="3400">
                <a:solidFill>
                  <a:srgbClr val="222222"/>
                </a:solidFill>
                <a:latin typeface="Avenir Book"/>
                <a:ea typeface="Avenir Book"/>
                <a:cs typeface="Avenir Book"/>
                <a:sym typeface="Avenir Book"/>
              </a:defRPr>
            </a:pPr>
            <a:endParaRPr lang="fr-FR" dirty="0"/>
          </a:p>
          <a:p>
            <a:pPr marL="431800" indent="-431800" algn="l" defTabSz="825500">
              <a:buSzPct val="123000"/>
              <a:buChar char="•"/>
              <a:defRPr sz="3400">
                <a:solidFill>
                  <a:srgbClr val="222222"/>
                </a:solidFill>
                <a:latin typeface="Avenir Book"/>
                <a:ea typeface="Avenir Book"/>
                <a:cs typeface="Avenir Book"/>
                <a:sym typeface="Avenir Book"/>
              </a:defRPr>
            </a:pPr>
            <a:r>
              <a:rPr lang="fr-FR" dirty="0"/>
              <a:t>offre une structure pour la gestion des demandes d'assistance;</a:t>
            </a:r>
            <a:endParaRPr dirty="0"/>
          </a:p>
          <a:p>
            <a:pPr marL="431800" indent="-431800" algn="l" defTabSz="825500">
              <a:buSzPct val="123000"/>
              <a:buChar char="•"/>
              <a:defRPr sz="3400">
                <a:solidFill>
                  <a:srgbClr val="222222"/>
                </a:solidFill>
                <a:latin typeface="Avenir Book"/>
                <a:ea typeface="Avenir Book"/>
                <a:cs typeface="Avenir Book"/>
                <a:sym typeface="Avenir Book"/>
              </a:defRPr>
            </a:pPr>
            <a:endParaRPr dirty="0"/>
          </a:p>
          <a:p>
            <a:pPr marL="431800" indent="-431800" algn="l" defTabSz="825500">
              <a:buSzPct val="123000"/>
              <a:buChar char="•"/>
              <a:defRPr sz="3400">
                <a:solidFill>
                  <a:srgbClr val="222222"/>
                </a:solidFill>
                <a:latin typeface="Avenir Book"/>
                <a:ea typeface="Avenir Book"/>
                <a:cs typeface="Avenir Book"/>
                <a:sym typeface="Avenir Book"/>
              </a:defRPr>
            </a:pPr>
            <a:r>
              <a:rPr lang="fr-FR" dirty="0"/>
              <a:t>permet de créer des mécanismes pour l'élaboration de bonnes pratiques, de modèles d'accords, etc.;</a:t>
            </a:r>
            <a:endParaRPr dirty="0"/>
          </a:p>
          <a:p>
            <a:pPr marL="431800" indent="-431800" algn="l" defTabSz="825500">
              <a:buSzPct val="123000"/>
              <a:buChar char="•"/>
              <a:defRPr sz="3400">
                <a:solidFill>
                  <a:srgbClr val="222222"/>
                </a:solidFill>
                <a:latin typeface="Avenir Book"/>
                <a:ea typeface="Avenir Book"/>
                <a:cs typeface="Avenir Book"/>
                <a:sym typeface="Avenir Book"/>
              </a:defRPr>
            </a:pPr>
            <a:endParaRPr dirty="0"/>
          </a:p>
          <a:p>
            <a:pPr marL="431800" indent="-431800" algn="l" defTabSz="825500">
              <a:buSzPct val="123000"/>
              <a:buChar char="•"/>
              <a:defRPr sz="3400">
                <a:solidFill>
                  <a:srgbClr val="222222"/>
                </a:solidFill>
                <a:latin typeface="Avenir Book"/>
                <a:ea typeface="Avenir Book"/>
                <a:cs typeface="Avenir Book"/>
                <a:sym typeface="Avenir Book"/>
              </a:defRPr>
            </a:pPr>
            <a:r>
              <a:rPr lang="fr-FR" dirty="0"/>
              <a:t>permet d'améliorer l'état de préparation avant la survenue d'une catastrophe;</a:t>
            </a:r>
          </a:p>
          <a:p>
            <a:pPr algn="l" defTabSz="825500">
              <a:buSzPct val="123000"/>
              <a:defRPr sz="3400">
                <a:solidFill>
                  <a:srgbClr val="222222"/>
                </a:solidFill>
                <a:latin typeface="Avenir Book"/>
                <a:ea typeface="Avenir Book"/>
                <a:cs typeface="Avenir Book"/>
                <a:sym typeface="Avenir Book"/>
              </a:defRPr>
            </a:pPr>
            <a:endParaRPr dirty="0"/>
          </a:p>
          <a:p>
            <a:pPr marL="431800" indent="-431800" algn="l" defTabSz="825500">
              <a:buSzPct val="123000"/>
              <a:buChar char="•"/>
              <a:defRPr sz="3400">
                <a:solidFill>
                  <a:srgbClr val="222222"/>
                </a:solidFill>
                <a:latin typeface="Avenir Book"/>
                <a:ea typeface="Avenir Book"/>
                <a:cs typeface="Avenir Book"/>
                <a:sym typeface="Avenir Book"/>
              </a:defRPr>
            </a:pPr>
            <a:r>
              <a:rPr lang="fr-FR" dirty="0"/>
              <a:t>facilite le déploiement des ressources de télécommunication/TIC dans les moments qui suivent la survenue d'une catastrophe;</a:t>
            </a:r>
            <a:endParaRPr dirty="0"/>
          </a:p>
          <a:p>
            <a:pPr marL="431800" indent="-431800" algn="l" defTabSz="825500">
              <a:buSzPct val="123000"/>
              <a:buChar char="•"/>
              <a:defRPr sz="3400">
                <a:solidFill>
                  <a:srgbClr val="222222"/>
                </a:solidFill>
                <a:latin typeface="Avenir Book"/>
                <a:ea typeface="Avenir Book"/>
                <a:cs typeface="Avenir Book"/>
                <a:sym typeface="Avenir Book"/>
              </a:defRPr>
            </a:pPr>
            <a:endParaRPr dirty="0"/>
          </a:p>
          <a:p>
            <a:pPr marL="431800" indent="-431800" algn="l" defTabSz="825500">
              <a:buSzPct val="123000"/>
              <a:buChar char="•"/>
              <a:defRPr sz="3400">
                <a:solidFill>
                  <a:srgbClr val="222222"/>
                </a:solidFill>
                <a:latin typeface="Avenir Book"/>
                <a:ea typeface="Avenir Book"/>
                <a:cs typeface="Avenir Book"/>
                <a:sym typeface="Avenir Book"/>
              </a:defRPr>
            </a:pPr>
            <a:r>
              <a:rPr lang="fr-FR" dirty="0"/>
              <a:t>protège les intérêts des États bénéficiaires.</a:t>
            </a:r>
            <a:endParaRPr dirty="0"/>
          </a:p>
        </p:txBody>
      </p:sp>
      <p:pic>
        <p:nvPicPr>
          <p:cNvPr id="251"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2"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217" name="Process of Ratific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altLang="zh-CN" noProof="0" dirty="0"/>
              <a:t>Comment se déroule la ratification?</a:t>
            </a:r>
            <a:endParaRPr lang="fr-CH" noProof="0" dirty="0"/>
          </a:p>
        </p:txBody>
      </p:sp>
      <p:sp>
        <p:nvSpPr>
          <p:cNvPr id="218" name="When the Convention was adopted, a State could express its consent to be bound by the Convention by any of the following means:…"/>
          <p:cNvSpPr txBox="1">
            <a:spLocks noGrp="1"/>
          </p:cNvSpPr>
          <p:nvPr>
            <p:ph type="body" sz="half" idx="1"/>
          </p:nvPr>
        </p:nvSpPr>
        <p:spPr>
          <a:xfrm>
            <a:off x="1206500" y="4248503"/>
            <a:ext cx="11881880" cy="7580999"/>
          </a:xfrm>
          <a:prstGeom prst="rect">
            <a:avLst/>
          </a:prstGeom>
        </p:spPr>
        <p:txBody>
          <a:bodyPr>
            <a:normAutofit/>
          </a:bodyPr>
          <a:lstStyle/>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t>Quand la Convention a été adoptée, un État pouvait exprimer son consentement à être lié par celle-ci d</a:t>
            </a:r>
            <a:r>
              <a:rPr lang="fr-FR" dirty="0"/>
              <a:t>'</a:t>
            </a:r>
            <a:r>
              <a:rPr lang="fr-CH" noProof="0" dirty="0"/>
              <a:t>une des manières suivantes:</a:t>
            </a:r>
          </a:p>
          <a:p>
            <a:pPr marL="1054100" lvl="1" indent="-444500" defTabSz="825500">
              <a:lnSpc>
                <a:spcPct val="100000"/>
              </a:lnSpc>
              <a:spcBef>
                <a:spcPts val="1900"/>
              </a:spcBef>
              <a:defRPr sz="3500">
                <a:solidFill>
                  <a:srgbClr val="222222"/>
                </a:solidFill>
                <a:latin typeface="Avenir Book"/>
                <a:ea typeface="Avenir Book"/>
                <a:cs typeface="Avenir Book"/>
                <a:sym typeface="Avenir Book"/>
              </a:defRPr>
            </a:pPr>
            <a:r>
              <a:rPr lang="fr-CH" dirty="0"/>
              <a:t>par signature </a:t>
            </a:r>
            <a:r>
              <a:rPr lang="fr-CH" noProof="0" dirty="0"/>
              <a:t>définitive;</a:t>
            </a:r>
          </a:p>
          <a:p>
            <a:pPr marL="1054100" lvl="1" indent="-444500"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t>par signature soumise à ratification, acceptation ou approbation, suivie du dépôt d</a:t>
            </a:r>
            <a:r>
              <a:rPr lang="fr-FR" dirty="0"/>
              <a:t>'</a:t>
            </a:r>
            <a:r>
              <a:rPr lang="fr-CH" noProof="0" dirty="0"/>
              <a:t>un instrument de ratification, d</a:t>
            </a:r>
            <a:r>
              <a:rPr lang="fr-FR" dirty="0"/>
              <a:t>'</a:t>
            </a:r>
            <a:r>
              <a:rPr lang="fr-CH" noProof="0" dirty="0"/>
              <a:t>acceptation ou d</a:t>
            </a:r>
            <a:r>
              <a:rPr lang="fr-FR" dirty="0"/>
              <a:t>'</a:t>
            </a:r>
            <a:r>
              <a:rPr lang="fr-CH" noProof="0" dirty="0"/>
              <a:t>approbation;</a:t>
            </a:r>
          </a:p>
          <a:p>
            <a:pPr marL="1054100" lvl="1" indent="-444500" defTabSz="825500">
              <a:lnSpc>
                <a:spcPct val="100000"/>
              </a:lnSpc>
              <a:spcBef>
                <a:spcPts val="1900"/>
              </a:spcBef>
              <a:defRPr sz="3500">
                <a:solidFill>
                  <a:srgbClr val="222222"/>
                </a:solidFill>
                <a:latin typeface="Avenir Book"/>
                <a:ea typeface="Avenir Book"/>
                <a:cs typeface="Avenir Book"/>
                <a:sym typeface="Avenir Book"/>
              </a:defRPr>
            </a:pPr>
            <a:r>
              <a:rPr lang="fr-CH" dirty="0"/>
              <a:t>p</a:t>
            </a:r>
            <a:r>
              <a:rPr lang="fr-CH" noProof="0" dirty="0" err="1"/>
              <a:t>ar</a:t>
            </a:r>
            <a:r>
              <a:rPr lang="fr-CH" noProof="0" dirty="0"/>
              <a:t> </a:t>
            </a:r>
            <a:r>
              <a:rPr lang="fr-CH" dirty="0"/>
              <a:t>dépôt d</a:t>
            </a:r>
            <a:r>
              <a:rPr lang="fr-FR" dirty="0"/>
              <a:t>'</a:t>
            </a:r>
            <a:r>
              <a:rPr lang="fr-CH" dirty="0"/>
              <a:t>un </a:t>
            </a:r>
            <a:r>
              <a:rPr lang="fr-CH" noProof="0" dirty="0"/>
              <a:t>instrument d'adhésion.</a:t>
            </a:r>
          </a:p>
          <a:p>
            <a:pPr marL="609600" lvl="1" indent="0" defTabSz="825500">
              <a:lnSpc>
                <a:spcPct val="100000"/>
              </a:lnSpc>
              <a:spcBef>
                <a:spcPts val="1900"/>
              </a:spcBef>
              <a:buNone/>
              <a:defRPr sz="3500">
                <a:solidFill>
                  <a:srgbClr val="222222"/>
                </a:solidFill>
                <a:latin typeface="Avenir Book"/>
                <a:ea typeface="Avenir Book"/>
                <a:cs typeface="Avenir Book"/>
                <a:sym typeface="Avenir Book"/>
              </a:defRPr>
            </a:pPr>
            <a:endParaRPr lang="fr-CH" noProof="0" dirty="0"/>
          </a:p>
          <a:p>
            <a:pPr marL="508000" lvl="1" indent="-508000" defTabSz="825500">
              <a:lnSpc>
                <a:spcPct val="100000"/>
              </a:lnSpc>
              <a:spcBef>
                <a:spcPts val="1900"/>
              </a:spcBef>
              <a:defRPr sz="3500">
                <a:solidFill>
                  <a:srgbClr val="222222"/>
                </a:solidFill>
                <a:latin typeface="Avenir Book"/>
                <a:ea typeface="Avenir Book"/>
                <a:cs typeface="Avenir Book"/>
                <a:sym typeface="Avenir Book"/>
              </a:defRPr>
            </a:pPr>
            <a:r>
              <a:rPr lang="fr-CH" sz="3500" noProof="0" dirty="0">
                <a:solidFill>
                  <a:srgbClr val="222222"/>
                </a:solidFill>
                <a:latin typeface="Avenir Book"/>
              </a:rPr>
              <a:t>La procédure de ratification varie en fonction des procédures nationales de ratification.</a:t>
            </a:r>
          </a:p>
        </p:txBody>
      </p:sp>
      <p:pic>
        <p:nvPicPr>
          <p:cNvPr id="219" name="Picture 8" descr="Picture 8"/>
          <p:cNvPicPr>
            <a:picLocks noChangeAspect="1"/>
          </p:cNvPicPr>
          <p:nvPr/>
        </p:nvPicPr>
        <p:blipFill>
          <a:blip r:embed="rId3"/>
          <a:stretch>
            <a:fillRect/>
          </a:stretch>
        </p:blipFill>
        <p:spPr>
          <a:xfrm>
            <a:off x="15272087" y="3307741"/>
            <a:ext cx="5612005" cy="7580999"/>
          </a:xfrm>
          <a:prstGeom prst="rect">
            <a:avLst/>
          </a:prstGeom>
          <a:ln w="12700">
            <a:miter lim="400000"/>
          </a:ln>
          <a:effectLst>
            <a:outerShdw blurRad="215900" dist="236135" dir="2759927" rotWithShape="0">
              <a:srgbClr val="000000">
                <a:alpha val="58574"/>
              </a:srgbClr>
            </a:outerShdw>
          </a:effectLst>
        </p:spPr>
      </p:pic>
      <p:pic>
        <p:nvPicPr>
          <p:cNvPr id="220"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21"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224" name="Process of Ratification - Signing"/>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noProof="0" dirty="0"/>
              <a:t>Signature</a:t>
            </a:r>
          </a:p>
        </p:txBody>
      </p:sp>
      <p:sp>
        <p:nvSpPr>
          <p:cNvPr id="225" name="WHO CAN SIGN?…"/>
          <p:cNvSpPr txBox="1">
            <a:spLocks noGrp="1"/>
          </p:cNvSpPr>
          <p:nvPr>
            <p:ph type="body" sz="quarter" idx="1"/>
          </p:nvPr>
        </p:nvSpPr>
        <p:spPr>
          <a:xfrm>
            <a:off x="12192000" y="4969450"/>
            <a:ext cx="7905900" cy="4265596"/>
          </a:xfrm>
          <a:prstGeom prst="rect">
            <a:avLst/>
          </a:prstGeom>
        </p:spPr>
        <p:txBody>
          <a:bodyPr>
            <a:normAutofit lnSpcReduction="10000"/>
          </a:bodyPr>
          <a:lstStyle/>
          <a:p>
            <a:pPr marL="0" indent="0" defTabSz="825500">
              <a:lnSpc>
                <a:spcPct val="100000"/>
              </a:lnSpc>
              <a:spcBef>
                <a:spcPts val="1900"/>
              </a:spcBef>
              <a:buNone/>
              <a:defRPr sz="3500">
                <a:solidFill>
                  <a:srgbClr val="222222"/>
                </a:solidFill>
                <a:latin typeface="Avenir Book"/>
                <a:ea typeface="Avenir Book"/>
                <a:cs typeface="Avenir Book"/>
                <a:sym typeface="Avenir Book"/>
              </a:defRPr>
            </a:pPr>
            <a:r>
              <a:rPr lang="fr-CH" noProof="0" dirty="0"/>
              <a:t>QUI PEUT SIGNER?</a:t>
            </a:r>
          </a:p>
          <a:p>
            <a:pPr marL="0" indent="0" defTabSz="825500">
              <a:lnSpc>
                <a:spcPct val="100000"/>
              </a:lnSpc>
              <a:spcBef>
                <a:spcPts val="1900"/>
              </a:spcBef>
              <a:buNone/>
              <a:defRPr sz="3500">
                <a:solidFill>
                  <a:srgbClr val="222222"/>
                </a:solidFill>
                <a:latin typeface="Avenir Book"/>
                <a:ea typeface="Avenir Book"/>
                <a:cs typeface="Avenir Book"/>
                <a:sym typeface="Avenir Book"/>
              </a:defRPr>
            </a:pPr>
            <a:endParaRPr lang="fr-CH" noProof="0" dirty="0"/>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t>Un chef d</a:t>
            </a:r>
            <a:r>
              <a:rPr lang="fr-CH" noProof="0" dirty="0">
                <a:latin typeface="Calibri" panose="020F0502020204030204" pitchFamily="34" charset="0"/>
                <a:cs typeface="Calibri" panose="020F0502020204030204" pitchFamily="34" charset="0"/>
              </a:rPr>
              <a:t>'</a:t>
            </a:r>
            <a:r>
              <a:rPr lang="fr-CH" noProof="0" dirty="0"/>
              <a:t>État/de gouvernement</a:t>
            </a: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t>Un ministre des affaires étrangères</a:t>
            </a: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dirty="0"/>
              <a:t>Un autre fonctionnaire désigné bénéficiant d</a:t>
            </a:r>
            <a:r>
              <a:rPr lang="fr-CH" noProof="0" dirty="0">
                <a:latin typeface="Calibri" panose="020F0502020204030204" pitchFamily="34" charset="0"/>
                <a:cs typeface="Calibri" panose="020F0502020204030204" pitchFamily="34" charset="0"/>
              </a:rPr>
              <a:t>'</a:t>
            </a:r>
            <a:r>
              <a:rPr lang="fr-CH" dirty="0"/>
              <a:t>un mandat</a:t>
            </a:r>
            <a:endParaRPr lang="fr-CH" noProof="0" dirty="0"/>
          </a:p>
        </p:txBody>
      </p:sp>
      <p:pic>
        <p:nvPicPr>
          <p:cNvPr id="226" name="5 Imagen" descr="5 Imagen"/>
          <p:cNvPicPr>
            <a:picLocks noChangeAspect="1"/>
          </p:cNvPicPr>
          <p:nvPr/>
        </p:nvPicPr>
        <p:blipFill>
          <a:blip r:embed="rId3"/>
          <a:stretch>
            <a:fillRect/>
          </a:stretch>
        </p:blipFill>
        <p:spPr>
          <a:xfrm>
            <a:off x="1844007" y="4391977"/>
            <a:ext cx="8846462" cy="6015597"/>
          </a:xfrm>
          <a:prstGeom prst="rect">
            <a:avLst/>
          </a:prstGeom>
          <a:ln w="25400">
            <a:solidFill>
              <a:srgbClr val="000000"/>
            </a:solidFill>
            <a:miter/>
          </a:ln>
        </p:spPr>
      </p:pic>
      <p:pic>
        <p:nvPicPr>
          <p:cNvPr id="227"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28"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Convention</a:t>
            </a:r>
            <a:r>
              <a:rPr lang="fr-FR" dirty="0"/>
              <a:t> de </a:t>
            </a:r>
            <a:r>
              <a:rPr lang="en-GB" dirty="0"/>
              <a:t>Tampere</a:t>
            </a:r>
            <a:endParaRPr dirty="0"/>
          </a:p>
        </p:txBody>
      </p:sp>
      <p:sp>
        <p:nvSpPr>
          <p:cNvPr id="231" name="Process of Ratification - Sample of an instrument of full power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FR" dirty="0"/>
              <a:t>Modèle d'instrument conférant les pleins pouvoirs</a:t>
            </a:r>
            <a:endParaRPr dirty="0"/>
          </a:p>
        </p:txBody>
      </p:sp>
      <p:pic>
        <p:nvPicPr>
          <p:cNvPr id="232" name="Picture 4" descr="Picture 4"/>
          <p:cNvPicPr>
            <a:picLocks noChangeAspect="1"/>
          </p:cNvPicPr>
          <p:nvPr/>
        </p:nvPicPr>
        <p:blipFill>
          <a:blip r:embed="rId3"/>
          <a:stretch>
            <a:fillRect/>
          </a:stretch>
        </p:blipFill>
        <p:spPr>
          <a:xfrm>
            <a:off x="1206500" y="3828801"/>
            <a:ext cx="13088356" cy="7058239"/>
          </a:xfrm>
          <a:prstGeom prst="rect">
            <a:avLst/>
          </a:prstGeom>
          <a:ln w="12700">
            <a:miter lim="400000"/>
          </a:ln>
        </p:spPr>
      </p:pic>
      <p:pic>
        <p:nvPicPr>
          <p:cNvPr id="233"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34"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
        <p:nvSpPr>
          <p:cNvPr id="2" name="TextBox 1">
            <a:extLst>
              <a:ext uri="{FF2B5EF4-FFF2-40B4-BE49-F238E27FC236}">
                <a16:creationId xmlns:a16="http://schemas.microsoft.com/office/drawing/2014/main" id="{4F50F18F-4EF8-86C4-D72A-C0E113BA26B5}"/>
              </a:ext>
            </a:extLst>
          </p:cNvPr>
          <p:cNvSpPr txBox="1"/>
          <p:nvPr/>
        </p:nvSpPr>
        <p:spPr>
          <a:xfrm>
            <a:off x="15666720" y="4499990"/>
            <a:ext cx="7086072" cy="6395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defTabSz="457200" hangingPunct="1">
              <a:lnSpc>
                <a:spcPct val="117999"/>
              </a:lnSpc>
              <a:defRPr/>
            </a:pPr>
            <a:r>
              <a:rPr lang="en-US" altLang="zh-CN" sz="3200" dirty="0">
                <a:solidFill>
                  <a:schemeClr val="tx1">
                    <a:lumMod val="75000"/>
                  </a:schemeClr>
                </a:solidFill>
                <a:latin typeface="Avenir Book"/>
              </a:rPr>
              <a:t>Au </a:t>
            </a:r>
            <a:r>
              <a:rPr lang="fr-FR" altLang="zh-CN" sz="3200" dirty="0">
                <a:solidFill>
                  <a:schemeClr val="tx1">
                    <a:lumMod val="75000"/>
                  </a:schemeClr>
                </a:solidFill>
                <a:latin typeface="Avenir Book"/>
              </a:rPr>
              <a:t>terme</a:t>
            </a:r>
            <a:r>
              <a:rPr lang="en-US" altLang="zh-CN" sz="3200" dirty="0">
                <a:solidFill>
                  <a:schemeClr val="tx1">
                    <a:lumMod val="75000"/>
                  </a:schemeClr>
                </a:solidFill>
                <a:latin typeface="Avenir Book"/>
              </a:rPr>
              <a:t> du </a:t>
            </a:r>
            <a:r>
              <a:rPr lang="fr-FR" altLang="zh-CN" sz="3200" dirty="0">
                <a:solidFill>
                  <a:schemeClr val="tx1">
                    <a:lumMod val="75000"/>
                  </a:schemeClr>
                </a:solidFill>
                <a:latin typeface="Avenir Book"/>
              </a:rPr>
              <a:t>processus</a:t>
            </a:r>
            <a:r>
              <a:rPr lang="en-US" altLang="zh-CN" sz="3200" dirty="0">
                <a:solidFill>
                  <a:schemeClr val="tx1">
                    <a:lumMod val="75000"/>
                  </a:schemeClr>
                </a:solidFill>
                <a:latin typeface="Avenir Book"/>
              </a:rPr>
              <a:t> national de ratification par les parties </a:t>
            </a:r>
            <a:r>
              <a:rPr lang="fr-FR" altLang="zh-CN" sz="3200" dirty="0">
                <a:solidFill>
                  <a:schemeClr val="tx1">
                    <a:lumMod val="75000"/>
                  </a:schemeClr>
                </a:solidFill>
                <a:latin typeface="Avenir Book"/>
              </a:rPr>
              <a:t>contractantes</a:t>
            </a:r>
            <a:r>
              <a:rPr lang="en-US" altLang="zh-CN" sz="3200" dirty="0">
                <a:solidFill>
                  <a:schemeClr val="tx1">
                    <a:lumMod val="75000"/>
                  </a:schemeClr>
                </a:solidFill>
                <a:latin typeface="Avenir Book"/>
              </a:rPr>
              <a:t> de la Convention de Tampere, les instruments </a:t>
            </a:r>
            <a:r>
              <a:rPr lang="fr-FR" altLang="zh-CN" sz="3200" dirty="0">
                <a:solidFill>
                  <a:schemeClr val="tx1">
                    <a:lumMod val="75000"/>
                  </a:schemeClr>
                </a:solidFill>
                <a:latin typeface="Avenir Book"/>
              </a:rPr>
              <a:t>écrits</a:t>
            </a:r>
            <a:r>
              <a:rPr lang="en-US" altLang="zh-CN" sz="3200" dirty="0">
                <a:solidFill>
                  <a:schemeClr val="tx1">
                    <a:lumMod val="75000"/>
                  </a:schemeClr>
                </a:solidFill>
                <a:latin typeface="Avenir Book"/>
              </a:rPr>
              <a:t> qui </a:t>
            </a:r>
            <a:r>
              <a:rPr lang="fr-FR" altLang="zh-CN" sz="3200" dirty="0">
                <a:solidFill>
                  <a:schemeClr val="tx1">
                    <a:lumMod val="75000"/>
                  </a:schemeClr>
                </a:solidFill>
                <a:latin typeface="Avenir Book"/>
              </a:rPr>
              <a:t>attestent</a:t>
            </a:r>
            <a:r>
              <a:rPr lang="en-US" altLang="zh-CN" sz="3200" dirty="0">
                <a:solidFill>
                  <a:schemeClr val="tx1">
                    <a:lumMod val="75000"/>
                  </a:schemeClr>
                </a:solidFill>
                <a:latin typeface="Avenir Book"/>
              </a:rPr>
              <a:t> </a:t>
            </a:r>
            <a:r>
              <a:rPr lang="en-US" altLang="zh-CN" sz="3200" dirty="0" err="1">
                <a:solidFill>
                  <a:schemeClr val="tx1">
                    <a:lumMod val="75000"/>
                  </a:schemeClr>
                </a:solidFill>
                <a:latin typeface="Avenir Book"/>
              </a:rPr>
              <a:t>formellement</a:t>
            </a:r>
            <a:r>
              <a:rPr lang="en-US" altLang="zh-CN" sz="3200" dirty="0">
                <a:solidFill>
                  <a:schemeClr val="tx1">
                    <a:lumMod val="75000"/>
                  </a:schemeClr>
                </a:solidFill>
                <a:latin typeface="Avenir Book"/>
              </a:rPr>
              <a:t> le </a:t>
            </a:r>
            <a:r>
              <a:rPr lang="en-US" altLang="zh-CN" sz="3200" dirty="0" err="1">
                <a:solidFill>
                  <a:schemeClr val="tx1">
                    <a:lumMod val="75000"/>
                  </a:schemeClr>
                </a:solidFill>
                <a:latin typeface="Avenir Book"/>
              </a:rPr>
              <a:t>consentement</a:t>
            </a:r>
            <a:r>
              <a:rPr lang="en-US" altLang="zh-CN" sz="3200" dirty="0">
                <a:solidFill>
                  <a:schemeClr val="tx1">
                    <a:lumMod val="75000"/>
                  </a:schemeClr>
                </a:solidFill>
                <a:latin typeface="Avenir Book"/>
              </a:rPr>
              <a:t> à </a:t>
            </a:r>
            <a:r>
              <a:rPr lang="en-US" altLang="zh-CN" sz="3200" dirty="0" err="1">
                <a:solidFill>
                  <a:schemeClr val="tx1">
                    <a:lumMod val="75000"/>
                  </a:schemeClr>
                </a:solidFill>
                <a:latin typeface="Avenir Book"/>
              </a:rPr>
              <a:t>être</a:t>
            </a:r>
            <a:r>
              <a:rPr lang="en-US" altLang="zh-CN" sz="3200" dirty="0">
                <a:solidFill>
                  <a:schemeClr val="tx1">
                    <a:lumMod val="75000"/>
                  </a:schemeClr>
                </a:solidFill>
                <a:latin typeface="Avenir Book"/>
              </a:rPr>
              <a:t> </a:t>
            </a:r>
            <a:r>
              <a:rPr lang="en-US" altLang="zh-CN" sz="3200" dirty="0" err="1">
                <a:solidFill>
                  <a:schemeClr val="tx1">
                    <a:lumMod val="75000"/>
                  </a:schemeClr>
                </a:solidFill>
                <a:latin typeface="Avenir Book"/>
              </a:rPr>
              <a:t>lié</a:t>
            </a:r>
            <a:r>
              <a:rPr lang="en-US" altLang="zh-CN" sz="3200" dirty="0">
                <a:solidFill>
                  <a:schemeClr val="tx1">
                    <a:lumMod val="75000"/>
                  </a:schemeClr>
                </a:solidFill>
                <a:latin typeface="Avenir Book"/>
              </a:rPr>
              <a:t>, les </a:t>
            </a:r>
            <a:r>
              <a:rPr lang="en-US" altLang="zh-CN" sz="3200" dirty="0" err="1">
                <a:solidFill>
                  <a:schemeClr val="tx1">
                    <a:lumMod val="75000"/>
                  </a:schemeClr>
                </a:solidFill>
                <a:latin typeface="Avenir Book"/>
              </a:rPr>
              <a:t>réserves</a:t>
            </a:r>
            <a:r>
              <a:rPr lang="en-US" altLang="zh-CN" sz="3200" dirty="0">
                <a:solidFill>
                  <a:schemeClr val="tx1">
                    <a:lumMod val="75000"/>
                  </a:schemeClr>
                </a:solidFill>
                <a:latin typeface="Avenir Book"/>
              </a:rPr>
              <a:t> et les </a:t>
            </a:r>
            <a:r>
              <a:rPr lang="en-US" altLang="zh-CN" sz="3200" dirty="0" err="1">
                <a:solidFill>
                  <a:schemeClr val="tx1">
                    <a:lumMod val="75000"/>
                  </a:schemeClr>
                </a:solidFill>
                <a:latin typeface="Avenir Book"/>
              </a:rPr>
              <a:t>déclarations</a:t>
            </a:r>
            <a:r>
              <a:rPr lang="en-US" altLang="zh-CN" sz="3200" dirty="0">
                <a:solidFill>
                  <a:schemeClr val="tx1">
                    <a:lumMod val="75000"/>
                  </a:schemeClr>
                </a:solidFill>
                <a:latin typeface="Avenir Book"/>
              </a:rPr>
              <a:t> </a:t>
            </a:r>
            <a:r>
              <a:rPr lang="en-US" altLang="zh-CN" sz="3200" dirty="0" err="1">
                <a:solidFill>
                  <a:schemeClr val="tx1">
                    <a:lumMod val="75000"/>
                  </a:schemeClr>
                </a:solidFill>
                <a:latin typeface="Avenir Book"/>
              </a:rPr>
              <a:t>seront</a:t>
            </a:r>
            <a:r>
              <a:rPr lang="en-US" altLang="zh-CN" sz="3200" dirty="0">
                <a:solidFill>
                  <a:schemeClr val="tx1">
                    <a:lumMod val="75000"/>
                  </a:schemeClr>
                </a:solidFill>
                <a:latin typeface="Avenir Book"/>
              </a:rPr>
              <a:t> remis à un </a:t>
            </a:r>
            <a:r>
              <a:rPr lang="en-US" altLang="zh-CN" sz="3200" dirty="0" err="1">
                <a:solidFill>
                  <a:schemeClr val="tx1">
                    <a:lumMod val="75000"/>
                  </a:schemeClr>
                </a:solidFill>
                <a:latin typeface="Avenir Book"/>
              </a:rPr>
              <a:t>dépositaire</a:t>
            </a:r>
            <a:r>
              <a:rPr lang="en-US" altLang="zh-CN" sz="3200" dirty="0">
                <a:solidFill>
                  <a:schemeClr val="tx1">
                    <a:lumMod val="75000"/>
                  </a:schemeClr>
                </a:solidFill>
                <a:latin typeface="Avenir Book"/>
              </a:rPr>
              <a:t>. </a:t>
            </a:r>
          </a:p>
          <a:p>
            <a:pPr algn="l">
              <a:lnSpc>
                <a:spcPct val="114000"/>
              </a:lnSpc>
            </a:pPr>
            <a:endParaRPr lang="en-US" sz="3200" dirty="0">
              <a:solidFill>
                <a:schemeClr val="tx1">
                  <a:lumMod val="75000"/>
                </a:schemeClr>
              </a:solidFill>
              <a:latin typeface="Avenir Book"/>
            </a:endParaRPr>
          </a:p>
          <a:p>
            <a:pPr algn="l">
              <a:lnSpc>
                <a:spcPct val="114000"/>
              </a:lnSpc>
            </a:pPr>
            <a:r>
              <a:rPr lang="fr-FR" altLang="zh-CN" sz="3200" dirty="0">
                <a:solidFill>
                  <a:schemeClr val="tx1">
                    <a:lumMod val="75000"/>
                  </a:schemeClr>
                </a:solidFill>
                <a:latin typeface="Avenir Book"/>
              </a:rPr>
              <a:t>Pour la </a:t>
            </a:r>
            <a:r>
              <a:rPr lang="en-US" altLang="zh-CN" sz="3200" dirty="0">
                <a:solidFill>
                  <a:schemeClr val="tx1">
                    <a:lumMod val="75000"/>
                  </a:schemeClr>
                </a:solidFill>
                <a:latin typeface="Avenir Book"/>
              </a:rPr>
              <a:t>Convention de Tampere,</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l</a:t>
            </a:r>
            <a:r>
              <a:rPr lang="en-US" sz="3200" dirty="0">
                <a:solidFill>
                  <a:schemeClr val="tx1">
                    <a:lumMod val="75000"/>
                  </a:schemeClr>
                </a:solidFill>
                <a:latin typeface="Avenir Book"/>
              </a:rPr>
              <a:t>e </a:t>
            </a:r>
            <a:r>
              <a:rPr lang="fr-FR" sz="3200" dirty="0">
                <a:solidFill>
                  <a:schemeClr val="tx1">
                    <a:lumMod val="75000"/>
                  </a:schemeClr>
                </a:solidFill>
                <a:latin typeface="Avenir Book"/>
              </a:rPr>
              <a:t>dépositaire est </a:t>
            </a:r>
            <a:r>
              <a:rPr lang="en-US" sz="3200" dirty="0">
                <a:solidFill>
                  <a:schemeClr val="tx1">
                    <a:lumMod val="75000"/>
                  </a:schemeClr>
                </a:solidFill>
                <a:latin typeface="Avenir Book"/>
              </a:rPr>
              <a:t>le </a:t>
            </a:r>
            <a:r>
              <a:rPr lang="en-US" sz="3200" dirty="0" err="1">
                <a:solidFill>
                  <a:schemeClr val="tx1">
                    <a:lumMod val="75000"/>
                  </a:schemeClr>
                </a:solidFill>
                <a:latin typeface="Avenir Book"/>
              </a:rPr>
              <a:t>Secrétaire</a:t>
            </a:r>
            <a:r>
              <a:rPr lang="en-US" sz="3200" dirty="0">
                <a:solidFill>
                  <a:schemeClr val="tx1">
                    <a:lumMod val="75000"/>
                  </a:schemeClr>
                </a:solidFill>
                <a:latin typeface="Avenir Book"/>
              </a:rPr>
              <a:t> </a:t>
            </a:r>
            <a:r>
              <a:rPr lang="en-US" sz="3200" dirty="0" err="1">
                <a:solidFill>
                  <a:schemeClr val="tx1">
                    <a:lumMod val="75000"/>
                  </a:schemeClr>
                </a:solidFill>
                <a:latin typeface="Avenir Book"/>
              </a:rPr>
              <a:t>général</a:t>
            </a:r>
            <a:r>
              <a:rPr lang="en-US" sz="3200" dirty="0">
                <a:solidFill>
                  <a:schemeClr val="tx1">
                    <a:lumMod val="75000"/>
                  </a:schemeClr>
                </a:solidFill>
                <a:latin typeface="Avenir Book"/>
              </a:rPr>
              <a:t> de </a:t>
            </a:r>
            <a:r>
              <a:rPr lang="en-US" sz="3200" dirty="0" err="1">
                <a:solidFill>
                  <a:schemeClr val="tx1">
                    <a:lumMod val="75000"/>
                  </a:schemeClr>
                </a:solidFill>
                <a:latin typeface="Avenir Book"/>
              </a:rPr>
              <a:t>l'ONU</a:t>
            </a:r>
            <a:r>
              <a:rPr lang="en-US" altLang="zh-CN" sz="3200" dirty="0">
                <a:solidFill>
                  <a:schemeClr val="tx1">
                    <a:lumMod val="75000"/>
                  </a:schemeClr>
                </a:solidFill>
                <a:latin typeface="Avenir Book"/>
              </a:rPr>
              <a:t>.</a:t>
            </a:r>
            <a:endParaRPr lang="en-US" sz="3200" dirty="0">
              <a:solidFill>
                <a:schemeClr val="tx1">
                  <a:lumMod val="75000"/>
                </a:schemeClr>
              </a:solidFill>
              <a:latin typeface="Avenir Book"/>
            </a:endParaRPr>
          </a:p>
          <a:p>
            <a:pPr algn="l">
              <a:lnSpc>
                <a:spcPct val="114000"/>
              </a:lnSpc>
            </a:pPr>
            <a:endParaRPr lang="en-CH" sz="3200" dirty="0">
              <a:solidFill>
                <a:schemeClr val="tx1">
                  <a:lumMod val="75000"/>
                </a:schemeClr>
              </a:solidFill>
              <a:latin typeface="Avenir Book"/>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Convention</a:t>
            </a:r>
            <a:r>
              <a:rPr lang="fr-FR" dirty="0"/>
              <a:t> de </a:t>
            </a:r>
            <a:r>
              <a:rPr lang="en-GB" dirty="0"/>
              <a:t>Tampere</a:t>
            </a:r>
            <a:endParaRPr dirty="0"/>
          </a:p>
        </p:txBody>
      </p:sp>
      <p:sp>
        <p:nvSpPr>
          <p:cNvPr id="237" name="Process of Ratification - Example of ratific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FR" dirty="0"/>
              <a:t>Exemples de réserve</a:t>
            </a:r>
            <a:endParaRPr dirty="0"/>
          </a:p>
        </p:txBody>
      </p:sp>
      <p:sp>
        <p:nvSpPr>
          <p:cNvPr id="238" name="Rectangle 7"/>
          <p:cNvSpPr txBox="1"/>
          <p:nvPr/>
        </p:nvSpPr>
        <p:spPr>
          <a:xfrm>
            <a:off x="1259207" y="5888406"/>
            <a:ext cx="21291216" cy="7696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defTabSz="825500">
              <a:lnSpc>
                <a:spcPct val="90000"/>
              </a:lnSpc>
              <a:defRPr sz="2500">
                <a:solidFill>
                  <a:srgbClr val="222222"/>
                </a:solidFill>
                <a:latin typeface="Avenir Heavy"/>
                <a:ea typeface="Avenir Heavy"/>
                <a:cs typeface="Avenir Heavy"/>
                <a:sym typeface="Avenir Heavy"/>
              </a:defRPr>
            </a:pPr>
            <a:r>
              <a:rPr dirty="0" err="1">
                <a:solidFill>
                  <a:schemeClr val="tx1">
                    <a:lumMod val="75000"/>
                  </a:schemeClr>
                </a:solidFill>
              </a:rPr>
              <a:t>Colombi</a:t>
            </a:r>
            <a:r>
              <a:rPr lang="fr-FR" dirty="0">
                <a:solidFill>
                  <a:schemeClr val="tx1">
                    <a:lumMod val="75000"/>
                  </a:schemeClr>
                </a:solidFill>
              </a:rPr>
              <a:t>e</a:t>
            </a:r>
            <a:endParaRPr dirty="0">
              <a:solidFill>
                <a:schemeClr val="tx1">
                  <a:lumMod val="75000"/>
                </a:schemeClr>
              </a:solidFill>
            </a:endParaRPr>
          </a:p>
          <a:p>
            <a:pPr algn="just" defTabSz="825500">
              <a:lnSpc>
                <a:spcPct val="90000"/>
              </a:lnSpc>
              <a:defRPr sz="2500">
                <a:solidFill>
                  <a:srgbClr val="222222"/>
                </a:solidFill>
                <a:latin typeface="Avenir Book"/>
                <a:ea typeface="Avenir Book"/>
                <a:cs typeface="Avenir Book"/>
                <a:sym typeface="Avenir Book"/>
              </a:defRPr>
            </a:pPr>
            <a:r>
              <a:rPr lang="fr-FR" dirty="0">
                <a:solidFill>
                  <a:schemeClr val="tx1">
                    <a:lumMod val="75000"/>
                  </a:schemeClr>
                </a:solidFill>
              </a:rPr>
              <a:t>Réserve</a:t>
            </a:r>
            <a:r>
              <a:rPr dirty="0">
                <a:solidFill>
                  <a:schemeClr val="tx1">
                    <a:lumMod val="75000"/>
                  </a:schemeClr>
                </a:solidFill>
              </a:rPr>
              <a:t>:</a:t>
            </a:r>
            <a:r>
              <a:rPr lang="zh-CN" altLang="en-US" dirty="0">
                <a:solidFill>
                  <a:schemeClr val="tx1">
                    <a:lumMod val="75000"/>
                  </a:schemeClr>
                </a:solidFill>
              </a:rPr>
              <a:t> </a:t>
            </a:r>
            <a:r>
              <a:rPr lang="fr-FR" altLang="zh-CN" dirty="0">
                <a:solidFill>
                  <a:schemeClr val="tx1">
                    <a:lumMod val="75000"/>
                  </a:schemeClr>
                </a:solidFill>
                <a:latin typeface="Avenir Book"/>
                <a:cs typeface="Calibri" panose="020F0502020204030204" pitchFamily="34" charset="0"/>
              </a:rPr>
              <a:t>"</a:t>
            </a:r>
            <a:r>
              <a:rPr lang="fr-FR" b="0" i="0" dirty="0">
                <a:solidFill>
                  <a:srgbClr val="524E4E"/>
                </a:solidFill>
                <a:effectLst/>
                <a:latin typeface="Avenir Book"/>
              </a:rPr>
              <a:t>Le Gouvernement de la République de Colombie formule une réserve quant aux termes du paragraphe 3 de l'article 11 par le biais de laquelle la République de Colombie, ne se considère pas comme liée par l'une ou l'autre des procédures de règlement des différends susvisées</a:t>
            </a:r>
            <a:r>
              <a:rPr lang="fr-FR" b="0" i="0" dirty="0">
                <a:solidFill>
                  <a:srgbClr val="524E4E"/>
                </a:solidFill>
                <a:effectLst/>
                <a:latin typeface="Calibri" panose="020F0502020204030204" pitchFamily="34" charset="0"/>
                <a:cs typeface="Calibri" panose="020F0502020204030204" pitchFamily="34" charset="0"/>
              </a:rPr>
              <a:t>"</a:t>
            </a:r>
            <a:r>
              <a:rPr lang="fr-FR" dirty="0">
                <a:solidFill>
                  <a:schemeClr val="tx1">
                    <a:lumMod val="75000"/>
                  </a:schemeClr>
                </a:solidFill>
              </a:rPr>
              <a:t>.</a:t>
            </a:r>
            <a:endParaRPr dirty="0">
              <a:solidFill>
                <a:schemeClr val="tx1">
                  <a:lumMod val="75000"/>
                </a:schemeClr>
              </a:solidFill>
            </a:endParaRPr>
          </a:p>
          <a:p>
            <a:pPr algn="just" defTabSz="825500">
              <a:lnSpc>
                <a:spcPct val="90000"/>
              </a:lnSpc>
              <a:defRPr sz="2500">
                <a:solidFill>
                  <a:srgbClr val="222222"/>
                </a:solidFill>
                <a:latin typeface="Avenir Book"/>
                <a:ea typeface="Avenir Book"/>
                <a:cs typeface="Avenir Book"/>
                <a:sym typeface="Avenir Book"/>
              </a:defRPr>
            </a:pPr>
            <a:endParaRPr dirty="0">
              <a:solidFill>
                <a:schemeClr val="tx1">
                  <a:lumMod val="75000"/>
                </a:schemeClr>
              </a:solidFill>
            </a:endParaRPr>
          </a:p>
          <a:p>
            <a:pPr algn="just" defTabSz="825500">
              <a:lnSpc>
                <a:spcPct val="90000"/>
              </a:lnSpc>
              <a:defRPr sz="2500">
                <a:solidFill>
                  <a:srgbClr val="222222"/>
                </a:solidFill>
                <a:latin typeface="Avenir Heavy"/>
                <a:ea typeface="Avenir Heavy"/>
                <a:cs typeface="Avenir Heavy"/>
                <a:sym typeface="Avenir Heavy"/>
              </a:defRPr>
            </a:pPr>
            <a:r>
              <a:rPr dirty="0" err="1">
                <a:solidFill>
                  <a:schemeClr val="tx1">
                    <a:lumMod val="75000"/>
                  </a:schemeClr>
                </a:solidFill>
              </a:rPr>
              <a:t>Irland</a:t>
            </a:r>
            <a:r>
              <a:rPr lang="fr-FR" dirty="0">
                <a:solidFill>
                  <a:schemeClr val="tx1">
                    <a:lumMod val="75000"/>
                  </a:schemeClr>
                </a:solidFill>
              </a:rPr>
              <a:t>e</a:t>
            </a:r>
            <a:endParaRPr dirty="0">
              <a:solidFill>
                <a:schemeClr val="tx1">
                  <a:lumMod val="75000"/>
                </a:schemeClr>
              </a:solidFill>
            </a:endParaRPr>
          </a:p>
          <a:p>
            <a:pPr algn="just" defTabSz="825500">
              <a:lnSpc>
                <a:spcPct val="90000"/>
              </a:lnSpc>
              <a:defRPr sz="2500">
                <a:solidFill>
                  <a:srgbClr val="222222"/>
                </a:solidFill>
                <a:latin typeface="Avenir Book"/>
                <a:ea typeface="Avenir Book"/>
                <a:cs typeface="Avenir Book"/>
                <a:sym typeface="Avenir Book"/>
              </a:defRPr>
            </a:pPr>
            <a:r>
              <a:rPr lang="fr-FR" dirty="0">
                <a:solidFill>
                  <a:schemeClr val="tx1">
                    <a:lumMod val="75000"/>
                  </a:schemeClr>
                </a:solidFill>
              </a:rPr>
              <a:t>Réserve</a:t>
            </a:r>
            <a:r>
              <a:rPr dirty="0">
                <a:solidFill>
                  <a:schemeClr val="tx1">
                    <a:lumMod val="75000"/>
                  </a:schemeClr>
                </a:solidFill>
              </a:rPr>
              <a:t>:</a:t>
            </a:r>
            <a:r>
              <a:rPr lang="zh-CN" altLang="en-US" dirty="0">
                <a:solidFill>
                  <a:schemeClr val="tx1">
                    <a:lumMod val="75000"/>
                  </a:schemeClr>
                </a:solidFill>
              </a:rPr>
              <a:t> </a:t>
            </a:r>
            <a:r>
              <a:rPr lang="fr-FR" altLang="zh-CN" dirty="0">
                <a:solidFill>
                  <a:schemeClr val="tx1">
                    <a:lumMod val="75000"/>
                  </a:schemeClr>
                </a:solidFill>
                <a:latin typeface="Avenir Book"/>
                <a:cs typeface="Calibri" panose="020F0502020204030204" pitchFamily="34" charset="0"/>
              </a:rPr>
              <a:t>"</a:t>
            </a:r>
            <a:r>
              <a:rPr lang="fr-FR" b="0" i="0" dirty="0">
                <a:solidFill>
                  <a:srgbClr val="524E4E"/>
                </a:solidFill>
                <a:effectLst/>
                <a:latin typeface="Avenir Book"/>
              </a:rPr>
              <a:t>Dans la mesure où certaines des dispositions de la Convention de Tampere sur la mise à disposition de ressources de télécommunication pour l'atténuation des effets des catastrophes et pour les opérations de secours en cas de catastrophe (la "Convention") ressortissent au domaine de responsabilité de la Communauté européenne, la pleine application de la Convention par l'Irlande doit se faire conformément aux procédures de cette organisation internationale</a:t>
            </a:r>
            <a:r>
              <a:rPr lang="fr-FR" altLang="zh-CN" dirty="0">
                <a:solidFill>
                  <a:schemeClr val="tx1">
                    <a:lumMod val="75000"/>
                  </a:schemeClr>
                </a:solidFill>
                <a:latin typeface="Avenir Book"/>
                <a:cs typeface="Calibri" panose="020F0502020204030204" pitchFamily="34" charset="0"/>
              </a:rPr>
              <a:t>"</a:t>
            </a:r>
            <a:r>
              <a:rPr lang="fr-FR" dirty="0">
                <a:solidFill>
                  <a:schemeClr val="tx1">
                    <a:lumMod val="75000"/>
                  </a:schemeClr>
                </a:solidFill>
                <a:latin typeface="Avenir Book"/>
              </a:rPr>
              <a:t>.</a:t>
            </a:r>
            <a:endParaRPr dirty="0">
              <a:solidFill>
                <a:schemeClr val="tx1">
                  <a:lumMod val="75000"/>
                </a:schemeClr>
              </a:solidFill>
            </a:endParaRPr>
          </a:p>
          <a:p>
            <a:pPr marL="508000" indent="-508000" algn="just" defTabSz="825500">
              <a:lnSpc>
                <a:spcPct val="90000"/>
              </a:lnSpc>
              <a:buSzPct val="123000"/>
              <a:buChar char="•"/>
              <a:defRPr sz="2500">
                <a:solidFill>
                  <a:srgbClr val="222222"/>
                </a:solidFill>
                <a:latin typeface="Avenir Book"/>
                <a:ea typeface="Avenir Book"/>
                <a:cs typeface="Avenir Book"/>
                <a:sym typeface="Avenir Book"/>
              </a:defRPr>
            </a:pPr>
            <a:endParaRPr dirty="0">
              <a:solidFill>
                <a:schemeClr val="tx1">
                  <a:lumMod val="75000"/>
                </a:schemeClr>
              </a:solidFill>
            </a:endParaRPr>
          </a:p>
          <a:p>
            <a:pPr algn="just" defTabSz="825500">
              <a:lnSpc>
                <a:spcPct val="90000"/>
              </a:lnSpc>
              <a:defRPr sz="2500">
                <a:solidFill>
                  <a:srgbClr val="222222"/>
                </a:solidFill>
                <a:latin typeface="Avenir Heavy"/>
                <a:ea typeface="Avenir Heavy"/>
                <a:cs typeface="Avenir Heavy"/>
                <a:sym typeface="Avenir Heavy"/>
              </a:defRPr>
            </a:pPr>
            <a:r>
              <a:rPr dirty="0">
                <a:solidFill>
                  <a:schemeClr val="tx1">
                    <a:lumMod val="75000"/>
                  </a:schemeClr>
                </a:solidFill>
              </a:rPr>
              <a:t>Luxembourg</a:t>
            </a:r>
          </a:p>
          <a:p>
            <a:pPr algn="just" defTabSz="825500">
              <a:lnSpc>
                <a:spcPct val="90000"/>
              </a:lnSpc>
              <a:defRPr sz="2500">
                <a:solidFill>
                  <a:srgbClr val="222222"/>
                </a:solidFill>
                <a:latin typeface="Avenir Book"/>
                <a:ea typeface="Avenir Book"/>
                <a:cs typeface="Avenir Book"/>
                <a:sym typeface="Avenir Book"/>
              </a:defRPr>
            </a:pPr>
            <a:r>
              <a:rPr lang="fr-FR" dirty="0">
                <a:solidFill>
                  <a:schemeClr val="tx1">
                    <a:lumMod val="75000"/>
                  </a:schemeClr>
                </a:solidFill>
              </a:rPr>
              <a:t>Réserve</a:t>
            </a:r>
            <a:r>
              <a:rPr dirty="0">
                <a:solidFill>
                  <a:schemeClr val="tx1">
                    <a:lumMod val="75000"/>
                  </a:schemeClr>
                </a:solidFill>
              </a:rPr>
              <a:t>:</a:t>
            </a:r>
            <a:r>
              <a:rPr lang="zh-CN" altLang="en-US" dirty="0">
                <a:solidFill>
                  <a:schemeClr val="tx1">
                    <a:lumMod val="75000"/>
                  </a:schemeClr>
                </a:solidFill>
              </a:rPr>
              <a:t> </a:t>
            </a:r>
            <a:r>
              <a:rPr lang="fr-FR" altLang="zh-CN" dirty="0">
                <a:solidFill>
                  <a:schemeClr val="tx1">
                    <a:lumMod val="75000"/>
                  </a:schemeClr>
                </a:solidFill>
                <a:latin typeface="Avenir Book"/>
                <a:cs typeface="Calibri" panose="020F0502020204030204" pitchFamily="34" charset="0"/>
              </a:rPr>
              <a:t>"</a:t>
            </a:r>
            <a:r>
              <a:rPr lang="fr-FR" b="0" i="0" dirty="0">
                <a:solidFill>
                  <a:srgbClr val="524E4E"/>
                </a:solidFill>
                <a:effectLst/>
                <a:latin typeface="Avenir Book"/>
              </a:rPr>
              <a:t>Dans la mesure où certaines dispositions de la Convention de Tampere sur la mise à disposition de ressources de télécommunication pour l'atténuation des effets de catastrophes et pour les opérations de secours en cas de catastrophe appartiennent au domaine de responsabilité de l'Union européenne, la mise en œuvre de la Convention par la Grand-Duché de Luxembourg devra se faire en accord avec les procédures de l'Union</a:t>
            </a:r>
            <a:r>
              <a:rPr lang="fr-FR" altLang="zh-CN" dirty="0">
                <a:solidFill>
                  <a:schemeClr val="tx1">
                    <a:lumMod val="75000"/>
                  </a:schemeClr>
                </a:solidFill>
                <a:latin typeface="Avenir Book"/>
                <a:cs typeface="Calibri" panose="020F0502020204030204" pitchFamily="34" charset="0"/>
              </a:rPr>
              <a:t>"</a:t>
            </a:r>
            <a:r>
              <a:rPr lang="fr-FR" dirty="0">
                <a:solidFill>
                  <a:schemeClr val="tx1">
                    <a:lumMod val="75000"/>
                  </a:schemeClr>
                </a:solidFill>
                <a:latin typeface="Avenir Book"/>
              </a:rPr>
              <a:t>.</a:t>
            </a:r>
            <a:endParaRPr dirty="0">
              <a:solidFill>
                <a:schemeClr val="tx1">
                  <a:lumMod val="75000"/>
                </a:schemeClr>
              </a:solidFill>
              <a:latin typeface="Avenir Book"/>
            </a:endParaRPr>
          </a:p>
          <a:p>
            <a:pPr algn="just" defTabSz="825500">
              <a:lnSpc>
                <a:spcPct val="90000"/>
              </a:lnSpc>
              <a:defRPr sz="2500">
                <a:solidFill>
                  <a:srgbClr val="222222"/>
                </a:solidFill>
                <a:latin typeface="Avenir Heavy"/>
                <a:ea typeface="Avenir Heavy"/>
                <a:cs typeface="Avenir Heavy"/>
                <a:sym typeface="Avenir Heavy"/>
              </a:defRPr>
            </a:pPr>
            <a:endParaRPr dirty="0">
              <a:solidFill>
                <a:schemeClr val="tx1">
                  <a:lumMod val="75000"/>
                </a:schemeClr>
              </a:solidFill>
            </a:endParaRPr>
          </a:p>
          <a:p>
            <a:pPr algn="just" defTabSz="825500">
              <a:lnSpc>
                <a:spcPct val="90000"/>
              </a:lnSpc>
              <a:defRPr sz="2500">
                <a:solidFill>
                  <a:srgbClr val="222222"/>
                </a:solidFill>
                <a:latin typeface="Avenir Heavy"/>
                <a:ea typeface="Avenir Heavy"/>
                <a:cs typeface="Avenir Heavy"/>
                <a:sym typeface="Avenir Heavy"/>
              </a:defRPr>
            </a:pPr>
            <a:r>
              <a:rPr dirty="0">
                <a:solidFill>
                  <a:schemeClr val="tx1">
                    <a:lumMod val="75000"/>
                  </a:schemeClr>
                </a:solidFill>
              </a:rPr>
              <a:t>Mont</a:t>
            </a:r>
            <a:r>
              <a:rPr lang="fr-FR" dirty="0">
                <a:solidFill>
                  <a:schemeClr val="tx1">
                    <a:lumMod val="75000"/>
                  </a:schemeClr>
                </a:solidFill>
              </a:rPr>
              <a:t>é</a:t>
            </a:r>
            <a:r>
              <a:rPr dirty="0">
                <a:solidFill>
                  <a:schemeClr val="tx1">
                    <a:lumMod val="75000"/>
                  </a:schemeClr>
                </a:solidFill>
              </a:rPr>
              <a:t>n</a:t>
            </a:r>
            <a:r>
              <a:rPr lang="fr-FR" dirty="0">
                <a:solidFill>
                  <a:schemeClr val="tx1">
                    <a:lumMod val="75000"/>
                  </a:schemeClr>
                </a:solidFill>
              </a:rPr>
              <a:t>é</a:t>
            </a:r>
            <a:r>
              <a:rPr dirty="0" err="1">
                <a:solidFill>
                  <a:schemeClr val="tx1">
                    <a:lumMod val="75000"/>
                  </a:schemeClr>
                </a:solidFill>
              </a:rPr>
              <a:t>gro</a:t>
            </a:r>
            <a:endParaRPr dirty="0">
              <a:solidFill>
                <a:schemeClr val="tx1">
                  <a:lumMod val="75000"/>
                </a:schemeClr>
              </a:solidFill>
            </a:endParaRPr>
          </a:p>
          <a:p>
            <a:pPr algn="l" defTabSz="825500">
              <a:lnSpc>
                <a:spcPct val="90000"/>
              </a:lnSpc>
              <a:defRPr sz="2500">
                <a:solidFill>
                  <a:srgbClr val="222222"/>
                </a:solidFill>
                <a:latin typeface="Avenir Book"/>
                <a:ea typeface="Avenir Book"/>
                <a:cs typeface="Avenir Book"/>
                <a:sym typeface="Avenir Book"/>
              </a:defRPr>
            </a:pPr>
            <a:r>
              <a:rPr lang="fr-FR" dirty="0">
                <a:solidFill>
                  <a:schemeClr val="tx1">
                    <a:lumMod val="75000"/>
                  </a:schemeClr>
                </a:solidFill>
              </a:rPr>
              <a:t>Réserve</a:t>
            </a:r>
            <a:r>
              <a:rPr dirty="0">
                <a:solidFill>
                  <a:schemeClr val="tx1">
                    <a:lumMod val="75000"/>
                  </a:schemeClr>
                </a:solidFill>
              </a:rPr>
              <a:t>:</a:t>
            </a:r>
            <a:r>
              <a:rPr lang="zh-CN" altLang="en-US" dirty="0">
                <a:solidFill>
                  <a:schemeClr val="tx1">
                    <a:lumMod val="75000"/>
                  </a:schemeClr>
                </a:solidFill>
              </a:rPr>
              <a:t> </a:t>
            </a:r>
            <a:r>
              <a:rPr lang="fr-FR" altLang="zh-CN" dirty="0">
                <a:solidFill>
                  <a:schemeClr val="tx1">
                    <a:lumMod val="75000"/>
                  </a:schemeClr>
                </a:solidFill>
                <a:latin typeface="Avenir Book"/>
                <a:cs typeface="Calibri" panose="020F0502020204030204" pitchFamily="34" charset="0"/>
              </a:rPr>
              <a:t>"</a:t>
            </a:r>
            <a:r>
              <a:rPr lang="fr-FR" b="0" i="0" dirty="0">
                <a:solidFill>
                  <a:srgbClr val="524E4E"/>
                </a:solidFill>
                <a:effectLst/>
                <a:latin typeface="Avenir Book"/>
              </a:rPr>
              <a:t>Conformément à l'article 14 de la Convention de Tampere sur la mise à disposition de ressources de télécommunication pour l'atténuation des effets des catastrophes et pour les opérations de secours en cas de catastrophe, adoptée à Tampere le 18 juin 1998, le Gouvernement monténégrin déclare que ladite convention ne s'appliquera qu'avec la réserve suivante :</a:t>
            </a:r>
          </a:p>
          <a:p>
            <a:pPr algn="l" defTabSz="825500">
              <a:lnSpc>
                <a:spcPct val="90000"/>
              </a:lnSpc>
              <a:defRPr sz="2500">
                <a:solidFill>
                  <a:srgbClr val="222222"/>
                </a:solidFill>
                <a:latin typeface="Avenir Book"/>
                <a:ea typeface="Avenir Book"/>
                <a:cs typeface="Avenir Book"/>
                <a:sym typeface="Avenir Book"/>
              </a:defRPr>
            </a:pPr>
            <a:r>
              <a:rPr lang="fr-FR" b="0" i="0" dirty="0">
                <a:solidFill>
                  <a:srgbClr val="524E4E"/>
                </a:solidFill>
                <a:effectLst/>
                <a:latin typeface="Avenir Book"/>
              </a:rPr>
              <a:t>Dans la mesure où certaines dispositions de la Convention de Tampere sur la mise à disposition de ressources de télécommunication pour l'atténuation des effets des catastrophes et pour les opérations de secours en cas de catastrophe concernent des domaines relevant de l'autorité de la Communauté européenne, l'application intégrale de ladite convention par le Monténégro devra se faire dans le respect des procédures communautaires</a:t>
            </a:r>
            <a:r>
              <a:rPr lang="fr-FR" altLang="zh-CN" dirty="0">
                <a:solidFill>
                  <a:schemeClr val="tx1">
                    <a:lumMod val="75000"/>
                  </a:schemeClr>
                </a:solidFill>
                <a:latin typeface="Avenir Book"/>
                <a:cs typeface="Calibri" panose="020F0502020204030204" pitchFamily="34" charset="0"/>
              </a:rPr>
              <a:t>".</a:t>
            </a:r>
            <a:endParaRPr dirty="0">
              <a:solidFill>
                <a:schemeClr val="tx1">
                  <a:lumMod val="75000"/>
                </a:schemeClr>
              </a:solidFill>
              <a:latin typeface="Avenir Book"/>
            </a:endParaRPr>
          </a:p>
        </p:txBody>
      </p:sp>
      <p:pic>
        <p:nvPicPr>
          <p:cNvPr id="23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4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9" name="Rectangle 7">
            <a:extLst>
              <a:ext uri="{FF2B5EF4-FFF2-40B4-BE49-F238E27FC236}">
                <a16:creationId xmlns:a16="http://schemas.microsoft.com/office/drawing/2014/main" id="{1341ADC7-000D-E5D4-D51B-2B06508F9663}"/>
              </a:ext>
            </a:extLst>
          </p:cNvPr>
          <p:cNvSpPr txBox="1"/>
          <p:nvPr/>
        </p:nvSpPr>
        <p:spPr>
          <a:xfrm>
            <a:off x="1206500" y="3743888"/>
            <a:ext cx="21291216" cy="535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p:txBody>
      </p:sp>
      <p:sp>
        <p:nvSpPr>
          <p:cNvPr id="3" name="TextBox 2">
            <a:extLst>
              <a:ext uri="{FF2B5EF4-FFF2-40B4-BE49-F238E27FC236}">
                <a16:creationId xmlns:a16="http://schemas.microsoft.com/office/drawing/2014/main" id="{A0B73558-A463-3F64-593E-11DAAEB86182}"/>
              </a:ext>
            </a:extLst>
          </p:cNvPr>
          <p:cNvSpPr txBox="1"/>
          <p:nvPr/>
        </p:nvSpPr>
        <p:spPr>
          <a:xfrm>
            <a:off x="1259207" y="3569822"/>
            <a:ext cx="21865586" cy="19800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spcAft>
                <a:spcPts val="1200"/>
              </a:spcAft>
              <a:buFont typeface="Arial" panose="020B0604020202020204" pitchFamily="34" charset="0"/>
              <a:buChar char="•"/>
            </a:pPr>
            <a:r>
              <a:rPr lang="en-US" sz="3400" dirty="0">
                <a:solidFill>
                  <a:srgbClr val="222222"/>
                </a:solidFill>
                <a:latin typeface="Avenir Book"/>
              </a:rPr>
              <a:t>Au moment de la signature </a:t>
            </a:r>
            <a:r>
              <a:rPr lang="en-US" sz="3400" dirty="0" err="1">
                <a:solidFill>
                  <a:srgbClr val="222222"/>
                </a:solidFill>
                <a:latin typeface="Avenir Book"/>
              </a:rPr>
              <a:t>définitive</a:t>
            </a:r>
            <a:r>
              <a:rPr lang="en-US" sz="3400" dirty="0">
                <a:solidFill>
                  <a:srgbClr val="222222"/>
                </a:solidFill>
                <a:latin typeface="Avenir Book"/>
              </a:rPr>
              <a:t>, de la ratification de la </a:t>
            </a:r>
            <a:r>
              <a:rPr lang="en-US" sz="3400" dirty="0" err="1">
                <a:solidFill>
                  <a:srgbClr val="222222"/>
                </a:solidFill>
                <a:latin typeface="Avenir Book"/>
              </a:rPr>
              <a:t>présente</a:t>
            </a:r>
            <a:r>
              <a:rPr lang="en-US" sz="3400" dirty="0">
                <a:solidFill>
                  <a:srgbClr val="222222"/>
                </a:solidFill>
                <a:latin typeface="Avenir Book"/>
              </a:rPr>
              <a:t> Convention </a:t>
            </a:r>
            <a:r>
              <a:rPr lang="en-US" sz="3400" dirty="0" err="1">
                <a:solidFill>
                  <a:srgbClr val="222222"/>
                </a:solidFill>
                <a:latin typeface="Avenir Book"/>
              </a:rPr>
              <a:t>ou</a:t>
            </a:r>
            <a:r>
              <a:rPr lang="en-US" sz="3400" dirty="0">
                <a:solidFill>
                  <a:srgbClr val="222222"/>
                </a:solidFill>
                <a:latin typeface="Avenir Book"/>
              </a:rPr>
              <a:t> de tout </a:t>
            </a:r>
            <a:r>
              <a:rPr lang="en-US" sz="3400" dirty="0" err="1">
                <a:solidFill>
                  <a:srgbClr val="222222"/>
                </a:solidFill>
                <a:latin typeface="Avenir Book"/>
              </a:rPr>
              <a:t>amendement</a:t>
            </a:r>
            <a:r>
              <a:rPr lang="en-US" sz="3400" dirty="0">
                <a:solidFill>
                  <a:srgbClr val="222222"/>
                </a:solidFill>
                <a:latin typeface="Avenir Book"/>
              </a:rPr>
              <a:t> y </a:t>
            </a:r>
            <a:r>
              <a:rPr lang="en-US" sz="3400" dirty="0" err="1">
                <a:solidFill>
                  <a:srgbClr val="222222"/>
                </a:solidFill>
                <a:latin typeface="Avenir Book"/>
              </a:rPr>
              <a:t>relatif</a:t>
            </a:r>
            <a:r>
              <a:rPr lang="en-US" sz="3400" dirty="0">
                <a:solidFill>
                  <a:srgbClr val="222222"/>
                </a:solidFill>
                <a:latin typeface="Avenir Book"/>
              </a:rPr>
              <a:t>, </a:t>
            </a:r>
            <a:r>
              <a:rPr lang="en-US" sz="3400" dirty="0" err="1">
                <a:solidFill>
                  <a:srgbClr val="222222"/>
                </a:solidFill>
                <a:latin typeface="Avenir Book"/>
              </a:rPr>
              <a:t>ou</a:t>
            </a:r>
            <a:r>
              <a:rPr lang="en-US" sz="3400" dirty="0">
                <a:solidFill>
                  <a:srgbClr val="222222"/>
                </a:solidFill>
                <a:latin typeface="Avenir Book"/>
              </a:rPr>
              <a:t> de </a:t>
            </a:r>
            <a:r>
              <a:rPr lang="en-US" sz="3400" dirty="0" err="1">
                <a:solidFill>
                  <a:srgbClr val="222222"/>
                </a:solidFill>
                <a:latin typeface="Avenir Book"/>
              </a:rPr>
              <a:t>l'adhésion</a:t>
            </a:r>
            <a:r>
              <a:rPr lang="en-US" sz="3400" dirty="0">
                <a:solidFill>
                  <a:srgbClr val="222222"/>
                </a:solidFill>
                <a:latin typeface="Avenir Book"/>
              </a:rPr>
              <a:t> à </a:t>
            </a:r>
            <a:r>
              <a:rPr lang="en-US" sz="3400" dirty="0" err="1">
                <a:solidFill>
                  <a:srgbClr val="222222"/>
                </a:solidFill>
                <a:latin typeface="Avenir Book"/>
              </a:rPr>
              <a:t>ladite</a:t>
            </a:r>
            <a:r>
              <a:rPr lang="en-US" sz="3400" dirty="0">
                <a:solidFill>
                  <a:srgbClr val="222222"/>
                </a:solidFill>
                <a:latin typeface="Avenir Book"/>
              </a:rPr>
              <a:t> Convention, un État </a:t>
            </a:r>
            <a:r>
              <a:rPr lang="en-US" sz="3400" dirty="0" err="1">
                <a:solidFill>
                  <a:srgbClr val="222222"/>
                </a:solidFill>
                <a:latin typeface="Avenir Book"/>
              </a:rPr>
              <a:t>partie</a:t>
            </a:r>
            <a:r>
              <a:rPr lang="en-US" sz="3400" dirty="0">
                <a:solidFill>
                  <a:srgbClr val="222222"/>
                </a:solidFill>
                <a:latin typeface="Avenir Book"/>
              </a:rPr>
              <a:t> </a:t>
            </a:r>
            <a:r>
              <a:rPr lang="en-US" sz="3400" dirty="0" err="1">
                <a:solidFill>
                  <a:srgbClr val="222222"/>
                </a:solidFill>
                <a:latin typeface="Avenir Book"/>
              </a:rPr>
              <a:t>peut</a:t>
            </a:r>
            <a:r>
              <a:rPr lang="en-US" sz="3400" dirty="0">
                <a:solidFill>
                  <a:srgbClr val="222222"/>
                </a:solidFill>
                <a:latin typeface="Avenir Book"/>
              </a:rPr>
              <a:t> </a:t>
            </a:r>
            <a:r>
              <a:rPr lang="en-US" sz="3400" dirty="0" err="1">
                <a:solidFill>
                  <a:srgbClr val="222222"/>
                </a:solidFill>
                <a:latin typeface="Avenir Book"/>
              </a:rPr>
              <a:t>formuler</a:t>
            </a:r>
            <a:r>
              <a:rPr lang="en-US" sz="3400" dirty="0">
                <a:solidFill>
                  <a:srgbClr val="222222"/>
                </a:solidFill>
                <a:latin typeface="Avenir Book"/>
              </a:rPr>
              <a:t> des </a:t>
            </a:r>
            <a:r>
              <a:rPr lang="en-US" sz="3400" dirty="0" err="1">
                <a:solidFill>
                  <a:srgbClr val="222222"/>
                </a:solidFill>
                <a:latin typeface="Avenir Book"/>
              </a:rPr>
              <a:t>réserves</a:t>
            </a:r>
            <a:r>
              <a:rPr lang="en-US" sz="3400" dirty="0">
                <a:solidFill>
                  <a:srgbClr val="222222"/>
                </a:solidFill>
                <a:latin typeface="Avenir Book"/>
              </a:rPr>
              <a:t>. </a:t>
            </a:r>
          </a:p>
          <a:p>
            <a:pPr marL="571500" indent="-571500" algn="l">
              <a:spcAft>
                <a:spcPts val="1200"/>
              </a:spcAft>
              <a:buFont typeface="Arial" panose="020B0604020202020204" pitchFamily="34" charset="0"/>
              <a:buChar char="•"/>
            </a:pPr>
            <a:r>
              <a:rPr lang="en-US" sz="3400" dirty="0">
                <a:solidFill>
                  <a:srgbClr val="222222"/>
                </a:solidFill>
                <a:latin typeface="Avenir Book"/>
              </a:rPr>
              <a:t>Une </a:t>
            </a:r>
            <a:r>
              <a:rPr lang="en-US" sz="3400" dirty="0" err="1">
                <a:solidFill>
                  <a:srgbClr val="222222"/>
                </a:solidFill>
                <a:latin typeface="Avenir Book"/>
              </a:rPr>
              <a:t>réserve</a:t>
            </a:r>
            <a:r>
              <a:rPr lang="en-US" sz="3400" dirty="0">
                <a:solidFill>
                  <a:srgbClr val="222222"/>
                </a:solidFill>
                <a:latin typeface="Avenir Book"/>
              </a:rPr>
              <a:t> </a:t>
            </a:r>
            <a:r>
              <a:rPr lang="en-US" sz="3400" dirty="0" err="1">
                <a:solidFill>
                  <a:srgbClr val="222222"/>
                </a:solidFill>
                <a:latin typeface="Avenir Book"/>
              </a:rPr>
              <a:t>est</a:t>
            </a:r>
            <a:r>
              <a:rPr lang="en-US" sz="3400" dirty="0">
                <a:solidFill>
                  <a:srgbClr val="222222"/>
                </a:solidFill>
                <a:latin typeface="Avenir Book"/>
              </a:rPr>
              <a:t> </a:t>
            </a:r>
            <a:r>
              <a:rPr lang="en-US" sz="3400" dirty="0" err="1">
                <a:solidFill>
                  <a:srgbClr val="222222"/>
                </a:solidFill>
                <a:latin typeface="Avenir Book"/>
              </a:rPr>
              <a:t>une</a:t>
            </a:r>
            <a:r>
              <a:rPr lang="en-US" sz="3400" dirty="0">
                <a:solidFill>
                  <a:srgbClr val="222222"/>
                </a:solidFill>
                <a:latin typeface="Avenir Book"/>
              </a:rPr>
              <a:t> </a:t>
            </a:r>
            <a:r>
              <a:rPr lang="en-US" sz="3400" dirty="0" err="1">
                <a:solidFill>
                  <a:srgbClr val="222222"/>
                </a:solidFill>
                <a:latin typeface="Avenir Book"/>
              </a:rPr>
              <a:t>déclaration</a:t>
            </a:r>
            <a:r>
              <a:rPr lang="en-US" sz="3400" dirty="0">
                <a:solidFill>
                  <a:srgbClr val="222222"/>
                </a:solidFill>
                <a:latin typeface="Avenir Book"/>
              </a:rPr>
              <a:t> par </a:t>
            </a:r>
            <a:r>
              <a:rPr lang="en-US" sz="3400" dirty="0" err="1">
                <a:solidFill>
                  <a:srgbClr val="222222"/>
                </a:solidFill>
                <a:latin typeface="Avenir Book"/>
              </a:rPr>
              <a:t>laquelle</a:t>
            </a:r>
            <a:r>
              <a:rPr lang="en-US" sz="3400" dirty="0">
                <a:solidFill>
                  <a:srgbClr val="222222"/>
                </a:solidFill>
                <a:latin typeface="Avenir Book"/>
              </a:rPr>
              <a:t> </a:t>
            </a:r>
            <a:r>
              <a:rPr lang="en-US" sz="3400" dirty="0" err="1">
                <a:solidFill>
                  <a:srgbClr val="222222"/>
                </a:solidFill>
                <a:latin typeface="Avenir Book"/>
              </a:rPr>
              <a:t>l'État</a:t>
            </a:r>
            <a:r>
              <a:rPr lang="en-US" sz="3400" dirty="0">
                <a:solidFill>
                  <a:srgbClr val="222222"/>
                </a:solidFill>
                <a:latin typeface="Avenir Book"/>
              </a:rPr>
              <a:t> se </a:t>
            </a:r>
            <a:r>
              <a:rPr lang="en-US" sz="3400" dirty="0" err="1">
                <a:solidFill>
                  <a:srgbClr val="222222"/>
                </a:solidFill>
                <a:latin typeface="Avenir Book"/>
              </a:rPr>
              <a:t>réserve</a:t>
            </a:r>
            <a:r>
              <a:rPr lang="en-US" sz="3400" dirty="0">
                <a:solidFill>
                  <a:srgbClr val="222222"/>
                </a:solidFill>
                <a:latin typeface="Avenir Book"/>
              </a:rPr>
              <a:t> le droit de ne pas appliquer </a:t>
            </a:r>
            <a:r>
              <a:rPr lang="en-US" sz="3400" dirty="0" err="1">
                <a:solidFill>
                  <a:srgbClr val="222222"/>
                </a:solidFill>
                <a:latin typeface="Avenir Book"/>
              </a:rPr>
              <a:t>certaines</a:t>
            </a:r>
            <a:r>
              <a:rPr lang="en-US" sz="3400" dirty="0">
                <a:solidFill>
                  <a:srgbClr val="222222"/>
                </a:solidFill>
                <a:latin typeface="Avenir Book"/>
              </a:rPr>
              <a:t> dispositions du </a:t>
            </a:r>
            <a:r>
              <a:rPr lang="en-US" sz="3400" dirty="0" err="1">
                <a:solidFill>
                  <a:srgbClr val="222222"/>
                </a:solidFill>
                <a:latin typeface="Avenir Book"/>
              </a:rPr>
              <a:t>traité</a:t>
            </a:r>
            <a:r>
              <a:rPr lang="en-US" sz="3400" dirty="0">
                <a:solidFill>
                  <a:srgbClr val="222222"/>
                </a:solidFill>
                <a:latin typeface="Avenir Book"/>
              </a:rP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Convention</a:t>
            </a:r>
            <a:r>
              <a:rPr lang="fr-FR" dirty="0"/>
              <a:t> de </a:t>
            </a:r>
            <a:r>
              <a:rPr lang="en-GB" dirty="0"/>
              <a:t>Tampere</a:t>
            </a:r>
            <a:endParaRPr dirty="0"/>
          </a:p>
        </p:txBody>
      </p:sp>
      <p:sp>
        <p:nvSpPr>
          <p:cNvPr id="243" name="Process of Implement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FR" dirty="0"/>
              <a:t>Processus de mise en œuvre </a:t>
            </a:r>
            <a:endParaRPr dirty="0"/>
          </a:p>
        </p:txBody>
      </p:sp>
      <p:sp>
        <p:nvSpPr>
          <p:cNvPr id="244" name="Rectangle 7"/>
          <p:cNvSpPr txBox="1"/>
          <p:nvPr/>
        </p:nvSpPr>
        <p:spPr>
          <a:xfrm>
            <a:off x="1206500" y="3743888"/>
            <a:ext cx="21291216" cy="535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fr-FR" dirty="0"/>
              <a:t>Le processus de mise en œuvre de la Convention</a:t>
            </a:r>
            <a:r>
              <a:rPr dirty="0"/>
              <a:t> </a:t>
            </a:r>
            <a:r>
              <a:rPr lang="fr-FR" dirty="0"/>
              <a:t>de </a:t>
            </a:r>
            <a:r>
              <a:rPr dirty="0"/>
              <a:t>Tampere</a:t>
            </a:r>
            <a:r>
              <a:rPr lang="fr-FR" dirty="0"/>
              <a:t> diffère souvent selon les pays. De manière simplifiée</a:t>
            </a:r>
            <a:r>
              <a:rPr dirty="0"/>
              <a:t>, </a:t>
            </a:r>
            <a:r>
              <a:rPr lang="fr-FR" dirty="0"/>
              <a:t>le processus </a:t>
            </a:r>
            <a:r>
              <a:rPr lang="fr-CH" dirty="0"/>
              <a:t>peut comporter les éléments suivants</a:t>
            </a:r>
            <a:r>
              <a:rPr dirty="0"/>
              <a:t>:</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fr-FR" dirty="0"/>
              <a:t>Adoption d'une loi nationale sur la mise en œuvre de la Convention de </a:t>
            </a:r>
            <a:r>
              <a:rPr dirty="0"/>
              <a:t>Tampere</a:t>
            </a:r>
            <a:r>
              <a:rPr lang="fr-CH" dirty="0"/>
              <a:t>.</a:t>
            </a: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fr-FR" dirty="0"/>
              <a:t>Sensibilisation – informer les parties prenantes et les institutions du pays au sujet de la loi </a:t>
            </a:r>
            <a:r>
              <a:rPr lang="fr-CH" dirty="0"/>
              <a:t>et veiller à l'application de celle-ci.</a:t>
            </a: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fr-FR" dirty="0"/>
              <a:t>Processus d'activation – définir à quel moment la Convention de </a:t>
            </a:r>
            <a:r>
              <a:rPr dirty="0"/>
              <a:t>Tampere </a:t>
            </a:r>
            <a:r>
              <a:rPr lang="fr-FR" dirty="0"/>
              <a:t>doit être activée en cas de catastrophe.</a:t>
            </a:r>
            <a:endParaRPr dirty="0"/>
          </a:p>
        </p:txBody>
      </p:sp>
      <p:pic>
        <p:nvPicPr>
          <p:cNvPr id="24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4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Convention</a:t>
            </a:r>
            <a:r>
              <a:rPr lang="fr-FR" dirty="0"/>
              <a:t> de </a:t>
            </a:r>
            <a:r>
              <a:rPr lang="en-GB" dirty="0"/>
              <a:t>Tampere</a:t>
            </a:r>
            <a:endParaRPr dirty="0"/>
          </a:p>
        </p:txBody>
      </p:sp>
      <p:sp>
        <p:nvSpPr>
          <p:cNvPr id="255" name="Challeng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FR" dirty="0"/>
              <a:t>Difficultés rencontrées</a:t>
            </a:r>
            <a:r>
              <a:rPr lang="en-US" dirty="0"/>
              <a:t> </a:t>
            </a:r>
            <a:endParaRPr dirty="0"/>
          </a:p>
        </p:txBody>
      </p:sp>
      <p:sp>
        <p:nvSpPr>
          <p:cNvPr id="256" name="Rectangle 7"/>
          <p:cNvSpPr txBox="1"/>
          <p:nvPr/>
        </p:nvSpPr>
        <p:spPr>
          <a:xfrm>
            <a:off x="1206500" y="3743888"/>
            <a:ext cx="21291216" cy="8371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57200" indent="-431800" algn="just" defTabSz="825500">
              <a:buSzPct val="123000"/>
              <a:buFontTx/>
              <a:buChar char="•"/>
              <a:defRPr sz="3400">
                <a:solidFill>
                  <a:srgbClr val="222222"/>
                </a:solidFill>
                <a:latin typeface="Avenir Book"/>
                <a:ea typeface="Avenir Book"/>
                <a:cs typeface="Avenir Book"/>
                <a:sym typeface="Avenir Book"/>
              </a:defRPr>
            </a:pPr>
            <a:r>
              <a:rPr lang="fr-FR" sz="3400" dirty="0">
                <a:solidFill>
                  <a:srgbClr val="222222"/>
                </a:solidFill>
                <a:latin typeface="Avenir Book"/>
              </a:rPr>
              <a:t>Méconnaissance des avantages de la Convention</a:t>
            </a:r>
            <a:endParaRPr lang="en-GB"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lang="en-GB" sz="3400" dirty="0">
              <a:solidFill>
                <a:srgbClr val="222222"/>
              </a:solidFill>
              <a:latin typeface="Avenir Book"/>
            </a:endParaRPr>
          </a:p>
          <a:p>
            <a:pPr marL="457200" indent="-43180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Long</a:t>
            </a:r>
            <a:r>
              <a:rPr lang="fr-FR" sz="3400" dirty="0">
                <a:solidFill>
                  <a:srgbClr val="222222"/>
                </a:solidFill>
                <a:latin typeface="Avenir Book"/>
              </a:rPr>
              <a:t>ueur des procédures de </a:t>
            </a:r>
            <a:r>
              <a:rPr sz="3400" dirty="0">
                <a:solidFill>
                  <a:srgbClr val="222222"/>
                </a:solidFill>
                <a:latin typeface="Avenir Book"/>
              </a:rPr>
              <a:t>ratification</a:t>
            </a:r>
            <a:endParaRPr lang="en-US"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sz="3400" dirty="0">
              <a:solidFill>
                <a:srgbClr val="222222"/>
              </a:solidFill>
              <a:latin typeface="Avenir Book"/>
            </a:endParaRPr>
          </a:p>
          <a:p>
            <a:pPr marL="457200" indent="-431800" algn="just" defTabSz="825500">
              <a:buSzPct val="123000"/>
              <a:buFontTx/>
              <a:buChar char="•"/>
              <a:defRPr sz="3400">
                <a:solidFill>
                  <a:srgbClr val="222222"/>
                </a:solidFill>
                <a:latin typeface="Avenir Book"/>
                <a:ea typeface="Avenir Book"/>
                <a:cs typeface="Avenir Book"/>
                <a:sym typeface="Avenir Book"/>
              </a:defRPr>
            </a:pPr>
            <a:r>
              <a:rPr lang="fr-FR" sz="3400" dirty="0">
                <a:solidFill>
                  <a:srgbClr val="222222"/>
                </a:solidFill>
                <a:latin typeface="Avenir Book"/>
              </a:rPr>
              <a:t>Absence de processus de mise en œuvre</a:t>
            </a:r>
          </a:p>
          <a:p>
            <a:pPr marL="25400" algn="just" defTabSz="825500">
              <a:buSzPct val="123000"/>
              <a:defRPr sz="3400">
                <a:solidFill>
                  <a:srgbClr val="222222"/>
                </a:solidFill>
                <a:latin typeface="Avenir Book"/>
                <a:ea typeface="Avenir Book"/>
                <a:cs typeface="Avenir Book"/>
                <a:sym typeface="Avenir Book"/>
              </a:defRPr>
            </a:pPr>
            <a:endParaRPr lang="fr-FR" sz="3400" dirty="0">
              <a:solidFill>
                <a:srgbClr val="222222"/>
              </a:solidFill>
              <a:latin typeface="Avenir Book"/>
            </a:endParaRPr>
          </a:p>
          <a:p>
            <a:pPr marL="457200" lvl="1" indent="-431800" algn="just" defTabSz="825500">
              <a:buSzPct val="123000"/>
              <a:buFontTx/>
              <a:buChar char="•"/>
              <a:defRPr sz="3400">
                <a:solidFill>
                  <a:srgbClr val="222222"/>
                </a:solidFill>
                <a:latin typeface="Avenir Book"/>
                <a:ea typeface="Avenir Book"/>
                <a:cs typeface="Avenir Book"/>
                <a:sym typeface="Avenir Book"/>
              </a:defRPr>
            </a:pPr>
            <a:r>
              <a:rPr lang="fr-FR" sz="3400" dirty="0">
                <a:solidFill>
                  <a:srgbClr val="222222"/>
                </a:solidFill>
                <a:latin typeface="Avenir Book"/>
              </a:rPr>
              <a:t>Manque de mécanismes de </a:t>
            </a:r>
            <a:r>
              <a:rPr sz="3400" dirty="0">
                <a:solidFill>
                  <a:srgbClr val="222222"/>
                </a:solidFill>
                <a:latin typeface="Avenir Book"/>
              </a:rPr>
              <a:t>coordination </a:t>
            </a:r>
            <a:r>
              <a:rPr lang="fr-FR" sz="3400" dirty="0">
                <a:solidFill>
                  <a:srgbClr val="222222"/>
                </a:solidFill>
                <a:latin typeface="Avenir Book"/>
              </a:rPr>
              <a:t>à l'échelle nationale</a:t>
            </a:r>
            <a:endParaRPr lang="en-US" altLang="zh-CN" sz="3400" dirty="0">
              <a:solidFill>
                <a:srgbClr val="222222"/>
              </a:solidFill>
              <a:latin typeface="Avenir Book"/>
              <a:sym typeface="Avenir Book"/>
            </a:endParaRPr>
          </a:p>
          <a:p>
            <a:pPr marL="457200" lvl="1" indent="-431800" algn="just" defTabSz="825500">
              <a:buSzPct val="123000"/>
              <a:buFontTx/>
              <a:buChar char="•"/>
              <a:defRPr sz="3400">
                <a:solidFill>
                  <a:srgbClr val="222222"/>
                </a:solidFill>
                <a:latin typeface="Avenir Book"/>
                <a:ea typeface="Avenir Book"/>
                <a:cs typeface="Avenir Book"/>
                <a:sym typeface="Avenir Book"/>
              </a:defRPr>
            </a:pPr>
            <a:endParaRPr lang="en-US" altLang="zh-CN" sz="3400" dirty="0">
              <a:solidFill>
                <a:srgbClr val="222222"/>
              </a:solidFill>
              <a:latin typeface="Avenir Book"/>
              <a:sym typeface="Avenir Book"/>
            </a:endParaRPr>
          </a:p>
          <a:p>
            <a:pPr marL="457200" lvl="1" indent="0" algn="just" defTabSz="825500">
              <a:buSzPct val="123000"/>
              <a:buFontTx/>
              <a:buChar char="•"/>
              <a:defRPr sz="3400">
                <a:solidFill>
                  <a:srgbClr val="222222"/>
                </a:solidFill>
                <a:latin typeface="Avenir Book"/>
                <a:ea typeface="Avenir Book"/>
                <a:cs typeface="Avenir Book"/>
                <a:sym typeface="Avenir Book"/>
              </a:defRPr>
            </a:pPr>
            <a:r>
              <a:rPr lang="en-US" altLang="zh-CN" sz="3400" dirty="0">
                <a:solidFill>
                  <a:srgbClr val="222222"/>
                </a:solidFill>
                <a:latin typeface="Avenir Book"/>
                <a:sym typeface="Avenir Book"/>
              </a:rPr>
              <a:t>	Existence d'un hiatus entre les autorités qui ont </a:t>
            </a:r>
            <a:r>
              <a:rPr lang="en-US" altLang="zh-CN" sz="3400" dirty="0" err="1">
                <a:solidFill>
                  <a:srgbClr val="222222"/>
                </a:solidFill>
                <a:latin typeface="Avenir Book"/>
                <a:sym typeface="Avenir Book"/>
              </a:rPr>
              <a:t>ratifié</a:t>
            </a:r>
            <a:r>
              <a:rPr lang="en-US" altLang="zh-CN" sz="3400" dirty="0">
                <a:solidFill>
                  <a:srgbClr val="222222"/>
                </a:solidFill>
                <a:latin typeface="Avenir Book"/>
                <a:sym typeface="Avenir Book"/>
              </a:rPr>
              <a:t> </a:t>
            </a:r>
            <a:r>
              <a:rPr lang="en-US" altLang="zh-CN" sz="3400" dirty="0" err="1">
                <a:solidFill>
                  <a:srgbClr val="222222"/>
                </a:solidFill>
                <a:latin typeface="Avenir Book"/>
                <a:sym typeface="Avenir Book"/>
              </a:rPr>
              <a:t>l'instrument</a:t>
            </a:r>
            <a:r>
              <a:rPr lang="en-US" altLang="zh-CN" sz="3400" dirty="0">
                <a:solidFill>
                  <a:srgbClr val="222222"/>
                </a:solidFill>
                <a:latin typeface="Avenir Book"/>
                <a:sym typeface="Avenir Book"/>
              </a:rPr>
              <a:t> et les autorités douanières (</a:t>
            </a:r>
            <a:r>
              <a:rPr lang="en-US" sz="3400" dirty="0">
                <a:solidFill>
                  <a:srgbClr val="222222"/>
                </a:solidFill>
                <a:latin typeface="Avenir Book"/>
                <a:sym typeface="Avenir Book"/>
              </a:rPr>
              <a:t>qui souvent </a:t>
            </a:r>
            <a:r>
              <a:rPr lang="en-US" sz="3400" dirty="0" err="1">
                <a:solidFill>
                  <a:srgbClr val="222222"/>
                </a:solidFill>
                <a:latin typeface="Avenir Book"/>
                <a:sym typeface="Avenir Book"/>
              </a:rPr>
              <a:t>connaissent</a:t>
            </a:r>
            <a:r>
              <a:rPr lang="en-US" sz="3400" dirty="0">
                <a:solidFill>
                  <a:srgbClr val="222222"/>
                </a:solidFill>
                <a:latin typeface="Avenir Book"/>
                <a:sym typeface="Avenir Book"/>
              </a:rPr>
              <a:t> 	mal la Convention et ne se sentent en mesure de </a:t>
            </a:r>
            <a:r>
              <a:rPr lang="en-US" sz="3400" dirty="0" err="1">
                <a:solidFill>
                  <a:srgbClr val="222222"/>
                </a:solidFill>
                <a:latin typeface="Avenir Book"/>
                <a:sym typeface="Avenir Book"/>
              </a:rPr>
              <a:t>l'appliquer</a:t>
            </a:r>
            <a:r>
              <a:rPr lang="en-US" sz="3400" dirty="0">
                <a:solidFill>
                  <a:srgbClr val="222222"/>
                </a:solidFill>
                <a:latin typeface="Avenir Book"/>
                <a:sym typeface="Avenir Book"/>
              </a:rPr>
              <a:t> </a:t>
            </a:r>
            <a:r>
              <a:rPr lang="en-US" sz="3400" dirty="0" err="1">
                <a:solidFill>
                  <a:srgbClr val="222222"/>
                </a:solidFill>
                <a:latin typeface="Avenir Book"/>
                <a:sym typeface="Avenir Book"/>
              </a:rPr>
              <a:t>lorsque</a:t>
            </a:r>
            <a:r>
              <a:rPr lang="en-US" sz="3400" dirty="0">
                <a:solidFill>
                  <a:srgbClr val="222222"/>
                </a:solidFill>
                <a:latin typeface="Avenir Book"/>
                <a:sym typeface="Avenir Book"/>
              </a:rPr>
              <a:t> </a:t>
            </a:r>
            <a:r>
              <a:rPr lang="en-US" sz="3400" dirty="0" err="1">
                <a:solidFill>
                  <a:srgbClr val="222222"/>
                </a:solidFill>
                <a:latin typeface="Avenir Book"/>
                <a:sym typeface="Avenir Book"/>
              </a:rPr>
              <a:t>c'est</a:t>
            </a:r>
            <a:r>
              <a:rPr lang="en-US" sz="3400" dirty="0">
                <a:solidFill>
                  <a:srgbClr val="222222"/>
                </a:solidFill>
                <a:latin typeface="Avenir Book"/>
                <a:sym typeface="Avenir Book"/>
              </a:rPr>
              <a:t> nécessaire</a:t>
            </a:r>
            <a:r>
              <a:rPr lang="en-US" altLang="zh-CN" sz="3400" dirty="0">
                <a:solidFill>
                  <a:srgbClr val="222222"/>
                </a:solidFill>
                <a:latin typeface="Avenir Book"/>
                <a:sym typeface="Avenir Book"/>
              </a:rPr>
              <a:t>)</a:t>
            </a:r>
            <a:endParaRPr lang="en-US" sz="3400" dirty="0">
              <a:solidFill>
                <a:srgbClr val="222222"/>
              </a:solidFill>
              <a:latin typeface="Avenir Book"/>
            </a:endParaRPr>
          </a:p>
          <a:p>
            <a:pPr marL="482600" lvl="8" indent="0" algn="just" defTabSz="825500">
              <a:buSzPct val="123000"/>
              <a:buFontTx/>
              <a:buChar char="•"/>
              <a:defRPr sz="3400">
                <a:solidFill>
                  <a:srgbClr val="222222"/>
                </a:solidFill>
                <a:latin typeface="Avenir Book"/>
                <a:ea typeface="Avenir Book"/>
                <a:cs typeface="Avenir Book"/>
                <a:sym typeface="Avenir Book"/>
              </a:defRPr>
            </a:pPr>
            <a:r>
              <a:rPr lang="fr-FR" sz="3400" dirty="0">
                <a:solidFill>
                  <a:srgbClr val="222222"/>
                </a:solidFill>
                <a:latin typeface="Avenir Book"/>
              </a:rPr>
              <a:t>	Absence de </a:t>
            </a:r>
            <a:r>
              <a:rPr sz="3400" dirty="0">
                <a:solidFill>
                  <a:srgbClr val="222222"/>
                </a:solidFill>
                <a:latin typeface="Avenir Book"/>
              </a:rPr>
              <a:t>l</a:t>
            </a:r>
            <a:r>
              <a:rPr lang="fr-FR" sz="3400" dirty="0">
                <a:solidFill>
                  <a:srgbClr val="222222"/>
                </a:solidFill>
                <a:latin typeface="Avenir Book"/>
              </a:rPr>
              <a:t>é</a:t>
            </a:r>
            <a:r>
              <a:rPr sz="3400" dirty="0">
                <a:solidFill>
                  <a:srgbClr val="222222"/>
                </a:solidFill>
                <a:latin typeface="Avenir Book"/>
              </a:rPr>
              <a:t>gislation</a:t>
            </a:r>
            <a:r>
              <a:rPr lang="fr-FR" sz="3400" dirty="0">
                <a:solidFill>
                  <a:srgbClr val="222222"/>
                </a:solidFill>
                <a:latin typeface="Avenir Book"/>
              </a:rPr>
              <a:t> nationale</a:t>
            </a:r>
            <a:r>
              <a:rPr sz="3400" dirty="0">
                <a:solidFill>
                  <a:srgbClr val="222222"/>
                </a:solidFill>
                <a:latin typeface="Avenir Book"/>
              </a:rPr>
              <a:t> </a:t>
            </a:r>
            <a:r>
              <a:rPr lang="fr-FR" sz="3400" dirty="0">
                <a:solidFill>
                  <a:srgbClr val="222222"/>
                </a:solidFill>
                <a:latin typeface="Avenir Book"/>
              </a:rPr>
              <a:t>sur la Convention de </a:t>
            </a:r>
            <a:r>
              <a:rPr sz="3400" dirty="0">
                <a:solidFill>
                  <a:srgbClr val="222222"/>
                </a:solidFill>
                <a:latin typeface="Avenir Book"/>
              </a:rPr>
              <a:t>Tampere</a:t>
            </a:r>
            <a:endParaRPr lang="en-US" sz="3400" dirty="0">
              <a:solidFill>
                <a:srgbClr val="222222"/>
              </a:solidFill>
              <a:latin typeface="Avenir Book"/>
            </a:endParaRPr>
          </a:p>
          <a:p>
            <a:pPr marL="482600" lvl="8" indent="0" algn="just" defTabSz="825500">
              <a:buSzPct val="123000"/>
              <a:buFontTx/>
              <a:buChar char="•"/>
              <a:defRPr sz="3400">
                <a:solidFill>
                  <a:srgbClr val="222222"/>
                </a:solidFill>
                <a:latin typeface="Avenir Book"/>
                <a:ea typeface="Avenir Book"/>
                <a:cs typeface="Avenir Book"/>
                <a:sym typeface="Avenir Book"/>
              </a:defRPr>
            </a:pPr>
            <a:r>
              <a:rPr lang="fr-CH" sz="3400" dirty="0">
                <a:solidFill>
                  <a:srgbClr val="222222"/>
                </a:solidFill>
                <a:latin typeface="Avenir Book"/>
              </a:rPr>
              <a:t>	</a:t>
            </a:r>
            <a:r>
              <a:rPr sz="3400" dirty="0">
                <a:solidFill>
                  <a:srgbClr val="222222"/>
                </a:solidFill>
                <a:latin typeface="Avenir Book"/>
              </a:rPr>
              <a:t>Absence </a:t>
            </a:r>
            <a:r>
              <a:rPr lang="fr-FR" sz="3400" dirty="0">
                <a:solidFill>
                  <a:srgbClr val="222222"/>
                </a:solidFill>
                <a:latin typeface="Avenir Book"/>
              </a:rPr>
              <a:t>de </a:t>
            </a:r>
            <a:r>
              <a:rPr sz="3400" dirty="0">
                <a:solidFill>
                  <a:srgbClr val="222222"/>
                </a:solidFill>
                <a:latin typeface="Avenir Book"/>
              </a:rPr>
              <a:t>process</a:t>
            </a:r>
            <a:r>
              <a:rPr lang="fr-FR" sz="3400" dirty="0">
                <a:solidFill>
                  <a:srgbClr val="222222"/>
                </a:solidFill>
                <a:latin typeface="Avenir Book"/>
              </a:rPr>
              <a:t>us d'activation</a:t>
            </a:r>
            <a:endParaRPr lang="en-US" sz="3400" dirty="0">
              <a:solidFill>
                <a:srgbClr val="222222"/>
              </a:solidFill>
              <a:latin typeface="Avenir Book"/>
            </a:endParaRPr>
          </a:p>
          <a:p>
            <a:pPr marL="482600" lvl="8" indent="-431800" algn="just" defTabSz="825500">
              <a:buSzPct val="123000"/>
              <a:buFontTx/>
              <a:buChar char="•"/>
              <a:defRPr sz="3400">
                <a:solidFill>
                  <a:srgbClr val="222222"/>
                </a:solidFill>
                <a:latin typeface="Avenir Book"/>
                <a:ea typeface="Avenir Book"/>
                <a:cs typeface="Avenir Book"/>
                <a:sym typeface="Avenir Book"/>
              </a:defRPr>
            </a:pPr>
            <a:endParaRPr sz="3400" dirty="0">
              <a:solidFill>
                <a:srgbClr val="222222"/>
              </a:solidFill>
              <a:latin typeface="Avenir Book"/>
            </a:endParaRPr>
          </a:p>
        </p:txBody>
      </p:sp>
      <p:pic>
        <p:nvPicPr>
          <p:cNvPr id="257"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8"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Convention</a:t>
            </a:r>
            <a:r>
              <a:rPr lang="fr-FR" dirty="0"/>
              <a:t> de </a:t>
            </a:r>
            <a:r>
              <a:rPr lang="en-GB" dirty="0"/>
              <a:t>Tampere</a:t>
            </a:r>
            <a:endParaRPr dirty="0"/>
          </a:p>
        </p:txBody>
      </p:sp>
      <p:sp>
        <p:nvSpPr>
          <p:cNvPr id="255" name="Challeng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altLang="zh-CN" dirty="0"/>
              <a:t>Obstacles </a:t>
            </a:r>
            <a:r>
              <a:rPr lang="fr-CH" altLang="zh-CN" dirty="0"/>
              <a:t>supplémentaires</a:t>
            </a:r>
            <a:r>
              <a:rPr lang="en-US" altLang="zh-CN" dirty="0"/>
              <a:t> – </a:t>
            </a:r>
            <a:r>
              <a:rPr lang="en-US" altLang="zh-CN" dirty="0" err="1"/>
              <a:t>Expédition</a:t>
            </a:r>
            <a:r>
              <a:rPr lang="en-US" altLang="zh-CN" dirty="0"/>
              <a:t> et distribution du matériel</a:t>
            </a:r>
            <a:endParaRPr dirty="0"/>
          </a:p>
        </p:txBody>
      </p:sp>
      <p:sp>
        <p:nvSpPr>
          <p:cNvPr id="256" name="Rectangle 7"/>
          <p:cNvSpPr txBox="1"/>
          <p:nvPr/>
        </p:nvSpPr>
        <p:spPr>
          <a:xfrm>
            <a:off x="1206500" y="3743887"/>
            <a:ext cx="21291216" cy="914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err="1">
                <a:solidFill>
                  <a:srgbClr val="222222"/>
                </a:solidFill>
                <a:latin typeface="Avenir Book"/>
              </a:rPr>
              <a:t>Protocoles</a:t>
            </a:r>
            <a:r>
              <a:rPr lang="en-US" altLang="zh-CN" sz="3400" dirty="0">
                <a:solidFill>
                  <a:srgbClr val="222222"/>
                </a:solidFill>
                <a:latin typeface="Avenir Book"/>
              </a:rPr>
              <a:t> </a:t>
            </a:r>
            <a:r>
              <a:rPr lang="en-US" altLang="zh-CN" sz="3400" dirty="0" err="1">
                <a:solidFill>
                  <a:srgbClr val="222222"/>
                </a:solidFill>
                <a:latin typeface="Avenir Book"/>
              </a:rPr>
              <a:t>d'expédition</a:t>
            </a:r>
            <a:r>
              <a:rPr lang="en-US" altLang="zh-CN" sz="3400" dirty="0">
                <a:solidFill>
                  <a:srgbClr val="222222"/>
                </a:solidFill>
                <a:latin typeface="Avenir Book"/>
              </a:rPr>
              <a:t> </a:t>
            </a:r>
            <a:r>
              <a:rPr lang="en-US" sz="3400" dirty="0" err="1">
                <a:solidFill>
                  <a:srgbClr val="222222"/>
                </a:solidFill>
                <a:latin typeface="Avenir Book"/>
              </a:rPr>
              <a:t>relatifs</a:t>
            </a:r>
            <a:r>
              <a:rPr lang="en-US" sz="3400" dirty="0">
                <a:solidFill>
                  <a:srgbClr val="222222"/>
                </a:solidFill>
                <a:latin typeface="Avenir Book"/>
              </a:rPr>
              <a:t> aux batteries au lithium</a:t>
            </a:r>
          </a:p>
          <a:p>
            <a:pPr marL="431800" indent="-431800" algn="l" defTabSz="825500">
              <a:buSzPct val="123000"/>
              <a:buFontTx/>
              <a:buChar char="•"/>
              <a:defRPr sz="3400">
                <a:solidFill>
                  <a:srgbClr val="222222"/>
                </a:solidFill>
                <a:latin typeface="Avenir Book"/>
                <a:ea typeface="Avenir Book"/>
                <a:cs typeface="Avenir Book"/>
                <a:sym typeface="Avenir Book"/>
              </a:defRPr>
            </a:pPr>
            <a:endParaRPr lang="en-US" altLang="zh-CN"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err="1">
                <a:solidFill>
                  <a:srgbClr val="222222"/>
                </a:solidFill>
                <a:latin typeface="Avenir Book"/>
              </a:rPr>
              <a:t>Connaissances</a:t>
            </a:r>
            <a:r>
              <a:rPr lang="en-US" altLang="zh-CN" sz="3400" dirty="0">
                <a:solidFill>
                  <a:srgbClr val="222222"/>
                </a:solidFill>
                <a:latin typeface="Avenir Book"/>
              </a:rPr>
              <a:t> variables des services de transport au </a:t>
            </a:r>
            <a:r>
              <a:rPr lang="en-US" altLang="zh-CN" sz="3400" dirty="0" err="1">
                <a:solidFill>
                  <a:srgbClr val="222222"/>
                </a:solidFill>
                <a:latin typeface="Avenir Book"/>
              </a:rPr>
              <a:t>sujet</a:t>
            </a:r>
            <a:r>
              <a:rPr lang="en-US" altLang="zh-CN" sz="3400" dirty="0">
                <a:solidFill>
                  <a:srgbClr val="222222"/>
                </a:solidFill>
                <a:latin typeface="Avenir Book"/>
              </a:rPr>
              <a:t> de </a:t>
            </a:r>
            <a:r>
              <a:rPr lang="en-US" altLang="zh-CN" sz="3400" dirty="0" err="1">
                <a:solidFill>
                  <a:srgbClr val="222222"/>
                </a:solidFill>
                <a:latin typeface="Avenir Book"/>
              </a:rPr>
              <a:t>l'expédition</a:t>
            </a:r>
            <a:r>
              <a:rPr lang="en-US" altLang="zh-CN" sz="3400" dirty="0">
                <a:solidFill>
                  <a:srgbClr val="222222"/>
                </a:solidFill>
                <a:latin typeface="Avenir Book"/>
              </a:rPr>
              <a:t> des batteries</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sz="3400" dirty="0">
                <a:solidFill>
                  <a:srgbClr val="222222"/>
                </a:solidFill>
                <a:latin typeface="Avenir Book"/>
              </a:rPr>
              <a:t>Retards </a:t>
            </a:r>
            <a:r>
              <a:rPr lang="en-US" sz="3400" dirty="0" err="1">
                <a:solidFill>
                  <a:srgbClr val="222222"/>
                </a:solidFill>
                <a:latin typeface="Avenir Book"/>
              </a:rPr>
              <a:t>excessifs</a:t>
            </a:r>
            <a:r>
              <a:rPr lang="en-US" sz="3400" dirty="0">
                <a:solidFill>
                  <a:srgbClr val="222222"/>
                </a:solidFill>
                <a:latin typeface="Avenir Book"/>
              </a:rPr>
              <a:t> (</a:t>
            </a:r>
            <a:r>
              <a:rPr lang="en-US" sz="3400" dirty="0" err="1">
                <a:solidFill>
                  <a:srgbClr val="222222"/>
                </a:solidFill>
                <a:latin typeface="Avenir Book"/>
              </a:rPr>
              <a:t>limites</a:t>
            </a:r>
            <a:r>
              <a:rPr lang="en-US" sz="3400" dirty="0">
                <a:solidFill>
                  <a:srgbClr val="222222"/>
                </a:solidFill>
                <a:latin typeface="Avenir Book"/>
              </a:rPr>
              <a:t> des services de transport), </a:t>
            </a:r>
            <a:r>
              <a:rPr lang="en-US" sz="3400" dirty="0" err="1">
                <a:solidFill>
                  <a:srgbClr val="222222"/>
                </a:solidFill>
                <a:latin typeface="Avenir Book"/>
              </a:rPr>
              <a:t>prévisibles</a:t>
            </a:r>
            <a:r>
              <a:rPr lang="en-US" sz="3400" dirty="0">
                <a:solidFill>
                  <a:srgbClr val="222222"/>
                </a:solidFill>
                <a:latin typeface="Avenir Book"/>
              </a:rPr>
              <a:t> </a:t>
            </a:r>
            <a:r>
              <a:rPr lang="en-US" sz="3400" dirty="0" err="1">
                <a:solidFill>
                  <a:srgbClr val="222222"/>
                </a:solidFill>
                <a:latin typeface="Avenir Book"/>
              </a:rPr>
              <a:t>ou</a:t>
            </a:r>
            <a:r>
              <a:rPr lang="en-US" sz="3400" dirty="0">
                <a:solidFill>
                  <a:srgbClr val="222222"/>
                </a:solidFill>
                <a:latin typeface="Avenir Book"/>
              </a:rPr>
              <a:t> </a:t>
            </a:r>
            <a:r>
              <a:rPr lang="en-US" sz="3400" dirty="0" err="1">
                <a:solidFill>
                  <a:srgbClr val="222222"/>
                </a:solidFill>
                <a:latin typeface="Avenir Book"/>
              </a:rPr>
              <a:t>imprévus</a:t>
            </a:r>
            <a:r>
              <a:rPr lang="en-US" sz="3400" dirty="0">
                <a:solidFill>
                  <a:srgbClr val="222222"/>
                </a:solidFill>
                <a:latin typeface="Avenir Book"/>
              </a:rPr>
              <a:t> (</a:t>
            </a:r>
            <a:r>
              <a:rPr lang="en-US" sz="3400" dirty="0" err="1">
                <a:solidFill>
                  <a:srgbClr val="222222"/>
                </a:solidFill>
                <a:latin typeface="Avenir Book"/>
              </a:rPr>
              <a:t>liés</a:t>
            </a:r>
            <a:r>
              <a:rPr lang="en-US" sz="3400" dirty="0">
                <a:solidFill>
                  <a:srgbClr val="222222"/>
                </a:solidFill>
                <a:latin typeface="Avenir Book"/>
              </a:rPr>
              <a:t> par </a:t>
            </a:r>
            <a:r>
              <a:rPr lang="en-US" sz="3400" dirty="0" err="1">
                <a:solidFill>
                  <a:srgbClr val="222222"/>
                </a:solidFill>
                <a:latin typeface="Avenir Book"/>
              </a:rPr>
              <a:t>exemple</a:t>
            </a:r>
            <a:r>
              <a:rPr lang="en-US" sz="3400" dirty="0">
                <a:solidFill>
                  <a:srgbClr val="222222"/>
                </a:solidFill>
                <a:latin typeface="Avenir Book"/>
              </a:rPr>
              <a:t> au COVID-19)</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err="1">
                <a:solidFill>
                  <a:srgbClr val="222222"/>
                </a:solidFill>
                <a:latin typeface="Avenir Book"/>
              </a:rPr>
              <a:t>Capacités</a:t>
            </a:r>
            <a:r>
              <a:rPr lang="en-US" altLang="zh-CN" sz="3400" dirty="0">
                <a:solidFill>
                  <a:srgbClr val="222222"/>
                </a:solidFill>
                <a:latin typeface="Avenir Book"/>
              </a:rPr>
              <a:t> </a:t>
            </a:r>
            <a:r>
              <a:rPr lang="en-US" altLang="zh-CN" sz="3400" dirty="0" err="1">
                <a:solidFill>
                  <a:srgbClr val="222222"/>
                </a:solidFill>
                <a:latin typeface="Avenir Book"/>
              </a:rPr>
              <a:t>logistiques</a:t>
            </a:r>
            <a:r>
              <a:rPr lang="en-US" altLang="zh-CN" sz="3400" dirty="0">
                <a:solidFill>
                  <a:srgbClr val="222222"/>
                </a:solidFill>
                <a:latin typeface="Avenir Book"/>
              </a:rPr>
              <a:t> des pays</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sz="3400" dirty="0">
                <a:solidFill>
                  <a:srgbClr val="222222"/>
                </a:solidFill>
                <a:latin typeface="Avenir Book"/>
              </a:rPr>
              <a:t>Obstacles </a:t>
            </a:r>
            <a:r>
              <a:rPr lang="en-US" sz="3400" dirty="0" err="1">
                <a:solidFill>
                  <a:srgbClr val="222222"/>
                </a:solidFill>
                <a:latin typeface="Avenir Book"/>
              </a:rPr>
              <a:t>réglementaires</a:t>
            </a:r>
            <a:endParaRPr lang="en-US" sz="3400" dirty="0">
              <a:solidFill>
                <a:srgbClr val="222222"/>
              </a:solidFill>
              <a:latin typeface="Avenir Book"/>
            </a:endParaRPr>
          </a:p>
          <a:p>
            <a:pPr algn="l" defTabSz="825500">
              <a:buSzPct val="123000"/>
              <a:defRPr sz="3400">
                <a:solidFill>
                  <a:srgbClr val="222222"/>
                </a:solidFill>
                <a:latin typeface="Avenir Book"/>
                <a:ea typeface="Avenir Book"/>
                <a:cs typeface="Avenir Book"/>
                <a:sym typeface="Avenir Book"/>
              </a:defRPr>
            </a:pPr>
            <a:endParaRPr lang="en-US" sz="3400" dirty="0">
              <a:sym typeface="Avenir Book"/>
            </a:endParaRPr>
          </a:p>
        </p:txBody>
      </p:sp>
      <p:pic>
        <p:nvPicPr>
          <p:cNvPr id="257"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8"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extLst>
      <p:ext uri="{BB962C8B-B14F-4D97-AF65-F5344CB8AC3E}">
        <p14:creationId xmlns:p14="http://schemas.microsoft.com/office/powerpoint/2010/main" val="6098232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Convention</a:t>
            </a:r>
            <a:r>
              <a:rPr lang="fr-FR" dirty="0"/>
              <a:t> de </a:t>
            </a:r>
            <a:r>
              <a:rPr lang="en-GB" dirty="0"/>
              <a:t>Tampere</a:t>
            </a:r>
            <a:endParaRPr dirty="0"/>
          </a:p>
        </p:txBody>
      </p:sp>
      <p:sp>
        <p:nvSpPr>
          <p:cNvPr id="261" name="Ways forwar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FR" dirty="0"/>
              <a:t>Perspectives</a:t>
            </a:r>
            <a:endParaRPr dirty="0"/>
          </a:p>
        </p:txBody>
      </p:sp>
      <p:sp>
        <p:nvSpPr>
          <p:cNvPr id="262" name="Rectangle 7"/>
          <p:cNvSpPr txBox="1"/>
          <p:nvPr/>
        </p:nvSpPr>
        <p:spPr>
          <a:xfrm>
            <a:off x="1206500" y="3743888"/>
            <a:ext cx="21291216" cy="652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r>
              <a:rPr lang="fr-FR" dirty="0"/>
              <a:t>Renforcer les capacités et sensibiliser à l'</a:t>
            </a:r>
            <a:r>
              <a:rPr dirty="0"/>
              <a:t>importance </a:t>
            </a:r>
            <a:r>
              <a:rPr lang="fr-FR" dirty="0"/>
              <a:t>de cet instrument aux niveaux </a:t>
            </a:r>
            <a:r>
              <a:rPr dirty="0"/>
              <a:t>national/r</a:t>
            </a:r>
            <a:r>
              <a:rPr lang="fr-FR" dirty="0"/>
              <a:t>é</a:t>
            </a:r>
            <a:r>
              <a:rPr dirty="0"/>
              <a:t>gional</a:t>
            </a:r>
            <a:r>
              <a:rPr lang="fr-FR" dirty="0"/>
              <a:t>.</a:t>
            </a:r>
            <a:endParaRPr dirty="0"/>
          </a:p>
          <a:p>
            <a:pPr algn="just" defTabSz="825500">
              <a:buSzPct val="123000"/>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fr-FR" dirty="0"/>
              <a:t>Élaborer des processus et des mécanismes de mise en œuvre pour orienter les pays qui ont signé et ratifié la </a:t>
            </a:r>
            <a:r>
              <a:rPr dirty="0"/>
              <a:t>convention</a:t>
            </a:r>
            <a:r>
              <a:rPr lang="fr-FR" dirty="0"/>
              <a:t>.</a:t>
            </a:r>
            <a:r>
              <a:rPr dirty="0"/>
              <a:t> </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fr-FR" dirty="0"/>
              <a:t>Établir à l'avance une liste des ressources et des plans de télécommunication qu'une </a:t>
            </a:r>
            <a:r>
              <a:rPr dirty="0"/>
              <a:t>organi</a:t>
            </a:r>
            <a:r>
              <a:rPr lang="fr-FR" dirty="0"/>
              <a:t>s</a:t>
            </a:r>
            <a:r>
              <a:rPr dirty="0"/>
              <a:t>ation </a:t>
            </a:r>
            <a:r>
              <a:rPr lang="fr-FR" dirty="0"/>
              <a:t>peut utiliser pour donner suite à une demande d'assistance en matière de </a:t>
            </a:r>
            <a:r>
              <a:rPr dirty="0"/>
              <a:t>t</a:t>
            </a:r>
            <a:r>
              <a:rPr lang="fr-FR" dirty="0"/>
              <a:t>é</a:t>
            </a:r>
            <a:r>
              <a:rPr dirty="0"/>
              <a:t>l</a:t>
            </a:r>
            <a:r>
              <a:rPr lang="fr-FR" dirty="0"/>
              <a:t>é</a:t>
            </a:r>
            <a:r>
              <a:rPr dirty="0"/>
              <a:t>communications. </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fr-FR" dirty="0"/>
              <a:t>Créer des partenariats</a:t>
            </a:r>
            <a:r>
              <a:rPr dirty="0"/>
              <a:t> </a:t>
            </a:r>
            <a:r>
              <a:rPr lang="fr-FR" dirty="0"/>
              <a:t>interorganisations pour collaborer à l'élaboration d'un cadre de mise en œuvre.</a:t>
            </a:r>
            <a:endParaRPr dirty="0"/>
          </a:p>
        </p:txBody>
      </p:sp>
      <p:pic>
        <p:nvPicPr>
          <p:cNvPr id="263"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64"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st of 49 countries"/>
          <p:cNvSpPr txBox="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2218888">
              <a:lnSpc>
                <a:spcPct val="80000"/>
              </a:lnSpc>
              <a:defRPr sz="7735" spc="-154">
                <a:solidFill>
                  <a:srgbClr val="0C2A67"/>
                </a:solidFill>
                <a:latin typeface="Avenir Heavy"/>
                <a:ea typeface="Avenir Heavy"/>
                <a:cs typeface="Avenir Heavy"/>
                <a:sym typeface="Avenir Heavy"/>
              </a:defRPr>
            </a:lvl1pPr>
          </a:lstStyle>
          <a:p>
            <a:r>
              <a:rPr dirty="0"/>
              <a:t>List</a:t>
            </a:r>
            <a:r>
              <a:rPr lang="fr-FR" dirty="0"/>
              <a:t>e</a:t>
            </a:r>
            <a:r>
              <a:rPr dirty="0"/>
              <a:t> </a:t>
            </a:r>
            <a:r>
              <a:rPr lang="fr-FR" dirty="0"/>
              <a:t>des </a:t>
            </a:r>
            <a:r>
              <a:rPr dirty="0"/>
              <a:t>49 </a:t>
            </a:r>
            <a:r>
              <a:rPr lang="fr-FR" dirty="0"/>
              <a:t>pays</a:t>
            </a:r>
            <a:endParaRPr dirty="0"/>
          </a:p>
        </p:txBody>
      </p:sp>
      <p:sp>
        <p:nvSpPr>
          <p:cNvPr id="267" name="that have ratified the Tampere Convention"/>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fr-FR" dirty="0"/>
              <a:t>qui ont </a:t>
            </a:r>
            <a:r>
              <a:rPr dirty="0" err="1"/>
              <a:t>ratifi</a:t>
            </a:r>
            <a:r>
              <a:rPr lang="fr-FR" dirty="0"/>
              <a:t>é</a:t>
            </a:r>
            <a:r>
              <a:rPr dirty="0"/>
              <a:t> </a:t>
            </a:r>
            <a:r>
              <a:rPr lang="fr-FR" dirty="0"/>
              <a:t>la </a:t>
            </a:r>
            <a:r>
              <a:rPr dirty="0"/>
              <a:t>Convention</a:t>
            </a:r>
            <a:r>
              <a:rPr lang="fr-FR" dirty="0"/>
              <a:t> de </a:t>
            </a:r>
            <a:r>
              <a:rPr lang="en-GB" dirty="0"/>
              <a:t>Tampere </a:t>
            </a:r>
            <a:endParaRPr dirty="0"/>
          </a:p>
        </p:txBody>
      </p:sp>
      <p:graphicFrame>
        <p:nvGraphicFramePr>
          <p:cNvPr id="268" name="Table"/>
          <p:cNvGraphicFramePr/>
          <p:nvPr/>
        </p:nvGraphicFramePr>
        <p:xfrm>
          <a:off x="2529673" y="4014794"/>
          <a:ext cx="19324652" cy="8813822"/>
        </p:xfrm>
        <a:graphic>
          <a:graphicData uri="http://schemas.openxmlformats.org/drawingml/2006/table">
            <a:tbl>
              <a:tblPr firstRow="1" firstCol="1">
                <a:tableStyleId>{4C3C2611-4C71-4FC5-86AE-919BDF0F9419}</a:tableStyleId>
              </a:tblPr>
              <a:tblGrid>
                <a:gridCol w="2819400">
                  <a:extLst>
                    <a:ext uri="{9D8B030D-6E8A-4147-A177-3AD203B41FA5}">
                      <a16:colId xmlns:a16="http://schemas.microsoft.com/office/drawing/2014/main" val="20000"/>
                    </a:ext>
                  </a:extLst>
                </a:gridCol>
                <a:gridCol w="4817979">
                  <a:extLst>
                    <a:ext uri="{9D8B030D-6E8A-4147-A177-3AD203B41FA5}">
                      <a16:colId xmlns:a16="http://schemas.microsoft.com/office/drawing/2014/main" val="20001"/>
                    </a:ext>
                  </a:extLst>
                </a:gridCol>
                <a:gridCol w="3974628">
                  <a:extLst>
                    <a:ext uri="{9D8B030D-6E8A-4147-A177-3AD203B41FA5}">
                      <a16:colId xmlns:a16="http://schemas.microsoft.com/office/drawing/2014/main" val="20002"/>
                    </a:ext>
                  </a:extLst>
                </a:gridCol>
                <a:gridCol w="3734778">
                  <a:extLst>
                    <a:ext uri="{9D8B030D-6E8A-4147-A177-3AD203B41FA5}">
                      <a16:colId xmlns:a16="http://schemas.microsoft.com/office/drawing/2014/main" val="20003"/>
                    </a:ext>
                  </a:extLst>
                </a:gridCol>
                <a:gridCol w="3977867">
                  <a:extLst>
                    <a:ext uri="{9D8B030D-6E8A-4147-A177-3AD203B41FA5}">
                      <a16:colId xmlns:a16="http://schemas.microsoft.com/office/drawing/2014/main" val="20004"/>
                    </a:ext>
                  </a:extLst>
                </a:gridCol>
              </a:tblGrid>
              <a:tr h="840067">
                <a:tc>
                  <a:txBody>
                    <a:bodyPr/>
                    <a:lstStyle/>
                    <a:p>
                      <a:pPr defTabSz="2438400">
                        <a:defRPr b="0"/>
                      </a:pPr>
                      <a:r>
                        <a:rPr sz="2500" dirty="0">
                          <a:solidFill>
                            <a:srgbClr val="FFFFFF"/>
                          </a:solidFill>
                          <a:latin typeface="Avenir Heavy"/>
                          <a:ea typeface="Avenir Heavy"/>
                          <a:cs typeface="Avenir Heavy"/>
                          <a:sym typeface="Avenir Heavy"/>
                        </a:rPr>
                        <a:t>EUROPE</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61736"/>
                      </a:srgbClr>
                    </a:solidFill>
                  </a:tcPr>
                </a:tc>
                <a:tc>
                  <a:txBody>
                    <a:bodyPr/>
                    <a:lstStyle/>
                    <a:p>
                      <a:pPr defTabSz="2438400">
                        <a:defRPr b="0"/>
                      </a:pPr>
                      <a:r>
                        <a:rPr lang="fr-FR" sz="2500" dirty="0">
                          <a:latin typeface="Avenir Book"/>
                          <a:ea typeface="Avenir Book"/>
                          <a:cs typeface="Avenir Book"/>
                          <a:sym typeface="Avenir Book"/>
                        </a:rPr>
                        <a:t>Pays-Bas</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b="0"/>
                      </a:pPr>
                      <a:r>
                        <a:rPr lang="en-US" altLang="zh-CN" sz="2500" dirty="0" err="1">
                          <a:latin typeface="Avenir Book"/>
                          <a:ea typeface="Avenir Book"/>
                          <a:cs typeface="Avenir Book"/>
                          <a:sym typeface="Avenir Book"/>
                        </a:rPr>
                        <a:t>Arménie</a:t>
                      </a:r>
                      <a:endParaRPr lang="en-US"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4D9E2"/>
                    </a:solidFill>
                  </a:tcPr>
                </a:tc>
                <a:tc>
                  <a:txBody>
                    <a:bodyPr/>
                    <a:lstStyle/>
                    <a:p>
                      <a:pPr defTabSz="2438400"/>
                      <a:r>
                        <a:rPr lang="fr-FR" sz="2500" b="0" dirty="0">
                          <a:latin typeface="Avenir Book"/>
                          <a:ea typeface="Avenir Book"/>
                          <a:cs typeface="Avenir Book"/>
                          <a:sym typeface="Avenir Book"/>
                        </a:rPr>
                        <a:t>Ou</a:t>
                      </a:r>
                      <a:r>
                        <a:rPr sz="2500" b="0" dirty="0" err="1">
                          <a:latin typeface="Avenir Book"/>
                          <a:ea typeface="Avenir Book"/>
                          <a:cs typeface="Avenir Book"/>
                          <a:sym typeface="Avenir Book"/>
                        </a:rPr>
                        <a:t>ganda</a:t>
                      </a:r>
                      <a:endParaRPr sz="2500" b="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0E4E5"/>
                    </a:solidFill>
                  </a:tcPr>
                </a:tc>
                <a:tc>
                  <a:txBody>
                    <a:bodyPr/>
                    <a:lstStyle/>
                    <a:p>
                      <a:pPr defTabSz="2438400"/>
                      <a:r>
                        <a:rPr sz="2500" b="0" dirty="0">
                          <a:latin typeface="Avenir Book"/>
                          <a:ea typeface="Avenir Book"/>
                          <a:cs typeface="Avenir Book"/>
                          <a:sym typeface="Avenir Book"/>
                        </a:rPr>
                        <a:t>Canada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0"/>
                  </a:ext>
                </a:extLst>
              </a:tr>
              <a:tr h="978913">
                <a:tc>
                  <a:txBody>
                    <a:bodyPr/>
                    <a:lstStyle/>
                    <a:p>
                      <a:pPr defTabSz="2438400">
                        <a:defRPr b="0"/>
                      </a:pPr>
                      <a:r>
                        <a:rPr sz="2500" dirty="0">
                          <a:latin typeface="Avenir Book"/>
                          <a:ea typeface="Avenir Book"/>
                          <a:cs typeface="Avenir Book"/>
                          <a:sym typeface="Avenir Book"/>
                        </a:rPr>
                        <a:t>Bulgari</a:t>
                      </a:r>
                      <a:r>
                        <a:rPr lang="fr-FR" sz="2500" dirty="0">
                          <a:latin typeface="Avenir Book"/>
                          <a:ea typeface="Avenir Book"/>
                          <a:cs typeface="Avenir Book"/>
                          <a:sym typeface="Avenir Book"/>
                        </a:rPr>
                        <a:t>e</a:t>
                      </a:r>
                      <a:r>
                        <a:rPr sz="2500" dirty="0">
                          <a:latin typeface="Avenir Book"/>
                          <a:ea typeface="Avenir Book"/>
                          <a:cs typeface="Avenir Book"/>
                          <a:sym typeface="Avenir Book"/>
                        </a:rPr>
                        <a:t> </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rtl="0"/>
                      <a:r>
                        <a:rPr sz="2500" dirty="0" err="1">
                          <a:latin typeface="Avenir Book"/>
                          <a:ea typeface="Avenir Book"/>
                          <a:cs typeface="Avenir Book"/>
                          <a:sym typeface="Avenir Book"/>
                        </a:rPr>
                        <a:t>Belgi</a:t>
                      </a:r>
                      <a:r>
                        <a:rPr lang="fr-FR" sz="2500" dirty="0">
                          <a:latin typeface="Avenir Book"/>
                          <a:ea typeface="Avenir Book"/>
                          <a:cs typeface="Avenir Book"/>
                          <a:sym typeface="Avenir Book"/>
                        </a:rPr>
                        <a:t>que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solidFill>
                            <a:srgbClr val="FFFFFF"/>
                          </a:solidFill>
                          <a:latin typeface="Avenir Heavy"/>
                          <a:ea typeface="Avenir Heavy"/>
                          <a:cs typeface="Avenir Heavy"/>
                          <a:sym typeface="Avenir Heavy"/>
                        </a:rPr>
                        <a:t>CARAÏBES ET </a:t>
                      </a:r>
                      <a:r>
                        <a:rPr sz="2500" dirty="0">
                          <a:solidFill>
                            <a:srgbClr val="FFFFFF"/>
                          </a:solidFill>
                          <a:latin typeface="Avenir Heavy"/>
                          <a:ea typeface="Avenir Heavy"/>
                          <a:cs typeface="Avenir Heavy"/>
                          <a:sym typeface="Avenir Heavy"/>
                        </a:rPr>
                        <a:t>PACIFI</a:t>
                      </a:r>
                      <a:r>
                        <a:rPr lang="fr-FR" sz="2500" dirty="0">
                          <a:solidFill>
                            <a:srgbClr val="FFFFFF"/>
                          </a:solidFill>
                          <a:latin typeface="Avenir Heavy"/>
                          <a:ea typeface="Avenir Heavy"/>
                          <a:cs typeface="Avenir Heavy"/>
                          <a:sym typeface="Avenir Heavy"/>
                        </a:rPr>
                        <a:t>QUE</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261BA">
                        <a:alpha val="54118"/>
                      </a:srgbClr>
                    </a:solidFill>
                  </a:tcPr>
                </a:tc>
                <a:tc>
                  <a:txBody>
                    <a:bodyPr/>
                    <a:lstStyle/>
                    <a:p>
                      <a:pPr defTabSz="2438400"/>
                      <a:r>
                        <a:rPr sz="2500" dirty="0">
                          <a:latin typeface="Avenir Book"/>
                          <a:ea typeface="Avenir Book"/>
                          <a:cs typeface="Avenir Book"/>
                          <a:sym typeface="Avenir Book"/>
                        </a:rPr>
                        <a:t>Lib</a:t>
                      </a:r>
                      <a:r>
                        <a:rPr lang="fr-FR" sz="2500" dirty="0">
                          <a:latin typeface="Avenir Book"/>
                          <a:ea typeface="Avenir Book"/>
                          <a:cs typeface="Avenir Book"/>
                          <a:sym typeface="Avenir Book"/>
                        </a:rPr>
                        <a:t>é</a:t>
                      </a:r>
                      <a:r>
                        <a:rPr sz="2500" dirty="0">
                          <a:latin typeface="Avenir Book"/>
                          <a:ea typeface="Avenir Book"/>
                          <a:cs typeface="Avenir Book"/>
                          <a:sym typeface="Avenir Book"/>
                        </a:rPr>
                        <a:t>ria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err="1">
                          <a:latin typeface="Avenir Book"/>
                          <a:ea typeface="Avenir Book"/>
                          <a:cs typeface="Avenir Book"/>
                          <a:sym typeface="Avenir Book"/>
                        </a:rPr>
                        <a:t>Colombi</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1"/>
                  </a:ext>
                </a:extLst>
              </a:tr>
              <a:tr h="537493">
                <a:tc>
                  <a:txBody>
                    <a:bodyPr/>
                    <a:lstStyle/>
                    <a:p>
                      <a:pPr defTabSz="2438400">
                        <a:defRPr b="0"/>
                      </a:pPr>
                      <a:r>
                        <a:rPr lang="fr-FR" sz="2500" dirty="0">
                          <a:latin typeface="Avenir Book"/>
                          <a:ea typeface="Avenir Book"/>
                          <a:cs typeface="Avenir Book"/>
                          <a:sym typeface="Avenir Book"/>
                        </a:rPr>
                        <a:t>République tchèque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Roumanie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err="1">
                          <a:latin typeface="Avenir Book"/>
                          <a:ea typeface="Avenir Book"/>
                          <a:cs typeface="Avenir Book"/>
                          <a:sym typeface="Avenir Book"/>
                        </a:rPr>
                        <a:t>Barbad</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lang="fr-FR" sz="2500" dirty="0">
                          <a:latin typeface="Avenir Book"/>
                          <a:ea typeface="Avenir Book"/>
                          <a:cs typeface="Avenir Book"/>
                          <a:sym typeface="Avenir Book"/>
                        </a:rPr>
                        <a:t>Guinée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El Salvador</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2"/>
                  </a:ext>
                </a:extLst>
              </a:tr>
              <a:tr h="537493">
                <a:tc>
                  <a:txBody>
                    <a:bodyPr/>
                    <a:lstStyle/>
                    <a:p>
                      <a:pPr defTabSz="2438400">
                        <a:defRPr b="0"/>
                      </a:pPr>
                      <a:r>
                        <a:rPr lang="fr-FR" sz="2500" dirty="0">
                          <a:latin typeface="Avenir Book"/>
                          <a:ea typeface="Avenir Book"/>
                          <a:cs typeface="Avenir Book"/>
                          <a:sym typeface="Avenir Book"/>
                        </a:rPr>
                        <a:t>Chypre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err="1">
                          <a:latin typeface="Avenir Book"/>
                          <a:ea typeface="Avenir Book"/>
                          <a:cs typeface="Avenir Book"/>
                          <a:sym typeface="Avenir Book"/>
                        </a:rPr>
                        <a:t>Slova</a:t>
                      </a:r>
                      <a:r>
                        <a:rPr lang="fr-FR" sz="2500" dirty="0" err="1">
                          <a:latin typeface="Avenir Book"/>
                          <a:ea typeface="Avenir Book"/>
                          <a:cs typeface="Avenir Book"/>
                          <a:sym typeface="Avenir Book"/>
                        </a:rPr>
                        <a:t>quie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err="1">
                          <a:latin typeface="Avenir Book"/>
                          <a:ea typeface="Avenir Book"/>
                          <a:cs typeface="Avenir Book"/>
                          <a:sym typeface="Avenir Book"/>
                        </a:rPr>
                        <a:t>Domin</a:t>
                      </a:r>
                      <a:r>
                        <a:rPr lang="fr-FR" sz="2500" dirty="0" err="1">
                          <a:latin typeface="Avenir Book"/>
                          <a:ea typeface="Avenir Book"/>
                          <a:cs typeface="Avenir Book"/>
                          <a:sym typeface="Avenir Book"/>
                        </a:rPr>
                        <a:t>ique</a:t>
                      </a:r>
                      <a:r>
                        <a:rPr sz="2500" dirty="0">
                          <a:latin typeface="Avenir Book"/>
                          <a:ea typeface="Avenir Book"/>
                          <a:cs typeface="Avenir Book"/>
                          <a:sym typeface="Avenir Book"/>
                        </a:rPr>
                        <a:t>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latin typeface="Avenir Book"/>
                          <a:ea typeface="Avenir Book"/>
                          <a:cs typeface="Avenir Book"/>
                          <a:sym typeface="Avenir Book"/>
                        </a:rPr>
                        <a:t>Burundi</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Uruguay</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3"/>
                  </a:ext>
                </a:extLst>
              </a:tr>
              <a:tr h="978913">
                <a:tc>
                  <a:txBody>
                    <a:bodyPr/>
                    <a:lstStyle/>
                    <a:p>
                      <a:pPr defTabSz="2438400">
                        <a:defRPr b="0"/>
                      </a:pPr>
                      <a:r>
                        <a:rPr sz="2500" dirty="0">
                          <a:latin typeface="Avenir Book"/>
                          <a:ea typeface="Avenir Book"/>
                          <a:cs typeface="Avenir Book"/>
                          <a:sym typeface="Avenir Book"/>
                        </a:rPr>
                        <a:t>D</a:t>
                      </a:r>
                      <a:r>
                        <a:rPr lang="fr-FR" sz="2500" dirty="0">
                          <a:latin typeface="Avenir Book"/>
                          <a:ea typeface="Avenir Book"/>
                          <a:cs typeface="Avenir Book"/>
                          <a:sym typeface="Avenir Book"/>
                        </a:rPr>
                        <a:t>a</a:t>
                      </a:r>
                      <a:r>
                        <a:rPr sz="2500" dirty="0">
                          <a:latin typeface="Avenir Book"/>
                          <a:ea typeface="Avenir Book"/>
                          <a:cs typeface="Avenir Book"/>
                          <a:sym typeface="Avenir Book"/>
                        </a:rPr>
                        <a:t>n</a:t>
                      </a:r>
                      <a:r>
                        <a:rPr lang="fr-FR" sz="2500" dirty="0">
                          <a:latin typeface="Avenir Book"/>
                          <a:ea typeface="Avenir Book"/>
                          <a:cs typeface="Avenir Book"/>
                          <a:sym typeface="Avenir Book"/>
                        </a:rPr>
                        <a:t>e</a:t>
                      </a:r>
                      <a:r>
                        <a:rPr sz="2500" dirty="0">
                          <a:latin typeface="Avenir Book"/>
                          <a:ea typeface="Avenir Book"/>
                          <a:cs typeface="Avenir Book"/>
                          <a:sym typeface="Avenir Book"/>
                        </a:rPr>
                        <a:t>mark</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Espagne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Saint</a:t>
                      </a:r>
                      <a:r>
                        <a:rPr lang="fr-FR" sz="2500" dirty="0">
                          <a:latin typeface="Avenir Book"/>
                          <a:ea typeface="Avenir Book"/>
                          <a:cs typeface="Avenir Book"/>
                          <a:sym typeface="Avenir Book"/>
                        </a:rPr>
                        <a:t>-</a:t>
                      </a:r>
                      <a:r>
                        <a:rPr sz="2500" dirty="0">
                          <a:latin typeface="Avenir Book"/>
                          <a:ea typeface="Avenir Book"/>
                          <a:cs typeface="Avenir Book"/>
                          <a:sym typeface="Avenir Book"/>
                        </a:rPr>
                        <a:t>Vincent</a:t>
                      </a:r>
                      <a:r>
                        <a:rPr lang="fr-FR" sz="2500" dirty="0">
                          <a:latin typeface="Avenir Book"/>
                          <a:ea typeface="Avenir Book"/>
                          <a:cs typeface="Avenir Book"/>
                          <a:sym typeface="Avenir Book"/>
                        </a:rPr>
                        <a:t>-et-les-</a:t>
                      </a:r>
                      <a:r>
                        <a:rPr sz="2500" dirty="0">
                          <a:latin typeface="Avenir Book"/>
                          <a:ea typeface="Avenir Book"/>
                          <a:cs typeface="Avenir Book"/>
                          <a:sym typeface="Avenir Book"/>
                        </a:rPr>
                        <a:t>Grenadines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lang="fr-FR" sz="2500" dirty="0">
                          <a:latin typeface="Avenir Book"/>
                          <a:ea typeface="Avenir Book"/>
                          <a:cs typeface="Avenir Book"/>
                          <a:sym typeface="Avenir Book"/>
                        </a:rPr>
                        <a:t>Cabo</a:t>
                      </a:r>
                      <a:r>
                        <a:rPr sz="2500" dirty="0">
                          <a:latin typeface="Avenir Book"/>
                          <a:ea typeface="Avenir Book"/>
                          <a:cs typeface="Avenir Book"/>
                          <a:sym typeface="Avenir Book"/>
                        </a:rPr>
                        <a:t> Verde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2B8482">
                        <a:alpha val="21530"/>
                      </a:srgbClr>
                    </a:solidFill>
                  </a:tcPr>
                </a:tc>
                <a:tc>
                  <a:txBody>
                    <a:bodyPr/>
                    <a:lstStyle/>
                    <a:p>
                      <a:pPr defTabSz="2438400"/>
                      <a:r>
                        <a:rPr sz="2500" dirty="0">
                          <a:latin typeface="Avenir Book"/>
                          <a:ea typeface="Avenir Book"/>
                          <a:cs typeface="Avenir Book"/>
                          <a:sym typeface="Avenir Book"/>
                        </a:rPr>
                        <a:t>Nicaragua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4"/>
                  </a:ext>
                </a:extLst>
              </a:tr>
              <a:tr h="537493">
                <a:tc>
                  <a:txBody>
                    <a:bodyPr/>
                    <a:lstStyle/>
                    <a:p>
                      <a:pPr defTabSz="2438400">
                        <a:defRPr b="0"/>
                      </a:pPr>
                      <a:r>
                        <a:rPr sz="2500" dirty="0">
                          <a:latin typeface="Avenir Book"/>
                          <a:ea typeface="Avenir Book"/>
                          <a:cs typeface="Avenir Book"/>
                          <a:sym typeface="Avenir Book"/>
                        </a:rPr>
                        <a:t>Finland</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Suède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Tonga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lang="fr-FR" sz="2500" dirty="0">
                          <a:solidFill>
                            <a:srgbClr val="FFFFFF"/>
                          </a:solidFill>
                          <a:latin typeface="Avenir Heavy"/>
                          <a:ea typeface="Avenir Heavy"/>
                          <a:cs typeface="Avenir Heavy"/>
                          <a:sym typeface="Avenir Heavy"/>
                        </a:rPr>
                        <a:t>ÉTATS </a:t>
                      </a:r>
                      <a:r>
                        <a:rPr sz="2500" dirty="0">
                          <a:solidFill>
                            <a:srgbClr val="FFFFFF"/>
                          </a:solidFill>
                          <a:latin typeface="Avenir Heavy"/>
                          <a:ea typeface="Avenir Heavy"/>
                          <a:cs typeface="Avenir Heavy"/>
                          <a:sym typeface="Avenir Heavy"/>
                        </a:rPr>
                        <a:t>ARABES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8F99C3"/>
                    </a:solidFill>
                  </a:tcPr>
                </a:tc>
                <a:tc>
                  <a:txBody>
                    <a:bodyPr/>
                    <a:lstStyle/>
                    <a:p>
                      <a:pPr defTabSz="2438400"/>
                      <a:r>
                        <a:rPr sz="2500" dirty="0">
                          <a:latin typeface="Avenir Book"/>
                          <a:ea typeface="Avenir Book"/>
                          <a:cs typeface="Avenir Book"/>
                          <a:sym typeface="Avenir Book"/>
                        </a:rPr>
                        <a:t>Panama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5C0BF">
                        <a:alpha val="54033"/>
                      </a:srgbClr>
                    </a:solidFill>
                  </a:tcPr>
                </a:tc>
                <a:extLst>
                  <a:ext uri="{0D108BD9-81ED-4DB2-BD59-A6C34878D82A}">
                    <a16:rowId xmlns:a16="http://schemas.microsoft.com/office/drawing/2014/main" val="10005"/>
                  </a:ext>
                </a:extLst>
              </a:tr>
              <a:tr h="656388">
                <a:tc>
                  <a:txBody>
                    <a:bodyPr/>
                    <a:lstStyle/>
                    <a:p>
                      <a:pPr defTabSz="2438400">
                        <a:defRPr b="0"/>
                      </a:pPr>
                      <a:r>
                        <a:rPr sz="2500">
                          <a:latin typeface="Avenir Book"/>
                          <a:ea typeface="Avenir Book"/>
                          <a:cs typeface="Avenir Book"/>
                          <a:sym typeface="Avenir Book"/>
                        </a:rPr>
                        <a:t>Luxembourg</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lang="fr-FR" sz="2500" dirty="0">
                          <a:latin typeface="Avenir Book"/>
                          <a:ea typeface="Avenir Book"/>
                          <a:cs typeface="Avenir Book"/>
                          <a:sym typeface="Avenir Book"/>
                        </a:rPr>
                        <a:t>Suisse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ASIE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E85AF">
                        <a:alpha val="78810"/>
                      </a:srgbClr>
                    </a:solidFill>
                  </a:tcPr>
                </a:tc>
                <a:tc>
                  <a:txBody>
                    <a:bodyPr/>
                    <a:lstStyle/>
                    <a:p>
                      <a:pPr defTabSz="2438400"/>
                      <a:r>
                        <a:rPr lang="fr-FR" sz="2500" dirty="0">
                          <a:latin typeface="Avenir Book"/>
                          <a:ea typeface="Avenir Book"/>
                          <a:cs typeface="Avenir Book"/>
                          <a:sym typeface="Avenir Book"/>
                        </a:rPr>
                        <a:t>Liban</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BDEEC"/>
                    </a:solidFill>
                  </a:tcPr>
                </a:tc>
                <a:tc>
                  <a:txBody>
                    <a:bodyPr/>
                    <a:lstStyle/>
                    <a:p>
                      <a:pPr defTabSz="2438400"/>
                      <a:r>
                        <a:rPr lang="fr-FR" sz="2500" dirty="0">
                          <a:latin typeface="Avenir Book"/>
                          <a:ea typeface="Avenir Book"/>
                          <a:cs typeface="Avenir Book"/>
                          <a:sym typeface="Avenir Book"/>
                        </a:rPr>
                        <a:t>Pérou</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6"/>
                  </a:ext>
                </a:extLst>
              </a:tr>
              <a:tr h="614083">
                <a:tc>
                  <a:txBody>
                    <a:bodyPr/>
                    <a:lstStyle/>
                    <a:p>
                      <a:pPr defTabSz="2438400">
                        <a:defRPr b="0"/>
                      </a:pPr>
                      <a:r>
                        <a:rPr lang="fr-FR" sz="2500" dirty="0">
                          <a:latin typeface="Avenir Book"/>
                          <a:ea typeface="Avenir Book"/>
                          <a:cs typeface="Avenir Book"/>
                          <a:sym typeface="Avenir Book"/>
                        </a:rPr>
                        <a:t>Hongrie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lang="fr-FR" sz="2500" dirty="0">
                          <a:latin typeface="Avenir Book"/>
                          <a:ea typeface="Avenir Book"/>
                          <a:cs typeface="Avenir Book"/>
                          <a:sym typeface="Avenir Book"/>
                        </a:rPr>
                        <a:t>Islande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Ind</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defTabSz="2438400"/>
                      <a:r>
                        <a:rPr lang="fr-FR" sz="2500" dirty="0">
                          <a:latin typeface="Avenir Book"/>
                          <a:ea typeface="Avenir Book"/>
                          <a:cs typeface="Avenir Book"/>
                          <a:sym typeface="Avenir Book"/>
                        </a:rPr>
                        <a:t>Koweït</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BDEEC"/>
                    </a:solidFill>
                  </a:tcPr>
                </a:tc>
                <a:tc>
                  <a:txBody>
                    <a:bodyPr/>
                    <a:lstStyle/>
                    <a:p>
                      <a:pPr defTabSz="2438400"/>
                      <a:r>
                        <a:rPr sz="2500" dirty="0">
                          <a:latin typeface="Avenir Book"/>
                          <a:ea typeface="Avenir Book"/>
                          <a:cs typeface="Avenir Book"/>
                          <a:sym typeface="Avenir Book"/>
                        </a:rPr>
                        <a:t>Venezuela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5C0BF">
                        <a:alpha val="54033"/>
                      </a:srgbClr>
                    </a:solidFill>
                  </a:tcPr>
                </a:tc>
                <a:extLst>
                  <a:ext uri="{0D108BD9-81ED-4DB2-BD59-A6C34878D82A}">
                    <a16:rowId xmlns:a16="http://schemas.microsoft.com/office/drawing/2014/main" val="1321834258"/>
                  </a:ext>
                </a:extLst>
              </a:tr>
              <a:tr h="614083">
                <a:tc>
                  <a:txBody>
                    <a:bodyPr/>
                    <a:lstStyle/>
                    <a:p>
                      <a:pPr defTabSz="2438400">
                        <a:defRPr b="0"/>
                      </a:pPr>
                      <a:r>
                        <a:rPr lang="fr-FR" sz="2500" noProof="0" dirty="0" err="1">
                          <a:latin typeface="Avenir Book"/>
                          <a:ea typeface="Avenir Book"/>
                          <a:cs typeface="Avenir Book"/>
                          <a:sym typeface="Avenir Book"/>
                        </a:rPr>
                        <a:t>Irland</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Mont</a:t>
                      </a:r>
                      <a:r>
                        <a:rPr lang="fr-FR" sz="2500" dirty="0">
                          <a:latin typeface="Avenir Book"/>
                          <a:ea typeface="Avenir Book"/>
                          <a:cs typeface="Avenir Book"/>
                          <a:sym typeface="Avenir Book"/>
                        </a:rPr>
                        <a:t>é</a:t>
                      </a:r>
                      <a:r>
                        <a:rPr sz="2500" dirty="0">
                          <a:latin typeface="Avenir Book"/>
                          <a:ea typeface="Avenir Book"/>
                          <a:cs typeface="Avenir Book"/>
                          <a:sym typeface="Avenir Book"/>
                        </a:rPr>
                        <a:t>n</a:t>
                      </a:r>
                      <a:r>
                        <a:rPr lang="fr-FR" sz="2500" dirty="0">
                          <a:latin typeface="Avenir Book"/>
                          <a:ea typeface="Avenir Book"/>
                          <a:cs typeface="Avenir Book"/>
                          <a:sym typeface="Avenir Book"/>
                        </a:rPr>
                        <a:t>é</a:t>
                      </a:r>
                      <a:r>
                        <a:rPr sz="2500" dirty="0" err="1">
                          <a:latin typeface="Avenir Book"/>
                          <a:ea typeface="Avenir Book"/>
                          <a:cs typeface="Avenir Book"/>
                          <a:sym typeface="Avenir Book"/>
                        </a:rPr>
                        <a:t>gro</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Pakistan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lang="fr-FR" sz="2500" dirty="0">
                          <a:latin typeface="Avenir Book"/>
                          <a:ea typeface="Avenir Book"/>
                          <a:cs typeface="Avenir Book"/>
                          <a:sym typeface="Avenir Book"/>
                        </a:rPr>
                        <a:t>Maroc</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BDEEC"/>
                    </a:solidFill>
                  </a:tcPr>
                </a:tc>
                <a:tc rowSpan="4">
                  <a:txBody>
                    <a:bodyPr/>
                    <a:lstStyle/>
                    <a:p>
                      <a:pPr defTabSz="2438400"/>
                      <a:r>
                        <a:rPr lang="en-US" altLang="zh-CN" sz="4400" dirty="0">
                          <a:latin typeface="Avenir Book"/>
                          <a:ea typeface="Avenir Book"/>
                          <a:cs typeface="Avenir Book"/>
                          <a:sym typeface="Avenir Book"/>
                        </a:rPr>
                        <a:t>À SUIVRE…</a:t>
                      </a:r>
                    </a:p>
                    <a:p>
                      <a:pPr defTabSz="2438400"/>
                      <a:endParaRPr sz="44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F7EDED"/>
                    </a:solidFill>
                  </a:tcPr>
                </a:tc>
                <a:extLst>
                  <a:ext uri="{0D108BD9-81ED-4DB2-BD59-A6C34878D82A}">
                    <a16:rowId xmlns:a16="http://schemas.microsoft.com/office/drawing/2014/main" val="10007"/>
                  </a:ext>
                </a:extLst>
              </a:tr>
              <a:tr h="738324">
                <a:tc>
                  <a:txBody>
                    <a:bodyPr/>
                    <a:lstStyle/>
                    <a:p>
                      <a:pPr defTabSz="2438400">
                        <a:defRPr b="0"/>
                      </a:pPr>
                      <a:r>
                        <a:rPr sz="2500" dirty="0">
                          <a:latin typeface="Avenir Book"/>
                          <a:ea typeface="Avenir Book"/>
                          <a:cs typeface="Avenir Book"/>
                          <a:sym typeface="Avenir Book"/>
                        </a:rPr>
                        <a:t>Liechtenstein</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Royaume-Uni de Grande-Bretagne et d'Irlande du Nord</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Sri Lanka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Oman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0438F">
                        <a:alpha val="18214"/>
                      </a:srgbClr>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8"/>
                  </a:ext>
                </a:extLst>
              </a:tr>
              <a:tr h="857736">
                <a:tc>
                  <a:txBody>
                    <a:bodyPr/>
                    <a:lstStyle/>
                    <a:p>
                      <a:pPr defTabSz="2438400">
                        <a:defRPr b="0"/>
                      </a:pPr>
                      <a:r>
                        <a:rPr lang="fr-FR" sz="2500" dirty="0">
                          <a:latin typeface="Avenir Book"/>
                          <a:ea typeface="Avenir Book"/>
                          <a:cs typeface="Avenir Book"/>
                          <a:sym typeface="Avenir Book"/>
                        </a:rPr>
                        <a:t>Lituanie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France</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AFRIQUE</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3CA2A3"/>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AMÉRIQUES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B3A2A1"/>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5C0BF">
                        <a:alpha val="54033"/>
                      </a:srgbClr>
                    </a:solidFill>
                  </a:tcPr>
                </a:tc>
                <a:extLst>
                  <a:ext uri="{0D108BD9-81ED-4DB2-BD59-A6C34878D82A}">
                    <a16:rowId xmlns:a16="http://schemas.microsoft.com/office/drawing/2014/main" val="10009"/>
                  </a:ext>
                </a:extLst>
              </a:tr>
              <a:tr h="610015">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b="0"/>
                      </a:pPr>
                      <a:r>
                        <a:rPr lang="en-US" sz="2500" dirty="0" err="1">
                          <a:latin typeface="Avenir Book"/>
                          <a:ea typeface="Avenir Book"/>
                          <a:cs typeface="Avenir Book"/>
                          <a:sym typeface="Avenir Book"/>
                        </a:rPr>
                        <a:t>Albanie</a:t>
                      </a:r>
                      <a:endParaRPr lang="en-US" sz="2500" dirty="0">
                        <a:latin typeface="Avenir Book"/>
                        <a:ea typeface="Avenir Book"/>
                        <a:cs typeface="Avenir Book"/>
                        <a:sym typeface="Avenir Book"/>
                      </a:endParaRPr>
                    </a:p>
                    <a:p>
                      <a:pPr defTabSz="2438400">
                        <a:defRPr b="0"/>
                      </a:pP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dirty="0">
                          <a:solidFill>
                            <a:srgbClr val="FFFFFF"/>
                          </a:solidFill>
                          <a:latin typeface="Avenir Heavy"/>
                          <a:ea typeface="Avenir Heavy"/>
                          <a:cs typeface="Avenir Heavy"/>
                          <a:sym typeface="Avenir Heavy"/>
                        </a:rPr>
                        <a:t>CEI</a:t>
                      </a:r>
                      <a:endParaRPr lang="en-US"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8C9BB0"/>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Kenya</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D0E4E5"/>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Argentine</a:t>
                      </a: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EADDDC"/>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5C0BF">
                        <a:alpha val="54033"/>
                      </a:srgbClr>
                    </a:solidFill>
                  </a:tcPr>
                </a:tc>
                <a:extLst>
                  <a:ext uri="{0D108BD9-81ED-4DB2-BD59-A6C34878D82A}">
                    <a16:rowId xmlns:a16="http://schemas.microsoft.com/office/drawing/2014/main" val="10010"/>
                  </a:ext>
                </a:extLst>
              </a:tr>
            </a:tbl>
          </a:graphicData>
        </a:graphic>
      </p:graphicFrame>
      <p:pic>
        <p:nvPicPr>
          <p:cNvPr id="26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ernational Telecommunication Union(ITU)"/>
          <p:cNvSpPr txBox="1">
            <a:spLocks noGrp="1"/>
          </p:cNvSpPr>
          <p:nvPr>
            <p:ph type="title"/>
          </p:nvPr>
        </p:nvSpPr>
        <p:spPr>
          <a:prstGeom prst="rect">
            <a:avLst/>
          </a:prstGeom>
        </p:spPr>
        <p:txBody>
          <a:bodyPr>
            <a:normAutofit/>
          </a:bodyPr>
          <a:lstStyle>
            <a:lvl1pPr>
              <a:defRPr sz="7400" b="0" spc="-148">
                <a:solidFill>
                  <a:srgbClr val="002060"/>
                </a:solidFill>
                <a:latin typeface="Avenir Heavy"/>
                <a:ea typeface="Avenir Heavy"/>
                <a:cs typeface="Avenir Heavy"/>
                <a:sym typeface="Avenir Heavy"/>
              </a:defRPr>
            </a:lvl1pPr>
          </a:lstStyle>
          <a:p>
            <a:r>
              <a:rPr lang="fr-CH" sz="7200" dirty="0"/>
              <a:t>Union internationale des télécommunications (UIT)</a:t>
            </a:r>
          </a:p>
        </p:txBody>
      </p:sp>
      <p:sp>
        <p:nvSpPr>
          <p:cNvPr id="158" name="Committed to help the world communicat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dirty="0"/>
              <a:t>Connecter le monde</a:t>
            </a:r>
          </a:p>
        </p:txBody>
      </p:sp>
      <p:pic>
        <p:nvPicPr>
          <p:cNvPr id="160"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61"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27" name="3 Sectors">
            <a:extLst>
              <a:ext uri="{FF2B5EF4-FFF2-40B4-BE49-F238E27FC236}">
                <a16:creationId xmlns:a16="http://schemas.microsoft.com/office/drawing/2014/main" id="{F05F1C2A-F5F9-23AF-192D-8AC0B9333AED}"/>
              </a:ext>
            </a:extLst>
          </p:cNvPr>
          <p:cNvSpPr txBox="1"/>
          <p:nvPr/>
        </p:nvSpPr>
        <p:spPr>
          <a:xfrm>
            <a:off x="7393644" y="4018042"/>
            <a:ext cx="2938305"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b="1">
                <a:solidFill>
                  <a:srgbClr val="081F5C"/>
                </a:solidFill>
              </a:defRPr>
            </a:pPr>
            <a:r>
              <a:rPr lang="fr-CH" sz="14000" dirty="0">
                <a:solidFill>
                  <a:srgbClr val="479ED8"/>
                </a:solidFill>
                <a:latin typeface="Avenir" panose="02000503020000020003" pitchFamily="2" charset="0"/>
                <a:cs typeface="Calibri" panose="020F0502020204030204" pitchFamily="34" charset="0"/>
              </a:rPr>
              <a:t>3</a:t>
            </a:r>
            <a:r>
              <a:rPr lang="fr-CH" sz="3000" dirty="0">
                <a:latin typeface="Avenir" panose="02000503020000020003" pitchFamily="2" charset="0"/>
                <a:cs typeface="Calibri" panose="020F0502020204030204" pitchFamily="34" charset="0"/>
              </a:rPr>
              <a:t> Secteurs </a:t>
            </a:r>
          </a:p>
        </p:txBody>
      </p:sp>
      <p:sp>
        <p:nvSpPr>
          <p:cNvPr id="28" name="193…">
            <a:extLst>
              <a:ext uri="{FF2B5EF4-FFF2-40B4-BE49-F238E27FC236}">
                <a16:creationId xmlns:a16="http://schemas.microsoft.com/office/drawing/2014/main" id="{A726B32A-4678-0772-AF4A-64454DD6FD24}"/>
              </a:ext>
            </a:extLst>
          </p:cNvPr>
          <p:cNvSpPr txBox="1"/>
          <p:nvPr/>
        </p:nvSpPr>
        <p:spPr>
          <a:xfrm>
            <a:off x="12938267" y="4021644"/>
            <a:ext cx="3080006"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defRPr sz="14000" b="1">
                <a:solidFill>
                  <a:srgbClr val="479ED8"/>
                </a:solidFill>
              </a:defRPr>
            </a:pPr>
            <a:r>
              <a:rPr lang="fr-CH" sz="14000" dirty="0">
                <a:latin typeface="Avenir" panose="02000503020000020003" pitchFamily="2" charset="0"/>
                <a:cs typeface="Calibri" panose="020F0502020204030204" pitchFamily="34" charset="0"/>
              </a:rPr>
              <a:t>193</a:t>
            </a:r>
          </a:p>
        </p:txBody>
      </p:sp>
      <p:sp>
        <p:nvSpPr>
          <p:cNvPr id="29" name="700…">
            <a:extLst>
              <a:ext uri="{FF2B5EF4-FFF2-40B4-BE49-F238E27FC236}">
                <a16:creationId xmlns:a16="http://schemas.microsoft.com/office/drawing/2014/main" id="{29155CDA-7D50-9FD9-5158-15F97DBB022C}"/>
              </a:ext>
            </a:extLst>
          </p:cNvPr>
          <p:cNvSpPr txBox="1"/>
          <p:nvPr/>
        </p:nvSpPr>
        <p:spPr>
          <a:xfrm>
            <a:off x="18233098" y="4018042"/>
            <a:ext cx="3103415"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defRPr sz="14000" b="1">
                <a:solidFill>
                  <a:srgbClr val="479ED8"/>
                </a:solidFill>
              </a:defRPr>
            </a:pPr>
            <a:r>
              <a:rPr lang="fr-CH" altLang="zh-CN" sz="14000" dirty="0">
                <a:latin typeface="Avenir" panose="02000503020000020003" pitchFamily="2" charset="0"/>
                <a:cs typeface="Calibri" panose="020F0502020204030204" pitchFamily="34" charset="0"/>
              </a:rPr>
              <a:t>9</a:t>
            </a:r>
            <a:r>
              <a:rPr lang="fr-CH" sz="14000" dirty="0">
                <a:latin typeface="Avenir" panose="02000503020000020003" pitchFamily="2" charset="0"/>
                <a:cs typeface="Calibri" panose="020F0502020204030204" pitchFamily="34" charset="0"/>
              </a:rPr>
              <a:t>00</a:t>
            </a:r>
          </a:p>
        </p:txBody>
      </p:sp>
      <p:sp>
        <p:nvSpPr>
          <p:cNvPr id="30" name="Standardization">
            <a:extLst>
              <a:ext uri="{FF2B5EF4-FFF2-40B4-BE49-F238E27FC236}">
                <a16:creationId xmlns:a16="http://schemas.microsoft.com/office/drawing/2014/main" id="{5B6EE8DC-3B48-AD6D-6C19-AA7D685169D4}"/>
              </a:ext>
            </a:extLst>
          </p:cNvPr>
          <p:cNvSpPr txBox="1"/>
          <p:nvPr/>
        </p:nvSpPr>
        <p:spPr>
          <a:xfrm>
            <a:off x="7403022" y="6566900"/>
            <a:ext cx="2608086" cy="59503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a:defRPr sz="3200"/>
            </a:pPr>
            <a:r>
              <a:rPr lang="fr-CH" dirty="0">
                <a:latin typeface="Avenir" panose="02000503020000020003" pitchFamily="2" charset="0"/>
                <a:cs typeface="Calibri" panose="020F0502020204030204" pitchFamily="34" charset="0"/>
              </a:rPr>
              <a:t>Normalisation</a:t>
            </a:r>
          </a:p>
        </p:txBody>
      </p:sp>
      <p:sp>
        <p:nvSpPr>
          <p:cNvPr id="31" name="Radiocommunication">
            <a:extLst>
              <a:ext uri="{FF2B5EF4-FFF2-40B4-BE49-F238E27FC236}">
                <a16:creationId xmlns:a16="http://schemas.microsoft.com/office/drawing/2014/main" id="{F701CD9B-C9AB-338B-E59D-1B483CD30FF8}"/>
              </a:ext>
            </a:extLst>
          </p:cNvPr>
          <p:cNvSpPr txBox="1"/>
          <p:nvPr/>
        </p:nvSpPr>
        <p:spPr>
          <a:xfrm>
            <a:off x="7393644" y="7337911"/>
            <a:ext cx="3581109" cy="564257"/>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r>
              <a:rPr lang="fr-CH" dirty="0">
                <a:latin typeface="Avenir" panose="02000503020000020003" pitchFamily="2" charset="0"/>
                <a:cs typeface="Calibri" panose="020F0502020204030204" pitchFamily="34" charset="0"/>
              </a:rPr>
              <a:t>Radiocommunications</a:t>
            </a:r>
          </a:p>
        </p:txBody>
      </p:sp>
      <p:sp>
        <p:nvSpPr>
          <p:cNvPr id="32" name="Development">
            <a:extLst>
              <a:ext uri="{FF2B5EF4-FFF2-40B4-BE49-F238E27FC236}">
                <a16:creationId xmlns:a16="http://schemas.microsoft.com/office/drawing/2014/main" id="{BA4D8FCB-F302-EDA3-A3DC-9F6AE7576790}"/>
              </a:ext>
            </a:extLst>
          </p:cNvPr>
          <p:cNvSpPr txBox="1"/>
          <p:nvPr/>
        </p:nvSpPr>
        <p:spPr>
          <a:xfrm>
            <a:off x="7399674" y="8093531"/>
            <a:ext cx="2790829" cy="564257"/>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r>
              <a:rPr lang="fr-CH" dirty="0">
                <a:latin typeface="Avenir" panose="02000503020000020003" pitchFamily="2" charset="0"/>
                <a:cs typeface="Calibri" panose="020F0502020204030204" pitchFamily="34" charset="0"/>
              </a:rPr>
              <a:t>Développement</a:t>
            </a:r>
          </a:p>
        </p:txBody>
      </p:sp>
      <p:sp>
        <p:nvSpPr>
          <p:cNvPr id="33" name="TextBox 32">
            <a:extLst>
              <a:ext uri="{FF2B5EF4-FFF2-40B4-BE49-F238E27FC236}">
                <a16:creationId xmlns:a16="http://schemas.microsoft.com/office/drawing/2014/main" id="{CE2F2C20-E1CA-AD5E-5BAC-6B5A1691DB5D}"/>
              </a:ext>
            </a:extLst>
          </p:cNvPr>
          <p:cNvSpPr txBox="1"/>
          <p:nvPr/>
        </p:nvSpPr>
        <p:spPr>
          <a:xfrm>
            <a:off x="1295707" y="6438176"/>
            <a:ext cx="4966548" cy="3637919"/>
          </a:xfrm>
          <a:prstGeom prst="rect">
            <a:avLst/>
          </a:prstGeom>
          <a:noFill/>
        </p:spPr>
        <p:txBody>
          <a:bodyPr wrap="square">
            <a:spAutoFit/>
          </a:bodyPr>
          <a:lstStyle/>
          <a:p>
            <a:pPr algn="l" fontAlgn="base">
              <a:lnSpc>
                <a:spcPct val="120000"/>
              </a:lnSpc>
              <a:spcBef>
                <a:spcPct val="40000"/>
              </a:spcBef>
              <a:spcAft>
                <a:spcPct val="0"/>
              </a:spcAft>
              <a:buClr>
                <a:srgbClr val="0E438A"/>
              </a:buClr>
              <a:buSzPct val="110000"/>
              <a:defRPr sz="14000" b="1">
                <a:solidFill>
                  <a:srgbClr val="479ED8"/>
                </a:solidFill>
              </a:defRPr>
            </a:pPr>
            <a:r>
              <a:rPr lang="fr-CH" sz="3200" b="1" dirty="0">
                <a:solidFill>
                  <a:srgbClr val="081F5C"/>
                </a:solidFill>
                <a:latin typeface="Avenir Heavy"/>
                <a:cs typeface="Calibri" panose="020F0502020204030204" pitchFamily="34" charset="0"/>
              </a:rPr>
              <a:t>Institution spécialisée des Nations Unies pour les télécommunications et les technologies de l'information et de la communication (TIC)</a:t>
            </a:r>
          </a:p>
        </p:txBody>
      </p:sp>
      <p:pic>
        <p:nvPicPr>
          <p:cNvPr id="34" name="Picture 4" descr="Picture 4">
            <a:extLst>
              <a:ext uri="{FF2B5EF4-FFF2-40B4-BE49-F238E27FC236}">
                <a16:creationId xmlns:a16="http://schemas.microsoft.com/office/drawing/2014/main" id="{7D959682-030C-0221-C485-690C2DA2511A}"/>
              </a:ext>
            </a:extLst>
          </p:cNvPr>
          <p:cNvPicPr>
            <a:picLocks noChangeAspect="1"/>
          </p:cNvPicPr>
          <p:nvPr/>
        </p:nvPicPr>
        <p:blipFill>
          <a:blip r:embed="rId3"/>
          <a:stretch>
            <a:fillRect/>
          </a:stretch>
        </p:blipFill>
        <p:spPr>
          <a:xfrm>
            <a:off x="1206500" y="4018042"/>
            <a:ext cx="1878984" cy="1878984"/>
          </a:xfrm>
          <a:prstGeom prst="rect">
            <a:avLst/>
          </a:prstGeom>
          <a:ln w="12700">
            <a:miter lim="400000"/>
          </a:ln>
        </p:spPr>
      </p:pic>
      <p:sp>
        <p:nvSpPr>
          <p:cNvPr id="35" name="TextBox 34">
            <a:extLst>
              <a:ext uri="{FF2B5EF4-FFF2-40B4-BE49-F238E27FC236}">
                <a16:creationId xmlns:a16="http://schemas.microsoft.com/office/drawing/2014/main" id="{095D1A07-7048-5684-D165-1EC1B570A2AD}"/>
              </a:ext>
            </a:extLst>
          </p:cNvPr>
          <p:cNvSpPr txBox="1"/>
          <p:nvPr/>
        </p:nvSpPr>
        <p:spPr>
          <a:xfrm>
            <a:off x="13259832" y="6275071"/>
            <a:ext cx="2758440" cy="1200329"/>
          </a:xfrm>
          <a:prstGeom prst="rect">
            <a:avLst/>
          </a:prstGeom>
          <a:noFill/>
        </p:spPr>
        <p:txBody>
          <a:bodyPr wrap="square">
            <a:spAutoFit/>
          </a:bodyPr>
          <a:lstStyle/>
          <a:p>
            <a:pPr lvl="0" algn="l" fontAlgn="base">
              <a:lnSpc>
                <a:spcPct val="120000"/>
              </a:lnSpc>
              <a:spcBef>
                <a:spcPct val="40000"/>
              </a:spcBef>
              <a:spcAft>
                <a:spcPct val="0"/>
              </a:spcAft>
              <a:buClr>
                <a:srgbClr val="0E438A"/>
              </a:buClr>
              <a:buSzPct val="110000"/>
              <a:defRPr sz="14000" b="1">
                <a:solidFill>
                  <a:srgbClr val="479ED8"/>
                </a:solidFill>
              </a:defRPr>
            </a:pPr>
            <a:r>
              <a:rPr lang="fr-CH" sz="3000" dirty="0">
                <a:solidFill>
                  <a:srgbClr val="081F5C"/>
                </a:solidFill>
                <a:latin typeface="Avenir" panose="02000503020000020003" pitchFamily="2" charset="0"/>
                <a:cs typeface="Calibri" panose="020F0502020204030204" pitchFamily="34" charset="0"/>
              </a:rPr>
              <a:t>États Membres</a:t>
            </a:r>
          </a:p>
        </p:txBody>
      </p:sp>
      <p:sp>
        <p:nvSpPr>
          <p:cNvPr id="36" name="TextBox 35">
            <a:extLst>
              <a:ext uri="{FF2B5EF4-FFF2-40B4-BE49-F238E27FC236}">
                <a16:creationId xmlns:a16="http://schemas.microsoft.com/office/drawing/2014/main" id="{BC047486-BD43-27F1-DCBB-B4B10B090BF6}"/>
              </a:ext>
            </a:extLst>
          </p:cNvPr>
          <p:cNvSpPr txBox="1"/>
          <p:nvPr/>
        </p:nvSpPr>
        <p:spPr>
          <a:xfrm>
            <a:off x="18502403" y="6275071"/>
            <a:ext cx="4250390" cy="5170646"/>
          </a:xfrm>
          <a:prstGeom prst="rect">
            <a:avLst/>
          </a:prstGeom>
          <a:noFill/>
        </p:spPr>
        <p:txBody>
          <a:bodyPr wrap="square" rtlCol="0">
            <a:spAutoFit/>
          </a:bodyPr>
          <a:lstStyle/>
          <a:p>
            <a:pPr algn="l">
              <a:defRPr sz="14000" b="1">
                <a:solidFill>
                  <a:srgbClr val="479ED8"/>
                </a:solidFill>
              </a:defRPr>
            </a:pPr>
            <a:r>
              <a:rPr lang="fr-CH" sz="3000" b="1" dirty="0">
                <a:solidFill>
                  <a:srgbClr val="081F5C"/>
                </a:solidFill>
                <a:latin typeface="Avenir" panose="02000503020000020003" pitchFamily="2" charset="0"/>
                <a:cs typeface="Calibri" panose="020F0502020204030204" pitchFamily="34" charset="0"/>
              </a:rPr>
              <a:t>Entreprises, universités, et organisations internationales et régionales</a:t>
            </a:r>
            <a:endParaRPr lang="fr-CH" sz="3000" dirty="0">
              <a:solidFill>
                <a:srgbClr val="081F5C"/>
              </a:solidFill>
              <a:latin typeface="Avenir" panose="02000503020000020003" pitchFamily="2" charset="0"/>
              <a:cs typeface="Calibri" panose="020F0502020204030204" pitchFamily="34" charset="0"/>
            </a:endParaRPr>
          </a:p>
          <a:p>
            <a:pPr>
              <a:defRPr sz="14000" b="1">
                <a:solidFill>
                  <a:srgbClr val="479ED8"/>
                </a:solidFill>
              </a:defRPr>
            </a:pPr>
            <a:endParaRPr lang="fr-CH" sz="3000" dirty="0">
              <a:solidFill>
                <a:srgbClr val="081F5C"/>
              </a:solidFill>
              <a:latin typeface="Avenir" panose="02000503020000020003" pitchFamily="2" charset="0"/>
              <a:cs typeface="Calibri" panose="020F0502020204030204" pitchFamily="34" charset="0"/>
            </a:endParaRPr>
          </a:p>
          <a:p>
            <a:pPr algn="l">
              <a:defRPr sz="14000" b="1">
                <a:solidFill>
                  <a:srgbClr val="479ED8"/>
                </a:solidFill>
              </a:defRPr>
            </a:pPr>
            <a:r>
              <a:rPr lang="fr-CH" sz="3000" dirty="0">
                <a:solidFill>
                  <a:srgbClr val="081F5C"/>
                </a:solidFill>
                <a:latin typeface="Avenir" panose="02000503020000020003" pitchFamily="2" charset="0"/>
                <a:cs typeface="Calibri" panose="020F0502020204030204" pitchFamily="34" charset="0"/>
              </a:rPr>
              <a:t>​Réseau riche composé d</a:t>
            </a:r>
            <a:r>
              <a:rPr lang="fr-CH" sz="3000" dirty="0">
                <a:solidFill>
                  <a:srgbClr val="081F5C"/>
                </a:solidFill>
                <a:latin typeface="Calibri" panose="020F0502020204030204" pitchFamily="34" charset="0"/>
                <a:cs typeface="Calibri" panose="020F0502020204030204" pitchFamily="34" charset="0"/>
              </a:rPr>
              <a:t>'</a:t>
            </a:r>
            <a:r>
              <a:rPr lang="fr-CH" sz="3000" dirty="0">
                <a:solidFill>
                  <a:srgbClr val="081F5C"/>
                </a:solidFill>
                <a:latin typeface="Avenir" panose="02000503020000020003" pitchFamily="2" charset="0"/>
                <a:cs typeface="Calibri" panose="020F0502020204030204" pitchFamily="34" charset="0"/>
              </a:rPr>
              <a:t>experts de l</a:t>
            </a:r>
            <a:r>
              <a:rPr lang="fr-CH" sz="3000" dirty="0">
                <a:solidFill>
                  <a:srgbClr val="081F5C"/>
                </a:solidFill>
                <a:latin typeface="Calibri" panose="020F0502020204030204" pitchFamily="34" charset="0"/>
                <a:cs typeface="Calibri" panose="020F0502020204030204" pitchFamily="34" charset="0"/>
              </a:rPr>
              <a:t>'</a:t>
            </a:r>
            <a:r>
              <a:rPr lang="fr-CH" sz="3000" dirty="0">
                <a:solidFill>
                  <a:srgbClr val="081F5C"/>
                </a:solidFill>
                <a:latin typeface="Avenir" panose="02000503020000020003" pitchFamily="2" charset="0"/>
                <a:cs typeface="Calibri" panose="020F0502020204030204" pitchFamily="34" charset="0"/>
              </a:rPr>
              <a:t>écosystème mondial des TIC</a:t>
            </a:r>
          </a:p>
          <a:p>
            <a:pPr>
              <a:defRPr sz="14000" b="1">
                <a:solidFill>
                  <a:srgbClr val="479ED8"/>
                </a:solidFill>
              </a:defRPr>
            </a:pPr>
            <a:endParaRPr lang="fr-CH" sz="3000" dirty="0">
              <a:solidFill>
                <a:srgbClr val="081F5C"/>
              </a:solidFill>
              <a:latin typeface="Avenir" panose="02000503020000020003" pitchFamily="2" charset="0"/>
              <a:cs typeface="Calibri" panose="020F0502020204030204" pitchFamily="34" charset="0"/>
            </a:endParaRPr>
          </a:p>
          <a:p>
            <a:pPr>
              <a:defRPr sz="14000" b="1">
                <a:solidFill>
                  <a:srgbClr val="479ED8"/>
                </a:solidFill>
              </a:defRPr>
            </a:pPr>
            <a:endParaRPr lang="fr-CH" sz="3000" dirty="0">
              <a:solidFill>
                <a:srgbClr val="081F5C"/>
              </a:solidFill>
              <a:latin typeface="Avenir" panose="02000503020000020003" pitchFamily="2" charset="0"/>
              <a:cs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st of 49 countries"/>
          <p:cNvSpPr txBox="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2218888">
              <a:lnSpc>
                <a:spcPct val="80000"/>
              </a:lnSpc>
              <a:defRPr sz="7735" spc="-154">
                <a:solidFill>
                  <a:srgbClr val="0C2A67"/>
                </a:solidFill>
                <a:latin typeface="Avenir Heavy"/>
                <a:ea typeface="Avenir Heavy"/>
                <a:cs typeface="Avenir Heavy"/>
                <a:sym typeface="Avenir Heavy"/>
              </a:defRPr>
            </a:lvl1pPr>
          </a:lstStyle>
          <a:p>
            <a:r>
              <a:rPr dirty="0"/>
              <a:t>List</a:t>
            </a:r>
            <a:r>
              <a:rPr lang="fr-FR" dirty="0"/>
              <a:t>e</a:t>
            </a:r>
            <a:r>
              <a:rPr dirty="0"/>
              <a:t> </a:t>
            </a:r>
            <a:r>
              <a:rPr lang="fr-FR" dirty="0"/>
              <a:t>de </a:t>
            </a:r>
            <a:r>
              <a:rPr lang="en-US" altLang="zh-CN" dirty="0"/>
              <a:t>60</a:t>
            </a:r>
            <a:r>
              <a:rPr dirty="0"/>
              <a:t> </a:t>
            </a:r>
            <a:r>
              <a:rPr lang="fr-FR" dirty="0"/>
              <a:t>pays</a:t>
            </a:r>
            <a:endParaRPr dirty="0"/>
          </a:p>
        </p:txBody>
      </p:sp>
      <p:sp>
        <p:nvSpPr>
          <p:cNvPr id="267" name="that have ratified the Tampere Convention"/>
          <p:cNvSpPr txBox="1"/>
          <p:nvPr/>
        </p:nvSpPr>
        <p:spPr>
          <a:xfrm>
            <a:off x="1170616" y="225655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fr-FR" dirty="0"/>
              <a:t>qui</a:t>
            </a:r>
            <a:r>
              <a:rPr dirty="0"/>
              <a:t> </a:t>
            </a:r>
            <a:r>
              <a:rPr lang="fr-FR" dirty="0"/>
              <a:t>ont </a:t>
            </a:r>
            <a:r>
              <a:rPr lang="en-US" altLang="zh-CN" dirty="0" err="1"/>
              <a:t>signé</a:t>
            </a:r>
            <a:r>
              <a:rPr lang="en-US" altLang="zh-CN" dirty="0"/>
              <a:t> </a:t>
            </a:r>
            <a:r>
              <a:rPr lang="fr-FR" altLang="zh-CN" dirty="0"/>
              <a:t>la </a:t>
            </a:r>
            <a:r>
              <a:rPr dirty="0"/>
              <a:t>Convention</a:t>
            </a:r>
            <a:r>
              <a:rPr lang="fr-FR" dirty="0"/>
              <a:t> de </a:t>
            </a:r>
            <a:r>
              <a:rPr lang="en-GB" dirty="0"/>
              <a:t>Tampere</a:t>
            </a:r>
            <a:r>
              <a:rPr lang="zh-CN" altLang="en-US" dirty="0"/>
              <a:t>*</a:t>
            </a:r>
            <a:endParaRPr dirty="0"/>
          </a:p>
        </p:txBody>
      </p:sp>
      <p:graphicFrame>
        <p:nvGraphicFramePr>
          <p:cNvPr id="268" name="Table"/>
          <p:cNvGraphicFramePr/>
          <p:nvPr/>
        </p:nvGraphicFramePr>
        <p:xfrm>
          <a:off x="2473470" y="3191332"/>
          <a:ext cx="19324652" cy="9791954"/>
        </p:xfrm>
        <a:graphic>
          <a:graphicData uri="http://schemas.openxmlformats.org/drawingml/2006/table">
            <a:tbl>
              <a:tblPr firstRow="1" firstCol="1">
                <a:tableStyleId>{4C3C2611-4C71-4FC5-86AE-919BDF0F9419}</a:tableStyleId>
              </a:tblPr>
              <a:tblGrid>
                <a:gridCol w="2819400">
                  <a:extLst>
                    <a:ext uri="{9D8B030D-6E8A-4147-A177-3AD203B41FA5}">
                      <a16:colId xmlns:a16="http://schemas.microsoft.com/office/drawing/2014/main" val="20000"/>
                    </a:ext>
                  </a:extLst>
                </a:gridCol>
                <a:gridCol w="4817979">
                  <a:extLst>
                    <a:ext uri="{9D8B030D-6E8A-4147-A177-3AD203B41FA5}">
                      <a16:colId xmlns:a16="http://schemas.microsoft.com/office/drawing/2014/main" val="20001"/>
                    </a:ext>
                  </a:extLst>
                </a:gridCol>
                <a:gridCol w="3974628">
                  <a:extLst>
                    <a:ext uri="{9D8B030D-6E8A-4147-A177-3AD203B41FA5}">
                      <a16:colId xmlns:a16="http://schemas.microsoft.com/office/drawing/2014/main" val="20002"/>
                    </a:ext>
                  </a:extLst>
                </a:gridCol>
                <a:gridCol w="3734778">
                  <a:extLst>
                    <a:ext uri="{9D8B030D-6E8A-4147-A177-3AD203B41FA5}">
                      <a16:colId xmlns:a16="http://schemas.microsoft.com/office/drawing/2014/main" val="20003"/>
                    </a:ext>
                  </a:extLst>
                </a:gridCol>
                <a:gridCol w="3977867">
                  <a:extLst>
                    <a:ext uri="{9D8B030D-6E8A-4147-A177-3AD203B41FA5}">
                      <a16:colId xmlns:a16="http://schemas.microsoft.com/office/drawing/2014/main" val="20004"/>
                    </a:ext>
                  </a:extLst>
                </a:gridCol>
              </a:tblGrid>
              <a:tr h="840067">
                <a:tc>
                  <a:txBody>
                    <a:bodyPr/>
                    <a:lstStyle/>
                    <a:p>
                      <a:pPr defTabSz="2438400">
                        <a:defRPr b="0"/>
                      </a:pPr>
                      <a:r>
                        <a:rPr sz="2500" dirty="0">
                          <a:solidFill>
                            <a:srgbClr val="FFFFFF"/>
                          </a:solidFill>
                          <a:latin typeface="Avenir Heavy"/>
                          <a:ea typeface="Avenir Heavy"/>
                          <a:cs typeface="Avenir Heavy"/>
                          <a:sym typeface="Avenir Heavy"/>
                        </a:rPr>
                        <a:t>EUROPE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6173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Portugal</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fr-FR" altLang="zh-CN" sz="2500" b="0" i="0" u="none" strike="noStrike" cap="none" spc="0" baseline="0" dirty="0">
                          <a:solidFill>
                            <a:srgbClr val="FFFFFF"/>
                          </a:solidFill>
                          <a:uFillTx/>
                          <a:latin typeface="Avenir Heavy"/>
                          <a:ea typeface="Avenir Book"/>
                          <a:cs typeface="Avenir Book"/>
                          <a:sym typeface="Avenir Book"/>
                        </a:rPr>
                        <a:t>Communauté des États indépendants</a:t>
                      </a:r>
                      <a:endParaRPr lang="en-US" sz="2500" b="0" i="0" u="none" strike="noStrike" cap="none" spc="0" baseline="0" dirty="0">
                        <a:solidFill>
                          <a:srgbClr val="FFFFFF"/>
                        </a:solidFill>
                        <a:uFillTx/>
                        <a:latin typeface="Avenir Heavy"/>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99A2AD"/>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Congo</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defTabSz="2438400"/>
                      <a:r>
                        <a:rPr lang="en-US" sz="2500" b="0" dirty="0">
                          <a:latin typeface="Avenir Book"/>
                          <a:ea typeface="Avenir Book"/>
                          <a:cs typeface="Avenir Book"/>
                          <a:sym typeface="Avenir Book"/>
                        </a:rPr>
                        <a:t>El Salvador</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30438F">
                        <a:alpha val="18214"/>
                      </a:srgbClr>
                    </a:solidFill>
                  </a:tcPr>
                </a:tc>
                <a:extLst>
                  <a:ext uri="{0D108BD9-81ED-4DB2-BD59-A6C34878D82A}">
                    <a16:rowId xmlns:a16="http://schemas.microsoft.com/office/drawing/2014/main" val="10000"/>
                  </a:ext>
                </a:extLst>
              </a:tr>
              <a:tr h="978913">
                <a:tc>
                  <a:txBody>
                    <a:bodyPr/>
                    <a:lstStyle/>
                    <a:p>
                      <a:pPr defTabSz="2438400">
                        <a:defRPr b="0"/>
                      </a:pPr>
                      <a:r>
                        <a:rPr sz="2500" dirty="0">
                          <a:latin typeface="Avenir Book"/>
                          <a:ea typeface="Avenir Book"/>
                          <a:cs typeface="Avenir Book"/>
                          <a:sym typeface="Avenir Book"/>
                        </a:rPr>
                        <a:t>Bulgari</a:t>
                      </a:r>
                      <a:r>
                        <a:rPr lang="fr-FR" sz="2500" dirty="0">
                          <a:latin typeface="Avenir Book"/>
                          <a:ea typeface="Avenir Book"/>
                          <a:cs typeface="Avenir Book"/>
                          <a:sym typeface="Avenir Book"/>
                        </a:rPr>
                        <a:t>e</a:t>
                      </a:r>
                      <a:r>
                        <a:rPr sz="2500" dirty="0">
                          <a:latin typeface="Avenir Book"/>
                          <a:ea typeface="Avenir Book"/>
                          <a:cs typeface="Avenir Book"/>
                          <a:sym typeface="Avenir Book"/>
                        </a:rPr>
                        <a:t>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Roumanie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Fédération de </a:t>
                      </a:r>
                      <a:r>
                        <a:rPr lang="en-US" altLang="zh-CN" sz="2500" b="0" i="0" u="none" strike="noStrike" cap="none" spc="0" baseline="0" dirty="0" err="1">
                          <a:solidFill>
                            <a:srgbClr val="C00000"/>
                          </a:solidFill>
                          <a:uFillTx/>
                          <a:latin typeface="Avenir Book"/>
                          <a:ea typeface="Avenir Book"/>
                          <a:cs typeface="Avenir Book"/>
                          <a:sym typeface="Avenir Book"/>
                        </a:rPr>
                        <a:t>Russie</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3DAE1"/>
                    </a:solidFill>
                  </a:tcPr>
                </a:tc>
                <a:tc>
                  <a:txBody>
                    <a:bodyPr/>
                    <a:lstStyle/>
                    <a:p>
                      <a:pPr marL="0" marR="0" indent="0" algn="ctr" defTabSz="2438400" rtl="0" latinLnBrk="0">
                        <a:lnSpc>
                          <a:spcPct val="100000"/>
                        </a:lnSpc>
                        <a:spcBef>
                          <a:spcPts val="0"/>
                        </a:spcBef>
                        <a:spcAft>
                          <a:spcPts val="0"/>
                        </a:spcAft>
                        <a:buClrTx/>
                        <a:buSzTx/>
                        <a:buFontTx/>
                        <a:buNone/>
                        <a:tabLst/>
                      </a:pPr>
                      <a:r>
                        <a:rPr lang="en-CH" sz="2500" b="0" i="0" u="none" strike="noStrike" cap="none" spc="0" baseline="0" dirty="0">
                          <a:solidFill>
                            <a:srgbClr val="C00000"/>
                          </a:solidFill>
                          <a:uFillTx/>
                          <a:latin typeface="Avenir Book"/>
                          <a:ea typeface="Avenir Book"/>
                          <a:cs typeface="Avenir Book"/>
                          <a:sym typeface="Avenir Book"/>
                        </a:rPr>
                        <a:t>Gabon</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defTabSz="2438400"/>
                      <a:r>
                        <a:rPr sz="2500" dirty="0">
                          <a:latin typeface="Avenir Book"/>
                          <a:ea typeface="Avenir Book"/>
                          <a:cs typeface="Avenir Book"/>
                          <a:sym typeface="Avenir Book"/>
                        </a:rPr>
                        <a:t>Uruguay</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1"/>
                  </a:ext>
                </a:extLst>
              </a:tr>
              <a:tr h="537493">
                <a:tc>
                  <a:txBody>
                    <a:bodyPr/>
                    <a:lstStyle/>
                    <a:p>
                      <a:pPr defTabSz="2438400">
                        <a:defRPr b="0"/>
                      </a:pPr>
                      <a:r>
                        <a:rPr lang="fr-FR" sz="2500" dirty="0">
                          <a:latin typeface="Avenir Book"/>
                          <a:ea typeface="Avenir Book"/>
                          <a:cs typeface="Avenir Book"/>
                          <a:sym typeface="Avenir Book"/>
                        </a:rPr>
                        <a:t>République tchèque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err="1">
                          <a:latin typeface="Avenir Book"/>
                          <a:ea typeface="Avenir Book"/>
                          <a:cs typeface="Avenir Book"/>
                          <a:sym typeface="Avenir Book"/>
                        </a:rPr>
                        <a:t>Slova</a:t>
                      </a:r>
                      <a:r>
                        <a:rPr lang="fr-FR" sz="2500" dirty="0" err="1">
                          <a:latin typeface="Avenir Book"/>
                          <a:ea typeface="Avenir Book"/>
                          <a:cs typeface="Avenir Book"/>
                          <a:sym typeface="Avenir Book"/>
                        </a:rPr>
                        <a:t>quie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GB" sz="2500" b="0" i="0" u="none" strike="noStrike" cap="none" spc="0" baseline="0" dirty="0" err="1">
                          <a:solidFill>
                            <a:srgbClr val="C00000"/>
                          </a:solidFill>
                          <a:uFillTx/>
                          <a:latin typeface="Avenir Book"/>
                          <a:ea typeface="+mn-ea"/>
                          <a:cs typeface="+mn-cs"/>
                          <a:sym typeface="Helvetica Neue"/>
                        </a:rPr>
                        <a:t>Tadjikistan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476D">
                        <a:alpha val="20628"/>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Ghana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Honduras</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2"/>
                  </a:ext>
                </a:extLst>
              </a:tr>
              <a:tr h="537493">
                <a:tc>
                  <a:txBody>
                    <a:bodyPr/>
                    <a:lstStyle/>
                    <a:p>
                      <a:pPr defTabSz="2438400">
                        <a:defRPr b="0"/>
                      </a:pPr>
                      <a:r>
                        <a:rPr lang="fr-FR" sz="2500" dirty="0">
                          <a:latin typeface="Avenir Book"/>
                          <a:ea typeface="Avenir Book"/>
                          <a:cs typeface="Avenir Book"/>
                          <a:sym typeface="Avenir Book"/>
                        </a:rPr>
                        <a:t>Chypre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Suède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Ouzbékistan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2B476D">
                        <a:alpha val="20628"/>
                      </a:srgbClr>
                    </a:solidFill>
                  </a:tcPr>
                </a:tc>
                <a:tc>
                  <a:txBody>
                    <a:bodyPr/>
                    <a:lstStyle/>
                    <a:p>
                      <a:pPr defTabSz="2438400"/>
                      <a:r>
                        <a:rPr lang="fr-FR" sz="2500" dirty="0">
                          <a:solidFill>
                            <a:srgbClr val="FFFFFF"/>
                          </a:solidFill>
                          <a:latin typeface="Avenir Heavy"/>
                          <a:ea typeface="Avenir Heavy"/>
                          <a:cs typeface="Avenir Heavy"/>
                          <a:sym typeface="Avenir Heavy"/>
                        </a:rPr>
                        <a:t>ÉTATS </a:t>
                      </a:r>
                      <a:r>
                        <a:rPr sz="2500" dirty="0">
                          <a:solidFill>
                            <a:srgbClr val="FFFFFF"/>
                          </a:solidFill>
                          <a:latin typeface="Avenir Heavy"/>
                          <a:ea typeface="Avenir Heavy"/>
                          <a:cs typeface="Avenir Heavy"/>
                          <a:sym typeface="Avenir Heavy"/>
                        </a:rPr>
                        <a:t>ARABES</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50A2A2"/>
                    </a:solidFill>
                  </a:tcPr>
                </a:tc>
                <a:tc>
                  <a:txBody>
                    <a:bodyPr/>
                    <a:lstStyle/>
                    <a:p>
                      <a:pPr marL="0" marR="0" indent="0" algn="ctr" defTabSz="2438400" rtl="0" latinLnBrk="0">
                        <a:lnSpc>
                          <a:spcPct val="100000"/>
                        </a:lnSpc>
                        <a:spcBef>
                          <a:spcPts val="0"/>
                        </a:spcBef>
                        <a:spcAft>
                          <a:spcPts val="0"/>
                        </a:spcAft>
                        <a:buClrTx/>
                        <a:buSzTx/>
                        <a:buFontTx/>
                        <a:buNone/>
                        <a:tabLst/>
                      </a:pPr>
                      <a:r>
                        <a:rPr lang="en-US" sz="2500" b="0" i="0" u="none" strike="noStrike" cap="none" spc="0" baseline="0" dirty="0" err="1">
                          <a:solidFill>
                            <a:srgbClr val="C00000"/>
                          </a:solidFill>
                          <a:uFillTx/>
                          <a:latin typeface="Avenir Book"/>
                          <a:ea typeface="+mn-ea"/>
                          <a:cs typeface="+mn-cs"/>
                          <a:sym typeface="Helvetica Neue"/>
                        </a:rPr>
                        <a:t>États</a:t>
                      </a:r>
                      <a:r>
                        <a:rPr lang="en-US" sz="2500" b="0" i="0" u="none" strike="noStrike" cap="none" spc="0" baseline="0" dirty="0">
                          <a:solidFill>
                            <a:srgbClr val="C00000"/>
                          </a:solidFill>
                          <a:uFillTx/>
                          <a:latin typeface="Avenir Book"/>
                          <a:ea typeface="+mn-ea"/>
                          <a:cs typeface="+mn-cs"/>
                          <a:sym typeface="Helvetica Neue"/>
                        </a:rPr>
                        <a:t>-Unis </a:t>
                      </a:r>
                      <a:r>
                        <a:rPr lang="en-US" sz="2500" b="0" i="0" u="none" strike="noStrike" cap="none" spc="0" baseline="0" dirty="0" err="1">
                          <a:solidFill>
                            <a:srgbClr val="C00000"/>
                          </a:solidFill>
                          <a:uFillTx/>
                          <a:latin typeface="Avenir Book"/>
                          <a:ea typeface="+mn-ea"/>
                          <a:cs typeface="+mn-cs"/>
                          <a:sym typeface="Helvetica Neue"/>
                        </a:rPr>
                        <a:t>d'Amérique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3"/>
                  </a:ext>
                </a:extLst>
              </a:tr>
              <a:tr h="978913">
                <a:tc>
                  <a:txBody>
                    <a:bodyPr/>
                    <a:lstStyle/>
                    <a:p>
                      <a:pPr defTabSz="2438400">
                        <a:defRPr b="0"/>
                      </a:pPr>
                      <a:r>
                        <a:rPr sz="2500" dirty="0">
                          <a:latin typeface="Avenir Book"/>
                          <a:ea typeface="Avenir Book"/>
                          <a:cs typeface="Avenir Book"/>
                          <a:sym typeface="Avenir Book"/>
                        </a:rPr>
                        <a:t>D</a:t>
                      </a:r>
                      <a:r>
                        <a:rPr lang="fr-FR" sz="2500" dirty="0">
                          <a:latin typeface="Avenir Book"/>
                          <a:ea typeface="Avenir Book"/>
                          <a:cs typeface="Avenir Book"/>
                          <a:sym typeface="Avenir Book"/>
                        </a:rPr>
                        <a:t>a</a:t>
                      </a:r>
                      <a:r>
                        <a:rPr sz="2500" dirty="0">
                          <a:latin typeface="Avenir Book"/>
                          <a:ea typeface="Avenir Book"/>
                          <a:cs typeface="Avenir Book"/>
                          <a:sym typeface="Avenir Book"/>
                        </a:rPr>
                        <a:t>n</a:t>
                      </a:r>
                      <a:r>
                        <a:rPr lang="fr-FR" sz="2500" dirty="0">
                          <a:latin typeface="Avenir Book"/>
                          <a:ea typeface="Avenir Book"/>
                          <a:cs typeface="Avenir Book"/>
                          <a:sym typeface="Avenir Book"/>
                        </a:rPr>
                        <a:t>e</a:t>
                      </a:r>
                      <a:r>
                        <a:rPr sz="2500" dirty="0">
                          <a:latin typeface="Avenir Book"/>
                          <a:ea typeface="Avenir Book"/>
                          <a:cs typeface="Avenir Book"/>
                          <a:sym typeface="Avenir Book"/>
                        </a:rPr>
                        <a:t>mark</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Suisse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AFRIQUE</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6AA0C0"/>
                    </a:solidFill>
                  </a:tcPr>
                </a:tc>
                <a:tc>
                  <a:txBody>
                    <a:bodyPr/>
                    <a:lstStyle/>
                    <a:p>
                      <a:pPr defTabSz="2438400"/>
                      <a:r>
                        <a:rPr lang="fr-FR" sz="2500" dirty="0">
                          <a:latin typeface="Avenir Book"/>
                          <a:ea typeface="Avenir Book"/>
                          <a:cs typeface="Avenir Book"/>
                          <a:sym typeface="Avenir Book"/>
                        </a:rPr>
                        <a:t>Liban</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Nicaragua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4"/>
                  </a:ext>
                </a:extLst>
              </a:tr>
              <a:tr h="718349">
                <a:tc>
                  <a:txBody>
                    <a:bodyPr/>
                    <a:lstStyle/>
                    <a:p>
                      <a:pPr defTabSz="2438400">
                        <a:defRPr b="0"/>
                      </a:pPr>
                      <a:r>
                        <a:rPr sz="2500" dirty="0">
                          <a:latin typeface="Avenir Book"/>
                          <a:ea typeface="Avenir Book"/>
                          <a:cs typeface="Avenir Book"/>
                          <a:sym typeface="Avenir Book"/>
                        </a:rPr>
                        <a:t>Finland</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fr-FR" sz="2500" dirty="0">
                          <a:latin typeface="Avenir Book"/>
                          <a:ea typeface="Avenir Book"/>
                          <a:cs typeface="Avenir Book"/>
                          <a:sym typeface="Avenir Book"/>
                        </a:rPr>
                        <a:t>Islande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Niger</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DE8"/>
                    </a:solidFill>
                  </a:tcPr>
                </a:tc>
                <a:tc>
                  <a:txBody>
                    <a:bodyPr/>
                    <a:lstStyle/>
                    <a:p>
                      <a:pPr defTabSz="2438400"/>
                      <a:r>
                        <a:rPr lang="fr-FR" sz="2500" dirty="0">
                          <a:latin typeface="Avenir Book"/>
                          <a:ea typeface="Avenir Book"/>
                          <a:cs typeface="Avenir Book"/>
                          <a:sym typeface="Avenir Book"/>
                        </a:rPr>
                        <a:t>Koweït</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Panama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5"/>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err="1">
                          <a:solidFill>
                            <a:srgbClr val="C00000"/>
                          </a:solidFill>
                          <a:uFillTx/>
                          <a:latin typeface="Avenir Book"/>
                          <a:ea typeface="Avenir Book"/>
                          <a:cs typeface="Avenir Book"/>
                          <a:sym typeface="Avenir Book"/>
                        </a:rPr>
                        <a:t>Estonie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defTabSz="2438400"/>
                      <a:r>
                        <a:rPr lang="fr-FR" sz="2500" dirty="0">
                          <a:solidFill>
                            <a:srgbClr val="FFFFFF"/>
                          </a:solidFill>
                          <a:latin typeface="Avenir Heavy"/>
                          <a:ea typeface="Avenir Heavy"/>
                          <a:cs typeface="Avenir Heavy"/>
                          <a:sym typeface="Avenir Heavy"/>
                        </a:rPr>
                        <a:t>Caraïbes et Pacifique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B3A2A1"/>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Sénégal</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DE8"/>
                    </a:solidFill>
                  </a:tcPr>
                </a:tc>
                <a:tc>
                  <a:txBody>
                    <a:bodyPr/>
                    <a:lstStyle/>
                    <a:p>
                      <a:pPr defTabSz="2438400"/>
                      <a:r>
                        <a:rPr lang="fr-FR" sz="2500" dirty="0">
                          <a:latin typeface="Avenir Book"/>
                          <a:ea typeface="Avenir Book"/>
                          <a:cs typeface="Avenir Book"/>
                          <a:sym typeface="Avenir Book"/>
                        </a:rPr>
                        <a:t>Maroc</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lang="fr-FR" sz="2500" dirty="0">
                          <a:latin typeface="Avenir Book"/>
                          <a:ea typeface="Avenir Book"/>
                          <a:cs typeface="Avenir Book"/>
                          <a:sym typeface="Avenir Book"/>
                        </a:rPr>
                        <a:t>Pérou</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6"/>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err="1">
                          <a:solidFill>
                            <a:srgbClr val="C00000"/>
                          </a:solidFill>
                          <a:uFillTx/>
                          <a:latin typeface="Avenir Book"/>
                          <a:ea typeface="Avenir Book"/>
                          <a:cs typeface="Avenir Book"/>
                          <a:sym typeface="Avenir Book"/>
                        </a:rPr>
                        <a:t>Allemagne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Haïti</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E8DDDC"/>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Mali</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CDDE8"/>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err="1">
                          <a:solidFill>
                            <a:srgbClr val="C00000"/>
                          </a:solidFill>
                          <a:uFillTx/>
                          <a:latin typeface="Avenir Book"/>
                          <a:ea typeface="Avenir Book"/>
                          <a:cs typeface="Avenir Book"/>
                          <a:sym typeface="Avenir Book"/>
                        </a:rPr>
                        <a:t>Mauritanie</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Venezuela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BDDEC"/>
                    </a:solidFill>
                  </a:tcPr>
                </a:tc>
                <a:extLst>
                  <a:ext uri="{0D108BD9-81ED-4DB2-BD59-A6C34878D82A}">
                    <a16:rowId xmlns:a16="http://schemas.microsoft.com/office/drawing/2014/main" val="2692736903"/>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Italie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err="1">
                          <a:solidFill>
                            <a:srgbClr val="C00000"/>
                          </a:solidFill>
                          <a:uFillTx/>
                          <a:latin typeface="Avenir Book"/>
                          <a:ea typeface="Avenir Book"/>
                          <a:cs typeface="Avenir Book"/>
                          <a:sym typeface="Avenir Book"/>
                        </a:rPr>
                        <a:t>Îles</a:t>
                      </a:r>
                      <a:r>
                        <a:rPr lang="en-US" altLang="zh-CN" sz="2500" b="0" i="0" u="none" strike="noStrike" cap="none" spc="0" baseline="0" dirty="0">
                          <a:solidFill>
                            <a:srgbClr val="C00000"/>
                          </a:solidFill>
                          <a:uFillTx/>
                          <a:latin typeface="Avenir Book"/>
                          <a:ea typeface="Avenir Book"/>
                          <a:cs typeface="Avenir Book"/>
                          <a:sym typeface="Avenir Book"/>
                        </a:rPr>
                        <a:t> Marshall</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E8DDDC"/>
                    </a:solidFill>
                  </a:tcPr>
                </a:tc>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Heavy"/>
                          <a:cs typeface="Avenir Heavy"/>
                          <a:sym typeface="Avenir Heavy"/>
                        </a:rPr>
                        <a:t>Madagascar</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CCDDE8"/>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Soudan</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B8482">
                        <a:alpha val="21530"/>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Chili</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BDDEC"/>
                    </a:solidFill>
                  </a:tcPr>
                </a:tc>
                <a:extLst>
                  <a:ext uri="{0D108BD9-81ED-4DB2-BD59-A6C34878D82A}">
                    <a16:rowId xmlns:a16="http://schemas.microsoft.com/office/drawing/2014/main" val="2442093101"/>
                  </a:ext>
                </a:extLst>
              </a:tr>
              <a:tr h="614083">
                <a:tc>
                  <a:txBody>
                    <a:bodyPr/>
                    <a:lstStyle/>
                    <a:p>
                      <a:pPr defTabSz="2438400">
                        <a:defRPr b="0"/>
                      </a:pPr>
                      <a:r>
                        <a:rPr lang="fr-FR" sz="2500" dirty="0">
                          <a:latin typeface="Avenir Book"/>
                          <a:ea typeface="Avenir Book"/>
                          <a:cs typeface="Avenir Book"/>
                          <a:sym typeface="Avenir Book"/>
                        </a:rPr>
                        <a:t>Hongrie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ASIE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7C3CD"/>
                    </a:solidFill>
                  </a:tcPr>
                </a:tc>
                <a:tc>
                  <a:txBody>
                    <a:bodyPr/>
                    <a:lstStyle/>
                    <a:p>
                      <a:pPr defTabSz="2438400"/>
                      <a:r>
                        <a:rPr sz="2500" dirty="0">
                          <a:latin typeface="Avenir Book"/>
                          <a:ea typeface="Avenir Book"/>
                          <a:cs typeface="Avenir Book"/>
                          <a:sym typeface="Avenir Book"/>
                        </a:rPr>
                        <a:t>Kenya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defRPr b="0"/>
                      </a:pPr>
                      <a:r>
                        <a:rPr sz="2500" dirty="0">
                          <a:latin typeface="Avenir Book"/>
                          <a:ea typeface="Avenir Book"/>
                          <a:cs typeface="Avenir Book"/>
                          <a:sym typeface="Avenir Book"/>
                        </a:rPr>
                        <a:t>Oman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D4E5E5"/>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Sainte-Lucie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7"/>
                  </a:ext>
                </a:extLst>
              </a:tr>
              <a:tr h="738324">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Malte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err="1">
                          <a:solidFill>
                            <a:srgbClr val="C00000"/>
                          </a:solidFill>
                          <a:uFillTx/>
                          <a:latin typeface="Avenir Book"/>
                          <a:ea typeface="Avenir Heavy"/>
                          <a:cs typeface="Avenir Heavy"/>
                          <a:sym typeface="Avenir Heavy"/>
                        </a:rPr>
                        <a:t>Mongolie</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D7C3CD">
                        <a:alpha val="41176"/>
                      </a:srgbClr>
                    </a:solidFill>
                  </a:tcPr>
                </a:tc>
                <a:tc>
                  <a:txBody>
                    <a:bodyPr/>
                    <a:lstStyle/>
                    <a:p>
                      <a:pPr defTabSz="2438400"/>
                      <a:r>
                        <a:rPr lang="fr-FR" sz="2500" dirty="0">
                          <a:latin typeface="Avenir Book"/>
                          <a:ea typeface="Avenir Book"/>
                          <a:cs typeface="Avenir Book"/>
                          <a:sym typeface="Avenir Book"/>
                        </a:rPr>
                        <a:t>Ou</a:t>
                      </a:r>
                      <a:r>
                        <a:rPr sz="2500" dirty="0" err="1">
                          <a:latin typeface="Avenir Book"/>
                          <a:ea typeface="Avenir Book"/>
                          <a:cs typeface="Avenir Book"/>
                          <a:sym typeface="Avenir Book"/>
                        </a:rPr>
                        <a:t>ganda</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lang="fr-FR" sz="2500" dirty="0">
                          <a:solidFill>
                            <a:srgbClr val="FFFFFF"/>
                          </a:solidFill>
                          <a:latin typeface="Avenir Heavy"/>
                          <a:ea typeface="Avenir Heavy"/>
                          <a:cs typeface="Avenir Heavy"/>
                          <a:sym typeface="Avenir Heavy"/>
                        </a:rPr>
                        <a:t>AMÉRIQUES</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8F99C3"/>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Costa</a:t>
                      </a:r>
                      <a:r>
                        <a:rPr lang="zh-CN" altLang="en-US" sz="2500" b="0" i="0" u="none" strike="noStrike" cap="none" spc="0" baseline="0" dirty="0">
                          <a:solidFill>
                            <a:srgbClr val="C00000"/>
                          </a:solidFill>
                          <a:uFillTx/>
                          <a:latin typeface="Avenir Book"/>
                          <a:ea typeface="Avenir Book"/>
                          <a:cs typeface="Avenir Book"/>
                          <a:sym typeface="Avenir Book"/>
                        </a:rPr>
                        <a:t> </a:t>
                      </a:r>
                      <a:r>
                        <a:rPr lang="en-US" altLang="zh-CN" sz="2500" b="0" i="0" u="none" strike="noStrike" cap="none" spc="0" baseline="0" dirty="0">
                          <a:solidFill>
                            <a:srgbClr val="C00000"/>
                          </a:solidFill>
                          <a:uFillTx/>
                          <a:latin typeface="Avenir Book"/>
                          <a:ea typeface="Avenir Book"/>
                          <a:cs typeface="Avenir Book"/>
                          <a:sym typeface="Avenir Book"/>
                        </a:rPr>
                        <a:t>Rica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BDDEC"/>
                    </a:solidFill>
                  </a:tcPr>
                </a:tc>
                <a:extLst>
                  <a:ext uri="{0D108BD9-81ED-4DB2-BD59-A6C34878D82A}">
                    <a16:rowId xmlns:a16="http://schemas.microsoft.com/office/drawing/2014/main" val="10008"/>
                  </a:ext>
                </a:extLst>
              </a:tr>
              <a:tr h="659125">
                <a:tc>
                  <a:txBody>
                    <a:bodyPr/>
                    <a:lstStyle/>
                    <a:p>
                      <a:pPr marL="0" marR="0" indent="0" algn="ctr" defTabSz="2438400" rtl="0" latinLnBrk="0">
                        <a:lnSpc>
                          <a:spcPct val="100000"/>
                        </a:lnSpc>
                        <a:spcBef>
                          <a:spcPts val="0"/>
                        </a:spcBef>
                        <a:spcAft>
                          <a:spcPts val="0"/>
                        </a:spcAft>
                        <a:buClrTx/>
                        <a:buSzTx/>
                        <a:buFontTx/>
                        <a:buNone/>
                        <a:tabLst/>
                        <a:defRPr b="0"/>
                      </a:pPr>
                      <a:r>
                        <a:rPr lang="en-US" sz="2500" b="0" i="0" u="none" strike="noStrike" cap="none" spc="0" baseline="0" dirty="0">
                          <a:solidFill>
                            <a:srgbClr val="C00000"/>
                          </a:solidFill>
                          <a:uFillTx/>
                          <a:latin typeface="Avenir Book"/>
                          <a:ea typeface="+mn-ea"/>
                          <a:cs typeface="+mn-cs"/>
                          <a:sym typeface="Helvetica Neue"/>
                        </a:rPr>
                        <a:t>Macédoine du Nord</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err="1">
                          <a:solidFill>
                            <a:srgbClr val="C00000"/>
                          </a:solidFill>
                          <a:uFillTx/>
                          <a:latin typeface="Avenir Book"/>
                          <a:ea typeface="Avenir Heavy"/>
                          <a:cs typeface="Avenir Heavy"/>
                          <a:sym typeface="Avenir Heavy"/>
                        </a:rPr>
                        <a:t>Népal</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7C3CD">
                        <a:alpha val="41176"/>
                      </a:srgbClr>
                    </a:solidFill>
                  </a:tcPr>
                </a:tc>
                <a:tc>
                  <a:txBody>
                    <a:bodyPr/>
                    <a:lstStyle/>
                    <a:p>
                      <a:pPr defTabSz="2438400"/>
                      <a:r>
                        <a:rPr lang="zh-CN" altLang="en-US" sz="2500" b="0" i="0" u="none" strike="noStrike" cap="none" spc="0" baseline="0" dirty="0">
                          <a:solidFill>
                            <a:srgbClr val="C00000"/>
                          </a:solidFill>
                          <a:uFillTx/>
                          <a:latin typeface="Avenir Book"/>
                          <a:ea typeface="Avenir Book"/>
                          <a:cs typeface="Avenir Book"/>
                          <a:sym typeface="Avenir Book"/>
                        </a:rPr>
                        <a:t> </a:t>
                      </a:r>
                      <a:r>
                        <a:rPr lang="en-CH" sz="2500" b="0" i="0" u="none" strike="noStrike" cap="none" spc="0" baseline="0" dirty="0">
                          <a:solidFill>
                            <a:srgbClr val="C00000"/>
                          </a:solidFill>
                          <a:uFillTx/>
                          <a:latin typeface="Avenir Book"/>
                          <a:ea typeface="Avenir Book"/>
                          <a:cs typeface="Avenir Book"/>
                          <a:sym typeface="Avenir Book"/>
                        </a:rPr>
                        <a:t>B</a:t>
                      </a:r>
                      <a:r>
                        <a:rPr lang="fr-FR" sz="2500" b="0" i="0" u="none" strike="noStrike" cap="none" spc="0" baseline="0" dirty="0">
                          <a:solidFill>
                            <a:srgbClr val="C00000"/>
                          </a:solidFill>
                          <a:uFillTx/>
                          <a:latin typeface="Avenir Book"/>
                          <a:ea typeface="Avenir Book"/>
                          <a:cs typeface="Avenir Book"/>
                          <a:sym typeface="Avenir Book"/>
                        </a:rPr>
                        <a:t>é</a:t>
                      </a:r>
                      <a:r>
                        <a:rPr lang="en-CH" sz="2500" b="0" i="0" u="none" strike="noStrike" cap="none" spc="0" baseline="0" dirty="0">
                          <a:solidFill>
                            <a:srgbClr val="C00000"/>
                          </a:solidFill>
                          <a:uFillTx/>
                          <a:latin typeface="Avenir Book"/>
                          <a:ea typeface="Avenir Book"/>
                          <a:cs typeface="Avenir Book"/>
                          <a:sym typeface="Avenir Book"/>
                        </a:rPr>
                        <a:t>nin</a:t>
                      </a:r>
                      <a:r>
                        <a:rPr lang="zh-CN" altLang="en-US" sz="2500" b="0" i="0" u="none" strike="noStrike" cap="none" spc="0" baseline="0" dirty="0">
                          <a:solidFill>
                            <a:srgbClr val="C00000"/>
                          </a:solidFill>
                          <a:uFillTx/>
                          <a:latin typeface="Avenir Book"/>
                          <a:ea typeface="Avenir Book"/>
                          <a:cs typeface="Avenir Book"/>
                          <a:sym typeface="Avenir Book"/>
                        </a:rPr>
                        <a:t>  </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sz="2500" dirty="0" err="1">
                          <a:latin typeface="Avenir Book"/>
                          <a:ea typeface="Avenir Book"/>
                          <a:cs typeface="Avenir Book"/>
                          <a:sym typeface="Avenir Book"/>
                        </a:rPr>
                        <a:t>Argentin</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0438F">
                        <a:alpha val="18214"/>
                      </a:srgbClr>
                    </a:solidFill>
                  </a:tcPr>
                </a:tc>
                <a:tc rowSpan="3">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4000" dirty="0">
                          <a:latin typeface="Avenir Book"/>
                          <a:ea typeface="Avenir Book"/>
                          <a:cs typeface="Avenir Book"/>
                          <a:sym typeface="Avenir Book"/>
                        </a:rPr>
                        <a:t>QUI SERA LE PROCHAIN</a:t>
                      </a:r>
                      <a:r>
                        <a:rPr lang="en-US" altLang="zh-CN" sz="4000" b="0" i="0" u="none" strike="noStrike" cap="none" spc="0" baseline="0" dirty="0">
                          <a:solidFill>
                            <a:srgbClr val="000000"/>
                          </a:solidFill>
                          <a:uFillTx/>
                          <a:latin typeface="Avenir Book"/>
                          <a:ea typeface="Avenir Heavy"/>
                          <a:cs typeface="Avenir Heavy"/>
                          <a:sym typeface="Avenir Heavy"/>
                        </a:rPr>
                        <a:t>…?</a:t>
                      </a:r>
                      <a:endParaRPr sz="4000" b="0" i="0" u="none" strike="noStrike" cap="none" spc="0" baseline="0" dirty="0">
                        <a:solidFill>
                          <a:srgbClr val="000000"/>
                        </a:solidFill>
                        <a:uFillTx/>
                        <a:latin typeface="Avenir Book"/>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10009"/>
                  </a:ext>
                </a:extLst>
              </a:tr>
              <a:tr h="610015">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err="1">
                          <a:solidFill>
                            <a:srgbClr val="C00000"/>
                          </a:solidFill>
                          <a:uFillTx/>
                          <a:latin typeface="Avenir Book"/>
                          <a:ea typeface="Avenir Book"/>
                          <a:cs typeface="Avenir Book"/>
                          <a:sym typeface="Avenir Book"/>
                        </a:rPr>
                        <a:t>Pologne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Sri Lanka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7C3CD">
                        <a:alpha val="4117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Tchad</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defTabSz="2438400"/>
                      <a:r>
                        <a:rPr sz="2500" dirty="0">
                          <a:latin typeface="Avenir Book"/>
                          <a:ea typeface="Avenir Book"/>
                          <a:cs typeface="Avenir Book"/>
                          <a:sym typeface="Avenir Book"/>
                        </a:rPr>
                        <a:t>Canada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30438F">
                        <a:alpha val="18214"/>
                      </a:srgbClr>
                    </a:solidFill>
                  </a:tcPr>
                </a:tc>
                <a:tc vMerge="1">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endParaRPr lang="en-US"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10010"/>
                  </a:ext>
                </a:extLst>
              </a:tr>
              <a:tr h="610015">
                <a:tc>
                  <a:txBody>
                    <a:bodyPr/>
                    <a:lstStyle/>
                    <a:p>
                      <a:pPr defTabSz="2438400">
                        <a:defRPr b="0"/>
                      </a:pPr>
                      <a:r>
                        <a:rPr lang="fr-FR" sz="2500" dirty="0">
                          <a:latin typeface="Avenir Book"/>
                          <a:ea typeface="Avenir Book"/>
                          <a:cs typeface="Avenir Book"/>
                          <a:sym typeface="Avenir Book"/>
                        </a:rPr>
                        <a:t>Pays-Bas</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Ind</a:t>
                      </a:r>
                      <a:r>
                        <a:rPr lang="fr-FR" sz="2500" dirty="0">
                          <a:latin typeface="Avenir Book"/>
                          <a:ea typeface="Avenir Book"/>
                          <a:cs typeface="Avenir Book"/>
                          <a:sym typeface="Avenir Book"/>
                        </a:rPr>
                        <a:t>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7C3CD">
                        <a:alpha val="41176"/>
                      </a:srgbClr>
                    </a:solidFill>
                  </a:tcPr>
                </a:tc>
                <a:tc>
                  <a:txBody>
                    <a:bodyPr/>
                    <a:lstStyle/>
                    <a:p>
                      <a:pPr defTabSz="2438400"/>
                      <a:r>
                        <a:rPr sz="2500" dirty="0">
                          <a:latin typeface="Avenir Book"/>
                          <a:ea typeface="Avenir Book"/>
                          <a:cs typeface="Avenir Book"/>
                          <a:sym typeface="Avenir Book"/>
                        </a:rPr>
                        <a:t>Burundi</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Brésil</a:t>
                      </a:r>
                      <a:endParaRPr lang="en-CH"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0438F">
                        <a:alpha val="18214"/>
                      </a:srgbClr>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3131449629"/>
                  </a:ext>
                </a:extLst>
              </a:tr>
            </a:tbl>
          </a:graphicData>
        </a:graphic>
      </p:graphicFrame>
      <p:pic>
        <p:nvPicPr>
          <p:cNvPr id="26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7" name="that have ratified the Tampere Convention">
            <a:extLst>
              <a:ext uri="{FF2B5EF4-FFF2-40B4-BE49-F238E27FC236}">
                <a16:creationId xmlns:a16="http://schemas.microsoft.com/office/drawing/2014/main" id="{9901C15A-1705-4A2E-05CC-6C67FAF832D9}"/>
              </a:ext>
            </a:extLst>
          </p:cNvPr>
          <p:cNvSpPr txBox="1"/>
          <p:nvPr/>
        </p:nvSpPr>
        <p:spPr>
          <a:xfrm>
            <a:off x="1170616" y="13133119"/>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zh-CN" altLang="en-US" sz="2800" dirty="0"/>
              <a:t>*</a:t>
            </a:r>
            <a:r>
              <a:rPr lang="fr-CH" altLang="zh-CN" sz="2800" dirty="0"/>
              <a:t>Les p</a:t>
            </a:r>
            <a:r>
              <a:rPr lang="en-US" altLang="zh-CN" sz="2800" dirty="0" err="1"/>
              <a:t>ays</a:t>
            </a:r>
            <a:r>
              <a:rPr lang="en-US" altLang="zh-CN" sz="2800" dirty="0"/>
              <a:t> qui </a:t>
            </a:r>
            <a:r>
              <a:rPr lang="en-US" altLang="zh-CN" sz="2800" dirty="0" err="1"/>
              <a:t>ont</a:t>
            </a:r>
            <a:r>
              <a:rPr lang="en-US" altLang="zh-CN" sz="2800" dirty="0"/>
              <a:t> </a:t>
            </a:r>
            <a:r>
              <a:rPr lang="en-US" altLang="zh-CN" sz="2800" dirty="0" err="1"/>
              <a:t>signé</a:t>
            </a:r>
            <a:r>
              <a:rPr lang="en-US" altLang="zh-CN" sz="2800" dirty="0"/>
              <a:t> </a:t>
            </a:r>
            <a:r>
              <a:rPr lang="en-US" altLang="zh-CN" sz="2800" dirty="0" err="1"/>
              <a:t>mais</a:t>
            </a:r>
            <a:r>
              <a:rPr lang="en-US" altLang="zh-CN" sz="2800" dirty="0"/>
              <a:t> </a:t>
            </a:r>
            <a:r>
              <a:rPr lang="en-US" altLang="zh-CN" sz="2800" dirty="0" err="1"/>
              <a:t>n'ont</a:t>
            </a:r>
            <a:r>
              <a:rPr lang="en-US" altLang="zh-CN" sz="2800" dirty="0"/>
              <a:t> pas encore </a:t>
            </a:r>
            <a:r>
              <a:rPr lang="en-US" altLang="zh-CN" sz="2800" dirty="0" err="1"/>
              <a:t>ratifié</a:t>
            </a:r>
            <a:r>
              <a:rPr lang="zh-CN" altLang="en-US" sz="2800" dirty="0"/>
              <a:t> </a:t>
            </a:r>
            <a:r>
              <a:rPr lang="fr-FR" altLang="zh-CN" sz="2800" dirty="0"/>
              <a:t>la </a:t>
            </a:r>
            <a:r>
              <a:rPr lang="en-US" altLang="zh-CN" sz="2800" dirty="0"/>
              <a:t>Convention</a:t>
            </a:r>
            <a:r>
              <a:rPr lang="zh-CN" altLang="en-US" sz="2800" dirty="0"/>
              <a:t> </a:t>
            </a:r>
            <a:r>
              <a:rPr lang="fr-FR" altLang="zh-CN" sz="2800" dirty="0"/>
              <a:t>apparaissent en </a:t>
            </a:r>
            <a:r>
              <a:rPr lang="en-US" altLang="zh-CN" sz="2800" dirty="0">
                <a:solidFill>
                  <a:srgbClr val="C00000"/>
                </a:solidFill>
              </a:rPr>
              <a:t>rouge.</a:t>
            </a:r>
            <a:endParaRPr sz="2800" dirty="0">
              <a:solidFill>
                <a:srgbClr val="C00000"/>
              </a:solidFill>
            </a:endParaRPr>
          </a:p>
        </p:txBody>
      </p:sp>
    </p:spTree>
    <p:extLst>
      <p:ext uri="{BB962C8B-B14F-4D97-AF65-F5344CB8AC3E}">
        <p14:creationId xmlns:p14="http://schemas.microsoft.com/office/powerpoint/2010/main" val="41082981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National Emergency Telecommunications Plan"/>
          <p:cNvSpPr txBox="1">
            <a:spLocks noGrp="1"/>
          </p:cNvSpPr>
          <p:nvPr>
            <p:ph type="title"/>
          </p:nvPr>
        </p:nvSpPr>
        <p:spPr>
          <a:xfrm>
            <a:off x="1206500" y="3279116"/>
            <a:ext cx="12978773" cy="2785825"/>
          </a:xfrm>
          <a:prstGeom prst="rect">
            <a:avLst/>
          </a:prstGeom>
        </p:spPr>
        <p:txBody>
          <a:bodyPr anchor="t">
            <a:normAutofit fontScale="90000"/>
          </a:bodyPr>
          <a:lstStyle>
            <a:lvl1pPr>
              <a:defRPr b="0">
                <a:solidFill>
                  <a:srgbClr val="0C2A67"/>
                </a:solidFill>
                <a:latin typeface="Avenir Heavy"/>
                <a:ea typeface="Avenir Heavy"/>
                <a:cs typeface="Avenir Heavy"/>
                <a:sym typeface="Avenir Heavy"/>
              </a:defRPr>
            </a:lvl1pPr>
          </a:lstStyle>
          <a:p>
            <a:r>
              <a:rPr lang="en-GB" dirty="0"/>
              <a:t>Plan n</a:t>
            </a:r>
            <a:r>
              <a:rPr dirty="0" err="1"/>
              <a:t>ational</a:t>
            </a:r>
            <a:r>
              <a:rPr dirty="0"/>
              <a:t> </a:t>
            </a:r>
            <a:r>
              <a:rPr lang="fr-FR" dirty="0"/>
              <a:t>pour les té</a:t>
            </a:r>
            <a:r>
              <a:rPr dirty="0"/>
              <a:t>l</a:t>
            </a:r>
            <a:r>
              <a:rPr lang="fr-FR" dirty="0"/>
              <a:t>é</a:t>
            </a:r>
            <a:r>
              <a:rPr lang="fr-CH" dirty="0"/>
              <a:t>communications</a:t>
            </a:r>
            <a:r>
              <a:rPr lang="fr-FR" dirty="0"/>
              <a:t> d'urgence</a:t>
            </a:r>
            <a:endParaRPr dirty="0"/>
          </a:p>
        </p:txBody>
      </p:sp>
      <p:sp>
        <p:nvSpPr>
          <p:cNvPr id="273" name="A critical tool to assist policy makers and national regulatory authorities to develop a clear, flexible and user-friendly national emergency telecommunications plan with a multi-stakeholder approach. The guidelines can be used for developing tailored co"/>
          <p:cNvSpPr txBox="1">
            <a:spLocks noGrp="1"/>
          </p:cNvSpPr>
          <p:nvPr>
            <p:ph type="body" sz="half" idx="1"/>
          </p:nvPr>
        </p:nvSpPr>
        <p:spPr>
          <a:xfrm>
            <a:off x="1215480" y="7526449"/>
            <a:ext cx="12639445" cy="5385425"/>
          </a:xfrm>
          <a:prstGeom prst="rect">
            <a:avLst/>
          </a:prstGeom>
        </p:spPr>
        <p:txBody>
          <a:bodyPr/>
          <a:lstStyle>
            <a:lvl1pPr algn="just">
              <a:spcBef>
                <a:spcPts val="1700"/>
              </a:spcBef>
              <a:defRPr sz="3000" b="0">
                <a:latin typeface="Avenir Book"/>
                <a:ea typeface="Avenir Book"/>
                <a:cs typeface="Avenir Book"/>
                <a:sym typeface="Avenir Book"/>
              </a:defRPr>
            </a:lvl1pPr>
          </a:lstStyle>
          <a:p>
            <a:r>
              <a:rPr lang="fr-FR" dirty="0"/>
              <a:t>Il s'agit d'un outil essentiel qui permet d'aider les décideurs et les autorités de régulation </a:t>
            </a:r>
            <a:r>
              <a:rPr dirty="0"/>
              <a:t>national</a:t>
            </a:r>
            <a:r>
              <a:rPr lang="fr-FR" dirty="0"/>
              <a:t>es</a:t>
            </a:r>
            <a:r>
              <a:rPr dirty="0"/>
              <a:t> </a:t>
            </a:r>
            <a:r>
              <a:rPr lang="fr-FR" dirty="0">
                <a:effectLst/>
              </a:rPr>
              <a:t>à élaborer un plan national pour les télécommunications d'urgence précis, souple et accessible selon une approche multi-parties prenantes</a:t>
            </a:r>
            <a:r>
              <a:rPr dirty="0"/>
              <a:t>. </a:t>
            </a:r>
            <a:r>
              <a:rPr lang="fr-FR" dirty="0"/>
              <a:t>Ces lignes directrices peuvent être utilisées pour</a:t>
            </a:r>
            <a:r>
              <a:rPr dirty="0"/>
              <a:t> </a:t>
            </a:r>
            <a:r>
              <a:rPr lang="fr-FR" dirty="0"/>
              <a:t>élaborer des plans d'urgence</a:t>
            </a:r>
            <a:r>
              <a:rPr dirty="0"/>
              <a:t> </a:t>
            </a:r>
            <a:r>
              <a:rPr lang="fr-FR" dirty="0"/>
              <a:t>sur mesure</a:t>
            </a:r>
            <a:r>
              <a:rPr dirty="0"/>
              <a:t> </a:t>
            </a:r>
            <a:r>
              <a:rPr lang="fr-FR" dirty="0"/>
              <a:t>pour les situations d'urgence causées par des catastrophes naturelles</a:t>
            </a:r>
            <a:r>
              <a:rPr dirty="0"/>
              <a:t>, </a:t>
            </a:r>
            <a:r>
              <a:rPr lang="fr-FR" dirty="0"/>
              <a:t>des épidémies et des pandémies</a:t>
            </a:r>
            <a:r>
              <a:rPr dirty="0"/>
              <a:t>.</a:t>
            </a:r>
          </a:p>
        </p:txBody>
      </p:sp>
      <p:sp>
        <p:nvSpPr>
          <p:cNvPr id="274" name="Line"/>
          <p:cNvSpPr/>
          <p:nvPr/>
        </p:nvSpPr>
        <p:spPr>
          <a:xfrm>
            <a:off x="1215480" y="6849019"/>
            <a:ext cx="2208920" cy="1"/>
          </a:xfrm>
          <a:prstGeom prst="line">
            <a:avLst/>
          </a:prstGeom>
          <a:ln w="25400">
            <a:solidFill>
              <a:srgbClr val="000000"/>
            </a:solidFill>
            <a:miter lim="400000"/>
          </a:ln>
        </p:spPr>
        <p:txBody>
          <a:bodyPr lIns="50800" tIns="50800" rIns="50800" bIns="50800" anchor="ctr"/>
          <a:lstStyle/>
          <a:p>
            <a:endParaRPr/>
          </a:p>
        </p:txBody>
      </p:sp>
      <p:pic>
        <p:nvPicPr>
          <p:cNvPr id="27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pic>
        <p:nvPicPr>
          <p:cNvPr id="277" name="Image" descr="Image"/>
          <p:cNvPicPr>
            <a:picLocks noChangeAspect="1"/>
          </p:cNvPicPr>
          <p:nvPr/>
        </p:nvPicPr>
        <p:blipFill>
          <a:blip r:embed="rId5"/>
          <a:stretch>
            <a:fillRect/>
          </a:stretch>
        </p:blipFill>
        <p:spPr>
          <a:xfrm>
            <a:off x="14711133" y="2492661"/>
            <a:ext cx="7107310" cy="951203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National Emergency Telecommunications Plan"/>
          <p:cNvSpPr txBox="1">
            <a:spLocks noGrp="1"/>
          </p:cNvSpPr>
          <p:nvPr>
            <p:ph type="title"/>
          </p:nvPr>
        </p:nvSpPr>
        <p:spPr>
          <a:xfrm>
            <a:off x="1206500" y="3279116"/>
            <a:ext cx="15844371" cy="2785825"/>
          </a:xfrm>
          <a:prstGeom prst="rect">
            <a:avLst/>
          </a:prstGeom>
        </p:spPr>
        <p:txBody>
          <a:bodyPr anchor="t">
            <a:normAutofit fontScale="90000"/>
          </a:bodyPr>
          <a:lstStyle>
            <a:lvl1pPr>
              <a:defRPr b="0">
                <a:solidFill>
                  <a:srgbClr val="0C2A67"/>
                </a:solidFill>
                <a:latin typeface="Avenir Heavy"/>
                <a:ea typeface="Avenir Heavy"/>
                <a:cs typeface="Avenir Heavy"/>
                <a:sym typeface="Avenir Heavy"/>
              </a:defRPr>
            </a:lvl1pPr>
          </a:lstStyle>
          <a:p>
            <a:r>
              <a:rPr lang="en-US" altLang="zh-CN" dirty="0"/>
              <a:t>Plan </a:t>
            </a:r>
            <a:r>
              <a:rPr lang="fr-CH" altLang="zh-CN" dirty="0"/>
              <a:t>d'action</a:t>
            </a:r>
            <a:r>
              <a:rPr lang="en-US" altLang="zh-CN" dirty="0"/>
              <a:t> du </a:t>
            </a:r>
            <a:r>
              <a:rPr lang="en-US" altLang="zh-CN" dirty="0" err="1"/>
              <a:t>Secrétaire</a:t>
            </a:r>
            <a:r>
              <a:rPr lang="en-US" altLang="zh-CN" dirty="0"/>
              <a:t> </a:t>
            </a:r>
            <a:r>
              <a:rPr lang="en-US" altLang="zh-CN" dirty="0" err="1"/>
              <a:t>général</a:t>
            </a:r>
            <a:r>
              <a:rPr lang="en-US" altLang="zh-CN" dirty="0"/>
              <a:t> de </a:t>
            </a:r>
            <a:r>
              <a:rPr lang="en-US" altLang="zh-CN" dirty="0" err="1"/>
              <a:t>l'ONU</a:t>
            </a:r>
            <a:r>
              <a:rPr lang="zh-CN" altLang="en-US" dirty="0"/>
              <a:t> </a:t>
            </a:r>
            <a:r>
              <a:rPr lang="fr-FR" altLang="zh-CN" dirty="0"/>
              <a:t>pour la coopération</a:t>
            </a:r>
            <a:r>
              <a:rPr lang="en-US" altLang="zh-CN" dirty="0"/>
              <a:t> numérique</a:t>
            </a:r>
            <a:endParaRPr dirty="0"/>
          </a:p>
        </p:txBody>
      </p:sp>
      <p:sp>
        <p:nvSpPr>
          <p:cNvPr id="273" name="A critical tool to assist policy makers and national regulatory authorities to develop a clear, flexible and user-friendly national emergency telecommunications plan with a multi-stakeholder approach. The guidelines can be used for developing tailored co"/>
          <p:cNvSpPr txBox="1">
            <a:spLocks noGrp="1"/>
          </p:cNvSpPr>
          <p:nvPr>
            <p:ph type="body" sz="half" idx="1"/>
          </p:nvPr>
        </p:nvSpPr>
        <p:spPr>
          <a:xfrm>
            <a:off x="1206500" y="6239436"/>
            <a:ext cx="22639602" cy="5385425"/>
          </a:xfrm>
          <a:prstGeom prst="rect">
            <a:avLst/>
          </a:prstGeom>
        </p:spPr>
        <p:txBody>
          <a:bodyPr>
            <a:normAutofit/>
          </a:bodyPr>
          <a:lstStyle>
            <a:lvl1pPr algn="just">
              <a:spcBef>
                <a:spcPts val="1700"/>
              </a:spcBef>
              <a:defRPr sz="3000" b="0">
                <a:latin typeface="Avenir Book"/>
                <a:ea typeface="Avenir Book"/>
                <a:cs typeface="Avenir Book"/>
                <a:sym typeface="Avenir Book"/>
              </a:defRPr>
            </a:lvl1pPr>
          </a:lstStyle>
          <a:p>
            <a:pPr algn="l"/>
            <a:r>
              <a:rPr lang="en-US" altLang="zh-CN" dirty="0"/>
              <a:t>Dans son Plan </a:t>
            </a:r>
            <a:r>
              <a:rPr lang="en-US" altLang="zh-CN" dirty="0" err="1"/>
              <a:t>d'action</a:t>
            </a:r>
            <a:r>
              <a:rPr lang="en-US" altLang="zh-CN" dirty="0"/>
              <a:t> </a:t>
            </a:r>
            <a:r>
              <a:rPr lang="en-US" dirty="0"/>
              <a:t>pour la </a:t>
            </a:r>
            <a:r>
              <a:rPr lang="en-US" dirty="0" err="1"/>
              <a:t>coopération</a:t>
            </a:r>
            <a:r>
              <a:rPr lang="zh-CN" altLang="en-US" dirty="0"/>
              <a:t> </a:t>
            </a:r>
            <a:r>
              <a:rPr lang="fr-FR" altLang="zh-CN" dirty="0"/>
              <a:t>numérique, le </a:t>
            </a:r>
            <a:r>
              <a:rPr lang="en-US" altLang="zh-CN" dirty="0" err="1"/>
              <a:t>Secrétaire</a:t>
            </a:r>
            <a:r>
              <a:rPr lang="en-US" altLang="zh-CN" dirty="0"/>
              <a:t> </a:t>
            </a:r>
            <a:r>
              <a:rPr lang="en-US" altLang="zh-CN" dirty="0" err="1"/>
              <a:t>général</a:t>
            </a:r>
            <a:r>
              <a:rPr lang="en-US" altLang="zh-CN" dirty="0"/>
              <a:t> de </a:t>
            </a:r>
            <a:r>
              <a:rPr lang="en-US" altLang="zh-CN" dirty="0" err="1"/>
              <a:t>l'ONU</a:t>
            </a:r>
            <a:r>
              <a:rPr lang="fr-FR" altLang="zh-CN" dirty="0"/>
              <a:t> formule des recommandations sur les moyens de coopération que la communauté internationale pourrait adopter afin d'optimiser l'utilisation des technologies numériques et d'atténuer les risques</a:t>
            </a:r>
            <a:r>
              <a:rPr lang="en-US" dirty="0"/>
              <a:t>.</a:t>
            </a:r>
            <a:r>
              <a:rPr lang="zh-CN" altLang="en-US" dirty="0"/>
              <a:t> </a:t>
            </a:r>
            <a:endParaRPr lang="en-US" altLang="zh-CN" dirty="0"/>
          </a:p>
          <a:p>
            <a:pPr algn="l"/>
            <a:r>
              <a:rPr lang="en-US" dirty="0"/>
              <a:t>Il </a:t>
            </a:r>
            <a:r>
              <a:rPr lang="en-US" dirty="0" err="1"/>
              <a:t>est</a:t>
            </a:r>
            <a:r>
              <a:rPr lang="en-US" dirty="0"/>
              <a:t> </a:t>
            </a:r>
            <a:r>
              <a:rPr lang="en-US" dirty="0" err="1"/>
              <a:t>prévu</a:t>
            </a:r>
            <a:r>
              <a:rPr lang="en-US" dirty="0"/>
              <a:t> dans </a:t>
            </a:r>
            <a:r>
              <a:rPr lang="en-US" dirty="0" err="1"/>
              <a:t>celui</a:t>
            </a:r>
            <a:r>
              <a:rPr lang="en-US" dirty="0"/>
              <a:t>-ci (au volet </a:t>
            </a:r>
            <a:r>
              <a:rPr lang="en-US" dirty="0">
                <a:latin typeface="Calibri" panose="020F0502020204030204" pitchFamily="34" charset="0"/>
                <a:cs typeface="Calibri" panose="020F0502020204030204" pitchFamily="34" charset="0"/>
              </a:rPr>
              <a:t>"</a:t>
            </a:r>
            <a:r>
              <a:rPr lang="en-US" dirty="0" err="1"/>
              <a:t>connectivité</a:t>
            </a:r>
            <a:r>
              <a:rPr lang="en-US" dirty="0">
                <a:latin typeface="Calibri" panose="020F0502020204030204" pitchFamily="34" charset="0"/>
                <a:cs typeface="Calibri" panose="020F0502020204030204" pitchFamily="34" charset="0"/>
              </a:rPr>
              <a:t>"</a:t>
            </a:r>
            <a:r>
              <a:rPr lang="en-US" dirty="0"/>
              <a:t>) </a:t>
            </a:r>
            <a:r>
              <a:rPr lang="en-US" dirty="0">
                <a:latin typeface="Calibri" panose="020F0502020204030204" pitchFamily="34" charset="0"/>
                <a:cs typeface="Calibri" panose="020F0502020204030204" pitchFamily="34" charset="0"/>
              </a:rPr>
              <a:t>"</a:t>
            </a:r>
            <a:r>
              <a:rPr lang="en-US" dirty="0" err="1"/>
              <a:t>d'accélérer</a:t>
            </a:r>
            <a:r>
              <a:rPr lang="en-US" dirty="0"/>
              <a:t> les discussions </a:t>
            </a:r>
            <a:r>
              <a:rPr lang="fr-FR" dirty="0"/>
              <a:t>sur la connectivité dans le cadre des activités de préparation, de réponse et d'aide en cas d'urgence, notamment en travaillant au moyen du groupe </a:t>
            </a:r>
            <a:r>
              <a:rPr lang="fr-FR" dirty="0" err="1"/>
              <a:t>interinstitutions</a:t>
            </a:r>
            <a:r>
              <a:rPr lang="fr-FR" dirty="0"/>
              <a:t> des télécommunications d'urgence</a:t>
            </a:r>
            <a:r>
              <a:rPr lang="en-US" dirty="0">
                <a:latin typeface="Calibri" panose="020F0502020204030204" pitchFamily="34" charset="0"/>
                <a:cs typeface="Calibri" panose="020F0502020204030204" pitchFamily="34" charset="0"/>
              </a:rPr>
              <a:t>"</a:t>
            </a:r>
            <a:r>
              <a:rPr lang="en-US" dirty="0"/>
              <a:t>.</a:t>
            </a:r>
          </a:p>
          <a:p>
            <a:pPr algn="l"/>
            <a:r>
              <a:rPr lang="en-US" dirty="0"/>
              <a:t>Le </a:t>
            </a:r>
            <a:r>
              <a:rPr lang="en-US" dirty="0" err="1"/>
              <a:t>groupe</a:t>
            </a:r>
            <a:r>
              <a:rPr lang="en-US" dirty="0"/>
              <a:t> </a:t>
            </a:r>
            <a:r>
              <a:rPr lang="en-US" dirty="0" err="1"/>
              <a:t>d'organisations</a:t>
            </a:r>
            <a:r>
              <a:rPr lang="en-US" dirty="0"/>
              <a:t> qui </a:t>
            </a:r>
            <a:r>
              <a:rPr lang="en-US" dirty="0" err="1"/>
              <a:t>s'occupant</a:t>
            </a:r>
            <a:r>
              <a:rPr lang="en-US" dirty="0"/>
              <a:t> de </a:t>
            </a:r>
            <a:r>
              <a:rPr lang="en-US" dirty="0" err="1"/>
              <a:t>cette</a:t>
            </a:r>
            <a:r>
              <a:rPr lang="en-US" dirty="0"/>
              <a:t> question (UIT, </a:t>
            </a:r>
            <a:r>
              <a:rPr lang="en-US" dirty="0" err="1"/>
              <a:t>Réseau</a:t>
            </a:r>
            <a:r>
              <a:rPr lang="en-US" dirty="0"/>
              <a:t> ETC, HCR et GSMA) a </a:t>
            </a:r>
            <a:r>
              <a:rPr lang="en-US" dirty="0" err="1"/>
              <a:t>défini</a:t>
            </a:r>
            <a:r>
              <a:rPr lang="en-US" dirty="0"/>
              <a:t> un cadre pratique qui </a:t>
            </a:r>
            <a:r>
              <a:rPr lang="en-US" dirty="0" err="1"/>
              <a:t>donne</a:t>
            </a:r>
            <a:r>
              <a:rPr lang="en-US" dirty="0"/>
              <a:t> des orientations pour </a:t>
            </a:r>
            <a:r>
              <a:rPr lang="en-US" dirty="0" err="1"/>
              <a:t>garantir</a:t>
            </a:r>
            <a:r>
              <a:rPr lang="en-US" dirty="0"/>
              <a:t> </a:t>
            </a:r>
            <a:r>
              <a:rPr lang="en-US" dirty="0" err="1"/>
              <a:t>une</a:t>
            </a:r>
            <a:r>
              <a:rPr lang="en-US" dirty="0"/>
              <a:t> </a:t>
            </a:r>
            <a:r>
              <a:rPr lang="en-US" dirty="0" err="1"/>
              <a:t>connectivité</a:t>
            </a:r>
            <a:r>
              <a:rPr lang="en-US" dirty="0"/>
              <a:t> inclusive et </a:t>
            </a:r>
            <a:r>
              <a:rPr lang="en-US" dirty="0" err="1"/>
              <a:t>efficace</a:t>
            </a:r>
            <a:r>
              <a:rPr lang="en-US" dirty="0"/>
              <a:t> dans le cadre de la </a:t>
            </a:r>
            <a:r>
              <a:rPr lang="en-US" dirty="0" err="1"/>
              <a:t>préparation</a:t>
            </a:r>
            <a:r>
              <a:rPr lang="en-US" dirty="0"/>
              <a:t> et la </a:t>
            </a:r>
            <a:r>
              <a:rPr lang="en-US" dirty="0" err="1"/>
              <a:t>résilience</a:t>
            </a:r>
            <a:r>
              <a:rPr lang="en-US" dirty="0"/>
              <a:t> face aux situations </a:t>
            </a:r>
            <a:r>
              <a:rPr lang="en-US" dirty="0" err="1"/>
              <a:t>d'urgence</a:t>
            </a:r>
            <a:r>
              <a:rPr lang="en-US" dirty="0"/>
              <a:t> et des interventions dans </a:t>
            </a:r>
            <a:r>
              <a:rPr lang="en-US" dirty="0" err="1"/>
              <a:t>ces</a:t>
            </a:r>
            <a:r>
              <a:rPr lang="en-US" dirty="0"/>
              <a:t> situations. </a:t>
            </a:r>
            <a:r>
              <a:rPr lang="en-US" dirty="0" err="1"/>
              <a:t>L'une</a:t>
            </a:r>
            <a:r>
              <a:rPr lang="en-US" dirty="0"/>
              <a:t> des six </a:t>
            </a:r>
            <a:r>
              <a:rPr lang="en-US" dirty="0" err="1"/>
              <a:t>mesures</a:t>
            </a:r>
            <a:r>
              <a:rPr lang="en-US" dirty="0"/>
              <a:t> </a:t>
            </a:r>
            <a:r>
              <a:rPr lang="en-US" dirty="0" err="1"/>
              <a:t>définies</a:t>
            </a:r>
            <a:r>
              <a:rPr lang="en-US" dirty="0"/>
              <a:t> </a:t>
            </a:r>
            <a:r>
              <a:rPr lang="en-US" dirty="0" err="1"/>
              <a:t>porte</a:t>
            </a:r>
            <a:r>
              <a:rPr lang="en-US" dirty="0"/>
              <a:t> sur la </a:t>
            </a:r>
            <a:r>
              <a:rPr lang="en-US" dirty="0">
                <a:solidFill>
                  <a:schemeClr val="bg1"/>
                </a:solidFill>
                <a:highlight>
                  <a:srgbClr val="2B476D"/>
                </a:highlight>
              </a:rPr>
              <a:t>Convention de Tampere</a:t>
            </a:r>
            <a:r>
              <a:rPr lang="en-US" dirty="0"/>
              <a:t> et </a:t>
            </a:r>
            <a:r>
              <a:rPr lang="en-US" dirty="0" err="1"/>
              <a:t>souligne</a:t>
            </a:r>
            <a:r>
              <a:rPr lang="en-US" dirty="0"/>
              <a:t> son </a:t>
            </a:r>
            <a:r>
              <a:rPr lang="en-US" dirty="0" err="1"/>
              <a:t>utilité</a:t>
            </a:r>
            <a:r>
              <a:rPr lang="en-US" dirty="0"/>
              <a:t> pour la </a:t>
            </a:r>
            <a:r>
              <a:rPr lang="en-US" dirty="0" err="1"/>
              <a:t>fourniture</a:t>
            </a:r>
            <a:r>
              <a:rPr lang="en-US" dirty="0"/>
              <a:t>, </a:t>
            </a:r>
            <a:r>
              <a:rPr lang="en-US" dirty="0" err="1"/>
              <a:t>en</a:t>
            </a:r>
            <a:r>
              <a:rPr lang="en-US" dirty="0"/>
              <a:t> </a:t>
            </a:r>
            <a:r>
              <a:rPr lang="en-US" dirty="0" err="1"/>
              <a:t>cas</a:t>
            </a:r>
            <a:r>
              <a:rPr lang="en-US" dirty="0"/>
              <a:t> de catastrophe, d'un </a:t>
            </a:r>
            <a:r>
              <a:rPr lang="en-US" dirty="0" err="1"/>
              <a:t>appui</a:t>
            </a:r>
            <a:r>
              <a:rPr lang="en-US" dirty="0"/>
              <a:t> et de matériel de </a:t>
            </a:r>
            <a:r>
              <a:rPr lang="en-US" dirty="0" err="1"/>
              <a:t>télécommunication</a:t>
            </a:r>
            <a:r>
              <a:rPr lang="en-US" dirty="0"/>
              <a:t> </a:t>
            </a:r>
            <a:r>
              <a:rPr lang="en-US" dirty="0" err="1"/>
              <a:t>d'urgence</a:t>
            </a:r>
            <a:r>
              <a:rPr lang="en-US" dirty="0"/>
              <a:t>. </a:t>
            </a:r>
            <a:br>
              <a:rPr lang="en-US" dirty="0"/>
            </a:br>
            <a:endParaRPr dirty="0"/>
          </a:p>
        </p:txBody>
      </p:sp>
      <p:sp>
        <p:nvSpPr>
          <p:cNvPr id="274" name="Line"/>
          <p:cNvSpPr/>
          <p:nvPr/>
        </p:nvSpPr>
        <p:spPr>
          <a:xfrm>
            <a:off x="1215480" y="5719466"/>
            <a:ext cx="2208920" cy="1"/>
          </a:xfrm>
          <a:prstGeom prst="line">
            <a:avLst/>
          </a:prstGeom>
          <a:ln w="25400">
            <a:solidFill>
              <a:srgbClr val="000000"/>
            </a:solidFill>
            <a:miter lim="400000"/>
          </a:ln>
        </p:spPr>
        <p:txBody>
          <a:bodyPr lIns="50800" tIns="50800" rIns="50800" bIns="50800" anchor="ctr"/>
          <a:lstStyle/>
          <a:p>
            <a:endParaRPr/>
          </a:p>
        </p:txBody>
      </p:sp>
      <p:pic>
        <p:nvPicPr>
          <p:cNvPr id="27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extLst>
      <p:ext uri="{BB962C8B-B14F-4D97-AF65-F5344CB8AC3E}">
        <p14:creationId xmlns:p14="http://schemas.microsoft.com/office/powerpoint/2010/main" val="1939421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 name="Table"/>
          <p:cNvGraphicFramePr/>
          <p:nvPr/>
        </p:nvGraphicFramePr>
        <p:xfrm>
          <a:off x="812800" y="1219199"/>
          <a:ext cx="21971000" cy="12315086"/>
        </p:xfrm>
        <a:graphic>
          <a:graphicData uri="http://schemas.openxmlformats.org/drawingml/2006/table">
            <a:tbl>
              <a:tblPr firstRow="1" firstCol="1">
                <a:tableStyleId>{4C3C2611-4C71-4FC5-86AE-919BDF0F9419}</a:tableStyleId>
              </a:tblPr>
              <a:tblGrid>
                <a:gridCol w="5820767">
                  <a:extLst>
                    <a:ext uri="{9D8B030D-6E8A-4147-A177-3AD203B41FA5}">
                      <a16:colId xmlns:a16="http://schemas.microsoft.com/office/drawing/2014/main" val="20000"/>
                    </a:ext>
                  </a:extLst>
                </a:gridCol>
                <a:gridCol w="16150233">
                  <a:extLst>
                    <a:ext uri="{9D8B030D-6E8A-4147-A177-3AD203B41FA5}">
                      <a16:colId xmlns:a16="http://schemas.microsoft.com/office/drawing/2014/main" val="20001"/>
                    </a:ext>
                  </a:extLst>
                </a:gridCol>
              </a:tblGrid>
              <a:tr h="535181">
                <a:tc>
                  <a:txBody>
                    <a:bodyPr/>
                    <a:lstStyle/>
                    <a:p>
                      <a:pPr indent="304800" algn="l" defTabSz="914400">
                        <a:tabLst>
                          <a:tab pos="1663700" algn="l"/>
                        </a:tabLst>
                        <a:defRPr b="0"/>
                      </a:pPr>
                      <a:r>
                        <a:rPr lang="fr-FR" sz="3000" dirty="0">
                          <a:latin typeface="Avenir Heavy"/>
                          <a:ea typeface="Avenir Heavy"/>
                          <a:cs typeface="Avenir Heavy"/>
                          <a:sym typeface="Avenir Heavy"/>
                        </a:rPr>
                        <a:t>Domaine</a:t>
                      </a:r>
                      <a:endParaRPr sz="3000" dirty="0">
                        <a:latin typeface="Avenir Heavy"/>
                        <a:ea typeface="Avenir Heavy"/>
                        <a:cs typeface="Avenir Heavy"/>
                        <a:sym typeface="Avenir Heavy"/>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Off val="16847"/>
                        <a:alpha val="33531"/>
                      </a:schemeClr>
                    </a:solidFill>
                  </a:tcPr>
                </a:tc>
                <a:tc>
                  <a:txBody>
                    <a:bodyPr/>
                    <a:lstStyle/>
                    <a:p>
                      <a:pPr indent="304800" algn="l" defTabSz="914400">
                        <a:tabLst>
                          <a:tab pos="1663700" algn="l"/>
                        </a:tabLst>
                        <a:defRPr b="0"/>
                      </a:pPr>
                      <a:r>
                        <a:rPr lang="fr-FR" sz="3000" dirty="0">
                          <a:latin typeface="Avenir Heavy"/>
                          <a:ea typeface="Avenir Heavy"/>
                          <a:cs typeface="Avenir Heavy"/>
                          <a:sym typeface="Avenir Heavy"/>
                        </a:rPr>
                        <a:t>Liens</a:t>
                      </a:r>
                      <a:endParaRPr sz="3000" dirty="0">
                        <a:latin typeface="Avenir Heavy"/>
                        <a:ea typeface="Avenir Heavy"/>
                        <a:cs typeface="Avenir Heavy"/>
                        <a:sym typeface="Avenir Heavy"/>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Off val="16847"/>
                        <a:alpha val="33531"/>
                      </a:schemeClr>
                    </a:solidFill>
                  </a:tcPr>
                </a:tc>
                <a:extLst>
                  <a:ext uri="{0D108BD9-81ED-4DB2-BD59-A6C34878D82A}">
                    <a16:rowId xmlns:a16="http://schemas.microsoft.com/office/drawing/2014/main" val="10000"/>
                  </a:ext>
                </a:extLst>
              </a:tr>
              <a:tr h="665328">
                <a:tc rowSpan="3">
                  <a:txBody>
                    <a:bodyPr/>
                    <a:lstStyle/>
                    <a:p>
                      <a:pPr marL="609600" indent="-304800" algn="l" defTabSz="457200">
                        <a:lnSpc>
                          <a:spcPct val="40000"/>
                        </a:lnSpc>
                        <a:defRPr b="0"/>
                      </a:pPr>
                      <a:r>
                        <a:rPr sz="3000" dirty="0">
                          <a:solidFill>
                            <a:srgbClr val="0079BF"/>
                          </a:solidFill>
                          <a:latin typeface="Avenir Heavy"/>
                          <a:ea typeface="Avenir Heavy"/>
                          <a:cs typeface="Avenir Heavy"/>
                          <a:sym typeface="Avenir Heavy"/>
                        </a:rPr>
                        <a:t>Convention</a:t>
                      </a:r>
                      <a:r>
                        <a:rPr lang="fr-FR" sz="3000" dirty="0">
                          <a:solidFill>
                            <a:srgbClr val="0079BF"/>
                          </a:solidFill>
                          <a:latin typeface="Avenir Heavy"/>
                          <a:ea typeface="Avenir Heavy"/>
                          <a:cs typeface="Avenir Heavy"/>
                          <a:sym typeface="Avenir Heavy"/>
                        </a:rPr>
                        <a:t> de </a:t>
                      </a:r>
                      <a:r>
                        <a:rPr lang="en-GB" sz="3000" dirty="0">
                          <a:solidFill>
                            <a:srgbClr val="0079BF"/>
                          </a:solidFill>
                          <a:latin typeface="Avenir Heavy"/>
                          <a:ea typeface="Avenir Heavy"/>
                          <a:cs typeface="Avenir Heavy"/>
                          <a:sym typeface="Avenir Heavy"/>
                        </a:rPr>
                        <a:t>Tampere</a:t>
                      </a:r>
                      <a:endParaRPr sz="3000" dirty="0">
                        <a:solidFill>
                          <a:srgbClr val="0079BF"/>
                        </a:solidFill>
                        <a:latin typeface="Avenir Heavy"/>
                        <a:ea typeface="Avenir Heavy"/>
                        <a:cs typeface="Avenir Heavy"/>
                        <a:sym typeface="Avenir Heavy"/>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3"/>
                        </a:rPr>
                        <a:t>Page d'information de l'UIT sur la </a:t>
                      </a:r>
                      <a:r>
                        <a:rPr dirty="0">
                          <a:hlinkClick r:id="rId3"/>
                        </a:rPr>
                        <a:t>Convention </a:t>
                      </a:r>
                      <a:r>
                        <a:rPr lang="fr-FR" dirty="0">
                          <a:hlinkClick r:id="rId3"/>
                        </a:rPr>
                        <a:t>de </a:t>
                      </a:r>
                      <a:r>
                        <a:rPr lang="en-GB" dirty="0">
                          <a:hlinkClick r:id="rId3"/>
                        </a:rPr>
                        <a:t>Tampere </a:t>
                      </a:r>
                      <a:endParaRPr dirty="0">
                        <a:hlinkClick r:id="rId3"/>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5328">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dirty="0" err="1">
                          <a:hlinkClick r:id="rId4"/>
                        </a:rPr>
                        <a:t>Cours</a:t>
                      </a:r>
                      <a:r>
                        <a:rPr dirty="0">
                          <a:hlinkClick r:id="rId4"/>
                        </a:rPr>
                        <a:t> </a:t>
                      </a:r>
                      <a:r>
                        <a:rPr lang="fr-FR" dirty="0">
                          <a:hlinkClick r:id="rId4"/>
                        </a:rPr>
                        <a:t>en ligne de l'Académie de l'UIT</a:t>
                      </a:r>
                      <a:r>
                        <a:rPr dirty="0">
                          <a:hlinkClick r:id="rId4"/>
                        </a:rPr>
                        <a:t>: Convention</a:t>
                      </a:r>
                      <a:r>
                        <a:rPr lang="fr-FR" dirty="0">
                          <a:hlinkClick r:id="rId4"/>
                        </a:rPr>
                        <a:t> de </a:t>
                      </a:r>
                      <a:r>
                        <a:rPr lang="en-GB" dirty="0">
                          <a:hlinkClick r:id="rId4"/>
                        </a:rPr>
                        <a:t>Tampere </a:t>
                      </a:r>
                      <a:endParaRPr dirty="0">
                        <a:hlinkClick r:id="rId4"/>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45819">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5"/>
                        </a:rPr>
                        <a:t>Collection des traités des Nations Unies</a:t>
                      </a:r>
                      <a:r>
                        <a:rPr dirty="0">
                          <a:hlinkClick r:id="rId5"/>
                        </a:rPr>
                        <a:t> </a:t>
                      </a:r>
                      <a:r>
                        <a:rPr lang="fr-FR" dirty="0">
                          <a:hlinkClick r:id="rId5"/>
                        </a:rPr>
                        <a:t>−</a:t>
                      </a:r>
                      <a:r>
                        <a:rPr dirty="0">
                          <a:hlinkClick r:id="rId5"/>
                        </a:rPr>
                        <a:t> List</a:t>
                      </a:r>
                      <a:r>
                        <a:rPr lang="fr-FR" dirty="0">
                          <a:hlinkClick r:id="rId5"/>
                        </a:rPr>
                        <a:t>e</a:t>
                      </a:r>
                      <a:r>
                        <a:rPr dirty="0">
                          <a:hlinkClick r:id="rId5"/>
                        </a:rPr>
                        <a:t> </a:t>
                      </a:r>
                      <a:r>
                        <a:rPr lang="fr-FR" dirty="0">
                          <a:hlinkClick r:id="rId5"/>
                        </a:rPr>
                        <a:t>des </a:t>
                      </a:r>
                      <a:r>
                        <a:rPr dirty="0" err="1">
                          <a:hlinkClick r:id="rId5"/>
                        </a:rPr>
                        <a:t>signat</a:t>
                      </a:r>
                      <a:r>
                        <a:rPr lang="fr-FR" dirty="0">
                          <a:hlinkClick r:id="rId5"/>
                        </a:rPr>
                        <a:t>aires</a:t>
                      </a:r>
                      <a:r>
                        <a:rPr dirty="0">
                          <a:hlinkClick r:id="rId5"/>
                        </a:rPr>
                        <a:t>/parties </a:t>
                      </a:r>
                      <a:r>
                        <a:rPr lang="fr-FR" dirty="0">
                          <a:hlinkClick r:id="rId5"/>
                        </a:rPr>
                        <a:t>à la </a:t>
                      </a:r>
                      <a:r>
                        <a:rPr dirty="0">
                          <a:hlinkClick r:id="rId5"/>
                        </a:rPr>
                        <a:t>Convention</a:t>
                      </a:r>
                      <a:r>
                        <a:rPr lang="fr-FR" dirty="0">
                          <a:hlinkClick r:id="rId5"/>
                        </a:rPr>
                        <a:t> de </a:t>
                      </a:r>
                      <a:r>
                        <a:rPr lang="en-GB" dirty="0">
                          <a:hlinkClick r:id="rId5"/>
                        </a:rPr>
                        <a:t>Tampere </a:t>
                      </a:r>
                      <a:endParaRPr dirty="0">
                        <a:hlinkClick r:id="rId6"/>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45819">
                <a:tc rowSpan="3">
                  <a:txBody>
                    <a:bodyPr/>
                    <a:lstStyle/>
                    <a:p>
                      <a:pPr marL="304800" algn="l" defTabSz="457200">
                        <a:lnSpc>
                          <a:spcPts val="3700"/>
                        </a:lnSpc>
                        <a:defRPr b="0"/>
                      </a:pPr>
                      <a:r>
                        <a:rPr lang="en-GB" sz="3000" dirty="0">
                          <a:solidFill>
                            <a:srgbClr val="0079BF"/>
                          </a:solidFill>
                          <a:latin typeface="Avenir Heavy"/>
                          <a:ea typeface="Avenir Heavy"/>
                          <a:cs typeface="Avenir Heavy"/>
                          <a:sym typeface="Avenir Heavy"/>
                        </a:rPr>
                        <a:t>Plans n</a:t>
                      </a:r>
                      <a:r>
                        <a:rPr lang="fr-FR" sz="3000" noProof="0" dirty="0" err="1">
                          <a:solidFill>
                            <a:srgbClr val="0079BF"/>
                          </a:solidFill>
                          <a:latin typeface="Avenir Heavy"/>
                          <a:ea typeface="Avenir Heavy"/>
                          <a:cs typeface="Avenir Heavy"/>
                          <a:sym typeface="Avenir Heavy"/>
                        </a:rPr>
                        <a:t>ationa</a:t>
                      </a:r>
                      <a:r>
                        <a:rPr lang="fr-FR" sz="3000" dirty="0" err="1">
                          <a:solidFill>
                            <a:srgbClr val="0079BF"/>
                          </a:solidFill>
                          <a:latin typeface="Avenir Heavy"/>
                          <a:ea typeface="Avenir Heavy"/>
                          <a:cs typeface="Avenir Heavy"/>
                          <a:sym typeface="Avenir Heavy"/>
                        </a:rPr>
                        <a:t>ux</a:t>
                      </a:r>
                      <a:r>
                        <a:rPr lang="fr-FR" sz="3000" dirty="0">
                          <a:solidFill>
                            <a:srgbClr val="0079BF"/>
                          </a:solidFill>
                          <a:latin typeface="Avenir Heavy"/>
                          <a:ea typeface="Avenir Heavy"/>
                          <a:cs typeface="Avenir Heavy"/>
                          <a:sym typeface="Avenir Heavy"/>
                        </a:rPr>
                        <a:t> pour les té</a:t>
                      </a:r>
                      <a:r>
                        <a:rPr sz="3000" dirty="0">
                          <a:solidFill>
                            <a:srgbClr val="0079BF"/>
                          </a:solidFill>
                          <a:latin typeface="Avenir Heavy"/>
                          <a:ea typeface="Avenir Heavy"/>
                          <a:cs typeface="Avenir Heavy"/>
                          <a:sym typeface="Avenir Heavy"/>
                        </a:rPr>
                        <a:t>l</a:t>
                      </a:r>
                      <a:r>
                        <a:rPr lang="fr-FR" sz="3000" dirty="0">
                          <a:solidFill>
                            <a:srgbClr val="0079BF"/>
                          </a:solidFill>
                          <a:latin typeface="Avenir Heavy"/>
                          <a:ea typeface="Avenir Heavy"/>
                          <a:cs typeface="Avenir Heavy"/>
                          <a:sym typeface="Avenir Heavy"/>
                        </a:rPr>
                        <a:t>é</a:t>
                      </a:r>
                      <a:r>
                        <a:rPr sz="3000" dirty="0">
                          <a:solidFill>
                            <a:srgbClr val="0079BF"/>
                          </a:solidFill>
                          <a:latin typeface="Avenir Heavy"/>
                          <a:ea typeface="Avenir Heavy"/>
                          <a:cs typeface="Avenir Heavy"/>
                          <a:sym typeface="Avenir Heavy"/>
                        </a:rPr>
                        <a:t>communication</a:t>
                      </a:r>
                      <a:r>
                        <a:rPr lang="fr-FR" sz="3000" dirty="0">
                          <a:solidFill>
                            <a:srgbClr val="0079BF"/>
                          </a:solidFill>
                          <a:latin typeface="Avenir Heavy"/>
                          <a:ea typeface="Avenir Heavy"/>
                          <a:cs typeface="Avenir Heavy"/>
                          <a:sym typeface="Avenir Heavy"/>
                        </a:rPr>
                        <a:t>s d'urgence</a:t>
                      </a:r>
                      <a:r>
                        <a:rPr sz="3000" dirty="0">
                          <a:solidFill>
                            <a:srgbClr val="0079BF"/>
                          </a:solidFill>
                          <a:latin typeface="Avenir Heavy"/>
                          <a:ea typeface="Avenir Heavy"/>
                          <a:cs typeface="Avenir Heavy"/>
                          <a:sym typeface="Avenir Heavy"/>
                        </a:rPr>
                        <a:t> 
(NETP)</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0" algn="l" defTabSz="457200">
                        <a:lnSpc>
                          <a:spcPts val="5200"/>
                        </a:lnSpc>
                        <a:defRPr sz="3000">
                          <a:latin typeface="Avenir Book"/>
                          <a:ea typeface="Avenir Book"/>
                          <a:cs typeface="Avenir Book"/>
                          <a:sym typeface="Avenir Book"/>
                        </a:defRPr>
                      </a:pPr>
                      <a:r>
                        <a:rPr lang="fr-FR" dirty="0">
                          <a:hlinkClick r:id="rId7"/>
                        </a:rPr>
                        <a:t>C</a:t>
                      </a:r>
                      <a:r>
                        <a:rPr dirty="0">
                          <a:hlinkClick r:id="rId7"/>
                        </a:rPr>
                        <a:t>ours</a:t>
                      </a:r>
                      <a:r>
                        <a:rPr lang="fr-FR" dirty="0">
                          <a:hlinkClick r:id="rId7"/>
                        </a:rPr>
                        <a:t> en ligne de l'Académie de l'UIT</a:t>
                      </a:r>
                      <a:r>
                        <a:rPr dirty="0">
                          <a:hlinkClick r:id="rId7"/>
                        </a:rPr>
                        <a:t>: </a:t>
                      </a:r>
                      <a:r>
                        <a:rPr lang="fr-FR" dirty="0">
                          <a:hlinkClick r:id="rId7"/>
                        </a:rPr>
                        <a:t>élaborer un plan</a:t>
                      </a:r>
                      <a:r>
                        <a:rPr dirty="0">
                          <a:hlinkClick r:id="rId7"/>
                        </a:rPr>
                        <a:t> national </a:t>
                      </a:r>
                      <a:r>
                        <a:rPr lang="fr-FR" dirty="0">
                          <a:hlinkClick r:id="rId7"/>
                        </a:rPr>
                        <a:t>pour les </a:t>
                      </a:r>
                      <a:r>
                        <a:rPr dirty="0">
                          <a:hlinkClick r:id="rId7"/>
                        </a:rPr>
                        <a:t>t</a:t>
                      </a:r>
                      <a:r>
                        <a:rPr lang="fr-FR" dirty="0">
                          <a:hlinkClick r:id="rId7"/>
                        </a:rPr>
                        <a:t>é</a:t>
                      </a:r>
                      <a:r>
                        <a:rPr dirty="0">
                          <a:hlinkClick r:id="rId7"/>
                        </a:rPr>
                        <a:t>l</a:t>
                      </a:r>
                      <a:r>
                        <a:rPr lang="fr-FR" dirty="0">
                          <a:hlinkClick r:id="rId7"/>
                        </a:rPr>
                        <a:t>é</a:t>
                      </a:r>
                      <a:r>
                        <a:rPr dirty="0">
                          <a:hlinkClick r:id="rId7"/>
                        </a:rPr>
                        <a:t>communication</a:t>
                      </a:r>
                      <a:r>
                        <a:rPr lang="fr-FR" dirty="0">
                          <a:hlinkClick r:id="rId7"/>
                        </a:rPr>
                        <a:t>s</a:t>
                      </a:r>
                      <a:r>
                        <a:rPr dirty="0">
                          <a:hlinkClick r:id="rId7"/>
                        </a:rPr>
                        <a:t> </a:t>
                      </a:r>
                      <a:r>
                        <a:rPr lang="fr-FR" dirty="0">
                          <a:hlinkClick r:id="rId7"/>
                        </a:rPr>
                        <a:t>d'urgence</a:t>
                      </a:r>
                      <a:endParaRPr dirty="0">
                        <a:hlinkClick r:id="rId7"/>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97815">
                <a:tc vMerge="1">
                  <a:txBody>
                    <a:bodyPr/>
                    <a:lstStyle/>
                    <a:p>
                      <a:endParaRPr lang="en-CH"/>
                    </a:p>
                  </a:txBody>
                  <a:tcPr/>
                </a:tc>
                <a:tc>
                  <a:txBody>
                    <a:bodyPr/>
                    <a:lstStyle/>
                    <a:p>
                      <a:pPr marL="257175" indent="47625" algn="l" defTabSz="457200">
                        <a:lnSpc>
                          <a:spcPts val="5200"/>
                        </a:lnSpc>
                        <a:defRPr sz="3000">
                          <a:uFill>
                            <a:solidFill>
                              <a:srgbClr val="000000"/>
                            </a:solidFill>
                          </a:uFill>
                          <a:latin typeface="Avenir Book"/>
                          <a:ea typeface="Avenir Book"/>
                          <a:cs typeface="Avenir Book"/>
                          <a:sym typeface="Avenir Book"/>
                        </a:defRPr>
                      </a:pPr>
                      <a:r>
                        <a:rPr lang="fr-FR" dirty="0">
                          <a:hlinkClick r:id="rId8"/>
                        </a:rPr>
                        <a:t>Lignes directrices de l'UIT relatives à l'élaboration de plans nationaux pour les </a:t>
                      </a:r>
                      <a:r>
                        <a:rPr dirty="0">
                          <a:hlinkClick r:id="rId8"/>
                        </a:rPr>
                        <a:t>t</a:t>
                      </a:r>
                      <a:r>
                        <a:rPr lang="fr-FR" dirty="0">
                          <a:hlinkClick r:id="rId8"/>
                        </a:rPr>
                        <a:t>é</a:t>
                      </a:r>
                      <a:r>
                        <a:rPr dirty="0">
                          <a:hlinkClick r:id="rId8"/>
                        </a:rPr>
                        <a:t>l</a:t>
                      </a:r>
                      <a:r>
                        <a:rPr lang="fr-FR" dirty="0">
                          <a:hlinkClick r:id="rId8"/>
                        </a:rPr>
                        <a:t>é</a:t>
                      </a:r>
                      <a:r>
                        <a:rPr dirty="0">
                          <a:hlinkClick r:id="rId8"/>
                        </a:rPr>
                        <a:t>communication</a:t>
                      </a:r>
                      <a:r>
                        <a:rPr lang="fr-FR" dirty="0">
                          <a:hlinkClick r:id="rId8"/>
                        </a:rPr>
                        <a:t>s d'urgence</a:t>
                      </a:r>
                      <a:endParaRPr dirty="0">
                        <a:hlinkClick r:id="rId9"/>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45819">
                <a:tc vMerge="1">
                  <a:txBody>
                    <a:bodyPr/>
                    <a:lstStyle/>
                    <a:p>
                      <a:endParaRPr lang="en-CH"/>
                    </a:p>
                  </a:txBody>
                  <a:tcPr/>
                </a:tc>
                <a:tc>
                  <a:txBody>
                    <a:bodyPr/>
                    <a:lstStyle/>
                    <a:p>
                      <a:pPr marL="609600" indent="-304800" algn="l" defTabSz="457200">
                        <a:lnSpc>
                          <a:spcPts val="5200"/>
                        </a:lnSpc>
                        <a:defRPr sz="3000">
                          <a:uFill>
                            <a:solidFill>
                              <a:srgbClr val="000000"/>
                            </a:solidFill>
                          </a:uFill>
                          <a:latin typeface="Avenir Book"/>
                          <a:ea typeface="Avenir Book"/>
                          <a:cs typeface="Avenir Book"/>
                          <a:sym typeface="Avenir Book"/>
                        </a:defRPr>
                      </a:pPr>
                      <a:r>
                        <a:rPr lang="fr-FR" dirty="0">
                          <a:hlinkClick r:id="rId10"/>
                        </a:rPr>
                        <a:t>Plans n</a:t>
                      </a:r>
                      <a:r>
                        <a:rPr dirty="0" err="1">
                          <a:hlinkClick r:id="rId10"/>
                        </a:rPr>
                        <a:t>ationa</a:t>
                      </a:r>
                      <a:r>
                        <a:rPr lang="fr-FR" dirty="0" err="1">
                          <a:hlinkClick r:id="rId10"/>
                        </a:rPr>
                        <a:t>ux</a:t>
                      </a:r>
                      <a:r>
                        <a:rPr lang="fr-FR" dirty="0">
                          <a:hlinkClick r:id="rId10"/>
                        </a:rPr>
                        <a:t> pour les</a:t>
                      </a:r>
                      <a:r>
                        <a:rPr dirty="0">
                          <a:hlinkClick r:id="rId10"/>
                        </a:rPr>
                        <a:t> </a:t>
                      </a:r>
                      <a:r>
                        <a:rPr lang="fr-FR" dirty="0">
                          <a:hlinkClick r:id="rId10"/>
                        </a:rPr>
                        <a:t>té</a:t>
                      </a:r>
                      <a:r>
                        <a:rPr dirty="0">
                          <a:hlinkClick r:id="rId10"/>
                        </a:rPr>
                        <a:t>l</a:t>
                      </a:r>
                      <a:r>
                        <a:rPr lang="fr-FR" dirty="0">
                          <a:hlinkClick r:id="rId10"/>
                        </a:rPr>
                        <a:t>é</a:t>
                      </a:r>
                      <a:r>
                        <a:rPr dirty="0">
                          <a:hlinkClick r:id="rId10"/>
                        </a:rPr>
                        <a:t>communications </a:t>
                      </a:r>
                      <a:r>
                        <a:rPr lang="fr-FR" dirty="0">
                          <a:hlinkClick r:id="rId10"/>
                        </a:rPr>
                        <a:t>d'urgence</a:t>
                      </a:r>
                      <a:r>
                        <a:rPr dirty="0">
                          <a:hlinkClick r:id="rId10"/>
                        </a:rPr>
                        <a:t>: </a:t>
                      </a:r>
                      <a:r>
                        <a:rPr lang="fr-FR" dirty="0">
                          <a:hlinkClick r:id="rId10"/>
                        </a:rPr>
                        <a:t>Catalyseurs et garanties </a:t>
                      </a:r>
                      <a:r>
                        <a:rPr dirty="0">
                          <a:hlinkClick r:id="rId10"/>
                        </a:rPr>
                        <a:t>(GSMA)</a:t>
                      </a:r>
                      <a:endParaRPr dirty="0">
                        <a:hlinkClick r:id="rId11"/>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65328">
                <a:tc rowSpan="3">
                  <a:txBody>
                    <a:bodyPr/>
                    <a:lstStyle/>
                    <a:p>
                      <a:pPr marL="304800" algn="l" defTabSz="457200">
                        <a:defRPr sz="3000" b="0">
                          <a:solidFill>
                            <a:srgbClr val="0079BF"/>
                          </a:solidFill>
                          <a:latin typeface="Avenir Heavy"/>
                          <a:ea typeface="Avenir Heavy"/>
                          <a:cs typeface="Avenir Heavy"/>
                          <a:sym typeface="Avenir Heavy"/>
                        </a:defRPr>
                      </a:pPr>
                      <a:r>
                        <a:rPr lang="en-GB" dirty="0" err="1"/>
                        <a:t>Exercices</a:t>
                      </a:r>
                      <a:r>
                        <a:rPr lang="en-GB" dirty="0"/>
                        <a:t> de simulation de la </a:t>
                      </a:r>
                      <a:r>
                        <a:rPr lang="en-GB" dirty="0" err="1"/>
                        <a:t>préparation</a:t>
                      </a:r>
                      <a:r>
                        <a:rPr lang="en-GB" dirty="0"/>
                        <a:t> des </a:t>
                      </a:r>
                      <a:r>
                        <a:rPr lang="en-GB" dirty="0" err="1"/>
                        <a:t>té</a:t>
                      </a:r>
                      <a:r>
                        <a:rPr dirty="0"/>
                        <a:t>l</a:t>
                      </a:r>
                      <a:r>
                        <a:rPr lang="fr-FR" dirty="0"/>
                        <a:t>é</a:t>
                      </a:r>
                      <a:r>
                        <a:rPr dirty="0"/>
                        <a:t>com</a:t>
                      </a:r>
                      <a:r>
                        <a:rPr lang="fr-FR" dirty="0" err="1"/>
                        <a:t>munication</a:t>
                      </a:r>
                      <a:r>
                        <a:rPr dirty="0"/>
                        <a:t>s </a:t>
                      </a:r>
                      <a:r>
                        <a:rPr lang="fr-FR" dirty="0"/>
                        <a:t>d'urgence</a:t>
                      </a:r>
                      <a:endParaRPr dirty="0">
                        <a:solidFill>
                          <a:srgbClr val="000000"/>
                        </a:solidFill>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12"/>
                        </a:rPr>
                        <a:t>Guide sur les exercices de simulation sur les télécommunications d'urgence</a:t>
                      </a:r>
                      <a:endParaRPr dirty="0">
                        <a:hlinkClick r:id="rId12"/>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65328">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13"/>
                        </a:rPr>
                        <a:t>Formation aux e</a:t>
                      </a:r>
                      <a:r>
                        <a:rPr dirty="0" err="1">
                          <a:hlinkClick r:id="rId13"/>
                        </a:rPr>
                        <a:t>xerci</a:t>
                      </a:r>
                      <a:r>
                        <a:rPr lang="fr-FR" dirty="0">
                          <a:hlinkClick r:id="rId13"/>
                        </a:rPr>
                        <a:t>c</a:t>
                      </a:r>
                      <a:r>
                        <a:rPr dirty="0">
                          <a:hlinkClick r:id="rId13"/>
                        </a:rPr>
                        <a:t>e</a:t>
                      </a:r>
                      <a:r>
                        <a:rPr lang="fr-FR" dirty="0">
                          <a:hlinkClick r:id="rId13"/>
                        </a:rPr>
                        <a:t>s</a:t>
                      </a:r>
                      <a:r>
                        <a:rPr dirty="0">
                          <a:hlinkClick r:id="rId13"/>
                        </a:rPr>
                        <a:t> </a:t>
                      </a:r>
                      <a:r>
                        <a:rPr lang="fr-FR" dirty="0">
                          <a:hlinkClick r:id="rId13"/>
                        </a:rPr>
                        <a:t>de simulation théoriques (TTX) par l'Académie de l'UIT</a:t>
                      </a:r>
                      <a:endParaRPr dirty="0">
                        <a:hlinkClick r:id="rId13"/>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65328">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dirty="0">
                          <a:hlinkClick r:id="rId14"/>
                        </a:rPr>
                        <a:t>C</a:t>
                      </a:r>
                      <a:r>
                        <a:rPr lang="fr-FR" dirty="0" err="1">
                          <a:hlinkClick r:id="rId14"/>
                        </a:rPr>
                        <a:t>harte</a:t>
                      </a:r>
                      <a:r>
                        <a:rPr lang="fr-FR" dirty="0">
                          <a:hlinkClick r:id="rId14"/>
                        </a:rPr>
                        <a:t> de la connectivité en cas de crise </a:t>
                      </a:r>
                      <a:endParaRPr dirty="0">
                        <a:hlinkClick r:id="rId14"/>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65328">
                <a:tc rowSpan="2">
                  <a:txBody>
                    <a:bodyPr/>
                    <a:lstStyle/>
                    <a:p>
                      <a:pPr marL="304800" algn="l" defTabSz="457200">
                        <a:defRPr sz="3000" b="0">
                          <a:solidFill>
                            <a:srgbClr val="0079BF"/>
                          </a:solidFill>
                          <a:latin typeface="Avenir Heavy"/>
                          <a:ea typeface="Avenir Heavy"/>
                          <a:cs typeface="Avenir Heavy"/>
                          <a:sym typeface="Avenir Heavy"/>
                        </a:defRPr>
                      </a:pPr>
                      <a:r>
                        <a:rPr lang="fr-FR" dirty="0"/>
                        <a:t>Cartes de</a:t>
                      </a:r>
                      <a:r>
                        <a:rPr dirty="0"/>
                        <a:t> </a:t>
                      </a:r>
                      <a:r>
                        <a:rPr lang="fr-FR" dirty="0"/>
                        <a:t>c</a:t>
                      </a:r>
                      <a:r>
                        <a:rPr dirty="0" err="1"/>
                        <a:t>onnectivit</a:t>
                      </a:r>
                      <a:r>
                        <a:rPr lang="fr-FR" dirty="0"/>
                        <a:t>é</a:t>
                      </a:r>
                      <a:r>
                        <a:rPr dirty="0"/>
                        <a:t> </a:t>
                      </a:r>
                      <a:r>
                        <a:rPr lang="fr-FR" dirty="0"/>
                        <a:t>en cas de catastrophe </a:t>
                      </a:r>
                      <a:r>
                        <a:rPr dirty="0"/>
                        <a:t>(DCM)</a:t>
                      </a:r>
                      <a:r>
                        <a:rPr dirty="0">
                          <a:solidFill>
                            <a:srgbClr val="000000"/>
                          </a:solidFill>
                        </a:rP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15"/>
                        </a:rPr>
                        <a:t>Page de l'UIT sur les cartes de connectivité en cas de catastrophe</a:t>
                      </a:r>
                      <a:endParaRPr dirty="0">
                        <a:hlinkClick r:id="rId15"/>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65328">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16"/>
                        </a:rPr>
                        <a:t>Plate-forme de cartographie de la connectivité en cas de catastrophe</a:t>
                      </a:r>
                      <a:endParaRPr dirty="0">
                        <a:hlinkClick r:id="rId16"/>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45819">
                <a:tc rowSpan="2">
                  <a:txBody>
                    <a:bodyPr/>
                    <a:lstStyle/>
                    <a:p>
                      <a:pPr marL="304800" algn="l" defTabSz="457200">
                        <a:defRPr sz="3000" b="0">
                          <a:solidFill>
                            <a:srgbClr val="0079BF"/>
                          </a:solidFill>
                          <a:latin typeface="Avenir Heavy"/>
                          <a:ea typeface="Avenir Heavy"/>
                          <a:cs typeface="Avenir Heavy"/>
                          <a:sym typeface="Avenir Heavy"/>
                        </a:defRPr>
                      </a:pPr>
                      <a:r>
                        <a:rPr lang="fr-FR" dirty="0"/>
                        <a:t>Évaluations des TIC pour les situations d'urgence</a:t>
                      </a:r>
                      <a:endParaRPr dirty="0">
                        <a:solidFill>
                          <a:srgbClr val="000000"/>
                        </a:solidFill>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fr-FR" dirty="0">
                          <a:hlinkClick r:id="rId17"/>
                        </a:rPr>
                        <a:t>Liste de contrôle ETC-UIT relative à la préparation dans le domaine des télécommunications d'urgence</a:t>
                      </a:r>
                      <a:endParaRPr dirty="0"/>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97815">
                <a:tc vMerge="1">
                  <a:txBody>
                    <a:bodyPr/>
                    <a:lstStyle/>
                    <a:p>
                      <a:endParaRPr lang="en-CH"/>
                    </a:p>
                  </a:txBody>
                  <a:tcPr/>
                </a:tc>
                <a:tc>
                  <a:txBody>
                    <a:bodyPr/>
                    <a:lstStyle/>
                    <a:p>
                      <a:pPr marL="257175" indent="47625" algn="l" defTabSz="457200">
                        <a:lnSpc>
                          <a:spcPts val="5200"/>
                        </a:lnSpc>
                        <a:defRPr sz="3000">
                          <a:latin typeface="Avenir Book"/>
                          <a:ea typeface="Avenir Book"/>
                          <a:cs typeface="Avenir Book"/>
                          <a:sym typeface="Avenir Book"/>
                        </a:defRPr>
                      </a:pPr>
                      <a:r>
                        <a:rPr kumimoji="0" sz="3000" b="0" i="0" u="none" strike="noStrike" cap="none" spc="0" normalizeH="0" baseline="0" dirty="0">
                          <a:ln>
                            <a:noFill/>
                          </a:ln>
                          <a:solidFill>
                            <a:srgbClr val="222222"/>
                          </a:solidFill>
                          <a:effectLst/>
                          <a:uFillTx/>
                          <a:latin typeface="Avenir Book"/>
                          <a:sym typeface="Helvetica Neue"/>
                        </a:rPr>
                        <a:t>GSMA </a:t>
                      </a:r>
                      <a:r>
                        <a:rPr kumimoji="0" lang="en-GB" sz="3000" b="0" i="0" u="none" strike="noStrike" cap="none" spc="0" normalizeH="0" baseline="0" dirty="0">
                          <a:ln>
                            <a:noFill/>
                          </a:ln>
                          <a:solidFill>
                            <a:srgbClr val="222222"/>
                          </a:solidFill>
                          <a:effectLst/>
                          <a:uFillTx/>
                          <a:latin typeface="Avenir Book"/>
                          <a:sym typeface="Helvetica Neue"/>
                        </a:rPr>
                        <a:t>–</a:t>
                      </a:r>
                      <a:r>
                        <a:rPr kumimoji="0" sz="3000" b="0" i="0" u="none" strike="noStrike" cap="none" spc="0" normalizeH="0" baseline="0" dirty="0">
                          <a:ln>
                            <a:noFill/>
                          </a:ln>
                          <a:solidFill>
                            <a:srgbClr val="222222"/>
                          </a:solidFill>
                          <a:effectLst/>
                          <a:uFillTx/>
                          <a:latin typeface="Avenir Book"/>
                          <a:sym typeface="Helvetica Neue"/>
                        </a:rPr>
                        <a:t> </a:t>
                      </a:r>
                      <a:r>
                        <a:rPr lang="fr-FR" dirty="0">
                          <a:hlinkClick r:id="rId18"/>
                        </a:rPr>
                        <a:t>Boîte à outils – Évaluation des besoins et de l'usage de la connectivité dans les contextes humanitaires</a:t>
                      </a:r>
                      <a:endParaRPr dirty="0">
                        <a:hlinkClick r:id="rId18"/>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80" name="Resources"/>
          <p:cNvSpPr txBox="1">
            <a:spLocks noGrp="1"/>
          </p:cNvSpPr>
          <p:nvPr>
            <p:ph type="title" idx="4294967295"/>
          </p:nvPr>
        </p:nvSpPr>
        <p:spPr>
          <a:xfrm>
            <a:off x="698500" y="362918"/>
            <a:ext cx="21971000" cy="1433163"/>
          </a:xfrm>
          <a:prstGeom prst="rect">
            <a:avLst/>
          </a:prstGeom>
        </p:spPr>
        <p:txBody>
          <a:bodyPr/>
          <a:lstStyle>
            <a:lvl1pPr>
              <a:defRPr sz="7400" b="0" spc="-148">
                <a:solidFill>
                  <a:srgbClr val="0C2A67"/>
                </a:solidFill>
                <a:latin typeface="Avenir Heavy"/>
                <a:ea typeface="Avenir Heavy"/>
                <a:cs typeface="Avenir Heavy"/>
                <a:sym typeface="Avenir Heavy"/>
              </a:defRPr>
            </a:lvl1pPr>
          </a:lstStyle>
          <a:p>
            <a:r>
              <a:rPr dirty="0"/>
              <a:t>Res</a:t>
            </a:r>
            <a:r>
              <a:rPr lang="fr-FR" dirty="0"/>
              <a:t>s</a:t>
            </a:r>
            <a:r>
              <a:rPr dirty="0" err="1"/>
              <a:t>ources</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ctrTitle"/>
          </p:nvPr>
        </p:nvSpPr>
        <p:spPr>
          <a:xfrm>
            <a:off x="9219649" y="5670837"/>
            <a:ext cx="5944701" cy="1578732"/>
          </a:xfrm>
          <a:prstGeom prst="rect">
            <a:avLst/>
          </a:prstGeom>
        </p:spPr>
        <p:txBody>
          <a:bodyPr anchor="t"/>
          <a:lstStyle>
            <a:lvl1pPr>
              <a:defRPr sz="8500" b="0" spc="-170">
                <a:solidFill>
                  <a:srgbClr val="0C2A67"/>
                </a:solidFill>
                <a:latin typeface="Avenir Heavy"/>
                <a:ea typeface="Avenir Heavy"/>
                <a:cs typeface="Avenir Heavy"/>
                <a:sym typeface="Avenir Heavy"/>
              </a:defRPr>
            </a:lvl1pPr>
          </a:lstStyle>
          <a:p>
            <a:r>
              <a:rPr lang="fr-FR" dirty="0">
                <a:solidFill>
                  <a:srgbClr val="00A1DE"/>
                </a:solidFill>
              </a:rPr>
              <a:t>Merci</a:t>
            </a:r>
            <a:r>
              <a:rPr dirty="0">
                <a:solidFill>
                  <a:srgbClr val="00A1DE"/>
                </a:solidFill>
              </a:rPr>
              <a:t>!</a:t>
            </a:r>
          </a:p>
        </p:txBody>
      </p:sp>
      <p:pic>
        <p:nvPicPr>
          <p:cNvPr id="283"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84"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ernational Telecommunication Union(ITU)"/>
          <p:cNvSpPr txBox="1">
            <a:spLocks noGrp="1"/>
          </p:cNvSpPr>
          <p:nvPr>
            <p:ph type="title"/>
          </p:nvPr>
        </p:nvSpPr>
        <p:spPr>
          <a:prstGeom prst="rect">
            <a:avLst/>
          </a:prstGeom>
        </p:spPr>
        <p:txBody>
          <a:bodyPr>
            <a:noAutofit/>
          </a:bodyPr>
          <a:lstStyle>
            <a:lvl1pPr>
              <a:defRPr sz="7400" b="0" spc="-148">
                <a:solidFill>
                  <a:srgbClr val="002060"/>
                </a:solidFill>
                <a:latin typeface="Avenir Heavy"/>
                <a:ea typeface="Avenir Heavy"/>
                <a:cs typeface="Avenir Heavy"/>
                <a:sym typeface="Avenir Heavy"/>
              </a:defRPr>
            </a:lvl1pPr>
          </a:lstStyle>
          <a:p>
            <a:r>
              <a:rPr lang="fr-CH" sz="6600" b="1" dirty="0"/>
              <a:t>Réseau des télécommunications d</a:t>
            </a:r>
            <a:r>
              <a:rPr lang="fr-CH" sz="6600" dirty="0">
                <a:solidFill>
                  <a:srgbClr val="081F5C"/>
                </a:solidFill>
                <a:latin typeface="Calibri" panose="020F0502020204030204" pitchFamily="34" charset="0"/>
                <a:cs typeface="Calibri" panose="020F0502020204030204" pitchFamily="34" charset="0"/>
              </a:rPr>
              <a:t>'</a:t>
            </a:r>
            <a:r>
              <a:rPr lang="fr-CH" sz="6600" b="1" dirty="0"/>
              <a:t>urgence</a:t>
            </a:r>
            <a:r>
              <a:rPr lang="fr-CH" altLang="zh-CN" sz="6600" b="1" dirty="0"/>
              <a:t> (ETC)</a:t>
            </a:r>
            <a:br>
              <a:rPr lang="fr-CH" sz="6600" b="1" dirty="0"/>
            </a:br>
            <a:endParaRPr lang="fr-CH" sz="6600" dirty="0"/>
          </a:p>
        </p:txBody>
      </p:sp>
      <p:pic>
        <p:nvPicPr>
          <p:cNvPr id="160"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61"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163" name="700…"/>
          <p:cNvSpPr txBox="1"/>
          <p:nvPr/>
        </p:nvSpPr>
        <p:spPr>
          <a:xfrm>
            <a:off x="1631208" y="3699882"/>
            <a:ext cx="6957033"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4000" b="1">
                <a:solidFill>
                  <a:srgbClr val="479ED8"/>
                </a:solidFill>
              </a:defRPr>
            </a:pPr>
            <a:r>
              <a:rPr lang="fr-CH" altLang="zh-CN" dirty="0">
                <a:latin typeface="Avenir" panose="02000503020000020003" pitchFamily="2" charset="0"/>
              </a:rPr>
              <a:t>1 des 11</a:t>
            </a:r>
            <a:endParaRPr lang="fr-CH" dirty="0">
              <a:latin typeface="Avenir" panose="02000503020000020003" pitchFamily="2" charset="0"/>
            </a:endParaRPr>
          </a:p>
          <a:p>
            <a:pPr algn="l">
              <a:defRPr sz="3000" b="1">
                <a:solidFill>
                  <a:srgbClr val="081F5C"/>
                </a:solidFill>
              </a:defRPr>
            </a:pPr>
            <a:r>
              <a:rPr lang="fr-CH" altLang="zh-CN" dirty="0">
                <a:latin typeface="Avenir" panose="02000503020000020003" pitchFamily="2" charset="0"/>
              </a:rPr>
              <a:t>groupes établis par le </a:t>
            </a:r>
          </a:p>
          <a:p>
            <a:pPr algn="l">
              <a:defRPr sz="3000" b="1">
                <a:solidFill>
                  <a:srgbClr val="081F5C"/>
                </a:solidFill>
              </a:defRPr>
            </a:pPr>
            <a:r>
              <a:rPr lang="fr-CH" altLang="zh-CN" dirty="0">
                <a:latin typeface="Avenir" panose="02000503020000020003" pitchFamily="2" charset="0"/>
              </a:rPr>
              <a:t>Comité permanent </a:t>
            </a:r>
            <a:r>
              <a:rPr lang="fr-CH" altLang="zh-CN" dirty="0" err="1">
                <a:latin typeface="Avenir" panose="02000503020000020003" pitchFamily="2" charset="0"/>
              </a:rPr>
              <a:t>interorganisations</a:t>
            </a:r>
            <a:r>
              <a:rPr lang="fr-CH" altLang="zh-CN" dirty="0">
                <a:latin typeface="Avenir" panose="02000503020000020003" pitchFamily="2" charset="0"/>
              </a:rPr>
              <a:t> (CPI)</a:t>
            </a:r>
            <a:endParaRPr lang="fr-CH" dirty="0">
              <a:latin typeface="Avenir" panose="02000503020000020003" pitchFamily="2" charset="0"/>
            </a:endParaRPr>
          </a:p>
        </p:txBody>
      </p:sp>
      <p:sp>
        <p:nvSpPr>
          <p:cNvPr id="166" name="135…"/>
          <p:cNvSpPr txBox="1"/>
          <p:nvPr/>
        </p:nvSpPr>
        <p:spPr>
          <a:xfrm>
            <a:off x="11306579" y="3678741"/>
            <a:ext cx="8635377" cy="2718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4000" b="1">
                <a:solidFill>
                  <a:srgbClr val="479ED8"/>
                </a:solidFill>
              </a:defRPr>
            </a:pPr>
            <a:r>
              <a:rPr lang="fr-CH" altLang="zh-CN" dirty="0">
                <a:latin typeface="Avenir" panose="02000503020000020003" pitchFamily="2" charset="0"/>
              </a:rPr>
              <a:t>+ de 40</a:t>
            </a:r>
            <a:endParaRPr lang="fr-CH" dirty="0">
              <a:latin typeface="Avenir" panose="02000503020000020003" pitchFamily="2" charset="0"/>
            </a:endParaRPr>
          </a:p>
          <a:p>
            <a:pPr algn="l">
              <a:defRPr sz="3000" b="1">
                <a:solidFill>
                  <a:srgbClr val="081F5C"/>
                </a:solidFill>
              </a:defRPr>
            </a:pPr>
            <a:r>
              <a:rPr lang="fr-CH" altLang="zh-CN" dirty="0">
                <a:latin typeface="Avenir" panose="02000503020000020003" pitchFamily="2" charset="0"/>
              </a:rPr>
              <a:t>opérations humanitaires ont été menées depuis 2005</a:t>
            </a:r>
            <a:endParaRPr lang="fr-CH" dirty="0">
              <a:latin typeface="Avenir" panose="02000503020000020003" pitchFamily="2" charset="0"/>
            </a:endParaRPr>
          </a:p>
        </p:txBody>
      </p:sp>
      <p:pic>
        <p:nvPicPr>
          <p:cNvPr id="17" name="Picture 4">
            <a:extLst>
              <a:ext uri="{FF2B5EF4-FFF2-40B4-BE49-F238E27FC236}">
                <a16:creationId xmlns:a16="http://schemas.microsoft.com/office/drawing/2014/main" id="{1FD367AF-0172-A090-F985-8A289B953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6579" y="6909043"/>
            <a:ext cx="10592773" cy="5136119"/>
          </a:xfrm>
          <a:prstGeom prst="rect">
            <a:avLst/>
          </a:prstGeom>
          <a:noFill/>
          <a:extLst>
            <a:ext uri="{909E8E84-426E-40DD-AFC4-6F175D3DCCD1}">
              <a14:hiddenFill xmlns:a14="http://schemas.microsoft.com/office/drawing/2010/main">
                <a:solidFill>
                  <a:srgbClr val="FFFFFF"/>
                </a:solidFill>
              </a14:hiddenFill>
            </a:ext>
          </a:extLst>
        </p:spPr>
      </p:pic>
      <p:sp>
        <p:nvSpPr>
          <p:cNvPr id="20" name="But there is an urgent need to establish effective communication links for disaster response and coordination,…">
            <a:extLst>
              <a:ext uri="{FF2B5EF4-FFF2-40B4-BE49-F238E27FC236}">
                <a16:creationId xmlns:a16="http://schemas.microsoft.com/office/drawing/2014/main" id="{3F5C5517-EA46-0C79-CBBF-946EB1E2601A}"/>
              </a:ext>
            </a:extLst>
          </p:cNvPr>
          <p:cNvSpPr txBox="1">
            <a:spLocks noGrp="1"/>
          </p:cNvSpPr>
          <p:nvPr>
            <p:ph type="body" sz="half" idx="1"/>
          </p:nvPr>
        </p:nvSpPr>
        <p:spPr>
          <a:xfrm>
            <a:off x="1206500" y="2387804"/>
            <a:ext cx="19677591" cy="1290937"/>
          </a:xfrm>
          <a:prstGeom prst="rect">
            <a:avLst/>
          </a:prstGeom>
        </p:spPr>
        <p:txBody>
          <a:bodyPr>
            <a:normAutofit/>
          </a:bodyPr>
          <a:lstStyle/>
          <a:p>
            <a:pPr>
              <a:spcBef>
                <a:spcPts val="667"/>
              </a:spcBef>
              <a:buClr>
                <a:schemeClr val="tx2"/>
              </a:buClr>
              <a:buSzPts val="2300"/>
            </a:pPr>
            <a:r>
              <a:rPr lang="fr-CH" sz="3325" spc="0" dirty="0">
                <a:solidFill>
                  <a:srgbClr val="222222"/>
                </a:solidFill>
                <a:latin typeface="Avenir"/>
              </a:rPr>
              <a:t>Réseau mondial d'organisations qui agissent en collaboration, pour fournir des services de communication partagés en situation d'urgence humanitaire</a:t>
            </a:r>
          </a:p>
        </p:txBody>
      </p:sp>
      <p:sp>
        <p:nvSpPr>
          <p:cNvPr id="21" name="135…">
            <a:extLst>
              <a:ext uri="{FF2B5EF4-FFF2-40B4-BE49-F238E27FC236}">
                <a16:creationId xmlns:a16="http://schemas.microsoft.com/office/drawing/2014/main" id="{9BD64994-3324-E942-735B-D1CADCC81320}"/>
              </a:ext>
            </a:extLst>
          </p:cNvPr>
          <p:cNvSpPr txBox="1"/>
          <p:nvPr/>
        </p:nvSpPr>
        <p:spPr>
          <a:xfrm>
            <a:off x="1631208" y="7414714"/>
            <a:ext cx="261449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000" b="1">
                <a:solidFill>
                  <a:srgbClr val="081F5C"/>
                </a:solidFill>
              </a:defRPr>
            </a:pPr>
            <a:r>
              <a:rPr lang="fr-CH" altLang="zh-CN" dirty="0">
                <a:latin typeface="Avenir" panose="02000503020000020003" pitchFamily="2" charset="0"/>
              </a:rPr>
              <a:t>Zones d</a:t>
            </a:r>
            <a:r>
              <a:rPr lang="fr-CH" sz="3000" dirty="0">
                <a:solidFill>
                  <a:srgbClr val="081F5C"/>
                </a:solidFill>
                <a:latin typeface="Calibri" panose="020F0502020204030204" pitchFamily="34" charset="0"/>
                <a:cs typeface="Calibri" panose="020F0502020204030204" pitchFamily="34" charset="0"/>
              </a:rPr>
              <a:t>'</a:t>
            </a:r>
            <a:r>
              <a:rPr lang="fr-CH" altLang="zh-CN" dirty="0">
                <a:latin typeface="Avenir" panose="02000503020000020003" pitchFamily="2" charset="0"/>
              </a:rPr>
              <a:t>action: </a:t>
            </a:r>
          </a:p>
        </p:txBody>
      </p:sp>
      <p:sp>
        <p:nvSpPr>
          <p:cNvPr id="22" name="But there is an urgent need to establish effective communication links for disaster response and coordination,…">
            <a:extLst>
              <a:ext uri="{FF2B5EF4-FFF2-40B4-BE49-F238E27FC236}">
                <a16:creationId xmlns:a16="http://schemas.microsoft.com/office/drawing/2014/main" id="{48F568C8-7D53-D80F-DA03-E0E225325764}"/>
              </a:ext>
            </a:extLst>
          </p:cNvPr>
          <p:cNvSpPr txBox="1">
            <a:spLocks/>
          </p:cNvSpPr>
          <p:nvPr/>
        </p:nvSpPr>
        <p:spPr>
          <a:xfrm>
            <a:off x="1631208" y="8051381"/>
            <a:ext cx="8655792" cy="5305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lvl1pPr marL="0" marR="0" indent="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Bangladesh</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République centrafricaine</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Libye</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Pacifique (Fidji et Tonga) - Activités de préparation en prévision des catastrophes</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Nigéria</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Syrie</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Ukraine</a:t>
            </a:r>
          </a:p>
          <a:p>
            <a:pPr marL="482600" indent="-482600"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fr-CH" altLang="zh-CN" sz="3325" dirty="0">
                <a:solidFill>
                  <a:srgbClr val="222222"/>
                </a:solidFill>
                <a:latin typeface="Avenir"/>
                <a:ea typeface="Avenir"/>
                <a:cs typeface="Avenir"/>
                <a:sym typeface="Avenir Roman"/>
              </a:rPr>
              <a:t>Yémen</a:t>
            </a:r>
            <a:endParaRPr lang="fr-CH" sz="3325" dirty="0">
              <a:solidFill>
                <a:srgbClr val="222222"/>
              </a:solidFill>
              <a:latin typeface="Avenir"/>
              <a:ea typeface="Avenir"/>
              <a:cs typeface="Avenir"/>
              <a:sym typeface="Avenir Roman"/>
            </a:endParaRPr>
          </a:p>
        </p:txBody>
      </p:sp>
    </p:spTree>
    <p:extLst>
      <p:ext uri="{BB962C8B-B14F-4D97-AF65-F5344CB8AC3E}">
        <p14:creationId xmlns:p14="http://schemas.microsoft.com/office/powerpoint/2010/main" val="38471679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p:cNvGrpSpPr/>
          <p:nvPr/>
        </p:nvGrpSpPr>
        <p:grpSpPr>
          <a:xfrm>
            <a:off x="16746360" y="-1"/>
            <a:ext cx="7673160" cy="13727376"/>
            <a:chOff x="0" y="0"/>
            <a:chExt cx="7673158" cy="13727374"/>
          </a:xfrm>
        </p:grpSpPr>
        <p:pic>
          <p:nvPicPr>
            <p:cNvPr id="173" name="Picture 6" descr="Picture 6"/>
            <p:cNvPicPr>
              <a:picLocks noChangeAspect="1"/>
            </p:cNvPicPr>
            <p:nvPr/>
          </p:nvPicPr>
          <p:blipFill>
            <a:blip r:embed="rId3"/>
            <a:srcRect t="4990" r="2295" b="36197"/>
            <a:stretch>
              <a:fillRect/>
            </a:stretch>
          </p:blipFill>
          <p:spPr>
            <a:xfrm>
              <a:off x="0" y="3414424"/>
              <a:ext cx="7660012" cy="3458152"/>
            </a:xfrm>
            <a:prstGeom prst="rect">
              <a:avLst/>
            </a:prstGeom>
            <a:ln w="12700" cap="flat">
              <a:noFill/>
              <a:miter lim="400000"/>
            </a:ln>
            <a:effectLst/>
          </p:spPr>
        </p:pic>
        <p:pic>
          <p:nvPicPr>
            <p:cNvPr id="174" name="Picture 8" descr="Picture 8"/>
            <p:cNvPicPr>
              <a:picLocks noChangeAspect="1"/>
            </p:cNvPicPr>
            <p:nvPr/>
          </p:nvPicPr>
          <p:blipFill>
            <a:blip r:embed="rId4"/>
            <a:srcRect t="27989" r="2979" b="13935"/>
            <a:stretch>
              <a:fillRect/>
            </a:stretch>
          </p:blipFill>
          <p:spPr>
            <a:xfrm>
              <a:off x="0" y="0"/>
              <a:ext cx="7638065" cy="3429000"/>
            </a:xfrm>
            <a:prstGeom prst="rect">
              <a:avLst/>
            </a:prstGeom>
            <a:ln w="12700" cap="flat">
              <a:noFill/>
              <a:miter lim="400000"/>
            </a:ln>
            <a:effectLst/>
          </p:spPr>
        </p:pic>
        <p:pic>
          <p:nvPicPr>
            <p:cNvPr id="175" name="Picture 4" descr="Picture 4"/>
            <p:cNvPicPr>
              <a:picLocks noChangeAspect="1"/>
            </p:cNvPicPr>
            <p:nvPr/>
          </p:nvPicPr>
          <p:blipFill>
            <a:blip r:embed="rId5"/>
            <a:srcRect t="18453" r="6842" b="18453"/>
            <a:stretch>
              <a:fillRect/>
            </a:stretch>
          </p:blipFill>
          <p:spPr>
            <a:xfrm>
              <a:off x="3745" y="10275625"/>
              <a:ext cx="7669414" cy="3451750"/>
            </a:xfrm>
            <a:prstGeom prst="rect">
              <a:avLst/>
            </a:prstGeom>
            <a:ln w="12700" cap="flat">
              <a:noFill/>
              <a:miter lim="400000"/>
            </a:ln>
            <a:effectLst/>
          </p:spPr>
        </p:pic>
        <p:pic>
          <p:nvPicPr>
            <p:cNvPr id="176" name="Picture 7" descr="Picture 7"/>
            <p:cNvPicPr>
              <a:picLocks noChangeAspect="1"/>
            </p:cNvPicPr>
            <p:nvPr/>
          </p:nvPicPr>
          <p:blipFill>
            <a:blip r:embed="rId6"/>
            <a:srcRect t="32295" r="2163" b="9302"/>
            <a:stretch>
              <a:fillRect/>
            </a:stretch>
          </p:blipFill>
          <p:spPr>
            <a:xfrm>
              <a:off x="0" y="6858000"/>
              <a:ext cx="7659097" cy="3429000"/>
            </a:xfrm>
            <a:prstGeom prst="rect">
              <a:avLst/>
            </a:prstGeom>
            <a:ln w="12700" cap="flat">
              <a:noFill/>
              <a:miter lim="400000"/>
            </a:ln>
            <a:effectLst/>
          </p:spPr>
        </p:pic>
      </p:grpSp>
      <p:sp>
        <p:nvSpPr>
          <p:cNvPr id="178" name="Rectangle"/>
          <p:cNvSpPr/>
          <p:nvPr/>
        </p:nvSpPr>
        <p:spPr>
          <a:xfrm>
            <a:off x="16546923" y="-1"/>
            <a:ext cx="7872597" cy="13716001"/>
          </a:xfrm>
          <a:prstGeom prst="rect">
            <a:avLst/>
          </a:prstGeom>
          <a:solidFill>
            <a:srgbClr val="EEF0F0">
              <a:alpha val="1439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9" name="But there is an urgent need to establish effective communication links for disaster response and coordination,…"/>
          <p:cNvSpPr txBox="1">
            <a:spLocks noGrp="1"/>
          </p:cNvSpPr>
          <p:nvPr>
            <p:ph type="body" sz="half" idx="1"/>
          </p:nvPr>
        </p:nvSpPr>
        <p:spPr>
          <a:xfrm>
            <a:off x="1206500" y="3551945"/>
            <a:ext cx="14795500" cy="9641541"/>
          </a:xfrm>
          <a:prstGeom prst="rect">
            <a:avLst/>
          </a:prstGeom>
        </p:spPr>
        <p:txBody>
          <a:bodyPr>
            <a:normAutofit/>
          </a:bodyPr>
          <a:lstStyle/>
          <a:p>
            <a:pPr marL="482600" indent="-482600" defTabSz="784225">
              <a:lnSpc>
                <a:spcPct val="100000"/>
              </a:lnSpc>
              <a:spcBef>
                <a:spcPts val="1800"/>
              </a:spcBef>
              <a:defRPr sz="3325">
                <a:solidFill>
                  <a:srgbClr val="222222"/>
                </a:solidFill>
                <a:latin typeface="Avenir"/>
                <a:ea typeface="Avenir"/>
                <a:cs typeface="Avenir"/>
                <a:sym typeface="Avenir Roman"/>
              </a:defRPr>
            </a:pPr>
            <a:r>
              <a:rPr lang="fr-CH" noProof="0" dirty="0"/>
              <a:t>Cependant, il faut d'urgence établir des liaisons de communication efficaces pour faciliter les interventions en cas de catastrophe et la coordination:</a:t>
            </a:r>
          </a:p>
          <a:p>
            <a:pPr marL="1061719" lvl="1" indent="-482600" defTabSz="784225">
              <a:lnSpc>
                <a:spcPct val="100000"/>
              </a:lnSpc>
              <a:spcBef>
                <a:spcPts val="1800"/>
              </a:spcBef>
              <a:defRPr sz="3325">
                <a:solidFill>
                  <a:srgbClr val="222222"/>
                </a:solidFill>
                <a:latin typeface="Avenir"/>
                <a:ea typeface="Avenir"/>
                <a:cs typeface="Avenir"/>
                <a:sym typeface="Avenir Roman"/>
              </a:defRPr>
            </a:pPr>
            <a:r>
              <a:rPr lang="fr-CH" noProof="0" dirty="0"/>
              <a:t>au niveau national, entre les parties prenantes participant aux opérations d'intervention et de rétablissement en cas de catastrophe;</a:t>
            </a:r>
          </a:p>
          <a:p>
            <a:pPr marL="1061719" lvl="1" indent="-482600" defTabSz="784225">
              <a:lnSpc>
                <a:spcPct val="100000"/>
              </a:lnSpc>
              <a:spcBef>
                <a:spcPts val="1800"/>
              </a:spcBef>
              <a:defRPr sz="3325">
                <a:solidFill>
                  <a:srgbClr val="222222"/>
                </a:solidFill>
                <a:latin typeface="Avenir"/>
                <a:ea typeface="Avenir"/>
                <a:cs typeface="Avenir"/>
                <a:sym typeface="Avenir Roman"/>
              </a:defRPr>
            </a:pPr>
            <a:r>
              <a:rPr lang="fr-CH" altLang="zh-CN" noProof="0" dirty="0"/>
              <a:t>au niveau international, entre les organisations internationales et les organisations non gouvernementales;</a:t>
            </a:r>
          </a:p>
          <a:p>
            <a:pPr marL="1061719" lvl="1" indent="-482600" defTabSz="784225">
              <a:lnSpc>
                <a:spcPct val="100000"/>
              </a:lnSpc>
              <a:spcBef>
                <a:spcPts val="1800"/>
              </a:spcBef>
              <a:defRPr sz="3325">
                <a:solidFill>
                  <a:srgbClr val="222222"/>
                </a:solidFill>
                <a:latin typeface="Avenir"/>
                <a:ea typeface="Avenir"/>
                <a:cs typeface="Avenir"/>
                <a:sym typeface="Avenir Roman"/>
              </a:defRPr>
            </a:pPr>
            <a:r>
              <a:rPr lang="fr-CH" dirty="0"/>
              <a:t>il </a:t>
            </a:r>
            <a:r>
              <a:rPr lang="fr-CH" noProof="0" dirty="0"/>
              <a:t>faut renforcer la coopération internationale, pour garantir la connectivité dans les zones isolées et rurales, et dans les régions d'un pays où les infrastructures de télécommunication/TIC existantes ont été détruites. </a:t>
            </a:r>
          </a:p>
          <a:p>
            <a:pPr marL="482600" indent="-482600" defTabSz="784225">
              <a:lnSpc>
                <a:spcPct val="100000"/>
              </a:lnSpc>
              <a:spcBef>
                <a:spcPts val="1800"/>
              </a:spcBef>
              <a:defRPr sz="3325">
                <a:solidFill>
                  <a:srgbClr val="222222"/>
                </a:solidFill>
                <a:latin typeface="Avenir"/>
                <a:ea typeface="Avenir"/>
                <a:cs typeface="Avenir"/>
                <a:sym typeface="Avenir Roman"/>
              </a:defRPr>
            </a:pPr>
            <a:r>
              <a:rPr lang="fr-CH" sz="3400" noProof="0" dirty="0">
                <a:solidFill>
                  <a:srgbClr val="222222"/>
                </a:solidFill>
                <a:latin typeface="Avenir"/>
                <a:sym typeface="Avenir Roman"/>
              </a:rPr>
              <a:t>Il est primordial d'importer des équipements de télécommunication pour rétablir les communications, et ainsi faciliter les activités humanitaires et le travail de rétablissement. De plus, certains gouvernements ont absolument besoin de recevoir des équipements de télécommunication pour pouvoir gérer les catastrophes et l'UIT offre un appui régulier aux gouvernements, notamment en leur fournissant des équipements de communication par satellite.</a:t>
            </a:r>
            <a:endParaRPr lang="fr-CH" sz="3400" noProof="0" dirty="0">
              <a:solidFill>
                <a:srgbClr val="222222"/>
              </a:solidFill>
              <a:latin typeface="Avenir"/>
            </a:endParaRPr>
          </a:p>
        </p:txBody>
      </p:sp>
      <p:sp>
        <p:nvSpPr>
          <p:cNvPr id="180" name="When Disaster Strikes…"/>
          <p:cNvSpPr txBox="1">
            <a:spLocks noGrp="1"/>
          </p:cNvSpPr>
          <p:nvPr>
            <p:ph type="title"/>
          </p:nvPr>
        </p:nvSpPr>
        <p:spPr>
          <a:xfrm>
            <a:off x="1206500" y="1079500"/>
            <a:ext cx="12916040" cy="1435100"/>
          </a:xfrm>
          <a:prstGeom prst="rect">
            <a:avLst/>
          </a:prstGeom>
        </p:spPr>
        <p:txBody>
          <a:bodyPr>
            <a:normAutofit/>
          </a:bodyPr>
          <a:lstStyle>
            <a:lvl1pPr defTabSz="1999437">
              <a:defRPr sz="6969" b="0" spc="-139">
                <a:solidFill>
                  <a:srgbClr val="0C2A67"/>
                </a:solidFill>
                <a:latin typeface="Avenir Heavy"/>
                <a:ea typeface="Avenir Heavy"/>
                <a:cs typeface="Avenir Heavy"/>
                <a:sym typeface="Avenir Heavy"/>
              </a:defRPr>
            </a:lvl1pPr>
          </a:lstStyle>
          <a:p>
            <a:r>
              <a:rPr lang="fr-CH" noProof="0" dirty="0"/>
              <a:t>Quand une catastrophe se produit…</a:t>
            </a:r>
          </a:p>
        </p:txBody>
      </p:sp>
      <p:pic>
        <p:nvPicPr>
          <p:cNvPr id="181" name="Picture 4" descr="Picture 4"/>
          <p:cNvPicPr>
            <a:picLocks noChangeAspect="1"/>
          </p:cNvPicPr>
          <p:nvPr/>
        </p:nvPicPr>
        <p:blipFill>
          <a:blip r:embed="rId7"/>
          <a:stretch>
            <a:fillRect/>
          </a:stretch>
        </p:blipFill>
        <p:spPr>
          <a:xfrm>
            <a:off x="22752792" y="400831"/>
            <a:ext cx="1451072" cy="1451072"/>
          </a:xfrm>
          <a:prstGeom prst="rect">
            <a:avLst/>
          </a:prstGeom>
          <a:ln w="12700">
            <a:miter lim="400000"/>
          </a:ln>
        </p:spPr>
      </p:pic>
      <p:pic>
        <p:nvPicPr>
          <p:cNvPr id="182" name="Screen Shot 2022-05-31 at 13.59.43.png" descr="Screen Shot 2022-05-31 at 13.59.43.png"/>
          <p:cNvPicPr>
            <a:picLocks noChangeAspect="1"/>
          </p:cNvPicPr>
          <p:nvPr/>
        </p:nvPicPr>
        <p:blipFill>
          <a:blip r:embed="rId8"/>
          <a:srcRect l="15197" t="16183" r="21597" b="19989"/>
          <a:stretch>
            <a:fillRect/>
          </a:stretch>
        </p:blipFill>
        <p:spPr>
          <a:xfrm>
            <a:off x="21168090" y="592488"/>
            <a:ext cx="1181107" cy="1007667"/>
          </a:xfrm>
          <a:custGeom>
            <a:avLst/>
            <a:gdLst/>
            <a:ahLst/>
            <a:cxnLst>
              <a:cxn ang="0">
                <a:pos x="wd2" y="hd2"/>
              </a:cxn>
              <a:cxn ang="5400000">
                <a:pos x="wd2" y="hd2"/>
              </a:cxn>
              <a:cxn ang="10800000">
                <a:pos x="wd2" y="hd2"/>
              </a:cxn>
              <a:cxn ang="16200000">
                <a:pos x="wd2" y="hd2"/>
              </a:cxn>
            </a:cxnLst>
            <a:rect l="0" t="0" r="r" b="b"/>
            <a:pathLst>
              <a:path w="21441" h="21023" extrusionOk="0">
                <a:moveTo>
                  <a:pt x="13423" y="0"/>
                </a:moveTo>
                <a:cubicBezTo>
                  <a:pt x="12862" y="0"/>
                  <a:pt x="12760" y="158"/>
                  <a:pt x="12760" y="944"/>
                </a:cubicBezTo>
                <a:cubicBezTo>
                  <a:pt x="12760" y="1791"/>
                  <a:pt x="12873" y="1908"/>
                  <a:pt x="13970" y="2227"/>
                </a:cubicBezTo>
                <a:cubicBezTo>
                  <a:pt x="15232" y="2594"/>
                  <a:pt x="15972" y="3252"/>
                  <a:pt x="15505" y="3585"/>
                </a:cubicBezTo>
                <a:cubicBezTo>
                  <a:pt x="15361" y="3688"/>
                  <a:pt x="14921" y="3627"/>
                  <a:pt x="14525" y="3453"/>
                </a:cubicBezTo>
                <a:cubicBezTo>
                  <a:pt x="13222" y="2880"/>
                  <a:pt x="12760" y="3040"/>
                  <a:pt x="12760" y="4057"/>
                </a:cubicBezTo>
                <a:cubicBezTo>
                  <a:pt x="12760" y="4739"/>
                  <a:pt x="12920" y="5033"/>
                  <a:pt x="13372" y="5192"/>
                </a:cubicBezTo>
                <a:cubicBezTo>
                  <a:pt x="14481" y="5581"/>
                  <a:pt x="15766" y="6944"/>
                  <a:pt x="16355" y="8346"/>
                </a:cubicBezTo>
                <a:cubicBezTo>
                  <a:pt x="16864" y="9557"/>
                  <a:pt x="17047" y="9729"/>
                  <a:pt x="17818" y="9729"/>
                </a:cubicBezTo>
                <a:cubicBezTo>
                  <a:pt x="18302" y="9729"/>
                  <a:pt x="18776" y="9569"/>
                  <a:pt x="18877" y="9381"/>
                </a:cubicBezTo>
                <a:cubicBezTo>
                  <a:pt x="19008" y="9136"/>
                  <a:pt x="19140" y="9136"/>
                  <a:pt x="19352" y="9381"/>
                </a:cubicBezTo>
                <a:cubicBezTo>
                  <a:pt x="19515" y="9569"/>
                  <a:pt x="20009" y="9729"/>
                  <a:pt x="20447" y="9729"/>
                </a:cubicBezTo>
                <a:cubicBezTo>
                  <a:pt x="21238" y="9729"/>
                  <a:pt x="21244" y="9714"/>
                  <a:pt x="21074" y="8280"/>
                </a:cubicBezTo>
                <a:cubicBezTo>
                  <a:pt x="20843" y="6330"/>
                  <a:pt x="19673" y="3962"/>
                  <a:pt x="18228" y="2492"/>
                </a:cubicBezTo>
                <a:cubicBezTo>
                  <a:pt x="17005" y="1247"/>
                  <a:pt x="14606" y="0"/>
                  <a:pt x="13423" y="0"/>
                </a:cubicBezTo>
                <a:close/>
                <a:moveTo>
                  <a:pt x="13293" y="6276"/>
                </a:moveTo>
                <a:cubicBezTo>
                  <a:pt x="12530" y="6276"/>
                  <a:pt x="12581" y="7904"/>
                  <a:pt x="13372" y="8893"/>
                </a:cubicBezTo>
                <a:cubicBezTo>
                  <a:pt x="13789" y="9413"/>
                  <a:pt x="14295" y="9673"/>
                  <a:pt x="14972" y="9696"/>
                </a:cubicBezTo>
                <a:cubicBezTo>
                  <a:pt x="15854" y="9725"/>
                  <a:pt x="15948" y="9656"/>
                  <a:pt x="15815" y="9067"/>
                </a:cubicBezTo>
                <a:cubicBezTo>
                  <a:pt x="15603" y="8129"/>
                  <a:pt x="13929" y="6276"/>
                  <a:pt x="13293" y="6276"/>
                </a:cubicBezTo>
                <a:close/>
                <a:moveTo>
                  <a:pt x="11189" y="9025"/>
                </a:moveTo>
                <a:cubicBezTo>
                  <a:pt x="11123" y="9010"/>
                  <a:pt x="11035" y="9019"/>
                  <a:pt x="10923" y="9042"/>
                </a:cubicBezTo>
                <a:cubicBezTo>
                  <a:pt x="10773" y="9072"/>
                  <a:pt x="10574" y="9126"/>
                  <a:pt x="10310" y="9207"/>
                </a:cubicBezTo>
                <a:cubicBezTo>
                  <a:pt x="9565" y="9437"/>
                  <a:pt x="9228" y="9731"/>
                  <a:pt x="9172" y="10184"/>
                </a:cubicBezTo>
                <a:cubicBezTo>
                  <a:pt x="9123" y="10577"/>
                  <a:pt x="8853" y="10860"/>
                  <a:pt x="8480" y="10921"/>
                </a:cubicBezTo>
                <a:cubicBezTo>
                  <a:pt x="7986" y="11003"/>
                  <a:pt x="7875" y="11226"/>
                  <a:pt x="7875" y="12080"/>
                </a:cubicBezTo>
                <a:cubicBezTo>
                  <a:pt x="7875" y="12935"/>
                  <a:pt x="7986" y="13150"/>
                  <a:pt x="8480" y="13231"/>
                </a:cubicBezTo>
                <a:cubicBezTo>
                  <a:pt x="9058" y="13326"/>
                  <a:pt x="9101" y="13506"/>
                  <a:pt x="9230" y="16576"/>
                </a:cubicBezTo>
                <a:cubicBezTo>
                  <a:pt x="9352" y="19509"/>
                  <a:pt x="9429" y="19886"/>
                  <a:pt x="10008" y="20427"/>
                </a:cubicBezTo>
                <a:cubicBezTo>
                  <a:pt x="10461" y="20850"/>
                  <a:pt x="11077" y="21023"/>
                  <a:pt x="12112" y="21023"/>
                </a:cubicBezTo>
                <a:lnTo>
                  <a:pt x="13567" y="21023"/>
                </a:lnTo>
                <a:lnTo>
                  <a:pt x="13567" y="19781"/>
                </a:lnTo>
                <a:cubicBezTo>
                  <a:pt x="13567" y="18579"/>
                  <a:pt x="13541" y="18542"/>
                  <a:pt x="12551" y="18448"/>
                </a:cubicBezTo>
                <a:lnTo>
                  <a:pt x="11535" y="18357"/>
                </a:lnTo>
                <a:lnTo>
                  <a:pt x="11535" y="15840"/>
                </a:lnTo>
                <a:lnTo>
                  <a:pt x="11535" y="13331"/>
                </a:lnTo>
                <a:lnTo>
                  <a:pt x="12551" y="13240"/>
                </a:lnTo>
                <a:cubicBezTo>
                  <a:pt x="13510" y="13148"/>
                  <a:pt x="13567" y="13079"/>
                  <a:pt x="13567" y="12080"/>
                </a:cubicBezTo>
                <a:cubicBezTo>
                  <a:pt x="13567" y="11082"/>
                  <a:pt x="13510" y="11013"/>
                  <a:pt x="12551" y="10921"/>
                </a:cubicBezTo>
                <a:cubicBezTo>
                  <a:pt x="11633" y="10833"/>
                  <a:pt x="11530" y="10729"/>
                  <a:pt x="11456" y="9853"/>
                </a:cubicBezTo>
                <a:cubicBezTo>
                  <a:pt x="11410" y="9308"/>
                  <a:pt x="11387" y="9071"/>
                  <a:pt x="11189" y="9025"/>
                </a:cubicBezTo>
                <a:close/>
                <a:moveTo>
                  <a:pt x="4100" y="11294"/>
                </a:moveTo>
                <a:cubicBezTo>
                  <a:pt x="3299" y="11241"/>
                  <a:pt x="2468" y="11365"/>
                  <a:pt x="1910" y="11691"/>
                </a:cubicBezTo>
                <a:cubicBezTo>
                  <a:pt x="626" y="12442"/>
                  <a:pt x="-9" y="14276"/>
                  <a:pt x="1" y="16105"/>
                </a:cubicBezTo>
                <a:cubicBezTo>
                  <a:pt x="10" y="17933"/>
                  <a:pt x="662" y="19757"/>
                  <a:pt x="1953" y="20493"/>
                </a:cubicBezTo>
                <a:cubicBezTo>
                  <a:pt x="3081" y="21135"/>
                  <a:pt x="4679" y="21161"/>
                  <a:pt x="5699" y="20551"/>
                </a:cubicBezTo>
                <a:cubicBezTo>
                  <a:pt x="6534" y="20052"/>
                  <a:pt x="7328" y="18944"/>
                  <a:pt x="7328" y="18282"/>
                </a:cubicBezTo>
                <a:cubicBezTo>
                  <a:pt x="7328" y="17706"/>
                  <a:pt x="5308" y="17768"/>
                  <a:pt x="4885" y="18357"/>
                </a:cubicBezTo>
                <a:cubicBezTo>
                  <a:pt x="4378" y="19063"/>
                  <a:pt x="3091" y="18938"/>
                  <a:pt x="2609" y="18141"/>
                </a:cubicBezTo>
                <a:cubicBezTo>
                  <a:pt x="2383" y="17768"/>
                  <a:pt x="2258" y="17350"/>
                  <a:pt x="2335" y="17206"/>
                </a:cubicBezTo>
                <a:cubicBezTo>
                  <a:pt x="2412" y="17061"/>
                  <a:pt x="3627" y="16941"/>
                  <a:pt x="5037" y="16941"/>
                </a:cubicBezTo>
                <a:lnTo>
                  <a:pt x="7601" y="16941"/>
                </a:lnTo>
                <a:lnTo>
                  <a:pt x="7601" y="15831"/>
                </a:lnTo>
                <a:cubicBezTo>
                  <a:pt x="7601" y="14327"/>
                  <a:pt x="7004" y="12792"/>
                  <a:pt x="6103" y="11973"/>
                </a:cubicBezTo>
                <a:cubicBezTo>
                  <a:pt x="5672" y="11581"/>
                  <a:pt x="4901" y="11347"/>
                  <a:pt x="4100" y="11294"/>
                </a:cubicBezTo>
                <a:close/>
                <a:moveTo>
                  <a:pt x="17767" y="11294"/>
                </a:moveTo>
                <a:cubicBezTo>
                  <a:pt x="15396" y="11294"/>
                  <a:pt x="14114" y="12975"/>
                  <a:pt x="14114" y="16088"/>
                </a:cubicBezTo>
                <a:cubicBezTo>
                  <a:pt x="14115" y="18193"/>
                  <a:pt x="14800" y="19765"/>
                  <a:pt x="16016" y="20468"/>
                </a:cubicBezTo>
                <a:cubicBezTo>
                  <a:pt x="17977" y="21600"/>
                  <a:pt x="20292" y="20776"/>
                  <a:pt x="21053" y="18671"/>
                </a:cubicBezTo>
                <a:cubicBezTo>
                  <a:pt x="21575" y="17225"/>
                  <a:pt x="21591" y="17255"/>
                  <a:pt x="20390" y="17255"/>
                </a:cubicBezTo>
                <a:cubicBezTo>
                  <a:pt x="19565" y="17255"/>
                  <a:pt x="19239" y="17428"/>
                  <a:pt x="18891" y="18042"/>
                </a:cubicBezTo>
                <a:cubicBezTo>
                  <a:pt x="18317" y="19055"/>
                  <a:pt x="17552" y="19040"/>
                  <a:pt x="16845" y="18001"/>
                </a:cubicBezTo>
                <a:cubicBezTo>
                  <a:pt x="16172" y="17011"/>
                  <a:pt x="16108" y="15183"/>
                  <a:pt x="16708" y="14192"/>
                </a:cubicBezTo>
                <a:cubicBezTo>
                  <a:pt x="17237" y="13320"/>
                  <a:pt x="18337" y="13278"/>
                  <a:pt x="18790" y="14117"/>
                </a:cubicBezTo>
                <a:cubicBezTo>
                  <a:pt x="19043" y="14585"/>
                  <a:pt x="19420" y="14747"/>
                  <a:pt x="20282" y="14747"/>
                </a:cubicBezTo>
                <a:cubicBezTo>
                  <a:pt x="20917" y="14747"/>
                  <a:pt x="21442" y="14673"/>
                  <a:pt x="21442" y="14581"/>
                </a:cubicBezTo>
                <a:cubicBezTo>
                  <a:pt x="21442" y="14489"/>
                  <a:pt x="21265" y="13934"/>
                  <a:pt x="21053" y="13347"/>
                </a:cubicBezTo>
                <a:cubicBezTo>
                  <a:pt x="20573" y="12022"/>
                  <a:pt x="19416" y="11294"/>
                  <a:pt x="17767" y="11294"/>
                </a:cubicBezTo>
                <a:close/>
                <a:moveTo>
                  <a:pt x="3927" y="13173"/>
                </a:moveTo>
                <a:cubicBezTo>
                  <a:pt x="4366" y="13173"/>
                  <a:pt x="5482" y="14581"/>
                  <a:pt x="5253" y="14846"/>
                </a:cubicBezTo>
                <a:cubicBezTo>
                  <a:pt x="4976" y="15165"/>
                  <a:pt x="2498" y="15103"/>
                  <a:pt x="2320" y="14771"/>
                </a:cubicBezTo>
                <a:cubicBezTo>
                  <a:pt x="2147" y="14447"/>
                  <a:pt x="3427" y="13173"/>
                  <a:pt x="3927" y="13173"/>
                </a:cubicBezTo>
                <a:close/>
              </a:path>
            </a:pathLst>
          </a:custGeom>
          <a:ln w="12700">
            <a:miter lim="400000"/>
          </a:ln>
        </p:spPr>
      </p:pic>
      <p:sp>
        <p:nvSpPr>
          <p:cNvPr id="183" name="…Telecommunication links are often disrupted and mobile networks are down"/>
          <p:cNvSpPr txBox="1"/>
          <p:nvPr/>
        </p:nvSpPr>
        <p:spPr>
          <a:xfrm>
            <a:off x="1206500" y="2150684"/>
            <a:ext cx="10102124" cy="932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lnSpc>
                <a:spcPct val="80000"/>
              </a:lnSpc>
              <a:spcBef>
                <a:spcPts val="900"/>
              </a:spcBef>
              <a:defRPr sz="2900">
                <a:solidFill>
                  <a:srgbClr val="142963"/>
                </a:solidFill>
                <a:latin typeface="Avenir Book"/>
                <a:ea typeface="Avenir Book"/>
                <a:cs typeface="Avenir Book"/>
                <a:sym typeface="Avenir Book"/>
              </a:defRPr>
            </a:lvl1pPr>
          </a:lstStyle>
          <a:p>
            <a:r>
              <a:rPr dirty="0"/>
              <a:t>…</a:t>
            </a:r>
            <a:r>
              <a:rPr lang="fr-FR" dirty="0"/>
              <a:t>les liaisons de télécommunication sont souvent perturbées</a:t>
            </a:r>
          </a:p>
          <a:p>
            <a:r>
              <a:rPr lang="fr-FR" dirty="0"/>
              <a:t> et les réseaux mobiles sont hors service</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ampere Convention"/>
          <p:cNvSpPr txBox="1">
            <a:spLocks noGrp="1"/>
          </p:cNvSpPr>
          <p:nvPr>
            <p:ph type="title"/>
          </p:nvPr>
        </p:nvSpPr>
        <p:spPr>
          <a:xfrm>
            <a:off x="1206500" y="4422038"/>
            <a:ext cx="10922000" cy="1642903"/>
          </a:xfrm>
          <a:prstGeom prst="rect">
            <a:avLst/>
          </a:prstGeom>
        </p:spPr>
        <p:txBody>
          <a:bodyPr anchor="t">
            <a:normAutofit/>
          </a:bodyPr>
          <a:lstStyle>
            <a:lvl1pPr>
              <a:defRPr b="0">
                <a:solidFill>
                  <a:srgbClr val="0C2A67"/>
                </a:solidFill>
                <a:latin typeface="Avenir Heavy"/>
                <a:ea typeface="Avenir Heavy"/>
                <a:cs typeface="Avenir Heavy"/>
                <a:sym typeface="Avenir Heavy"/>
              </a:defRPr>
            </a:lvl1pPr>
          </a:lstStyle>
          <a:p>
            <a:r>
              <a:rPr lang="fr-CH" noProof="0" dirty="0"/>
              <a:t>Convention de Tampere</a:t>
            </a:r>
          </a:p>
        </p:txBody>
      </p:sp>
      <p:sp>
        <p:nvSpPr>
          <p:cNvPr id="186" name="An international Treaty “on the Provision of Telecommunication Resources for Disaster Mitigation and Relief Operations”"/>
          <p:cNvSpPr txBox="1">
            <a:spLocks noGrp="1"/>
          </p:cNvSpPr>
          <p:nvPr>
            <p:ph type="body" sz="quarter" idx="1"/>
          </p:nvPr>
        </p:nvSpPr>
        <p:spPr>
          <a:prstGeom prst="rect">
            <a:avLst/>
          </a:prstGeom>
        </p:spPr>
        <p:txBody>
          <a:bodyPr/>
          <a:lstStyle>
            <a:lvl1pPr>
              <a:spcBef>
                <a:spcPts val="1700"/>
              </a:spcBef>
              <a:defRPr sz="3500" b="0">
                <a:latin typeface="Avenir Book"/>
                <a:ea typeface="Avenir Book"/>
                <a:cs typeface="Avenir Book"/>
                <a:sym typeface="Avenir Book"/>
              </a:defRPr>
            </a:lvl1pPr>
          </a:lstStyle>
          <a:p>
            <a:r>
              <a:rPr lang="fr-CH" noProof="0" dirty="0">
                <a:hlinkClick r:id="rId3"/>
              </a:rPr>
              <a:t>Traité international </a:t>
            </a:r>
            <a:r>
              <a:rPr lang="fr-CH" noProof="0" dirty="0"/>
              <a:t>"sur la mise à disposition de ressources de télécommunication pour l'atténuation des effets des catastrophes et pour les opérations de secours en cas de catastrophe"</a:t>
            </a:r>
          </a:p>
        </p:txBody>
      </p:sp>
      <p:sp>
        <p:nvSpPr>
          <p:cNvPr id="187" name="Line"/>
          <p:cNvSpPr/>
          <p:nvPr/>
        </p:nvSpPr>
        <p:spPr>
          <a:xfrm>
            <a:off x="1215480" y="6849019"/>
            <a:ext cx="2208920" cy="1"/>
          </a:xfrm>
          <a:prstGeom prst="line">
            <a:avLst/>
          </a:prstGeom>
          <a:ln w="25400">
            <a:solidFill>
              <a:srgbClr val="000000"/>
            </a:solidFill>
            <a:miter lim="400000"/>
          </a:ln>
        </p:spPr>
        <p:txBody>
          <a:bodyPr lIns="50800" tIns="50800" rIns="50800" bIns="50800" anchor="ctr"/>
          <a:lstStyle/>
          <a:p>
            <a:endParaRPr/>
          </a:p>
        </p:txBody>
      </p:sp>
      <p:pic>
        <p:nvPicPr>
          <p:cNvPr id="188" name="tamperehall_shadow.jpg" descr="tamperehall_shadow.jpg"/>
          <p:cNvPicPr>
            <a:picLocks noChangeAspect="1"/>
          </p:cNvPicPr>
          <p:nvPr/>
        </p:nvPicPr>
        <p:blipFill>
          <a:blip r:embed="rId4"/>
          <a:stretch>
            <a:fillRect/>
          </a:stretch>
        </p:blipFill>
        <p:spPr>
          <a:xfrm>
            <a:off x="14232914" y="3029102"/>
            <a:ext cx="6807629" cy="8622996"/>
          </a:xfrm>
          <a:prstGeom prst="rect">
            <a:avLst/>
          </a:prstGeom>
          <a:ln w="12700">
            <a:miter lim="400000"/>
          </a:ln>
          <a:effectLst>
            <a:outerShdw blurRad="101600" dist="128252" dir="5400000" rotWithShape="0">
              <a:srgbClr val="000000">
                <a:alpha val="51218"/>
              </a:srgbClr>
            </a:outerShdw>
          </a:effectLst>
        </p:spPr>
      </p:pic>
      <p:pic>
        <p:nvPicPr>
          <p:cNvPr id="189" name="Picture 4" descr="Picture 4"/>
          <p:cNvPicPr>
            <a:picLocks noChangeAspect="1"/>
          </p:cNvPicPr>
          <p:nvPr/>
        </p:nvPicPr>
        <p:blipFill>
          <a:blip r:embed="rId5"/>
          <a:stretch>
            <a:fillRect/>
          </a:stretch>
        </p:blipFill>
        <p:spPr>
          <a:xfrm>
            <a:off x="22752792" y="400831"/>
            <a:ext cx="1451072" cy="1451072"/>
          </a:xfrm>
          <a:prstGeom prst="rect">
            <a:avLst/>
          </a:prstGeom>
          <a:ln w="12700">
            <a:miter lim="400000"/>
          </a:ln>
        </p:spPr>
      </p:pic>
      <p:pic>
        <p:nvPicPr>
          <p:cNvPr id="190" name="Screen Shot 2022-05-31 at 13.59.43.png" descr="Screen Shot 2022-05-31 at 13.59.43.png"/>
          <p:cNvPicPr>
            <a:picLocks noChangeAspect="1"/>
          </p:cNvPicPr>
          <p:nvPr/>
        </p:nvPicPr>
        <p:blipFill>
          <a:blip r:embed="rId6"/>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193" name="Backgroun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noProof="0" dirty="0"/>
              <a:t>Informations générales</a:t>
            </a:r>
          </a:p>
        </p:txBody>
      </p:sp>
      <p:sp>
        <p:nvSpPr>
          <p:cNvPr id="194" name="International Conference on Disaster Communications (Tampere, Finland, 1991), adopted the Tampere Declaration on Disaster Communication.…"/>
          <p:cNvSpPr txBox="1">
            <a:spLocks noGrp="1"/>
          </p:cNvSpPr>
          <p:nvPr>
            <p:ph type="body" idx="1"/>
          </p:nvPr>
        </p:nvSpPr>
        <p:spPr>
          <a:prstGeom prst="rect">
            <a:avLst/>
          </a:prstGeom>
        </p:spPr>
        <p:txBody>
          <a:bodyPr>
            <a:normAutofit/>
          </a:bodyPr>
          <a:lstStyle/>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altLang="en-US" sz="3500" dirty="0">
                <a:solidFill>
                  <a:srgbClr val="222222"/>
                </a:solidFill>
                <a:latin typeface="Avenir Book"/>
              </a:rPr>
              <a:t>La Conférence internationale sur les communications en cas de catastrophe (Tampere, Finlande, 1998), a adopté la Déclaration de Tampere sur les communications en cas de catastrophe.</a:t>
            </a:r>
            <a:endParaRPr lang="fr-CH" sz="3500" dirty="0">
              <a:solidFill>
                <a:srgbClr val="222222"/>
              </a:solidFill>
              <a:latin typeface="Avenir Book"/>
            </a:endParaRP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endParaRPr lang="fr-CH" sz="3500" noProof="0" dirty="0">
              <a:latin typeface="Avenir Book"/>
            </a:endParaRP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sz="3500" dirty="0">
                <a:latin typeface="Avenir Book"/>
              </a:rPr>
              <a:t>Elle est basée sur 50 instruments réglementaires internationaux, y compris la Constitution de l'UIT, et appelle à accorder une priorité absolue aux communications d</a:t>
            </a:r>
            <a:r>
              <a:rPr lang="fr-CH" sz="3500" dirty="0">
                <a:solidFill>
                  <a:srgbClr val="081F5C"/>
                </a:solidFill>
                <a:latin typeface="Avenir Book"/>
                <a:cs typeface="Calibri" panose="020F0502020204030204" pitchFamily="34" charset="0"/>
              </a:rPr>
              <a:t>'</a:t>
            </a:r>
            <a:r>
              <a:rPr lang="fr-CH" sz="3500" dirty="0">
                <a:latin typeface="Avenir Book"/>
              </a:rPr>
              <a:t>urgence destinées à sauver des vies humaines.</a:t>
            </a:r>
            <a:endParaRPr lang="fr-CH" sz="3500" noProof="0" dirty="0">
              <a:latin typeface="Avenir Book"/>
            </a:endParaRP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endParaRPr lang="fr-CH" sz="3500" noProof="0" dirty="0">
              <a:latin typeface="Avenir Book"/>
            </a:endParaRP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sz="3500" noProof="0" dirty="0">
                <a:latin typeface="Avenir Book"/>
              </a:rPr>
              <a:t>L</a:t>
            </a:r>
            <a:r>
              <a:rPr lang="fr-CH" sz="3500" dirty="0">
                <a:solidFill>
                  <a:srgbClr val="081F5C"/>
                </a:solidFill>
                <a:latin typeface="Avenir Book"/>
                <a:cs typeface="Calibri" panose="020F0502020204030204" pitchFamily="34" charset="0"/>
              </a:rPr>
              <a:t>'</a:t>
            </a:r>
            <a:r>
              <a:rPr lang="fr-CH" sz="3500" noProof="0" dirty="0">
                <a:latin typeface="Avenir Book"/>
              </a:rPr>
              <a:t>Assemblée générale des Nations Unies a adopté la Résolution 46/182 sur le renforcement de la coordination de l</a:t>
            </a:r>
            <a:r>
              <a:rPr lang="fr-CH" sz="3500" dirty="0">
                <a:solidFill>
                  <a:srgbClr val="081F5C"/>
                </a:solidFill>
                <a:latin typeface="Avenir Book"/>
                <a:cs typeface="Calibri" panose="020F0502020204030204" pitchFamily="34" charset="0"/>
              </a:rPr>
              <a:t>'</a:t>
            </a:r>
            <a:r>
              <a:rPr lang="fr-CH" sz="3500" noProof="0" dirty="0">
                <a:latin typeface="Avenir Book"/>
              </a:rPr>
              <a:t>aide humanitaire d</a:t>
            </a:r>
            <a:r>
              <a:rPr lang="fr-CH" sz="3500" dirty="0">
                <a:solidFill>
                  <a:srgbClr val="081F5C"/>
                </a:solidFill>
                <a:latin typeface="Avenir Book"/>
                <a:cs typeface="Calibri" panose="020F0502020204030204" pitchFamily="34" charset="0"/>
              </a:rPr>
              <a:t>'</a:t>
            </a:r>
            <a:r>
              <a:rPr lang="fr-CH" sz="3500" dirty="0">
                <a:latin typeface="Avenir Book"/>
              </a:rPr>
              <a:t>urgence </a:t>
            </a:r>
            <a:r>
              <a:rPr lang="fr-CH" sz="3500" noProof="0" dirty="0">
                <a:latin typeface="Avenir Book"/>
              </a:rPr>
              <a:t>de l</a:t>
            </a:r>
            <a:r>
              <a:rPr lang="fr-CH" sz="3500" dirty="0">
                <a:solidFill>
                  <a:srgbClr val="081F5C"/>
                </a:solidFill>
                <a:latin typeface="Avenir Book"/>
                <a:cs typeface="Calibri" panose="020F0502020204030204" pitchFamily="34" charset="0"/>
              </a:rPr>
              <a:t>'</a:t>
            </a:r>
            <a:r>
              <a:rPr lang="fr-CH" sz="3500" noProof="0" dirty="0">
                <a:latin typeface="Avenir Book"/>
              </a:rPr>
              <a:t>ONU </a:t>
            </a:r>
            <a:r>
              <a:rPr lang="fr-CH" sz="3500" dirty="0">
                <a:latin typeface="Avenir Book"/>
              </a:rPr>
              <a:t>au niveau international.</a:t>
            </a:r>
            <a:endParaRPr lang="fr-CH" sz="3500" noProof="0" dirty="0">
              <a:latin typeface="Avenir Book"/>
            </a:endParaRPr>
          </a:p>
        </p:txBody>
      </p:sp>
      <p:pic>
        <p:nvPicPr>
          <p:cNvPr id="19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9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199" name="Evolu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cap="all" noProof="0" dirty="0"/>
              <a:t>é</a:t>
            </a:r>
            <a:r>
              <a:rPr lang="fr-CH" noProof="0" dirty="0"/>
              <a:t>volution</a:t>
            </a:r>
          </a:p>
        </p:txBody>
      </p:sp>
      <p:sp>
        <p:nvSpPr>
          <p:cNvPr id="200" name="Tampere Convention was concluded in 1998…"/>
          <p:cNvSpPr txBox="1">
            <a:spLocks noGrp="1"/>
          </p:cNvSpPr>
          <p:nvPr>
            <p:ph type="body" idx="1"/>
          </p:nvPr>
        </p:nvSpPr>
        <p:spPr>
          <a:prstGeom prst="rect">
            <a:avLst/>
          </a:prstGeom>
        </p:spPr>
        <p:txBody>
          <a:bodyPr>
            <a:normAutofit/>
          </a:bodyPr>
          <a:lstStyle/>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latin typeface="Avenir Book"/>
              </a:rPr>
              <a:t>La Convention de Tampere a été signée en 1998.</a:t>
            </a: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latin typeface="Avenir Book"/>
              </a:rPr>
              <a:t>Elle est entrée en vigueur le 8 janvier 2005.</a:t>
            </a:r>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dirty="0">
                <a:latin typeface="Avenir Book"/>
              </a:rPr>
              <a:t>À l</a:t>
            </a:r>
            <a:r>
              <a:rPr lang="fr-CH" sz="3600" dirty="0">
                <a:solidFill>
                  <a:srgbClr val="081F5C"/>
                </a:solidFill>
                <a:latin typeface="Avenir Book"/>
                <a:cs typeface="Calibri" panose="020F0502020204030204" pitchFamily="34" charset="0"/>
              </a:rPr>
              <a:t>'</a:t>
            </a:r>
            <a:r>
              <a:rPr lang="fr-CH" dirty="0">
                <a:latin typeface="Avenir Book"/>
              </a:rPr>
              <a:t>heure actuelle, 60 pays ont signé la Convention, et 49 d</a:t>
            </a:r>
            <a:r>
              <a:rPr lang="fr-CH" sz="3600" dirty="0">
                <a:solidFill>
                  <a:srgbClr val="081F5C"/>
                </a:solidFill>
                <a:latin typeface="Avenir Book"/>
                <a:cs typeface="Calibri" panose="020F0502020204030204" pitchFamily="34" charset="0"/>
              </a:rPr>
              <a:t>'</a:t>
            </a:r>
            <a:r>
              <a:rPr lang="fr-CH" dirty="0">
                <a:latin typeface="Avenir Book"/>
              </a:rPr>
              <a:t>entre eux l</a:t>
            </a:r>
            <a:r>
              <a:rPr lang="fr-CH" sz="3600" dirty="0">
                <a:solidFill>
                  <a:srgbClr val="081F5C"/>
                </a:solidFill>
                <a:latin typeface="Avenir Book"/>
                <a:cs typeface="Calibri" panose="020F0502020204030204" pitchFamily="34" charset="0"/>
              </a:rPr>
              <a:t>'</a:t>
            </a:r>
            <a:r>
              <a:rPr lang="fr-CH" dirty="0">
                <a:latin typeface="Avenir Book"/>
              </a:rPr>
              <a:t>ont ratifiée.</a:t>
            </a:r>
            <a:endParaRPr lang="fr-CH" noProof="0" dirty="0">
              <a:latin typeface="Avenir Book"/>
            </a:endParaRPr>
          </a:p>
          <a:p>
            <a:pPr marL="1117600" lvl="1" indent="-508000" defTabSz="825500">
              <a:lnSpc>
                <a:spcPct val="100000"/>
              </a:lnSpc>
              <a:spcBef>
                <a:spcPts val="1900"/>
              </a:spcBef>
              <a:defRPr sz="3500">
                <a:solidFill>
                  <a:srgbClr val="222222"/>
                </a:solidFill>
                <a:latin typeface="Avenir Book"/>
                <a:ea typeface="Avenir Book"/>
                <a:cs typeface="Avenir Book"/>
                <a:sym typeface="Avenir Book"/>
              </a:defRPr>
            </a:pPr>
            <a:r>
              <a:rPr lang="fr-CH" altLang="zh-CN" sz="3600" dirty="0">
                <a:latin typeface="Avenir Book"/>
              </a:rPr>
              <a:t>La </a:t>
            </a:r>
            <a:r>
              <a:rPr lang="fr-CH" altLang="zh-CN" sz="3600" b="1" noProof="0" dirty="0">
                <a:latin typeface="Avenir Book"/>
              </a:rPr>
              <a:t>signature </a:t>
            </a:r>
            <a:r>
              <a:rPr lang="fr-FR" sz="3600" dirty="0">
                <a:latin typeface="Avenir Book"/>
              </a:rPr>
              <a:t>n</a:t>
            </a:r>
            <a:r>
              <a:rPr lang="fr-CH" sz="3600" dirty="0">
                <a:solidFill>
                  <a:srgbClr val="081F5C"/>
                </a:solidFill>
                <a:latin typeface="Avenir Book"/>
                <a:cs typeface="Calibri" panose="020F0502020204030204" pitchFamily="34" charset="0"/>
              </a:rPr>
              <a:t>'</a:t>
            </a:r>
            <a:r>
              <a:rPr lang="fr-FR" sz="3600" dirty="0">
                <a:latin typeface="Avenir Book"/>
              </a:rPr>
              <a:t>établit pas le consentement à être lié</a:t>
            </a:r>
            <a:r>
              <a:rPr lang="fr-CH" altLang="zh-CN" sz="3600" dirty="0">
                <a:latin typeface="Avenir Book"/>
              </a:rPr>
              <a:t>. Elle constitue un moyen d</a:t>
            </a:r>
            <a:r>
              <a:rPr lang="fr-CH" sz="3600" dirty="0">
                <a:solidFill>
                  <a:srgbClr val="081F5C"/>
                </a:solidFill>
                <a:latin typeface="Avenir Book"/>
                <a:cs typeface="Calibri" panose="020F0502020204030204" pitchFamily="34" charset="0"/>
              </a:rPr>
              <a:t>'</a:t>
            </a:r>
            <a:r>
              <a:rPr lang="fr-CH" altLang="zh-CN" sz="3600" dirty="0">
                <a:latin typeface="Avenir Book"/>
              </a:rPr>
              <a:t>authentifier le traité et exprime la volonté de l</a:t>
            </a:r>
            <a:r>
              <a:rPr lang="fr-CH" sz="3600" dirty="0">
                <a:solidFill>
                  <a:srgbClr val="081F5C"/>
                </a:solidFill>
                <a:latin typeface="Avenir Book"/>
                <a:cs typeface="Calibri" panose="020F0502020204030204" pitchFamily="34" charset="0"/>
              </a:rPr>
              <a:t>'</a:t>
            </a:r>
            <a:r>
              <a:rPr lang="fr-CH" altLang="zh-CN" sz="3600" dirty="0">
                <a:latin typeface="Avenir Book"/>
              </a:rPr>
              <a:t>État signataire de poursuivre la procédure de conclusion du traité.</a:t>
            </a:r>
            <a:endParaRPr lang="fr-CH" altLang="zh-CN" sz="3600" noProof="0" dirty="0">
              <a:latin typeface="Avenir Book"/>
            </a:endParaRPr>
          </a:p>
          <a:p>
            <a:pPr marL="1117600" lvl="1" indent="-508000" defTabSz="825500">
              <a:lnSpc>
                <a:spcPct val="100000"/>
              </a:lnSpc>
              <a:spcBef>
                <a:spcPts val="1900"/>
              </a:spcBef>
              <a:defRPr sz="3500">
                <a:solidFill>
                  <a:srgbClr val="222222"/>
                </a:solidFill>
                <a:latin typeface="Avenir Book"/>
                <a:ea typeface="Avenir Book"/>
                <a:cs typeface="Avenir Book"/>
                <a:sym typeface="Avenir Book"/>
              </a:defRPr>
            </a:pPr>
            <a:r>
              <a:rPr lang="fr-CH" altLang="zh-CN" sz="3600" noProof="0" dirty="0">
                <a:latin typeface="Avenir Book"/>
              </a:rPr>
              <a:t>La </a:t>
            </a:r>
            <a:r>
              <a:rPr lang="fr-CH" altLang="zh-CN" sz="3600" b="1" noProof="0" dirty="0">
                <a:latin typeface="Avenir Book"/>
              </a:rPr>
              <a:t>ratification </a:t>
            </a:r>
            <a:r>
              <a:rPr lang="fr-CH" altLang="zh-CN" sz="3600" dirty="0">
                <a:latin typeface="Avenir Book"/>
              </a:rPr>
              <a:t>désigne l</a:t>
            </a:r>
            <a:r>
              <a:rPr lang="fr-CH" sz="3600" dirty="0">
                <a:solidFill>
                  <a:srgbClr val="081F5C"/>
                </a:solidFill>
                <a:latin typeface="Avenir Book"/>
                <a:cs typeface="Calibri" panose="020F0502020204030204" pitchFamily="34" charset="0"/>
              </a:rPr>
              <a:t>'</a:t>
            </a:r>
            <a:r>
              <a:rPr lang="fr-CH" altLang="zh-CN" sz="3600" dirty="0">
                <a:latin typeface="Avenir Book"/>
              </a:rPr>
              <a:t>acte international par lequel un État indique son consentement à être lié par un traité.</a:t>
            </a:r>
            <a:endParaRPr lang="fr-CH" altLang="zh-CN" sz="3600" noProof="0" dirty="0">
              <a:latin typeface="Avenir Book"/>
            </a:endParaRPr>
          </a:p>
          <a:p>
            <a:pPr marL="1727200" lvl="2" indent="-508000" defTabSz="825500">
              <a:lnSpc>
                <a:spcPct val="100000"/>
              </a:lnSpc>
              <a:spcBef>
                <a:spcPts val="1900"/>
              </a:spcBef>
              <a:defRPr sz="3500">
                <a:solidFill>
                  <a:srgbClr val="222222"/>
                </a:solidFill>
                <a:latin typeface="Avenir Book"/>
                <a:ea typeface="Avenir Book"/>
                <a:cs typeface="Avenir Book"/>
                <a:sym typeface="Avenir Book"/>
              </a:defRPr>
            </a:pPr>
            <a:r>
              <a:rPr lang="fr-CH" dirty="0"/>
              <a:t>Elle consiste à approuver le traité sur le plan interne et à adopter la législation permettant au traité de produire ses effets en droit interne.</a:t>
            </a:r>
            <a:endParaRPr lang="fr-CH" noProof="0" dirty="0"/>
          </a:p>
          <a:p>
            <a:pPr marL="508000" indent="-508000" defTabSz="825500">
              <a:lnSpc>
                <a:spcPct val="100000"/>
              </a:lnSpc>
              <a:spcBef>
                <a:spcPts val="1900"/>
              </a:spcBef>
              <a:defRPr sz="3500">
                <a:solidFill>
                  <a:srgbClr val="222222"/>
                </a:solidFill>
                <a:latin typeface="Avenir Book"/>
                <a:ea typeface="Avenir Book"/>
                <a:cs typeface="Avenir Book"/>
                <a:sym typeface="Avenir Book"/>
              </a:defRPr>
            </a:pPr>
            <a:r>
              <a:rPr lang="fr-CH" dirty="0">
                <a:latin typeface="Avenir Book"/>
              </a:rPr>
              <a:t>D</a:t>
            </a:r>
            <a:r>
              <a:rPr lang="fr-CH" sz="3600" dirty="0">
                <a:solidFill>
                  <a:srgbClr val="081F5C"/>
                </a:solidFill>
                <a:latin typeface="Avenir Book"/>
                <a:cs typeface="Calibri" panose="020F0502020204030204" pitchFamily="34" charset="0"/>
              </a:rPr>
              <a:t>'</a:t>
            </a:r>
            <a:r>
              <a:rPr lang="fr-CH" dirty="0">
                <a:latin typeface="Avenir Book"/>
              </a:rPr>
              <a:t>autres pays de différentes régions œuvrent actuellement à la ratification de ce traité.</a:t>
            </a:r>
            <a:endParaRPr lang="fr-CH" noProof="0" dirty="0">
              <a:latin typeface="Avenir Book"/>
            </a:endParaRPr>
          </a:p>
        </p:txBody>
      </p:sp>
      <p:pic>
        <p:nvPicPr>
          <p:cNvPr id="201"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02"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205" name="Evolu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dirty="0"/>
              <a:t>É</a:t>
            </a:r>
            <a:r>
              <a:rPr lang="fr-CH" noProof="0" dirty="0" err="1"/>
              <a:t>volution</a:t>
            </a:r>
            <a:endParaRPr lang="fr-CH" noProof="0" dirty="0"/>
          </a:p>
        </p:txBody>
      </p:sp>
      <p:sp>
        <p:nvSpPr>
          <p:cNvPr id="206" name="Provides the legal framework for the use of telecommunications in international humanitarian assistance…"/>
          <p:cNvSpPr txBox="1">
            <a:spLocks noGrp="1"/>
          </p:cNvSpPr>
          <p:nvPr>
            <p:ph type="body" sz="half" idx="1"/>
          </p:nvPr>
        </p:nvSpPr>
        <p:spPr>
          <a:xfrm>
            <a:off x="1206500" y="4248504"/>
            <a:ext cx="21971000" cy="5988879"/>
          </a:xfrm>
          <a:prstGeom prst="rect">
            <a:avLst/>
          </a:prstGeom>
        </p:spPr>
        <p:txBody>
          <a:bodyPr/>
          <a:lstStyle/>
          <a:p>
            <a:pPr marL="0" indent="0" algn="just" defTabSz="825500">
              <a:lnSpc>
                <a:spcPct val="100000"/>
              </a:lnSpc>
              <a:spcBef>
                <a:spcPts val="1900"/>
              </a:spcBef>
              <a:buNone/>
              <a:defRPr sz="3500">
                <a:solidFill>
                  <a:srgbClr val="222222"/>
                </a:solidFill>
                <a:latin typeface="Avenir Book"/>
                <a:ea typeface="Avenir Book"/>
                <a:cs typeface="Avenir Book"/>
                <a:sym typeface="Avenir Book"/>
              </a:defRPr>
            </a:pPr>
            <a:r>
              <a:rPr lang="fr-CH" dirty="0"/>
              <a:t>La Convention</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fr-CH" dirty="0"/>
              <a:t>fournit le cadre juridique pour l</a:t>
            </a:r>
            <a:r>
              <a:rPr lang="fr-CH" noProof="0" dirty="0">
                <a:latin typeface="Calibri" panose="020F0502020204030204" pitchFamily="34" charset="0"/>
                <a:cs typeface="Calibri" panose="020F0502020204030204" pitchFamily="34" charset="0"/>
              </a:rPr>
              <a:t>'</a:t>
            </a:r>
            <a:r>
              <a:rPr lang="fr-CH" dirty="0"/>
              <a:t>utilisation des télécommunications aux fins de l</a:t>
            </a:r>
            <a:r>
              <a:rPr lang="fr-CH" noProof="0" dirty="0">
                <a:latin typeface="Calibri" panose="020F0502020204030204" pitchFamily="34" charset="0"/>
                <a:cs typeface="Calibri" panose="020F0502020204030204" pitchFamily="34" charset="0"/>
              </a:rPr>
              <a:t>'</a:t>
            </a:r>
            <a:r>
              <a:rPr lang="fr-CH" dirty="0"/>
              <a:t>assistance humanitaire internationale;</a:t>
            </a:r>
            <a:endParaRPr lang="fr-CH" noProof="0"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fr-CH" dirty="0"/>
              <a:t>réduit les obstacles réglementaires;</a:t>
            </a:r>
            <a:endParaRPr lang="fr-CH" noProof="0" dirty="0"/>
          </a:p>
          <a:p>
            <a:pPr marL="508000" indent="-508000" algn="just" defTabSz="825500">
              <a:lnSpc>
                <a:spcPct val="100000"/>
              </a:lnSpc>
              <a:spcBef>
                <a:spcPts val="1900"/>
              </a:spcBef>
              <a:defRPr sz="3500">
                <a:solidFill>
                  <a:schemeClr val="accent1"/>
                </a:solidFill>
                <a:latin typeface="Avenir Book"/>
                <a:ea typeface="Avenir Book"/>
                <a:cs typeface="Avenir Book"/>
                <a:sym typeface="Avenir Book"/>
              </a:defRPr>
            </a:pPr>
            <a:r>
              <a:rPr lang="fr-CH" noProof="0" dirty="0"/>
              <a:t>protège intégralement les intérêts des États qui demandent et reçoivent une assistance internationale. Le gouvernement de l</a:t>
            </a:r>
            <a:r>
              <a:rPr lang="fr-CH" noProof="0" dirty="0">
                <a:latin typeface="Calibri" panose="020F0502020204030204" pitchFamily="34" charset="0"/>
                <a:cs typeface="Calibri" panose="020F0502020204030204" pitchFamily="34" charset="0"/>
              </a:rPr>
              <a:t>'</a:t>
            </a:r>
            <a:r>
              <a:rPr lang="fr-CH" noProof="0" dirty="0"/>
              <a:t>État bénéficiaire conserve le droit de superviser et de gérer l</a:t>
            </a:r>
            <a:r>
              <a:rPr lang="fr-CH" noProof="0" dirty="0">
                <a:latin typeface="Calibri" panose="020F0502020204030204" pitchFamily="34" charset="0"/>
                <a:cs typeface="Calibri" panose="020F0502020204030204" pitchFamily="34" charset="0"/>
              </a:rPr>
              <a:t>'</a:t>
            </a:r>
            <a:r>
              <a:rPr lang="fr-CH" noProof="0" dirty="0"/>
              <a:t>assistance internationale;</a:t>
            </a:r>
            <a:endParaRPr lang="fr-CH" sz="3500" noProof="0" dirty="0">
              <a:solidFill>
                <a:schemeClr val="accent1"/>
              </a:solidFill>
              <a:latin typeface="Avenir Book"/>
            </a:endParaRP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fr-CH" noProof="0" dirty="0"/>
              <a:t>prévoit la conclusion d</a:t>
            </a:r>
            <a:r>
              <a:rPr lang="fr-CH" noProof="0" dirty="0">
                <a:latin typeface="Calibri" panose="020F0502020204030204" pitchFamily="34" charset="0"/>
                <a:cs typeface="Calibri" panose="020F0502020204030204" pitchFamily="34" charset="0"/>
              </a:rPr>
              <a:t>'</a:t>
            </a:r>
            <a:r>
              <a:rPr lang="fr-CH" noProof="0" dirty="0"/>
              <a:t>accords bilatéraux entre le ou les fournisseurs d</a:t>
            </a:r>
            <a:r>
              <a:rPr lang="fr-CH" noProof="0" dirty="0">
                <a:latin typeface="Calibri" panose="020F0502020204030204" pitchFamily="34" charset="0"/>
                <a:cs typeface="Calibri" panose="020F0502020204030204" pitchFamily="34" charset="0"/>
              </a:rPr>
              <a:t>'</a:t>
            </a:r>
            <a:r>
              <a:rPr lang="fr-CH" noProof="0" dirty="0"/>
              <a:t>assistance et l</a:t>
            </a:r>
            <a:r>
              <a:rPr lang="fr-CH" noProof="0" dirty="0">
                <a:latin typeface="Calibri" panose="020F0502020204030204" pitchFamily="34" charset="0"/>
                <a:cs typeface="Calibri" panose="020F0502020204030204" pitchFamily="34" charset="0"/>
              </a:rPr>
              <a:t>'</a:t>
            </a:r>
            <a:r>
              <a:rPr lang="fr-CH" noProof="0" dirty="0"/>
              <a:t>État qui demande ou reçoit cette assistance.</a:t>
            </a:r>
          </a:p>
        </p:txBody>
      </p:sp>
      <p:pic>
        <p:nvPicPr>
          <p:cNvPr id="207"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08"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fr-CH" noProof="0" dirty="0"/>
              <a:t>Convention de Tampere</a:t>
            </a:r>
          </a:p>
        </p:txBody>
      </p:sp>
      <p:sp>
        <p:nvSpPr>
          <p:cNvPr id="211" name="Basic principl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fr-CH" noProof="0" dirty="0"/>
              <a:t>Principes fondamentaux</a:t>
            </a:r>
          </a:p>
        </p:txBody>
      </p:sp>
      <p:sp>
        <p:nvSpPr>
          <p:cNvPr id="212" name="This Convention is based on the following basic principles:…"/>
          <p:cNvSpPr txBox="1">
            <a:spLocks noGrp="1"/>
          </p:cNvSpPr>
          <p:nvPr>
            <p:ph type="body" idx="1"/>
          </p:nvPr>
        </p:nvSpPr>
        <p:spPr>
          <a:xfrm>
            <a:off x="1206500" y="3307741"/>
            <a:ext cx="21971000" cy="8256012"/>
          </a:xfrm>
          <a:prstGeom prst="rect">
            <a:avLst/>
          </a:prstGeom>
        </p:spPr>
        <p:txBody>
          <a:bodyPr>
            <a:normAutofit fontScale="92500" lnSpcReduction="10000"/>
          </a:bodyPr>
          <a:lstStyle/>
          <a:p>
            <a:pPr marL="0" indent="0" defTabSz="676909">
              <a:lnSpc>
                <a:spcPct val="81000"/>
              </a:lnSpc>
              <a:spcBef>
                <a:spcPts val="0"/>
              </a:spcBef>
              <a:buSzTx/>
              <a:buNone/>
              <a:defRPr sz="3443">
                <a:latin typeface="Avenir Book"/>
                <a:ea typeface="Avenir Book"/>
                <a:cs typeface="Avenir Book"/>
                <a:sym typeface="Avenir Book"/>
              </a:defRPr>
            </a:pPr>
            <a:endParaRPr lang="fr-CH" noProof="0" dirty="0"/>
          </a:p>
          <a:p>
            <a:pPr marL="0" indent="0" defTabSz="676909">
              <a:lnSpc>
                <a:spcPct val="114000"/>
              </a:lnSpc>
              <a:spcBef>
                <a:spcPts val="0"/>
              </a:spcBef>
              <a:buSzTx/>
              <a:buNone/>
              <a:defRPr sz="3443">
                <a:latin typeface="Avenir Book"/>
                <a:ea typeface="Avenir Book"/>
                <a:cs typeface="Avenir Book"/>
                <a:sym typeface="Avenir Book"/>
              </a:defRPr>
            </a:pPr>
            <a:r>
              <a:rPr lang="fr-CH" sz="3500" noProof="0" dirty="0">
                <a:latin typeface="Avenir Book"/>
              </a:rPr>
              <a:t>Cette Convention repose sur les principes fondamentaux suivants:</a:t>
            </a:r>
          </a:p>
          <a:p>
            <a:pPr marL="0" lvl="1" indent="374904"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endParaRPr lang="fr-CH" sz="3500" noProof="0" dirty="0">
              <a:latin typeface="Avenir Book"/>
            </a:endParaRPr>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r>
              <a:rPr lang="fr-CH" sz="3500" noProof="0" dirty="0">
                <a:latin typeface="Avenir Book"/>
              </a:rPr>
              <a:t>Réduction des obstacles réglementaires</a:t>
            </a:r>
            <a:r>
              <a:rPr lang="fr-CH" sz="3500" noProof="0" dirty="0">
                <a:solidFill>
                  <a:srgbClr val="000000"/>
                </a:solidFill>
                <a:latin typeface="Avenir Book"/>
              </a:rPr>
              <a:t>: les États signataires acceptent de réduire les obstacles réglementaires au transit du personnel, des équipements, des matériels et des informations à travers le territoire touché. Les parties à la Convention acceptent de réduire ou d</a:t>
            </a:r>
            <a:r>
              <a:rPr lang="fr-CH" sz="3500" noProof="0" dirty="0">
                <a:solidFill>
                  <a:srgbClr val="000000"/>
                </a:solidFill>
                <a:latin typeface="Avenir Book"/>
                <a:cs typeface="Calibri" panose="020F0502020204030204" pitchFamily="34" charset="0"/>
              </a:rPr>
              <a:t>'</a:t>
            </a:r>
            <a:r>
              <a:rPr lang="fr-CH" sz="3500" noProof="0" dirty="0">
                <a:solidFill>
                  <a:srgbClr val="000000"/>
                </a:solidFill>
                <a:latin typeface="Avenir Book"/>
              </a:rPr>
              <a:t>éliminer </a:t>
            </a:r>
            <a:r>
              <a:rPr lang="fr-CH" sz="3500" noProof="0" dirty="0">
                <a:solidFill>
                  <a:srgbClr val="000000"/>
                </a:solidFill>
                <a:latin typeface="Avenir Book"/>
                <a:cs typeface="Calibri" panose="020F0502020204030204" pitchFamily="34" charset="0"/>
              </a:rPr>
              <a:t>"</a:t>
            </a:r>
            <a:r>
              <a:rPr lang="fr-CH" sz="3500" noProof="0" dirty="0">
                <a:solidFill>
                  <a:srgbClr val="000000"/>
                </a:solidFill>
                <a:latin typeface="Avenir Book"/>
              </a:rPr>
              <a:t>les obstacles réglementaires à l</a:t>
            </a:r>
            <a:r>
              <a:rPr lang="fr-CH" sz="3500" noProof="0" dirty="0">
                <a:solidFill>
                  <a:srgbClr val="000000"/>
                </a:solidFill>
                <a:latin typeface="Avenir Book"/>
                <a:cs typeface="Calibri" panose="020F0502020204030204" pitchFamily="34" charset="0"/>
              </a:rPr>
              <a:t>'</a:t>
            </a:r>
            <a:r>
              <a:rPr lang="fr-CH" sz="3500" noProof="0" dirty="0">
                <a:solidFill>
                  <a:srgbClr val="000000"/>
                </a:solidFill>
                <a:latin typeface="Avenir Book"/>
              </a:rPr>
              <a:t>utilisation des ressources de télécommunication pour l</a:t>
            </a:r>
            <a:r>
              <a:rPr lang="fr-CH" sz="3500" noProof="0" dirty="0">
                <a:solidFill>
                  <a:srgbClr val="000000"/>
                </a:solidFill>
                <a:latin typeface="Avenir Book"/>
                <a:cs typeface="Calibri" panose="020F0502020204030204" pitchFamily="34" charset="0"/>
              </a:rPr>
              <a:t>'</a:t>
            </a:r>
            <a:r>
              <a:rPr lang="fr-CH" sz="3500" noProof="0" dirty="0">
                <a:solidFill>
                  <a:srgbClr val="000000"/>
                </a:solidFill>
                <a:latin typeface="Avenir Book"/>
              </a:rPr>
              <a:t>atténuation des effets des catastrophes et les opérations de secours en cas de catastrophe</a:t>
            </a:r>
            <a:r>
              <a:rPr lang="fr-CH" sz="3500" noProof="0" dirty="0">
                <a:solidFill>
                  <a:srgbClr val="000000"/>
                </a:solidFill>
                <a:latin typeface="Avenir Book"/>
                <a:cs typeface="Calibri" panose="020F0502020204030204" pitchFamily="34" charset="0"/>
              </a:rPr>
              <a:t>".</a:t>
            </a:r>
            <a:endParaRPr lang="fr-CH" sz="3500" noProof="0" dirty="0">
              <a:latin typeface="Avenir Book"/>
            </a:endParaRPr>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r>
              <a:rPr lang="fr-CH" sz="3500" dirty="0">
                <a:latin typeface="Avenir Book"/>
              </a:rPr>
              <a:t>Garantie des privilèges, immunités et facilités nécessaires aux équipes d</a:t>
            </a:r>
            <a:r>
              <a:rPr lang="fr-CH" sz="3500" dirty="0">
                <a:latin typeface="Avenir Book"/>
                <a:cs typeface="Calibri" panose="020F0502020204030204" pitchFamily="34" charset="0"/>
              </a:rPr>
              <a:t>'</a:t>
            </a:r>
            <a:r>
              <a:rPr lang="fr-CH" sz="3500" dirty="0">
                <a:latin typeface="Avenir Book"/>
              </a:rPr>
              <a:t>intervention et aux organisations fournissant une assistance en matière de télécommunication</a:t>
            </a:r>
            <a:r>
              <a:rPr lang="fr-CH" sz="3500" noProof="0" dirty="0">
                <a:latin typeface="Avenir Book"/>
              </a:rPr>
              <a:t>, </a:t>
            </a:r>
            <a:r>
              <a:rPr lang="fr-CH" sz="3500" noProof="0" dirty="0">
                <a:solidFill>
                  <a:srgbClr val="000000"/>
                </a:solidFill>
                <a:latin typeface="Avenir Book"/>
              </a:rPr>
              <a:t>notamment: </a:t>
            </a:r>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endParaRPr lang="fr-CH" sz="2788" noProof="0" dirty="0"/>
          </a:p>
          <a:p>
            <a:pPr marL="1437131" lvl="2" indent="-437387" defTabSz="676909">
              <a:lnSpc>
                <a:spcPct val="114000"/>
              </a:lnSpc>
              <a:spcBef>
                <a:spcPts val="0"/>
              </a:spcBef>
              <a:defRPr sz="3443">
                <a:latin typeface="Avenir Book"/>
                <a:ea typeface="Avenir Book"/>
                <a:cs typeface="Avenir Book"/>
                <a:sym typeface="Avenir Book"/>
              </a:defRPr>
            </a:pPr>
            <a:r>
              <a:rPr lang="fr-CH" dirty="0"/>
              <a:t>i</a:t>
            </a:r>
            <a:r>
              <a:rPr lang="fr-CH" noProof="0" dirty="0" err="1"/>
              <a:t>mmunité</a:t>
            </a:r>
            <a:r>
              <a:rPr lang="fr-CH" noProof="0" dirty="0"/>
              <a:t> en matière d</a:t>
            </a:r>
            <a:r>
              <a:rPr lang="fr-CH" sz="3200" noProof="0" dirty="0">
                <a:solidFill>
                  <a:srgbClr val="000000"/>
                </a:solidFill>
                <a:latin typeface="Calibri" panose="020F0502020204030204" pitchFamily="34" charset="0"/>
                <a:cs typeface="Calibri" panose="020F0502020204030204" pitchFamily="34" charset="0"/>
              </a:rPr>
              <a:t>'</a:t>
            </a:r>
            <a:r>
              <a:rPr lang="fr-CH" noProof="0" dirty="0"/>
              <a:t>arrestation, de détention ou de poursuites;</a:t>
            </a:r>
            <a:endParaRPr lang="fr-CH" sz="2132" noProof="0" dirty="0"/>
          </a:p>
          <a:p>
            <a:pPr marL="1437131" lvl="2" indent="-437387" defTabSz="676909">
              <a:lnSpc>
                <a:spcPct val="114000"/>
              </a:lnSpc>
              <a:spcBef>
                <a:spcPts val="0"/>
              </a:spcBef>
              <a:defRPr sz="3443">
                <a:latin typeface="Avenir Book"/>
                <a:ea typeface="Avenir Book"/>
                <a:cs typeface="Avenir Book"/>
                <a:sym typeface="Avenir Book"/>
              </a:defRPr>
            </a:pPr>
            <a:r>
              <a:rPr lang="fr-CH" noProof="0" dirty="0"/>
              <a:t>immunité contre la saisie ou le blocus de leurs équipements, matériels et biens;</a:t>
            </a:r>
            <a:endParaRPr lang="fr-CH" sz="2132" noProof="0" dirty="0"/>
          </a:p>
          <a:p>
            <a:pPr marL="1437131" lvl="2" indent="-437387" defTabSz="676909">
              <a:lnSpc>
                <a:spcPct val="114000"/>
              </a:lnSpc>
              <a:spcBef>
                <a:spcPts val="0"/>
              </a:spcBef>
              <a:defRPr sz="3443">
                <a:latin typeface="Avenir Book"/>
                <a:ea typeface="Avenir Book"/>
                <a:cs typeface="Avenir Book"/>
                <a:sym typeface="Avenir Book"/>
              </a:defRPr>
            </a:pPr>
            <a:r>
              <a:rPr lang="fr-CH" noProof="0" dirty="0"/>
              <a:t>exemption de l</a:t>
            </a:r>
            <a:r>
              <a:rPr lang="fr-CH" sz="3200" noProof="0" dirty="0">
                <a:solidFill>
                  <a:srgbClr val="000000"/>
                </a:solidFill>
                <a:latin typeface="Calibri" panose="020F0502020204030204" pitchFamily="34" charset="0"/>
                <a:cs typeface="Calibri" panose="020F0502020204030204" pitchFamily="34" charset="0"/>
              </a:rPr>
              <a:t>'</a:t>
            </a:r>
            <a:r>
              <a:rPr lang="fr-CH" noProof="0" dirty="0"/>
              <a:t>obligation d</a:t>
            </a:r>
            <a:r>
              <a:rPr lang="fr-CH" sz="3200" noProof="0" dirty="0">
                <a:solidFill>
                  <a:srgbClr val="000000"/>
                </a:solidFill>
                <a:latin typeface="Calibri" panose="020F0502020204030204" pitchFamily="34" charset="0"/>
                <a:cs typeface="Calibri" panose="020F0502020204030204" pitchFamily="34" charset="0"/>
              </a:rPr>
              <a:t>'</a:t>
            </a:r>
            <a:r>
              <a:rPr lang="fr-CH" noProof="0" dirty="0"/>
              <a:t>acquitter des impôts ou d</a:t>
            </a:r>
            <a:r>
              <a:rPr lang="fr-CH" sz="3200" noProof="0" dirty="0">
                <a:solidFill>
                  <a:srgbClr val="000000"/>
                </a:solidFill>
                <a:latin typeface="Calibri" panose="020F0502020204030204" pitchFamily="34" charset="0"/>
                <a:cs typeface="Calibri" panose="020F0502020204030204" pitchFamily="34" charset="0"/>
              </a:rPr>
              <a:t>'</a:t>
            </a:r>
            <a:r>
              <a:rPr lang="fr-CH" noProof="0" dirty="0"/>
              <a:t>autres droits (à l</a:t>
            </a:r>
            <a:r>
              <a:rPr lang="fr-CH" sz="3200" noProof="0" dirty="0">
                <a:solidFill>
                  <a:srgbClr val="000000"/>
                </a:solidFill>
                <a:latin typeface="Calibri" panose="020F0502020204030204" pitchFamily="34" charset="0"/>
                <a:cs typeface="Calibri" panose="020F0502020204030204" pitchFamily="34" charset="0"/>
              </a:rPr>
              <a:t>'</a:t>
            </a:r>
            <a:r>
              <a:rPr lang="fr-CH" noProof="0" dirty="0"/>
              <a:t>exception de la TVA);</a:t>
            </a:r>
            <a:endParaRPr lang="fr-CH" sz="2132" noProof="0" dirty="0"/>
          </a:p>
          <a:p>
            <a:pPr marL="1437131" lvl="2" indent="-437387" defTabSz="676909">
              <a:lnSpc>
                <a:spcPct val="114000"/>
              </a:lnSpc>
              <a:spcBef>
                <a:spcPts val="0"/>
              </a:spcBef>
              <a:defRPr sz="3443">
                <a:latin typeface="Avenir Book"/>
                <a:ea typeface="Avenir Book"/>
                <a:cs typeface="Avenir Book"/>
                <a:sym typeface="Avenir Book"/>
              </a:defRPr>
            </a:pPr>
            <a:r>
              <a:rPr lang="fr-CH" noProof="0" dirty="0"/>
              <a:t>accès aux installations locales;</a:t>
            </a:r>
            <a:endParaRPr lang="fr-CH" sz="2132" noProof="0" dirty="0"/>
          </a:p>
          <a:p>
            <a:pPr marL="1437131" lvl="2" indent="-437387" defTabSz="676909">
              <a:lnSpc>
                <a:spcPct val="114000"/>
              </a:lnSpc>
              <a:spcBef>
                <a:spcPts val="0"/>
              </a:spcBef>
              <a:defRPr sz="3443">
                <a:latin typeface="Avenir Book"/>
                <a:ea typeface="Avenir Book"/>
                <a:cs typeface="Avenir Book"/>
                <a:sym typeface="Avenir Book"/>
              </a:defRPr>
            </a:pPr>
            <a:r>
              <a:rPr lang="fr-CH" noProof="0" dirty="0"/>
              <a:t>exemption de l</a:t>
            </a:r>
            <a:r>
              <a:rPr lang="fr-CH" sz="3200" noProof="0" dirty="0">
                <a:solidFill>
                  <a:srgbClr val="000000"/>
                </a:solidFill>
                <a:latin typeface="Calibri" panose="020F0502020204030204" pitchFamily="34" charset="0"/>
                <a:cs typeface="Calibri" panose="020F0502020204030204" pitchFamily="34" charset="0"/>
              </a:rPr>
              <a:t>'</a:t>
            </a:r>
            <a:r>
              <a:rPr lang="fr-CH" noProof="0" dirty="0"/>
              <a:t>obligation de détenir une licence, ou accélération du processus d</a:t>
            </a:r>
            <a:r>
              <a:rPr lang="fr-CH" sz="3200" noProof="0" dirty="0">
                <a:solidFill>
                  <a:srgbClr val="000000"/>
                </a:solidFill>
                <a:latin typeface="Calibri" panose="020F0502020204030204" pitchFamily="34" charset="0"/>
                <a:cs typeface="Calibri" panose="020F0502020204030204" pitchFamily="34" charset="0"/>
              </a:rPr>
              <a:t>'</a:t>
            </a:r>
            <a:r>
              <a:rPr lang="fr-CH" noProof="0" dirty="0"/>
              <a:t>obtention des licences;</a:t>
            </a:r>
            <a:endParaRPr lang="fr-CH" sz="2132" noProof="0" dirty="0"/>
          </a:p>
          <a:p>
            <a:pPr marL="1437131" lvl="2" indent="-437387" defTabSz="676909">
              <a:lnSpc>
                <a:spcPct val="114000"/>
              </a:lnSpc>
              <a:spcBef>
                <a:spcPts val="0"/>
              </a:spcBef>
              <a:defRPr sz="3443">
                <a:latin typeface="Avenir Book"/>
                <a:ea typeface="Avenir Book"/>
                <a:cs typeface="Avenir Book"/>
                <a:sym typeface="Avenir Book"/>
              </a:defRPr>
            </a:pPr>
            <a:r>
              <a:rPr lang="fr-CH" dirty="0"/>
              <a:t>p</a:t>
            </a:r>
            <a:r>
              <a:rPr lang="fr-CH" noProof="0" dirty="0" err="1"/>
              <a:t>rotection</a:t>
            </a:r>
            <a:r>
              <a:rPr lang="fr-CH" noProof="0" dirty="0"/>
              <a:t> du personnel, des équipements et du matériel.</a:t>
            </a:r>
          </a:p>
        </p:txBody>
      </p:sp>
      <p:pic>
        <p:nvPicPr>
          <p:cNvPr id="213"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14"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769BE840221E46A7DB18A8CFB8F226" ma:contentTypeVersion="6" ma:contentTypeDescription="Create a new document." ma:contentTypeScope="" ma:versionID="7ff532766d926365a4f200f6b078f491">
  <xsd:schema xmlns:xsd="http://www.w3.org/2001/XMLSchema" xmlns:xs="http://www.w3.org/2001/XMLSchema" xmlns:p="http://schemas.microsoft.com/office/2006/metadata/properties" xmlns:ns1="http://schemas.microsoft.com/sharepoint/v3" xmlns:ns2="c33f335d-c598-42c5-930e-ed783bf10eb7" xmlns:ns3="1aaea1ea-72e4-4374-b05e-72e2f16fb7ae" targetNamespace="http://schemas.microsoft.com/office/2006/metadata/properties" ma:root="true" ma:fieldsID="175de6c6a15160a69dc82ade5988a82f" ns1:_="" ns2:_="" ns3:_="">
    <xsd:import namespace="http://schemas.microsoft.com/sharepoint/v3"/>
    <xsd:import namespace="c33f335d-c598-42c5-930e-ed783bf10eb7"/>
    <xsd:import namespace="1aaea1ea-72e4-4374-b05e-72e2f16fb7ae"/>
    <xsd:element name="properties">
      <xsd:complexType>
        <xsd:sequence>
          <xsd:element name="documentManagement">
            <xsd:complexType>
              <xsd:all>
                <xsd:element ref="ns2:Event_x0020_Name" minOccurs="0"/>
                <xsd:element ref="ns2:Display_x0020_Name" minOccurs="0"/>
                <xsd:element ref="ns2:Langage" minOccurs="0"/>
                <xsd:element ref="ns2:Type_x0020_of_x0020_Document"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335d-c598-42c5-930e-ed783bf10eb7" elementFormDefault="qualified">
    <xsd:import namespace="http://schemas.microsoft.com/office/2006/documentManagement/types"/>
    <xsd:import namespace="http://schemas.microsoft.com/office/infopath/2007/PartnerControls"/>
    <xsd:element name="Event_x0020_Name" ma:index="2" nillable="true" ma:displayName="Event Name" ma:list="{6e5c2136-9c26-4275-84f6-29403907a3e4}" ma:internalName="Event_x0020_Name" ma:showField="Title">
      <xsd:simpleType>
        <xsd:restriction base="dms:Lookup"/>
      </xsd:simpleType>
    </xsd:element>
    <xsd:element name="Display_x0020_Name" ma:index="3" nillable="true" ma:displayName="Display Name" ma:internalName="Display_x0020_Name">
      <xsd:simpleType>
        <xsd:restriction base="dms:Text">
          <xsd:maxLength value="255"/>
        </xsd:restriction>
      </xsd:simpleType>
    </xsd:element>
    <xsd:element name="Langage" ma:index="4" nillable="true" ma:displayName="Langage" ma:default="en" ma:format="Dropdown" ma:internalName="Langage">
      <xsd:simpleType>
        <xsd:restriction base="dms:Choice">
          <xsd:enumeration value="en"/>
          <xsd:enumeration value="fr"/>
          <xsd:enumeration value="sp"/>
          <xsd:enumeration value="fr"/>
          <xsd:enumeration value="ru"/>
          <xsd:enumeration value="cn"/>
        </xsd:restriction>
      </xsd:simpleType>
    </xsd:element>
    <xsd:element name="Type_x0020_of_x0020_Document" ma:index="5" nillable="true" ma:displayName="Type of Document" ma:default="Presentation" ma:format="Dropdown" ma:internalName="Type_x0020_of_x0020_Document">
      <xsd:simpleType>
        <xsd:restriction base="dms:Choice">
          <xsd:enumeration value="General"/>
          <xsd:enumeration value="Presentation"/>
        </xsd:restrictio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c33f335d-c598-42c5-930e-ed783bf10eb7">Presentation</Type_x0020_of_x0020_Document>
    <Langage xmlns="c33f335d-c598-42c5-930e-ed783bf10eb7">en</Langage>
    <Event_x0020_Name xmlns="c33f335d-c598-42c5-930e-ed783bf10eb7" xsi:nil="true"/>
    <PublishingExpirationDate xmlns="http://schemas.microsoft.com/sharepoint/v3" xsi:nil="true"/>
    <Display_x0020_Name xmlns="c33f335d-c598-42c5-930e-ed783bf10eb7" xsi:nil="true"/>
    <PublishingStartDate xmlns="http://schemas.microsoft.com/sharepoint/v3" xsi:nil="true"/>
  </documentManagement>
</p:properties>
</file>

<file path=customXml/itemProps1.xml><?xml version="1.0" encoding="utf-8"?>
<ds:datastoreItem xmlns:ds="http://schemas.openxmlformats.org/officeDocument/2006/customXml" ds:itemID="{232A51AD-8009-4916-9C37-405CDA2AC635}"/>
</file>

<file path=customXml/itemProps2.xml><?xml version="1.0" encoding="utf-8"?>
<ds:datastoreItem xmlns:ds="http://schemas.openxmlformats.org/officeDocument/2006/customXml" ds:itemID="{AD36F76F-C504-4E9D-B483-BA88B0923D21}"/>
</file>

<file path=customXml/itemProps3.xml><?xml version="1.0" encoding="utf-8"?>
<ds:datastoreItem xmlns:ds="http://schemas.openxmlformats.org/officeDocument/2006/customXml" ds:itemID="{FCF91548-AC03-44D3-96EE-BADCC97578E8}"/>
</file>

<file path=docProps/app.xml><?xml version="1.0" encoding="utf-8"?>
<Properties xmlns="http://schemas.openxmlformats.org/officeDocument/2006/extended-properties" xmlns:vt="http://schemas.openxmlformats.org/officeDocument/2006/docPropsVTypes">
  <TotalTime>2315</TotalTime>
  <Words>5127</Words>
  <Application>Microsoft Office PowerPoint</Application>
  <PresentationFormat>Custom</PresentationFormat>
  <Paragraphs>409</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 Unicode MS</vt:lpstr>
      <vt:lpstr>Arial</vt:lpstr>
      <vt:lpstr>Avenir</vt:lpstr>
      <vt:lpstr>Avenir Book</vt:lpstr>
      <vt:lpstr>Avenir Heavy</vt:lpstr>
      <vt:lpstr>Calibri</vt:lpstr>
      <vt:lpstr>Helvetica Neue</vt:lpstr>
      <vt:lpstr>Helvetica Neue Medium</vt:lpstr>
      <vt:lpstr>21_BasicWhite</vt:lpstr>
      <vt:lpstr>CONVENTION DE TAMPERE</vt:lpstr>
      <vt:lpstr>Union internationale des télécommunications (UIT)</vt:lpstr>
      <vt:lpstr>Réseau des télécommunications d'urgence (ETC) </vt:lpstr>
      <vt:lpstr>Quand une catastrophe se produit…</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Convention de Tampere</vt:lpstr>
      <vt:lpstr>PowerPoint Presentation</vt:lpstr>
      <vt:lpstr>PowerPoint Presentation</vt:lpstr>
      <vt:lpstr>Plan national pour les télécommunications d'urgence</vt:lpstr>
      <vt:lpstr>Plan d'action du Secrétaire général de l'ONU pour la coopération numérique</vt:lpstr>
      <vt:lpstr>Ressources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TAMPERE CONVENTION</dc:title>
  <dc:creator>SEN Ria</dc:creator>
  <cp:lastModifiedBy>French</cp:lastModifiedBy>
  <cp:revision>188</cp:revision>
  <dcterms:modified xsi:type="dcterms:W3CDTF">2022-10-07T15:57:48Z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0x010100C1769BE840221E46A7DB18A8CFB8F226</vt:lpwstr>
  </property>
</Properties>
</file>