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69" r:id="rId2"/>
    <p:sldId id="2218" r:id="rId3"/>
    <p:sldId id="264" r:id="rId4"/>
    <p:sldId id="265" r:id="rId5"/>
    <p:sldId id="258" r:id="rId6"/>
    <p:sldId id="2222" r:id="rId7"/>
    <p:sldId id="2219" r:id="rId8"/>
    <p:sldId id="704" r:id="rId9"/>
    <p:sldId id="2225" r:id="rId10"/>
    <p:sldId id="2217" r:id="rId11"/>
    <p:sldId id="2220" r:id="rId12"/>
    <p:sldId id="2221" r:id="rId13"/>
    <p:sldId id="2216" r:id="rId14"/>
    <p:sldId id="2223" r:id="rId15"/>
    <p:sldId id="274" r:id="rId1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39069500-490A-AC47-BA23-69417AF67B92}">
          <p14:sldIdLst>
            <p14:sldId id="269"/>
            <p14:sldId id="2218"/>
            <p14:sldId id="264"/>
            <p14:sldId id="265"/>
            <p14:sldId id="258"/>
            <p14:sldId id="2222"/>
            <p14:sldId id="2219"/>
            <p14:sldId id="704"/>
            <p14:sldId id="2225"/>
            <p14:sldId id="2217"/>
            <p14:sldId id="2220"/>
            <p14:sldId id="2221"/>
            <p14:sldId id="2216"/>
            <p14:sldId id="2223"/>
            <p14:sldId id="27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99"/>
  </p:normalViewPr>
  <p:slideViewPr>
    <p:cSldViewPr snapToGrid="0" snapToObjects="1" showGuides="1">
      <p:cViewPr varScale="1">
        <p:scale>
          <a:sx n="89" d="100"/>
          <a:sy n="89" d="100"/>
        </p:scale>
        <p:origin x="81" y="51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70" d="100"/>
          <a:sy n="170" d="100"/>
        </p:scale>
        <p:origin x="65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MAHDI, Mustafa Ahmed Ali" userId="72d14b91-9fe4-4c6b-9532-2732cce43266" providerId="ADAL" clId="{C6925C4A-6F3D-4B63-BC68-57F46AF26E5B}"/>
    <pc:docChg chg="modSld sldOrd">
      <pc:chgData name="AL MAHDI, Mustafa Ahmed Ali" userId="72d14b91-9fe4-4c6b-9532-2732cce43266" providerId="ADAL" clId="{C6925C4A-6F3D-4B63-BC68-57F46AF26E5B}" dt="2022-05-29T22:41:25.171" v="1"/>
      <pc:docMkLst>
        <pc:docMk/>
      </pc:docMkLst>
      <pc:sldChg chg="ord">
        <pc:chgData name="AL MAHDI, Mustafa Ahmed Ali" userId="72d14b91-9fe4-4c6b-9532-2732cce43266" providerId="ADAL" clId="{C6925C4A-6F3D-4B63-BC68-57F46AF26E5B}" dt="2022-05-29T22:41:25.171" v="1"/>
        <pc:sldMkLst>
          <pc:docMk/>
          <pc:sldMk cId="0"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17FA2C-B8D0-4EBE-A82C-2C43C504060A}" type="doc">
      <dgm:prSet loTypeId="urn:microsoft.com/office/officeart/2011/layout/CircleProcess" loCatId="process" qsTypeId="urn:microsoft.com/office/officeart/2005/8/quickstyle/3d3" qsCatId="3D" csTypeId="urn:microsoft.com/office/officeart/2005/8/colors/accent1_2" csCatId="accent1" phldr="1"/>
      <dgm:spPr/>
      <dgm:t>
        <a:bodyPr/>
        <a:lstStyle/>
        <a:p>
          <a:endParaRPr lang="en-US"/>
        </a:p>
      </dgm:t>
    </dgm:pt>
    <dgm:pt modelId="{F6B21FE6-0F5B-4DB7-9DD9-D46459710C3B}">
      <dgm:prSet/>
      <dgm:spPr/>
      <dgm:t>
        <a:bodyPr/>
        <a:lstStyle/>
        <a:p>
          <a:r>
            <a:rPr lang="en-US" dirty="0">
              <a:ln>
                <a:solidFill>
                  <a:srgbClr val="00B0F0"/>
                </a:solidFill>
              </a:ln>
            </a:rPr>
            <a:t>About IPv6 </a:t>
          </a:r>
        </a:p>
      </dgm:t>
    </dgm:pt>
    <dgm:pt modelId="{12FEFF02-491C-4EC8-A7C2-5F3F1955174F}" type="parTrans" cxnId="{8629FB21-9B31-4E2E-AAC6-50F5C386482C}">
      <dgm:prSet/>
      <dgm:spPr/>
      <dgm:t>
        <a:bodyPr/>
        <a:lstStyle/>
        <a:p>
          <a:endParaRPr lang="en-US">
            <a:ln>
              <a:solidFill>
                <a:srgbClr val="00B0F0"/>
              </a:solidFill>
            </a:ln>
          </a:endParaRPr>
        </a:p>
      </dgm:t>
    </dgm:pt>
    <dgm:pt modelId="{64635EB0-02C4-4315-9E69-A5075948991A}" type="sibTrans" cxnId="{8629FB21-9B31-4E2E-AAC6-50F5C386482C}">
      <dgm:prSet/>
      <dgm:spPr/>
      <dgm:t>
        <a:bodyPr/>
        <a:lstStyle/>
        <a:p>
          <a:endParaRPr lang="en-US">
            <a:ln>
              <a:solidFill>
                <a:srgbClr val="00B0F0"/>
              </a:solidFill>
            </a:ln>
          </a:endParaRPr>
        </a:p>
      </dgm:t>
    </dgm:pt>
    <dgm:pt modelId="{329E6C27-12A0-4CAB-AD90-EE13B258F278}">
      <dgm:prSet/>
      <dgm:spPr/>
      <dgm:t>
        <a:bodyPr/>
        <a:lstStyle/>
        <a:p>
          <a:r>
            <a:rPr lang="en-US" dirty="0">
              <a:ln>
                <a:solidFill>
                  <a:srgbClr val="00B0F0"/>
                </a:solidFill>
              </a:ln>
            </a:rPr>
            <a:t>ITU and IPv6</a:t>
          </a:r>
        </a:p>
      </dgm:t>
    </dgm:pt>
    <dgm:pt modelId="{CBBBFCC2-ECBC-4EA9-BE7A-033E769F236F}" type="parTrans" cxnId="{7E8FF553-258C-4AF7-BA52-BA438E2FD018}">
      <dgm:prSet/>
      <dgm:spPr/>
      <dgm:t>
        <a:bodyPr/>
        <a:lstStyle/>
        <a:p>
          <a:endParaRPr lang="en-US">
            <a:ln>
              <a:solidFill>
                <a:srgbClr val="00B0F0"/>
              </a:solidFill>
            </a:ln>
          </a:endParaRPr>
        </a:p>
      </dgm:t>
    </dgm:pt>
    <dgm:pt modelId="{C655C350-D510-4A53-AD5B-45A4D8E5B778}" type="sibTrans" cxnId="{7E8FF553-258C-4AF7-BA52-BA438E2FD018}">
      <dgm:prSet/>
      <dgm:spPr/>
      <dgm:t>
        <a:bodyPr/>
        <a:lstStyle/>
        <a:p>
          <a:endParaRPr lang="en-US">
            <a:ln>
              <a:solidFill>
                <a:srgbClr val="00B0F0"/>
              </a:solidFill>
            </a:ln>
          </a:endParaRPr>
        </a:p>
      </dgm:t>
    </dgm:pt>
    <dgm:pt modelId="{4DF7EF52-AB9C-48CE-A922-032D698B524C}">
      <dgm:prSet/>
      <dgm:spPr/>
      <dgm:t>
        <a:bodyPr/>
        <a:lstStyle/>
        <a:p>
          <a:r>
            <a:rPr lang="en-US" dirty="0">
              <a:ln>
                <a:solidFill>
                  <a:srgbClr val="00B0F0"/>
                </a:solidFill>
              </a:ln>
            </a:rPr>
            <a:t>Conclusion </a:t>
          </a:r>
        </a:p>
      </dgm:t>
    </dgm:pt>
    <dgm:pt modelId="{6DDFEB75-AC34-43D5-B3B0-DBC4B6DC9F89}" type="parTrans" cxnId="{2C36A4E6-64D4-493B-A769-CF9E9D146797}">
      <dgm:prSet/>
      <dgm:spPr/>
      <dgm:t>
        <a:bodyPr/>
        <a:lstStyle/>
        <a:p>
          <a:endParaRPr lang="en-US">
            <a:ln>
              <a:solidFill>
                <a:srgbClr val="00B0F0"/>
              </a:solidFill>
            </a:ln>
          </a:endParaRPr>
        </a:p>
      </dgm:t>
    </dgm:pt>
    <dgm:pt modelId="{E6A3DEF5-74EA-45D5-B776-A56C1E3D541E}" type="sibTrans" cxnId="{2C36A4E6-64D4-493B-A769-CF9E9D146797}">
      <dgm:prSet/>
      <dgm:spPr/>
      <dgm:t>
        <a:bodyPr/>
        <a:lstStyle/>
        <a:p>
          <a:endParaRPr lang="en-US">
            <a:ln>
              <a:solidFill>
                <a:srgbClr val="00B0F0"/>
              </a:solidFill>
            </a:ln>
          </a:endParaRPr>
        </a:p>
      </dgm:t>
    </dgm:pt>
    <dgm:pt modelId="{0F524271-9A75-4BD4-AAC7-DAD51BF900B7}">
      <dgm:prSet/>
      <dgm:spPr/>
      <dgm:t>
        <a:bodyPr/>
        <a:lstStyle/>
        <a:p>
          <a:r>
            <a:rPr lang="en-US" dirty="0">
              <a:ln>
                <a:solidFill>
                  <a:srgbClr val="00B0F0"/>
                </a:solidFill>
              </a:ln>
            </a:rPr>
            <a:t>The Value of IPv6</a:t>
          </a:r>
        </a:p>
      </dgm:t>
    </dgm:pt>
    <dgm:pt modelId="{B3CDA81A-6054-4981-9BEB-02755C41C958}" type="parTrans" cxnId="{767F0443-E5A1-4D2D-91CA-F35DBF606C6D}">
      <dgm:prSet/>
      <dgm:spPr/>
      <dgm:t>
        <a:bodyPr/>
        <a:lstStyle/>
        <a:p>
          <a:endParaRPr lang="en-US">
            <a:ln>
              <a:solidFill>
                <a:srgbClr val="00B0F0"/>
              </a:solidFill>
            </a:ln>
          </a:endParaRPr>
        </a:p>
      </dgm:t>
    </dgm:pt>
    <dgm:pt modelId="{3AF41368-1F6C-4CE7-A096-E235690BF4A2}" type="sibTrans" cxnId="{767F0443-E5A1-4D2D-91CA-F35DBF606C6D}">
      <dgm:prSet/>
      <dgm:spPr/>
      <dgm:t>
        <a:bodyPr/>
        <a:lstStyle/>
        <a:p>
          <a:endParaRPr lang="en-US">
            <a:ln>
              <a:solidFill>
                <a:srgbClr val="00B0F0"/>
              </a:solidFill>
            </a:ln>
          </a:endParaRPr>
        </a:p>
      </dgm:t>
    </dgm:pt>
    <dgm:pt modelId="{E4A4623A-4F5D-4E19-A320-1827DB8B6CFB}" type="pres">
      <dgm:prSet presAssocID="{5217FA2C-B8D0-4EBE-A82C-2C43C504060A}" presName="Name0" presStyleCnt="0">
        <dgm:presLayoutVars>
          <dgm:chMax val="11"/>
          <dgm:chPref val="11"/>
          <dgm:dir/>
          <dgm:resizeHandles/>
        </dgm:presLayoutVars>
      </dgm:prSet>
      <dgm:spPr/>
    </dgm:pt>
    <dgm:pt modelId="{7BDE82E6-D015-4488-A2A4-566FC3EABC3C}" type="pres">
      <dgm:prSet presAssocID="{4DF7EF52-AB9C-48CE-A922-032D698B524C}" presName="Accent4" presStyleCnt="0"/>
      <dgm:spPr/>
    </dgm:pt>
    <dgm:pt modelId="{86353E05-3436-4E0D-B5FF-0A63940009AF}" type="pres">
      <dgm:prSet presAssocID="{4DF7EF52-AB9C-48CE-A922-032D698B524C}" presName="Accent" presStyleLbl="node1" presStyleIdx="0" presStyleCnt="4"/>
      <dgm:spPr/>
    </dgm:pt>
    <dgm:pt modelId="{B415D812-F90E-44B3-AF9A-159309CFF384}" type="pres">
      <dgm:prSet presAssocID="{4DF7EF52-AB9C-48CE-A922-032D698B524C}" presName="ParentBackground4" presStyleCnt="0"/>
      <dgm:spPr/>
    </dgm:pt>
    <dgm:pt modelId="{9035A3A8-FF68-4112-9C60-CE1C995948A5}" type="pres">
      <dgm:prSet presAssocID="{4DF7EF52-AB9C-48CE-A922-032D698B524C}" presName="ParentBackground" presStyleLbl="fgAcc1" presStyleIdx="0" presStyleCnt="4"/>
      <dgm:spPr/>
    </dgm:pt>
    <dgm:pt modelId="{E1153E74-A55E-4E5D-964D-470521500153}" type="pres">
      <dgm:prSet presAssocID="{4DF7EF52-AB9C-48CE-A922-032D698B524C}" presName="Parent4" presStyleLbl="revTx" presStyleIdx="0" presStyleCnt="0">
        <dgm:presLayoutVars>
          <dgm:chMax val="1"/>
          <dgm:chPref val="1"/>
          <dgm:bulletEnabled val="1"/>
        </dgm:presLayoutVars>
      </dgm:prSet>
      <dgm:spPr/>
    </dgm:pt>
    <dgm:pt modelId="{C09AC468-5647-4218-A0BE-C2BB8F526476}" type="pres">
      <dgm:prSet presAssocID="{329E6C27-12A0-4CAB-AD90-EE13B258F278}" presName="Accent3" presStyleCnt="0"/>
      <dgm:spPr/>
    </dgm:pt>
    <dgm:pt modelId="{44945322-4737-42A7-A24D-445632FB2DC9}" type="pres">
      <dgm:prSet presAssocID="{329E6C27-12A0-4CAB-AD90-EE13B258F278}" presName="Accent" presStyleLbl="node1" presStyleIdx="1" presStyleCnt="4"/>
      <dgm:spPr/>
    </dgm:pt>
    <dgm:pt modelId="{D8E4A76E-9E55-4069-8D79-711E0C112E69}" type="pres">
      <dgm:prSet presAssocID="{329E6C27-12A0-4CAB-AD90-EE13B258F278}" presName="ParentBackground3" presStyleCnt="0"/>
      <dgm:spPr/>
    </dgm:pt>
    <dgm:pt modelId="{D7ABDAD1-A481-45CF-B60F-35B78D6A9954}" type="pres">
      <dgm:prSet presAssocID="{329E6C27-12A0-4CAB-AD90-EE13B258F278}" presName="ParentBackground" presStyleLbl="fgAcc1" presStyleIdx="1" presStyleCnt="4"/>
      <dgm:spPr/>
    </dgm:pt>
    <dgm:pt modelId="{F26E5874-7307-4E65-BD33-5765715289A1}" type="pres">
      <dgm:prSet presAssocID="{329E6C27-12A0-4CAB-AD90-EE13B258F278}" presName="Parent3" presStyleLbl="revTx" presStyleIdx="0" presStyleCnt="0">
        <dgm:presLayoutVars>
          <dgm:chMax val="1"/>
          <dgm:chPref val="1"/>
          <dgm:bulletEnabled val="1"/>
        </dgm:presLayoutVars>
      </dgm:prSet>
      <dgm:spPr/>
    </dgm:pt>
    <dgm:pt modelId="{0451C113-6B54-4F31-97A2-E18CC3FE27DC}" type="pres">
      <dgm:prSet presAssocID="{0F524271-9A75-4BD4-AAC7-DAD51BF900B7}" presName="Accent2" presStyleCnt="0"/>
      <dgm:spPr/>
    </dgm:pt>
    <dgm:pt modelId="{FC95E97C-92ED-4BAD-B5F2-CCB6CF2B4246}" type="pres">
      <dgm:prSet presAssocID="{0F524271-9A75-4BD4-AAC7-DAD51BF900B7}" presName="Accent" presStyleLbl="node1" presStyleIdx="2" presStyleCnt="4"/>
      <dgm:spPr/>
    </dgm:pt>
    <dgm:pt modelId="{43A223B2-1463-4E6C-914A-2A96D36E689C}" type="pres">
      <dgm:prSet presAssocID="{0F524271-9A75-4BD4-AAC7-DAD51BF900B7}" presName="ParentBackground2" presStyleCnt="0"/>
      <dgm:spPr/>
    </dgm:pt>
    <dgm:pt modelId="{8BAF8459-82C8-4F12-BA53-F649BA8A64D4}" type="pres">
      <dgm:prSet presAssocID="{0F524271-9A75-4BD4-AAC7-DAD51BF900B7}" presName="ParentBackground" presStyleLbl="fgAcc1" presStyleIdx="2" presStyleCnt="4"/>
      <dgm:spPr/>
    </dgm:pt>
    <dgm:pt modelId="{A91E8D5C-7811-4ED9-AA80-C34523FCFCE3}" type="pres">
      <dgm:prSet presAssocID="{0F524271-9A75-4BD4-AAC7-DAD51BF900B7}" presName="Parent2" presStyleLbl="revTx" presStyleIdx="0" presStyleCnt="0">
        <dgm:presLayoutVars>
          <dgm:chMax val="1"/>
          <dgm:chPref val="1"/>
          <dgm:bulletEnabled val="1"/>
        </dgm:presLayoutVars>
      </dgm:prSet>
      <dgm:spPr/>
    </dgm:pt>
    <dgm:pt modelId="{606E59F6-45B0-43DE-8377-D286C6CF177F}" type="pres">
      <dgm:prSet presAssocID="{F6B21FE6-0F5B-4DB7-9DD9-D46459710C3B}" presName="Accent1" presStyleCnt="0"/>
      <dgm:spPr/>
    </dgm:pt>
    <dgm:pt modelId="{BDD24F5E-160A-4234-9185-37EEB8D08BDF}" type="pres">
      <dgm:prSet presAssocID="{F6B21FE6-0F5B-4DB7-9DD9-D46459710C3B}" presName="Accent" presStyleLbl="node1" presStyleIdx="3" presStyleCnt="4"/>
      <dgm:spPr/>
    </dgm:pt>
    <dgm:pt modelId="{510FEF4B-4BBB-4FDB-8E10-FA16B4525B34}" type="pres">
      <dgm:prSet presAssocID="{F6B21FE6-0F5B-4DB7-9DD9-D46459710C3B}" presName="ParentBackground1" presStyleCnt="0"/>
      <dgm:spPr/>
    </dgm:pt>
    <dgm:pt modelId="{1EA36110-397B-4B1A-97AC-02AE5E72BC69}" type="pres">
      <dgm:prSet presAssocID="{F6B21FE6-0F5B-4DB7-9DD9-D46459710C3B}" presName="ParentBackground" presStyleLbl="fgAcc1" presStyleIdx="3" presStyleCnt="4"/>
      <dgm:spPr/>
    </dgm:pt>
    <dgm:pt modelId="{F8FEAE23-4A55-4171-9B67-23F98CE01F42}" type="pres">
      <dgm:prSet presAssocID="{F6B21FE6-0F5B-4DB7-9DD9-D46459710C3B}" presName="Parent1" presStyleLbl="revTx" presStyleIdx="0" presStyleCnt="0">
        <dgm:presLayoutVars>
          <dgm:chMax val="1"/>
          <dgm:chPref val="1"/>
          <dgm:bulletEnabled val="1"/>
        </dgm:presLayoutVars>
      </dgm:prSet>
      <dgm:spPr/>
    </dgm:pt>
  </dgm:ptLst>
  <dgm:cxnLst>
    <dgm:cxn modelId="{8629FB21-9B31-4E2E-AAC6-50F5C386482C}" srcId="{5217FA2C-B8D0-4EBE-A82C-2C43C504060A}" destId="{F6B21FE6-0F5B-4DB7-9DD9-D46459710C3B}" srcOrd="0" destOrd="0" parTransId="{12FEFF02-491C-4EC8-A7C2-5F3F1955174F}" sibTransId="{64635EB0-02C4-4315-9E69-A5075948991A}"/>
    <dgm:cxn modelId="{1C8D4F2A-CECC-4A51-8146-2A95425D31A1}" type="presOf" srcId="{329E6C27-12A0-4CAB-AD90-EE13B258F278}" destId="{F26E5874-7307-4E65-BD33-5765715289A1}" srcOrd="1" destOrd="0" presId="urn:microsoft.com/office/officeart/2011/layout/CircleProcess"/>
    <dgm:cxn modelId="{57BECD33-990F-4B93-9E7D-410F00A45F36}" type="presOf" srcId="{0F524271-9A75-4BD4-AAC7-DAD51BF900B7}" destId="{8BAF8459-82C8-4F12-BA53-F649BA8A64D4}" srcOrd="0" destOrd="0" presId="urn:microsoft.com/office/officeart/2011/layout/CircleProcess"/>
    <dgm:cxn modelId="{767F0443-E5A1-4D2D-91CA-F35DBF606C6D}" srcId="{5217FA2C-B8D0-4EBE-A82C-2C43C504060A}" destId="{0F524271-9A75-4BD4-AAC7-DAD51BF900B7}" srcOrd="1" destOrd="0" parTransId="{B3CDA81A-6054-4981-9BEB-02755C41C958}" sibTransId="{3AF41368-1F6C-4CE7-A096-E235690BF4A2}"/>
    <dgm:cxn modelId="{A4CD8867-489C-4E3C-A0DC-73800DEC219C}" type="presOf" srcId="{0F524271-9A75-4BD4-AAC7-DAD51BF900B7}" destId="{A91E8D5C-7811-4ED9-AA80-C34523FCFCE3}" srcOrd="1" destOrd="0" presId="urn:microsoft.com/office/officeart/2011/layout/CircleProcess"/>
    <dgm:cxn modelId="{48415B4E-5AD3-42AE-B606-1D9EC33F1CAC}" type="presOf" srcId="{F6B21FE6-0F5B-4DB7-9DD9-D46459710C3B}" destId="{F8FEAE23-4A55-4171-9B67-23F98CE01F42}" srcOrd="1" destOrd="0" presId="urn:microsoft.com/office/officeart/2011/layout/CircleProcess"/>
    <dgm:cxn modelId="{7E8FF553-258C-4AF7-BA52-BA438E2FD018}" srcId="{5217FA2C-B8D0-4EBE-A82C-2C43C504060A}" destId="{329E6C27-12A0-4CAB-AD90-EE13B258F278}" srcOrd="2" destOrd="0" parTransId="{CBBBFCC2-ECBC-4EA9-BE7A-033E769F236F}" sibTransId="{C655C350-D510-4A53-AD5B-45A4D8E5B778}"/>
    <dgm:cxn modelId="{88FD9757-C595-4C6B-941B-3A33B6C83903}" type="presOf" srcId="{329E6C27-12A0-4CAB-AD90-EE13B258F278}" destId="{D7ABDAD1-A481-45CF-B60F-35B78D6A9954}" srcOrd="0" destOrd="0" presId="urn:microsoft.com/office/officeart/2011/layout/CircleProcess"/>
    <dgm:cxn modelId="{21582285-0586-4D42-B6AC-1E0215BDA7F5}" type="presOf" srcId="{5217FA2C-B8D0-4EBE-A82C-2C43C504060A}" destId="{E4A4623A-4F5D-4E19-A320-1827DB8B6CFB}" srcOrd="0" destOrd="0" presId="urn:microsoft.com/office/officeart/2011/layout/CircleProcess"/>
    <dgm:cxn modelId="{A1ED4F99-C1AC-4E40-BADA-C79E087FD40E}" type="presOf" srcId="{F6B21FE6-0F5B-4DB7-9DD9-D46459710C3B}" destId="{1EA36110-397B-4B1A-97AC-02AE5E72BC69}" srcOrd="0" destOrd="0" presId="urn:microsoft.com/office/officeart/2011/layout/CircleProcess"/>
    <dgm:cxn modelId="{B10881A4-38DA-4B08-970A-A2A79F8F1D4F}" type="presOf" srcId="{4DF7EF52-AB9C-48CE-A922-032D698B524C}" destId="{9035A3A8-FF68-4112-9C60-CE1C995948A5}" srcOrd="0" destOrd="0" presId="urn:microsoft.com/office/officeart/2011/layout/CircleProcess"/>
    <dgm:cxn modelId="{2B5A5ABA-4159-45EF-8A65-E23359F8EF75}" type="presOf" srcId="{4DF7EF52-AB9C-48CE-A922-032D698B524C}" destId="{E1153E74-A55E-4E5D-964D-470521500153}" srcOrd="1" destOrd="0" presId="urn:microsoft.com/office/officeart/2011/layout/CircleProcess"/>
    <dgm:cxn modelId="{2C36A4E6-64D4-493B-A769-CF9E9D146797}" srcId="{5217FA2C-B8D0-4EBE-A82C-2C43C504060A}" destId="{4DF7EF52-AB9C-48CE-A922-032D698B524C}" srcOrd="3" destOrd="0" parTransId="{6DDFEB75-AC34-43D5-B3B0-DBC4B6DC9F89}" sibTransId="{E6A3DEF5-74EA-45D5-B776-A56C1E3D541E}"/>
    <dgm:cxn modelId="{3188C4E1-39F9-494C-92AC-C289B96F5E97}" type="presParOf" srcId="{E4A4623A-4F5D-4E19-A320-1827DB8B6CFB}" destId="{7BDE82E6-D015-4488-A2A4-566FC3EABC3C}" srcOrd="0" destOrd="0" presId="urn:microsoft.com/office/officeart/2011/layout/CircleProcess"/>
    <dgm:cxn modelId="{5EDC1342-113C-44CE-9BB5-1DC57D77D20B}" type="presParOf" srcId="{7BDE82E6-D015-4488-A2A4-566FC3EABC3C}" destId="{86353E05-3436-4E0D-B5FF-0A63940009AF}" srcOrd="0" destOrd="0" presId="urn:microsoft.com/office/officeart/2011/layout/CircleProcess"/>
    <dgm:cxn modelId="{6DB3BB8A-F5C6-4CBA-9659-7F4422A5FCDA}" type="presParOf" srcId="{E4A4623A-4F5D-4E19-A320-1827DB8B6CFB}" destId="{B415D812-F90E-44B3-AF9A-159309CFF384}" srcOrd="1" destOrd="0" presId="urn:microsoft.com/office/officeart/2011/layout/CircleProcess"/>
    <dgm:cxn modelId="{F4DD4680-E9FE-4EB8-8795-E448093A6201}" type="presParOf" srcId="{B415D812-F90E-44B3-AF9A-159309CFF384}" destId="{9035A3A8-FF68-4112-9C60-CE1C995948A5}" srcOrd="0" destOrd="0" presId="urn:microsoft.com/office/officeart/2011/layout/CircleProcess"/>
    <dgm:cxn modelId="{E0441139-BB91-4B90-8935-594C4104C4FE}" type="presParOf" srcId="{E4A4623A-4F5D-4E19-A320-1827DB8B6CFB}" destId="{E1153E74-A55E-4E5D-964D-470521500153}" srcOrd="2" destOrd="0" presId="urn:microsoft.com/office/officeart/2011/layout/CircleProcess"/>
    <dgm:cxn modelId="{24107111-2C7C-484B-BBE6-369819E58962}" type="presParOf" srcId="{E4A4623A-4F5D-4E19-A320-1827DB8B6CFB}" destId="{C09AC468-5647-4218-A0BE-C2BB8F526476}" srcOrd="3" destOrd="0" presId="urn:microsoft.com/office/officeart/2011/layout/CircleProcess"/>
    <dgm:cxn modelId="{F4B19B03-B126-4BEC-AA60-2B4BBCDC680B}" type="presParOf" srcId="{C09AC468-5647-4218-A0BE-C2BB8F526476}" destId="{44945322-4737-42A7-A24D-445632FB2DC9}" srcOrd="0" destOrd="0" presId="urn:microsoft.com/office/officeart/2011/layout/CircleProcess"/>
    <dgm:cxn modelId="{C60259F8-23CC-4112-8374-4804069C0E07}" type="presParOf" srcId="{E4A4623A-4F5D-4E19-A320-1827DB8B6CFB}" destId="{D8E4A76E-9E55-4069-8D79-711E0C112E69}" srcOrd="4" destOrd="0" presId="urn:microsoft.com/office/officeart/2011/layout/CircleProcess"/>
    <dgm:cxn modelId="{3064D52D-D114-4535-A13F-E00FA2B5EBE1}" type="presParOf" srcId="{D8E4A76E-9E55-4069-8D79-711E0C112E69}" destId="{D7ABDAD1-A481-45CF-B60F-35B78D6A9954}" srcOrd="0" destOrd="0" presId="urn:microsoft.com/office/officeart/2011/layout/CircleProcess"/>
    <dgm:cxn modelId="{48E8C1A1-01A2-4A69-A265-ED5F313DB451}" type="presParOf" srcId="{E4A4623A-4F5D-4E19-A320-1827DB8B6CFB}" destId="{F26E5874-7307-4E65-BD33-5765715289A1}" srcOrd="5" destOrd="0" presId="urn:microsoft.com/office/officeart/2011/layout/CircleProcess"/>
    <dgm:cxn modelId="{E559B2E0-4597-4CC6-AE4C-A543081D9EB2}" type="presParOf" srcId="{E4A4623A-4F5D-4E19-A320-1827DB8B6CFB}" destId="{0451C113-6B54-4F31-97A2-E18CC3FE27DC}" srcOrd="6" destOrd="0" presId="urn:microsoft.com/office/officeart/2011/layout/CircleProcess"/>
    <dgm:cxn modelId="{BC507800-E142-4666-A95D-0094FCB46F96}" type="presParOf" srcId="{0451C113-6B54-4F31-97A2-E18CC3FE27DC}" destId="{FC95E97C-92ED-4BAD-B5F2-CCB6CF2B4246}" srcOrd="0" destOrd="0" presId="urn:microsoft.com/office/officeart/2011/layout/CircleProcess"/>
    <dgm:cxn modelId="{D12F2A4C-2F70-4CA0-A574-64AAD8773570}" type="presParOf" srcId="{E4A4623A-4F5D-4E19-A320-1827DB8B6CFB}" destId="{43A223B2-1463-4E6C-914A-2A96D36E689C}" srcOrd="7" destOrd="0" presId="urn:microsoft.com/office/officeart/2011/layout/CircleProcess"/>
    <dgm:cxn modelId="{A0C1D35E-094B-4CB3-8EFC-6B94223A511C}" type="presParOf" srcId="{43A223B2-1463-4E6C-914A-2A96D36E689C}" destId="{8BAF8459-82C8-4F12-BA53-F649BA8A64D4}" srcOrd="0" destOrd="0" presId="urn:microsoft.com/office/officeart/2011/layout/CircleProcess"/>
    <dgm:cxn modelId="{5AD4E315-1F4B-4C99-AB6C-52730FF620DC}" type="presParOf" srcId="{E4A4623A-4F5D-4E19-A320-1827DB8B6CFB}" destId="{A91E8D5C-7811-4ED9-AA80-C34523FCFCE3}" srcOrd="8" destOrd="0" presId="urn:microsoft.com/office/officeart/2011/layout/CircleProcess"/>
    <dgm:cxn modelId="{C77C9084-F84C-4780-8F68-B4AAACCA827A}" type="presParOf" srcId="{E4A4623A-4F5D-4E19-A320-1827DB8B6CFB}" destId="{606E59F6-45B0-43DE-8377-D286C6CF177F}" srcOrd="9" destOrd="0" presId="urn:microsoft.com/office/officeart/2011/layout/CircleProcess"/>
    <dgm:cxn modelId="{395BDA51-892F-4BB8-94D4-202F70A333EC}" type="presParOf" srcId="{606E59F6-45B0-43DE-8377-D286C6CF177F}" destId="{BDD24F5E-160A-4234-9185-37EEB8D08BDF}" srcOrd="0" destOrd="0" presId="urn:microsoft.com/office/officeart/2011/layout/CircleProcess"/>
    <dgm:cxn modelId="{67F7CD9F-1D60-46DC-B04A-41C2AD8D2A87}" type="presParOf" srcId="{E4A4623A-4F5D-4E19-A320-1827DB8B6CFB}" destId="{510FEF4B-4BBB-4FDB-8E10-FA16B4525B34}" srcOrd="10" destOrd="0" presId="urn:microsoft.com/office/officeart/2011/layout/CircleProcess"/>
    <dgm:cxn modelId="{32DB7D4E-45A8-415A-890C-3C37D9EA31D3}" type="presParOf" srcId="{510FEF4B-4BBB-4FDB-8E10-FA16B4525B34}" destId="{1EA36110-397B-4B1A-97AC-02AE5E72BC69}" srcOrd="0" destOrd="0" presId="urn:microsoft.com/office/officeart/2011/layout/CircleProcess"/>
    <dgm:cxn modelId="{740CD550-53F7-4FDB-9DCB-426D5E3805CC}" type="presParOf" srcId="{E4A4623A-4F5D-4E19-A320-1827DB8B6CFB}" destId="{F8FEAE23-4A55-4171-9B67-23F98CE01F42}"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53E05-3436-4E0D-B5FF-0A63940009AF}">
      <dsp:nvSpPr>
        <dsp:cNvPr id="0" name=""/>
        <dsp:cNvSpPr/>
      </dsp:nvSpPr>
      <dsp:spPr>
        <a:xfrm>
          <a:off x="8487533" y="899142"/>
          <a:ext cx="2382123" cy="238224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035A3A8-FF68-4112-9C60-CE1C995948A5}">
      <dsp:nvSpPr>
        <dsp:cNvPr id="0" name=""/>
        <dsp:cNvSpPr/>
      </dsp:nvSpPr>
      <dsp:spPr>
        <a:xfrm>
          <a:off x="8567210" y="978564"/>
          <a:ext cx="2223792" cy="2223401"/>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n>
                <a:solidFill>
                  <a:srgbClr val="00B0F0"/>
                </a:solidFill>
              </a:ln>
            </a:rPr>
            <a:t>Conclusion </a:t>
          </a:r>
        </a:p>
      </dsp:txBody>
      <dsp:txXfrm>
        <a:off x="8884894" y="1296252"/>
        <a:ext cx="1588423" cy="1588024"/>
      </dsp:txXfrm>
    </dsp:sp>
    <dsp:sp modelId="{44945322-4737-42A7-A24D-445632FB2DC9}">
      <dsp:nvSpPr>
        <dsp:cNvPr id="0" name=""/>
        <dsp:cNvSpPr/>
      </dsp:nvSpPr>
      <dsp:spPr>
        <a:xfrm rot="2700000">
          <a:off x="6015498" y="898974"/>
          <a:ext cx="2382162" cy="2382162"/>
        </a:xfrm>
        <a:prstGeom prst="teardrop">
          <a:avLst>
            <a:gd name="adj" fmla="val 1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7ABDAD1-A481-45CF-B60F-35B78D6A9954}">
      <dsp:nvSpPr>
        <dsp:cNvPr id="0" name=""/>
        <dsp:cNvSpPr/>
      </dsp:nvSpPr>
      <dsp:spPr>
        <a:xfrm>
          <a:off x="6105409" y="978564"/>
          <a:ext cx="2223792" cy="2223401"/>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n>
                <a:solidFill>
                  <a:srgbClr val="00B0F0"/>
                </a:solidFill>
              </a:ln>
            </a:rPr>
            <a:t>ITU and IPv6</a:t>
          </a:r>
        </a:p>
      </dsp:txBody>
      <dsp:txXfrm>
        <a:off x="6423094" y="1296252"/>
        <a:ext cx="1588423" cy="1588024"/>
      </dsp:txXfrm>
    </dsp:sp>
    <dsp:sp modelId="{FC95E97C-92ED-4BAD-B5F2-CCB6CF2B4246}">
      <dsp:nvSpPr>
        <dsp:cNvPr id="0" name=""/>
        <dsp:cNvSpPr/>
      </dsp:nvSpPr>
      <dsp:spPr>
        <a:xfrm rot="2700000">
          <a:off x="3563913" y="898974"/>
          <a:ext cx="2382162" cy="2382162"/>
        </a:xfrm>
        <a:prstGeom prst="teardrop">
          <a:avLst>
            <a:gd name="adj" fmla="val 1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AF8459-82C8-4F12-BA53-F649BA8A64D4}">
      <dsp:nvSpPr>
        <dsp:cNvPr id="0" name=""/>
        <dsp:cNvSpPr/>
      </dsp:nvSpPr>
      <dsp:spPr>
        <a:xfrm>
          <a:off x="3643609" y="978564"/>
          <a:ext cx="2223792" cy="2223401"/>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n>
                <a:solidFill>
                  <a:srgbClr val="00B0F0"/>
                </a:solidFill>
              </a:ln>
            </a:rPr>
            <a:t>The Value of IPv6</a:t>
          </a:r>
        </a:p>
      </dsp:txBody>
      <dsp:txXfrm>
        <a:off x="3961293" y="1296252"/>
        <a:ext cx="1588423" cy="1588024"/>
      </dsp:txXfrm>
    </dsp:sp>
    <dsp:sp modelId="{BDD24F5E-160A-4234-9185-37EEB8D08BDF}">
      <dsp:nvSpPr>
        <dsp:cNvPr id="0" name=""/>
        <dsp:cNvSpPr/>
      </dsp:nvSpPr>
      <dsp:spPr>
        <a:xfrm rot="2700000">
          <a:off x="1102112" y="898974"/>
          <a:ext cx="2382162" cy="2382162"/>
        </a:xfrm>
        <a:prstGeom prst="teardrop">
          <a:avLst>
            <a:gd name="adj" fmla="val 1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EA36110-397B-4B1A-97AC-02AE5E72BC69}">
      <dsp:nvSpPr>
        <dsp:cNvPr id="0" name=""/>
        <dsp:cNvSpPr/>
      </dsp:nvSpPr>
      <dsp:spPr>
        <a:xfrm>
          <a:off x="1181808" y="978564"/>
          <a:ext cx="2223792" cy="2223401"/>
        </a:xfrm>
        <a:prstGeom prst="ellipse">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n>
                <a:solidFill>
                  <a:srgbClr val="00B0F0"/>
                </a:solidFill>
              </a:ln>
            </a:rPr>
            <a:t>About IPv6 </a:t>
          </a:r>
        </a:p>
      </dsp:txBody>
      <dsp:txXfrm>
        <a:off x="1499493" y="1296252"/>
        <a:ext cx="1588423" cy="158802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32452-3746-3341-95BE-425B043A057A}" type="datetimeFigureOut">
              <a:rPr lang="en-US" smtClean="0"/>
              <a:t>5/30/2022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305D90-E57A-6D45-8000-6A252EE59F0F}" type="slidenum">
              <a:rPr lang="en-US" smtClean="0"/>
              <a:t>‹#›</a:t>
            </a:fld>
            <a:endParaRPr lang="en-US"/>
          </a:p>
        </p:txBody>
      </p:sp>
    </p:spTree>
    <p:extLst>
      <p:ext uri="{BB962C8B-B14F-4D97-AF65-F5344CB8AC3E}">
        <p14:creationId xmlns:p14="http://schemas.microsoft.com/office/powerpoint/2010/main" val="1522649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07C42-881F-814E-AAD7-5E4ACF7C9EFB}" type="datetimeFigureOut">
              <a:rPr lang="en-US" smtClean="0"/>
              <a:t>5/30/2022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FE37A-7181-164D-A063-912F8E130180}"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2111987-B147-008E-EA7D-2D6ED370CB6D}"/>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590BF9-204D-43A1-A78C-328F81D2F7AB}" type="slidenum">
              <a:rPr lang="en-US" altLang="en-US"/>
              <a:pPr eaLnBrk="1" hangingPunct="1"/>
              <a:t>3</a:t>
            </a:fld>
            <a:endParaRPr lang="en-US" altLang="en-US"/>
          </a:p>
        </p:txBody>
      </p:sp>
      <p:sp>
        <p:nvSpPr>
          <p:cNvPr id="38915" name="Rectangle 2">
            <a:extLst>
              <a:ext uri="{FF2B5EF4-FFF2-40B4-BE49-F238E27FC236}">
                <a16:creationId xmlns:a16="http://schemas.microsoft.com/office/drawing/2014/main" id="{91C91826-91BB-69A6-E523-466F31772C29}"/>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ABFBA16F-B376-08AF-4B4E-BFB6AD8BC312}"/>
              </a:ext>
            </a:extLst>
          </p:cNvPr>
          <p:cNvSpPr>
            <a:spLocks noGrp="1" noChangeArrowheads="1"/>
          </p:cNvSpPr>
          <p:nvPr>
            <p:ph type="body" idx="1"/>
          </p:nvPr>
        </p:nvSpPr>
        <p:spPr>
          <a:noFill/>
        </p:spPr>
        <p:txBody>
          <a:bodyPr/>
          <a:lstStyle/>
          <a:p>
            <a:pPr eaLnBrk="1" hangingPunct="1">
              <a:buFontTx/>
              <a:buChar char="•"/>
            </a:pPr>
            <a:r>
              <a:rPr lang="en-US" altLang="ko-KR" dirty="0">
                <a:ea typeface="Gulim" panose="020B0503020000020004" pitchFamily="34" charset="-127"/>
              </a:rPr>
              <a:t>IPv6 is one of the useful delivery protocols for the future fixed and wireless/mobile network environments. </a:t>
            </a:r>
          </a:p>
          <a:p>
            <a:pPr eaLnBrk="1" hangingPunct="1">
              <a:buFontTx/>
              <a:buChar char="•"/>
            </a:pPr>
            <a:r>
              <a:rPr lang="en-US" altLang="ko-KR" dirty="0">
                <a:ea typeface="Gulim" panose="020B0503020000020004" pitchFamily="34" charset="-127"/>
              </a:rPr>
              <a:t>The necessity of IPv6 protocol will be more and more increasing for the NGN.</a:t>
            </a:r>
          </a:p>
          <a:p>
            <a:pPr eaLnBrk="1" hangingPunct="1"/>
            <a:endParaRPr lang="en-US" altLang="ko-KR" dirty="0">
              <a:ea typeface="Gulim" panose="020B0503020000020004"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1E71E3F-3B10-49B4-9F41-0D54FDC18EDB}"/>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55CCD7-8754-4043-A9AB-C1B44152EA4C}" type="slidenum">
              <a:rPr lang="en-US" altLang="en-US"/>
              <a:pPr eaLnBrk="1" hangingPunct="1"/>
              <a:t>4</a:t>
            </a:fld>
            <a:endParaRPr lang="en-US" altLang="en-US"/>
          </a:p>
        </p:txBody>
      </p:sp>
      <p:sp>
        <p:nvSpPr>
          <p:cNvPr id="39939" name="Rectangle 2">
            <a:extLst>
              <a:ext uri="{FF2B5EF4-FFF2-40B4-BE49-F238E27FC236}">
                <a16:creationId xmlns:a16="http://schemas.microsoft.com/office/drawing/2014/main" id="{F84108B1-9791-BB72-6B84-B1C762899AA1}"/>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09720C9-9193-8BB8-0BB8-C548BBA0724F}"/>
              </a:ext>
            </a:extLst>
          </p:cNvPr>
          <p:cNvSpPr>
            <a:spLocks noGrp="1" noChangeArrowheads="1"/>
          </p:cNvSpPr>
          <p:nvPr>
            <p:ph type="body" idx="1"/>
          </p:nvPr>
        </p:nvSpPr>
        <p:spPr>
          <a:noFill/>
        </p:spPr>
        <p:txBody>
          <a:bodyPr/>
          <a:lstStyle/>
          <a:p>
            <a:pPr eaLnBrk="1" hangingPunct="1">
              <a:buFontTx/>
              <a:buChar char="•"/>
            </a:pPr>
            <a:r>
              <a:rPr lang="en-US" altLang="ko-KR">
                <a:ea typeface="Gulim" panose="020B0503020000020004" pitchFamily="34" charset="-127"/>
              </a:rPr>
              <a:t>“Digital divide“ can be reduced by extending mobile coverage to developing countries. In many developing countries, especially African countries, there are already clear shift to mobile telecommunication and wireless Internet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5E56836-0760-2DB4-6571-3D3DE462DA12}"/>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EDD044-08B3-41D8-AA3F-97B37D24E59B}" type="slidenum">
              <a:rPr lang="en-US" altLang="en-US"/>
              <a:pPr eaLnBrk="1" hangingPunct="1"/>
              <a:t>5</a:t>
            </a:fld>
            <a:endParaRPr lang="en-US" altLang="en-US"/>
          </a:p>
        </p:txBody>
      </p:sp>
      <p:sp>
        <p:nvSpPr>
          <p:cNvPr id="33795" name="Rectangle 2">
            <a:extLst>
              <a:ext uri="{FF2B5EF4-FFF2-40B4-BE49-F238E27FC236}">
                <a16:creationId xmlns:a16="http://schemas.microsoft.com/office/drawing/2014/main" id="{B329881E-D26C-38FF-8EDC-D291B09B9AF9}"/>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D406402-9E00-7915-E22F-0C034658A709}"/>
              </a:ext>
            </a:extLst>
          </p:cNvPr>
          <p:cNvSpPr>
            <a:spLocks noGrp="1" noChangeArrowheads="1"/>
          </p:cNvSpPr>
          <p:nvPr>
            <p:ph type="body" idx="1"/>
          </p:nvPr>
        </p:nvSpPr>
        <p:spPr>
          <a:noFill/>
        </p:spPr>
        <p:txBody>
          <a:bodyPr/>
          <a:lstStyle/>
          <a:p>
            <a:pPr eaLnBrk="1" hangingPunct="1">
              <a:buFontTx/>
              <a:buChar char="•"/>
            </a:pPr>
            <a:r>
              <a:rPr lang="en-US" altLang="ko-KR">
                <a:ea typeface="Gulim" panose="020B0503020000020004" pitchFamily="34" charset="-127"/>
              </a:rPr>
              <a:t>The greater the demand for Internet service , the greater the demand for IP addresses</a:t>
            </a:r>
          </a:p>
          <a:p>
            <a:pPr eaLnBrk="1" hangingPunct="1">
              <a:buFontTx/>
              <a:buChar char="•"/>
            </a:pPr>
            <a:r>
              <a:rPr lang="en-US" altLang="ko-KR">
                <a:ea typeface="Gulim" panose="020B0503020000020004" pitchFamily="34" charset="-127"/>
              </a:rPr>
              <a:t>IPv6 </a:t>
            </a:r>
            <a:r>
              <a:rPr lang="ko-KR" altLang="en-US">
                <a:ea typeface="Gulim" panose="020B0503020000020004" pitchFamily="34" charset="-127"/>
              </a:rPr>
              <a:t> </a:t>
            </a:r>
            <a:r>
              <a:rPr lang="en-US" altLang="ko-KR">
                <a:ea typeface="Gulim" panose="020B0503020000020004" pitchFamily="34" charset="-127"/>
              </a:rPr>
              <a:t>has been developed to provide a vastly expanded address; Potential economic benefits on ubiquity of the Internet. </a:t>
            </a:r>
          </a:p>
          <a:p>
            <a:pPr eaLnBrk="1" hangingPunct="1">
              <a:buFontTx/>
              <a:buChar char="•"/>
            </a:pPr>
            <a:r>
              <a:rPr lang="en-US" altLang="ko-KR">
                <a:ea typeface="Gulim" panose="020B0503020000020004" pitchFamily="34" charset="-127"/>
              </a:rPr>
              <a:t>Complex integration process from IPv4 to IPv6: 1) Using less IPv4 and more ‘Network Address Translation (NAT)’, 2) </a:t>
            </a:r>
            <a:r>
              <a:rPr lang="en-US" altLang="ko-KR">
                <a:ea typeface="Gulim" panose="020B0503020000020004" pitchFamily="34" charset="-127"/>
                <a:sym typeface="Wingdings" panose="05000000000000000000" pitchFamily="2" charset="2"/>
              </a:rPr>
              <a:t>Trading IPv4 for re-use, 3) Transitioning to IPv6</a:t>
            </a:r>
            <a:endParaRPr lang="en-US" altLang="ko-KR">
              <a:ea typeface="Gulim" panose="020B0503020000020004"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CFA672-D50C-44C0-928B-B06B32A2243F}"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a:solidFill>
                <a:srgbClr val="868686"/>
              </a:solidFill>
              <a:effectLst/>
              <a:latin typeface="Poppins"/>
            </a:endParaRPr>
          </a:p>
        </p:txBody>
      </p:sp>
      <p:sp>
        <p:nvSpPr>
          <p:cNvPr id="4" name="Slide Number Placeholder 3"/>
          <p:cNvSpPr>
            <a:spLocks noGrp="1"/>
          </p:cNvSpPr>
          <p:nvPr>
            <p:ph type="sldNum" sz="quarter" idx="5"/>
          </p:nvPr>
        </p:nvSpPr>
        <p:spPr/>
        <p:txBody>
          <a:bodyPr/>
          <a:lstStyle/>
          <a:p>
            <a:fld id="{EE83FFEB-9E08-4809-9F86-D51E22B3577C}" type="slidenum">
              <a:rPr lang="en-GB" smtClean="0"/>
              <a:t>13</a:t>
            </a:fld>
            <a:endParaRPr lang="en-GB"/>
          </a:p>
        </p:txBody>
      </p:sp>
    </p:spTree>
    <p:extLst>
      <p:ext uri="{BB962C8B-B14F-4D97-AF65-F5344CB8AC3E}">
        <p14:creationId xmlns:p14="http://schemas.microsoft.com/office/powerpoint/2010/main" val="1609776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914400" y="3886200"/>
            <a:ext cx="8534400" cy="1752600"/>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p:txBody>
          <a:bodyPr/>
          <a:lstStyle>
            <a:lvl1pPr>
              <a:defRPr>
                <a:effectLst>
                  <a:outerShdw blurRad="50800" dist="50800" dir="5400000" algn="ctr" rotWithShape="0">
                    <a:srgbClr val="00A3E0">
                      <a:alpha val="0"/>
                    </a:srgbClr>
                  </a:outerShdw>
                </a:effectLst>
              </a:defRPr>
            </a:lvl1pPr>
          </a:lstStyle>
          <a:p>
            <a:pPr>
              <a:defRPr/>
            </a:pPr>
            <a:fld id="{10C0A16D-4E84-1B47-B08D-9FBCD0A28C8C}" type="slidenum">
              <a:rPr lang="en-US" smtClean="0"/>
              <a:pPr>
                <a:defRPr/>
              </a:pPr>
              <a:t>‹#›</a:t>
            </a:fld>
            <a:endParaRPr lang="en-US" dirty="0"/>
          </a:p>
        </p:txBody>
      </p:sp>
    </p:spTree>
    <p:extLst>
      <p:ext uri="{BB962C8B-B14F-4D97-AF65-F5344CB8AC3E}">
        <p14:creationId xmlns:p14="http://schemas.microsoft.com/office/powerpoint/2010/main" val="106461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48499085-7433-724F-9E90-9943A23C5075}" type="slidenum">
              <a:rPr lang="en-US" smtClean="0"/>
              <a:pPr>
                <a:defRPr/>
              </a:pPr>
              <a:t>‹#›</a:t>
            </a:fld>
            <a:endParaRPr lang="en-US" dirty="0"/>
          </a:p>
        </p:txBody>
      </p:sp>
    </p:spTree>
    <p:extLst>
      <p:ext uri="{BB962C8B-B14F-4D97-AF65-F5344CB8AC3E}">
        <p14:creationId xmlns:p14="http://schemas.microsoft.com/office/powerpoint/2010/main" val="23155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C51C562-FDD7-2A47-AE71-348E4411C925}" type="slidenum">
              <a:rPr lang="en-US"/>
              <a:pPr>
                <a:defRPr/>
              </a:pPr>
              <a:t>‹#›</a:t>
            </a:fld>
            <a:endParaRPr lang="en-US" dirty="0"/>
          </a:p>
        </p:txBody>
      </p:sp>
    </p:spTree>
    <p:extLst>
      <p:ext uri="{BB962C8B-B14F-4D97-AF65-F5344CB8AC3E}">
        <p14:creationId xmlns:p14="http://schemas.microsoft.com/office/powerpoint/2010/main" val="4394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20080"/>
            <a:ext cx="53848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920080"/>
            <a:ext cx="53848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60EBF61-273A-ED48-9D45-E91FD5A9665D}" type="slidenum">
              <a:rPr lang="en-US"/>
              <a:pPr>
                <a:defRPr/>
              </a:pPr>
              <a:t>‹#›</a:t>
            </a:fld>
            <a:endParaRPr lang="en-US" dirty="0"/>
          </a:p>
        </p:txBody>
      </p:sp>
    </p:spTree>
    <p:extLst>
      <p:ext uri="{BB962C8B-B14F-4D97-AF65-F5344CB8AC3E}">
        <p14:creationId xmlns:p14="http://schemas.microsoft.com/office/powerpoint/2010/main" val="75315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195096"/>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956374"/>
            <a:ext cx="5386917" cy="29067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2195096"/>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956373"/>
            <a:ext cx="5389033" cy="290679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723CAF4F-F2C9-2349-8DC1-8B80D3B72459}" type="slidenum">
              <a:rPr lang="en-US"/>
              <a:pPr>
                <a:defRPr/>
              </a:pPr>
              <a:t>‹#›</a:t>
            </a:fld>
            <a:endParaRPr lang="en-US" dirty="0"/>
          </a:p>
        </p:txBody>
      </p:sp>
    </p:spTree>
    <p:extLst>
      <p:ext uri="{BB962C8B-B14F-4D97-AF65-F5344CB8AC3E}">
        <p14:creationId xmlns:p14="http://schemas.microsoft.com/office/powerpoint/2010/main" val="92914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910502A8-4D00-3B46-8A5A-1CFCB17C7BDB}" type="slidenum">
              <a:rPr lang="en-US"/>
              <a:pPr>
                <a:defRPr/>
              </a:pPr>
              <a:t>‹#›</a:t>
            </a:fld>
            <a:endParaRPr lang="en-US" dirty="0"/>
          </a:p>
        </p:txBody>
      </p:sp>
    </p:spTree>
    <p:extLst>
      <p:ext uri="{BB962C8B-B14F-4D97-AF65-F5344CB8AC3E}">
        <p14:creationId xmlns:p14="http://schemas.microsoft.com/office/powerpoint/2010/main" val="185300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203F318-E62F-E347-A0F3-D8159781F29D}" type="slidenum">
              <a:rPr lang="en-US"/>
              <a:pPr>
                <a:defRPr/>
              </a:pPr>
              <a:t>‹#›</a:t>
            </a:fld>
            <a:endParaRPr lang="en-US" dirty="0"/>
          </a:p>
        </p:txBody>
      </p:sp>
    </p:spTree>
    <p:extLst>
      <p:ext uri="{BB962C8B-B14F-4D97-AF65-F5344CB8AC3E}">
        <p14:creationId xmlns:p14="http://schemas.microsoft.com/office/powerpoint/2010/main" val="68074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357575"/>
            <a:ext cx="4011084" cy="8318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1357575"/>
            <a:ext cx="6815667" cy="436800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283195"/>
            <a:ext cx="4011084" cy="344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145BC6F-CEE7-9546-A399-BFA6F2EF3E5A}" type="slidenum">
              <a:rPr lang="en-US"/>
              <a:pPr>
                <a:defRPr/>
              </a:pPr>
              <a:t>‹#›</a:t>
            </a:fld>
            <a:endParaRPr lang="en-US" dirty="0"/>
          </a:p>
        </p:txBody>
      </p:sp>
    </p:spTree>
    <p:extLst>
      <p:ext uri="{BB962C8B-B14F-4D97-AF65-F5344CB8AC3E}">
        <p14:creationId xmlns:p14="http://schemas.microsoft.com/office/powerpoint/2010/main" val="171624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27573"/>
            <a:ext cx="7315200" cy="360000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019E273-69BA-5C45-93D5-C9219F6D01CD}" type="slidenum">
              <a:rPr lang="en-US"/>
              <a:pPr>
                <a:defRPr/>
              </a:pPr>
              <a:t>‹#›</a:t>
            </a:fld>
            <a:endParaRPr lang="en-US" dirty="0"/>
          </a:p>
        </p:txBody>
      </p:sp>
    </p:spTree>
    <p:extLst>
      <p:ext uri="{BB962C8B-B14F-4D97-AF65-F5344CB8AC3E}">
        <p14:creationId xmlns:p14="http://schemas.microsoft.com/office/powerpoint/2010/main" val="214283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52359" y="-5175"/>
            <a:ext cx="12326636" cy="607644"/>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52359" y="6148359"/>
            <a:ext cx="12326636" cy="709643"/>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609600" y="77708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US" altLang="x-none" dirty="0"/>
          </a:p>
        </p:txBody>
      </p:sp>
      <p:sp>
        <p:nvSpPr>
          <p:cNvPr id="1027" name="Text Placeholder 2"/>
          <p:cNvSpPr>
            <a:spLocks noGrp="1"/>
          </p:cNvSpPr>
          <p:nvPr>
            <p:ph type="body" idx="1"/>
          </p:nvPr>
        </p:nvSpPr>
        <p:spPr bwMode="auto">
          <a:xfrm>
            <a:off x="609600" y="1968500"/>
            <a:ext cx="109728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US" altLang="x-none" dirty="0"/>
          </a:p>
        </p:txBody>
      </p:sp>
      <p:sp>
        <p:nvSpPr>
          <p:cNvPr id="6" name="Slide Number Placeholder 5"/>
          <p:cNvSpPr>
            <a:spLocks noGrp="1"/>
          </p:cNvSpPr>
          <p:nvPr>
            <p:ph type="sldNum" sz="quarter" idx="4"/>
          </p:nvPr>
        </p:nvSpPr>
        <p:spPr>
          <a:xfrm>
            <a:off x="609600" y="6304563"/>
            <a:ext cx="2844800" cy="365125"/>
          </a:xfrm>
          <a:prstGeom prst="rect">
            <a:avLst/>
          </a:prstGeom>
          <a:effectLst/>
        </p:spPr>
        <p:txBody>
          <a:bodyPr vert="horz" lIns="91440" tIns="45720" rIns="91440" bIns="45720" rtlCol="0" anchor="ctr"/>
          <a:lstStyle>
            <a:lvl1pPr algn="l" eaLnBrk="1" fontAlgn="auto" hangingPunct="1">
              <a:spcBef>
                <a:spcPts val="0"/>
              </a:spcBef>
              <a:spcAft>
                <a:spcPts val="0"/>
              </a:spcAft>
              <a:defRPr sz="1200" smtClean="0">
                <a:solidFill>
                  <a:schemeClr val="bg1"/>
                </a:solidFill>
                <a:latin typeface="+mn-lt"/>
              </a:defRPr>
            </a:lvl1pPr>
          </a:lstStyle>
          <a:p>
            <a:pPr>
              <a:defRPr/>
            </a:pPr>
            <a:fld id="{F5E0CBA3-8948-9844-A202-8FF0E511EF6D}" type="slidenum">
              <a:rPr lang="en-US" smtClean="0"/>
              <a:pPr>
                <a:defRPr/>
              </a:pPr>
              <a:t>‹#›</a:t>
            </a:fld>
            <a:endParaRPr lang="en-US" dirty="0"/>
          </a:p>
        </p:txBody>
      </p:sp>
      <p:sp>
        <p:nvSpPr>
          <p:cNvPr id="14" name="Triangle 13"/>
          <p:cNvSpPr/>
          <p:nvPr userDrawn="1"/>
        </p:nvSpPr>
        <p:spPr>
          <a:xfrm rot="10800000">
            <a:off x="443858" y="562759"/>
            <a:ext cx="333382" cy="214320"/>
          </a:xfrm>
          <a:prstGeom prst="triangle">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3E0"/>
              </a:solidFill>
            </a:endParaRPr>
          </a:p>
        </p:txBody>
      </p:sp>
      <p:pic>
        <p:nvPicPr>
          <p:cNvPr id="10" name="Picture 9">
            <a:extLst>
              <a:ext uri="{FF2B5EF4-FFF2-40B4-BE49-F238E27FC236}">
                <a16:creationId xmlns:a16="http://schemas.microsoft.com/office/drawing/2014/main" id="{D3272350-7237-2A42-97EC-178FE518467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229426" y="6214582"/>
            <a:ext cx="529505" cy="5715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p:titleStyle>
    <p:bodyStyle>
      <a:lvl1pPr marL="342900" indent="-342900" algn="l" defTabSz="457200" rtl="0" eaLnBrk="1" fontAlgn="base" hangingPunct="1">
        <a:spcBef>
          <a:spcPct val="20000"/>
        </a:spcBef>
        <a:spcAft>
          <a:spcPct val="0"/>
        </a:spcAft>
        <a:buFont typeface="Arial" charset="0"/>
        <a:buChar char="•"/>
        <a:defRPr sz="3200" b="0" i="0" kern="1200">
          <a:solidFill>
            <a:schemeClr val="tx1"/>
          </a:solidFill>
          <a:latin typeface="Arial" charset="0"/>
          <a:ea typeface="Arial" charset="0"/>
          <a:cs typeface="Arial" charset="0"/>
        </a:defRPr>
      </a:lvl1pPr>
      <a:lvl2pPr marL="742950" indent="-285750" algn="l" defTabSz="457200" rtl="0" eaLnBrk="1" fontAlgn="base" hangingPunct="1">
        <a:spcBef>
          <a:spcPct val="20000"/>
        </a:spcBef>
        <a:spcAft>
          <a:spcPct val="0"/>
        </a:spcAft>
        <a:buFont typeface="Arial" charset="0"/>
        <a:buChar char="–"/>
        <a:defRPr sz="2800" b="0" i="0" kern="1200">
          <a:solidFill>
            <a:schemeClr val="tx1"/>
          </a:solidFill>
          <a:latin typeface="Arial" charset="0"/>
          <a:ea typeface="Arial" charset="0"/>
          <a:cs typeface="Arial" charset="0"/>
        </a:defRPr>
      </a:lvl2pPr>
      <a:lvl3pPr marL="1143000" indent="-228600" algn="l" defTabSz="457200" rtl="0" eaLnBrk="1" fontAlgn="base" hangingPunct="1">
        <a:spcBef>
          <a:spcPct val="20000"/>
        </a:spcBef>
        <a:spcAft>
          <a:spcPct val="0"/>
        </a:spcAft>
        <a:buFont typeface="Arial" charset="0"/>
        <a:buChar char="•"/>
        <a:defRPr sz="2400" b="0" i="0" kern="1200">
          <a:solidFill>
            <a:schemeClr val="tx1"/>
          </a:solidFill>
          <a:latin typeface="Arial" charset="0"/>
          <a:ea typeface="Arial" charset="0"/>
          <a:cs typeface="Arial" charset="0"/>
        </a:defRPr>
      </a:lvl3pPr>
      <a:lvl4pPr marL="16002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4pPr>
      <a:lvl5pPr marL="20574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itu.int/pub/T-RES-T.50-2016" TargetMode="External"/><Relationship Id="rId3" Type="http://schemas.openxmlformats.org/officeDocument/2006/relationships/hyperlink" Target="https://www.itu.int/council/pd/council-res-dec-e.docx#r1305" TargetMode="External"/><Relationship Id="rId7" Type="http://schemas.openxmlformats.org/officeDocument/2006/relationships/hyperlink" Target="https://www.itu.int/pub/T-RES-T.48-2012" TargetMode="External"/><Relationship Id="rId12" Type="http://schemas.openxmlformats.org/officeDocument/2006/relationships/image" Target="../media/image3.jpeg"/><Relationship Id="rId2" Type="http://schemas.openxmlformats.org/officeDocument/2006/relationships/hyperlink" Target="https://www.itu.int/council/pd/council-res-dec-e.docx#r1282" TargetMode="External"/><Relationship Id="rId1" Type="http://schemas.openxmlformats.org/officeDocument/2006/relationships/slideLayout" Target="../slideLayouts/slideLayout4.xml"/><Relationship Id="rId6" Type="http://schemas.openxmlformats.org/officeDocument/2006/relationships/hyperlink" Target="https://www.itu.int/pub/T-RES-T.47-2012" TargetMode="External"/><Relationship Id="rId11" Type="http://schemas.openxmlformats.org/officeDocument/2006/relationships/hyperlink" Target="https://www.itu.int/pub/T-RES-T.69-2016" TargetMode="External"/><Relationship Id="rId5" Type="http://schemas.openxmlformats.org/officeDocument/2006/relationships/hyperlink" Target="https://www.itu.int/md/S15-CL-C-0112/en" TargetMode="External"/><Relationship Id="rId10" Type="http://schemas.openxmlformats.org/officeDocument/2006/relationships/hyperlink" Target="https://www.itu.int/pub/T-RES-T.64-2016" TargetMode="External"/><Relationship Id="rId4" Type="http://schemas.openxmlformats.org/officeDocument/2006/relationships/hyperlink" Target="https://www.itu.int/md/S15-CL-C-0113/en" TargetMode="External"/><Relationship Id="rId9" Type="http://schemas.openxmlformats.org/officeDocument/2006/relationships/hyperlink" Target="https://www.itu.int/pub/T-RES-T.59-201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9" y="0"/>
            <a:ext cx="12340493" cy="6150708"/>
          </a:xfrm>
          <a:prstGeom prst="rect">
            <a:avLst/>
          </a:prstGeom>
        </p:spPr>
      </p:pic>
      <p:sp>
        <p:nvSpPr>
          <p:cNvPr id="8" name="TextBox 7"/>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
        <p:nvSpPr>
          <p:cNvPr id="9" name="Google Shape;54;p13"/>
          <p:cNvSpPr txBox="1"/>
          <p:nvPr/>
        </p:nvSpPr>
        <p:spPr>
          <a:xfrm>
            <a:off x="522500" y="-1"/>
            <a:ext cx="6477900" cy="6150709"/>
          </a:xfrm>
          <a:prstGeom prst="rect">
            <a:avLst/>
          </a:prstGeom>
          <a:solidFill>
            <a:srgbClr val="0097D8">
              <a:alpha val="64999"/>
            </a:srgbClr>
          </a:solidFill>
          <a:ln>
            <a:noFill/>
          </a:ln>
        </p:spPr>
        <p:txBody>
          <a:bodyPr spcFirstLastPara="1" wrap="square" lIns="91425" tIns="91425" rIns="91425" bIns="91425" anchor="t" anchorCtr="0">
            <a:noAutofit/>
          </a:bodyPr>
          <a:lstStyle/>
          <a:p>
            <a:pPr algn="ctr"/>
            <a:endParaRPr lang="en-US" sz="4000" b="1" dirty="0">
              <a:solidFill>
                <a:schemeClr val="bg1"/>
              </a:solidFill>
              <a:latin typeface="+mj-lt"/>
            </a:endParaRPr>
          </a:p>
          <a:p>
            <a:pPr algn="ctr"/>
            <a:endParaRPr lang="en-US" sz="4000" b="1" dirty="0">
              <a:solidFill>
                <a:schemeClr val="bg1"/>
              </a:solidFill>
              <a:latin typeface="+mj-lt"/>
            </a:endParaRPr>
          </a:p>
          <a:p>
            <a:pPr marR="0" lvl="0" algn="ctr" rtl="0">
              <a:lnSpc>
                <a:spcPct val="115000"/>
              </a:lnSpc>
              <a:spcBef>
                <a:spcPts val="0"/>
              </a:spcBef>
              <a:spcAft>
                <a:spcPts val="1000"/>
              </a:spcAft>
            </a:pPr>
            <a:r>
              <a:rPr lang="en-US" sz="3600" b="1" dirty="0">
                <a:effectLst/>
                <a:latin typeface="+mj-lt"/>
                <a:ea typeface="SimSun" panose="02010600030101010101" pitchFamily="2" charset="-122"/>
                <a:cs typeface="Calibri" panose="020F0502020204030204" pitchFamily="34" charset="0"/>
              </a:rPr>
              <a:t>ITU activities on IPv6</a:t>
            </a:r>
          </a:p>
          <a:p>
            <a:pPr marR="0" lvl="0" rtl="0">
              <a:lnSpc>
                <a:spcPct val="115000"/>
              </a:lnSpc>
              <a:spcBef>
                <a:spcPts val="0"/>
              </a:spcBef>
              <a:spcAft>
                <a:spcPts val="1000"/>
              </a:spcAft>
            </a:pPr>
            <a:endParaRPr lang="en-US" sz="2400" dirty="0">
              <a:solidFill>
                <a:schemeClr val="bg1"/>
              </a:solidFill>
              <a:effectLst/>
              <a:latin typeface="+mj-lt"/>
              <a:ea typeface="SimSun" panose="02010600030101010101" pitchFamily="2" charset="-122"/>
              <a:cs typeface="Calibri" panose="020F0502020204030204" pitchFamily="34" charset="0"/>
            </a:endParaRPr>
          </a:p>
          <a:p>
            <a:pPr marR="0" lvl="0" rtl="0">
              <a:lnSpc>
                <a:spcPct val="115000"/>
              </a:lnSpc>
              <a:spcBef>
                <a:spcPts val="0"/>
              </a:spcBef>
              <a:spcAft>
                <a:spcPts val="1000"/>
              </a:spcAft>
            </a:pPr>
            <a:endParaRPr lang="en-US" sz="2400" dirty="0">
              <a:solidFill>
                <a:schemeClr val="bg1"/>
              </a:solidFill>
              <a:latin typeface="+mj-lt"/>
              <a:ea typeface="SimSun" panose="02010600030101010101" pitchFamily="2" charset="-122"/>
              <a:cs typeface="Calibri" panose="020F0502020204030204" pitchFamily="34" charset="0"/>
            </a:endParaRPr>
          </a:p>
          <a:p>
            <a:pPr marR="0" lvl="0" rtl="0">
              <a:lnSpc>
                <a:spcPct val="115000"/>
              </a:lnSpc>
              <a:spcBef>
                <a:spcPts val="0"/>
              </a:spcBef>
              <a:spcAft>
                <a:spcPts val="1000"/>
              </a:spcAft>
            </a:pPr>
            <a:endParaRPr lang="en-US" sz="2400" dirty="0">
              <a:solidFill>
                <a:schemeClr val="bg1"/>
              </a:solidFill>
              <a:effectLst/>
              <a:latin typeface="+mj-lt"/>
              <a:ea typeface="SimSun" panose="02010600030101010101" pitchFamily="2" charset="-122"/>
              <a:cs typeface="Calibri" panose="020F0502020204030204" pitchFamily="34" charset="0"/>
            </a:endParaRPr>
          </a:p>
          <a:p>
            <a:pPr marR="0" lvl="0" rtl="0">
              <a:lnSpc>
                <a:spcPct val="115000"/>
              </a:lnSpc>
              <a:spcBef>
                <a:spcPts val="0"/>
              </a:spcBef>
              <a:spcAft>
                <a:spcPts val="1000"/>
              </a:spcAft>
            </a:pPr>
            <a:endParaRPr lang="en-US" sz="2400" dirty="0">
              <a:solidFill>
                <a:schemeClr val="bg1"/>
              </a:solidFill>
              <a:latin typeface="+mj-lt"/>
              <a:ea typeface="SimSun" panose="02010600030101010101" pitchFamily="2" charset="-122"/>
              <a:cs typeface="Calibri" panose="020F0502020204030204" pitchFamily="34" charset="0"/>
            </a:endParaRPr>
          </a:p>
          <a:p>
            <a:pPr marR="0" lvl="0" rtl="0">
              <a:lnSpc>
                <a:spcPct val="115000"/>
              </a:lnSpc>
              <a:spcBef>
                <a:spcPts val="0"/>
              </a:spcBef>
              <a:spcAft>
                <a:spcPts val="1000"/>
              </a:spcAft>
            </a:pPr>
            <a:endParaRPr lang="en-US" sz="2400" dirty="0">
              <a:solidFill>
                <a:schemeClr val="bg1"/>
              </a:solidFill>
              <a:effectLst/>
              <a:latin typeface="+mj-lt"/>
              <a:ea typeface="SimSun" panose="02010600030101010101" pitchFamily="2" charset="-122"/>
              <a:cs typeface="Calibri" panose="020F0502020204030204" pitchFamily="34" charset="0"/>
            </a:endParaRPr>
          </a:p>
          <a:p>
            <a:pPr marR="0" lvl="0" rtl="0">
              <a:lnSpc>
                <a:spcPct val="115000"/>
              </a:lnSpc>
              <a:spcBef>
                <a:spcPts val="0"/>
              </a:spcBef>
              <a:spcAft>
                <a:spcPts val="1000"/>
              </a:spcAft>
            </a:pPr>
            <a:r>
              <a:rPr lang="en-US" sz="2400" dirty="0">
                <a:solidFill>
                  <a:schemeClr val="bg1"/>
                </a:solidFill>
                <a:effectLst/>
                <a:latin typeface="+mj-lt"/>
                <a:ea typeface="SimSun" panose="02010600030101010101" pitchFamily="2" charset="-122"/>
                <a:cs typeface="Calibri" panose="020F0502020204030204" pitchFamily="34" charset="0"/>
              </a:rPr>
              <a:t>Dr Walid Mathlouthi </a:t>
            </a:r>
            <a:r>
              <a:rPr lang="en-IN" sz="2400" dirty="0">
                <a:solidFill>
                  <a:schemeClr val="bg1"/>
                </a:solidFill>
                <a:effectLst/>
                <a:latin typeface="+mj-lt"/>
                <a:ea typeface="SimSun" panose="02010600030101010101" pitchFamily="2" charset="-122"/>
                <a:cs typeface="Calibri" panose="020F0502020204030204" pitchFamily="34" charset="0"/>
              </a:rPr>
              <a:t>| Head of </a:t>
            </a:r>
            <a:r>
              <a:rPr lang="en-IN" sz="2400" dirty="0" err="1">
                <a:solidFill>
                  <a:schemeClr val="bg1"/>
                </a:solidFill>
                <a:effectLst/>
                <a:latin typeface="+mj-lt"/>
                <a:ea typeface="SimSun" panose="02010600030101010101" pitchFamily="2" charset="-122"/>
                <a:cs typeface="Calibri" panose="020F0502020204030204" pitchFamily="34" charset="0"/>
              </a:rPr>
              <a:t>Futrue</a:t>
            </a:r>
            <a:r>
              <a:rPr lang="en-IN" sz="2400" dirty="0">
                <a:solidFill>
                  <a:schemeClr val="bg1"/>
                </a:solidFill>
                <a:effectLst/>
                <a:latin typeface="+mj-lt"/>
                <a:ea typeface="SimSun" panose="02010600030101010101" pitchFamily="2" charset="-122"/>
                <a:cs typeface="Calibri" panose="020F0502020204030204" pitchFamily="34" charset="0"/>
              </a:rPr>
              <a:t> Network and Spectrum </a:t>
            </a:r>
            <a:r>
              <a:rPr lang="en-IN" sz="2400" dirty="0" err="1">
                <a:solidFill>
                  <a:schemeClr val="bg1"/>
                </a:solidFill>
                <a:effectLst/>
                <a:latin typeface="+mj-lt"/>
                <a:ea typeface="SimSun" panose="02010600030101010101" pitchFamily="2" charset="-122"/>
                <a:cs typeface="Calibri" panose="020F0502020204030204" pitchFamily="34" charset="0"/>
              </a:rPr>
              <a:t>Disvison</a:t>
            </a:r>
            <a:r>
              <a:rPr lang="en-IN" sz="2400" dirty="0">
                <a:solidFill>
                  <a:schemeClr val="bg1"/>
                </a:solidFill>
                <a:effectLst/>
                <a:latin typeface="+mj-lt"/>
                <a:ea typeface="SimSun" panose="02010600030101010101" pitchFamily="2" charset="-122"/>
                <a:cs typeface="Calibri" panose="020F0502020204030204" pitchFamily="34" charset="0"/>
              </a:rPr>
              <a:t>,  </a:t>
            </a:r>
            <a:r>
              <a:rPr lang="en-US" sz="2400" dirty="0">
                <a:solidFill>
                  <a:schemeClr val="bg1"/>
                </a:solidFill>
                <a:effectLst/>
                <a:latin typeface="+mj-lt"/>
                <a:ea typeface="SimSun" panose="02010600030101010101" pitchFamily="2" charset="-122"/>
                <a:cs typeface="Calibri" panose="020F0502020204030204" pitchFamily="34" charset="0"/>
              </a:rPr>
              <a:t>ITU  </a:t>
            </a:r>
            <a:endParaRPr lang="en-US" sz="2400" dirty="0">
              <a:solidFill>
                <a:schemeClr val="bg1"/>
              </a:solidFill>
              <a:effectLst/>
              <a:latin typeface="+mj-l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59832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DEFBA6-A8A3-4265-8EE0-58276F630D12}"/>
              </a:ext>
            </a:extLst>
          </p:cNvPr>
          <p:cNvSpPr txBox="1"/>
          <p:nvPr/>
        </p:nvSpPr>
        <p:spPr>
          <a:xfrm>
            <a:off x="503583" y="420807"/>
            <a:ext cx="11516139" cy="5570756"/>
          </a:xfrm>
          <a:prstGeom prst="rect">
            <a:avLst/>
          </a:prstGeom>
          <a:noFill/>
        </p:spPr>
        <p:txBody>
          <a:bodyPr wrap="square">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R="0" lvl="0" algn="just">
              <a:spcBef>
                <a:spcPts val="0"/>
              </a:spcBef>
              <a:spcAft>
                <a:spcPts val="480"/>
              </a:spcAft>
              <a:buSzPts val="1000"/>
              <a:tabLst>
                <a:tab pos="457200" algn="l"/>
              </a:tabLst>
            </a:pPr>
            <a:r>
              <a:rPr lang="en-US" sz="2300" b="1" dirty="0">
                <a:effectLst/>
                <a:latin typeface="Calibri" panose="020F0502020204030204" pitchFamily="34" charset="0"/>
                <a:ea typeface="Times New Roman" panose="02020603050405020304" pitchFamily="18" charset="0"/>
              </a:rPr>
              <a:t>BDT</a:t>
            </a:r>
            <a:r>
              <a:rPr lang="en-US" sz="2300" dirty="0">
                <a:effectLst/>
                <a:latin typeface="Calibri" panose="020F0502020204030204" pitchFamily="34" charset="0"/>
                <a:ea typeface="Times New Roman" panose="02020603050405020304" pitchFamily="18" charset="0"/>
              </a:rPr>
              <a:t> and </a:t>
            </a:r>
            <a:r>
              <a:rPr lang="en-US" sz="2300" b="1" dirty="0">
                <a:effectLst/>
                <a:latin typeface="Calibri" panose="020F0502020204030204" pitchFamily="34" charset="0"/>
                <a:ea typeface="Times New Roman" panose="02020603050405020304" pitchFamily="18" charset="0"/>
              </a:rPr>
              <a:t>Malaysia University of Science and Technology </a:t>
            </a:r>
            <a:r>
              <a:rPr lang="en-US" sz="2300" dirty="0">
                <a:effectLst/>
                <a:latin typeface="Calibri" panose="020F0502020204030204" pitchFamily="34" charset="0"/>
                <a:ea typeface="Times New Roman" panose="02020603050405020304" pitchFamily="18" charset="0"/>
              </a:rPr>
              <a:t>Project on:</a:t>
            </a:r>
          </a:p>
          <a:p>
            <a:pPr marR="0" lvl="0" algn="just">
              <a:spcBef>
                <a:spcPts val="0"/>
              </a:spcBef>
              <a:spcAft>
                <a:spcPts val="480"/>
              </a:spcAft>
              <a:buSzPts val="1000"/>
              <a:tabLst>
                <a:tab pos="457200" algn="l"/>
              </a:tabLst>
            </a:pPr>
            <a:r>
              <a:rPr lang="en-US" sz="2300" dirty="0">
                <a:latin typeface="Calibri" panose="020F0502020204030204" pitchFamily="34" charset="0"/>
                <a:ea typeface="Times New Roman" panose="02020603050405020304" pitchFamily="18" charset="0"/>
              </a:rPr>
              <a:t>E</a:t>
            </a:r>
            <a:r>
              <a:rPr lang="en-US" sz="2300" dirty="0">
                <a:effectLst/>
                <a:latin typeface="Calibri" panose="020F0502020204030204" pitchFamily="34" charset="0"/>
                <a:ea typeface="Times New Roman" panose="02020603050405020304" pitchFamily="18" charset="0"/>
              </a:rPr>
              <a:t>stablishment of an </a:t>
            </a:r>
            <a:r>
              <a:rPr lang="en-US" sz="2300" dirty="0">
                <a:solidFill>
                  <a:srgbClr val="FF0000"/>
                </a:solidFill>
                <a:effectLst/>
                <a:latin typeface="Calibri" panose="020F0502020204030204" pitchFamily="34" charset="0"/>
                <a:ea typeface="Times New Roman" panose="02020603050405020304" pitchFamily="18" charset="0"/>
              </a:rPr>
              <a:t>ITU IPv6</a:t>
            </a:r>
            <a:r>
              <a:rPr lang="en-US" sz="2300" dirty="0">
                <a:solidFill>
                  <a:srgbClr val="FF0000"/>
                </a:solidFill>
                <a:latin typeface="Calibri" panose="020F0502020204030204" pitchFamily="34" charset="0"/>
                <a:ea typeface="Times New Roman" panose="02020603050405020304" pitchFamily="18" charset="0"/>
              </a:rPr>
              <a:t>-</a:t>
            </a:r>
            <a:r>
              <a:rPr lang="en-US" sz="2300" dirty="0">
                <a:solidFill>
                  <a:srgbClr val="FF0000"/>
                </a:solidFill>
                <a:effectLst/>
                <a:latin typeface="Calibri" panose="020F0502020204030204" pitchFamily="34" charset="0"/>
                <a:ea typeface="Times New Roman" panose="02020603050405020304" pitchFamily="18" charset="0"/>
              </a:rPr>
              <a:t>IoT Expertise Centre </a:t>
            </a:r>
            <a:r>
              <a:rPr lang="en-US" sz="2300" dirty="0">
                <a:effectLst/>
                <a:latin typeface="Calibri" panose="020F0502020204030204" pitchFamily="34" charset="0"/>
                <a:ea typeface="Times New Roman" panose="02020603050405020304" pitchFamily="18" charset="0"/>
              </a:rPr>
              <a:t>for supporting Member States in their </a:t>
            </a:r>
            <a:r>
              <a:rPr lang="en-US" sz="2300" dirty="0">
                <a:solidFill>
                  <a:srgbClr val="FF0000"/>
                </a:solidFill>
                <a:effectLst/>
                <a:latin typeface="Calibri" panose="020F0502020204030204" pitchFamily="34" charset="0"/>
                <a:ea typeface="Times New Roman" panose="02020603050405020304" pitchFamily="18" charset="0"/>
              </a:rPr>
              <a:t>transition from IPv4 to IPv6</a:t>
            </a:r>
            <a:r>
              <a:rPr lang="en-US" sz="2300" dirty="0">
                <a:effectLst/>
                <a:latin typeface="Calibri" panose="020F0502020204030204" pitchFamily="34" charset="0"/>
                <a:ea typeface="Times New Roman" panose="02020603050405020304" pitchFamily="18" charset="0"/>
              </a:rPr>
              <a:t>. </a:t>
            </a:r>
          </a:p>
          <a:p>
            <a:pPr marR="0" lvl="0" algn="just">
              <a:spcBef>
                <a:spcPts val="0"/>
              </a:spcBef>
              <a:spcAft>
                <a:spcPts val="480"/>
              </a:spcAft>
              <a:buSzPts val="1000"/>
              <a:tabLst>
                <a:tab pos="457200" algn="l"/>
              </a:tabLst>
            </a:pPr>
            <a:r>
              <a:rPr lang="en-US" sz="2300" dirty="0">
                <a:latin typeface="Calibri" panose="020F0502020204030204" pitchFamily="34" charset="0"/>
                <a:ea typeface="Times New Roman" panose="02020603050405020304" pitchFamily="18" charset="0"/>
              </a:rPr>
              <a:t>A</a:t>
            </a:r>
            <a:r>
              <a:rPr lang="en-US" sz="2300" dirty="0">
                <a:effectLst/>
                <a:latin typeface="Calibri" panose="020F0502020204030204" pitchFamily="34" charset="0"/>
                <a:ea typeface="Times New Roman" panose="02020603050405020304" pitchFamily="18" charset="0"/>
              </a:rPr>
              <a:t>ctivities implemented included but not limited to: </a:t>
            </a:r>
            <a:endParaRPr lang="en-US" sz="2300" dirty="0">
              <a:effectLst/>
              <a:latin typeface="Calibri" panose="020F0502020204030204" pitchFamily="34" charset="0"/>
              <a:ea typeface="Calibri" panose="020F0502020204030204" pitchFamily="34" charset="0"/>
            </a:endParaRPr>
          </a:p>
          <a:p>
            <a:pPr marL="342900" marR="0" lvl="0" indent="-342900" algn="just">
              <a:spcBef>
                <a:spcPts val="0"/>
              </a:spcBef>
              <a:spcAft>
                <a:spcPts val="480"/>
              </a:spcAft>
              <a:buSzPts val="1000"/>
              <a:buFont typeface="Wingdings" panose="05000000000000000000" pitchFamily="2" charset="2"/>
              <a:buChar char="Ø"/>
              <a:tabLst>
                <a:tab pos="457200" algn="l"/>
              </a:tabLst>
            </a:pPr>
            <a:r>
              <a:rPr lang="en-US" sz="2250" dirty="0">
                <a:effectLst/>
                <a:latin typeface="Calibri" panose="020F0502020204030204" pitchFamily="34" charset="0"/>
                <a:ea typeface="Times New Roman" panose="02020603050405020304" pitchFamily="18" charset="0"/>
              </a:rPr>
              <a:t>Trainings/courses are being organized on all forms of IoT connectivity, including “</a:t>
            </a:r>
            <a:r>
              <a:rPr lang="en-US" sz="2250" i="1" dirty="0">
                <a:effectLst/>
                <a:latin typeface="Calibri" panose="020F0502020204030204" pitchFamily="34" charset="0"/>
                <a:ea typeface="Times New Roman" panose="02020603050405020304" pitchFamily="18" charset="0"/>
              </a:rPr>
              <a:t>Certified IoT Security Professional”</a:t>
            </a:r>
            <a:r>
              <a:rPr lang="en-US" sz="2250" dirty="0">
                <a:effectLst/>
                <a:latin typeface="Calibri" panose="020F0502020204030204" pitchFamily="34" charset="0"/>
                <a:ea typeface="Times New Roman" panose="02020603050405020304" pitchFamily="18" charset="0"/>
              </a:rPr>
              <a:t>. </a:t>
            </a:r>
            <a:r>
              <a:rPr lang="en-US" sz="2250" dirty="0">
                <a:solidFill>
                  <a:srgbClr val="000000"/>
                </a:solidFill>
                <a:effectLst/>
                <a:latin typeface="Calibri" panose="020F0502020204030204" pitchFamily="34" charset="0"/>
                <a:ea typeface="Times New Roman" panose="02020603050405020304" pitchFamily="18" charset="0"/>
              </a:rPr>
              <a:t>Due to COVID-19, several other online training courses were also </a:t>
            </a:r>
            <a:r>
              <a:rPr lang="en-US" sz="2250" dirty="0" err="1">
                <a:solidFill>
                  <a:srgbClr val="000000"/>
                </a:solidFill>
                <a:effectLst/>
                <a:latin typeface="Calibri" panose="020F0502020204030204" pitchFamily="34" charset="0"/>
                <a:ea typeface="Times New Roman" panose="02020603050405020304" pitchFamily="18" charset="0"/>
              </a:rPr>
              <a:t>organised</a:t>
            </a:r>
            <a:r>
              <a:rPr lang="en-US" sz="2250" dirty="0">
                <a:solidFill>
                  <a:srgbClr val="000000"/>
                </a:solidFill>
                <a:effectLst/>
                <a:latin typeface="Calibri" panose="020F0502020204030204" pitchFamily="34" charset="0"/>
                <a:ea typeface="Times New Roman" panose="02020603050405020304" pitchFamily="18" charset="0"/>
              </a:rPr>
              <a:t> on C</a:t>
            </a:r>
            <a:r>
              <a:rPr lang="en-US" sz="2250" dirty="0">
                <a:effectLst/>
                <a:latin typeface="Calibri" panose="020F0502020204030204" pitchFamily="34" charset="0"/>
                <a:ea typeface="Times New Roman" panose="02020603050405020304" pitchFamily="18" charset="0"/>
              </a:rPr>
              <a:t>ertified IPv6 Fundamentals and Certified Industry 4.0 in English and Arabic.</a:t>
            </a:r>
            <a:endParaRPr lang="en-US" sz="2250" dirty="0">
              <a:effectLst/>
              <a:latin typeface="Calibri" panose="020F0502020204030204" pitchFamily="34" charset="0"/>
              <a:ea typeface="Calibri" panose="020F0502020204030204" pitchFamily="34" charset="0"/>
            </a:endParaRPr>
          </a:p>
          <a:p>
            <a:pPr marL="342900" marR="0" lvl="0" indent="-342900" algn="just">
              <a:spcBef>
                <a:spcPts val="0"/>
              </a:spcBef>
              <a:spcAft>
                <a:spcPts val="480"/>
              </a:spcAft>
              <a:buSzPts val="1000"/>
              <a:buFont typeface="Wingdings" panose="05000000000000000000" pitchFamily="2" charset="2"/>
              <a:buChar char="Ø"/>
              <a:tabLst>
                <a:tab pos="457200" algn="l"/>
              </a:tabLst>
            </a:pPr>
            <a:r>
              <a:rPr lang="en-US" sz="2250" dirty="0">
                <a:solidFill>
                  <a:srgbClr val="000000"/>
                </a:solidFill>
                <a:effectLst/>
                <a:latin typeface="Calibri" panose="020F0502020204030204" pitchFamily="34" charset="0"/>
                <a:ea typeface="Times New Roman" panose="02020603050405020304" pitchFamily="18" charset="0"/>
              </a:rPr>
              <a:t>BDT is also providing technical assistance on IPv6 to Montenegro, working closely with the Ministry of Economy, the Ministry of Public Administration and the University of Montenegro. </a:t>
            </a:r>
            <a:endParaRPr lang="en-US" sz="2250" dirty="0">
              <a:effectLst/>
              <a:latin typeface="Calibri" panose="020F0502020204030204" pitchFamily="34" charset="0"/>
              <a:ea typeface="Calibri" panose="020F0502020204030204" pitchFamily="34" charset="0"/>
            </a:endParaRPr>
          </a:p>
          <a:p>
            <a:pPr marL="342900" marR="0" lvl="0" indent="-342900" algn="just">
              <a:spcBef>
                <a:spcPts val="0"/>
              </a:spcBef>
              <a:spcAft>
                <a:spcPts val="480"/>
              </a:spcAft>
              <a:buSzPts val="1000"/>
              <a:buFont typeface="Wingdings" panose="05000000000000000000" pitchFamily="2" charset="2"/>
              <a:buChar char="Ø"/>
              <a:tabLst>
                <a:tab pos="457200" algn="l"/>
              </a:tabLst>
            </a:pPr>
            <a:r>
              <a:rPr lang="en-US" sz="2250" dirty="0">
                <a:solidFill>
                  <a:srgbClr val="000000"/>
                </a:solidFill>
                <a:effectLst/>
                <a:latin typeface="Calibri" panose="020F0502020204030204" pitchFamily="34" charset="0"/>
                <a:ea typeface="Times New Roman" panose="02020603050405020304" pitchFamily="18" charset="0"/>
              </a:rPr>
              <a:t>Many workshops on </a:t>
            </a:r>
            <a:r>
              <a:rPr lang="en-US" sz="2250" dirty="0">
                <a:solidFill>
                  <a:srgbClr val="FF0000"/>
                </a:solidFill>
                <a:effectLst/>
                <a:latin typeface="Calibri" panose="020F0502020204030204" pitchFamily="34" charset="0"/>
                <a:ea typeface="Times New Roman" panose="02020603050405020304" pitchFamily="18" charset="0"/>
              </a:rPr>
              <a:t>IoT Ecosystems and/or IPv6 </a:t>
            </a:r>
            <a:r>
              <a:rPr lang="en-US" sz="2250" dirty="0">
                <a:solidFill>
                  <a:srgbClr val="000000"/>
                </a:solidFill>
                <a:effectLst/>
                <a:latin typeface="Calibri" panose="020F0502020204030204" pitchFamily="34" charset="0"/>
                <a:ea typeface="Times New Roman" panose="02020603050405020304" pitchFamily="18" charset="0"/>
              </a:rPr>
              <a:t>over </a:t>
            </a:r>
            <a:r>
              <a:rPr lang="en-US" sz="2250" dirty="0">
                <a:solidFill>
                  <a:srgbClr val="FF0000"/>
                </a:solidFill>
                <a:effectLst/>
                <a:latin typeface="Calibri" panose="020F0502020204030204" pitchFamily="34" charset="0"/>
                <a:ea typeface="Times New Roman" panose="02020603050405020304" pitchFamily="18" charset="0"/>
              </a:rPr>
              <a:t>5G Networks </a:t>
            </a:r>
            <a:r>
              <a:rPr lang="en-US" sz="2250" dirty="0">
                <a:solidFill>
                  <a:srgbClr val="000000"/>
                </a:solidFill>
                <a:effectLst/>
                <a:latin typeface="Calibri" panose="020F0502020204030204" pitchFamily="34" charset="0"/>
                <a:ea typeface="Times New Roman" panose="02020603050405020304" pitchFamily="18" charset="0"/>
              </a:rPr>
              <a:t>including </a:t>
            </a:r>
            <a:r>
              <a:rPr lang="en-US" sz="2250" dirty="0">
                <a:solidFill>
                  <a:srgbClr val="FF0000"/>
                </a:solidFill>
                <a:effectLst/>
                <a:latin typeface="Calibri" panose="020F0502020204030204" pitchFamily="34" charset="0"/>
                <a:ea typeface="Times New Roman" panose="02020603050405020304" pitchFamily="18" charset="0"/>
              </a:rPr>
              <a:t>IPv6 to support Industry 4.0</a:t>
            </a:r>
            <a:r>
              <a:rPr lang="en-US" sz="2250" dirty="0">
                <a:solidFill>
                  <a:srgbClr val="000000"/>
                </a:solidFill>
                <a:effectLst/>
                <a:latin typeface="Calibri" panose="020F0502020204030204" pitchFamily="34" charset="0"/>
                <a:ea typeface="Times New Roman" panose="02020603050405020304" pitchFamily="18" charset="0"/>
              </a:rPr>
              <a:t> are planned for </a:t>
            </a:r>
            <a:r>
              <a:rPr lang="en-US" sz="2250" dirty="0">
                <a:solidFill>
                  <a:srgbClr val="00B050"/>
                </a:solidFill>
                <a:effectLst/>
                <a:latin typeface="Calibri" panose="020F0502020204030204" pitchFamily="34" charset="0"/>
                <a:ea typeface="Times New Roman" panose="02020603050405020304" pitchFamily="18" charset="0"/>
              </a:rPr>
              <a:t>Argentina, Morocco, Senegal, Sri Lanka, Thailand, Malaysia and Vietnam etc.  </a:t>
            </a:r>
            <a:endParaRPr lang="en-US" sz="2250" dirty="0">
              <a:solidFill>
                <a:srgbClr val="00B050"/>
              </a:solidFill>
              <a:effectLst/>
              <a:latin typeface="Calibri" panose="020F0502020204030204" pitchFamily="34" charset="0"/>
              <a:ea typeface="Calibri" panose="020F0502020204030204" pitchFamily="34" charset="0"/>
            </a:endParaRPr>
          </a:p>
          <a:p>
            <a:pPr marL="342900" marR="0" lvl="0" indent="-342900" algn="just">
              <a:spcBef>
                <a:spcPts val="0"/>
              </a:spcBef>
              <a:spcAft>
                <a:spcPts val="480"/>
              </a:spcAft>
              <a:buSzPts val="1000"/>
              <a:buFont typeface="Wingdings" panose="05000000000000000000" pitchFamily="2" charset="2"/>
              <a:buChar char="Ø"/>
              <a:tabLst>
                <a:tab pos="457200" algn="l"/>
              </a:tabLst>
            </a:pPr>
            <a:r>
              <a:rPr lang="en-US" sz="2250" dirty="0">
                <a:solidFill>
                  <a:srgbClr val="000000"/>
                </a:solidFill>
                <a:effectLst/>
                <a:latin typeface="Calibri" panose="020F0502020204030204" pitchFamily="34" charset="0"/>
                <a:ea typeface="Times New Roman" panose="02020603050405020304" pitchFamily="18" charset="0"/>
              </a:rPr>
              <a:t>BDT is also working on the </a:t>
            </a:r>
            <a:r>
              <a:rPr lang="en-US" sz="2250" dirty="0">
                <a:solidFill>
                  <a:srgbClr val="FF0000"/>
                </a:solidFill>
                <a:effectLst/>
                <a:latin typeface="Calibri" panose="020F0502020204030204" pitchFamily="34" charset="0"/>
                <a:ea typeface="Times New Roman" panose="02020603050405020304" pitchFamily="18" charset="0"/>
              </a:rPr>
              <a:t>creation of an Information and Training Center on IP Telephony </a:t>
            </a:r>
            <a:r>
              <a:rPr lang="en-US" sz="2250" dirty="0">
                <a:solidFill>
                  <a:srgbClr val="000000"/>
                </a:solidFill>
                <a:effectLst/>
                <a:latin typeface="Calibri" panose="020F0502020204030204" pitchFamily="34" charset="0"/>
                <a:ea typeface="Times New Roman" panose="02020603050405020304" pitchFamily="18" charset="0"/>
              </a:rPr>
              <a:t>(technical, policy, economic and capacity building aspect) for the </a:t>
            </a:r>
            <a:r>
              <a:rPr lang="en-US" sz="2250" dirty="0">
                <a:solidFill>
                  <a:srgbClr val="FF0000"/>
                </a:solidFill>
                <a:effectLst/>
                <a:latin typeface="Calibri" panose="020F0502020204030204" pitchFamily="34" charset="0"/>
                <a:ea typeface="Times New Roman" panose="02020603050405020304" pitchFamily="18" charset="0"/>
              </a:rPr>
              <a:t>CIS region</a:t>
            </a:r>
            <a:r>
              <a:rPr lang="en-US" sz="2250" dirty="0">
                <a:solidFill>
                  <a:srgbClr val="000000"/>
                </a:solidFill>
                <a:effectLst/>
                <a:latin typeface="Calibri" panose="020F0502020204030204" pitchFamily="34" charset="0"/>
                <a:ea typeface="Times New Roman" panose="02020603050405020304" pitchFamily="18" charset="0"/>
              </a:rPr>
              <a:t>. </a:t>
            </a:r>
            <a:endParaRPr lang="en-US" sz="225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899CE3E4-DF3F-EC3E-6C74-E776BFE52BDF}"/>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
        <p:nvSpPr>
          <p:cNvPr id="7" name="TextBox 6">
            <a:extLst>
              <a:ext uri="{FF2B5EF4-FFF2-40B4-BE49-F238E27FC236}">
                <a16:creationId xmlns:a16="http://schemas.microsoft.com/office/drawing/2014/main" id="{7EA3975C-8112-4EAA-0382-2BFD1EBD1374}"/>
              </a:ext>
            </a:extLst>
          </p:cNvPr>
          <p:cNvSpPr txBox="1"/>
          <p:nvPr/>
        </p:nvSpPr>
        <p:spPr>
          <a:xfrm>
            <a:off x="1487273" y="-110171"/>
            <a:ext cx="9548757" cy="830997"/>
          </a:xfrm>
          <a:prstGeom prst="rect">
            <a:avLst/>
          </a:prstGeom>
          <a:noFill/>
        </p:spPr>
        <p:txBody>
          <a:bodyPr wrap="square">
            <a:spAutoFit/>
          </a:bodyPr>
          <a:lstStyle/>
          <a:p>
            <a:pPr latinLnBrk="1">
              <a:defRPr/>
            </a:pPr>
            <a:r>
              <a:rPr lang="en-US" sz="4800" dirty="0"/>
              <a:t>@ITU Global IPv6-IoT Project</a:t>
            </a:r>
          </a:p>
        </p:txBody>
      </p:sp>
    </p:spTree>
    <p:extLst>
      <p:ext uri="{BB962C8B-B14F-4D97-AF65-F5344CB8AC3E}">
        <p14:creationId xmlns:p14="http://schemas.microsoft.com/office/powerpoint/2010/main" val="359890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1D9FF2-6006-7762-F7D8-5A2B20C1CD23}"/>
              </a:ext>
            </a:extLst>
          </p:cNvPr>
          <p:cNvSpPr txBox="1"/>
          <p:nvPr/>
        </p:nvSpPr>
        <p:spPr>
          <a:xfrm>
            <a:off x="609601" y="829036"/>
            <a:ext cx="11582400" cy="5216813"/>
          </a:xfrm>
          <a:prstGeom prst="rect">
            <a:avLst/>
          </a:prstGeom>
          <a:noFill/>
        </p:spPr>
        <p:txBody>
          <a:bodyPr wrap="square">
            <a:spAutoFit/>
          </a:bodyPr>
          <a:lstStyle/>
          <a:p>
            <a:pPr algn="just">
              <a:spcBef>
                <a:spcPts val="0"/>
              </a:spcBef>
              <a:spcAft>
                <a:spcPts val="480"/>
              </a:spcAft>
              <a:buSzPts val="1000"/>
              <a:tabLst>
                <a:tab pos="457200" algn="l"/>
              </a:tabLst>
            </a:pPr>
            <a:r>
              <a:rPr lang="en-US" sz="2800" dirty="0">
                <a:latin typeface="Calibri" panose="020F0502020204030204" pitchFamily="34" charset="0"/>
              </a:rPr>
              <a:t>BDT continues to provide assistance to countries on the </a:t>
            </a:r>
            <a:r>
              <a:rPr lang="en-US" sz="2800" dirty="0">
                <a:solidFill>
                  <a:srgbClr val="00B0F0"/>
                </a:solidFill>
                <a:latin typeface="Calibri" panose="020F0502020204030204" pitchFamily="34" charset="0"/>
              </a:rPr>
              <a:t>implementation of IPv6 policies and IPv6 test bed</a:t>
            </a:r>
            <a:r>
              <a:rPr lang="en-US" sz="2800" dirty="0">
                <a:solidFill>
                  <a:srgbClr val="FF0000"/>
                </a:solidFill>
                <a:latin typeface="Calibri" panose="020F0502020204030204" pitchFamily="34" charset="0"/>
              </a:rPr>
              <a:t> </a:t>
            </a:r>
            <a:r>
              <a:rPr lang="en-US" sz="2800" dirty="0">
                <a:latin typeface="Calibri" panose="020F0502020204030204" pitchFamily="34" charset="0"/>
              </a:rPr>
              <a:t>as requested by </a:t>
            </a:r>
            <a:r>
              <a:rPr lang="en-US" sz="2800" dirty="0">
                <a:solidFill>
                  <a:srgbClr val="FF0000"/>
                </a:solidFill>
                <a:latin typeface="Calibri" panose="020F0502020204030204" pitchFamily="34" charset="0"/>
              </a:rPr>
              <a:t>Member States</a:t>
            </a:r>
            <a:r>
              <a:rPr lang="en-US" sz="2800" dirty="0">
                <a:latin typeface="Calibri" panose="020F0502020204030204" pitchFamily="34" charset="0"/>
              </a:rPr>
              <a:t> </a:t>
            </a:r>
          </a:p>
          <a:p>
            <a:pPr algn="just">
              <a:spcBef>
                <a:spcPts val="0"/>
              </a:spcBef>
              <a:spcAft>
                <a:spcPts val="480"/>
              </a:spcAft>
              <a:buSzPts val="1000"/>
              <a:tabLst>
                <a:tab pos="457200" algn="l"/>
              </a:tabLst>
            </a:pPr>
            <a:r>
              <a:rPr lang="en-US" sz="2800" dirty="0">
                <a:solidFill>
                  <a:srgbClr val="FF0000"/>
                </a:solidFill>
                <a:latin typeface="Calibri" panose="020F0502020204030204" pitchFamily="34" charset="0"/>
              </a:rPr>
              <a:t>4</a:t>
            </a:r>
            <a:r>
              <a:rPr lang="en-US" sz="2800" dirty="0">
                <a:latin typeface="Calibri" panose="020F0502020204030204" pitchFamily="34" charset="0"/>
              </a:rPr>
              <a:t> sub-regional testbed for </a:t>
            </a:r>
            <a:r>
              <a:rPr lang="en-US" sz="2800" dirty="0">
                <a:solidFill>
                  <a:srgbClr val="FF0000"/>
                </a:solidFill>
                <a:latin typeface="Calibri" panose="020F0502020204030204" pitchFamily="34" charset="0"/>
              </a:rPr>
              <a:t>IPv4 to IPv6 migration </a:t>
            </a:r>
            <a:r>
              <a:rPr lang="en-US" sz="2800" dirty="0">
                <a:latin typeface="Calibri" panose="020F0502020204030204" pitchFamily="34" charset="0"/>
              </a:rPr>
              <a:t>established in the Africa region as follows:</a:t>
            </a:r>
          </a:p>
          <a:p>
            <a:pPr marL="457200" indent="-457200" algn="just">
              <a:spcBef>
                <a:spcPts val="0"/>
              </a:spcBef>
              <a:spcAft>
                <a:spcPts val="480"/>
              </a:spcAft>
              <a:buSzPts val="1000"/>
              <a:buFont typeface="Wingdings" panose="05000000000000000000" pitchFamily="2" charset="2"/>
              <a:buChar char="§"/>
              <a:tabLst>
                <a:tab pos="457200" algn="l"/>
              </a:tabLst>
            </a:pPr>
            <a:r>
              <a:rPr lang="en-US" sz="2800" dirty="0">
                <a:solidFill>
                  <a:srgbClr val="00B0F0"/>
                </a:solidFill>
                <a:latin typeface="Calibri" panose="020F0502020204030204" pitchFamily="34" charset="0"/>
              </a:rPr>
              <a:t>Côte d’Ivoire for Western </a:t>
            </a:r>
          </a:p>
          <a:p>
            <a:pPr marL="457200" indent="-457200" algn="just">
              <a:spcBef>
                <a:spcPts val="0"/>
              </a:spcBef>
              <a:spcAft>
                <a:spcPts val="480"/>
              </a:spcAft>
              <a:buSzPts val="1000"/>
              <a:buFont typeface="Wingdings" panose="05000000000000000000" pitchFamily="2" charset="2"/>
              <a:buChar char="§"/>
              <a:tabLst>
                <a:tab pos="457200" algn="l"/>
              </a:tabLst>
            </a:pPr>
            <a:r>
              <a:rPr lang="en-US" sz="2800" dirty="0">
                <a:solidFill>
                  <a:srgbClr val="00B0F0"/>
                </a:solidFill>
                <a:latin typeface="Calibri" panose="020F0502020204030204" pitchFamily="34" charset="0"/>
              </a:rPr>
              <a:t>Uganda for Eastern Africa, </a:t>
            </a:r>
          </a:p>
          <a:p>
            <a:pPr marL="457200" indent="-457200" algn="just">
              <a:spcBef>
                <a:spcPts val="0"/>
              </a:spcBef>
              <a:spcAft>
                <a:spcPts val="480"/>
              </a:spcAft>
              <a:buSzPts val="1000"/>
              <a:buFont typeface="Wingdings" panose="05000000000000000000" pitchFamily="2" charset="2"/>
              <a:buChar char="§"/>
              <a:tabLst>
                <a:tab pos="457200" algn="l"/>
              </a:tabLst>
            </a:pPr>
            <a:r>
              <a:rPr lang="en-US" sz="2800" dirty="0">
                <a:solidFill>
                  <a:srgbClr val="00B0F0"/>
                </a:solidFill>
                <a:latin typeface="Calibri" panose="020F0502020204030204" pitchFamily="34" charset="0"/>
              </a:rPr>
              <a:t>Zimbabwe for Southern Africa</a:t>
            </a:r>
          </a:p>
          <a:p>
            <a:pPr marL="457200" indent="-457200" algn="just">
              <a:spcBef>
                <a:spcPts val="0"/>
              </a:spcBef>
              <a:spcAft>
                <a:spcPts val="480"/>
              </a:spcAft>
              <a:buSzPts val="1000"/>
              <a:buFont typeface="Wingdings" panose="05000000000000000000" pitchFamily="2" charset="2"/>
              <a:buChar char="§"/>
              <a:tabLst>
                <a:tab pos="457200" algn="l"/>
              </a:tabLst>
            </a:pPr>
            <a:r>
              <a:rPr lang="en-US" sz="2800" dirty="0">
                <a:solidFill>
                  <a:srgbClr val="00B0F0"/>
                </a:solidFill>
                <a:latin typeface="Calibri" panose="020F0502020204030204" pitchFamily="34" charset="0"/>
              </a:rPr>
              <a:t>Cameroon for Central Africa</a:t>
            </a:r>
          </a:p>
          <a:p>
            <a:pPr marL="342900" indent="-342900" algn="just">
              <a:spcBef>
                <a:spcPts val="0"/>
              </a:spcBef>
              <a:spcAft>
                <a:spcPts val="480"/>
              </a:spcAft>
              <a:buSzPts val="1000"/>
              <a:buFont typeface="Wingdings" panose="05000000000000000000" pitchFamily="2" charset="2"/>
              <a:buChar char="Ø"/>
              <a:tabLst>
                <a:tab pos="457200" algn="l"/>
              </a:tabLst>
            </a:pPr>
            <a:r>
              <a:rPr lang="en-US" sz="2800" dirty="0">
                <a:latin typeface="Calibri" panose="020F0502020204030204" pitchFamily="34" charset="0"/>
              </a:rPr>
              <a:t>BDT is also focusing on a special program to train the trainers on “</a:t>
            </a:r>
            <a:r>
              <a:rPr lang="en-US" sz="2800" dirty="0">
                <a:solidFill>
                  <a:srgbClr val="FF0000"/>
                </a:solidFill>
                <a:latin typeface="Calibri" panose="020F0502020204030204" pitchFamily="34" charset="0"/>
              </a:rPr>
              <a:t>IPv6 Over 5G Networks</a:t>
            </a:r>
            <a:r>
              <a:rPr lang="en-US" sz="2800" dirty="0">
                <a:latin typeface="Calibri" panose="020F0502020204030204" pitchFamily="34" charset="0"/>
              </a:rPr>
              <a:t>” in order to assist developing countries to implement their 5G mobile and/or fixed networks.   </a:t>
            </a:r>
          </a:p>
        </p:txBody>
      </p:sp>
      <p:sp>
        <p:nvSpPr>
          <p:cNvPr id="6" name="TextBox 5">
            <a:extLst>
              <a:ext uri="{FF2B5EF4-FFF2-40B4-BE49-F238E27FC236}">
                <a16:creationId xmlns:a16="http://schemas.microsoft.com/office/drawing/2014/main" id="{E8FB2C46-2893-6CB2-FC7A-C664E0BAEC9F}"/>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
        <p:nvSpPr>
          <p:cNvPr id="7" name="TextBox 6">
            <a:extLst>
              <a:ext uri="{FF2B5EF4-FFF2-40B4-BE49-F238E27FC236}">
                <a16:creationId xmlns:a16="http://schemas.microsoft.com/office/drawing/2014/main" id="{CE1C44F0-A153-362A-A12B-CA77C7A32794}"/>
              </a:ext>
            </a:extLst>
          </p:cNvPr>
          <p:cNvSpPr txBox="1"/>
          <p:nvPr/>
        </p:nvSpPr>
        <p:spPr>
          <a:xfrm>
            <a:off x="1203510" y="-166744"/>
            <a:ext cx="10156565" cy="830997"/>
          </a:xfrm>
          <a:prstGeom prst="rect">
            <a:avLst/>
          </a:prstGeom>
          <a:noFill/>
        </p:spPr>
        <p:txBody>
          <a:bodyPr wrap="square">
            <a:spAutoFit/>
          </a:bodyPr>
          <a:lstStyle/>
          <a:p>
            <a:pPr latinLnBrk="1">
              <a:defRPr/>
            </a:pPr>
            <a:r>
              <a:rPr lang="en-US" sz="4800" dirty="0"/>
              <a:t>@Africa Region</a:t>
            </a:r>
          </a:p>
        </p:txBody>
      </p:sp>
    </p:spTree>
    <p:extLst>
      <p:ext uri="{BB962C8B-B14F-4D97-AF65-F5344CB8AC3E}">
        <p14:creationId xmlns:p14="http://schemas.microsoft.com/office/powerpoint/2010/main" val="215826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3DB6A3-6E12-E962-2847-3824AB075D7F}"/>
              </a:ext>
            </a:extLst>
          </p:cNvPr>
          <p:cNvSpPr txBox="1"/>
          <p:nvPr/>
        </p:nvSpPr>
        <p:spPr>
          <a:xfrm>
            <a:off x="672352" y="582067"/>
            <a:ext cx="4722607" cy="5262979"/>
          </a:xfrm>
          <a:prstGeom prst="rect">
            <a:avLst/>
          </a:prstGeom>
          <a:noFill/>
        </p:spPr>
        <p:txBody>
          <a:bodyPr wrap="square">
            <a:spAutoFit/>
          </a:bodyPr>
          <a:lstStyle/>
          <a:p>
            <a:endParaRPr lang="en-US" sz="2400" dirty="0">
              <a:latin typeface="Calibri" panose="020F0502020204030204" pitchFamily="34" charset="0"/>
            </a:endParaRPr>
          </a:p>
          <a:p>
            <a:r>
              <a:rPr lang="en-US" sz="2400" dirty="0">
                <a:latin typeface="Calibri" panose="020F0502020204030204" pitchFamily="34" charset="0"/>
              </a:rPr>
              <a:t>During 2016-2017, a Project on human capacity building on IPv6 for Arab LDCs was implemented under the framework cooperation between the UAE’s Telecommunications Regulatory Authority (TRA) and ITU. </a:t>
            </a:r>
            <a:endParaRPr lang="en-US" sz="2400" dirty="0">
              <a:solidFill>
                <a:srgbClr val="00B0F0"/>
              </a:solidFill>
              <a:latin typeface="Calibri" panose="020F0502020204030204" pitchFamily="34" charset="0"/>
            </a:endParaRPr>
          </a:p>
          <a:p>
            <a:r>
              <a:rPr lang="en-US" sz="2400" dirty="0">
                <a:solidFill>
                  <a:srgbClr val="00B0F0"/>
                </a:solidFill>
                <a:latin typeface="Calibri" panose="020F0502020204030204" pitchFamily="34" charset="0"/>
              </a:rPr>
              <a:t>Results were achieved are: </a:t>
            </a:r>
          </a:p>
          <a:p>
            <a:pPr marL="342900" indent="-342900">
              <a:buFont typeface="Wingdings" panose="05000000000000000000" pitchFamily="2" charset="2"/>
              <a:buChar char="§"/>
            </a:pPr>
            <a:r>
              <a:rPr lang="en-US" sz="2400" dirty="0">
                <a:solidFill>
                  <a:srgbClr val="FF0000"/>
                </a:solidFill>
                <a:latin typeface="Calibri" panose="020F0502020204030204" pitchFamily="34" charset="0"/>
              </a:rPr>
              <a:t>31 </a:t>
            </a:r>
            <a:r>
              <a:rPr lang="en-US" sz="2400" dirty="0">
                <a:latin typeface="Calibri" panose="020F0502020204030204" pitchFamily="34" charset="0"/>
              </a:rPr>
              <a:t>Professionals in IPv6 from Arab LDCs trained;</a:t>
            </a:r>
          </a:p>
          <a:p>
            <a:pPr marL="342900" indent="-342900">
              <a:buFont typeface="Wingdings" panose="05000000000000000000" pitchFamily="2" charset="2"/>
              <a:buChar char="§"/>
            </a:pPr>
            <a:r>
              <a:rPr lang="en-US" sz="2400" dirty="0">
                <a:solidFill>
                  <a:srgbClr val="FF0000"/>
                </a:solidFill>
                <a:latin typeface="Calibri" panose="020F0502020204030204" pitchFamily="34" charset="0"/>
              </a:rPr>
              <a:t>20 </a:t>
            </a:r>
            <a:r>
              <a:rPr lang="en-US" sz="2400" dirty="0">
                <a:latin typeface="Calibri" panose="020F0502020204030204" pitchFamily="34" charset="0"/>
              </a:rPr>
              <a:t>Professionals in IPv6 from Arab LDCs become certified in IPv6 fundamental and advanced</a:t>
            </a:r>
            <a:endParaRPr lang="en-US" sz="2000" dirty="0">
              <a:latin typeface="Calibri" panose="020F0502020204030204" pitchFamily="34" charset="0"/>
            </a:endParaRPr>
          </a:p>
        </p:txBody>
      </p:sp>
      <p:pic>
        <p:nvPicPr>
          <p:cNvPr id="6" name="Picture 5">
            <a:extLst>
              <a:ext uri="{FF2B5EF4-FFF2-40B4-BE49-F238E27FC236}">
                <a16:creationId xmlns:a16="http://schemas.microsoft.com/office/drawing/2014/main" id="{1D47E300-C704-F563-AC27-9423EF422FB8}"/>
              </a:ext>
            </a:extLst>
          </p:cNvPr>
          <p:cNvPicPr>
            <a:picLocks noChangeAspect="1"/>
          </p:cNvPicPr>
          <p:nvPr/>
        </p:nvPicPr>
        <p:blipFill>
          <a:blip r:embed="rId2"/>
          <a:stretch>
            <a:fillRect/>
          </a:stretch>
        </p:blipFill>
        <p:spPr>
          <a:xfrm>
            <a:off x="5533017" y="995083"/>
            <a:ext cx="6658983" cy="4604273"/>
          </a:xfrm>
          <a:prstGeom prst="rect">
            <a:avLst/>
          </a:prstGeom>
        </p:spPr>
      </p:pic>
      <p:sp>
        <p:nvSpPr>
          <p:cNvPr id="7" name="TextBox 6">
            <a:extLst>
              <a:ext uri="{FF2B5EF4-FFF2-40B4-BE49-F238E27FC236}">
                <a16:creationId xmlns:a16="http://schemas.microsoft.com/office/drawing/2014/main" id="{09BE607C-D443-8A32-FE50-0751E5C1FF0D}"/>
              </a:ext>
            </a:extLst>
          </p:cNvPr>
          <p:cNvSpPr txBox="1"/>
          <p:nvPr/>
        </p:nvSpPr>
        <p:spPr>
          <a:xfrm>
            <a:off x="840463" y="-110470"/>
            <a:ext cx="10874615" cy="830997"/>
          </a:xfrm>
          <a:prstGeom prst="rect">
            <a:avLst/>
          </a:prstGeom>
          <a:noFill/>
        </p:spPr>
        <p:txBody>
          <a:bodyPr wrap="square">
            <a:spAutoFit/>
          </a:bodyPr>
          <a:lstStyle/>
          <a:p>
            <a:pPr latinLnBrk="1">
              <a:defRPr/>
            </a:pPr>
            <a:r>
              <a:rPr lang="en-US" sz="4800" dirty="0"/>
              <a:t>@Arab Region</a:t>
            </a:r>
          </a:p>
        </p:txBody>
      </p:sp>
      <p:sp>
        <p:nvSpPr>
          <p:cNvPr id="8" name="TextBox 7">
            <a:extLst>
              <a:ext uri="{FF2B5EF4-FFF2-40B4-BE49-F238E27FC236}">
                <a16:creationId xmlns:a16="http://schemas.microsoft.com/office/drawing/2014/main" id="{B5E9A04E-82BB-5757-65B3-E35A819000AA}"/>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Tree>
    <p:extLst>
      <p:ext uri="{BB962C8B-B14F-4D97-AF65-F5344CB8AC3E}">
        <p14:creationId xmlns:p14="http://schemas.microsoft.com/office/powerpoint/2010/main" val="1308592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2035-1FE7-4807-ABAF-DF108037A105}"/>
              </a:ext>
            </a:extLst>
          </p:cNvPr>
          <p:cNvSpPr>
            <a:spLocks noGrp="1"/>
          </p:cNvSpPr>
          <p:nvPr>
            <p:ph type="title"/>
          </p:nvPr>
        </p:nvSpPr>
        <p:spPr>
          <a:xfrm>
            <a:off x="1998430" y="1003793"/>
            <a:ext cx="9601200" cy="1270047"/>
          </a:xfrm>
        </p:spPr>
        <p:txBody>
          <a:bodyPr>
            <a:normAutofit/>
          </a:bodyPr>
          <a:lstStyle/>
          <a:p>
            <a:r>
              <a:rPr lang="en-US" sz="2200" b="1" dirty="0">
                <a:solidFill>
                  <a:srgbClr val="00B0F0"/>
                </a:solidFill>
                <a:latin typeface="Calibri" panose="020F0502020204030204" pitchFamily="34" charset="0"/>
                <a:ea typeface="SimSun" panose="02010600030101010101" pitchFamily="2" charset="-122"/>
                <a:cs typeface="Times New Roman" panose="02020603050405020304" pitchFamily="18" charset="0"/>
              </a:rPr>
              <a:t>Regional ITU IPv6 and IoT Expertise Centre for Arab region</a:t>
            </a:r>
            <a:br>
              <a:rPr lang="en-US" sz="1800" dirty="0">
                <a:solidFill>
                  <a:srgbClr val="00B0F0"/>
                </a:solidFill>
                <a:latin typeface="Calibri" panose="020F0502020204030204" pitchFamily="34" charset="0"/>
                <a:ea typeface="SimSun" panose="02010600030101010101" pitchFamily="2" charset="-122"/>
                <a:cs typeface="Times New Roman" panose="02020603050405020304" pitchFamily="18" charset="0"/>
              </a:rPr>
            </a:br>
            <a:r>
              <a:rPr lang="en-GB" sz="2400" b="1" dirty="0"/>
              <a:t>Networks and digital infrastructure</a:t>
            </a:r>
            <a:br>
              <a:rPr lang="en-GB" sz="2400" b="1" dirty="0">
                <a:solidFill>
                  <a:srgbClr val="00A3E0"/>
                </a:solidFill>
              </a:rPr>
            </a:br>
            <a:endParaRPr lang="en-GB" sz="2400" b="1" dirty="0">
              <a:solidFill>
                <a:srgbClr val="00A3E0"/>
              </a:solidFill>
            </a:endParaRPr>
          </a:p>
        </p:txBody>
      </p:sp>
      <p:sp>
        <p:nvSpPr>
          <p:cNvPr id="6" name="Title 9">
            <a:extLst>
              <a:ext uri="{FF2B5EF4-FFF2-40B4-BE49-F238E27FC236}">
                <a16:creationId xmlns:a16="http://schemas.microsoft.com/office/drawing/2014/main" id="{44A00047-9A92-429A-9F55-CC55734B9C04}"/>
              </a:ext>
            </a:extLst>
          </p:cNvPr>
          <p:cNvSpPr txBox="1">
            <a:spLocks/>
          </p:cNvSpPr>
          <p:nvPr/>
        </p:nvSpPr>
        <p:spPr>
          <a:xfrm>
            <a:off x="496602" y="2413874"/>
            <a:ext cx="2415764" cy="289368"/>
          </a:xfrm>
          <a:prstGeom prst="rect">
            <a:avLst/>
          </a:prstGeom>
          <a:ln>
            <a:noFill/>
          </a:ln>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en-US" sz="2000" b="1">
                <a:solidFill>
                  <a:schemeClr val="tx1"/>
                </a:solidFill>
              </a:rPr>
              <a:t>Objective</a:t>
            </a:r>
          </a:p>
        </p:txBody>
      </p:sp>
      <p:sp>
        <p:nvSpPr>
          <p:cNvPr id="7" name="Subtitle 8">
            <a:extLst>
              <a:ext uri="{FF2B5EF4-FFF2-40B4-BE49-F238E27FC236}">
                <a16:creationId xmlns:a16="http://schemas.microsoft.com/office/drawing/2014/main" id="{550E9B90-D7C3-4DB0-89A2-19CF4B54A134}"/>
              </a:ext>
            </a:extLst>
          </p:cNvPr>
          <p:cNvSpPr txBox="1">
            <a:spLocks/>
          </p:cNvSpPr>
          <p:nvPr/>
        </p:nvSpPr>
        <p:spPr bwMode="auto">
          <a:xfrm>
            <a:off x="476655" y="2751597"/>
            <a:ext cx="2658138" cy="31828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b="0" i="0" kern="1200">
                <a:solidFill>
                  <a:schemeClr val="tx1"/>
                </a:solidFill>
                <a:latin typeface="Arial" charset="0"/>
                <a:ea typeface="Arial" charset="0"/>
                <a:cs typeface="Arial" charset="0"/>
              </a:defRPr>
            </a:lvl1pPr>
            <a:lvl2pPr marL="742950" indent="-285750" algn="l" defTabSz="457200" rtl="0" eaLnBrk="1" fontAlgn="base" hangingPunct="1">
              <a:spcBef>
                <a:spcPct val="20000"/>
              </a:spcBef>
              <a:spcAft>
                <a:spcPct val="0"/>
              </a:spcAft>
              <a:buFont typeface="Arial" charset="0"/>
              <a:buChar char="–"/>
              <a:defRPr sz="2800" b="0" i="0" kern="1200">
                <a:solidFill>
                  <a:schemeClr val="tx1"/>
                </a:solidFill>
                <a:latin typeface="Arial" charset="0"/>
                <a:ea typeface="Arial" charset="0"/>
                <a:cs typeface="Arial" charset="0"/>
              </a:defRPr>
            </a:lvl2pPr>
            <a:lvl3pPr marL="1143000" indent="-228600" algn="l" defTabSz="457200" rtl="0" eaLnBrk="1" fontAlgn="base" hangingPunct="1">
              <a:spcBef>
                <a:spcPct val="20000"/>
              </a:spcBef>
              <a:spcAft>
                <a:spcPct val="0"/>
              </a:spcAft>
              <a:buFont typeface="Arial" charset="0"/>
              <a:buChar char="•"/>
              <a:defRPr sz="2400" b="0" i="0" kern="1200">
                <a:solidFill>
                  <a:schemeClr val="tx1"/>
                </a:solidFill>
                <a:latin typeface="Arial" charset="0"/>
                <a:ea typeface="Arial" charset="0"/>
                <a:cs typeface="Arial" charset="0"/>
              </a:defRPr>
            </a:lvl3pPr>
            <a:lvl4pPr marL="16002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4pPr>
            <a:lvl5pPr marL="20574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gn="just">
              <a:spcBef>
                <a:spcPts val="0"/>
              </a:spcBef>
              <a:spcAft>
                <a:spcPts val="600"/>
              </a:spcAft>
              <a:buNone/>
            </a:pPr>
            <a:r>
              <a:rPr lang="en-US" sz="2000" dirty="0">
                <a:solidFill>
                  <a:srgbClr val="767171"/>
                </a:solidFill>
                <a:latin typeface="Arial" panose="020B0604020202020204" pitchFamily="34" charset="0"/>
                <a:ea typeface="+mn-ea"/>
                <a:cs typeface="Arial" panose="020B0604020202020204" pitchFamily="34" charset="0"/>
              </a:rPr>
              <a:t>This project aims at assisting ITU Member States in the Arab region in transitioning from IPv4 (Internet Protocol version 4) to IPv6 (Internet Protocol version 6) for Internet of Things (IoT).</a:t>
            </a:r>
            <a:endParaRPr lang="en-GB" sz="2000" dirty="0">
              <a:solidFill>
                <a:srgbClr val="767171"/>
              </a:solidFill>
              <a:latin typeface="Arial" panose="020B0604020202020204" pitchFamily="34" charset="0"/>
              <a:ea typeface="+mn-ea"/>
              <a:cs typeface="Arial" panose="020B0604020202020204" pitchFamily="34" charset="0"/>
            </a:endParaRPr>
          </a:p>
        </p:txBody>
      </p:sp>
      <p:sp>
        <p:nvSpPr>
          <p:cNvPr id="8" name="Title 9">
            <a:extLst>
              <a:ext uri="{FF2B5EF4-FFF2-40B4-BE49-F238E27FC236}">
                <a16:creationId xmlns:a16="http://schemas.microsoft.com/office/drawing/2014/main" id="{AF82D80B-D15E-43C2-A84F-998EB03726C5}"/>
              </a:ext>
            </a:extLst>
          </p:cNvPr>
          <p:cNvSpPr txBox="1">
            <a:spLocks/>
          </p:cNvSpPr>
          <p:nvPr/>
        </p:nvSpPr>
        <p:spPr>
          <a:xfrm>
            <a:off x="3391555" y="2437390"/>
            <a:ext cx="2380288" cy="289368"/>
          </a:xfrm>
          <a:prstGeom prst="rect">
            <a:avLst/>
          </a:prstGeom>
          <a:ln>
            <a:noFill/>
          </a:ln>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en-US" sz="2000" b="1" dirty="0">
                <a:solidFill>
                  <a:schemeClr val="tx1"/>
                </a:solidFill>
              </a:rPr>
              <a:t>Focus Areas</a:t>
            </a:r>
          </a:p>
        </p:txBody>
      </p:sp>
      <p:sp>
        <p:nvSpPr>
          <p:cNvPr id="9" name="Subtitle 8">
            <a:extLst>
              <a:ext uri="{FF2B5EF4-FFF2-40B4-BE49-F238E27FC236}">
                <a16:creationId xmlns:a16="http://schemas.microsoft.com/office/drawing/2014/main" id="{E4A62CB1-A240-4A95-AD25-11B46F5C7BDF}"/>
              </a:ext>
            </a:extLst>
          </p:cNvPr>
          <p:cNvSpPr txBox="1">
            <a:spLocks/>
          </p:cNvSpPr>
          <p:nvPr/>
        </p:nvSpPr>
        <p:spPr>
          <a:xfrm>
            <a:off x="3391555" y="2751597"/>
            <a:ext cx="2366041" cy="3182895"/>
          </a:xfrm>
          <a:prstGeom prst="rect">
            <a:avLst/>
          </a:prstGeom>
          <a:ln>
            <a:noFill/>
          </a:ln>
        </p:spPr>
        <p:txBody>
          <a:bodyPr lIns="91440" tIns="45720" rIns="91440" bIns="45720" anchor="t">
            <a:noAutofit/>
          </a:bodyPr>
          <a:lstStyle>
            <a:lvl1pPr marL="0" indent="0" algn="l" defTabSz="914400" rtl="0" eaLnBrk="1" latinLnBrk="0" hangingPunct="1">
              <a:lnSpc>
                <a:spcPct val="90000"/>
              </a:lnSpc>
              <a:spcBef>
                <a:spcPts val="1800"/>
              </a:spcBef>
              <a:buFont typeface="Arial" panose="020B0604020202020204" pitchFamily="34" charset="0"/>
              <a:buNone/>
              <a:defRPr sz="240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nSpc>
                <a:spcPct val="100000"/>
              </a:lnSpc>
              <a:spcBef>
                <a:spcPts val="1200"/>
              </a:spcBef>
              <a:buFontTx/>
              <a:buChar char="-"/>
            </a:pPr>
            <a:r>
              <a:rPr lang="en-US" sz="1200" dirty="0">
                <a:solidFill>
                  <a:srgbClr val="767171"/>
                </a:solidFill>
              </a:rPr>
              <a:t>Centre Establishment</a:t>
            </a:r>
          </a:p>
          <a:p>
            <a:pPr marL="285750" indent="-285750">
              <a:lnSpc>
                <a:spcPct val="100000"/>
              </a:lnSpc>
              <a:spcBef>
                <a:spcPts val="1200"/>
              </a:spcBef>
              <a:buFontTx/>
              <a:buChar char="-"/>
            </a:pPr>
            <a:r>
              <a:rPr lang="en-GB" sz="1200" dirty="0">
                <a:solidFill>
                  <a:srgbClr val="767171"/>
                </a:solidFill>
              </a:rPr>
              <a:t>Assist selected Arab countries </a:t>
            </a:r>
            <a:r>
              <a:rPr lang="en-US" sz="1200" dirty="0">
                <a:solidFill>
                  <a:srgbClr val="767171"/>
                </a:solidFill>
              </a:rPr>
              <a:t>in developing national strategies for transition from IPv4 to IPv6, IoT, IPv6-IoT based networks in the Arab Region</a:t>
            </a:r>
          </a:p>
          <a:p>
            <a:pPr marL="285750" indent="-285750">
              <a:lnSpc>
                <a:spcPct val="100000"/>
              </a:lnSpc>
              <a:spcBef>
                <a:spcPts val="1200"/>
              </a:spcBef>
              <a:buFontTx/>
              <a:buChar char="-"/>
            </a:pPr>
            <a:r>
              <a:rPr lang="en-US" sz="1200" dirty="0">
                <a:solidFill>
                  <a:srgbClr val="767171"/>
                </a:solidFill>
              </a:rPr>
              <a:t>Creation of national task forces for IPv6</a:t>
            </a:r>
          </a:p>
          <a:p>
            <a:pPr marL="285750" indent="-285750">
              <a:lnSpc>
                <a:spcPct val="100000"/>
              </a:lnSpc>
              <a:spcBef>
                <a:spcPts val="1200"/>
              </a:spcBef>
              <a:buFontTx/>
              <a:buChar char="-"/>
            </a:pPr>
            <a:r>
              <a:rPr lang="en-US" sz="1200" dirty="0">
                <a:solidFill>
                  <a:srgbClr val="767171"/>
                </a:solidFill>
              </a:rPr>
              <a:t>Capacity development in areas of IPv6 and IoT [Professional trainings, Workshops and Hackathons]</a:t>
            </a:r>
          </a:p>
          <a:p>
            <a:pPr>
              <a:lnSpc>
                <a:spcPct val="100000"/>
              </a:lnSpc>
              <a:spcBef>
                <a:spcPts val="1200"/>
              </a:spcBef>
            </a:pPr>
            <a:endParaRPr lang="en-US" sz="1400" dirty="0">
              <a:solidFill>
                <a:srgbClr val="767171"/>
              </a:solidFill>
            </a:endParaRPr>
          </a:p>
          <a:p>
            <a:pPr>
              <a:lnSpc>
                <a:spcPct val="100000"/>
              </a:lnSpc>
              <a:spcBef>
                <a:spcPts val="0"/>
              </a:spcBef>
            </a:pPr>
            <a:endParaRPr lang="en-GB" sz="1400" dirty="0">
              <a:solidFill>
                <a:srgbClr val="767171"/>
              </a:solidFill>
            </a:endParaRPr>
          </a:p>
        </p:txBody>
      </p:sp>
      <p:sp>
        <p:nvSpPr>
          <p:cNvPr id="10" name="Title 9">
            <a:extLst>
              <a:ext uri="{FF2B5EF4-FFF2-40B4-BE49-F238E27FC236}">
                <a16:creationId xmlns:a16="http://schemas.microsoft.com/office/drawing/2014/main" id="{81CF04F5-BDB7-4686-806C-97AE3A24AD10}"/>
              </a:ext>
            </a:extLst>
          </p:cNvPr>
          <p:cNvSpPr txBox="1">
            <a:spLocks/>
          </p:cNvSpPr>
          <p:nvPr/>
        </p:nvSpPr>
        <p:spPr>
          <a:xfrm>
            <a:off x="5938139" y="2437390"/>
            <a:ext cx="2414970" cy="289368"/>
          </a:xfrm>
          <a:prstGeom prst="rect">
            <a:avLst/>
          </a:prstGeom>
          <a:ln>
            <a:noFill/>
          </a:ln>
        </p:spPr>
        <p:txBody>
          <a:bodyPr lIns="91440" tIns="45720" rIns="91440" bIns="45720"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en-US" sz="2000" b="1" dirty="0">
                <a:solidFill>
                  <a:schemeClr val="tx1"/>
                </a:solidFill>
              </a:rPr>
              <a:t>Countries</a:t>
            </a:r>
          </a:p>
        </p:txBody>
      </p:sp>
      <p:sp>
        <p:nvSpPr>
          <p:cNvPr id="11" name="Subtitle 8">
            <a:extLst>
              <a:ext uri="{FF2B5EF4-FFF2-40B4-BE49-F238E27FC236}">
                <a16:creationId xmlns:a16="http://schemas.microsoft.com/office/drawing/2014/main" id="{D667A65A-16B6-43C5-833A-A0C44C90FDC0}"/>
              </a:ext>
            </a:extLst>
          </p:cNvPr>
          <p:cNvSpPr txBox="1">
            <a:spLocks/>
          </p:cNvSpPr>
          <p:nvPr/>
        </p:nvSpPr>
        <p:spPr>
          <a:xfrm>
            <a:off x="5938139" y="2739240"/>
            <a:ext cx="2396068" cy="3182894"/>
          </a:xfrm>
          <a:prstGeom prst="rect">
            <a:avLst/>
          </a:prstGeom>
          <a:ln>
            <a:noFill/>
          </a:ln>
        </p:spPr>
        <p:txBody>
          <a:bodyPr lIns="91440" tIns="45720" rIns="91440" bIns="45720" anchor="t">
            <a:noAutofit/>
          </a:bodyPr>
          <a:lstStyle>
            <a:lvl1pPr marL="0" indent="0" algn="l" defTabSz="914400" rtl="0" eaLnBrk="1" latinLnBrk="0" hangingPunct="1">
              <a:lnSpc>
                <a:spcPct val="90000"/>
              </a:lnSpc>
              <a:spcBef>
                <a:spcPts val="1800"/>
              </a:spcBef>
              <a:buFont typeface="Arial" panose="020B0604020202020204" pitchFamily="34" charset="0"/>
              <a:buNone/>
              <a:defRPr sz="2400"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1200"/>
              </a:spcBef>
            </a:pPr>
            <a:r>
              <a:rPr lang="en-GB" sz="1800" dirty="0">
                <a:solidFill>
                  <a:srgbClr val="767171"/>
                </a:solidFill>
              </a:rPr>
              <a:t>Arab countries</a:t>
            </a:r>
          </a:p>
        </p:txBody>
      </p:sp>
      <p:cxnSp>
        <p:nvCxnSpPr>
          <p:cNvPr id="12" name="Straight Connector 11">
            <a:extLst>
              <a:ext uri="{FF2B5EF4-FFF2-40B4-BE49-F238E27FC236}">
                <a16:creationId xmlns:a16="http://schemas.microsoft.com/office/drawing/2014/main" id="{81CE4992-99F2-42D1-9D26-63C51AEA3EF8}"/>
              </a:ext>
            </a:extLst>
          </p:cNvPr>
          <p:cNvCxnSpPr>
            <a:cxnSpLocks/>
          </p:cNvCxnSpPr>
          <p:nvPr/>
        </p:nvCxnSpPr>
        <p:spPr>
          <a:xfrm>
            <a:off x="3257086" y="2739240"/>
            <a:ext cx="0" cy="2747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C54DCC2-7B9C-418F-B345-7835C4E4D3F9}"/>
              </a:ext>
            </a:extLst>
          </p:cNvPr>
          <p:cNvCxnSpPr>
            <a:cxnSpLocks/>
          </p:cNvCxnSpPr>
          <p:nvPr/>
        </p:nvCxnSpPr>
        <p:spPr>
          <a:xfrm>
            <a:off x="5770689" y="2739240"/>
            <a:ext cx="0" cy="2747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itle 9">
            <a:extLst>
              <a:ext uri="{FF2B5EF4-FFF2-40B4-BE49-F238E27FC236}">
                <a16:creationId xmlns:a16="http://schemas.microsoft.com/office/drawing/2014/main" id="{A7A00C48-4674-40C7-AE39-CC0C9BD8BB14}"/>
              </a:ext>
            </a:extLst>
          </p:cNvPr>
          <p:cNvSpPr txBox="1">
            <a:spLocks/>
          </p:cNvSpPr>
          <p:nvPr/>
        </p:nvSpPr>
        <p:spPr>
          <a:xfrm>
            <a:off x="476655" y="292602"/>
            <a:ext cx="4991320" cy="316998"/>
          </a:xfrm>
          <a:prstGeom prst="rect">
            <a:avLst/>
          </a:prstGeom>
        </p:spPr>
        <p:txBody>
          <a:bodyPr lIns="91440" tIns="45720" rIns="91440" bIns="45720"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en-US" sz="1400" dirty="0">
                <a:solidFill>
                  <a:srgbClr val="00A3E0"/>
                </a:solidFill>
                <a:latin typeface="Arial"/>
                <a:cs typeface="Arial"/>
              </a:rPr>
              <a:t>#NetworksandDigitalInfrastructure  </a:t>
            </a:r>
          </a:p>
        </p:txBody>
      </p:sp>
      <p:pic>
        <p:nvPicPr>
          <p:cNvPr id="37" name="Graphic 36">
            <a:extLst>
              <a:ext uri="{FF2B5EF4-FFF2-40B4-BE49-F238E27FC236}">
                <a16:creationId xmlns:a16="http://schemas.microsoft.com/office/drawing/2014/main" id="{DFF190AC-0140-4E85-ACDE-948C29842E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459" y="947337"/>
            <a:ext cx="788670" cy="822960"/>
          </a:xfrm>
          <a:prstGeom prst="rect">
            <a:avLst/>
          </a:prstGeom>
        </p:spPr>
      </p:pic>
      <p:sp>
        <p:nvSpPr>
          <p:cNvPr id="38" name="Title 9">
            <a:extLst>
              <a:ext uri="{FF2B5EF4-FFF2-40B4-BE49-F238E27FC236}">
                <a16:creationId xmlns:a16="http://schemas.microsoft.com/office/drawing/2014/main" id="{8326E3C0-EE4F-4FFA-B66C-DEB9EFD0B23E}"/>
              </a:ext>
            </a:extLst>
          </p:cNvPr>
          <p:cNvSpPr txBox="1">
            <a:spLocks/>
          </p:cNvSpPr>
          <p:nvPr/>
        </p:nvSpPr>
        <p:spPr>
          <a:xfrm>
            <a:off x="8603256" y="2437390"/>
            <a:ext cx="2415764" cy="289368"/>
          </a:xfrm>
          <a:prstGeom prst="rect">
            <a:avLst/>
          </a:prstGeom>
          <a:ln>
            <a:noFill/>
          </a:ln>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en-US" sz="2000" b="1" dirty="0">
                <a:solidFill>
                  <a:schemeClr val="tx1"/>
                </a:solidFill>
              </a:rPr>
              <a:t>Status</a:t>
            </a:r>
          </a:p>
        </p:txBody>
      </p:sp>
      <p:cxnSp>
        <p:nvCxnSpPr>
          <p:cNvPr id="40" name="Straight Connector 39">
            <a:extLst>
              <a:ext uri="{FF2B5EF4-FFF2-40B4-BE49-F238E27FC236}">
                <a16:creationId xmlns:a16="http://schemas.microsoft.com/office/drawing/2014/main" id="{CDFA5041-CBE8-471F-B048-DEB94339AE56}"/>
              </a:ext>
            </a:extLst>
          </p:cNvPr>
          <p:cNvCxnSpPr>
            <a:cxnSpLocks/>
          </p:cNvCxnSpPr>
          <p:nvPr/>
        </p:nvCxnSpPr>
        <p:spPr>
          <a:xfrm>
            <a:off x="8394396" y="2846668"/>
            <a:ext cx="0" cy="27473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Subtitle 8">
            <a:extLst>
              <a:ext uri="{FF2B5EF4-FFF2-40B4-BE49-F238E27FC236}">
                <a16:creationId xmlns:a16="http://schemas.microsoft.com/office/drawing/2014/main" id="{EA517A1F-F2BB-4801-AD8D-C5C2F14E8C6C}"/>
              </a:ext>
            </a:extLst>
          </p:cNvPr>
          <p:cNvSpPr txBox="1">
            <a:spLocks/>
          </p:cNvSpPr>
          <p:nvPr/>
        </p:nvSpPr>
        <p:spPr bwMode="auto">
          <a:xfrm>
            <a:off x="8603256" y="2739240"/>
            <a:ext cx="2619455" cy="2032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b="0" i="0" kern="1200">
                <a:solidFill>
                  <a:schemeClr val="tx1"/>
                </a:solidFill>
                <a:latin typeface="Arial" charset="0"/>
                <a:ea typeface="Arial" charset="0"/>
                <a:cs typeface="Arial" charset="0"/>
              </a:defRPr>
            </a:lvl1pPr>
            <a:lvl2pPr marL="742950" indent="-285750" algn="l" defTabSz="457200" rtl="0" eaLnBrk="1" fontAlgn="base" hangingPunct="1">
              <a:spcBef>
                <a:spcPct val="20000"/>
              </a:spcBef>
              <a:spcAft>
                <a:spcPct val="0"/>
              </a:spcAft>
              <a:buFont typeface="Arial" charset="0"/>
              <a:buChar char="–"/>
              <a:defRPr sz="2800" b="0" i="0" kern="1200">
                <a:solidFill>
                  <a:schemeClr val="tx1"/>
                </a:solidFill>
                <a:latin typeface="Arial" charset="0"/>
                <a:ea typeface="Arial" charset="0"/>
                <a:cs typeface="Arial" charset="0"/>
              </a:defRPr>
            </a:lvl2pPr>
            <a:lvl3pPr marL="1143000" indent="-228600" algn="l" defTabSz="457200" rtl="0" eaLnBrk="1" fontAlgn="base" hangingPunct="1">
              <a:spcBef>
                <a:spcPct val="20000"/>
              </a:spcBef>
              <a:spcAft>
                <a:spcPct val="0"/>
              </a:spcAft>
              <a:buFont typeface="Arial" charset="0"/>
              <a:buChar char="•"/>
              <a:defRPr sz="2400" b="0" i="0" kern="1200">
                <a:solidFill>
                  <a:schemeClr val="tx1"/>
                </a:solidFill>
                <a:latin typeface="Arial" charset="0"/>
                <a:ea typeface="Arial" charset="0"/>
                <a:cs typeface="Arial" charset="0"/>
              </a:defRPr>
            </a:lvl3pPr>
            <a:lvl4pPr marL="16002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4pPr>
            <a:lvl5pPr marL="20574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600"/>
              </a:spcBef>
              <a:buNone/>
            </a:pPr>
            <a:r>
              <a:rPr lang="en-GB" sz="1800" dirty="0">
                <a:solidFill>
                  <a:srgbClr val="767171"/>
                </a:solidFill>
                <a:latin typeface="Arial" panose="020B0604020202020204" pitchFamily="34" charset="0"/>
                <a:cs typeface="Arial" panose="020B0604020202020204" pitchFamily="34" charset="0"/>
              </a:rPr>
              <a:t>Live ! </a:t>
            </a:r>
            <a:endParaRPr lang="en-GB" sz="1800" dirty="0">
              <a:solidFill>
                <a:srgbClr val="767171"/>
              </a:solidFill>
            </a:endParaRPr>
          </a:p>
        </p:txBody>
      </p:sp>
      <p:sp>
        <p:nvSpPr>
          <p:cNvPr id="42" name="Title 9">
            <a:extLst>
              <a:ext uri="{FF2B5EF4-FFF2-40B4-BE49-F238E27FC236}">
                <a16:creationId xmlns:a16="http://schemas.microsoft.com/office/drawing/2014/main" id="{542E8416-7F7F-4FA7-9A0D-0E5E4DD7DCFD}"/>
              </a:ext>
            </a:extLst>
          </p:cNvPr>
          <p:cNvSpPr txBox="1">
            <a:spLocks/>
          </p:cNvSpPr>
          <p:nvPr/>
        </p:nvSpPr>
        <p:spPr>
          <a:xfrm>
            <a:off x="5830879" y="3834255"/>
            <a:ext cx="2415764" cy="289368"/>
          </a:xfrm>
          <a:prstGeom prst="rect">
            <a:avLst/>
          </a:prstGeom>
          <a:ln>
            <a:noFill/>
          </a:ln>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en-US" sz="2000" b="1" dirty="0">
                <a:solidFill>
                  <a:schemeClr val="tx1"/>
                </a:solidFill>
              </a:rPr>
              <a:t>Current Partners</a:t>
            </a:r>
          </a:p>
        </p:txBody>
      </p:sp>
      <p:sp>
        <p:nvSpPr>
          <p:cNvPr id="43" name="Subtitle 8">
            <a:extLst>
              <a:ext uri="{FF2B5EF4-FFF2-40B4-BE49-F238E27FC236}">
                <a16:creationId xmlns:a16="http://schemas.microsoft.com/office/drawing/2014/main" id="{CA2C1A6E-0637-4EA7-9CFF-99563A7165F9}"/>
              </a:ext>
            </a:extLst>
          </p:cNvPr>
          <p:cNvSpPr txBox="1">
            <a:spLocks/>
          </p:cNvSpPr>
          <p:nvPr/>
        </p:nvSpPr>
        <p:spPr bwMode="auto">
          <a:xfrm>
            <a:off x="5923939" y="4092591"/>
            <a:ext cx="2574887" cy="27654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b="0" i="0" kern="1200">
                <a:solidFill>
                  <a:schemeClr val="tx1"/>
                </a:solidFill>
                <a:latin typeface="Arial" charset="0"/>
                <a:ea typeface="Arial" charset="0"/>
                <a:cs typeface="Arial" charset="0"/>
              </a:defRPr>
            </a:lvl1pPr>
            <a:lvl2pPr marL="742950" indent="-285750" algn="l" defTabSz="457200" rtl="0" eaLnBrk="1" fontAlgn="base" hangingPunct="1">
              <a:spcBef>
                <a:spcPct val="20000"/>
              </a:spcBef>
              <a:spcAft>
                <a:spcPct val="0"/>
              </a:spcAft>
              <a:buFont typeface="Arial" charset="0"/>
              <a:buChar char="–"/>
              <a:defRPr sz="2800" b="0" i="0" kern="1200">
                <a:solidFill>
                  <a:schemeClr val="tx1"/>
                </a:solidFill>
                <a:latin typeface="Arial" charset="0"/>
                <a:ea typeface="Arial" charset="0"/>
                <a:cs typeface="Arial" charset="0"/>
              </a:defRPr>
            </a:lvl2pPr>
            <a:lvl3pPr marL="1143000" indent="-228600" algn="l" defTabSz="457200" rtl="0" eaLnBrk="1" fontAlgn="base" hangingPunct="1">
              <a:spcBef>
                <a:spcPct val="20000"/>
              </a:spcBef>
              <a:spcAft>
                <a:spcPct val="0"/>
              </a:spcAft>
              <a:buFont typeface="Arial" charset="0"/>
              <a:buChar char="•"/>
              <a:defRPr sz="2400" b="0" i="0" kern="1200">
                <a:solidFill>
                  <a:schemeClr val="tx1"/>
                </a:solidFill>
                <a:latin typeface="Arial" charset="0"/>
                <a:ea typeface="Arial" charset="0"/>
                <a:cs typeface="Arial" charset="0"/>
              </a:defRPr>
            </a:lvl3pPr>
            <a:lvl4pPr marL="16002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4pPr>
            <a:lvl5pPr marL="20574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600"/>
              </a:spcBef>
              <a:buNone/>
            </a:pPr>
            <a:r>
              <a:rPr lang="en-US" sz="1800" dirty="0">
                <a:solidFill>
                  <a:schemeClr val="tx1">
                    <a:lumMod val="50000"/>
                    <a:lumOff val="50000"/>
                  </a:schemeClr>
                </a:solidFill>
              </a:rPr>
              <a:t>TPRA-Sudan</a:t>
            </a:r>
            <a:endParaRPr lang="en-US" sz="1800" dirty="0">
              <a:solidFill>
                <a:srgbClr val="FF0000"/>
              </a:solidFill>
            </a:endParaRPr>
          </a:p>
        </p:txBody>
      </p:sp>
      <p:pic>
        <p:nvPicPr>
          <p:cNvPr id="25" name="Picture 24" descr="A picture containing food&#10;&#10;Description automatically generated">
            <a:extLst>
              <a:ext uri="{FF2B5EF4-FFF2-40B4-BE49-F238E27FC236}">
                <a16:creationId xmlns:a16="http://schemas.microsoft.com/office/drawing/2014/main" id="{08A4FA5D-14A8-432B-B279-F414923F0370}"/>
              </a:ext>
            </a:extLst>
          </p:cNvPr>
          <p:cNvPicPr/>
          <p:nvPr/>
        </p:nvPicPr>
        <p:blipFill>
          <a:blip r:embed="rId5"/>
          <a:stretch>
            <a:fillRect/>
          </a:stretch>
        </p:blipFill>
        <p:spPr>
          <a:xfrm>
            <a:off x="5953595" y="4381958"/>
            <a:ext cx="1634388" cy="778129"/>
          </a:xfrm>
          <a:prstGeom prst="rect">
            <a:avLst/>
          </a:prstGeom>
        </p:spPr>
      </p:pic>
      <p:pic>
        <p:nvPicPr>
          <p:cNvPr id="15" name="Picture 2" descr="ما هو ipv6 وأهم مميزاته والهدف من إصداره ؟ - تريندات">
            <a:extLst>
              <a:ext uri="{FF2B5EF4-FFF2-40B4-BE49-F238E27FC236}">
                <a16:creationId xmlns:a16="http://schemas.microsoft.com/office/drawing/2014/main" id="{DD2F2397-71F2-4C32-A969-1DD4BB7547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4396" y="4127880"/>
            <a:ext cx="1914024"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OT [Using Raspberry Pi] – Skills Dynamix">
            <a:extLst>
              <a:ext uri="{FF2B5EF4-FFF2-40B4-BE49-F238E27FC236}">
                <a16:creationId xmlns:a16="http://schemas.microsoft.com/office/drawing/2014/main" id="{E94EC619-D577-4BC2-8529-0FC3CBA4FF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8420" y="4123623"/>
            <a:ext cx="1883580" cy="173058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3BBCA0A-BF7E-6A38-A4BD-064D001D5930}"/>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Tree>
    <p:extLst>
      <p:ext uri="{BB962C8B-B14F-4D97-AF65-F5344CB8AC3E}">
        <p14:creationId xmlns:p14="http://schemas.microsoft.com/office/powerpoint/2010/main" val="2643642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7AB618-BD98-096F-9DA5-CDE36B5B4D8D}"/>
              </a:ext>
            </a:extLst>
          </p:cNvPr>
          <p:cNvSpPr txBox="1"/>
          <p:nvPr/>
        </p:nvSpPr>
        <p:spPr>
          <a:xfrm>
            <a:off x="609600" y="927740"/>
            <a:ext cx="11261464" cy="5478423"/>
          </a:xfrm>
          <a:prstGeom prst="rect">
            <a:avLst/>
          </a:prstGeom>
          <a:noFill/>
        </p:spPr>
        <p:txBody>
          <a:bodyPr wrap="square">
            <a:spAutoFit/>
          </a:bodyPr>
          <a:lstStyle/>
          <a:p>
            <a:pPr marL="285750" indent="-285750">
              <a:buFont typeface="Wingdings" panose="05000000000000000000" pitchFamily="2" charset="2"/>
              <a:buChar char="Ø"/>
            </a:pPr>
            <a:r>
              <a:rPr lang="en-US" sz="2500" dirty="0"/>
              <a:t>IPv6 has been developed as an evolution of IPv4 to enable IPv6 to provide many new features while building on the foundational concepts that made IPv4 so successful.</a:t>
            </a:r>
          </a:p>
          <a:p>
            <a:pPr marL="285750" indent="-285750">
              <a:buFont typeface="Wingdings" panose="05000000000000000000" pitchFamily="2" charset="2"/>
              <a:buChar char="Ø"/>
            </a:pPr>
            <a:r>
              <a:rPr lang="en-US" sz="2500" dirty="0"/>
              <a:t>IPv6 Deployment: Many options are possible!</a:t>
            </a:r>
          </a:p>
          <a:p>
            <a:pPr marL="285750" indent="-285750">
              <a:buFont typeface="Wingdings" panose="05000000000000000000" pitchFamily="2" charset="2"/>
              <a:buChar char="Ø"/>
            </a:pPr>
            <a:r>
              <a:rPr lang="en-US" sz="2500" dirty="0"/>
              <a:t>Guidelines and best practices would be useful for IPv6 deployment both in Mobile and Fixed Networks taking into consideration, the Security and QoS issues. </a:t>
            </a:r>
          </a:p>
          <a:p>
            <a:pPr marL="285750" indent="-285750">
              <a:buFont typeface="Wingdings" panose="05000000000000000000" pitchFamily="2" charset="2"/>
              <a:buChar char="Ø"/>
            </a:pPr>
            <a:r>
              <a:rPr lang="en-US" altLang="ja-JP" sz="2500" dirty="0">
                <a:ea typeface="MS PGothic" pitchFamily="34" charset="-128"/>
              </a:rPr>
              <a:t>IPv6 security can be improved compared to IPv4 by the mandatory implementation of IPsec, adding the security measures at the IP layer.</a:t>
            </a:r>
          </a:p>
          <a:p>
            <a:pPr marL="285750" indent="-285750">
              <a:buFont typeface="Wingdings" panose="05000000000000000000" pitchFamily="2" charset="2"/>
              <a:buChar char="Ø"/>
            </a:pPr>
            <a:r>
              <a:rPr lang="en-US" altLang="ja-JP" sz="2500" dirty="0">
                <a:ea typeface="MS PGothic" pitchFamily="34" charset="-128"/>
              </a:rPr>
              <a:t>As IPv6 security is actively discussed and new issues  appear, it is necessary to keep your information updated</a:t>
            </a:r>
          </a:p>
          <a:p>
            <a:pPr marL="285750" indent="-285750">
              <a:buFont typeface="Wingdings" panose="05000000000000000000" pitchFamily="2" charset="2"/>
              <a:buChar char="Ø"/>
            </a:pPr>
            <a:r>
              <a:rPr lang="en-US" altLang="ja-JP" sz="2500" dirty="0">
                <a:ea typeface="MS PGothic" pitchFamily="34" charset="-128"/>
              </a:rPr>
              <a:t>There is a high demand from developing countries and LDCs for capacity development, policy and strategy transition support- </a:t>
            </a:r>
            <a:r>
              <a:rPr lang="en-US" altLang="ja-JP" sz="2500" dirty="0">
                <a:solidFill>
                  <a:srgbClr val="FF0000"/>
                </a:solidFill>
                <a:ea typeface="MS PGothic" pitchFamily="34" charset="-128"/>
              </a:rPr>
              <a:t>Collaboration between key players in the field is needed !</a:t>
            </a:r>
          </a:p>
          <a:p>
            <a:endParaRPr lang="en-US" sz="2500" b="1" dirty="0"/>
          </a:p>
        </p:txBody>
      </p:sp>
      <p:sp>
        <p:nvSpPr>
          <p:cNvPr id="6" name="TextBox 5">
            <a:extLst>
              <a:ext uri="{FF2B5EF4-FFF2-40B4-BE49-F238E27FC236}">
                <a16:creationId xmlns:a16="http://schemas.microsoft.com/office/drawing/2014/main" id="{25C52FD3-D9B8-46E1-49B9-3488F856CA05}"/>
              </a:ext>
            </a:extLst>
          </p:cNvPr>
          <p:cNvSpPr txBox="1"/>
          <p:nvPr/>
        </p:nvSpPr>
        <p:spPr>
          <a:xfrm>
            <a:off x="840463" y="-110470"/>
            <a:ext cx="8975889" cy="830997"/>
          </a:xfrm>
          <a:prstGeom prst="rect">
            <a:avLst/>
          </a:prstGeom>
          <a:noFill/>
        </p:spPr>
        <p:txBody>
          <a:bodyPr wrap="square">
            <a:spAutoFit/>
          </a:bodyPr>
          <a:lstStyle/>
          <a:p>
            <a:pPr latinLnBrk="1">
              <a:defRPr/>
            </a:pPr>
            <a:r>
              <a:rPr lang="en-US" sz="4800" dirty="0"/>
              <a:t>Conclusion</a:t>
            </a:r>
          </a:p>
        </p:txBody>
      </p:sp>
      <p:sp>
        <p:nvSpPr>
          <p:cNvPr id="7" name="TextBox 6">
            <a:extLst>
              <a:ext uri="{FF2B5EF4-FFF2-40B4-BE49-F238E27FC236}">
                <a16:creationId xmlns:a16="http://schemas.microsoft.com/office/drawing/2014/main" id="{D7DA0EFF-CF0A-F412-CBBF-84297178341E}"/>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Tree>
    <p:extLst>
      <p:ext uri="{BB962C8B-B14F-4D97-AF65-F5344CB8AC3E}">
        <p14:creationId xmlns:p14="http://schemas.microsoft.com/office/powerpoint/2010/main" val="1663470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9" y="593968"/>
            <a:ext cx="12340493" cy="5556739"/>
          </a:xfrm>
          <a:prstGeom prst="rect">
            <a:avLst/>
          </a:prstGeom>
        </p:spPr>
      </p:pic>
      <p:sp>
        <p:nvSpPr>
          <p:cNvPr id="7" name="Google Shape;174;p31"/>
          <p:cNvSpPr txBox="1"/>
          <p:nvPr/>
        </p:nvSpPr>
        <p:spPr>
          <a:xfrm>
            <a:off x="420900" y="593968"/>
            <a:ext cx="6477900" cy="5143500"/>
          </a:xfrm>
          <a:prstGeom prst="rect">
            <a:avLst/>
          </a:prstGeom>
          <a:solidFill>
            <a:srgbClr val="0097D8">
              <a:alpha val="64709"/>
            </a:srgbClr>
          </a:solid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endParaRPr sz="4600" b="1" dirty="0">
              <a:solidFill>
                <a:srgbClr val="FFFFFF"/>
              </a:solidFill>
            </a:endParaRPr>
          </a:p>
          <a:p>
            <a:pPr marL="0" lvl="0" indent="0" rtl="0">
              <a:spcBef>
                <a:spcPts val="0"/>
              </a:spcBef>
              <a:spcAft>
                <a:spcPts val="0"/>
              </a:spcAft>
              <a:buClr>
                <a:srgbClr val="000000"/>
              </a:buClr>
              <a:buSzPts val="1100"/>
              <a:buFont typeface="Arial"/>
              <a:buNone/>
            </a:pPr>
            <a:endParaRPr sz="2200" b="1" dirty="0"/>
          </a:p>
          <a:p>
            <a:pPr marL="0" lvl="0" indent="0" rtl="0">
              <a:spcBef>
                <a:spcPts val="0"/>
              </a:spcBef>
              <a:spcAft>
                <a:spcPts val="0"/>
              </a:spcAft>
              <a:buClr>
                <a:srgbClr val="000000"/>
              </a:buClr>
              <a:buSzPts val="1100"/>
              <a:buFont typeface="Arial"/>
              <a:buNone/>
            </a:pPr>
            <a:endParaRPr sz="2200" b="1" dirty="0">
              <a:solidFill>
                <a:srgbClr val="FFFFFF"/>
              </a:solidFill>
            </a:endParaRPr>
          </a:p>
          <a:p>
            <a:pPr marL="0" lvl="0" indent="0" rtl="0">
              <a:spcBef>
                <a:spcPts val="0"/>
              </a:spcBef>
              <a:spcAft>
                <a:spcPts val="0"/>
              </a:spcAft>
              <a:buClr>
                <a:srgbClr val="000000"/>
              </a:buClr>
              <a:buSzPts val="1100"/>
              <a:buFont typeface="Arial"/>
              <a:buNone/>
            </a:pPr>
            <a:r>
              <a:rPr lang="en" sz="4200" b="1" dirty="0">
                <a:solidFill>
                  <a:srgbClr val="FFFFFF"/>
                </a:solidFill>
              </a:rPr>
              <a:t>THANK YOU!</a:t>
            </a:r>
            <a:endParaRPr sz="4200" b="1" dirty="0">
              <a:solidFill>
                <a:srgbClr val="FFFFFF"/>
              </a:solidFill>
            </a:endParaRPr>
          </a:p>
          <a:p>
            <a:pPr marL="0" lvl="0" indent="0" rtl="0">
              <a:spcBef>
                <a:spcPts val="0"/>
              </a:spcBef>
              <a:spcAft>
                <a:spcPts val="0"/>
              </a:spcAft>
              <a:buClr>
                <a:srgbClr val="000000"/>
              </a:buClr>
              <a:buSzPts val="1100"/>
              <a:buFont typeface="Arial"/>
              <a:buNone/>
            </a:pPr>
            <a:endParaRPr dirty="0">
              <a:solidFill>
                <a:srgbClr val="FFFFFF"/>
              </a:solidFill>
            </a:endParaRPr>
          </a:p>
        </p:txBody>
      </p:sp>
      <p:sp>
        <p:nvSpPr>
          <p:cNvPr id="9" name="TextBox 8">
            <a:extLst>
              <a:ext uri="{FF2B5EF4-FFF2-40B4-BE49-F238E27FC236}">
                <a16:creationId xmlns:a16="http://schemas.microsoft.com/office/drawing/2014/main" id="{57A8D2A1-FE0A-DF07-388D-16DB3E45E1F1}"/>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Tree>
    <p:extLst>
      <p:ext uri="{BB962C8B-B14F-4D97-AF65-F5344CB8AC3E}">
        <p14:creationId xmlns:p14="http://schemas.microsoft.com/office/powerpoint/2010/main" val="344302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3F0929-6F22-D6D5-4FEC-E629586B258D}"/>
              </a:ext>
            </a:extLst>
          </p:cNvPr>
          <p:cNvSpPr txBox="1"/>
          <p:nvPr/>
        </p:nvSpPr>
        <p:spPr bwMode="auto">
          <a:xfrm>
            <a:off x="512781" y="57268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ctr" anchorCtr="0" compatLnSpc="1">
            <a:prstTxWarp prst="textNoShape">
              <a:avLst/>
            </a:prstTxWarp>
            <a:normAutofit/>
          </a:bodyPr>
          <a:lstStyle/>
          <a:p>
            <a:pPr eaLnBrk="1" hangingPunct="1">
              <a:spcAft>
                <a:spcPts val="600"/>
              </a:spcAft>
            </a:pPr>
            <a:r>
              <a:rPr lang="en-US" sz="3200" b="1" i="0" kern="1200" dirty="0">
                <a:latin typeface="Arial" charset="0"/>
                <a:ea typeface="Arial" charset="0"/>
                <a:cs typeface="Arial" charset="0"/>
              </a:rPr>
              <a:t>Presentation Outline</a:t>
            </a:r>
          </a:p>
        </p:txBody>
      </p:sp>
      <p:graphicFrame>
        <p:nvGraphicFramePr>
          <p:cNvPr id="13" name="TextBox 3">
            <a:extLst>
              <a:ext uri="{FF2B5EF4-FFF2-40B4-BE49-F238E27FC236}">
                <a16:creationId xmlns:a16="http://schemas.microsoft.com/office/drawing/2014/main" id="{91E98824-B736-AB41-6F05-B55E041F8FFA}"/>
              </a:ext>
            </a:extLst>
          </p:cNvPr>
          <p:cNvGraphicFramePr/>
          <p:nvPr>
            <p:extLst>
              <p:ext uri="{D42A27DB-BD31-4B8C-83A1-F6EECF244321}">
                <p14:modId xmlns:p14="http://schemas.microsoft.com/office/powerpoint/2010/main" val="4173415769"/>
              </p:ext>
            </p:extLst>
          </p:nvPr>
        </p:nvGraphicFramePr>
        <p:xfrm>
          <a:off x="365761" y="1619026"/>
          <a:ext cx="11478408" cy="418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18D8B5D-306E-ECAE-801A-B8468AA90320}"/>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Tree>
    <p:extLst>
      <p:ext uri="{BB962C8B-B14F-4D97-AF65-F5344CB8AC3E}">
        <p14:creationId xmlns:p14="http://schemas.microsoft.com/office/powerpoint/2010/main" val="409701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타원 11">
            <a:extLst>
              <a:ext uri="{FF2B5EF4-FFF2-40B4-BE49-F238E27FC236}">
                <a16:creationId xmlns:a16="http://schemas.microsoft.com/office/drawing/2014/main" id="{A442F3DF-5FA5-5044-2174-290583F35FAF}"/>
              </a:ext>
            </a:extLst>
          </p:cNvPr>
          <p:cNvSpPr/>
          <p:nvPr/>
        </p:nvSpPr>
        <p:spPr>
          <a:xfrm>
            <a:off x="2737633" y="3562354"/>
            <a:ext cx="2928958" cy="2286017"/>
          </a:xfrm>
          <a:prstGeom prst="ellipse">
            <a:avLst/>
          </a:prstGeom>
          <a:solidFill>
            <a:srgbClr val="009999"/>
          </a:solidFill>
          <a:ln>
            <a:noFill/>
          </a:ln>
          <a:effectLst>
            <a:reflection blurRad="6350" stA="50000" endA="300" endPos="38500" dist="50800" dir="5400000" sy="-100000" algn="bl" rotWithShape="0"/>
            <a:softEdge rad="317500"/>
          </a:effectLst>
          <a:scene3d>
            <a:camera prst="perspectiveRelaxed"/>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11" name="타원 10">
            <a:extLst>
              <a:ext uri="{FF2B5EF4-FFF2-40B4-BE49-F238E27FC236}">
                <a16:creationId xmlns:a16="http://schemas.microsoft.com/office/drawing/2014/main" id="{ECC1491D-E506-0C5F-75B4-E6C8E3289FF5}"/>
              </a:ext>
            </a:extLst>
          </p:cNvPr>
          <p:cNvSpPr/>
          <p:nvPr/>
        </p:nvSpPr>
        <p:spPr>
          <a:xfrm>
            <a:off x="6988471" y="2193917"/>
            <a:ext cx="2928959" cy="2286016"/>
          </a:xfrm>
          <a:prstGeom prst="ellipse">
            <a:avLst/>
          </a:prstGeom>
          <a:solidFill>
            <a:srgbClr val="009999"/>
          </a:solidFill>
          <a:ln>
            <a:noFill/>
          </a:ln>
          <a:effectLst>
            <a:reflection blurRad="6350" stA="50000" endA="300" endPos="38500" dist="50800" dir="5400000" sy="-100000" algn="bl" rotWithShape="0"/>
            <a:softEdge rad="317500"/>
          </a:effectLst>
          <a:scene3d>
            <a:camera prst="perspectiveRelaxed"/>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5" name="타원 4">
            <a:extLst>
              <a:ext uri="{FF2B5EF4-FFF2-40B4-BE49-F238E27FC236}">
                <a16:creationId xmlns:a16="http://schemas.microsoft.com/office/drawing/2014/main" id="{18B0E3D7-27CF-E3C9-7111-4A5F4DDB1B17}"/>
              </a:ext>
            </a:extLst>
          </p:cNvPr>
          <p:cNvSpPr/>
          <p:nvPr/>
        </p:nvSpPr>
        <p:spPr>
          <a:xfrm>
            <a:off x="5012238" y="1225284"/>
            <a:ext cx="2143140" cy="1714512"/>
          </a:xfrm>
          <a:prstGeom prst="ellipse">
            <a:avLst/>
          </a:prstGeom>
          <a:solidFill>
            <a:srgbClr val="009999"/>
          </a:solidFill>
          <a:ln>
            <a:noFill/>
          </a:ln>
          <a:effectLst>
            <a:glow rad="139700">
              <a:schemeClr val="accent4">
                <a:satMod val="175000"/>
                <a:alpha val="40000"/>
              </a:schemeClr>
            </a:glow>
          </a:effectLst>
          <a:scene3d>
            <a:camera prst="isometricOffAxis1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12293" name="Text Box 209">
            <a:extLst>
              <a:ext uri="{FF2B5EF4-FFF2-40B4-BE49-F238E27FC236}">
                <a16:creationId xmlns:a16="http://schemas.microsoft.com/office/drawing/2014/main" id="{C0E22B06-D48B-A668-2BE6-CA4B5DC5886C}"/>
              </a:ext>
            </a:extLst>
          </p:cNvPr>
          <p:cNvSpPr txBox="1">
            <a:spLocks noChangeArrowheads="1"/>
          </p:cNvSpPr>
          <p:nvPr/>
        </p:nvSpPr>
        <p:spPr bwMode="auto">
          <a:xfrm>
            <a:off x="3792538" y="1052513"/>
            <a:ext cx="46228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latinLnBrk="1" hangingPunct="1">
              <a:lnSpc>
                <a:spcPct val="80000"/>
              </a:lnSpc>
              <a:spcBef>
                <a:spcPct val="20000"/>
              </a:spcBef>
              <a:buClr>
                <a:schemeClr val="accent1"/>
              </a:buClr>
              <a:buSzPct val="70000"/>
            </a:pPr>
            <a:endParaRPr lang="en-US" altLang="ko-KR" sz="2800" b="1" i="1" dirty="0">
              <a:latin typeface="Cambria" panose="02040503050406030204" pitchFamily="18" charset="0"/>
              <a:ea typeface="Gulim" panose="020B0503020000020004" pitchFamily="34" charset="-127"/>
            </a:endParaRPr>
          </a:p>
          <a:p>
            <a:pPr algn="ctr" eaLnBrk="1" latinLnBrk="1" hangingPunct="1">
              <a:lnSpc>
                <a:spcPct val="80000"/>
              </a:lnSpc>
              <a:spcBef>
                <a:spcPct val="20000"/>
              </a:spcBef>
              <a:buClr>
                <a:schemeClr val="accent1"/>
              </a:buClr>
              <a:buSzPct val="70000"/>
            </a:pPr>
            <a:endParaRPr lang="en-US" altLang="ko-KR" sz="2400" b="1" i="1" dirty="0">
              <a:latin typeface="Cambria" panose="02040503050406030204" pitchFamily="18" charset="0"/>
              <a:ea typeface="Gulim" panose="020B0503020000020004" pitchFamily="34" charset="-127"/>
            </a:endParaRPr>
          </a:p>
          <a:p>
            <a:pPr algn="ctr" eaLnBrk="1" latinLnBrk="1" hangingPunct="1">
              <a:lnSpc>
                <a:spcPct val="80000"/>
              </a:lnSpc>
              <a:spcBef>
                <a:spcPct val="20000"/>
              </a:spcBef>
              <a:buClr>
                <a:schemeClr val="accent1"/>
              </a:buClr>
              <a:buSzPct val="70000"/>
            </a:pPr>
            <a:r>
              <a:rPr lang="en-US" altLang="ko-KR" sz="3200" b="1" i="1" dirty="0">
                <a:latin typeface="Cambria" panose="02040503050406030204" pitchFamily="18" charset="0"/>
                <a:ea typeface="Gulim" panose="020B0503020000020004" pitchFamily="34" charset="-127"/>
              </a:rPr>
              <a:t> </a:t>
            </a:r>
            <a:r>
              <a:rPr lang="en-US" altLang="ko-KR" sz="3300" b="1" i="1" dirty="0">
                <a:solidFill>
                  <a:srgbClr val="FFFF00"/>
                </a:solidFill>
                <a:latin typeface="Cambria" panose="02040503050406030204" pitchFamily="18" charset="0"/>
                <a:ea typeface="Gulim" panose="020B0503020000020004" pitchFamily="34" charset="-127"/>
              </a:rPr>
              <a:t>IPv6</a:t>
            </a:r>
            <a:r>
              <a:rPr lang="en-US" altLang="ko-KR" sz="3300" b="1" i="1" dirty="0">
                <a:latin typeface="Cambria" panose="02040503050406030204" pitchFamily="18" charset="0"/>
                <a:ea typeface="HY견명조" pitchFamily="18" charset="-127"/>
              </a:rPr>
              <a:t> </a:t>
            </a:r>
            <a:endParaRPr kumimoji="1" lang="en-US" altLang="ko-KR" sz="3300" b="1" i="1" dirty="0">
              <a:latin typeface="Cambria" panose="02040503050406030204" pitchFamily="18" charset="0"/>
              <a:ea typeface="Gulim" panose="020B0503020000020004" pitchFamily="34" charset="-127"/>
            </a:endParaRPr>
          </a:p>
        </p:txBody>
      </p:sp>
      <p:sp>
        <p:nvSpPr>
          <p:cNvPr id="6" name="타원 5">
            <a:extLst>
              <a:ext uri="{FF2B5EF4-FFF2-40B4-BE49-F238E27FC236}">
                <a16:creationId xmlns:a16="http://schemas.microsoft.com/office/drawing/2014/main" id="{898179ED-03AE-D9CB-BDB2-66B1894BE84F}"/>
              </a:ext>
            </a:extLst>
          </p:cNvPr>
          <p:cNvSpPr/>
          <p:nvPr/>
        </p:nvSpPr>
        <p:spPr>
          <a:xfrm>
            <a:off x="1770381" y="1974668"/>
            <a:ext cx="2928958" cy="2286016"/>
          </a:xfrm>
          <a:prstGeom prst="ellipse">
            <a:avLst/>
          </a:prstGeom>
          <a:solidFill>
            <a:srgbClr val="009999"/>
          </a:solidFill>
          <a:ln>
            <a:noFill/>
          </a:ln>
          <a:effectLst>
            <a:reflection blurRad="6350" stA="50000" endA="300" endPos="38500" dist="50800" dir="5400000" sy="-100000" algn="bl" rotWithShape="0"/>
            <a:softEdge rad="317500"/>
          </a:effectLst>
          <a:scene3d>
            <a:camera prst="perspectiveRelaxed"/>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12295" name="TextBox 7">
            <a:extLst>
              <a:ext uri="{FF2B5EF4-FFF2-40B4-BE49-F238E27FC236}">
                <a16:creationId xmlns:a16="http://schemas.microsoft.com/office/drawing/2014/main" id="{B6DEDE20-A267-3642-6819-8153A9EABB40}"/>
              </a:ext>
            </a:extLst>
          </p:cNvPr>
          <p:cNvSpPr txBox="1">
            <a:spLocks noChangeArrowheads="1"/>
          </p:cNvSpPr>
          <p:nvPr/>
        </p:nvSpPr>
        <p:spPr bwMode="auto">
          <a:xfrm>
            <a:off x="2060405" y="2349501"/>
            <a:ext cx="273401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ko-KR" sz="2400" b="1" dirty="0">
                <a:latin typeface="Cambria" panose="02040503050406030204" pitchFamily="18" charset="0"/>
                <a:ea typeface="Gulim" panose="020B0503020000020004" pitchFamily="34" charset="-127"/>
              </a:rPr>
              <a:t>Greatly expanded </a:t>
            </a:r>
          </a:p>
          <a:p>
            <a:pPr algn="ctr" eaLnBrk="1" hangingPunct="1"/>
            <a:r>
              <a:rPr lang="en-US" altLang="ko-KR" sz="2400" b="1" dirty="0">
                <a:latin typeface="Cambria" panose="02040503050406030204" pitchFamily="18" charset="0"/>
                <a:ea typeface="Gulim" panose="020B0503020000020004" pitchFamily="34" charset="-127"/>
              </a:rPr>
              <a:t>address space </a:t>
            </a:r>
            <a:br>
              <a:rPr lang="en-US" altLang="ko-KR" sz="2400" b="1" dirty="0">
                <a:latin typeface="Cambria" panose="02040503050406030204" pitchFamily="18" charset="0"/>
                <a:ea typeface="Gulim" panose="020B0503020000020004" pitchFamily="34" charset="-127"/>
              </a:rPr>
            </a:br>
            <a:r>
              <a:rPr lang="en-US" altLang="ko-KR" sz="2400" b="1" dirty="0">
                <a:latin typeface="Cambria" panose="02040503050406030204" pitchFamily="18" charset="0"/>
                <a:ea typeface="Gulim" panose="020B0503020000020004" pitchFamily="34" charset="-127"/>
              </a:rPr>
              <a:t>(2</a:t>
            </a:r>
            <a:r>
              <a:rPr lang="en-US" altLang="ko-KR" sz="2400" b="1" baseline="50000" dirty="0">
                <a:latin typeface="Cambria" panose="02040503050406030204" pitchFamily="18" charset="0"/>
                <a:ea typeface="Gulim" panose="020B0503020000020004" pitchFamily="34" charset="-127"/>
              </a:rPr>
              <a:t>128</a:t>
            </a:r>
            <a:r>
              <a:rPr lang="en-US" altLang="ko-KR" sz="2400" b="1" dirty="0">
                <a:latin typeface="Cambria" panose="02040503050406030204" pitchFamily="18" charset="0"/>
                <a:ea typeface="Gulim" panose="020B0503020000020004" pitchFamily="34" charset="-127"/>
              </a:rPr>
              <a:t>)</a:t>
            </a:r>
          </a:p>
        </p:txBody>
      </p:sp>
      <p:sp>
        <p:nvSpPr>
          <p:cNvPr id="12296" name="TextBox 8">
            <a:extLst>
              <a:ext uri="{FF2B5EF4-FFF2-40B4-BE49-F238E27FC236}">
                <a16:creationId xmlns:a16="http://schemas.microsoft.com/office/drawing/2014/main" id="{35136EE6-3D23-2D60-FC05-8AB12EDFCE09}"/>
              </a:ext>
            </a:extLst>
          </p:cNvPr>
          <p:cNvSpPr txBox="1">
            <a:spLocks noChangeArrowheads="1"/>
          </p:cNvSpPr>
          <p:nvPr/>
        </p:nvSpPr>
        <p:spPr bwMode="auto">
          <a:xfrm>
            <a:off x="6566825" y="2636839"/>
            <a:ext cx="41161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ko-KR" sz="2400" b="1" dirty="0">
                <a:latin typeface="Cambria" panose="02040503050406030204" pitchFamily="18" charset="0"/>
                <a:ea typeface="Gulim" panose="020B0503020000020004" pitchFamily="34" charset="-127"/>
              </a:rPr>
              <a:t>More attractive for</a:t>
            </a:r>
          </a:p>
          <a:p>
            <a:pPr algn="ctr" eaLnBrk="1" hangingPunct="1"/>
            <a:r>
              <a:rPr lang="en-US" altLang="ko-KR" sz="2400" b="1" dirty="0">
                <a:latin typeface="Cambria" panose="02040503050406030204" pitchFamily="18" charset="0"/>
                <a:ea typeface="Gulim" panose="020B0503020000020004" pitchFamily="34" charset="-127"/>
              </a:rPr>
              <a:t>future Internet applications</a:t>
            </a:r>
          </a:p>
          <a:p>
            <a:pPr algn="ctr" eaLnBrk="1" hangingPunct="1"/>
            <a:r>
              <a:rPr lang="en-US" altLang="ko-KR" sz="2400" b="1" dirty="0">
                <a:latin typeface="Cambria" panose="02040503050406030204" pitchFamily="18" charset="0"/>
                <a:ea typeface="Gulim" panose="020B0503020000020004" pitchFamily="34" charset="-127"/>
              </a:rPr>
              <a:t>compared to IPv4</a:t>
            </a:r>
          </a:p>
        </p:txBody>
      </p:sp>
      <p:sp>
        <p:nvSpPr>
          <p:cNvPr id="12297" name="TextBox 9">
            <a:extLst>
              <a:ext uri="{FF2B5EF4-FFF2-40B4-BE49-F238E27FC236}">
                <a16:creationId xmlns:a16="http://schemas.microsoft.com/office/drawing/2014/main" id="{4DA01949-3488-D32A-89D8-4625F3632501}"/>
              </a:ext>
            </a:extLst>
          </p:cNvPr>
          <p:cNvSpPr txBox="1">
            <a:spLocks noChangeArrowheads="1"/>
          </p:cNvSpPr>
          <p:nvPr/>
        </p:nvSpPr>
        <p:spPr bwMode="auto">
          <a:xfrm>
            <a:off x="2389189" y="4149726"/>
            <a:ext cx="372427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latinLnBrk="1" hangingPunct="1">
              <a:lnSpc>
                <a:spcPct val="80000"/>
              </a:lnSpc>
              <a:spcBef>
                <a:spcPct val="20000"/>
              </a:spcBef>
              <a:buClr>
                <a:schemeClr val="accent1"/>
              </a:buClr>
              <a:buSzPct val="70000"/>
            </a:pPr>
            <a:r>
              <a:rPr lang="en-US" altLang="ko-KR" sz="2400" b="1" dirty="0">
                <a:latin typeface="Cambria" panose="02040503050406030204" pitchFamily="18" charset="0"/>
                <a:ea typeface="Gulim" panose="020B0503020000020004" pitchFamily="34" charset="-127"/>
              </a:rPr>
              <a:t>Potential socio-economic</a:t>
            </a:r>
          </a:p>
          <a:p>
            <a:pPr algn="ctr" eaLnBrk="1" latinLnBrk="1" hangingPunct="1">
              <a:lnSpc>
                <a:spcPct val="80000"/>
              </a:lnSpc>
              <a:spcBef>
                <a:spcPct val="20000"/>
              </a:spcBef>
              <a:buClr>
                <a:schemeClr val="accent1"/>
              </a:buClr>
              <a:buSzPct val="70000"/>
            </a:pPr>
            <a:r>
              <a:rPr lang="en-US" altLang="ko-KR" sz="2400" b="1" dirty="0">
                <a:latin typeface="Cambria" panose="02040503050406030204" pitchFamily="18" charset="0"/>
                <a:ea typeface="Gulim" panose="020B0503020000020004" pitchFamily="34" charset="-127"/>
              </a:rPr>
              <a:t> benefits for</a:t>
            </a:r>
          </a:p>
          <a:p>
            <a:pPr algn="ctr" eaLnBrk="1" latinLnBrk="1" hangingPunct="1">
              <a:lnSpc>
                <a:spcPct val="80000"/>
              </a:lnSpc>
              <a:spcBef>
                <a:spcPct val="20000"/>
              </a:spcBef>
              <a:buClr>
                <a:schemeClr val="accent1"/>
              </a:buClr>
              <a:buSzPct val="70000"/>
            </a:pPr>
            <a:r>
              <a:rPr lang="en-US" altLang="ko-KR" sz="2400" b="1" dirty="0">
                <a:latin typeface="Cambria" panose="02040503050406030204" pitchFamily="18" charset="0"/>
                <a:ea typeface="Gulim" panose="020B0503020000020004" pitchFamily="34" charset="-127"/>
              </a:rPr>
              <a:t>ubiquity of the Internet </a:t>
            </a:r>
          </a:p>
        </p:txBody>
      </p:sp>
      <p:sp>
        <p:nvSpPr>
          <p:cNvPr id="13" name="자유형 12">
            <a:extLst>
              <a:ext uri="{FF2B5EF4-FFF2-40B4-BE49-F238E27FC236}">
                <a16:creationId xmlns:a16="http://schemas.microsoft.com/office/drawing/2014/main" id="{65BD4536-F92F-C88E-0F12-F34F212B701E}"/>
              </a:ext>
            </a:extLst>
          </p:cNvPr>
          <p:cNvSpPr/>
          <p:nvPr/>
        </p:nvSpPr>
        <p:spPr>
          <a:xfrm>
            <a:off x="4583113" y="2500314"/>
            <a:ext cx="1071562" cy="568325"/>
          </a:xfrm>
          <a:custGeom>
            <a:avLst/>
            <a:gdLst>
              <a:gd name="connsiteX0" fmla="*/ 987552 w 987552"/>
              <a:gd name="connsiteY0" fmla="*/ 0 h 926592"/>
              <a:gd name="connsiteX1" fmla="*/ 950976 w 987552"/>
              <a:gd name="connsiteY1" fmla="*/ 219456 h 926592"/>
              <a:gd name="connsiteX2" fmla="*/ 877824 w 987552"/>
              <a:gd name="connsiteY2" fmla="*/ 390144 h 926592"/>
              <a:gd name="connsiteX3" fmla="*/ 731520 w 987552"/>
              <a:gd name="connsiteY3" fmla="*/ 573024 h 926592"/>
              <a:gd name="connsiteX4" fmla="*/ 438912 w 987552"/>
              <a:gd name="connsiteY4" fmla="*/ 768096 h 926592"/>
              <a:gd name="connsiteX5" fmla="*/ 0 w 987552"/>
              <a:gd name="connsiteY5" fmla="*/ 926592 h 9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926592">
                <a:moveTo>
                  <a:pt x="987552" y="0"/>
                </a:moveTo>
                <a:cubicBezTo>
                  <a:pt x="978408" y="77216"/>
                  <a:pt x="969264" y="154432"/>
                  <a:pt x="950976" y="219456"/>
                </a:cubicBezTo>
                <a:cubicBezTo>
                  <a:pt x="932688" y="284480"/>
                  <a:pt x="914400" y="331216"/>
                  <a:pt x="877824" y="390144"/>
                </a:cubicBezTo>
                <a:cubicBezTo>
                  <a:pt x="841248" y="449072"/>
                  <a:pt x="804672" y="510032"/>
                  <a:pt x="731520" y="573024"/>
                </a:cubicBezTo>
                <a:cubicBezTo>
                  <a:pt x="658368" y="636016"/>
                  <a:pt x="560832" y="709168"/>
                  <a:pt x="438912" y="768096"/>
                </a:cubicBezTo>
                <a:cubicBezTo>
                  <a:pt x="316992" y="827024"/>
                  <a:pt x="158496" y="876808"/>
                  <a:pt x="0" y="926592"/>
                </a:cubicBezTo>
              </a:path>
            </a:pathLst>
          </a:custGeom>
          <a:ln w="19050">
            <a:solidFill>
              <a:srgbClr val="0099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ko-KR" altLang="en-US"/>
          </a:p>
        </p:txBody>
      </p:sp>
      <p:sp>
        <p:nvSpPr>
          <p:cNvPr id="14" name="자유형 13">
            <a:extLst>
              <a:ext uri="{FF2B5EF4-FFF2-40B4-BE49-F238E27FC236}">
                <a16:creationId xmlns:a16="http://schemas.microsoft.com/office/drawing/2014/main" id="{26ECFA43-974C-41D1-FC9E-C305C71048DA}"/>
              </a:ext>
            </a:extLst>
          </p:cNvPr>
          <p:cNvSpPr/>
          <p:nvPr/>
        </p:nvSpPr>
        <p:spPr>
          <a:xfrm flipH="1">
            <a:off x="6307139" y="2500314"/>
            <a:ext cx="796925" cy="496887"/>
          </a:xfrm>
          <a:custGeom>
            <a:avLst/>
            <a:gdLst>
              <a:gd name="connsiteX0" fmla="*/ 987552 w 987552"/>
              <a:gd name="connsiteY0" fmla="*/ 0 h 926592"/>
              <a:gd name="connsiteX1" fmla="*/ 950976 w 987552"/>
              <a:gd name="connsiteY1" fmla="*/ 219456 h 926592"/>
              <a:gd name="connsiteX2" fmla="*/ 877824 w 987552"/>
              <a:gd name="connsiteY2" fmla="*/ 390144 h 926592"/>
              <a:gd name="connsiteX3" fmla="*/ 731520 w 987552"/>
              <a:gd name="connsiteY3" fmla="*/ 573024 h 926592"/>
              <a:gd name="connsiteX4" fmla="*/ 438912 w 987552"/>
              <a:gd name="connsiteY4" fmla="*/ 768096 h 926592"/>
              <a:gd name="connsiteX5" fmla="*/ 0 w 987552"/>
              <a:gd name="connsiteY5" fmla="*/ 926592 h 9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926592">
                <a:moveTo>
                  <a:pt x="987552" y="0"/>
                </a:moveTo>
                <a:cubicBezTo>
                  <a:pt x="978408" y="77216"/>
                  <a:pt x="969264" y="154432"/>
                  <a:pt x="950976" y="219456"/>
                </a:cubicBezTo>
                <a:cubicBezTo>
                  <a:pt x="932688" y="284480"/>
                  <a:pt x="914400" y="331216"/>
                  <a:pt x="877824" y="390144"/>
                </a:cubicBezTo>
                <a:cubicBezTo>
                  <a:pt x="841248" y="449072"/>
                  <a:pt x="804672" y="510032"/>
                  <a:pt x="731520" y="573024"/>
                </a:cubicBezTo>
                <a:cubicBezTo>
                  <a:pt x="658368" y="636016"/>
                  <a:pt x="560832" y="709168"/>
                  <a:pt x="438912" y="768096"/>
                </a:cubicBezTo>
                <a:cubicBezTo>
                  <a:pt x="316992" y="827024"/>
                  <a:pt x="158496" y="876808"/>
                  <a:pt x="0" y="926592"/>
                </a:cubicBezTo>
              </a:path>
            </a:pathLst>
          </a:custGeom>
          <a:ln w="19050">
            <a:solidFill>
              <a:srgbClr val="0099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ko-KR" altLang="en-US"/>
          </a:p>
        </p:txBody>
      </p:sp>
      <p:sp>
        <p:nvSpPr>
          <p:cNvPr id="15" name="자유형 14">
            <a:extLst>
              <a:ext uri="{FF2B5EF4-FFF2-40B4-BE49-F238E27FC236}">
                <a16:creationId xmlns:a16="http://schemas.microsoft.com/office/drawing/2014/main" id="{C0AE332A-25FA-6940-E12E-9B319430ECDD}"/>
              </a:ext>
            </a:extLst>
          </p:cNvPr>
          <p:cNvSpPr/>
          <p:nvPr/>
        </p:nvSpPr>
        <p:spPr>
          <a:xfrm>
            <a:off x="5448301" y="2565400"/>
            <a:ext cx="360363" cy="1511300"/>
          </a:xfrm>
          <a:custGeom>
            <a:avLst/>
            <a:gdLst>
              <a:gd name="connsiteX0" fmla="*/ 987552 w 987552"/>
              <a:gd name="connsiteY0" fmla="*/ 0 h 926592"/>
              <a:gd name="connsiteX1" fmla="*/ 950976 w 987552"/>
              <a:gd name="connsiteY1" fmla="*/ 219456 h 926592"/>
              <a:gd name="connsiteX2" fmla="*/ 877824 w 987552"/>
              <a:gd name="connsiteY2" fmla="*/ 390144 h 926592"/>
              <a:gd name="connsiteX3" fmla="*/ 731520 w 987552"/>
              <a:gd name="connsiteY3" fmla="*/ 573024 h 926592"/>
              <a:gd name="connsiteX4" fmla="*/ 438912 w 987552"/>
              <a:gd name="connsiteY4" fmla="*/ 768096 h 926592"/>
              <a:gd name="connsiteX5" fmla="*/ 0 w 987552"/>
              <a:gd name="connsiteY5" fmla="*/ 926592 h 9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926592">
                <a:moveTo>
                  <a:pt x="987552" y="0"/>
                </a:moveTo>
                <a:cubicBezTo>
                  <a:pt x="978408" y="77216"/>
                  <a:pt x="969264" y="154432"/>
                  <a:pt x="950976" y="219456"/>
                </a:cubicBezTo>
                <a:cubicBezTo>
                  <a:pt x="932688" y="284480"/>
                  <a:pt x="914400" y="331216"/>
                  <a:pt x="877824" y="390144"/>
                </a:cubicBezTo>
                <a:cubicBezTo>
                  <a:pt x="841248" y="449072"/>
                  <a:pt x="804672" y="510032"/>
                  <a:pt x="731520" y="573024"/>
                </a:cubicBezTo>
                <a:cubicBezTo>
                  <a:pt x="658368" y="636016"/>
                  <a:pt x="560832" y="709168"/>
                  <a:pt x="438912" y="768096"/>
                </a:cubicBezTo>
                <a:cubicBezTo>
                  <a:pt x="316992" y="827024"/>
                  <a:pt x="158496" y="876808"/>
                  <a:pt x="0" y="926592"/>
                </a:cubicBezTo>
              </a:path>
            </a:pathLst>
          </a:custGeom>
          <a:ln w="19050">
            <a:solidFill>
              <a:srgbClr val="0099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ko-KR" altLang="en-US"/>
          </a:p>
        </p:txBody>
      </p:sp>
      <p:sp>
        <p:nvSpPr>
          <p:cNvPr id="2" name="타원 10">
            <a:extLst>
              <a:ext uri="{FF2B5EF4-FFF2-40B4-BE49-F238E27FC236}">
                <a16:creationId xmlns:a16="http://schemas.microsoft.com/office/drawing/2014/main" id="{A104C43B-B6F6-4D3F-60BF-832A47DC177F}"/>
              </a:ext>
            </a:extLst>
          </p:cNvPr>
          <p:cNvSpPr/>
          <p:nvPr/>
        </p:nvSpPr>
        <p:spPr>
          <a:xfrm>
            <a:off x="7061496" y="3994142"/>
            <a:ext cx="2928959" cy="2286016"/>
          </a:xfrm>
          <a:prstGeom prst="ellipse">
            <a:avLst/>
          </a:prstGeom>
          <a:solidFill>
            <a:srgbClr val="009999"/>
          </a:solidFill>
          <a:ln>
            <a:noFill/>
          </a:ln>
          <a:effectLst>
            <a:reflection blurRad="6350" stA="50000" endA="300" endPos="38500" dist="50800" dir="5400000" sy="-100000" algn="bl" rotWithShape="0"/>
            <a:softEdge rad="317500"/>
          </a:effectLst>
          <a:scene3d>
            <a:camera prst="perspectiveRelaxed"/>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ko-KR" altLang="en-US"/>
          </a:p>
        </p:txBody>
      </p:sp>
      <p:sp>
        <p:nvSpPr>
          <p:cNvPr id="3" name="자유형 13">
            <a:extLst>
              <a:ext uri="{FF2B5EF4-FFF2-40B4-BE49-F238E27FC236}">
                <a16:creationId xmlns:a16="http://schemas.microsoft.com/office/drawing/2014/main" id="{B2EAF7F8-940F-65FA-A723-4768CAE169E6}"/>
              </a:ext>
            </a:extLst>
          </p:cNvPr>
          <p:cNvSpPr/>
          <p:nvPr/>
        </p:nvSpPr>
        <p:spPr>
          <a:xfrm flipH="1">
            <a:off x="6096001" y="2565401"/>
            <a:ext cx="936625" cy="1800225"/>
          </a:xfrm>
          <a:custGeom>
            <a:avLst/>
            <a:gdLst>
              <a:gd name="connsiteX0" fmla="*/ 987552 w 987552"/>
              <a:gd name="connsiteY0" fmla="*/ 0 h 926592"/>
              <a:gd name="connsiteX1" fmla="*/ 950976 w 987552"/>
              <a:gd name="connsiteY1" fmla="*/ 219456 h 926592"/>
              <a:gd name="connsiteX2" fmla="*/ 877824 w 987552"/>
              <a:gd name="connsiteY2" fmla="*/ 390144 h 926592"/>
              <a:gd name="connsiteX3" fmla="*/ 731520 w 987552"/>
              <a:gd name="connsiteY3" fmla="*/ 573024 h 926592"/>
              <a:gd name="connsiteX4" fmla="*/ 438912 w 987552"/>
              <a:gd name="connsiteY4" fmla="*/ 768096 h 926592"/>
              <a:gd name="connsiteX5" fmla="*/ 0 w 987552"/>
              <a:gd name="connsiteY5" fmla="*/ 926592 h 92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926592">
                <a:moveTo>
                  <a:pt x="987552" y="0"/>
                </a:moveTo>
                <a:cubicBezTo>
                  <a:pt x="978408" y="77216"/>
                  <a:pt x="969264" y="154432"/>
                  <a:pt x="950976" y="219456"/>
                </a:cubicBezTo>
                <a:cubicBezTo>
                  <a:pt x="932688" y="284480"/>
                  <a:pt x="914400" y="331216"/>
                  <a:pt x="877824" y="390144"/>
                </a:cubicBezTo>
                <a:cubicBezTo>
                  <a:pt x="841248" y="449072"/>
                  <a:pt x="804672" y="510032"/>
                  <a:pt x="731520" y="573024"/>
                </a:cubicBezTo>
                <a:cubicBezTo>
                  <a:pt x="658368" y="636016"/>
                  <a:pt x="560832" y="709168"/>
                  <a:pt x="438912" y="768096"/>
                </a:cubicBezTo>
                <a:cubicBezTo>
                  <a:pt x="316992" y="827024"/>
                  <a:pt x="158496" y="876808"/>
                  <a:pt x="0" y="926592"/>
                </a:cubicBezTo>
              </a:path>
            </a:pathLst>
          </a:custGeom>
          <a:ln w="19050">
            <a:solidFill>
              <a:srgbClr val="009999"/>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ko-KR" altLang="en-US"/>
          </a:p>
        </p:txBody>
      </p:sp>
      <p:sp>
        <p:nvSpPr>
          <p:cNvPr id="12303" name="TextBox 8">
            <a:extLst>
              <a:ext uri="{FF2B5EF4-FFF2-40B4-BE49-F238E27FC236}">
                <a16:creationId xmlns:a16="http://schemas.microsoft.com/office/drawing/2014/main" id="{C5F464D4-24C0-5F25-10C5-E44CBB7D7FBD}"/>
              </a:ext>
            </a:extLst>
          </p:cNvPr>
          <p:cNvSpPr txBox="1">
            <a:spLocks noChangeArrowheads="1"/>
          </p:cNvSpPr>
          <p:nvPr/>
        </p:nvSpPr>
        <p:spPr bwMode="auto">
          <a:xfrm>
            <a:off x="6816725" y="4508501"/>
            <a:ext cx="3448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ko-KR" sz="2400" b="1" dirty="0">
                <a:latin typeface="Cambria" panose="02040503050406030204" pitchFamily="18" charset="0"/>
                <a:ea typeface="Gulim" panose="020B0503020000020004" pitchFamily="34" charset="-127"/>
              </a:rPr>
              <a:t>Multi Access: </a:t>
            </a:r>
          </a:p>
          <a:p>
            <a:pPr algn="ctr" eaLnBrk="1" hangingPunct="1"/>
            <a:r>
              <a:rPr lang="en-US" altLang="ko-KR" sz="2400" b="1" dirty="0">
                <a:latin typeface="Cambria" panose="02040503050406030204" pitchFamily="18" charset="0"/>
                <a:ea typeface="Gulim" panose="020B0503020000020004" pitchFamily="34" charset="-127"/>
              </a:rPr>
              <a:t>Enhanced life mobility</a:t>
            </a:r>
          </a:p>
        </p:txBody>
      </p:sp>
      <p:sp>
        <p:nvSpPr>
          <p:cNvPr id="20" name="TextBox 19">
            <a:extLst>
              <a:ext uri="{FF2B5EF4-FFF2-40B4-BE49-F238E27FC236}">
                <a16:creationId xmlns:a16="http://schemas.microsoft.com/office/drawing/2014/main" id="{960C7E94-993B-FA38-04D9-4C92A47CE405}"/>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09">
            <a:extLst>
              <a:ext uri="{FF2B5EF4-FFF2-40B4-BE49-F238E27FC236}">
                <a16:creationId xmlns:a16="http://schemas.microsoft.com/office/drawing/2014/main" id="{C41D0B15-1D37-9EA5-E687-A8E1B93344DA}"/>
              </a:ext>
            </a:extLst>
          </p:cNvPr>
          <p:cNvSpPr txBox="1">
            <a:spLocks noChangeArrowheads="1"/>
          </p:cNvSpPr>
          <p:nvPr/>
        </p:nvSpPr>
        <p:spPr bwMode="auto">
          <a:xfrm>
            <a:off x="609600" y="77708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n-US" altLang="ko-KR" sz="3200" b="1" i="0" kern="1200">
                <a:latin typeface="Arial" charset="0"/>
                <a:ea typeface="Arial" charset="0"/>
                <a:cs typeface="Arial" charset="0"/>
              </a:rPr>
              <a:t>IPv6 Deployment: Vital to Bridging the Digital Divide</a:t>
            </a:r>
          </a:p>
        </p:txBody>
      </p:sp>
      <p:sp>
        <p:nvSpPr>
          <p:cNvPr id="13320" name="Text Box 4">
            <a:extLst>
              <a:ext uri="{FF2B5EF4-FFF2-40B4-BE49-F238E27FC236}">
                <a16:creationId xmlns:a16="http://schemas.microsoft.com/office/drawing/2014/main" id="{B34854DF-26C1-7A01-C758-7F8A1BDC738A}"/>
              </a:ext>
            </a:extLst>
          </p:cNvPr>
          <p:cNvSpPr txBox="1">
            <a:spLocks noChangeArrowheads="1"/>
          </p:cNvSpPr>
          <p:nvPr/>
        </p:nvSpPr>
        <p:spPr bwMode="auto">
          <a:xfrm>
            <a:off x="609600" y="1968500"/>
            <a:ext cx="3357563"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Arial" charset="0"/>
            </a:pPr>
            <a:r>
              <a:rPr lang="en-US" altLang="ko-KR" sz="2400" dirty="0">
                <a:latin typeface="Arial" charset="0"/>
                <a:cs typeface="Arial" charset="0"/>
              </a:rPr>
              <a:t>Internet is now a critical global infrastructure for socio-economic development and growing faster in developing countries : </a:t>
            </a:r>
          </a:p>
          <a:p>
            <a:pPr eaLnBrk="1" hangingPunct="1">
              <a:lnSpc>
                <a:spcPct val="90000"/>
              </a:lnSpc>
              <a:spcBef>
                <a:spcPct val="20000"/>
              </a:spcBef>
              <a:buFont typeface="Arial" charset="0"/>
            </a:pPr>
            <a:r>
              <a:rPr lang="en-US" altLang="ko-KR" sz="2400" dirty="0">
                <a:solidFill>
                  <a:srgbClr val="FF0000"/>
                </a:solidFill>
                <a:latin typeface="Arial" charset="0"/>
                <a:cs typeface="Arial" charset="0"/>
              </a:rPr>
              <a:t>It is necessary to take account of the needs of developing countries and leased developing countries </a:t>
            </a:r>
          </a:p>
        </p:txBody>
      </p:sp>
      <p:sp>
        <p:nvSpPr>
          <p:cNvPr id="13317" name="직사각형 6">
            <a:extLst>
              <a:ext uri="{FF2B5EF4-FFF2-40B4-BE49-F238E27FC236}">
                <a16:creationId xmlns:a16="http://schemas.microsoft.com/office/drawing/2014/main" id="{3B3B719F-20E4-EE22-3D3A-9DA8B4299065}"/>
              </a:ext>
            </a:extLst>
          </p:cNvPr>
          <p:cNvSpPr>
            <a:spLocks noChangeArrowheads="1"/>
          </p:cNvSpPr>
          <p:nvPr/>
        </p:nvSpPr>
        <p:spPr bwMode="auto">
          <a:xfrm>
            <a:off x="4041775" y="1968500"/>
            <a:ext cx="2911475" cy="2303463"/>
          </a:xfrm>
          <a:prstGeom prst="rect">
            <a:avLst/>
          </a:prstGeom>
          <a:solidFill>
            <a:srgbClr val="FFCC00">
              <a:alpha val="59999"/>
            </a:srgb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square" anchor="t">
            <a:normAutofit/>
          </a:bodyPr>
          <a:lstStyle>
            <a:lvl1pPr marL="80963" indent="-809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atinLnBrk="1">
              <a:lnSpc>
                <a:spcPct val="90000"/>
              </a:lnSpc>
              <a:spcBef>
                <a:spcPct val="20000"/>
              </a:spcBef>
              <a:buClr>
                <a:schemeClr val="accent1"/>
              </a:buClr>
              <a:buSzPct val="70000"/>
              <a:buFont typeface="Wingdings 2" panose="05020102010507070707" pitchFamily="18" charset="2"/>
              <a:buNone/>
            </a:pPr>
            <a:r>
              <a:rPr lang="en-US" altLang="ko-KR" sz="2600">
                <a:latin typeface="Calibri" panose="020F0502020204030204" pitchFamily="34" charset="0"/>
                <a:ea typeface="Gulim" panose="020B0503020000020004" pitchFamily="34" charset="-127"/>
              </a:rPr>
              <a:t> Developing Countries have shown</a:t>
            </a:r>
            <a:r>
              <a:rPr lang="en-US" altLang="ko-KR" sz="2600">
                <a:latin typeface="Cambria" panose="02040503050406030204" pitchFamily="18" charset="0"/>
                <a:ea typeface="Gulim" panose="020B0503020000020004" pitchFamily="34" charset="-127"/>
              </a:rPr>
              <a:t> </a:t>
            </a:r>
            <a:r>
              <a:rPr lang="en-US" altLang="ko-KR" sz="2600">
                <a:latin typeface="Calibri" panose="020F0502020204030204" pitchFamily="34" charset="0"/>
                <a:ea typeface="Gulim" panose="020B0503020000020004" pitchFamily="34" charset="-127"/>
              </a:rPr>
              <a:t>significant improvement in ICT but still lag behind in Internet access </a:t>
            </a:r>
            <a:endParaRPr lang="ko-KR" altLang="en-US" sz="2600">
              <a:latin typeface="Calibri" panose="020F0502020204030204" pitchFamily="34" charset="0"/>
              <a:ea typeface="Gulim" panose="020B0503020000020004" pitchFamily="34" charset="-127"/>
            </a:endParaRPr>
          </a:p>
        </p:txBody>
      </p:sp>
      <p:sp>
        <p:nvSpPr>
          <p:cNvPr id="13315" name="직사각형 6">
            <a:extLst>
              <a:ext uri="{FF2B5EF4-FFF2-40B4-BE49-F238E27FC236}">
                <a16:creationId xmlns:a16="http://schemas.microsoft.com/office/drawing/2014/main" id="{DBC58217-ECDB-9626-C16F-9955C326A8D1}"/>
              </a:ext>
            </a:extLst>
          </p:cNvPr>
          <p:cNvSpPr>
            <a:spLocks noChangeArrowheads="1"/>
          </p:cNvSpPr>
          <p:nvPr/>
        </p:nvSpPr>
        <p:spPr bwMode="auto">
          <a:xfrm>
            <a:off x="4041775" y="4318000"/>
            <a:ext cx="2911475" cy="1481138"/>
          </a:xfrm>
          <a:prstGeom prst="rect">
            <a:avLst/>
          </a:prstGeom>
          <a:solidFill>
            <a:srgbClr val="9933FF">
              <a:alpha val="59999"/>
            </a:srgb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square" anchor="t">
            <a:normAutofit/>
          </a:bodyPr>
          <a:lstStyle>
            <a:lvl1pPr marL="80963" indent="-809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atinLnBrk="1">
              <a:lnSpc>
                <a:spcPct val="90000"/>
              </a:lnSpc>
              <a:spcBef>
                <a:spcPct val="20000"/>
              </a:spcBef>
              <a:buClr>
                <a:schemeClr val="accent1"/>
              </a:buClr>
              <a:buSzPct val="70000"/>
              <a:buFont typeface="Wingdings 2" panose="05020102010507070707" pitchFamily="18" charset="2"/>
              <a:buNone/>
            </a:pPr>
            <a:r>
              <a:rPr lang="en-US" altLang="ko-KR" sz="2400" dirty="0">
                <a:solidFill>
                  <a:schemeClr val="bg1"/>
                </a:solidFill>
                <a:latin typeface="Calibri" panose="020F0502020204030204" pitchFamily="34" charset="0"/>
                <a:ea typeface="Gulim" panose="020B0503020000020004" pitchFamily="34" charset="-127"/>
              </a:rPr>
              <a:t> Mobile/Wireless growing at a much faster rate than fixed networks </a:t>
            </a:r>
            <a:endParaRPr lang="ko-KR" altLang="en-US" sz="2400" dirty="0">
              <a:solidFill>
                <a:schemeClr val="bg1"/>
              </a:solidFill>
              <a:latin typeface="Calibri" panose="020F0502020204030204" pitchFamily="34" charset="0"/>
              <a:ea typeface="Gulim" panose="020B0503020000020004" pitchFamily="34" charset="-127"/>
            </a:endParaRPr>
          </a:p>
        </p:txBody>
      </p:sp>
      <p:sp>
        <p:nvSpPr>
          <p:cNvPr id="13319" name="직사각형 6">
            <a:extLst>
              <a:ext uri="{FF2B5EF4-FFF2-40B4-BE49-F238E27FC236}">
                <a16:creationId xmlns:a16="http://schemas.microsoft.com/office/drawing/2014/main" id="{F7DAB45F-B617-A2D5-5380-EC1E498CD61C}"/>
              </a:ext>
            </a:extLst>
          </p:cNvPr>
          <p:cNvSpPr>
            <a:spLocks noChangeArrowheads="1"/>
          </p:cNvSpPr>
          <p:nvPr/>
        </p:nvSpPr>
        <p:spPr bwMode="auto">
          <a:xfrm>
            <a:off x="7027863" y="1968500"/>
            <a:ext cx="4554538" cy="1481138"/>
          </a:xfrm>
          <a:prstGeom prst="rect">
            <a:avLst/>
          </a:prstGeom>
          <a:solidFill>
            <a:srgbClr val="FFCC00">
              <a:alpha val="59999"/>
            </a:srgb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square" anchor="t">
            <a:normAutofit/>
          </a:bodyPr>
          <a:lstStyle>
            <a:lvl1pPr marL="80963" indent="-8096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atinLnBrk="1">
              <a:lnSpc>
                <a:spcPct val="90000"/>
              </a:lnSpc>
              <a:spcBef>
                <a:spcPct val="20000"/>
              </a:spcBef>
              <a:buClr>
                <a:schemeClr val="accent1"/>
              </a:buClr>
              <a:buSzPct val="70000"/>
              <a:buFont typeface="Wingdings 2" panose="05020102010507070707" pitchFamily="18" charset="2"/>
              <a:buNone/>
            </a:pPr>
            <a:r>
              <a:rPr lang="en-US" altLang="ko-KR" sz="2400">
                <a:latin typeface="Calibri" panose="020F0502020204030204" pitchFamily="34" charset="0"/>
                <a:ea typeface="Gulim" panose="020B0503020000020004" pitchFamily="34" charset="-127"/>
              </a:rPr>
              <a:t> Relatively greater availability of mobile/wireless networks in many developing and emerging economies </a:t>
            </a:r>
            <a:endParaRPr lang="ko-KR" altLang="en-US" sz="2400">
              <a:solidFill>
                <a:srgbClr val="CC0066"/>
              </a:solidFill>
              <a:latin typeface="Calibri" panose="020F0502020204030204" pitchFamily="34" charset="0"/>
              <a:ea typeface="Gulim" panose="020B0503020000020004" pitchFamily="34" charset="-127"/>
            </a:endParaRPr>
          </a:p>
        </p:txBody>
      </p:sp>
      <p:sp>
        <p:nvSpPr>
          <p:cNvPr id="13316" name="직사각형 6">
            <a:extLst>
              <a:ext uri="{FF2B5EF4-FFF2-40B4-BE49-F238E27FC236}">
                <a16:creationId xmlns:a16="http://schemas.microsoft.com/office/drawing/2014/main" id="{4FB23B5F-AC4D-DE6D-68DB-A5F74368A129}"/>
              </a:ext>
            </a:extLst>
          </p:cNvPr>
          <p:cNvSpPr>
            <a:spLocks noChangeArrowheads="1"/>
          </p:cNvSpPr>
          <p:nvPr/>
        </p:nvSpPr>
        <p:spPr bwMode="auto">
          <a:xfrm>
            <a:off x="7027863" y="3495675"/>
            <a:ext cx="4554538" cy="1441450"/>
          </a:xfrm>
          <a:prstGeom prst="rect">
            <a:avLst/>
          </a:prstGeom>
          <a:solidFill>
            <a:srgbClr val="9933FF">
              <a:alpha val="59999"/>
            </a:srgbClr>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wrap="square" anchor="t">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600"/>
              </a:spcAft>
            </a:pPr>
            <a:r>
              <a:rPr lang="en-US" altLang="ko-KR" sz="2400" dirty="0">
                <a:solidFill>
                  <a:schemeClr val="bg1"/>
                </a:solidFill>
                <a:latin typeface="Calibri" panose="020F0502020204030204" pitchFamily="34" charset="0"/>
                <a:ea typeface="Gulim" panose="020B0503020000020004" pitchFamily="34" charset="-127"/>
              </a:rPr>
              <a:t> Internet access using mobile networks:  Lower Cost, Higher speed of  deployment than fixed networks </a:t>
            </a:r>
            <a:endParaRPr kumimoji="1" lang="ko-KR" altLang="en-US" sz="2400" i="1" dirty="0">
              <a:solidFill>
                <a:schemeClr val="bg1"/>
              </a:solidFill>
              <a:latin typeface="Calibri" panose="020F0502020204030204" pitchFamily="34" charset="0"/>
              <a:ea typeface="Gulim" panose="020B0503020000020004" pitchFamily="34" charset="-127"/>
            </a:endParaRPr>
          </a:p>
        </p:txBody>
      </p:sp>
      <p:sp>
        <p:nvSpPr>
          <p:cNvPr id="13318" name="Rectangle 6">
            <a:extLst>
              <a:ext uri="{FF2B5EF4-FFF2-40B4-BE49-F238E27FC236}">
                <a16:creationId xmlns:a16="http://schemas.microsoft.com/office/drawing/2014/main" id="{D60C8102-B2CC-8495-25F1-22326BF00487}"/>
              </a:ext>
            </a:extLst>
          </p:cNvPr>
          <p:cNvSpPr>
            <a:spLocks noChangeArrowheads="1"/>
          </p:cNvSpPr>
          <p:nvPr/>
        </p:nvSpPr>
        <p:spPr bwMode="auto">
          <a:xfrm>
            <a:off x="7027863" y="4983163"/>
            <a:ext cx="4554538"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ormAutofit fontScale="925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600"/>
              </a:spcAft>
            </a:pPr>
            <a:r>
              <a:rPr lang="en-US" altLang="ko-KR" sz="2400" b="1" i="1" dirty="0">
                <a:latin typeface="Cambria" panose="02040503050406030204" pitchFamily="18" charset="0"/>
                <a:ea typeface="Gulim" panose="020B0503020000020004" pitchFamily="34" charset="-127"/>
              </a:rPr>
              <a:t>Digital Divide may be reduced by having meaningful connectivity</a:t>
            </a:r>
            <a:endParaRPr lang="en-US" altLang="en-US" sz="2400" b="1" i="1" dirty="0">
              <a:latin typeface="Cambria" panose="02040503050406030204" pitchFamily="18" charset="0"/>
              <a:ea typeface="Gulim" panose="020B0503020000020004" pitchFamily="34" charset="-127"/>
            </a:endParaRPr>
          </a:p>
        </p:txBody>
      </p:sp>
      <p:sp>
        <p:nvSpPr>
          <p:cNvPr id="9" name="Rectangle 2">
            <a:extLst>
              <a:ext uri="{FF2B5EF4-FFF2-40B4-BE49-F238E27FC236}">
                <a16:creationId xmlns:a16="http://schemas.microsoft.com/office/drawing/2014/main" id="{02FDA923-EE8A-BEA5-AC1C-AD85D12C0E91}"/>
              </a:ext>
            </a:extLst>
          </p:cNvPr>
          <p:cNvSpPr txBox="1">
            <a:spLocks noChangeArrowheads="1"/>
          </p:cNvSpPr>
          <p:nvPr/>
        </p:nvSpPr>
        <p:spPr bwMode="auto">
          <a:xfrm>
            <a:off x="958643" y="-71437"/>
            <a:ext cx="8229600" cy="763889"/>
          </a:xfrm>
          <a:prstGeom prst="rect">
            <a:avLst/>
          </a:prstGeom>
          <a:noFill/>
          <a:ln>
            <a:miter lim="800000"/>
            <a:headEnd/>
            <a:tailEnd/>
          </a:ln>
        </p:spPr>
        <p:txBody>
          <a:bodyPr/>
          <a:lstStyle/>
          <a:p>
            <a:pPr latinLnBrk="1">
              <a:defRPr/>
            </a:pPr>
            <a:r>
              <a:rPr lang="en-US" sz="4800" dirty="0"/>
              <a:t>About IPv6</a:t>
            </a:r>
          </a:p>
          <a:p>
            <a:pPr algn="ctr" eaLnBrk="0" latinLnBrk="1" hangingPunct="0">
              <a:defRPr/>
            </a:pPr>
            <a:endParaRPr lang="en-US" altLang="ko-KR" sz="4800" dirty="0">
              <a:solidFill>
                <a:schemeClr val="bg1"/>
              </a:solidFill>
              <a:latin typeface="+mj-lt"/>
              <a:ea typeface="+mj-ea"/>
              <a:cs typeface="+mj-cs"/>
            </a:endParaRPr>
          </a:p>
        </p:txBody>
      </p:sp>
      <p:sp>
        <p:nvSpPr>
          <p:cNvPr id="10" name="TextBox 9">
            <a:extLst>
              <a:ext uri="{FF2B5EF4-FFF2-40B4-BE49-F238E27FC236}">
                <a16:creationId xmlns:a16="http://schemas.microsoft.com/office/drawing/2014/main" id="{2DAE03A7-AE36-4236-7118-B54B08A5F97D}"/>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E62921ED-3C00-C709-AAE0-B0E634963826}"/>
              </a:ext>
            </a:extLst>
          </p:cNvPr>
          <p:cNvSpPr txBox="1">
            <a:spLocks noChangeArrowheads="1"/>
          </p:cNvSpPr>
          <p:nvPr/>
        </p:nvSpPr>
        <p:spPr bwMode="auto">
          <a:xfrm>
            <a:off x="1703388" y="1341438"/>
            <a:ext cx="5213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r>
              <a:rPr kumimoji="1" lang="en-US" altLang="ko-KR" sz="2800" b="1" i="1" dirty="0">
                <a:latin typeface="Cambria" panose="02040503050406030204" pitchFamily="18" charset="0"/>
                <a:ea typeface="Gulim" panose="020B0503020000020004" pitchFamily="34" charset="-127"/>
              </a:rPr>
              <a:t>Global Shortage of IP addresses</a:t>
            </a:r>
          </a:p>
        </p:txBody>
      </p:sp>
      <p:sp>
        <p:nvSpPr>
          <p:cNvPr id="7171" name="Text Box 5">
            <a:extLst>
              <a:ext uri="{FF2B5EF4-FFF2-40B4-BE49-F238E27FC236}">
                <a16:creationId xmlns:a16="http://schemas.microsoft.com/office/drawing/2014/main" id="{4265A9DD-3B5E-73A2-66BE-3278EEDBA0AC}"/>
              </a:ext>
            </a:extLst>
          </p:cNvPr>
          <p:cNvSpPr txBox="1">
            <a:spLocks noChangeArrowheads="1"/>
          </p:cNvSpPr>
          <p:nvPr/>
        </p:nvSpPr>
        <p:spPr bwMode="auto">
          <a:xfrm>
            <a:off x="2035175" y="3799358"/>
            <a:ext cx="7524752" cy="95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lnSpc>
                <a:spcPct val="90000"/>
              </a:lnSpc>
              <a:spcBef>
                <a:spcPct val="20000"/>
              </a:spcBef>
              <a:buClr>
                <a:schemeClr val="accent1"/>
              </a:buClr>
              <a:buSzPct val="70000"/>
            </a:pPr>
            <a:r>
              <a:rPr lang="en-US" altLang="ko-KR" sz="4000" b="1" dirty="0">
                <a:solidFill>
                  <a:srgbClr val="FF9900"/>
                </a:solidFill>
                <a:latin typeface="Calibri" panose="020F0502020204030204" pitchFamily="34" charset="0"/>
                <a:ea typeface="HY견명조" pitchFamily="18" charset="-127"/>
              </a:rPr>
              <a:t>N</a:t>
            </a:r>
            <a:r>
              <a:rPr lang="en-US" altLang="ko-KR" sz="2400" b="1" dirty="0">
                <a:latin typeface="Calibri" panose="020F0502020204030204" pitchFamily="34" charset="0"/>
                <a:ea typeface="HY견명조" pitchFamily="18" charset="-127"/>
              </a:rPr>
              <a:t>eed a fair and equitable policy for </a:t>
            </a:r>
            <a:r>
              <a:rPr lang="en-US" altLang="ko-KR" sz="2800" b="1" dirty="0">
                <a:solidFill>
                  <a:srgbClr val="CC0099"/>
                </a:solidFill>
                <a:latin typeface="Calibri" panose="020F0502020204030204" pitchFamily="34" charset="0"/>
                <a:ea typeface="HY견명조" pitchFamily="18" charset="-127"/>
              </a:rPr>
              <a:t>allocation of </a:t>
            </a:r>
          </a:p>
          <a:p>
            <a:pPr eaLnBrk="1" latinLnBrk="1" hangingPunct="1">
              <a:lnSpc>
                <a:spcPct val="40000"/>
              </a:lnSpc>
              <a:spcBef>
                <a:spcPct val="20000"/>
              </a:spcBef>
              <a:buClr>
                <a:schemeClr val="accent1"/>
              </a:buClr>
              <a:buSzPct val="70000"/>
            </a:pPr>
            <a:r>
              <a:rPr lang="en-US" altLang="ko-KR" sz="2800" b="1" dirty="0">
                <a:solidFill>
                  <a:srgbClr val="CC0099"/>
                </a:solidFill>
                <a:latin typeface="Calibri" panose="020F0502020204030204" pitchFamily="34" charset="0"/>
                <a:ea typeface="HY견명조" pitchFamily="18" charset="-127"/>
              </a:rPr>
              <a:t>                            the remaining IPv4 address space</a:t>
            </a:r>
          </a:p>
        </p:txBody>
      </p:sp>
      <p:sp>
        <p:nvSpPr>
          <p:cNvPr id="7172" name="Text Box 6">
            <a:extLst>
              <a:ext uri="{FF2B5EF4-FFF2-40B4-BE49-F238E27FC236}">
                <a16:creationId xmlns:a16="http://schemas.microsoft.com/office/drawing/2014/main" id="{91F64761-BA09-C1AE-0BF1-058F7ADD9055}"/>
              </a:ext>
            </a:extLst>
          </p:cNvPr>
          <p:cNvSpPr txBox="1">
            <a:spLocks noChangeArrowheads="1"/>
          </p:cNvSpPr>
          <p:nvPr/>
        </p:nvSpPr>
        <p:spPr bwMode="auto">
          <a:xfrm>
            <a:off x="1969225" y="2112964"/>
            <a:ext cx="7140575" cy="77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lnSpc>
                <a:spcPct val="50000"/>
              </a:lnSpc>
              <a:spcBef>
                <a:spcPct val="20000"/>
              </a:spcBef>
              <a:buClr>
                <a:schemeClr val="accent1"/>
              </a:buClr>
              <a:buSzPct val="70000"/>
            </a:pPr>
            <a:r>
              <a:rPr lang="en-US" altLang="ko-KR" sz="4400" b="1" dirty="0">
                <a:solidFill>
                  <a:srgbClr val="333399"/>
                </a:solidFill>
                <a:latin typeface="Calibri" panose="020F0502020204030204" pitchFamily="34" charset="0"/>
                <a:ea typeface="HY견명조" pitchFamily="18" charset="-127"/>
              </a:rPr>
              <a:t>C</a:t>
            </a:r>
            <a:r>
              <a:rPr lang="en-US" altLang="ko-KR" sz="2400" b="1" dirty="0">
                <a:latin typeface="Calibri" panose="020F0502020204030204" pitchFamily="34" charset="0"/>
                <a:ea typeface="HY견명조" pitchFamily="18" charset="-127"/>
              </a:rPr>
              <a:t>ontinued rapid growth of the Internet, </a:t>
            </a:r>
          </a:p>
          <a:p>
            <a:pPr eaLnBrk="1" latinLnBrk="1" hangingPunct="1">
              <a:lnSpc>
                <a:spcPct val="50000"/>
              </a:lnSpc>
              <a:spcBef>
                <a:spcPct val="20000"/>
              </a:spcBef>
              <a:buClr>
                <a:schemeClr val="accent1"/>
              </a:buClr>
              <a:buSzPct val="70000"/>
            </a:pPr>
            <a:r>
              <a:rPr lang="en-US" altLang="ko-KR" sz="2400" b="1" dirty="0">
                <a:latin typeface="Calibri" panose="020F0502020204030204" pitchFamily="34" charset="0"/>
                <a:ea typeface="HY견명조" pitchFamily="18" charset="-127"/>
              </a:rPr>
              <a:t>                               IP addresses have </a:t>
            </a:r>
            <a:r>
              <a:rPr lang="en-US" altLang="ko-KR" sz="2800" b="1" dirty="0">
                <a:solidFill>
                  <a:srgbClr val="6600CC"/>
                </a:solidFill>
                <a:latin typeface="Calibri" panose="020F0502020204030204" pitchFamily="34" charset="0"/>
                <a:ea typeface="HY견명조" pitchFamily="18" charset="-127"/>
              </a:rPr>
              <a:t>greater demand</a:t>
            </a:r>
            <a:endParaRPr kumimoji="1" lang="en-US" altLang="ko-KR" sz="2800" b="1" dirty="0">
              <a:solidFill>
                <a:srgbClr val="6600CC"/>
              </a:solidFill>
              <a:latin typeface="Calibri" panose="020F0502020204030204" pitchFamily="34" charset="0"/>
              <a:ea typeface="Gulim" panose="020B0503020000020004" pitchFamily="34" charset="-127"/>
            </a:endParaRPr>
          </a:p>
        </p:txBody>
      </p:sp>
      <p:sp>
        <p:nvSpPr>
          <p:cNvPr id="7173" name="Text Box 7">
            <a:extLst>
              <a:ext uri="{FF2B5EF4-FFF2-40B4-BE49-F238E27FC236}">
                <a16:creationId xmlns:a16="http://schemas.microsoft.com/office/drawing/2014/main" id="{3904CD68-4BC1-F77B-F72D-66DC31D14FA4}"/>
              </a:ext>
            </a:extLst>
          </p:cNvPr>
          <p:cNvSpPr txBox="1">
            <a:spLocks noChangeArrowheads="1"/>
          </p:cNvSpPr>
          <p:nvPr/>
        </p:nvSpPr>
        <p:spPr bwMode="auto">
          <a:xfrm>
            <a:off x="1992314" y="2924176"/>
            <a:ext cx="9788869" cy="95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lnSpc>
                <a:spcPct val="50000"/>
              </a:lnSpc>
              <a:spcBef>
                <a:spcPct val="20000"/>
              </a:spcBef>
              <a:buClr>
                <a:schemeClr val="accent1"/>
              </a:buClr>
              <a:buSzPct val="70000"/>
            </a:pPr>
            <a:r>
              <a:rPr lang="en-US" altLang="ko-KR" sz="4400" b="1" dirty="0">
                <a:solidFill>
                  <a:srgbClr val="669900"/>
                </a:solidFill>
                <a:latin typeface="Calibri" panose="020F0502020204030204" pitchFamily="34" charset="0"/>
                <a:ea typeface="HY견명조" pitchFamily="18" charset="-127"/>
              </a:rPr>
              <a:t>D</a:t>
            </a:r>
            <a:r>
              <a:rPr lang="en-US" altLang="ko-KR" sz="2400" b="1" dirty="0">
                <a:latin typeface="Calibri" panose="020F0502020204030204" pitchFamily="34" charset="0"/>
                <a:ea typeface="HY견명조" pitchFamily="18" charset="-127"/>
              </a:rPr>
              <a:t>espite </a:t>
            </a:r>
            <a:r>
              <a:rPr lang="en-US" sz="2400" b="1" i="0" dirty="0">
                <a:solidFill>
                  <a:srgbClr val="5F6368"/>
                </a:solidFill>
                <a:effectLst/>
                <a:latin typeface="arial" panose="020B0604020202020204" pitchFamily="34" charset="0"/>
              </a:rPr>
              <a:t>Network Address </a:t>
            </a:r>
            <a:r>
              <a:rPr lang="en-US" sz="2400" b="1" dirty="0">
                <a:solidFill>
                  <a:srgbClr val="5F6368"/>
                </a:solidFill>
                <a:latin typeface="arial" panose="020B0604020202020204" pitchFamily="34" charset="0"/>
              </a:rPr>
              <a:t>T</a:t>
            </a:r>
            <a:r>
              <a:rPr lang="en-US" sz="2400" b="1" i="0" dirty="0">
                <a:solidFill>
                  <a:srgbClr val="5F6368"/>
                </a:solidFill>
                <a:effectLst/>
                <a:latin typeface="arial" panose="020B0604020202020204" pitchFamily="34" charset="0"/>
              </a:rPr>
              <a:t>ranslation</a:t>
            </a:r>
            <a:r>
              <a:rPr lang="en-US" altLang="ko-KR" sz="2400" b="1" dirty="0">
                <a:latin typeface="Calibri" panose="020F0502020204030204" pitchFamily="34" charset="0"/>
                <a:ea typeface="HY견명조" pitchFamily="18" charset="-127"/>
              </a:rPr>
              <a:t>, IPv4 addresses expected to  			        </a:t>
            </a:r>
          </a:p>
          <a:p>
            <a:pPr eaLnBrk="1" latinLnBrk="1" hangingPunct="1">
              <a:lnSpc>
                <a:spcPct val="50000"/>
              </a:lnSpc>
              <a:spcBef>
                <a:spcPct val="20000"/>
              </a:spcBef>
              <a:buClr>
                <a:schemeClr val="accent1"/>
              </a:buClr>
              <a:buSzPct val="70000"/>
            </a:pPr>
            <a:r>
              <a:rPr lang="en-US" altLang="ko-KR" sz="2400" b="1" dirty="0">
                <a:solidFill>
                  <a:srgbClr val="009999"/>
                </a:solidFill>
                <a:latin typeface="Calibri" panose="020F0502020204030204" pitchFamily="34" charset="0"/>
                <a:ea typeface="HY견명조" pitchFamily="18" charset="-127"/>
              </a:rPr>
              <a:t>                             </a:t>
            </a:r>
            <a:r>
              <a:rPr lang="en-US" altLang="ko-KR" sz="2800" b="1" dirty="0">
                <a:solidFill>
                  <a:srgbClr val="009999"/>
                </a:solidFill>
                <a:latin typeface="Calibri" panose="020F0502020204030204" pitchFamily="34" charset="0"/>
                <a:ea typeface="HY견명조" pitchFamily="18" charset="-127"/>
              </a:rPr>
              <a:t>run out in the next few years</a:t>
            </a:r>
            <a:endParaRPr kumimoji="1" lang="en-US" altLang="ko-KR" sz="2800" b="1" dirty="0">
              <a:solidFill>
                <a:srgbClr val="009999"/>
              </a:solidFill>
              <a:latin typeface="Calibri" panose="020F0502020204030204" pitchFamily="34" charset="0"/>
              <a:ea typeface="Gulim" panose="020B0503020000020004" pitchFamily="34" charset="-127"/>
            </a:endParaRPr>
          </a:p>
        </p:txBody>
      </p:sp>
      <p:sp>
        <p:nvSpPr>
          <p:cNvPr id="7174" name="Text Box 8">
            <a:extLst>
              <a:ext uri="{FF2B5EF4-FFF2-40B4-BE49-F238E27FC236}">
                <a16:creationId xmlns:a16="http://schemas.microsoft.com/office/drawing/2014/main" id="{C4999092-A106-9F36-65A7-83B9971F8DD5}"/>
              </a:ext>
            </a:extLst>
          </p:cNvPr>
          <p:cNvSpPr txBox="1">
            <a:spLocks noChangeArrowheads="1"/>
          </p:cNvSpPr>
          <p:nvPr/>
        </p:nvSpPr>
        <p:spPr bwMode="auto">
          <a:xfrm>
            <a:off x="1636713" y="4672014"/>
            <a:ext cx="85201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lnSpc>
                <a:spcPct val="90000"/>
              </a:lnSpc>
              <a:spcBef>
                <a:spcPct val="20000"/>
              </a:spcBef>
              <a:buClr>
                <a:schemeClr val="accent1"/>
              </a:buClr>
              <a:buSzPct val="70000"/>
            </a:pPr>
            <a:r>
              <a:rPr lang="en-US" altLang="ko-KR" sz="2400" b="1">
                <a:solidFill>
                  <a:srgbClr val="777777"/>
                </a:solidFill>
                <a:latin typeface="Cambria" panose="02040503050406030204" pitchFamily="18" charset="0"/>
                <a:ea typeface="HY견명조" pitchFamily="18" charset="-127"/>
              </a:rPr>
              <a:t>Now, deployment of IPv6 has become an urgent global issue</a:t>
            </a:r>
            <a:endParaRPr kumimoji="1" lang="en-US" altLang="ko-KR" sz="2400" b="1">
              <a:solidFill>
                <a:srgbClr val="777777"/>
              </a:solidFill>
              <a:latin typeface="Cambria" panose="02040503050406030204" pitchFamily="18" charset="0"/>
              <a:ea typeface="Gulim" panose="020B0503020000020004" pitchFamily="34" charset="-127"/>
            </a:endParaRPr>
          </a:p>
        </p:txBody>
      </p:sp>
      <p:sp>
        <p:nvSpPr>
          <p:cNvPr id="7175" name="Text Box 9">
            <a:extLst>
              <a:ext uri="{FF2B5EF4-FFF2-40B4-BE49-F238E27FC236}">
                <a16:creationId xmlns:a16="http://schemas.microsoft.com/office/drawing/2014/main" id="{CB6DDB29-92A4-14A2-3BE8-3080810C3C65}"/>
              </a:ext>
            </a:extLst>
          </p:cNvPr>
          <p:cNvSpPr txBox="1">
            <a:spLocks noChangeArrowheads="1"/>
          </p:cNvSpPr>
          <p:nvPr/>
        </p:nvSpPr>
        <p:spPr bwMode="auto">
          <a:xfrm>
            <a:off x="1992313" y="5273508"/>
            <a:ext cx="8240712"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latinLnBrk="1" hangingPunct="1">
              <a:lnSpc>
                <a:spcPct val="70000"/>
              </a:lnSpc>
              <a:spcBef>
                <a:spcPct val="20000"/>
              </a:spcBef>
              <a:buClr>
                <a:schemeClr val="accent1"/>
              </a:buClr>
              <a:buSzPct val="70000"/>
              <a:buFont typeface="Arial" panose="020B0604020202020204" pitchFamily="34" charset="0"/>
              <a:buNone/>
            </a:pPr>
            <a:r>
              <a:rPr lang="en-US" altLang="ko-KR" sz="2600" b="1" dirty="0">
                <a:latin typeface="Cambria" panose="02040503050406030204" pitchFamily="18" charset="0"/>
                <a:ea typeface="HY견명조" pitchFamily="18" charset="-127"/>
              </a:rPr>
              <a:t>Public policy concern on IPv6 is</a:t>
            </a:r>
          </a:p>
          <a:p>
            <a:pPr eaLnBrk="1" latinLnBrk="1" hangingPunct="1">
              <a:lnSpc>
                <a:spcPct val="70000"/>
              </a:lnSpc>
              <a:spcBef>
                <a:spcPct val="20000"/>
              </a:spcBef>
              <a:buClr>
                <a:schemeClr val="accent1"/>
              </a:buClr>
              <a:buSzPct val="70000"/>
              <a:buFont typeface="Arial" panose="020B0604020202020204" pitchFamily="34" charset="0"/>
              <a:buNone/>
            </a:pPr>
            <a:endParaRPr lang="en-US" altLang="ko-KR" sz="500" b="1" dirty="0">
              <a:latin typeface="Cambria" panose="02040503050406030204" pitchFamily="18" charset="0"/>
              <a:ea typeface="HY견명조" pitchFamily="18" charset="-127"/>
            </a:endParaRPr>
          </a:p>
          <a:p>
            <a:pPr eaLnBrk="1" latinLnBrk="1" hangingPunct="1">
              <a:lnSpc>
                <a:spcPct val="70000"/>
              </a:lnSpc>
              <a:spcBef>
                <a:spcPct val="20000"/>
              </a:spcBef>
              <a:buClr>
                <a:schemeClr val="accent1"/>
              </a:buClr>
              <a:buSzPct val="70000"/>
              <a:buFont typeface="Arial" panose="020B0604020202020204" pitchFamily="34" charset="0"/>
              <a:buNone/>
            </a:pPr>
            <a:r>
              <a:rPr lang="en-US" altLang="ko-KR" sz="2600" dirty="0">
                <a:latin typeface="Cambria" panose="02040503050406030204" pitchFamily="18" charset="0"/>
                <a:ea typeface="HY견명조" pitchFamily="18" charset="-127"/>
              </a:rPr>
              <a:t>   </a:t>
            </a:r>
            <a:r>
              <a:rPr lang="en-US" altLang="ko-KR" sz="3200" i="1" dirty="0">
                <a:solidFill>
                  <a:srgbClr val="0066CC"/>
                </a:solidFill>
                <a:latin typeface="Cambria" panose="02040503050406030204" pitchFamily="18" charset="0"/>
                <a:ea typeface="HY견명조" pitchFamily="18" charset="-127"/>
              </a:rPr>
              <a:t>“</a:t>
            </a:r>
            <a:r>
              <a:rPr lang="en-US" altLang="ko-KR" sz="3200" b="1" i="1" dirty="0">
                <a:solidFill>
                  <a:srgbClr val="0066CC"/>
                </a:solidFill>
                <a:latin typeface="Cambria" panose="02040503050406030204" pitchFamily="18" charset="0"/>
                <a:ea typeface="HY견명조" pitchFamily="18" charset="-127"/>
              </a:rPr>
              <a:t>The smooth migration from IPv4 to IPv6”</a:t>
            </a:r>
          </a:p>
        </p:txBody>
      </p:sp>
      <p:sp>
        <p:nvSpPr>
          <p:cNvPr id="10" name="TextBox 9">
            <a:extLst>
              <a:ext uri="{FF2B5EF4-FFF2-40B4-BE49-F238E27FC236}">
                <a16:creationId xmlns:a16="http://schemas.microsoft.com/office/drawing/2014/main" id="{85597893-17CF-FC2E-8747-F3FC94A442D7}"/>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AD62F-B83B-0D9C-C5BB-518BE0AC099D}"/>
              </a:ext>
            </a:extLst>
          </p:cNvPr>
          <p:cNvSpPr/>
          <p:nvPr/>
        </p:nvSpPr>
        <p:spPr>
          <a:xfrm>
            <a:off x="683568" y="356584"/>
            <a:ext cx="11461816" cy="5909310"/>
          </a:xfrm>
          <a:prstGeom prst="rect">
            <a:avLst/>
          </a:prstGeom>
        </p:spPr>
        <p:txBody>
          <a:bodyPr wrap="square">
            <a:spAutoFit/>
          </a:bodyPr>
          <a:lstStyle/>
          <a:p>
            <a:endParaRPr lang="en-US" dirty="0">
              <a:solidFill>
                <a:srgbClr val="525152"/>
              </a:solidFill>
            </a:endParaRPr>
          </a:p>
          <a:p>
            <a:endParaRPr lang="en-US" sz="2400" dirty="0">
              <a:solidFill>
                <a:srgbClr val="525152"/>
              </a:solidFill>
            </a:endParaRPr>
          </a:p>
          <a:p>
            <a:r>
              <a:rPr lang="en-US" sz="2400" dirty="0">
                <a:solidFill>
                  <a:srgbClr val="525152"/>
                </a:solidFill>
              </a:rPr>
              <a:t>IPv6 expands the number of network address bits from 32 bits (in IPv4) to 128 bits, which provides more than enough globally unique IP addresses for every networked device on the planet.</a:t>
            </a:r>
          </a:p>
          <a:p>
            <a:endParaRPr lang="en-US" sz="2400" dirty="0">
              <a:solidFill>
                <a:srgbClr val="525152"/>
              </a:solidFill>
            </a:endParaRPr>
          </a:p>
          <a:p>
            <a:r>
              <a:rPr lang="en-US" sz="2400" b="1" i="1" dirty="0">
                <a:solidFill>
                  <a:schemeClr val="accent2"/>
                </a:solidFill>
              </a:rPr>
              <a:t>However, it’s not just about addressing. It’s about business continuity and innovation. </a:t>
            </a:r>
          </a:p>
          <a:p>
            <a:endParaRPr lang="en-US" sz="2400" dirty="0">
              <a:solidFill>
                <a:srgbClr val="525152"/>
              </a:solidFill>
            </a:endParaRPr>
          </a:p>
          <a:p>
            <a:r>
              <a:rPr lang="en-US" sz="2400" dirty="0">
                <a:solidFill>
                  <a:srgbClr val="525152"/>
                </a:solidFill>
              </a:rPr>
              <a:t>The unlimited address space provided by IPv6 will allow to deliver more and newer applications and services with reliability, improved user experience and increased security. These might include:</a:t>
            </a:r>
          </a:p>
          <a:p>
            <a:pPr marL="342900" indent="-342900">
              <a:buFont typeface="Wingdings" panose="05000000000000000000" pitchFamily="2" charset="2"/>
              <a:buChar char="§"/>
            </a:pPr>
            <a:r>
              <a:rPr lang="en-US" sz="2400" dirty="0">
                <a:solidFill>
                  <a:srgbClr val="525152"/>
                </a:solidFill>
              </a:rPr>
              <a:t>Multiple internet-enabled mobile devices for every person on the planet</a:t>
            </a:r>
          </a:p>
          <a:p>
            <a:pPr marL="342900" indent="-342900">
              <a:buFont typeface="Wingdings" panose="05000000000000000000" pitchFamily="2" charset="2"/>
              <a:buChar char="§"/>
            </a:pPr>
            <a:r>
              <a:rPr lang="en-US" sz="2400" dirty="0">
                <a:solidFill>
                  <a:srgbClr val="525152"/>
                </a:solidFill>
              </a:rPr>
              <a:t>Billions of embedded sensors using technologies such as RFID, IEEE 802.15.4, and Personal Area Networks</a:t>
            </a:r>
          </a:p>
          <a:p>
            <a:pPr marL="342900" indent="-342900">
              <a:buFont typeface="Wingdings" panose="05000000000000000000" pitchFamily="2" charset="2"/>
              <a:buChar char="§"/>
            </a:pPr>
            <a:r>
              <a:rPr lang="en-US" sz="2400" dirty="0">
                <a:solidFill>
                  <a:srgbClr val="525152"/>
                </a:solidFill>
              </a:rPr>
              <a:t>Home and industrial appliances </a:t>
            </a:r>
          </a:p>
          <a:p>
            <a:pPr marL="342900" indent="-342900">
              <a:buFont typeface="Wingdings" panose="05000000000000000000" pitchFamily="2" charset="2"/>
              <a:buChar char="§"/>
            </a:pPr>
            <a:r>
              <a:rPr lang="en-US" sz="2400" dirty="0">
                <a:solidFill>
                  <a:srgbClr val="525152"/>
                </a:solidFill>
              </a:rPr>
              <a:t>Smart grids…</a:t>
            </a:r>
          </a:p>
        </p:txBody>
      </p:sp>
      <p:sp>
        <p:nvSpPr>
          <p:cNvPr id="4" name="Rectangle 2">
            <a:extLst>
              <a:ext uri="{FF2B5EF4-FFF2-40B4-BE49-F238E27FC236}">
                <a16:creationId xmlns:a16="http://schemas.microsoft.com/office/drawing/2014/main" id="{D2CFB7EB-2D16-6346-1F74-693D0390A30F}"/>
              </a:ext>
            </a:extLst>
          </p:cNvPr>
          <p:cNvSpPr txBox="1">
            <a:spLocks noChangeArrowheads="1"/>
          </p:cNvSpPr>
          <p:nvPr/>
        </p:nvSpPr>
        <p:spPr bwMode="auto">
          <a:xfrm>
            <a:off x="897438" y="-132878"/>
            <a:ext cx="8229600" cy="489462"/>
          </a:xfrm>
          <a:prstGeom prst="rect">
            <a:avLst/>
          </a:prstGeom>
          <a:noFill/>
          <a:ln>
            <a:miter lim="800000"/>
            <a:headEnd/>
            <a:tailEnd/>
          </a:ln>
        </p:spPr>
        <p:txBody>
          <a:bodyPr/>
          <a:lstStyle/>
          <a:p>
            <a:pPr latinLnBrk="1">
              <a:defRPr/>
            </a:pPr>
            <a:r>
              <a:rPr lang="en-US" sz="4800" dirty="0"/>
              <a:t>The Value of IPv6</a:t>
            </a:r>
          </a:p>
          <a:p>
            <a:pPr algn="ctr" eaLnBrk="0" latinLnBrk="1" hangingPunct="0">
              <a:defRPr/>
            </a:pPr>
            <a:endParaRPr lang="en-US" altLang="ko-KR" sz="4800" dirty="0">
              <a:solidFill>
                <a:schemeClr val="bg1"/>
              </a:solidFill>
              <a:latin typeface="+mj-lt"/>
              <a:ea typeface="+mj-ea"/>
              <a:cs typeface="+mj-cs"/>
            </a:endParaRPr>
          </a:p>
        </p:txBody>
      </p:sp>
      <p:sp>
        <p:nvSpPr>
          <p:cNvPr id="5" name="TextBox 4">
            <a:extLst>
              <a:ext uri="{FF2B5EF4-FFF2-40B4-BE49-F238E27FC236}">
                <a16:creationId xmlns:a16="http://schemas.microsoft.com/office/drawing/2014/main" id="{5D2E00A1-69D0-5847-37C9-19F0AD1B9283}"/>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Tree>
    <p:extLst>
      <p:ext uri="{BB962C8B-B14F-4D97-AF65-F5344CB8AC3E}">
        <p14:creationId xmlns:p14="http://schemas.microsoft.com/office/powerpoint/2010/main" val="407579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E39A09A-0BD8-BC8E-85C5-1425AF6D3E17}"/>
              </a:ext>
            </a:extLst>
          </p:cNvPr>
          <p:cNvSpPr txBox="1">
            <a:spLocks noChangeArrowheads="1"/>
          </p:cNvSpPr>
          <p:nvPr/>
        </p:nvSpPr>
        <p:spPr bwMode="auto">
          <a:xfrm>
            <a:off x="609600" y="77708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p>
            <a:pPr eaLnBrk="1" latinLnBrk="1" hangingPunct="1">
              <a:spcAft>
                <a:spcPts val="600"/>
              </a:spcAft>
              <a:defRPr/>
            </a:pPr>
            <a:r>
              <a:rPr lang="en-US" sz="2800" b="1" i="0" kern="1200" dirty="0">
                <a:latin typeface="Arial" charset="0"/>
                <a:ea typeface="Arial" charset="0"/>
                <a:cs typeface="Arial" charset="0"/>
              </a:rPr>
              <a:t>ITU’s Role</a:t>
            </a:r>
          </a:p>
          <a:p>
            <a:pPr eaLnBrk="1" latinLnBrk="1" hangingPunct="1">
              <a:spcAft>
                <a:spcPts val="600"/>
              </a:spcAft>
              <a:defRPr/>
            </a:pPr>
            <a:endParaRPr lang="en-US" altLang="ko-KR" sz="3200" b="1" i="0" kern="1200" dirty="0">
              <a:latin typeface="Arial" charset="0"/>
              <a:ea typeface="Arial" charset="0"/>
              <a:cs typeface="Arial" charset="0"/>
            </a:endParaRPr>
          </a:p>
        </p:txBody>
      </p:sp>
      <p:sp>
        <p:nvSpPr>
          <p:cNvPr id="9" name="TextBox 8">
            <a:extLst>
              <a:ext uri="{FF2B5EF4-FFF2-40B4-BE49-F238E27FC236}">
                <a16:creationId xmlns:a16="http://schemas.microsoft.com/office/drawing/2014/main" id="{565E1B34-9268-405E-3BD2-47E027C30A18}"/>
              </a:ext>
            </a:extLst>
          </p:cNvPr>
          <p:cNvSpPr txBox="1"/>
          <p:nvPr/>
        </p:nvSpPr>
        <p:spPr bwMode="auto">
          <a:xfrm>
            <a:off x="609600" y="1494971"/>
            <a:ext cx="7426362" cy="465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92500" lnSpcReduction="10000"/>
          </a:bodyPr>
          <a:lstStyle/>
          <a:p>
            <a:pPr eaLnBrk="1" hangingPunct="1">
              <a:lnSpc>
                <a:spcPct val="90000"/>
              </a:lnSpc>
              <a:spcBef>
                <a:spcPct val="20000"/>
              </a:spcBef>
              <a:buFont typeface="Arial" charset="0"/>
            </a:pPr>
            <a:r>
              <a:rPr lang="en-US" sz="2400" dirty="0">
                <a:effectLst/>
                <a:latin typeface="Arial" charset="0"/>
                <a:cs typeface="Arial" charset="0"/>
              </a:rPr>
              <a:t>Regarding international public policy issues pertaining to the Internet and the management of critical Internet resources ITU is mandated by the following Resolutions:</a:t>
            </a:r>
          </a:p>
          <a:p>
            <a:pPr marL="342900" indent="-342900" eaLnBrk="1" hangingPunct="1">
              <a:lnSpc>
                <a:spcPct val="90000"/>
              </a:lnSpc>
              <a:spcBef>
                <a:spcPct val="20000"/>
              </a:spcBef>
              <a:buFont typeface="Wingdings" panose="05000000000000000000" pitchFamily="2" charset="2"/>
              <a:buChar char="§"/>
            </a:pPr>
            <a:r>
              <a:rPr lang="en-US" sz="2400" dirty="0" err="1">
                <a:effectLst/>
                <a:latin typeface="Arial" charset="0"/>
                <a:cs typeface="Arial" charset="0"/>
              </a:rPr>
              <a:t>Plenipotentia</a:t>
            </a:r>
            <a:r>
              <a:rPr lang="en-US" sz="2400" dirty="0">
                <a:effectLst/>
                <a:latin typeface="Arial" charset="0"/>
                <a:cs typeface="Arial" charset="0"/>
              </a:rPr>
              <a:t>​</a:t>
            </a:r>
            <a:r>
              <a:rPr lang="en-US" sz="2400" dirty="0" err="1">
                <a:effectLst/>
                <a:latin typeface="Arial" charset="0"/>
                <a:cs typeface="Arial" charset="0"/>
              </a:rPr>
              <a:t>ry</a:t>
            </a:r>
            <a:r>
              <a:rPr lang="en-US" sz="2400" dirty="0">
                <a:effectLst/>
                <a:latin typeface="Arial" charset="0"/>
                <a:cs typeface="Arial" charset="0"/>
              </a:rPr>
              <a:t> Resolutions 101, 102, 130,  133, 140, 174, and 180 on </a:t>
            </a:r>
            <a:r>
              <a:rPr lang="en-US" sz="2400" dirty="0" err="1">
                <a:latin typeface="Arial" charset="0"/>
                <a:cs typeface="Arial" charset="0"/>
              </a:rPr>
              <a:t>on</a:t>
            </a:r>
            <a:r>
              <a:rPr lang="en-US" sz="2400" dirty="0">
                <a:latin typeface="Arial" charset="0"/>
                <a:cs typeface="Arial" charset="0"/>
              </a:rPr>
              <a:t> facilitating  the transition from IPv4 to IPv6</a:t>
            </a:r>
          </a:p>
          <a:p>
            <a:pPr marL="342900" indent="-342900" eaLnBrk="1" hangingPunct="1">
              <a:lnSpc>
                <a:spcPct val="90000"/>
              </a:lnSpc>
              <a:spcBef>
                <a:spcPct val="20000"/>
              </a:spcBef>
              <a:buFont typeface="Wingdings" panose="05000000000000000000" pitchFamily="2" charset="2"/>
              <a:buChar char="§"/>
            </a:pPr>
            <a:r>
              <a:rPr lang="en-US" sz="2400" dirty="0">
                <a:effectLst/>
                <a:latin typeface="Arial" charset="0"/>
                <a:cs typeface="Arial" charset="0"/>
              </a:rPr>
              <a:t>ITU Council Resolutions </a:t>
            </a:r>
            <a:r>
              <a:rPr lang="en-US" sz="2400" u="none" strike="noStrike" dirty="0">
                <a:effectLst/>
                <a:latin typeface="Arial" charset="0"/>
                <a:cs typeface="Arial" charset="0"/>
                <a:hlinkClick r:id="rId2"/>
              </a:rPr>
              <a:t>1282</a:t>
            </a:r>
            <a:r>
              <a:rPr lang="en-US" sz="2400" dirty="0">
                <a:effectLst/>
                <a:latin typeface="Arial" charset="0"/>
                <a:cs typeface="Arial" charset="0"/>
              </a:rPr>
              <a:t> (Rev. 2008), </a:t>
            </a:r>
            <a:r>
              <a:rPr lang="en-US" sz="2400" u="none" strike="noStrike" dirty="0">
                <a:effectLst/>
                <a:latin typeface="Arial" charset="0"/>
                <a:cs typeface="Arial" charset="0"/>
                <a:hlinkClick r:id="rId3"/>
              </a:rPr>
              <a:t>1305</a:t>
            </a:r>
            <a:r>
              <a:rPr lang="en-US" sz="2400" dirty="0">
                <a:effectLst/>
                <a:latin typeface="Arial" charset="0"/>
                <a:cs typeface="Arial" charset="0"/>
              </a:rPr>
              <a:t> (2009), </a:t>
            </a:r>
            <a:r>
              <a:rPr lang="en-US" sz="2400" u="none" strike="noStrike" dirty="0">
                <a:effectLst/>
                <a:latin typeface="Arial" charset="0"/>
                <a:cs typeface="Arial" charset="0"/>
                <a:hlinkClick r:id="rId4"/>
              </a:rPr>
              <a:t>1336</a:t>
            </a:r>
            <a:r>
              <a:rPr lang="en-US" sz="2400" dirty="0">
                <a:effectLst/>
                <a:latin typeface="Arial" charset="0"/>
                <a:cs typeface="Arial" charset="0"/>
              </a:rPr>
              <a:t> (Modified 2015), </a:t>
            </a:r>
            <a:r>
              <a:rPr lang="en-US" sz="2400" u="none" strike="noStrike" dirty="0">
                <a:effectLst/>
                <a:latin typeface="Arial" charset="0"/>
                <a:cs typeface="Arial" charset="0"/>
                <a:hlinkClick r:id="rId5"/>
              </a:rPr>
              <a:t>1344</a:t>
            </a:r>
            <a:r>
              <a:rPr lang="en-US" sz="2400" dirty="0">
                <a:effectLst/>
                <a:latin typeface="Arial" charset="0"/>
                <a:cs typeface="Arial" charset="0"/>
              </a:rPr>
              <a:t> (Modified 2015)</a:t>
            </a:r>
          </a:p>
          <a:p>
            <a:pPr marL="342900" indent="-342900" eaLnBrk="1" hangingPunct="1">
              <a:lnSpc>
                <a:spcPct val="90000"/>
              </a:lnSpc>
              <a:spcBef>
                <a:spcPct val="20000"/>
              </a:spcBef>
              <a:buFont typeface="Wingdings" panose="05000000000000000000" pitchFamily="2" charset="2"/>
              <a:buChar char="§"/>
            </a:pPr>
            <a:r>
              <a:rPr lang="en-US" sz="2400" dirty="0">
                <a:effectLst/>
                <a:latin typeface="Arial" charset="0"/>
                <a:cs typeface="Arial" charset="0"/>
              </a:rPr>
              <a:t>World Telecommunication Standardization Assembly (WTSA) Resolutions </a:t>
            </a:r>
            <a:r>
              <a:rPr lang="en-US" sz="2400" u="none" strike="noStrike" dirty="0">
                <a:effectLst/>
                <a:latin typeface="Arial" charset="0"/>
                <a:cs typeface="Arial" charset="0"/>
                <a:hlinkClick r:id="rId6"/>
              </a:rPr>
              <a:t>47</a:t>
            </a:r>
            <a:r>
              <a:rPr lang="en-US" sz="2400" dirty="0">
                <a:effectLst/>
                <a:latin typeface="Arial" charset="0"/>
                <a:cs typeface="Arial" charset="0"/>
              </a:rPr>
              <a:t>, </a:t>
            </a:r>
            <a:r>
              <a:rPr lang="en-US" sz="2400" u="none" strike="noStrike" dirty="0">
                <a:effectLst/>
                <a:latin typeface="Arial" charset="0"/>
                <a:cs typeface="Arial" charset="0"/>
                <a:hlinkClick r:id="rId7"/>
              </a:rPr>
              <a:t>48</a:t>
            </a:r>
            <a:r>
              <a:rPr lang="en-US" sz="2400" dirty="0">
                <a:effectLst/>
                <a:latin typeface="Arial" charset="0"/>
                <a:cs typeface="Arial" charset="0"/>
              </a:rPr>
              <a:t>,</a:t>
            </a:r>
            <a:r>
              <a:rPr lang="en-US" sz="2400" u="none" strike="noStrike" dirty="0">
                <a:effectLst/>
                <a:latin typeface="Arial" charset="0"/>
                <a:cs typeface="Arial" charset="0"/>
                <a:hlinkClick r:id="rId8"/>
              </a:rPr>
              <a:t>50</a:t>
            </a:r>
            <a:r>
              <a:rPr lang="en-US" sz="2400" dirty="0">
                <a:effectLst/>
                <a:latin typeface="Arial" charset="0"/>
                <a:cs typeface="Arial" charset="0"/>
              </a:rPr>
              <a:t>, </a:t>
            </a:r>
            <a:r>
              <a:rPr lang="en-US" sz="2400" u="none" strike="noStrike" dirty="0">
                <a:effectLst/>
                <a:latin typeface="Arial" charset="0"/>
                <a:cs typeface="Arial" charset="0"/>
                <a:hlinkClick r:id="rId9"/>
              </a:rPr>
              <a:t>59</a:t>
            </a:r>
            <a:r>
              <a:rPr lang="en-US" sz="2400" dirty="0">
                <a:effectLst/>
                <a:latin typeface="Arial" charset="0"/>
                <a:cs typeface="Arial" charset="0"/>
              </a:rPr>
              <a:t>, </a:t>
            </a:r>
            <a:r>
              <a:rPr lang="en-US" sz="2400" u="none" strike="noStrike" dirty="0">
                <a:effectLst/>
                <a:latin typeface="Arial" charset="0"/>
                <a:cs typeface="Arial" charset="0"/>
                <a:hlinkClick r:id="rId10"/>
              </a:rPr>
              <a:t>64</a:t>
            </a:r>
            <a:r>
              <a:rPr lang="en-US" sz="2400" dirty="0">
                <a:effectLst/>
                <a:latin typeface="Arial" charset="0"/>
                <a:cs typeface="Arial" charset="0"/>
              </a:rPr>
              <a:t>, </a:t>
            </a:r>
            <a:r>
              <a:rPr lang="en-US" sz="2400" u="none" strike="noStrike" dirty="0">
                <a:effectLst/>
                <a:latin typeface="Arial" charset="0"/>
                <a:cs typeface="Arial" charset="0"/>
                <a:hlinkClick r:id="rId11"/>
              </a:rPr>
              <a:t>69</a:t>
            </a:r>
            <a:endParaRPr lang="en-US" sz="2400" dirty="0">
              <a:effectLst/>
              <a:latin typeface="Arial" charset="0"/>
              <a:cs typeface="Arial" charset="0"/>
            </a:endParaRPr>
          </a:p>
          <a:p>
            <a:pPr marL="342900" indent="-342900" eaLnBrk="1" hangingPunct="1">
              <a:lnSpc>
                <a:spcPct val="90000"/>
              </a:lnSpc>
              <a:spcBef>
                <a:spcPct val="20000"/>
              </a:spcBef>
              <a:buFont typeface="Wingdings" panose="05000000000000000000" pitchFamily="2" charset="2"/>
              <a:buChar char="§"/>
            </a:pPr>
            <a:r>
              <a:rPr lang="en-US" sz="2400" dirty="0">
                <a:effectLst/>
                <a:latin typeface="Arial" charset="0"/>
                <a:cs typeface="Arial" charset="0"/>
              </a:rPr>
              <a:t>World Telecommunication Development Conference (WTDC) </a:t>
            </a:r>
            <a:r>
              <a:rPr lang="en-US" sz="2000" dirty="0">
                <a:effectLst/>
                <a:latin typeface="Arial" charset="0"/>
                <a:cs typeface="Arial" charset="0"/>
              </a:rPr>
              <a:t>Resolutions ​20, 23, 30, 43, 63, 85</a:t>
            </a:r>
            <a:r>
              <a:rPr lang="en-US" sz="2000" dirty="0">
                <a:latin typeface="Arial" charset="0"/>
                <a:cs typeface="Arial" charset="0"/>
              </a:rPr>
              <a:t> </a:t>
            </a:r>
            <a:r>
              <a:rPr lang="en-US" sz="2400" dirty="0">
                <a:latin typeface="Arial" charset="0"/>
                <a:cs typeface="Arial" charset="0"/>
              </a:rPr>
              <a:t>on </a:t>
            </a:r>
            <a:r>
              <a:rPr lang="en-GB" sz="2400" dirty="0">
                <a:latin typeface="Arial" charset="0"/>
                <a:cs typeface="Arial" charset="0"/>
              </a:rPr>
              <a:t>IP address allocation and encouraging the deployment of IPv6  in the developing countries </a:t>
            </a:r>
            <a:endParaRPr lang="en-US" sz="2400" dirty="0">
              <a:latin typeface="Arial" charset="0"/>
              <a:cs typeface="Arial" charset="0"/>
            </a:endParaRPr>
          </a:p>
          <a:p>
            <a:pPr marL="285750" indent="-285750" eaLnBrk="1" hangingPunct="1">
              <a:lnSpc>
                <a:spcPct val="90000"/>
              </a:lnSpc>
              <a:spcBef>
                <a:spcPct val="20000"/>
              </a:spcBef>
              <a:buFont typeface="Arial" charset="0"/>
              <a:buChar char="Ø"/>
            </a:pPr>
            <a:endParaRPr lang="en-US" sz="2000" dirty="0">
              <a:effectLst/>
              <a:latin typeface="Arial" charset="0"/>
              <a:cs typeface="Arial" charset="0"/>
            </a:endParaRPr>
          </a:p>
          <a:p>
            <a:pPr eaLnBrk="1" hangingPunct="1">
              <a:lnSpc>
                <a:spcPct val="90000"/>
              </a:lnSpc>
              <a:spcBef>
                <a:spcPct val="20000"/>
              </a:spcBef>
              <a:buFont typeface="Arial" charset="0"/>
            </a:pPr>
            <a:endParaRPr lang="en-US" sz="2000" dirty="0">
              <a:latin typeface="Arial" charset="0"/>
              <a:cs typeface="Arial" charset="0"/>
            </a:endParaRPr>
          </a:p>
        </p:txBody>
      </p:sp>
      <p:pic>
        <p:nvPicPr>
          <p:cNvPr id="3074" name="Picture 2" descr="ITU and IPv6">
            <a:extLst>
              <a:ext uri="{FF2B5EF4-FFF2-40B4-BE49-F238E27FC236}">
                <a16:creationId xmlns:a16="http://schemas.microsoft.com/office/drawing/2014/main" id="{B36F29A2-B373-4540-C8D5-16B5F7BCBD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67252" y="1430767"/>
            <a:ext cx="3967778" cy="340479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BE1BE42-824A-D743-91BD-891265747F5E}"/>
              </a:ext>
            </a:extLst>
          </p:cNvPr>
          <p:cNvSpPr txBox="1"/>
          <p:nvPr/>
        </p:nvSpPr>
        <p:spPr>
          <a:xfrm>
            <a:off x="840464" y="-110470"/>
            <a:ext cx="6168570" cy="830997"/>
          </a:xfrm>
          <a:prstGeom prst="rect">
            <a:avLst/>
          </a:prstGeom>
          <a:noFill/>
        </p:spPr>
        <p:txBody>
          <a:bodyPr wrap="square">
            <a:spAutoFit/>
          </a:bodyPr>
          <a:lstStyle/>
          <a:p>
            <a:pPr lvl="0" latinLnBrk="1">
              <a:defRPr/>
            </a:pPr>
            <a:r>
              <a:rPr lang="en-US" sz="4800" dirty="0"/>
              <a:t>ITU and IPv6</a:t>
            </a:r>
          </a:p>
        </p:txBody>
      </p:sp>
      <p:sp>
        <p:nvSpPr>
          <p:cNvPr id="8" name="TextBox 7">
            <a:extLst>
              <a:ext uri="{FF2B5EF4-FFF2-40B4-BE49-F238E27FC236}">
                <a16:creationId xmlns:a16="http://schemas.microsoft.com/office/drawing/2014/main" id="{2911DAB7-3806-2431-60E8-7A1E984D4A7E}"/>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Tree>
    <p:extLst>
      <p:ext uri="{BB962C8B-B14F-4D97-AF65-F5344CB8AC3E}">
        <p14:creationId xmlns:p14="http://schemas.microsoft.com/office/powerpoint/2010/main" val="331247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4F5AB8-A1E7-3EF3-AF89-56217B79B2BE}"/>
              </a:ext>
            </a:extLst>
          </p:cNvPr>
          <p:cNvSpPr txBox="1"/>
          <p:nvPr/>
        </p:nvSpPr>
        <p:spPr>
          <a:xfrm>
            <a:off x="410817" y="986097"/>
            <a:ext cx="11582400" cy="4832092"/>
          </a:xfrm>
          <a:prstGeom prst="rect">
            <a:avLst/>
          </a:prstGeom>
          <a:noFill/>
        </p:spPr>
        <p:txBody>
          <a:bodyPr wrap="square">
            <a:spAutoFit/>
          </a:bodyPr>
          <a:lstStyle/>
          <a:p>
            <a:pPr algn="l" fontAlgn="base"/>
            <a:r>
              <a:rPr lang="en-US" sz="3200" dirty="0">
                <a:latin typeface="Arial" charset="0"/>
                <a:cs typeface="Arial" charset="0"/>
              </a:rPr>
              <a:t>ITU is contributing actively in areas such as:</a:t>
            </a:r>
          </a:p>
          <a:p>
            <a:pPr algn="l" fontAlgn="base"/>
            <a:endParaRPr lang="en-US" sz="2800" b="0" i="0" dirty="0">
              <a:solidFill>
                <a:srgbClr val="444444"/>
              </a:solidFill>
              <a:effectLst/>
              <a:latin typeface="arial" panose="020B0604020202020204" pitchFamily="34" charset="0"/>
            </a:endParaRPr>
          </a:p>
          <a:p>
            <a:pPr marL="285750" indent="-285750" algn="l" fontAlgn="base">
              <a:buFont typeface="Wingdings" panose="05000000000000000000" pitchFamily="2" charset="2"/>
              <a:buChar char="§"/>
            </a:pPr>
            <a:r>
              <a:rPr lang="en-US" sz="2800" dirty="0">
                <a:latin typeface="Arial" charset="0"/>
                <a:cs typeface="Arial" charset="0"/>
              </a:rPr>
              <a:t>Promotion, capacity building and technical assistance for developing countries </a:t>
            </a:r>
          </a:p>
          <a:p>
            <a:pPr marL="285750" indent="-285750" algn="l" fontAlgn="base">
              <a:buFont typeface="Wingdings" panose="05000000000000000000" pitchFamily="2" charset="2"/>
              <a:buChar char="§"/>
            </a:pPr>
            <a:r>
              <a:rPr lang="en-US" sz="2800" dirty="0">
                <a:latin typeface="Arial" charset="0"/>
                <a:cs typeface="Arial" charset="0"/>
              </a:rPr>
              <a:t>Cooperation and contribution to the work of relevant organizations (e.g. RIRs) </a:t>
            </a:r>
          </a:p>
          <a:p>
            <a:pPr marL="285750" indent="-285750" algn="l" fontAlgn="base">
              <a:buFont typeface="Wingdings" panose="05000000000000000000" pitchFamily="2" charset="2"/>
              <a:buChar char="§"/>
            </a:pPr>
            <a:r>
              <a:rPr lang="en-US" sz="2800" dirty="0">
                <a:latin typeface="Arial" charset="0"/>
                <a:cs typeface="Arial" charset="0"/>
              </a:rPr>
              <a:t>Technical and standardization issues as appropriate</a:t>
            </a:r>
          </a:p>
          <a:p>
            <a:pPr algn="l" fontAlgn="base"/>
            <a:endParaRPr lang="en-US" sz="2400" b="0" i="0" dirty="0">
              <a:solidFill>
                <a:srgbClr val="444444"/>
              </a:solidFill>
              <a:effectLst/>
              <a:latin typeface="Arial" panose="020B0604020202020204" pitchFamily="34" charset="0"/>
            </a:endParaRPr>
          </a:p>
          <a:p>
            <a:pPr algn="l" fontAlgn="base"/>
            <a:r>
              <a:rPr lang="en-US" sz="2800" dirty="0">
                <a:latin typeface="Arial" charset="0"/>
                <a:cs typeface="Arial" charset="0"/>
              </a:rPr>
              <a:t>ITU is working together with other organizations including </a:t>
            </a:r>
            <a:r>
              <a:rPr lang="en-US" sz="2400" b="1" i="0" dirty="0">
                <a:solidFill>
                  <a:srgbClr val="FF0000"/>
                </a:solidFill>
                <a:effectLst/>
                <a:latin typeface="Arial" panose="020B0604020202020204" pitchFamily="34" charset="0"/>
              </a:rPr>
              <a:t>IETF</a:t>
            </a:r>
            <a:r>
              <a:rPr lang="en-US" sz="2400" b="0" i="0" dirty="0">
                <a:solidFill>
                  <a:srgbClr val="444444"/>
                </a:solidFill>
                <a:effectLst/>
                <a:latin typeface="Arial" panose="020B0604020202020204" pitchFamily="34" charset="0"/>
              </a:rPr>
              <a:t>, </a:t>
            </a:r>
            <a:r>
              <a:rPr lang="en-US" sz="2800" dirty="0">
                <a:latin typeface="Arial" charset="0"/>
                <a:cs typeface="Arial" charset="0"/>
              </a:rPr>
              <a:t>Regional Internet </a:t>
            </a:r>
            <a:r>
              <a:rPr lang="en-US" sz="2800" dirty="0" err="1">
                <a:latin typeface="Arial" charset="0"/>
                <a:cs typeface="Arial" charset="0"/>
              </a:rPr>
              <a:t>Registri</a:t>
            </a:r>
            <a:r>
              <a:rPr lang="en-US" sz="2800" dirty="0">
                <a:latin typeface="Arial" charset="0"/>
                <a:cs typeface="Arial" charset="0"/>
              </a:rPr>
              <a:t>​es or </a:t>
            </a:r>
            <a:r>
              <a:rPr lang="en-US" sz="2400" b="1" dirty="0">
                <a:solidFill>
                  <a:srgbClr val="FF0000"/>
                </a:solidFill>
                <a:latin typeface="Arial" panose="020B0604020202020204" pitchFamily="34" charset="0"/>
              </a:rPr>
              <a:t>RIRs </a:t>
            </a:r>
            <a:r>
              <a:rPr lang="en-US" sz="2400" b="0" i="0" dirty="0">
                <a:solidFill>
                  <a:srgbClr val="444444"/>
                </a:solidFill>
                <a:effectLst/>
                <a:latin typeface="Arial" panose="020B0604020202020204" pitchFamily="34" charset="0"/>
              </a:rPr>
              <a:t>a</a:t>
            </a:r>
            <a:r>
              <a:rPr lang="en-US" sz="2800" dirty="0">
                <a:latin typeface="Arial" charset="0"/>
                <a:cs typeface="Arial" charset="0"/>
              </a:rPr>
              <a:t>nd/or the Number Resource Organization </a:t>
            </a:r>
            <a:r>
              <a:rPr lang="en-US" sz="2400" b="0" i="0" dirty="0">
                <a:solidFill>
                  <a:srgbClr val="444444"/>
                </a:solidFill>
                <a:effectLst/>
                <a:latin typeface="Arial" panose="020B0604020202020204" pitchFamily="34" charset="0"/>
              </a:rPr>
              <a:t>(</a:t>
            </a:r>
            <a:r>
              <a:rPr lang="en-US" sz="2400" b="1" dirty="0">
                <a:solidFill>
                  <a:srgbClr val="FF0000"/>
                </a:solidFill>
                <a:latin typeface="Arial" panose="020B0604020202020204" pitchFamily="34" charset="0"/>
              </a:rPr>
              <a:t>NRO</a:t>
            </a:r>
            <a:r>
              <a:rPr lang="en-US" sz="2400" b="0" i="0" dirty="0">
                <a:solidFill>
                  <a:srgbClr val="444444"/>
                </a:solidFill>
                <a:effectLst/>
                <a:latin typeface="Arial" panose="020B0604020202020204" pitchFamily="34" charset="0"/>
              </a:rPr>
              <a:t>)  </a:t>
            </a:r>
            <a:r>
              <a:rPr lang="en-US" sz="2800" dirty="0">
                <a:latin typeface="Arial" charset="0"/>
                <a:cs typeface="Arial" charset="0"/>
              </a:rPr>
              <a:t>and</a:t>
            </a:r>
            <a:r>
              <a:rPr lang="en-US" sz="2400" b="0" i="0" dirty="0">
                <a:solidFill>
                  <a:srgbClr val="444444"/>
                </a:solidFill>
                <a:effectLst/>
                <a:latin typeface="Arial" panose="020B0604020202020204" pitchFamily="34" charset="0"/>
              </a:rPr>
              <a:t> </a:t>
            </a:r>
            <a:r>
              <a:rPr lang="en-US" sz="2400" b="1" dirty="0">
                <a:solidFill>
                  <a:srgbClr val="FF0000"/>
                </a:solidFill>
                <a:latin typeface="Arial" panose="020B0604020202020204" pitchFamily="34" charset="0"/>
              </a:rPr>
              <a:t>ICANN</a:t>
            </a:r>
            <a:r>
              <a:rPr lang="en-US" sz="2400" b="0" i="0" dirty="0">
                <a:solidFill>
                  <a:srgbClr val="444444"/>
                </a:solidFill>
                <a:effectLst/>
                <a:latin typeface="Arial" panose="020B0604020202020204" pitchFamily="34" charset="0"/>
              </a:rPr>
              <a:t> </a:t>
            </a:r>
            <a:r>
              <a:rPr lang="en-US" sz="2800" dirty="0">
                <a:latin typeface="Arial" charset="0"/>
                <a:cs typeface="Arial" charset="0"/>
              </a:rPr>
              <a:t>in driving IPv6 deployment</a:t>
            </a:r>
            <a:r>
              <a:rPr lang="en-US" sz="2400" b="0" i="0" dirty="0">
                <a:solidFill>
                  <a:srgbClr val="444444"/>
                </a:solidFill>
                <a:effectLst/>
                <a:latin typeface="Arial" panose="020B0604020202020204" pitchFamily="34" charset="0"/>
              </a:rPr>
              <a:t>.​</a:t>
            </a:r>
          </a:p>
        </p:txBody>
      </p:sp>
      <p:sp>
        <p:nvSpPr>
          <p:cNvPr id="6" name="TextBox 5">
            <a:extLst>
              <a:ext uri="{FF2B5EF4-FFF2-40B4-BE49-F238E27FC236}">
                <a16:creationId xmlns:a16="http://schemas.microsoft.com/office/drawing/2014/main" id="{753EA49E-FA04-2555-D19D-26CC63E53A66}"/>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AA10DD-948C-C6FE-70D3-7C4874D186C2}"/>
              </a:ext>
            </a:extLst>
          </p:cNvPr>
          <p:cNvSpPr/>
          <p:nvPr/>
        </p:nvSpPr>
        <p:spPr>
          <a:xfrm>
            <a:off x="459658" y="1444877"/>
            <a:ext cx="10857387" cy="4893647"/>
          </a:xfrm>
          <a:prstGeom prst="rect">
            <a:avLst/>
          </a:prstGeom>
        </p:spPr>
        <p:txBody>
          <a:bodyPr wrap="square">
            <a:spAutoFit/>
          </a:bodyPr>
          <a:lstStyle/>
          <a:p>
            <a:r>
              <a:rPr lang="en-GB" sz="1800" b="1" dirty="0">
                <a:latin typeface="Arial" charset="0"/>
                <a:cs typeface="Arial" charset="0"/>
              </a:rPr>
              <a:t>OPINION 3:  Supporting Capacity Building for the deployment of IPv6</a:t>
            </a:r>
            <a:endParaRPr lang="en-US" sz="1600" dirty="0">
              <a:solidFill>
                <a:srgbClr val="5C5C5C"/>
              </a:solidFill>
              <a:latin typeface="+mn-lt"/>
            </a:endParaRPr>
          </a:p>
          <a:p>
            <a:r>
              <a:rPr lang="en-GB" i="1" dirty="0">
                <a:solidFill>
                  <a:srgbClr val="0E438A"/>
                </a:solidFill>
              </a:rPr>
              <a:t>invites</a:t>
            </a:r>
            <a:endParaRPr lang="en-US" dirty="0">
              <a:solidFill>
                <a:srgbClr val="0E438A"/>
              </a:solidFill>
            </a:endParaRPr>
          </a:p>
          <a:p>
            <a:pPr>
              <a:spcBef>
                <a:spcPct val="20000"/>
              </a:spcBef>
              <a:buClr>
                <a:srgbClr val="0E438A"/>
              </a:buClr>
              <a:buSzPct val="110000"/>
            </a:pPr>
            <a:r>
              <a:rPr lang="en-GB" sz="2000" dirty="0">
                <a:solidFill>
                  <a:srgbClr val="5C5C5C"/>
                </a:solidFill>
                <a:latin typeface="+mn-lt"/>
              </a:rPr>
              <a:t>       a)	Member States to consider policies and incentives to promote, facilitate and 			support the fastest possible adoption and migration to IPv6 within their jurisdictions;</a:t>
            </a:r>
            <a:endParaRPr lang="en-US" sz="2000" dirty="0">
              <a:solidFill>
                <a:srgbClr val="5C5C5C"/>
              </a:solidFill>
              <a:latin typeface="+mn-lt"/>
            </a:endParaRPr>
          </a:p>
          <a:p>
            <a:pPr>
              <a:spcBef>
                <a:spcPct val="20000"/>
              </a:spcBef>
              <a:buClr>
                <a:srgbClr val="0E438A"/>
              </a:buClr>
              <a:buSzPct val="110000"/>
            </a:pPr>
            <a:r>
              <a:rPr lang="en-GB" sz="2000" dirty="0">
                <a:solidFill>
                  <a:srgbClr val="5C5C5C"/>
                </a:solidFill>
                <a:latin typeface="+mn-lt"/>
              </a:rPr>
              <a:t>       b)	Sector Members with web and Internet business to offer their services via IPv6 as 	quickly as possible.</a:t>
            </a:r>
          </a:p>
          <a:p>
            <a:pPr>
              <a:buFont typeface="Arial" charset="0"/>
              <a:buNone/>
            </a:pPr>
            <a:r>
              <a:rPr lang="en-US" sz="3200" dirty="0"/>
              <a:t> </a:t>
            </a:r>
            <a:r>
              <a:rPr lang="en-US" sz="2000" b="1" dirty="0"/>
              <a:t>OPINION 4: In support of IPv6 adoption and transition from IPv4 to IPv6</a:t>
            </a:r>
            <a:endParaRPr lang="en-US" sz="2000" dirty="0"/>
          </a:p>
          <a:p>
            <a:pPr>
              <a:lnSpc>
                <a:spcPct val="90000"/>
              </a:lnSpc>
              <a:buFontTx/>
              <a:buNone/>
              <a:defRPr/>
            </a:pPr>
            <a:r>
              <a:rPr lang="en-US" altLang="ko-KR" i="1" dirty="0">
                <a:solidFill>
                  <a:srgbClr val="0E438A"/>
                </a:solidFill>
              </a:rPr>
              <a:t>Invites </a:t>
            </a:r>
            <a:endParaRPr lang="en-US" i="1" dirty="0">
              <a:solidFill>
                <a:srgbClr val="0E438A"/>
              </a:solidFill>
            </a:endParaRPr>
          </a:p>
          <a:p>
            <a:pPr marL="0" indent="0">
              <a:buNone/>
            </a:pPr>
            <a:r>
              <a:rPr lang="en-US" sz="2000" i="1" dirty="0"/>
              <a:t>          a)</a:t>
            </a:r>
            <a:r>
              <a:rPr lang="en-US" sz="2000" dirty="0"/>
              <a:t>	Member States to take appropriate measures to encourage, facilitate and support the 			fastest possible adoption and migration to IPv6;</a:t>
            </a:r>
          </a:p>
          <a:p>
            <a:pPr marL="0" indent="0">
              <a:buNone/>
            </a:pPr>
            <a:r>
              <a:rPr lang="en-US" sz="2000" i="1" dirty="0"/>
              <a:t>          b)</a:t>
            </a:r>
            <a:r>
              <a:rPr lang="en-US" sz="2000" dirty="0"/>
              <a:t>	Membership to promote affordable IPv6 compliant products and services as quickly 			as possible;</a:t>
            </a:r>
          </a:p>
          <a:p>
            <a:pPr marL="0" indent="0">
              <a:buFont typeface="Arial" charset="0"/>
              <a:buNone/>
            </a:pPr>
            <a:endParaRPr lang="en-US" altLang="ko-KR" sz="2000" b="1" dirty="0">
              <a:solidFill>
                <a:srgbClr val="FF0000"/>
              </a:solidFill>
              <a:ea typeface="굴림" pitchFamily="34" charset="-127"/>
            </a:endParaRPr>
          </a:p>
          <a:p>
            <a:pPr marL="0" indent="0">
              <a:buFont typeface="Arial" charset="0"/>
              <a:buNone/>
            </a:pPr>
            <a:r>
              <a:rPr lang="en-US" altLang="ko-KR" sz="2000" b="1" dirty="0">
                <a:solidFill>
                  <a:srgbClr val="FF0000"/>
                </a:solidFill>
                <a:ea typeface="굴림" pitchFamily="34" charset="-127"/>
              </a:rPr>
              <a:t>        In deploying IPv6, consider </a:t>
            </a:r>
            <a:r>
              <a:rPr lang="en-CA" sz="2000" b="1" dirty="0">
                <a:solidFill>
                  <a:srgbClr val="FF0000"/>
                </a:solidFill>
              </a:rPr>
              <a:t>the questions of providing </a:t>
            </a:r>
            <a:r>
              <a:rPr lang="en-CA" sz="2000" b="1" u="sng" dirty="0">
                <a:solidFill>
                  <a:srgbClr val="FF0000"/>
                </a:solidFill>
                <a:effectLst>
                  <a:outerShdw blurRad="38100" dist="38100" dir="2700000" algn="tl">
                    <a:srgbClr val="C0C0C0"/>
                  </a:outerShdw>
                </a:effectLst>
              </a:rPr>
              <a:t>trust and security</a:t>
            </a:r>
            <a:r>
              <a:rPr lang="en-CA" sz="2000" b="1" dirty="0">
                <a:solidFill>
                  <a:srgbClr val="FF0000"/>
                </a:solidFill>
              </a:rPr>
              <a:t> in the use of IPv6</a:t>
            </a:r>
          </a:p>
          <a:p>
            <a:pPr>
              <a:lnSpc>
                <a:spcPct val="90000"/>
              </a:lnSpc>
              <a:buFontTx/>
              <a:buNone/>
              <a:defRPr/>
            </a:pPr>
            <a:r>
              <a:rPr lang="en-CA" altLang="ja-JP" sz="2000" b="1" dirty="0">
                <a:solidFill>
                  <a:srgbClr val="FF0000"/>
                </a:solidFill>
                <a:ea typeface="MS PGothic" pitchFamily="34" charset="-128"/>
              </a:rPr>
              <a:t>	</a:t>
            </a:r>
            <a:endParaRPr lang="en-US" altLang="ja-JP" sz="2000" b="1" dirty="0">
              <a:solidFill>
                <a:srgbClr val="FF0000"/>
              </a:solidFill>
              <a:ea typeface="MS PGothic" pitchFamily="34" charset="-128"/>
            </a:endParaRPr>
          </a:p>
        </p:txBody>
      </p:sp>
      <p:sp>
        <p:nvSpPr>
          <p:cNvPr id="7" name="TextBox 6">
            <a:extLst>
              <a:ext uri="{FF2B5EF4-FFF2-40B4-BE49-F238E27FC236}">
                <a16:creationId xmlns:a16="http://schemas.microsoft.com/office/drawing/2014/main" id="{7A197E23-1B6A-4B0E-455D-8816A1C60CAA}"/>
              </a:ext>
            </a:extLst>
          </p:cNvPr>
          <p:cNvSpPr txBox="1"/>
          <p:nvPr/>
        </p:nvSpPr>
        <p:spPr>
          <a:xfrm>
            <a:off x="236667" y="794043"/>
            <a:ext cx="10413403" cy="461665"/>
          </a:xfrm>
          <a:prstGeom prst="rect">
            <a:avLst/>
          </a:prstGeom>
          <a:noFill/>
        </p:spPr>
        <p:txBody>
          <a:bodyPr wrap="square">
            <a:spAutoFit/>
          </a:bodyPr>
          <a:lstStyle/>
          <a:p>
            <a:r>
              <a:rPr lang="en-US" sz="2400" b="1" dirty="0">
                <a:solidFill>
                  <a:srgbClr val="00B0F0"/>
                </a:solidFill>
              </a:rPr>
              <a:t>ITU’ World Telecommunication Policy Forum (5</a:t>
            </a:r>
            <a:r>
              <a:rPr lang="en-US" sz="2400" b="1" baseline="30000" dirty="0">
                <a:solidFill>
                  <a:srgbClr val="00B0F0"/>
                </a:solidFill>
              </a:rPr>
              <a:t>th</a:t>
            </a:r>
            <a:r>
              <a:rPr lang="en-US" sz="2400" b="1" dirty="0">
                <a:solidFill>
                  <a:srgbClr val="00B0F0"/>
                </a:solidFill>
              </a:rPr>
              <a:t> WTPF) </a:t>
            </a:r>
            <a:r>
              <a:rPr lang="en-GB" sz="2400" b="1" dirty="0">
                <a:solidFill>
                  <a:srgbClr val="00B0F0"/>
                </a:solidFill>
                <a:latin typeface="Arial" charset="0"/>
                <a:cs typeface="Arial" charset="0"/>
              </a:rPr>
              <a:t>OPINIONs</a:t>
            </a:r>
            <a:endParaRPr lang="en-US" sz="2400" b="1" dirty="0">
              <a:solidFill>
                <a:srgbClr val="00B0F0"/>
              </a:solidFill>
            </a:endParaRPr>
          </a:p>
        </p:txBody>
      </p:sp>
      <p:sp>
        <p:nvSpPr>
          <p:cNvPr id="9" name="TextBox 8">
            <a:extLst>
              <a:ext uri="{FF2B5EF4-FFF2-40B4-BE49-F238E27FC236}">
                <a16:creationId xmlns:a16="http://schemas.microsoft.com/office/drawing/2014/main" id="{90D0A0CE-73A6-B8D5-09C8-E0D890F133A6}"/>
              </a:ext>
            </a:extLst>
          </p:cNvPr>
          <p:cNvSpPr txBox="1"/>
          <p:nvPr/>
        </p:nvSpPr>
        <p:spPr>
          <a:xfrm>
            <a:off x="609600" y="6150708"/>
            <a:ext cx="11039061" cy="646331"/>
          </a:xfrm>
          <a:prstGeom prst="rect">
            <a:avLst/>
          </a:prstGeom>
          <a:noFill/>
        </p:spPr>
        <p:txBody>
          <a:bodyPr wrap="square" rtlCol="0">
            <a:spAutoFit/>
          </a:bodyPr>
          <a:lstStyle/>
          <a:p>
            <a:r>
              <a:rPr lang="en-US" sz="1800" b="1" kern="0" dirty="0">
                <a:solidFill>
                  <a:srgbClr val="000000"/>
                </a:solidFill>
                <a:effectLst/>
                <a:latin typeface="Calibri" panose="020F0502020204030204" pitchFamily="34" charset="0"/>
                <a:cs typeface="Times New Roman" panose="02020603050405020304" pitchFamily="18" charset="0"/>
              </a:rPr>
              <a:t>ITU Regional Training Workshop on IPv6 and IoT Strategy, Policy, and Implementation for Arab States</a:t>
            </a:r>
            <a:endParaRPr lang="en-US" sz="1800" b="1" kern="0" dirty="0">
              <a:effectLst/>
              <a:latin typeface="Arabic Transparent" panose="020B0604020202020204" pitchFamily="34" charset="0"/>
              <a:cs typeface="Times New Roman" panose="02020603050405020304" pitchFamily="18" charset="0"/>
            </a:endParaRPr>
          </a:p>
          <a:p>
            <a:r>
              <a:rPr lang="en-US" b="1" dirty="0">
                <a:solidFill>
                  <a:schemeClr val="bg1"/>
                </a:solidFill>
              </a:rPr>
              <a:t>31 May-02 June 2022 </a:t>
            </a:r>
          </a:p>
        </p:txBody>
      </p:sp>
    </p:spTree>
    <p:extLst>
      <p:ext uri="{BB962C8B-B14F-4D97-AF65-F5344CB8AC3E}">
        <p14:creationId xmlns:p14="http://schemas.microsoft.com/office/powerpoint/2010/main" val="1635055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0FFDFE45-1FD2-0242-A769-F9E68B088529}" vid="{3DDE8F5E-8D15-2F4F-9CB3-160BE45CFF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64205CC96B394DBDDC78EC3CE00010" ma:contentTypeVersion="2" ma:contentTypeDescription="Create a new document." ma:contentTypeScope="" ma:versionID="b7a331c00c94a1bbc6abd177d99e5258">
  <xsd:schema xmlns:xsd="http://www.w3.org/2001/XMLSchema" xmlns:xs="http://www.w3.org/2001/XMLSchema" xmlns:p="http://schemas.microsoft.com/office/2006/metadata/properties" xmlns:ns1="http://schemas.microsoft.com/sharepoint/v3" xmlns:ns2="42111ed8-ec74-40e3-af8e-012a2ea8a6b7" targetNamespace="http://schemas.microsoft.com/office/2006/metadata/properties" ma:root="true" ma:fieldsID="41f27deaf8e06adda3a9f7af39c48f32" ns1:_="" ns2:_="">
    <xsd:import namespace="http://schemas.microsoft.com/sharepoint/v3"/>
    <xsd:import namespace="42111ed8-ec74-40e3-af8e-012a2ea8a6b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111ed8-ec74-40e3-af8e-012a2ea8a6b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3CBD426-7E86-476D-95F0-796FDAC0A632}"/>
</file>

<file path=customXml/itemProps2.xml><?xml version="1.0" encoding="utf-8"?>
<ds:datastoreItem xmlns:ds="http://schemas.openxmlformats.org/officeDocument/2006/customXml" ds:itemID="{226DD37C-55B1-47F1-A341-7E40C0D507B1}"/>
</file>

<file path=customXml/itemProps3.xml><?xml version="1.0" encoding="utf-8"?>
<ds:datastoreItem xmlns:ds="http://schemas.openxmlformats.org/officeDocument/2006/customXml" ds:itemID="{F4A9012C-C419-486D-9886-33477DFA03CD}"/>
</file>

<file path=docProps/app.xml><?xml version="1.0" encoding="utf-8"?>
<Properties xmlns="http://schemas.openxmlformats.org/officeDocument/2006/extended-properties" xmlns:vt="http://schemas.openxmlformats.org/officeDocument/2006/docPropsVTypes">
  <Template>Office Theme</Template>
  <TotalTime>4744</TotalTime>
  <Words>1804</Words>
  <Application>Microsoft Office PowerPoint</Application>
  <PresentationFormat>Widescreen</PresentationFormat>
  <Paragraphs>175</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Arabic Transparent</vt:lpstr>
      <vt:lpstr>arial</vt:lpstr>
      <vt:lpstr>arial</vt:lpstr>
      <vt:lpstr>Calibri</vt:lpstr>
      <vt:lpstr>Cambria</vt:lpstr>
      <vt:lpstr>Poppins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Regional ITU IPv6 and IoT Expertise Centre for Arab region Networks and digital infrastructure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instructions</dc:title>
  <dc:creator>Jesús Vicente</dc:creator>
  <cp:lastModifiedBy>AL MAHDI, Mustafa Ahmed Ali</cp:lastModifiedBy>
  <cp:revision>80</cp:revision>
  <dcterms:created xsi:type="dcterms:W3CDTF">2018-09-28T14:10:34Z</dcterms:created>
  <dcterms:modified xsi:type="dcterms:W3CDTF">2022-05-30T08:19:02Z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0x010100E264205CC96B394DBDDC78EC3CE00010</vt:lpwstr>
  </property>
</Properties>
</file>