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4" r:id="rId2"/>
    <p:sldMasterId id="2147483692" r:id="rId3"/>
  </p:sldMasterIdLst>
  <p:notesMasterIdLst>
    <p:notesMasterId r:id="rId11"/>
  </p:notesMasterIdLst>
  <p:handoutMasterIdLst>
    <p:handoutMasterId r:id="rId12"/>
  </p:handoutMasterIdLst>
  <p:sldIdLst>
    <p:sldId id="722" r:id="rId4"/>
    <p:sldId id="1288" r:id="rId5"/>
    <p:sldId id="1283" r:id="rId6"/>
    <p:sldId id="1287" r:id="rId7"/>
    <p:sldId id="1284" r:id="rId8"/>
    <p:sldId id="1286" r:id="rId9"/>
    <p:sldId id="1192" r:id="rId10"/>
  </p:sldIdLst>
  <p:sldSz cx="9906000" cy="6858000" type="A4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Expresso" initials="NE" lastIdx="1" clrIdx="0">
    <p:extLst>
      <p:ext uri="{19B8F6BF-5375-455C-9EA6-DF929625EA0E}">
        <p15:presenceInfo xmlns:p15="http://schemas.microsoft.com/office/powerpoint/2012/main" userId="1d5fcff185082b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CE9"/>
    <a:srgbClr val="003399"/>
    <a:srgbClr val="FA0000"/>
    <a:srgbClr val="FF9966"/>
    <a:srgbClr val="800000"/>
    <a:srgbClr val="FF3300"/>
    <a:srgbClr val="3366CC"/>
    <a:srgbClr val="9B98DC"/>
    <a:srgbClr val="DBDAF2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6" autoAdjust="0"/>
    <p:restoredTop sz="96570" autoAdjust="0"/>
  </p:normalViewPr>
  <p:slideViewPr>
    <p:cSldViewPr snapToGrid="0">
      <p:cViewPr varScale="1">
        <p:scale>
          <a:sx n="68" d="100"/>
          <a:sy n="68" d="100"/>
        </p:scale>
        <p:origin x="126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BFB8A-699B-4A12-9720-AB3DA4117BA8}" type="datetimeFigureOut">
              <a:rPr lang="en-GB" smtClean="0"/>
              <a:pPr/>
              <a:t>31/05/2022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F0638-89F8-4A8F-8719-F4FBA68922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32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A3139-AFB6-4A25-B33F-FE4252C6314A}" type="datetimeFigureOut">
              <a:rPr lang="en-GB" smtClean="0"/>
              <a:pPr/>
              <a:t>31/05/2022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C47F5-D8F2-4A6D-AC9E-D47D2FE06B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C47F5-D8F2-4A6D-AC9E-D47D2FE06B8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75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811213"/>
            <a:ext cx="4705350" cy="3257550"/>
          </a:xfrm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3914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1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67" y="2130427"/>
            <a:ext cx="4186855" cy="384174"/>
          </a:xfrm>
        </p:spPr>
        <p:txBody>
          <a:bodyPr anchor="ctr" anchorCtr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Page break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68" y="3871942"/>
            <a:ext cx="2328236" cy="276999"/>
          </a:xfrm>
        </p:spPr>
        <p:txBody>
          <a:bodyPr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7588950" y="-2982"/>
            <a:ext cx="1136225" cy="1816100"/>
            <a:chOff x="4219786" y="93134"/>
            <a:chExt cx="1136225" cy="1816100"/>
          </a:xfrm>
        </p:grpSpPr>
        <p:sp>
          <p:nvSpPr>
            <p:cNvPr id="9" name="Rectangle 8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 descr="Untitled-2.ai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0" y="6019800"/>
            <a:ext cx="9906000" cy="838200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8897"/>
          <a:stretch>
            <a:fillRect/>
          </a:stretch>
        </p:blipFill>
        <p:spPr bwMode="auto">
          <a:xfrm>
            <a:off x="3178637" y="1327126"/>
            <a:ext cx="672736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67" y="2130427"/>
            <a:ext cx="4186855" cy="384174"/>
          </a:xfrm>
        </p:spPr>
        <p:txBody>
          <a:bodyPr anchor="ctr" anchorCtr="0"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68" y="3871942"/>
            <a:ext cx="2328236" cy="276999"/>
          </a:xfrm>
        </p:spPr>
        <p:txBody>
          <a:bodyPr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pic>
        <p:nvPicPr>
          <p:cNvPr id="12" name="Picture 2" descr="C:\Users\lmascarenhas\Downloads\EXP_UK_HZ_RGB_PS.jpg"/>
          <p:cNvPicPr>
            <a:picLocks noChangeAspect="1" noChangeArrowheads="1"/>
          </p:cNvPicPr>
          <p:nvPr userDrawn="1"/>
        </p:nvPicPr>
        <p:blipFill>
          <a:blip r:embed="rId3" cstate="print"/>
          <a:srcRect l="11109" t="16072" r="9949" b="15335"/>
          <a:stretch>
            <a:fillRect/>
          </a:stretch>
        </p:blipFill>
        <p:spPr bwMode="auto">
          <a:xfrm>
            <a:off x="8426836" y="0"/>
            <a:ext cx="1479163" cy="85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1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24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2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00" y="983975"/>
            <a:ext cx="9295200" cy="517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400" y="46248"/>
            <a:ext cx="9295200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-41236" y="6654728"/>
            <a:ext cx="312906" cy="123111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fld id="{B55F9A65-9E60-418F-BBF7-CA25F7453B31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-7494" y="567729"/>
            <a:ext cx="9913494" cy="157514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9288415" y="223131"/>
            <a:ext cx="458533" cy="666276"/>
            <a:chOff x="4219786" y="93134"/>
            <a:chExt cx="1136225" cy="1816100"/>
          </a:xfrm>
        </p:grpSpPr>
        <p:sp>
          <p:nvSpPr>
            <p:cNvPr id="11" name="Rectangle 10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 descr="Untitled-2.ai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7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28600" algn="l" defTabSz="893763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00" y="983975"/>
            <a:ext cx="9295200" cy="517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400" y="46248"/>
            <a:ext cx="9295200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-41236" y="6654728"/>
            <a:ext cx="312906" cy="123111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fld id="{B55F9A65-9E60-418F-BBF7-CA25F7453B31}" type="slidenum">
              <a:rPr lang="en-GB" sz="800" smtClean="0"/>
              <a:pPr algn="r"/>
              <a:t>‹#›</a:t>
            </a:fld>
            <a:endParaRPr lang="en-GB" sz="800" dirty="0"/>
          </a:p>
        </p:txBody>
      </p:sp>
      <p:sp>
        <p:nvSpPr>
          <p:cNvPr id="9" name="Rectangle 8"/>
          <p:cNvSpPr/>
          <p:nvPr/>
        </p:nvSpPr>
        <p:spPr>
          <a:xfrm>
            <a:off x="-7494" y="582719"/>
            <a:ext cx="9913494" cy="157514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9318396" y="234787"/>
            <a:ext cx="458533" cy="732904"/>
            <a:chOff x="4219786" y="93134"/>
            <a:chExt cx="1136225" cy="1816100"/>
          </a:xfrm>
        </p:grpSpPr>
        <p:sp>
          <p:nvSpPr>
            <p:cNvPr id="11" name="Rectangle 10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 descr="Untitled-2.ai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7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28600" algn="l" defTabSz="893763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00" y="983975"/>
            <a:ext cx="9295200" cy="517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400" y="46248"/>
            <a:ext cx="9295200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-41236" y="6654728"/>
            <a:ext cx="312906" cy="123111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fld id="{B55F9A65-9E60-418F-BBF7-CA25F7453B31}" type="slidenum">
              <a:rPr lang="en-GB" sz="800" smtClean="0">
                <a:solidFill>
                  <a:srgbClr val="000000"/>
                </a:solidFill>
                <a:latin typeface="Arial"/>
              </a:rPr>
              <a:pPr algn="r"/>
              <a:t>‹#›</a:t>
            </a:fld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494" y="522759"/>
            <a:ext cx="9913494" cy="157514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9120344" y="63231"/>
            <a:ext cx="554825" cy="806194"/>
            <a:chOff x="4219786" y="93134"/>
            <a:chExt cx="1136225" cy="1816100"/>
          </a:xfrm>
        </p:grpSpPr>
        <p:sp>
          <p:nvSpPr>
            <p:cNvPr id="14" name="Rectangle 13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Untitled-2.ai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28600" algn="l" defTabSz="893763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3974" y="1738024"/>
            <a:ext cx="54587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Sudatel IPv6 Plan &amp; Practice</a:t>
            </a:r>
          </a:p>
          <a:p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334729" y="5461171"/>
            <a:ext cx="2748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31 May,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098" y="3907374"/>
            <a:ext cx="562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Prepared by: Sudatel IP team </a:t>
            </a:r>
          </a:p>
          <a:p>
            <a:r>
              <a:rPr lang="en-US" b="1" dirty="0">
                <a:solidFill>
                  <a:srgbClr val="003399"/>
                </a:solidFill>
              </a:rPr>
              <a:t>Presented by: Hanadi Abdelrahman </a:t>
            </a:r>
          </a:p>
        </p:txBody>
      </p:sp>
    </p:spTree>
    <p:extLst>
      <p:ext uri="{BB962C8B-B14F-4D97-AF65-F5344CB8AC3E}">
        <p14:creationId xmlns:p14="http://schemas.microsoft.com/office/powerpoint/2010/main" val="365677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E546-F8D3-40B5-6D1A-5DEB357E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CE847-BDE1-6131-9320-04A8194453C4}"/>
              </a:ext>
            </a:extLst>
          </p:cNvPr>
          <p:cNvSpPr txBox="1"/>
          <p:nvPr/>
        </p:nvSpPr>
        <p:spPr>
          <a:xfrm>
            <a:off x="432582" y="1116596"/>
            <a:ext cx="5785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Hanadi Abdelrahman Ibrahim Mustafa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6262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Senior Professional. Transport Network • Network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6262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Internet &amp; IPBB Domain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Sudatel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8C440-5288-02C5-431D-B64CFB832946}"/>
              </a:ext>
            </a:extLst>
          </p:cNvPr>
          <p:cNvSpPr txBox="1"/>
          <p:nvPr/>
        </p:nvSpPr>
        <p:spPr>
          <a:xfrm>
            <a:off x="305400" y="5103674"/>
            <a:ext cx="71288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BSc (Honors) in Computer Engineering</a:t>
            </a:r>
          </a:p>
          <a:p>
            <a:r>
              <a:rPr lang="en-US" dirty="0"/>
              <a:t>MSc in Telecommunication Engineering </a:t>
            </a:r>
          </a:p>
          <a:p>
            <a:r>
              <a:rPr lang="en-US" dirty="0"/>
              <a:t>CCNA,CCNP,CCIE</a:t>
            </a:r>
          </a:p>
          <a:p>
            <a:r>
              <a:rPr lang="en-US" dirty="0"/>
              <a:t>Ethical Hacking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8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57" name="Rectangle 17"/>
          <p:cNvSpPr>
            <a:spLocks noGrp="1" noChangeArrowheads="1"/>
          </p:cNvSpPr>
          <p:nvPr>
            <p:ph type="title"/>
          </p:nvPr>
        </p:nvSpPr>
        <p:spPr bwMode="gray">
          <a:xfrm>
            <a:off x="187934" y="705887"/>
            <a:ext cx="1797442" cy="300346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kern="0" dirty="0">
                <a:solidFill>
                  <a:srgbClr val="C0504D">
                    <a:lumMod val="50000"/>
                  </a:srgbClr>
                </a:solidFill>
                <a:latin typeface="+mn-lt"/>
                <a:ea typeface="Tahoma" pitchFamily="34" charset="0"/>
                <a:cs typeface="+mn-cs"/>
              </a:rPr>
              <a:t>Why IPV6?</a:t>
            </a:r>
            <a:endParaRPr lang="es-ES" sz="2000" b="1" kern="0" dirty="0">
              <a:solidFill>
                <a:srgbClr val="C0504D">
                  <a:lumMod val="50000"/>
                </a:srgbClr>
              </a:solidFill>
              <a:latin typeface="+mn-lt"/>
              <a:ea typeface="Tahoma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932" y="1139714"/>
            <a:ext cx="9254320" cy="2283702"/>
          </a:xfrm>
          <a:prstGeom prst="rect">
            <a:avLst/>
          </a:prstGeom>
          <a:noFill/>
          <a:ln>
            <a:solidFill>
              <a:srgbClr val="FF9966"/>
            </a:solidFill>
          </a:ln>
        </p:spPr>
        <p:txBody>
          <a:bodyPr wrap="square" rtlCol="0">
            <a:spAutoFit/>
          </a:bodyPr>
          <a:lstStyle/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 </a:t>
            </a:r>
            <a:r>
              <a:rPr lang="en-US" altLang="en-US" sz="2000" b="1" dirty="0">
                <a:solidFill>
                  <a:srgbClr val="000066"/>
                </a:solidFill>
              </a:rPr>
              <a:t>Shortage of IPv4 addresses resources due to: </a:t>
            </a:r>
          </a:p>
          <a:p>
            <a:pPr marL="1322387" lvl="2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66"/>
                </a:solidFill>
              </a:rPr>
              <a:t>Internet is expanding very rapidly in developing countries.</a:t>
            </a:r>
          </a:p>
          <a:p>
            <a:pPr marL="1322387" lvl="2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66"/>
                </a:solidFill>
              </a:rPr>
              <a:t>New devices such as smartphones need IP addresses.</a:t>
            </a:r>
          </a:p>
          <a:p>
            <a:pPr marL="865188" lvl="1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66"/>
                </a:solidFill>
              </a:rPr>
              <a:t>End-to-End reachability is not possible without IPv6.</a:t>
            </a:r>
          </a:p>
          <a:p>
            <a:pPr marL="865188" lvl="1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66"/>
                </a:solidFill>
              </a:rPr>
              <a:t>New Features like Auto-configuration, better support for QoS, Mobility and Security requires IPv6.</a:t>
            </a:r>
            <a:r>
              <a:rPr lang="en-US" altLang="zh-CN" sz="1600" dirty="0">
                <a:solidFill>
                  <a:srgbClr val="77202D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            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032" y="58994"/>
            <a:ext cx="9295200" cy="5507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Sudatel IPv6 readiness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932" y="3861240"/>
            <a:ext cx="9254320" cy="248067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1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66"/>
                </a:solidFill>
              </a:rPr>
              <a:t>  All Sudatel core routers support IPV6 and ready for IPV6 deployment because we use latest and upgraded equipment.</a:t>
            </a:r>
          </a:p>
          <a:p>
            <a:pPr lvl="1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66"/>
                </a:solidFill>
              </a:rPr>
              <a:t>  Sudatel is ready to support all customers and corporates that need to deploy IPV6.</a:t>
            </a:r>
          </a:p>
          <a:p>
            <a:pPr lvl="1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66"/>
                </a:solidFill>
              </a:rPr>
              <a:t>  Sudatel is ready to use IPV6 for Sudani mobile operator in Sudan.</a:t>
            </a:r>
          </a:p>
          <a:p>
            <a:pPr lvl="1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66"/>
                </a:solidFill>
              </a:rPr>
              <a:t>  Sudatel has internal customers that use IPV6 (</a:t>
            </a:r>
            <a:r>
              <a:rPr lang="en-US" sz="1600" b="1" dirty="0" err="1">
                <a:solidFill>
                  <a:srgbClr val="000066"/>
                </a:solidFill>
              </a:rPr>
              <a:t>Sudren</a:t>
            </a:r>
            <a:r>
              <a:rPr lang="en-US" sz="1600" b="1" dirty="0">
                <a:solidFill>
                  <a:srgbClr val="000066"/>
                </a:solidFill>
              </a:rPr>
              <a:t> and Maxnet) and has an external customer that  (</a:t>
            </a:r>
            <a:r>
              <a:rPr lang="en-US" sz="1600" b="1" dirty="0" err="1">
                <a:solidFill>
                  <a:srgbClr val="000066"/>
                </a:solidFill>
              </a:rPr>
              <a:t>Ethio</a:t>
            </a:r>
            <a:r>
              <a:rPr lang="en-US" sz="1600" b="1" dirty="0">
                <a:solidFill>
                  <a:srgbClr val="000066"/>
                </a:solidFill>
              </a:rPr>
              <a:t> telecom, Ethiopia).</a:t>
            </a:r>
          </a:p>
          <a:p>
            <a:pPr lvl="1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66"/>
                </a:solidFill>
              </a:rPr>
              <a:t>All BGP with upstream ISP have IPV6 session , even caches that used in our network.</a:t>
            </a:r>
          </a:p>
          <a:p>
            <a:pPr marL="800100" lvl="1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66"/>
                </a:solidFill>
              </a:rPr>
              <a:t>Sudatel DNS supports IPv6 and it is already configured.     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gray">
          <a:xfrm>
            <a:off x="239032" y="3492155"/>
            <a:ext cx="2378908" cy="3003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kern="0" dirty="0">
                <a:solidFill>
                  <a:srgbClr val="C0504D">
                    <a:lumMod val="50000"/>
                  </a:srgbClr>
                </a:solidFill>
                <a:latin typeface="+mn-lt"/>
                <a:ea typeface="Tahoma" pitchFamily="34" charset="0"/>
                <a:cs typeface="+mn-cs"/>
              </a:rPr>
              <a:t>Sudatel readiness:</a:t>
            </a:r>
            <a:endParaRPr lang="es-ES" sz="1800" b="1" kern="0" dirty="0">
              <a:solidFill>
                <a:srgbClr val="C0504D">
                  <a:lumMod val="50000"/>
                </a:srgbClr>
              </a:solidFill>
              <a:latin typeface="+mn-lt"/>
              <a:ea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0701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E7204D-FD90-FA49-7DB1-F2D06DF5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3B794-41FA-7409-A053-92B973B6B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b="1" u="none" strike="noStrike" dirty="0">
                <a:effectLst/>
              </a:rPr>
              <a:t>Knowledge Share Supportive 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i="0" dirty="0">
              <a:solidFill>
                <a:srgbClr val="0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 2005 Sudatel enroll with </a:t>
            </a:r>
            <a:r>
              <a:rPr lang="en-US" b="1" dirty="0">
                <a:solidFill>
                  <a:srgbClr val="000000"/>
                </a:solidFill>
              </a:rPr>
              <a:t>A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frinic for first IPV6 workshop in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udan.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</a:rPr>
              <a:t>Sudatel provide internet by using IPV6 in one of SDNOG events.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0000"/>
                </a:solidFill>
              </a:rPr>
              <a:t>Sudacad  provide IPV6 course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kern="1200" dirty="0">
                <a:solidFill>
                  <a:schemeClr val="dk1"/>
                </a:solidFill>
                <a:effectLst/>
              </a:rPr>
              <a:t>Certified IPv6 Network Engineer – Level 1 (CNE6 Level 1) </a:t>
            </a:r>
            <a:r>
              <a:rPr lang="fr-FR" dirty="0">
                <a:solidFill>
                  <a:schemeClr val="dk1"/>
                </a:solidFill>
              </a:rPr>
              <a:t>in corporation with </a:t>
            </a:r>
            <a:r>
              <a:rPr lang="fr-FR" sz="1800" kern="1200" dirty="0">
                <a:solidFill>
                  <a:schemeClr val="dk1"/>
                </a:solidFill>
                <a:effectLst/>
              </a:rPr>
              <a:t>ITU)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dk1"/>
                </a:solidFill>
              </a:rPr>
              <a:t>IOT workshops </a:t>
            </a:r>
            <a:endParaRPr lang="fr-FR" sz="1800" kern="1200" dirty="0">
              <a:solidFill>
                <a:schemeClr val="dk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kern="1200" dirty="0">
                <a:solidFill>
                  <a:schemeClr val="dk1"/>
                </a:solidFill>
                <a:effectLst/>
              </a:rPr>
              <a:t> </a:t>
            </a:r>
            <a:r>
              <a:rPr lang="en-US" sz="1800" b="0" u="none" strike="noStrike" kern="1200" dirty="0">
                <a:solidFill>
                  <a:srgbClr val="000000"/>
                </a:solidFill>
                <a:effectLst/>
              </a:rPr>
              <a:t>IPv6 Network Engineering With ITU</a:t>
            </a:r>
            <a:endParaRPr lang="en-US" sz="1800" b="0" i="0" u="none" strike="noStrike" kern="1200" dirty="0">
              <a:solidFill>
                <a:srgbClr val="000000"/>
              </a:solidFill>
              <a:effectLst/>
              <a:latin typeface="Calibri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u="none" strike="noStrike" kern="1200" dirty="0">
                <a:solidFill>
                  <a:srgbClr val="000000"/>
                </a:solidFill>
                <a:effectLst/>
              </a:rPr>
              <a:t>IPv6 Foundations</a:t>
            </a:r>
            <a:endParaRPr lang="en-GB" sz="1800" b="0" i="0" u="none" strike="noStrike" kern="1200" dirty="0">
              <a:solidFill>
                <a:srgbClr val="000000"/>
              </a:solidFill>
              <a:effectLst/>
              <a:latin typeface="Calibri"/>
              <a:ea typeface="+mn-ea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600326" y="1942866"/>
            <a:ext cx="4388048" cy="190077"/>
          </a:xfrm>
          <a:prstGeom prst="roundRect">
            <a:avLst>
              <a:gd name="adj" fmla="val 81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50" tIns="32175" rIns="64350" bIns="32175" anchor="ctr">
            <a:spAutoFit/>
          </a:bodyPr>
          <a:lstStyle>
            <a:lvl1pPr marL="174625" indent="-174625" defTabSz="715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5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5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15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15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3300"/>
              </a:buClr>
              <a:buSzPct val="60000"/>
              <a:buFont typeface="Wingdings" panose="05000000000000000000" pitchFamily="2" charset="2"/>
              <a:buChar char="n"/>
            </a:pPr>
            <a:endParaRPr lang="zh-CN" altLang="en-US" sz="813" b="1">
              <a:solidFill>
                <a:srgbClr val="00B050"/>
              </a:solidFill>
              <a:ea typeface="华文细黑"/>
              <a:cs typeface="华文细黑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97" y="1577367"/>
            <a:ext cx="9384194" cy="3882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397" y="955443"/>
            <a:ext cx="9384194" cy="590931"/>
          </a:xfrm>
          <a:prstGeom prst="rect">
            <a:avLst/>
          </a:prstGeom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just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0066"/>
                </a:solidFill>
              </a:rPr>
              <a:t> We’ve already gotten IPV6 block from AFRINIC (2001:4228::/32 in 6/3/2006) and its current utilization is 21%.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397" y="5459896"/>
            <a:ext cx="908602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0066"/>
                </a:solidFill>
              </a:rPr>
              <a:t>Typical steps to be ready for IPV6 as shown below: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6397" y="5939630"/>
            <a:ext cx="1370796" cy="585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Get the right IPv6 block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35404" y="5937885"/>
            <a:ext cx="1370796" cy="585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Announce  IPV6 prefix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620" y="5937885"/>
            <a:ext cx="1370796" cy="585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Enable IPV6 in core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66411" y="5937885"/>
            <a:ext cx="1370796" cy="585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/>
              <a:t>Enable IPV6 in edge router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99369" y="5937885"/>
            <a:ext cx="1370796" cy="585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Enable IPv6 in DNS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87192" y="6127986"/>
            <a:ext cx="448212" cy="171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Right Arrow 13"/>
          <p:cNvSpPr/>
          <p:nvPr/>
        </p:nvSpPr>
        <p:spPr>
          <a:xfrm>
            <a:off x="3516664" y="6136705"/>
            <a:ext cx="667957" cy="171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Right Arrow 14"/>
          <p:cNvSpPr/>
          <p:nvPr/>
        </p:nvSpPr>
        <p:spPr>
          <a:xfrm>
            <a:off x="5555416" y="6136705"/>
            <a:ext cx="545895" cy="171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6" name="Right Arrow 15"/>
          <p:cNvSpPr/>
          <p:nvPr/>
        </p:nvSpPr>
        <p:spPr>
          <a:xfrm>
            <a:off x="7461632" y="6136705"/>
            <a:ext cx="448212" cy="171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032" y="58994"/>
            <a:ext cx="9295200" cy="5507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Sudatel IPv6 Deployment</a:t>
            </a:r>
          </a:p>
        </p:txBody>
      </p:sp>
    </p:spTree>
    <p:extLst>
      <p:ext uri="{BB962C8B-B14F-4D97-AF65-F5344CB8AC3E}">
        <p14:creationId xmlns:p14="http://schemas.microsoft.com/office/powerpoint/2010/main" val="37483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8CAF-645C-106F-5666-EBFC6126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B9F27-AC10-3887-750B-67D305CB9452}"/>
              </a:ext>
            </a:extLst>
          </p:cNvPr>
          <p:cNvSpPr txBox="1"/>
          <p:nvPr/>
        </p:nvSpPr>
        <p:spPr>
          <a:xfrm>
            <a:off x="469900" y="1359202"/>
            <a:ext cx="901065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 </a:t>
            </a:r>
            <a:r>
              <a:rPr lang="en-US" altLang="en-US" sz="2000" b="1" dirty="0">
                <a:solidFill>
                  <a:srgbClr val="000066"/>
                </a:solidFill>
              </a:rPr>
              <a:t>Challenges:</a:t>
            </a: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65188" lvl="1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Awareness.</a:t>
            </a:r>
          </a:p>
          <a:p>
            <a:pPr marL="865188" lvl="1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Equipment readiness.</a:t>
            </a:r>
          </a:p>
          <a:p>
            <a:pPr marL="865188" lvl="1" indent="-34290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Government policy.                </a:t>
            </a: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  <a:p>
            <a:pPr marL="808038" lvl="1" indent="-285750" defTabSz="414338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8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1592" y="3136612"/>
            <a:ext cx="23600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Thanks </a:t>
            </a:r>
          </a:p>
          <a:p>
            <a:pPr algn="r" rtl="1"/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Questions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8539388"/>
      </p:ext>
    </p:extLst>
  </p:cSld>
  <p:clrMapOvr>
    <a:masterClrMapping/>
  </p:clrMapOvr>
</p:sld>
</file>

<file path=ppt/theme/theme1.xml><?xml version="1.0" encoding="utf-8"?>
<a:theme xmlns:a="http://schemas.openxmlformats.org/drawingml/2006/main" name="Saif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resso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if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resso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if - Copy">
  <a:themeElements>
    <a:clrScheme name="Expresso_Color">
      <a:dk1>
        <a:srgbClr val="000000"/>
      </a:dk1>
      <a:lt1>
        <a:sysClr val="window" lastClr="FFFFFF"/>
      </a:lt1>
      <a:dk2>
        <a:srgbClr val="8783D8"/>
      </a:dk2>
      <a:lt2>
        <a:srgbClr val="494543"/>
      </a:lt2>
      <a:accent1>
        <a:srgbClr val="736FA1"/>
      </a:accent1>
      <a:accent2>
        <a:srgbClr val="623C1B"/>
      </a:accent2>
      <a:accent3>
        <a:srgbClr val="D4B400"/>
      </a:accent3>
      <a:accent4>
        <a:srgbClr val="E59AAA"/>
      </a:accent4>
      <a:accent5>
        <a:srgbClr val="CD7A31"/>
      </a:accent5>
      <a:accent6>
        <a:srgbClr val="373232"/>
      </a:accent6>
      <a:hlink>
        <a:srgbClr val="0000FF"/>
      </a:hlink>
      <a:folHlink>
        <a:srgbClr val="800080"/>
      </a:folHlink>
    </a:clrScheme>
    <a:fontScheme name="Expresso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4205CC96B394DBDDC78EC3CE00010" ma:contentTypeVersion="2" ma:contentTypeDescription="Create a new document." ma:contentTypeScope="" ma:versionID="b7a331c00c94a1bbc6abd177d99e5258">
  <xsd:schema xmlns:xsd="http://www.w3.org/2001/XMLSchema" xmlns:xs="http://www.w3.org/2001/XMLSchema" xmlns:p="http://schemas.microsoft.com/office/2006/metadata/properties" xmlns:ns1="http://schemas.microsoft.com/sharepoint/v3" xmlns:ns2="42111ed8-ec74-40e3-af8e-012a2ea8a6b7" targetNamespace="http://schemas.microsoft.com/office/2006/metadata/properties" ma:root="true" ma:fieldsID="41f27deaf8e06adda3a9f7af39c48f32" ns1:_="" ns2:_="">
    <xsd:import namespace="http://schemas.microsoft.com/sharepoint/v3"/>
    <xsd:import namespace="42111ed8-ec74-40e3-af8e-012a2ea8a6b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1ed8-ec74-40e3-af8e-012a2ea8a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00FC60-E613-4A05-8F17-5CFE6DFB7F1F}"/>
</file>

<file path=customXml/itemProps2.xml><?xml version="1.0" encoding="utf-8"?>
<ds:datastoreItem xmlns:ds="http://schemas.openxmlformats.org/officeDocument/2006/customXml" ds:itemID="{E1A2FC29-6BED-495A-9990-2A32B5C982D2}"/>
</file>

<file path=customXml/itemProps3.xml><?xml version="1.0" encoding="utf-8"?>
<ds:datastoreItem xmlns:ds="http://schemas.openxmlformats.org/officeDocument/2006/customXml" ds:itemID="{E9C1062A-C018-48B9-BFB7-F40E377A8C4F}"/>
</file>

<file path=docProps/app.xml><?xml version="1.0" encoding="utf-8"?>
<Properties xmlns="http://schemas.openxmlformats.org/officeDocument/2006/extended-properties" xmlns:vt="http://schemas.openxmlformats.org/officeDocument/2006/docPropsVTypes">
  <Template>Saif</Template>
  <TotalTime>57574</TotalTime>
  <Words>353</Words>
  <Application>Microsoft Office PowerPoint</Application>
  <PresentationFormat>A4 Paper (210x297 mm)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Segoe UI</vt:lpstr>
      <vt:lpstr>Tahoma</vt:lpstr>
      <vt:lpstr>Wingdings</vt:lpstr>
      <vt:lpstr>Wingdings 2</vt:lpstr>
      <vt:lpstr>Saif - Copy</vt:lpstr>
      <vt:lpstr>1_Saif - Copy</vt:lpstr>
      <vt:lpstr>2_Saif - Copy</vt:lpstr>
      <vt:lpstr>PowerPoint Presentation</vt:lpstr>
      <vt:lpstr>About Me</vt:lpstr>
      <vt:lpstr> Why IPV6?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32</dc:title>
  <dc:creator>Amir Elgizouli Abbas Idris</dc:creator>
  <cp:lastModifiedBy>Hanadi Abdelrahman Ibrahim Mustafa</cp:lastModifiedBy>
  <cp:revision>4137</cp:revision>
  <cp:lastPrinted>2013-10-28T12:07:34Z</cp:lastPrinted>
  <dcterms:created xsi:type="dcterms:W3CDTF">2011-02-03T13:00:32Z</dcterms:created>
  <dcterms:modified xsi:type="dcterms:W3CDTF">2022-05-31T10:00:54Z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0x010100E264205CC96B394DBDDC78EC3CE00010</vt:lpwstr>
  </property>
</Properties>
</file>