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6" r:id="rId2"/>
    <p:sldId id="327" r:id="rId3"/>
    <p:sldId id="274" r:id="rId4"/>
    <p:sldId id="409" r:id="rId5"/>
    <p:sldId id="410" r:id="rId6"/>
    <p:sldId id="411" r:id="rId7"/>
    <p:sldId id="352" r:id="rId8"/>
    <p:sldId id="393" r:id="rId9"/>
    <p:sldId id="343" r:id="rId10"/>
    <p:sldId id="396" r:id="rId11"/>
    <p:sldId id="414" r:id="rId12"/>
    <p:sldId id="354" r:id="rId13"/>
    <p:sldId id="412" r:id="rId14"/>
    <p:sldId id="413" r:id="rId15"/>
    <p:sldId id="365" r:id="rId16"/>
    <p:sldId id="386" r:id="rId17"/>
    <p:sldId id="299" r:id="rId18"/>
    <p:sldId id="406" r:id="rId19"/>
    <p:sldId id="372" r:id="rId20"/>
    <p:sldId id="373" r:id="rId21"/>
    <p:sldId id="384" r:id="rId22"/>
    <p:sldId id="382" r:id="rId23"/>
    <p:sldId id="385" r:id="rId24"/>
    <p:sldId id="341" r:id="rId25"/>
    <p:sldId id="3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E35"/>
    <a:srgbClr val="1C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D5FC-663B-4BC1-B272-13971B7FA70E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2096-0CDF-4116-B797-6EE651721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9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CD84-F3AF-4EE0-95E1-DEFDB63A3A6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7AC7-74DA-4A2E-B089-A01C2E0A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45633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Security Evaluation for IPv6 Deployment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79364-E631-4811-BFF0-9A65539DE431}"/>
              </a:ext>
            </a:extLst>
          </p:cNvPr>
          <p:cNvSpPr txBox="1">
            <a:spLocks/>
          </p:cNvSpPr>
          <p:nvPr/>
        </p:nvSpPr>
        <p:spPr>
          <a:xfrm>
            <a:off x="4836057" y="6119441"/>
            <a:ext cx="3407302" cy="37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Khartoum June  2022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Sitka 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MF Management in Sudan">
            <a:extLst>
              <a:ext uri="{FF2B5EF4-FFF2-40B4-BE49-F238E27FC236}">
                <a16:creationId xmlns:a16="http://schemas.microsoft.com/office/drawing/2014/main" id="{034BE9A9-7C92-4172-8737-D0EFCE91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9" y="1424283"/>
            <a:ext cx="3408036" cy="14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AFD972-F6AD-4FBD-8E66-914E3487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10" y="1606477"/>
            <a:ext cx="1511578" cy="13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5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15747"/>
            <a:ext cx="10515600" cy="98384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of Security Assessment</a:t>
            </a:r>
          </a:p>
        </p:txBody>
      </p:sp>
      <p:sp>
        <p:nvSpPr>
          <p:cNvPr id="3" name="Pentagon 2"/>
          <p:cNvSpPr/>
          <p:nvPr/>
        </p:nvSpPr>
        <p:spPr>
          <a:xfrm>
            <a:off x="902524" y="1200363"/>
            <a:ext cx="2535157" cy="1377537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Pre-assess phase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049" y="2716207"/>
            <a:ext cx="3295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information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178135" y="1200363"/>
            <a:ext cx="2697227" cy="1377537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6010" y="2951963"/>
            <a:ext cx="344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vulnerabilities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</a:p>
        </p:txBody>
      </p:sp>
      <p:sp>
        <p:nvSpPr>
          <p:cNvPr id="7" name="Pentagon 6"/>
          <p:cNvSpPr/>
          <p:nvPr/>
        </p:nvSpPr>
        <p:spPr>
          <a:xfrm>
            <a:off x="7453746" y="1200363"/>
            <a:ext cx="2558355" cy="1377537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Post-assess phase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1230" y="2813464"/>
            <a:ext cx="17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up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920038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989" y="5185209"/>
            <a:ext cx="75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 team performs security assessment  of  organization with the  permission of concerned authorities.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78" y="4615019"/>
            <a:ext cx="2925763" cy="19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" y="365125"/>
            <a:ext cx="8844593" cy="77490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Evaluate the Security of the Network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6" y="2413903"/>
            <a:ext cx="553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Implemented access control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Assessment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116279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7082" y="3771174"/>
            <a:ext cx="72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check the network design and architecture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876" y="4483514"/>
            <a:ext cx="704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or check the used security appliances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876" y="5332954"/>
            <a:ext cx="538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implemented security Policy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5206" y="3002501"/>
            <a:ext cx="442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Assessment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082" y="1605883"/>
            <a:ext cx="1131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network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00" y="6130119"/>
            <a:ext cx="1131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Security assessment report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CB8D5-882D-4260-A5E7-30A4330AA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07" y="1495230"/>
            <a:ext cx="622169" cy="793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DA85C-9298-444C-BE27-9F6F405B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85" y="2205455"/>
            <a:ext cx="1216058" cy="824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BE8907-C46A-494C-81EA-596AD57E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5" y="5514680"/>
            <a:ext cx="1335019" cy="13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63F35B-DB30-4B5D-B6FE-7D0695695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38" y="4365150"/>
            <a:ext cx="1630836" cy="1191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9622B0-4AE4-4A64-9BFE-AC44FAC78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64" y="3351329"/>
            <a:ext cx="1744251" cy="9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" y="365125"/>
            <a:ext cx="8844593" cy="7749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Security of the Network 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0" y="1140029"/>
            <a:ext cx="10228082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7082" y="1605883"/>
            <a:ext cx="1131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network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CB8D5-882D-4260-A5E7-30A4330AA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10" y="233876"/>
            <a:ext cx="1385740" cy="13720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F516DD-64F9-4B18-813A-4F2E46ECEDC7}"/>
              </a:ext>
            </a:extLst>
          </p:cNvPr>
          <p:cNvSpPr/>
          <p:nvPr/>
        </p:nvSpPr>
        <p:spPr>
          <a:xfrm>
            <a:off x="1053826" y="2569103"/>
            <a:ext cx="1930400" cy="95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Information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06E4C1-DF65-41D4-89B2-2DDE2377EB1A}"/>
              </a:ext>
            </a:extLst>
          </p:cNvPr>
          <p:cNvSpPr txBox="1"/>
          <p:nvPr/>
        </p:nvSpPr>
        <p:spPr>
          <a:xfrm>
            <a:off x="932470" y="3706774"/>
            <a:ext cx="2489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sub-domains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blocks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addresses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 records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14828-DF8A-4501-A2E4-988BD5632494}"/>
              </a:ext>
            </a:extLst>
          </p:cNvPr>
          <p:cNvSpPr txBox="1"/>
          <p:nvPr/>
        </p:nvSpPr>
        <p:spPr>
          <a:xfrm>
            <a:off x="4089320" y="3713856"/>
            <a:ext cx="26951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System types.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types and ports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F3FA3-16D0-4D84-8081-A615E1B7377F}"/>
              </a:ext>
            </a:extLst>
          </p:cNvPr>
          <p:cNvSpPr txBox="1"/>
          <p:nvPr/>
        </p:nvSpPr>
        <p:spPr>
          <a:xfrm>
            <a:off x="7806439" y="3706774"/>
            <a:ext cx="407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the organization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 technologies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444D3-65D0-40EC-BBE3-C5487B47551E}"/>
              </a:ext>
            </a:extLst>
          </p:cNvPr>
          <p:cNvSpPr/>
          <p:nvPr/>
        </p:nvSpPr>
        <p:spPr>
          <a:xfrm>
            <a:off x="4193567" y="2569103"/>
            <a:ext cx="1930400" cy="95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Information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90528-F120-45C5-8323-82B12A7836DC}"/>
              </a:ext>
            </a:extLst>
          </p:cNvPr>
          <p:cNvSpPr/>
          <p:nvPr/>
        </p:nvSpPr>
        <p:spPr>
          <a:xfrm>
            <a:off x="7802153" y="2569103"/>
            <a:ext cx="2002420" cy="95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769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" y="365125"/>
            <a:ext cx="8844593" cy="7749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Security of the Network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999" y="1340485"/>
            <a:ext cx="7840736" cy="10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Implemented access control (Scanning)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Assessment 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0" y="1140029"/>
            <a:ext cx="9492792" cy="1947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01385" y="1966618"/>
            <a:ext cx="339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Assessment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DA85C-9298-444C-BE27-9F6F405B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254" y="365125"/>
            <a:ext cx="1558658" cy="11054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F51756-84EC-4EC8-9B90-B73DECCE2A57}"/>
              </a:ext>
            </a:extLst>
          </p:cNvPr>
          <p:cNvSpPr/>
          <p:nvPr/>
        </p:nvSpPr>
        <p:spPr>
          <a:xfrm>
            <a:off x="75063" y="2511269"/>
            <a:ext cx="113114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460375">
              <a:spcBef>
                <a:spcPts val="40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Objectives of Network Scanning</a:t>
            </a: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discover live hosts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IP address. </a:t>
            </a: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open ports of live hosts.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discover operating system and system architecture.</a:t>
            </a: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discover services running on hosts.</a:t>
            </a:r>
          </a:p>
          <a:p>
            <a:pPr marL="1082675" lvl="1" indent="-342900">
              <a:spcBef>
                <a:spcPts val="405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discover vulnerabilities in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 hosts.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BACB1-1628-4321-BB48-A76483ED6596}"/>
              </a:ext>
            </a:extLst>
          </p:cNvPr>
          <p:cNvSpPr txBox="1"/>
          <p:nvPr/>
        </p:nvSpPr>
        <p:spPr>
          <a:xfrm>
            <a:off x="849110" y="6095311"/>
            <a:ext cx="288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Scanning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60E8ED-1BA7-42D9-BC63-27433982E1C2}"/>
              </a:ext>
            </a:extLst>
          </p:cNvPr>
          <p:cNvSpPr txBox="1"/>
          <p:nvPr/>
        </p:nvSpPr>
        <p:spPr>
          <a:xfrm>
            <a:off x="3826554" y="6129176"/>
            <a:ext cx="288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scan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436AF-9689-4D4B-B4C3-82D525576703}"/>
              </a:ext>
            </a:extLst>
          </p:cNvPr>
          <p:cNvSpPr txBox="1"/>
          <p:nvPr/>
        </p:nvSpPr>
        <p:spPr>
          <a:xfrm>
            <a:off x="6984621" y="6138441"/>
            <a:ext cx="375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 scan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BC9FC-CC08-4CCB-8C1B-794786D251D9}"/>
              </a:ext>
            </a:extLst>
          </p:cNvPr>
          <p:cNvSpPr txBox="1"/>
          <p:nvPr/>
        </p:nvSpPr>
        <p:spPr>
          <a:xfrm>
            <a:off x="558547" y="5633646"/>
            <a:ext cx="36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scan</a:t>
            </a:r>
          </a:p>
        </p:txBody>
      </p:sp>
    </p:spTree>
    <p:extLst>
      <p:ext uri="{BB962C8B-B14F-4D97-AF65-F5344CB8AC3E}">
        <p14:creationId xmlns:p14="http://schemas.microsoft.com/office/powerpoint/2010/main" val="267266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" y="365125"/>
            <a:ext cx="8844593" cy="7749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Security of the Network 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" y="1140029"/>
            <a:ext cx="10588626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488" y="1605536"/>
            <a:ext cx="72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check the network design and architecture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9622B0-4AE4-4A64-9BFE-AC44FAC7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40" y="1352959"/>
            <a:ext cx="1887687" cy="11239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4A29C8-677B-48FD-B3BE-8E3B144A75EB}"/>
              </a:ext>
            </a:extLst>
          </p:cNvPr>
          <p:cNvSpPr txBox="1"/>
          <p:nvPr/>
        </p:nvSpPr>
        <p:spPr>
          <a:xfrm>
            <a:off x="933254" y="2020810"/>
            <a:ext cx="100395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network segmentation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setup network connectivity (example: VLANs, branches, DR site )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security appliances implemented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check for inbound and outbound traffic from/to network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9" y="1519427"/>
            <a:ext cx="8461638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8565" y="3700654"/>
            <a:ext cx="1908865" cy="25831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restrictions on usage of system resources</a:t>
            </a:r>
            <a:endParaRPr lang="en-GB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8464" y="3700655"/>
            <a:ext cx="2224225" cy="2583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begins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open and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known dangerous services/attacks or behaviors are blocked</a:t>
            </a:r>
            <a:endParaRPr lang="en-GB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2366" y="3700653"/>
            <a:ext cx="2127006" cy="2583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provides maximum security while allowing known but necessary dangers</a:t>
            </a:r>
            <a:endParaRPr lang="en-GB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8814" y="3700654"/>
            <a:ext cx="2110220" cy="2583107"/>
          </a:xfrm>
          <a:prstGeom prst="rect">
            <a:avLst/>
          </a:prstGeom>
          <a:solidFill>
            <a:srgbClr val="D44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forbids everything , no Internet connection, or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severely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limited Internet usage</a:t>
            </a:r>
            <a:endParaRPr lang="en-GB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-14068" y="79271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5500" y="1046285"/>
            <a:ext cx="817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implemented security Policy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6F47FF-968C-4D0C-A038-9CAF7C8EF8F8}"/>
              </a:ext>
            </a:extLst>
          </p:cNvPr>
          <p:cNvSpPr txBox="1">
            <a:spLocks/>
          </p:cNvSpPr>
          <p:nvPr/>
        </p:nvSpPr>
        <p:spPr>
          <a:xfrm>
            <a:off x="740108" y="149910"/>
            <a:ext cx="8844593" cy="7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Security of the Network </a:t>
            </a:r>
          </a:p>
        </p:txBody>
      </p:sp>
    </p:spTree>
    <p:extLst>
      <p:ext uri="{BB962C8B-B14F-4D97-AF65-F5344CB8AC3E}">
        <p14:creationId xmlns:p14="http://schemas.microsoft.com/office/powerpoint/2010/main" val="13236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9" y="263237"/>
            <a:ext cx="10515600" cy="9428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the Report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538" y="2065110"/>
            <a:ext cx="11337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Common Vulnerability Scoring System (CVSS) </a:t>
            </a:r>
            <a:r>
              <a:rPr lang="en-US" sz="2400" dirty="0">
                <a:solidFill>
                  <a:srgbClr val="151516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is a published standard </a:t>
            </a:r>
            <a:r>
              <a:rPr lang="en-US" sz="2400" dirty="0">
                <a:solidFill>
                  <a:srgbClr val="282828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that </a:t>
            </a:r>
            <a:r>
              <a:rPr lang="en-US" sz="2400" dirty="0">
                <a:solidFill>
                  <a:srgbClr val="151516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provides an open framework for communicating </a:t>
            </a:r>
            <a:r>
              <a:rPr lang="en-US" sz="2400" dirty="0">
                <a:solidFill>
                  <a:srgbClr val="282828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151516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characteristics </a:t>
            </a:r>
            <a:r>
              <a:rPr lang="en-US" sz="2400" dirty="0">
                <a:solidFill>
                  <a:srgbClr val="282828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151516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impacts of IT vulnerabilities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881" y="1326581"/>
            <a:ext cx="1115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writing reports explains findings, recommendations, analyze risk and impact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025967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13870"/>
              </p:ext>
            </p:extLst>
          </p:nvPr>
        </p:nvGraphicFramePr>
        <p:xfrm>
          <a:off x="2269066" y="3312892"/>
          <a:ext cx="541866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Severity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Base Score Range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0.1-3.9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4.0-6.9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7.0-8.9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Critical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9.0-10.0</a:t>
                      </a:r>
                      <a:endParaRPr lang="en-GB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1556" y="4138858"/>
            <a:ext cx="391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Risk= Probability X IMPACT</a:t>
            </a:r>
          </a:p>
        </p:txBody>
      </p:sp>
    </p:spTree>
    <p:extLst>
      <p:ext uri="{BB962C8B-B14F-4D97-AF65-F5344CB8AC3E}">
        <p14:creationId xmlns:p14="http://schemas.microsoft.com/office/powerpoint/2010/main" val="2071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0" y="290948"/>
            <a:ext cx="10515600" cy="82804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Network Security Recommendations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0" y="1202550"/>
            <a:ext cx="9794325" cy="390677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Apply IP/port scanning against hosts on the network to determine whether the firewall accurately detects the port scanning activity.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Keep as few ports open as necessary and filter the rest.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Review inbound and outbound traffic in network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strong password and Restrict the remote access to the Gateways, use banner warning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1025967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98C1D8B-A802-4ED1-B429-91D1BF99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920" y="0"/>
            <a:ext cx="1358721" cy="1666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EAE720-0471-4F90-80D4-1E71E2DF39DD}"/>
              </a:ext>
            </a:extLst>
          </p:cNvPr>
          <p:cNvSpPr txBox="1"/>
          <p:nvPr/>
        </p:nvSpPr>
        <p:spPr>
          <a:xfrm>
            <a:off x="605952" y="5009161"/>
            <a:ext cx="11182065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###############################################################</a:t>
            </a:r>
          </a:p>
          <a:p>
            <a:r>
              <a:rPr lang="en-GB" dirty="0">
                <a:solidFill>
                  <a:schemeClr val="bg1"/>
                </a:solidFill>
              </a:rPr>
              <a:t># </a:t>
            </a:r>
            <a:r>
              <a:rPr lang="en-GB" b="1" dirty="0">
                <a:solidFill>
                  <a:schemeClr val="bg1"/>
                </a:solidFill>
              </a:rPr>
              <a:t>WARNING:</a:t>
            </a:r>
            <a:r>
              <a:rPr lang="en-GB" dirty="0">
                <a:solidFill>
                  <a:schemeClr val="bg1"/>
                </a:solidFill>
              </a:rPr>
              <a:t> Unauthorized access to this system is forbidden and will be prosecuted by law. By accessing this system, All connections are monitored and recorded</a:t>
            </a:r>
          </a:p>
          <a:p>
            <a:r>
              <a:rPr lang="en-GB" dirty="0">
                <a:solidFill>
                  <a:schemeClr val="bg1"/>
                </a:solidFill>
              </a:rPr>
              <a:t># Disconnect IMMEDIATELY if you are not an authorized user! # ###############################################################</a:t>
            </a:r>
            <a:endParaRPr lang="en-GB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5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7" y="2075684"/>
            <a:ext cx="3115742" cy="2164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10" y="4503509"/>
            <a:ext cx="4162425" cy="1095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6982" y="2149019"/>
            <a:ext cx="4922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IPS/IDS (Intrusion Prevention/Detection System)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DOS and DDOS (Denial of Service and Distributed Denial of Service)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Application Proxy Filtering on the application layer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Spam filtering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URL filtering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Anti-Phishing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Anti-spyware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Anti-Virus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Application control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Network Access Control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VPN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283FA-8E7D-4E29-9BC5-F9535B81890E}"/>
              </a:ext>
            </a:extLst>
          </p:cNvPr>
          <p:cNvSpPr txBox="1"/>
          <p:nvPr/>
        </p:nvSpPr>
        <p:spPr>
          <a:xfrm>
            <a:off x="266587" y="1219068"/>
            <a:ext cx="11434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Ensure   that   the   router,  IDS,   and  firewall   firmware   are   updated   to  their   latest releases/version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Threat Management (UTM)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6A463-7B0E-48E1-B6B9-C0911D41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0" y="290948"/>
            <a:ext cx="10515600" cy="82804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Network Security Recommendations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C3FE2-DE9C-4AD5-BBF3-D7E8D321FBC6}"/>
              </a:ext>
            </a:extLst>
          </p:cNvPr>
          <p:cNvCxnSpPr/>
          <p:nvPr/>
        </p:nvCxnSpPr>
        <p:spPr>
          <a:xfrm flipH="1">
            <a:off x="0" y="1025967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87F45-5647-4D78-8580-8347FDCA5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0" y="0"/>
            <a:ext cx="1358721" cy="13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6" y="56265"/>
            <a:ext cx="10515600" cy="102274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Network design-Network Security Zoning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8" y="980911"/>
            <a:ext cx="1189673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security zoning mechanism allows an organization to manage a secure network environment by selecting the appropriate security levels for different zones of Internet and Intranet networks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helps in effectively monitoring and controlling inbound and outbound traffic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-14068" y="79271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15" y="2857628"/>
            <a:ext cx="202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Internet Zone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0276" y="2847523"/>
            <a:ext cx="848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Uncontrolled zone, as it is outside the boundaries of an organization</a:t>
            </a:r>
          </a:p>
          <a:p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015" y="4172044"/>
            <a:ext cx="233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Internet DMZ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0657" y="4158079"/>
            <a:ext cx="925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Controlled zone, as it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provides a barrier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internal networks and 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015" y="3562013"/>
            <a:ext cx="24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Intranet Zone</a:t>
            </a:r>
            <a:endParaRPr lang="en-GB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6588" y="3614297"/>
            <a:ext cx="617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Controlled zone with no heavy restrictions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210" y="5978778"/>
            <a:ext cx="213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4318" y="6091322"/>
            <a:ext cx="826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Secured zone with strict policies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015" y="4926364"/>
            <a:ext cx="2178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Zone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0315" y="5088133"/>
            <a:ext cx="900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Restricted zone, as it strictly controls direct access from uncontrolled networks</a:t>
            </a:r>
          </a:p>
        </p:txBody>
      </p:sp>
    </p:spTree>
    <p:extLst>
      <p:ext uri="{BB962C8B-B14F-4D97-AF65-F5344CB8AC3E}">
        <p14:creationId xmlns:p14="http://schemas.microsoft.com/office/powerpoint/2010/main" val="102091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A79364-E631-4811-BFF0-9A65539D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44" y="977013"/>
            <a:ext cx="11005022" cy="5480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Eng. Hiba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Alamin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Security Specialist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Information Security Department Manager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years’ practical experience in planning, implementing, monitoring and protecting organizations’ security systems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 different Training session and courses in information security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BSc. Electronic Engineering – SUST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 . Computer Security - University of Essex (United Kingdom)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Certifications: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27001 Lead Implementer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EC-Council Certified Security Specialist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ITIL Foundation in IT Service Management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87" y="4779617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185728" y="881262"/>
            <a:ext cx="1047598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902BDDD-7285-4F5B-9652-97A9FEE1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3" y="-61531"/>
            <a:ext cx="10515600" cy="10729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Me 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31" y="1566318"/>
            <a:ext cx="2389637" cy="51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236676-49AD-4E7D-8A87-9555DB716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31" y="0"/>
            <a:ext cx="1837569" cy="17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46" y="128127"/>
            <a:ext cx="937390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11" y="304800"/>
            <a:ext cx="914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Access Security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65" y="1587560"/>
            <a:ext cx="5137608" cy="507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05087" y="1018355"/>
            <a:ext cx="20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(SSL)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F0BF1-BD86-4DD9-B5C3-AC8C0C7A2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" y="1319753"/>
            <a:ext cx="5724397" cy="5345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30B91-EF35-45CA-A426-844C246BE6C7}"/>
              </a:ext>
            </a:extLst>
          </p:cNvPr>
          <p:cNvSpPr txBox="1"/>
          <p:nvPr/>
        </p:nvSpPr>
        <p:spPr>
          <a:xfrm>
            <a:off x="1340950" y="1006350"/>
            <a:ext cx="20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(IPSEC)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20E0EB-0B3F-48DC-A26A-1E5132D0FEB4}"/>
              </a:ext>
            </a:extLst>
          </p:cNvPr>
          <p:cNvCxnSpPr/>
          <p:nvPr/>
        </p:nvCxnSpPr>
        <p:spPr>
          <a:xfrm flipH="1">
            <a:off x="0" y="922270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2FEEC42-494A-4CF5-AF03-6EF18D44D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432" y="0"/>
            <a:ext cx="1358721" cy="1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5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0" y="886804"/>
            <a:ext cx="10397765" cy="1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11" y="304800"/>
            <a:ext cx="914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Logs and Monitoring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67" y="1241778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resources such 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interface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and receive traffic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9199" y="1271193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Logs such as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service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067" y="4634088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Logs such 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logs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and warning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4080" y="3479926"/>
            <a:ext cx="5244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Attacker covering track: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Disable Auditing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Clearing logs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Manipulate 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0864" y="5904103"/>
            <a:ext cx="260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Log shipping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016" y="22218"/>
            <a:ext cx="241876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5" y="290945"/>
            <a:ext cx="10515600" cy="7587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Vulnerability Assessment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1025967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1891" y="1191479"/>
            <a:ext cx="11097491" cy="429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Limitations of security Assessment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Vulnerability assessment  is limited in its ability to detect vulnerabilities at a given point in time.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Vulnerability assessment must be updated when new vulnerabilities are discovered or improvements are made to the software being used.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assessment  become effective if its perform periodically.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8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4" y="182881"/>
            <a:ext cx="10515600" cy="6008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Management Program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07" y="1707102"/>
            <a:ext cx="8269493" cy="5008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996" y="854112"/>
            <a:ext cx="1100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combination of well-defined policies, processes, procedures, standards, and guidelines to establish the required level of Information security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-14068" y="79271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46367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Reference. CEH Material</a:t>
            </a:r>
          </a:p>
        </p:txBody>
      </p:sp>
    </p:spTree>
    <p:extLst>
      <p:ext uri="{BB962C8B-B14F-4D97-AF65-F5344CB8AC3E}">
        <p14:creationId xmlns:p14="http://schemas.microsoft.com/office/powerpoint/2010/main" val="56850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1ECE1-09AD-4095-A94E-D80C34B0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8" y="82685"/>
            <a:ext cx="6984460" cy="6692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871" y="2797101"/>
            <a:ext cx="443022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 !</a:t>
            </a:r>
          </a:p>
        </p:txBody>
      </p:sp>
    </p:spTree>
    <p:extLst>
      <p:ext uri="{BB962C8B-B14F-4D97-AF65-F5344CB8AC3E}">
        <p14:creationId xmlns:p14="http://schemas.microsoft.com/office/powerpoint/2010/main" val="292545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BDDD-7285-4F5B-9652-97A9FEE1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3" y="1799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are going to Discuss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EC5A-7BD6-44B9-BB9C-8B5F7A7D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519160"/>
            <a:ext cx="9547578" cy="36467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about the security Concepts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perform Network security Assessment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the organisation to mitigate the Network security risks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Security Awareness and Recommendation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0" y="1140029"/>
            <a:ext cx="9539785" cy="638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A2DC29-A8F7-4FBA-9ACD-F9760B98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961" y="329938"/>
            <a:ext cx="3601039" cy="19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00"/>
            <a:ext cx="10515600" cy="100052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Network is Part of Business and Personal Life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Happens in Seconds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3187" y="6488668"/>
            <a:ext cx="184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 ipcisco.com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CD97E-E66C-4679-8D6F-2F17F5054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6286"/>
            <a:ext cx="10893357" cy="5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2" y="224446"/>
            <a:ext cx="10515600" cy="75115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Elements of Information Security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278" y="1184602"/>
            <a:ext cx="222068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Confidentiality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0618" y="1184602"/>
            <a:ext cx="737655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Assurance that the information is accessible only to those authorized to have access.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175" y="2334529"/>
            <a:ext cx="222068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Integrity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18" y="2334527"/>
            <a:ext cx="737655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trustworthiness of data or resources in term of prevention from improper and unauthorized changes.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1072" y="3460709"/>
            <a:ext cx="222068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Availability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0415" y="3460707"/>
            <a:ext cx="737655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assurance that the systems are accessible when required by authorized users.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700" y="4541358"/>
            <a:ext cx="222068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Authenticity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6043" y="4541356"/>
            <a:ext cx="737655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characteristic of a communication, document, or any data that ensures the quality of being genuine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4825" y="5562635"/>
            <a:ext cx="222068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Non-Repudiation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4168" y="5562633"/>
            <a:ext cx="737655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Guarantee that the sender/ recipient of a message cannot  deny having sent/ received the message.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86305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1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3" y="213376"/>
            <a:ext cx="10515600" cy="64967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Security, Functionality, and Usability Triangle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6" y="1688123"/>
            <a:ext cx="8896350" cy="40655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86305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78127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Reference. CEH Material</a:t>
            </a:r>
          </a:p>
        </p:txBody>
      </p:sp>
    </p:spTree>
    <p:extLst>
      <p:ext uri="{BB962C8B-B14F-4D97-AF65-F5344CB8AC3E}">
        <p14:creationId xmlns:p14="http://schemas.microsoft.com/office/powerpoint/2010/main" val="2694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93" y="57995"/>
            <a:ext cx="10515600" cy="73472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Why Security Evaluation is Necessary?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307" y="5359088"/>
            <a:ext cx="592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To beat a hacker, you need to think like one!</a:t>
            </a:r>
            <a:endParaRPr lang="en-US" sz="24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400" y="1172186"/>
            <a:ext cx="617687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prevent hackers from gaining access to organization's information systems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uncover vulnerabilities in systems and explore their Potential  as a risk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analyze and strengthen an organization's security posture including policies, network protection infrastructure , and end user practices.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9806" y="1172186"/>
            <a:ext cx="53992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provide adequate preventive measure in order to avoid security breaches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help safeguard customer's data available in business transactions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enhance security awareness at all levels in a business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-14068" y="79271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26" y="4232788"/>
            <a:ext cx="4693871" cy="22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6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84" y="33177"/>
            <a:ext cx="10515600" cy="9939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Assessment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884" y="1041243"/>
            <a:ext cx="10785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Audit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whether the organization is following 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standard security policies and procedures.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37" y="2398651"/>
            <a:ext cx="11017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Assessment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discovering the vulnerabilities in network , no indication if the vulnerabilities can be exploited.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119" y="3756059"/>
            <a:ext cx="1148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Testing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vulnerability assessment  and  demonstrates  if  the vulnerabilities can be successfully exploited by attackers.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60414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B2B07579-1111-4F93-A158-E4CBF030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59" y="5361707"/>
            <a:ext cx="1745521" cy="127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E0A0A92-8B52-4BF7-BDA5-2099AC33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09" y="5577257"/>
            <a:ext cx="1948585" cy="10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6BCF64-B595-4E16-AB4C-F07F1E0781E2}"/>
              </a:ext>
            </a:extLst>
          </p:cNvPr>
          <p:cNvSpPr txBox="1"/>
          <p:nvPr/>
        </p:nvSpPr>
        <p:spPr>
          <a:xfrm>
            <a:off x="2458039" y="5113467"/>
            <a:ext cx="138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team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5ACE8-2F5B-4C79-8DF4-09545CAEC8CB}"/>
              </a:ext>
            </a:extLst>
          </p:cNvPr>
          <p:cNvSpPr txBox="1"/>
          <p:nvPr/>
        </p:nvSpPr>
        <p:spPr>
          <a:xfrm>
            <a:off x="8580928" y="5208344"/>
            <a:ext cx="138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team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337625"/>
            <a:ext cx="10515600" cy="47884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Defense-in-Depth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0" y="1243440"/>
            <a:ext cx="4381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Defense in-depth is a security strategy in which several protection layers are placed throughout  an  information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42" y="3606082"/>
            <a:ext cx="4143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helps to prevent direct attacks against an Information system and data because a break in one layer only leads the attacker to the next 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55" y="1226807"/>
            <a:ext cx="5591175" cy="4505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-14068" y="792715"/>
            <a:ext cx="12192000" cy="2375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04496" y="6478127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Reference. CEH Material</a:t>
            </a:r>
          </a:p>
        </p:txBody>
      </p:sp>
    </p:spTree>
    <p:extLst>
      <p:ext uri="{BB962C8B-B14F-4D97-AF65-F5344CB8AC3E}">
        <p14:creationId xmlns:p14="http://schemas.microsoft.com/office/powerpoint/2010/main" val="184886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4205CC96B394DBDDC78EC3CE00010" ma:contentTypeVersion="2" ma:contentTypeDescription="Create a new document." ma:contentTypeScope="" ma:versionID="b7a331c00c94a1bbc6abd177d99e5258">
  <xsd:schema xmlns:xsd="http://www.w3.org/2001/XMLSchema" xmlns:xs="http://www.w3.org/2001/XMLSchema" xmlns:p="http://schemas.microsoft.com/office/2006/metadata/properties" xmlns:ns1="http://schemas.microsoft.com/sharepoint/v3" xmlns:ns2="42111ed8-ec74-40e3-af8e-012a2ea8a6b7" targetNamespace="http://schemas.microsoft.com/office/2006/metadata/properties" ma:root="true" ma:fieldsID="41f27deaf8e06adda3a9f7af39c48f32" ns1:_="" ns2:_="">
    <xsd:import namespace="http://schemas.microsoft.com/sharepoint/v3"/>
    <xsd:import namespace="42111ed8-ec74-40e3-af8e-012a2ea8a6b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1ed8-ec74-40e3-af8e-012a2ea8a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206D37-CD7B-401A-B346-035D974A0592}"/>
</file>

<file path=customXml/itemProps2.xml><?xml version="1.0" encoding="utf-8"?>
<ds:datastoreItem xmlns:ds="http://schemas.openxmlformats.org/officeDocument/2006/customXml" ds:itemID="{6C5C04B3-5D3E-4881-92EE-4CE3D5E188FF}"/>
</file>

<file path=customXml/itemProps3.xml><?xml version="1.0" encoding="utf-8"?>
<ds:datastoreItem xmlns:ds="http://schemas.openxmlformats.org/officeDocument/2006/customXml" ds:itemID="{E106A13D-9A40-4E3D-94EE-794CD72B8C87}"/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1205</Words>
  <Application>Microsoft Office PowerPoint</Application>
  <PresentationFormat>Widescreen</PresentationFormat>
  <Paragraphs>206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Courier New</vt:lpstr>
      <vt:lpstr>Sitka Heading</vt:lpstr>
      <vt:lpstr>Times New Roman</vt:lpstr>
      <vt:lpstr>Wingdings</vt:lpstr>
      <vt:lpstr>Office Theme</vt:lpstr>
      <vt:lpstr>Network Security Evaluation for IPv6 Deployment </vt:lpstr>
      <vt:lpstr>About Me </vt:lpstr>
      <vt:lpstr>What we are going to Discuss</vt:lpstr>
      <vt:lpstr>Network is Part of Business and Personal Life What Happens in Seconds</vt:lpstr>
      <vt:lpstr>Elements of Information Security</vt:lpstr>
      <vt:lpstr>The Security, Functionality, and Usability Triangle</vt:lpstr>
      <vt:lpstr>Why Security Evaluation is Necessary? </vt:lpstr>
      <vt:lpstr>Security Assessment</vt:lpstr>
      <vt:lpstr>Defense-in-Depth</vt:lpstr>
      <vt:lpstr>Phase of Security Assessment</vt:lpstr>
      <vt:lpstr>Steps to Evaluate the Security of the Network </vt:lpstr>
      <vt:lpstr>Evaluate the Security of the Network </vt:lpstr>
      <vt:lpstr>Evaluate the Security of the Network </vt:lpstr>
      <vt:lpstr>Evaluate the Security of the Network </vt:lpstr>
      <vt:lpstr>PowerPoint Presentation</vt:lpstr>
      <vt:lpstr>Writing the Report</vt:lpstr>
      <vt:lpstr>Network Security Recommendations</vt:lpstr>
      <vt:lpstr>Network Security Recommendations</vt:lpstr>
      <vt:lpstr>Network design-Network Security Zoning</vt:lpstr>
      <vt:lpstr>PowerPoint Presentation</vt:lpstr>
      <vt:lpstr>PowerPoint Presentation</vt:lpstr>
      <vt:lpstr>PowerPoint Presentation</vt:lpstr>
      <vt:lpstr>Vulnerability Assessment</vt:lpstr>
      <vt:lpstr>Information Security Management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Sniffing</dc:title>
  <dc:creator>Hiba</dc:creator>
  <cp:lastModifiedBy>Hiba</cp:lastModifiedBy>
  <cp:revision>241</cp:revision>
  <dcterms:created xsi:type="dcterms:W3CDTF">2019-10-22T06:27:18Z</dcterms:created>
  <dcterms:modified xsi:type="dcterms:W3CDTF">2022-05-29T21:51:28Z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0x010100E264205CC96B394DBDDC78EC3CE00010</vt:lpwstr>
  </property>
</Properties>
</file>