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43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C5E7"/>
    <a:srgbClr val="E73030"/>
    <a:srgbClr val="B6C4E6"/>
    <a:srgbClr val="3976BE"/>
    <a:srgbClr val="2C5A97"/>
    <a:srgbClr val="94C74C"/>
    <a:srgbClr val="FCBA24"/>
    <a:srgbClr val="5984C6"/>
    <a:srgbClr val="BCD0F2"/>
    <a:srgbClr val="3854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2" d="100"/>
          <a:sy n="92" d="100"/>
        </p:scale>
        <p:origin x="-756" y="-96"/>
      </p:cViewPr>
      <p:guideLst>
        <p:guide orient="horz" pos="1644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49958-55D8-4043-94CE-D5729994DB89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715CE-D539-844B-BDCF-B6468A81E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25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6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FB290D-5411-4E26-9BFF-2B5D962D5630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06/06/2016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DA1B33-6E74-4872-95A0-CB179DC79FA4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79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7FE71C-A716-4D9F-A6D5-1DFDB06DB3E3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06/06/2016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A1EF98-E951-4C9A-B6C4-A86A2CBD4AEB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545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470EA5-900E-4C80-B6E0-2E00B80D1A6A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06/06/2016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435E3E-F75F-41D5-B51E-74ECC556B878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16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085537-A272-407F-8FA6-5BC178A916CB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06/06/2016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4FCF27-27D8-4D59-8801-30AAB98F7254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431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1E0955-4D58-4AD4-B9C3-CDBE13BB6388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06/06/2016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78C668-0B0A-476F-B393-482AA2387B74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65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B9DF90-A1DA-4366-8D1D-37F766D79EBB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06/06/2016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9ADC7B-A262-4872-AFA7-6252A8432131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28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5623F6-08C5-4049-B9E8-F2B97B973F8F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06/06/2016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2C321F-3483-4B97-BBB2-509326478FF1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792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A8BAAD-E8D5-4FDA-AE4B-99A51E36CA89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06/06/2016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8ED3F1-9E73-4E60-A9DC-EBB4DF96C6F5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3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727770-8DDC-4092-A73F-F906CFCABACF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06/06/2016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680727-0A0D-4CA9-A952-289CE8CF7D4A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266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5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62D7B7-1411-464D-888F-25239BB33297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06/06/2016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54CF21-7F4F-439F-B984-4213265D11DC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452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0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A63554-4BA9-4192-AB30-CD1245875F30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06/06/2016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8E725D-CA5B-4D06-9572-ADD855E6C324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90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768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4572"/>
            <a:ext cx="9143998" cy="514807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791200" y="1107636"/>
            <a:ext cx="31053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70C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38 Member States  </a:t>
            </a:r>
          </a:p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B05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134</a:t>
            </a:r>
            <a:r>
              <a:rPr lang="en-US" sz="1400" dirty="0" smtClean="0">
                <a:solidFill>
                  <a:srgbClr val="00B05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1400" b="1" dirty="0">
                <a:solidFill>
                  <a:srgbClr val="00B05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Sector </a:t>
            </a:r>
            <a:r>
              <a:rPr lang="en-US" sz="1400" b="1" dirty="0" smtClean="0">
                <a:solidFill>
                  <a:srgbClr val="00B05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Members, </a:t>
            </a:r>
            <a:br>
              <a:rPr lang="en-US" sz="1400" b="1" dirty="0" smtClean="0">
                <a:solidFill>
                  <a:srgbClr val="00B050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en-US" sz="1400" b="1" dirty="0" smtClean="0">
                <a:solidFill>
                  <a:srgbClr val="00B05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Associates</a:t>
            </a:r>
          </a:p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EEECE1">
                    <a:lumMod val="25000"/>
                  </a:srgb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25 Academia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179388" y="2470112"/>
            <a:ext cx="2514600" cy="206477"/>
          </a:xfrm>
          <a:prstGeom prst="rect">
            <a:avLst/>
          </a:prstGeom>
          <a:solidFill>
            <a:srgbClr val="1B5BA2"/>
          </a:solidFill>
          <a:ln w="9525">
            <a:solidFill>
              <a:srgbClr val="3333CC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10800" rIns="18000" bIns="10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b="1" kern="0" dirty="0" smtClean="0">
                <a:solidFill>
                  <a:srgbClr val="FFFFFF"/>
                </a:solidFill>
              </a:rPr>
              <a:t>Least Developed Countries (12)</a:t>
            </a:r>
            <a:endParaRPr lang="en-US" sz="1200" b="1" kern="0" dirty="0" smtClean="0">
              <a:solidFill>
                <a:srgbClr val="FFFFFF"/>
              </a:solidFill>
            </a:endParaRP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5410200" y="2078784"/>
            <a:ext cx="3050232" cy="206477"/>
          </a:xfrm>
          <a:prstGeom prst="rect">
            <a:avLst/>
          </a:prstGeom>
          <a:solidFill>
            <a:srgbClr val="CC9900"/>
          </a:solidFill>
          <a:ln w="9525">
            <a:solidFill>
              <a:srgbClr val="5C5C5C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000" tIns="10800" rIns="18000" bIns="10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b="1" kern="0" dirty="0" smtClean="0">
                <a:solidFill>
                  <a:srgbClr val="FFFFFF"/>
                </a:solidFill>
              </a:rPr>
              <a:t>Land Locked Developing Countries (5)</a:t>
            </a:r>
            <a:endParaRPr lang="en-US" sz="1200" b="1" kern="0" dirty="0" smtClean="0">
              <a:solidFill>
                <a:srgbClr val="FFFFFF"/>
              </a:solidFill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4343400" y="2479659"/>
            <a:ext cx="2895600" cy="206477"/>
          </a:xfrm>
          <a:prstGeom prst="rect">
            <a:avLst/>
          </a:prstGeom>
          <a:solidFill>
            <a:srgbClr val="7030A0"/>
          </a:solidFill>
          <a:ln w="9525">
            <a:solidFill>
              <a:srgbClr val="5C5C5C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10800" rIns="18000" bIns="10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b="1" kern="0" dirty="0" smtClean="0">
                <a:solidFill>
                  <a:srgbClr val="FFFFFF"/>
                </a:solidFill>
              </a:rPr>
              <a:t>Low-Income States (10)</a:t>
            </a:r>
            <a:endParaRPr lang="en-US" sz="1200" b="1" kern="0" dirty="0" smtClean="0">
              <a:solidFill>
                <a:srgbClr val="FFFFFF"/>
              </a:solidFill>
            </a:endParaRP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7315200" y="2521223"/>
            <a:ext cx="1676400" cy="206477"/>
          </a:xfrm>
          <a:prstGeom prst="rect">
            <a:avLst/>
          </a:prstGeom>
          <a:solidFill>
            <a:srgbClr val="006600"/>
          </a:solidFill>
          <a:ln w="9525">
            <a:solidFill>
              <a:srgbClr val="008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10800" rIns="18000" bIns="10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b="1" kern="0" dirty="0" smtClean="0">
                <a:solidFill>
                  <a:srgbClr val="FFFFFF"/>
                </a:solidFill>
              </a:rPr>
              <a:t>The Rest (10)</a:t>
            </a:r>
            <a:endParaRPr lang="en-US" sz="1200" b="1" kern="0" dirty="0" smtClean="0">
              <a:solidFill>
                <a:srgbClr val="FFFFFF"/>
              </a:solidFill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52400" y="2924399"/>
            <a:ext cx="2514600" cy="1670887"/>
          </a:xfrm>
          <a:prstGeom prst="rect">
            <a:avLst/>
          </a:prstGeom>
          <a:noFill/>
          <a:ln w="3175">
            <a:solidFill>
              <a:srgbClr val="0000FF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179388" y="2957651"/>
            <a:ext cx="1344612" cy="2352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61950" indent="-36195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US" sz="1000" b="1" dirty="0">
                <a:solidFill>
                  <a:srgbClr val="CC9900"/>
                </a:solidFill>
                <a:cs typeface="Arial" charset="0"/>
              </a:rPr>
              <a:t>Afghanistan</a:t>
            </a:r>
          </a:p>
          <a:p>
            <a:pPr marL="361950" indent="-36195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US" sz="1000" b="1" dirty="0">
                <a:solidFill>
                  <a:srgbClr val="3333FF"/>
                </a:solidFill>
                <a:cs typeface="Arial" charset="0"/>
              </a:rPr>
              <a:t>Bangladesh</a:t>
            </a:r>
          </a:p>
          <a:p>
            <a:pPr marL="361950" indent="-36195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US" sz="1000" b="1" dirty="0">
                <a:solidFill>
                  <a:srgbClr val="CC9900"/>
                </a:solidFill>
                <a:cs typeface="Arial" charset="0"/>
              </a:rPr>
              <a:t>Bhutan</a:t>
            </a:r>
          </a:p>
          <a:p>
            <a:pPr marL="361950" indent="-36195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US" sz="1000" b="1" dirty="0">
                <a:solidFill>
                  <a:srgbClr val="3333FF"/>
                </a:solidFill>
                <a:cs typeface="Arial" charset="0"/>
              </a:rPr>
              <a:t>Cambodia</a:t>
            </a:r>
          </a:p>
          <a:p>
            <a:pPr marL="361950" indent="-36195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US" sz="1000" b="1" dirty="0">
                <a:solidFill>
                  <a:srgbClr val="CC9900"/>
                </a:solidFill>
                <a:cs typeface="Arial" charset="0"/>
              </a:rPr>
              <a:t>Lao, PDR</a:t>
            </a:r>
          </a:p>
          <a:p>
            <a:pPr marL="361950" indent="-36195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US" sz="1000" b="1" dirty="0">
                <a:solidFill>
                  <a:srgbClr val="CC9900"/>
                </a:solidFill>
                <a:cs typeface="Arial" charset="0"/>
              </a:rPr>
              <a:t>Nepal</a:t>
            </a:r>
          </a:p>
          <a:p>
            <a:pPr marL="361950" indent="-36195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GB" sz="1000" b="1" dirty="0">
                <a:solidFill>
                  <a:srgbClr val="3333FF"/>
                </a:solidFill>
                <a:cs typeface="Arial" charset="0"/>
              </a:rPr>
              <a:t>Myanmar</a:t>
            </a:r>
          </a:p>
          <a:p>
            <a:pPr marL="361950" indent="-36195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GB" sz="1000" b="1" dirty="0">
                <a:solidFill>
                  <a:srgbClr val="3333FF"/>
                </a:solidFill>
                <a:cs typeface="Arial" charset="0"/>
              </a:rPr>
              <a:t>Timor </a:t>
            </a:r>
            <a:r>
              <a:rPr lang="en-GB" sz="1000" b="1" dirty="0" err="1">
                <a:solidFill>
                  <a:srgbClr val="3333FF"/>
                </a:solidFill>
                <a:cs typeface="Arial" charset="0"/>
              </a:rPr>
              <a:t>Leste</a:t>
            </a:r>
            <a:endParaRPr lang="en-US" sz="1000" b="1" dirty="0">
              <a:solidFill>
                <a:srgbClr val="3333FF"/>
              </a:solidFill>
              <a:cs typeface="Arial" charset="0"/>
            </a:endParaRPr>
          </a:p>
        </p:txBody>
      </p:sp>
      <p:sp>
        <p:nvSpPr>
          <p:cNvPr id="18" name="Rectangle 15"/>
          <p:cNvSpPr txBox="1">
            <a:spLocks noChangeArrowheads="1"/>
          </p:cNvSpPr>
          <p:nvPr/>
        </p:nvSpPr>
        <p:spPr bwMode="auto">
          <a:xfrm>
            <a:off x="2778125" y="3004612"/>
            <a:ext cx="21748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>
            <a:lvl1pPr marL="342815" indent="-342815" algn="l" rtl="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+mn-lt"/>
                <a:ea typeface="+mn-ea"/>
                <a:cs typeface="+mn-cs"/>
              </a:defRPr>
            </a:lvl1pPr>
            <a:lvl2pPr marL="742765" indent="-285679" algn="l" rtl="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+mn-lt"/>
                <a:cs typeface="+mn-cs"/>
              </a:defRPr>
            </a:lvl2pPr>
            <a:lvl3pPr marL="1142715" indent="-228543" algn="l" rtl="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+mn-lt"/>
                <a:cs typeface="+mn-cs"/>
              </a:defRPr>
            </a:lvl3pPr>
            <a:lvl4pPr marL="1599801" indent="-228543" algn="l" rtl="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4pPr>
            <a:lvl5pPr marL="2056887" indent="-228543" algn="l" rtl="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5pPr>
            <a:lvl6pPr marL="2513973" indent="-228543" algn="l" rtl="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6pPr>
            <a:lvl7pPr marL="2971059" indent="-228543" algn="l" rtl="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7pPr>
            <a:lvl8pPr marL="3428145" indent="-228543" algn="l" rtl="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8pPr>
            <a:lvl9pPr marL="3885231" indent="-228543" algn="l" rtl="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9pPr>
          </a:lstStyle>
          <a:p>
            <a:pPr marL="533400" indent="-533400" defTabSz="914400">
              <a:buFont typeface="Wingdings" pitchFamily="2" charset="2"/>
              <a:buNone/>
            </a:pPr>
            <a:r>
              <a:rPr lang="en-GB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Fiji</a:t>
            </a:r>
            <a:endParaRPr lang="en-US" sz="1000" b="1" kern="0" dirty="0" smtClean="0">
              <a:solidFill>
                <a:srgbClr val="C0504D">
                  <a:lumMod val="75000"/>
                </a:srgbClr>
              </a:solidFill>
              <a:cs typeface="Arial"/>
            </a:endParaRPr>
          </a:p>
          <a:p>
            <a:pPr marL="533400" indent="-533400" defTabSz="914400">
              <a:buFont typeface="Wingdings" pitchFamily="2" charset="2"/>
              <a:buNone/>
            </a:pPr>
            <a:r>
              <a:rPr lang="en-US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Maldives</a:t>
            </a:r>
          </a:p>
          <a:p>
            <a:pPr marL="533400" indent="-533400" defTabSz="914400">
              <a:buFont typeface="Wingdings" pitchFamily="2" charset="2"/>
              <a:buNone/>
            </a:pPr>
            <a:r>
              <a:rPr lang="en-US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Marshall Islands</a:t>
            </a:r>
          </a:p>
          <a:p>
            <a:pPr marL="533400" indent="-533400" defTabSz="914400">
              <a:buFont typeface="Wingdings" pitchFamily="2" charset="2"/>
              <a:buNone/>
            </a:pPr>
            <a:r>
              <a:rPr lang="en-US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Micronesia</a:t>
            </a:r>
          </a:p>
          <a:p>
            <a:pPr marL="533400" indent="-533400" defTabSz="914400">
              <a:buFont typeface="Wingdings" pitchFamily="2" charset="2"/>
              <a:buNone/>
            </a:pPr>
            <a:r>
              <a:rPr lang="en-US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Nauru </a:t>
            </a:r>
          </a:p>
          <a:p>
            <a:pPr marL="533400" indent="-533400" defTabSz="914400">
              <a:buFont typeface="Wingdings" pitchFamily="2" charset="2"/>
              <a:buNone/>
            </a:pPr>
            <a:r>
              <a:rPr lang="en-US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Tonga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1453984" y="4690396"/>
            <a:ext cx="3657600" cy="206477"/>
          </a:xfrm>
          <a:prstGeom prst="rect">
            <a:avLst/>
          </a:prstGeom>
          <a:solidFill>
            <a:srgbClr val="B6C4E6">
              <a:alpha val="83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10800" rIns="18000" bIns="10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b="1" kern="0" dirty="0" smtClean="0">
                <a:solidFill>
                  <a:srgbClr val="C0504D">
                    <a:lumMod val="75000"/>
                  </a:srgbClr>
                </a:solidFill>
              </a:rPr>
              <a:t>Small Islands Developing States (12)</a:t>
            </a:r>
            <a:endParaRPr lang="en-US" sz="1200" b="1" kern="0" dirty="0" smtClean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443278" y="2935201"/>
            <a:ext cx="3657600" cy="1642467"/>
          </a:xfrm>
          <a:prstGeom prst="rect">
            <a:avLst/>
          </a:prstGeom>
          <a:solidFill>
            <a:srgbClr val="B6C4E6">
              <a:alpha val="83000"/>
            </a:srgbClr>
          </a:solidFill>
          <a:ln w="9525">
            <a:solidFill>
              <a:srgbClr val="800000"/>
            </a:solidFill>
            <a:prstDash val="dash"/>
            <a:miter lim="800000"/>
            <a:headEnd/>
            <a:tailEnd/>
          </a:ln>
          <a:ex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kern="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29473" y="885973"/>
            <a:ext cx="266420" cy="443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400" b="1" i="1" dirty="0">
              <a:solidFill>
                <a:srgbClr val="00206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4" name="Rectangle 14"/>
          <p:cNvSpPr>
            <a:spLocks noChangeArrowheads="1"/>
          </p:cNvSpPr>
          <p:nvPr/>
        </p:nvSpPr>
        <p:spPr bwMode="auto">
          <a:xfrm>
            <a:off x="1504950" y="3015003"/>
            <a:ext cx="1273175" cy="1519238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61950" indent="-36195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US" sz="1000" b="1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Kiribati</a:t>
            </a:r>
          </a:p>
          <a:p>
            <a:pPr marL="361950" indent="-36195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US" sz="1000" b="1" dirty="0" smtClean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Solomon </a:t>
            </a:r>
            <a:r>
              <a:rPr lang="en-US" sz="1000" b="1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Is.</a:t>
            </a:r>
          </a:p>
          <a:p>
            <a:pPr marL="361950" indent="-361950" defTabSz="91440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US" sz="1000" b="1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Tuvalu</a:t>
            </a:r>
          </a:p>
          <a:p>
            <a:pPr marL="361950" indent="-361950" defTabSz="91440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US" sz="1000" b="1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Vanuatu</a:t>
            </a: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4343400" y="3015003"/>
            <a:ext cx="1066800" cy="1622648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GB" sz="1000" b="1" dirty="0" smtClean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PNG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r>
              <a:rPr lang="en-GB" sz="1000" b="1" dirty="0" smtClean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Samoa</a:t>
            </a:r>
            <a:endParaRPr lang="en-GB" sz="1000" b="1" dirty="0">
              <a:solidFill>
                <a:srgbClr val="C0504D">
                  <a:lumMod val="75000"/>
                </a:srgbClr>
              </a:solidFill>
              <a:cs typeface="Arial" charset="0"/>
            </a:endParaRP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</a:pPr>
            <a:endParaRPr lang="en-US" sz="12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4343400" y="2955573"/>
            <a:ext cx="2895600" cy="1639714"/>
          </a:xfrm>
          <a:prstGeom prst="rect">
            <a:avLst/>
          </a:prstGeom>
          <a:noFill/>
          <a:ln w="9525">
            <a:solidFill>
              <a:srgbClr val="5C5C5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kern="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5257800" y="3017190"/>
            <a:ext cx="2036763" cy="2372072"/>
          </a:xfrm>
          <a:prstGeom prst="rect">
            <a:avLst/>
          </a:prstGeom>
          <a:noFill/>
          <a:ln w="57150" cmpd="thickThin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2D2DB9">
                    <a:lumMod val="75000"/>
                  </a:srgbClr>
                </a:solidFill>
                <a:cs typeface="Arial" charset="0"/>
              </a:rPr>
              <a:t>D.P.R. Korea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defRPr/>
            </a:pPr>
            <a:r>
              <a:rPr lang="en-US" sz="1000" b="1" kern="0" dirty="0" smtClean="0">
                <a:solidFill>
                  <a:srgbClr val="2D2DB9">
                    <a:lumMod val="75000"/>
                  </a:srgbClr>
                </a:solidFill>
                <a:cs typeface="Arial" charset="0"/>
              </a:rPr>
              <a:t>India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2D2DB9">
                    <a:lumMod val="75000"/>
                  </a:srgbClr>
                </a:solidFill>
                <a:cs typeface="Arial" charset="0"/>
              </a:rPr>
              <a:t>Indonesia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CC9900"/>
                </a:solidFill>
                <a:cs typeface="Arial" charset="0"/>
              </a:rPr>
              <a:t>Mongolia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defRPr/>
            </a:pPr>
            <a:r>
              <a:rPr lang="en-US" sz="1000" b="1" kern="0" dirty="0" smtClean="0">
                <a:solidFill>
                  <a:srgbClr val="2D2DB9">
                    <a:lumMod val="75000"/>
                  </a:srgbClr>
                </a:solidFill>
                <a:cs typeface="Arial" charset="0"/>
              </a:rPr>
              <a:t>Pakistan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defRPr/>
            </a:pPr>
            <a:r>
              <a:rPr lang="en-US" sz="1000" b="1" kern="0" dirty="0" smtClean="0">
                <a:solidFill>
                  <a:srgbClr val="2D2DB9">
                    <a:lumMod val="75000"/>
                  </a:srgbClr>
                </a:solidFill>
                <a:cs typeface="Arial" charset="0"/>
              </a:rPr>
              <a:t>Philippines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2D2DB9">
                    <a:lumMod val="75000"/>
                  </a:srgbClr>
                </a:solidFill>
                <a:cs typeface="Arial" charset="0"/>
              </a:rPr>
              <a:t>Sri Lanka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2D2DB9">
                    <a:lumMod val="75000"/>
                  </a:srgbClr>
                </a:solidFill>
                <a:cs typeface="Arial" charset="0"/>
              </a:rPr>
              <a:t>Vietnam </a:t>
            </a: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7315200" y="2976355"/>
            <a:ext cx="1676400" cy="2367880"/>
          </a:xfrm>
          <a:prstGeom prst="rect">
            <a:avLst/>
          </a:prstGeom>
          <a:noFill/>
          <a:ln w="57150" cmpd="thickThin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533400" indent="-533400" defTabSz="91440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006600"/>
                </a:solidFill>
                <a:cs typeface="Arial" charset="0"/>
              </a:rPr>
              <a:t>Australia</a:t>
            </a:r>
          </a:p>
          <a:p>
            <a:pPr marL="533400" indent="-533400" defTabSz="91440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GB" sz="1000" b="1" kern="0" dirty="0" smtClean="0">
                <a:solidFill>
                  <a:srgbClr val="006600"/>
                </a:solidFill>
                <a:cs typeface="Arial" charset="0"/>
              </a:rPr>
              <a:t>Brunei </a:t>
            </a:r>
          </a:p>
          <a:p>
            <a:pPr marL="533400" indent="-533400" defTabSz="91440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GB" sz="1000" b="1" kern="0" dirty="0" smtClean="0">
                <a:solidFill>
                  <a:srgbClr val="006600"/>
                </a:solidFill>
                <a:cs typeface="Arial" charset="0"/>
              </a:rPr>
              <a:t>China/Hong Kong</a:t>
            </a:r>
            <a:endParaRPr lang="en-US" sz="1000" b="1" kern="0" dirty="0" smtClean="0">
              <a:solidFill>
                <a:srgbClr val="006600"/>
              </a:solidFill>
              <a:cs typeface="Arial" charset="0"/>
            </a:endParaRPr>
          </a:p>
          <a:p>
            <a:pPr marL="533400" indent="-533400" defTabSz="91440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006600"/>
                </a:solidFill>
                <a:cs typeface="Arial" charset="0"/>
              </a:rPr>
              <a:t>Iran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006600"/>
                </a:solidFill>
                <a:cs typeface="Arial" charset="0"/>
              </a:rPr>
              <a:t>Japan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006600"/>
                </a:solidFill>
                <a:cs typeface="Arial" charset="0"/>
              </a:rPr>
              <a:t>Malaysia</a:t>
            </a:r>
          </a:p>
          <a:p>
            <a:pPr marL="533400" indent="-533400" defTabSz="91440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006600"/>
                </a:solidFill>
                <a:cs typeface="Arial" charset="0"/>
              </a:rPr>
              <a:t>New Zealand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006600"/>
                </a:solidFill>
                <a:cs typeface="Arial" charset="0"/>
              </a:rPr>
              <a:t>R.O. Korea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006600"/>
                </a:solidFill>
                <a:cs typeface="Arial" charset="0"/>
              </a:rPr>
              <a:t>Singapore</a:t>
            </a:r>
          </a:p>
          <a:p>
            <a:pPr marL="533400" indent="-533400" defTabSz="91440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90000"/>
              <a:buFont typeface="Wingdings" pitchFamily="2" charset="2"/>
              <a:buNone/>
              <a:defRPr/>
            </a:pPr>
            <a:r>
              <a:rPr lang="en-US" sz="1000" b="1" kern="0" dirty="0" smtClean="0">
                <a:solidFill>
                  <a:srgbClr val="006600"/>
                </a:solidFill>
                <a:cs typeface="Arial" charset="0"/>
              </a:rPr>
              <a:t>Thailand</a:t>
            </a:r>
            <a:endParaRPr lang="en-US" sz="1000" b="1" kern="0" dirty="0" smtClean="0">
              <a:solidFill>
                <a:srgbClr val="1B5BA2"/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29" name="Rectangle 15"/>
          <p:cNvSpPr txBox="1">
            <a:spLocks noChangeArrowheads="1"/>
          </p:cNvSpPr>
          <p:nvPr/>
        </p:nvSpPr>
        <p:spPr bwMode="auto">
          <a:xfrm>
            <a:off x="2778125" y="2983830"/>
            <a:ext cx="21748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>
            <a:lvl1pPr marL="342815" indent="-342815" algn="l" rtl="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+mn-lt"/>
                <a:ea typeface="+mn-ea"/>
                <a:cs typeface="+mn-cs"/>
              </a:defRPr>
            </a:lvl1pPr>
            <a:lvl2pPr marL="742765" indent="-285679" algn="l" rtl="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+mn-lt"/>
                <a:cs typeface="+mn-cs"/>
              </a:defRPr>
            </a:lvl2pPr>
            <a:lvl3pPr marL="1142715" indent="-228543" algn="l" rtl="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+mn-lt"/>
                <a:cs typeface="+mn-cs"/>
              </a:defRPr>
            </a:lvl3pPr>
            <a:lvl4pPr marL="1599801" indent="-228543" algn="l" rtl="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4pPr>
            <a:lvl5pPr marL="2056887" indent="-228543" algn="l" rtl="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5pPr>
            <a:lvl6pPr marL="2513973" indent="-228543" algn="l" rtl="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6pPr>
            <a:lvl7pPr marL="2971059" indent="-228543" algn="l" rtl="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7pPr>
            <a:lvl8pPr marL="3428145" indent="-228543" algn="l" rtl="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8pPr>
            <a:lvl9pPr marL="3885231" indent="-228543" algn="l" rtl="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  <a:cs typeface="+mn-cs"/>
              </a:defRPr>
            </a:lvl9pPr>
          </a:lstStyle>
          <a:p>
            <a:pPr marL="533400" indent="-533400" defTabSz="914400">
              <a:buFont typeface="Wingdings" pitchFamily="2" charset="2"/>
              <a:buNone/>
            </a:pPr>
            <a:r>
              <a:rPr lang="en-GB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Fiji</a:t>
            </a:r>
            <a:endParaRPr lang="en-US" sz="1000" b="1" kern="0" dirty="0" smtClean="0">
              <a:solidFill>
                <a:srgbClr val="C0504D">
                  <a:lumMod val="75000"/>
                </a:srgbClr>
              </a:solidFill>
              <a:cs typeface="Arial"/>
            </a:endParaRPr>
          </a:p>
          <a:p>
            <a:pPr marL="533400" indent="-533400" defTabSz="914400">
              <a:buFont typeface="Wingdings" pitchFamily="2" charset="2"/>
              <a:buNone/>
            </a:pPr>
            <a:r>
              <a:rPr lang="en-US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Maldives</a:t>
            </a:r>
          </a:p>
          <a:p>
            <a:pPr marL="533400" indent="-533400" defTabSz="914400">
              <a:buFont typeface="Wingdings" pitchFamily="2" charset="2"/>
              <a:buNone/>
            </a:pPr>
            <a:r>
              <a:rPr lang="en-US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Marshall Islands</a:t>
            </a:r>
          </a:p>
          <a:p>
            <a:pPr marL="533400" indent="-533400" defTabSz="914400">
              <a:buFont typeface="Wingdings" pitchFamily="2" charset="2"/>
              <a:buNone/>
            </a:pPr>
            <a:r>
              <a:rPr lang="en-US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Micronesia</a:t>
            </a:r>
          </a:p>
          <a:p>
            <a:pPr marL="533400" indent="-533400" defTabSz="914400">
              <a:buFont typeface="Wingdings" pitchFamily="2" charset="2"/>
              <a:buNone/>
            </a:pPr>
            <a:r>
              <a:rPr lang="en-US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Nauru </a:t>
            </a:r>
          </a:p>
          <a:p>
            <a:pPr marL="533400" indent="-533400" defTabSz="914400">
              <a:buFont typeface="Wingdings" pitchFamily="2" charset="2"/>
              <a:buNone/>
            </a:pPr>
            <a:r>
              <a:rPr lang="en-US" sz="1000" b="1" kern="0" dirty="0" smtClean="0">
                <a:solidFill>
                  <a:srgbClr val="C0504D">
                    <a:lumMod val="75000"/>
                  </a:srgbClr>
                </a:solidFill>
                <a:cs typeface="Arial"/>
              </a:rPr>
              <a:t>Tonga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48981" y="1131892"/>
            <a:ext cx="2755883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Asia-Pacific Region</a:t>
            </a:r>
            <a:endParaRPr lang="en-US" sz="2400" b="1" dirty="0">
              <a:solidFill>
                <a:srgbClr val="FF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9936" y="141282"/>
            <a:ext cx="7845137" cy="65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Session 3: ASP RI 1: Special Consideration For LDCs, SIDSs, Including Pacific Island Countries, And Landlocked Developing Countries </a:t>
            </a:r>
          </a:p>
        </p:txBody>
      </p:sp>
    </p:spTree>
    <p:extLst>
      <p:ext uri="{BB962C8B-B14F-4D97-AF65-F5344CB8AC3E}">
        <p14:creationId xmlns:p14="http://schemas.microsoft.com/office/powerpoint/2010/main" val="174749978"/>
      </p:ext>
    </p:extLst>
  </p:cSld>
  <p:clrMapOvr>
    <a:masterClrMapping/>
  </p:clrMapOvr>
  <p:transition spd="med" advClick="0" advTm="7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FB9142-2F11-43C6-B13C-1A6D2475D1F2}"/>
</file>

<file path=customXml/itemProps2.xml><?xml version="1.0" encoding="utf-8"?>
<ds:datastoreItem xmlns:ds="http://schemas.openxmlformats.org/officeDocument/2006/customXml" ds:itemID="{AA33970C-D34F-4C0A-BECC-88BA467F6D22}"/>
</file>

<file path=customXml/itemProps3.xml><?xml version="1.0" encoding="utf-8"?>
<ds:datastoreItem xmlns:ds="http://schemas.openxmlformats.org/officeDocument/2006/customXml" ds:itemID="{90288D7C-64C0-41C6-9DDE-236CD63669AC}"/>
</file>

<file path=docProps/app.xml><?xml version="1.0" encoding="utf-8"?>
<Properties xmlns="http://schemas.openxmlformats.org/officeDocument/2006/extended-properties" xmlns:vt="http://schemas.openxmlformats.org/officeDocument/2006/docPropsVTypes">
  <TotalTime>4855</TotalTime>
  <Words>122</Words>
  <Application>Microsoft Office PowerPoint</Application>
  <PresentationFormat>On-screen Show (16:9)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Jesús Vicente</dc:creator>
  <cp:lastModifiedBy>Rubio, Aurora</cp:lastModifiedBy>
  <cp:revision>246</cp:revision>
  <dcterms:created xsi:type="dcterms:W3CDTF">2014-05-06T07:25:20Z</dcterms:created>
  <dcterms:modified xsi:type="dcterms:W3CDTF">2016-06-05T22:05:20Z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