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24.xml" ContentType="application/vnd.openxmlformats-officedocument.presentationml.notesSlide+xml"/>
  <Override PartName="/ppt/notesSlides/notesSlide1.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diagrams/layout1.xml" ContentType="application/vnd.openxmlformats-officedocument.drawingml.diagramLayout+xml"/>
  <Override PartName="/ppt/diagrams/layout2.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quickStyle1.xml" ContentType="application/vnd.openxmlformats-officedocument.drawingml.diagramStyle+xml"/>
  <Override PartName="/ppt/diagrams/colors1.xml" ContentType="application/vnd.openxmlformats-officedocument.drawingml.diagramColors+xml"/>
  <Override PartName="/ppt/diagrams/colors2.xml" ContentType="application/vnd.openxmlformats-officedocument.drawingml.diagramColors+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notesMasters/notesMaster1.xml" ContentType="application/vnd.openxmlformats-officedocument.presentationml.notesMaster+xml"/>
  <Override PartName="/ppt/diagrams/quickStyle2.xml" ContentType="application/vnd.openxmlformats-officedocument.drawingml.diagramStyle+xml"/>
  <Override PartName="/ppt/charts/chart2.xml" ContentType="application/vnd.openxmlformats-officedocument.drawingml.chart+xml"/>
  <Override PartName="/ppt/diagrams/drawing2.xml" ContentType="application/vnd.ms-office.drawingml.diagramDrawing+xml"/>
  <Override PartName="/ppt/theme/themeOverride2.xml" ContentType="application/vnd.openxmlformats-officedocument.themeOverride+xml"/>
  <Override PartName="/ppt/theme/themeOverride1.xml" ContentType="application/vnd.openxmlformats-officedocument.themeOverride+xml"/>
  <Override PartName="/ppt/charts/chart1.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7" r:id="rId2"/>
    <p:sldId id="258" r:id="rId3"/>
    <p:sldId id="303" r:id="rId4"/>
    <p:sldId id="357" r:id="rId5"/>
    <p:sldId id="265" r:id="rId6"/>
    <p:sldId id="325" r:id="rId7"/>
    <p:sldId id="327" r:id="rId8"/>
    <p:sldId id="308" r:id="rId9"/>
    <p:sldId id="309" r:id="rId10"/>
    <p:sldId id="326" r:id="rId11"/>
    <p:sldId id="328" r:id="rId12"/>
    <p:sldId id="358" r:id="rId13"/>
    <p:sldId id="352" r:id="rId14"/>
    <p:sldId id="353" r:id="rId15"/>
    <p:sldId id="354" r:id="rId16"/>
    <p:sldId id="359" r:id="rId17"/>
    <p:sldId id="355" r:id="rId18"/>
    <p:sldId id="366" r:id="rId19"/>
    <p:sldId id="360" r:id="rId20"/>
    <p:sldId id="356" r:id="rId21"/>
    <p:sldId id="361" r:id="rId22"/>
    <p:sldId id="368" r:id="rId23"/>
    <p:sldId id="367" r:id="rId24"/>
    <p:sldId id="362" r:id="rId25"/>
    <p:sldId id="363" r:id="rId26"/>
    <p:sldId id="370" r:id="rId27"/>
    <p:sldId id="372" r:id="rId28"/>
    <p:sldId id="369" r:id="rId29"/>
    <p:sldId id="364" r:id="rId30"/>
    <p:sldId id="329" r:id="rId31"/>
    <p:sldId id="365" r:id="rId32"/>
    <p:sldId id="312" r:id="rId33"/>
    <p:sldId id="313" r:id="rId34"/>
    <p:sldId id="314" r:id="rId35"/>
    <p:sldId id="315" r:id="rId36"/>
    <p:sldId id="316" r:id="rId37"/>
    <p:sldId id="317" r:id="rId38"/>
    <p:sldId id="318" r:id="rId39"/>
    <p:sldId id="319" r:id="rId40"/>
    <p:sldId id="320" r:id="rId41"/>
    <p:sldId id="321" r:id="rId42"/>
    <p:sldId id="322" r:id="rId43"/>
    <p:sldId id="351"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E346"/>
    <a:srgbClr val="FFFFFF"/>
    <a:srgbClr val="54E92B"/>
    <a:srgbClr val="1CCA31"/>
    <a:srgbClr val="B50B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5179" autoAdjust="0"/>
  </p:normalViewPr>
  <p:slideViewPr>
    <p:cSldViewPr snapToGrid="0" snapToObjects="1" showGuides="1">
      <p:cViewPr varScale="1">
        <p:scale>
          <a:sx n="70" d="100"/>
          <a:sy n="70" d="100"/>
        </p:scale>
        <p:origin x="-1326" y="-102"/>
      </p:cViewPr>
      <p:guideLst>
        <p:guide orient="horz" pos="2160"/>
        <p:guide pos="2880"/>
      </p:guideLst>
    </p:cSldViewPr>
  </p:slideViewPr>
  <p:outlineViewPr>
    <p:cViewPr>
      <p:scale>
        <a:sx n="33" d="100"/>
        <a:sy n="33" d="100"/>
      </p:scale>
      <p:origin x="0" y="-768"/>
    </p:cViewPr>
  </p:outlineViewPr>
  <p:notesTextViewPr>
    <p:cViewPr>
      <p:scale>
        <a:sx n="3" d="2"/>
        <a:sy n="3" d="2"/>
      </p:scale>
      <p:origin x="0" y="0"/>
    </p:cViewPr>
  </p:notesTextViewPr>
  <p:sorterViewPr>
    <p:cViewPr>
      <p:scale>
        <a:sx n="100" d="100"/>
        <a:sy n="100" d="100"/>
      </p:scale>
      <p:origin x="0" y="-1020"/>
    </p:cViewPr>
  </p:sorterViewPr>
  <p:notesViewPr>
    <p:cSldViewPr snapToGrid="0" snapToObjects="1" showGuides="1">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narayan\Documents\back%20up%20220510\OP%202017\BDT%20Retreat\draf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narayan\Documents\back%20up%20220510\OP%202017\BDT%20Retreat\draft.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356278681685441E-2"/>
          <c:y val="0.13770300210358047"/>
          <c:w val="0.96328744263662913"/>
          <c:h val="0.78194263900538852"/>
        </c:manualLayout>
      </c:layout>
      <c:barChart>
        <c:barDir val="col"/>
        <c:grouping val="stacked"/>
        <c:varyColors val="0"/>
        <c:ser>
          <c:idx val="4"/>
          <c:order val="0"/>
          <c:tx>
            <c:strRef>
              <c:f>Sheet1!$C$11</c:f>
              <c:strCache>
                <c:ptCount val="1"/>
                <c:pt idx="0">
                  <c:v>Objective 1</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Sheet1!$C$12:$C$15</c:f>
              <c:numCache>
                <c:formatCode>General</c:formatCode>
                <c:ptCount val="4"/>
                <c:pt idx="2">
                  <c:v>1</c:v>
                </c:pt>
              </c:numCache>
            </c:numRef>
          </c:val>
        </c:ser>
        <c:ser>
          <c:idx val="5"/>
          <c:order val="1"/>
          <c:tx>
            <c:strRef>
              <c:f>Sheet1!$D$11</c:f>
              <c:strCache>
                <c:ptCount val="1"/>
                <c:pt idx="0">
                  <c:v>Objective 2</c:v>
                </c:pt>
              </c:strCache>
            </c:strRef>
          </c:tx>
          <c:invertIfNegative val="0"/>
          <c:dLbls>
            <c:dLbl>
              <c:idx val="0"/>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25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Sheet1!$D$12:$D$15</c:f>
              <c:numCache>
                <c:formatCode>General</c:formatCode>
                <c:ptCount val="4"/>
                <c:pt idx="0">
                  <c:v>23</c:v>
                </c:pt>
                <c:pt idx="1">
                  <c:v>27</c:v>
                </c:pt>
                <c:pt idx="2">
                  <c:v>24</c:v>
                </c:pt>
                <c:pt idx="3">
                  <c:v>24</c:v>
                </c:pt>
              </c:numCache>
            </c:numRef>
          </c:val>
        </c:ser>
        <c:ser>
          <c:idx val="6"/>
          <c:order val="2"/>
          <c:tx>
            <c:strRef>
              <c:f>Sheet1!$E$11</c:f>
              <c:strCache>
                <c:ptCount val="1"/>
                <c:pt idx="0">
                  <c:v>Objective 3</c:v>
                </c:pt>
              </c:strCache>
            </c:strRef>
          </c:tx>
          <c:invertIfNegative val="0"/>
          <c:dLbls>
            <c:dLbl>
              <c:idx val="1"/>
              <c:tx>
                <c:rich>
                  <a:bodyPr/>
                  <a:lstStyle/>
                  <a:p>
                    <a:r>
                      <a:rPr lang="en-US"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Sheet1!$E$12:$E$15</c:f>
              <c:numCache>
                <c:formatCode>General</c:formatCode>
                <c:ptCount val="4"/>
                <c:pt idx="0">
                  <c:v>10</c:v>
                </c:pt>
                <c:pt idx="1">
                  <c:v>11</c:v>
                </c:pt>
                <c:pt idx="2">
                  <c:v>8</c:v>
                </c:pt>
                <c:pt idx="3">
                  <c:v>10</c:v>
                </c:pt>
              </c:numCache>
            </c:numRef>
          </c:val>
        </c:ser>
        <c:ser>
          <c:idx val="7"/>
          <c:order val="3"/>
          <c:tx>
            <c:strRef>
              <c:f>Sheet1!$F$11</c:f>
              <c:strCache>
                <c:ptCount val="1"/>
                <c:pt idx="0">
                  <c:v>Objective 4</c:v>
                </c:pt>
              </c:strCache>
            </c:strRef>
          </c:tx>
          <c:invertIfNegative val="0"/>
          <c:dLbls>
            <c:dLbl>
              <c:idx val="1"/>
              <c:tx>
                <c:rich>
                  <a:bodyPr/>
                  <a:lstStyle/>
                  <a:p>
                    <a:r>
                      <a:rPr lang="en-US" smtClean="0"/>
                      <a:t>11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Sheet1!$F$12:$F$15</c:f>
              <c:numCache>
                <c:formatCode>General</c:formatCode>
                <c:ptCount val="4"/>
                <c:pt idx="0">
                  <c:v>13</c:v>
                </c:pt>
                <c:pt idx="1">
                  <c:v>10</c:v>
                </c:pt>
                <c:pt idx="2">
                  <c:v>8</c:v>
                </c:pt>
                <c:pt idx="3">
                  <c:v>11</c:v>
                </c:pt>
              </c:numCache>
            </c:numRef>
          </c:val>
        </c:ser>
        <c:ser>
          <c:idx val="8"/>
          <c:order val="4"/>
          <c:tx>
            <c:strRef>
              <c:f>Sheet1!$G$11</c:f>
              <c:strCache>
                <c:ptCount val="1"/>
                <c:pt idx="0">
                  <c:v>Objective 5</c:v>
                </c:pt>
              </c:strCache>
            </c:strRef>
          </c:tx>
          <c:invertIfNegative val="0"/>
          <c:dLbls>
            <c:dLbl>
              <c:idx val="1"/>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Sheet1!$G$12:$G$15</c:f>
              <c:numCache>
                <c:formatCode>General</c:formatCode>
                <c:ptCount val="4"/>
                <c:pt idx="0">
                  <c:v>4</c:v>
                </c:pt>
                <c:pt idx="1">
                  <c:v>3</c:v>
                </c:pt>
                <c:pt idx="2">
                  <c:v>6</c:v>
                </c:pt>
                <c:pt idx="3">
                  <c:v>4</c:v>
                </c:pt>
              </c:numCache>
            </c:numRef>
          </c:val>
        </c:ser>
        <c:ser>
          <c:idx val="9"/>
          <c:order val="5"/>
          <c:tx>
            <c:strRef>
              <c:f>Sheet1!$H$11</c:f>
              <c:strCache>
                <c:ptCount val="1"/>
                <c:pt idx="0">
                  <c:v>CoEs</c:v>
                </c:pt>
              </c:strCache>
            </c:strRef>
          </c:tx>
          <c:invertIfNegative val="0"/>
          <c:dLbls>
            <c:dLbl>
              <c:idx val="0"/>
              <c:tx>
                <c:rich>
                  <a:bodyPr/>
                  <a:lstStyle/>
                  <a:p>
                    <a:r>
                      <a:rPr lang="en-US"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1"/>
              <c:tx>
                <c:rich>
                  <a:bodyPr/>
                  <a:lstStyle/>
                  <a:p>
                    <a:r>
                      <a:rPr lang="en-US" smtClean="0"/>
                      <a:t>15</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Sheet1!$B$12:$B$15</c:f>
              <c:numCache>
                <c:formatCode>General</c:formatCode>
                <c:ptCount val="4"/>
                <c:pt idx="0">
                  <c:v>2015</c:v>
                </c:pt>
                <c:pt idx="1">
                  <c:v>2016</c:v>
                </c:pt>
                <c:pt idx="2">
                  <c:v>2017</c:v>
                </c:pt>
                <c:pt idx="3">
                  <c:v>2018</c:v>
                </c:pt>
              </c:numCache>
            </c:numRef>
          </c:cat>
          <c:val>
            <c:numRef>
              <c:f>Sheet1!$H$12:$H$15</c:f>
              <c:numCache>
                <c:formatCode>General</c:formatCode>
                <c:ptCount val="4"/>
                <c:pt idx="0">
                  <c:v>8</c:v>
                </c:pt>
                <c:pt idx="1">
                  <c:v>14</c:v>
                </c:pt>
                <c:pt idx="2">
                  <c:v>14</c:v>
                </c:pt>
                <c:pt idx="3">
                  <c:v>14</c:v>
                </c:pt>
              </c:numCache>
            </c:numRef>
          </c:val>
        </c:ser>
        <c:dLbls>
          <c:showLegendKey val="0"/>
          <c:showVal val="1"/>
          <c:showCatName val="0"/>
          <c:showSerName val="0"/>
          <c:showPercent val="0"/>
          <c:showBubbleSize val="0"/>
        </c:dLbls>
        <c:gapWidth val="95"/>
        <c:overlap val="100"/>
        <c:axId val="96119040"/>
        <c:axId val="96137216"/>
      </c:barChart>
      <c:catAx>
        <c:axId val="96119040"/>
        <c:scaling>
          <c:orientation val="minMax"/>
        </c:scaling>
        <c:delete val="0"/>
        <c:axPos val="b"/>
        <c:numFmt formatCode="General" sourceLinked="1"/>
        <c:majorTickMark val="none"/>
        <c:minorTickMark val="none"/>
        <c:tickLblPos val="nextTo"/>
        <c:crossAx val="96137216"/>
        <c:crosses val="autoZero"/>
        <c:auto val="1"/>
        <c:lblAlgn val="ctr"/>
        <c:lblOffset val="100"/>
        <c:noMultiLvlLbl val="0"/>
      </c:catAx>
      <c:valAx>
        <c:axId val="96137216"/>
        <c:scaling>
          <c:orientation val="minMax"/>
        </c:scaling>
        <c:delete val="1"/>
        <c:axPos val="l"/>
        <c:numFmt formatCode="General" sourceLinked="1"/>
        <c:majorTickMark val="out"/>
        <c:minorTickMark val="none"/>
        <c:tickLblPos val="nextTo"/>
        <c:crossAx val="96119040"/>
        <c:crosses val="autoZero"/>
        <c:crossBetween val="between"/>
      </c:valAx>
    </c:plotArea>
    <c:legend>
      <c:legendPos val="t"/>
      <c:layout>
        <c:manualLayout>
          <c:xMode val="edge"/>
          <c:yMode val="edge"/>
          <c:x val="0.11816805127143838"/>
          <c:y val="3.8344231841796694E-2"/>
          <c:w val="0.79036380777809534"/>
          <c:h val="0.12027380581185471"/>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Sheet1!$C$2</c:f>
              <c:strCache>
                <c:ptCount val="1"/>
                <c:pt idx="0">
                  <c:v>2015</c:v>
                </c:pt>
              </c:strCache>
            </c:strRef>
          </c:tx>
          <c:invertIfNegative val="0"/>
          <c:dLbls>
            <c:dLbl>
              <c:idx val="1"/>
              <c:tx>
                <c:rich>
                  <a:bodyPr/>
                  <a:lstStyle/>
                  <a:p>
                    <a:r>
                      <a:rPr lang="en-US" smtClean="0"/>
                      <a:t>22</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layout>
                <c:manualLayout>
                  <c:x val="-6.1378942057487111E-17"/>
                  <c:y val="-2.194916484538801E-2"/>
                </c:manualLayout>
              </c:layout>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Sheet1!$B$3:$B$8</c:f>
              <c:strCache>
                <c:ptCount val="6"/>
                <c:pt idx="0">
                  <c:v>Objective 1</c:v>
                </c:pt>
                <c:pt idx="1">
                  <c:v>Objective 2</c:v>
                </c:pt>
                <c:pt idx="2">
                  <c:v>Objective 3</c:v>
                </c:pt>
                <c:pt idx="3">
                  <c:v>Objective 4</c:v>
                </c:pt>
                <c:pt idx="4">
                  <c:v>Objective 5</c:v>
                </c:pt>
                <c:pt idx="5">
                  <c:v>CoEs</c:v>
                </c:pt>
              </c:strCache>
            </c:strRef>
          </c:cat>
          <c:val>
            <c:numRef>
              <c:f>Sheet1!$C$3:$C$8</c:f>
              <c:numCache>
                <c:formatCode>General</c:formatCode>
                <c:ptCount val="6"/>
                <c:pt idx="1">
                  <c:v>23</c:v>
                </c:pt>
                <c:pt idx="2">
                  <c:v>10</c:v>
                </c:pt>
                <c:pt idx="3">
                  <c:v>13</c:v>
                </c:pt>
                <c:pt idx="4">
                  <c:v>4</c:v>
                </c:pt>
                <c:pt idx="5">
                  <c:v>8</c:v>
                </c:pt>
              </c:numCache>
            </c:numRef>
          </c:val>
        </c:ser>
        <c:ser>
          <c:idx val="1"/>
          <c:order val="1"/>
          <c:tx>
            <c:strRef>
              <c:f>Sheet1!$D$2</c:f>
              <c:strCache>
                <c:ptCount val="1"/>
                <c:pt idx="0">
                  <c:v>2016</c:v>
                </c:pt>
              </c:strCache>
            </c:strRef>
          </c:tx>
          <c:invertIfNegative val="0"/>
          <c:dLbls>
            <c:dLbl>
              <c:idx val="1"/>
              <c:tx>
                <c:rich>
                  <a:bodyPr/>
                  <a:lstStyle/>
                  <a:p>
                    <a:r>
                      <a:rPr lang="en-US" smtClean="0"/>
                      <a:t>25</a:t>
                    </a:r>
                    <a:endParaRPr lang="en-US"/>
                  </a:p>
                </c:rich>
              </c:tx>
              <c:showLegendKey val="0"/>
              <c:showVal val="1"/>
              <c:showCatName val="0"/>
              <c:showSerName val="0"/>
              <c:showPercent val="0"/>
              <c:showBubbleSize val="0"/>
              <c:extLst>
                <c:ext xmlns:c15="http://schemas.microsoft.com/office/drawing/2012/chart" uri="{CE6537A1-D6FC-4f65-9D91-7224C49458BB}"/>
              </c:extLst>
            </c:dLbl>
            <c:dLbl>
              <c:idx val="2"/>
              <c:tx>
                <c:rich>
                  <a:bodyPr/>
                  <a:lstStyle/>
                  <a:p>
                    <a:r>
                      <a:rPr lang="en-US" smtClean="0"/>
                      <a:t>9</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3"/>
              <c:tx>
                <c:rich>
                  <a:bodyPr/>
                  <a:lstStyle/>
                  <a:p>
                    <a:r>
                      <a:rPr lang="en-US" smtClean="0"/>
                      <a:t>11</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4"/>
              <c:tx>
                <c:rich>
                  <a:bodyPr/>
                  <a:lstStyle/>
                  <a:p>
                    <a:r>
                      <a:rPr lang="en-US" smtClean="0"/>
                      <a:t>2</a:t>
                    </a:r>
                    <a:endParaRPr lang="en-US" dirty="0"/>
                  </a:p>
                </c:rich>
              </c:tx>
              <c:showLegendKey val="0"/>
              <c:showVal val="1"/>
              <c:showCatName val="0"/>
              <c:showSerName val="0"/>
              <c:showPercent val="0"/>
              <c:showBubbleSize val="0"/>
              <c:extLst>
                <c:ext xmlns:c15="http://schemas.microsoft.com/office/drawing/2012/chart" uri="{CE6537A1-D6FC-4f65-9D91-7224C49458BB}"/>
              </c:extLst>
            </c:dLbl>
            <c:dLbl>
              <c:idx val="5"/>
              <c:tx>
                <c:rich>
                  <a:bodyPr/>
                  <a:lstStyle/>
                  <a:p>
                    <a:r>
                      <a:rPr lang="en-US" smtClean="0"/>
                      <a:t>15</a:t>
                    </a:r>
                    <a:endParaRPr lang="en-US" dirty="0"/>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Sheet1!$B$3:$B$8</c:f>
              <c:strCache>
                <c:ptCount val="6"/>
                <c:pt idx="0">
                  <c:v>Objective 1</c:v>
                </c:pt>
                <c:pt idx="1">
                  <c:v>Objective 2</c:v>
                </c:pt>
                <c:pt idx="2">
                  <c:v>Objective 3</c:v>
                </c:pt>
                <c:pt idx="3">
                  <c:v>Objective 4</c:v>
                </c:pt>
                <c:pt idx="4">
                  <c:v>Objective 5</c:v>
                </c:pt>
                <c:pt idx="5">
                  <c:v>CoEs</c:v>
                </c:pt>
              </c:strCache>
            </c:strRef>
          </c:cat>
          <c:val>
            <c:numRef>
              <c:f>Sheet1!$D$3:$D$8</c:f>
              <c:numCache>
                <c:formatCode>General</c:formatCode>
                <c:ptCount val="6"/>
                <c:pt idx="1">
                  <c:v>27</c:v>
                </c:pt>
                <c:pt idx="2">
                  <c:v>11</c:v>
                </c:pt>
                <c:pt idx="3">
                  <c:v>10</c:v>
                </c:pt>
                <c:pt idx="4">
                  <c:v>3</c:v>
                </c:pt>
                <c:pt idx="5">
                  <c:v>14</c:v>
                </c:pt>
              </c:numCache>
            </c:numRef>
          </c:val>
        </c:ser>
        <c:ser>
          <c:idx val="2"/>
          <c:order val="2"/>
          <c:tx>
            <c:strRef>
              <c:f>Sheet1!$E$2</c:f>
              <c:strCache>
                <c:ptCount val="1"/>
                <c:pt idx="0">
                  <c:v>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Sheet1!$B$3:$B$8</c:f>
              <c:strCache>
                <c:ptCount val="6"/>
                <c:pt idx="0">
                  <c:v>Objective 1</c:v>
                </c:pt>
                <c:pt idx="1">
                  <c:v>Objective 2</c:v>
                </c:pt>
                <c:pt idx="2">
                  <c:v>Objective 3</c:v>
                </c:pt>
                <c:pt idx="3">
                  <c:v>Objective 4</c:v>
                </c:pt>
                <c:pt idx="4">
                  <c:v>Objective 5</c:v>
                </c:pt>
                <c:pt idx="5">
                  <c:v>CoEs</c:v>
                </c:pt>
              </c:strCache>
            </c:strRef>
          </c:cat>
          <c:val>
            <c:numRef>
              <c:f>Sheet1!$E$3:$E$8</c:f>
              <c:numCache>
                <c:formatCode>General</c:formatCode>
                <c:ptCount val="6"/>
                <c:pt idx="0">
                  <c:v>1</c:v>
                </c:pt>
                <c:pt idx="1">
                  <c:v>24</c:v>
                </c:pt>
                <c:pt idx="2">
                  <c:v>8</c:v>
                </c:pt>
                <c:pt idx="3">
                  <c:v>8</c:v>
                </c:pt>
                <c:pt idx="4">
                  <c:v>6</c:v>
                </c:pt>
                <c:pt idx="5">
                  <c:v>14</c:v>
                </c:pt>
              </c:numCache>
            </c:numRef>
          </c:val>
        </c:ser>
        <c:ser>
          <c:idx val="3"/>
          <c:order val="3"/>
          <c:tx>
            <c:strRef>
              <c:f>Sheet1!$F$2</c:f>
              <c:strCache>
                <c:ptCount val="1"/>
                <c:pt idx="0">
                  <c:v>2018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Sheet1!$B$3:$B$8</c:f>
              <c:strCache>
                <c:ptCount val="6"/>
                <c:pt idx="0">
                  <c:v>Objective 1</c:v>
                </c:pt>
                <c:pt idx="1">
                  <c:v>Objective 2</c:v>
                </c:pt>
                <c:pt idx="2">
                  <c:v>Objective 3</c:v>
                </c:pt>
                <c:pt idx="3">
                  <c:v>Objective 4</c:v>
                </c:pt>
                <c:pt idx="4">
                  <c:v>Objective 5</c:v>
                </c:pt>
                <c:pt idx="5">
                  <c:v>CoEs</c:v>
                </c:pt>
              </c:strCache>
            </c:strRef>
          </c:cat>
          <c:val>
            <c:numRef>
              <c:f>Sheet1!$F$3:$F$8</c:f>
              <c:numCache>
                <c:formatCode>General</c:formatCode>
                <c:ptCount val="6"/>
                <c:pt idx="1">
                  <c:v>24</c:v>
                </c:pt>
                <c:pt idx="2">
                  <c:v>10</c:v>
                </c:pt>
                <c:pt idx="3">
                  <c:v>11</c:v>
                </c:pt>
                <c:pt idx="4">
                  <c:v>4</c:v>
                </c:pt>
                <c:pt idx="5">
                  <c:v>14</c:v>
                </c:pt>
              </c:numCache>
            </c:numRef>
          </c:val>
        </c:ser>
        <c:dLbls>
          <c:showLegendKey val="0"/>
          <c:showVal val="1"/>
          <c:showCatName val="0"/>
          <c:showSerName val="0"/>
          <c:showPercent val="0"/>
          <c:showBubbleSize val="0"/>
        </c:dLbls>
        <c:gapWidth val="95"/>
        <c:overlap val="100"/>
        <c:axId val="95885952"/>
        <c:axId val="95916416"/>
      </c:barChart>
      <c:catAx>
        <c:axId val="95885952"/>
        <c:scaling>
          <c:orientation val="minMax"/>
        </c:scaling>
        <c:delete val="0"/>
        <c:axPos val="b"/>
        <c:numFmt formatCode="General" sourceLinked="0"/>
        <c:majorTickMark val="none"/>
        <c:minorTickMark val="none"/>
        <c:tickLblPos val="nextTo"/>
        <c:crossAx val="95916416"/>
        <c:crosses val="autoZero"/>
        <c:auto val="1"/>
        <c:lblAlgn val="ctr"/>
        <c:lblOffset val="100"/>
        <c:noMultiLvlLbl val="0"/>
      </c:catAx>
      <c:valAx>
        <c:axId val="95916416"/>
        <c:scaling>
          <c:orientation val="minMax"/>
        </c:scaling>
        <c:delete val="1"/>
        <c:axPos val="l"/>
        <c:numFmt formatCode="General" sourceLinked="1"/>
        <c:majorTickMark val="out"/>
        <c:minorTickMark val="none"/>
        <c:tickLblPos val="nextTo"/>
        <c:crossAx val="95885952"/>
        <c:crosses val="autoZero"/>
        <c:crossBetween val="between"/>
      </c:valAx>
    </c:plotArea>
    <c:legend>
      <c:legendPos val="t"/>
      <c:layout>
        <c:manualLayout>
          <c:xMode val="edge"/>
          <c:yMode val="edge"/>
          <c:x val="0.37439245349272182"/>
          <c:y val="1.8813569867475437E-2"/>
          <c:w val="0.40857006678299362"/>
          <c:h val="0.11627699697896535"/>
        </c:manualLayout>
      </c:layout>
      <c:overlay val="0"/>
      <c:txPr>
        <a:bodyPr/>
        <a:lstStyle/>
        <a:p>
          <a:pPr>
            <a:defRPr sz="1800"/>
          </a:pPr>
          <a:endParaRPr lang="en-US"/>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C18E5-9AF8-411E-A50A-7EB58B24DC5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C5D2B008-02D5-47BE-8574-F154190673EF}">
      <dgm:prSet phldrT="[Text]"/>
      <dgm:spPr/>
      <dgm:t>
        <a:bodyPr/>
        <a:lstStyle/>
        <a:p>
          <a:r>
            <a:rPr lang="en-US" dirty="0" smtClean="0"/>
            <a:t>Strategy</a:t>
          </a:r>
          <a:endParaRPr lang="en-US" dirty="0"/>
        </a:p>
      </dgm:t>
    </dgm:pt>
    <dgm:pt modelId="{1EFE8CD9-2420-4633-8D67-8D18F93A939C}" type="parTrans" cxnId="{9D55101E-CED4-4D1C-A488-AE5788C88B52}">
      <dgm:prSet/>
      <dgm:spPr/>
      <dgm:t>
        <a:bodyPr/>
        <a:lstStyle/>
        <a:p>
          <a:endParaRPr lang="en-US"/>
        </a:p>
      </dgm:t>
    </dgm:pt>
    <dgm:pt modelId="{D016727A-DB64-4C3C-B8C2-73BA5105641A}" type="sibTrans" cxnId="{9D55101E-CED4-4D1C-A488-AE5788C88B52}">
      <dgm:prSet/>
      <dgm:spPr/>
      <dgm:t>
        <a:bodyPr/>
        <a:lstStyle/>
        <a:p>
          <a:endParaRPr lang="en-US"/>
        </a:p>
      </dgm:t>
    </dgm:pt>
    <dgm:pt modelId="{8D7AAB53-5E49-4A5B-9619-D9606678CFE5}">
      <dgm:prSet phldrT="[Text]"/>
      <dgm:spPr>
        <a:solidFill>
          <a:srgbClr val="92D050"/>
        </a:solidFill>
      </dgm:spPr>
      <dgm:t>
        <a:bodyPr/>
        <a:lstStyle/>
        <a:p>
          <a:r>
            <a:rPr lang="en-US" dirty="0" smtClean="0"/>
            <a:t>Strategy Plan</a:t>
          </a:r>
          <a:endParaRPr lang="en-US" dirty="0"/>
        </a:p>
      </dgm:t>
    </dgm:pt>
    <dgm:pt modelId="{0D8164B9-5151-47C6-B477-85D05D94E35D}" type="parTrans" cxnId="{CF509F4B-2847-4E42-90BF-DC2A55A8DFFC}">
      <dgm:prSet/>
      <dgm:spPr/>
      <dgm:t>
        <a:bodyPr/>
        <a:lstStyle/>
        <a:p>
          <a:endParaRPr lang="en-US"/>
        </a:p>
      </dgm:t>
    </dgm:pt>
    <dgm:pt modelId="{AE54CB75-AD5D-41D9-9FAB-D656C73D8951}" type="sibTrans" cxnId="{CF509F4B-2847-4E42-90BF-DC2A55A8DFFC}">
      <dgm:prSet/>
      <dgm:spPr/>
      <dgm:t>
        <a:bodyPr/>
        <a:lstStyle/>
        <a:p>
          <a:endParaRPr lang="en-US"/>
        </a:p>
      </dgm:t>
    </dgm:pt>
    <dgm:pt modelId="{18E70ECD-2A4E-464A-AB84-A1264154F361}">
      <dgm:prSet phldrT="[Text]"/>
      <dgm:spPr/>
      <dgm:t>
        <a:bodyPr/>
        <a:lstStyle/>
        <a:p>
          <a:r>
            <a:rPr lang="en-US" dirty="0" smtClean="0"/>
            <a:t>Action</a:t>
          </a:r>
          <a:endParaRPr lang="en-US" dirty="0"/>
        </a:p>
      </dgm:t>
    </dgm:pt>
    <dgm:pt modelId="{464C7429-4179-4584-B480-60C5CE88AA4C}" type="parTrans" cxnId="{4C884533-5493-4B87-88CD-15423C829DB6}">
      <dgm:prSet/>
      <dgm:spPr/>
      <dgm:t>
        <a:bodyPr/>
        <a:lstStyle/>
        <a:p>
          <a:endParaRPr lang="en-US"/>
        </a:p>
      </dgm:t>
    </dgm:pt>
    <dgm:pt modelId="{93CA7422-2685-4D43-B6A7-4183EA5CF44C}" type="sibTrans" cxnId="{4C884533-5493-4B87-88CD-15423C829DB6}">
      <dgm:prSet/>
      <dgm:spPr/>
      <dgm:t>
        <a:bodyPr/>
        <a:lstStyle/>
        <a:p>
          <a:endParaRPr lang="en-US"/>
        </a:p>
      </dgm:t>
    </dgm:pt>
    <dgm:pt modelId="{782F520F-7CFC-4F9E-86FF-CDB47A514D04}">
      <dgm:prSet phldrT="[Text]"/>
      <dgm:spPr>
        <a:solidFill>
          <a:srgbClr val="92D050">
            <a:alpha val="90000"/>
          </a:srgbClr>
        </a:solidFill>
      </dgm:spPr>
      <dgm:t>
        <a:bodyPr/>
        <a:lstStyle/>
        <a:p>
          <a:r>
            <a:rPr lang="en-US" dirty="0" smtClean="0"/>
            <a:t>Action Plan</a:t>
          </a:r>
          <a:endParaRPr lang="en-US" dirty="0"/>
        </a:p>
      </dgm:t>
    </dgm:pt>
    <dgm:pt modelId="{944FB914-C291-4DE7-8CD3-6A4842FED273}" type="parTrans" cxnId="{1995ABF1-29E3-47F8-8721-B64402A146BD}">
      <dgm:prSet/>
      <dgm:spPr/>
      <dgm:t>
        <a:bodyPr/>
        <a:lstStyle/>
        <a:p>
          <a:endParaRPr lang="en-US"/>
        </a:p>
      </dgm:t>
    </dgm:pt>
    <dgm:pt modelId="{A5AD6B61-B808-4060-B8BD-C2D0CBC3D2A4}" type="sibTrans" cxnId="{1995ABF1-29E3-47F8-8721-B64402A146BD}">
      <dgm:prSet/>
      <dgm:spPr/>
      <dgm:t>
        <a:bodyPr/>
        <a:lstStyle/>
        <a:p>
          <a:endParaRPr lang="en-US"/>
        </a:p>
      </dgm:t>
    </dgm:pt>
    <dgm:pt modelId="{C3FC92EF-2158-46DC-B124-C28FEB2167EA}">
      <dgm:prSet phldrT="[Text]"/>
      <dgm:spPr/>
      <dgm:t>
        <a:bodyPr/>
        <a:lstStyle/>
        <a:p>
          <a:r>
            <a:rPr lang="en-US" dirty="0" smtClean="0"/>
            <a:t>Operation</a:t>
          </a:r>
          <a:endParaRPr lang="en-US" dirty="0"/>
        </a:p>
      </dgm:t>
    </dgm:pt>
    <dgm:pt modelId="{A7D0A5EB-28FE-429B-AAE0-A35B88767E80}" type="parTrans" cxnId="{3BD0F261-104C-45EC-B983-E732C7D84672}">
      <dgm:prSet/>
      <dgm:spPr/>
      <dgm:t>
        <a:bodyPr/>
        <a:lstStyle/>
        <a:p>
          <a:endParaRPr lang="en-US"/>
        </a:p>
      </dgm:t>
    </dgm:pt>
    <dgm:pt modelId="{77C7291C-85BA-4939-80DB-48EEB9DE9D2C}" type="sibTrans" cxnId="{3BD0F261-104C-45EC-B983-E732C7D84672}">
      <dgm:prSet/>
      <dgm:spPr/>
      <dgm:t>
        <a:bodyPr/>
        <a:lstStyle/>
        <a:p>
          <a:endParaRPr lang="en-US"/>
        </a:p>
      </dgm:t>
    </dgm:pt>
    <dgm:pt modelId="{269F92F6-4087-4D5E-8E03-50AFDBB894C5}">
      <dgm:prSet phldrT="[Text]"/>
      <dgm:spPr>
        <a:solidFill>
          <a:srgbClr val="92D050">
            <a:alpha val="90000"/>
          </a:srgbClr>
        </a:solidFill>
      </dgm:spPr>
      <dgm:t>
        <a:bodyPr/>
        <a:lstStyle/>
        <a:p>
          <a:r>
            <a:rPr lang="en-US" dirty="0" smtClean="0"/>
            <a:t>Operation Plan</a:t>
          </a:r>
          <a:endParaRPr lang="en-US" dirty="0"/>
        </a:p>
      </dgm:t>
    </dgm:pt>
    <dgm:pt modelId="{70524EF1-944C-46A9-B385-B0F0B3E48AB4}" type="parTrans" cxnId="{708BD176-A1DC-4389-A9CD-03FBFE1D6C89}">
      <dgm:prSet/>
      <dgm:spPr/>
      <dgm:t>
        <a:bodyPr/>
        <a:lstStyle/>
        <a:p>
          <a:endParaRPr lang="en-US"/>
        </a:p>
      </dgm:t>
    </dgm:pt>
    <dgm:pt modelId="{CC89C0F1-39C6-44B0-A4C0-A6622B98F822}" type="sibTrans" cxnId="{708BD176-A1DC-4389-A9CD-03FBFE1D6C89}">
      <dgm:prSet/>
      <dgm:spPr/>
      <dgm:t>
        <a:bodyPr/>
        <a:lstStyle/>
        <a:p>
          <a:endParaRPr lang="en-US"/>
        </a:p>
      </dgm:t>
    </dgm:pt>
    <dgm:pt modelId="{89187735-3A2B-4EB7-9196-41FF978EF5A2}" type="pres">
      <dgm:prSet presAssocID="{2B5C18E5-9AF8-411E-A50A-7EB58B24DC57}" presName="Name0" presStyleCnt="0">
        <dgm:presLayoutVars>
          <dgm:dir/>
          <dgm:animLvl val="lvl"/>
          <dgm:resizeHandles val="exact"/>
        </dgm:presLayoutVars>
      </dgm:prSet>
      <dgm:spPr/>
      <dgm:t>
        <a:bodyPr/>
        <a:lstStyle/>
        <a:p>
          <a:endParaRPr lang="en-US"/>
        </a:p>
      </dgm:t>
    </dgm:pt>
    <dgm:pt modelId="{D8FCE9B8-1234-4A0C-AFF1-E57C1D61972D}" type="pres">
      <dgm:prSet presAssocID="{2B5C18E5-9AF8-411E-A50A-7EB58B24DC57}" presName="tSp" presStyleCnt="0"/>
      <dgm:spPr/>
    </dgm:pt>
    <dgm:pt modelId="{03DBA166-9FA5-4463-975F-4BF8D4359615}" type="pres">
      <dgm:prSet presAssocID="{2B5C18E5-9AF8-411E-A50A-7EB58B24DC57}" presName="bSp" presStyleCnt="0"/>
      <dgm:spPr/>
    </dgm:pt>
    <dgm:pt modelId="{C6810A60-1E43-471A-9C97-4A818E6B8821}" type="pres">
      <dgm:prSet presAssocID="{2B5C18E5-9AF8-411E-A50A-7EB58B24DC57}" presName="process" presStyleCnt="0"/>
      <dgm:spPr/>
    </dgm:pt>
    <dgm:pt modelId="{CF2FC917-0E08-4176-9D6A-D340DD85B932}" type="pres">
      <dgm:prSet presAssocID="{C5D2B008-02D5-47BE-8574-F154190673EF}" presName="composite1" presStyleCnt="0"/>
      <dgm:spPr/>
    </dgm:pt>
    <dgm:pt modelId="{F85183F5-5A6A-4368-9082-1364A3CD5655}" type="pres">
      <dgm:prSet presAssocID="{C5D2B008-02D5-47BE-8574-F154190673EF}" presName="dummyNode1" presStyleLbl="node1" presStyleIdx="0" presStyleCnt="3"/>
      <dgm:spPr/>
    </dgm:pt>
    <dgm:pt modelId="{74C43979-0677-408D-8F4C-D82BE80BA0A9}" type="pres">
      <dgm:prSet presAssocID="{C5D2B008-02D5-47BE-8574-F154190673EF}" presName="childNode1" presStyleLbl="bgAcc1" presStyleIdx="0" presStyleCnt="3">
        <dgm:presLayoutVars>
          <dgm:bulletEnabled val="1"/>
        </dgm:presLayoutVars>
      </dgm:prSet>
      <dgm:spPr/>
      <dgm:t>
        <a:bodyPr/>
        <a:lstStyle/>
        <a:p>
          <a:endParaRPr lang="en-US"/>
        </a:p>
      </dgm:t>
    </dgm:pt>
    <dgm:pt modelId="{01BC307A-91D8-4434-9DAC-1E512138890A}" type="pres">
      <dgm:prSet presAssocID="{C5D2B008-02D5-47BE-8574-F154190673EF}" presName="childNode1tx" presStyleLbl="bgAcc1" presStyleIdx="0" presStyleCnt="3">
        <dgm:presLayoutVars>
          <dgm:bulletEnabled val="1"/>
        </dgm:presLayoutVars>
      </dgm:prSet>
      <dgm:spPr/>
      <dgm:t>
        <a:bodyPr/>
        <a:lstStyle/>
        <a:p>
          <a:endParaRPr lang="en-US"/>
        </a:p>
      </dgm:t>
    </dgm:pt>
    <dgm:pt modelId="{EB3D6D43-C52C-4892-B7AF-B71B46905847}" type="pres">
      <dgm:prSet presAssocID="{C5D2B008-02D5-47BE-8574-F154190673EF}" presName="parentNode1" presStyleLbl="node1" presStyleIdx="0" presStyleCnt="3">
        <dgm:presLayoutVars>
          <dgm:chMax val="1"/>
          <dgm:bulletEnabled val="1"/>
        </dgm:presLayoutVars>
      </dgm:prSet>
      <dgm:spPr/>
      <dgm:t>
        <a:bodyPr/>
        <a:lstStyle/>
        <a:p>
          <a:endParaRPr lang="en-US"/>
        </a:p>
      </dgm:t>
    </dgm:pt>
    <dgm:pt modelId="{6EC82E1C-141B-4348-82B6-AA6733BBCCC8}" type="pres">
      <dgm:prSet presAssocID="{C5D2B008-02D5-47BE-8574-F154190673EF}" presName="connSite1" presStyleCnt="0"/>
      <dgm:spPr/>
    </dgm:pt>
    <dgm:pt modelId="{F714C072-FD0A-4005-88EA-3F7A115631F2}" type="pres">
      <dgm:prSet presAssocID="{D016727A-DB64-4C3C-B8C2-73BA5105641A}" presName="Name9" presStyleLbl="sibTrans2D1" presStyleIdx="0" presStyleCnt="2"/>
      <dgm:spPr/>
      <dgm:t>
        <a:bodyPr/>
        <a:lstStyle/>
        <a:p>
          <a:endParaRPr lang="en-US"/>
        </a:p>
      </dgm:t>
    </dgm:pt>
    <dgm:pt modelId="{E90B91A4-439C-4F8A-B2AD-0938F8F0C9A9}" type="pres">
      <dgm:prSet presAssocID="{18E70ECD-2A4E-464A-AB84-A1264154F361}" presName="composite2" presStyleCnt="0"/>
      <dgm:spPr/>
    </dgm:pt>
    <dgm:pt modelId="{D5A4FFD0-E29F-4500-B22F-D4210CDF480F}" type="pres">
      <dgm:prSet presAssocID="{18E70ECD-2A4E-464A-AB84-A1264154F361}" presName="dummyNode2" presStyleLbl="node1" presStyleIdx="0" presStyleCnt="3"/>
      <dgm:spPr/>
    </dgm:pt>
    <dgm:pt modelId="{4339359C-1096-4E12-9701-30B485076349}" type="pres">
      <dgm:prSet presAssocID="{18E70ECD-2A4E-464A-AB84-A1264154F361}" presName="childNode2" presStyleLbl="bgAcc1" presStyleIdx="1" presStyleCnt="3" custLinFactNeighborX="-3409" custLinFactNeighborY="2900">
        <dgm:presLayoutVars>
          <dgm:bulletEnabled val="1"/>
        </dgm:presLayoutVars>
      </dgm:prSet>
      <dgm:spPr/>
      <dgm:t>
        <a:bodyPr/>
        <a:lstStyle/>
        <a:p>
          <a:endParaRPr lang="en-US"/>
        </a:p>
      </dgm:t>
    </dgm:pt>
    <dgm:pt modelId="{56A4C06F-2013-4947-8E18-527F2DDE160A}" type="pres">
      <dgm:prSet presAssocID="{18E70ECD-2A4E-464A-AB84-A1264154F361}" presName="childNode2tx" presStyleLbl="bgAcc1" presStyleIdx="1" presStyleCnt="3">
        <dgm:presLayoutVars>
          <dgm:bulletEnabled val="1"/>
        </dgm:presLayoutVars>
      </dgm:prSet>
      <dgm:spPr/>
      <dgm:t>
        <a:bodyPr/>
        <a:lstStyle/>
        <a:p>
          <a:endParaRPr lang="en-US"/>
        </a:p>
      </dgm:t>
    </dgm:pt>
    <dgm:pt modelId="{55FD9C24-B36A-493F-8AC1-B4F112CDCCD3}" type="pres">
      <dgm:prSet presAssocID="{18E70ECD-2A4E-464A-AB84-A1264154F361}" presName="parentNode2" presStyleLbl="node1" presStyleIdx="1" presStyleCnt="3">
        <dgm:presLayoutVars>
          <dgm:chMax val="0"/>
          <dgm:bulletEnabled val="1"/>
        </dgm:presLayoutVars>
      </dgm:prSet>
      <dgm:spPr/>
      <dgm:t>
        <a:bodyPr/>
        <a:lstStyle/>
        <a:p>
          <a:endParaRPr lang="en-US"/>
        </a:p>
      </dgm:t>
    </dgm:pt>
    <dgm:pt modelId="{19E66400-066B-4935-8F7A-01FC0484CDAF}" type="pres">
      <dgm:prSet presAssocID="{18E70ECD-2A4E-464A-AB84-A1264154F361}" presName="connSite2" presStyleCnt="0"/>
      <dgm:spPr/>
    </dgm:pt>
    <dgm:pt modelId="{DA0252D0-E8DB-4F71-834A-E0D3E4AD4518}" type="pres">
      <dgm:prSet presAssocID="{93CA7422-2685-4D43-B6A7-4183EA5CF44C}" presName="Name18" presStyleLbl="sibTrans2D1" presStyleIdx="1" presStyleCnt="2"/>
      <dgm:spPr/>
      <dgm:t>
        <a:bodyPr/>
        <a:lstStyle/>
        <a:p>
          <a:endParaRPr lang="en-US"/>
        </a:p>
      </dgm:t>
    </dgm:pt>
    <dgm:pt modelId="{F7FB7878-EE91-4726-BFCC-03991941F5DB}" type="pres">
      <dgm:prSet presAssocID="{C3FC92EF-2158-46DC-B124-C28FEB2167EA}" presName="composite1" presStyleCnt="0"/>
      <dgm:spPr/>
    </dgm:pt>
    <dgm:pt modelId="{023749DC-3066-411E-9166-407D52EB74B7}" type="pres">
      <dgm:prSet presAssocID="{C3FC92EF-2158-46DC-B124-C28FEB2167EA}" presName="dummyNode1" presStyleLbl="node1" presStyleIdx="1" presStyleCnt="3"/>
      <dgm:spPr/>
    </dgm:pt>
    <dgm:pt modelId="{610E70A7-E353-4B6A-B62A-F016CD07AB6F}" type="pres">
      <dgm:prSet presAssocID="{C3FC92EF-2158-46DC-B124-C28FEB2167EA}" presName="childNode1" presStyleLbl="bgAcc1" presStyleIdx="2" presStyleCnt="3" custLinFactNeighborX="-943" custLinFactNeighborY="2043">
        <dgm:presLayoutVars>
          <dgm:bulletEnabled val="1"/>
        </dgm:presLayoutVars>
      </dgm:prSet>
      <dgm:spPr/>
      <dgm:t>
        <a:bodyPr/>
        <a:lstStyle/>
        <a:p>
          <a:endParaRPr lang="en-US"/>
        </a:p>
      </dgm:t>
    </dgm:pt>
    <dgm:pt modelId="{B9F60D56-7B39-4F14-B108-866494D54E08}" type="pres">
      <dgm:prSet presAssocID="{C3FC92EF-2158-46DC-B124-C28FEB2167EA}" presName="childNode1tx" presStyleLbl="bgAcc1" presStyleIdx="2" presStyleCnt="3">
        <dgm:presLayoutVars>
          <dgm:bulletEnabled val="1"/>
        </dgm:presLayoutVars>
      </dgm:prSet>
      <dgm:spPr/>
      <dgm:t>
        <a:bodyPr/>
        <a:lstStyle/>
        <a:p>
          <a:endParaRPr lang="en-US"/>
        </a:p>
      </dgm:t>
    </dgm:pt>
    <dgm:pt modelId="{2F12EE78-99FC-46CF-9431-BE6AC524A638}" type="pres">
      <dgm:prSet presAssocID="{C3FC92EF-2158-46DC-B124-C28FEB2167EA}" presName="parentNode1" presStyleLbl="node1" presStyleIdx="2" presStyleCnt="3">
        <dgm:presLayoutVars>
          <dgm:chMax val="1"/>
          <dgm:bulletEnabled val="1"/>
        </dgm:presLayoutVars>
      </dgm:prSet>
      <dgm:spPr/>
      <dgm:t>
        <a:bodyPr/>
        <a:lstStyle/>
        <a:p>
          <a:endParaRPr lang="en-US"/>
        </a:p>
      </dgm:t>
    </dgm:pt>
    <dgm:pt modelId="{22D81553-CF5D-4EDC-91C2-27666076C322}" type="pres">
      <dgm:prSet presAssocID="{C3FC92EF-2158-46DC-B124-C28FEB2167EA}" presName="connSite1" presStyleCnt="0"/>
      <dgm:spPr/>
    </dgm:pt>
  </dgm:ptLst>
  <dgm:cxnLst>
    <dgm:cxn modelId="{55AE994D-D3BE-460F-9C2F-F35A6AAF5E72}" type="presOf" srcId="{782F520F-7CFC-4F9E-86FF-CDB47A514D04}" destId="{56A4C06F-2013-4947-8E18-527F2DDE160A}" srcOrd="1" destOrd="0" presId="urn:microsoft.com/office/officeart/2005/8/layout/hProcess4"/>
    <dgm:cxn modelId="{708BD176-A1DC-4389-A9CD-03FBFE1D6C89}" srcId="{C3FC92EF-2158-46DC-B124-C28FEB2167EA}" destId="{269F92F6-4087-4D5E-8E03-50AFDBB894C5}" srcOrd="0" destOrd="0" parTransId="{70524EF1-944C-46A9-B385-B0F0B3E48AB4}" sibTransId="{CC89C0F1-39C6-44B0-A4C0-A6622B98F822}"/>
    <dgm:cxn modelId="{CF509F4B-2847-4E42-90BF-DC2A55A8DFFC}" srcId="{C5D2B008-02D5-47BE-8574-F154190673EF}" destId="{8D7AAB53-5E49-4A5B-9619-D9606678CFE5}" srcOrd="0" destOrd="0" parTransId="{0D8164B9-5151-47C6-B477-85D05D94E35D}" sibTransId="{AE54CB75-AD5D-41D9-9FAB-D656C73D8951}"/>
    <dgm:cxn modelId="{51080653-5F09-4A54-AEB2-9F32EFFFACD6}" type="presOf" srcId="{C5D2B008-02D5-47BE-8574-F154190673EF}" destId="{EB3D6D43-C52C-4892-B7AF-B71B46905847}" srcOrd="0" destOrd="0" presId="urn:microsoft.com/office/officeart/2005/8/layout/hProcess4"/>
    <dgm:cxn modelId="{7E102E3E-A3B5-42CE-9467-BA337EDCB938}" type="presOf" srcId="{8D7AAB53-5E49-4A5B-9619-D9606678CFE5}" destId="{01BC307A-91D8-4434-9DAC-1E512138890A}" srcOrd="1" destOrd="0" presId="urn:microsoft.com/office/officeart/2005/8/layout/hProcess4"/>
    <dgm:cxn modelId="{3BD0F261-104C-45EC-B983-E732C7D84672}" srcId="{2B5C18E5-9AF8-411E-A50A-7EB58B24DC57}" destId="{C3FC92EF-2158-46DC-B124-C28FEB2167EA}" srcOrd="2" destOrd="0" parTransId="{A7D0A5EB-28FE-429B-AAE0-A35B88767E80}" sibTransId="{77C7291C-85BA-4939-80DB-48EEB9DE9D2C}"/>
    <dgm:cxn modelId="{C3D590C7-D31F-45F4-BA0A-53EB9D07A95A}" type="presOf" srcId="{93CA7422-2685-4D43-B6A7-4183EA5CF44C}" destId="{DA0252D0-E8DB-4F71-834A-E0D3E4AD4518}" srcOrd="0" destOrd="0" presId="urn:microsoft.com/office/officeart/2005/8/layout/hProcess4"/>
    <dgm:cxn modelId="{7E2BB9C2-1D89-4FCB-AFAE-D42618D265C8}" type="presOf" srcId="{18E70ECD-2A4E-464A-AB84-A1264154F361}" destId="{55FD9C24-B36A-493F-8AC1-B4F112CDCCD3}" srcOrd="0" destOrd="0" presId="urn:microsoft.com/office/officeart/2005/8/layout/hProcess4"/>
    <dgm:cxn modelId="{970BB9DE-3E45-475F-A9E1-91CE4756943D}" type="presOf" srcId="{D016727A-DB64-4C3C-B8C2-73BA5105641A}" destId="{F714C072-FD0A-4005-88EA-3F7A115631F2}" srcOrd="0" destOrd="0" presId="urn:microsoft.com/office/officeart/2005/8/layout/hProcess4"/>
    <dgm:cxn modelId="{4C884533-5493-4B87-88CD-15423C829DB6}" srcId="{2B5C18E5-9AF8-411E-A50A-7EB58B24DC57}" destId="{18E70ECD-2A4E-464A-AB84-A1264154F361}" srcOrd="1" destOrd="0" parTransId="{464C7429-4179-4584-B480-60C5CE88AA4C}" sibTransId="{93CA7422-2685-4D43-B6A7-4183EA5CF44C}"/>
    <dgm:cxn modelId="{EA5B0B32-1697-443E-8739-9EE7C095FA4B}" type="presOf" srcId="{2B5C18E5-9AF8-411E-A50A-7EB58B24DC57}" destId="{89187735-3A2B-4EB7-9196-41FF978EF5A2}" srcOrd="0" destOrd="0" presId="urn:microsoft.com/office/officeart/2005/8/layout/hProcess4"/>
    <dgm:cxn modelId="{1F678CE5-A040-44BD-993A-64F9BE09F45C}" type="presOf" srcId="{8D7AAB53-5E49-4A5B-9619-D9606678CFE5}" destId="{74C43979-0677-408D-8F4C-D82BE80BA0A9}" srcOrd="0" destOrd="0" presId="urn:microsoft.com/office/officeart/2005/8/layout/hProcess4"/>
    <dgm:cxn modelId="{9D55101E-CED4-4D1C-A488-AE5788C88B52}" srcId="{2B5C18E5-9AF8-411E-A50A-7EB58B24DC57}" destId="{C5D2B008-02D5-47BE-8574-F154190673EF}" srcOrd="0" destOrd="0" parTransId="{1EFE8CD9-2420-4633-8D67-8D18F93A939C}" sibTransId="{D016727A-DB64-4C3C-B8C2-73BA5105641A}"/>
    <dgm:cxn modelId="{24C3C5C0-1973-41BD-9DB6-8774868F5C24}" type="presOf" srcId="{269F92F6-4087-4D5E-8E03-50AFDBB894C5}" destId="{B9F60D56-7B39-4F14-B108-866494D54E08}" srcOrd="1" destOrd="0" presId="urn:microsoft.com/office/officeart/2005/8/layout/hProcess4"/>
    <dgm:cxn modelId="{344380B3-7914-4514-8D9A-41763CB33F9A}" type="presOf" srcId="{269F92F6-4087-4D5E-8E03-50AFDBB894C5}" destId="{610E70A7-E353-4B6A-B62A-F016CD07AB6F}" srcOrd="0" destOrd="0" presId="urn:microsoft.com/office/officeart/2005/8/layout/hProcess4"/>
    <dgm:cxn modelId="{1995ABF1-29E3-47F8-8721-B64402A146BD}" srcId="{18E70ECD-2A4E-464A-AB84-A1264154F361}" destId="{782F520F-7CFC-4F9E-86FF-CDB47A514D04}" srcOrd="0" destOrd="0" parTransId="{944FB914-C291-4DE7-8CD3-6A4842FED273}" sibTransId="{A5AD6B61-B808-4060-B8BD-C2D0CBC3D2A4}"/>
    <dgm:cxn modelId="{6FEA50EE-8C8B-42D0-9974-653EFD7A5E73}" type="presOf" srcId="{782F520F-7CFC-4F9E-86FF-CDB47A514D04}" destId="{4339359C-1096-4E12-9701-30B485076349}" srcOrd="0" destOrd="0" presId="urn:microsoft.com/office/officeart/2005/8/layout/hProcess4"/>
    <dgm:cxn modelId="{9E691FAC-A85E-460C-9D2A-AF0E70742D18}" type="presOf" srcId="{C3FC92EF-2158-46DC-B124-C28FEB2167EA}" destId="{2F12EE78-99FC-46CF-9431-BE6AC524A638}" srcOrd="0" destOrd="0" presId="urn:microsoft.com/office/officeart/2005/8/layout/hProcess4"/>
    <dgm:cxn modelId="{F2A94503-0B10-4F6A-8D91-CDDA7A7CC3B6}" type="presParOf" srcId="{89187735-3A2B-4EB7-9196-41FF978EF5A2}" destId="{D8FCE9B8-1234-4A0C-AFF1-E57C1D61972D}" srcOrd="0" destOrd="0" presId="urn:microsoft.com/office/officeart/2005/8/layout/hProcess4"/>
    <dgm:cxn modelId="{A237B52A-3935-4377-ADA4-A56C130D6CAF}" type="presParOf" srcId="{89187735-3A2B-4EB7-9196-41FF978EF5A2}" destId="{03DBA166-9FA5-4463-975F-4BF8D4359615}" srcOrd="1" destOrd="0" presId="urn:microsoft.com/office/officeart/2005/8/layout/hProcess4"/>
    <dgm:cxn modelId="{64E0D601-1FD7-4715-B4DC-155FC3FA61B2}" type="presParOf" srcId="{89187735-3A2B-4EB7-9196-41FF978EF5A2}" destId="{C6810A60-1E43-471A-9C97-4A818E6B8821}" srcOrd="2" destOrd="0" presId="urn:microsoft.com/office/officeart/2005/8/layout/hProcess4"/>
    <dgm:cxn modelId="{16814005-2A3F-4B84-B429-F8926A25E20C}" type="presParOf" srcId="{C6810A60-1E43-471A-9C97-4A818E6B8821}" destId="{CF2FC917-0E08-4176-9D6A-D340DD85B932}" srcOrd="0" destOrd="0" presId="urn:microsoft.com/office/officeart/2005/8/layout/hProcess4"/>
    <dgm:cxn modelId="{EB7191B6-7299-47DC-A2FD-E2DB7A820C14}" type="presParOf" srcId="{CF2FC917-0E08-4176-9D6A-D340DD85B932}" destId="{F85183F5-5A6A-4368-9082-1364A3CD5655}" srcOrd="0" destOrd="0" presId="urn:microsoft.com/office/officeart/2005/8/layout/hProcess4"/>
    <dgm:cxn modelId="{145EB1C2-50BE-43C4-829F-1CFB521E7B23}" type="presParOf" srcId="{CF2FC917-0E08-4176-9D6A-D340DD85B932}" destId="{74C43979-0677-408D-8F4C-D82BE80BA0A9}" srcOrd="1" destOrd="0" presId="urn:microsoft.com/office/officeart/2005/8/layout/hProcess4"/>
    <dgm:cxn modelId="{A18FCE6B-7F36-4ACF-9CC7-BA37A1F3D407}" type="presParOf" srcId="{CF2FC917-0E08-4176-9D6A-D340DD85B932}" destId="{01BC307A-91D8-4434-9DAC-1E512138890A}" srcOrd="2" destOrd="0" presId="urn:microsoft.com/office/officeart/2005/8/layout/hProcess4"/>
    <dgm:cxn modelId="{C105766B-121A-4801-B150-FA10CAFA83F1}" type="presParOf" srcId="{CF2FC917-0E08-4176-9D6A-D340DD85B932}" destId="{EB3D6D43-C52C-4892-B7AF-B71B46905847}" srcOrd="3" destOrd="0" presId="urn:microsoft.com/office/officeart/2005/8/layout/hProcess4"/>
    <dgm:cxn modelId="{16EE2681-CA7C-46B3-A9ED-1187929AB3C8}" type="presParOf" srcId="{CF2FC917-0E08-4176-9D6A-D340DD85B932}" destId="{6EC82E1C-141B-4348-82B6-AA6733BBCCC8}" srcOrd="4" destOrd="0" presId="urn:microsoft.com/office/officeart/2005/8/layout/hProcess4"/>
    <dgm:cxn modelId="{B01D2A54-2BF8-4CA3-9D9C-9539185F94EF}" type="presParOf" srcId="{C6810A60-1E43-471A-9C97-4A818E6B8821}" destId="{F714C072-FD0A-4005-88EA-3F7A115631F2}" srcOrd="1" destOrd="0" presId="urn:microsoft.com/office/officeart/2005/8/layout/hProcess4"/>
    <dgm:cxn modelId="{E8A010B8-6460-4FAE-A026-68B2FF452434}" type="presParOf" srcId="{C6810A60-1E43-471A-9C97-4A818E6B8821}" destId="{E90B91A4-439C-4F8A-B2AD-0938F8F0C9A9}" srcOrd="2" destOrd="0" presId="urn:microsoft.com/office/officeart/2005/8/layout/hProcess4"/>
    <dgm:cxn modelId="{F27326B8-BCE1-4902-BAB0-02A3EF1882CB}" type="presParOf" srcId="{E90B91A4-439C-4F8A-B2AD-0938F8F0C9A9}" destId="{D5A4FFD0-E29F-4500-B22F-D4210CDF480F}" srcOrd="0" destOrd="0" presId="urn:microsoft.com/office/officeart/2005/8/layout/hProcess4"/>
    <dgm:cxn modelId="{ACEDE98B-C633-4D24-B6B5-64A7925AC05A}" type="presParOf" srcId="{E90B91A4-439C-4F8A-B2AD-0938F8F0C9A9}" destId="{4339359C-1096-4E12-9701-30B485076349}" srcOrd="1" destOrd="0" presId="urn:microsoft.com/office/officeart/2005/8/layout/hProcess4"/>
    <dgm:cxn modelId="{EAB5A9D4-2898-4D99-BDFD-7CB3D8B46F0F}" type="presParOf" srcId="{E90B91A4-439C-4F8A-B2AD-0938F8F0C9A9}" destId="{56A4C06F-2013-4947-8E18-527F2DDE160A}" srcOrd="2" destOrd="0" presId="urn:microsoft.com/office/officeart/2005/8/layout/hProcess4"/>
    <dgm:cxn modelId="{D940D839-F7C9-4402-9F01-C2016996DCC2}" type="presParOf" srcId="{E90B91A4-439C-4F8A-B2AD-0938F8F0C9A9}" destId="{55FD9C24-B36A-493F-8AC1-B4F112CDCCD3}" srcOrd="3" destOrd="0" presId="urn:microsoft.com/office/officeart/2005/8/layout/hProcess4"/>
    <dgm:cxn modelId="{37832C2A-A79F-49B3-BE6E-CB6483F91F24}" type="presParOf" srcId="{E90B91A4-439C-4F8A-B2AD-0938F8F0C9A9}" destId="{19E66400-066B-4935-8F7A-01FC0484CDAF}" srcOrd="4" destOrd="0" presId="urn:microsoft.com/office/officeart/2005/8/layout/hProcess4"/>
    <dgm:cxn modelId="{5F115E43-627A-4FB2-9B74-180EA92FFA72}" type="presParOf" srcId="{C6810A60-1E43-471A-9C97-4A818E6B8821}" destId="{DA0252D0-E8DB-4F71-834A-E0D3E4AD4518}" srcOrd="3" destOrd="0" presId="urn:microsoft.com/office/officeart/2005/8/layout/hProcess4"/>
    <dgm:cxn modelId="{733D4718-57FD-4F1E-ABCE-DD8CC12A3BFF}" type="presParOf" srcId="{C6810A60-1E43-471A-9C97-4A818E6B8821}" destId="{F7FB7878-EE91-4726-BFCC-03991941F5DB}" srcOrd="4" destOrd="0" presId="urn:microsoft.com/office/officeart/2005/8/layout/hProcess4"/>
    <dgm:cxn modelId="{2668A0ED-0B0F-4D84-B95B-1845B9AB9729}" type="presParOf" srcId="{F7FB7878-EE91-4726-BFCC-03991941F5DB}" destId="{023749DC-3066-411E-9166-407D52EB74B7}" srcOrd="0" destOrd="0" presId="urn:microsoft.com/office/officeart/2005/8/layout/hProcess4"/>
    <dgm:cxn modelId="{6F6788F7-E508-482D-915E-3DCEFB2B43FB}" type="presParOf" srcId="{F7FB7878-EE91-4726-BFCC-03991941F5DB}" destId="{610E70A7-E353-4B6A-B62A-F016CD07AB6F}" srcOrd="1" destOrd="0" presId="urn:microsoft.com/office/officeart/2005/8/layout/hProcess4"/>
    <dgm:cxn modelId="{C5785891-20C5-4014-A6B2-3704967DF66F}" type="presParOf" srcId="{F7FB7878-EE91-4726-BFCC-03991941F5DB}" destId="{B9F60D56-7B39-4F14-B108-866494D54E08}" srcOrd="2" destOrd="0" presId="urn:microsoft.com/office/officeart/2005/8/layout/hProcess4"/>
    <dgm:cxn modelId="{6A2794EE-A0B8-46BC-932B-9B2178834AA4}" type="presParOf" srcId="{F7FB7878-EE91-4726-BFCC-03991941F5DB}" destId="{2F12EE78-99FC-46CF-9431-BE6AC524A638}" srcOrd="3" destOrd="0" presId="urn:microsoft.com/office/officeart/2005/8/layout/hProcess4"/>
    <dgm:cxn modelId="{E52A8DA1-4DA5-40A0-8BA9-C46D39E8BEFF}" type="presParOf" srcId="{F7FB7878-EE91-4726-BFCC-03991941F5DB}" destId="{22D81553-CF5D-4EDC-91C2-27666076C322}"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6D38A-CE57-4540-9057-12B088F26F04}" type="doc">
      <dgm:prSet loTypeId="urn:microsoft.com/office/officeart/2005/8/layout/hProcess9" loCatId="process" qsTypeId="urn:microsoft.com/office/officeart/2005/8/quickstyle/simple1" qsCatId="simple" csTypeId="urn:microsoft.com/office/officeart/2005/8/colors/accent1_2" csCatId="accent1" phldr="1"/>
      <dgm:spPr/>
    </dgm:pt>
    <dgm:pt modelId="{4BE4EE3D-D701-4672-BC52-0986CE0BB813}">
      <dgm:prSet phldrT="[Text]"/>
      <dgm:spPr/>
      <dgm:t>
        <a:bodyPr/>
        <a:lstStyle/>
        <a:p>
          <a:r>
            <a:rPr lang="en-US" dirty="0" smtClean="0"/>
            <a:t>Objectives</a:t>
          </a:r>
          <a:endParaRPr lang="en-US" dirty="0"/>
        </a:p>
      </dgm:t>
    </dgm:pt>
    <dgm:pt modelId="{62DFF3E1-C895-429B-A4BF-A8C4791E1D6F}" type="parTrans" cxnId="{1398CDF9-1392-44A3-9175-883A0836F022}">
      <dgm:prSet/>
      <dgm:spPr/>
      <dgm:t>
        <a:bodyPr/>
        <a:lstStyle/>
        <a:p>
          <a:endParaRPr lang="en-US"/>
        </a:p>
      </dgm:t>
    </dgm:pt>
    <dgm:pt modelId="{BEC75130-E455-4B97-956D-0F462184056C}" type="sibTrans" cxnId="{1398CDF9-1392-44A3-9175-883A0836F022}">
      <dgm:prSet/>
      <dgm:spPr/>
      <dgm:t>
        <a:bodyPr/>
        <a:lstStyle/>
        <a:p>
          <a:endParaRPr lang="en-US"/>
        </a:p>
      </dgm:t>
    </dgm:pt>
    <dgm:pt modelId="{ED279076-DB39-4995-BB18-BF931D20D7EC}">
      <dgm:prSet phldrT="[Text]"/>
      <dgm:spPr/>
      <dgm:t>
        <a:bodyPr/>
        <a:lstStyle/>
        <a:p>
          <a:r>
            <a:rPr lang="en-US" dirty="0" smtClean="0"/>
            <a:t>Outcomes</a:t>
          </a:r>
          <a:endParaRPr lang="en-US" dirty="0"/>
        </a:p>
      </dgm:t>
    </dgm:pt>
    <dgm:pt modelId="{4290E590-D1BB-4069-A48A-75C1C3D1E5A7}" type="parTrans" cxnId="{202CFDB1-6373-42A3-A80C-7D2B14BAAA72}">
      <dgm:prSet/>
      <dgm:spPr/>
      <dgm:t>
        <a:bodyPr/>
        <a:lstStyle/>
        <a:p>
          <a:endParaRPr lang="en-US"/>
        </a:p>
      </dgm:t>
    </dgm:pt>
    <dgm:pt modelId="{95407350-69AB-4202-8576-DACCFBAFEDE8}" type="sibTrans" cxnId="{202CFDB1-6373-42A3-A80C-7D2B14BAAA72}">
      <dgm:prSet/>
      <dgm:spPr/>
      <dgm:t>
        <a:bodyPr/>
        <a:lstStyle/>
        <a:p>
          <a:endParaRPr lang="en-US"/>
        </a:p>
      </dgm:t>
    </dgm:pt>
    <dgm:pt modelId="{D6C9201B-F0CE-440F-8F7A-3ED146CFE868}">
      <dgm:prSet phldrT="[Text]"/>
      <dgm:spPr/>
      <dgm:t>
        <a:bodyPr/>
        <a:lstStyle/>
        <a:p>
          <a:r>
            <a:rPr lang="en-US" dirty="0" smtClean="0"/>
            <a:t>Outputs</a:t>
          </a:r>
          <a:endParaRPr lang="en-US" dirty="0"/>
        </a:p>
      </dgm:t>
    </dgm:pt>
    <dgm:pt modelId="{0B48F58D-FF25-4571-9EAE-EDC7D7C279CD}" type="parTrans" cxnId="{FC718700-ABCC-4E73-B5E2-B9804AAFDCAA}">
      <dgm:prSet/>
      <dgm:spPr/>
      <dgm:t>
        <a:bodyPr/>
        <a:lstStyle/>
        <a:p>
          <a:endParaRPr lang="en-US"/>
        </a:p>
      </dgm:t>
    </dgm:pt>
    <dgm:pt modelId="{538B3D3F-4A1E-42F7-8ABC-BDEE567E3379}" type="sibTrans" cxnId="{FC718700-ABCC-4E73-B5E2-B9804AAFDCAA}">
      <dgm:prSet/>
      <dgm:spPr/>
      <dgm:t>
        <a:bodyPr/>
        <a:lstStyle/>
        <a:p>
          <a:endParaRPr lang="en-US"/>
        </a:p>
      </dgm:t>
    </dgm:pt>
    <dgm:pt modelId="{7368361F-DB1D-4110-9A43-27963043FD5E}" type="pres">
      <dgm:prSet presAssocID="{8106D38A-CE57-4540-9057-12B088F26F04}" presName="CompostProcess" presStyleCnt="0">
        <dgm:presLayoutVars>
          <dgm:dir/>
          <dgm:resizeHandles val="exact"/>
        </dgm:presLayoutVars>
      </dgm:prSet>
      <dgm:spPr/>
    </dgm:pt>
    <dgm:pt modelId="{31FBA092-F14F-457D-A687-16675569404F}" type="pres">
      <dgm:prSet presAssocID="{8106D38A-CE57-4540-9057-12B088F26F04}" presName="arrow" presStyleLbl="bgShp" presStyleIdx="0" presStyleCnt="1" custScaleX="117647"/>
      <dgm:spPr>
        <a:solidFill>
          <a:srgbClr val="92D050"/>
        </a:solidFill>
      </dgm:spPr>
    </dgm:pt>
    <dgm:pt modelId="{C18238EC-B42C-45F3-B561-C15BC4F27A67}" type="pres">
      <dgm:prSet presAssocID="{8106D38A-CE57-4540-9057-12B088F26F04}" presName="linearProcess" presStyleCnt="0"/>
      <dgm:spPr/>
    </dgm:pt>
    <dgm:pt modelId="{87B9943F-B4B5-422E-8ABC-69B618C2974A}" type="pres">
      <dgm:prSet presAssocID="{4BE4EE3D-D701-4672-BC52-0986CE0BB813}" presName="textNode" presStyleLbl="node1" presStyleIdx="0" presStyleCnt="3" custScaleX="84516" custScaleY="84375" custLinFactX="-92" custLinFactNeighborX="-100000" custLinFactNeighborY="0">
        <dgm:presLayoutVars>
          <dgm:bulletEnabled val="1"/>
        </dgm:presLayoutVars>
      </dgm:prSet>
      <dgm:spPr/>
      <dgm:t>
        <a:bodyPr/>
        <a:lstStyle/>
        <a:p>
          <a:endParaRPr lang="en-US"/>
        </a:p>
      </dgm:t>
    </dgm:pt>
    <dgm:pt modelId="{0A327524-78DE-47AA-90B8-59D7D896524B}" type="pres">
      <dgm:prSet presAssocID="{BEC75130-E455-4B97-956D-0F462184056C}" presName="sibTrans" presStyleCnt="0"/>
      <dgm:spPr/>
    </dgm:pt>
    <dgm:pt modelId="{67AC19D7-160C-4903-BD2B-68DE7EE97160}" type="pres">
      <dgm:prSet presAssocID="{ED279076-DB39-4995-BB18-BF931D20D7EC}" presName="textNode" presStyleLbl="node1" presStyleIdx="1" presStyleCnt="3" custScaleX="87587" custScaleY="84375" custLinFactX="-3938" custLinFactNeighborX="-100000">
        <dgm:presLayoutVars>
          <dgm:bulletEnabled val="1"/>
        </dgm:presLayoutVars>
      </dgm:prSet>
      <dgm:spPr/>
      <dgm:t>
        <a:bodyPr/>
        <a:lstStyle/>
        <a:p>
          <a:endParaRPr lang="en-US"/>
        </a:p>
      </dgm:t>
    </dgm:pt>
    <dgm:pt modelId="{AA6C9DF5-338D-4A03-8472-83D6B3FFA9CB}" type="pres">
      <dgm:prSet presAssocID="{95407350-69AB-4202-8576-DACCFBAFEDE8}" presName="sibTrans" presStyleCnt="0"/>
      <dgm:spPr/>
    </dgm:pt>
    <dgm:pt modelId="{65EC9C83-5465-4EB4-8570-E7AC5ECECAAF}" type="pres">
      <dgm:prSet presAssocID="{D6C9201B-F0CE-440F-8F7A-3ED146CFE868}" presName="textNode" presStyleLbl="node1" presStyleIdx="2" presStyleCnt="3" custScaleX="77960" custScaleY="84375" custLinFactX="-8637" custLinFactNeighborX="-100000" custLinFactNeighborY="0">
        <dgm:presLayoutVars>
          <dgm:bulletEnabled val="1"/>
        </dgm:presLayoutVars>
      </dgm:prSet>
      <dgm:spPr/>
      <dgm:t>
        <a:bodyPr/>
        <a:lstStyle/>
        <a:p>
          <a:endParaRPr lang="en-US"/>
        </a:p>
      </dgm:t>
    </dgm:pt>
  </dgm:ptLst>
  <dgm:cxnLst>
    <dgm:cxn modelId="{3D68814D-5AEE-4483-B788-989B8965EBF4}" type="presOf" srcId="{ED279076-DB39-4995-BB18-BF931D20D7EC}" destId="{67AC19D7-160C-4903-BD2B-68DE7EE97160}" srcOrd="0" destOrd="0" presId="urn:microsoft.com/office/officeart/2005/8/layout/hProcess9"/>
    <dgm:cxn modelId="{4F1B19E0-14CC-4586-B888-008E79DCB2C0}" type="presOf" srcId="{4BE4EE3D-D701-4672-BC52-0986CE0BB813}" destId="{87B9943F-B4B5-422E-8ABC-69B618C2974A}" srcOrd="0" destOrd="0" presId="urn:microsoft.com/office/officeart/2005/8/layout/hProcess9"/>
    <dgm:cxn modelId="{1398CDF9-1392-44A3-9175-883A0836F022}" srcId="{8106D38A-CE57-4540-9057-12B088F26F04}" destId="{4BE4EE3D-D701-4672-BC52-0986CE0BB813}" srcOrd="0" destOrd="0" parTransId="{62DFF3E1-C895-429B-A4BF-A8C4791E1D6F}" sibTransId="{BEC75130-E455-4B97-956D-0F462184056C}"/>
    <dgm:cxn modelId="{D391D2B1-CF81-4F2A-BF27-EE2A9BA6120F}" type="presOf" srcId="{8106D38A-CE57-4540-9057-12B088F26F04}" destId="{7368361F-DB1D-4110-9A43-27963043FD5E}" srcOrd="0" destOrd="0" presId="urn:microsoft.com/office/officeart/2005/8/layout/hProcess9"/>
    <dgm:cxn modelId="{202CFDB1-6373-42A3-A80C-7D2B14BAAA72}" srcId="{8106D38A-CE57-4540-9057-12B088F26F04}" destId="{ED279076-DB39-4995-BB18-BF931D20D7EC}" srcOrd="1" destOrd="0" parTransId="{4290E590-D1BB-4069-A48A-75C1C3D1E5A7}" sibTransId="{95407350-69AB-4202-8576-DACCFBAFEDE8}"/>
    <dgm:cxn modelId="{84AE3B6A-9DC2-433F-8912-6482380539DB}" type="presOf" srcId="{D6C9201B-F0CE-440F-8F7A-3ED146CFE868}" destId="{65EC9C83-5465-4EB4-8570-E7AC5ECECAAF}" srcOrd="0" destOrd="0" presId="urn:microsoft.com/office/officeart/2005/8/layout/hProcess9"/>
    <dgm:cxn modelId="{FC718700-ABCC-4E73-B5E2-B9804AAFDCAA}" srcId="{8106D38A-CE57-4540-9057-12B088F26F04}" destId="{D6C9201B-F0CE-440F-8F7A-3ED146CFE868}" srcOrd="2" destOrd="0" parTransId="{0B48F58D-FF25-4571-9EAE-EDC7D7C279CD}" sibTransId="{538B3D3F-4A1E-42F7-8ABC-BDEE567E3379}"/>
    <dgm:cxn modelId="{CF9F2521-E278-4725-B112-730AB9BBC288}" type="presParOf" srcId="{7368361F-DB1D-4110-9A43-27963043FD5E}" destId="{31FBA092-F14F-457D-A687-16675569404F}" srcOrd="0" destOrd="0" presId="urn:microsoft.com/office/officeart/2005/8/layout/hProcess9"/>
    <dgm:cxn modelId="{690E5770-2DAA-4D21-83C2-DF6BA309F45E}" type="presParOf" srcId="{7368361F-DB1D-4110-9A43-27963043FD5E}" destId="{C18238EC-B42C-45F3-B561-C15BC4F27A67}" srcOrd="1" destOrd="0" presId="urn:microsoft.com/office/officeart/2005/8/layout/hProcess9"/>
    <dgm:cxn modelId="{4C4DB9BC-9EA8-4039-826D-46A6718081E4}" type="presParOf" srcId="{C18238EC-B42C-45F3-B561-C15BC4F27A67}" destId="{87B9943F-B4B5-422E-8ABC-69B618C2974A}" srcOrd="0" destOrd="0" presId="urn:microsoft.com/office/officeart/2005/8/layout/hProcess9"/>
    <dgm:cxn modelId="{66166B6C-7ECD-445A-BC24-796211FA7097}" type="presParOf" srcId="{C18238EC-B42C-45F3-B561-C15BC4F27A67}" destId="{0A327524-78DE-47AA-90B8-59D7D896524B}" srcOrd="1" destOrd="0" presId="urn:microsoft.com/office/officeart/2005/8/layout/hProcess9"/>
    <dgm:cxn modelId="{3DC366BD-62F9-427C-B386-E45117A10DFC}" type="presParOf" srcId="{C18238EC-B42C-45F3-B561-C15BC4F27A67}" destId="{67AC19D7-160C-4903-BD2B-68DE7EE97160}" srcOrd="2" destOrd="0" presId="urn:microsoft.com/office/officeart/2005/8/layout/hProcess9"/>
    <dgm:cxn modelId="{108F798E-0E6B-4E46-9900-03443FD52261}" type="presParOf" srcId="{C18238EC-B42C-45F3-B561-C15BC4F27A67}" destId="{AA6C9DF5-338D-4A03-8472-83D6B3FFA9CB}" srcOrd="3" destOrd="0" presId="urn:microsoft.com/office/officeart/2005/8/layout/hProcess9"/>
    <dgm:cxn modelId="{F645F757-1BF5-4058-AFE7-8C8F135808A7}" type="presParOf" srcId="{C18238EC-B42C-45F3-B561-C15BC4F27A67}" destId="{65EC9C83-5465-4EB4-8570-E7AC5ECECAA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77D3D-7E94-4D03-AEDD-C3CC0A5F0C51}"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E370D1A5-F742-408A-894F-83D3F1EC50C2}">
      <dgm:prSet phldrT="[Text]" custT="1"/>
      <dgm:spPr>
        <a:solidFill>
          <a:schemeClr val="tx2">
            <a:lumMod val="40000"/>
            <a:lumOff val="60000"/>
          </a:schemeClr>
        </a:solidFill>
      </dgm:spPr>
      <dgm:t>
        <a:bodyPr/>
        <a:lstStyle/>
        <a:p>
          <a:pPr algn="r"/>
          <a:r>
            <a:rPr lang="en-US" sz="1200" b="1" dirty="0" smtClean="0">
              <a:solidFill>
                <a:schemeClr val="bg1"/>
              </a:solidFill>
              <a:effectLst>
                <a:outerShdw blurRad="38100" dist="38100" dir="2700000" algn="tl">
                  <a:srgbClr val="000000">
                    <a:alpha val="43137"/>
                  </a:srgbClr>
                </a:outerShdw>
              </a:effectLst>
              <a:latin typeface="Calibri" panose="020F0502020204030204" pitchFamily="34" charset="0"/>
            </a:rPr>
            <a:t>TOT Academy – Ministry of ICT (Thailand</a:t>
          </a:r>
          <a:r>
            <a:rPr lang="en-US" sz="1000" b="1" dirty="0" smtClean="0">
              <a:solidFill>
                <a:schemeClr val="bg1"/>
              </a:solidFill>
              <a:latin typeface="Calibri" panose="020F0502020204030204" pitchFamily="34" charset="0"/>
            </a:rPr>
            <a:t>)</a:t>
          </a:r>
        </a:p>
        <a:p>
          <a:pPr algn="r"/>
          <a:r>
            <a:rPr lang="en-US" sz="1000" b="1" dirty="0" smtClean="0">
              <a:solidFill>
                <a:schemeClr val="bg1"/>
              </a:solidFill>
              <a:latin typeface="Calibri" panose="020F0502020204030204" pitchFamily="34" charset="0"/>
            </a:rPr>
            <a:t>Policy &amp; Regulation &amp; Broadband Access</a:t>
          </a:r>
          <a:endParaRPr lang="en-US" sz="1000" b="1" dirty="0">
            <a:latin typeface="Calibri" panose="020F0502020204030204" pitchFamily="34" charset="0"/>
          </a:endParaRPr>
        </a:p>
      </dgm:t>
    </dgm:pt>
    <dgm:pt modelId="{19D2B814-7BAC-45B1-9C70-69C85552B292}" type="parTrans" cxnId="{9DA44393-E20C-4CD1-91D7-0B09758F9437}">
      <dgm:prSet/>
      <dgm:spPr/>
      <dgm:t>
        <a:bodyPr/>
        <a:lstStyle/>
        <a:p>
          <a:pPr algn="r"/>
          <a:endParaRPr lang="en-US" sz="1000" b="1">
            <a:latin typeface="Calibri" panose="020F0502020204030204" pitchFamily="34" charset="0"/>
          </a:endParaRPr>
        </a:p>
      </dgm:t>
    </dgm:pt>
    <dgm:pt modelId="{61701211-D93C-43F8-AEB3-927826DC03EC}" type="sibTrans" cxnId="{9DA44393-E20C-4CD1-91D7-0B09758F9437}">
      <dgm:prSet/>
      <dgm:spPr/>
      <dgm:t>
        <a:bodyPr/>
        <a:lstStyle/>
        <a:p>
          <a:pPr algn="r"/>
          <a:endParaRPr lang="en-US" sz="1000" b="1">
            <a:latin typeface="Calibri" panose="020F0502020204030204" pitchFamily="34" charset="0"/>
          </a:endParaRPr>
        </a:p>
      </dgm:t>
    </dgm:pt>
    <dgm:pt modelId="{6C27F960-B892-4C7E-A8DF-011103C4CAD2}">
      <dgm:prSet phldrT="[Text]" custT="1"/>
      <dgm:spPr>
        <a:solidFill>
          <a:srgbClr val="92D050"/>
        </a:solidFill>
      </dgm:spPr>
      <dgm:t>
        <a:bodyPr/>
        <a:lstStyle/>
        <a:p>
          <a:pPr algn="r"/>
          <a:r>
            <a:rPr lang="en-US" sz="1200" b="1" dirty="0" smtClean="0">
              <a:solidFill>
                <a:schemeClr val="bg1"/>
              </a:solidFill>
              <a:effectLst>
                <a:outerShdw blurRad="38100" dist="38100" dir="2700000" algn="tl">
                  <a:srgbClr val="000000">
                    <a:alpha val="43137"/>
                  </a:srgbClr>
                </a:outerShdw>
              </a:effectLst>
              <a:latin typeface="Calibri" panose="020F0502020204030204" pitchFamily="34" charset="0"/>
            </a:rPr>
            <a:t>National Information Society Agency (Rep. of Korea)</a:t>
          </a:r>
        </a:p>
        <a:p>
          <a:pPr algn="r"/>
          <a:r>
            <a:rPr lang="en-US" sz="1000" b="1" dirty="0" smtClean="0">
              <a:solidFill>
                <a:schemeClr val="bg1"/>
              </a:solidFill>
              <a:latin typeface="Calibri" panose="020F0502020204030204" pitchFamily="34" charset="0"/>
            </a:rPr>
            <a:t>Policy &amp; Regulation</a:t>
          </a:r>
          <a:endParaRPr lang="en-US" sz="1000" b="1" dirty="0">
            <a:latin typeface="Calibri" panose="020F0502020204030204" pitchFamily="34" charset="0"/>
          </a:endParaRPr>
        </a:p>
      </dgm:t>
    </dgm:pt>
    <dgm:pt modelId="{D0F9AC36-DD88-4458-BAA5-01E00656784A}" type="parTrans" cxnId="{B7D21451-BD1B-4375-BDDA-606FAA8506E7}">
      <dgm:prSet/>
      <dgm:spPr/>
      <dgm:t>
        <a:bodyPr/>
        <a:lstStyle/>
        <a:p>
          <a:pPr algn="r"/>
          <a:endParaRPr lang="en-US" sz="1000" b="1">
            <a:latin typeface="Calibri" panose="020F0502020204030204" pitchFamily="34" charset="0"/>
          </a:endParaRPr>
        </a:p>
      </dgm:t>
    </dgm:pt>
    <dgm:pt modelId="{6DBFD7CE-C093-4F68-BF15-F1D21F3E82E7}" type="sibTrans" cxnId="{B7D21451-BD1B-4375-BDDA-606FAA8506E7}">
      <dgm:prSet/>
      <dgm:spPr/>
      <dgm:t>
        <a:bodyPr/>
        <a:lstStyle/>
        <a:p>
          <a:pPr algn="r"/>
          <a:endParaRPr lang="en-US" sz="1000" b="1">
            <a:latin typeface="Calibri" panose="020F0502020204030204" pitchFamily="34" charset="0"/>
          </a:endParaRPr>
        </a:p>
      </dgm:t>
    </dgm:pt>
    <dgm:pt modelId="{0BD0EACC-38D4-44B3-A33F-729B4D1BEFCE}">
      <dgm:prSet phldrT="[Text]" custT="1"/>
      <dgm:spPr>
        <a:solidFill>
          <a:srgbClr val="0070C0"/>
        </a:solidFill>
      </dgm:spPr>
      <dgm:t>
        <a:bodyPr/>
        <a:lstStyle/>
        <a:p>
          <a:pPr algn="r"/>
          <a:r>
            <a:rPr lang="en-US" sz="1200" b="1" dirty="0" smtClean="0">
              <a:solidFill>
                <a:schemeClr val="bg1"/>
              </a:solidFill>
              <a:effectLst>
                <a:outerShdw blurRad="38100" dist="38100" dir="2700000" algn="tl">
                  <a:srgbClr val="000000">
                    <a:alpha val="43137"/>
                  </a:srgbClr>
                </a:outerShdw>
              </a:effectLst>
              <a:latin typeface="Calibri" panose="020F0502020204030204" pitchFamily="34" charset="0"/>
            </a:rPr>
            <a:t>IMPACT (Malaysia)</a:t>
          </a:r>
        </a:p>
        <a:p>
          <a:pPr algn="r"/>
          <a:r>
            <a:rPr lang="en-US" sz="1000" b="1" dirty="0" smtClean="0">
              <a:solidFill>
                <a:schemeClr val="bg1"/>
              </a:solidFill>
              <a:latin typeface="Calibri" panose="020F0502020204030204" pitchFamily="34" charset="0"/>
            </a:rPr>
            <a:t>Cybersecurity</a:t>
          </a:r>
          <a:endParaRPr lang="en-US" sz="1000" b="1" dirty="0">
            <a:latin typeface="Calibri" panose="020F0502020204030204" pitchFamily="34" charset="0"/>
          </a:endParaRPr>
        </a:p>
      </dgm:t>
    </dgm:pt>
    <dgm:pt modelId="{7F434966-299C-4828-A3B0-F0DB2BA70737}" type="parTrans" cxnId="{81F8C87F-F90B-422D-BDA0-AD4B287BCBB3}">
      <dgm:prSet/>
      <dgm:spPr/>
      <dgm:t>
        <a:bodyPr/>
        <a:lstStyle/>
        <a:p>
          <a:pPr algn="r"/>
          <a:endParaRPr lang="en-US" sz="1000" b="1">
            <a:latin typeface="Calibri" panose="020F0502020204030204" pitchFamily="34" charset="0"/>
          </a:endParaRPr>
        </a:p>
      </dgm:t>
    </dgm:pt>
    <dgm:pt modelId="{6B7A6E50-9892-47D9-B136-0E852BE17E9E}" type="sibTrans" cxnId="{81F8C87F-F90B-422D-BDA0-AD4B287BCBB3}">
      <dgm:prSet/>
      <dgm:spPr/>
      <dgm:t>
        <a:bodyPr/>
        <a:lstStyle/>
        <a:p>
          <a:pPr algn="r"/>
          <a:endParaRPr lang="en-US" sz="1000" b="1">
            <a:latin typeface="Calibri" panose="020F0502020204030204" pitchFamily="34" charset="0"/>
          </a:endParaRPr>
        </a:p>
      </dgm:t>
    </dgm:pt>
    <dgm:pt modelId="{24FE5346-A723-4808-BBB6-CBE25CA2A670}">
      <dgm:prSet custT="1"/>
      <dgm:spPr>
        <a:solidFill>
          <a:srgbClr val="0066FF"/>
        </a:solidFill>
      </dgm:spPr>
      <dgm:t>
        <a:bodyPr/>
        <a:lstStyle/>
        <a:p>
          <a:pPr algn="r"/>
          <a:r>
            <a:rPr lang="en-US" sz="1200" b="1" dirty="0" smtClean="0">
              <a:solidFill>
                <a:schemeClr val="bg1"/>
              </a:solidFill>
              <a:effectLst>
                <a:outerShdw blurRad="38100" dist="38100" dir="2700000" algn="tl">
                  <a:srgbClr val="000000">
                    <a:alpha val="43137"/>
                  </a:srgbClr>
                </a:outerShdw>
              </a:effectLst>
              <a:latin typeface="Calibri" panose="020F0502020204030204" pitchFamily="34" charset="0"/>
            </a:rPr>
            <a:t>Advanced Level Telecom Training Centre (India</a:t>
          </a:r>
          <a:r>
            <a:rPr lang="en-US" sz="1000" b="1" dirty="0" smtClean="0">
              <a:solidFill>
                <a:schemeClr val="bg1"/>
              </a:solidFill>
              <a:latin typeface="Calibri" panose="020F0502020204030204" pitchFamily="34" charset="0"/>
            </a:rPr>
            <a:t>)</a:t>
          </a:r>
        </a:p>
        <a:p>
          <a:pPr algn="r"/>
          <a:r>
            <a:rPr lang="en-US" sz="1000" b="1" dirty="0" smtClean="0">
              <a:solidFill>
                <a:schemeClr val="bg1"/>
              </a:solidFill>
              <a:latin typeface="Calibri" panose="020F0502020204030204" pitchFamily="34" charset="0"/>
            </a:rPr>
            <a:t>Broadband Access</a:t>
          </a:r>
        </a:p>
      </dgm:t>
    </dgm:pt>
    <dgm:pt modelId="{37E2CD9F-8A55-4F74-AD19-1E6D1BB3B0A6}" type="parTrans" cxnId="{BF448280-1471-4C48-9E25-68DFF4883149}">
      <dgm:prSet/>
      <dgm:spPr/>
      <dgm:t>
        <a:bodyPr/>
        <a:lstStyle/>
        <a:p>
          <a:pPr algn="r"/>
          <a:endParaRPr lang="en-US" sz="1000" b="1">
            <a:latin typeface="Calibri" panose="020F0502020204030204" pitchFamily="34" charset="0"/>
          </a:endParaRPr>
        </a:p>
      </dgm:t>
    </dgm:pt>
    <dgm:pt modelId="{C12206BD-2639-4A48-A197-2E5F8A8DECA4}" type="sibTrans" cxnId="{BF448280-1471-4C48-9E25-68DFF4883149}">
      <dgm:prSet/>
      <dgm:spPr/>
      <dgm:t>
        <a:bodyPr/>
        <a:lstStyle/>
        <a:p>
          <a:pPr algn="r"/>
          <a:endParaRPr lang="en-US" sz="1000" b="1">
            <a:latin typeface="Calibri" panose="020F0502020204030204" pitchFamily="34" charset="0"/>
          </a:endParaRPr>
        </a:p>
      </dgm:t>
    </dgm:pt>
    <dgm:pt modelId="{59D22849-0439-4A7E-8444-4CE17832E57A}">
      <dgm:prSet custT="1"/>
      <dgm:spPr>
        <a:solidFill>
          <a:srgbClr val="7030A0"/>
        </a:solidFill>
      </dgm:spPr>
      <dgm:t>
        <a:bodyPr/>
        <a:lstStyle/>
        <a:p>
          <a:pPr algn="r"/>
          <a:r>
            <a:rPr lang="en-US" sz="1200" b="1" dirty="0" smtClean="0">
              <a:effectLst>
                <a:outerShdw blurRad="38100" dist="38100" dir="2700000" algn="tl">
                  <a:srgbClr val="000000">
                    <a:alpha val="43137"/>
                  </a:srgbClr>
                </a:outerShdw>
              </a:effectLst>
              <a:latin typeface="Calibri" panose="020F0502020204030204" pitchFamily="34" charset="0"/>
            </a:rPr>
            <a:t>China Academy of Telecommunications Research  (MIIT, China</a:t>
          </a:r>
          <a:r>
            <a:rPr lang="en-US" sz="1000" b="1" dirty="0" smtClean="0">
              <a:latin typeface="Calibri" panose="020F0502020204030204" pitchFamily="34" charset="0"/>
            </a:rPr>
            <a:t>)</a:t>
          </a:r>
        </a:p>
        <a:p>
          <a:pPr algn="r"/>
          <a:r>
            <a:rPr lang="en-US" sz="1000" b="1" dirty="0" smtClean="0">
              <a:latin typeface="Calibri" panose="020F0502020204030204" pitchFamily="34" charset="0"/>
            </a:rPr>
            <a:t>Conformance and Interoperability</a:t>
          </a:r>
          <a:endParaRPr lang="en-US" sz="1000" b="1" dirty="0">
            <a:latin typeface="Calibri" panose="020F0502020204030204" pitchFamily="34" charset="0"/>
          </a:endParaRPr>
        </a:p>
      </dgm:t>
    </dgm:pt>
    <dgm:pt modelId="{16019532-5914-4305-8455-EFAF524D6500}" type="parTrans" cxnId="{382EAB3A-194A-47FA-898B-BD5FD766A88D}">
      <dgm:prSet/>
      <dgm:spPr/>
      <dgm:t>
        <a:bodyPr/>
        <a:lstStyle/>
        <a:p>
          <a:pPr algn="r"/>
          <a:endParaRPr lang="en-US" sz="1000" b="1">
            <a:latin typeface="Calibri" panose="020F0502020204030204" pitchFamily="34" charset="0"/>
          </a:endParaRPr>
        </a:p>
      </dgm:t>
    </dgm:pt>
    <dgm:pt modelId="{55CE04BB-B9F1-43A6-8CEC-C59CB72D13F8}" type="sibTrans" cxnId="{382EAB3A-194A-47FA-898B-BD5FD766A88D}">
      <dgm:prSet/>
      <dgm:spPr/>
      <dgm:t>
        <a:bodyPr/>
        <a:lstStyle/>
        <a:p>
          <a:pPr algn="r"/>
          <a:endParaRPr lang="en-US" sz="1000" b="1">
            <a:latin typeface="Calibri" panose="020F0502020204030204" pitchFamily="34" charset="0"/>
          </a:endParaRPr>
        </a:p>
      </dgm:t>
    </dgm:pt>
    <dgm:pt modelId="{CF9C03C6-143A-411E-8F75-61885F4E7ED5}">
      <dgm:prSet custT="1"/>
      <dgm:spPr>
        <a:solidFill>
          <a:srgbClr val="CC9900"/>
        </a:solidFill>
      </dgm:spPr>
      <dgm:t>
        <a:bodyPr/>
        <a:lstStyle/>
        <a:p>
          <a:pPr algn="r"/>
          <a:r>
            <a:rPr lang="en-US" sz="1200" b="1" dirty="0" smtClean="0">
              <a:effectLst>
                <a:outerShdw blurRad="38100" dist="38100" dir="2700000" algn="tl">
                  <a:srgbClr val="000000">
                    <a:alpha val="43137"/>
                  </a:srgbClr>
                </a:outerShdw>
              </a:effectLst>
              <a:latin typeface="Calibri" panose="020F0502020204030204" pitchFamily="34" charset="0"/>
            </a:rPr>
            <a:t>State Radio  Monitoring Centre (China)</a:t>
          </a:r>
        </a:p>
        <a:p>
          <a:pPr algn="r"/>
          <a:r>
            <a:rPr lang="en-US" sz="1000" b="1" dirty="0" smtClean="0">
              <a:latin typeface="Calibri" panose="020F0502020204030204" pitchFamily="34" charset="0"/>
            </a:rPr>
            <a:t>Spectrum Management</a:t>
          </a:r>
          <a:endParaRPr lang="en-US" sz="1000" b="1" dirty="0">
            <a:latin typeface="Calibri" panose="020F0502020204030204" pitchFamily="34" charset="0"/>
          </a:endParaRPr>
        </a:p>
      </dgm:t>
    </dgm:pt>
    <dgm:pt modelId="{1A2BF1DD-7311-4E59-974E-C137CA9E06DC}" type="parTrans" cxnId="{0F40F11E-CE45-48EB-B964-19794E5C877A}">
      <dgm:prSet/>
      <dgm:spPr/>
      <dgm:t>
        <a:bodyPr/>
        <a:lstStyle/>
        <a:p>
          <a:pPr algn="r"/>
          <a:endParaRPr lang="en-US" sz="1000" b="1">
            <a:latin typeface="Calibri" panose="020F0502020204030204" pitchFamily="34" charset="0"/>
          </a:endParaRPr>
        </a:p>
      </dgm:t>
    </dgm:pt>
    <dgm:pt modelId="{F7C0A7EB-F1AC-4000-A007-8231FC3F3BE1}" type="sibTrans" cxnId="{0F40F11E-CE45-48EB-B964-19794E5C877A}">
      <dgm:prSet/>
      <dgm:spPr/>
      <dgm:t>
        <a:bodyPr/>
        <a:lstStyle/>
        <a:p>
          <a:pPr algn="r"/>
          <a:endParaRPr lang="en-US" sz="1000" b="1">
            <a:latin typeface="Calibri" panose="020F0502020204030204" pitchFamily="34" charset="0"/>
          </a:endParaRPr>
        </a:p>
      </dgm:t>
    </dgm:pt>
    <dgm:pt modelId="{AB5B431A-050E-4BFC-B7E6-FE6A5900384B}" type="pres">
      <dgm:prSet presAssocID="{68E77D3D-7E94-4D03-AEDD-C3CC0A5F0C51}" presName="Name0" presStyleCnt="0">
        <dgm:presLayoutVars>
          <dgm:chMax val="7"/>
          <dgm:chPref val="7"/>
          <dgm:dir/>
        </dgm:presLayoutVars>
      </dgm:prSet>
      <dgm:spPr/>
      <dgm:t>
        <a:bodyPr/>
        <a:lstStyle/>
        <a:p>
          <a:endParaRPr lang="en-US"/>
        </a:p>
      </dgm:t>
    </dgm:pt>
    <dgm:pt modelId="{0F9953B3-2A70-43C0-9A0A-DFEDA11E9876}" type="pres">
      <dgm:prSet presAssocID="{68E77D3D-7E94-4D03-AEDD-C3CC0A5F0C51}" presName="Name1" presStyleCnt="0"/>
      <dgm:spPr/>
    </dgm:pt>
    <dgm:pt modelId="{CCBBD746-B120-4282-B2E8-01CC9C95B4BF}" type="pres">
      <dgm:prSet presAssocID="{68E77D3D-7E94-4D03-AEDD-C3CC0A5F0C51}" presName="cycle" presStyleCnt="0"/>
      <dgm:spPr/>
    </dgm:pt>
    <dgm:pt modelId="{09495CEB-EC7A-4E6F-B456-72CE40F99E41}" type="pres">
      <dgm:prSet presAssocID="{68E77D3D-7E94-4D03-AEDD-C3CC0A5F0C51}" presName="srcNode" presStyleLbl="node1" presStyleIdx="0" presStyleCnt="6"/>
      <dgm:spPr/>
    </dgm:pt>
    <dgm:pt modelId="{A16D2914-078F-42D9-B62E-2CAEF3B4DB2C}" type="pres">
      <dgm:prSet presAssocID="{68E77D3D-7E94-4D03-AEDD-C3CC0A5F0C51}" presName="conn" presStyleLbl="parChTrans1D2" presStyleIdx="0" presStyleCnt="1"/>
      <dgm:spPr/>
      <dgm:t>
        <a:bodyPr/>
        <a:lstStyle/>
        <a:p>
          <a:endParaRPr lang="en-US"/>
        </a:p>
      </dgm:t>
    </dgm:pt>
    <dgm:pt modelId="{14B2B4DA-1120-4880-B8E7-DBCC29D7ED1A}" type="pres">
      <dgm:prSet presAssocID="{68E77D3D-7E94-4D03-AEDD-C3CC0A5F0C51}" presName="extraNode" presStyleLbl="node1" presStyleIdx="0" presStyleCnt="6"/>
      <dgm:spPr/>
    </dgm:pt>
    <dgm:pt modelId="{62BCEBBB-1BC1-43DA-8A9E-29EBD999367A}" type="pres">
      <dgm:prSet presAssocID="{68E77D3D-7E94-4D03-AEDD-C3CC0A5F0C51}" presName="dstNode" presStyleLbl="node1" presStyleIdx="0" presStyleCnt="6"/>
      <dgm:spPr/>
    </dgm:pt>
    <dgm:pt modelId="{7F66535A-381B-47AB-A037-8077F47F1DB5}" type="pres">
      <dgm:prSet presAssocID="{E370D1A5-F742-408A-894F-83D3F1EC50C2}" presName="text_1" presStyleLbl="node1" presStyleIdx="0" presStyleCnt="6">
        <dgm:presLayoutVars>
          <dgm:bulletEnabled val="1"/>
        </dgm:presLayoutVars>
      </dgm:prSet>
      <dgm:spPr/>
      <dgm:t>
        <a:bodyPr/>
        <a:lstStyle/>
        <a:p>
          <a:endParaRPr lang="en-US"/>
        </a:p>
      </dgm:t>
    </dgm:pt>
    <dgm:pt modelId="{1D5E3ABE-012F-4FA0-90E2-709040467077}" type="pres">
      <dgm:prSet presAssocID="{E370D1A5-F742-408A-894F-83D3F1EC50C2}" presName="accent_1" presStyleCnt="0"/>
      <dgm:spPr/>
    </dgm:pt>
    <dgm:pt modelId="{A1DD623F-E963-4EE1-9F33-3C7FDFA54E8D}" type="pres">
      <dgm:prSet presAssocID="{E370D1A5-F742-408A-894F-83D3F1EC50C2}" presName="accentRepeatNode" presStyleLbl="solidFgAcc1" presStyleIdx="0" presStyleCnt="6"/>
      <dgm:spPr/>
    </dgm:pt>
    <dgm:pt modelId="{B6DCB197-71AE-414D-988C-1B95407F6335}" type="pres">
      <dgm:prSet presAssocID="{6C27F960-B892-4C7E-A8DF-011103C4CAD2}" presName="text_2" presStyleLbl="node1" presStyleIdx="1" presStyleCnt="6">
        <dgm:presLayoutVars>
          <dgm:bulletEnabled val="1"/>
        </dgm:presLayoutVars>
      </dgm:prSet>
      <dgm:spPr/>
      <dgm:t>
        <a:bodyPr/>
        <a:lstStyle/>
        <a:p>
          <a:endParaRPr lang="en-US"/>
        </a:p>
      </dgm:t>
    </dgm:pt>
    <dgm:pt modelId="{E82E74FD-7A27-4079-A78E-84747945EFAB}" type="pres">
      <dgm:prSet presAssocID="{6C27F960-B892-4C7E-A8DF-011103C4CAD2}" presName="accent_2" presStyleCnt="0"/>
      <dgm:spPr/>
    </dgm:pt>
    <dgm:pt modelId="{047024D1-9DC2-4CEC-981C-AC6425FDE92D}" type="pres">
      <dgm:prSet presAssocID="{6C27F960-B892-4C7E-A8DF-011103C4CAD2}" presName="accentRepeatNode" presStyleLbl="solidFgAcc1" presStyleIdx="1" presStyleCnt="6"/>
      <dgm:spPr/>
    </dgm:pt>
    <dgm:pt modelId="{911756AF-2A3C-4533-A5DA-1A1E73AD78C2}" type="pres">
      <dgm:prSet presAssocID="{0BD0EACC-38D4-44B3-A33F-729B4D1BEFCE}" presName="text_3" presStyleLbl="node1" presStyleIdx="2" presStyleCnt="6">
        <dgm:presLayoutVars>
          <dgm:bulletEnabled val="1"/>
        </dgm:presLayoutVars>
      </dgm:prSet>
      <dgm:spPr/>
      <dgm:t>
        <a:bodyPr/>
        <a:lstStyle/>
        <a:p>
          <a:endParaRPr lang="en-US"/>
        </a:p>
      </dgm:t>
    </dgm:pt>
    <dgm:pt modelId="{D0164376-3F40-4CAE-A736-FBCE831918C8}" type="pres">
      <dgm:prSet presAssocID="{0BD0EACC-38D4-44B3-A33F-729B4D1BEFCE}" presName="accent_3" presStyleCnt="0"/>
      <dgm:spPr/>
    </dgm:pt>
    <dgm:pt modelId="{2F32DDFA-549B-4E26-BD0B-254735696141}" type="pres">
      <dgm:prSet presAssocID="{0BD0EACC-38D4-44B3-A33F-729B4D1BEFCE}" presName="accentRepeatNode" presStyleLbl="solidFgAcc1" presStyleIdx="2" presStyleCnt="6"/>
      <dgm:spPr/>
    </dgm:pt>
    <dgm:pt modelId="{1761E4B7-6B46-4938-BBD8-50DA4E9650A8}" type="pres">
      <dgm:prSet presAssocID="{CF9C03C6-143A-411E-8F75-61885F4E7ED5}" presName="text_4" presStyleLbl="node1" presStyleIdx="3" presStyleCnt="6">
        <dgm:presLayoutVars>
          <dgm:bulletEnabled val="1"/>
        </dgm:presLayoutVars>
      </dgm:prSet>
      <dgm:spPr/>
      <dgm:t>
        <a:bodyPr/>
        <a:lstStyle/>
        <a:p>
          <a:endParaRPr lang="en-US"/>
        </a:p>
      </dgm:t>
    </dgm:pt>
    <dgm:pt modelId="{50B66411-B049-49C0-B995-788C14A81B41}" type="pres">
      <dgm:prSet presAssocID="{CF9C03C6-143A-411E-8F75-61885F4E7ED5}" presName="accent_4" presStyleCnt="0"/>
      <dgm:spPr/>
    </dgm:pt>
    <dgm:pt modelId="{C74D8A7D-8EB8-4975-9019-209A5C779DB0}" type="pres">
      <dgm:prSet presAssocID="{CF9C03C6-143A-411E-8F75-61885F4E7ED5}" presName="accentRepeatNode" presStyleLbl="solidFgAcc1" presStyleIdx="3" presStyleCnt="6"/>
      <dgm:spPr/>
    </dgm:pt>
    <dgm:pt modelId="{C2C67DFB-95FD-463E-9A3D-A25E01ECC24D}" type="pres">
      <dgm:prSet presAssocID="{59D22849-0439-4A7E-8444-4CE17832E57A}" presName="text_5" presStyleLbl="node1" presStyleIdx="4" presStyleCnt="6">
        <dgm:presLayoutVars>
          <dgm:bulletEnabled val="1"/>
        </dgm:presLayoutVars>
      </dgm:prSet>
      <dgm:spPr/>
      <dgm:t>
        <a:bodyPr/>
        <a:lstStyle/>
        <a:p>
          <a:endParaRPr lang="en-US"/>
        </a:p>
      </dgm:t>
    </dgm:pt>
    <dgm:pt modelId="{E873B628-81FC-4569-9C9A-0E655159F1FC}" type="pres">
      <dgm:prSet presAssocID="{59D22849-0439-4A7E-8444-4CE17832E57A}" presName="accent_5" presStyleCnt="0"/>
      <dgm:spPr/>
    </dgm:pt>
    <dgm:pt modelId="{B2263884-FA6F-41D4-8F5F-6787E4FC3871}" type="pres">
      <dgm:prSet presAssocID="{59D22849-0439-4A7E-8444-4CE17832E57A}" presName="accentRepeatNode" presStyleLbl="solidFgAcc1" presStyleIdx="4" presStyleCnt="6"/>
      <dgm:spPr/>
    </dgm:pt>
    <dgm:pt modelId="{D59E3AAD-8625-43D8-8B6F-783E1C589D06}" type="pres">
      <dgm:prSet presAssocID="{24FE5346-A723-4808-BBB6-CBE25CA2A670}" presName="text_6" presStyleLbl="node1" presStyleIdx="5" presStyleCnt="6">
        <dgm:presLayoutVars>
          <dgm:bulletEnabled val="1"/>
        </dgm:presLayoutVars>
      </dgm:prSet>
      <dgm:spPr/>
      <dgm:t>
        <a:bodyPr/>
        <a:lstStyle/>
        <a:p>
          <a:endParaRPr lang="en-US"/>
        </a:p>
      </dgm:t>
    </dgm:pt>
    <dgm:pt modelId="{E6F93B44-EDFB-4445-AD9C-DF219FA9E9E8}" type="pres">
      <dgm:prSet presAssocID="{24FE5346-A723-4808-BBB6-CBE25CA2A670}" presName="accent_6" presStyleCnt="0"/>
      <dgm:spPr/>
    </dgm:pt>
    <dgm:pt modelId="{3B6CE9D5-26C4-4F54-805A-06F4A9946413}" type="pres">
      <dgm:prSet presAssocID="{24FE5346-A723-4808-BBB6-CBE25CA2A670}" presName="accentRepeatNode" presStyleLbl="solidFgAcc1" presStyleIdx="5" presStyleCnt="6"/>
      <dgm:spPr/>
    </dgm:pt>
  </dgm:ptLst>
  <dgm:cxnLst>
    <dgm:cxn modelId="{8AF0130C-92B7-432B-A9B3-5BD963C134B5}" type="presOf" srcId="{59D22849-0439-4A7E-8444-4CE17832E57A}" destId="{C2C67DFB-95FD-463E-9A3D-A25E01ECC24D}" srcOrd="0" destOrd="0" presId="urn:microsoft.com/office/officeart/2008/layout/VerticalCurvedList"/>
    <dgm:cxn modelId="{382EAB3A-194A-47FA-898B-BD5FD766A88D}" srcId="{68E77D3D-7E94-4D03-AEDD-C3CC0A5F0C51}" destId="{59D22849-0439-4A7E-8444-4CE17832E57A}" srcOrd="4" destOrd="0" parTransId="{16019532-5914-4305-8455-EFAF524D6500}" sibTransId="{55CE04BB-B9F1-43A6-8CEC-C59CB72D13F8}"/>
    <dgm:cxn modelId="{9DA44393-E20C-4CD1-91D7-0B09758F9437}" srcId="{68E77D3D-7E94-4D03-AEDD-C3CC0A5F0C51}" destId="{E370D1A5-F742-408A-894F-83D3F1EC50C2}" srcOrd="0" destOrd="0" parTransId="{19D2B814-7BAC-45B1-9C70-69C85552B292}" sibTransId="{61701211-D93C-43F8-AEB3-927826DC03EC}"/>
    <dgm:cxn modelId="{6349A13F-45CB-4043-9554-7F80C82CA946}" type="presOf" srcId="{61701211-D93C-43F8-AEB3-927826DC03EC}" destId="{A16D2914-078F-42D9-B62E-2CAEF3B4DB2C}" srcOrd="0" destOrd="0" presId="urn:microsoft.com/office/officeart/2008/layout/VerticalCurvedList"/>
    <dgm:cxn modelId="{9BE03C89-E3DD-47B4-B06E-05C3D3009F33}" type="presOf" srcId="{CF9C03C6-143A-411E-8F75-61885F4E7ED5}" destId="{1761E4B7-6B46-4938-BBD8-50DA4E9650A8}" srcOrd="0" destOrd="0" presId="urn:microsoft.com/office/officeart/2008/layout/VerticalCurvedList"/>
    <dgm:cxn modelId="{3BEE7C81-CBA6-468B-BDE7-8E2DA8B3DC96}" type="presOf" srcId="{0BD0EACC-38D4-44B3-A33F-729B4D1BEFCE}" destId="{911756AF-2A3C-4533-A5DA-1A1E73AD78C2}" srcOrd="0" destOrd="0" presId="urn:microsoft.com/office/officeart/2008/layout/VerticalCurvedList"/>
    <dgm:cxn modelId="{C1259F63-F08B-4600-9E3E-C26DD3BE0328}" type="presOf" srcId="{6C27F960-B892-4C7E-A8DF-011103C4CAD2}" destId="{B6DCB197-71AE-414D-988C-1B95407F6335}" srcOrd="0" destOrd="0" presId="urn:microsoft.com/office/officeart/2008/layout/VerticalCurvedList"/>
    <dgm:cxn modelId="{B7D21451-BD1B-4375-BDDA-606FAA8506E7}" srcId="{68E77D3D-7E94-4D03-AEDD-C3CC0A5F0C51}" destId="{6C27F960-B892-4C7E-A8DF-011103C4CAD2}" srcOrd="1" destOrd="0" parTransId="{D0F9AC36-DD88-4458-BAA5-01E00656784A}" sibTransId="{6DBFD7CE-C093-4F68-BF15-F1D21F3E82E7}"/>
    <dgm:cxn modelId="{0F40F11E-CE45-48EB-B964-19794E5C877A}" srcId="{68E77D3D-7E94-4D03-AEDD-C3CC0A5F0C51}" destId="{CF9C03C6-143A-411E-8F75-61885F4E7ED5}" srcOrd="3" destOrd="0" parTransId="{1A2BF1DD-7311-4E59-974E-C137CA9E06DC}" sibTransId="{F7C0A7EB-F1AC-4000-A007-8231FC3F3BE1}"/>
    <dgm:cxn modelId="{0D92E634-A7E9-4853-988F-B16DF9B37157}" type="presOf" srcId="{68E77D3D-7E94-4D03-AEDD-C3CC0A5F0C51}" destId="{AB5B431A-050E-4BFC-B7E6-FE6A5900384B}" srcOrd="0" destOrd="0" presId="urn:microsoft.com/office/officeart/2008/layout/VerticalCurvedList"/>
    <dgm:cxn modelId="{BF448280-1471-4C48-9E25-68DFF4883149}" srcId="{68E77D3D-7E94-4D03-AEDD-C3CC0A5F0C51}" destId="{24FE5346-A723-4808-BBB6-CBE25CA2A670}" srcOrd="5" destOrd="0" parTransId="{37E2CD9F-8A55-4F74-AD19-1E6D1BB3B0A6}" sibTransId="{C12206BD-2639-4A48-A197-2E5F8A8DECA4}"/>
    <dgm:cxn modelId="{81F8C87F-F90B-422D-BDA0-AD4B287BCBB3}" srcId="{68E77D3D-7E94-4D03-AEDD-C3CC0A5F0C51}" destId="{0BD0EACC-38D4-44B3-A33F-729B4D1BEFCE}" srcOrd="2" destOrd="0" parTransId="{7F434966-299C-4828-A3B0-F0DB2BA70737}" sibTransId="{6B7A6E50-9892-47D9-B136-0E852BE17E9E}"/>
    <dgm:cxn modelId="{ACF02C95-302B-48E8-8D9F-0DEE7D243671}" type="presOf" srcId="{24FE5346-A723-4808-BBB6-CBE25CA2A670}" destId="{D59E3AAD-8625-43D8-8B6F-783E1C589D06}" srcOrd="0" destOrd="0" presId="urn:microsoft.com/office/officeart/2008/layout/VerticalCurvedList"/>
    <dgm:cxn modelId="{5461D8F0-8923-4247-80EF-D5089505BB1B}" type="presOf" srcId="{E370D1A5-F742-408A-894F-83D3F1EC50C2}" destId="{7F66535A-381B-47AB-A037-8077F47F1DB5}" srcOrd="0" destOrd="0" presId="urn:microsoft.com/office/officeart/2008/layout/VerticalCurvedList"/>
    <dgm:cxn modelId="{BE76EE71-C35F-4DF4-88ED-DD57EDEEBFFF}" type="presParOf" srcId="{AB5B431A-050E-4BFC-B7E6-FE6A5900384B}" destId="{0F9953B3-2A70-43C0-9A0A-DFEDA11E9876}" srcOrd="0" destOrd="0" presId="urn:microsoft.com/office/officeart/2008/layout/VerticalCurvedList"/>
    <dgm:cxn modelId="{5A3ED01B-2E4A-4701-B72B-B6348D0FD016}" type="presParOf" srcId="{0F9953B3-2A70-43C0-9A0A-DFEDA11E9876}" destId="{CCBBD746-B120-4282-B2E8-01CC9C95B4BF}" srcOrd="0" destOrd="0" presId="urn:microsoft.com/office/officeart/2008/layout/VerticalCurvedList"/>
    <dgm:cxn modelId="{A86C344B-8432-40EB-AF27-77E3DE2E6619}" type="presParOf" srcId="{CCBBD746-B120-4282-B2E8-01CC9C95B4BF}" destId="{09495CEB-EC7A-4E6F-B456-72CE40F99E41}" srcOrd="0" destOrd="0" presId="urn:microsoft.com/office/officeart/2008/layout/VerticalCurvedList"/>
    <dgm:cxn modelId="{88E4A4E7-98AC-43EF-8C64-374BE77C3CD4}" type="presParOf" srcId="{CCBBD746-B120-4282-B2E8-01CC9C95B4BF}" destId="{A16D2914-078F-42D9-B62E-2CAEF3B4DB2C}" srcOrd="1" destOrd="0" presId="urn:microsoft.com/office/officeart/2008/layout/VerticalCurvedList"/>
    <dgm:cxn modelId="{7846C0D7-14A7-4693-B583-A0738689A748}" type="presParOf" srcId="{CCBBD746-B120-4282-B2E8-01CC9C95B4BF}" destId="{14B2B4DA-1120-4880-B8E7-DBCC29D7ED1A}" srcOrd="2" destOrd="0" presId="urn:microsoft.com/office/officeart/2008/layout/VerticalCurvedList"/>
    <dgm:cxn modelId="{8C286780-E546-4D44-BB67-A335F223BE81}" type="presParOf" srcId="{CCBBD746-B120-4282-B2E8-01CC9C95B4BF}" destId="{62BCEBBB-1BC1-43DA-8A9E-29EBD999367A}" srcOrd="3" destOrd="0" presId="urn:microsoft.com/office/officeart/2008/layout/VerticalCurvedList"/>
    <dgm:cxn modelId="{C367F9F6-198A-4288-8E72-28DC2D67D018}" type="presParOf" srcId="{0F9953B3-2A70-43C0-9A0A-DFEDA11E9876}" destId="{7F66535A-381B-47AB-A037-8077F47F1DB5}" srcOrd="1" destOrd="0" presId="urn:microsoft.com/office/officeart/2008/layout/VerticalCurvedList"/>
    <dgm:cxn modelId="{A84E935B-210E-4C64-B5D4-50286560046A}" type="presParOf" srcId="{0F9953B3-2A70-43C0-9A0A-DFEDA11E9876}" destId="{1D5E3ABE-012F-4FA0-90E2-709040467077}" srcOrd="2" destOrd="0" presId="urn:microsoft.com/office/officeart/2008/layout/VerticalCurvedList"/>
    <dgm:cxn modelId="{782CFE0D-4764-4256-BD86-D8EF1E8550F5}" type="presParOf" srcId="{1D5E3ABE-012F-4FA0-90E2-709040467077}" destId="{A1DD623F-E963-4EE1-9F33-3C7FDFA54E8D}" srcOrd="0" destOrd="0" presId="urn:microsoft.com/office/officeart/2008/layout/VerticalCurvedList"/>
    <dgm:cxn modelId="{6A92BB49-2FEA-488D-B05C-A069F4670324}" type="presParOf" srcId="{0F9953B3-2A70-43C0-9A0A-DFEDA11E9876}" destId="{B6DCB197-71AE-414D-988C-1B95407F6335}" srcOrd="3" destOrd="0" presId="urn:microsoft.com/office/officeart/2008/layout/VerticalCurvedList"/>
    <dgm:cxn modelId="{F0E8A191-80FE-4D61-97CF-8EFB5A4A1E6E}" type="presParOf" srcId="{0F9953B3-2A70-43C0-9A0A-DFEDA11E9876}" destId="{E82E74FD-7A27-4079-A78E-84747945EFAB}" srcOrd="4" destOrd="0" presId="urn:microsoft.com/office/officeart/2008/layout/VerticalCurvedList"/>
    <dgm:cxn modelId="{88BE2ED0-ABF3-42B6-9FAB-EF5C8D9FFF48}" type="presParOf" srcId="{E82E74FD-7A27-4079-A78E-84747945EFAB}" destId="{047024D1-9DC2-4CEC-981C-AC6425FDE92D}" srcOrd="0" destOrd="0" presId="urn:microsoft.com/office/officeart/2008/layout/VerticalCurvedList"/>
    <dgm:cxn modelId="{CEE269F1-98D3-4F4F-864C-FB538D6DA73F}" type="presParOf" srcId="{0F9953B3-2A70-43C0-9A0A-DFEDA11E9876}" destId="{911756AF-2A3C-4533-A5DA-1A1E73AD78C2}" srcOrd="5" destOrd="0" presId="urn:microsoft.com/office/officeart/2008/layout/VerticalCurvedList"/>
    <dgm:cxn modelId="{E7744DF8-13A7-455F-AFFA-24D83221E66E}" type="presParOf" srcId="{0F9953B3-2A70-43C0-9A0A-DFEDA11E9876}" destId="{D0164376-3F40-4CAE-A736-FBCE831918C8}" srcOrd="6" destOrd="0" presId="urn:microsoft.com/office/officeart/2008/layout/VerticalCurvedList"/>
    <dgm:cxn modelId="{0AC89D5B-225A-44EB-851C-4D95BC162C94}" type="presParOf" srcId="{D0164376-3F40-4CAE-A736-FBCE831918C8}" destId="{2F32DDFA-549B-4E26-BD0B-254735696141}" srcOrd="0" destOrd="0" presId="urn:microsoft.com/office/officeart/2008/layout/VerticalCurvedList"/>
    <dgm:cxn modelId="{F20AFB1A-B0BD-4578-A9E3-52E90A1B1FA1}" type="presParOf" srcId="{0F9953B3-2A70-43C0-9A0A-DFEDA11E9876}" destId="{1761E4B7-6B46-4938-BBD8-50DA4E9650A8}" srcOrd="7" destOrd="0" presId="urn:microsoft.com/office/officeart/2008/layout/VerticalCurvedList"/>
    <dgm:cxn modelId="{134F38C5-1AB4-49E9-BD94-CF7C4D868598}" type="presParOf" srcId="{0F9953B3-2A70-43C0-9A0A-DFEDA11E9876}" destId="{50B66411-B049-49C0-B995-788C14A81B41}" srcOrd="8" destOrd="0" presId="urn:microsoft.com/office/officeart/2008/layout/VerticalCurvedList"/>
    <dgm:cxn modelId="{BFFCD7F8-9F0C-4683-9C04-F9B2210D4EA2}" type="presParOf" srcId="{50B66411-B049-49C0-B995-788C14A81B41}" destId="{C74D8A7D-8EB8-4975-9019-209A5C779DB0}" srcOrd="0" destOrd="0" presId="urn:microsoft.com/office/officeart/2008/layout/VerticalCurvedList"/>
    <dgm:cxn modelId="{CD722C87-232E-4500-A71E-D006B019E8D3}" type="presParOf" srcId="{0F9953B3-2A70-43C0-9A0A-DFEDA11E9876}" destId="{C2C67DFB-95FD-463E-9A3D-A25E01ECC24D}" srcOrd="9" destOrd="0" presId="urn:microsoft.com/office/officeart/2008/layout/VerticalCurvedList"/>
    <dgm:cxn modelId="{74F314E1-35B3-46E2-8586-1952BE0CB2C4}" type="presParOf" srcId="{0F9953B3-2A70-43C0-9A0A-DFEDA11E9876}" destId="{E873B628-81FC-4569-9C9A-0E655159F1FC}" srcOrd="10" destOrd="0" presId="urn:microsoft.com/office/officeart/2008/layout/VerticalCurvedList"/>
    <dgm:cxn modelId="{4D84DEC1-D297-44DB-B100-9F9C8B691333}" type="presParOf" srcId="{E873B628-81FC-4569-9C9A-0E655159F1FC}" destId="{B2263884-FA6F-41D4-8F5F-6787E4FC3871}" srcOrd="0" destOrd="0" presId="urn:microsoft.com/office/officeart/2008/layout/VerticalCurvedList"/>
    <dgm:cxn modelId="{B3C8A0B6-7D57-46E0-8AD1-BB4D3C70B69A}" type="presParOf" srcId="{0F9953B3-2A70-43C0-9A0A-DFEDA11E9876}" destId="{D59E3AAD-8625-43D8-8B6F-783E1C589D06}" srcOrd="11" destOrd="0" presId="urn:microsoft.com/office/officeart/2008/layout/VerticalCurvedList"/>
    <dgm:cxn modelId="{91F91C7E-AAF0-4416-98A9-EAFAD7283D1C}" type="presParOf" srcId="{0F9953B3-2A70-43C0-9A0A-DFEDA11E9876}" destId="{E6F93B44-EDFB-4445-AD9C-DF219FA9E9E8}" srcOrd="12" destOrd="0" presId="urn:microsoft.com/office/officeart/2008/layout/VerticalCurvedList"/>
    <dgm:cxn modelId="{B19AD36C-83C1-43E1-BCE8-0894D25D9E49}" type="presParOf" srcId="{E6F93B44-EDFB-4445-AD9C-DF219FA9E9E8}" destId="{3B6CE9D5-26C4-4F54-805A-06F4A994641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79D5E-EC48-4FD5-B5BE-B6D0446873CA}" type="datetimeFigureOut">
              <a:rPr lang="en-US" smtClean="0"/>
              <a:t>06/06/2016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D0C80-AABC-431B-A586-3979B6AF3BC3}" type="slidenum">
              <a:rPr lang="en-US" smtClean="0"/>
              <a:t>‹#›</a:t>
            </a:fld>
            <a:endParaRPr lang="en-US"/>
          </a:p>
        </p:txBody>
      </p:sp>
    </p:spTree>
    <p:extLst>
      <p:ext uri="{BB962C8B-B14F-4D97-AF65-F5344CB8AC3E}">
        <p14:creationId xmlns:p14="http://schemas.microsoft.com/office/powerpoint/2010/main" val="389474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a:t>
            </a:fld>
            <a:endParaRPr lang="en-US"/>
          </a:p>
        </p:txBody>
      </p:sp>
    </p:spTree>
    <p:extLst>
      <p:ext uri="{BB962C8B-B14F-4D97-AF65-F5344CB8AC3E}">
        <p14:creationId xmlns:p14="http://schemas.microsoft.com/office/powerpoint/2010/main" val="68586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chemeClr val="tx1"/>
                </a:solidFill>
                <a:latin typeface="Calibri" pitchFamily="34" charset="0"/>
                <a:cs typeface="Arial" charset="0"/>
              </a:defRPr>
            </a:lvl1pPr>
            <a:lvl2pPr marL="742950" indent="-285750" defTabSz="942975" eaLnBrk="0" hangingPunct="0">
              <a:defRPr sz="2000">
                <a:solidFill>
                  <a:schemeClr val="tx1"/>
                </a:solidFill>
                <a:latin typeface="Calibri" pitchFamily="34" charset="0"/>
                <a:cs typeface="Arial" charset="0"/>
              </a:defRPr>
            </a:lvl2pPr>
            <a:lvl3pPr marL="1143000" indent="-228600" defTabSz="942975" eaLnBrk="0" hangingPunct="0">
              <a:defRPr sz="2000">
                <a:solidFill>
                  <a:schemeClr val="tx1"/>
                </a:solidFill>
                <a:latin typeface="Calibri" pitchFamily="34" charset="0"/>
                <a:cs typeface="Arial" charset="0"/>
              </a:defRPr>
            </a:lvl3pPr>
            <a:lvl4pPr marL="1600200" indent="-228600" defTabSz="942975" eaLnBrk="0" hangingPunct="0">
              <a:defRPr sz="2000">
                <a:solidFill>
                  <a:schemeClr val="tx1"/>
                </a:solidFill>
                <a:latin typeface="Calibri" pitchFamily="34" charset="0"/>
                <a:cs typeface="Arial" charset="0"/>
              </a:defRPr>
            </a:lvl4pPr>
            <a:lvl5pPr marL="2057400" indent="-228600" defTabSz="942975" eaLnBrk="0" hangingPunct="0">
              <a:defRPr sz="2000">
                <a:solidFill>
                  <a:schemeClr val="tx1"/>
                </a:solidFill>
                <a:latin typeface="Calibri" pitchFamily="34" charset="0"/>
                <a:cs typeface="Arial" charset="0"/>
              </a:defRPr>
            </a:lvl5pPr>
            <a:lvl6pPr marL="2514600" indent="-228600" defTabSz="942975"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42975"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42975"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42975"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fld id="{6E5733F8-61D7-4F3F-9BC8-4797EE7B4D23}" type="slidenum">
              <a:rPr lang="en-US" sz="1200" smtClean="0">
                <a:solidFill>
                  <a:srgbClr val="000000"/>
                </a:solidFill>
                <a:latin typeface="Arial" charset="0"/>
              </a:rPr>
              <a:pPr eaLnBrk="1" hangingPunct="1"/>
              <a:t>11</a:t>
            </a:fld>
            <a:endParaRPr lang="en-US" sz="1200" dirty="0" smtClean="0">
              <a:solidFill>
                <a:srgbClr val="000000"/>
              </a:solidFill>
              <a:latin typeface="Arial" charset="0"/>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nchor="b"/>
          <a:lstStyle>
            <a:lvl1pPr defTabSz="977900" eaLnBrk="0" hangingPunct="0">
              <a:defRPr sz="2000">
                <a:solidFill>
                  <a:schemeClr val="tx1"/>
                </a:solidFill>
                <a:latin typeface="Calibri" pitchFamily="34" charset="0"/>
                <a:cs typeface="Arial" charset="0"/>
              </a:defRPr>
            </a:lvl1pPr>
            <a:lvl2pPr marL="742950" indent="-285750" defTabSz="977900" eaLnBrk="0" hangingPunct="0">
              <a:defRPr sz="2000">
                <a:solidFill>
                  <a:schemeClr val="tx1"/>
                </a:solidFill>
                <a:latin typeface="Calibri" pitchFamily="34" charset="0"/>
                <a:cs typeface="Arial" charset="0"/>
              </a:defRPr>
            </a:lvl2pPr>
            <a:lvl3pPr marL="1143000" indent="-228600" defTabSz="977900" eaLnBrk="0" hangingPunct="0">
              <a:defRPr sz="2000">
                <a:solidFill>
                  <a:schemeClr val="tx1"/>
                </a:solidFill>
                <a:latin typeface="Calibri" pitchFamily="34" charset="0"/>
                <a:cs typeface="Arial" charset="0"/>
              </a:defRPr>
            </a:lvl3pPr>
            <a:lvl4pPr marL="1600200" indent="-228600" defTabSz="977900" eaLnBrk="0" hangingPunct="0">
              <a:defRPr sz="2000">
                <a:solidFill>
                  <a:schemeClr val="tx1"/>
                </a:solidFill>
                <a:latin typeface="Calibri" pitchFamily="34" charset="0"/>
                <a:cs typeface="Arial" charset="0"/>
              </a:defRPr>
            </a:lvl4pPr>
            <a:lvl5pPr marL="2057400" indent="-228600" defTabSz="977900" eaLnBrk="0" hangingPunct="0">
              <a:defRPr sz="2000">
                <a:solidFill>
                  <a:schemeClr val="tx1"/>
                </a:solidFill>
                <a:latin typeface="Calibri" pitchFamily="34" charset="0"/>
                <a:cs typeface="Arial" charset="0"/>
              </a:defRPr>
            </a:lvl5pPr>
            <a:lvl6pPr marL="2514600" indent="-228600" defTabSz="9779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779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779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77900" eaLnBrk="0" fontAlgn="base" hangingPunct="0">
              <a:spcBef>
                <a:spcPct val="0"/>
              </a:spcBef>
              <a:spcAft>
                <a:spcPct val="0"/>
              </a:spcAft>
              <a:defRPr sz="2000">
                <a:solidFill>
                  <a:schemeClr val="tx1"/>
                </a:solidFill>
                <a:latin typeface="Calibri" pitchFamily="34" charset="0"/>
                <a:cs typeface="Arial" charset="0"/>
              </a:defRPr>
            </a:lvl9pPr>
          </a:lstStyle>
          <a:p>
            <a:pPr algn="r" eaLnBrk="1" hangingPunct="1"/>
            <a:fld id="{178D05FA-2F47-4A39-85CD-A24EDD3F319D}" type="slidenum">
              <a:rPr lang="en-US" sz="1200">
                <a:solidFill>
                  <a:srgbClr val="000000"/>
                </a:solidFill>
                <a:latin typeface="Arial" charset="0"/>
              </a:rPr>
              <a:pPr algn="r" eaLnBrk="1" hangingPunct="1"/>
              <a:t>11</a:t>
            </a:fld>
            <a:endParaRPr lang="en-US" sz="1200" dirty="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lstStyle/>
          <a:p>
            <a:endParaRPr lang="en-US" dirty="0" smtClean="0">
              <a:latin typeface="Arial" charset="0"/>
              <a:cs typeface="Arial" charset="0"/>
            </a:endParaRPr>
          </a:p>
        </p:txBody>
      </p:sp>
    </p:spTree>
    <p:extLst>
      <p:ext uri="{BB962C8B-B14F-4D97-AF65-F5344CB8AC3E}">
        <p14:creationId xmlns:p14="http://schemas.microsoft.com/office/powerpoint/2010/main" val="239396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of actions and activities at the discretion of the action and/or country manager for based on the regional planning inputs into the operational plans. All related planning and activity implementation is occasioned by the action/country manager under the sanction and direction of the Regional Director.</a:t>
            </a:r>
          </a:p>
          <a:p>
            <a:endParaRPr lang="en-US" dirty="0"/>
          </a:p>
          <a:p>
            <a:r>
              <a:rPr lang="en-US" dirty="0"/>
              <a:t>One of the needs that the Regional Office needs to address is a need for a concerted and coordinated effort in the delivery of strategy to govern the structured implementation of actions and activities for member states. (We have been discussing this amongst our selves).</a:t>
            </a:r>
          </a:p>
          <a:p>
            <a:endParaRPr lang="en-US" dirty="0"/>
          </a:p>
          <a:p>
            <a:r>
              <a:rPr lang="en-US" dirty="0"/>
              <a:t>This will require closer liaison with membership in a structured approach. Being able to work more closely with membership in identifying priorities and key requirements and being able to structure these for implementation in the operational plans.</a:t>
            </a: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12</a:t>
            </a:fld>
            <a:endParaRPr lang="en-US"/>
          </a:p>
        </p:txBody>
      </p:sp>
    </p:spTree>
    <p:extLst>
      <p:ext uri="{BB962C8B-B14F-4D97-AF65-F5344CB8AC3E}">
        <p14:creationId xmlns:p14="http://schemas.microsoft.com/office/powerpoint/2010/main" val="746320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13</a:t>
            </a:fld>
            <a:endParaRPr lang="en-US"/>
          </a:p>
        </p:txBody>
      </p:sp>
    </p:spTree>
    <p:extLst>
      <p:ext uri="{BB962C8B-B14F-4D97-AF65-F5344CB8AC3E}">
        <p14:creationId xmlns:p14="http://schemas.microsoft.com/office/powerpoint/2010/main" val="2010746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Cybersecurity Readiness Assessments</a:t>
            </a:r>
          </a:p>
          <a:p>
            <a:pPr marL="171450" indent="-171450">
              <a:buFont typeface="Arial" panose="020B0604020202020204" pitchFamily="34" charset="0"/>
              <a:buChar char="•"/>
            </a:pPr>
            <a:r>
              <a:rPr lang="en-US" dirty="0" smtClean="0"/>
              <a:t>Network Security Assessments</a:t>
            </a:r>
          </a:p>
          <a:p>
            <a:pPr marL="171450" indent="-171450">
              <a:buFont typeface="Arial" panose="020B0604020202020204" pitchFamily="34" charset="0"/>
              <a:buChar char="•"/>
            </a:pPr>
            <a:r>
              <a:rPr lang="en-US" dirty="0" smtClean="0"/>
              <a:t>Developing/Drafting National Strategies, Policy, Law</a:t>
            </a:r>
          </a:p>
          <a:p>
            <a:pPr marL="171450" indent="-171450">
              <a:buFont typeface="Arial" panose="020B0604020202020204" pitchFamily="34" charset="0"/>
              <a:buChar char="•"/>
            </a:pPr>
            <a:r>
              <a:rPr lang="en-US" dirty="0" smtClean="0"/>
              <a:t>Capacity Building of Regulators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ICT Applications for rural development</a:t>
            </a:r>
          </a:p>
          <a:p>
            <a:pPr marL="171450" indent="-171450">
              <a:buFont typeface="Arial" panose="020B0604020202020204" pitchFamily="34" charset="0"/>
              <a:buChar char="•"/>
            </a:pPr>
            <a:r>
              <a:rPr lang="en-US" dirty="0" smtClean="0"/>
              <a:t>Broadband feasibility study</a:t>
            </a:r>
          </a:p>
          <a:p>
            <a:pPr marL="171450" indent="-171450">
              <a:buFont typeface="Arial" panose="020B0604020202020204" pitchFamily="34" charset="0"/>
              <a:buChar char="•"/>
            </a:pPr>
            <a:r>
              <a:rPr lang="en-US" dirty="0" smtClean="0"/>
              <a:t>Internet Exchange Feasibility</a:t>
            </a:r>
          </a:p>
          <a:p>
            <a:pPr marL="171450" indent="-171450">
              <a:buFont typeface="Arial" panose="020B0604020202020204" pitchFamily="34" charset="0"/>
              <a:buChar char="•"/>
            </a:pPr>
            <a:r>
              <a:rPr lang="en-US" dirty="0" smtClean="0"/>
              <a:t>Telecommunication Strategy – the next 5-10 years </a:t>
            </a:r>
          </a:p>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14</a:t>
            </a:fld>
            <a:endParaRPr lang="en-US"/>
          </a:p>
        </p:txBody>
      </p:sp>
    </p:spTree>
    <p:extLst>
      <p:ext uri="{BB962C8B-B14F-4D97-AF65-F5344CB8AC3E}">
        <p14:creationId xmlns:p14="http://schemas.microsoft.com/office/powerpoint/2010/main" val="315598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15</a:t>
            </a:fld>
            <a:endParaRPr lang="en-US"/>
          </a:p>
        </p:txBody>
      </p:sp>
    </p:spTree>
    <p:extLst>
      <p:ext uri="{BB962C8B-B14F-4D97-AF65-F5344CB8AC3E}">
        <p14:creationId xmlns:p14="http://schemas.microsoft.com/office/powerpoint/2010/main" val="2245975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Compliance Testing of Mobile Base Stations and Broadcast stations </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smtClean="0">
                <a:solidFill>
                  <a:srgbClr val="000000"/>
                </a:solidFill>
                <a:latin typeface="Calibri" panose="020F0502020204030204" pitchFamily="34" charset="0"/>
              </a:rPr>
              <a:t>Strengthen HCB </a:t>
            </a:r>
            <a:r>
              <a:rPr lang="en-US" dirty="0">
                <a:solidFill>
                  <a:srgbClr val="000000"/>
                </a:solidFill>
                <a:latin typeface="Calibri" panose="020F0502020204030204" pitchFamily="34" charset="0"/>
              </a:rPr>
              <a:t>on the Emergency Services using New </a:t>
            </a:r>
            <a:r>
              <a:rPr lang="en-US" dirty="0" smtClean="0">
                <a:solidFill>
                  <a:srgbClr val="000000"/>
                </a:solidFill>
                <a:latin typeface="Calibri" panose="020F0502020204030204" pitchFamily="34" charset="0"/>
              </a:rPr>
              <a:t>Technologies - Bhutan</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Study and comprehensive assessment of ICT use for Emergency </a:t>
            </a:r>
            <a:r>
              <a:rPr lang="en-US" dirty="0" smtClean="0">
                <a:solidFill>
                  <a:srgbClr val="000000"/>
                </a:solidFill>
                <a:latin typeface="Calibri" panose="020F0502020204030204" pitchFamily="34" charset="0"/>
              </a:rPr>
              <a:t>Telecoms Timor</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Assistance to ASP countries in Common Alerting Protocol (CAP</a:t>
            </a:r>
            <a:r>
              <a:rPr lang="en-US" dirty="0" smtClean="0">
                <a:solidFill>
                  <a:srgbClr val="000000"/>
                </a:solidFill>
                <a:latin typeface="Calibri" panose="020F0502020204030204" pitchFamily="34" charset="0"/>
              </a:rPr>
              <a:t>) - PINs</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Mobile Network Disaster Restoration </a:t>
            </a:r>
            <a:r>
              <a:rPr lang="en-US" dirty="0" smtClean="0">
                <a:solidFill>
                  <a:srgbClr val="000000"/>
                </a:solidFill>
                <a:latin typeface="Calibri" panose="020F0502020204030204" pitchFamily="34" charset="0"/>
              </a:rPr>
              <a:t>Plan – Nepal </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Development of an National Emergency Telecommunications </a:t>
            </a:r>
            <a:r>
              <a:rPr lang="en-US" dirty="0" smtClean="0">
                <a:solidFill>
                  <a:srgbClr val="000000"/>
                </a:solidFill>
                <a:latin typeface="Calibri" panose="020F0502020204030204" pitchFamily="34" charset="0"/>
              </a:rPr>
              <a:t>Plan - Samoa</a:t>
            </a:r>
            <a:endParaRPr lang="en-US" sz="1400" dirty="0">
              <a:latin typeface="Arial" panose="020B0604020202020204" pitchFamily="34" charset="0"/>
            </a:endParaRPr>
          </a:p>
          <a:p>
            <a:pPr marL="171450" indent="-171450" fontAlgn="t">
              <a:lnSpc>
                <a:spcPct val="150000"/>
              </a:lnSpc>
              <a:buFont typeface="Arial" panose="020B0604020202020204" pitchFamily="34" charset="0"/>
              <a:buChar char="•"/>
            </a:pPr>
            <a:r>
              <a:rPr lang="en-US" dirty="0">
                <a:solidFill>
                  <a:srgbClr val="000000"/>
                </a:solidFill>
                <a:latin typeface="Calibri" panose="020F0502020204030204" pitchFamily="34" charset="0"/>
              </a:rPr>
              <a:t>Emergency Communications : Disaster resilience </a:t>
            </a:r>
            <a:r>
              <a:rPr lang="en-US" dirty="0" smtClean="0">
                <a:solidFill>
                  <a:srgbClr val="000000"/>
                </a:solidFill>
                <a:latin typeface="Calibri" panose="020F0502020204030204" pitchFamily="34" charset="0"/>
              </a:rPr>
              <a:t>framework – Pakistan / MC</a:t>
            </a:r>
            <a:endParaRPr lang="en-US" sz="14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16</a:t>
            </a:fld>
            <a:endParaRPr lang="en-US"/>
          </a:p>
        </p:txBody>
      </p:sp>
    </p:spTree>
    <p:extLst>
      <p:ext uri="{BB962C8B-B14F-4D97-AF65-F5344CB8AC3E}">
        <p14:creationId xmlns:p14="http://schemas.microsoft.com/office/powerpoint/2010/main" val="69221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17</a:t>
            </a:fld>
            <a:endParaRPr lang="en-US"/>
          </a:p>
        </p:txBody>
      </p:sp>
    </p:spTree>
    <p:extLst>
      <p:ext uri="{BB962C8B-B14F-4D97-AF65-F5344CB8AC3E}">
        <p14:creationId xmlns:p14="http://schemas.microsoft.com/office/powerpoint/2010/main" val="3180537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09886"/>
          </a:xfrm>
        </p:spPr>
        <p:txBody>
          <a:bodyPr/>
          <a:lstStyle/>
          <a:p>
            <a:pPr fontAlgn="t"/>
            <a:r>
              <a:rPr lang="en-US" dirty="0">
                <a:solidFill>
                  <a:srgbClr val="000000"/>
                </a:solidFill>
                <a:latin typeface="Calibri" panose="020F0502020204030204" pitchFamily="34" charset="0"/>
              </a:rPr>
              <a:t>Domain Name </a:t>
            </a:r>
            <a:r>
              <a:rPr lang="en-US" dirty="0" err="1" smtClean="0">
                <a:solidFill>
                  <a:srgbClr val="000000"/>
                </a:solidFill>
                <a:latin typeface="Calibri" panose="020F0502020204030204" pitchFamily="34" charset="0"/>
              </a:rPr>
              <a:t>ccTLD</a:t>
            </a:r>
            <a:endParaRPr lang="en-US" dirty="0" smtClean="0">
              <a:solidFill>
                <a:srgbClr val="000000"/>
              </a:solidFill>
              <a:latin typeface="Calibri" panose="020F0502020204030204" pitchFamily="34" charset="0"/>
            </a:endParaRPr>
          </a:p>
          <a:p>
            <a:pPr fontAlgn="t"/>
            <a:r>
              <a:rPr lang="en-US" dirty="0">
                <a:solidFill>
                  <a:srgbClr val="000000"/>
                </a:solidFill>
                <a:latin typeface="Calibri" panose="020F0502020204030204" pitchFamily="34" charset="0"/>
              </a:rPr>
              <a:t>Supporting IPv6 implementation in Asia-Pacific region</a:t>
            </a:r>
            <a:endParaRPr lang="en-US" sz="1800" dirty="0">
              <a:latin typeface="Arial" panose="020B0604020202020204" pitchFamily="34" charset="0"/>
            </a:endParaRPr>
          </a:p>
          <a:p>
            <a:pPr fontAlgn="t"/>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Capacity Building in Spectrum </a:t>
            </a:r>
            <a:r>
              <a:rPr lang="en-US" dirty="0" smtClean="0">
                <a:solidFill>
                  <a:srgbClr val="000000"/>
                </a:solidFill>
                <a:latin typeface="Calibri" panose="020F0502020204030204" pitchFamily="34" charset="0"/>
              </a:rPr>
              <a:t>Management </a:t>
            </a:r>
            <a:r>
              <a:rPr lang="en-US" dirty="0">
                <a:solidFill>
                  <a:srgbClr val="000000"/>
                </a:solidFill>
                <a:latin typeface="Calibri" panose="020F0502020204030204" pitchFamily="34" charset="0"/>
              </a:rPr>
              <a:t>and Monitoring</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Spectrum </a:t>
            </a:r>
            <a:r>
              <a:rPr lang="en-US" dirty="0">
                <a:solidFill>
                  <a:srgbClr val="000000"/>
                </a:solidFill>
                <a:latin typeface="Calibri" panose="020F0502020204030204" pitchFamily="34" charset="0"/>
              </a:rPr>
              <a:t>Management and Spectrum Management System for Developing Countries (SMS4DC</a:t>
            </a:r>
            <a:r>
              <a:rPr lang="en-US" dirty="0" smtClean="0">
                <a:solidFill>
                  <a:srgbClr val="000000"/>
                </a:solidFill>
                <a:latin typeface="Calibri" panose="020F0502020204030204" pitchFamily="34" charset="0"/>
              </a:rPr>
              <a:t>)</a:t>
            </a:r>
            <a:r>
              <a:rPr lang="en-US" sz="1800"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Enabling </a:t>
            </a:r>
            <a:r>
              <a:rPr lang="en-US" dirty="0">
                <a:solidFill>
                  <a:srgbClr val="000000"/>
                </a:solidFill>
                <a:latin typeface="Calibri" panose="020F0502020204030204" pitchFamily="34" charset="0"/>
              </a:rPr>
              <a:t>efficient and optimum spectrum resources </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Conformity </a:t>
            </a:r>
            <a:r>
              <a:rPr lang="en-US" dirty="0">
                <a:solidFill>
                  <a:srgbClr val="000000"/>
                </a:solidFill>
                <a:latin typeface="Calibri" panose="020F0502020204030204" pitchFamily="34" charset="0"/>
              </a:rPr>
              <a:t>and </a:t>
            </a:r>
            <a:r>
              <a:rPr lang="en-US" dirty="0" smtClean="0">
                <a:solidFill>
                  <a:srgbClr val="000000"/>
                </a:solidFill>
                <a:latin typeface="Calibri" panose="020F0502020204030204" pitchFamily="34" charset="0"/>
              </a:rPr>
              <a:t>Interoperability</a:t>
            </a:r>
          </a:p>
          <a:p>
            <a:pPr fontAlgn="t"/>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International </a:t>
            </a:r>
            <a:r>
              <a:rPr lang="en-US" dirty="0">
                <a:solidFill>
                  <a:srgbClr val="000000"/>
                </a:solidFill>
                <a:latin typeface="Calibri" panose="020F0502020204030204" pitchFamily="34" charset="0"/>
              </a:rPr>
              <a:t>Satellite Symposium </a:t>
            </a:r>
            <a:r>
              <a:rPr lang="en-US" dirty="0" smtClean="0">
                <a:solidFill>
                  <a:srgbClr val="000000"/>
                </a:solidFill>
                <a:latin typeface="Calibri" panose="020F0502020204030204" pitchFamily="34" charset="0"/>
              </a:rPr>
              <a:t>2015, Satellite Coordination</a:t>
            </a:r>
          </a:p>
          <a:p>
            <a:pPr fontAlgn="t"/>
            <a:r>
              <a:rPr lang="en-US" dirty="0">
                <a:solidFill>
                  <a:srgbClr val="000000"/>
                </a:solidFill>
                <a:latin typeface="Calibri" panose="020F0502020204030204" pitchFamily="34" charset="0"/>
              </a:rPr>
              <a:t>Satellite network registration and project </a:t>
            </a:r>
            <a:r>
              <a:rPr lang="en-US" dirty="0" smtClean="0">
                <a:solidFill>
                  <a:srgbClr val="000000"/>
                </a:solidFill>
                <a:latin typeface="Calibri" panose="020F0502020204030204" pitchFamily="34" charset="0"/>
              </a:rPr>
              <a:t>feasibility</a:t>
            </a:r>
            <a:endParaRPr lang="en-US" sz="1800" dirty="0">
              <a:latin typeface="Arial" panose="020B0604020202020204" pitchFamily="34" charset="0"/>
            </a:endParaRPr>
          </a:p>
          <a:p>
            <a:pPr fontAlgn="t"/>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Community </a:t>
            </a:r>
            <a:r>
              <a:rPr lang="en-US" dirty="0">
                <a:solidFill>
                  <a:srgbClr val="000000"/>
                </a:solidFill>
                <a:latin typeface="Calibri" panose="020F0502020204030204" pitchFamily="34" charset="0"/>
              </a:rPr>
              <a:t>TV </a:t>
            </a:r>
            <a:r>
              <a:rPr lang="en-US" dirty="0" smtClean="0">
                <a:solidFill>
                  <a:srgbClr val="000000"/>
                </a:solidFill>
                <a:latin typeface="Calibri" panose="020F0502020204030204" pitchFamily="34" charset="0"/>
              </a:rPr>
              <a:t>Broadcasting and Digital TV Transition</a:t>
            </a:r>
            <a:r>
              <a:rPr lang="en-US" sz="1800" dirty="0" smtClean="0">
                <a:solidFill>
                  <a:srgbClr val="000000"/>
                </a:solidFill>
                <a:latin typeface="Calibri" panose="020F0502020204030204" pitchFamily="34" charset="0"/>
              </a:rPr>
              <a:t> </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Digital </a:t>
            </a:r>
            <a:r>
              <a:rPr lang="en-US" dirty="0">
                <a:solidFill>
                  <a:srgbClr val="000000"/>
                </a:solidFill>
                <a:latin typeface="Calibri" panose="020F0502020204030204" pitchFamily="34" charset="0"/>
              </a:rPr>
              <a:t>Broadcasting </a:t>
            </a:r>
            <a:r>
              <a:rPr lang="en-US" dirty="0" smtClean="0">
                <a:solidFill>
                  <a:srgbClr val="000000"/>
                </a:solidFill>
                <a:latin typeface="Calibri" panose="020F0502020204030204" pitchFamily="34" charset="0"/>
              </a:rPr>
              <a:t>Implementation</a:t>
            </a:r>
            <a:endParaRPr lang="en-US" sz="1800" dirty="0">
              <a:latin typeface="Arial" panose="020B0604020202020204" pitchFamily="34" charset="0"/>
            </a:endParaRPr>
          </a:p>
          <a:p>
            <a:pPr fontAlgn="t"/>
            <a:endParaRPr lang="en-US" dirty="0" smtClean="0">
              <a:solidFill>
                <a:srgbClr val="000000"/>
              </a:solidFill>
              <a:latin typeface="Calibri" panose="020F0502020204030204" pitchFamily="34" charset="0"/>
            </a:endParaRPr>
          </a:p>
          <a:p>
            <a:pPr fontAlgn="t"/>
            <a:r>
              <a:rPr lang="en-US" dirty="0" smtClean="0">
                <a:solidFill>
                  <a:srgbClr val="000000"/>
                </a:solidFill>
                <a:latin typeface="Calibri" panose="020F0502020204030204" pitchFamily="34" charset="0"/>
              </a:rPr>
              <a:t>Strategic </a:t>
            </a:r>
            <a:r>
              <a:rPr lang="en-US" dirty="0">
                <a:solidFill>
                  <a:srgbClr val="000000"/>
                </a:solidFill>
                <a:latin typeface="Calibri" panose="020F0502020204030204" pitchFamily="34" charset="0"/>
              </a:rPr>
              <a:t>Plan on Telecommunications Infrastructure, ICT Technology Map and Broadband </a:t>
            </a:r>
            <a:r>
              <a:rPr lang="en-US" dirty="0" smtClean="0">
                <a:solidFill>
                  <a:srgbClr val="000000"/>
                </a:solidFill>
                <a:latin typeface="Calibri" panose="020F0502020204030204" pitchFamily="34" charset="0"/>
              </a:rPr>
              <a:t>Development</a:t>
            </a:r>
          </a:p>
          <a:p>
            <a:pPr fontAlgn="t"/>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Maintenance </a:t>
            </a:r>
            <a:r>
              <a:rPr lang="en-US" dirty="0">
                <a:solidFill>
                  <a:srgbClr val="000000"/>
                </a:solidFill>
                <a:latin typeface="Calibri" panose="020F0502020204030204" pitchFamily="34" charset="0"/>
              </a:rPr>
              <a:t>and development of the interactive transmission map for </a:t>
            </a:r>
            <a:r>
              <a:rPr lang="en-US" dirty="0" smtClean="0">
                <a:solidFill>
                  <a:srgbClr val="000000"/>
                </a:solidFill>
                <a:latin typeface="Calibri" panose="020F0502020204030204" pitchFamily="34" charset="0"/>
              </a:rPr>
              <a:t>ASP</a:t>
            </a:r>
          </a:p>
          <a:p>
            <a:pPr fontAlgn="t"/>
            <a:r>
              <a:rPr lang="en-US" dirty="0" smtClean="0">
                <a:solidFill>
                  <a:srgbClr val="000000"/>
                </a:solidFill>
                <a:latin typeface="Calibri" panose="020F0502020204030204" pitchFamily="34" charset="0"/>
              </a:rPr>
              <a:t>National </a:t>
            </a:r>
            <a:r>
              <a:rPr lang="en-US" dirty="0">
                <a:solidFill>
                  <a:srgbClr val="000000"/>
                </a:solidFill>
                <a:latin typeface="Calibri" panose="020F0502020204030204" pitchFamily="34" charset="0"/>
              </a:rPr>
              <a:t>Internet Exchange Center</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OTT </a:t>
            </a:r>
            <a:r>
              <a:rPr lang="en-US" dirty="0">
                <a:solidFill>
                  <a:srgbClr val="000000"/>
                </a:solidFill>
                <a:latin typeface="Calibri" panose="020F0502020204030204" pitchFamily="34" charset="0"/>
              </a:rPr>
              <a:t>and IBB Hybrid Technologies for Broadcasters</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Business Incubation Program for Mobile Applications Development</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18</a:t>
            </a:fld>
            <a:endParaRPr lang="en-US" dirty="0"/>
          </a:p>
        </p:txBody>
      </p:sp>
    </p:spTree>
    <p:extLst>
      <p:ext uri="{BB962C8B-B14F-4D97-AF65-F5344CB8AC3E}">
        <p14:creationId xmlns:p14="http://schemas.microsoft.com/office/powerpoint/2010/main" val="834041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solidFill>
                  <a:srgbClr val="000000"/>
                </a:solidFill>
                <a:latin typeface="Calibri" panose="020F0502020204030204" pitchFamily="34" charset="0"/>
              </a:rPr>
              <a:t>Cloud </a:t>
            </a:r>
            <a:r>
              <a:rPr lang="en-US" dirty="0">
                <a:solidFill>
                  <a:srgbClr val="000000"/>
                </a:solidFill>
                <a:latin typeface="Calibri" panose="020F0502020204030204" pitchFamily="34" charset="0"/>
              </a:rPr>
              <a:t>Computing</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e-Government Assessment and Feasibility Study for ASP countries</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Mobile </a:t>
            </a:r>
            <a:r>
              <a:rPr lang="en-US" dirty="0">
                <a:solidFill>
                  <a:srgbClr val="000000"/>
                </a:solidFill>
                <a:latin typeface="Calibri" panose="020F0502020204030204" pitchFamily="34" charset="0"/>
              </a:rPr>
              <a:t>Application development and mobile mediated solutions </a:t>
            </a:r>
            <a:endParaRPr lang="en-US" dirty="0" smtClean="0">
              <a:solidFill>
                <a:srgbClr val="000000"/>
              </a:solidFill>
              <a:latin typeface="Calibri" panose="020F0502020204030204" pitchFamily="34" charset="0"/>
            </a:endParaRPr>
          </a:p>
          <a:p>
            <a:pPr fontAlgn="t"/>
            <a:r>
              <a:rPr lang="en-US" dirty="0" smtClean="0">
                <a:solidFill>
                  <a:srgbClr val="000000"/>
                </a:solidFill>
                <a:latin typeface="Calibri" panose="020F0502020204030204" pitchFamily="34" charset="0"/>
              </a:rPr>
              <a:t>IOT </a:t>
            </a:r>
            <a:r>
              <a:rPr lang="en-US" dirty="0">
                <a:solidFill>
                  <a:srgbClr val="000000"/>
                </a:solidFill>
                <a:latin typeface="Calibri" panose="020F0502020204030204" pitchFamily="34" charset="0"/>
              </a:rPr>
              <a:t>Strategy for telecom service providers in connected society</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ITU -ASEAN Partnership on ICT Development</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Development of technical skills for Incident Responders</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Telecommunications </a:t>
            </a:r>
            <a:r>
              <a:rPr lang="en-US" dirty="0">
                <a:solidFill>
                  <a:srgbClr val="000000"/>
                </a:solidFill>
                <a:latin typeface="Calibri" panose="020F0502020204030204" pitchFamily="34" charset="0"/>
              </a:rPr>
              <a:t>/ ICT Indicators and </a:t>
            </a:r>
            <a:r>
              <a:rPr lang="en-US" dirty="0" smtClean="0">
                <a:solidFill>
                  <a:srgbClr val="000000"/>
                </a:solidFill>
                <a:latin typeface="Calibri" panose="020F0502020204030204" pitchFamily="34" charset="0"/>
              </a:rPr>
              <a:t>Statistics</a:t>
            </a:r>
          </a:p>
          <a:p>
            <a:pPr fontAlgn="t"/>
            <a:r>
              <a:rPr lang="en-US" dirty="0" smtClean="0">
                <a:solidFill>
                  <a:srgbClr val="000000"/>
                </a:solidFill>
                <a:latin typeface="Calibri" panose="020F0502020204030204" pitchFamily="34" charset="0"/>
              </a:rPr>
              <a:t>Girls </a:t>
            </a:r>
            <a:r>
              <a:rPr lang="en-US" dirty="0">
                <a:solidFill>
                  <a:srgbClr val="000000"/>
                </a:solidFill>
                <a:latin typeface="Calibri" panose="020F0502020204030204" pitchFamily="34" charset="0"/>
              </a:rPr>
              <a:t>in ICT Day 2015 &amp; 2016</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Regional Knowledge Exchange Forum</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Capacity </a:t>
            </a:r>
            <a:r>
              <a:rPr lang="en-US" dirty="0">
                <a:solidFill>
                  <a:srgbClr val="000000"/>
                </a:solidFill>
                <a:latin typeface="Calibri" panose="020F0502020204030204" pitchFamily="34" charset="0"/>
              </a:rPr>
              <a:t>building on Green ICT Strategies</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IPv6 Infrastructure Security Training</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Broadband Quality of Service </a:t>
            </a:r>
            <a:r>
              <a:rPr lang="en-US" dirty="0" smtClean="0">
                <a:solidFill>
                  <a:srgbClr val="000000"/>
                </a:solidFill>
                <a:latin typeface="Calibri" panose="020F0502020204030204" pitchFamily="34" charset="0"/>
              </a:rPr>
              <a:t>-</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Green </a:t>
            </a:r>
            <a:r>
              <a:rPr lang="en-US" dirty="0">
                <a:solidFill>
                  <a:srgbClr val="000000"/>
                </a:solidFill>
                <a:latin typeface="Calibri" panose="020F0502020204030204" pitchFamily="34" charset="0"/>
              </a:rPr>
              <a:t>ICTs and Smart </a:t>
            </a:r>
            <a:r>
              <a:rPr lang="en-US" dirty="0" smtClean="0">
                <a:solidFill>
                  <a:srgbClr val="000000"/>
                </a:solidFill>
                <a:latin typeface="Calibri" panose="020F0502020204030204" pitchFamily="34" charset="0"/>
              </a:rPr>
              <a:t>Grids</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Internet </a:t>
            </a:r>
            <a:r>
              <a:rPr lang="en-US" dirty="0">
                <a:solidFill>
                  <a:srgbClr val="000000"/>
                </a:solidFill>
                <a:latin typeface="Calibri" panose="020F0502020204030204" pitchFamily="34" charset="0"/>
              </a:rPr>
              <a:t>and IPv6 Infrastructure Security Training</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IP Multimedia Subsystem (IMS)  and 4 Generation-Long Term Evolution (4G-LTE) Training</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Internet of Things </a:t>
            </a:r>
            <a:r>
              <a:rPr lang="en-US" dirty="0" smtClean="0">
                <a:solidFill>
                  <a:srgbClr val="000000"/>
                </a:solidFill>
                <a:latin typeface="Calibri" panose="020F0502020204030204" pitchFamily="34" charset="0"/>
              </a:rPr>
              <a:t>HCB</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EMC </a:t>
            </a:r>
            <a:r>
              <a:rPr lang="en-US" dirty="0">
                <a:solidFill>
                  <a:srgbClr val="000000"/>
                </a:solidFill>
                <a:latin typeface="Calibri" panose="020F0502020204030204" pitchFamily="34" charset="0"/>
              </a:rPr>
              <a:t>regulatory requirements for ICT products ,Mobile Terminal Testing Training</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Broadband </a:t>
            </a:r>
            <a:r>
              <a:rPr lang="en-US" dirty="0">
                <a:solidFill>
                  <a:srgbClr val="000000"/>
                </a:solidFill>
                <a:latin typeface="Calibri" panose="020F0502020204030204" pitchFamily="34" charset="0"/>
              </a:rPr>
              <a:t>Access Technologies  Training</a:t>
            </a:r>
            <a:endParaRPr lang="en-US" sz="28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19</a:t>
            </a:fld>
            <a:endParaRPr lang="en-US"/>
          </a:p>
        </p:txBody>
      </p:sp>
    </p:spTree>
    <p:extLst>
      <p:ext uri="{BB962C8B-B14F-4D97-AF65-F5344CB8AC3E}">
        <p14:creationId xmlns:p14="http://schemas.microsoft.com/office/powerpoint/2010/main" val="834041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20</a:t>
            </a:fld>
            <a:endParaRPr lang="en-US"/>
          </a:p>
        </p:txBody>
      </p:sp>
    </p:spTree>
    <p:extLst>
      <p:ext uri="{BB962C8B-B14F-4D97-AF65-F5344CB8AC3E}">
        <p14:creationId xmlns:p14="http://schemas.microsoft.com/office/powerpoint/2010/main" val="431247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a:t>
            </a:fld>
            <a:endParaRPr lang="en-US"/>
          </a:p>
        </p:txBody>
      </p:sp>
    </p:spTree>
    <p:extLst>
      <p:ext uri="{BB962C8B-B14F-4D97-AF65-F5344CB8AC3E}">
        <p14:creationId xmlns:p14="http://schemas.microsoft.com/office/powerpoint/2010/main" val="162577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solidFill>
                  <a:srgbClr val="000000"/>
                </a:solidFill>
                <a:latin typeface="Calibri" panose="020F0502020204030204" pitchFamily="34" charset="0"/>
              </a:rPr>
              <a:t>USO </a:t>
            </a:r>
            <a:r>
              <a:rPr lang="en-US" dirty="0">
                <a:solidFill>
                  <a:srgbClr val="000000"/>
                </a:solidFill>
                <a:latin typeface="Calibri" panose="020F0502020204030204" pitchFamily="34" charset="0"/>
              </a:rPr>
              <a:t>and Broadband</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Affordable </a:t>
            </a:r>
            <a:r>
              <a:rPr lang="en-US" dirty="0">
                <a:solidFill>
                  <a:srgbClr val="000000"/>
                </a:solidFill>
                <a:latin typeface="Calibri" panose="020F0502020204030204" pitchFamily="34" charset="0"/>
              </a:rPr>
              <a:t>Access to Internet</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Policy </a:t>
            </a:r>
            <a:r>
              <a:rPr lang="en-US" dirty="0">
                <a:solidFill>
                  <a:srgbClr val="000000"/>
                </a:solidFill>
                <a:latin typeface="Calibri" panose="020F0502020204030204" pitchFamily="34" charset="0"/>
              </a:rPr>
              <a:t>and Regulatory Landscape for Accelerating Broadband Access</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Deployment </a:t>
            </a:r>
            <a:r>
              <a:rPr lang="en-US" dirty="0">
                <a:solidFill>
                  <a:srgbClr val="000000"/>
                </a:solidFill>
                <a:latin typeface="Calibri" panose="020F0502020204030204" pitchFamily="34" charset="0"/>
              </a:rPr>
              <a:t>of e-applications </a:t>
            </a:r>
            <a:r>
              <a:rPr lang="en-US" dirty="0" smtClean="0">
                <a:solidFill>
                  <a:srgbClr val="000000"/>
                </a:solidFill>
                <a:latin typeface="Calibri" panose="020F0502020204030204" pitchFamily="34" charset="0"/>
              </a:rPr>
              <a:t>(</a:t>
            </a:r>
            <a:r>
              <a:rPr lang="en-US" dirty="0">
                <a:solidFill>
                  <a:srgbClr val="000000"/>
                </a:solidFill>
                <a:latin typeface="Calibri" panose="020F0502020204030204" pitchFamily="34" charset="0"/>
              </a:rPr>
              <a:t>E-agriculture, m-health)</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ICT application </a:t>
            </a:r>
            <a:r>
              <a:rPr lang="en-US" dirty="0" smtClean="0">
                <a:solidFill>
                  <a:srgbClr val="000000"/>
                </a:solidFill>
                <a:latin typeface="Calibri" panose="020F0502020204030204" pitchFamily="34" charset="0"/>
              </a:rPr>
              <a:t>for </a:t>
            </a:r>
            <a:r>
              <a:rPr lang="en-US" dirty="0">
                <a:solidFill>
                  <a:srgbClr val="000000"/>
                </a:solidFill>
                <a:latin typeface="Calibri" panose="020F0502020204030204" pitchFamily="34" charset="0"/>
              </a:rPr>
              <a:t>Smart Sustainable Society / Cities</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e-Government</a:t>
            </a:r>
            <a:r>
              <a:rPr lang="en-US" dirty="0">
                <a:solidFill>
                  <a:srgbClr val="000000"/>
                </a:solidFill>
                <a:latin typeface="Calibri" panose="020F0502020204030204" pitchFamily="34" charset="0"/>
              </a:rPr>
              <a:t>, Smart Cities, and Digital Societies for Sustainable Development</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Study on Sustainability of Community Internet </a:t>
            </a:r>
            <a:r>
              <a:rPr lang="en-US" dirty="0" err="1">
                <a:solidFill>
                  <a:srgbClr val="000000"/>
                </a:solidFill>
                <a:latin typeface="Calibri" panose="020F0502020204030204" pitchFamily="34" charset="0"/>
              </a:rPr>
              <a:t>Centres</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Broadband Access and uptake</a:t>
            </a:r>
            <a:endParaRPr lang="en-US" sz="1800" dirty="0">
              <a:latin typeface="Arial" panose="020B0604020202020204" pitchFamily="34" charset="0"/>
            </a:endParaRPr>
          </a:p>
          <a:p>
            <a:pPr fontAlgn="t"/>
            <a:r>
              <a:rPr lang="en-US" dirty="0" smtClean="0">
                <a:solidFill>
                  <a:srgbClr val="000000"/>
                </a:solidFill>
                <a:latin typeface="Calibri" panose="020F0502020204030204" pitchFamily="34" charset="0"/>
              </a:rPr>
              <a:t>Mobile </a:t>
            </a:r>
            <a:r>
              <a:rPr lang="en-US" dirty="0">
                <a:solidFill>
                  <a:srgbClr val="000000"/>
                </a:solidFill>
                <a:latin typeface="Calibri" panose="020F0502020204030204" pitchFamily="34" charset="0"/>
              </a:rPr>
              <a:t>Broadband Forum</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Broadband Access Network Planning </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NGN project Planning and </a:t>
            </a:r>
            <a:r>
              <a:rPr lang="en-US" dirty="0" smtClean="0">
                <a:solidFill>
                  <a:srgbClr val="000000"/>
                </a:solidFill>
                <a:latin typeface="Calibri" panose="020F0502020204030204" pitchFamily="34" charset="0"/>
              </a:rPr>
              <a:t>Costing</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Wireless Broadband Roadmap </a:t>
            </a:r>
            <a:r>
              <a:rPr lang="en-US" dirty="0" smtClean="0">
                <a:solidFill>
                  <a:srgbClr val="000000"/>
                </a:solidFill>
                <a:latin typeface="Calibri" panose="020F0502020204030204" pitchFamily="34" charset="0"/>
              </a:rPr>
              <a:t>Development</a:t>
            </a:r>
            <a:endParaRPr lang="en-US" sz="1800" dirty="0">
              <a:latin typeface="Arial" panose="020B0604020202020204" pitchFamily="34" charset="0"/>
            </a:endParaRPr>
          </a:p>
          <a:p>
            <a:pPr fontAlgn="t"/>
            <a:r>
              <a:rPr lang="en-US" dirty="0">
                <a:solidFill>
                  <a:srgbClr val="000000"/>
                </a:solidFill>
                <a:latin typeface="Calibri" panose="020F0502020204030204" pitchFamily="34" charset="0"/>
              </a:rPr>
              <a:t>Critical Factors for success in Broadband Roll </a:t>
            </a:r>
            <a:r>
              <a:rPr lang="en-US" dirty="0" smtClean="0">
                <a:solidFill>
                  <a:srgbClr val="000000"/>
                </a:solidFill>
                <a:latin typeface="Calibri" panose="020F0502020204030204" pitchFamily="34" charset="0"/>
              </a:rPr>
              <a:t>out</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21</a:t>
            </a:fld>
            <a:endParaRPr lang="en-US"/>
          </a:p>
        </p:txBody>
      </p:sp>
    </p:spTree>
    <p:extLst>
      <p:ext uri="{BB962C8B-B14F-4D97-AF65-F5344CB8AC3E}">
        <p14:creationId xmlns:p14="http://schemas.microsoft.com/office/powerpoint/2010/main" val="2939934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22</a:t>
            </a:fld>
            <a:endParaRPr lang="en-US"/>
          </a:p>
        </p:txBody>
      </p:sp>
    </p:spTree>
    <p:extLst>
      <p:ext uri="{BB962C8B-B14F-4D97-AF65-F5344CB8AC3E}">
        <p14:creationId xmlns:p14="http://schemas.microsoft.com/office/powerpoint/2010/main" val="431247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dirty="0" smtClean="0">
                <a:solidFill>
                  <a:srgbClr val="000000"/>
                </a:solidFill>
                <a:latin typeface="Calibri" panose="020F0502020204030204" pitchFamily="34" charset="0"/>
              </a:rPr>
              <a:t>Wireless </a:t>
            </a:r>
            <a:r>
              <a:rPr lang="en-US" dirty="0">
                <a:solidFill>
                  <a:srgbClr val="000000"/>
                </a:solidFill>
                <a:latin typeface="Calibri" panose="020F0502020204030204" pitchFamily="34" charset="0"/>
              </a:rPr>
              <a:t>Broadband Master Plan</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Review of licensing framework</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Regulatory Training on Licensing and service regulation</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ASP Region </a:t>
            </a:r>
            <a:r>
              <a:rPr lang="en-US" dirty="0">
                <a:solidFill>
                  <a:srgbClr val="000000"/>
                </a:solidFill>
                <a:latin typeface="Calibri" panose="020F0502020204030204" pitchFamily="34" charset="0"/>
              </a:rPr>
              <a:t>Regulators Roundtable and International Training Programme</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Executive </a:t>
            </a:r>
            <a:r>
              <a:rPr lang="en-US" dirty="0">
                <a:solidFill>
                  <a:srgbClr val="000000"/>
                </a:solidFill>
                <a:latin typeface="Calibri" panose="020F0502020204030204" pitchFamily="34" charset="0"/>
              </a:rPr>
              <a:t>Training Programme</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OTT in Cambodia</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Review on Post-Liberalization of the Telecommunication Sector </a:t>
            </a:r>
            <a:endParaRPr lang="en-US" dirty="0" smtClean="0">
              <a:solidFill>
                <a:srgbClr val="000000"/>
              </a:solidFill>
              <a:latin typeface="Calibri" panose="020F0502020204030204" pitchFamily="34" charset="0"/>
            </a:endParaRPr>
          </a:p>
          <a:p>
            <a:pPr fontAlgn="t"/>
            <a:r>
              <a:rPr lang="en-US" dirty="0" smtClean="0">
                <a:solidFill>
                  <a:srgbClr val="000000"/>
                </a:solidFill>
                <a:latin typeface="Calibri" panose="020F0502020204030204" pitchFamily="34" charset="0"/>
              </a:rPr>
              <a:t>MIIT </a:t>
            </a:r>
            <a:r>
              <a:rPr lang="en-US" dirty="0">
                <a:solidFill>
                  <a:srgbClr val="000000"/>
                </a:solidFill>
                <a:latin typeface="Calibri" panose="020F0502020204030204" pitchFamily="34" charset="0"/>
              </a:rPr>
              <a:t>ITU Seminar on ICT Development in Internet+ Age</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Assistance on </a:t>
            </a:r>
            <a:r>
              <a:rPr lang="en-US" dirty="0">
                <a:solidFill>
                  <a:srgbClr val="000000"/>
                </a:solidFill>
                <a:latin typeface="Calibri" panose="020F0502020204030204" pitchFamily="34" charset="0"/>
              </a:rPr>
              <a:t>Policy and Regulation</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Economic </a:t>
            </a:r>
            <a:r>
              <a:rPr lang="en-US" dirty="0">
                <a:solidFill>
                  <a:srgbClr val="000000"/>
                </a:solidFill>
                <a:latin typeface="Calibri" panose="020F0502020204030204" pitchFamily="34" charset="0"/>
              </a:rPr>
              <a:t>aspects of Spectrum Management</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Tariff Policy and Regulation</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Assistance </a:t>
            </a:r>
            <a:r>
              <a:rPr lang="en-US" dirty="0" smtClean="0">
                <a:solidFill>
                  <a:srgbClr val="000000"/>
                </a:solidFill>
                <a:latin typeface="Calibri" panose="020F0502020204030204" pitchFamily="34" charset="0"/>
              </a:rPr>
              <a:t>for </a:t>
            </a:r>
            <a:r>
              <a:rPr lang="en-US" dirty="0">
                <a:solidFill>
                  <a:srgbClr val="000000"/>
                </a:solidFill>
                <a:latin typeface="Calibri" panose="020F0502020204030204" pitchFamily="34" charset="0"/>
              </a:rPr>
              <a:t>converged regulator</a:t>
            </a:r>
            <a:endParaRPr lang="en-US" sz="2800" dirty="0">
              <a:latin typeface="Arial" panose="020B0604020202020204" pitchFamily="34" charset="0"/>
            </a:endParaRPr>
          </a:p>
          <a:p>
            <a:pPr fontAlgn="t"/>
            <a:r>
              <a:rPr lang="fr-FR" dirty="0" smtClean="0">
                <a:solidFill>
                  <a:srgbClr val="000000"/>
                </a:solidFill>
                <a:latin typeface="Calibri" panose="020F0502020204030204" pitchFamily="34" charset="0"/>
              </a:rPr>
              <a:t>Consumer </a:t>
            </a:r>
            <a:r>
              <a:rPr lang="fr-FR" dirty="0">
                <a:solidFill>
                  <a:srgbClr val="000000"/>
                </a:solidFill>
                <a:latin typeface="Calibri" panose="020F0502020204030204" pitchFamily="34" charset="0"/>
              </a:rPr>
              <a:t>Protection</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Telecom Policy and </a:t>
            </a:r>
            <a:r>
              <a:rPr lang="en-US" dirty="0" smtClean="0">
                <a:solidFill>
                  <a:srgbClr val="000000"/>
                </a:solidFill>
                <a:latin typeface="Calibri" panose="020F0502020204030204" pitchFamily="34" charset="0"/>
              </a:rPr>
              <a:t>Regulation</a:t>
            </a:r>
            <a:endParaRPr lang="en-US" sz="2800" dirty="0">
              <a:latin typeface="Arial" panose="020B0604020202020204" pitchFamily="34" charset="0"/>
            </a:endParaRPr>
          </a:p>
          <a:p>
            <a:pPr fontAlgn="t"/>
            <a:r>
              <a:rPr lang="en-US" dirty="0" smtClean="0">
                <a:solidFill>
                  <a:srgbClr val="000000"/>
                </a:solidFill>
                <a:latin typeface="Calibri" panose="020F0502020204030204" pitchFamily="34" charset="0"/>
              </a:rPr>
              <a:t>Costing </a:t>
            </a:r>
            <a:r>
              <a:rPr lang="en-US" dirty="0">
                <a:solidFill>
                  <a:srgbClr val="000000"/>
                </a:solidFill>
                <a:latin typeface="Calibri" panose="020F0502020204030204" pitchFamily="34" charset="0"/>
              </a:rPr>
              <a:t>and Pricing Infrastructure Access </a:t>
            </a:r>
            <a:endParaRPr lang="en-US" dirty="0" smtClean="0">
              <a:solidFill>
                <a:srgbClr val="000000"/>
              </a:solidFill>
              <a:latin typeface="Calibri" panose="020F0502020204030204" pitchFamily="34" charset="0"/>
            </a:endParaRPr>
          </a:p>
          <a:p>
            <a:pPr fontAlgn="t"/>
            <a:r>
              <a:rPr lang="en-US" dirty="0" smtClean="0">
                <a:solidFill>
                  <a:srgbClr val="000000"/>
                </a:solidFill>
                <a:latin typeface="Calibri" panose="020F0502020204030204" pitchFamily="34" charset="0"/>
              </a:rPr>
              <a:t>Net </a:t>
            </a:r>
            <a:r>
              <a:rPr lang="en-US" dirty="0">
                <a:solidFill>
                  <a:srgbClr val="000000"/>
                </a:solidFill>
                <a:latin typeface="Calibri" panose="020F0502020204030204" pitchFamily="34" charset="0"/>
              </a:rPr>
              <a:t>Neutrality Training</a:t>
            </a:r>
            <a:endParaRPr lang="en-US" sz="2800" dirty="0">
              <a:latin typeface="Arial" panose="020B0604020202020204" pitchFamily="34" charset="0"/>
            </a:endParaRPr>
          </a:p>
          <a:p>
            <a:pPr fontAlgn="t"/>
            <a:r>
              <a:rPr lang="en-US" dirty="0">
                <a:solidFill>
                  <a:srgbClr val="000000"/>
                </a:solidFill>
                <a:latin typeface="Calibri" panose="020F0502020204030204" pitchFamily="34" charset="0"/>
              </a:rPr>
              <a:t>APT ITU Training on Preparing for International Conferences</a:t>
            </a:r>
            <a:endParaRPr lang="en-US" sz="2800" dirty="0">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23</a:t>
            </a:fld>
            <a:endParaRPr lang="en-US"/>
          </a:p>
        </p:txBody>
      </p:sp>
    </p:spTree>
    <p:extLst>
      <p:ext uri="{BB962C8B-B14F-4D97-AF65-F5344CB8AC3E}">
        <p14:creationId xmlns:p14="http://schemas.microsoft.com/office/powerpoint/2010/main" val="2939934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Within the Implementation Framework  and in implementing actions closer internal coordination need also be considered to avoid possible duplication and overlap of actions. Close coordination collaboration with regional organizations and UN agencies to avoid duplication of development work and related thematic activities, and in addition to this, to improve ITU inter-sectoral co-ordination to avoid overlaps with any BR and TSB activity in the region.</a:t>
            </a:r>
          </a:p>
          <a:p>
            <a:endParaRPr lang="en-US" altLang="en-US" dirty="0" smtClean="0"/>
          </a:p>
          <a:p>
            <a:r>
              <a:rPr lang="en-US" altLang="en-US" dirty="0" smtClean="0"/>
              <a:t>For the implementation of actions, the </a:t>
            </a:r>
            <a:r>
              <a:rPr lang="en-US" altLang="en-US" dirty="0" err="1" smtClean="0"/>
              <a:t>practise</a:t>
            </a:r>
            <a:r>
              <a:rPr lang="en-US" altLang="en-US" dirty="0" smtClean="0"/>
              <a:t> of rushing activity at the end of the operational year needs to be avoided. The resultant impact of this is the inadvertent over commitment at the end of the year, leading to the compromise in the quality of work delivered.</a:t>
            </a:r>
          </a:p>
          <a:p>
            <a:endParaRPr lang="en-US" altLang="en-US" dirty="0" smtClean="0"/>
          </a:p>
          <a:p>
            <a:r>
              <a:rPr lang="en-US" altLang="en-US" dirty="0" smtClean="0"/>
              <a:t>Prudent and appropriate planning and the timely implementation of actions over the earlier portion of the year should greatly assist in the effective implementation of actions.</a:t>
            </a:r>
          </a:p>
          <a:p>
            <a:endParaRPr lang="en-US" altLang="en-US" dirty="0"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E0B1D7-A25E-423C-B9B3-111298417FF7}" type="slidenum">
              <a:rPr lang="en-US" altLang="en-US" smtClean="0"/>
              <a:pPr/>
              <a:t>26</a:t>
            </a:fld>
            <a:endParaRPr lang="en-US" altLang="en-US" smtClean="0"/>
          </a:p>
        </p:txBody>
      </p:sp>
    </p:spTree>
    <p:extLst>
      <p:ext uri="{BB962C8B-B14F-4D97-AF65-F5344CB8AC3E}">
        <p14:creationId xmlns:p14="http://schemas.microsoft.com/office/powerpoint/2010/main" val="13548382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27</a:t>
            </a:fld>
            <a:endParaRPr lang="en-US"/>
          </a:p>
        </p:txBody>
      </p:sp>
    </p:spTree>
    <p:extLst>
      <p:ext uri="{BB962C8B-B14F-4D97-AF65-F5344CB8AC3E}">
        <p14:creationId xmlns:p14="http://schemas.microsoft.com/office/powerpoint/2010/main" val="3477672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32</a:t>
            </a:fld>
            <a:endParaRPr lang="en-US"/>
          </a:p>
        </p:txBody>
      </p:sp>
    </p:spTree>
    <p:extLst>
      <p:ext uri="{BB962C8B-B14F-4D97-AF65-F5344CB8AC3E}">
        <p14:creationId xmlns:p14="http://schemas.microsoft.com/office/powerpoint/2010/main" val="215647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33</a:t>
            </a:fld>
            <a:endParaRPr lang="en-US"/>
          </a:p>
        </p:txBody>
      </p:sp>
    </p:spTree>
    <p:extLst>
      <p:ext uri="{BB962C8B-B14F-4D97-AF65-F5344CB8AC3E}">
        <p14:creationId xmlns:p14="http://schemas.microsoft.com/office/powerpoint/2010/main" val="921089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34</a:t>
            </a:fld>
            <a:endParaRPr lang="en-US"/>
          </a:p>
        </p:txBody>
      </p:sp>
    </p:spTree>
    <p:extLst>
      <p:ext uri="{BB962C8B-B14F-4D97-AF65-F5344CB8AC3E}">
        <p14:creationId xmlns:p14="http://schemas.microsoft.com/office/powerpoint/2010/main" val="4984005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35</a:t>
            </a:fld>
            <a:endParaRPr lang="en-US"/>
          </a:p>
        </p:txBody>
      </p:sp>
    </p:spTree>
    <p:extLst>
      <p:ext uri="{BB962C8B-B14F-4D97-AF65-F5344CB8AC3E}">
        <p14:creationId xmlns:p14="http://schemas.microsoft.com/office/powerpoint/2010/main" val="1095939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36</a:t>
            </a:fld>
            <a:endParaRPr lang="en-US"/>
          </a:p>
        </p:txBody>
      </p:sp>
    </p:spTree>
    <p:extLst>
      <p:ext uri="{BB962C8B-B14F-4D97-AF65-F5344CB8AC3E}">
        <p14:creationId xmlns:p14="http://schemas.microsoft.com/office/powerpoint/2010/main" val="1314789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3</a:t>
            </a:fld>
            <a:endParaRPr lang="en-US"/>
          </a:p>
        </p:txBody>
      </p:sp>
    </p:spTree>
    <p:extLst>
      <p:ext uri="{BB962C8B-B14F-4D97-AF65-F5344CB8AC3E}">
        <p14:creationId xmlns:p14="http://schemas.microsoft.com/office/powerpoint/2010/main" val="13168331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37</a:t>
            </a:fld>
            <a:endParaRPr lang="en-US"/>
          </a:p>
        </p:txBody>
      </p:sp>
    </p:spTree>
    <p:extLst>
      <p:ext uri="{BB962C8B-B14F-4D97-AF65-F5344CB8AC3E}">
        <p14:creationId xmlns:p14="http://schemas.microsoft.com/office/powerpoint/2010/main" val="2475686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38</a:t>
            </a:fld>
            <a:endParaRPr lang="en-US"/>
          </a:p>
        </p:txBody>
      </p:sp>
    </p:spTree>
    <p:extLst>
      <p:ext uri="{BB962C8B-B14F-4D97-AF65-F5344CB8AC3E}">
        <p14:creationId xmlns:p14="http://schemas.microsoft.com/office/powerpoint/2010/main" val="675508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39</a:t>
            </a:fld>
            <a:endParaRPr lang="en-US"/>
          </a:p>
        </p:txBody>
      </p:sp>
    </p:spTree>
    <p:extLst>
      <p:ext uri="{BB962C8B-B14F-4D97-AF65-F5344CB8AC3E}">
        <p14:creationId xmlns:p14="http://schemas.microsoft.com/office/powerpoint/2010/main" val="136674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40</a:t>
            </a:fld>
            <a:endParaRPr lang="en-US"/>
          </a:p>
        </p:txBody>
      </p:sp>
    </p:spTree>
    <p:extLst>
      <p:ext uri="{BB962C8B-B14F-4D97-AF65-F5344CB8AC3E}">
        <p14:creationId xmlns:p14="http://schemas.microsoft.com/office/powerpoint/2010/main" val="302514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D0C80-AABC-431B-A586-3979B6AF3BC3}" type="slidenum">
              <a:rPr lang="en-US" smtClean="0"/>
              <a:t>41</a:t>
            </a:fld>
            <a:endParaRPr lang="en-US"/>
          </a:p>
        </p:txBody>
      </p:sp>
    </p:spTree>
    <p:extLst>
      <p:ext uri="{BB962C8B-B14F-4D97-AF65-F5344CB8AC3E}">
        <p14:creationId xmlns:p14="http://schemas.microsoft.com/office/powerpoint/2010/main" val="3605154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750263"/>
          </a:xfrm>
        </p:spPr>
        <p:txBody>
          <a:bodyPr/>
          <a:lstStyle/>
          <a:p>
            <a:r>
              <a:rPr lang="en-US" dirty="0" smtClean="0"/>
              <a:t>In </a:t>
            </a:r>
            <a:r>
              <a:rPr lang="en-US" dirty="0"/>
              <a:t>2014, recognizing the need to monitor, address and overcome the digital divide, ITU membership ad</a:t>
            </a:r>
            <a:r>
              <a:rPr lang="en-US" dirty="0" smtClean="0"/>
              <a:t>opted the Connect 2020 Agenda, which sets a number of ambitious goals and targets. </a:t>
            </a:r>
          </a:p>
          <a:p>
            <a:endParaRPr lang="en-US" dirty="0"/>
          </a:p>
          <a:p>
            <a:r>
              <a:rPr lang="en-US" dirty="0" smtClean="0"/>
              <a:t>These include: increasing the number of households with Internet access; increasing the affordability of ICTs (and reducing the affordability gap between developed and developing countries); increasing the percentage of people in rural areas covered by broadband services; and improving cybersecurity readiness.</a:t>
            </a:r>
          </a:p>
          <a:p>
            <a:endParaRPr lang="en-US" dirty="0" smtClean="0"/>
          </a:p>
          <a:p>
            <a:r>
              <a:rPr lang="en-US" dirty="0" smtClean="0"/>
              <a:t>The targets have been designed to assist the international community in monitoring and measuring progress towards ICT access for all, covering the areas of ICT growth, inclusiveness, sustainability and innovation and partnership. They provide the basis for enabling ICTs to contribute fully towards the 2030 Agenda for Sustainable Development.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5</a:t>
            </a:fld>
            <a:endParaRPr lang="en-US"/>
          </a:p>
        </p:txBody>
      </p:sp>
    </p:spTree>
    <p:extLst>
      <p:ext uri="{BB962C8B-B14F-4D97-AF65-F5344CB8AC3E}">
        <p14:creationId xmlns:p14="http://schemas.microsoft.com/office/powerpoint/2010/main" val="248621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chemeClr val="tx1"/>
                </a:solidFill>
                <a:latin typeface="Calibri" pitchFamily="34" charset="0"/>
                <a:cs typeface="Arial" charset="0"/>
              </a:defRPr>
            </a:lvl1pPr>
            <a:lvl2pPr marL="742950" indent="-285750" defTabSz="942975" eaLnBrk="0" hangingPunct="0">
              <a:defRPr sz="2000">
                <a:solidFill>
                  <a:schemeClr val="tx1"/>
                </a:solidFill>
                <a:latin typeface="Calibri" pitchFamily="34" charset="0"/>
                <a:cs typeface="Arial" charset="0"/>
              </a:defRPr>
            </a:lvl2pPr>
            <a:lvl3pPr marL="1143000" indent="-228600" defTabSz="942975" eaLnBrk="0" hangingPunct="0">
              <a:defRPr sz="2000">
                <a:solidFill>
                  <a:schemeClr val="tx1"/>
                </a:solidFill>
                <a:latin typeface="Calibri" pitchFamily="34" charset="0"/>
                <a:cs typeface="Arial" charset="0"/>
              </a:defRPr>
            </a:lvl3pPr>
            <a:lvl4pPr marL="1600200" indent="-228600" defTabSz="942975" eaLnBrk="0" hangingPunct="0">
              <a:defRPr sz="2000">
                <a:solidFill>
                  <a:schemeClr val="tx1"/>
                </a:solidFill>
                <a:latin typeface="Calibri" pitchFamily="34" charset="0"/>
                <a:cs typeface="Arial" charset="0"/>
              </a:defRPr>
            </a:lvl4pPr>
            <a:lvl5pPr marL="2057400" indent="-228600" defTabSz="942975" eaLnBrk="0" hangingPunct="0">
              <a:defRPr sz="2000">
                <a:solidFill>
                  <a:schemeClr val="tx1"/>
                </a:solidFill>
                <a:latin typeface="Calibri" pitchFamily="34" charset="0"/>
                <a:cs typeface="Arial" charset="0"/>
              </a:defRPr>
            </a:lvl5pPr>
            <a:lvl6pPr marL="2514600" indent="-228600" defTabSz="942975"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42975"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42975"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42975"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fld id="{6E5733F8-61D7-4F3F-9BC8-4797EE7B4D23}" type="slidenum">
              <a:rPr lang="en-US" sz="1200" smtClean="0">
                <a:solidFill>
                  <a:srgbClr val="000000"/>
                </a:solidFill>
                <a:latin typeface="Arial" charset="0"/>
              </a:rPr>
              <a:pPr eaLnBrk="1" hangingPunct="1"/>
              <a:t>6</a:t>
            </a:fld>
            <a:endParaRPr lang="en-US" sz="1200" dirty="0" smtClean="0">
              <a:solidFill>
                <a:srgbClr val="000000"/>
              </a:solidFill>
              <a:latin typeface="Arial" charset="0"/>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nchor="b"/>
          <a:lstStyle>
            <a:lvl1pPr defTabSz="977900" eaLnBrk="0" hangingPunct="0">
              <a:defRPr sz="2000">
                <a:solidFill>
                  <a:schemeClr val="tx1"/>
                </a:solidFill>
                <a:latin typeface="Calibri" pitchFamily="34" charset="0"/>
                <a:cs typeface="Arial" charset="0"/>
              </a:defRPr>
            </a:lvl1pPr>
            <a:lvl2pPr marL="742950" indent="-285750" defTabSz="977900" eaLnBrk="0" hangingPunct="0">
              <a:defRPr sz="2000">
                <a:solidFill>
                  <a:schemeClr val="tx1"/>
                </a:solidFill>
                <a:latin typeface="Calibri" pitchFamily="34" charset="0"/>
                <a:cs typeface="Arial" charset="0"/>
              </a:defRPr>
            </a:lvl2pPr>
            <a:lvl3pPr marL="1143000" indent="-228600" defTabSz="977900" eaLnBrk="0" hangingPunct="0">
              <a:defRPr sz="2000">
                <a:solidFill>
                  <a:schemeClr val="tx1"/>
                </a:solidFill>
                <a:latin typeface="Calibri" pitchFamily="34" charset="0"/>
                <a:cs typeface="Arial" charset="0"/>
              </a:defRPr>
            </a:lvl3pPr>
            <a:lvl4pPr marL="1600200" indent="-228600" defTabSz="977900" eaLnBrk="0" hangingPunct="0">
              <a:defRPr sz="2000">
                <a:solidFill>
                  <a:schemeClr val="tx1"/>
                </a:solidFill>
                <a:latin typeface="Calibri" pitchFamily="34" charset="0"/>
                <a:cs typeface="Arial" charset="0"/>
              </a:defRPr>
            </a:lvl4pPr>
            <a:lvl5pPr marL="2057400" indent="-228600" defTabSz="977900" eaLnBrk="0" hangingPunct="0">
              <a:defRPr sz="2000">
                <a:solidFill>
                  <a:schemeClr val="tx1"/>
                </a:solidFill>
                <a:latin typeface="Calibri" pitchFamily="34" charset="0"/>
                <a:cs typeface="Arial" charset="0"/>
              </a:defRPr>
            </a:lvl5pPr>
            <a:lvl6pPr marL="2514600" indent="-228600" defTabSz="9779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779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779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77900" eaLnBrk="0" fontAlgn="base" hangingPunct="0">
              <a:spcBef>
                <a:spcPct val="0"/>
              </a:spcBef>
              <a:spcAft>
                <a:spcPct val="0"/>
              </a:spcAft>
              <a:defRPr sz="2000">
                <a:solidFill>
                  <a:schemeClr val="tx1"/>
                </a:solidFill>
                <a:latin typeface="Calibri" pitchFamily="34" charset="0"/>
                <a:cs typeface="Arial" charset="0"/>
              </a:defRPr>
            </a:lvl9pPr>
          </a:lstStyle>
          <a:p>
            <a:pPr algn="r" eaLnBrk="1" hangingPunct="1"/>
            <a:fld id="{178D05FA-2F47-4A39-85CD-A24EDD3F319D}" type="slidenum">
              <a:rPr lang="en-US" sz="1200">
                <a:solidFill>
                  <a:srgbClr val="000000"/>
                </a:solidFill>
                <a:latin typeface="Arial" charset="0"/>
              </a:rPr>
              <a:pPr algn="r" eaLnBrk="1" hangingPunct="1"/>
              <a:t>6</a:t>
            </a:fld>
            <a:endParaRPr lang="en-US" sz="1200" dirty="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lstStyle/>
          <a:p>
            <a:endParaRPr lang="en-US" dirty="0" smtClean="0">
              <a:latin typeface="Arial" charset="0"/>
              <a:cs typeface="Arial" charset="0"/>
            </a:endParaRPr>
          </a:p>
        </p:txBody>
      </p:sp>
    </p:spTree>
    <p:extLst>
      <p:ext uri="{BB962C8B-B14F-4D97-AF65-F5344CB8AC3E}">
        <p14:creationId xmlns:p14="http://schemas.microsoft.com/office/powerpoint/2010/main" val="311957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chemeClr val="tx1"/>
                </a:solidFill>
                <a:latin typeface="Calibri" pitchFamily="34" charset="0"/>
                <a:cs typeface="Arial" charset="0"/>
              </a:defRPr>
            </a:lvl1pPr>
            <a:lvl2pPr marL="742950" indent="-285750" defTabSz="942975" eaLnBrk="0" hangingPunct="0">
              <a:defRPr sz="2000">
                <a:solidFill>
                  <a:schemeClr val="tx1"/>
                </a:solidFill>
                <a:latin typeface="Calibri" pitchFamily="34" charset="0"/>
                <a:cs typeface="Arial" charset="0"/>
              </a:defRPr>
            </a:lvl2pPr>
            <a:lvl3pPr marL="1143000" indent="-228600" defTabSz="942975" eaLnBrk="0" hangingPunct="0">
              <a:defRPr sz="2000">
                <a:solidFill>
                  <a:schemeClr val="tx1"/>
                </a:solidFill>
                <a:latin typeface="Calibri" pitchFamily="34" charset="0"/>
                <a:cs typeface="Arial" charset="0"/>
              </a:defRPr>
            </a:lvl3pPr>
            <a:lvl4pPr marL="1600200" indent="-228600" defTabSz="942975" eaLnBrk="0" hangingPunct="0">
              <a:defRPr sz="2000">
                <a:solidFill>
                  <a:schemeClr val="tx1"/>
                </a:solidFill>
                <a:latin typeface="Calibri" pitchFamily="34" charset="0"/>
                <a:cs typeface="Arial" charset="0"/>
              </a:defRPr>
            </a:lvl4pPr>
            <a:lvl5pPr marL="2057400" indent="-228600" defTabSz="942975" eaLnBrk="0" hangingPunct="0">
              <a:defRPr sz="2000">
                <a:solidFill>
                  <a:schemeClr val="tx1"/>
                </a:solidFill>
                <a:latin typeface="Calibri" pitchFamily="34" charset="0"/>
                <a:cs typeface="Arial" charset="0"/>
              </a:defRPr>
            </a:lvl5pPr>
            <a:lvl6pPr marL="2514600" indent="-228600" defTabSz="942975"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42975"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42975"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42975"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fld id="{6E5733F8-61D7-4F3F-9BC8-4797EE7B4D23}" type="slidenum">
              <a:rPr lang="en-US" sz="1200" smtClean="0">
                <a:solidFill>
                  <a:srgbClr val="000000"/>
                </a:solidFill>
                <a:latin typeface="Arial" charset="0"/>
              </a:rPr>
              <a:pPr eaLnBrk="1" hangingPunct="1"/>
              <a:t>7</a:t>
            </a:fld>
            <a:endParaRPr lang="en-US" sz="1200" dirty="0" smtClean="0">
              <a:solidFill>
                <a:srgbClr val="000000"/>
              </a:solidFill>
              <a:latin typeface="Arial" charset="0"/>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nchor="b"/>
          <a:lstStyle>
            <a:lvl1pPr defTabSz="977900" eaLnBrk="0" hangingPunct="0">
              <a:defRPr sz="2000">
                <a:solidFill>
                  <a:schemeClr val="tx1"/>
                </a:solidFill>
                <a:latin typeface="Calibri" pitchFamily="34" charset="0"/>
                <a:cs typeface="Arial" charset="0"/>
              </a:defRPr>
            </a:lvl1pPr>
            <a:lvl2pPr marL="742950" indent="-285750" defTabSz="977900" eaLnBrk="0" hangingPunct="0">
              <a:defRPr sz="2000">
                <a:solidFill>
                  <a:schemeClr val="tx1"/>
                </a:solidFill>
                <a:latin typeface="Calibri" pitchFamily="34" charset="0"/>
                <a:cs typeface="Arial" charset="0"/>
              </a:defRPr>
            </a:lvl2pPr>
            <a:lvl3pPr marL="1143000" indent="-228600" defTabSz="977900" eaLnBrk="0" hangingPunct="0">
              <a:defRPr sz="2000">
                <a:solidFill>
                  <a:schemeClr val="tx1"/>
                </a:solidFill>
                <a:latin typeface="Calibri" pitchFamily="34" charset="0"/>
                <a:cs typeface="Arial" charset="0"/>
              </a:defRPr>
            </a:lvl3pPr>
            <a:lvl4pPr marL="1600200" indent="-228600" defTabSz="977900" eaLnBrk="0" hangingPunct="0">
              <a:defRPr sz="2000">
                <a:solidFill>
                  <a:schemeClr val="tx1"/>
                </a:solidFill>
                <a:latin typeface="Calibri" pitchFamily="34" charset="0"/>
                <a:cs typeface="Arial" charset="0"/>
              </a:defRPr>
            </a:lvl4pPr>
            <a:lvl5pPr marL="2057400" indent="-228600" defTabSz="977900" eaLnBrk="0" hangingPunct="0">
              <a:defRPr sz="2000">
                <a:solidFill>
                  <a:schemeClr val="tx1"/>
                </a:solidFill>
                <a:latin typeface="Calibri" pitchFamily="34" charset="0"/>
                <a:cs typeface="Arial" charset="0"/>
              </a:defRPr>
            </a:lvl5pPr>
            <a:lvl6pPr marL="2514600" indent="-228600" defTabSz="9779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779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779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77900" eaLnBrk="0" fontAlgn="base" hangingPunct="0">
              <a:spcBef>
                <a:spcPct val="0"/>
              </a:spcBef>
              <a:spcAft>
                <a:spcPct val="0"/>
              </a:spcAft>
              <a:defRPr sz="2000">
                <a:solidFill>
                  <a:schemeClr val="tx1"/>
                </a:solidFill>
                <a:latin typeface="Calibri" pitchFamily="34" charset="0"/>
                <a:cs typeface="Arial" charset="0"/>
              </a:defRPr>
            </a:lvl9pPr>
          </a:lstStyle>
          <a:p>
            <a:pPr algn="r" eaLnBrk="1" hangingPunct="1"/>
            <a:fld id="{178D05FA-2F47-4A39-85CD-A24EDD3F319D}" type="slidenum">
              <a:rPr lang="en-US" sz="1200">
                <a:solidFill>
                  <a:srgbClr val="000000"/>
                </a:solidFill>
                <a:latin typeface="Arial" charset="0"/>
              </a:rPr>
              <a:pPr algn="r" eaLnBrk="1" hangingPunct="1"/>
              <a:t>7</a:t>
            </a:fld>
            <a:endParaRPr lang="en-US" sz="1200" dirty="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lstStyle/>
          <a:p>
            <a:endParaRPr lang="en-US" dirty="0" smtClean="0">
              <a:latin typeface="Arial" charset="0"/>
              <a:cs typeface="Arial" charset="0"/>
            </a:endParaRPr>
          </a:p>
        </p:txBody>
      </p:sp>
    </p:spTree>
    <p:extLst>
      <p:ext uri="{BB962C8B-B14F-4D97-AF65-F5344CB8AC3E}">
        <p14:creationId xmlns:p14="http://schemas.microsoft.com/office/powerpoint/2010/main" val="486325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It is recognized that a key and important factor to the success of the work of the regional office is in how it strategically plans its work in the region.</a:t>
            </a:r>
          </a:p>
          <a:p>
            <a:endParaRPr lang="en-US" altLang="en-US" dirty="0" smtClean="0"/>
          </a:p>
          <a:p>
            <a:r>
              <a:rPr lang="en-US" altLang="en-US" dirty="0" smtClean="0"/>
              <a:t>Prudent past planning have contributed to the effective strategy delivery through the regional office and can only be improved to strengthen its effectiveness and efficiency.</a:t>
            </a:r>
          </a:p>
          <a:p>
            <a:endParaRPr lang="en-US" altLang="en-US" dirty="0" smtClean="0"/>
          </a:p>
          <a:p>
            <a:r>
              <a:rPr lang="en-US" altLang="en-US" dirty="0" smtClean="0"/>
              <a:t>In strategically planning its actions and activities the regional office, structures and develops strategy in alignment with the regional initiatives and in collaboration with members giving due consideration to national plans and aspirations.</a:t>
            </a:r>
          </a:p>
          <a:p>
            <a:endParaRPr lang="en-US" altLang="en-US" dirty="0" smtClean="0"/>
          </a:p>
          <a:p>
            <a:pPr marL="171450" indent="-171450">
              <a:buFont typeface="Arial" panose="020B0604020202020204" pitchFamily="34" charset="0"/>
              <a:buChar char="•"/>
            </a:pPr>
            <a:r>
              <a:rPr lang="en-US" altLang="en-US" dirty="0" smtClean="0"/>
              <a:t>Prioritizing the needs of members and avoiding the trap and tendency to focus on areas of ad-hoc interest or isolated requirement, and</a:t>
            </a:r>
          </a:p>
          <a:p>
            <a:pPr marL="171450" indent="-171450">
              <a:buFont typeface="Arial" panose="020B0604020202020204" pitchFamily="34" charset="0"/>
              <a:buChar char="•"/>
            </a:pPr>
            <a:r>
              <a:rPr lang="en-US" altLang="en-US" dirty="0" smtClean="0"/>
              <a:t>Developing actions from a set strategy addressing and prioritizing needs and not wants.</a:t>
            </a:r>
          </a:p>
          <a:p>
            <a:pPr marL="171450" indent="-171450">
              <a:buFont typeface="Arial" panose="020B0604020202020204" pitchFamily="34" charset="0"/>
              <a:buChar char="•"/>
            </a:pPr>
            <a:r>
              <a:rPr lang="en-US" altLang="en-US" dirty="0" smtClean="0"/>
              <a:t>Building and aligning on the previous operational plan for continuity of a strategy, as may be required.</a:t>
            </a:r>
          </a:p>
          <a:p>
            <a:pPr marL="171450" indent="-171450">
              <a:buFont typeface="Arial" panose="020B0604020202020204" pitchFamily="34" charset="0"/>
              <a:buChar char="•"/>
            </a:pPr>
            <a:r>
              <a:rPr lang="en-US" altLang="en-US" dirty="0" smtClean="0"/>
              <a:t>Reviewing work practices, addressing inefficiencies and re-balancing workload for efficient delivery of mandate.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056A4C4-EFCE-4C8F-9A37-F3D059282A58}" type="slidenum">
              <a:rPr lang="en-US" altLang="en-US" smtClean="0"/>
              <a:pPr/>
              <a:t>8</a:t>
            </a:fld>
            <a:endParaRPr lang="en-US" altLang="en-US" smtClean="0"/>
          </a:p>
        </p:txBody>
      </p:sp>
    </p:spTree>
    <p:extLst>
      <p:ext uri="{BB962C8B-B14F-4D97-AF65-F5344CB8AC3E}">
        <p14:creationId xmlns:p14="http://schemas.microsoft.com/office/powerpoint/2010/main" val="290265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xfrm>
            <a:off x="685800" y="4400550"/>
            <a:ext cx="5486400" cy="26577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 </a:t>
            </a:r>
            <a:r>
              <a:rPr lang="en-US" altLang="en-US" dirty="0"/>
              <a:t>line with Resolution 71 (Rev. Busan, 2014) of the Plenipotentiary Conference, the objectives, outcomes and outputs of the strategic plan for the ITU Telecommunication Development sector (ITU D) </a:t>
            </a:r>
            <a:r>
              <a:rPr lang="en-US" altLang="en-US" dirty="0" smtClean="0"/>
              <a:t>is implemented </a:t>
            </a:r>
            <a:r>
              <a:rPr lang="en-US" altLang="en-US" dirty="0"/>
              <a:t>through the implementation framework </a:t>
            </a:r>
            <a:r>
              <a:rPr lang="en-US" altLang="en-US" dirty="0" smtClean="0"/>
              <a:t>of the BDT Action </a:t>
            </a:r>
            <a:r>
              <a:rPr lang="en-US" altLang="en-US" dirty="0"/>
              <a:t>Plan. </a:t>
            </a:r>
            <a:endParaRPr lang="en-US" altLang="en-US" dirty="0" smtClean="0"/>
          </a:p>
          <a:p>
            <a:endParaRPr lang="en-US" altLang="en-US" dirty="0"/>
          </a:p>
          <a:p>
            <a:r>
              <a:rPr lang="en-US" altLang="en-US" dirty="0" smtClean="0"/>
              <a:t>As mentioned the current ITU </a:t>
            </a:r>
            <a:r>
              <a:rPr lang="en-US" altLang="en-US" dirty="0"/>
              <a:t>D strategic plan includes </a:t>
            </a:r>
            <a:r>
              <a:rPr lang="en-US" altLang="en-US" dirty="0" smtClean="0"/>
              <a:t>five </a:t>
            </a:r>
            <a:r>
              <a:rPr lang="en-US" altLang="en-US" dirty="0"/>
              <a:t>objectives and </a:t>
            </a:r>
            <a:r>
              <a:rPr lang="en-US" altLang="en-US" dirty="0" smtClean="0"/>
              <a:t>15 </a:t>
            </a:r>
            <a:r>
              <a:rPr lang="en-US" altLang="en-US" dirty="0"/>
              <a:t>related outcomes. The </a:t>
            </a:r>
            <a:r>
              <a:rPr lang="en-US" altLang="en-US" dirty="0" smtClean="0"/>
              <a:t> </a:t>
            </a:r>
            <a:r>
              <a:rPr lang="en-US" altLang="en-US" dirty="0"/>
              <a:t>Action Plan follows a results-based structure, in which outcomes are identified for the objectives. </a:t>
            </a:r>
            <a:endParaRPr lang="en-US" altLang="en-US" dirty="0" smtClean="0"/>
          </a:p>
          <a:p>
            <a:endParaRPr lang="en-US" altLang="en-US" dirty="0"/>
          </a:p>
          <a:p>
            <a:r>
              <a:rPr lang="en-US" altLang="en-US" dirty="0" smtClean="0"/>
              <a:t>These outcomes </a:t>
            </a:r>
            <a:r>
              <a:rPr lang="en-US" altLang="en-US" dirty="0"/>
              <a:t>provide an indication as to whether the objective is being achieved. Outputs are all the products and services </a:t>
            </a:r>
            <a:r>
              <a:rPr lang="en-US" altLang="en-US" dirty="0" smtClean="0"/>
              <a:t>developed </a:t>
            </a:r>
            <a:r>
              <a:rPr lang="en-US" altLang="en-US" dirty="0"/>
              <a:t>and </a:t>
            </a:r>
            <a:r>
              <a:rPr lang="en-US" altLang="en-US" dirty="0" smtClean="0"/>
              <a:t>delivered </a:t>
            </a:r>
            <a:r>
              <a:rPr lang="en-US" altLang="en-US" dirty="0"/>
              <a:t>to members through the implementation framework agreed </a:t>
            </a:r>
            <a:r>
              <a:rPr lang="en-US" altLang="en-US" dirty="0" smtClean="0"/>
              <a:t>in its Action </a:t>
            </a:r>
            <a:r>
              <a:rPr lang="en-US" altLang="en-US" dirty="0"/>
              <a:t>Plan in order to achieve the related </a:t>
            </a:r>
            <a:r>
              <a:rPr lang="en-US" altLang="en-US" dirty="0" smtClean="0"/>
              <a:t>strategic </a:t>
            </a:r>
            <a:r>
              <a:rPr lang="en-US" altLang="en-US" dirty="0"/>
              <a:t>objectives </a:t>
            </a:r>
            <a:r>
              <a:rPr lang="en-US" altLang="en-US" dirty="0" smtClean="0"/>
              <a:t>specified </a:t>
            </a:r>
            <a:r>
              <a:rPr lang="en-US" altLang="en-US" dirty="0"/>
              <a:t>in </a:t>
            </a:r>
            <a:r>
              <a:rPr lang="en-US" altLang="en-US" dirty="0" smtClean="0"/>
              <a:t>Operational </a:t>
            </a:r>
            <a:r>
              <a:rPr lang="en-US" altLang="en-US" dirty="0"/>
              <a:t>Plan each year. </a:t>
            </a:r>
            <a:endParaRPr lang="en-US" altLang="en-US" dirty="0" smtClean="0"/>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51E199E-055E-4A16-B9E3-60B799493485}" type="slidenum">
              <a:rPr lang="en-US" altLang="en-US" smtClean="0"/>
              <a:pPr/>
              <a:t>9</a:t>
            </a:fld>
            <a:endParaRPr lang="en-US" altLang="en-US" smtClean="0"/>
          </a:p>
        </p:txBody>
      </p:sp>
    </p:spTree>
    <p:extLst>
      <p:ext uri="{BB962C8B-B14F-4D97-AF65-F5344CB8AC3E}">
        <p14:creationId xmlns:p14="http://schemas.microsoft.com/office/powerpoint/2010/main" val="3276850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chemeClr val="tx1"/>
                </a:solidFill>
                <a:latin typeface="Calibri" pitchFamily="34" charset="0"/>
                <a:cs typeface="Arial" charset="0"/>
              </a:defRPr>
            </a:lvl1pPr>
            <a:lvl2pPr marL="742950" indent="-285750" defTabSz="942975" eaLnBrk="0" hangingPunct="0">
              <a:defRPr sz="2000">
                <a:solidFill>
                  <a:schemeClr val="tx1"/>
                </a:solidFill>
                <a:latin typeface="Calibri" pitchFamily="34" charset="0"/>
                <a:cs typeface="Arial" charset="0"/>
              </a:defRPr>
            </a:lvl2pPr>
            <a:lvl3pPr marL="1143000" indent="-228600" defTabSz="942975" eaLnBrk="0" hangingPunct="0">
              <a:defRPr sz="2000">
                <a:solidFill>
                  <a:schemeClr val="tx1"/>
                </a:solidFill>
                <a:latin typeface="Calibri" pitchFamily="34" charset="0"/>
                <a:cs typeface="Arial" charset="0"/>
              </a:defRPr>
            </a:lvl3pPr>
            <a:lvl4pPr marL="1600200" indent="-228600" defTabSz="942975" eaLnBrk="0" hangingPunct="0">
              <a:defRPr sz="2000">
                <a:solidFill>
                  <a:schemeClr val="tx1"/>
                </a:solidFill>
                <a:latin typeface="Calibri" pitchFamily="34" charset="0"/>
                <a:cs typeface="Arial" charset="0"/>
              </a:defRPr>
            </a:lvl4pPr>
            <a:lvl5pPr marL="2057400" indent="-228600" defTabSz="942975" eaLnBrk="0" hangingPunct="0">
              <a:defRPr sz="2000">
                <a:solidFill>
                  <a:schemeClr val="tx1"/>
                </a:solidFill>
                <a:latin typeface="Calibri" pitchFamily="34" charset="0"/>
                <a:cs typeface="Arial" charset="0"/>
              </a:defRPr>
            </a:lvl5pPr>
            <a:lvl6pPr marL="2514600" indent="-228600" defTabSz="942975"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42975"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42975"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42975"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fld id="{6E5733F8-61D7-4F3F-9BC8-4797EE7B4D23}" type="slidenum">
              <a:rPr lang="en-US" sz="1200" smtClean="0">
                <a:solidFill>
                  <a:srgbClr val="000000"/>
                </a:solidFill>
                <a:latin typeface="Arial" charset="0"/>
              </a:rPr>
              <a:pPr eaLnBrk="1" hangingPunct="1"/>
              <a:t>10</a:t>
            </a:fld>
            <a:endParaRPr lang="en-US" sz="1200" dirty="0" smtClean="0">
              <a:solidFill>
                <a:srgbClr val="000000"/>
              </a:solidFill>
              <a:latin typeface="Arial" charset="0"/>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nchor="b"/>
          <a:lstStyle>
            <a:lvl1pPr defTabSz="977900" eaLnBrk="0" hangingPunct="0">
              <a:defRPr sz="2000">
                <a:solidFill>
                  <a:schemeClr val="tx1"/>
                </a:solidFill>
                <a:latin typeface="Calibri" pitchFamily="34" charset="0"/>
                <a:cs typeface="Arial" charset="0"/>
              </a:defRPr>
            </a:lvl1pPr>
            <a:lvl2pPr marL="742950" indent="-285750" defTabSz="977900" eaLnBrk="0" hangingPunct="0">
              <a:defRPr sz="2000">
                <a:solidFill>
                  <a:schemeClr val="tx1"/>
                </a:solidFill>
                <a:latin typeface="Calibri" pitchFamily="34" charset="0"/>
                <a:cs typeface="Arial" charset="0"/>
              </a:defRPr>
            </a:lvl2pPr>
            <a:lvl3pPr marL="1143000" indent="-228600" defTabSz="977900" eaLnBrk="0" hangingPunct="0">
              <a:defRPr sz="2000">
                <a:solidFill>
                  <a:schemeClr val="tx1"/>
                </a:solidFill>
                <a:latin typeface="Calibri" pitchFamily="34" charset="0"/>
                <a:cs typeface="Arial" charset="0"/>
              </a:defRPr>
            </a:lvl3pPr>
            <a:lvl4pPr marL="1600200" indent="-228600" defTabSz="977900" eaLnBrk="0" hangingPunct="0">
              <a:defRPr sz="2000">
                <a:solidFill>
                  <a:schemeClr val="tx1"/>
                </a:solidFill>
                <a:latin typeface="Calibri" pitchFamily="34" charset="0"/>
                <a:cs typeface="Arial" charset="0"/>
              </a:defRPr>
            </a:lvl4pPr>
            <a:lvl5pPr marL="2057400" indent="-228600" defTabSz="977900" eaLnBrk="0" hangingPunct="0">
              <a:defRPr sz="2000">
                <a:solidFill>
                  <a:schemeClr val="tx1"/>
                </a:solidFill>
                <a:latin typeface="Calibri" pitchFamily="34" charset="0"/>
                <a:cs typeface="Arial" charset="0"/>
              </a:defRPr>
            </a:lvl5pPr>
            <a:lvl6pPr marL="2514600" indent="-228600" defTabSz="9779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779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779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77900" eaLnBrk="0" fontAlgn="base" hangingPunct="0">
              <a:spcBef>
                <a:spcPct val="0"/>
              </a:spcBef>
              <a:spcAft>
                <a:spcPct val="0"/>
              </a:spcAft>
              <a:defRPr sz="2000">
                <a:solidFill>
                  <a:schemeClr val="tx1"/>
                </a:solidFill>
                <a:latin typeface="Calibri" pitchFamily="34" charset="0"/>
                <a:cs typeface="Arial" charset="0"/>
              </a:defRPr>
            </a:lvl9pPr>
          </a:lstStyle>
          <a:p>
            <a:pPr algn="r" eaLnBrk="1" hangingPunct="1"/>
            <a:fld id="{178D05FA-2F47-4A39-85CD-A24EDD3F319D}" type="slidenum">
              <a:rPr lang="en-US" sz="1200">
                <a:solidFill>
                  <a:srgbClr val="000000"/>
                </a:solidFill>
                <a:latin typeface="Arial" charset="0"/>
              </a:rPr>
              <a:pPr algn="r" eaLnBrk="1" hangingPunct="1"/>
              <a:t>10</a:t>
            </a:fld>
            <a:endParaRPr lang="en-US" sz="1200" dirty="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lstStyle/>
          <a:p>
            <a:endParaRPr lang="en-US" dirty="0" smtClean="0">
              <a:latin typeface="Arial" charset="0"/>
              <a:cs typeface="Arial" charset="0"/>
            </a:endParaRPr>
          </a:p>
        </p:txBody>
      </p:sp>
    </p:spTree>
    <p:extLst>
      <p:ext uri="{BB962C8B-B14F-4D97-AF65-F5344CB8AC3E}">
        <p14:creationId xmlns:p14="http://schemas.microsoft.com/office/powerpoint/2010/main" val="419580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hf hdr="0" ftr="0" dt="0"/>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22.jpeg"/><Relationship Id="rId3" Type="http://schemas.openxmlformats.org/officeDocument/2006/relationships/image" Target="../media/image16.png"/><Relationship Id="rId7" Type="http://schemas.openxmlformats.org/officeDocument/2006/relationships/diagramColors" Target="../diagrams/colors3.xml"/><Relationship Id="rId12" Type="http://schemas.openxmlformats.org/officeDocument/2006/relationships/image" Target="../media/image21.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20.jpg"/><Relationship Id="rId5" Type="http://schemas.openxmlformats.org/officeDocument/2006/relationships/diagramLayout" Target="../diagrams/layout3.xml"/><Relationship Id="rId10" Type="http://schemas.openxmlformats.org/officeDocument/2006/relationships/image" Target="../media/image19.jpeg"/><Relationship Id="rId4" Type="http://schemas.openxmlformats.org/officeDocument/2006/relationships/diagramData" Target="../diagrams/data3.xml"/><Relationship Id="rId9" Type="http://schemas.openxmlformats.org/officeDocument/2006/relationships/image" Target="../media/image18.jpeg"/><Relationship Id="rId14" Type="http://schemas.openxmlformats.org/officeDocument/2006/relationships/image" Target="../media/image2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9757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713407" y="1975757"/>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spcBef>
                <a:spcPct val="30000"/>
              </a:spcBef>
              <a:defRPr/>
            </a:pPr>
            <a:r>
              <a:rPr lang="en-US" sz="2000" b="0" i="0" dirty="0" smtClean="0">
                <a:solidFill>
                  <a:srgbClr val="FFFFFF"/>
                </a:solidFill>
                <a:latin typeface="Calibri" pitchFamily="34" charset="0"/>
              </a:rPr>
              <a:t>Emergency Telecommunications</a:t>
            </a:r>
            <a:endParaRPr lang="en-US" sz="2000" b="0" i="0" dirty="0">
              <a:solidFill>
                <a:srgbClr val="FFFFFF"/>
              </a:solidFill>
              <a:latin typeface="Calibri" pitchFamily="34" charset="0"/>
            </a:endParaRPr>
          </a:p>
        </p:txBody>
      </p:sp>
      <p:sp>
        <p:nvSpPr>
          <p:cNvPr id="51204" name="Rectangle 4"/>
          <p:cNvSpPr>
            <a:spLocks noChangeArrowheads="1"/>
          </p:cNvSpPr>
          <p:nvPr/>
        </p:nvSpPr>
        <p:spPr bwMode="auto">
          <a:xfrm>
            <a:off x="2713406" y="3014937"/>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2000" dirty="0">
                <a:solidFill>
                  <a:srgbClr val="FFFFFF"/>
                </a:solidFill>
                <a:latin typeface="Calibri" pitchFamily="34" charset="0"/>
              </a:rPr>
              <a:t>Harnessing the benefits of new technologies </a:t>
            </a:r>
          </a:p>
        </p:txBody>
      </p:sp>
      <p:sp>
        <p:nvSpPr>
          <p:cNvPr id="51205" name="Rectangle 5"/>
          <p:cNvSpPr>
            <a:spLocks noChangeArrowheads="1"/>
          </p:cNvSpPr>
          <p:nvPr/>
        </p:nvSpPr>
        <p:spPr bwMode="auto">
          <a:xfrm>
            <a:off x="2713406" y="4054117"/>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2000" dirty="0">
                <a:solidFill>
                  <a:srgbClr val="FFFFFF"/>
                </a:solidFill>
                <a:latin typeface="Calibri" pitchFamily="34" charset="0"/>
              </a:rPr>
              <a:t>Development of broadband access and </a:t>
            </a:r>
            <a:endParaRPr lang="en-US" sz="2000" dirty="0" smtClean="0">
              <a:solidFill>
                <a:srgbClr val="FFFFFF"/>
              </a:solidFill>
              <a:latin typeface="Calibri" pitchFamily="34" charset="0"/>
            </a:endParaRPr>
          </a:p>
          <a:p>
            <a:pPr>
              <a:defRPr/>
            </a:pPr>
            <a:r>
              <a:rPr lang="en-US" sz="2000" dirty="0" smtClean="0">
                <a:solidFill>
                  <a:srgbClr val="FFFFFF"/>
                </a:solidFill>
                <a:latin typeface="Calibri" pitchFamily="34" charset="0"/>
              </a:rPr>
              <a:t>adoption </a:t>
            </a:r>
            <a:r>
              <a:rPr lang="en-US" sz="2000" dirty="0">
                <a:solidFill>
                  <a:srgbClr val="FFFFFF"/>
                </a:solidFill>
                <a:latin typeface="Calibri" pitchFamily="34" charset="0"/>
              </a:rPr>
              <a:t>of broadband</a:t>
            </a:r>
          </a:p>
        </p:txBody>
      </p:sp>
      <p:sp>
        <p:nvSpPr>
          <p:cNvPr id="51206" name="Rectangle 6"/>
          <p:cNvSpPr>
            <a:spLocks noChangeArrowheads="1"/>
          </p:cNvSpPr>
          <p:nvPr/>
        </p:nvSpPr>
        <p:spPr bwMode="auto">
          <a:xfrm>
            <a:off x="2713405" y="5093297"/>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GB" sz="2000" b="0" i="0" dirty="0" smtClean="0">
                <a:solidFill>
                  <a:srgbClr val="FFFFFF"/>
                </a:solidFill>
                <a:latin typeface="Calibri" pitchFamily="34" charset="0"/>
              </a:rPr>
              <a:t>Policy </a:t>
            </a:r>
            <a:r>
              <a:rPr lang="en-GB" sz="2000" b="0" i="0" dirty="0">
                <a:solidFill>
                  <a:srgbClr val="FFFFFF"/>
                </a:solidFill>
                <a:latin typeface="Calibri" pitchFamily="34" charset="0"/>
              </a:rPr>
              <a:t>&amp; </a:t>
            </a:r>
            <a:r>
              <a:rPr lang="en-GB" sz="2000" b="0" i="0" dirty="0" smtClean="0">
                <a:solidFill>
                  <a:srgbClr val="FFFFFF"/>
                </a:solidFill>
                <a:latin typeface="Calibri" pitchFamily="34" charset="0"/>
              </a:rPr>
              <a:t>Regulation</a:t>
            </a:r>
            <a:endParaRPr lang="en-US" sz="2000" b="0" i="0" dirty="0">
              <a:solidFill>
                <a:srgbClr val="FFFFFF"/>
              </a:solidFill>
              <a:latin typeface="Calibri" pitchFamily="34" charset="0"/>
            </a:endParaRPr>
          </a:p>
        </p:txBody>
      </p:sp>
      <p:sp>
        <p:nvSpPr>
          <p:cNvPr id="51217" name="Rectangle 17"/>
          <p:cNvSpPr>
            <a:spLocks noChangeArrowheads="1"/>
          </p:cNvSpPr>
          <p:nvPr/>
        </p:nvSpPr>
        <p:spPr bwMode="auto">
          <a:xfrm>
            <a:off x="2713405" y="983560"/>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Special consideration for least developed countries</a:t>
            </a:r>
            <a:r>
              <a:rPr lang="en-US" sz="1600" dirty="0" smtClean="0">
                <a:solidFill>
                  <a:srgbClr val="FFFFFF"/>
                </a:solidFill>
                <a:latin typeface="Calibri" pitchFamily="34" charset="0"/>
              </a:rPr>
              <a:t>,</a:t>
            </a:r>
          </a:p>
          <a:p>
            <a:pPr>
              <a:defRPr/>
            </a:pPr>
            <a:r>
              <a:rPr lang="en-US" sz="1600" dirty="0" smtClean="0">
                <a:solidFill>
                  <a:srgbClr val="FFFFFF"/>
                </a:solidFill>
                <a:latin typeface="Calibri" pitchFamily="34" charset="0"/>
              </a:rPr>
              <a:t> </a:t>
            </a:r>
            <a:r>
              <a:rPr lang="en-US" sz="1600" dirty="0">
                <a:solidFill>
                  <a:srgbClr val="FFFFFF"/>
                </a:solidFill>
                <a:latin typeface="Calibri" pitchFamily="34" charset="0"/>
              </a:rPr>
              <a:t>small island developing states, including Pacific island countries,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and </a:t>
            </a:r>
            <a:r>
              <a:rPr lang="en-US" sz="1600" dirty="0">
                <a:solidFill>
                  <a:srgbClr val="FFFFFF"/>
                </a:solidFill>
                <a:latin typeface="Calibri" pitchFamily="34" charset="0"/>
              </a:rPr>
              <a:t>landlocked developing countries</a:t>
            </a:r>
          </a:p>
        </p:txBody>
      </p:sp>
      <p:sp>
        <p:nvSpPr>
          <p:cNvPr id="3" name="Rectangle 2"/>
          <p:cNvSpPr/>
          <p:nvPr/>
        </p:nvSpPr>
        <p:spPr>
          <a:xfrm>
            <a:off x="387152" y="98356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#1</a:t>
            </a:r>
            <a:endParaRPr lang="en-US" sz="2400" b="0" i="0" dirty="0">
              <a:solidFill>
                <a:schemeClr val="bg1"/>
              </a:solidFill>
              <a:latin typeface="Calibri" pitchFamily="34" charset="0"/>
            </a:endParaRPr>
          </a:p>
        </p:txBody>
      </p:sp>
      <p:sp>
        <p:nvSpPr>
          <p:cNvPr id="23" name="Rectangle 22"/>
          <p:cNvSpPr/>
          <p:nvPr/>
        </p:nvSpPr>
        <p:spPr>
          <a:xfrm>
            <a:off x="387152" y="2016243"/>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#2</a:t>
            </a:r>
            <a:endParaRPr lang="en-US" sz="2400" b="0" i="0" dirty="0">
              <a:solidFill>
                <a:schemeClr val="bg1"/>
              </a:solidFill>
              <a:latin typeface="Calibri" pitchFamily="34" charset="0"/>
            </a:endParaRPr>
          </a:p>
        </p:txBody>
      </p:sp>
      <p:sp>
        <p:nvSpPr>
          <p:cNvPr id="24" name="Rectangle 23"/>
          <p:cNvSpPr/>
          <p:nvPr/>
        </p:nvSpPr>
        <p:spPr>
          <a:xfrm>
            <a:off x="387152" y="304800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#3</a:t>
            </a:r>
            <a:endParaRPr lang="en-US" sz="2400" b="0" i="0" dirty="0">
              <a:solidFill>
                <a:schemeClr val="bg1"/>
              </a:solidFill>
              <a:latin typeface="Calibri" pitchFamily="34" charset="0"/>
            </a:endParaRPr>
          </a:p>
        </p:txBody>
      </p:sp>
      <p:sp>
        <p:nvSpPr>
          <p:cNvPr id="25" name="Rectangle 24"/>
          <p:cNvSpPr/>
          <p:nvPr/>
        </p:nvSpPr>
        <p:spPr>
          <a:xfrm>
            <a:off x="387152" y="4080683"/>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#4</a:t>
            </a:r>
            <a:endParaRPr lang="en-US" sz="2400" b="0" i="0" dirty="0">
              <a:solidFill>
                <a:schemeClr val="bg1"/>
              </a:solidFill>
              <a:latin typeface="Calibri" pitchFamily="34" charset="0"/>
            </a:endParaRPr>
          </a:p>
        </p:txBody>
      </p:sp>
      <p:sp>
        <p:nvSpPr>
          <p:cNvPr id="26" name="Rectangle 25"/>
          <p:cNvSpPr/>
          <p:nvPr/>
        </p:nvSpPr>
        <p:spPr>
          <a:xfrm>
            <a:off x="387152" y="5113366"/>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#5</a:t>
            </a:r>
            <a:endParaRPr lang="en-US" sz="2400" b="0" i="0" dirty="0">
              <a:solidFill>
                <a:schemeClr val="bg1"/>
              </a:solidFill>
              <a:latin typeface="Calibri" pitchFamily="34" charset="0"/>
            </a:endParaRPr>
          </a:p>
        </p:txBody>
      </p:sp>
      <p:sp>
        <p:nvSpPr>
          <p:cNvPr id="15" name="TextBox 14"/>
          <p:cNvSpPr txBox="1"/>
          <p:nvPr/>
        </p:nvSpPr>
        <p:spPr>
          <a:xfrm>
            <a:off x="387152" y="192142"/>
            <a:ext cx="8025230" cy="646331"/>
          </a:xfrm>
          <a:prstGeom prst="rect">
            <a:avLst/>
          </a:prstGeom>
          <a:noFill/>
        </p:spPr>
        <p:txBody>
          <a:bodyPr wrap="square" rtlCol="0">
            <a:spAutoFit/>
          </a:bodyPr>
          <a:lstStyle/>
          <a:p>
            <a:r>
              <a:rPr lang="en-US" sz="3600" b="1" i="0" dirty="0" smtClean="0">
                <a:solidFill>
                  <a:srgbClr val="0000CC"/>
                </a:solidFill>
                <a:latin typeface="Calibri" panose="020F0502020204030204" pitchFamily="34" charset="0"/>
                <a:ea typeface="+mj-ea"/>
                <a:cs typeface="Calibri" panose="020F0502020204030204" pitchFamily="34" charset="0"/>
              </a:rPr>
              <a:t>Asia-Pacific </a:t>
            </a:r>
            <a:r>
              <a:rPr lang="en-US" sz="3600" b="1" i="0" dirty="0">
                <a:solidFill>
                  <a:srgbClr val="0000CC"/>
                </a:solidFill>
                <a:latin typeface="Calibri" panose="020F0502020204030204" pitchFamily="34" charset="0"/>
                <a:ea typeface="+mj-ea"/>
                <a:cs typeface="Calibri" panose="020F0502020204030204" pitchFamily="34" charset="0"/>
              </a:rPr>
              <a:t>Regional </a:t>
            </a:r>
            <a:r>
              <a:rPr lang="en-US" sz="3600" b="1" i="0" dirty="0" smtClean="0">
                <a:solidFill>
                  <a:srgbClr val="0000CC"/>
                </a:solidFill>
                <a:latin typeface="Calibri" panose="020F0502020204030204" pitchFamily="34" charset="0"/>
                <a:ea typeface="+mj-ea"/>
                <a:cs typeface="Calibri" panose="020F0502020204030204" pitchFamily="34" charset="0"/>
              </a:rPr>
              <a:t>Initiatives : 2015-17 </a:t>
            </a:r>
            <a:endParaRPr lang="en-US" sz="3600" b="1" i="0" dirty="0">
              <a:solidFill>
                <a:srgbClr val="0000CC"/>
              </a:solidFill>
              <a:latin typeface="Calibri" panose="020F0502020204030204" pitchFamily="34" charset="0"/>
              <a:ea typeface="+mj-ea"/>
              <a:cs typeface="Calibri" panose="020F0502020204030204" pitchFamily="34"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10</a:t>
            </a:fld>
            <a:endParaRPr lang="en-US"/>
          </a:p>
        </p:txBody>
      </p:sp>
    </p:spTree>
    <p:extLst>
      <p:ext uri="{BB962C8B-B14F-4D97-AF65-F5344CB8AC3E}">
        <p14:creationId xmlns:p14="http://schemas.microsoft.com/office/powerpoint/2010/main" val="2164803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713407" y="1975757"/>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spcBef>
                <a:spcPct val="30000"/>
              </a:spcBef>
              <a:defRPr/>
            </a:pPr>
            <a:r>
              <a:rPr lang="en-US" dirty="0">
                <a:solidFill>
                  <a:srgbClr val="FFFFFF"/>
                </a:solidFill>
                <a:latin typeface="Arial" panose="020B0604020202020204" pitchFamily="34" charset="0"/>
                <a:cs typeface="Arial" panose="020B0604020202020204" pitchFamily="34" charset="0"/>
              </a:rPr>
              <a:t>Sat </a:t>
            </a:r>
            <a:r>
              <a:rPr lang="en-US" dirty="0" err="1">
                <a:solidFill>
                  <a:srgbClr val="FFFFFF"/>
                </a:solidFill>
                <a:latin typeface="Arial" panose="020B0604020202020204" pitchFamily="34" charset="0"/>
                <a:cs typeface="Arial" panose="020B0604020202020204" pitchFamily="34" charset="0"/>
              </a:rPr>
              <a:t>Comms</a:t>
            </a:r>
            <a:r>
              <a:rPr lang="en-US" dirty="0">
                <a:solidFill>
                  <a:srgbClr val="FFFFFF"/>
                </a:solidFill>
                <a:latin typeface="Arial" panose="020B0604020202020204" pitchFamily="34" charset="0"/>
                <a:cs typeface="Arial" panose="020B0604020202020204" pitchFamily="34" charset="0"/>
              </a:rPr>
              <a:t> &amp; Emergency Telecommunications, PICs</a:t>
            </a:r>
          </a:p>
        </p:txBody>
      </p:sp>
      <p:sp>
        <p:nvSpPr>
          <p:cNvPr id="51204" name="Rectangle 4"/>
          <p:cNvSpPr>
            <a:spLocks noChangeArrowheads="1"/>
          </p:cNvSpPr>
          <p:nvPr/>
        </p:nvSpPr>
        <p:spPr bwMode="auto">
          <a:xfrm>
            <a:off x="2713406" y="3014937"/>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2000" dirty="0">
                <a:solidFill>
                  <a:srgbClr val="FFFFFF"/>
                </a:solidFill>
                <a:latin typeface="Calibri" pitchFamily="34" charset="0"/>
              </a:rPr>
              <a:t>DTTB, DTRB, SM &amp; Licensing, </a:t>
            </a:r>
            <a:r>
              <a:rPr lang="en-US" sz="2000" dirty="0" err="1" smtClean="0">
                <a:solidFill>
                  <a:srgbClr val="FFFFFF"/>
                </a:solidFill>
                <a:latin typeface="Calibri" pitchFamily="34" charset="0"/>
              </a:rPr>
              <a:t>CyberSecurity</a:t>
            </a:r>
            <a:r>
              <a:rPr lang="en-US" sz="2000" dirty="0" smtClean="0">
                <a:solidFill>
                  <a:srgbClr val="FFFFFF"/>
                </a:solidFill>
                <a:latin typeface="Calibri" pitchFamily="34" charset="0"/>
              </a:rPr>
              <a:t>, Community</a:t>
            </a:r>
          </a:p>
          <a:p>
            <a:pPr>
              <a:defRPr/>
            </a:pPr>
            <a:r>
              <a:rPr lang="en-US" sz="2000" dirty="0" smtClean="0">
                <a:solidFill>
                  <a:srgbClr val="FFFFFF"/>
                </a:solidFill>
                <a:latin typeface="Calibri" pitchFamily="34" charset="0"/>
              </a:rPr>
              <a:t>TV</a:t>
            </a:r>
            <a:r>
              <a:rPr lang="en-US" sz="2000" dirty="0">
                <a:solidFill>
                  <a:srgbClr val="FFFFFF"/>
                </a:solidFill>
                <a:latin typeface="Calibri" pitchFamily="34" charset="0"/>
              </a:rPr>
              <a:t>, others</a:t>
            </a:r>
          </a:p>
        </p:txBody>
      </p:sp>
      <p:sp>
        <p:nvSpPr>
          <p:cNvPr id="51205" name="Rectangle 5"/>
          <p:cNvSpPr>
            <a:spLocks noChangeArrowheads="1"/>
          </p:cNvSpPr>
          <p:nvPr/>
        </p:nvSpPr>
        <p:spPr bwMode="auto">
          <a:xfrm>
            <a:off x="2713406" y="4054117"/>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dirty="0">
                <a:solidFill>
                  <a:srgbClr val="FFFFFF"/>
                </a:solidFill>
                <a:latin typeface="Arial" panose="020B0604020202020204" pitchFamily="34" charset="0"/>
                <a:cs typeface="Arial" panose="020B0604020202020204" pitchFamily="34" charset="0"/>
              </a:rPr>
              <a:t>Spectrum Management &amp; Master Plans</a:t>
            </a:r>
          </a:p>
        </p:txBody>
      </p:sp>
      <p:sp>
        <p:nvSpPr>
          <p:cNvPr id="51206" name="Rectangle 6"/>
          <p:cNvSpPr>
            <a:spLocks noChangeArrowheads="1"/>
          </p:cNvSpPr>
          <p:nvPr/>
        </p:nvSpPr>
        <p:spPr bwMode="auto">
          <a:xfrm>
            <a:off x="2713405" y="5093297"/>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GB" dirty="0">
                <a:solidFill>
                  <a:srgbClr val="FFFFFF"/>
                </a:solidFill>
                <a:latin typeface="Arial" panose="020B0604020202020204" pitchFamily="34" charset="0"/>
                <a:cs typeface="Arial" panose="020B0604020202020204" pitchFamily="34" charset="0"/>
              </a:rPr>
              <a:t>Emergency Telecommunications</a:t>
            </a:r>
          </a:p>
        </p:txBody>
      </p:sp>
      <p:sp>
        <p:nvSpPr>
          <p:cNvPr id="51217" name="Rectangle 17"/>
          <p:cNvSpPr>
            <a:spLocks noChangeArrowheads="1"/>
          </p:cNvSpPr>
          <p:nvPr/>
        </p:nvSpPr>
        <p:spPr bwMode="auto">
          <a:xfrm>
            <a:off x="2713405" y="983560"/>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dirty="0">
                <a:solidFill>
                  <a:srgbClr val="FFFFFF"/>
                </a:solidFill>
                <a:latin typeface="Arial" panose="020B0604020202020204" pitchFamily="34" charset="0"/>
                <a:cs typeface="Arial" panose="020B0604020202020204" pitchFamily="34" charset="0"/>
              </a:rPr>
              <a:t>Supporting Implementation of the Regional Initiatives</a:t>
            </a:r>
          </a:p>
        </p:txBody>
      </p:sp>
      <p:sp>
        <p:nvSpPr>
          <p:cNvPr id="3" name="Rectangle 2"/>
          <p:cNvSpPr/>
          <p:nvPr/>
        </p:nvSpPr>
        <p:spPr>
          <a:xfrm>
            <a:off x="387152" y="98356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latin typeface="Arial" panose="020B0604020202020204" pitchFamily="34" charset="0"/>
                <a:cs typeface="Arial" panose="020B0604020202020204" pitchFamily="34" charset="0"/>
              </a:rPr>
              <a:t>DoCA</a:t>
            </a:r>
            <a:r>
              <a:rPr lang="en-US" dirty="0" smtClean="0">
                <a:solidFill>
                  <a:schemeClr val="bg1"/>
                </a:solidFill>
                <a:latin typeface="Arial" panose="020B0604020202020204" pitchFamily="34" charset="0"/>
                <a:cs typeface="Arial" panose="020B0604020202020204" pitchFamily="34" charset="0"/>
              </a:rPr>
              <a:t>, Australia</a:t>
            </a:r>
            <a:endParaRPr lang="en-US" b="0" i="0"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87152" y="2016243"/>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latin typeface="Calibri" pitchFamily="34" charset="0"/>
              </a:rPr>
              <a:t>Intelsat, ITSO, </a:t>
            </a:r>
            <a:r>
              <a:rPr lang="en-US" dirty="0" err="1" smtClean="0">
                <a:solidFill>
                  <a:schemeClr val="bg1"/>
                </a:solidFill>
                <a:latin typeface="Calibri" pitchFamily="34" charset="0"/>
              </a:rPr>
              <a:t>Kacific</a:t>
            </a:r>
            <a:r>
              <a:rPr lang="en-US" dirty="0" smtClean="0">
                <a:solidFill>
                  <a:schemeClr val="bg1"/>
                </a:solidFill>
                <a:latin typeface="Calibri" pitchFamily="34" charset="0"/>
              </a:rPr>
              <a:t>, Inmarsat, ICTDF, Estonia, </a:t>
            </a:r>
            <a:endParaRPr lang="en-US" dirty="0">
              <a:solidFill>
                <a:schemeClr val="bg1"/>
              </a:solidFill>
              <a:latin typeface="Calibri" pitchFamily="34" charset="0"/>
            </a:endParaRPr>
          </a:p>
        </p:txBody>
      </p:sp>
      <p:sp>
        <p:nvSpPr>
          <p:cNvPr id="24" name="Rectangle 23"/>
          <p:cNvSpPr/>
          <p:nvPr/>
        </p:nvSpPr>
        <p:spPr>
          <a:xfrm>
            <a:off x="387152" y="304800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itchFamily="34" charset="0"/>
              </a:rPr>
              <a:t>NBTC, Thailand</a:t>
            </a:r>
          </a:p>
        </p:txBody>
      </p:sp>
      <p:sp>
        <p:nvSpPr>
          <p:cNvPr id="25" name="Rectangle 24"/>
          <p:cNvSpPr/>
          <p:nvPr/>
        </p:nvSpPr>
        <p:spPr>
          <a:xfrm>
            <a:off x="387152" y="4080683"/>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itchFamily="34" charset="0"/>
              </a:rPr>
              <a:t>MSIP, R.O. Korea</a:t>
            </a:r>
          </a:p>
        </p:txBody>
      </p:sp>
      <p:sp>
        <p:nvSpPr>
          <p:cNvPr id="26" name="Rectangle 25"/>
          <p:cNvSpPr/>
          <p:nvPr/>
        </p:nvSpPr>
        <p:spPr>
          <a:xfrm>
            <a:off x="387152" y="5113366"/>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libri" pitchFamily="34" charset="0"/>
              </a:rPr>
              <a:t>MIC, Japan</a:t>
            </a:r>
          </a:p>
        </p:txBody>
      </p:sp>
      <p:sp>
        <p:nvSpPr>
          <p:cNvPr id="15" name="TextBox 14"/>
          <p:cNvSpPr txBox="1"/>
          <p:nvPr/>
        </p:nvSpPr>
        <p:spPr>
          <a:xfrm>
            <a:off x="387152" y="192142"/>
            <a:ext cx="8025230" cy="646331"/>
          </a:xfrm>
          <a:prstGeom prst="rect">
            <a:avLst/>
          </a:prstGeom>
          <a:noFill/>
        </p:spPr>
        <p:txBody>
          <a:bodyPr wrap="square" rtlCol="0">
            <a:spAutoFit/>
          </a:bodyPr>
          <a:lstStyle/>
          <a:p>
            <a:r>
              <a:rPr lang="en-US" sz="3600" b="1" i="0" dirty="0" smtClean="0">
                <a:solidFill>
                  <a:srgbClr val="0000CC"/>
                </a:solidFill>
                <a:latin typeface="Calibri" panose="020F0502020204030204" pitchFamily="34" charset="0"/>
                <a:ea typeface="+mj-ea"/>
                <a:cs typeface="Calibri" panose="020F0502020204030204" pitchFamily="34" charset="0"/>
              </a:rPr>
              <a:t>Projects : Partners</a:t>
            </a:r>
            <a:endParaRPr lang="en-US" sz="3600" b="1" i="0" dirty="0">
              <a:solidFill>
                <a:srgbClr val="0000CC"/>
              </a:solidFill>
              <a:latin typeface="Calibri" panose="020F0502020204030204" pitchFamily="34" charset="0"/>
              <a:ea typeface="+mj-ea"/>
              <a:cs typeface="Calibri" panose="020F0502020204030204" pitchFamily="34" charset="0"/>
            </a:endParaRPr>
          </a:p>
        </p:txBody>
      </p:sp>
      <p:sp>
        <p:nvSpPr>
          <p:cNvPr id="2" name="Slide Number Placeholder 1"/>
          <p:cNvSpPr>
            <a:spLocks noGrp="1"/>
          </p:cNvSpPr>
          <p:nvPr>
            <p:ph type="sldNum" sz="quarter" idx="12"/>
          </p:nvPr>
        </p:nvSpPr>
        <p:spPr/>
        <p:txBody>
          <a:bodyPr/>
          <a:lstStyle/>
          <a:p>
            <a:fld id="{283C63E4-F9BE-C24A-B4FF-309EB18BA564}" type="slidenum">
              <a:rPr lang="en-US" smtClean="0"/>
              <a:t>11</a:t>
            </a:fld>
            <a:endParaRPr lang="en-US"/>
          </a:p>
        </p:txBody>
      </p:sp>
    </p:spTree>
    <p:extLst>
      <p:ext uri="{BB962C8B-B14F-4D97-AF65-F5344CB8AC3E}">
        <p14:creationId xmlns:p14="http://schemas.microsoft.com/office/powerpoint/2010/main" val="37899759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3C63E4-F9BE-C24A-B4FF-309EB18BA564}" type="slidenum">
              <a:rPr lang="en-US" smtClean="0"/>
              <a:t>12</a:t>
            </a:fld>
            <a:endParaRPr lang="en-US"/>
          </a:p>
        </p:txBody>
      </p:sp>
      <p:sp>
        <p:nvSpPr>
          <p:cNvPr id="7" name="Rounded Rectangle 6"/>
          <p:cNvSpPr/>
          <p:nvPr/>
        </p:nvSpPr>
        <p:spPr>
          <a:xfrm>
            <a:off x="1624082" y="2934014"/>
            <a:ext cx="6373505" cy="88710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2292824" y="3085178"/>
            <a:ext cx="5841243" cy="584775"/>
          </a:xfrm>
          <a:prstGeom prst="rect">
            <a:avLst/>
          </a:prstGeom>
          <a:noFill/>
        </p:spPr>
        <p:txBody>
          <a:bodyPr wrap="square" rtlCol="0">
            <a:spAutoFit/>
          </a:bodyPr>
          <a:lstStyle/>
          <a:p>
            <a:r>
              <a:rPr lang="en-US" sz="3200" dirty="0" smtClean="0"/>
              <a:t>WHATS THE SITUATION TODAY?</a:t>
            </a:r>
            <a:endParaRPr lang="en-US" sz="3200" dirty="0"/>
          </a:p>
        </p:txBody>
      </p:sp>
    </p:spTree>
    <p:extLst>
      <p:ext uri="{BB962C8B-B14F-4D97-AF65-F5344CB8AC3E}">
        <p14:creationId xmlns:p14="http://schemas.microsoft.com/office/powerpoint/2010/main" val="8322159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2769436"/>
            <a:ext cx="8229600" cy="226658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2868741"/>
            <a:ext cx="8229600" cy="2167284"/>
          </a:xfrm>
        </p:spPr>
        <p:txBody>
          <a:bodyPr>
            <a:normAutofit fontScale="77500" lnSpcReduction="20000"/>
          </a:bodyPr>
          <a:lstStyle/>
          <a:p>
            <a:pPr marL="0" indent="0">
              <a:buNone/>
            </a:pPr>
            <a:r>
              <a:rPr lang="en-US" sz="2600" dirty="0" smtClean="0">
                <a:solidFill>
                  <a:schemeClr val="tx1"/>
                </a:solidFill>
              </a:rPr>
              <a:t>Expected </a:t>
            </a:r>
            <a:r>
              <a:rPr lang="en-US" sz="2600" dirty="0">
                <a:solidFill>
                  <a:schemeClr val="tx1"/>
                </a:solidFill>
              </a:rPr>
              <a:t>results</a:t>
            </a:r>
          </a:p>
          <a:p>
            <a:pPr marL="0" indent="0">
              <a:buNone/>
            </a:pPr>
            <a:r>
              <a:rPr lang="en-US" sz="2600" dirty="0" smtClean="0">
                <a:solidFill>
                  <a:schemeClr val="tx1"/>
                </a:solidFill>
              </a:rPr>
              <a:t>1</a:t>
            </a:r>
            <a:r>
              <a:rPr lang="en-US" sz="2600" dirty="0">
                <a:solidFill>
                  <a:schemeClr val="tx1"/>
                </a:solidFill>
              </a:rPr>
              <a:t>.	Improved infrastructure and enhanced access to affordable ICT services.</a:t>
            </a:r>
          </a:p>
          <a:p>
            <a:pPr marL="0" indent="0">
              <a:buNone/>
            </a:pPr>
            <a:r>
              <a:rPr lang="en-US" sz="2600" dirty="0">
                <a:solidFill>
                  <a:schemeClr val="tx1"/>
                </a:solidFill>
              </a:rPr>
              <a:t>2.	Improved enabling environment to facilitate ICT development.</a:t>
            </a:r>
          </a:p>
          <a:p>
            <a:pPr marL="0" indent="0">
              <a:buNone/>
            </a:pPr>
            <a:r>
              <a:rPr lang="en-US" sz="2600" dirty="0">
                <a:solidFill>
                  <a:schemeClr val="tx1"/>
                </a:solidFill>
              </a:rPr>
              <a:t>3.	Appropriate national, sub-regional and regional frameworks for </a:t>
            </a:r>
            <a:r>
              <a:rPr lang="en-US" sz="2600" dirty="0" smtClean="0">
                <a:solidFill>
                  <a:schemeClr val="tx1"/>
                </a:solidFill>
              </a:rPr>
              <a:t>	cybersecurity</a:t>
            </a:r>
            <a:r>
              <a:rPr lang="en-US" sz="2600" dirty="0">
                <a:solidFill>
                  <a:schemeClr val="tx1"/>
                </a:solidFill>
              </a:rPr>
              <a:t>.</a:t>
            </a:r>
          </a:p>
          <a:p>
            <a:pPr marL="0" indent="0">
              <a:buNone/>
            </a:pPr>
            <a:r>
              <a:rPr lang="en-US" sz="2600" dirty="0">
                <a:solidFill>
                  <a:schemeClr val="tx1"/>
                </a:solidFill>
              </a:rPr>
              <a:t>4.	Enhanced skills of relevant human resources.</a:t>
            </a:r>
          </a:p>
          <a:p>
            <a:pPr marL="0" indent="0">
              <a:buNone/>
            </a:pPr>
            <a:r>
              <a:rPr lang="en-US" sz="2600" dirty="0">
                <a:solidFill>
                  <a:schemeClr val="tx1"/>
                </a:solidFill>
              </a:rPr>
              <a:t>5.	Addressing specific issues and challenges in the Pacific island countries</a:t>
            </a:r>
          </a:p>
          <a:p>
            <a:pPr marL="0" indent="0">
              <a:buNone/>
            </a:pP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13</a:t>
            </a:fld>
            <a:endParaRPr lang="en-US"/>
          </a:p>
        </p:txBody>
      </p:sp>
      <p:sp>
        <p:nvSpPr>
          <p:cNvPr id="5" name="Title 4"/>
          <p:cNvSpPr>
            <a:spLocks noGrp="1"/>
          </p:cNvSpPr>
          <p:nvPr>
            <p:ph type="title"/>
          </p:nvPr>
        </p:nvSpPr>
        <p:spPr>
          <a:xfrm>
            <a:off x="457200" y="371476"/>
            <a:ext cx="2504364"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0" i="0" dirty="0" smtClean="0">
                <a:solidFill>
                  <a:schemeClr val="bg1"/>
                </a:solidFill>
                <a:latin typeface="Calibri" pitchFamily="34" charset="0"/>
              </a:rPr>
              <a:t>Initiative #1</a:t>
            </a:r>
            <a:endParaRPr lang="en-US" sz="2400" b="0" i="0" dirty="0">
              <a:solidFill>
                <a:schemeClr val="bg1"/>
              </a:solidFill>
              <a:latin typeface="Calibri" pitchFamily="34" charset="0"/>
            </a:endParaRPr>
          </a:p>
        </p:txBody>
      </p:sp>
      <p:sp>
        <p:nvSpPr>
          <p:cNvPr id="6" name="Rectangle 17"/>
          <p:cNvSpPr>
            <a:spLocks noChangeArrowheads="1"/>
          </p:cNvSpPr>
          <p:nvPr/>
        </p:nvSpPr>
        <p:spPr bwMode="auto">
          <a:xfrm>
            <a:off x="3074987" y="371475"/>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Special consideration for least developed countries</a:t>
            </a:r>
            <a:r>
              <a:rPr lang="en-US" sz="1600" dirty="0" smtClean="0">
                <a:solidFill>
                  <a:srgbClr val="FFFFFF"/>
                </a:solidFill>
                <a:latin typeface="Calibri" pitchFamily="34" charset="0"/>
              </a:rPr>
              <a:t>,</a:t>
            </a:r>
          </a:p>
          <a:p>
            <a:pPr>
              <a:defRPr/>
            </a:pPr>
            <a:r>
              <a:rPr lang="en-US" sz="1600" dirty="0" smtClean="0">
                <a:solidFill>
                  <a:srgbClr val="FFFFFF"/>
                </a:solidFill>
                <a:latin typeface="Calibri" pitchFamily="34" charset="0"/>
              </a:rPr>
              <a:t> </a:t>
            </a:r>
            <a:r>
              <a:rPr lang="en-US" sz="1600" dirty="0">
                <a:solidFill>
                  <a:srgbClr val="FFFFFF"/>
                </a:solidFill>
                <a:latin typeface="Calibri" pitchFamily="34" charset="0"/>
              </a:rPr>
              <a:t>small island developing states, including Pacific island countries,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and </a:t>
            </a:r>
            <a:r>
              <a:rPr lang="en-US" sz="1600" dirty="0">
                <a:solidFill>
                  <a:srgbClr val="FFFFFF"/>
                </a:solidFill>
                <a:latin typeface="Calibri" pitchFamily="34" charset="0"/>
              </a:rPr>
              <a:t>landlocked developing countries</a:t>
            </a:r>
          </a:p>
        </p:txBody>
      </p:sp>
      <p:sp>
        <p:nvSpPr>
          <p:cNvPr id="2" name="Rounded Rectangle 1"/>
          <p:cNvSpPr/>
          <p:nvPr/>
        </p:nvSpPr>
        <p:spPr>
          <a:xfrm>
            <a:off x="457200" y="1553995"/>
            <a:ext cx="8229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457200" y="1545065"/>
            <a:ext cx="8229600" cy="923330"/>
          </a:xfrm>
          <a:prstGeom prst="rect">
            <a:avLst/>
          </a:prstGeom>
          <a:noFill/>
        </p:spPr>
        <p:txBody>
          <a:bodyPr wrap="square" rtlCol="0">
            <a:spAutoFit/>
          </a:bodyPr>
          <a:lstStyle/>
          <a:p>
            <a:r>
              <a:rPr lang="en-US" dirty="0"/>
              <a:t>Objective : To provide special assistance to least developed countries (LDCs), small island developing States (SIDS), including Pacific island countries, and landlocked developing countries (LLDCs) in order to meet their priority ICT requirements</a:t>
            </a:r>
          </a:p>
        </p:txBody>
      </p:sp>
      <p:sp>
        <p:nvSpPr>
          <p:cNvPr id="9" name="Rounded Rectangle 8"/>
          <p:cNvSpPr/>
          <p:nvPr/>
        </p:nvSpPr>
        <p:spPr>
          <a:xfrm>
            <a:off x="477101" y="5275902"/>
            <a:ext cx="4510585" cy="57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1156078" y="5377839"/>
            <a:ext cx="4299045" cy="369332"/>
          </a:xfrm>
          <a:prstGeom prst="rect">
            <a:avLst/>
          </a:prstGeom>
          <a:noFill/>
        </p:spPr>
        <p:txBody>
          <a:bodyPr wrap="square" rtlCol="0">
            <a:spAutoFit/>
          </a:bodyPr>
          <a:lstStyle/>
          <a:p>
            <a:r>
              <a:rPr lang="en-US" dirty="0" smtClean="0"/>
              <a:t>What’s the situation today ?</a:t>
            </a:r>
            <a:endParaRPr lang="en-US" dirty="0"/>
          </a:p>
        </p:txBody>
      </p:sp>
    </p:spTree>
    <p:extLst>
      <p:ext uri="{BB962C8B-B14F-4D97-AF65-F5344CB8AC3E}">
        <p14:creationId xmlns:p14="http://schemas.microsoft.com/office/powerpoint/2010/main" val="16295442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14</a:t>
            </a:fld>
            <a:endParaRPr lang="en-US"/>
          </a:p>
        </p:txBody>
      </p:sp>
      <p:sp>
        <p:nvSpPr>
          <p:cNvPr id="5" name="Title 4"/>
          <p:cNvSpPr>
            <a:spLocks noGrp="1"/>
          </p:cNvSpPr>
          <p:nvPr>
            <p:ph type="title"/>
          </p:nvPr>
        </p:nvSpPr>
        <p:spPr>
          <a:xfrm>
            <a:off x="457200" y="371476"/>
            <a:ext cx="2504364"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pPr algn="ctr"/>
            <a:r>
              <a:rPr lang="en-US" sz="2400" b="0" i="0" dirty="0" smtClean="0">
                <a:solidFill>
                  <a:schemeClr val="bg1"/>
                </a:solidFill>
                <a:latin typeface="Calibri" pitchFamily="34" charset="0"/>
              </a:rPr>
              <a:t>Regional Initiative #1</a:t>
            </a:r>
            <a:endParaRPr lang="en-US" sz="2400" b="0" i="0" dirty="0">
              <a:solidFill>
                <a:schemeClr val="bg1"/>
              </a:solidFill>
              <a:latin typeface="Calibri" pitchFamily="34" charset="0"/>
            </a:endParaRPr>
          </a:p>
        </p:txBody>
      </p:sp>
      <p:sp>
        <p:nvSpPr>
          <p:cNvPr id="6" name="Rectangle 17"/>
          <p:cNvSpPr>
            <a:spLocks noChangeArrowheads="1"/>
          </p:cNvSpPr>
          <p:nvPr/>
        </p:nvSpPr>
        <p:spPr bwMode="auto">
          <a:xfrm>
            <a:off x="3074987" y="371475"/>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Special consideration for least developed countries</a:t>
            </a:r>
            <a:r>
              <a:rPr lang="en-US" sz="1600" dirty="0" smtClean="0">
                <a:solidFill>
                  <a:srgbClr val="FFFFFF"/>
                </a:solidFill>
                <a:latin typeface="Calibri" pitchFamily="34" charset="0"/>
              </a:rPr>
              <a:t>,</a:t>
            </a:r>
          </a:p>
          <a:p>
            <a:pPr>
              <a:defRPr/>
            </a:pPr>
            <a:r>
              <a:rPr lang="en-US" sz="1600" dirty="0" smtClean="0">
                <a:solidFill>
                  <a:srgbClr val="FFFFFF"/>
                </a:solidFill>
                <a:latin typeface="Calibri" pitchFamily="34" charset="0"/>
              </a:rPr>
              <a:t> </a:t>
            </a:r>
            <a:r>
              <a:rPr lang="en-US" sz="1600" dirty="0">
                <a:solidFill>
                  <a:srgbClr val="FFFFFF"/>
                </a:solidFill>
                <a:latin typeface="Calibri" pitchFamily="34" charset="0"/>
              </a:rPr>
              <a:t>small island developing states, including Pacific island countries,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and </a:t>
            </a:r>
            <a:r>
              <a:rPr lang="en-US" sz="1600" dirty="0">
                <a:solidFill>
                  <a:srgbClr val="FFFFFF"/>
                </a:solidFill>
                <a:latin typeface="Calibri" pitchFamily="34" charset="0"/>
              </a:rPr>
              <a:t>landlocked developing </a:t>
            </a:r>
            <a:r>
              <a:rPr lang="en-US" sz="1600" dirty="0" smtClean="0">
                <a:solidFill>
                  <a:srgbClr val="FFFFFF"/>
                </a:solidFill>
                <a:latin typeface="Calibri" pitchFamily="34" charset="0"/>
              </a:rPr>
              <a:t>countries (2015-2016)</a:t>
            </a:r>
            <a:endParaRPr lang="en-US" sz="1600" dirty="0">
              <a:solidFill>
                <a:srgbClr val="FFFFFF"/>
              </a:solidFill>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2801304"/>
              </p:ext>
            </p:extLst>
          </p:nvPr>
        </p:nvGraphicFramePr>
        <p:xfrm>
          <a:off x="457199" y="2104343"/>
          <a:ext cx="8229600" cy="3765716"/>
        </p:xfrm>
        <a:graphic>
          <a:graphicData uri="http://schemas.openxmlformats.org/drawingml/2006/table">
            <a:tbl>
              <a:tblPr>
                <a:tableStyleId>{3B4B98B0-60AC-42C2-AFA5-B58CD77FA1E5}</a:tableStyleId>
              </a:tblPr>
              <a:tblGrid>
                <a:gridCol w="5895976"/>
                <a:gridCol w="2333624"/>
              </a:tblGrid>
              <a:tr h="238807">
                <a:tc>
                  <a:txBody>
                    <a:bodyPr/>
                    <a:lstStyle/>
                    <a:p>
                      <a:pPr algn="l" fontAlgn="t"/>
                      <a:r>
                        <a:rPr lang="en-US" sz="1200" u="none" strike="noStrike" dirty="0">
                          <a:effectLst/>
                        </a:rPr>
                        <a:t>Pacific ICT Ministerial Meeting 2015</a:t>
                      </a:r>
                      <a:endParaRPr lang="en-US" sz="1200" b="0" i="0" u="none" strike="noStrike" dirty="0">
                        <a:solidFill>
                          <a:srgbClr val="000000"/>
                        </a:solidFill>
                        <a:effectLst/>
                        <a:latin typeface="Trebuchet MS"/>
                      </a:endParaRPr>
                    </a:p>
                  </a:txBody>
                  <a:tcPr marL="5170" marR="5170" marT="5170" marB="0"/>
                </a:tc>
                <a:tc>
                  <a:txBody>
                    <a:bodyPr/>
                    <a:lstStyle/>
                    <a:p>
                      <a:pPr algn="ctr" fontAlgn="t"/>
                      <a:r>
                        <a:rPr lang="en-US" sz="1200" u="none" strike="noStrike" dirty="0">
                          <a:effectLst/>
                        </a:rPr>
                        <a:t>Nuku'alofa, Tonga</a:t>
                      </a:r>
                      <a:endParaRPr lang="en-US" sz="1200" b="0" i="0" u="none" strike="noStrike" dirty="0">
                        <a:solidFill>
                          <a:srgbClr val="000000"/>
                        </a:solidFill>
                        <a:effectLst/>
                        <a:latin typeface="Trebuchet MS"/>
                      </a:endParaRPr>
                    </a:p>
                  </a:txBody>
                  <a:tcPr marL="5170" marR="5170" marT="5170" marB="0"/>
                </a:tc>
              </a:tr>
              <a:tr h="228600">
                <a:tc>
                  <a:txBody>
                    <a:bodyPr/>
                    <a:lstStyle/>
                    <a:p>
                      <a:pPr algn="l" fontAlgn="t"/>
                      <a:r>
                        <a:rPr lang="en-US" sz="1200" u="none" strike="noStrike" dirty="0">
                          <a:effectLst/>
                        </a:rPr>
                        <a:t>Cybersecurity and COP Awareness and Network readiness assessment for Nepal</a:t>
                      </a:r>
                      <a:endParaRPr lang="en-US" sz="1200" b="0" i="0" u="none" strike="noStrike" dirty="0">
                        <a:solidFill>
                          <a:srgbClr val="000000"/>
                        </a:solidFill>
                        <a:effectLst/>
                        <a:latin typeface="Trebuchet MS"/>
                      </a:endParaRPr>
                    </a:p>
                  </a:txBody>
                  <a:tcPr marL="5170" marR="5170" marT="5170" marB="0"/>
                </a:tc>
                <a:tc>
                  <a:txBody>
                    <a:bodyPr/>
                    <a:lstStyle/>
                    <a:p>
                      <a:pPr algn="ctr" fontAlgn="t"/>
                      <a:r>
                        <a:rPr lang="en-US" sz="1200" u="none" strike="noStrike" dirty="0">
                          <a:effectLst/>
                        </a:rPr>
                        <a:t>Kathmandu, Nepal (Republic of)</a:t>
                      </a:r>
                      <a:endParaRPr lang="en-US" sz="1200" b="0" i="0" u="none" strike="noStrike" dirty="0">
                        <a:solidFill>
                          <a:srgbClr val="000000"/>
                        </a:solidFill>
                        <a:effectLst/>
                        <a:latin typeface="Trebuchet MS"/>
                      </a:endParaRPr>
                    </a:p>
                  </a:txBody>
                  <a:tcPr marL="5170" marR="5170" marT="5170" marB="0"/>
                </a:tc>
              </a:tr>
              <a:tr h="209550">
                <a:tc>
                  <a:txBody>
                    <a:bodyPr/>
                    <a:lstStyle/>
                    <a:p>
                      <a:pPr algn="l" fontAlgn="t"/>
                      <a:r>
                        <a:rPr lang="en-US" sz="1200" u="none" strike="noStrike">
                          <a:effectLst/>
                        </a:rPr>
                        <a:t>Concentrated Assistance for Lao PDR on National Cybersecurity Law</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a:effectLst/>
                        </a:rPr>
                        <a:t>Vientiane, Lao P.D.R.</a:t>
                      </a:r>
                      <a:endParaRPr lang="en-US" sz="1200" b="0" i="0" u="none" strike="noStrike" dirty="0">
                        <a:solidFill>
                          <a:srgbClr val="000000"/>
                        </a:solidFill>
                        <a:effectLst/>
                        <a:latin typeface="Trebuchet MS"/>
                      </a:endParaRPr>
                    </a:p>
                  </a:txBody>
                  <a:tcPr marL="5170" marR="5170" marT="5170" marB="0"/>
                </a:tc>
              </a:tr>
              <a:tr h="219075">
                <a:tc>
                  <a:txBody>
                    <a:bodyPr/>
                    <a:lstStyle/>
                    <a:p>
                      <a:pPr algn="l" fontAlgn="t"/>
                      <a:r>
                        <a:rPr lang="en-US" sz="1200" u="none" strike="noStrike">
                          <a:effectLst/>
                        </a:rPr>
                        <a:t>Training on Network Security Assessment</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a:effectLst/>
                        </a:rPr>
                        <a:t>Kabul, Afghanistan</a:t>
                      </a:r>
                      <a:endParaRPr lang="en-US" sz="1200" b="0" i="0" u="none" strike="noStrike">
                        <a:solidFill>
                          <a:srgbClr val="000000"/>
                        </a:solidFill>
                        <a:effectLst/>
                        <a:latin typeface="Trebuchet MS"/>
                      </a:endParaRPr>
                    </a:p>
                  </a:txBody>
                  <a:tcPr marL="5170" marR="5170" marT="5170" marB="0"/>
                </a:tc>
              </a:tr>
              <a:tr h="400050">
                <a:tc>
                  <a:txBody>
                    <a:bodyPr/>
                    <a:lstStyle/>
                    <a:p>
                      <a:pPr algn="l" fontAlgn="t"/>
                      <a:r>
                        <a:rPr lang="en-US" sz="1200" u="none" strike="noStrike">
                          <a:effectLst/>
                        </a:rPr>
                        <a:t>National Strategy/ Policy, Laws and Institution Mechanism for Cyber Security including the Security of Telecom/ICT Networks and Services</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a:effectLst/>
                        </a:rPr>
                        <a:t>Kathmandu, Nepal (Republic of)</a:t>
                      </a:r>
                      <a:endParaRPr lang="en-US" sz="1200" b="0" i="0" u="none" strike="noStrike">
                        <a:solidFill>
                          <a:srgbClr val="000000"/>
                        </a:solidFill>
                        <a:effectLst/>
                        <a:latin typeface="Trebuchet MS"/>
                      </a:endParaRPr>
                    </a:p>
                  </a:txBody>
                  <a:tcPr marL="5170" marR="5170" marT="5170" marB="0"/>
                </a:tc>
              </a:tr>
              <a:tr h="290995">
                <a:tc>
                  <a:txBody>
                    <a:bodyPr/>
                    <a:lstStyle/>
                    <a:p>
                      <a:pPr algn="l" fontAlgn="t"/>
                      <a:r>
                        <a:rPr lang="en-US" sz="1200" u="none" strike="noStrike" dirty="0">
                          <a:effectLst/>
                        </a:rPr>
                        <a:t>Institutional capacity building of the regulator</a:t>
                      </a:r>
                      <a:endParaRPr lang="en-US" sz="1200" b="0" i="0" u="none" strike="noStrike" dirty="0">
                        <a:solidFill>
                          <a:srgbClr val="000000"/>
                        </a:solidFill>
                        <a:effectLst/>
                        <a:latin typeface="Trebuchet MS"/>
                      </a:endParaRPr>
                    </a:p>
                  </a:txBody>
                  <a:tcPr marL="5170" marR="5170" marT="5170" marB="0"/>
                </a:tc>
                <a:tc>
                  <a:txBody>
                    <a:bodyPr/>
                    <a:lstStyle/>
                    <a:p>
                      <a:pPr algn="ctr" fontAlgn="t"/>
                      <a:r>
                        <a:rPr lang="en-US" sz="1200" u="none" strike="noStrike" dirty="0">
                          <a:effectLst/>
                        </a:rPr>
                        <a:t>Dili, Timor-Leste</a:t>
                      </a:r>
                      <a:endParaRPr lang="en-US" sz="1200" b="0" i="0" u="none" strike="noStrike" dirty="0">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Text-to-Speech Development for Laos</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a:effectLst/>
                        </a:rPr>
                        <a:t>Lao P.D.R.</a:t>
                      </a:r>
                      <a:endParaRPr lang="en-US" sz="1200" b="0" i="0" u="none" strike="noStrike" dirty="0">
                        <a:solidFill>
                          <a:srgbClr val="000000"/>
                        </a:solidFill>
                        <a:effectLst/>
                        <a:latin typeface="Trebuchet MS"/>
                      </a:endParaRPr>
                    </a:p>
                  </a:txBody>
                  <a:tcPr marL="5170" marR="5170" marT="5170" marB="0"/>
                </a:tc>
              </a:tr>
              <a:tr h="172151">
                <a:tc>
                  <a:txBody>
                    <a:bodyPr/>
                    <a:lstStyle/>
                    <a:p>
                      <a:pPr algn="l" fontAlgn="t"/>
                      <a:r>
                        <a:rPr lang="en-US" sz="1200" u="none" strike="noStrike">
                          <a:effectLst/>
                        </a:rPr>
                        <a:t>ICT Applications for Rural Development</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a:effectLst/>
                        </a:rPr>
                        <a:t>Suva, Fiji</a:t>
                      </a:r>
                      <a:endParaRPr lang="en-US" sz="1200" b="0" i="0" u="none" strike="noStrike" dirty="0">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Assistance to Tuvalu and Pacific Islands Countries</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a:effectLst/>
                        </a:rPr>
                        <a:t>Vanuatu</a:t>
                      </a:r>
                      <a:endParaRPr lang="en-US" sz="1200" b="0" i="0" u="none" strike="noStrike">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Concentrated assistance on Connectivity in the Pacific</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a:effectLst/>
                        </a:rPr>
                        <a:t>Multi Countries</a:t>
                      </a:r>
                      <a:endParaRPr lang="en-US" sz="1200" b="0" i="0" u="none" strike="noStrike" dirty="0">
                        <a:solidFill>
                          <a:srgbClr val="000000"/>
                        </a:solidFill>
                        <a:effectLst/>
                        <a:latin typeface="Trebuchet MS"/>
                      </a:endParaRPr>
                    </a:p>
                  </a:txBody>
                  <a:tcPr marL="5170" marR="5170" marT="5170" marB="0"/>
                </a:tc>
              </a:tr>
              <a:tr h="277687">
                <a:tc>
                  <a:txBody>
                    <a:bodyPr/>
                    <a:lstStyle/>
                    <a:p>
                      <a:pPr algn="l" fontAlgn="t"/>
                      <a:r>
                        <a:rPr lang="en-US" sz="1200" u="none" strike="noStrike">
                          <a:effectLst/>
                        </a:rPr>
                        <a:t>Provision of Network Management System and Applications for Rural ICT Community Centres</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a:effectLst/>
                        </a:rPr>
                        <a:t>Fiji</a:t>
                      </a:r>
                      <a:endParaRPr lang="en-US" sz="1200" b="0" i="0" u="none" strike="noStrike">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Implementation of framework for action on ICT development for the Pacific</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b="0" i="0" u="none" strike="noStrike" dirty="0" smtClean="0">
                          <a:solidFill>
                            <a:srgbClr val="000000"/>
                          </a:solidFill>
                          <a:effectLst/>
                          <a:latin typeface="Trebuchet MS"/>
                        </a:rPr>
                        <a:t>Pacific</a:t>
                      </a:r>
                      <a:endParaRPr lang="en-US" sz="1200" b="0" i="0" u="none" strike="noStrike" dirty="0">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Broadband feasibility Study for PNG</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a:effectLst/>
                        </a:rPr>
                        <a:t>Papua New Guinea</a:t>
                      </a:r>
                      <a:endParaRPr lang="en-US" sz="1200" b="0" i="0" u="none" strike="noStrike">
                        <a:solidFill>
                          <a:srgbClr val="000000"/>
                        </a:solidFill>
                        <a:effectLst/>
                        <a:latin typeface="Trebuchet MS"/>
                      </a:endParaRPr>
                    </a:p>
                  </a:txBody>
                  <a:tcPr marL="5170" marR="5170" marT="5170" marB="0"/>
                </a:tc>
              </a:tr>
              <a:tr h="141051">
                <a:tc>
                  <a:txBody>
                    <a:bodyPr/>
                    <a:lstStyle/>
                    <a:p>
                      <a:pPr algn="l" fontAlgn="t"/>
                      <a:r>
                        <a:rPr lang="en-US" sz="1200" u="none" strike="noStrike">
                          <a:effectLst/>
                        </a:rPr>
                        <a:t>Assistance in IXP in Samoa</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a:effectLst/>
                        </a:rPr>
                        <a:t>Samoa</a:t>
                      </a:r>
                      <a:endParaRPr lang="en-US" sz="1200" b="0" i="0" u="none" strike="noStrike" dirty="0">
                        <a:solidFill>
                          <a:srgbClr val="000000"/>
                        </a:solidFill>
                        <a:effectLst/>
                        <a:latin typeface="Trebuchet MS"/>
                      </a:endParaRPr>
                    </a:p>
                  </a:txBody>
                  <a:tcPr marL="5170" marR="5170" marT="5170" marB="0"/>
                </a:tc>
              </a:tr>
              <a:tr h="208502">
                <a:tc>
                  <a:txBody>
                    <a:bodyPr/>
                    <a:lstStyle/>
                    <a:p>
                      <a:pPr algn="l" fontAlgn="t"/>
                      <a:r>
                        <a:rPr lang="en-US" sz="1200" u="none" strike="noStrike">
                          <a:effectLst/>
                        </a:rPr>
                        <a:t>Telecom Strategy for the Pacific  The Next 5 years</a:t>
                      </a:r>
                      <a:endParaRPr lang="en-US" sz="1200" b="0" i="0" u="none" strike="noStrike">
                        <a:solidFill>
                          <a:srgbClr val="000000"/>
                        </a:solidFill>
                        <a:effectLst/>
                        <a:latin typeface="Trebuchet MS"/>
                      </a:endParaRPr>
                    </a:p>
                  </a:txBody>
                  <a:tcPr marL="5170" marR="5170" marT="5170" marB="0"/>
                </a:tc>
                <a:tc>
                  <a:txBody>
                    <a:bodyPr/>
                    <a:lstStyle/>
                    <a:p>
                      <a:pPr algn="ctr" fontAlgn="t"/>
                      <a:r>
                        <a:rPr lang="en-US" sz="1200" u="none" strike="noStrike" dirty="0" err="1">
                          <a:effectLst/>
                        </a:rPr>
                        <a:t>Nadi</a:t>
                      </a:r>
                      <a:r>
                        <a:rPr lang="en-US" sz="1200" u="none" strike="noStrike" dirty="0">
                          <a:effectLst/>
                        </a:rPr>
                        <a:t>, Fiji</a:t>
                      </a:r>
                      <a:endParaRPr lang="en-US" sz="1200" b="0" i="0" u="none" strike="noStrike" dirty="0">
                        <a:solidFill>
                          <a:srgbClr val="000000"/>
                        </a:solidFill>
                        <a:effectLst/>
                        <a:latin typeface="Trebuchet MS"/>
                      </a:endParaRPr>
                    </a:p>
                  </a:txBody>
                  <a:tcPr marL="5170" marR="5170" marT="5170" marB="0"/>
                </a:tc>
              </a:tr>
              <a:tr h="41635">
                <a:tc>
                  <a:txBody>
                    <a:bodyPr/>
                    <a:lstStyle/>
                    <a:p>
                      <a:pPr algn="l" fontAlgn="t"/>
                      <a:r>
                        <a:rPr lang="en-US" sz="1200" u="none" strike="noStrike" dirty="0">
                          <a:effectLst/>
                          <a:latin typeface="+mn-lt"/>
                        </a:rPr>
                        <a:t>Telecom Strategy for the Pacific: Implementation aspects</a:t>
                      </a:r>
                      <a:endParaRPr lang="en-US" sz="1200" b="0" i="0" u="none" strike="noStrike" dirty="0">
                        <a:solidFill>
                          <a:srgbClr val="000000"/>
                        </a:solidFill>
                        <a:effectLst/>
                        <a:latin typeface="+mn-lt"/>
                      </a:endParaRPr>
                    </a:p>
                  </a:txBody>
                  <a:tcPr marL="5170" marR="5170" marT="5170" marB="0"/>
                </a:tc>
                <a:tc>
                  <a:txBody>
                    <a:bodyPr/>
                    <a:lstStyle/>
                    <a:p>
                      <a:pPr algn="ctr" fontAlgn="t"/>
                      <a:r>
                        <a:rPr lang="en-US" sz="1200" u="none" strike="noStrike" dirty="0">
                          <a:effectLst/>
                          <a:latin typeface="+mn-lt"/>
                        </a:rPr>
                        <a:t>Pacific</a:t>
                      </a:r>
                      <a:endParaRPr lang="en-US" sz="1200" b="0" i="0" u="none" strike="noStrike" dirty="0">
                        <a:solidFill>
                          <a:srgbClr val="000000"/>
                        </a:solidFill>
                        <a:effectLst/>
                        <a:latin typeface="+mn-lt"/>
                      </a:endParaRPr>
                    </a:p>
                  </a:txBody>
                  <a:tcPr marL="5170" marR="5170" marT="5170" marB="0"/>
                </a:tc>
              </a:tr>
              <a:tr h="41635">
                <a:tc>
                  <a:txBody>
                    <a:bodyPr/>
                    <a:lstStyle/>
                    <a:p>
                      <a:pPr algn="l" fontAlgn="t"/>
                      <a:r>
                        <a:rPr lang="en-US" sz="1200" b="0" i="0" u="none" strike="noStrike" dirty="0" smtClean="0">
                          <a:solidFill>
                            <a:srgbClr val="000000"/>
                          </a:solidFill>
                          <a:effectLst/>
                          <a:latin typeface="+mn-lt"/>
                        </a:rPr>
                        <a:t>ITCI Training of trainers</a:t>
                      </a:r>
                      <a:endParaRPr lang="en-US" sz="1200" b="0" i="0" u="none" strike="noStrike" dirty="0">
                        <a:solidFill>
                          <a:srgbClr val="000000"/>
                        </a:solidFill>
                        <a:effectLst/>
                        <a:latin typeface="+mn-lt"/>
                      </a:endParaRPr>
                    </a:p>
                  </a:txBody>
                  <a:tcPr marL="5170" marR="5170" marT="5170" marB="0"/>
                </a:tc>
                <a:tc>
                  <a:txBody>
                    <a:bodyPr/>
                    <a:lstStyle/>
                    <a:p>
                      <a:pPr algn="ctr" fontAlgn="t"/>
                      <a:r>
                        <a:rPr lang="en-US" sz="1200" b="0" i="0" u="none" strike="noStrike" dirty="0" smtClean="0">
                          <a:solidFill>
                            <a:srgbClr val="000000"/>
                          </a:solidFill>
                          <a:effectLst/>
                          <a:latin typeface="+mn-lt"/>
                        </a:rPr>
                        <a:t>Samoa</a:t>
                      </a:r>
                      <a:endParaRPr lang="en-US" sz="1200" b="0" i="0" u="none" strike="noStrike" dirty="0">
                        <a:solidFill>
                          <a:srgbClr val="000000"/>
                        </a:solidFill>
                        <a:effectLst/>
                        <a:latin typeface="+mn-lt"/>
                      </a:endParaRPr>
                    </a:p>
                  </a:txBody>
                  <a:tcPr marL="5170" marR="5170" marT="5170" marB="0"/>
                </a:tc>
              </a:tr>
            </a:tbl>
          </a:graphicData>
        </a:graphic>
      </p:graphicFrame>
      <p:sp>
        <p:nvSpPr>
          <p:cNvPr id="9" name="TextBox 8"/>
          <p:cNvSpPr txBox="1"/>
          <p:nvPr/>
        </p:nvSpPr>
        <p:spPr>
          <a:xfrm>
            <a:off x="6943724" y="1219201"/>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1442325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2567418"/>
            <a:ext cx="8229600" cy="318410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457200" y="2708157"/>
            <a:ext cx="8229600" cy="2902624"/>
          </a:xfrm>
        </p:spPr>
        <p:txBody>
          <a:bodyPr>
            <a:noAutofit/>
          </a:bodyPr>
          <a:lstStyle/>
          <a:p>
            <a:pPr marL="0" indent="0">
              <a:buNone/>
            </a:pPr>
            <a:r>
              <a:rPr lang="en-US" sz="1400" dirty="0">
                <a:solidFill>
                  <a:schemeClr val="tx1"/>
                </a:solidFill>
              </a:rPr>
              <a:t>Expected results</a:t>
            </a:r>
          </a:p>
          <a:p>
            <a:pPr marL="0" indent="0">
              <a:buNone/>
            </a:pPr>
            <a:r>
              <a:rPr lang="en-US" sz="1400" dirty="0" smtClean="0">
                <a:solidFill>
                  <a:schemeClr val="tx1"/>
                </a:solidFill>
              </a:rPr>
              <a:t>1</a:t>
            </a:r>
            <a:r>
              <a:rPr lang="en-US" sz="1400" dirty="0">
                <a:solidFill>
                  <a:schemeClr val="tx1"/>
                </a:solidFill>
              </a:rPr>
              <a:t>)	Identification of suitable technologies to be used for emergency communications.</a:t>
            </a:r>
          </a:p>
          <a:p>
            <a:pPr marL="0" indent="0">
              <a:buNone/>
            </a:pPr>
            <a:r>
              <a:rPr lang="en-US" sz="1400" dirty="0">
                <a:solidFill>
                  <a:schemeClr val="tx1"/>
                </a:solidFill>
              </a:rPr>
              <a:t>2)	Creation of common databases to share information on emergency communications.</a:t>
            </a:r>
          </a:p>
          <a:p>
            <a:pPr marL="0" indent="0">
              <a:buNone/>
            </a:pPr>
            <a:r>
              <a:rPr lang="en-US" sz="1400" dirty="0">
                <a:solidFill>
                  <a:schemeClr val="tx1"/>
                </a:solidFill>
              </a:rPr>
              <a:t>3)	Design of national and sub-regional emergency communication plans, taking into account </a:t>
            </a:r>
            <a:r>
              <a:rPr lang="en-US" sz="1400" dirty="0" smtClean="0">
                <a:solidFill>
                  <a:schemeClr val="tx1"/>
                </a:solidFill>
              </a:rPr>
              <a:t>the </a:t>
            </a:r>
            <a:r>
              <a:rPr lang="en-US" sz="1400" dirty="0">
                <a:solidFill>
                  <a:schemeClr val="tx1"/>
                </a:solidFill>
              </a:rPr>
              <a:t>impact of </a:t>
            </a:r>
            <a:r>
              <a:rPr lang="en-US" sz="1400" dirty="0" smtClean="0">
                <a:solidFill>
                  <a:schemeClr val="tx1"/>
                </a:solidFill>
              </a:rPr>
              <a:t>	climate </a:t>
            </a:r>
            <a:r>
              <a:rPr lang="en-US" sz="1400" dirty="0">
                <a:solidFill>
                  <a:schemeClr val="tx1"/>
                </a:solidFill>
              </a:rPr>
              <a:t>change. </a:t>
            </a:r>
          </a:p>
          <a:p>
            <a:pPr marL="0" indent="0">
              <a:buNone/>
            </a:pPr>
            <a:r>
              <a:rPr lang="en-US" sz="1400" dirty="0">
                <a:solidFill>
                  <a:schemeClr val="tx1"/>
                </a:solidFill>
              </a:rPr>
              <a:t>4)	Development of appropriate policy, regulatory and legislative frameworks on emergency </a:t>
            </a:r>
            <a:r>
              <a:rPr lang="en-US" sz="1400" dirty="0" smtClean="0">
                <a:solidFill>
                  <a:schemeClr val="tx1"/>
                </a:solidFill>
              </a:rPr>
              <a:t>	communications at national </a:t>
            </a:r>
            <a:r>
              <a:rPr lang="en-US" sz="1400" dirty="0">
                <a:solidFill>
                  <a:schemeClr val="tx1"/>
                </a:solidFill>
              </a:rPr>
              <a:t>and </a:t>
            </a:r>
            <a:r>
              <a:rPr lang="en-US" sz="1400" dirty="0" smtClean="0">
                <a:solidFill>
                  <a:schemeClr val="tx1"/>
                </a:solidFill>
              </a:rPr>
              <a:t>regional </a:t>
            </a:r>
            <a:r>
              <a:rPr lang="en-US" sz="1400" dirty="0">
                <a:solidFill>
                  <a:schemeClr val="tx1"/>
                </a:solidFill>
              </a:rPr>
              <a:t>level.</a:t>
            </a:r>
          </a:p>
          <a:p>
            <a:pPr marL="0" indent="0">
              <a:buNone/>
            </a:pPr>
            <a:r>
              <a:rPr lang="en-US" sz="1400" dirty="0">
                <a:solidFill>
                  <a:schemeClr val="tx1"/>
                </a:solidFill>
              </a:rPr>
              <a:t>5)	Availability of a dedicated set of equipment for emergency radio communication in the </a:t>
            </a:r>
            <a:r>
              <a:rPr lang="en-US" sz="1400" dirty="0" smtClean="0">
                <a:solidFill>
                  <a:schemeClr val="tx1"/>
                </a:solidFill>
              </a:rPr>
              <a:t>Asia-Pacific 	region</a:t>
            </a:r>
            <a:r>
              <a:rPr lang="en-US" sz="1400" dirty="0">
                <a:solidFill>
                  <a:schemeClr val="tx1"/>
                </a:solidFill>
              </a:rPr>
              <a:t>.</a:t>
            </a:r>
          </a:p>
          <a:p>
            <a:pPr marL="0" indent="0">
              <a:buNone/>
            </a:pPr>
            <a:r>
              <a:rPr lang="en-US" sz="1400" dirty="0">
                <a:solidFill>
                  <a:schemeClr val="tx1"/>
                </a:solidFill>
              </a:rPr>
              <a:t>6)	Capacity building in relation to emergency telecommunications and disaster preparedness.</a:t>
            </a:r>
          </a:p>
          <a:p>
            <a:pPr marL="0" indent="0">
              <a:buNone/>
            </a:pPr>
            <a:r>
              <a:rPr lang="en-US" sz="1400" dirty="0">
                <a:solidFill>
                  <a:schemeClr val="tx1"/>
                </a:solidFill>
              </a:rPr>
              <a:t>7)	Mechanism for sharing information and best practices on utilizing ICTs for disaster preparedness, </a:t>
            </a:r>
            <a:r>
              <a:rPr lang="en-US" sz="1400" dirty="0" smtClean="0">
                <a:solidFill>
                  <a:schemeClr val="tx1"/>
                </a:solidFill>
              </a:rPr>
              <a:t>	disaster response/relief </a:t>
            </a:r>
            <a:r>
              <a:rPr lang="en-US" sz="1400" dirty="0">
                <a:solidFill>
                  <a:schemeClr val="tx1"/>
                </a:solidFill>
              </a:rPr>
              <a:t>and reconstruction among countries in the region and others</a:t>
            </a:r>
            <a:r>
              <a:rPr lang="en-US" sz="1400" dirty="0" smtClean="0">
                <a:solidFill>
                  <a:schemeClr val="tx1"/>
                </a:solidFill>
              </a:rPr>
              <a:t>.</a:t>
            </a:r>
            <a:endParaRPr lang="en-US" sz="1400" dirty="0"/>
          </a:p>
        </p:txBody>
      </p:sp>
      <p:sp>
        <p:nvSpPr>
          <p:cNvPr id="4" name="Slide Number Placeholder 3"/>
          <p:cNvSpPr>
            <a:spLocks noGrp="1"/>
          </p:cNvSpPr>
          <p:nvPr>
            <p:ph type="sldNum" sz="quarter" idx="12"/>
          </p:nvPr>
        </p:nvSpPr>
        <p:spPr/>
        <p:txBody>
          <a:bodyPr/>
          <a:lstStyle/>
          <a:p>
            <a:fld id="{283C63E4-F9BE-C24A-B4FF-309EB18BA564}" type="slidenum">
              <a:rPr lang="en-US" smtClean="0"/>
              <a:t>15</a:t>
            </a:fld>
            <a:endParaRPr lang="en-US"/>
          </a:p>
        </p:txBody>
      </p:sp>
      <p:sp>
        <p:nvSpPr>
          <p:cNvPr id="2" name="Rounded Rectangle 1"/>
          <p:cNvSpPr/>
          <p:nvPr/>
        </p:nvSpPr>
        <p:spPr>
          <a:xfrm>
            <a:off x="457200" y="1393247"/>
            <a:ext cx="8229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dirty="0"/>
              <a:t>Objective : To provide assistance to Member States at all phases of disaster management, i.e. disaster preparedness including early warning, disaster response/relief and rehabilitation of telecommunication networks. </a:t>
            </a:r>
          </a:p>
        </p:txBody>
      </p:sp>
      <p:sp>
        <p:nvSpPr>
          <p:cNvPr id="9" name="Rounded Rectangle 8"/>
          <p:cNvSpPr/>
          <p:nvPr/>
        </p:nvSpPr>
        <p:spPr>
          <a:xfrm>
            <a:off x="600501" y="5968352"/>
            <a:ext cx="2904699" cy="57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00501" y="6059604"/>
            <a:ext cx="2904699" cy="369332"/>
          </a:xfrm>
          <a:prstGeom prst="rect">
            <a:avLst/>
          </a:prstGeom>
          <a:noFill/>
        </p:spPr>
        <p:txBody>
          <a:bodyPr wrap="square" rtlCol="0">
            <a:spAutoFit/>
          </a:bodyPr>
          <a:lstStyle/>
          <a:p>
            <a:r>
              <a:rPr lang="en-US" dirty="0" smtClean="0"/>
              <a:t>What’s the situation today ?</a:t>
            </a:r>
            <a:endParaRPr lang="en-US" dirty="0"/>
          </a:p>
        </p:txBody>
      </p:sp>
      <p:pic>
        <p:nvPicPr>
          <p:cNvPr id="12" name="Picture 11"/>
          <p:cNvPicPr>
            <a:picLocks noChangeAspect="1"/>
          </p:cNvPicPr>
          <p:nvPr/>
        </p:nvPicPr>
        <p:blipFill>
          <a:blip r:embed="rId3"/>
          <a:stretch>
            <a:fillRect/>
          </a:stretch>
        </p:blipFill>
        <p:spPr>
          <a:xfrm>
            <a:off x="457200" y="393226"/>
            <a:ext cx="2292295" cy="786452"/>
          </a:xfrm>
          <a:prstGeom prst="rect">
            <a:avLst/>
          </a:prstGeom>
        </p:spPr>
      </p:pic>
      <p:pic>
        <p:nvPicPr>
          <p:cNvPr id="13" name="Picture 12"/>
          <p:cNvPicPr>
            <a:picLocks noChangeAspect="1"/>
          </p:cNvPicPr>
          <p:nvPr/>
        </p:nvPicPr>
        <p:blipFill>
          <a:blip r:embed="rId4"/>
          <a:stretch>
            <a:fillRect/>
          </a:stretch>
        </p:blipFill>
        <p:spPr>
          <a:xfrm>
            <a:off x="2749495" y="340492"/>
            <a:ext cx="5779509" cy="883997"/>
          </a:xfrm>
          <a:prstGeom prst="rect">
            <a:avLst/>
          </a:prstGeom>
        </p:spPr>
      </p:pic>
    </p:spTree>
    <p:extLst>
      <p:ext uri="{BB962C8B-B14F-4D97-AF65-F5344CB8AC3E}">
        <p14:creationId xmlns:p14="http://schemas.microsoft.com/office/powerpoint/2010/main" val="36789615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16</a:t>
            </a:fld>
            <a:endParaRPr lang="en-US"/>
          </a:p>
        </p:txBody>
      </p:sp>
      <p:pic>
        <p:nvPicPr>
          <p:cNvPr id="12" name="Picture 11"/>
          <p:cNvPicPr>
            <a:picLocks noChangeAspect="1"/>
          </p:cNvPicPr>
          <p:nvPr/>
        </p:nvPicPr>
        <p:blipFill>
          <a:blip r:embed="rId3"/>
          <a:stretch>
            <a:fillRect/>
          </a:stretch>
        </p:blipFill>
        <p:spPr>
          <a:xfrm>
            <a:off x="457200" y="393226"/>
            <a:ext cx="2292295" cy="786452"/>
          </a:xfrm>
          <a:prstGeom prst="rect">
            <a:avLst/>
          </a:prstGeom>
        </p:spPr>
      </p:pic>
      <p:pic>
        <p:nvPicPr>
          <p:cNvPr id="13" name="Picture 12"/>
          <p:cNvPicPr>
            <a:picLocks noChangeAspect="1"/>
          </p:cNvPicPr>
          <p:nvPr/>
        </p:nvPicPr>
        <p:blipFill>
          <a:blip r:embed="rId4"/>
          <a:stretch>
            <a:fillRect/>
          </a:stretch>
        </p:blipFill>
        <p:spPr>
          <a:xfrm>
            <a:off x="2749495" y="340492"/>
            <a:ext cx="5779509" cy="88399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047943467"/>
              </p:ext>
            </p:extLst>
          </p:nvPr>
        </p:nvGraphicFramePr>
        <p:xfrm>
          <a:off x="551544" y="2128842"/>
          <a:ext cx="7868556" cy="3357895"/>
        </p:xfrm>
        <a:graphic>
          <a:graphicData uri="http://schemas.openxmlformats.org/drawingml/2006/table">
            <a:tbl>
              <a:tblPr>
                <a:tableStyleId>{3B4B98B0-60AC-42C2-AFA5-B58CD77FA1E5}</a:tableStyleId>
              </a:tblPr>
              <a:tblGrid>
                <a:gridCol w="4697934"/>
                <a:gridCol w="3170622"/>
              </a:tblGrid>
              <a:tr h="310092">
                <a:tc>
                  <a:txBody>
                    <a:bodyPr/>
                    <a:lstStyle/>
                    <a:p>
                      <a:pPr algn="l" fontAlgn="t"/>
                      <a:r>
                        <a:rPr lang="en-US" sz="1600" u="none" strike="noStrike" dirty="0">
                          <a:effectLst/>
                        </a:rPr>
                        <a:t>Compliance Testing of Mobile Base Stations and Broadcast stations</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dirty="0" err="1">
                          <a:effectLst/>
                        </a:rPr>
                        <a:t>Thimphu</a:t>
                      </a:r>
                      <a:r>
                        <a:rPr lang="en-US" sz="1600" u="none" strike="noStrike" dirty="0">
                          <a:effectLst/>
                        </a:rPr>
                        <a:t>, Bhutan</a:t>
                      </a:r>
                      <a:endParaRPr lang="en-US" sz="1600" b="0" i="0" u="none" strike="noStrike" dirty="0">
                        <a:solidFill>
                          <a:srgbClr val="000000"/>
                        </a:solidFill>
                        <a:effectLst/>
                        <a:latin typeface="Trebuchet MS"/>
                      </a:endParaRPr>
                    </a:p>
                  </a:txBody>
                  <a:tcPr marL="9525" marR="9525" marT="9525" marB="0"/>
                </a:tc>
              </a:tr>
              <a:tr h="465137">
                <a:tc>
                  <a:txBody>
                    <a:bodyPr/>
                    <a:lstStyle/>
                    <a:p>
                      <a:pPr algn="l" fontAlgn="t"/>
                      <a:r>
                        <a:rPr lang="en-US" sz="1600" u="none" strike="noStrike" dirty="0">
                          <a:effectLst/>
                        </a:rPr>
                        <a:t>Strengthen human capacity building on the Emergency Services using New Technologies</a:t>
                      </a:r>
                      <a:endParaRPr lang="en-US" sz="1600" b="0" i="0" u="none" strike="noStrike" dirty="0">
                        <a:solidFill>
                          <a:srgbClr val="000000"/>
                        </a:solidFill>
                        <a:effectLst/>
                        <a:latin typeface="Trebuchet MS"/>
                      </a:endParaRPr>
                    </a:p>
                  </a:txBody>
                  <a:tcPr marL="9525" marR="9525" marT="9525" marB="0"/>
                </a:tc>
                <a:tc>
                  <a:txBody>
                    <a:bodyPr/>
                    <a:lstStyle/>
                    <a:p>
                      <a:pPr algn="ctr" fontAlgn="t"/>
                      <a:endParaRPr lang="en-US" sz="1600" b="0" i="0" u="none" strike="noStrike">
                        <a:solidFill>
                          <a:srgbClr val="000000"/>
                        </a:solidFill>
                        <a:effectLst/>
                        <a:latin typeface="Trebuchet MS"/>
                      </a:endParaRPr>
                    </a:p>
                  </a:txBody>
                  <a:tcPr marL="9525" marR="9525" marT="9525" marB="0"/>
                </a:tc>
              </a:tr>
              <a:tr h="465137">
                <a:tc>
                  <a:txBody>
                    <a:bodyPr/>
                    <a:lstStyle/>
                    <a:p>
                      <a:pPr algn="l" fontAlgn="t"/>
                      <a:r>
                        <a:rPr lang="en-US" sz="1600" u="none" strike="noStrike" dirty="0">
                          <a:effectLst/>
                        </a:rPr>
                        <a:t>Study and comprehensive assessment of ICT use for Emergency Telecommunications</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a:effectLst/>
                        </a:rPr>
                        <a:t>Dili, Timor-Leste</a:t>
                      </a:r>
                      <a:endParaRPr lang="en-US" sz="1600" b="0" i="0" u="none" strike="noStrike">
                        <a:solidFill>
                          <a:srgbClr val="000000"/>
                        </a:solidFill>
                        <a:effectLst/>
                        <a:latin typeface="Trebuchet MS"/>
                      </a:endParaRPr>
                    </a:p>
                  </a:txBody>
                  <a:tcPr marL="9525" marR="9525" marT="9525" marB="0"/>
                </a:tc>
              </a:tr>
              <a:tr h="310092">
                <a:tc>
                  <a:txBody>
                    <a:bodyPr/>
                    <a:lstStyle/>
                    <a:p>
                      <a:pPr algn="l" fontAlgn="t"/>
                      <a:r>
                        <a:rPr lang="en-US" sz="1600" u="none" strike="noStrike" dirty="0">
                          <a:effectLst/>
                        </a:rPr>
                        <a:t>Assistance to ASP countries in Common Alerting Protocol (CAP)</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a:effectLst/>
                        </a:rPr>
                        <a:t>Multi Countries</a:t>
                      </a:r>
                      <a:endParaRPr lang="en-US" sz="1600" b="0" i="0" u="none" strike="noStrike">
                        <a:solidFill>
                          <a:srgbClr val="000000"/>
                        </a:solidFill>
                        <a:effectLst/>
                        <a:latin typeface="Trebuchet MS"/>
                      </a:endParaRPr>
                    </a:p>
                  </a:txBody>
                  <a:tcPr marL="9525" marR="9525" marT="9525" marB="0"/>
                </a:tc>
              </a:tr>
              <a:tr h="374665">
                <a:tc>
                  <a:txBody>
                    <a:bodyPr/>
                    <a:lstStyle/>
                    <a:p>
                      <a:pPr algn="l" fontAlgn="t"/>
                      <a:r>
                        <a:rPr lang="en-US" sz="1600" u="none" strike="noStrike" dirty="0">
                          <a:effectLst/>
                        </a:rPr>
                        <a:t>Mobile Network Disaster Restoration Plan</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a:effectLst/>
                        </a:rPr>
                        <a:t>Kathmandu, Nepal (Republic of)</a:t>
                      </a:r>
                      <a:endParaRPr lang="en-US" sz="1600" b="0" i="0" u="none" strike="noStrike">
                        <a:solidFill>
                          <a:srgbClr val="000000"/>
                        </a:solidFill>
                        <a:effectLst/>
                        <a:latin typeface="Trebuchet MS"/>
                      </a:endParaRPr>
                    </a:p>
                  </a:txBody>
                  <a:tcPr marL="9525" marR="9525" marT="9525" marB="0"/>
                </a:tc>
              </a:tr>
              <a:tr h="310092">
                <a:tc>
                  <a:txBody>
                    <a:bodyPr/>
                    <a:lstStyle/>
                    <a:p>
                      <a:pPr algn="l" fontAlgn="t"/>
                      <a:r>
                        <a:rPr lang="en-US" sz="1600" u="none" strike="noStrike" dirty="0">
                          <a:effectLst/>
                        </a:rPr>
                        <a:t>Development of an National Emergency Telecommunications Plan</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a:effectLst/>
                        </a:rPr>
                        <a:t>Samoa</a:t>
                      </a:r>
                      <a:endParaRPr lang="en-US" sz="1600" b="0" i="0" u="none" strike="noStrike">
                        <a:solidFill>
                          <a:srgbClr val="000000"/>
                        </a:solidFill>
                        <a:effectLst/>
                        <a:latin typeface="Trebuchet MS"/>
                      </a:endParaRPr>
                    </a:p>
                  </a:txBody>
                  <a:tcPr marL="9525" marR="9525" marT="9525" marB="0"/>
                </a:tc>
              </a:tr>
              <a:tr h="310092">
                <a:tc>
                  <a:txBody>
                    <a:bodyPr/>
                    <a:lstStyle/>
                    <a:p>
                      <a:pPr algn="l" fontAlgn="t"/>
                      <a:r>
                        <a:rPr lang="en-US" sz="1600" u="none" strike="noStrike" dirty="0">
                          <a:effectLst/>
                        </a:rPr>
                        <a:t>Emergency Communications : Disaster resilience framework</a:t>
                      </a:r>
                      <a:endParaRPr lang="en-US" sz="1600" b="0" i="0" u="none" strike="noStrike" dirty="0">
                        <a:solidFill>
                          <a:srgbClr val="000000"/>
                        </a:solidFill>
                        <a:effectLst/>
                        <a:latin typeface="Trebuchet MS"/>
                      </a:endParaRPr>
                    </a:p>
                  </a:txBody>
                  <a:tcPr marL="9525" marR="9525" marT="9525" marB="0"/>
                </a:tc>
                <a:tc>
                  <a:txBody>
                    <a:bodyPr/>
                    <a:lstStyle/>
                    <a:p>
                      <a:pPr algn="ctr" fontAlgn="t"/>
                      <a:r>
                        <a:rPr lang="en-US" sz="1600" u="none" strike="noStrike" dirty="0">
                          <a:effectLst/>
                        </a:rPr>
                        <a:t>Islamabad, Multi Countries</a:t>
                      </a:r>
                      <a:endParaRPr lang="en-US" sz="1600" b="0" i="0" u="none" strike="noStrike" dirty="0">
                        <a:solidFill>
                          <a:srgbClr val="000000"/>
                        </a:solidFill>
                        <a:effectLst/>
                        <a:latin typeface="Trebuchet MS"/>
                      </a:endParaRPr>
                    </a:p>
                  </a:txBody>
                  <a:tcPr marL="9525" marR="9525" marT="9525" marB="0"/>
                </a:tc>
              </a:tr>
            </a:tbl>
          </a:graphicData>
        </a:graphic>
      </p:graphicFrame>
      <p:sp>
        <p:nvSpPr>
          <p:cNvPr id="7" name="TextBox 6"/>
          <p:cNvSpPr txBox="1"/>
          <p:nvPr/>
        </p:nvSpPr>
        <p:spPr>
          <a:xfrm>
            <a:off x="6677025" y="1295400"/>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32694268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457200" y="2567418"/>
            <a:ext cx="8229600" cy="32883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p:txBody>
      </p:sp>
      <p:sp>
        <p:nvSpPr>
          <p:cNvPr id="3" name="Content Placeholder 2"/>
          <p:cNvSpPr>
            <a:spLocks noGrp="1"/>
          </p:cNvSpPr>
          <p:nvPr>
            <p:ph idx="1"/>
          </p:nvPr>
        </p:nvSpPr>
        <p:spPr>
          <a:xfrm>
            <a:off x="457200" y="2626268"/>
            <a:ext cx="8229600" cy="720843"/>
          </a:xfrm>
        </p:spPr>
        <p:txBody>
          <a:bodyPr>
            <a:noAutofit/>
          </a:bodyPr>
          <a:lstStyle/>
          <a:p>
            <a:pPr marL="0" indent="0">
              <a:buNone/>
            </a:pPr>
            <a:r>
              <a:rPr lang="en-US" sz="1600" dirty="0">
                <a:solidFill>
                  <a:schemeClr val="tx1"/>
                </a:solidFill>
              </a:rPr>
              <a:t>Expected </a:t>
            </a:r>
            <a:r>
              <a:rPr lang="en-US" sz="1600" dirty="0" smtClean="0">
                <a:solidFill>
                  <a:schemeClr val="tx1"/>
                </a:solidFill>
              </a:rPr>
              <a:t>results</a:t>
            </a:r>
          </a:p>
          <a:p>
            <a:pPr marL="0" indent="0">
              <a:buNone/>
            </a:pPr>
            <a:r>
              <a:rPr lang="en-US" sz="1600" dirty="0" smtClean="0">
                <a:solidFill>
                  <a:schemeClr val="tx1"/>
                </a:solidFill>
              </a:rPr>
              <a:t>1</a:t>
            </a:r>
            <a:r>
              <a:rPr lang="en-US" sz="1600" dirty="0">
                <a:solidFill>
                  <a:schemeClr val="tx1"/>
                </a:solidFill>
              </a:rPr>
              <a:t>.   Assistance in the development of frameworks for new and emerging technical issues as well as for utilizing new technologies in, but not limited to, the following areas:</a:t>
            </a:r>
          </a:p>
          <a:p>
            <a:pPr marL="0" indent="0">
              <a:buNone/>
            </a:pPr>
            <a:endParaRPr lang="en-US" sz="1400" dirty="0"/>
          </a:p>
        </p:txBody>
      </p:sp>
      <p:sp>
        <p:nvSpPr>
          <p:cNvPr id="4" name="Slide Number Placeholder 3"/>
          <p:cNvSpPr>
            <a:spLocks noGrp="1"/>
          </p:cNvSpPr>
          <p:nvPr>
            <p:ph type="sldNum" sz="quarter" idx="12"/>
          </p:nvPr>
        </p:nvSpPr>
        <p:spPr/>
        <p:txBody>
          <a:bodyPr/>
          <a:lstStyle/>
          <a:p>
            <a:fld id="{283C63E4-F9BE-C24A-B4FF-309EB18BA564}" type="slidenum">
              <a:rPr lang="en-US" smtClean="0"/>
              <a:t>17</a:t>
            </a:fld>
            <a:endParaRPr lang="en-US"/>
          </a:p>
        </p:txBody>
      </p:sp>
      <p:sp>
        <p:nvSpPr>
          <p:cNvPr id="2" name="Rounded Rectangle 1"/>
          <p:cNvSpPr/>
          <p:nvPr/>
        </p:nvSpPr>
        <p:spPr>
          <a:xfrm>
            <a:off x="457200" y="1393247"/>
            <a:ext cx="82296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en-US" dirty="0"/>
          </a:p>
        </p:txBody>
      </p:sp>
      <p:sp>
        <p:nvSpPr>
          <p:cNvPr id="9" name="Rounded Rectangle 8"/>
          <p:cNvSpPr/>
          <p:nvPr/>
        </p:nvSpPr>
        <p:spPr>
          <a:xfrm>
            <a:off x="600500" y="6059604"/>
            <a:ext cx="2904699" cy="57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00501" y="6160296"/>
            <a:ext cx="2904699" cy="369332"/>
          </a:xfrm>
          <a:prstGeom prst="rect">
            <a:avLst/>
          </a:prstGeom>
          <a:noFill/>
        </p:spPr>
        <p:txBody>
          <a:bodyPr wrap="square" rtlCol="0">
            <a:spAutoFit/>
          </a:bodyPr>
          <a:lstStyle/>
          <a:p>
            <a:r>
              <a:rPr lang="en-US" dirty="0" smtClean="0"/>
              <a:t>What’s the situation today ?</a:t>
            </a:r>
            <a:endParaRPr lang="en-US" dirty="0"/>
          </a:p>
        </p:txBody>
      </p:sp>
      <p:pic>
        <p:nvPicPr>
          <p:cNvPr id="5" name="Picture 4"/>
          <p:cNvPicPr>
            <a:picLocks noChangeAspect="1"/>
          </p:cNvPicPr>
          <p:nvPr/>
        </p:nvPicPr>
        <p:blipFill>
          <a:blip r:embed="rId3"/>
          <a:stretch>
            <a:fillRect/>
          </a:stretch>
        </p:blipFill>
        <p:spPr>
          <a:xfrm>
            <a:off x="456750" y="451855"/>
            <a:ext cx="2292295" cy="786452"/>
          </a:xfrm>
          <a:prstGeom prst="rect">
            <a:avLst/>
          </a:prstGeom>
        </p:spPr>
      </p:pic>
      <p:pic>
        <p:nvPicPr>
          <p:cNvPr id="6" name="Picture 5"/>
          <p:cNvPicPr>
            <a:picLocks noChangeAspect="1"/>
          </p:cNvPicPr>
          <p:nvPr/>
        </p:nvPicPr>
        <p:blipFill>
          <a:blip r:embed="rId4"/>
          <a:stretch>
            <a:fillRect/>
          </a:stretch>
        </p:blipFill>
        <p:spPr>
          <a:xfrm>
            <a:off x="2749045" y="368511"/>
            <a:ext cx="5779509" cy="883997"/>
          </a:xfrm>
          <a:prstGeom prst="rect">
            <a:avLst/>
          </a:prstGeom>
        </p:spPr>
      </p:pic>
      <p:sp>
        <p:nvSpPr>
          <p:cNvPr id="11" name="Title 10"/>
          <p:cNvSpPr>
            <a:spLocks noGrp="1"/>
          </p:cNvSpPr>
          <p:nvPr>
            <p:ph type="title"/>
          </p:nvPr>
        </p:nvSpPr>
        <p:spPr>
          <a:xfrm>
            <a:off x="457200" y="1611210"/>
            <a:ext cx="8229600" cy="648124"/>
          </a:xfrm>
        </p:spPr>
        <p:txBody>
          <a:bodyPr>
            <a:normAutofit fontScale="90000"/>
          </a:bodyPr>
          <a:lstStyle/>
          <a:p>
            <a:pPr algn="l"/>
            <a:r>
              <a:rPr lang="en-US" sz="1800" dirty="0" smtClean="0"/>
              <a:t/>
            </a:r>
            <a:br>
              <a:rPr lang="en-US" sz="1800" dirty="0" smtClean="0"/>
            </a:br>
            <a:r>
              <a:rPr lang="en-US" sz="1800" dirty="0" smtClean="0"/>
              <a:t/>
            </a:r>
            <a:br>
              <a:rPr lang="en-US" sz="1800" dirty="0" smtClean="0"/>
            </a:br>
            <a:r>
              <a:rPr lang="en-US" sz="1800" dirty="0" smtClean="0">
                <a:solidFill>
                  <a:schemeClr val="tx1"/>
                </a:solidFill>
              </a:rPr>
              <a:t>Objective To </a:t>
            </a:r>
            <a:r>
              <a:rPr lang="en-US" sz="1800" dirty="0">
                <a:solidFill>
                  <a:schemeClr val="tx1"/>
                </a:solidFill>
              </a:rPr>
              <a:t>assist ITU Member States in utilizing new technologies and address human and technical capacity challenges related to issues such as those identified in the expected results, among others.</a:t>
            </a:r>
            <a:r>
              <a:rPr lang="en-US" dirty="0">
                <a:solidFill>
                  <a:schemeClr val="tx1"/>
                </a:solidFill>
              </a:rPr>
              <a:t/>
            </a:r>
            <a:br>
              <a:rPr lang="en-US" dirty="0">
                <a:solidFill>
                  <a:schemeClr val="tx1"/>
                </a:solidFill>
              </a:rPr>
            </a:br>
            <a:endParaRPr lang="en-US" dirty="0">
              <a:solidFill>
                <a:schemeClr val="tx1"/>
              </a:solidFill>
            </a:endParaRPr>
          </a:p>
        </p:txBody>
      </p:sp>
      <p:sp>
        <p:nvSpPr>
          <p:cNvPr id="14" name="TextBox 13"/>
          <p:cNvSpPr txBox="1"/>
          <p:nvPr/>
        </p:nvSpPr>
        <p:spPr>
          <a:xfrm>
            <a:off x="525441" y="3474201"/>
            <a:ext cx="4114800" cy="2308324"/>
          </a:xfrm>
          <a:prstGeom prst="rect">
            <a:avLst/>
          </a:prstGeom>
          <a:noFill/>
        </p:spPr>
        <p:txBody>
          <a:bodyPr wrap="square" rtlCol="0">
            <a:spAutoFit/>
          </a:bodyPr>
          <a:lstStyle/>
          <a:p>
            <a:r>
              <a:rPr lang="en-US" sz="1600" dirty="0"/>
              <a:t>a)	Digitization of broadcasting </a:t>
            </a:r>
          </a:p>
          <a:p>
            <a:r>
              <a:rPr lang="en-US" sz="1600" dirty="0"/>
              <a:t>b)	Next-generation network </a:t>
            </a:r>
          </a:p>
          <a:p>
            <a:r>
              <a:rPr lang="en-US" sz="1600" dirty="0"/>
              <a:t>c)	Transition to IPv6 </a:t>
            </a:r>
          </a:p>
          <a:p>
            <a:r>
              <a:rPr lang="en-US" sz="1600" dirty="0"/>
              <a:t>d)	Digital literacy and inclusion for all (e.g. </a:t>
            </a:r>
            <a:r>
              <a:rPr lang="en-US" sz="1600" dirty="0" smtClean="0"/>
              <a:t>	people </a:t>
            </a:r>
            <a:r>
              <a:rPr lang="en-US" sz="1600" dirty="0"/>
              <a:t>with disabilities, etc.)</a:t>
            </a:r>
          </a:p>
          <a:p>
            <a:r>
              <a:rPr lang="en-US" sz="1600" dirty="0"/>
              <a:t>e)	ICT applications </a:t>
            </a:r>
          </a:p>
          <a:p>
            <a:r>
              <a:rPr lang="en-US" sz="1600" dirty="0"/>
              <a:t>f)	Multilingual local content</a:t>
            </a:r>
          </a:p>
          <a:p>
            <a:r>
              <a:rPr lang="en-US" sz="1600" dirty="0"/>
              <a:t>g)	Accredited laboratory </a:t>
            </a:r>
          </a:p>
          <a:p>
            <a:r>
              <a:rPr lang="en-US" sz="1600" dirty="0"/>
              <a:t>h)	Spectrum management and monitoring</a:t>
            </a:r>
          </a:p>
        </p:txBody>
      </p:sp>
      <p:sp>
        <p:nvSpPr>
          <p:cNvPr id="15" name="TextBox 14"/>
          <p:cNvSpPr txBox="1"/>
          <p:nvPr/>
        </p:nvSpPr>
        <p:spPr>
          <a:xfrm>
            <a:off x="4572001" y="3504884"/>
            <a:ext cx="4114800" cy="2308324"/>
          </a:xfrm>
          <a:prstGeom prst="rect">
            <a:avLst/>
          </a:prstGeom>
          <a:noFill/>
        </p:spPr>
        <p:txBody>
          <a:bodyPr wrap="square" rtlCol="0">
            <a:spAutoFit/>
          </a:bodyPr>
          <a:lstStyle/>
          <a:p>
            <a:pPr marL="400050" indent="-400050">
              <a:buAutoNum type="romanLcParenR"/>
            </a:pPr>
            <a:r>
              <a:rPr lang="en-US" sz="1600" dirty="0" smtClean="0"/>
              <a:t>Cybersecurity</a:t>
            </a:r>
            <a:r>
              <a:rPr lang="en-US" sz="1600" dirty="0"/>
              <a:t>, </a:t>
            </a:r>
            <a:endParaRPr lang="en-US" sz="1600" dirty="0" smtClean="0"/>
          </a:p>
          <a:p>
            <a:pPr marL="342900" indent="-342900">
              <a:buAutoNum type="alphaLcParenR" startAt="10"/>
            </a:pPr>
            <a:r>
              <a:rPr lang="en-US" sz="1600" dirty="0" smtClean="0"/>
              <a:t>Number </a:t>
            </a:r>
            <a:r>
              <a:rPr lang="en-US" sz="1600" dirty="0"/>
              <a:t>misuse </a:t>
            </a:r>
            <a:endParaRPr lang="en-US" sz="1600" dirty="0" smtClean="0"/>
          </a:p>
          <a:p>
            <a:pPr marL="342900" indent="-342900">
              <a:buAutoNum type="alphaLcParenR" startAt="10"/>
            </a:pPr>
            <a:r>
              <a:rPr lang="en-US" sz="1600" dirty="0" smtClean="0"/>
              <a:t>Issues </a:t>
            </a:r>
            <a:r>
              <a:rPr lang="en-US" sz="1600" dirty="0"/>
              <a:t>related to climate change and </a:t>
            </a:r>
            <a:endParaRPr lang="en-US" sz="1600" dirty="0" smtClean="0"/>
          </a:p>
          <a:p>
            <a:r>
              <a:rPr lang="en-US" sz="1600" dirty="0"/>
              <a:t>	</a:t>
            </a:r>
            <a:r>
              <a:rPr lang="en-US" sz="1600" dirty="0" smtClean="0"/>
              <a:t>e-waste</a:t>
            </a:r>
            <a:endParaRPr lang="en-US" sz="1600" dirty="0"/>
          </a:p>
          <a:p>
            <a:r>
              <a:rPr lang="en-US" sz="1600" dirty="0"/>
              <a:t>l)	Over-the-top (OTT) services</a:t>
            </a:r>
          </a:p>
          <a:p>
            <a:r>
              <a:rPr lang="en-US" sz="1600" dirty="0"/>
              <a:t>m)	Cloud computing</a:t>
            </a:r>
          </a:p>
          <a:p>
            <a:r>
              <a:rPr lang="en-US" sz="1600" dirty="0"/>
              <a:t>n)	Quality of service</a:t>
            </a:r>
          </a:p>
          <a:p>
            <a:r>
              <a:rPr lang="en-US" sz="1600" dirty="0"/>
              <a:t>o)	International mobile roaming </a:t>
            </a:r>
          </a:p>
          <a:p>
            <a:r>
              <a:rPr lang="en-US" sz="1600" dirty="0"/>
              <a:t>p)	Cable landing stations</a:t>
            </a:r>
          </a:p>
        </p:txBody>
      </p:sp>
    </p:spTree>
    <p:extLst>
      <p:ext uri="{BB962C8B-B14F-4D97-AF65-F5344CB8AC3E}">
        <p14:creationId xmlns:p14="http://schemas.microsoft.com/office/powerpoint/2010/main" val="3078012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pic>
        <p:nvPicPr>
          <p:cNvPr id="5" name="Picture 4"/>
          <p:cNvPicPr>
            <a:picLocks noChangeAspect="1"/>
          </p:cNvPicPr>
          <p:nvPr/>
        </p:nvPicPr>
        <p:blipFill>
          <a:blip r:embed="rId3"/>
          <a:stretch>
            <a:fillRect/>
          </a:stretch>
        </p:blipFill>
        <p:spPr>
          <a:xfrm>
            <a:off x="456750" y="451855"/>
            <a:ext cx="2292295" cy="786452"/>
          </a:xfrm>
          <a:prstGeom prst="rect">
            <a:avLst/>
          </a:prstGeom>
        </p:spPr>
      </p:pic>
      <p:pic>
        <p:nvPicPr>
          <p:cNvPr id="6" name="Picture 5"/>
          <p:cNvPicPr>
            <a:picLocks noChangeAspect="1"/>
          </p:cNvPicPr>
          <p:nvPr/>
        </p:nvPicPr>
        <p:blipFill>
          <a:blip r:embed="rId4"/>
          <a:stretch>
            <a:fillRect/>
          </a:stretch>
        </p:blipFill>
        <p:spPr>
          <a:xfrm>
            <a:off x="2749045" y="368511"/>
            <a:ext cx="5779509" cy="88399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446611296"/>
              </p:ext>
            </p:extLst>
          </p:nvPr>
        </p:nvGraphicFramePr>
        <p:xfrm>
          <a:off x="456750" y="1712227"/>
          <a:ext cx="8098971" cy="4299488"/>
        </p:xfrm>
        <a:graphic>
          <a:graphicData uri="http://schemas.openxmlformats.org/drawingml/2006/table">
            <a:tbl>
              <a:tblPr>
                <a:tableStyleId>{3B4B98B0-60AC-42C2-AFA5-B58CD77FA1E5}</a:tableStyleId>
              </a:tblPr>
              <a:tblGrid>
                <a:gridCol w="5879529"/>
                <a:gridCol w="2219442"/>
              </a:tblGrid>
              <a:tr h="42978">
                <a:tc>
                  <a:txBody>
                    <a:bodyPr/>
                    <a:lstStyle/>
                    <a:p>
                      <a:pPr algn="l" fontAlgn="t"/>
                      <a:r>
                        <a:rPr lang="en-US" sz="1200" u="none" strike="noStrike" dirty="0">
                          <a:effectLst/>
                        </a:rPr>
                        <a:t>Domain Name </a:t>
                      </a:r>
                      <a:r>
                        <a:rPr lang="en-US" sz="1200" u="none" strike="noStrike" dirty="0" err="1">
                          <a:effectLst/>
                        </a:rPr>
                        <a:t>ccTLD</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a:effectLst/>
                        </a:rPr>
                        <a:t>Male, Maldives</a:t>
                      </a:r>
                      <a:endParaRPr lang="en-US" sz="1200" b="0" i="0" u="none" strike="noStrike" dirty="0">
                        <a:solidFill>
                          <a:srgbClr val="000000"/>
                        </a:solidFill>
                        <a:effectLst/>
                        <a:latin typeface="Trebuchet MS"/>
                      </a:endParaRPr>
                    </a:p>
                  </a:txBody>
                  <a:tcPr marL="1296" marR="1296" marT="1296" marB="0"/>
                </a:tc>
              </a:tr>
              <a:tr h="231754">
                <a:tc>
                  <a:txBody>
                    <a:bodyPr/>
                    <a:lstStyle/>
                    <a:p>
                      <a:pPr algn="l" fontAlgn="t"/>
                      <a:r>
                        <a:rPr lang="en-US" sz="1200" u="none" strike="noStrike" dirty="0">
                          <a:effectLst/>
                        </a:rPr>
                        <a:t>Capacity Building in Spectrum Monitoring</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Timor-Leste</a:t>
                      </a:r>
                      <a:endParaRPr lang="en-US" sz="1200" b="0" i="0" u="none" strike="noStrike">
                        <a:solidFill>
                          <a:srgbClr val="000000"/>
                        </a:solidFill>
                        <a:effectLst/>
                        <a:latin typeface="Trebuchet MS"/>
                      </a:endParaRPr>
                    </a:p>
                  </a:txBody>
                  <a:tcPr marL="1296" marR="1296" marT="1296" marB="0"/>
                </a:tc>
              </a:tr>
              <a:tr h="85957">
                <a:tc>
                  <a:txBody>
                    <a:bodyPr/>
                    <a:lstStyle/>
                    <a:p>
                      <a:pPr algn="l" fontAlgn="t"/>
                      <a:r>
                        <a:rPr lang="en-US" sz="1200" u="none" strike="noStrike" dirty="0">
                          <a:effectLst/>
                        </a:rPr>
                        <a:t>Workshop on Spectrum Management and Monitoring</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smtClean="0">
                          <a:effectLst/>
                        </a:rPr>
                        <a:t>China</a:t>
                      </a:r>
                      <a:endParaRPr lang="en-US" sz="1200" b="0" i="0" u="none" strike="noStrike" dirty="0">
                        <a:solidFill>
                          <a:srgbClr val="000000"/>
                        </a:solidFill>
                        <a:effectLst/>
                        <a:latin typeface="Trebuchet MS"/>
                      </a:endParaRPr>
                    </a:p>
                  </a:txBody>
                  <a:tcPr marL="1296" marR="1296" marT="1296" marB="0"/>
                </a:tc>
              </a:tr>
              <a:tr h="171913">
                <a:tc>
                  <a:txBody>
                    <a:bodyPr/>
                    <a:lstStyle/>
                    <a:p>
                      <a:pPr algn="l" fontAlgn="t"/>
                      <a:r>
                        <a:rPr lang="en-US" sz="1200" u="none" strike="noStrike" dirty="0">
                          <a:effectLst/>
                        </a:rPr>
                        <a:t>Workshop on National Spectrum Management and Spectrum Management System for Developing Countries (SMS4DC)</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Suva, Fiji</a:t>
                      </a:r>
                      <a:endParaRPr lang="en-US" sz="1200" b="0" i="0" u="none" strike="noStrike">
                        <a:solidFill>
                          <a:srgbClr val="000000"/>
                        </a:solidFill>
                        <a:effectLst/>
                        <a:latin typeface="Trebuchet MS"/>
                      </a:endParaRPr>
                    </a:p>
                  </a:txBody>
                  <a:tcPr marL="1296" marR="1296" marT="1296" marB="0"/>
                </a:tc>
              </a:tr>
              <a:tr h="85957">
                <a:tc>
                  <a:txBody>
                    <a:bodyPr/>
                    <a:lstStyle/>
                    <a:p>
                      <a:pPr algn="l" fontAlgn="t"/>
                      <a:r>
                        <a:rPr lang="en-US" sz="1200" u="none" strike="noStrike" dirty="0">
                          <a:effectLst/>
                        </a:rPr>
                        <a:t>Training on Conformity and Interoperability in Asia-Pacific region</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a:effectLst/>
                        </a:rPr>
                        <a:t>Beijing, China</a:t>
                      </a:r>
                      <a:endParaRPr lang="en-US" sz="1200" b="0" i="0" u="none" strike="noStrike" dirty="0">
                        <a:solidFill>
                          <a:srgbClr val="000000"/>
                        </a:solidFill>
                        <a:effectLst/>
                        <a:latin typeface="Trebuchet MS"/>
                      </a:endParaRPr>
                    </a:p>
                  </a:txBody>
                  <a:tcPr marL="1296" marR="1296" marT="1296" marB="0"/>
                </a:tc>
              </a:tr>
              <a:tr h="193403">
                <a:tc>
                  <a:txBody>
                    <a:bodyPr/>
                    <a:lstStyle/>
                    <a:p>
                      <a:pPr algn="l" fontAlgn="t"/>
                      <a:r>
                        <a:rPr lang="en-US" sz="1200" u="none" strike="noStrike" dirty="0">
                          <a:effectLst/>
                        </a:rPr>
                        <a:t>Enabling efficient and optimum spectrum resources usage by the industries and users</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Thimphu, Bhutan</a:t>
                      </a:r>
                      <a:endParaRPr lang="en-US" sz="1200" b="0" i="0" u="none" strike="noStrike">
                        <a:solidFill>
                          <a:srgbClr val="000000"/>
                        </a:solidFill>
                        <a:effectLst/>
                        <a:latin typeface="Trebuchet MS"/>
                      </a:endParaRPr>
                    </a:p>
                  </a:txBody>
                  <a:tcPr marL="1296" marR="1296" marT="1296" marB="0"/>
                </a:tc>
              </a:tr>
              <a:tr h="193403">
                <a:tc>
                  <a:txBody>
                    <a:bodyPr/>
                    <a:lstStyle/>
                    <a:p>
                      <a:pPr algn="l" fontAlgn="t"/>
                      <a:r>
                        <a:rPr lang="en-US" sz="1200" u="none" strike="noStrike" dirty="0">
                          <a:effectLst/>
                        </a:rPr>
                        <a:t>Training on Spectrum Monitoring</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Beijing, China</a:t>
                      </a:r>
                      <a:endParaRPr lang="en-US" sz="1200" b="0" i="0" u="none" strike="noStrike">
                        <a:solidFill>
                          <a:srgbClr val="000000"/>
                        </a:solidFill>
                        <a:effectLst/>
                        <a:latin typeface="Trebuchet MS"/>
                      </a:endParaRPr>
                    </a:p>
                  </a:txBody>
                  <a:tcPr marL="1296" marR="1296" marT="1296" marB="0"/>
                </a:tc>
              </a:tr>
              <a:tr h="85957">
                <a:tc>
                  <a:txBody>
                    <a:bodyPr/>
                    <a:lstStyle/>
                    <a:p>
                      <a:pPr algn="l" fontAlgn="t"/>
                      <a:r>
                        <a:rPr lang="en-US" sz="1200" u="none" strike="noStrike" dirty="0">
                          <a:effectLst/>
                        </a:rPr>
                        <a:t>International Satellite Symposium 2015</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Da Nang, Viet Nam</a:t>
                      </a:r>
                      <a:endParaRPr lang="en-US" sz="1200" b="0" i="0" u="none" strike="noStrike">
                        <a:solidFill>
                          <a:srgbClr val="000000"/>
                        </a:solidFill>
                        <a:effectLst/>
                        <a:latin typeface="Trebuchet MS"/>
                      </a:endParaRPr>
                    </a:p>
                  </a:txBody>
                  <a:tcPr marL="1296" marR="1296" marT="1296" marB="0"/>
                </a:tc>
              </a:tr>
              <a:tr h="64468">
                <a:tc>
                  <a:txBody>
                    <a:bodyPr/>
                    <a:lstStyle/>
                    <a:p>
                      <a:pPr algn="l" fontAlgn="t"/>
                      <a:r>
                        <a:rPr lang="en-US" sz="1200" u="none" strike="noStrike" dirty="0">
                          <a:effectLst/>
                        </a:rPr>
                        <a:t>Asia-Pacific Regional Workshop on Satellite Coordination</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Manila, Philippines</a:t>
                      </a:r>
                      <a:endParaRPr lang="en-US" sz="1200" b="0" i="0" u="none" strike="noStrike">
                        <a:solidFill>
                          <a:srgbClr val="000000"/>
                        </a:solidFill>
                        <a:effectLst/>
                        <a:latin typeface="Trebuchet MS"/>
                      </a:endParaRPr>
                    </a:p>
                  </a:txBody>
                  <a:tcPr marL="1296" marR="1296" marT="1296" marB="0"/>
                </a:tc>
              </a:tr>
              <a:tr h="85957">
                <a:tc>
                  <a:txBody>
                    <a:bodyPr/>
                    <a:lstStyle/>
                    <a:p>
                      <a:pPr algn="l" fontAlgn="t"/>
                      <a:r>
                        <a:rPr lang="en-US" sz="1200" u="none" strike="noStrike" dirty="0">
                          <a:effectLst/>
                        </a:rPr>
                        <a:t>ITU/NBTC Seminar on Community TV Broadcasting</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Bangkok, Thailand</a:t>
                      </a:r>
                      <a:endParaRPr lang="en-US" sz="1200" b="0" i="0" u="none" strike="noStrike">
                        <a:solidFill>
                          <a:srgbClr val="000000"/>
                        </a:solidFill>
                        <a:effectLst/>
                        <a:latin typeface="Trebuchet MS"/>
                      </a:endParaRPr>
                    </a:p>
                  </a:txBody>
                  <a:tcPr marL="1296" marR="1296" marT="1296" marB="0"/>
                </a:tc>
              </a:tr>
              <a:tr h="85957">
                <a:tc>
                  <a:txBody>
                    <a:bodyPr/>
                    <a:lstStyle/>
                    <a:p>
                      <a:pPr algn="l" fontAlgn="t"/>
                      <a:r>
                        <a:rPr lang="en-US" sz="1200" u="none" strike="noStrike" dirty="0">
                          <a:effectLst/>
                        </a:rPr>
                        <a:t>ITU-AIBD Pre-Asia Media Summit Workshop on Digital Broadcasting Implementation</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Seoul, Korea (Rep. of)</a:t>
                      </a:r>
                      <a:endParaRPr lang="en-US" sz="1200" b="0" i="0" u="none" strike="noStrike">
                        <a:solidFill>
                          <a:srgbClr val="000000"/>
                        </a:solidFill>
                        <a:effectLst/>
                        <a:latin typeface="Trebuchet MS"/>
                      </a:endParaRPr>
                    </a:p>
                  </a:txBody>
                  <a:tcPr marL="1296" marR="1296" marT="1296" marB="0"/>
                </a:tc>
              </a:tr>
              <a:tr h="64468">
                <a:tc>
                  <a:txBody>
                    <a:bodyPr/>
                    <a:lstStyle/>
                    <a:p>
                      <a:pPr algn="l" fontAlgn="t"/>
                      <a:r>
                        <a:rPr lang="en-US" sz="1200" u="none" strike="noStrike" dirty="0">
                          <a:effectLst/>
                        </a:rPr>
                        <a:t>Satellite network registration and project feasibility related assistances</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Dili, Multi Countries</a:t>
                      </a:r>
                      <a:endParaRPr lang="en-US" sz="1200" b="0" i="0" u="none" strike="noStrike">
                        <a:solidFill>
                          <a:srgbClr val="000000"/>
                        </a:solidFill>
                        <a:effectLst/>
                        <a:latin typeface="Trebuchet MS"/>
                      </a:endParaRPr>
                    </a:p>
                  </a:txBody>
                  <a:tcPr marL="1296" marR="1296" marT="1296" marB="0"/>
                </a:tc>
              </a:tr>
              <a:tr h="42978">
                <a:tc>
                  <a:txBody>
                    <a:bodyPr/>
                    <a:lstStyle/>
                    <a:p>
                      <a:pPr algn="l" fontAlgn="t"/>
                      <a:r>
                        <a:rPr lang="en-US" sz="1200" u="none" strike="noStrike" dirty="0">
                          <a:effectLst/>
                        </a:rPr>
                        <a:t>Conformity and Interoperability in Asia-Pacific region</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Tehran, Multi Countries</a:t>
                      </a:r>
                      <a:endParaRPr lang="en-US" sz="1200" b="0" i="0" u="none" strike="noStrike">
                        <a:solidFill>
                          <a:srgbClr val="000000"/>
                        </a:solidFill>
                        <a:effectLst/>
                        <a:latin typeface="Trebuchet MS"/>
                      </a:endParaRPr>
                    </a:p>
                  </a:txBody>
                  <a:tcPr marL="1296" marR="1296" marT="1296" marB="0"/>
                </a:tc>
              </a:tr>
              <a:tr h="64468">
                <a:tc>
                  <a:txBody>
                    <a:bodyPr/>
                    <a:lstStyle/>
                    <a:p>
                      <a:pPr algn="l" fontAlgn="t"/>
                      <a:r>
                        <a:rPr lang="en-US" sz="1200" u="none" strike="noStrike" dirty="0">
                          <a:effectLst/>
                        </a:rPr>
                        <a:t>Strategic Plan on Telecommunications Infrastructure, ICT Technology Map and Broadband Development</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Phnom Penh, Multi Countries</a:t>
                      </a:r>
                      <a:endParaRPr lang="en-US" sz="1200" b="0" i="0" u="none" strike="noStrike">
                        <a:solidFill>
                          <a:srgbClr val="000000"/>
                        </a:solidFill>
                        <a:effectLst/>
                        <a:latin typeface="Trebuchet MS"/>
                      </a:endParaRPr>
                    </a:p>
                  </a:txBody>
                  <a:tcPr marL="1296" marR="1296" marT="1296" marB="0"/>
                </a:tc>
              </a:tr>
              <a:tr h="64468">
                <a:tc>
                  <a:txBody>
                    <a:bodyPr/>
                    <a:lstStyle/>
                    <a:p>
                      <a:pPr algn="l" fontAlgn="t"/>
                      <a:r>
                        <a:rPr lang="en-US" sz="1200" u="none" strike="noStrike" dirty="0">
                          <a:effectLst/>
                        </a:rPr>
                        <a:t>Expert Assistance in Digital TV Transition in Samoa</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Apia, Samoa</a:t>
                      </a:r>
                      <a:endParaRPr lang="en-US" sz="1200" b="0" i="0" u="none" strike="noStrike">
                        <a:solidFill>
                          <a:srgbClr val="000000"/>
                        </a:solidFill>
                        <a:effectLst/>
                        <a:latin typeface="Trebuchet MS"/>
                      </a:endParaRPr>
                    </a:p>
                  </a:txBody>
                  <a:tcPr marL="1296" marR="1296" marT="1296" marB="0"/>
                </a:tc>
              </a:tr>
              <a:tr h="64468">
                <a:tc>
                  <a:txBody>
                    <a:bodyPr/>
                    <a:lstStyle/>
                    <a:p>
                      <a:pPr algn="l" fontAlgn="t"/>
                      <a:r>
                        <a:rPr lang="en-US" sz="1200" u="none" strike="noStrike" dirty="0">
                          <a:effectLst/>
                        </a:rPr>
                        <a:t>ITU-ABU Pacific Media Partnership Conference 2016</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Port Moresby, Papua New Guinea</a:t>
                      </a:r>
                      <a:endParaRPr lang="en-US" sz="1200" b="0" i="0" u="none" strike="noStrike">
                        <a:solidFill>
                          <a:srgbClr val="000000"/>
                        </a:solidFill>
                        <a:effectLst/>
                        <a:latin typeface="Trebuchet MS"/>
                      </a:endParaRPr>
                    </a:p>
                  </a:txBody>
                  <a:tcPr marL="1296" marR="1296" marT="1296" marB="0"/>
                </a:tc>
              </a:tr>
              <a:tr h="42978">
                <a:tc>
                  <a:txBody>
                    <a:bodyPr/>
                    <a:lstStyle/>
                    <a:p>
                      <a:pPr algn="l" fontAlgn="t"/>
                      <a:r>
                        <a:rPr lang="en-US" sz="1200" u="none" strike="noStrike" dirty="0">
                          <a:effectLst/>
                        </a:rPr>
                        <a:t>Maintenance and development of the interactive transmission map for the Asia-Pacific Re</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Bangkok, Multi Countries</a:t>
                      </a:r>
                      <a:endParaRPr lang="en-US" sz="1200" b="0" i="0" u="none" strike="noStrike">
                        <a:solidFill>
                          <a:srgbClr val="000000"/>
                        </a:solidFill>
                        <a:effectLst/>
                        <a:latin typeface="Trebuchet MS"/>
                      </a:endParaRPr>
                    </a:p>
                  </a:txBody>
                  <a:tcPr marL="1296" marR="1296" marT="1296" marB="0"/>
                </a:tc>
              </a:tr>
              <a:tr h="107447">
                <a:tc>
                  <a:txBody>
                    <a:bodyPr/>
                    <a:lstStyle/>
                    <a:p>
                      <a:pPr algn="l" fontAlgn="t"/>
                      <a:r>
                        <a:rPr lang="en-US" sz="1200" u="none" strike="noStrike" dirty="0">
                          <a:effectLst/>
                        </a:rPr>
                        <a:t>Supporting IPv6 implementation in Asia-Pacific region</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smtClean="0">
                          <a:effectLst/>
                        </a:rPr>
                        <a:t>Cambodia, Mongolia</a:t>
                      </a:r>
                      <a:endParaRPr lang="en-US" sz="1200" b="0" i="0" u="none" strike="noStrike" dirty="0">
                        <a:solidFill>
                          <a:srgbClr val="000000"/>
                        </a:solidFill>
                        <a:effectLst/>
                        <a:latin typeface="Trebuchet MS"/>
                      </a:endParaRPr>
                    </a:p>
                  </a:txBody>
                  <a:tcPr marL="1296" marR="1296" marT="1296" marB="0"/>
                </a:tc>
              </a:tr>
              <a:tr h="42978">
                <a:tc>
                  <a:txBody>
                    <a:bodyPr/>
                    <a:lstStyle/>
                    <a:p>
                      <a:pPr algn="l" fontAlgn="t"/>
                      <a:r>
                        <a:rPr lang="en-US" sz="1200" u="none" strike="noStrike" dirty="0">
                          <a:effectLst/>
                        </a:rPr>
                        <a:t>National Internet Exchange Center</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a:effectLst/>
                        </a:rPr>
                        <a:t>Dili, Timor-Leste</a:t>
                      </a:r>
                      <a:endParaRPr lang="en-US" sz="1200" b="0" i="0" u="none" strike="noStrike">
                        <a:solidFill>
                          <a:srgbClr val="000000"/>
                        </a:solidFill>
                        <a:effectLst/>
                        <a:latin typeface="Trebuchet MS"/>
                      </a:endParaRPr>
                    </a:p>
                  </a:txBody>
                  <a:tcPr marL="1296" marR="1296" marT="1296" marB="0"/>
                </a:tc>
              </a:tr>
              <a:tr h="42978">
                <a:tc>
                  <a:txBody>
                    <a:bodyPr/>
                    <a:lstStyle/>
                    <a:p>
                      <a:pPr algn="l" fontAlgn="t"/>
                      <a:r>
                        <a:rPr lang="en-US" sz="1200" u="none" strike="noStrike" dirty="0">
                          <a:effectLst/>
                        </a:rPr>
                        <a:t>Regional Workshop on OTT and IBB Hybrid Technologies for Broadcasters</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smtClean="0">
                          <a:effectLst/>
                        </a:rPr>
                        <a:t>Malaysia</a:t>
                      </a:r>
                      <a:endParaRPr lang="en-US" sz="1200" b="0" i="0" u="none" strike="noStrike" dirty="0">
                        <a:solidFill>
                          <a:srgbClr val="000000"/>
                        </a:solidFill>
                        <a:effectLst/>
                        <a:latin typeface="Trebuchet MS"/>
                      </a:endParaRPr>
                    </a:p>
                  </a:txBody>
                  <a:tcPr marL="1296" marR="1296" marT="1296" marB="0"/>
                </a:tc>
              </a:tr>
              <a:tr h="42978">
                <a:tc>
                  <a:txBody>
                    <a:bodyPr/>
                    <a:lstStyle/>
                    <a:p>
                      <a:pPr algn="l" fontAlgn="t"/>
                      <a:r>
                        <a:rPr lang="en-US" sz="1200" u="none" strike="noStrike" dirty="0">
                          <a:effectLst/>
                        </a:rPr>
                        <a:t>Business Incubation Program for Mobile Applications Development</a:t>
                      </a:r>
                      <a:endParaRPr lang="en-US" sz="1200" b="0" i="0" u="none" strike="noStrike" dirty="0">
                        <a:solidFill>
                          <a:srgbClr val="000000"/>
                        </a:solidFill>
                        <a:effectLst/>
                        <a:latin typeface="Trebuchet MS"/>
                      </a:endParaRPr>
                    </a:p>
                  </a:txBody>
                  <a:tcPr marL="1296" marR="1296" marT="1296" marB="0"/>
                </a:tc>
                <a:tc>
                  <a:txBody>
                    <a:bodyPr/>
                    <a:lstStyle/>
                    <a:p>
                      <a:pPr algn="ctr" fontAlgn="t"/>
                      <a:r>
                        <a:rPr lang="en-US" sz="1200" u="none" strike="noStrike" dirty="0">
                          <a:effectLst/>
                        </a:rPr>
                        <a:t>Islamabad, Pakistan</a:t>
                      </a:r>
                      <a:endParaRPr lang="en-US" sz="1200" b="0" i="0" u="none" strike="noStrike" dirty="0">
                        <a:solidFill>
                          <a:srgbClr val="000000"/>
                        </a:solidFill>
                        <a:effectLst/>
                        <a:latin typeface="Trebuchet MS"/>
                      </a:endParaRPr>
                    </a:p>
                  </a:txBody>
                  <a:tcPr marL="1296" marR="1296" marT="1296" marB="0"/>
                </a:tc>
              </a:tr>
            </a:tbl>
          </a:graphicData>
        </a:graphic>
      </p:graphicFrame>
      <p:sp>
        <p:nvSpPr>
          <p:cNvPr id="8" name="TextBox 7"/>
          <p:cNvSpPr txBox="1"/>
          <p:nvPr/>
        </p:nvSpPr>
        <p:spPr>
          <a:xfrm>
            <a:off x="6677025" y="1276350"/>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2720946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19</a:t>
            </a:fld>
            <a:endParaRPr lang="en-US"/>
          </a:p>
        </p:txBody>
      </p:sp>
      <p:pic>
        <p:nvPicPr>
          <p:cNvPr id="5" name="Picture 4"/>
          <p:cNvPicPr>
            <a:picLocks noChangeAspect="1"/>
          </p:cNvPicPr>
          <p:nvPr/>
        </p:nvPicPr>
        <p:blipFill>
          <a:blip r:embed="rId3"/>
          <a:stretch>
            <a:fillRect/>
          </a:stretch>
        </p:blipFill>
        <p:spPr>
          <a:xfrm>
            <a:off x="456750" y="451855"/>
            <a:ext cx="2292295" cy="786452"/>
          </a:xfrm>
          <a:prstGeom prst="rect">
            <a:avLst/>
          </a:prstGeom>
        </p:spPr>
      </p:pic>
      <p:pic>
        <p:nvPicPr>
          <p:cNvPr id="6" name="Picture 5"/>
          <p:cNvPicPr>
            <a:picLocks noChangeAspect="1"/>
          </p:cNvPicPr>
          <p:nvPr/>
        </p:nvPicPr>
        <p:blipFill>
          <a:blip r:embed="rId4"/>
          <a:stretch>
            <a:fillRect/>
          </a:stretch>
        </p:blipFill>
        <p:spPr>
          <a:xfrm>
            <a:off x="2749045" y="368511"/>
            <a:ext cx="5779509" cy="88399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910628654"/>
              </p:ext>
            </p:extLst>
          </p:nvPr>
        </p:nvGraphicFramePr>
        <p:xfrm>
          <a:off x="456749" y="1711467"/>
          <a:ext cx="8071805" cy="4740791"/>
        </p:xfrm>
        <a:graphic>
          <a:graphicData uri="http://schemas.openxmlformats.org/drawingml/2006/table">
            <a:tbl>
              <a:tblPr>
                <a:tableStyleId>{3B4B98B0-60AC-42C2-AFA5-B58CD77FA1E5}</a:tableStyleId>
              </a:tblPr>
              <a:tblGrid>
                <a:gridCol w="5859809"/>
                <a:gridCol w="2211996"/>
              </a:tblGrid>
              <a:tr h="107447">
                <a:tc>
                  <a:txBody>
                    <a:bodyPr/>
                    <a:lstStyle/>
                    <a:p>
                      <a:pPr algn="l" fontAlgn="t"/>
                      <a:r>
                        <a:rPr lang="en-US" sz="1000" u="none" strike="noStrike" dirty="0">
                          <a:effectLst/>
                        </a:rPr>
                        <a:t>ITU-TRCSL Symposium on Cloud Computing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Colombo, Sri Lanka</a:t>
                      </a:r>
                      <a:endParaRPr lang="en-US" sz="1000" b="0" i="0" u="none" strike="noStrike" dirty="0">
                        <a:solidFill>
                          <a:srgbClr val="000000"/>
                        </a:solidFill>
                        <a:effectLst/>
                        <a:latin typeface="Trebuchet MS"/>
                      </a:endParaRPr>
                    </a:p>
                  </a:txBody>
                  <a:tcPr marL="1296" marR="1296" marT="1296" marB="0"/>
                </a:tc>
              </a:tr>
              <a:tr h="42978">
                <a:tc>
                  <a:txBody>
                    <a:bodyPr/>
                    <a:lstStyle/>
                    <a:p>
                      <a:pPr algn="l" fontAlgn="t"/>
                      <a:r>
                        <a:rPr lang="en-US" sz="1000" u="none" strike="noStrike" dirty="0">
                          <a:effectLst/>
                        </a:rPr>
                        <a:t>e-Government Assessment and Feasibility Study for ASP countries</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Multi Countries</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Training of Mobile Application development and mobile mediated solutions workshops for instructors</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Kabul, Afghanistan</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IOT Strategy for telecom service providers in connected society</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Asia-Pacific</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ITU -ASEAN Partnership on ICT Development</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ASEAN</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a:effectLst/>
                        </a:rPr>
                        <a:t>Development of technical skills for Incident Responders</a:t>
                      </a:r>
                      <a:endParaRPr lang="en-US" sz="1000" b="0" i="0" u="none" strike="noStrike">
                        <a:solidFill>
                          <a:srgbClr val="000000"/>
                        </a:solidFill>
                        <a:effectLst/>
                        <a:latin typeface="Trebuchet MS"/>
                      </a:endParaRPr>
                    </a:p>
                  </a:txBody>
                  <a:tcPr marL="1296" marR="1296" marT="1296" marB="0"/>
                </a:tc>
                <a:tc>
                  <a:txBody>
                    <a:bodyPr/>
                    <a:lstStyle/>
                    <a:p>
                      <a:pPr algn="ctr" fontAlgn="t"/>
                      <a:r>
                        <a:rPr lang="en-US" sz="1000" u="none" strike="noStrike">
                          <a:effectLst/>
                        </a:rPr>
                        <a:t>Manila, Philippines</a:t>
                      </a:r>
                      <a:endParaRPr lang="en-US" sz="1000" b="0" i="0" u="none" strike="noStrike">
                        <a:solidFill>
                          <a:srgbClr val="000000"/>
                        </a:solidFill>
                        <a:effectLst/>
                        <a:latin typeface="Trebuchet MS"/>
                      </a:endParaRPr>
                    </a:p>
                  </a:txBody>
                  <a:tcPr marL="1296" marR="1296" marT="1296" marB="0"/>
                </a:tc>
              </a:tr>
              <a:tr h="193403">
                <a:tc>
                  <a:txBody>
                    <a:bodyPr/>
                    <a:lstStyle/>
                    <a:p>
                      <a:pPr algn="l" fontAlgn="t"/>
                      <a:r>
                        <a:rPr lang="en-US" sz="1000" u="none" strike="noStrike" dirty="0">
                          <a:effectLst/>
                        </a:rPr>
                        <a:t>ITU-AIBD-ABU Pre-Summit Workshop: Enhancing Digital Terrestrial Television Broadcasting Transition Experience followed by Asia Media Summit 2015</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Kuala Lumpur, Malaysia</a:t>
                      </a:r>
                      <a:endParaRPr lang="en-US" sz="1000" b="0" i="0" u="none" strike="noStrike">
                        <a:solidFill>
                          <a:srgbClr val="000000"/>
                        </a:solidFill>
                        <a:effectLst/>
                        <a:latin typeface="Trebuchet MS"/>
                      </a:endParaRPr>
                    </a:p>
                  </a:txBody>
                  <a:tcPr marL="1296" marR="1296" marT="1296" marB="0"/>
                </a:tc>
              </a:tr>
              <a:tr h="79686">
                <a:tc>
                  <a:txBody>
                    <a:bodyPr/>
                    <a:lstStyle/>
                    <a:p>
                      <a:pPr algn="l" fontAlgn="t"/>
                      <a:r>
                        <a:rPr lang="en-US" sz="1000" u="none" strike="noStrike">
                          <a:effectLst/>
                        </a:rPr>
                        <a:t>ITU-ABU Pacific Media Partnership Conference 2015: Partnering for Broadcasting</a:t>
                      </a:r>
                      <a:endParaRPr lang="en-US" sz="1000" b="0" i="0" u="none" strike="noStrike">
                        <a:solidFill>
                          <a:srgbClr val="000000"/>
                        </a:solidFill>
                        <a:effectLst/>
                        <a:latin typeface="Trebuchet MS"/>
                      </a:endParaRPr>
                    </a:p>
                  </a:txBody>
                  <a:tcPr marL="1296" marR="1296" marT="1296" marB="0"/>
                </a:tc>
                <a:tc>
                  <a:txBody>
                    <a:bodyPr/>
                    <a:lstStyle/>
                    <a:p>
                      <a:pPr algn="ctr" fontAlgn="t"/>
                      <a:r>
                        <a:rPr lang="en-US" sz="1000" u="none" strike="noStrike">
                          <a:effectLst/>
                        </a:rPr>
                        <a:t>Apia, Samoa</a:t>
                      </a:r>
                      <a:endParaRPr lang="en-US" sz="1000" b="0" i="0" u="none" strike="noStrike">
                        <a:solidFill>
                          <a:srgbClr val="000000"/>
                        </a:solidFill>
                        <a:effectLst/>
                        <a:latin typeface="Trebuchet MS"/>
                      </a:endParaRPr>
                    </a:p>
                  </a:txBody>
                  <a:tcPr marL="1296" marR="1296" marT="1296" marB="0"/>
                </a:tc>
              </a:tr>
              <a:tr h="42978">
                <a:tc>
                  <a:txBody>
                    <a:bodyPr/>
                    <a:lstStyle/>
                    <a:p>
                      <a:pPr algn="l" fontAlgn="t"/>
                      <a:r>
                        <a:rPr lang="en-US" sz="1000" u="none" strike="noStrike">
                          <a:effectLst/>
                        </a:rPr>
                        <a:t>Human Capacity building for Iran in areas of telecom/ICT</a:t>
                      </a:r>
                      <a:endParaRPr lang="en-US" sz="1000" b="0" i="0" u="none" strike="noStrike">
                        <a:solidFill>
                          <a:srgbClr val="000000"/>
                        </a:solidFill>
                        <a:effectLst/>
                        <a:latin typeface="Trebuchet MS"/>
                      </a:endParaRPr>
                    </a:p>
                  </a:txBody>
                  <a:tcPr marL="1296" marR="1296" marT="1296" marB="0"/>
                </a:tc>
                <a:tc>
                  <a:txBody>
                    <a:bodyPr/>
                    <a:lstStyle/>
                    <a:p>
                      <a:pPr algn="ctr" fontAlgn="t"/>
                      <a:r>
                        <a:rPr lang="en-US" sz="1000" u="none" strike="noStrike" dirty="0">
                          <a:effectLst/>
                        </a:rPr>
                        <a:t>Tehran, </a:t>
                      </a:r>
                      <a:r>
                        <a:rPr lang="en-US" sz="1000" u="none" strike="noStrike" dirty="0" smtClean="0">
                          <a:effectLst/>
                        </a:rPr>
                        <a:t>Iran</a:t>
                      </a:r>
                      <a:endParaRPr lang="en-US" sz="1000" b="0" i="0" u="none" strike="noStrike" dirty="0">
                        <a:solidFill>
                          <a:srgbClr val="000000"/>
                        </a:solidFill>
                        <a:effectLst/>
                        <a:latin typeface="Trebuchet MS"/>
                      </a:endParaRPr>
                    </a:p>
                  </a:txBody>
                  <a:tcPr marL="1296" marR="1296" marT="1296" marB="0"/>
                </a:tc>
              </a:tr>
              <a:tr h="194433">
                <a:tc>
                  <a:txBody>
                    <a:bodyPr/>
                    <a:lstStyle/>
                    <a:p>
                      <a:pPr algn="l" fontAlgn="t"/>
                      <a:r>
                        <a:rPr lang="en-US" sz="1000" u="none" strike="noStrike" dirty="0">
                          <a:effectLst/>
                        </a:rPr>
                        <a:t>Technical Assistance on Telecommunications / ICT Indicators and Statistics for Indonesia, Myanmar and </a:t>
                      </a:r>
                      <a:r>
                        <a:rPr lang="en-US" sz="1000" u="none" strike="noStrike" dirty="0" smtClean="0">
                          <a:effectLst/>
                        </a:rPr>
                        <a:t>Viet Nam</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Quarter 1/2016</a:t>
                      </a:r>
                      <a:endParaRPr lang="en-US" sz="1000" b="0" i="0" u="none" strike="noStrike">
                        <a:solidFill>
                          <a:srgbClr val="000000"/>
                        </a:solidFill>
                        <a:effectLst/>
                        <a:latin typeface="Trebuchet MS"/>
                      </a:endParaRPr>
                    </a:p>
                  </a:txBody>
                  <a:tcPr marL="1296" marR="1296" marT="1296" marB="0"/>
                </a:tc>
              </a:tr>
              <a:tr h="193403">
                <a:tc>
                  <a:txBody>
                    <a:bodyPr/>
                    <a:lstStyle/>
                    <a:p>
                      <a:pPr algn="l" fontAlgn="t"/>
                      <a:r>
                        <a:rPr lang="en-US" sz="1000" u="none" strike="noStrike" dirty="0">
                          <a:effectLst/>
                        </a:rPr>
                        <a:t>Girls in ICT Day </a:t>
                      </a:r>
                      <a:r>
                        <a:rPr lang="en-US" sz="1000" u="none" strike="noStrike" dirty="0" smtClean="0">
                          <a:effectLst/>
                        </a:rPr>
                        <a:t>2015 &amp; 2016</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Bangkok, Thailand</a:t>
                      </a:r>
                      <a:endParaRPr lang="en-US" sz="1000" b="0" i="0" u="none" strike="noStrike" dirty="0">
                        <a:solidFill>
                          <a:srgbClr val="000000"/>
                        </a:solidFill>
                        <a:effectLst/>
                        <a:latin typeface="Trebuchet MS"/>
                      </a:endParaRPr>
                    </a:p>
                  </a:txBody>
                  <a:tcPr marL="1296" marR="1296" marT="1296" marB="0"/>
                </a:tc>
              </a:tr>
              <a:tr h="85957">
                <a:tc>
                  <a:txBody>
                    <a:bodyPr/>
                    <a:lstStyle/>
                    <a:p>
                      <a:pPr algn="l" fontAlgn="t"/>
                      <a:r>
                        <a:rPr lang="en-US" sz="1000" u="none" strike="noStrike" dirty="0">
                          <a:effectLst/>
                        </a:rPr>
                        <a:t>Regional Knowledge Exchange Forum</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Manila, Philippines</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Digital Literacy for children in the rural areas and promoting awareness of children and teachers on staying safe online.</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Indonesia</a:t>
                      </a:r>
                      <a:endParaRPr lang="en-US" sz="1000" b="0" i="0" u="none" strike="noStrike" dirty="0">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INNOVATIVE STRATEGIES FOR DEVELOPMENT SUMMIT (ISDS) 2016: "Accelerating inclusive and sustainable development through ICT"</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Manila</a:t>
                      </a:r>
                      <a:endParaRPr lang="en-US" sz="1000" b="0" i="0" u="none" strike="noStrike" dirty="0">
                        <a:solidFill>
                          <a:srgbClr val="000000"/>
                        </a:solidFill>
                        <a:effectLst/>
                        <a:latin typeface="Trebuchet MS"/>
                      </a:endParaRPr>
                    </a:p>
                  </a:txBody>
                  <a:tcPr marL="1296" marR="1296" marT="1296" marB="0"/>
                </a:tc>
              </a:tr>
              <a:tr h="150425">
                <a:tc>
                  <a:txBody>
                    <a:bodyPr/>
                    <a:lstStyle/>
                    <a:p>
                      <a:pPr algn="l" fontAlgn="t"/>
                      <a:r>
                        <a:rPr lang="en-US" sz="1000" u="none" strike="noStrike" dirty="0">
                          <a:effectLst/>
                        </a:rPr>
                        <a:t>Capacity building on Green ICT Strategies</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Asia-Pacific</a:t>
                      </a:r>
                      <a:endParaRPr lang="en-US" sz="1000" b="0" i="0" u="none" strike="noStrike" dirty="0">
                        <a:solidFill>
                          <a:srgbClr val="000000"/>
                        </a:solidFill>
                        <a:effectLst/>
                        <a:latin typeface="Trebuchet MS"/>
                      </a:endParaRPr>
                    </a:p>
                  </a:txBody>
                  <a:tcPr marL="1296" marR="1296" marT="1296" marB="0"/>
                </a:tc>
              </a:tr>
              <a:tr h="171913">
                <a:tc>
                  <a:txBody>
                    <a:bodyPr/>
                    <a:lstStyle/>
                    <a:p>
                      <a:pPr algn="l" fontAlgn="t"/>
                      <a:r>
                        <a:rPr lang="en-US" sz="1000" u="none" strike="noStrike" dirty="0">
                          <a:effectLst/>
                        </a:rPr>
                        <a:t>IPv6 Infrastructure </a:t>
                      </a:r>
                      <a:r>
                        <a:rPr lang="en-US" sz="1000" u="none" strike="noStrike" dirty="0" smtClean="0">
                          <a:effectLst/>
                        </a:rPr>
                        <a:t>Security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Bangkok, Thailand</a:t>
                      </a:r>
                      <a:endParaRPr lang="en-US" sz="1000" b="0" i="0" u="none" strike="noStrike">
                        <a:solidFill>
                          <a:srgbClr val="000000"/>
                        </a:solidFill>
                        <a:effectLst/>
                        <a:latin typeface="Trebuchet MS"/>
                      </a:endParaRPr>
                    </a:p>
                  </a:txBody>
                  <a:tcPr marL="1296" marR="1296" marT="1296" marB="0"/>
                </a:tc>
              </a:tr>
              <a:tr h="171913">
                <a:tc>
                  <a:txBody>
                    <a:bodyPr/>
                    <a:lstStyle/>
                    <a:p>
                      <a:pPr algn="l" fontAlgn="t"/>
                      <a:r>
                        <a:rPr lang="en-US" sz="1000" u="none" strike="noStrike" dirty="0">
                          <a:effectLst/>
                        </a:rPr>
                        <a:t>Broadband Quality of Service - End User </a:t>
                      </a:r>
                      <a:r>
                        <a:rPr lang="en-US" sz="1000" u="none" strike="noStrike" dirty="0" smtClean="0">
                          <a:effectLst/>
                        </a:rPr>
                        <a:t>Perspective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Bangkok, Thailand</a:t>
                      </a:r>
                      <a:endParaRPr lang="en-US" sz="1000" b="0" i="0" u="none" strike="noStrike">
                        <a:solidFill>
                          <a:srgbClr val="000000"/>
                        </a:solidFill>
                        <a:effectLst/>
                        <a:latin typeface="Trebuchet MS"/>
                      </a:endParaRPr>
                    </a:p>
                  </a:txBody>
                  <a:tcPr marL="1296" marR="1296" marT="1296" marB="0"/>
                </a:tc>
              </a:tr>
              <a:tr h="171913">
                <a:tc>
                  <a:txBody>
                    <a:bodyPr/>
                    <a:lstStyle/>
                    <a:p>
                      <a:pPr algn="l" fontAlgn="t"/>
                      <a:r>
                        <a:rPr lang="en-US" sz="1000" u="none" strike="noStrike" dirty="0">
                          <a:effectLst/>
                        </a:rPr>
                        <a:t>Spectrum </a:t>
                      </a:r>
                      <a:r>
                        <a:rPr lang="en-US" sz="1000" u="none" strike="noStrike" dirty="0" smtClean="0">
                          <a:effectLst/>
                        </a:rPr>
                        <a:t>Monitoring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Beijing, </a:t>
                      </a:r>
                      <a:r>
                        <a:rPr lang="en-US" sz="1000" u="none" strike="noStrike" dirty="0" smtClean="0">
                          <a:effectLst/>
                        </a:rPr>
                        <a:t>Chengdu, China</a:t>
                      </a:r>
                      <a:endParaRPr lang="en-US" sz="1000" b="0" i="0" u="none" strike="noStrike" dirty="0">
                        <a:solidFill>
                          <a:srgbClr val="000000"/>
                        </a:solidFill>
                        <a:effectLst/>
                        <a:latin typeface="Trebuchet MS"/>
                      </a:endParaRPr>
                    </a:p>
                  </a:txBody>
                  <a:tcPr marL="1296" marR="1296" marT="1296" marB="0"/>
                </a:tc>
              </a:tr>
              <a:tr h="150425">
                <a:tc>
                  <a:txBody>
                    <a:bodyPr/>
                    <a:lstStyle/>
                    <a:p>
                      <a:pPr algn="l" fontAlgn="t"/>
                      <a:r>
                        <a:rPr lang="en-US" sz="1000" u="none" strike="noStrike" dirty="0">
                          <a:effectLst/>
                        </a:rPr>
                        <a:t>Green ICTs and Smart </a:t>
                      </a:r>
                      <a:r>
                        <a:rPr lang="en-US" sz="1000" u="none" strike="noStrike" dirty="0" smtClean="0">
                          <a:effectLst/>
                        </a:rPr>
                        <a:t>Grid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Bangkok, Thailand</a:t>
                      </a:r>
                      <a:endParaRPr lang="en-US" sz="1000" b="0" i="0" u="none" strike="noStrike">
                        <a:solidFill>
                          <a:srgbClr val="000000"/>
                        </a:solidFill>
                        <a:effectLst/>
                        <a:latin typeface="Trebuchet MS"/>
                      </a:endParaRPr>
                    </a:p>
                  </a:txBody>
                  <a:tcPr marL="1296" marR="1296" marT="1296" marB="0"/>
                </a:tc>
              </a:tr>
              <a:tr h="64468">
                <a:tc>
                  <a:txBody>
                    <a:bodyPr/>
                    <a:lstStyle/>
                    <a:p>
                      <a:pPr algn="l" fontAlgn="t"/>
                      <a:r>
                        <a:rPr lang="en-US" sz="1000" u="none" strike="noStrike" dirty="0">
                          <a:effectLst/>
                        </a:rPr>
                        <a:t>Conformity and </a:t>
                      </a:r>
                      <a:r>
                        <a:rPr lang="en-US" sz="1000" u="none" strike="noStrike" dirty="0" smtClean="0">
                          <a:effectLst/>
                        </a:rPr>
                        <a:t>Interoperability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Beijing, China</a:t>
                      </a:r>
                      <a:endParaRPr lang="en-US" sz="1000" b="0" i="0" u="none" strike="noStrike" dirty="0">
                        <a:solidFill>
                          <a:srgbClr val="000000"/>
                        </a:solidFill>
                        <a:effectLst/>
                        <a:latin typeface="Trebuchet MS"/>
                      </a:endParaRPr>
                    </a:p>
                  </a:txBody>
                  <a:tcPr marL="1296" marR="1296" marT="1296" marB="0"/>
                </a:tc>
              </a:tr>
              <a:tr h="42978">
                <a:tc>
                  <a:txBody>
                    <a:bodyPr/>
                    <a:lstStyle/>
                    <a:p>
                      <a:pPr algn="l" fontAlgn="t"/>
                      <a:r>
                        <a:rPr lang="en-US" sz="1000" u="none" strike="noStrike" dirty="0">
                          <a:effectLst/>
                        </a:rPr>
                        <a:t>Internet and IPv6 Infrastructure </a:t>
                      </a:r>
                      <a:r>
                        <a:rPr lang="en-US" sz="1000" u="none" strike="noStrike" dirty="0" smtClean="0">
                          <a:effectLst/>
                        </a:rPr>
                        <a:t>Security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Bangkok, Thailand</a:t>
                      </a:r>
                      <a:endParaRPr lang="en-US" sz="1000" b="0" i="0" u="none" strike="noStrike">
                        <a:solidFill>
                          <a:srgbClr val="000000"/>
                        </a:solidFill>
                        <a:effectLst/>
                        <a:latin typeface="Trebuchet MS"/>
                      </a:endParaRPr>
                    </a:p>
                  </a:txBody>
                  <a:tcPr marL="1296" marR="1296" marT="1296" marB="0"/>
                </a:tc>
              </a:tr>
              <a:tr h="42978">
                <a:tc>
                  <a:txBody>
                    <a:bodyPr/>
                    <a:lstStyle/>
                    <a:p>
                      <a:pPr algn="l" fontAlgn="t"/>
                      <a:r>
                        <a:rPr lang="en-US" sz="1000" u="none" strike="noStrike" dirty="0">
                          <a:effectLst/>
                        </a:rPr>
                        <a:t>IP Multimedia Subsystem (IMS)  and 4 Generation-Long Term Evolution (4G-LTE</a:t>
                      </a:r>
                      <a:r>
                        <a:rPr lang="en-US" sz="1000" u="none" strike="noStrike" dirty="0" smtClean="0">
                          <a:effectLst/>
                        </a:rPr>
                        <a:t>)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a:effectLst/>
                        </a:rPr>
                        <a:t>Beijing, China</a:t>
                      </a:r>
                      <a:endParaRPr lang="en-US" sz="1000" b="0" i="0" u="none" strike="noStrike" dirty="0">
                        <a:solidFill>
                          <a:srgbClr val="000000"/>
                        </a:solidFill>
                        <a:effectLst/>
                        <a:latin typeface="Trebuchet MS"/>
                      </a:endParaRPr>
                    </a:p>
                  </a:txBody>
                  <a:tcPr marL="1296" marR="1296" marT="1296" marB="0"/>
                </a:tc>
              </a:tr>
              <a:tr h="42978">
                <a:tc>
                  <a:txBody>
                    <a:bodyPr/>
                    <a:lstStyle/>
                    <a:p>
                      <a:pPr algn="l" fontAlgn="t"/>
                      <a:r>
                        <a:rPr lang="en-US" sz="1000" u="none" strike="noStrike" dirty="0">
                          <a:effectLst/>
                        </a:rPr>
                        <a:t>Internet of </a:t>
                      </a:r>
                      <a:r>
                        <a:rPr lang="en-US" sz="1000" u="none" strike="noStrike" dirty="0" smtClean="0">
                          <a:effectLst/>
                        </a:rPr>
                        <a:t>Things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a:effectLst/>
                        </a:rPr>
                        <a:t>Bangkok, Thailand</a:t>
                      </a:r>
                      <a:endParaRPr lang="en-US" sz="1000" b="0" i="0" u="none" strike="noStrike">
                        <a:solidFill>
                          <a:srgbClr val="000000"/>
                        </a:solidFill>
                        <a:effectLst/>
                        <a:latin typeface="Trebuchet MS"/>
                      </a:endParaRPr>
                    </a:p>
                  </a:txBody>
                  <a:tcPr marL="1296" marR="1296" marT="1296" marB="0"/>
                </a:tc>
              </a:tr>
              <a:tr h="85957">
                <a:tc>
                  <a:txBody>
                    <a:bodyPr/>
                    <a:lstStyle/>
                    <a:p>
                      <a:pPr algn="l" fontAlgn="t"/>
                      <a:r>
                        <a:rPr lang="en-US" sz="1000" u="none" strike="noStrike" dirty="0">
                          <a:effectLst/>
                        </a:rPr>
                        <a:t>Conformity and Interoperability :PTN (Packet Transport Network) Interoperability Test, EMC regulatory requirements for ICT </a:t>
                      </a:r>
                      <a:r>
                        <a:rPr lang="en-US" sz="1000" u="none" strike="noStrike" dirty="0" smtClean="0">
                          <a:effectLst/>
                        </a:rPr>
                        <a:t>products ,</a:t>
                      </a:r>
                      <a:r>
                        <a:rPr lang="en-US" sz="1000" u="none" strike="noStrike" dirty="0">
                          <a:effectLst/>
                        </a:rPr>
                        <a:t>Mobile Terminal </a:t>
                      </a:r>
                      <a:r>
                        <a:rPr lang="en-US" sz="1000" u="none" strike="noStrike" dirty="0" smtClean="0">
                          <a:effectLst/>
                        </a:rPr>
                        <a:t>Testing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Online</a:t>
                      </a:r>
                      <a:endParaRPr lang="en-US" sz="1000" b="0" i="0" u="none" strike="noStrike" dirty="0">
                        <a:solidFill>
                          <a:srgbClr val="000000"/>
                        </a:solidFill>
                        <a:effectLst/>
                        <a:latin typeface="Trebuchet MS"/>
                      </a:endParaRPr>
                    </a:p>
                  </a:txBody>
                  <a:tcPr marL="1296" marR="1296" marT="1296" marB="0"/>
                </a:tc>
              </a:tr>
              <a:tr h="51243">
                <a:tc>
                  <a:txBody>
                    <a:bodyPr/>
                    <a:lstStyle/>
                    <a:p>
                      <a:pPr algn="l" fontAlgn="t"/>
                      <a:r>
                        <a:rPr lang="en-US" sz="1000" u="none" strike="noStrike" dirty="0">
                          <a:effectLst/>
                        </a:rPr>
                        <a:t>Spectrum </a:t>
                      </a:r>
                      <a:r>
                        <a:rPr lang="en-US" sz="1000" u="none" strike="noStrike" dirty="0" smtClean="0">
                          <a:effectLst/>
                        </a:rPr>
                        <a:t>Management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Online</a:t>
                      </a:r>
                      <a:endParaRPr lang="en-US" sz="1000" b="0" i="0" u="none" strike="noStrike" dirty="0">
                        <a:solidFill>
                          <a:srgbClr val="000000"/>
                        </a:solidFill>
                        <a:effectLst/>
                        <a:latin typeface="Trebuchet MS"/>
                      </a:endParaRPr>
                    </a:p>
                  </a:txBody>
                  <a:tcPr marL="1296" marR="1296" marT="1296" marB="0"/>
                </a:tc>
              </a:tr>
              <a:tr h="34714">
                <a:tc>
                  <a:txBody>
                    <a:bodyPr/>
                    <a:lstStyle/>
                    <a:p>
                      <a:pPr algn="l" fontAlgn="t"/>
                      <a:r>
                        <a:rPr lang="en-US" sz="1000" u="none" strike="noStrike" dirty="0">
                          <a:effectLst/>
                        </a:rPr>
                        <a:t>Broadband Access Technologies </a:t>
                      </a:r>
                      <a:r>
                        <a:rPr lang="en-US" sz="1000" u="none" strike="noStrike" dirty="0" smtClean="0">
                          <a:effectLst/>
                        </a:rPr>
                        <a:t> Training</a:t>
                      </a:r>
                      <a:endParaRPr lang="en-US" sz="1000" b="0" i="0" u="none" strike="noStrike" dirty="0">
                        <a:solidFill>
                          <a:srgbClr val="000000"/>
                        </a:solidFill>
                        <a:effectLst/>
                        <a:latin typeface="Trebuchet MS"/>
                      </a:endParaRPr>
                    </a:p>
                  </a:txBody>
                  <a:tcPr marL="1296" marR="1296" marT="1296" marB="0"/>
                </a:tc>
                <a:tc>
                  <a:txBody>
                    <a:bodyPr/>
                    <a:lstStyle/>
                    <a:p>
                      <a:pPr algn="ctr" fontAlgn="t"/>
                      <a:r>
                        <a:rPr lang="en-US" sz="1000" u="none" strike="noStrike" dirty="0" smtClean="0">
                          <a:effectLst/>
                        </a:rPr>
                        <a:t>Online</a:t>
                      </a:r>
                      <a:endParaRPr lang="en-US" sz="1000" b="0" i="0" u="none" strike="noStrike" dirty="0">
                        <a:solidFill>
                          <a:srgbClr val="000000"/>
                        </a:solidFill>
                        <a:effectLst/>
                        <a:latin typeface="Trebuchet MS"/>
                      </a:endParaRPr>
                    </a:p>
                  </a:txBody>
                  <a:tcPr marL="1296" marR="1296" marT="1296" marB="0"/>
                </a:tc>
              </a:tr>
            </a:tbl>
          </a:graphicData>
        </a:graphic>
      </p:graphicFrame>
      <p:sp>
        <p:nvSpPr>
          <p:cNvPr id="8" name="TextBox 7"/>
          <p:cNvSpPr txBox="1"/>
          <p:nvPr/>
        </p:nvSpPr>
        <p:spPr>
          <a:xfrm>
            <a:off x="6677025" y="1295400"/>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16179297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200" y="416001"/>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558ED5"/>
                </a:solidFill>
              </a:rPr>
              <a:t>ICTs FOR SMART SUSTAINABLE </a:t>
            </a:r>
          </a:p>
          <a:p>
            <a:r>
              <a:rPr lang="en-US" sz="3600" dirty="0" smtClean="0">
                <a:solidFill>
                  <a:srgbClr val="558ED5"/>
                </a:solidFill>
              </a:rPr>
              <a:t>ASIA PACIFIC</a:t>
            </a:r>
            <a:endParaRPr lang="en-US" sz="3600" dirty="0">
              <a:solidFill>
                <a:srgbClr val="558ED5"/>
              </a:solidFill>
            </a:endParaRPr>
          </a:p>
        </p:txBody>
      </p:sp>
      <p:sp>
        <p:nvSpPr>
          <p:cNvPr id="3" name="Title 1"/>
          <p:cNvSpPr txBox="1">
            <a:spLocks/>
          </p:cNvSpPr>
          <p:nvPr/>
        </p:nvSpPr>
        <p:spPr>
          <a:xfrm>
            <a:off x="2241433" y="2254819"/>
            <a:ext cx="4682227" cy="23483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800" dirty="0" smtClean="0">
                <a:solidFill>
                  <a:schemeClr val="tx2">
                    <a:lumMod val="60000"/>
                    <a:lumOff val="40000"/>
                  </a:schemeClr>
                </a:solidFill>
              </a:rPr>
              <a:t>ITU Asia &amp; the Pacific</a:t>
            </a:r>
          </a:p>
          <a:p>
            <a:r>
              <a:rPr lang="en-US" sz="2800" dirty="0" smtClean="0">
                <a:solidFill>
                  <a:schemeClr val="tx2">
                    <a:lumMod val="60000"/>
                    <a:lumOff val="40000"/>
                  </a:schemeClr>
                </a:solidFill>
              </a:rPr>
              <a:t>Regional Development Forum</a:t>
            </a:r>
            <a:r>
              <a:rPr lang="en-US" sz="2000" dirty="0" smtClean="0">
                <a:solidFill>
                  <a:schemeClr val="tx2">
                    <a:lumMod val="60000"/>
                    <a:lumOff val="40000"/>
                  </a:schemeClr>
                </a:solidFill>
              </a:rPr>
              <a:t> </a:t>
            </a:r>
          </a:p>
          <a:p>
            <a:r>
              <a:rPr lang="en-US" sz="2000" dirty="0" smtClean="0">
                <a:solidFill>
                  <a:schemeClr val="tx2">
                    <a:lumMod val="60000"/>
                    <a:lumOff val="40000"/>
                  </a:schemeClr>
                </a:solidFill>
              </a:rPr>
              <a:t>Sofitel Philippine Plaza</a:t>
            </a:r>
          </a:p>
          <a:p>
            <a:r>
              <a:rPr lang="en-US" sz="2000" dirty="0" smtClean="0">
                <a:solidFill>
                  <a:schemeClr val="tx2">
                    <a:lumMod val="60000"/>
                    <a:lumOff val="40000"/>
                  </a:schemeClr>
                </a:solidFill>
              </a:rPr>
              <a:t>Manila, Philippines.</a:t>
            </a:r>
          </a:p>
          <a:p>
            <a:r>
              <a:rPr lang="en-US" sz="2000" dirty="0" smtClean="0">
                <a:solidFill>
                  <a:schemeClr val="tx2">
                    <a:lumMod val="60000"/>
                    <a:lumOff val="40000"/>
                  </a:schemeClr>
                </a:solidFill>
              </a:rPr>
              <a:t>06-07 June 2016</a:t>
            </a:r>
            <a:endParaRPr lang="en-US" sz="2000" dirty="0">
              <a:solidFill>
                <a:schemeClr val="tx2">
                  <a:lumMod val="60000"/>
                  <a:lumOff val="40000"/>
                </a:schemeClr>
              </a:solidFill>
            </a:endParaRPr>
          </a:p>
        </p:txBody>
      </p:sp>
      <p:sp>
        <p:nvSpPr>
          <p:cNvPr id="4" name="Title 1"/>
          <p:cNvSpPr txBox="1">
            <a:spLocks/>
          </p:cNvSpPr>
          <p:nvPr/>
        </p:nvSpPr>
        <p:spPr>
          <a:xfrm>
            <a:off x="501805" y="5465810"/>
            <a:ext cx="3807501" cy="11842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gn="l"/>
            <a:r>
              <a:rPr lang="en-US" sz="1400" dirty="0" smtClean="0">
                <a:solidFill>
                  <a:srgbClr val="558ED5"/>
                </a:solidFill>
              </a:rPr>
              <a:t>Ioane Koroivuki</a:t>
            </a:r>
          </a:p>
          <a:p>
            <a:pPr algn="l"/>
            <a:r>
              <a:rPr lang="en-US" sz="1400" dirty="0" smtClean="0">
                <a:solidFill>
                  <a:srgbClr val="558ED5"/>
                </a:solidFill>
              </a:rPr>
              <a:t>Regional Director</a:t>
            </a:r>
          </a:p>
          <a:p>
            <a:pPr algn="l"/>
            <a:r>
              <a:rPr lang="en-US" sz="1400" dirty="0" smtClean="0">
                <a:solidFill>
                  <a:srgbClr val="558ED5"/>
                </a:solidFill>
              </a:rPr>
              <a:t>ITU Regional Office for Asia &amp; the Pacific</a:t>
            </a:r>
          </a:p>
          <a:p>
            <a:pPr algn="l"/>
            <a:r>
              <a:rPr lang="en-US" sz="1400" dirty="0" smtClean="0">
                <a:solidFill>
                  <a:srgbClr val="558ED5"/>
                </a:solidFill>
              </a:rPr>
              <a:t>Bangkok, Thailand</a:t>
            </a:r>
            <a:endParaRPr lang="en-US" sz="3000" i="1" dirty="0">
              <a:solidFill>
                <a:srgbClr val="558ED5"/>
              </a:solidFill>
            </a:endParaRPr>
          </a:p>
        </p:txBody>
      </p:sp>
      <p:pic>
        <p:nvPicPr>
          <p:cNvPr id="5" name="Picture 4"/>
          <p:cNvPicPr>
            <a:picLocks noChangeAspect="1"/>
          </p:cNvPicPr>
          <p:nvPr/>
        </p:nvPicPr>
        <p:blipFill>
          <a:blip r:embed="rId4"/>
          <a:stretch>
            <a:fillRect/>
          </a:stretch>
        </p:blipFill>
        <p:spPr>
          <a:xfrm>
            <a:off x="0" y="9085"/>
            <a:ext cx="1268078" cy="1353429"/>
          </a:xfrm>
          <a:prstGeom prst="rect">
            <a:avLst/>
          </a:prstGeom>
        </p:spPr>
      </p:pic>
    </p:spTree>
    <p:extLst>
      <p:ext uri="{BB962C8B-B14F-4D97-AF65-F5344CB8AC3E}">
        <p14:creationId xmlns:p14="http://schemas.microsoft.com/office/powerpoint/2010/main" val="34294113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5780" y="2454716"/>
            <a:ext cx="8275320" cy="29701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457200" y="434494"/>
            <a:ext cx="2292295" cy="786452"/>
          </a:xfrm>
          <a:prstGeom prst="rect">
            <a:avLst/>
          </a:prstGeom>
        </p:spPr>
      </p:pic>
      <p:sp>
        <p:nvSpPr>
          <p:cNvPr id="3" name="Content Placeholder 2"/>
          <p:cNvSpPr>
            <a:spLocks noGrp="1"/>
          </p:cNvSpPr>
          <p:nvPr>
            <p:ph idx="1"/>
          </p:nvPr>
        </p:nvSpPr>
        <p:spPr>
          <a:xfrm>
            <a:off x="597507" y="2574966"/>
            <a:ext cx="8229600" cy="2729654"/>
          </a:xfrm>
        </p:spPr>
        <p:txBody>
          <a:bodyPr>
            <a:normAutofit fontScale="62500" lnSpcReduction="20000"/>
          </a:bodyPr>
          <a:lstStyle/>
          <a:p>
            <a:pPr marL="0" indent="0">
              <a:buNone/>
            </a:pPr>
            <a:r>
              <a:rPr lang="en-US" sz="1800" b="1" dirty="0">
                <a:solidFill>
                  <a:schemeClr val="tx1"/>
                </a:solidFill>
              </a:rPr>
              <a:t>Expected results</a:t>
            </a:r>
          </a:p>
          <a:p>
            <a:pPr marL="0" indent="0">
              <a:buNone/>
            </a:pPr>
            <a:endParaRPr lang="en-US" sz="1800" b="1" dirty="0">
              <a:solidFill>
                <a:schemeClr val="tx1"/>
              </a:solidFill>
            </a:endParaRPr>
          </a:p>
          <a:p>
            <a:pPr marL="0" indent="0">
              <a:buNone/>
            </a:pPr>
            <a:r>
              <a:rPr lang="en-US" sz="1800" b="1" dirty="0">
                <a:solidFill>
                  <a:schemeClr val="tx1"/>
                </a:solidFill>
              </a:rPr>
              <a:t>1.	National broadband policies to meet the requirements of developing countries.</a:t>
            </a:r>
          </a:p>
          <a:p>
            <a:pPr marL="0" indent="0">
              <a:buNone/>
            </a:pPr>
            <a:r>
              <a:rPr lang="en-US" sz="1800" b="1" dirty="0">
                <a:solidFill>
                  <a:schemeClr val="tx1"/>
                </a:solidFill>
              </a:rPr>
              <a:t>2.	Improved broadband infrastructure and access to affordable ICT services in urban and rural areas, including </a:t>
            </a:r>
            <a:r>
              <a:rPr lang="en-US" sz="1800" b="1" dirty="0" smtClean="0">
                <a:solidFill>
                  <a:schemeClr val="tx1"/>
                </a:solidFill>
              </a:rPr>
              <a:t>remote </a:t>
            </a:r>
            <a:r>
              <a:rPr lang="en-US" sz="1800" b="1" dirty="0">
                <a:solidFill>
                  <a:schemeClr val="tx1"/>
                </a:solidFill>
              </a:rPr>
              <a:t>and hilly </a:t>
            </a:r>
            <a:r>
              <a:rPr lang="en-US" sz="1800" b="1" dirty="0" smtClean="0">
                <a:solidFill>
                  <a:schemeClr val="tx1"/>
                </a:solidFill>
              </a:rPr>
              <a:t>	terrains </a:t>
            </a:r>
            <a:r>
              <a:rPr lang="en-US" sz="1800" b="1" dirty="0">
                <a:solidFill>
                  <a:schemeClr val="tx1"/>
                </a:solidFill>
              </a:rPr>
              <a:t>as well as remote islands.</a:t>
            </a:r>
          </a:p>
          <a:p>
            <a:pPr marL="0" indent="0">
              <a:buNone/>
            </a:pPr>
            <a:r>
              <a:rPr lang="en-US" sz="1800" b="1" dirty="0">
                <a:solidFill>
                  <a:schemeClr val="tx1"/>
                </a:solidFill>
              </a:rPr>
              <a:t>3.	Development of telecommunication/ICT applications that can support multilingualism and address local needs.</a:t>
            </a:r>
          </a:p>
          <a:p>
            <a:pPr marL="0" indent="0">
              <a:buNone/>
            </a:pPr>
            <a:r>
              <a:rPr lang="en-US" sz="1800" b="1" dirty="0">
                <a:solidFill>
                  <a:schemeClr val="tx1"/>
                </a:solidFill>
              </a:rPr>
              <a:t>4.	Enhanced skills in the area of broadband communication networks for the relevant human resources.</a:t>
            </a:r>
          </a:p>
          <a:p>
            <a:pPr marL="0" indent="0">
              <a:buNone/>
            </a:pPr>
            <a:r>
              <a:rPr lang="en-US" sz="1800" b="1" dirty="0">
                <a:solidFill>
                  <a:schemeClr val="tx1"/>
                </a:solidFill>
              </a:rPr>
              <a:t>5.	Implementation of solutions providing cost-effective broadband infrastructure addressing the deployment and </a:t>
            </a:r>
            <a:r>
              <a:rPr lang="en-US" sz="1800" b="1" dirty="0" smtClean="0">
                <a:solidFill>
                  <a:schemeClr val="tx1"/>
                </a:solidFill>
              </a:rPr>
              <a:t>operational 	challenges </a:t>
            </a:r>
            <a:r>
              <a:rPr lang="en-US" sz="1800" b="1" dirty="0">
                <a:solidFill>
                  <a:schemeClr val="tx1"/>
                </a:solidFill>
              </a:rPr>
              <a:t>in rural and remote areas, including remote islands.</a:t>
            </a:r>
          </a:p>
          <a:p>
            <a:pPr marL="0" indent="0">
              <a:buNone/>
            </a:pPr>
            <a:r>
              <a:rPr lang="en-US" sz="1800" b="1" dirty="0">
                <a:solidFill>
                  <a:schemeClr val="tx1"/>
                </a:solidFill>
              </a:rPr>
              <a:t>6.	International cooperation on </a:t>
            </a:r>
            <a:r>
              <a:rPr lang="en-US" sz="1800" b="1" dirty="0" smtClean="0">
                <a:solidFill>
                  <a:schemeClr val="tx1"/>
                </a:solidFill>
              </a:rPr>
              <a:t>multi-stakeholder </a:t>
            </a:r>
            <a:r>
              <a:rPr lang="en-US" sz="1800" b="1" dirty="0">
                <a:solidFill>
                  <a:schemeClr val="tx1"/>
                </a:solidFill>
              </a:rPr>
              <a:t>empowerment of ICT volunteers </a:t>
            </a:r>
          </a:p>
          <a:p>
            <a:pPr marL="0" indent="0">
              <a:buNone/>
            </a:pPr>
            <a:r>
              <a:rPr lang="en-US" sz="1800" b="1" dirty="0">
                <a:solidFill>
                  <a:schemeClr val="tx1"/>
                </a:solidFill>
              </a:rPr>
              <a:t>7.	Capacity building and deployment of cost-effective e health services in rural and remote areas, thereby reducing </a:t>
            </a:r>
            <a:r>
              <a:rPr lang="en-US" sz="1800" b="1" dirty="0" smtClean="0">
                <a:solidFill>
                  <a:schemeClr val="tx1"/>
                </a:solidFill>
              </a:rPr>
              <a:t>operational and 	administrative </a:t>
            </a:r>
            <a:r>
              <a:rPr lang="en-US" sz="1800" b="1" dirty="0">
                <a:solidFill>
                  <a:schemeClr val="tx1"/>
                </a:solidFill>
              </a:rPr>
              <a:t>costs.</a:t>
            </a:r>
          </a:p>
          <a:p>
            <a:pPr marL="0" indent="0">
              <a:buNone/>
            </a:pPr>
            <a:r>
              <a:rPr lang="en-US" sz="1800" b="1" dirty="0">
                <a:solidFill>
                  <a:schemeClr val="tx1"/>
                </a:solidFill>
              </a:rPr>
              <a:t>8.	Accelerating the evolution and deployment of next-generation network infrastructure, including mobile/wireless 	communication networks, land/submarine optical </a:t>
            </a:r>
            <a:r>
              <a:rPr lang="en-US" sz="1800" b="1" dirty="0" smtClean="0">
                <a:solidFill>
                  <a:schemeClr val="tx1"/>
                </a:solidFill>
              </a:rPr>
              <a:t>fiber </a:t>
            </a:r>
            <a:r>
              <a:rPr lang="en-US" sz="1800" b="1" dirty="0">
                <a:solidFill>
                  <a:schemeClr val="tx1"/>
                </a:solidFill>
              </a:rPr>
              <a:t>cable networks and Internet networks, for both national </a:t>
            </a:r>
            <a:r>
              <a:rPr lang="en-US" sz="1800" b="1" dirty="0" smtClean="0">
                <a:solidFill>
                  <a:schemeClr val="tx1"/>
                </a:solidFill>
              </a:rPr>
              <a:t>and </a:t>
            </a:r>
            <a:r>
              <a:rPr lang="en-US" sz="1800" b="1" dirty="0">
                <a:solidFill>
                  <a:schemeClr val="tx1"/>
                </a:solidFill>
              </a:rPr>
              <a:t>regional </a:t>
            </a:r>
            <a:r>
              <a:rPr lang="en-US" sz="1800" b="1" dirty="0" smtClean="0">
                <a:solidFill>
                  <a:schemeClr val="tx1"/>
                </a:solidFill>
              </a:rPr>
              <a:t>	connectivity</a:t>
            </a:r>
            <a:r>
              <a:rPr lang="en-US" sz="1800" b="1" dirty="0">
                <a:solidFill>
                  <a:schemeClr val="tx1"/>
                </a:solidFill>
              </a:rPr>
              <a:t>.</a:t>
            </a:r>
          </a:p>
          <a:p>
            <a:pPr marL="0" indent="0">
              <a:buNone/>
            </a:pPr>
            <a:r>
              <a:rPr lang="en-US" sz="1800" b="1" dirty="0">
                <a:solidFill>
                  <a:schemeClr val="tx1"/>
                </a:solidFill>
              </a:rPr>
              <a:t>9.	Studies and assistance on effective utilization and optimization of optical </a:t>
            </a:r>
            <a:r>
              <a:rPr lang="en-US" sz="1800" b="1" dirty="0" smtClean="0">
                <a:solidFill>
                  <a:schemeClr val="tx1"/>
                </a:solidFill>
              </a:rPr>
              <a:t>fiber </a:t>
            </a:r>
            <a:r>
              <a:rPr lang="en-US" sz="1800" b="1" dirty="0">
                <a:solidFill>
                  <a:schemeClr val="tx1"/>
                </a:solidFill>
              </a:rPr>
              <a:t>cable networks, especially </a:t>
            </a:r>
            <a:r>
              <a:rPr lang="en-US" sz="1800" b="1" dirty="0" smtClean="0">
                <a:solidFill>
                  <a:schemeClr val="tx1"/>
                </a:solidFill>
              </a:rPr>
              <a:t>submarine </a:t>
            </a:r>
            <a:r>
              <a:rPr lang="en-US" sz="1800" b="1" dirty="0">
                <a:solidFill>
                  <a:schemeClr val="tx1"/>
                </a:solidFill>
              </a:rPr>
              <a:t>cable </a:t>
            </a:r>
            <a:r>
              <a:rPr lang="en-US" sz="1800" b="1" dirty="0" smtClean="0">
                <a:solidFill>
                  <a:schemeClr val="tx1"/>
                </a:solidFill>
              </a:rPr>
              <a:t>	networks</a:t>
            </a:r>
            <a:r>
              <a:rPr lang="en-US" sz="1800" b="1" dirty="0">
                <a:solidFill>
                  <a:schemeClr val="tx1"/>
                </a:solidFill>
              </a:rPr>
              <a:t>. </a:t>
            </a:r>
          </a:p>
          <a:p>
            <a:pPr marL="0" indent="0">
              <a:buNone/>
            </a:pP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20</a:t>
            </a:fld>
            <a:endParaRPr lang="en-US"/>
          </a:p>
        </p:txBody>
      </p:sp>
      <p:pic>
        <p:nvPicPr>
          <p:cNvPr id="6" name="Picture 5"/>
          <p:cNvPicPr>
            <a:picLocks noChangeAspect="1"/>
          </p:cNvPicPr>
          <p:nvPr/>
        </p:nvPicPr>
        <p:blipFill>
          <a:blip r:embed="rId4"/>
          <a:stretch>
            <a:fillRect/>
          </a:stretch>
        </p:blipFill>
        <p:spPr>
          <a:xfrm>
            <a:off x="2749045" y="362674"/>
            <a:ext cx="5779509" cy="944962"/>
          </a:xfrm>
          <a:prstGeom prst="rect">
            <a:avLst/>
          </a:prstGeom>
        </p:spPr>
      </p:pic>
      <p:sp>
        <p:nvSpPr>
          <p:cNvPr id="2" name="Rounded Rectangle 1"/>
          <p:cNvSpPr/>
          <p:nvPr/>
        </p:nvSpPr>
        <p:spPr>
          <a:xfrm>
            <a:off x="518160" y="1429740"/>
            <a:ext cx="8214360" cy="830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548640" y="1371301"/>
            <a:ext cx="8046720" cy="738664"/>
          </a:xfrm>
          <a:prstGeom prst="rect">
            <a:avLst/>
          </a:prstGeom>
          <a:noFill/>
        </p:spPr>
        <p:txBody>
          <a:bodyPr wrap="square" rtlCol="0">
            <a:spAutoFit/>
          </a:bodyPr>
          <a:lstStyle/>
          <a:p>
            <a:r>
              <a:rPr lang="en-US" sz="1400" dirty="0"/>
              <a:t>Objective </a:t>
            </a:r>
            <a:r>
              <a:rPr lang="en-US" sz="1400" dirty="0" smtClean="0"/>
              <a:t>: To </a:t>
            </a:r>
            <a:r>
              <a:rPr lang="en-US" sz="1400" dirty="0"/>
              <a:t>assist Member States in the development of broadband access in urban and rural areas and to support system construction to resolve social issues leveraging the benefits of telecommunication/ICT applications.</a:t>
            </a:r>
          </a:p>
        </p:txBody>
      </p:sp>
      <p:sp>
        <p:nvSpPr>
          <p:cNvPr id="9" name="Rounded Rectangle 8"/>
          <p:cNvSpPr/>
          <p:nvPr/>
        </p:nvSpPr>
        <p:spPr>
          <a:xfrm>
            <a:off x="600501" y="5603227"/>
            <a:ext cx="2904699" cy="57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00501" y="5705164"/>
            <a:ext cx="2904699" cy="369332"/>
          </a:xfrm>
          <a:prstGeom prst="rect">
            <a:avLst/>
          </a:prstGeom>
          <a:noFill/>
        </p:spPr>
        <p:txBody>
          <a:bodyPr wrap="square" rtlCol="0">
            <a:spAutoFit/>
          </a:bodyPr>
          <a:lstStyle/>
          <a:p>
            <a:r>
              <a:rPr lang="en-US" dirty="0" smtClean="0"/>
              <a:t>What’s the situation today ?</a:t>
            </a:r>
            <a:endParaRPr lang="en-US" dirty="0"/>
          </a:p>
        </p:txBody>
      </p:sp>
    </p:spTree>
    <p:extLst>
      <p:ext uri="{BB962C8B-B14F-4D97-AF65-F5344CB8AC3E}">
        <p14:creationId xmlns:p14="http://schemas.microsoft.com/office/powerpoint/2010/main" val="36222973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434494"/>
            <a:ext cx="2292295" cy="786452"/>
          </a:xfrm>
          <a:prstGeom prst="rect">
            <a:avLst/>
          </a:prstGeom>
        </p:spPr>
      </p:pic>
      <p:sp>
        <p:nvSpPr>
          <p:cNvPr id="4" name="Slide Number Placeholder 3"/>
          <p:cNvSpPr>
            <a:spLocks noGrp="1"/>
          </p:cNvSpPr>
          <p:nvPr>
            <p:ph type="sldNum" sz="quarter" idx="12"/>
          </p:nvPr>
        </p:nvSpPr>
        <p:spPr/>
        <p:txBody>
          <a:bodyPr/>
          <a:lstStyle/>
          <a:p>
            <a:fld id="{283C63E4-F9BE-C24A-B4FF-309EB18BA564}" type="slidenum">
              <a:rPr lang="en-US" smtClean="0"/>
              <a:t>21</a:t>
            </a:fld>
            <a:endParaRPr lang="en-US"/>
          </a:p>
        </p:txBody>
      </p:sp>
      <p:pic>
        <p:nvPicPr>
          <p:cNvPr id="6" name="Picture 5"/>
          <p:cNvPicPr>
            <a:picLocks noChangeAspect="1"/>
          </p:cNvPicPr>
          <p:nvPr/>
        </p:nvPicPr>
        <p:blipFill>
          <a:blip r:embed="rId4"/>
          <a:stretch>
            <a:fillRect/>
          </a:stretch>
        </p:blipFill>
        <p:spPr>
          <a:xfrm>
            <a:off x="2749045" y="362674"/>
            <a:ext cx="5779509" cy="94496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654724020"/>
              </p:ext>
            </p:extLst>
          </p:nvPr>
        </p:nvGraphicFramePr>
        <p:xfrm>
          <a:off x="531233" y="1813342"/>
          <a:ext cx="7966579" cy="4202166"/>
        </p:xfrm>
        <a:graphic>
          <a:graphicData uri="http://schemas.openxmlformats.org/drawingml/2006/table">
            <a:tbl>
              <a:tblPr>
                <a:tableStyleId>{3B4B98B0-60AC-42C2-AFA5-B58CD77FA1E5}</a:tableStyleId>
              </a:tblPr>
              <a:tblGrid>
                <a:gridCol w="5517142"/>
                <a:gridCol w="2449437"/>
              </a:tblGrid>
              <a:tr h="263108">
                <a:tc>
                  <a:txBody>
                    <a:bodyPr/>
                    <a:lstStyle/>
                    <a:p>
                      <a:pPr algn="l" fontAlgn="t"/>
                      <a:r>
                        <a:rPr lang="en-US" sz="1200" u="none" strike="noStrike" dirty="0">
                          <a:effectLst/>
                        </a:rPr>
                        <a:t>Asia-Pacific Regional Forum on USO and Broadband</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Bangkok, Thailand</a:t>
                      </a:r>
                      <a:endParaRPr lang="en-US" sz="1200" b="0" i="0" u="none" strike="noStrike" dirty="0">
                        <a:solidFill>
                          <a:srgbClr val="000000"/>
                        </a:solidFill>
                        <a:effectLst/>
                        <a:latin typeface="Trebuchet MS"/>
                      </a:endParaRPr>
                    </a:p>
                  </a:txBody>
                  <a:tcPr marL="4782" marR="4782" marT="4782" marB="0"/>
                </a:tc>
              </a:tr>
              <a:tr h="209550">
                <a:tc>
                  <a:txBody>
                    <a:bodyPr/>
                    <a:lstStyle/>
                    <a:p>
                      <a:pPr algn="l" fontAlgn="t"/>
                      <a:r>
                        <a:rPr lang="en-US" sz="1200" u="none" strike="noStrike" dirty="0">
                          <a:effectLst/>
                        </a:rPr>
                        <a:t>ITU Asia-Pacific Regional Development Forum 2016</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Manila, Philippines</a:t>
                      </a:r>
                      <a:endParaRPr lang="en-US" sz="1200" b="0" i="0" u="none" strike="noStrike" dirty="0">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Affordable Access to Internet</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Male, Maldives</a:t>
                      </a:r>
                      <a:endParaRPr lang="en-US" sz="1200" b="0" i="0" u="none" strike="noStrike" dirty="0">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Maintenance and development of the interactive transmission map for the Asia-Pacific Region</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Bangkok, Thailand</a:t>
                      </a:r>
                      <a:endParaRPr lang="en-US" sz="1200" b="0" i="0" u="none" strike="noStrike" dirty="0">
                        <a:solidFill>
                          <a:srgbClr val="000000"/>
                        </a:solidFill>
                        <a:effectLst/>
                        <a:latin typeface="Trebuchet MS"/>
                      </a:endParaRPr>
                    </a:p>
                  </a:txBody>
                  <a:tcPr marL="4782" marR="4782" marT="4782" marB="0"/>
                </a:tc>
              </a:tr>
              <a:tr h="248681">
                <a:tc>
                  <a:txBody>
                    <a:bodyPr/>
                    <a:lstStyle/>
                    <a:p>
                      <a:pPr algn="l" fontAlgn="t"/>
                      <a:r>
                        <a:rPr lang="en-US" sz="1200" u="none" strike="noStrike" dirty="0">
                          <a:effectLst/>
                        </a:rPr>
                        <a:t>ITU Asia-Pacific Regional Forum on Reshaping Policy and Regulatory Landscape for Accelerating Broadband Access</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a:effectLst/>
                        </a:rPr>
                        <a:t>Jakarta, Indonesia</a:t>
                      </a:r>
                      <a:endParaRPr lang="en-US" sz="1200" b="0" i="0" u="none" strike="noStrike">
                        <a:solidFill>
                          <a:srgbClr val="000000"/>
                        </a:solidFill>
                        <a:effectLst/>
                        <a:latin typeface="Trebuchet MS"/>
                      </a:endParaRPr>
                    </a:p>
                  </a:txBody>
                  <a:tcPr marL="4782" marR="4782" marT="4782" marB="0"/>
                </a:tc>
              </a:tr>
              <a:tr h="248681">
                <a:tc>
                  <a:txBody>
                    <a:bodyPr/>
                    <a:lstStyle/>
                    <a:p>
                      <a:pPr algn="l" fontAlgn="t"/>
                      <a:r>
                        <a:rPr lang="en-US" sz="1200" u="none" strike="noStrike" dirty="0">
                          <a:effectLst/>
                        </a:rPr>
                        <a:t>Regional Development Forum: Facilitating Investment in ICT Sector</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Bangkok, Thailand</a:t>
                      </a:r>
                      <a:endParaRPr lang="en-US" sz="1200" b="0" i="0" u="none" strike="noStrike" dirty="0">
                        <a:solidFill>
                          <a:srgbClr val="000000"/>
                        </a:solidFill>
                        <a:effectLst/>
                        <a:latin typeface="Trebuchet MS"/>
                      </a:endParaRPr>
                    </a:p>
                  </a:txBody>
                  <a:tcPr marL="4782" marR="4782" marT="4782" marB="0"/>
                </a:tc>
              </a:tr>
              <a:tr h="373021">
                <a:tc>
                  <a:txBody>
                    <a:bodyPr/>
                    <a:lstStyle/>
                    <a:p>
                      <a:pPr algn="l" fontAlgn="t"/>
                      <a:r>
                        <a:rPr lang="en-US" sz="1200" u="none" strike="noStrike" dirty="0">
                          <a:effectLst/>
                        </a:rPr>
                        <a:t>Deployment of e-applications in Asia-Pacific </a:t>
                      </a:r>
                      <a:r>
                        <a:rPr lang="en-US" sz="1200" u="none" strike="noStrike" dirty="0" smtClean="0">
                          <a:effectLst/>
                        </a:rPr>
                        <a:t>region (E-agriculture</a:t>
                      </a:r>
                      <a:r>
                        <a:rPr lang="en-US" sz="1200" u="none" strike="noStrike" baseline="0" dirty="0" smtClean="0">
                          <a:effectLst/>
                        </a:rPr>
                        <a:t>, m-health)</a:t>
                      </a:r>
                      <a:endParaRPr lang="en-US" sz="1200" b="0" i="0" u="none" strike="noStrike" dirty="0">
                        <a:solidFill>
                          <a:srgbClr val="000000"/>
                        </a:solidFill>
                        <a:effectLst/>
                        <a:latin typeface="Trebuchet MS"/>
                      </a:endParaRPr>
                    </a:p>
                  </a:txBody>
                  <a:tcPr marL="4782" marR="4782" marT="4782" marB="0"/>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en-US" sz="1200" u="none" strike="noStrike" dirty="0" smtClean="0">
                          <a:effectLst/>
                        </a:rPr>
                        <a:t>Bhutan, India, Sri Lanka, PNG, Philippines,</a:t>
                      </a:r>
                      <a:r>
                        <a:rPr lang="en-US" sz="1200" u="none" strike="noStrike" baseline="0" dirty="0" smtClean="0">
                          <a:effectLst/>
                        </a:rPr>
                        <a:t> Vanuatu</a:t>
                      </a:r>
                      <a:endParaRPr lang="en-US" sz="1200" b="0" i="0" u="none" strike="noStrike" dirty="0" smtClean="0">
                        <a:solidFill>
                          <a:srgbClr val="000000"/>
                        </a:solidFill>
                        <a:effectLst/>
                        <a:latin typeface="+mj-lt"/>
                      </a:endParaRPr>
                    </a:p>
                  </a:txBody>
                  <a:tcPr marL="4782" marR="4782" marT="4782" marB="0"/>
                </a:tc>
              </a:tr>
              <a:tr h="295223">
                <a:tc>
                  <a:txBody>
                    <a:bodyPr/>
                    <a:lstStyle/>
                    <a:p>
                      <a:pPr algn="l" fontAlgn="t"/>
                      <a:r>
                        <a:rPr lang="en-US" sz="1200" u="none" strike="noStrike" dirty="0">
                          <a:effectLst/>
                        </a:rPr>
                        <a:t>ICT application deployment for Smart Sustainable Society / Cities</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New Delhi, India</a:t>
                      </a:r>
                      <a:endParaRPr lang="en-US" sz="1200" b="0" i="0" u="none" strike="noStrike" dirty="0">
                        <a:solidFill>
                          <a:srgbClr val="000000"/>
                        </a:solidFill>
                        <a:effectLst/>
                        <a:latin typeface="Trebuchet MS"/>
                      </a:endParaRPr>
                    </a:p>
                  </a:txBody>
                  <a:tcPr marL="4782" marR="4782" marT="4782" marB="0"/>
                </a:tc>
              </a:tr>
              <a:tr h="248681">
                <a:tc>
                  <a:txBody>
                    <a:bodyPr/>
                    <a:lstStyle/>
                    <a:p>
                      <a:pPr algn="l" fontAlgn="t"/>
                      <a:r>
                        <a:rPr lang="en-US" sz="1200" u="none" strike="noStrike" dirty="0">
                          <a:effectLst/>
                        </a:rPr>
                        <a:t>Asia-Pacific Regional Forum on e-Government, Smart Cities, and Digital Societies for Sustainable Development</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Bangkok, Thailand</a:t>
                      </a:r>
                      <a:endParaRPr lang="en-US" sz="1200" b="0" i="0" u="none" strike="noStrike" dirty="0">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Study on Sustainability of Community Internet </a:t>
                      </a:r>
                      <a:r>
                        <a:rPr lang="en-US" sz="1200" u="none" strike="noStrike" dirty="0" err="1">
                          <a:effectLst/>
                        </a:rPr>
                        <a:t>Centres</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Multi Countries</a:t>
                      </a:r>
                      <a:endParaRPr lang="en-US" sz="1200" b="0" i="0" u="none" strike="noStrike" dirty="0">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Broadband Access and uptake</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a:effectLst/>
                        </a:rPr>
                        <a:t>New Delhi, India</a:t>
                      </a:r>
                      <a:endParaRPr lang="en-US" sz="1200" b="0" i="0" u="none" strike="noStrike">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ITU-GSMA Mobile Broadband Forum</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a:effectLst/>
                        </a:rPr>
                        <a:t>Bangkok, Thailand</a:t>
                      </a:r>
                      <a:endParaRPr lang="en-US" sz="1200" b="0" i="0" u="none" strike="noStrike">
                        <a:solidFill>
                          <a:srgbClr val="000000"/>
                        </a:solidFill>
                        <a:effectLst/>
                        <a:latin typeface="Trebuchet MS"/>
                      </a:endParaRPr>
                    </a:p>
                  </a:txBody>
                  <a:tcPr marL="4782" marR="4782" marT="4782" marB="0"/>
                </a:tc>
              </a:tr>
              <a:tr h="248681">
                <a:tc>
                  <a:txBody>
                    <a:bodyPr/>
                    <a:lstStyle/>
                    <a:p>
                      <a:pPr algn="l" fontAlgn="t"/>
                      <a:r>
                        <a:rPr lang="en-US" sz="1200" u="none" strike="noStrike" dirty="0">
                          <a:effectLst/>
                        </a:rPr>
                        <a:t>Broadband Access Network </a:t>
                      </a:r>
                      <a:r>
                        <a:rPr lang="en-US" sz="1200" u="none" strike="noStrike" dirty="0" smtClean="0">
                          <a:effectLst/>
                        </a:rPr>
                        <a:t>Planning Training</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New Delhi, India</a:t>
                      </a:r>
                      <a:endParaRPr lang="en-US" sz="1200" b="0" i="0" u="none" strike="noStrike" dirty="0">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NGN project Planning and </a:t>
                      </a:r>
                      <a:r>
                        <a:rPr lang="en-US" sz="1200" u="none" strike="noStrike" dirty="0" smtClean="0">
                          <a:effectLst/>
                        </a:rPr>
                        <a:t>Costing Training</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a:effectLst/>
                        </a:rPr>
                        <a:t>New Delhi, India</a:t>
                      </a:r>
                      <a:endParaRPr lang="en-US" sz="1200" b="0" i="0" u="none" strike="noStrike">
                        <a:solidFill>
                          <a:srgbClr val="000000"/>
                        </a:solidFill>
                        <a:effectLst/>
                        <a:latin typeface="Trebuchet MS"/>
                      </a:endParaRPr>
                    </a:p>
                  </a:txBody>
                  <a:tcPr marL="4782" marR="4782" marT="4782" marB="0"/>
                </a:tc>
              </a:tr>
              <a:tr h="124340">
                <a:tc>
                  <a:txBody>
                    <a:bodyPr/>
                    <a:lstStyle/>
                    <a:p>
                      <a:pPr algn="l" fontAlgn="t"/>
                      <a:r>
                        <a:rPr lang="en-US" sz="1200" u="none" strike="noStrike" dirty="0">
                          <a:effectLst/>
                        </a:rPr>
                        <a:t>Wireless Broadband Roadmap </a:t>
                      </a:r>
                      <a:r>
                        <a:rPr lang="en-US" sz="1200" u="none" strike="noStrike" dirty="0" smtClean="0">
                          <a:effectLst/>
                        </a:rPr>
                        <a:t>Development Training</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Iran</a:t>
                      </a:r>
                      <a:endParaRPr lang="en-US" sz="1200" b="0" i="0" u="none" strike="noStrike" dirty="0">
                        <a:solidFill>
                          <a:srgbClr val="000000"/>
                        </a:solidFill>
                        <a:effectLst/>
                        <a:latin typeface="Trebuchet MS"/>
                      </a:endParaRPr>
                    </a:p>
                  </a:txBody>
                  <a:tcPr marL="4782" marR="4782" marT="4782" marB="0"/>
                </a:tc>
              </a:tr>
              <a:tr h="326304">
                <a:tc>
                  <a:txBody>
                    <a:bodyPr/>
                    <a:lstStyle/>
                    <a:p>
                      <a:pPr algn="l" fontAlgn="t"/>
                      <a:r>
                        <a:rPr lang="en-US" sz="1200" u="none" strike="noStrike" dirty="0">
                          <a:effectLst/>
                        </a:rPr>
                        <a:t>Critical Factors for success in Broadband Roll </a:t>
                      </a:r>
                      <a:r>
                        <a:rPr lang="en-US" sz="1200" u="none" strike="noStrike" dirty="0" smtClean="0">
                          <a:effectLst/>
                        </a:rPr>
                        <a:t>out Training</a:t>
                      </a:r>
                      <a:endParaRPr lang="en-US" sz="1200" b="0" i="0" u="none" strike="noStrike" dirty="0">
                        <a:solidFill>
                          <a:srgbClr val="000000"/>
                        </a:solidFill>
                        <a:effectLst/>
                        <a:latin typeface="Trebuchet MS"/>
                      </a:endParaRPr>
                    </a:p>
                  </a:txBody>
                  <a:tcPr marL="4782" marR="4782" marT="4782" marB="0"/>
                </a:tc>
                <a:tc>
                  <a:txBody>
                    <a:bodyPr/>
                    <a:lstStyle/>
                    <a:p>
                      <a:pPr algn="ctr" fontAlgn="t"/>
                      <a:r>
                        <a:rPr lang="en-US" sz="1200" u="none" strike="noStrike" dirty="0">
                          <a:effectLst/>
                        </a:rPr>
                        <a:t>Ghaziabad / Delhi</a:t>
                      </a:r>
                      <a:endParaRPr lang="en-US" sz="1200" b="0" i="0" u="none" strike="noStrike" dirty="0">
                        <a:solidFill>
                          <a:srgbClr val="000000"/>
                        </a:solidFill>
                        <a:effectLst/>
                        <a:latin typeface="Trebuchet MS"/>
                      </a:endParaRPr>
                    </a:p>
                  </a:txBody>
                  <a:tcPr marL="4782" marR="4782" marT="4782" marB="0"/>
                </a:tc>
              </a:tr>
            </a:tbl>
          </a:graphicData>
        </a:graphic>
      </p:graphicFrame>
      <p:sp>
        <p:nvSpPr>
          <p:cNvPr id="8" name="TextBox 7"/>
          <p:cNvSpPr txBox="1"/>
          <p:nvPr/>
        </p:nvSpPr>
        <p:spPr>
          <a:xfrm>
            <a:off x="6677025" y="1295400"/>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36048009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525780" y="2454716"/>
            <a:ext cx="8275320" cy="297015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597507" y="2574966"/>
            <a:ext cx="8229600" cy="2729654"/>
          </a:xfrm>
        </p:spPr>
        <p:txBody>
          <a:bodyPr>
            <a:normAutofit/>
          </a:bodyPr>
          <a:lstStyle/>
          <a:p>
            <a:pPr marL="0" indent="0">
              <a:buNone/>
            </a:pPr>
            <a:endParaRPr lang="en-US" sz="1800" b="1" dirty="0" smtClean="0">
              <a:solidFill>
                <a:schemeClr val="tx1"/>
              </a:solidFill>
            </a:endParaRPr>
          </a:p>
          <a:p>
            <a:pPr marL="0" indent="0">
              <a:buNone/>
            </a:pPr>
            <a:r>
              <a:rPr lang="en-US" sz="1800" b="1" dirty="0" smtClean="0">
                <a:solidFill>
                  <a:schemeClr val="tx1"/>
                </a:solidFill>
              </a:rPr>
              <a:t>Expected results</a:t>
            </a:r>
          </a:p>
          <a:p>
            <a:pPr marL="0" indent="0">
              <a:buNone/>
            </a:pPr>
            <a:endParaRPr lang="en-US" sz="1800" b="1" dirty="0">
              <a:solidFill>
                <a:schemeClr val="tx1"/>
              </a:solidFill>
            </a:endParaRPr>
          </a:p>
          <a:p>
            <a:pPr marL="0" indent="0">
              <a:buNone/>
            </a:pPr>
            <a:r>
              <a:rPr lang="en-US" sz="1200" dirty="0" smtClean="0">
                <a:solidFill>
                  <a:schemeClr val="tx1"/>
                </a:solidFill>
              </a:rPr>
              <a:t>1</a:t>
            </a:r>
            <a:r>
              <a:rPr lang="en-US" sz="1200" dirty="0">
                <a:solidFill>
                  <a:schemeClr val="tx1"/>
                </a:solidFill>
              </a:rPr>
              <a:t>) Development of appropriate policy, regulatory and </a:t>
            </a:r>
            <a:r>
              <a:rPr lang="en-US" sz="1200" dirty="0" smtClean="0">
                <a:solidFill>
                  <a:schemeClr val="tx1"/>
                </a:solidFill>
              </a:rPr>
              <a:t>legislative frameworks </a:t>
            </a:r>
            <a:r>
              <a:rPr lang="en-US" sz="1200" dirty="0">
                <a:solidFill>
                  <a:schemeClr val="tx1"/>
                </a:solidFill>
              </a:rPr>
              <a:t>relating to the regional initiatives where necessary</a:t>
            </a:r>
          </a:p>
          <a:p>
            <a:pPr marL="0" indent="0">
              <a:buNone/>
            </a:pPr>
            <a:r>
              <a:rPr lang="en-US" sz="1200" dirty="0">
                <a:solidFill>
                  <a:schemeClr val="tx1"/>
                </a:solidFill>
              </a:rPr>
              <a:t>2) Enhancing the skills of relevant human resources</a:t>
            </a:r>
          </a:p>
          <a:p>
            <a:pPr marL="0" indent="0">
              <a:buNone/>
            </a:pPr>
            <a:r>
              <a:rPr lang="en-US" sz="1200" dirty="0">
                <a:solidFill>
                  <a:schemeClr val="tx1"/>
                </a:solidFill>
              </a:rPr>
              <a:t>3) Promotion of regulatory cooperation and information sharing.</a:t>
            </a:r>
            <a:endParaRPr lang="en-US" sz="1800" dirty="0">
              <a:solidFill>
                <a:schemeClr val="tx1"/>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22</a:t>
            </a:fld>
            <a:endParaRPr lang="en-US"/>
          </a:p>
        </p:txBody>
      </p:sp>
      <p:sp>
        <p:nvSpPr>
          <p:cNvPr id="2" name="Rounded Rectangle 1"/>
          <p:cNvSpPr/>
          <p:nvPr/>
        </p:nvSpPr>
        <p:spPr>
          <a:xfrm>
            <a:off x="518160" y="1429740"/>
            <a:ext cx="8214360" cy="8305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p:cNvSpPr txBox="1"/>
          <p:nvPr/>
        </p:nvSpPr>
        <p:spPr>
          <a:xfrm>
            <a:off x="541020" y="1514176"/>
            <a:ext cx="8046720" cy="523220"/>
          </a:xfrm>
          <a:prstGeom prst="rect">
            <a:avLst/>
          </a:prstGeom>
          <a:noFill/>
        </p:spPr>
        <p:txBody>
          <a:bodyPr wrap="square" rtlCol="0">
            <a:spAutoFit/>
          </a:bodyPr>
          <a:lstStyle/>
          <a:p>
            <a:r>
              <a:rPr lang="en-US" sz="1400" dirty="0"/>
              <a:t>Objective </a:t>
            </a:r>
            <a:r>
              <a:rPr lang="en-US" sz="1400" dirty="0" smtClean="0"/>
              <a:t>: </a:t>
            </a:r>
            <a:r>
              <a:rPr lang="en-US" sz="1400" dirty="0"/>
              <a:t>To assist Member States in developing appropriate policy </a:t>
            </a:r>
            <a:r>
              <a:rPr lang="en-US" sz="1400" dirty="0" smtClean="0"/>
              <a:t>and regulatory </a:t>
            </a:r>
            <a:r>
              <a:rPr lang="en-US" sz="1400" dirty="0"/>
              <a:t>frameworks, enhancing skills, increasing information sharing </a:t>
            </a:r>
            <a:r>
              <a:rPr lang="en-US" sz="1400" dirty="0" smtClean="0"/>
              <a:t>and strengthening </a:t>
            </a:r>
            <a:r>
              <a:rPr lang="en-US" sz="1400" dirty="0"/>
              <a:t>regulatory cooperation</a:t>
            </a:r>
            <a:r>
              <a:rPr lang="en-US" sz="1400" dirty="0" smtClean="0"/>
              <a:t>.</a:t>
            </a:r>
            <a:endParaRPr lang="en-US" sz="1400" dirty="0"/>
          </a:p>
        </p:txBody>
      </p:sp>
      <p:sp>
        <p:nvSpPr>
          <p:cNvPr id="9" name="Rounded Rectangle 8"/>
          <p:cNvSpPr/>
          <p:nvPr/>
        </p:nvSpPr>
        <p:spPr>
          <a:xfrm>
            <a:off x="600501" y="5603227"/>
            <a:ext cx="2904699" cy="57320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0" name="TextBox 9"/>
          <p:cNvSpPr txBox="1"/>
          <p:nvPr/>
        </p:nvSpPr>
        <p:spPr>
          <a:xfrm>
            <a:off x="600501" y="5705164"/>
            <a:ext cx="2904699" cy="369332"/>
          </a:xfrm>
          <a:prstGeom prst="rect">
            <a:avLst/>
          </a:prstGeom>
          <a:noFill/>
        </p:spPr>
        <p:txBody>
          <a:bodyPr wrap="square" rtlCol="0">
            <a:spAutoFit/>
          </a:bodyPr>
          <a:lstStyle/>
          <a:p>
            <a:r>
              <a:rPr lang="en-US" dirty="0" smtClean="0"/>
              <a:t>What’s the situation today ?</a:t>
            </a:r>
            <a:endParaRPr lang="en-US" dirty="0"/>
          </a:p>
        </p:txBody>
      </p:sp>
      <p:sp>
        <p:nvSpPr>
          <p:cNvPr id="11" name="TextBox 10"/>
          <p:cNvSpPr txBox="1"/>
          <p:nvPr/>
        </p:nvSpPr>
        <p:spPr>
          <a:xfrm>
            <a:off x="457200" y="623372"/>
            <a:ext cx="2292295" cy="461665"/>
          </a:xfrm>
          <a:prstGeom prst="rect">
            <a:avLst/>
          </a:prstGeom>
          <a:solidFill>
            <a:schemeClr val="accent1"/>
          </a:solidFill>
          <a:ln w="19050">
            <a:solidFill>
              <a:schemeClr val="tx1"/>
            </a:solidFill>
          </a:ln>
        </p:spPr>
        <p:txBody>
          <a:bodyPr wrap="square" rtlCol="0">
            <a:spAutoFit/>
          </a:bodyPr>
          <a:lstStyle/>
          <a:p>
            <a:pPr algn="ctr"/>
            <a:r>
              <a:rPr lang="en-US" sz="2400" dirty="0" smtClean="0">
                <a:solidFill>
                  <a:schemeClr val="bg1"/>
                </a:solidFill>
              </a:rPr>
              <a:t>Initiative #5</a:t>
            </a:r>
            <a:endParaRPr lang="en-US" sz="2400" dirty="0">
              <a:solidFill>
                <a:schemeClr val="bg1"/>
              </a:solidFill>
            </a:endParaRPr>
          </a:p>
        </p:txBody>
      </p:sp>
      <p:sp>
        <p:nvSpPr>
          <p:cNvPr id="12" name="TextBox 11"/>
          <p:cNvSpPr txBox="1"/>
          <p:nvPr/>
        </p:nvSpPr>
        <p:spPr>
          <a:xfrm>
            <a:off x="2981324" y="623372"/>
            <a:ext cx="5751196" cy="461665"/>
          </a:xfrm>
          <a:prstGeom prst="rect">
            <a:avLst/>
          </a:prstGeom>
          <a:solidFill>
            <a:srgbClr val="31E346"/>
          </a:solidFill>
          <a:ln w="38100">
            <a:solidFill>
              <a:srgbClr val="FFFFFF"/>
            </a:solidFill>
          </a:ln>
        </p:spPr>
        <p:txBody>
          <a:bodyPr wrap="square" rtlCol="0">
            <a:spAutoFit/>
          </a:bodyPr>
          <a:lstStyle/>
          <a:p>
            <a:r>
              <a:rPr lang="en-US" sz="2400" dirty="0" smtClean="0">
                <a:solidFill>
                  <a:schemeClr val="bg1"/>
                </a:solidFill>
              </a:rPr>
              <a:t>Policy and Regulation</a:t>
            </a:r>
            <a:endParaRPr lang="en-US" sz="2400" dirty="0">
              <a:solidFill>
                <a:schemeClr val="bg1"/>
              </a:solidFill>
            </a:endParaRPr>
          </a:p>
        </p:txBody>
      </p:sp>
    </p:spTree>
    <p:extLst>
      <p:ext uri="{BB962C8B-B14F-4D97-AF65-F5344CB8AC3E}">
        <p14:creationId xmlns:p14="http://schemas.microsoft.com/office/powerpoint/2010/main" val="1170243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23</a:t>
            </a:fld>
            <a:endParaRPr lang="en-US"/>
          </a:p>
        </p:txBody>
      </p:sp>
      <p:sp>
        <p:nvSpPr>
          <p:cNvPr id="2" name="TextBox 1"/>
          <p:cNvSpPr txBox="1"/>
          <p:nvPr/>
        </p:nvSpPr>
        <p:spPr>
          <a:xfrm>
            <a:off x="457199" y="623372"/>
            <a:ext cx="2292295" cy="461665"/>
          </a:xfrm>
          <a:prstGeom prst="rect">
            <a:avLst/>
          </a:prstGeom>
          <a:solidFill>
            <a:schemeClr val="accent1"/>
          </a:solidFill>
          <a:ln w="19050">
            <a:solidFill>
              <a:schemeClr val="tx1"/>
            </a:solidFill>
          </a:ln>
        </p:spPr>
        <p:txBody>
          <a:bodyPr wrap="square" rtlCol="0">
            <a:spAutoFit/>
          </a:bodyPr>
          <a:lstStyle/>
          <a:p>
            <a:pPr algn="ctr"/>
            <a:r>
              <a:rPr lang="en-US" sz="2400" dirty="0" smtClean="0">
                <a:solidFill>
                  <a:schemeClr val="bg1"/>
                </a:solidFill>
              </a:rPr>
              <a:t>Initiative #5</a:t>
            </a:r>
            <a:endParaRPr lang="en-US" sz="2400" dirty="0">
              <a:solidFill>
                <a:schemeClr val="bg1"/>
              </a:solidFill>
            </a:endParaRPr>
          </a:p>
        </p:txBody>
      </p:sp>
      <p:sp>
        <p:nvSpPr>
          <p:cNvPr id="3" name="TextBox 2"/>
          <p:cNvSpPr txBox="1"/>
          <p:nvPr/>
        </p:nvSpPr>
        <p:spPr>
          <a:xfrm>
            <a:off x="2981324" y="623372"/>
            <a:ext cx="5286376" cy="461665"/>
          </a:xfrm>
          <a:prstGeom prst="rect">
            <a:avLst/>
          </a:prstGeom>
          <a:solidFill>
            <a:srgbClr val="31E346"/>
          </a:solidFill>
          <a:ln w="38100">
            <a:solidFill>
              <a:srgbClr val="FFFFFF"/>
            </a:solidFill>
          </a:ln>
        </p:spPr>
        <p:txBody>
          <a:bodyPr wrap="square" rtlCol="0">
            <a:spAutoFit/>
          </a:bodyPr>
          <a:lstStyle/>
          <a:p>
            <a:r>
              <a:rPr lang="en-US" sz="2400" dirty="0" smtClean="0">
                <a:solidFill>
                  <a:schemeClr val="bg1"/>
                </a:solidFill>
              </a:rPr>
              <a:t>Policy and Regulation</a:t>
            </a:r>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2079009853"/>
              </p:ext>
            </p:extLst>
          </p:nvPr>
        </p:nvGraphicFramePr>
        <p:xfrm>
          <a:off x="628649" y="1664732"/>
          <a:ext cx="8010525" cy="4627595"/>
        </p:xfrm>
        <a:graphic>
          <a:graphicData uri="http://schemas.openxmlformats.org/drawingml/2006/table">
            <a:tbl>
              <a:tblPr>
                <a:tableStyleId>{3B4B98B0-60AC-42C2-AFA5-B58CD77FA1E5}</a:tableStyleId>
              </a:tblPr>
              <a:tblGrid>
                <a:gridCol w="4782697"/>
                <a:gridCol w="3227828"/>
              </a:tblGrid>
              <a:tr h="168380">
                <a:tc>
                  <a:txBody>
                    <a:bodyPr/>
                    <a:lstStyle/>
                    <a:p>
                      <a:pPr algn="l" fontAlgn="t"/>
                      <a:r>
                        <a:rPr lang="en-US" sz="1000" u="none" strike="noStrike" dirty="0">
                          <a:effectLst/>
                        </a:rPr>
                        <a:t>ITU-D Regional Economic and Financial Forum of Telecommunications/ICTs for Asia and Pacific Region</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Kuala Lumpur, Malaysia</a:t>
                      </a:r>
                      <a:endParaRPr lang="en-US" sz="1000" b="0" i="0" u="none" strike="noStrike" dirty="0">
                        <a:solidFill>
                          <a:srgbClr val="000000"/>
                        </a:solidFill>
                        <a:effectLst/>
                        <a:latin typeface="Trebuchet MS"/>
                      </a:endParaRPr>
                    </a:p>
                  </a:txBody>
                  <a:tcPr marL="3238" marR="3238" marT="3238" marB="0"/>
                </a:tc>
              </a:tr>
              <a:tr h="84190">
                <a:tc>
                  <a:txBody>
                    <a:bodyPr/>
                    <a:lstStyle/>
                    <a:p>
                      <a:pPr algn="l" fontAlgn="t"/>
                      <a:r>
                        <a:rPr lang="en-US" sz="1000" u="none" strike="noStrike" dirty="0">
                          <a:effectLst/>
                        </a:rPr>
                        <a:t>Wireless Broadband Master Plan</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Thimphu, Bhutan</a:t>
                      </a:r>
                      <a:endParaRPr lang="en-US" sz="1000" b="0" i="0" u="none" strike="noStrike">
                        <a:solidFill>
                          <a:srgbClr val="000000"/>
                        </a:solidFill>
                        <a:effectLst/>
                        <a:latin typeface="Trebuchet MS"/>
                      </a:endParaRPr>
                    </a:p>
                  </a:txBody>
                  <a:tcPr marL="3238" marR="3238" marT="3238" marB="0"/>
                </a:tc>
              </a:tr>
              <a:tr h="126285">
                <a:tc>
                  <a:txBody>
                    <a:bodyPr/>
                    <a:lstStyle/>
                    <a:p>
                      <a:pPr algn="l" fontAlgn="t"/>
                      <a:r>
                        <a:rPr lang="en-US" sz="1000" u="none" strike="noStrike">
                          <a:effectLst/>
                        </a:rPr>
                        <a:t>Review of licensing framework</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a:effectLst/>
                        </a:rPr>
                        <a:t>Colombo, Sri Lanka</a:t>
                      </a:r>
                      <a:endParaRPr lang="en-US" sz="1000" b="0" i="0" u="none" strike="noStrike">
                        <a:solidFill>
                          <a:srgbClr val="000000"/>
                        </a:solidFill>
                        <a:effectLst/>
                        <a:latin typeface="Trebuchet MS"/>
                      </a:endParaRPr>
                    </a:p>
                  </a:txBody>
                  <a:tcPr marL="3238" marR="3238" marT="3238" marB="0"/>
                </a:tc>
              </a:tr>
              <a:tr h="252570">
                <a:tc>
                  <a:txBody>
                    <a:bodyPr/>
                    <a:lstStyle/>
                    <a:p>
                      <a:pPr algn="l" fontAlgn="t"/>
                      <a:r>
                        <a:rPr lang="en-US" sz="1000" u="none" strike="noStrike" dirty="0">
                          <a:effectLst/>
                        </a:rPr>
                        <a:t>Regulatory Training on Licensing and service regulation</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Islamabad, Pakistan</a:t>
                      </a:r>
                      <a:endParaRPr lang="en-US" sz="1000" b="0" i="0" u="none" strike="noStrike">
                        <a:solidFill>
                          <a:srgbClr val="000000"/>
                        </a:solidFill>
                        <a:effectLst/>
                        <a:latin typeface="Trebuchet MS"/>
                      </a:endParaRPr>
                    </a:p>
                  </a:txBody>
                  <a:tcPr marL="3238" marR="3238" marT="3238" marB="0"/>
                </a:tc>
              </a:tr>
              <a:tr h="252570">
                <a:tc>
                  <a:txBody>
                    <a:bodyPr/>
                    <a:lstStyle/>
                    <a:p>
                      <a:pPr algn="l" fontAlgn="t"/>
                      <a:r>
                        <a:rPr lang="en-US" sz="1000" u="none" strike="noStrike" dirty="0">
                          <a:effectLst/>
                        </a:rPr>
                        <a:t>ITU Asia-Pacific Region Regulators Roundtable and International Training Programme</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Kuala Lumpur, Malaysia</a:t>
                      </a:r>
                      <a:endParaRPr lang="en-US" sz="1000" b="0" i="0" u="none" strike="noStrike" dirty="0">
                        <a:solidFill>
                          <a:srgbClr val="000000"/>
                        </a:solidFill>
                        <a:effectLst/>
                        <a:latin typeface="Trebuchet MS"/>
                      </a:endParaRPr>
                    </a:p>
                  </a:txBody>
                  <a:tcPr marL="3238" marR="3238" marT="3238" marB="0"/>
                </a:tc>
              </a:tr>
              <a:tr h="215396">
                <a:tc>
                  <a:txBody>
                    <a:bodyPr/>
                    <a:lstStyle/>
                    <a:p>
                      <a:pPr algn="l" fontAlgn="t"/>
                      <a:r>
                        <a:rPr lang="en-US" sz="1000" u="none" strike="noStrike" dirty="0">
                          <a:effectLst/>
                        </a:rPr>
                        <a:t>ITU-IDA Executive Training Programme</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Singapore, Singapore</a:t>
                      </a:r>
                      <a:endParaRPr lang="en-US" sz="1000" b="0" i="0" u="none" strike="noStrike">
                        <a:solidFill>
                          <a:srgbClr val="000000"/>
                        </a:solidFill>
                        <a:effectLst/>
                        <a:latin typeface="Trebuchet MS"/>
                      </a:endParaRPr>
                    </a:p>
                  </a:txBody>
                  <a:tcPr marL="3238" marR="3238" marT="3238" marB="0"/>
                </a:tc>
              </a:tr>
              <a:tr h="168380">
                <a:tc>
                  <a:txBody>
                    <a:bodyPr/>
                    <a:lstStyle/>
                    <a:p>
                      <a:pPr algn="l" fontAlgn="t"/>
                      <a:r>
                        <a:rPr lang="en-US" sz="1000" u="none" strike="noStrike" dirty="0">
                          <a:effectLst/>
                        </a:rPr>
                        <a:t>OTT </a:t>
                      </a:r>
                      <a:r>
                        <a:rPr lang="en-US" sz="1000" u="none" strike="noStrike" dirty="0" smtClean="0">
                          <a:effectLst/>
                        </a:rPr>
                        <a:t>in </a:t>
                      </a:r>
                      <a:r>
                        <a:rPr lang="en-US" sz="1000" u="none" strike="noStrike" dirty="0">
                          <a:effectLst/>
                        </a:rPr>
                        <a:t>Cambodia</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Phnom Penh, Cambodia</a:t>
                      </a:r>
                      <a:endParaRPr lang="en-US" sz="1000" b="0" i="0" u="none" strike="noStrike">
                        <a:solidFill>
                          <a:srgbClr val="000000"/>
                        </a:solidFill>
                        <a:effectLst/>
                        <a:latin typeface="Trebuchet MS"/>
                      </a:endParaRPr>
                    </a:p>
                  </a:txBody>
                  <a:tcPr marL="3238" marR="3238" marT="3238" marB="0"/>
                </a:tc>
              </a:tr>
              <a:tr h="168380">
                <a:tc>
                  <a:txBody>
                    <a:bodyPr/>
                    <a:lstStyle/>
                    <a:p>
                      <a:pPr algn="l" fontAlgn="t"/>
                      <a:r>
                        <a:rPr lang="en-US" sz="1000" u="none" strike="noStrike" dirty="0">
                          <a:effectLst/>
                        </a:rPr>
                        <a:t>Review on Post-Liberalization of the Telecommunication Sector in Timor </a:t>
                      </a:r>
                      <a:r>
                        <a:rPr lang="en-US" sz="1000" u="none" strike="noStrike" dirty="0" err="1">
                          <a:effectLst/>
                        </a:rPr>
                        <a:t>Leste</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Dili, Timor-Leste</a:t>
                      </a:r>
                      <a:endParaRPr lang="en-US" sz="1000" b="0" i="0" u="none" strike="noStrike">
                        <a:solidFill>
                          <a:srgbClr val="000000"/>
                        </a:solidFill>
                        <a:effectLst/>
                        <a:latin typeface="Trebuchet MS"/>
                      </a:endParaRPr>
                    </a:p>
                  </a:txBody>
                  <a:tcPr marL="3238" marR="3238" marT="3238" marB="0"/>
                </a:tc>
              </a:tr>
              <a:tr h="126285">
                <a:tc>
                  <a:txBody>
                    <a:bodyPr/>
                    <a:lstStyle/>
                    <a:p>
                      <a:pPr algn="l" fontAlgn="t"/>
                      <a:r>
                        <a:rPr lang="en-US" sz="1000" u="none" strike="noStrike">
                          <a:effectLst/>
                        </a:rPr>
                        <a:t>MIIT ITU Seminar on ICT Development in Internet+ Age</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smtClean="0">
                          <a:effectLst/>
                        </a:rPr>
                        <a:t>Harbin, China</a:t>
                      </a:r>
                      <a:endParaRPr lang="en-US" sz="1000" b="0" i="0" u="none" strike="noStrike" dirty="0">
                        <a:solidFill>
                          <a:srgbClr val="000000"/>
                        </a:solidFill>
                        <a:effectLst/>
                        <a:latin typeface="Trebuchet MS"/>
                      </a:endParaRPr>
                    </a:p>
                  </a:txBody>
                  <a:tcPr marL="3238" marR="3238" marT="3238" marB="0"/>
                </a:tc>
              </a:tr>
              <a:tr h="168380">
                <a:tc>
                  <a:txBody>
                    <a:bodyPr/>
                    <a:lstStyle/>
                    <a:p>
                      <a:pPr algn="l" fontAlgn="t"/>
                      <a:r>
                        <a:rPr lang="en-US" sz="1000" u="none" strike="noStrike">
                          <a:effectLst/>
                        </a:rPr>
                        <a:t>ITU-D Regional Economic and Financial Forum of Telecommunications/ICTs for Asia and Pacific Region</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New Delhi, India</a:t>
                      </a:r>
                      <a:endParaRPr lang="en-US" sz="1000" b="0" i="0" u="none" strike="noStrike" dirty="0">
                        <a:solidFill>
                          <a:srgbClr val="000000"/>
                        </a:solidFill>
                        <a:effectLst/>
                        <a:latin typeface="Trebuchet MS"/>
                      </a:endParaRPr>
                    </a:p>
                  </a:txBody>
                  <a:tcPr marL="3238" marR="3238" marT="3238" marB="0"/>
                </a:tc>
              </a:tr>
              <a:tr h="84190">
                <a:tc>
                  <a:txBody>
                    <a:bodyPr/>
                    <a:lstStyle/>
                    <a:p>
                      <a:pPr algn="l" fontAlgn="t"/>
                      <a:r>
                        <a:rPr lang="en-US" sz="1000" u="none" strike="noStrike" dirty="0">
                          <a:effectLst/>
                        </a:rPr>
                        <a:t>Review of licensing framework</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Colombo, Sri Lanka</a:t>
                      </a:r>
                      <a:endParaRPr lang="en-US" sz="1000" b="0" i="0" u="none" strike="noStrike">
                        <a:solidFill>
                          <a:srgbClr val="000000"/>
                        </a:solidFill>
                        <a:effectLst/>
                        <a:latin typeface="Trebuchet MS"/>
                      </a:endParaRPr>
                    </a:p>
                  </a:txBody>
                  <a:tcPr marL="3238" marR="3238" marT="3238" marB="0"/>
                </a:tc>
              </a:tr>
              <a:tr h="84190">
                <a:tc>
                  <a:txBody>
                    <a:bodyPr/>
                    <a:lstStyle/>
                    <a:p>
                      <a:pPr algn="l" fontAlgn="t"/>
                      <a:r>
                        <a:rPr lang="en-US" sz="1000" u="none" strike="noStrike">
                          <a:effectLst/>
                        </a:rPr>
                        <a:t>Assistance to Mongolia on Policy and Regulation</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a:effectLst/>
                        </a:rPr>
                        <a:t>Ulan Bator, Mongolia</a:t>
                      </a:r>
                      <a:endParaRPr lang="en-US" sz="1000" b="0" i="0" u="none" strike="noStrike">
                        <a:solidFill>
                          <a:srgbClr val="000000"/>
                        </a:solidFill>
                        <a:effectLst/>
                        <a:latin typeface="Trebuchet MS"/>
                      </a:endParaRPr>
                    </a:p>
                  </a:txBody>
                  <a:tcPr marL="3238" marR="3238" marT="3238" marB="0"/>
                </a:tc>
              </a:tr>
              <a:tr h="84190">
                <a:tc>
                  <a:txBody>
                    <a:bodyPr/>
                    <a:lstStyle/>
                    <a:p>
                      <a:pPr algn="l" fontAlgn="t"/>
                      <a:r>
                        <a:rPr lang="en-US" sz="1000" u="none" strike="noStrike">
                          <a:effectLst/>
                        </a:rPr>
                        <a:t>MIIT ITU Seminar on Policy and Regulation</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err="1" smtClean="0">
                          <a:effectLst/>
                        </a:rPr>
                        <a:t>Chonqing</a:t>
                      </a:r>
                      <a:r>
                        <a:rPr lang="en-US" sz="1000" u="none" strike="noStrike" dirty="0" smtClean="0">
                          <a:effectLst/>
                        </a:rPr>
                        <a:t>, </a:t>
                      </a:r>
                      <a:r>
                        <a:rPr lang="en-US" sz="1000" u="none" strike="noStrike" dirty="0">
                          <a:effectLst/>
                        </a:rPr>
                        <a:t>China</a:t>
                      </a:r>
                      <a:endParaRPr lang="en-US" sz="1000" b="0" i="0" u="none" strike="noStrike" dirty="0">
                        <a:solidFill>
                          <a:srgbClr val="000000"/>
                        </a:solidFill>
                        <a:effectLst/>
                        <a:latin typeface="Trebuchet MS"/>
                      </a:endParaRPr>
                    </a:p>
                  </a:txBody>
                  <a:tcPr marL="3238" marR="3238" marT="3238" marB="0"/>
                </a:tc>
              </a:tr>
              <a:tr h="168380">
                <a:tc>
                  <a:txBody>
                    <a:bodyPr/>
                    <a:lstStyle/>
                    <a:p>
                      <a:pPr algn="l" fontAlgn="t"/>
                      <a:r>
                        <a:rPr lang="en-US" sz="1000" u="none" strike="noStrike">
                          <a:effectLst/>
                        </a:rPr>
                        <a:t>Economic aspects of Spectrum Management</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Iran (Islamic Republic of)</a:t>
                      </a:r>
                      <a:endParaRPr lang="en-US" sz="1000" b="0" i="0" u="none" strike="noStrike" dirty="0">
                        <a:solidFill>
                          <a:srgbClr val="000000"/>
                        </a:solidFill>
                        <a:effectLst/>
                        <a:latin typeface="Trebuchet MS"/>
                      </a:endParaRPr>
                    </a:p>
                  </a:txBody>
                  <a:tcPr marL="3238" marR="3238" marT="3238" marB="0"/>
                </a:tc>
              </a:tr>
              <a:tr h="189977">
                <a:tc>
                  <a:txBody>
                    <a:bodyPr/>
                    <a:lstStyle/>
                    <a:p>
                      <a:pPr algn="l" fontAlgn="t"/>
                      <a:r>
                        <a:rPr lang="en-US" sz="1000" u="none" strike="noStrike">
                          <a:effectLst/>
                        </a:rPr>
                        <a:t>Tariff Policy and Regulation</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Vientiane, Lao P.D.R.</a:t>
                      </a:r>
                      <a:endParaRPr lang="en-US" sz="1000" b="0" i="0" u="none" strike="noStrike" dirty="0">
                        <a:solidFill>
                          <a:srgbClr val="000000"/>
                        </a:solidFill>
                        <a:effectLst/>
                        <a:latin typeface="Trebuchet MS"/>
                      </a:endParaRPr>
                    </a:p>
                  </a:txBody>
                  <a:tcPr marL="3238" marR="3238" marT="3238" marB="0"/>
                </a:tc>
              </a:tr>
              <a:tr h="180975">
                <a:tc>
                  <a:txBody>
                    <a:bodyPr/>
                    <a:lstStyle/>
                    <a:p>
                      <a:pPr algn="l" fontAlgn="t"/>
                      <a:r>
                        <a:rPr lang="en-US" sz="1000" u="none" strike="noStrike">
                          <a:effectLst/>
                        </a:rPr>
                        <a:t>Assistance to Timor Leste for converged regulator</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Dili, Timor-Leste</a:t>
                      </a:r>
                      <a:endParaRPr lang="en-US" sz="1000" b="0" i="0" u="none" strike="noStrike" dirty="0">
                        <a:solidFill>
                          <a:srgbClr val="000000"/>
                        </a:solidFill>
                        <a:effectLst/>
                        <a:latin typeface="Trebuchet MS"/>
                      </a:endParaRPr>
                    </a:p>
                  </a:txBody>
                  <a:tcPr marL="3238" marR="3238" marT="3238" marB="0"/>
                </a:tc>
              </a:tr>
              <a:tr h="168380">
                <a:tc>
                  <a:txBody>
                    <a:bodyPr/>
                    <a:lstStyle/>
                    <a:p>
                      <a:pPr algn="l" fontAlgn="t"/>
                      <a:r>
                        <a:rPr lang="en-US" sz="1000" u="none" strike="noStrike">
                          <a:effectLst/>
                        </a:rPr>
                        <a:t>ITU-IDA Executive Training Programme 2016</a:t>
                      </a:r>
                      <a:endParaRPr lang="en-US"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Singapore, Singapore</a:t>
                      </a:r>
                      <a:endParaRPr lang="en-US" sz="1000" b="0" i="0" u="none" strike="noStrike" dirty="0">
                        <a:solidFill>
                          <a:srgbClr val="000000"/>
                        </a:solidFill>
                        <a:effectLst/>
                        <a:latin typeface="Trebuchet MS"/>
                      </a:endParaRPr>
                    </a:p>
                  </a:txBody>
                  <a:tcPr marL="3238" marR="3238" marT="3238" marB="0"/>
                </a:tc>
              </a:tr>
              <a:tr h="168380">
                <a:tc>
                  <a:txBody>
                    <a:bodyPr/>
                    <a:lstStyle/>
                    <a:p>
                      <a:pPr algn="l" fontAlgn="t"/>
                      <a:r>
                        <a:rPr lang="en-US" sz="1000" u="none" strike="noStrike" dirty="0">
                          <a:effectLst/>
                        </a:rPr>
                        <a:t>ITU Asia-Pacific Regulators Roundtable and International Training Program</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Islamabad, Pakistan</a:t>
                      </a:r>
                      <a:endParaRPr lang="en-US" sz="1000" b="0" i="0" u="none" strike="noStrike" dirty="0">
                        <a:solidFill>
                          <a:srgbClr val="000000"/>
                        </a:solidFill>
                        <a:effectLst/>
                        <a:latin typeface="Trebuchet MS"/>
                      </a:endParaRPr>
                    </a:p>
                  </a:txBody>
                  <a:tcPr marL="3238" marR="3238" marT="3238" marB="0"/>
                </a:tc>
              </a:tr>
              <a:tr h="84190">
                <a:tc>
                  <a:txBody>
                    <a:bodyPr/>
                    <a:lstStyle/>
                    <a:p>
                      <a:pPr algn="l" fontAlgn="t"/>
                      <a:r>
                        <a:rPr lang="fr-FR" sz="1000" u="none" strike="noStrike">
                          <a:effectLst/>
                        </a:rPr>
                        <a:t>ITU-TRAI Regional Seminar on Consumer Protection</a:t>
                      </a:r>
                      <a:endParaRPr lang="fr-FR" sz="1000" b="0" i="0" u="none" strike="noStrike">
                        <a:solidFill>
                          <a:srgbClr val="000000"/>
                        </a:solidFill>
                        <a:effectLst/>
                        <a:latin typeface="Trebuchet MS"/>
                      </a:endParaRPr>
                    </a:p>
                  </a:txBody>
                  <a:tcPr marL="3238" marR="3238" marT="3238" marB="0"/>
                </a:tc>
                <a:tc>
                  <a:txBody>
                    <a:bodyPr/>
                    <a:lstStyle/>
                    <a:p>
                      <a:pPr algn="ctr" fontAlgn="t"/>
                      <a:r>
                        <a:rPr lang="en-US" sz="1000" u="none" strike="noStrike" dirty="0">
                          <a:effectLst/>
                        </a:rPr>
                        <a:t>New Delhi, India</a:t>
                      </a:r>
                      <a:endParaRPr lang="en-US" sz="1000" b="0" i="0" u="none" strike="noStrike" dirty="0">
                        <a:solidFill>
                          <a:srgbClr val="000000"/>
                        </a:solidFill>
                        <a:effectLst/>
                        <a:latin typeface="Trebuchet MS"/>
                      </a:endParaRPr>
                    </a:p>
                  </a:txBody>
                  <a:tcPr marL="3238" marR="3238" marT="3238" marB="0"/>
                </a:tc>
              </a:tr>
              <a:tr h="84190">
                <a:tc>
                  <a:txBody>
                    <a:bodyPr/>
                    <a:lstStyle/>
                    <a:p>
                      <a:pPr algn="l" fontAlgn="t"/>
                      <a:r>
                        <a:rPr lang="en-US" sz="1000" u="none" strike="noStrike" dirty="0">
                          <a:effectLst/>
                        </a:rPr>
                        <a:t>Telecom Policy and Regulation Training for Government Officials</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Vientiane, Lao P.D.R.</a:t>
                      </a:r>
                      <a:endParaRPr lang="en-US" sz="1000" b="0" i="0" u="none" strike="noStrike" dirty="0">
                        <a:solidFill>
                          <a:srgbClr val="000000"/>
                        </a:solidFill>
                        <a:effectLst/>
                        <a:latin typeface="Trebuchet MS"/>
                      </a:endParaRPr>
                    </a:p>
                  </a:txBody>
                  <a:tcPr marL="3238" marR="3238" marT="3238" marB="0"/>
                </a:tc>
              </a:tr>
              <a:tr h="126285">
                <a:tc>
                  <a:txBody>
                    <a:bodyPr/>
                    <a:lstStyle/>
                    <a:p>
                      <a:pPr algn="l" fontAlgn="t"/>
                      <a:r>
                        <a:rPr lang="en-US" sz="1000" u="none" strike="noStrike" dirty="0">
                          <a:effectLst/>
                        </a:rPr>
                        <a:t>Assistance to Mongolia on Policy and Regulation</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a:effectLst/>
                        </a:rPr>
                        <a:t>Ulan Bator, Mongolia</a:t>
                      </a:r>
                      <a:endParaRPr lang="en-US" sz="1000" b="0" i="0" u="none" strike="noStrike">
                        <a:solidFill>
                          <a:srgbClr val="000000"/>
                        </a:solidFill>
                        <a:effectLst/>
                        <a:latin typeface="Trebuchet MS"/>
                      </a:endParaRPr>
                    </a:p>
                  </a:txBody>
                  <a:tcPr marL="3238" marR="3238" marT="3238" marB="0"/>
                </a:tc>
              </a:tr>
              <a:tr h="210475">
                <a:tc>
                  <a:txBody>
                    <a:bodyPr/>
                    <a:lstStyle/>
                    <a:p>
                      <a:pPr algn="l" fontAlgn="t"/>
                      <a:r>
                        <a:rPr lang="en-US" sz="1000" u="none" strike="noStrike" dirty="0">
                          <a:effectLst/>
                        </a:rPr>
                        <a:t>Satellite Network Registration Procedures and International </a:t>
                      </a:r>
                      <a:r>
                        <a:rPr lang="en-US" sz="1000" u="none" strike="noStrike" dirty="0" smtClean="0">
                          <a:effectLst/>
                        </a:rPr>
                        <a:t>Regulations Training</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On-Line, ITU Academy</a:t>
                      </a:r>
                      <a:endParaRPr lang="en-US" sz="1000" b="0" i="0" u="none" strike="noStrike" dirty="0">
                        <a:solidFill>
                          <a:srgbClr val="000000"/>
                        </a:solidFill>
                        <a:effectLst/>
                        <a:latin typeface="Trebuchet MS"/>
                      </a:endParaRPr>
                    </a:p>
                  </a:txBody>
                  <a:tcPr marL="3238" marR="3238" marT="3238" marB="0"/>
                </a:tc>
              </a:tr>
              <a:tr h="84190">
                <a:tc>
                  <a:txBody>
                    <a:bodyPr/>
                    <a:lstStyle/>
                    <a:p>
                      <a:pPr algn="l" fontAlgn="t"/>
                      <a:r>
                        <a:rPr lang="en-US" sz="1000" u="none" strike="noStrike" dirty="0">
                          <a:effectLst/>
                        </a:rPr>
                        <a:t>Making </a:t>
                      </a:r>
                      <a:r>
                        <a:rPr lang="en-US" sz="1000" u="none" strike="noStrike" dirty="0" err="1">
                          <a:effectLst/>
                        </a:rPr>
                        <a:t>Quadplay</a:t>
                      </a:r>
                      <a:r>
                        <a:rPr lang="en-US" sz="1000" u="none" strike="noStrike" dirty="0">
                          <a:effectLst/>
                        </a:rPr>
                        <a:t> Pay: Costing and Pricing Infrastructure </a:t>
                      </a:r>
                      <a:r>
                        <a:rPr lang="en-US" sz="1000" u="none" strike="noStrike" dirty="0" smtClean="0">
                          <a:effectLst/>
                        </a:rPr>
                        <a:t>Access Training</a:t>
                      </a:r>
                      <a:endParaRPr lang="en-US" sz="1000" b="0" i="0" u="none" strike="noStrike" dirty="0">
                        <a:solidFill>
                          <a:srgbClr val="000000"/>
                        </a:solidFill>
                        <a:effectLst/>
                        <a:latin typeface="Trebuchet MS"/>
                      </a:endParaRPr>
                    </a:p>
                  </a:txBody>
                  <a:tcPr marL="3238" marR="3238" marT="3238" marB="0"/>
                </a:tc>
                <a:tc>
                  <a:txBody>
                    <a:bodyPr/>
                    <a:lstStyle/>
                    <a:p>
                      <a:pPr algn="ctr" fontAlgn="t"/>
                      <a:r>
                        <a:rPr lang="en-US" sz="1000" u="none" strike="noStrike" dirty="0">
                          <a:effectLst/>
                        </a:rPr>
                        <a:t>Bangkok, Thailand</a:t>
                      </a:r>
                      <a:endParaRPr lang="en-US" sz="1000" b="0" i="0" u="none" strike="noStrike" dirty="0">
                        <a:solidFill>
                          <a:srgbClr val="000000"/>
                        </a:solidFill>
                        <a:effectLst/>
                        <a:latin typeface="Trebuchet MS"/>
                      </a:endParaRPr>
                    </a:p>
                  </a:txBody>
                  <a:tcPr marL="3238" marR="3238" marT="3238" marB="0"/>
                </a:tc>
              </a:tr>
              <a:tr h="126285">
                <a:tc>
                  <a:txBody>
                    <a:bodyPr/>
                    <a:lstStyle/>
                    <a:p>
                      <a:pPr algn="l" fontAlgn="t"/>
                      <a:r>
                        <a:rPr lang="en-US" sz="1000" u="none" strike="noStrike" dirty="0">
                          <a:effectLst/>
                          <a:latin typeface="+mj-lt"/>
                        </a:rPr>
                        <a:t>Net </a:t>
                      </a:r>
                      <a:r>
                        <a:rPr lang="en-US" sz="1000" u="none" strike="noStrike" dirty="0" smtClean="0">
                          <a:effectLst/>
                          <a:latin typeface="+mj-lt"/>
                        </a:rPr>
                        <a:t>Neutrality Training</a:t>
                      </a:r>
                      <a:endParaRPr lang="en-US" sz="1000" b="0" i="0" u="none" strike="noStrike" dirty="0">
                        <a:solidFill>
                          <a:srgbClr val="000000"/>
                        </a:solidFill>
                        <a:effectLst/>
                        <a:latin typeface="+mj-lt"/>
                      </a:endParaRPr>
                    </a:p>
                  </a:txBody>
                  <a:tcPr marL="3238" marR="3238" marT="3238" marB="0"/>
                </a:tc>
                <a:tc>
                  <a:txBody>
                    <a:bodyPr/>
                    <a:lstStyle/>
                    <a:p>
                      <a:pPr algn="ctr" fontAlgn="t"/>
                      <a:r>
                        <a:rPr lang="en-US" sz="1000" u="none" strike="noStrike" dirty="0">
                          <a:effectLst/>
                          <a:latin typeface="+mj-lt"/>
                        </a:rPr>
                        <a:t>Ghaziabad / Delhi</a:t>
                      </a:r>
                      <a:endParaRPr lang="en-US" sz="1000" b="0" i="0" u="none" strike="noStrike" dirty="0">
                        <a:solidFill>
                          <a:srgbClr val="000000"/>
                        </a:solidFill>
                        <a:effectLst/>
                        <a:latin typeface="+mj-lt"/>
                      </a:endParaRPr>
                    </a:p>
                  </a:txBody>
                  <a:tcPr marL="3238" marR="3238" marT="3238" marB="0"/>
                </a:tc>
              </a:tr>
              <a:tr h="126285">
                <a:tc>
                  <a:txBody>
                    <a:bodyPr/>
                    <a:lstStyle/>
                    <a:p>
                      <a:pPr algn="l" fontAlgn="t"/>
                      <a:r>
                        <a:rPr lang="en-US" sz="1000" b="0" i="0" u="none" strike="noStrike" dirty="0" smtClean="0">
                          <a:solidFill>
                            <a:srgbClr val="000000"/>
                          </a:solidFill>
                          <a:effectLst/>
                          <a:latin typeface="+mj-lt"/>
                        </a:rPr>
                        <a:t>APT ITU</a:t>
                      </a:r>
                      <a:r>
                        <a:rPr lang="en-US" sz="1000" b="0" i="0" u="none" strike="noStrike" baseline="0" dirty="0" smtClean="0">
                          <a:solidFill>
                            <a:srgbClr val="000000"/>
                          </a:solidFill>
                          <a:effectLst/>
                          <a:latin typeface="+mj-lt"/>
                        </a:rPr>
                        <a:t> Training on Preparing for International Conferences</a:t>
                      </a:r>
                      <a:endParaRPr lang="en-US" sz="1000" b="0" i="0" u="none" strike="noStrike" dirty="0">
                        <a:solidFill>
                          <a:srgbClr val="000000"/>
                        </a:solidFill>
                        <a:effectLst/>
                        <a:latin typeface="+mj-lt"/>
                      </a:endParaRPr>
                    </a:p>
                  </a:txBody>
                  <a:tcPr marL="3238" marR="3238" marT="3238" marB="0"/>
                </a:tc>
                <a:tc>
                  <a:txBody>
                    <a:bodyPr/>
                    <a:lstStyle/>
                    <a:p>
                      <a:pPr algn="ctr" fontAlgn="t"/>
                      <a:r>
                        <a:rPr lang="en-US" sz="1000" b="0" i="0" u="none" strike="noStrike" dirty="0" smtClean="0">
                          <a:solidFill>
                            <a:srgbClr val="000000"/>
                          </a:solidFill>
                          <a:effectLst/>
                          <a:latin typeface="+mj-lt"/>
                        </a:rPr>
                        <a:t>Bangkok, Thailand</a:t>
                      </a:r>
                      <a:endParaRPr lang="en-US" sz="1000" b="0" i="0" u="none" strike="noStrike" dirty="0">
                        <a:solidFill>
                          <a:srgbClr val="000000"/>
                        </a:solidFill>
                        <a:effectLst/>
                        <a:latin typeface="+mj-lt"/>
                      </a:endParaRPr>
                    </a:p>
                  </a:txBody>
                  <a:tcPr marL="3238" marR="3238" marT="3238" marB="0"/>
                </a:tc>
              </a:tr>
            </a:tbl>
          </a:graphicData>
        </a:graphic>
      </p:graphicFrame>
      <p:sp>
        <p:nvSpPr>
          <p:cNvPr id="9" name="TextBox 8"/>
          <p:cNvSpPr txBox="1"/>
          <p:nvPr/>
        </p:nvSpPr>
        <p:spPr>
          <a:xfrm>
            <a:off x="6524625" y="1295400"/>
            <a:ext cx="1743075" cy="369332"/>
          </a:xfrm>
          <a:prstGeom prst="rect">
            <a:avLst/>
          </a:prstGeom>
          <a:solidFill>
            <a:srgbClr val="31E346"/>
          </a:solidFill>
        </p:spPr>
        <p:txBody>
          <a:bodyPr wrap="square" rtlCol="0">
            <a:spAutoFit/>
          </a:bodyPr>
          <a:lstStyle/>
          <a:p>
            <a:pPr algn="r"/>
            <a:r>
              <a:rPr lang="en-US" b="1" dirty="0" smtClean="0"/>
              <a:t>2015-2016</a:t>
            </a:r>
            <a:endParaRPr lang="en-US" b="1" dirty="0"/>
          </a:p>
        </p:txBody>
      </p:sp>
    </p:spTree>
    <p:extLst>
      <p:ext uri="{BB962C8B-B14F-4D97-AF65-F5344CB8AC3E}">
        <p14:creationId xmlns:p14="http://schemas.microsoft.com/office/powerpoint/2010/main" val="46334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187" y="260642"/>
            <a:ext cx="8051156" cy="588115"/>
          </a:xfrm>
        </p:spPr>
        <p:txBody>
          <a:bodyPr>
            <a:noAutofit/>
          </a:bodyPr>
          <a:lstStyle/>
          <a:p>
            <a:r>
              <a:rPr lang="en-US" sz="2800" dirty="0" smtClean="0"/>
              <a:t>Activities Implemented and Planned: 2015-16</a:t>
            </a:r>
            <a:endParaRPr lang="en-US" sz="2800" dirty="0"/>
          </a:p>
        </p:txBody>
      </p:sp>
      <p:pic>
        <p:nvPicPr>
          <p:cNvPr id="5" name="Content Placeholder 4"/>
          <p:cNvPicPr>
            <a:picLocks noGrp="1" noChangeAspect="1"/>
          </p:cNvPicPr>
          <p:nvPr>
            <p:ph idx="1"/>
          </p:nvPr>
        </p:nvPicPr>
        <p:blipFill>
          <a:blip r:embed="rId2"/>
          <a:stretch>
            <a:fillRect/>
          </a:stretch>
        </p:blipFill>
        <p:spPr>
          <a:xfrm>
            <a:off x="425187" y="1053335"/>
            <a:ext cx="5961905" cy="3400000"/>
          </a:xfrm>
          <a:prstGeom prst="rect">
            <a:avLst/>
          </a:prstGeom>
        </p:spPr>
      </p:pic>
      <p:sp>
        <p:nvSpPr>
          <p:cNvPr id="4" name="Slide Number Placeholder 3"/>
          <p:cNvSpPr>
            <a:spLocks noGrp="1"/>
          </p:cNvSpPr>
          <p:nvPr>
            <p:ph type="sldNum" sz="quarter" idx="12"/>
          </p:nvPr>
        </p:nvSpPr>
        <p:spPr/>
        <p:txBody>
          <a:bodyPr/>
          <a:lstStyle/>
          <a:p>
            <a:fld id="{283C63E4-F9BE-C24A-B4FF-309EB18BA564}" type="slidenum">
              <a:rPr lang="en-US" smtClean="0"/>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3618031"/>
              </p:ext>
            </p:extLst>
          </p:nvPr>
        </p:nvGraphicFramePr>
        <p:xfrm>
          <a:off x="425187" y="4657671"/>
          <a:ext cx="3529066" cy="1472565"/>
        </p:xfrm>
        <a:graphic>
          <a:graphicData uri="http://schemas.openxmlformats.org/drawingml/2006/table">
            <a:tbl>
              <a:tblPr/>
              <a:tblGrid>
                <a:gridCol w="2310962"/>
                <a:gridCol w="609052"/>
                <a:gridCol w="609052"/>
              </a:tblGrid>
              <a:tr h="208121">
                <a:tc>
                  <a:txBody>
                    <a:bodyPr/>
                    <a:lstStyle/>
                    <a:p>
                      <a:pPr algn="ctr" fontAlgn="t"/>
                      <a:endParaRPr lang="en-US" sz="1050" b="1" i="0" u="none" strike="noStrike" dirty="0" smtClean="0">
                        <a:solidFill>
                          <a:schemeClr val="bg1"/>
                        </a:solidFill>
                        <a:effectLst/>
                        <a:latin typeface="Arial" panose="020B0604020202020204" pitchFamily="34" charset="0"/>
                        <a:cs typeface="Arial" panose="020B0604020202020204" pitchFamily="34" charset="0"/>
                      </a:endParaRPr>
                    </a:p>
                    <a:p>
                      <a:pPr algn="l" fontAlgn="t"/>
                      <a:r>
                        <a:rPr lang="en-US" sz="1050" b="1" i="0" u="none" strike="noStrike" dirty="0" smtClean="0">
                          <a:solidFill>
                            <a:schemeClr val="bg1"/>
                          </a:solidFill>
                          <a:effectLst/>
                          <a:latin typeface="Arial" panose="020B0604020202020204" pitchFamily="34" charset="0"/>
                          <a:cs typeface="Arial" panose="020B0604020202020204" pitchFamily="34" charset="0"/>
                        </a:rPr>
                        <a:t>NUMBER OF ACTIONS</a:t>
                      </a:r>
                    </a:p>
                  </a:txBody>
                  <a:tcPr marL="9525" marR="9525" marT="9525" marB="0">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a:solidFill>
                            <a:schemeClr val="bg1"/>
                          </a:solidFill>
                          <a:effectLst/>
                          <a:latin typeface="Arial" panose="020B0604020202020204" pitchFamily="34" charset="0"/>
                          <a:cs typeface="Arial" panose="020B0604020202020204" pitchFamily="34" charset="0"/>
                        </a:rPr>
                        <a:t> </a:t>
                      </a:r>
                      <a:r>
                        <a:rPr lang="en-US" sz="1100" b="1" i="0" u="none" strike="noStrike" dirty="0" smtClean="0">
                          <a:solidFill>
                            <a:schemeClr val="bg1"/>
                          </a:solidFill>
                          <a:effectLst/>
                          <a:latin typeface="Arial" panose="020B0604020202020204" pitchFamily="34" charset="0"/>
                          <a:cs typeface="Arial" panose="020B0604020202020204" pitchFamily="34" charset="0"/>
                        </a:rPr>
                        <a:t>2015</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tx2">
                        <a:lumMod val="60000"/>
                        <a:lumOff val="40000"/>
                      </a:schemeClr>
                    </a:solidFill>
                  </a:tcPr>
                </a:tc>
                <a:tc>
                  <a:txBody>
                    <a:bodyPr/>
                    <a:lstStyle/>
                    <a:p>
                      <a:pPr algn="ctr" fontAlgn="b"/>
                      <a:r>
                        <a:rPr lang="en-US" sz="1100" b="1" i="0" u="none" strike="noStrike" dirty="0" smtClean="0">
                          <a:solidFill>
                            <a:schemeClr val="bg1"/>
                          </a:solidFill>
                          <a:effectLst/>
                          <a:latin typeface="Arial" panose="020B0604020202020204" pitchFamily="34" charset="0"/>
                          <a:cs typeface="Arial" panose="020B0604020202020204" pitchFamily="34" charset="0"/>
                        </a:rPr>
                        <a:t>2016</a:t>
                      </a:r>
                      <a:endParaRPr lang="en-US" sz="11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a:noFill/>
                    </a:lnR>
                    <a:lnT>
                      <a:noFill/>
                    </a:lnT>
                    <a:lnB>
                      <a:noFill/>
                    </a:lnB>
                    <a:solidFill>
                      <a:schemeClr val="tx2">
                        <a:lumMod val="60000"/>
                        <a:lumOff val="40000"/>
                      </a:schemeClr>
                    </a:solidFill>
                  </a:tcPr>
                </a:tc>
              </a:tr>
              <a:tr h="190500">
                <a:tc>
                  <a:txBody>
                    <a:bodyPr/>
                    <a:lstStyle/>
                    <a:p>
                      <a:pPr algn="l" fontAlgn="t"/>
                      <a:r>
                        <a:rPr lang="en-US" sz="750" b="1" i="0" u="none" strike="noStrike" dirty="0">
                          <a:solidFill>
                            <a:srgbClr val="0070C0"/>
                          </a:solidFill>
                          <a:effectLst/>
                          <a:latin typeface="Trebuchet MS" panose="020B0603020202020204" pitchFamily="34" charset="0"/>
                        </a:rPr>
                        <a:t>OBJECTIVE 2</a:t>
                      </a:r>
                    </a:p>
                  </a:txBody>
                  <a:tcPr marL="9525" marR="9525" marT="9525" marB="0">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22</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25</a:t>
                      </a:r>
                    </a:p>
                  </a:txBody>
                  <a:tcPr marL="9525" marR="9525" marT="9525" marB="0" anchor="b">
                    <a:lnL>
                      <a:noFill/>
                    </a:lnL>
                    <a:lnR>
                      <a:noFill/>
                    </a:lnR>
                    <a:lnT>
                      <a:noFill/>
                    </a:lnT>
                    <a:lnB>
                      <a:noFill/>
                    </a:lnB>
                    <a:solidFill>
                      <a:schemeClr val="accent1">
                        <a:lumMod val="40000"/>
                        <a:lumOff val="60000"/>
                      </a:schemeClr>
                    </a:solidFill>
                  </a:tcPr>
                </a:tc>
              </a:tr>
              <a:tr h="190500">
                <a:tc>
                  <a:txBody>
                    <a:bodyPr/>
                    <a:lstStyle/>
                    <a:p>
                      <a:pPr algn="l" fontAlgn="t"/>
                      <a:r>
                        <a:rPr lang="en-US" sz="750" b="1" i="0" u="none" strike="noStrike" dirty="0">
                          <a:solidFill>
                            <a:srgbClr val="0070C0"/>
                          </a:solidFill>
                          <a:effectLst/>
                          <a:latin typeface="Trebuchet MS" panose="020B0603020202020204" pitchFamily="34" charset="0"/>
                        </a:rPr>
                        <a:t>OBJECTIVE 3</a:t>
                      </a:r>
                    </a:p>
                  </a:txBody>
                  <a:tcPr marL="9525" marR="9525" marT="9525" marB="0">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10</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chemeClr val="accent1">
                        <a:lumMod val="40000"/>
                        <a:lumOff val="60000"/>
                      </a:schemeClr>
                    </a:solidFill>
                  </a:tcPr>
                </a:tc>
              </a:tr>
              <a:tr h="190500">
                <a:tc>
                  <a:txBody>
                    <a:bodyPr/>
                    <a:lstStyle/>
                    <a:p>
                      <a:pPr algn="l" fontAlgn="t"/>
                      <a:r>
                        <a:rPr lang="en-US" sz="750" b="1" i="0" u="none" strike="noStrike" dirty="0">
                          <a:solidFill>
                            <a:srgbClr val="0070C0"/>
                          </a:solidFill>
                          <a:effectLst/>
                          <a:latin typeface="Trebuchet MS" panose="020B0603020202020204" pitchFamily="34" charset="0"/>
                        </a:rPr>
                        <a:t>OBJECTIVE 4</a:t>
                      </a:r>
                    </a:p>
                  </a:txBody>
                  <a:tcPr marL="9525" marR="9525" marT="9525" marB="0">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13</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11</a:t>
                      </a:r>
                    </a:p>
                  </a:txBody>
                  <a:tcPr marL="9525" marR="9525" marT="9525" marB="0" anchor="b">
                    <a:lnL>
                      <a:noFill/>
                    </a:lnL>
                    <a:lnR>
                      <a:noFill/>
                    </a:lnR>
                    <a:lnT>
                      <a:noFill/>
                    </a:lnT>
                    <a:lnB>
                      <a:noFill/>
                    </a:lnB>
                    <a:solidFill>
                      <a:schemeClr val="accent1">
                        <a:lumMod val="40000"/>
                        <a:lumOff val="60000"/>
                      </a:schemeClr>
                    </a:solidFill>
                  </a:tcPr>
                </a:tc>
              </a:tr>
              <a:tr h="190500">
                <a:tc>
                  <a:txBody>
                    <a:bodyPr/>
                    <a:lstStyle/>
                    <a:p>
                      <a:pPr algn="l" fontAlgn="t"/>
                      <a:r>
                        <a:rPr lang="en-US" sz="750" b="1" i="0" u="none" strike="noStrike" dirty="0">
                          <a:solidFill>
                            <a:srgbClr val="0070C0"/>
                          </a:solidFill>
                          <a:effectLst/>
                          <a:latin typeface="Trebuchet MS" panose="020B0603020202020204" pitchFamily="34" charset="0"/>
                        </a:rPr>
                        <a:t>OBJECTIVE 5</a:t>
                      </a:r>
                    </a:p>
                  </a:txBody>
                  <a:tcPr marL="9525" marR="9525" marT="9525" marB="0">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solidFill>
                      <a:schemeClr val="accent1">
                        <a:lumMod val="40000"/>
                        <a:lumOff val="60000"/>
                      </a:schemeClr>
                    </a:solidFill>
                  </a:tcPr>
                </a:tc>
              </a:tr>
              <a:tr h="190500">
                <a:tc>
                  <a:txBody>
                    <a:bodyPr/>
                    <a:lstStyle/>
                    <a:p>
                      <a:pPr algn="l" fontAlgn="t"/>
                      <a:r>
                        <a:rPr lang="en-US" sz="750" b="1" i="0" u="none" strike="noStrike" dirty="0">
                          <a:solidFill>
                            <a:srgbClr val="0070C0"/>
                          </a:solidFill>
                          <a:effectLst/>
                          <a:latin typeface="Trebuchet MS" panose="020B0603020202020204" pitchFamily="34" charset="0"/>
                        </a:rPr>
                        <a:t>ASP </a:t>
                      </a:r>
                      <a:r>
                        <a:rPr lang="en-US" sz="750" b="1" i="0" u="none" strike="noStrike" dirty="0" err="1">
                          <a:solidFill>
                            <a:srgbClr val="0070C0"/>
                          </a:solidFill>
                          <a:effectLst/>
                          <a:latin typeface="Trebuchet MS" panose="020B0603020202020204" pitchFamily="34" charset="0"/>
                        </a:rPr>
                        <a:t>CoE</a:t>
                      </a:r>
                      <a:endParaRPr lang="en-US" sz="750" b="1" i="0" u="none" strike="noStrike" dirty="0">
                        <a:solidFill>
                          <a:srgbClr val="0070C0"/>
                        </a:solidFill>
                        <a:effectLst/>
                        <a:latin typeface="Trebuchet MS" panose="020B0603020202020204" pitchFamily="34" charset="0"/>
                      </a:endParaRPr>
                    </a:p>
                  </a:txBody>
                  <a:tcPr marL="9525" marR="9525" marT="9525" marB="0">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9</a:t>
                      </a: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0000"/>
                          </a:solidFill>
                          <a:effectLst/>
                          <a:latin typeface="Calibri" panose="020F0502020204030204" pitchFamily="34" charset="0"/>
                        </a:rPr>
                        <a:t>15</a:t>
                      </a:r>
                    </a:p>
                  </a:txBody>
                  <a:tcPr marL="9525" marR="9525" marT="9525" marB="0" anchor="b">
                    <a:lnL>
                      <a:noFill/>
                    </a:lnL>
                    <a:lnR>
                      <a:noFill/>
                    </a:lnR>
                    <a:lnT>
                      <a:noFill/>
                    </a:lnT>
                    <a:lnB>
                      <a:noFill/>
                    </a:lnB>
                    <a:solidFill>
                      <a:schemeClr val="accent1">
                        <a:lumMod val="40000"/>
                        <a:lumOff val="60000"/>
                      </a:schemeClr>
                    </a:solidFill>
                  </a:tcPr>
                </a:tc>
              </a:tr>
              <a:tr h="190500">
                <a:tc>
                  <a:txBody>
                    <a:bodyPr/>
                    <a:lstStyle/>
                    <a:p>
                      <a:pPr algn="l" fontAlgn="b"/>
                      <a:r>
                        <a:rPr lang="en-US" sz="1100" b="0" i="0" u="none" strike="noStrike" dirty="0" smtClean="0">
                          <a:solidFill>
                            <a:srgbClr val="000000"/>
                          </a:solidFill>
                          <a:effectLst/>
                          <a:latin typeface="Calibri" panose="020F0502020204030204" pitchFamily="34" charset="0"/>
                        </a:rPr>
                        <a:t>TOTAL</a:t>
                      </a:r>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chemeClr val="accent1">
                        <a:lumMod val="40000"/>
                        <a:lumOff val="60000"/>
                      </a:schemeClr>
                    </a:solidFill>
                  </a:tcPr>
                </a:tc>
                <a:tc>
                  <a:txBody>
                    <a:bodyPr/>
                    <a:lstStyle/>
                    <a:p>
                      <a:pPr algn="ctr" fontAlgn="b"/>
                      <a:r>
                        <a:rPr lang="en-US" sz="1100" b="0" i="0" u="none" strike="noStrike" dirty="0">
                          <a:solidFill>
                            <a:srgbClr val="0070C0"/>
                          </a:solidFill>
                          <a:effectLst/>
                          <a:latin typeface="Calibri" panose="020F0502020204030204" pitchFamily="34" charset="0"/>
                        </a:rPr>
                        <a:t>58</a:t>
                      </a:r>
                    </a:p>
                  </a:txBody>
                  <a:tcPr marL="9525" marR="9525" marT="9525" marB="0" anchor="b">
                    <a:lnL>
                      <a:noFill/>
                    </a:lnL>
                    <a:lnR>
                      <a:noFill/>
                    </a:lnR>
                    <a:lnT>
                      <a:noFill/>
                    </a:lnT>
                    <a:lnB>
                      <a:noFill/>
                    </a:lnB>
                    <a:solidFill>
                      <a:schemeClr val="tx2">
                        <a:lumMod val="40000"/>
                        <a:lumOff val="60000"/>
                      </a:schemeClr>
                    </a:solidFill>
                  </a:tcPr>
                </a:tc>
                <a:tc>
                  <a:txBody>
                    <a:bodyPr/>
                    <a:lstStyle/>
                    <a:p>
                      <a:pPr algn="ctr" fontAlgn="b"/>
                      <a:r>
                        <a:rPr lang="en-US" sz="1100" b="0" i="0" u="none" strike="noStrike" dirty="0">
                          <a:solidFill>
                            <a:srgbClr val="0070C0"/>
                          </a:solidFill>
                          <a:effectLst/>
                          <a:latin typeface="Calibri" panose="020F0502020204030204" pitchFamily="34" charset="0"/>
                        </a:rPr>
                        <a:t>62</a:t>
                      </a:r>
                    </a:p>
                  </a:txBody>
                  <a:tcPr marL="9525" marR="9525" marT="9525" marB="0" anchor="b">
                    <a:lnL>
                      <a:noFill/>
                    </a:lnL>
                    <a:lnR>
                      <a:noFill/>
                    </a:lnR>
                    <a:lnT>
                      <a:noFill/>
                    </a:lnT>
                    <a:lnB>
                      <a:noFill/>
                    </a:lnB>
                    <a:solidFill>
                      <a:schemeClr val="tx2">
                        <a:lumMod val="40000"/>
                        <a:lumOff val="60000"/>
                      </a:schemeClr>
                    </a:solidFill>
                  </a:tcPr>
                </a:tc>
              </a:tr>
            </a:tbl>
          </a:graphicData>
        </a:graphic>
      </p:graphicFrame>
    </p:spTree>
    <p:extLst>
      <p:ext uri="{BB962C8B-B14F-4D97-AF65-F5344CB8AC3E}">
        <p14:creationId xmlns:p14="http://schemas.microsoft.com/office/powerpoint/2010/main" val="5225131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086" y="447860"/>
            <a:ext cx="8184663" cy="567320"/>
          </a:xfrm>
        </p:spPr>
        <p:txBody>
          <a:bodyPr>
            <a:noAutofit/>
          </a:bodyPr>
          <a:lstStyle/>
          <a:p>
            <a:pPr algn="l"/>
            <a:r>
              <a:rPr lang="en-US" sz="3200" dirty="0" smtClean="0"/>
              <a:t>Activities Implemented and Planned : 2015-16</a:t>
            </a:r>
            <a:endParaRPr lang="en-US" sz="3200" dirty="0"/>
          </a:p>
        </p:txBody>
      </p:sp>
      <p:sp>
        <p:nvSpPr>
          <p:cNvPr id="4" name="Slide Number Placeholder 3"/>
          <p:cNvSpPr>
            <a:spLocks noGrp="1"/>
          </p:cNvSpPr>
          <p:nvPr>
            <p:ph type="sldNum" sz="quarter" idx="12"/>
          </p:nvPr>
        </p:nvSpPr>
        <p:spPr/>
        <p:txBody>
          <a:bodyPr/>
          <a:lstStyle/>
          <a:p>
            <a:fld id="{283C63E4-F9BE-C24A-B4FF-309EB18BA564}" type="slidenum">
              <a:rPr lang="en-US" smtClean="0"/>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7" y="1404937"/>
            <a:ext cx="7939963" cy="431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6745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p:cNvSpPr>
          <p:nvPr/>
        </p:nvSpPr>
        <p:spPr bwMode="auto">
          <a:xfrm>
            <a:off x="1512277" y="188178"/>
            <a:ext cx="7143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 typeface="Arial" panose="020B0604020202020204" pitchFamily="34" charset="0"/>
              <a:buNone/>
            </a:pPr>
            <a:r>
              <a:rPr lang="en-US" altLang="en-US" sz="2400" b="1" dirty="0">
                <a:solidFill>
                  <a:srgbClr val="0070C0"/>
                </a:solidFill>
                <a:latin typeface="Arial" panose="020B0604020202020204" pitchFamily="34" charset="0"/>
                <a:cs typeface="Arial" panose="020B0604020202020204" pitchFamily="34" charset="0"/>
              </a:rPr>
              <a:t>Achieving Objectives: </a:t>
            </a:r>
            <a:endParaRPr lang="en-US" altLang="en-US" sz="2400" b="1" dirty="0" smtClean="0">
              <a:solidFill>
                <a:srgbClr val="0070C0"/>
              </a:solidFill>
              <a:latin typeface="Arial" panose="020B0604020202020204" pitchFamily="34" charset="0"/>
              <a:cs typeface="Arial" panose="020B0604020202020204" pitchFamily="34" charset="0"/>
            </a:endParaRPr>
          </a:p>
          <a:p>
            <a:pPr>
              <a:spcBef>
                <a:spcPct val="0"/>
              </a:spcBef>
              <a:buFont typeface="Arial" panose="020B0604020202020204" pitchFamily="34" charset="0"/>
              <a:buNone/>
            </a:pPr>
            <a:r>
              <a:rPr lang="en-US" altLang="en-US" sz="2400" b="1" dirty="0" smtClean="0">
                <a:solidFill>
                  <a:srgbClr val="0070C0"/>
                </a:solidFill>
                <a:latin typeface="Arial" panose="020B0604020202020204" pitchFamily="34" charset="0"/>
                <a:cs typeface="Arial" panose="020B0604020202020204" pitchFamily="34" charset="0"/>
              </a:rPr>
              <a:t>Asia-Pacific </a:t>
            </a:r>
            <a:r>
              <a:rPr lang="en-US" altLang="en-US" sz="2400" b="1" dirty="0">
                <a:solidFill>
                  <a:srgbClr val="0070C0"/>
                </a:solidFill>
                <a:latin typeface="Arial" panose="020B0604020202020204" pitchFamily="34" charset="0"/>
                <a:cs typeface="Arial" panose="020B0604020202020204" pitchFamily="34" charset="0"/>
              </a:rPr>
              <a:t>(</a:t>
            </a:r>
            <a:r>
              <a:rPr lang="en-US" altLang="en-US" sz="2400" b="1" dirty="0" smtClean="0">
                <a:solidFill>
                  <a:srgbClr val="0070C0"/>
                </a:solidFill>
                <a:latin typeface="Arial" panose="020B0604020202020204" pitchFamily="34" charset="0"/>
                <a:cs typeface="Arial" panose="020B0604020202020204" pitchFamily="34" charset="0"/>
              </a:rPr>
              <a:t>2015-2018) By Year</a:t>
            </a:r>
            <a:endParaRPr lang="fr-CH" altLang="en-US" sz="3600" b="1" dirty="0">
              <a:solidFill>
                <a:srgbClr val="0070C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566738" y="228600"/>
            <a:ext cx="676275" cy="762000"/>
          </a:xfrm>
          <a:prstGeom prst="rect">
            <a:avLst/>
          </a:prstGeom>
          <a:ln>
            <a:noFill/>
          </a:ln>
          <a:effectLst>
            <a:outerShdw blurRad="292100" dist="139700" dir="2700000" algn="tl" rotWithShape="0">
              <a:srgbClr val="333333">
                <a:alpha val="65000"/>
              </a:srgbClr>
            </a:outerShdw>
          </a:effectLst>
        </p:spPr>
      </p:pic>
      <p:graphicFrame>
        <p:nvGraphicFramePr>
          <p:cNvPr id="2" name="Table 1"/>
          <p:cNvGraphicFramePr>
            <a:graphicFrameLocks noGrp="1"/>
          </p:cNvGraphicFramePr>
          <p:nvPr>
            <p:extLst>
              <p:ext uri="{D42A27DB-BD31-4B8C-83A1-F6EECF244321}">
                <p14:modId xmlns:p14="http://schemas.microsoft.com/office/powerpoint/2010/main" val="3113343979"/>
              </p:ext>
            </p:extLst>
          </p:nvPr>
        </p:nvGraphicFramePr>
        <p:xfrm>
          <a:off x="723899" y="5567721"/>
          <a:ext cx="7696200" cy="451191"/>
        </p:xfrm>
        <a:graphic>
          <a:graphicData uri="http://schemas.openxmlformats.org/drawingml/2006/table">
            <a:tbl>
              <a:tblPr firstRow="1" bandRow="1">
                <a:tableStyleId>{08FB837D-C827-4EFA-A057-4D05807E0F7C}</a:tableStyleId>
              </a:tblPr>
              <a:tblGrid>
                <a:gridCol w="1636381"/>
                <a:gridCol w="1442099"/>
                <a:gridCol w="1539240"/>
                <a:gridCol w="1539240"/>
                <a:gridCol w="1539240"/>
              </a:tblGrid>
              <a:tr h="451191">
                <a:tc>
                  <a:txBody>
                    <a:bodyPr/>
                    <a:lstStyle/>
                    <a:p>
                      <a:pPr algn="ctr"/>
                      <a:r>
                        <a:rPr lang="en-US" sz="1800" dirty="0" smtClean="0"/>
                        <a:t>Projects</a:t>
                      </a:r>
                      <a:endParaRPr lang="en-US" sz="1800" dirty="0"/>
                    </a:p>
                  </a:txBody>
                  <a:tcPr/>
                </a:tc>
                <a:tc>
                  <a:txBody>
                    <a:bodyPr/>
                    <a:lstStyle/>
                    <a:p>
                      <a:pPr algn="ctr"/>
                      <a:r>
                        <a:rPr lang="en-US" sz="2000" dirty="0" smtClean="0"/>
                        <a:t>17</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12</a:t>
                      </a:r>
                      <a:endParaRPr lang="en-US" sz="2000" dirty="0"/>
                    </a:p>
                  </a:txBody>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644084597"/>
              </p:ext>
            </p:extLst>
          </p:nvPr>
        </p:nvGraphicFramePr>
        <p:xfrm>
          <a:off x="766762" y="1766888"/>
          <a:ext cx="7610475" cy="3643312"/>
        </p:xfrm>
        <a:graphic>
          <a:graphicData uri="http://schemas.openxmlformats.org/drawingml/2006/chart">
            <c:chart xmlns:c="http://schemas.openxmlformats.org/drawingml/2006/chart" xmlns:r="http://schemas.openxmlformats.org/officeDocument/2006/relationships" r:id="rId4"/>
          </a:graphicData>
        </a:graphic>
      </p:graphicFrame>
      <p:sp>
        <p:nvSpPr>
          <p:cNvPr id="23558" name="TextBox 3"/>
          <p:cNvSpPr txBox="1">
            <a:spLocks noChangeArrowheads="1"/>
          </p:cNvSpPr>
          <p:nvPr/>
        </p:nvSpPr>
        <p:spPr bwMode="auto">
          <a:xfrm>
            <a:off x="4446588" y="1208881"/>
            <a:ext cx="4114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dirty="0" smtClean="0">
                <a:solidFill>
                  <a:srgbClr val="0070C0"/>
                </a:solidFill>
              </a:rPr>
              <a:t>55-65 </a:t>
            </a:r>
            <a:r>
              <a:rPr lang="en-US" altLang="en-US" sz="1800" b="1" dirty="0">
                <a:solidFill>
                  <a:srgbClr val="0070C0"/>
                </a:solidFill>
              </a:rPr>
              <a:t>activities each year + projects</a:t>
            </a:r>
          </a:p>
        </p:txBody>
      </p:sp>
      <p:sp>
        <p:nvSpPr>
          <p:cNvPr id="3" name="Slide Number Placeholder 2"/>
          <p:cNvSpPr>
            <a:spLocks noGrp="1"/>
          </p:cNvSpPr>
          <p:nvPr>
            <p:ph type="sldNum" sz="quarter" idx="12"/>
          </p:nvPr>
        </p:nvSpPr>
        <p:spPr/>
        <p:txBody>
          <a:bodyPr/>
          <a:lstStyle/>
          <a:p>
            <a:fld id="{283C63E4-F9BE-C24A-B4FF-309EB18BA564}" type="slidenum">
              <a:rPr lang="en-US" smtClean="0"/>
              <a:t>26</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txBox="1">
            <a:spLocks/>
          </p:cNvSpPr>
          <p:nvPr/>
        </p:nvSpPr>
        <p:spPr bwMode="auto">
          <a:xfrm>
            <a:off x="1676400" y="233363"/>
            <a:ext cx="7143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 typeface="Arial" panose="020B0604020202020204" pitchFamily="34" charset="0"/>
              <a:buNone/>
            </a:pPr>
            <a:r>
              <a:rPr lang="en-US" altLang="en-US" sz="2400" b="1">
                <a:solidFill>
                  <a:srgbClr val="0070C0"/>
                </a:solidFill>
                <a:latin typeface="Cambria" panose="02040503050406030204" pitchFamily="18" charset="0"/>
              </a:rPr>
              <a:t>Achieving Objectives: Asia-Pacific (2015-2018)</a:t>
            </a:r>
            <a:endParaRPr lang="fr-CH" altLang="en-US" sz="2400" b="1">
              <a:solidFill>
                <a:srgbClr val="0070C0"/>
              </a:solidFill>
              <a:latin typeface="Cambria" panose="02040503050406030204" pitchFamily="18" charset="0"/>
            </a:endParaRPr>
          </a:p>
          <a:p>
            <a:pPr algn="ctr">
              <a:spcBef>
                <a:spcPct val="0"/>
              </a:spcBef>
              <a:buFont typeface="Arial" panose="020B0604020202020204" pitchFamily="34" charset="0"/>
              <a:buNone/>
            </a:pPr>
            <a:r>
              <a:rPr lang="fr-CH" altLang="en-US" sz="2400" b="1">
                <a:solidFill>
                  <a:srgbClr val="0070C0"/>
                </a:solidFill>
                <a:latin typeface="Cambria" panose="02040503050406030204" pitchFamily="18" charset="0"/>
              </a:rPr>
              <a:t>By Objective</a:t>
            </a:r>
          </a:p>
        </p:txBody>
      </p:sp>
      <p:graphicFrame>
        <p:nvGraphicFramePr>
          <p:cNvPr id="2" name="Table 1"/>
          <p:cNvGraphicFramePr>
            <a:graphicFrameLocks noGrp="1"/>
          </p:cNvGraphicFramePr>
          <p:nvPr>
            <p:extLst>
              <p:ext uri="{D42A27DB-BD31-4B8C-83A1-F6EECF244321}">
                <p14:modId xmlns:p14="http://schemas.microsoft.com/office/powerpoint/2010/main" val="1279296733"/>
              </p:ext>
            </p:extLst>
          </p:nvPr>
        </p:nvGraphicFramePr>
        <p:xfrm>
          <a:off x="512625" y="5626923"/>
          <a:ext cx="7696200" cy="451191"/>
        </p:xfrm>
        <a:graphic>
          <a:graphicData uri="http://schemas.openxmlformats.org/drawingml/2006/table">
            <a:tbl>
              <a:tblPr firstRow="1" bandRow="1">
                <a:tableStyleId>{08FB837D-C827-4EFA-A057-4D05807E0F7C}</a:tableStyleId>
              </a:tblPr>
              <a:tblGrid>
                <a:gridCol w="1636381"/>
                <a:gridCol w="1442099"/>
                <a:gridCol w="1539240"/>
                <a:gridCol w="1539240"/>
                <a:gridCol w="1539240"/>
              </a:tblGrid>
              <a:tr h="451191">
                <a:tc>
                  <a:txBody>
                    <a:bodyPr/>
                    <a:lstStyle/>
                    <a:p>
                      <a:pPr algn="ctr"/>
                      <a:r>
                        <a:rPr lang="en-US" sz="1800" dirty="0" smtClean="0"/>
                        <a:t>Projects</a:t>
                      </a:r>
                      <a:endParaRPr lang="en-US" sz="1800" dirty="0"/>
                    </a:p>
                  </a:txBody>
                  <a:tcPr/>
                </a:tc>
                <a:tc>
                  <a:txBody>
                    <a:bodyPr/>
                    <a:lstStyle/>
                    <a:p>
                      <a:pPr algn="ctr"/>
                      <a:r>
                        <a:rPr lang="en-US" sz="2000" dirty="0" smtClean="0"/>
                        <a:t>17</a:t>
                      </a:r>
                      <a:endParaRPr lang="en-US" sz="2000" dirty="0"/>
                    </a:p>
                  </a:txBody>
                  <a:tcPr/>
                </a:tc>
                <a:tc>
                  <a:txBody>
                    <a:bodyPr/>
                    <a:lstStyle/>
                    <a:p>
                      <a:pPr algn="ctr"/>
                      <a:r>
                        <a:rPr lang="en-US" sz="2000" dirty="0" smtClean="0"/>
                        <a:t>16</a:t>
                      </a:r>
                      <a:endParaRPr lang="en-US" sz="2000" dirty="0"/>
                    </a:p>
                  </a:txBody>
                  <a:tcPr/>
                </a:tc>
                <a:tc>
                  <a:txBody>
                    <a:bodyPr/>
                    <a:lstStyle/>
                    <a:p>
                      <a:pPr algn="ctr"/>
                      <a:r>
                        <a:rPr lang="en-US" sz="2000" dirty="0" smtClean="0"/>
                        <a:t>10</a:t>
                      </a:r>
                      <a:endParaRPr lang="en-US" sz="2000" dirty="0"/>
                    </a:p>
                  </a:txBody>
                  <a:tcPr/>
                </a:tc>
                <a:tc>
                  <a:txBody>
                    <a:bodyPr/>
                    <a:lstStyle/>
                    <a:p>
                      <a:pPr algn="ctr"/>
                      <a:r>
                        <a:rPr lang="en-US" sz="2000" dirty="0" smtClean="0"/>
                        <a:t>12</a:t>
                      </a:r>
                      <a:endParaRPr lang="en-US" sz="2000" dirty="0"/>
                    </a:p>
                  </a:txBody>
                  <a:tcPr/>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1241184344"/>
              </p:ext>
            </p:extLst>
          </p:nvPr>
        </p:nvGraphicFramePr>
        <p:xfrm>
          <a:off x="566739" y="1478336"/>
          <a:ext cx="7586662" cy="4050268"/>
        </p:xfrm>
        <a:graphic>
          <a:graphicData uri="http://schemas.openxmlformats.org/drawingml/2006/chart">
            <c:chart xmlns:c="http://schemas.openxmlformats.org/drawingml/2006/chart" xmlns:r="http://schemas.openxmlformats.org/officeDocument/2006/relationships" r:id="rId3"/>
          </a:graphicData>
        </a:graphic>
      </p:graphicFrame>
      <p:sp>
        <p:nvSpPr>
          <p:cNvPr id="25606" name="TextBox 8"/>
          <p:cNvSpPr txBox="1">
            <a:spLocks noChangeArrowheads="1"/>
          </p:cNvSpPr>
          <p:nvPr/>
        </p:nvSpPr>
        <p:spPr bwMode="auto">
          <a:xfrm>
            <a:off x="4705350" y="1085995"/>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en-US" altLang="en-US" sz="1800" b="1" dirty="0" smtClean="0">
                <a:solidFill>
                  <a:srgbClr val="0070C0"/>
                </a:solidFill>
              </a:rPr>
              <a:t>55-65 </a:t>
            </a:r>
            <a:r>
              <a:rPr lang="en-US" altLang="en-US" sz="1800" b="1" dirty="0">
                <a:solidFill>
                  <a:srgbClr val="0070C0"/>
                </a:solidFill>
              </a:rPr>
              <a:t>activities each year + projects</a:t>
            </a:r>
          </a:p>
        </p:txBody>
      </p:sp>
      <p:sp>
        <p:nvSpPr>
          <p:cNvPr id="3" name="Slide Number Placeholder 2"/>
          <p:cNvSpPr>
            <a:spLocks noGrp="1"/>
          </p:cNvSpPr>
          <p:nvPr>
            <p:ph type="sldNum" sz="quarter" idx="12"/>
          </p:nvPr>
        </p:nvSpPr>
        <p:spPr/>
        <p:txBody>
          <a:bodyPr/>
          <a:lstStyle/>
          <a:p>
            <a:fld id="{283C63E4-F9BE-C24A-B4FF-309EB18BA564}" type="slidenum">
              <a:rPr lang="en-US" smtClean="0"/>
              <a:t>27</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068960"/>
            <a:ext cx="3020582" cy="171167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TextBox 7"/>
          <p:cNvSpPr txBox="1">
            <a:spLocks noChangeArrowheads="1"/>
          </p:cNvSpPr>
          <p:nvPr/>
        </p:nvSpPr>
        <p:spPr bwMode="auto">
          <a:xfrm>
            <a:off x="203662" y="519112"/>
            <a:ext cx="86756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2400" b="1" dirty="0" smtClean="0">
                <a:solidFill>
                  <a:srgbClr val="1B5BA2"/>
                </a:solidFill>
                <a:latin typeface="Calibri" pitchFamily="34" charset="0"/>
              </a:rPr>
              <a:t>ITU</a:t>
            </a:r>
            <a:r>
              <a:rPr lang="en-US" altLang="en-US" sz="2400" b="1" dirty="0">
                <a:solidFill>
                  <a:srgbClr val="1B5BA2"/>
                </a:solidFill>
                <a:latin typeface="Calibri" pitchFamily="34" charset="0"/>
              </a:rPr>
              <a:t> </a:t>
            </a:r>
            <a:r>
              <a:rPr lang="en-US" altLang="en-US" sz="2400" b="1" dirty="0" smtClean="0">
                <a:solidFill>
                  <a:srgbClr val="1B5BA2"/>
                </a:solidFill>
                <a:latin typeface="Calibri" pitchFamily="34" charset="0"/>
              </a:rPr>
              <a:t>Asia-Pacific Centres of Excellence (2015-2018)</a:t>
            </a:r>
            <a:endParaRPr lang="en-US" altLang="en-US" sz="2400" b="1" dirty="0">
              <a:solidFill>
                <a:srgbClr val="1B5BA2"/>
              </a:solidFill>
              <a:latin typeface="Calibri" pitchFamily="34" charset="0"/>
            </a:endParaRPr>
          </a:p>
        </p:txBody>
      </p:sp>
      <p:sp>
        <p:nvSpPr>
          <p:cNvPr id="140295" name="Slide Number Placeholder 3"/>
          <p:cNvSpPr txBox="1">
            <a:spLocks noGrp="1"/>
          </p:cNvSpPr>
          <p:nvPr/>
        </p:nvSpPr>
        <p:spPr bwMode="auto">
          <a:xfrm>
            <a:off x="8543925" y="6276975"/>
            <a:ext cx="18415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algn="r" eaLnBrk="1" hangingPunct="1">
              <a:lnSpc>
                <a:spcPct val="100000"/>
              </a:lnSpc>
              <a:spcBef>
                <a:spcPct val="0"/>
              </a:spcBef>
              <a:buClrTx/>
              <a:buSzTx/>
              <a:buFontTx/>
              <a:buNone/>
            </a:pPr>
            <a:endParaRPr lang="en-US" altLang="en-US" sz="1400" b="1">
              <a:solidFill>
                <a:srgbClr val="0E438A"/>
              </a:solidFill>
              <a:latin typeface="Cambria" pitchFamily="18" charset="0"/>
              <a:cs typeface="Times New Roman" pitchFamily="18" charset="0"/>
            </a:endParaRPr>
          </a:p>
        </p:txBody>
      </p:sp>
      <p:sp>
        <p:nvSpPr>
          <p:cNvPr id="140309" name="Rectangle 2"/>
          <p:cNvSpPr>
            <a:spLocks noChangeArrowheads="1"/>
          </p:cNvSpPr>
          <p:nvPr/>
        </p:nvSpPr>
        <p:spPr bwMode="auto">
          <a:xfrm>
            <a:off x="306846" y="1196752"/>
            <a:ext cx="46123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3600" b="1" dirty="0" smtClean="0">
                <a:solidFill>
                  <a:srgbClr val="92D050"/>
                </a:solidFill>
                <a:latin typeface="Calibri" pitchFamily="34" charset="0"/>
              </a:rPr>
              <a:t>32</a:t>
            </a:r>
            <a:r>
              <a:rPr lang="en-US" altLang="en-US" sz="3600" b="1" dirty="0" smtClean="0">
                <a:solidFill>
                  <a:srgbClr val="1B5BA2"/>
                </a:solidFill>
                <a:latin typeface="Calibri" pitchFamily="34" charset="0"/>
              </a:rPr>
              <a:t> </a:t>
            </a:r>
            <a:r>
              <a:rPr lang="en-US" altLang="en-US" sz="2000" b="1" dirty="0">
                <a:solidFill>
                  <a:srgbClr val="1B5BA2"/>
                </a:solidFill>
                <a:latin typeface="Calibri" pitchFamily="34" charset="0"/>
              </a:rPr>
              <a:t>ITU Centres of Excellence  </a:t>
            </a:r>
          </a:p>
        </p:txBody>
      </p:sp>
      <p:pic>
        <p:nvPicPr>
          <p:cNvPr id="28" name="Picture 27"/>
          <p:cNvPicPr>
            <a:picLocks noChangeAspect="1"/>
          </p:cNvPicPr>
          <p:nvPr/>
        </p:nvPicPr>
        <p:blipFill>
          <a:blip r:embed="rId3"/>
          <a:stretch>
            <a:fillRect/>
          </a:stretch>
        </p:blipFill>
        <p:spPr>
          <a:xfrm>
            <a:off x="7804150" y="147637"/>
            <a:ext cx="739775" cy="833438"/>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a:off x="323528" y="981075"/>
            <a:ext cx="6768752" cy="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9" name="Diagram 18"/>
          <p:cNvGraphicFramePr/>
          <p:nvPr>
            <p:extLst>
              <p:ext uri="{D42A27DB-BD31-4B8C-83A1-F6EECF244321}">
                <p14:modId xmlns:p14="http://schemas.microsoft.com/office/powerpoint/2010/main" val="2921426947"/>
              </p:ext>
            </p:extLst>
          </p:nvPr>
        </p:nvGraphicFramePr>
        <p:xfrm>
          <a:off x="2652464" y="1988840"/>
          <a:ext cx="6096000" cy="45241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3" name="Rectangle 2"/>
          <p:cNvSpPr>
            <a:spLocks noChangeArrowheads="1"/>
          </p:cNvSpPr>
          <p:nvPr/>
        </p:nvSpPr>
        <p:spPr bwMode="auto">
          <a:xfrm>
            <a:off x="4067944" y="1116613"/>
            <a:ext cx="4612382"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algn="r" eaLnBrk="1" hangingPunct="1">
              <a:lnSpc>
                <a:spcPct val="100000"/>
              </a:lnSpc>
              <a:spcBef>
                <a:spcPct val="0"/>
              </a:spcBef>
              <a:buClrTx/>
              <a:buSzTx/>
              <a:buFontTx/>
              <a:buNone/>
            </a:pPr>
            <a:r>
              <a:rPr lang="en-US" altLang="en-US" sz="1800" b="1" dirty="0" err="1" smtClean="0">
                <a:solidFill>
                  <a:srgbClr val="00B050"/>
                </a:solidFill>
                <a:latin typeface="Calibri" pitchFamily="34" charset="0"/>
              </a:rPr>
              <a:t>Upto</a:t>
            </a:r>
            <a:r>
              <a:rPr lang="en-US" altLang="en-US" sz="1800" b="1" dirty="0" smtClean="0">
                <a:solidFill>
                  <a:srgbClr val="00B050"/>
                </a:solidFill>
                <a:latin typeface="Calibri" pitchFamily="34" charset="0"/>
              </a:rPr>
              <a:t> </a:t>
            </a:r>
            <a:r>
              <a:rPr lang="en-US" altLang="en-US" b="1" dirty="0" smtClean="0">
                <a:solidFill>
                  <a:srgbClr val="00B050"/>
                </a:solidFill>
                <a:latin typeface="Calibri" pitchFamily="34" charset="0"/>
              </a:rPr>
              <a:t>6</a:t>
            </a:r>
            <a:r>
              <a:rPr lang="en-US" altLang="en-US" sz="2000" b="1" dirty="0" smtClean="0">
                <a:solidFill>
                  <a:srgbClr val="00B050"/>
                </a:solidFill>
                <a:latin typeface="Calibri" pitchFamily="34" charset="0"/>
              </a:rPr>
              <a:t> </a:t>
            </a:r>
            <a:r>
              <a:rPr lang="en-US" altLang="en-US" sz="2000" b="1" dirty="0">
                <a:solidFill>
                  <a:srgbClr val="1B5BA2"/>
                </a:solidFill>
                <a:latin typeface="Calibri" pitchFamily="34" charset="0"/>
              </a:rPr>
              <a:t>Centres each </a:t>
            </a:r>
            <a:r>
              <a:rPr lang="en-US" altLang="en-US" sz="2000" b="1" dirty="0" smtClean="0">
                <a:solidFill>
                  <a:srgbClr val="1B5BA2"/>
                </a:solidFill>
                <a:latin typeface="Calibri" pitchFamily="34" charset="0"/>
              </a:rPr>
              <a:t>in </a:t>
            </a:r>
          </a:p>
          <a:p>
            <a:pPr algn="r" eaLnBrk="1" hangingPunct="1">
              <a:lnSpc>
                <a:spcPct val="100000"/>
              </a:lnSpc>
              <a:spcBef>
                <a:spcPct val="0"/>
              </a:spcBef>
              <a:buClrTx/>
              <a:buSzTx/>
              <a:buFontTx/>
              <a:buNone/>
            </a:pPr>
            <a:r>
              <a:rPr lang="en-US" altLang="en-US" sz="1400" b="1" dirty="0" smtClean="0">
                <a:solidFill>
                  <a:srgbClr val="92D050"/>
                </a:solidFill>
                <a:latin typeface="Calibri" pitchFamily="34" charset="0"/>
              </a:rPr>
              <a:t>Africa</a:t>
            </a:r>
            <a:r>
              <a:rPr lang="en-US" altLang="en-US" sz="1400" b="1" dirty="0" smtClean="0">
                <a:solidFill>
                  <a:srgbClr val="00B050"/>
                </a:solidFill>
                <a:latin typeface="Calibri" pitchFamily="34" charset="0"/>
              </a:rPr>
              <a:t>, </a:t>
            </a:r>
            <a:r>
              <a:rPr lang="en-US" altLang="en-US" sz="1400" b="1" dirty="0" smtClean="0">
                <a:solidFill>
                  <a:srgbClr val="FF0000"/>
                </a:solidFill>
                <a:latin typeface="Calibri" pitchFamily="34" charset="0"/>
              </a:rPr>
              <a:t>Americas</a:t>
            </a:r>
            <a:r>
              <a:rPr lang="en-US" altLang="en-US" sz="1400" b="1" dirty="0" smtClean="0">
                <a:solidFill>
                  <a:srgbClr val="00B050"/>
                </a:solidFill>
                <a:latin typeface="Calibri" pitchFamily="34" charset="0"/>
              </a:rPr>
              <a:t>, </a:t>
            </a:r>
            <a:r>
              <a:rPr lang="en-US" altLang="en-US" sz="1400" b="1" dirty="0" smtClean="0">
                <a:solidFill>
                  <a:srgbClr val="FFC000"/>
                </a:solidFill>
                <a:latin typeface="Calibri" pitchFamily="34" charset="0"/>
              </a:rPr>
              <a:t>Arab</a:t>
            </a:r>
            <a:r>
              <a:rPr lang="en-US" altLang="en-US" sz="1400" b="1" dirty="0" smtClean="0">
                <a:solidFill>
                  <a:srgbClr val="00B050"/>
                </a:solidFill>
                <a:latin typeface="Calibri" pitchFamily="34" charset="0"/>
              </a:rPr>
              <a:t>, </a:t>
            </a:r>
            <a:r>
              <a:rPr lang="en-US" altLang="en-US" sz="1400" b="1" dirty="0" smtClean="0">
                <a:solidFill>
                  <a:srgbClr val="7030A0"/>
                </a:solidFill>
                <a:latin typeface="Calibri" pitchFamily="34" charset="0"/>
              </a:rPr>
              <a:t>Asia-Pacific</a:t>
            </a:r>
            <a:r>
              <a:rPr lang="en-US" altLang="en-US" sz="1400" b="1" dirty="0" smtClean="0">
                <a:solidFill>
                  <a:srgbClr val="00B050"/>
                </a:solidFill>
                <a:latin typeface="Calibri" pitchFamily="34" charset="0"/>
              </a:rPr>
              <a:t>, </a:t>
            </a:r>
            <a:r>
              <a:rPr lang="en-US" altLang="en-US" sz="1400" b="1" dirty="0" smtClean="0">
                <a:solidFill>
                  <a:srgbClr val="0070C0"/>
                </a:solidFill>
                <a:latin typeface="Calibri" pitchFamily="34" charset="0"/>
              </a:rPr>
              <a:t>CIS</a:t>
            </a:r>
            <a:r>
              <a:rPr lang="en-US" altLang="en-US" sz="1400" b="1" dirty="0">
                <a:solidFill>
                  <a:srgbClr val="00B050"/>
                </a:solidFill>
                <a:latin typeface="Calibri" pitchFamily="34" charset="0"/>
              </a:rPr>
              <a:t> </a:t>
            </a:r>
            <a:r>
              <a:rPr lang="en-US" altLang="en-US" sz="1400" b="1" dirty="0">
                <a:solidFill>
                  <a:srgbClr val="1B5BA2"/>
                </a:solidFill>
                <a:latin typeface="Calibri" pitchFamily="34" charset="0"/>
              </a:rPr>
              <a:t>and</a:t>
            </a:r>
            <a:r>
              <a:rPr lang="en-US" altLang="en-US" sz="1400" b="1" dirty="0" smtClean="0">
                <a:solidFill>
                  <a:srgbClr val="00B050"/>
                </a:solidFill>
                <a:latin typeface="Calibri" pitchFamily="34" charset="0"/>
              </a:rPr>
              <a:t> </a:t>
            </a:r>
            <a:r>
              <a:rPr lang="en-US" altLang="en-US" sz="1400" b="1" dirty="0" smtClean="0">
                <a:solidFill>
                  <a:srgbClr val="00B0F0"/>
                </a:solidFill>
                <a:latin typeface="Calibri" pitchFamily="34" charset="0"/>
              </a:rPr>
              <a:t>Europe Region</a:t>
            </a:r>
            <a:endParaRPr lang="en-US" altLang="en-US" sz="1400" b="1" dirty="0">
              <a:solidFill>
                <a:srgbClr val="00B0F0"/>
              </a:solidFill>
              <a:latin typeface="Calibri" pitchFamily="34" charset="0"/>
            </a:endParaRPr>
          </a:p>
        </p:txBody>
      </p:sp>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52126" y="2230622"/>
            <a:ext cx="510804" cy="478298"/>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46483" y="2967021"/>
            <a:ext cx="518458" cy="432048"/>
          </a:xfrm>
          <a:prstGeom prst="rect">
            <a:avLst/>
          </a:prstGeom>
        </p:spPr>
      </p:pic>
      <p:sp>
        <p:nvSpPr>
          <p:cNvPr id="26" name="Rectangle 25"/>
          <p:cNvSpPr/>
          <p:nvPr/>
        </p:nvSpPr>
        <p:spPr>
          <a:xfrm>
            <a:off x="3062930" y="3717032"/>
            <a:ext cx="502011" cy="345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141045" y="3803455"/>
            <a:ext cx="511533" cy="190972"/>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102114" y="4425735"/>
            <a:ext cx="550464" cy="418181"/>
          </a:xfrm>
          <a:prstGeom prst="rect">
            <a:avLst/>
          </a:prstGeom>
        </p:spPr>
      </p:pic>
      <p:sp>
        <p:nvSpPr>
          <p:cNvPr id="50" name="Rectangle 49"/>
          <p:cNvSpPr/>
          <p:nvPr/>
        </p:nvSpPr>
        <p:spPr>
          <a:xfrm>
            <a:off x="2918600" y="5128395"/>
            <a:ext cx="502011" cy="345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07528" y="5289949"/>
            <a:ext cx="759923" cy="127578"/>
          </a:xfrm>
          <a:prstGeom prst="rect">
            <a:avLst/>
          </a:prstGeom>
        </p:spPr>
      </p:pic>
      <p:sp>
        <p:nvSpPr>
          <p:cNvPr id="31" name="AutoShape 2" descr="data:image/jpeg;base64,/9j/4AAQSkZJRgABAQAAAQABAAD/2wCEAAkGBwgQEhQUEggVFhQUFRgWGBgUGRsVFxwcGSUXHSAhGRQkKCggGh0mHBYcITEhJSkwLi4vFx8zODMsNzQtLisBCgoKDg0OGxAQGzgkHyU0LS80LCw0LCwsLC0vNC8sLS8sLCw3LCwsLCwsLCwsLCwsLCwsLCwsLCwsLCwsLCwsLP/AABEIAFAAUAMBEQACEQEDEQH/xAAbAAACAwEBAQAAAAAAAAAAAAAABQEDBAYCB//EAEMQAAECAwMFCQ0HBQAAAAAAAAECAwAEEQUSIQYTMUHRByIjUVRVk6HiFBUWFzJSU2FxkbHC0kJDYmNygaIzZIOS8P/EABgBAQEBAQEAAAAAAAAAAAAAAAADAgEE/8QALREAAgEBBwQCAQMFAAAAAAAAAAECEQMEEhQxUfATITJBImGRI6GxM0KBwdH/2gAMAwEAAhEDEQA/APuMAEAEAEAEAEAEAEAEAEAfNsuJ+fbm1JRNOJTcRglakjRxAUj22EYuHdHjtpSU+wg77Wty97pHNkXwQ2JY57/yR31tbl73SL2QwQ2GOe/8h31tbl73SObIYIbL9hjlv/IysRNrzJVW1nW0IFStTiwKnQKkUxMTngitDUFOT1MExPW22pSFzr4Uk0Izi9miKKMH3SRhymuzZX31tbnB/pF7IdOOxzFPcO+trc4PdIvZDpx2GOe4d9rX5e/0i9kMENhjludVudzs84+4HJlxQDVQFqUoVqnURHnvMYqKoj0XeTcnVivdAbJnFcFXeI1V1fpPxil3f6Zm38znMyfQdXYi9fvn5IEZn8jq7EdrzjOl0nIvOrShEvVSjQYYfubmAjMpKKqwo1dBtbr7SEJlWEktt1zigKBxfGaJIIGqJ2abbnLX/RSdKYVoeXW+7Gb2aGfYTRWGLjY0HFOKk6KAaIJ4HT0/2OOs1X2hJmvyOrsRavOMmic0fQdXYhXnGKEZn8jq7EK84ztDsNzJFJhzg6cFxU+0n8Ijy3p/FHou/kzLugN1nFcDXeIxpXV+k/GNXd/Axb+Zzea/tursRev3z8kKMgsjk/V2I7X75+Tp0bLJkGL+ZpMTAommltHHUJ0musR52+pKnpFv6ca+2WS2R8qsClqN1pWl1NRrOqDt2vQVgnozDPWemSW04zNpcVUnegYUppok6axqMsaaaoZlHA006lNs2exRL7MuM059mnkLwqki4TTiJjsJ/wBrfdHJx9rRizMjk/V2IrXnGTILA5P1diFecYOw3Mm6TDnBU4L5k/hEeW9P4o9N28mZN0FsGcVwVd4j4fpPxjV3b6Zm8eZzmaT6Dq7EXqyA4yes2X3z7zAzTONCPLXqTS6DErSb8YvuytnFeUtEL7QmHphxTrjO+Ua6NHqG80CNxSiqIxJ4nVj3IgWeFuX5Q37iiCBhdobw8kaYlb4vTK2OGuhfPS+SzSWz3qXwjd5NK4ascI5F2snqaas1TtqI7GmmkXmnWjmHfLFK3TqUBd0iKzTfdaolBpdnozNaNmuMOKbUzUjQQAQQdBG81iNRkpKqMyjR0M2bHJ+rsR2v3z8nKHYbmSKTDnBU4L5k/hEea9eKPRdl8mZN0FIM4reV3iPh7DGru/0zlv5iWzLNcmHUtIbxVrwwGs6IrOaiqslGLk6G3KGdYXdZZb4BmoTh5R1qIu64zZRa+T1Zqck/itEW25YLTDDbiTeUf6gw3pUKjVHLO1cpNM7OzwxTQxkJGXZfSENUvSalH2kGuqJyk3HvubjFKXbYsXISa2mXX0EtsSyTcGlRUVUFaVGiGJqTitWxhTSb9IR2ibGW0lTUoWnQqhbqVgjjvkdUVjjUqN1RNuLXbs9i+Rb7sZzJTwzIKmiab5A0o0YU0jTGZPBLF6ev/Tsfmqe0Ibo9H/3+sXJUOx3MUgTDm8pwXzJ9Qjy3rxR6Lt5MyboF3uxWH2EfCO3bwOW/kUzLyZFpTCf67qQXVYApScQgcempPrjSTtHieiMtqCp7Ymk3JZK0lYqkKBIFMQIrKrXYnFqvcezGUyJgTCHlUQ4ODoBVJHk1ppwwiKscNGvRR2ylVMvTa9jG4szjiHEshogIChShB+MccJ6U7GupDs6lbFv2dcSy4glpTKW1kaUqSSQQNemOuylWq1qZVpGlGYbRm7HQzmpcFZKrynVi6fYExqMZuWKX4MylBLDEUNOhKgpK6FJBBwwIiuqMJ+xzbCWphHdbbdKqCXkjQleog6wrqiUG4vA/8FJ0ksSG25lTuhzD7r5kxO9eKKXbyZVlpOLZtC+lQvJSgi8ARWnFUR2wjWzoctnSdTMrLW1jpcaP+NP1RrLw4zPWl9HnwztXz2ujT9UMvHjHWl9E+Gdq+c10afqhl4DrS+iDlnavntdGn6oZeHGOtIPDS1fPa6NO2GXhxjrS+gOWdqee10adsdy8B1pfRHhnanpGujTthl4jrS+jy9lhaq0KQp5u6oUICEjT+8Fd4VDtpUGW5iod0Ob77r5k+sxO9eKN3fVjjKbJKemny6icQkFKRRQVXD2GkSsreMI0aKWlk5SqmK/F9afOLfuXtimajsYy8tyPF9afOTfuc2wzUdhl5bk+L60+cW/cvbDNR2OZee5Hi9tPnFv3L2x3NR2GWluHi9tPnFv3L2wzUdjmWluHi+tPnFv3L2wzUdjuWluHi+tTnFv+e2OZqOwy0tw8X1qc4t/z2x3NR2GXluPMkcmJyTdWtyaQsKRdATe01B1+yI21spqiRWysnB1Z1cecuEAEAEAEAEAEAEAEAE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52125" y="5864885"/>
            <a:ext cx="386761" cy="386761"/>
          </a:xfrm>
          <a:prstGeom prst="rect">
            <a:avLst/>
          </a:prstGeom>
        </p:spPr>
      </p:pic>
      <p:sp>
        <p:nvSpPr>
          <p:cNvPr id="33" name="TextBox 32"/>
          <p:cNvSpPr txBox="1"/>
          <p:nvPr/>
        </p:nvSpPr>
        <p:spPr>
          <a:xfrm>
            <a:off x="2745505" y="6430962"/>
            <a:ext cx="5934821" cy="246221"/>
          </a:xfrm>
          <a:prstGeom prst="rect">
            <a:avLst/>
          </a:prstGeom>
          <a:noFill/>
        </p:spPr>
        <p:txBody>
          <a:bodyPr wrap="square" rtlCol="0">
            <a:spAutoFit/>
          </a:bodyPr>
          <a:lstStyle/>
          <a:p>
            <a:pPr algn="r"/>
            <a:r>
              <a:rPr lang="en-US" sz="1000" b="1" dirty="0">
                <a:solidFill>
                  <a:srgbClr val="1B5BA2"/>
                </a:solidFill>
                <a:cs typeface="Arial" pitchFamily="34" charset="0"/>
              </a:rPr>
              <a:t>Note: List of selected ITU Asia-Pacific CoE (Formal agreement awaited)</a:t>
            </a:r>
          </a:p>
        </p:txBody>
      </p:sp>
      <p:sp>
        <p:nvSpPr>
          <p:cNvPr id="54" name="Rectangle 2"/>
          <p:cNvSpPr>
            <a:spLocks noChangeArrowheads="1"/>
          </p:cNvSpPr>
          <p:nvPr/>
        </p:nvSpPr>
        <p:spPr bwMode="auto">
          <a:xfrm>
            <a:off x="388367" y="4707141"/>
            <a:ext cx="257677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05000"/>
              </a:lnSpc>
              <a:spcBef>
                <a:spcPct val="20000"/>
              </a:spcBef>
              <a:buClr>
                <a:srgbClr val="0E438A"/>
              </a:buClr>
              <a:buSzPct val="110000"/>
              <a:buFont typeface="Wingdings" pitchFamily="2" charset="2"/>
              <a:buChar char="§"/>
              <a:defRPr sz="3200">
                <a:solidFill>
                  <a:srgbClr val="5C5C5C"/>
                </a:solidFill>
                <a:latin typeface="Verdana" pitchFamily="34" charset="0"/>
                <a:cs typeface="Arial" pitchFamily="34" charset="0"/>
              </a:defRPr>
            </a:lvl1pPr>
            <a:lvl2pPr marL="742950" indent="-285750" eaLnBrk="0" hangingPunct="0">
              <a:lnSpc>
                <a:spcPct val="105000"/>
              </a:lnSpc>
              <a:spcBef>
                <a:spcPct val="20000"/>
              </a:spcBef>
              <a:buClr>
                <a:srgbClr val="0099CC"/>
              </a:buClr>
              <a:buFont typeface="Wingdings" pitchFamily="2" charset="2"/>
              <a:buChar char="Ø"/>
              <a:defRPr sz="2800">
                <a:solidFill>
                  <a:srgbClr val="5C5C5C"/>
                </a:solidFill>
                <a:latin typeface="Verdana" pitchFamily="34" charset="0"/>
                <a:cs typeface="Arial" pitchFamily="34" charset="0"/>
              </a:defRPr>
            </a:lvl2pPr>
            <a:lvl3pPr marL="1143000" indent="-228600" eaLnBrk="0" hangingPunct="0">
              <a:lnSpc>
                <a:spcPct val="105000"/>
              </a:lnSpc>
              <a:spcBef>
                <a:spcPct val="20000"/>
              </a:spcBef>
              <a:buClr>
                <a:srgbClr val="0099CC"/>
              </a:buClr>
              <a:buFont typeface="Wingdings" pitchFamily="2" charset="2"/>
              <a:buChar char="§"/>
              <a:defRPr sz="2400">
                <a:solidFill>
                  <a:srgbClr val="5C5C5C"/>
                </a:solidFill>
                <a:latin typeface="Verdana" pitchFamily="34" charset="0"/>
                <a:cs typeface="Arial" pitchFamily="34" charset="0"/>
              </a:defRPr>
            </a:lvl3pPr>
            <a:lvl4pPr marL="16002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4pPr>
            <a:lvl5pPr marL="2057400" indent="-228600" eaLnBrk="0" hangingPunct="0">
              <a:lnSpc>
                <a:spcPct val="105000"/>
              </a:lnSpc>
              <a:spcBef>
                <a:spcPct val="20000"/>
              </a:spcBef>
              <a:buFont typeface="Verdana" pitchFamily="34" charset="0"/>
              <a:buChar char="–"/>
              <a:defRPr sz="2000">
                <a:solidFill>
                  <a:srgbClr val="5C5C5C"/>
                </a:solidFill>
                <a:latin typeface="Verdana" pitchFamily="34" charset="0"/>
                <a:cs typeface="Arial" pitchFamily="34" charset="0"/>
              </a:defRPr>
            </a:lvl5pPr>
            <a:lvl6pPr marL="25146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6pPr>
            <a:lvl7pPr marL="29718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7pPr>
            <a:lvl8pPr marL="34290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8pPr>
            <a:lvl9pPr marL="3886200" indent="-228600" eaLnBrk="0" fontAlgn="base" hangingPunct="0">
              <a:lnSpc>
                <a:spcPct val="105000"/>
              </a:lnSpc>
              <a:spcBef>
                <a:spcPct val="20000"/>
              </a:spcBef>
              <a:spcAft>
                <a:spcPct val="0"/>
              </a:spcAft>
              <a:buFont typeface="Verdana" pitchFamily="34" charset="0"/>
              <a:buChar char="–"/>
              <a:defRPr sz="2000">
                <a:solidFill>
                  <a:srgbClr val="5C5C5C"/>
                </a:solidFill>
                <a:latin typeface="Verdana" pitchFamily="34" charset="0"/>
                <a:cs typeface="Arial" pitchFamily="34" charset="0"/>
              </a:defRPr>
            </a:lvl9pPr>
          </a:lstStyle>
          <a:p>
            <a:pPr eaLnBrk="1" hangingPunct="1">
              <a:lnSpc>
                <a:spcPct val="100000"/>
              </a:lnSpc>
              <a:spcBef>
                <a:spcPct val="0"/>
              </a:spcBef>
              <a:buClrTx/>
              <a:buSzTx/>
              <a:buFontTx/>
              <a:buNone/>
            </a:pPr>
            <a:r>
              <a:rPr lang="en-US" altLang="en-US" sz="3600" b="1" dirty="0" smtClean="0">
                <a:solidFill>
                  <a:srgbClr val="92D050"/>
                </a:solidFill>
                <a:latin typeface="Calibri" pitchFamily="34" charset="0"/>
              </a:rPr>
              <a:t>Asia-Pacific </a:t>
            </a:r>
            <a:r>
              <a:rPr lang="en-US" altLang="en-US" sz="2000" b="1" dirty="0" smtClean="0">
                <a:solidFill>
                  <a:srgbClr val="1B5BA2"/>
                </a:solidFill>
                <a:latin typeface="Calibri" pitchFamily="34" charset="0"/>
              </a:rPr>
              <a:t>Centres </a:t>
            </a:r>
            <a:r>
              <a:rPr lang="en-US" altLang="en-US" sz="2000" b="1" dirty="0">
                <a:solidFill>
                  <a:srgbClr val="1B5BA2"/>
                </a:solidFill>
                <a:latin typeface="Calibri" pitchFamily="34" charset="0"/>
              </a:rPr>
              <a:t>of Excellence  </a:t>
            </a:r>
          </a:p>
        </p:txBody>
      </p:sp>
    </p:spTree>
    <p:extLst>
      <p:ext uri="{BB962C8B-B14F-4D97-AF65-F5344CB8AC3E}">
        <p14:creationId xmlns:p14="http://schemas.microsoft.com/office/powerpoint/2010/main" val="8210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0510" y="269240"/>
            <a:ext cx="829818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8620" y="421640"/>
            <a:ext cx="8130540" cy="1143000"/>
          </a:xfrm>
        </p:spPr>
        <p:txBody>
          <a:bodyPr>
            <a:normAutofit fontScale="90000"/>
          </a:bodyPr>
          <a:lstStyle/>
          <a:p>
            <a:r>
              <a:rPr lang="en-US" dirty="0" smtClean="0">
                <a:solidFill>
                  <a:schemeClr val="tx1"/>
                </a:solidFill>
              </a:rPr>
              <a:t>The Way Ahead: The Next 18 Months</a:t>
            </a:r>
            <a:endParaRPr lang="en-US" dirty="0">
              <a:solidFill>
                <a:schemeClr val="tx1"/>
              </a:solidFill>
            </a:endParaRPr>
          </a:p>
        </p:txBody>
      </p:sp>
      <p:sp>
        <p:nvSpPr>
          <p:cNvPr id="3" name="Content Placeholder 2"/>
          <p:cNvSpPr>
            <a:spLocks noGrp="1"/>
          </p:cNvSpPr>
          <p:nvPr>
            <p:ph idx="1"/>
          </p:nvPr>
        </p:nvSpPr>
        <p:spPr>
          <a:xfrm>
            <a:off x="339090" y="2034116"/>
            <a:ext cx="8229600" cy="4427644"/>
          </a:xfrm>
        </p:spPr>
        <p:txBody>
          <a:bodyPr/>
          <a:lstStyle/>
          <a:p>
            <a:pPr marL="0" indent="0">
              <a:buNone/>
            </a:pPr>
            <a:r>
              <a:rPr lang="en-US" dirty="0" smtClean="0"/>
              <a:t>Identifying Priorities</a:t>
            </a:r>
          </a:p>
          <a:p>
            <a:pPr marL="0" indent="0">
              <a:buNone/>
            </a:pPr>
            <a:endParaRPr lang="en-US" dirty="0"/>
          </a:p>
          <a:p>
            <a:pPr marL="0" indent="0">
              <a:buNone/>
            </a:pPr>
            <a:r>
              <a:rPr lang="en-US" dirty="0" smtClean="0"/>
              <a:t>Structuring Projects</a:t>
            </a:r>
          </a:p>
          <a:p>
            <a:pPr marL="0" indent="0">
              <a:buNone/>
            </a:pPr>
            <a:endParaRPr lang="en-US" dirty="0" smtClean="0"/>
          </a:p>
          <a:p>
            <a:pPr marL="0" indent="0">
              <a:buNone/>
            </a:pPr>
            <a:r>
              <a:rPr lang="en-US" dirty="0" smtClean="0"/>
              <a:t>Working Collaboratively</a:t>
            </a:r>
            <a:endParaRPr lang="en-US" dirty="0"/>
          </a:p>
          <a:p>
            <a:pPr marL="0" indent="0">
              <a:buNone/>
            </a:pPr>
            <a:endParaRPr lang="en-US" dirty="0" smtClean="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29</a:t>
            </a:fld>
            <a:endParaRPr lang="en-US"/>
          </a:p>
        </p:txBody>
      </p:sp>
    </p:spTree>
    <p:extLst>
      <p:ext uri="{BB962C8B-B14F-4D97-AF65-F5344CB8AC3E}">
        <p14:creationId xmlns:p14="http://schemas.microsoft.com/office/powerpoint/2010/main" val="2073792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457199" y="398394"/>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600" dirty="0" smtClean="0">
                <a:solidFill>
                  <a:srgbClr val="558ED5"/>
                </a:solidFill>
              </a:rPr>
              <a:t>ICTs FOR SMART SUSTAINABLE </a:t>
            </a:r>
          </a:p>
          <a:p>
            <a:r>
              <a:rPr lang="en-US" sz="3600" dirty="0" smtClean="0">
                <a:solidFill>
                  <a:srgbClr val="558ED5"/>
                </a:solidFill>
              </a:rPr>
              <a:t>ASIA PACIFIC</a:t>
            </a:r>
            <a:endParaRPr lang="en-US" sz="3600" dirty="0">
              <a:solidFill>
                <a:srgbClr val="558ED5"/>
              </a:solidFill>
            </a:endParaRPr>
          </a:p>
        </p:txBody>
      </p:sp>
      <p:sp>
        <p:nvSpPr>
          <p:cNvPr id="3" name="Title 1"/>
          <p:cNvSpPr txBox="1">
            <a:spLocks/>
          </p:cNvSpPr>
          <p:nvPr/>
        </p:nvSpPr>
        <p:spPr>
          <a:xfrm>
            <a:off x="6481261" y="5433583"/>
            <a:ext cx="2368062" cy="121645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1400" dirty="0" smtClean="0">
                <a:solidFill>
                  <a:schemeClr val="tx2">
                    <a:lumMod val="60000"/>
                    <a:lumOff val="40000"/>
                  </a:schemeClr>
                </a:solidFill>
              </a:rPr>
              <a:t>ITU ASP RDF 2016</a:t>
            </a:r>
          </a:p>
          <a:p>
            <a:r>
              <a:rPr lang="en-US" sz="1400" dirty="0" smtClean="0">
                <a:solidFill>
                  <a:schemeClr val="tx2">
                    <a:lumMod val="60000"/>
                    <a:lumOff val="40000"/>
                  </a:schemeClr>
                </a:solidFill>
              </a:rPr>
              <a:t>Sofitel Philippine Plaza</a:t>
            </a:r>
          </a:p>
          <a:p>
            <a:r>
              <a:rPr lang="en-US" sz="1400" dirty="0" smtClean="0">
                <a:solidFill>
                  <a:schemeClr val="tx2">
                    <a:lumMod val="60000"/>
                    <a:lumOff val="40000"/>
                  </a:schemeClr>
                </a:solidFill>
              </a:rPr>
              <a:t>Manila, Philippines</a:t>
            </a:r>
          </a:p>
          <a:p>
            <a:r>
              <a:rPr lang="en-US" sz="1400" dirty="0" smtClean="0">
                <a:solidFill>
                  <a:schemeClr val="tx2">
                    <a:lumMod val="60000"/>
                    <a:lumOff val="40000"/>
                  </a:schemeClr>
                </a:solidFill>
              </a:rPr>
              <a:t>06-07 June 2016</a:t>
            </a:r>
            <a:endParaRPr lang="en-US" sz="1200" dirty="0">
              <a:solidFill>
                <a:schemeClr val="tx2">
                  <a:lumMod val="60000"/>
                  <a:lumOff val="40000"/>
                </a:schemeClr>
              </a:solidFill>
            </a:endParaRPr>
          </a:p>
        </p:txBody>
      </p:sp>
      <p:sp>
        <p:nvSpPr>
          <p:cNvPr id="4" name="Title 1"/>
          <p:cNvSpPr txBox="1">
            <a:spLocks/>
          </p:cNvSpPr>
          <p:nvPr/>
        </p:nvSpPr>
        <p:spPr>
          <a:xfrm>
            <a:off x="501806" y="5465810"/>
            <a:ext cx="2712450" cy="11842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gn="l"/>
            <a:r>
              <a:rPr lang="en-US" sz="1400" dirty="0" smtClean="0">
                <a:solidFill>
                  <a:srgbClr val="558ED5"/>
                </a:solidFill>
              </a:rPr>
              <a:t>Ioane Koroivuki</a:t>
            </a:r>
          </a:p>
          <a:p>
            <a:pPr algn="l"/>
            <a:r>
              <a:rPr lang="en-US" sz="1400" dirty="0" smtClean="0">
                <a:solidFill>
                  <a:srgbClr val="558ED5"/>
                </a:solidFill>
              </a:rPr>
              <a:t>Regional Director</a:t>
            </a:r>
          </a:p>
          <a:p>
            <a:pPr algn="l"/>
            <a:r>
              <a:rPr lang="en-US" sz="1400" dirty="0" smtClean="0">
                <a:solidFill>
                  <a:srgbClr val="558ED5"/>
                </a:solidFill>
              </a:rPr>
              <a:t>ITU Regional for Asia &amp; the Pacific</a:t>
            </a:r>
          </a:p>
          <a:p>
            <a:pPr algn="l"/>
            <a:r>
              <a:rPr lang="en-US" sz="1400" dirty="0" smtClean="0">
                <a:solidFill>
                  <a:srgbClr val="558ED5"/>
                </a:solidFill>
              </a:rPr>
              <a:t>Bangkok, Thailand</a:t>
            </a:r>
            <a:endParaRPr lang="en-US" sz="3000" i="1" dirty="0">
              <a:solidFill>
                <a:srgbClr val="558ED5"/>
              </a:solidFill>
            </a:endParaRPr>
          </a:p>
        </p:txBody>
      </p:sp>
      <p:sp>
        <p:nvSpPr>
          <p:cNvPr id="5" name="TextBox 4"/>
          <p:cNvSpPr txBox="1"/>
          <p:nvPr/>
        </p:nvSpPr>
        <p:spPr>
          <a:xfrm>
            <a:off x="1142999" y="2139226"/>
            <a:ext cx="6858000" cy="830997"/>
          </a:xfrm>
          <a:prstGeom prst="rect">
            <a:avLst/>
          </a:prstGeom>
          <a:noFill/>
        </p:spPr>
        <p:txBody>
          <a:bodyPr wrap="square" rtlCol="0">
            <a:spAutoFit/>
          </a:bodyPr>
          <a:lstStyle/>
          <a:p>
            <a:pPr algn="ctr"/>
            <a:r>
              <a:rPr lang="en-US" sz="2400" b="1" dirty="0">
                <a:solidFill>
                  <a:srgbClr val="0070C0"/>
                </a:solidFill>
              </a:rPr>
              <a:t>Session 1: </a:t>
            </a:r>
            <a:r>
              <a:rPr lang="en-US" sz="2400" b="1" dirty="0" smtClean="0">
                <a:solidFill>
                  <a:srgbClr val="0070C0"/>
                </a:solidFill>
              </a:rPr>
              <a:t>WTDC-14 </a:t>
            </a:r>
            <a:r>
              <a:rPr lang="en-US" sz="2400" b="1" dirty="0">
                <a:solidFill>
                  <a:srgbClr val="0070C0"/>
                </a:solidFill>
              </a:rPr>
              <a:t>Asia-Pacific Regional Initiatives </a:t>
            </a:r>
            <a:r>
              <a:rPr lang="en-US" sz="2400" b="1" dirty="0" smtClean="0">
                <a:solidFill>
                  <a:srgbClr val="0070C0"/>
                </a:solidFill>
              </a:rPr>
              <a:t>Setting </a:t>
            </a:r>
            <a:r>
              <a:rPr lang="en-US" sz="2400" b="1" dirty="0">
                <a:solidFill>
                  <a:srgbClr val="0070C0"/>
                </a:solidFill>
              </a:rPr>
              <a:t>the Regional Context </a:t>
            </a:r>
          </a:p>
        </p:txBody>
      </p:sp>
      <p:sp>
        <p:nvSpPr>
          <p:cNvPr id="6" name="TextBox 5"/>
          <p:cNvSpPr txBox="1"/>
          <p:nvPr/>
        </p:nvSpPr>
        <p:spPr>
          <a:xfrm>
            <a:off x="1330570" y="3907264"/>
            <a:ext cx="6576645" cy="400110"/>
          </a:xfrm>
          <a:prstGeom prst="rect">
            <a:avLst/>
          </a:prstGeom>
          <a:noFill/>
        </p:spPr>
        <p:txBody>
          <a:bodyPr wrap="square" rtlCol="0">
            <a:spAutoFit/>
          </a:bodyPr>
          <a:lstStyle/>
          <a:p>
            <a:r>
              <a:rPr lang="en-US" sz="2000" b="1" dirty="0" smtClean="0">
                <a:solidFill>
                  <a:srgbClr val="0070C0"/>
                </a:solidFill>
              </a:rPr>
              <a:t>Implementing </a:t>
            </a:r>
            <a:r>
              <a:rPr lang="en-US" sz="2000" b="1" dirty="0">
                <a:solidFill>
                  <a:srgbClr val="0070C0"/>
                </a:solidFill>
              </a:rPr>
              <a:t>the Asia-Pacific Regional Initiatives </a:t>
            </a:r>
            <a:r>
              <a:rPr lang="en-US" sz="2000" b="1" dirty="0" smtClean="0">
                <a:solidFill>
                  <a:srgbClr val="0070C0"/>
                </a:solidFill>
              </a:rPr>
              <a:t>2015-2017 </a:t>
            </a:r>
            <a:endParaRPr lang="en-US" sz="2000" b="1" dirty="0">
              <a:solidFill>
                <a:srgbClr val="0070C0"/>
              </a:solidFill>
            </a:endParaRPr>
          </a:p>
        </p:txBody>
      </p:sp>
      <p:pic>
        <p:nvPicPr>
          <p:cNvPr id="7" name="Picture 6"/>
          <p:cNvPicPr>
            <a:picLocks noChangeAspect="1"/>
          </p:cNvPicPr>
          <p:nvPr/>
        </p:nvPicPr>
        <p:blipFill>
          <a:blip r:embed="rId4"/>
          <a:stretch>
            <a:fillRect/>
          </a:stretch>
        </p:blipFill>
        <p:spPr>
          <a:xfrm>
            <a:off x="0" y="0"/>
            <a:ext cx="1268078" cy="1353429"/>
          </a:xfrm>
          <a:prstGeom prst="rect">
            <a:avLst/>
          </a:prstGeom>
        </p:spPr>
      </p:pic>
    </p:spTree>
    <p:extLst>
      <p:ext uri="{BB962C8B-B14F-4D97-AF65-F5344CB8AC3E}">
        <p14:creationId xmlns:p14="http://schemas.microsoft.com/office/powerpoint/2010/main" val="13646092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7" y="201696"/>
            <a:ext cx="2927838" cy="1143000"/>
          </a:xfrm>
        </p:spPr>
        <p:txBody>
          <a:bodyPr/>
          <a:lstStyle/>
          <a:p>
            <a:r>
              <a:rPr lang="en-US" dirty="0" smtClean="0"/>
              <a:t>Thank You</a:t>
            </a:r>
            <a:endParaRPr lang="en-US" dirty="0"/>
          </a:p>
        </p:txBody>
      </p:sp>
      <p:sp>
        <p:nvSpPr>
          <p:cNvPr id="3" name="Content Placeholder 2"/>
          <p:cNvSpPr>
            <a:spLocks noGrp="1"/>
          </p:cNvSpPr>
          <p:nvPr>
            <p:ph idx="1"/>
          </p:nvPr>
        </p:nvSpPr>
        <p:spPr>
          <a:xfrm>
            <a:off x="351693" y="4760966"/>
            <a:ext cx="4114800" cy="1780591"/>
          </a:xfrm>
        </p:spPr>
        <p:txBody>
          <a:bodyPr>
            <a:normAutofit/>
          </a:bodyPr>
          <a:lstStyle/>
          <a:p>
            <a:pPr marL="0" indent="0">
              <a:spcBef>
                <a:spcPts val="0"/>
              </a:spcBef>
              <a:buNone/>
            </a:pPr>
            <a:r>
              <a:rPr lang="en-US" sz="1800" b="1" dirty="0" smtClean="0"/>
              <a:t>Ioane Koroivuki</a:t>
            </a:r>
          </a:p>
          <a:p>
            <a:pPr marL="0" indent="0">
              <a:spcBef>
                <a:spcPts val="0"/>
              </a:spcBef>
              <a:buNone/>
            </a:pPr>
            <a:r>
              <a:rPr lang="en-US" sz="1800" b="1" dirty="0" smtClean="0"/>
              <a:t>Regional Director</a:t>
            </a:r>
          </a:p>
          <a:p>
            <a:pPr marL="0" indent="0">
              <a:spcBef>
                <a:spcPts val="0"/>
              </a:spcBef>
              <a:buNone/>
            </a:pPr>
            <a:r>
              <a:rPr lang="en-US" sz="1800" b="1" dirty="0" smtClean="0"/>
              <a:t>ITU Regional Office for Asia &amp; the Pacific</a:t>
            </a:r>
          </a:p>
          <a:p>
            <a:pPr marL="0" indent="0">
              <a:spcBef>
                <a:spcPts val="0"/>
              </a:spcBef>
              <a:buNone/>
            </a:pPr>
            <a:r>
              <a:rPr lang="en-US" sz="1800" b="1" dirty="0" smtClean="0"/>
              <a:t>111/3 </a:t>
            </a:r>
            <a:r>
              <a:rPr lang="en-US" sz="1800" b="1" dirty="0" err="1" smtClean="0"/>
              <a:t>ChaengWattana</a:t>
            </a:r>
            <a:r>
              <a:rPr lang="en-US" sz="1800" b="1" dirty="0" smtClean="0"/>
              <a:t> Road,  </a:t>
            </a:r>
            <a:r>
              <a:rPr lang="en-US" sz="1800" b="1" dirty="0" err="1" smtClean="0"/>
              <a:t>Laksi</a:t>
            </a:r>
            <a:r>
              <a:rPr lang="en-US" sz="1800" b="1" dirty="0" smtClean="0"/>
              <a:t>,</a:t>
            </a:r>
          </a:p>
          <a:p>
            <a:pPr marL="0" indent="0">
              <a:spcBef>
                <a:spcPts val="0"/>
              </a:spcBef>
              <a:buNone/>
            </a:pPr>
            <a:r>
              <a:rPr lang="en-US" sz="1800" b="1" dirty="0" smtClean="0"/>
              <a:t>Bangkok 10210, THAILAND</a:t>
            </a:r>
          </a:p>
          <a:p>
            <a:pPr marL="0" indent="0">
              <a:spcBef>
                <a:spcPts val="0"/>
              </a:spcBef>
              <a:buNone/>
            </a:pPr>
            <a:r>
              <a:rPr lang="en-US" sz="1800" b="1" dirty="0" smtClean="0"/>
              <a:t>P : +66-2-575 0055 F : +66-2-575 3705</a:t>
            </a:r>
          </a:p>
          <a:p>
            <a:endParaRPr lang="en-US" dirty="0">
              <a:solidFill>
                <a:schemeClr val="accent1">
                  <a:lumMod val="20000"/>
                  <a:lumOff val="80000"/>
                </a:schemeClr>
              </a:solidFill>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30</a:t>
            </a:fld>
            <a:endParaRPr lang="en-US"/>
          </a:p>
        </p:txBody>
      </p:sp>
    </p:spTree>
    <p:extLst>
      <p:ext uri="{BB962C8B-B14F-4D97-AF65-F5344CB8AC3E}">
        <p14:creationId xmlns:p14="http://schemas.microsoft.com/office/powerpoint/2010/main" val="1071666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Related Information</a:t>
            </a:r>
            <a:endParaRPr lang="en-US" dirty="0"/>
          </a:p>
        </p:txBody>
      </p:sp>
      <p:sp>
        <p:nvSpPr>
          <p:cNvPr id="3" name="Content Placeholder 2"/>
          <p:cNvSpPr>
            <a:spLocks noGrp="1"/>
          </p:cNvSpPr>
          <p:nvPr>
            <p:ph idx="1"/>
          </p:nvPr>
        </p:nvSpPr>
        <p:spPr/>
        <p:txBody>
          <a:bodyPr/>
          <a:lstStyle/>
          <a:p>
            <a:pPr marL="0" indent="0">
              <a:buNone/>
            </a:pPr>
            <a:r>
              <a:rPr lang="en-US" dirty="0" smtClean="0"/>
              <a:t>Information Slides</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31</a:t>
            </a:fld>
            <a:endParaRPr lang="en-US"/>
          </a:p>
        </p:txBody>
      </p:sp>
    </p:spTree>
    <p:extLst>
      <p:ext uri="{BB962C8B-B14F-4D97-AF65-F5344CB8AC3E}">
        <p14:creationId xmlns:p14="http://schemas.microsoft.com/office/powerpoint/2010/main" val="42032258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1927570"/>
              </p:ext>
            </p:extLst>
          </p:nvPr>
        </p:nvGraphicFramePr>
        <p:xfrm>
          <a:off x="336644" y="1779936"/>
          <a:ext cx="8483506" cy="4065615"/>
        </p:xfrm>
        <a:graphic>
          <a:graphicData uri="http://schemas.openxmlformats.org/drawingml/2006/table">
            <a:tbl>
              <a:tblPr/>
              <a:tblGrid>
                <a:gridCol w="2686194"/>
                <a:gridCol w="2969477"/>
                <a:gridCol w="2827835"/>
              </a:tblGrid>
              <a:tr h="40038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9451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Enhanced dialogue and cooperation among national regulators, policy-makers and other telecommunication /ICT stakeholders on topical policy, legal and regulatory issues to help countries achieve their goals of creating a more inclusive information society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decision-making on policy and regulatory issues and conducive policy, legal and regulatory environment for the ICT sector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5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Policy and regulatory knowledge exchange through Forums , Ministerial, Regulators Roundtable,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to  countries on Wireless Broadband Licensing, OTT, Connected Age, Post Liberalization Review (8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Built human capacity of policy makers and regulators developed through regional and national trainings.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Policy and regulatory knowledge exchange through Forums  Regulators Roundtable, digital societies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to  countries  on </a:t>
                      </a:r>
                      <a:r>
                        <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Licensing, Tariff, Converged regulator, </a:t>
                      </a:r>
                      <a:r>
                        <a:rPr kumimoji="0" lang="en-US" altLang="en-US" sz="14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ccTLD</a:t>
                      </a:r>
                      <a:r>
                        <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domain names,  Broadband access, (7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Build human capacity of policy makers and regulators developed through regional and national trainings.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6646" name="Title 1"/>
          <p:cNvSpPr txBox="1">
            <a:spLocks/>
          </p:cNvSpPr>
          <p:nvPr/>
        </p:nvSpPr>
        <p:spPr bwMode="auto">
          <a:xfrm>
            <a:off x="336644" y="318163"/>
            <a:ext cx="68821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b="1" dirty="0">
                <a:solidFill>
                  <a:srgbClr val="0070C0"/>
                </a:solidFill>
                <a:latin typeface="Cambria" panose="02040503050406030204" pitchFamily="18" charset="0"/>
              </a:rPr>
              <a:t>Output 2.1: Policy and </a:t>
            </a:r>
            <a:r>
              <a:rPr lang="en-US" altLang="en-US" sz="2400" b="1" dirty="0" smtClean="0">
                <a:solidFill>
                  <a:srgbClr val="0070C0"/>
                </a:solidFill>
                <a:latin typeface="Cambria" panose="02040503050406030204" pitchFamily="18" charset="0"/>
              </a:rPr>
              <a:t>Regulatory </a:t>
            </a:r>
            <a:r>
              <a:rPr lang="en-US" altLang="en-US" sz="2400" b="1" dirty="0">
                <a:solidFill>
                  <a:srgbClr val="0070C0"/>
                </a:solidFill>
                <a:latin typeface="Cambria" panose="02040503050406030204" pitchFamily="18" charset="0"/>
              </a:rPr>
              <a:t>F</a:t>
            </a:r>
            <a:r>
              <a:rPr lang="en-US" altLang="en-US" sz="2400" b="1" dirty="0" smtClean="0">
                <a:solidFill>
                  <a:srgbClr val="0070C0"/>
                </a:solidFill>
                <a:latin typeface="Cambria" panose="02040503050406030204" pitchFamily="18" charset="0"/>
              </a:rPr>
              <a:t>rameworks</a:t>
            </a:r>
            <a:endParaRPr lang="fr-CH" altLang="en-US" sz="2400" b="1" dirty="0">
              <a:solidFill>
                <a:srgbClr val="0070C0"/>
              </a:solidFill>
              <a:latin typeface="Cambria" panose="02040503050406030204" pitchFamily="18" charset="0"/>
            </a:endParaRPr>
          </a:p>
        </p:txBody>
      </p:sp>
      <p:sp>
        <p:nvSpPr>
          <p:cNvPr id="26647" name="TextBox 3"/>
          <p:cNvSpPr txBox="1">
            <a:spLocks noChangeArrowheads="1"/>
          </p:cNvSpPr>
          <p:nvPr/>
        </p:nvSpPr>
        <p:spPr bwMode="auto">
          <a:xfrm>
            <a:off x="336644" y="956007"/>
            <a:ext cx="800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dirty="0">
                <a:solidFill>
                  <a:srgbClr val="00B050"/>
                </a:solidFill>
              </a:rPr>
              <a:t>links to </a:t>
            </a:r>
            <a:r>
              <a:rPr lang="en-US" altLang="en-US" sz="1800" b="1" dirty="0">
                <a:solidFill>
                  <a:srgbClr val="00B050"/>
                </a:solidFill>
              </a:rPr>
              <a:t>Asia-Pacific Regional Initiative 3 and </a:t>
            </a:r>
            <a:r>
              <a:rPr lang="en-US" altLang="en-US" sz="1800" b="1" dirty="0" smtClean="0">
                <a:solidFill>
                  <a:srgbClr val="00B050"/>
                </a:solidFill>
              </a:rPr>
              <a:t>4</a:t>
            </a:r>
          </a:p>
          <a:p>
            <a:pPr eaLnBrk="1" hangingPunct="1">
              <a:spcBef>
                <a:spcPct val="0"/>
              </a:spcBef>
              <a:buFontTx/>
              <a:buNone/>
            </a:pPr>
            <a:r>
              <a:rPr lang="en-US" altLang="en-US" sz="1800" b="1" dirty="0" smtClean="0">
                <a:solidFill>
                  <a:srgbClr val="00B050"/>
                </a:solidFill>
              </a:rPr>
              <a:t>(3) </a:t>
            </a:r>
            <a:r>
              <a:rPr lang="en-US" altLang="en-US" sz="1600" b="1" dirty="0" smtClean="0">
                <a:solidFill>
                  <a:srgbClr val="00B050"/>
                </a:solidFill>
              </a:rPr>
              <a:t>Development </a:t>
            </a:r>
            <a:r>
              <a:rPr lang="en-US" altLang="en-US" sz="1600" b="1" dirty="0">
                <a:solidFill>
                  <a:srgbClr val="00B050"/>
                </a:solidFill>
              </a:rPr>
              <a:t>of broadband access and adoption of broadband, </a:t>
            </a:r>
            <a:r>
              <a:rPr lang="en-US" altLang="en-US" sz="1600" b="1" dirty="0" smtClean="0">
                <a:solidFill>
                  <a:srgbClr val="00B050"/>
                </a:solidFill>
              </a:rPr>
              <a:t>(4) </a:t>
            </a:r>
            <a:r>
              <a:rPr lang="en-US" altLang="en-US" sz="1600" b="1" dirty="0">
                <a:solidFill>
                  <a:srgbClr val="00B050"/>
                </a:solidFill>
              </a:rPr>
              <a:t>Policy and </a:t>
            </a:r>
            <a:r>
              <a:rPr lang="en-US" altLang="en-US" sz="1600" b="1" dirty="0" smtClean="0">
                <a:solidFill>
                  <a:srgbClr val="00B050"/>
                </a:solidFill>
              </a:rPr>
              <a:t>Regulation</a:t>
            </a:r>
            <a:endParaRPr lang="en-US" altLang="en-US" sz="1400"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p:cNvSpPr>
          <p:nvPr/>
        </p:nvSpPr>
        <p:spPr bwMode="auto">
          <a:xfrm>
            <a:off x="550985" y="216134"/>
            <a:ext cx="7620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b="1" dirty="0">
                <a:solidFill>
                  <a:srgbClr val="0070C0"/>
                </a:solidFill>
                <a:latin typeface="Cambria" panose="02040503050406030204" pitchFamily="18" charset="0"/>
              </a:rPr>
              <a:t>Output 2.2: Telecommunication/ICT networks, including conformance and interoperability and bridging the standardization gap</a:t>
            </a:r>
            <a:endParaRPr lang="fr-CH" altLang="en-US" sz="1800" b="1" dirty="0">
              <a:solidFill>
                <a:srgbClr val="0070C0"/>
              </a:solidFill>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09357765"/>
              </p:ext>
            </p:extLst>
          </p:nvPr>
        </p:nvGraphicFramePr>
        <p:xfrm>
          <a:off x="550984" y="1611401"/>
          <a:ext cx="8417169" cy="5055738"/>
        </p:xfrm>
        <a:graphic>
          <a:graphicData uri="http://schemas.openxmlformats.org/drawingml/2006/table">
            <a:tbl>
              <a:tblPr/>
              <a:tblGrid>
                <a:gridCol w="1396814"/>
                <a:gridCol w="3640184"/>
                <a:gridCol w="3380171"/>
              </a:tblGrid>
              <a:tr h="25518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CA3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344320">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Telecom/ICT Networks, NGN, Broadband, IPv6, Internet Exchange, C&amp;I,  Bridging the   standardization Gap</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key infrastructure development issues and </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Broadband Access through RDFS, Workshops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IPv6, C&amp;I, affordable access (2 countries), </a:t>
                      </a:r>
                      <a:endPar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through regional (C&amp;I, IPv6 Infra Security, Broadband Access) and national trainings.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network information through update of  terrestrial maps </a:t>
                      </a:r>
                      <a:endPar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key  infrastructure development issues (</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RDF)</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Compliance testing, C&amp;I, IPv6, Technology Roadmap, NIX ( 5 countries),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through regional </a:t>
                      </a: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NGN, </a:t>
                      </a:r>
                      <a:r>
                        <a:rPr kumimoji="0" lang="en-US" altLang="en-US" sz="11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IoT</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C&amp;I, Internet and IPv6 Security, Mobile Broadband, Broadband Access) and national trainings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network information through update of  terrestrial maps </a:t>
                      </a:r>
                      <a:endPar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133703">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Spectrum Management</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Satellite Coordination and Cross Border interference Mitigation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Spectrum Assessment and Wireless BB Master-plan and Cross border mitigation (8 countries),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through regional (Satellite Coordination, Spectrum Monitoring, Spectrum Management an DTTV (Pacific)) and national trainings.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Economic Aspects of Spectrum Management, Spectrum Issues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Spectrum Monitoring and satellite, Spectrum Master-plan, Cross border interference Mitigation (4+ countries)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a:t>
                      </a: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through regional (Spectrum management and Monitoring, SMS4DC ) and national trainings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132521">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Broadcasting</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broadcasting issues</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Continued partnership with regional </a:t>
                      </a:r>
                      <a:r>
                        <a:rPr kumimoji="0" lang="en-US" alt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organisations</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ABU and AIBD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on digital broadcasting (3 countries)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Regional Study on Interactive Multimedia Services</a:t>
                      </a:r>
                      <a:endParaRPr kumimoji="0" lang="en-US" altLang="en-US" sz="11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broadcasting issues</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Continued partnership with regional </a:t>
                      </a:r>
                      <a:r>
                        <a:rPr kumimoji="0" lang="en-US" altLang="en-US" sz="11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organisations</a:t>
                      </a:r>
                      <a:r>
                        <a:rPr kumimoji="0" lang="en-US" altLang="en-US" sz="11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ABU and AIBD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on digital broadcasting (1  country)</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7683" name="TextBox 3"/>
          <p:cNvSpPr txBox="1">
            <a:spLocks noChangeArrowheads="1"/>
          </p:cNvSpPr>
          <p:nvPr/>
        </p:nvSpPr>
        <p:spPr bwMode="auto">
          <a:xfrm>
            <a:off x="550984" y="975214"/>
            <a:ext cx="80471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b="1" i="1" dirty="0">
                <a:solidFill>
                  <a:srgbClr val="00B050"/>
                </a:solidFill>
              </a:rPr>
              <a:t>links to </a:t>
            </a:r>
            <a:r>
              <a:rPr lang="en-US" altLang="en-US" sz="1400" b="1" dirty="0">
                <a:solidFill>
                  <a:srgbClr val="00B050"/>
                </a:solidFill>
              </a:rPr>
              <a:t>Asia-Pacific Regional Initiative </a:t>
            </a:r>
            <a:r>
              <a:rPr lang="en-US" altLang="en-US" sz="1400" b="1" dirty="0" smtClean="0">
                <a:solidFill>
                  <a:srgbClr val="00B050"/>
                </a:solidFill>
              </a:rPr>
              <a:t>(3) Harnessing </a:t>
            </a:r>
            <a:r>
              <a:rPr lang="en-US" altLang="en-US" sz="1400" b="1" dirty="0">
                <a:solidFill>
                  <a:srgbClr val="00B050"/>
                </a:solidFill>
              </a:rPr>
              <a:t>the benefits of new </a:t>
            </a:r>
            <a:r>
              <a:rPr lang="en-US" altLang="en-US" sz="1400" b="1" dirty="0" smtClean="0">
                <a:solidFill>
                  <a:srgbClr val="00B050"/>
                </a:solidFill>
              </a:rPr>
              <a:t>technologies, and  (4) Development </a:t>
            </a:r>
            <a:r>
              <a:rPr lang="en-US" altLang="en-US" sz="1400" b="1" dirty="0">
                <a:solidFill>
                  <a:srgbClr val="00B050"/>
                </a:solidFill>
              </a:rPr>
              <a:t>of broadband access and adoption of broadband</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p:cNvSpPr>
          <p:nvPr/>
        </p:nvSpPr>
        <p:spPr bwMode="auto">
          <a:xfrm>
            <a:off x="533400" y="4699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a:solidFill>
                  <a:srgbClr val="0070C0"/>
                </a:solidFill>
                <a:latin typeface="Arial" panose="020B0604020202020204" pitchFamily="34" charset="0"/>
              </a:rPr>
              <a:t>Output 2.3: Innovation and partnership</a:t>
            </a:r>
            <a:endParaRPr lang="fr-CH" altLang="en-US" sz="2000" b="1">
              <a:solidFill>
                <a:srgbClr val="0070C0"/>
              </a:solidFill>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71252088"/>
              </p:ext>
            </p:extLst>
          </p:nvPr>
        </p:nvGraphicFramePr>
        <p:xfrm>
          <a:off x="533400" y="1905000"/>
          <a:ext cx="8001000" cy="3268663"/>
        </p:xfrm>
        <a:graphic>
          <a:graphicData uri="http://schemas.openxmlformats.org/drawingml/2006/table">
            <a:tbl>
              <a:tblPr/>
              <a:tblGrid>
                <a:gridCol w="4167892"/>
                <a:gridCol w="3833108"/>
              </a:tblGrid>
              <a:tr h="61714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5151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Most ASP activities leveraged on strategic partnerships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ABU</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AIBD, ADB, APT, ASEAN, APNIC, FAO, GSMA, PITA, UNICEF, ICANN, ISOC and others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Australia, Japan, Rep of Korea, Thailand,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2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Centres</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of Excellence</a:t>
                      </a: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Most ASP activities leverages on strategic partnerships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ABU, ADB, AIBD, APT, ASEAN, APNIC, FAO, GSMA, PITA,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Australia, Rep of Korea, Thailand,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2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Centres</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of Excellence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692" marB="456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8692" name="TextBox 3"/>
          <p:cNvSpPr txBox="1">
            <a:spLocks noChangeArrowheads="1"/>
          </p:cNvSpPr>
          <p:nvPr/>
        </p:nvSpPr>
        <p:spPr bwMode="auto">
          <a:xfrm>
            <a:off x="533400" y="1111249"/>
            <a:ext cx="283464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200" b="1" i="1" dirty="0">
                <a:solidFill>
                  <a:srgbClr val="00B050"/>
                </a:solidFill>
              </a:rPr>
              <a:t>links to all </a:t>
            </a:r>
            <a:r>
              <a:rPr lang="en-US" altLang="en-US" sz="1200" b="1" dirty="0">
                <a:solidFill>
                  <a:srgbClr val="00B050"/>
                </a:solidFill>
              </a:rPr>
              <a:t>Asia-Pacific Regional Initiatives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68454958"/>
              </p:ext>
            </p:extLst>
          </p:nvPr>
        </p:nvGraphicFramePr>
        <p:xfrm>
          <a:off x="533400" y="1447800"/>
          <a:ext cx="8153400" cy="4322888"/>
        </p:xfrm>
        <a:graphic>
          <a:graphicData uri="http://schemas.openxmlformats.org/drawingml/2006/table">
            <a:tbl>
              <a:tblPr/>
              <a:tblGrid>
                <a:gridCol w="2717800"/>
                <a:gridCol w="2964873"/>
                <a:gridCol w="2470727"/>
              </a:tblGrid>
              <a:tr h="3909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bg1"/>
                          </a:solidFill>
                          <a:effectLst/>
                          <a:latin typeface="Calibri" panose="020F0502020204030204" pitchFamily="34" charset="0"/>
                          <a:cs typeface="Arial" panose="020B0604020202020204" pitchFamily="34" charset="0"/>
                        </a:rPr>
                        <a:t>OUTCOMES</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CA3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2016</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06424">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capacity of Member States to incorporate and implement cybersecurity policies and strategies into nation-wide ICT plans, as well as appropriate legislation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Enhanced ability of Member States to respond to </a:t>
                      </a:r>
                      <a:r>
                        <a:rPr kumimoji="0" lang="en-US" altLang="en-US" sz="1400" b="0" i="0" u="none" strike="noStrike" cap="none" normalizeH="0" baseline="0" dirty="0" err="1" smtClean="0">
                          <a:ln>
                            <a:noFill/>
                          </a:ln>
                          <a:solidFill>
                            <a:srgbClr val="000000"/>
                          </a:solidFill>
                          <a:effectLst/>
                          <a:latin typeface="Arial" panose="020B0604020202020204" pitchFamily="34" charset="0"/>
                          <a:cs typeface="Arial" panose="020B0604020202020204" pitchFamily="34" charset="0"/>
                        </a:rPr>
                        <a:t>cyberthreats</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 in a timely manner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Enhanced cooperation, information exchange and knowhow transfer among Member States and with relevant Players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13" marB="4571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Enhanced awareness and regional dialogue on Cloud Computing and Security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a:t>
                      </a:r>
                      <a:r>
                        <a:rPr kumimoji="0" lang="en-US" altLang="en-US" sz="14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Cybersecurity, COP, Cybersecurity Policy, National Security Assessment, Critical </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Infrastructure Protection, Digital Literacy and Child Online Protection (5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 on </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IPv6 Infrastructure Security </a:t>
                      </a: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Customized assistance </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to  countries on Cybersecurity, Capacity Building for Incidence Responders ( 2 countries);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ASEAN COP framework (10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human capacity on </a:t>
                      </a: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Internet and IPv6 Infrastructure Security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L="91435" marR="91435" marT="45712" marB="4571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29718" name="Title 1"/>
          <p:cNvSpPr txBox="1">
            <a:spLocks/>
          </p:cNvSpPr>
          <p:nvPr/>
        </p:nvSpPr>
        <p:spPr bwMode="auto">
          <a:xfrm>
            <a:off x="533400" y="336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3.1: Building confidence and security in the use of ICTs</a:t>
            </a:r>
            <a:endParaRPr lang="fr-CH" altLang="en-US" sz="2000" b="1" dirty="0">
              <a:solidFill>
                <a:srgbClr val="0070C0"/>
              </a:solidFill>
              <a:latin typeface="Cambria" panose="02040503050406030204" pitchFamily="18" charset="0"/>
            </a:endParaRPr>
          </a:p>
        </p:txBody>
      </p:sp>
      <p:sp>
        <p:nvSpPr>
          <p:cNvPr id="29719" name="TextBox 3"/>
          <p:cNvSpPr txBox="1">
            <a:spLocks noChangeArrowheads="1"/>
          </p:cNvSpPr>
          <p:nvPr/>
        </p:nvSpPr>
        <p:spPr bwMode="auto">
          <a:xfrm>
            <a:off x="533400" y="857534"/>
            <a:ext cx="650315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400" b="1">
                <a:solidFill>
                  <a:srgbClr val="00B050"/>
                </a:solidFill>
              </a:rPr>
              <a:t>links to Asia-Pacific Regional Initiative 3, Harnessing the benefits of new technologies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1033006"/>
              </p:ext>
            </p:extLst>
          </p:nvPr>
        </p:nvGraphicFramePr>
        <p:xfrm>
          <a:off x="533399" y="1378424"/>
          <a:ext cx="8201167" cy="4592472"/>
        </p:xfrm>
        <a:graphic>
          <a:graphicData uri="http://schemas.openxmlformats.org/drawingml/2006/table">
            <a:tbl>
              <a:tblPr/>
              <a:tblGrid>
                <a:gridCol w="2614865"/>
                <a:gridCol w="2775724"/>
                <a:gridCol w="2810578"/>
              </a:tblGrid>
              <a:tr h="628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CA3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63922">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capacity of countries for the planning of national sectoral e-strategies to foster the enabling environment for upscaling ICT applications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capacity of countries to leverage ICT/mobile applications to improve the delivery of value-added services in high-priority areas (e.g. health, governance, education, payments, etc.) in order to provide effective solutions for various challenges in sustainable development through public-private collaboration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innovation, knowledge and skills of national institutions to use ICT and broadband for development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awareness and regional dialogue on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e-Government, Smart Cities, Digital Societies, SMEs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assistance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to  countries  on</a:t>
                      </a: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a:t>
                      </a:r>
                      <a:r>
                        <a:rPr kumimoji="0" lang="en-US" altLang="en-US" sz="12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Gov</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Smart City, e-agriculture, Cloud application, Mobile App, Community Centre  (5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human capacity on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Smart City, Smart Grids, e-agriculture strategy development</a:t>
                      </a: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capacity for strategic planning on e-agriculture through (FAO-ITU e-agriculture Guide).</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awareness and regional dialogue on  Digital Societies Policy Forum ,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Consumer protection, IOT Strategy, e-agriculture, e-</a:t>
                      </a:r>
                      <a:r>
                        <a:rPr kumimoji="0" lang="en-US" altLang="en-US" sz="1200" b="0" i="0" u="none" strike="noStrike" cap="none" normalizeH="0" baseline="0" dirty="0" err="1" smtClean="0">
                          <a:ln>
                            <a:noFill/>
                          </a:ln>
                          <a:solidFill>
                            <a:schemeClr val="tx1"/>
                          </a:solidFill>
                          <a:effectLst/>
                          <a:latin typeface="Calibri" panose="020F0502020204030204" pitchFamily="34" charset="0"/>
                          <a:cs typeface="Arial" panose="020B0604020202020204" pitchFamily="34" charset="0"/>
                        </a:rPr>
                        <a:t>Gov</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Smart Cities, Digital Societies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assistance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to  countries  on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Mobile app, e-agriculture, Broadband access and uptake (7 countries)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human capacity on </a:t>
                      </a: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IOT application, ICT for rural development, e-agriculture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Improved information on e-agriculture solutions</a:t>
                      </a:r>
                      <a:endPar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0742" name="Title 1"/>
          <p:cNvSpPr txBox="1">
            <a:spLocks/>
          </p:cNvSpPr>
          <p:nvPr/>
        </p:nvSpPr>
        <p:spPr bwMode="auto">
          <a:xfrm>
            <a:off x="533400" y="253763"/>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3.2: ICT applications and services </a:t>
            </a:r>
            <a:endParaRPr lang="fr-CH" altLang="en-US" sz="2000" b="1" dirty="0">
              <a:solidFill>
                <a:srgbClr val="0070C0"/>
              </a:solidFill>
              <a:latin typeface="Cambria" panose="02040503050406030204" pitchFamily="18" charset="0"/>
            </a:endParaRPr>
          </a:p>
        </p:txBody>
      </p:sp>
      <p:sp>
        <p:nvSpPr>
          <p:cNvPr id="30743" name="TextBox 3"/>
          <p:cNvSpPr txBox="1">
            <a:spLocks noChangeArrowheads="1"/>
          </p:cNvSpPr>
          <p:nvPr/>
        </p:nvSpPr>
        <p:spPr bwMode="auto">
          <a:xfrm>
            <a:off x="533400" y="651538"/>
            <a:ext cx="6698776"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dirty="0">
                <a:solidFill>
                  <a:srgbClr val="00B050"/>
                </a:solidFill>
              </a:rPr>
              <a:t>links to </a:t>
            </a:r>
            <a:r>
              <a:rPr lang="en-US" altLang="en-US" sz="1800" b="1" dirty="0">
                <a:solidFill>
                  <a:srgbClr val="00B050"/>
                </a:solidFill>
              </a:rPr>
              <a:t>Asia-Pacific Regional Initiative 3 and 4, </a:t>
            </a:r>
            <a:r>
              <a:rPr lang="en-US" altLang="en-US" sz="1400" b="1" dirty="0">
                <a:solidFill>
                  <a:srgbClr val="00B050"/>
                </a:solidFill>
              </a:rPr>
              <a:t>Harnessing the benefits of new technologies, Development of broadband access and adoption of broadband</a:t>
            </a:r>
          </a:p>
          <a:p>
            <a:pPr algn="r" eaLnBrk="1" hangingPunct="1">
              <a:spcBef>
                <a:spcPct val="0"/>
              </a:spcBef>
              <a:buFontTx/>
              <a:buNone/>
            </a:pPr>
            <a:endParaRPr lang="en-US" altLang="en-US" sz="1400" b="1" dirty="0">
              <a:solidFill>
                <a:srgbClr val="00B050"/>
              </a:solidFill>
            </a:endParaRPr>
          </a:p>
          <a:p>
            <a:pPr algn="r" eaLnBrk="1" hangingPunct="1">
              <a:spcBef>
                <a:spcPct val="0"/>
              </a:spcBef>
              <a:buFontTx/>
              <a:buNone/>
            </a:pPr>
            <a:endParaRPr lang="en-US" altLang="en-US" sz="1800"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6289056"/>
              </p:ext>
            </p:extLst>
          </p:nvPr>
        </p:nvGraphicFramePr>
        <p:xfrm>
          <a:off x="342900" y="1527174"/>
          <a:ext cx="8229601" cy="5057775"/>
        </p:xfrm>
        <a:graphic>
          <a:graphicData uri="http://schemas.openxmlformats.org/drawingml/2006/table">
            <a:tbl>
              <a:tblPr/>
              <a:tblGrid>
                <a:gridCol w="2507201"/>
                <a:gridCol w="2883281"/>
                <a:gridCol w="2839119"/>
              </a:tblGrid>
              <a:tr h="64598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CCA3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41179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capacity building of membership in international Internet governance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knowledge and skills of ITU membership in the use of telecommunications / ICTs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awareness of the role of human and institutional capacity building for telecommunications/ICTs and  development for the ITU membership</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9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partnership and engagement in capacity building through CoE Steering Committee Meeting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assistance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to  countries  on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strengthening ITCI, IP Transit Traffic , IPv6, Post Liberalization Review and  Numbering plan (4 countries),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human capacity on priority issues through </a:t>
                      </a:r>
                      <a:r>
                        <a:rPr kumimoji="0" lang="en-US" altLang="en-US" sz="12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CoEs</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(8 implemented), ITP, ITU-IDA, ITU-TRAI, ITU-NBTC and national workshops.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partnership and engagement in capacity building through CoE Steering Committee Meeting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assistance to countries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on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Emergency telecom, IPv6, public policy issues, mobile broadband (5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human capacity on priority issues through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r>
                        <a:rPr kumimoji="0" lang="en-US" altLang="en-US" sz="1200" b="0" i="0" u="none" strike="noStrike" cap="none" normalizeH="0" baseline="0" dirty="0" err="1" smtClean="0">
                          <a:ln>
                            <a:noFill/>
                          </a:ln>
                          <a:solidFill>
                            <a:srgbClr val="000000"/>
                          </a:solidFill>
                          <a:effectLst/>
                          <a:latin typeface="Calibri" panose="020F0502020204030204" pitchFamily="34" charset="0"/>
                          <a:cs typeface="Arial" panose="020B0604020202020204" pitchFamily="34" charset="0"/>
                        </a:rPr>
                        <a:t>CoEs</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(14 planned), ITP, ITU-IDA, ITU-TRAI, ITU-NBTC (mentioned in other outputs)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22" marB="4572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1766" name="Title 1"/>
          <p:cNvSpPr txBox="1">
            <a:spLocks/>
          </p:cNvSpPr>
          <p:nvPr/>
        </p:nvSpPr>
        <p:spPr bwMode="auto">
          <a:xfrm>
            <a:off x="457200" y="463076"/>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4.1: Capacity Building</a:t>
            </a:r>
            <a:endParaRPr lang="fr-CH" altLang="en-US" sz="2000" b="1" dirty="0">
              <a:solidFill>
                <a:srgbClr val="0070C0"/>
              </a:solidFill>
              <a:latin typeface="Cambria" panose="02040503050406030204" pitchFamily="18" charset="0"/>
            </a:endParaRPr>
          </a:p>
        </p:txBody>
      </p:sp>
      <p:sp>
        <p:nvSpPr>
          <p:cNvPr id="31767" name="TextBox 3"/>
          <p:cNvSpPr txBox="1">
            <a:spLocks noChangeArrowheads="1"/>
          </p:cNvSpPr>
          <p:nvPr/>
        </p:nvSpPr>
        <p:spPr bwMode="auto">
          <a:xfrm>
            <a:off x="457200" y="1010206"/>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i="1" dirty="0">
                <a:solidFill>
                  <a:srgbClr val="00B050"/>
                </a:solidFill>
              </a:rPr>
              <a:t>links to all </a:t>
            </a:r>
            <a:r>
              <a:rPr lang="en-US" altLang="en-US" sz="1800" b="1" dirty="0">
                <a:solidFill>
                  <a:srgbClr val="00B050"/>
                </a:solidFill>
              </a:rPr>
              <a:t>Asia-Pacific Regional Initiatives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4077757"/>
              </p:ext>
            </p:extLst>
          </p:nvPr>
        </p:nvGraphicFramePr>
        <p:xfrm>
          <a:off x="342900" y="1791269"/>
          <a:ext cx="8458200" cy="3026392"/>
        </p:xfrm>
        <a:graphic>
          <a:graphicData uri="http://schemas.openxmlformats.org/drawingml/2006/table">
            <a:tbl>
              <a:tblPr/>
              <a:tblGrid>
                <a:gridCol w="4070920"/>
                <a:gridCol w="1969800"/>
                <a:gridCol w="2417480"/>
              </a:tblGrid>
              <a:tr h="677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48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information and knowledge of policy-makers and other stakeholders on current telecommunication/ICT trends and developments based on high-quality,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internationally comparable telecommunication/ICT statistics and data analysis</a:t>
                      </a:r>
                      <a:endParaRPr kumimoji="0" lang="en-US" altLang="en-US" sz="11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dialogue between telecommunication/ICT data producers and users and increased capacity and skills of producers of telecommunication/ICT statistics to carry out data collections at the national level based on international standards and methodologies</a:t>
                      </a:r>
                      <a:endParaRPr kumimoji="0" lang="en-US" altLang="en-US" sz="11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awareness amongst countries on their ICT Development (MIS Report launch)</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capacity on ICT indicators and statistics (3 country)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specific assistance on Telecom/ICT Indicators and Statistics (1 country)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awareness amongst countries on their ICT Development (MIS Report launch)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2790" name="Title 1"/>
          <p:cNvSpPr txBox="1">
            <a:spLocks/>
          </p:cNvSpPr>
          <p:nvPr/>
        </p:nvSpPr>
        <p:spPr bwMode="auto">
          <a:xfrm>
            <a:off x="342900" y="449428"/>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4.2: Telecommunication/ICT statistics</a:t>
            </a:r>
            <a:endParaRPr lang="fr-CH" altLang="en-US" sz="2000" b="1" dirty="0">
              <a:solidFill>
                <a:srgbClr val="0070C0"/>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64255428"/>
              </p:ext>
            </p:extLst>
          </p:nvPr>
        </p:nvGraphicFramePr>
        <p:xfrm>
          <a:off x="609600" y="1447800"/>
          <a:ext cx="7947546" cy="3438099"/>
        </p:xfrm>
        <a:graphic>
          <a:graphicData uri="http://schemas.openxmlformats.org/drawingml/2006/table">
            <a:tbl>
              <a:tblPr/>
              <a:tblGrid>
                <a:gridCol w="3331576"/>
                <a:gridCol w="2112615"/>
                <a:gridCol w="2503355"/>
              </a:tblGrid>
              <a:tr h="6956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74249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capacity of Member States to develop and implement digital inclusion policies, strategies and guidelines to ensure telecommunication/ICT accessibility for people with specific needs* and the use of telecommunications /ICTs for the social and economic empowerment of people with specific needs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capacity of members to provide people with specific needs with digital literacy training and training on the use of telecommunications/ICTs for social 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economic development</a:t>
                      </a: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awareness to encourage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Girls in ICT  and digital inclusion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Digital Literacy, text to speech (2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awareness to encourage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Girls in ICT  and digital inclusion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text to speech (1 country)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18" marB="4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3814" name="Title 1"/>
          <p:cNvSpPr txBox="1">
            <a:spLocks/>
          </p:cNvSpPr>
          <p:nvPr/>
        </p:nvSpPr>
        <p:spPr bwMode="auto">
          <a:xfrm>
            <a:off x="609600" y="263525"/>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4.3: </a:t>
            </a:r>
            <a:r>
              <a:rPr lang="en-US" altLang="en-US" sz="2000" b="1" dirty="0">
                <a:solidFill>
                  <a:srgbClr val="0070C0"/>
                </a:solidFill>
                <a:latin typeface="Arial" panose="020B0604020202020204" pitchFamily="34" charset="0"/>
              </a:rPr>
              <a:t>Digital inclusion of people with specific needs</a:t>
            </a:r>
            <a:endParaRPr lang="fr-CH" altLang="en-US" sz="2000" b="1" dirty="0">
              <a:solidFill>
                <a:srgbClr val="0070C0"/>
              </a:solidFill>
              <a:latin typeface="Cambria" panose="02040503050406030204" pitchFamily="18" charset="0"/>
            </a:endParaRPr>
          </a:p>
        </p:txBody>
      </p:sp>
      <p:sp>
        <p:nvSpPr>
          <p:cNvPr id="33815" name="TextBox 3"/>
          <p:cNvSpPr txBox="1">
            <a:spLocks noChangeArrowheads="1"/>
          </p:cNvSpPr>
          <p:nvPr/>
        </p:nvSpPr>
        <p:spPr bwMode="auto">
          <a:xfrm>
            <a:off x="609600" y="838200"/>
            <a:ext cx="724582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1" i="1" dirty="0">
                <a:solidFill>
                  <a:srgbClr val="00B050"/>
                </a:solidFill>
              </a:rPr>
              <a:t>links to </a:t>
            </a:r>
            <a:r>
              <a:rPr lang="en-US" altLang="en-US" sz="1800" b="1" dirty="0">
                <a:solidFill>
                  <a:srgbClr val="00B050"/>
                </a:solidFill>
              </a:rPr>
              <a:t>Asia-Pacific Regional Initiative 3</a:t>
            </a:r>
            <a:r>
              <a:rPr lang="en-US" altLang="en-US" sz="1800" dirty="0"/>
              <a:t> </a:t>
            </a:r>
            <a:r>
              <a:rPr lang="en-US" altLang="en-US" sz="1400" b="1" dirty="0">
                <a:solidFill>
                  <a:srgbClr val="00B050"/>
                </a:solidFill>
              </a:rPr>
              <a:t>Harnessing the benefits of new technologies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4119" y="138211"/>
            <a:ext cx="7869881" cy="1143000"/>
          </a:xfrm>
        </p:spPr>
        <p:txBody>
          <a:bodyPr/>
          <a:lstStyle/>
          <a:p>
            <a:pPr algn="l"/>
            <a:r>
              <a:rPr lang="en-US" dirty="0" smtClean="0"/>
              <a:t>Agenda</a:t>
            </a:r>
            <a:endParaRPr lang="en-US" dirty="0"/>
          </a:p>
        </p:txBody>
      </p:sp>
      <p:sp>
        <p:nvSpPr>
          <p:cNvPr id="3" name="Content Placeholder 2"/>
          <p:cNvSpPr>
            <a:spLocks noGrp="1"/>
          </p:cNvSpPr>
          <p:nvPr>
            <p:ph idx="1"/>
          </p:nvPr>
        </p:nvSpPr>
        <p:spPr>
          <a:xfrm>
            <a:off x="1274119" y="1281211"/>
            <a:ext cx="7869881" cy="4790383"/>
          </a:xfrm>
        </p:spPr>
        <p:txBody>
          <a:bodyPr>
            <a:normAutofit fontScale="85000" lnSpcReduction="20000"/>
          </a:bodyPr>
          <a:lstStyle/>
          <a:p>
            <a:pPr marL="514350" indent="-514350">
              <a:buAutoNum type="arabicPlain"/>
            </a:pPr>
            <a:r>
              <a:rPr lang="en-US" dirty="0" smtClean="0"/>
              <a:t>Introduction</a:t>
            </a:r>
          </a:p>
          <a:p>
            <a:pPr marL="514350" indent="-514350">
              <a:buAutoNum type="arabicPlain"/>
            </a:pPr>
            <a:r>
              <a:rPr lang="en-US" dirty="0" smtClean="0"/>
              <a:t>ITU 2020 Vision</a:t>
            </a:r>
          </a:p>
          <a:p>
            <a:pPr marL="514350" indent="-514350">
              <a:buAutoNum type="arabicPlain"/>
            </a:pPr>
            <a:r>
              <a:rPr lang="en-US" dirty="0" smtClean="0"/>
              <a:t>BDT Strategy </a:t>
            </a:r>
          </a:p>
          <a:p>
            <a:pPr marL="914400" lvl="1" indent="-514350"/>
            <a:r>
              <a:rPr lang="en-US" dirty="0" smtClean="0"/>
              <a:t>Objectives, Outcomes, Outputs</a:t>
            </a:r>
          </a:p>
          <a:p>
            <a:pPr marL="514350" indent="-514350">
              <a:buAutoNum type="arabicPlain" startAt="4"/>
            </a:pPr>
            <a:r>
              <a:rPr lang="en-US" dirty="0" smtClean="0"/>
              <a:t>The Regional Initiatives</a:t>
            </a:r>
          </a:p>
          <a:p>
            <a:pPr marL="914400" lvl="1" indent="-514350"/>
            <a:r>
              <a:rPr lang="en-US" dirty="0" smtClean="0"/>
              <a:t>Implementation </a:t>
            </a:r>
          </a:p>
          <a:p>
            <a:pPr marL="914400" lvl="1" indent="-514350"/>
            <a:r>
              <a:rPr lang="en-US" dirty="0" smtClean="0"/>
              <a:t>Projects</a:t>
            </a:r>
          </a:p>
          <a:p>
            <a:pPr marL="514350" indent="-514350">
              <a:buFont typeface="+mj-lt"/>
              <a:buAutoNum type="arabicPlain" startAt="4"/>
            </a:pPr>
            <a:r>
              <a:rPr lang="en-US" dirty="0" smtClean="0"/>
              <a:t>Implementation </a:t>
            </a:r>
          </a:p>
          <a:p>
            <a:pPr marL="857250" lvl="1" indent="-457200"/>
            <a:r>
              <a:rPr lang="en-US" dirty="0" smtClean="0"/>
              <a:t>Current Status</a:t>
            </a:r>
          </a:p>
          <a:p>
            <a:pPr marL="514350" indent="-514350">
              <a:buAutoNum type="arabicPlain" startAt="6"/>
            </a:pPr>
            <a:r>
              <a:rPr lang="en-US" dirty="0" smtClean="0"/>
              <a:t>The Way Ahead</a:t>
            </a:r>
          </a:p>
          <a:p>
            <a:pPr marL="914400" lvl="1" indent="-514350"/>
            <a:r>
              <a:rPr lang="en-US" dirty="0" smtClean="0"/>
              <a:t>Priorities </a:t>
            </a:r>
          </a:p>
          <a:p>
            <a:pPr marL="914400" lvl="1" indent="-514350"/>
            <a:r>
              <a:rPr lang="en-US" dirty="0" smtClean="0"/>
              <a:t>Projects</a:t>
            </a:r>
          </a:p>
          <a:p>
            <a:pPr marL="514350" indent="-514350">
              <a:buFont typeface="+mj-lt"/>
              <a:buAutoNum type="arabicPlain" startAt="4"/>
            </a:pPr>
            <a:endParaRPr lang="en-US" dirty="0" smtClean="0"/>
          </a:p>
          <a:p>
            <a:pPr marL="514350" indent="-514350">
              <a:buFont typeface="+mj-lt"/>
              <a:buAutoNum type="arabicPlain" startAt="4"/>
            </a:pPr>
            <a:endParaRPr lang="en-US" dirty="0" smtClean="0"/>
          </a:p>
          <a:p>
            <a:pPr marL="514350" indent="-514350">
              <a:buAutoNum type="arabicPlain" startAt="4"/>
            </a:pP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4</a:t>
            </a:fld>
            <a:endParaRPr lang="en-US"/>
          </a:p>
        </p:txBody>
      </p:sp>
      <p:pic>
        <p:nvPicPr>
          <p:cNvPr id="5" name="Picture 4"/>
          <p:cNvPicPr>
            <a:picLocks noChangeAspect="1"/>
          </p:cNvPicPr>
          <p:nvPr/>
        </p:nvPicPr>
        <p:blipFill>
          <a:blip r:embed="rId2"/>
          <a:stretch>
            <a:fillRect/>
          </a:stretch>
        </p:blipFill>
        <p:spPr>
          <a:xfrm>
            <a:off x="6041" y="32997"/>
            <a:ext cx="1268078" cy="1353429"/>
          </a:xfrm>
          <a:prstGeom prst="rect">
            <a:avLst/>
          </a:prstGeom>
        </p:spPr>
      </p:pic>
    </p:spTree>
    <p:extLst>
      <p:ext uri="{BB962C8B-B14F-4D97-AF65-F5344CB8AC3E}">
        <p14:creationId xmlns:p14="http://schemas.microsoft.com/office/powerpoint/2010/main" val="2017624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5209315"/>
              </p:ext>
            </p:extLst>
          </p:nvPr>
        </p:nvGraphicFramePr>
        <p:xfrm>
          <a:off x="855828" y="2115403"/>
          <a:ext cx="7983372" cy="3521122"/>
        </p:xfrm>
        <a:graphic>
          <a:graphicData uri="http://schemas.openxmlformats.org/drawingml/2006/table">
            <a:tbl>
              <a:tblPr/>
              <a:tblGrid>
                <a:gridCol w="2193904"/>
                <a:gridCol w="3183745"/>
                <a:gridCol w="2605723"/>
              </a:tblGrid>
              <a:tr h="3808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endParaRP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14027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access to and use of telecommunications/ICTs in LDCs, SIDS, LLDCs and countries with economies in Transition</a:t>
                      </a:r>
                      <a:endPar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capacity of LDCs, SIDS and LLDCs in telecommunication/ICT development</a:t>
                      </a:r>
                      <a:endParaRPr kumimoji="0" lang="en-US" altLang="en-US" sz="10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commitment  for development through </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Pacific ICT Ministerial Meeting and other related forums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Licensing, IP traffic), Rural telecom, VSAT deployment, Broadband, Cybersecurity, Post –Liberalization Review ( 6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capacity through trainings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in &amp; for the Pacific Improved awareness on priority issues through Pacific Study on strategy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access through Pacific Satellite &amp; Emergency Communications Project</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engagement  for development through regional dialogue</a:t>
                      </a:r>
                      <a:r>
                        <a:rPr kumimoji="0" lang="en-US" altLang="en-US" sz="12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 (PITA Forum)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Network Management, Broadband, NIX, Tariff (4 countries)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Strengthened capacity through trainings </a:t>
                      </a: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in &amp; for the Pacific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access through Pacific Satellite &amp; Emergency Communications Project</a:t>
                      </a:r>
                    </a:p>
                  </a:txBody>
                  <a:tcPr marT="45671" marB="4567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4838" name="Title 1"/>
          <p:cNvSpPr txBox="1">
            <a:spLocks/>
          </p:cNvSpPr>
          <p:nvPr/>
        </p:nvSpPr>
        <p:spPr bwMode="auto">
          <a:xfrm>
            <a:off x="855828" y="463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4.4: Concentrated assistance to LDCs, SIDS and LLDCs</a:t>
            </a:r>
            <a:endParaRPr lang="fr-CH" altLang="en-US" sz="2000" b="1" dirty="0">
              <a:solidFill>
                <a:srgbClr val="0070C0"/>
              </a:solidFill>
              <a:latin typeface="Cambria" panose="02040503050406030204" pitchFamily="18" charset="0"/>
            </a:endParaRPr>
          </a:p>
        </p:txBody>
      </p:sp>
      <p:sp>
        <p:nvSpPr>
          <p:cNvPr id="34839" name="TextBox 3"/>
          <p:cNvSpPr txBox="1">
            <a:spLocks noChangeArrowheads="1"/>
          </p:cNvSpPr>
          <p:nvPr/>
        </p:nvSpPr>
        <p:spPr bwMode="auto">
          <a:xfrm>
            <a:off x="855828" y="1120407"/>
            <a:ext cx="830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dirty="0">
                <a:solidFill>
                  <a:srgbClr val="00B050"/>
                </a:solidFill>
              </a:rPr>
              <a:t>links to </a:t>
            </a:r>
            <a:r>
              <a:rPr lang="en-US" altLang="en-US" sz="1800" b="1" dirty="0">
                <a:solidFill>
                  <a:srgbClr val="00B050"/>
                </a:solidFill>
              </a:rPr>
              <a:t>Asia-Pacific Regional Initiative 1</a:t>
            </a:r>
          </a:p>
          <a:p>
            <a:pPr eaLnBrk="1" hangingPunct="1">
              <a:spcBef>
                <a:spcPct val="0"/>
              </a:spcBef>
              <a:buFontTx/>
              <a:buNone/>
            </a:pPr>
            <a:r>
              <a:rPr lang="en-US" altLang="en-US" sz="1200" b="1" dirty="0">
                <a:solidFill>
                  <a:srgbClr val="00B050"/>
                </a:solidFill>
              </a:rPr>
              <a:t>Special consideration for least developed countries, small island developing states, including Pacific island countries, and</a:t>
            </a:r>
          </a:p>
          <a:p>
            <a:pPr eaLnBrk="1" hangingPunct="1">
              <a:spcBef>
                <a:spcPct val="0"/>
              </a:spcBef>
              <a:buFontTx/>
              <a:buNone/>
            </a:pPr>
            <a:r>
              <a:rPr lang="en-US" altLang="en-US" sz="1200" b="1" dirty="0">
                <a:solidFill>
                  <a:srgbClr val="00B050"/>
                </a:solidFill>
              </a:rPr>
              <a:t>landlocked developing countries</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1263350"/>
              </p:ext>
            </p:extLst>
          </p:nvPr>
        </p:nvGraphicFramePr>
        <p:xfrm>
          <a:off x="609600" y="955722"/>
          <a:ext cx="8382000" cy="4183116"/>
        </p:xfrm>
        <a:graphic>
          <a:graphicData uri="http://schemas.openxmlformats.org/drawingml/2006/table">
            <a:tbl>
              <a:tblPr/>
              <a:tblGrid>
                <a:gridCol w="2870899"/>
                <a:gridCol w="2870899"/>
                <a:gridCol w="2640202"/>
              </a:tblGrid>
              <a:tr h="6779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2016</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3314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availability of information and solutions for Member States, regarding climate-change adaptation and Mitigation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Enhanced capacity of Member States in relation to climate change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adaptation and mitigation policy and regulatory frameworks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Development of e-waste policy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Strengthened capacity on Green ICTs through development of training material and  holding trainings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awareness on climate change adaptation</a:t>
                      </a:r>
                      <a:endParaRPr kumimoji="0" lang="en-US" altLang="en-US" sz="1400" b="0"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Improved awareness on climate change adaptation</a:t>
                      </a:r>
                      <a:endParaRPr kumimoji="0" lang="en-US" altLang="en-US" sz="1400" b="0" i="0" u="none" strike="noStrike" kern="1200" cap="none" normalizeH="0" baseline="0" dirty="0" smtClean="0">
                        <a:ln>
                          <a:noFill/>
                        </a:ln>
                        <a:solidFill>
                          <a:srgbClr val="FF0000"/>
                        </a:solidFill>
                        <a:effectLst/>
                        <a:latin typeface="Arial" panose="020B0604020202020204" pitchFamily="34" charset="0"/>
                        <a:ea typeface="+mn-ea"/>
                        <a:cs typeface="Arial" panose="020B0604020202020204" pitchFamily="34"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5862" name="Title 1"/>
          <p:cNvSpPr txBox="1">
            <a:spLocks/>
          </p:cNvSpPr>
          <p:nvPr/>
        </p:nvSpPr>
        <p:spPr bwMode="auto">
          <a:xfrm>
            <a:off x="609600" y="33401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5.1: ICTs and climate-change adaptation and mitigation</a:t>
            </a:r>
            <a:endParaRPr lang="fr-CH" altLang="en-US" sz="2000" b="1" dirty="0">
              <a:solidFill>
                <a:srgbClr val="0070C0"/>
              </a:solidFill>
              <a:latin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50071472"/>
              </p:ext>
            </p:extLst>
          </p:nvPr>
        </p:nvGraphicFramePr>
        <p:xfrm>
          <a:off x="335507" y="1636594"/>
          <a:ext cx="8656093" cy="4287284"/>
        </p:xfrm>
        <a:graphic>
          <a:graphicData uri="http://schemas.openxmlformats.org/drawingml/2006/table">
            <a:tbl>
              <a:tblPr/>
              <a:tblGrid>
                <a:gridCol w="3369410"/>
                <a:gridCol w="2870239"/>
                <a:gridCol w="2416444"/>
              </a:tblGrid>
              <a:tr h="5687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Outcomes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rgbClr val="FFFFFF"/>
                          </a:solidFill>
                          <a:effectLst/>
                          <a:latin typeface="Calibri" panose="020F0502020204030204" pitchFamily="34" charset="0"/>
                          <a:cs typeface="Arial" panose="020B0604020202020204" pitchFamily="34" charset="0"/>
                        </a:rPr>
                        <a:t>2015</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rgbClr val="FFFFFF"/>
                          </a:solidFill>
                          <a:effectLst/>
                          <a:latin typeface="Calibri" panose="020F0502020204030204" pitchFamily="34" charset="0"/>
                          <a:cs typeface="Arial" panose="020B0604020202020204" pitchFamily="34" charset="0"/>
                        </a:rPr>
                        <a:t>2016</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2128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Developed standards-based monitoring and early-warning systems linked to national and regional networks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Collaboration to facilitate emergency disaster response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Established partnerships among relevant organizations dealing with the use of telecommunication/ICT systems for the purpose of disaster preparedness, prediction, detection and mitigation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Increased awareness of regional and international cooperation for easy access to, and sharing of, information related to the use of telecommunications /ICTs for emergency Situations</a:t>
                      </a: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engagement  and knowledge sharing on emergency telecommunications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equipment, restoration plan, CAP (5 countries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capacity </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on disaster communication through the Pacific Satellite &amp; Emergency Communications Project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Enhanced partnership on emergency telecommunications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defRPr>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rPr>
                        <a:t>Enhanced engagement  and knowledge sharing on emergency telecommunications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1" i="0" u="none" strike="noStrike" cap="none" normalizeH="0" baseline="0" dirty="0" smtClean="0">
                        <a:ln>
                          <a:noFill/>
                        </a:ln>
                        <a:solidFill>
                          <a:schemeClr val="tx1"/>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Customized country assistance on NETP,  Disaster resilience (3 countries</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Improved capacity </a:t>
                      </a:r>
                      <a:r>
                        <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rPr>
                        <a:t>on disaster communication through the Pacific Satellite &amp; Emergency Communications Project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000000"/>
                        </a:solidFill>
                        <a:effectLst/>
                        <a:latin typeface="Calibri" panose="020F0502020204030204" pitchFamily="34" charset="0"/>
                        <a:cs typeface="Arial" panose="020B0604020202020204" pitchFamily="34" charset="0"/>
                      </a:endParaRPr>
                    </a:p>
                  </a:txBody>
                  <a:tcPr marT="45713" marB="4571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6886" name="Title 1"/>
          <p:cNvSpPr txBox="1">
            <a:spLocks/>
          </p:cNvSpPr>
          <p:nvPr/>
        </p:nvSpPr>
        <p:spPr bwMode="auto">
          <a:xfrm>
            <a:off x="335507" y="420605"/>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solidFill>
                  <a:srgbClr val="0070C0"/>
                </a:solidFill>
                <a:latin typeface="Cambria" panose="02040503050406030204" pitchFamily="18" charset="0"/>
              </a:rPr>
              <a:t>Output 5.2 : Emergency telecommunications</a:t>
            </a:r>
            <a:endParaRPr lang="fr-CH" altLang="en-US" sz="2000" b="1" dirty="0">
              <a:solidFill>
                <a:srgbClr val="0070C0"/>
              </a:solidFill>
              <a:latin typeface="Cambria" panose="02040503050406030204" pitchFamily="18" charset="0"/>
            </a:endParaRPr>
          </a:p>
        </p:txBody>
      </p:sp>
      <p:sp>
        <p:nvSpPr>
          <p:cNvPr id="36887" name="TextBox 2"/>
          <p:cNvSpPr txBox="1">
            <a:spLocks noChangeArrowheads="1"/>
          </p:cNvSpPr>
          <p:nvPr/>
        </p:nvSpPr>
        <p:spPr bwMode="auto">
          <a:xfrm>
            <a:off x="373607" y="9370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dirty="0">
                <a:solidFill>
                  <a:srgbClr val="00B050"/>
                </a:solidFill>
              </a:rPr>
              <a:t>links to </a:t>
            </a:r>
            <a:r>
              <a:rPr lang="en-US" altLang="en-US" sz="1800" b="1" dirty="0">
                <a:solidFill>
                  <a:srgbClr val="00B050"/>
                </a:solidFill>
              </a:rPr>
              <a:t>Asia-Pacific Regional Initiative </a:t>
            </a:r>
            <a:r>
              <a:rPr lang="en-US" altLang="en-US" sz="1800" b="1" dirty="0" smtClean="0">
                <a:solidFill>
                  <a:srgbClr val="00B050"/>
                </a:solidFill>
              </a:rPr>
              <a:t>(2), </a:t>
            </a:r>
            <a:r>
              <a:rPr lang="en-US" altLang="en-US" sz="1800" b="1" dirty="0">
                <a:solidFill>
                  <a:srgbClr val="00B050"/>
                </a:solidFill>
              </a:rPr>
              <a:t>Emergency </a:t>
            </a:r>
            <a:r>
              <a:rPr lang="en-US" altLang="en-US" sz="1800" b="1" dirty="0" smtClean="0">
                <a:solidFill>
                  <a:srgbClr val="00B050"/>
                </a:solidFill>
              </a:rPr>
              <a:t>Telecommunications</a:t>
            </a:r>
            <a:endParaRPr lang="en-US" altLang="en-US" sz="1800" b="1" dirty="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245057" y="1703736"/>
            <a:ext cx="4572000" cy="3429000"/>
          </a:xfrm>
          <a:prstGeom prst="rect">
            <a:avLst/>
          </a:prstGeom>
        </p:spPr>
      </p:pic>
      <p:sp>
        <p:nvSpPr>
          <p:cNvPr id="2" name="Title 1"/>
          <p:cNvSpPr>
            <a:spLocks noGrp="1"/>
          </p:cNvSpPr>
          <p:nvPr>
            <p:ph type="title"/>
          </p:nvPr>
        </p:nvSpPr>
        <p:spPr/>
        <p:txBody>
          <a:bodyPr/>
          <a:lstStyle/>
          <a:p>
            <a:r>
              <a:rPr lang="en-US" dirty="0" smtClean="0"/>
              <a:t>Asia Pacific Region</a:t>
            </a:r>
            <a:endParaRPr lang="en-US" dirty="0"/>
          </a:p>
        </p:txBody>
      </p:sp>
      <p:sp>
        <p:nvSpPr>
          <p:cNvPr id="4" name="Slide Number Placeholder 3"/>
          <p:cNvSpPr>
            <a:spLocks noGrp="1"/>
          </p:cNvSpPr>
          <p:nvPr>
            <p:ph type="sldNum" sz="quarter" idx="12"/>
          </p:nvPr>
        </p:nvSpPr>
        <p:spPr/>
        <p:txBody>
          <a:bodyPr/>
          <a:lstStyle/>
          <a:p>
            <a:fld id="{283C63E4-F9BE-C24A-B4FF-309EB18BA564}" type="slidenum">
              <a:rPr lang="en-US" smtClean="0"/>
              <a:t>43</a:t>
            </a:fld>
            <a:endParaRPr lang="en-US"/>
          </a:p>
        </p:txBody>
      </p:sp>
    </p:spTree>
    <p:extLst>
      <p:ext uri="{BB962C8B-B14F-4D97-AF65-F5344CB8AC3E}">
        <p14:creationId xmlns:p14="http://schemas.microsoft.com/office/powerpoint/2010/main" val="10716663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5378" y="440863"/>
            <a:ext cx="3978077" cy="423577"/>
          </a:xfrm>
          <a:prstGeom prst="rect">
            <a:avLst/>
          </a:prstGeom>
          <a:noFill/>
        </p:spPr>
        <p:txBody>
          <a:bodyPr wrap="none" rtlCol="0">
            <a:spAutoFit/>
          </a:bodyPr>
          <a:lstStyle/>
          <a:p>
            <a:pPr>
              <a:lnSpc>
                <a:spcPct val="80000"/>
              </a:lnSpc>
            </a:pPr>
            <a:r>
              <a:rPr lang="en-US" sz="2625" b="1" dirty="0" smtClean="0">
                <a:solidFill>
                  <a:srgbClr val="4F81BD"/>
                </a:solidFill>
              </a:rPr>
              <a:t>I</a:t>
            </a:r>
            <a:r>
              <a:rPr lang="en-US" sz="2625" b="1" dirty="0" smtClean="0">
                <a:solidFill>
                  <a:srgbClr val="4F81BD"/>
                </a:solidFill>
                <a:latin typeface="Arial Narrow" panose="020B0606020202030204" pitchFamily="34" charset="0"/>
              </a:rPr>
              <a:t>TU </a:t>
            </a:r>
            <a:r>
              <a:rPr lang="en-US" sz="2625" b="1" dirty="0">
                <a:solidFill>
                  <a:srgbClr val="4F81BD"/>
                </a:solidFill>
                <a:latin typeface="Arial Narrow" panose="020B0606020202030204" pitchFamily="34" charset="0"/>
              </a:rPr>
              <a:t>CONNECT 2020 VISION </a:t>
            </a:r>
          </a:p>
        </p:txBody>
      </p:sp>
      <p:pic>
        <p:nvPicPr>
          <p:cNvPr id="12" name="Picture 11"/>
          <p:cNvPicPr>
            <a:picLocks noChangeAspect="1"/>
          </p:cNvPicPr>
          <p:nvPr/>
        </p:nvPicPr>
        <p:blipFill rotWithShape="1">
          <a:blip r:embed="rId3"/>
          <a:srcRect t="50639" b="1"/>
          <a:stretch/>
        </p:blipFill>
        <p:spPr>
          <a:xfrm>
            <a:off x="231109" y="3199529"/>
            <a:ext cx="3766146" cy="2527510"/>
          </a:xfrm>
          <a:prstGeom prst="rect">
            <a:avLst/>
          </a:prstGeom>
        </p:spPr>
      </p:pic>
      <p:pic>
        <p:nvPicPr>
          <p:cNvPr id="22" name="Picture 21"/>
          <p:cNvPicPr>
            <a:picLocks noChangeAspect="1"/>
          </p:cNvPicPr>
          <p:nvPr/>
        </p:nvPicPr>
        <p:blipFill rotWithShape="1">
          <a:blip r:embed="rId3"/>
          <a:srcRect b="48569"/>
          <a:stretch/>
        </p:blipFill>
        <p:spPr>
          <a:xfrm>
            <a:off x="262728" y="632488"/>
            <a:ext cx="3779663" cy="2564560"/>
          </a:xfrm>
          <a:prstGeom prst="rect">
            <a:avLst/>
          </a:prstGeom>
        </p:spPr>
      </p:pic>
      <p:sp>
        <p:nvSpPr>
          <p:cNvPr id="25" name="TextBox 24"/>
          <p:cNvSpPr txBox="1"/>
          <p:nvPr/>
        </p:nvSpPr>
        <p:spPr>
          <a:xfrm>
            <a:off x="1184695" y="5624225"/>
            <a:ext cx="5785731" cy="1177245"/>
          </a:xfrm>
          <a:prstGeom prst="rect">
            <a:avLst/>
          </a:prstGeom>
          <a:noFill/>
        </p:spPr>
        <p:txBody>
          <a:bodyPr wrap="square" rtlCol="0">
            <a:spAutoFit/>
          </a:bodyPr>
          <a:lstStyle/>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Resolution </a:t>
            </a:r>
            <a:r>
              <a:rPr lang="en-US" b="1" dirty="0">
                <a:solidFill>
                  <a:prstClr val="black">
                    <a:lumMod val="85000"/>
                    <a:lumOff val="15000"/>
                  </a:prstClr>
                </a:solidFill>
                <a:latin typeface="Arial Narrow" panose="020B0606020202030204" pitchFamily="34" charset="0"/>
              </a:rPr>
              <a:t>on Connect 2020 </a:t>
            </a:r>
            <a:r>
              <a:rPr lang="en-US" b="1" dirty="0" smtClean="0">
                <a:solidFill>
                  <a:prstClr val="black">
                    <a:lumMod val="85000"/>
                    <a:lumOff val="15000"/>
                  </a:prstClr>
                </a:solidFill>
                <a:latin typeface="Arial Narrow" panose="020B0606020202030204" pitchFamily="34" charset="0"/>
              </a:rPr>
              <a:t>Agenda</a:t>
            </a:r>
          </a:p>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Approved </a:t>
            </a:r>
            <a:r>
              <a:rPr lang="en-US" b="1" dirty="0">
                <a:solidFill>
                  <a:prstClr val="black">
                    <a:lumMod val="85000"/>
                    <a:lumOff val="15000"/>
                  </a:prstClr>
                </a:solidFill>
                <a:latin typeface="Arial Narrow" panose="020B0606020202030204" pitchFamily="34" charset="0"/>
              </a:rPr>
              <a:t>by the ITU Plenipotentiary Conference (PP-14</a:t>
            </a:r>
            <a:r>
              <a:rPr lang="en-US" b="1" dirty="0" smtClean="0">
                <a:solidFill>
                  <a:prstClr val="black">
                    <a:lumMod val="85000"/>
                    <a:lumOff val="15000"/>
                  </a:prstClr>
                </a:solidFill>
                <a:latin typeface="Arial Narrow" panose="020B0606020202030204" pitchFamily="34" charset="0"/>
              </a:rPr>
              <a:t>):</a:t>
            </a:r>
            <a:endParaRPr lang="en-US" b="1" dirty="0">
              <a:solidFill>
                <a:prstClr val="black">
                  <a:lumMod val="85000"/>
                  <a:lumOff val="15000"/>
                </a:prstClr>
              </a:solidFill>
              <a:latin typeface="Arial Narrow" panose="020B0606020202030204" pitchFamily="34" charset="0"/>
            </a:endParaRPr>
          </a:p>
          <a:p>
            <a:pPr marL="285750" indent="-285750">
              <a:buClr>
                <a:srgbClr val="4F81BD"/>
              </a:buClr>
              <a:buFont typeface="Arial" panose="020B0604020202020204" pitchFamily="34" charset="0"/>
              <a:buChar char="•"/>
            </a:pPr>
            <a:r>
              <a:rPr lang="en-US" b="1" dirty="0" smtClean="0">
                <a:solidFill>
                  <a:prstClr val="black">
                    <a:lumMod val="85000"/>
                    <a:lumOff val="15000"/>
                  </a:prstClr>
                </a:solidFill>
                <a:latin typeface="Arial Narrow" panose="020B0606020202030204" pitchFamily="34" charset="0"/>
              </a:rPr>
              <a:t>Includes </a:t>
            </a:r>
            <a:r>
              <a:rPr lang="en-US" b="1" dirty="0">
                <a:solidFill>
                  <a:prstClr val="black">
                    <a:lumMod val="85000"/>
                    <a:lumOff val="15000"/>
                  </a:prstClr>
                </a:solidFill>
                <a:latin typeface="Arial Narrow" panose="020B0606020202030204" pitchFamily="34" charset="0"/>
              </a:rPr>
              <a:t>measurable targets – </a:t>
            </a:r>
            <a:r>
              <a:rPr lang="en-US" b="1" dirty="0">
                <a:solidFill>
                  <a:srgbClr val="FF0000"/>
                </a:solidFill>
                <a:latin typeface="Arial Narrow" panose="020B0606020202030204" pitchFamily="34" charset="0"/>
              </a:rPr>
              <a:t>ICT indicators</a:t>
            </a:r>
          </a:p>
          <a:p>
            <a:pPr>
              <a:buClr>
                <a:srgbClr val="4F81BD"/>
              </a:buClr>
            </a:pPr>
            <a:endParaRPr lang="en-US" sz="1650" dirty="0">
              <a:solidFill>
                <a:prstClr val="black">
                  <a:lumMod val="85000"/>
                  <a:lumOff val="15000"/>
                </a:prstClr>
              </a:solidFill>
            </a:endParaRPr>
          </a:p>
        </p:txBody>
      </p:sp>
      <p:sp>
        <p:nvSpPr>
          <p:cNvPr id="13" name="TextBox 12"/>
          <p:cNvSpPr txBox="1"/>
          <p:nvPr/>
        </p:nvSpPr>
        <p:spPr>
          <a:xfrm>
            <a:off x="1970757" y="1233887"/>
            <a:ext cx="2214206" cy="823969"/>
          </a:xfrm>
          <a:prstGeom prst="rect">
            <a:avLst/>
          </a:prstGeom>
          <a:solidFill>
            <a:schemeClr val="bg1"/>
          </a:solidFill>
        </p:spPr>
        <p:txBody>
          <a:bodyPr wrap="square" lIns="27000" tIns="27000" rIns="27000" bIns="27000" rtlCol="0">
            <a:spAutoFit/>
          </a:bodyPr>
          <a:lstStyle/>
          <a:p>
            <a:r>
              <a:rPr lang="en-US" sz="1400" b="1" dirty="0">
                <a:solidFill>
                  <a:srgbClr val="1B65A7"/>
                </a:solidFill>
                <a:latin typeface="Arial Narrow" panose="020B0606020202030204" pitchFamily="34" charset="0"/>
                <a:cs typeface="Arial" panose="020B0604020202020204" pitchFamily="34" charset="0"/>
              </a:rPr>
              <a:t>GROWTH</a:t>
            </a:r>
          </a:p>
          <a:p>
            <a:r>
              <a:rPr lang="en-US" sz="1200" dirty="0">
                <a:solidFill>
                  <a:srgbClr val="1B65A7"/>
                </a:solidFill>
                <a:latin typeface="Arial" panose="020B0604020202020204" pitchFamily="34" charset="0"/>
                <a:cs typeface="Arial" panose="020B0604020202020204" pitchFamily="34" charset="0"/>
              </a:rPr>
              <a:t>Enable and foster access to and increased use of telecommunications/ICTs</a:t>
            </a:r>
            <a:endParaRPr lang="en-GB" sz="1200" dirty="0">
              <a:solidFill>
                <a:srgbClr val="1B65A7"/>
              </a:solidFill>
              <a:latin typeface="Arial" panose="020B0604020202020204" pitchFamily="34" charset="0"/>
              <a:cs typeface="Arial" panose="020B0604020202020204" pitchFamily="34" charset="0"/>
            </a:endParaRPr>
          </a:p>
        </p:txBody>
      </p:sp>
      <p:sp>
        <p:nvSpPr>
          <p:cNvPr id="15" name="TextBox 14"/>
          <p:cNvSpPr txBox="1"/>
          <p:nvPr/>
        </p:nvSpPr>
        <p:spPr>
          <a:xfrm>
            <a:off x="1879985" y="3423138"/>
            <a:ext cx="2279549" cy="823969"/>
          </a:xfrm>
          <a:prstGeom prst="rect">
            <a:avLst/>
          </a:prstGeom>
          <a:solidFill>
            <a:schemeClr val="bg1"/>
          </a:solidFill>
        </p:spPr>
        <p:txBody>
          <a:bodyPr wrap="square" lIns="27000" tIns="27000" rIns="27000" bIns="27000" rtlCol="0">
            <a:spAutoFit/>
          </a:bodyPr>
          <a:lstStyle/>
          <a:p>
            <a:r>
              <a:rPr lang="en-US" sz="1400" b="1" dirty="0">
                <a:solidFill>
                  <a:srgbClr val="123A22"/>
                </a:solidFill>
                <a:latin typeface="Arial" panose="020B0604020202020204" pitchFamily="34" charset="0"/>
                <a:cs typeface="Arial" panose="020B0604020202020204" pitchFamily="34" charset="0"/>
              </a:rPr>
              <a:t>SUSTAINABILITY</a:t>
            </a:r>
          </a:p>
          <a:p>
            <a:r>
              <a:rPr lang="en-US" sz="1200" dirty="0">
                <a:solidFill>
                  <a:srgbClr val="123A22"/>
                </a:solidFill>
                <a:latin typeface="Arial" panose="020B0604020202020204" pitchFamily="34" charset="0"/>
                <a:cs typeface="Arial" panose="020B0604020202020204" pitchFamily="34" charset="0"/>
              </a:rPr>
              <a:t>Manage challenges resulting from the telecommunication/ ICT development</a:t>
            </a:r>
            <a:endParaRPr lang="en-GB" sz="1200" dirty="0">
              <a:solidFill>
                <a:srgbClr val="123A22"/>
              </a:solidFill>
              <a:latin typeface="Arial" panose="020B0604020202020204" pitchFamily="34" charset="0"/>
              <a:cs typeface="Arial" panose="020B0604020202020204" pitchFamily="34" charset="0"/>
            </a:endParaRPr>
          </a:p>
        </p:txBody>
      </p:sp>
      <p:sp>
        <p:nvSpPr>
          <p:cNvPr id="17" name="TextBox 16"/>
          <p:cNvSpPr txBox="1"/>
          <p:nvPr/>
        </p:nvSpPr>
        <p:spPr>
          <a:xfrm>
            <a:off x="1912143" y="4406829"/>
            <a:ext cx="2657286" cy="1008635"/>
          </a:xfrm>
          <a:prstGeom prst="rect">
            <a:avLst/>
          </a:prstGeom>
          <a:solidFill>
            <a:schemeClr val="bg1"/>
          </a:solidFill>
        </p:spPr>
        <p:txBody>
          <a:bodyPr wrap="square" lIns="27000" tIns="27000" rIns="27000" bIns="27000" rtlCol="0">
            <a:spAutoFit/>
          </a:bodyPr>
          <a:lstStyle/>
          <a:p>
            <a:r>
              <a:rPr lang="en-US" sz="1400" b="1" dirty="0">
                <a:solidFill>
                  <a:srgbClr val="51207D"/>
                </a:solidFill>
                <a:latin typeface="Arial" panose="020B0604020202020204" pitchFamily="34" charset="0"/>
                <a:cs typeface="Arial" panose="020B0604020202020204" pitchFamily="34" charset="0"/>
              </a:rPr>
              <a:t>INNOVATION &amp; PARTNERSHIP</a:t>
            </a:r>
          </a:p>
          <a:p>
            <a:r>
              <a:rPr lang="en-US" sz="1200" dirty="0">
                <a:solidFill>
                  <a:srgbClr val="51207D"/>
                </a:solidFill>
                <a:latin typeface="Arial" panose="020B0604020202020204" pitchFamily="34" charset="0"/>
                <a:cs typeface="Arial" panose="020B0604020202020204" pitchFamily="34" charset="0"/>
              </a:rPr>
              <a:t>Lead, improve and adapt to the changing telecommunication/ICT </a:t>
            </a:r>
            <a:r>
              <a:rPr lang="en-US" sz="1200" dirty="0" smtClean="0">
                <a:solidFill>
                  <a:srgbClr val="51207D"/>
                </a:solidFill>
                <a:latin typeface="Arial" panose="020B0604020202020204" pitchFamily="34" charset="0"/>
                <a:cs typeface="Arial" panose="020B0604020202020204" pitchFamily="34" charset="0"/>
              </a:rPr>
              <a:t>environment</a:t>
            </a:r>
          </a:p>
          <a:p>
            <a:endParaRPr lang="en-GB" sz="1200" dirty="0">
              <a:solidFill>
                <a:srgbClr val="51207D"/>
              </a:solidFill>
              <a:latin typeface="Arial" panose="020B0604020202020204" pitchFamily="34" charset="0"/>
              <a:cs typeface="Arial" panose="020B0604020202020204" pitchFamily="34" charset="0"/>
            </a:endParaRPr>
          </a:p>
        </p:txBody>
      </p:sp>
      <p:sp>
        <p:nvSpPr>
          <p:cNvPr id="2" name="Rounded Rectangle 1"/>
          <p:cNvSpPr/>
          <p:nvPr/>
        </p:nvSpPr>
        <p:spPr>
          <a:xfrm>
            <a:off x="4599451" y="1175271"/>
            <a:ext cx="4274918" cy="823969"/>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buFont typeface="Arial" panose="020B0604020202020204" pitchFamily="34" charset="0"/>
              <a:buChar char="•"/>
              <a:defRPr/>
            </a:pPr>
            <a:endParaRPr lang="en-US" sz="16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6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600" dirty="0">
              <a:solidFill>
                <a:schemeClr val="bg1"/>
              </a:solidFill>
              <a:latin typeface="Calibri" pitchFamily="34" charset="0"/>
              <a:cs typeface="Arial" charset="0"/>
            </a:endParaRPr>
          </a:p>
          <a:p>
            <a:pPr>
              <a:lnSpc>
                <a:spcPct val="80000"/>
              </a:lnSpc>
              <a:defRPr/>
            </a:pPr>
            <a:r>
              <a:rPr lang="en-US" sz="1600" dirty="0" smtClean="0">
                <a:solidFill>
                  <a:schemeClr val="bg1"/>
                </a:solidFill>
                <a:latin typeface="Calibri" pitchFamily="34" charset="0"/>
                <a:cs typeface="Arial" charset="0"/>
              </a:rPr>
              <a:t>55</a:t>
            </a:r>
            <a:r>
              <a:rPr lang="en-US" sz="16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households access </a:t>
            </a:r>
            <a:r>
              <a:rPr lang="en-US" sz="1400" dirty="0">
                <a:solidFill>
                  <a:schemeClr val="bg1"/>
                </a:solidFill>
                <a:latin typeface="Calibri" pitchFamily="34" charset="0"/>
                <a:cs typeface="Arial" charset="0"/>
              </a:rPr>
              <a:t>to the </a:t>
            </a:r>
            <a:r>
              <a:rPr lang="en-US" sz="1400" dirty="0" smtClean="0">
                <a:solidFill>
                  <a:schemeClr val="bg1"/>
                </a:solidFill>
                <a:latin typeface="Calibri" pitchFamily="34" charset="0"/>
                <a:cs typeface="Arial" charset="0"/>
              </a:rPr>
              <a:t>Internet</a:t>
            </a:r>
          </a:p>
          <a:p>
            <a:pPr>
              <a:lnSpc>
                <a:spcPct val="80000"/>
              </a:lnSpc>
              <a:defRPr/>
            </a:pPr>
            <a:r>
              <a:rPr lang="en-US" sz="1400" dirty="0" smtClean="0">
                <a:solidFill>
                  <a:schemeClr val="bg1"/>
                </a:solidFill>
                <a:latin typeface="Calibri" pitchFamily="34" charset="0"/>
                <a:cs typeface="Arial" charset="0"/>
              </a:rPr>
              <a:t>60</a:t>
            </a:r>
            <a:r>
              <a:rPr lang="en-US" sz="14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individuals using </a:t>
            </a:r>
            <a:r>
              <a:rPr lang="en-US" sz="1400" dirty="0">
                <a:solidFill>
                  <a:schemeClr val="bg1"/>
                </a:solidFill>
                <a:latin typeface="Calibri" pitchFamily="34" charset="0"/>
                <a:cs typeface="Arial" charset="0"/>
              </a:rPr>
              <a:t>the </a:t>
            </a:r>
            <a:r>
              <a:rPr lang="en-US" sz="1400" dirty="0" smtClean="0">
                <a:solidFill>
                  <a:schemeClr val="bg1"/>
                </a:solidFill>
                <a:latin typeface="Calibri" pitchFamily="34" charset="0"/>
                <a:cs typeface="Arial" charset="0"/>
              </a:rPr>
              <a:t>Internet</a:t>
            </a:r>
          </a:p>
          <a:p>
            <a:pPr>
              <a:lnSpc>
                <a:spcPct val="80000"/>
              </a:lnSpc>
              <a:defRPr/>
            </a:pPr>
            <a:r>
              <a:rPr lang="en-US" sz="1400" dirty="0" smtClean="0">
                <a:solidFill>
                  <a:schemeClr val="bg1"/>
                </a:solidFill>
                <a:latin typeface="Calibri" pitchFamily="34" charset="0"/>
                <a:cs typeface="Arial" charset="0"/>
              </a:rPr>
              <a:t>40</a:t>
            </a:r>
            <a:r>
              <a:rPr lang="en-US" sz="1400" dirty="0">
                <a:solidFill>
                  <a:schemeClr val="bg1"/>
                </a:solidFill>
                <a:latin typeface="Calibri" pitchFamily="34" charset="0"/>
                <a:cs typeface="Arial" charset="0"/>
              </a:rPr>
              <a:t>% </a:t>
            </a:r>
            <a:r>
              <a:rPr lang="en-US" sz="1400" dirty="0" smtClean="0">
                <a:solidFill>
                  <a:schemeClr val="bg1"/>
                </a:solidFill>
                <a:latin typeface="Calibri" pitchFamily="34" charset="0"/>
                <a:cs typeface="Arial" charset="0"/>
              </a:rPr>
              <a:t>Telecoms/ICTs be </a:t>
            </a:r>
            <a:r>
              <a:rPr lang="en-US" sz="1400" dirty="0">
                <a:solidFill>
                  <a:schemeClr val="bg1"/>
                </a:solidFill>
                <a:latin typeface="Calibri" pitchFamily="34" charset="0"/>
                <a:cs typeface="Arial" charset="0"/>
              </a:rPr>
              <a:t>40% more affordable</a:t>
            </a:r>
          </a:p>
          <a:p>
            <a:pPr marL="285750" indent="-285750">
              <a:lnSpc>
                <a:spcPct val="80000"/>
              </a:lnSpc>
              <a:buFont typeface="Arial" panose="020B0604020202020204" pitchFamily="34" charset="0"/>
              <a:buChar char="•"/>
              <a:defRPr/>
            </a:pPr>
            <a:endParaRPr lang="en-US" sz="1400" dirty="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a:lnSpc>
                <a:spcPct val="80000"/>
              </a:lnSpc>
              <a:defRPr/>
            </a:pPr>
            <a:endParaRPr lang="en-US" sz="1400" dirty="0">
              <a:solidFill>
                <a:schemeClr val="bg1"/>
              </a:solidFill>
              <a:latin typeface="Calibri" pitchFamily="34" charset="0"/>
              <a:cs typeface="Arial" charset="0"/>
            </a:endParaRPr>
          </a:p>
        </p:txBody>
      </p:sp>
      <p:sp>
        <p:nvSpPr>
          <p:cNvPr id="4" name="Rounded Rectangle 3"/>
          <p:cNvSpPr/>
          <p:nvPr/>
        </p:nvSpPr>
        <p:spPr>
          <a:xfrm>
            <a:off x="4599451" y="2128194"/>
            <a:ext cx="4274918" cy="1182996"/>
          </a:xfrm>
          <a:prstGeom prst="roundRect">
            <a:avLst/>
          </a:prstGeom>
          <a:solidFill>
            <a:srgbClr val="B50B48"/>
          </a:solidFill>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smtClean="0"/>
          </a:p>
          <a:p>
            <a:r>
              <a:rPr lang="en-US" sz="1200" dirty="0" smtClean="0"/>
              <a:t>(</a:t>
            </a:r>
          </a:p>
          <a:p>
            <a:r>
              <a:rPr lang="en-US" sz="1200" dirty="0" err="1" smtClean="0"/>
              <a:t>i</a:t>
            </a:r>
            <a:r>
              <a:rPr lang="en-US" sz="1200" dirty="0" smtClean="0"/>
              <a:t>) 50</a:t>
            </a:r>
            <a:r>
              <a:rPr lang="en-US" sz="1200" dirty="0"/>
              <a:t>% </a:t>
            </a:r>
            <a:r>
              <a:rPr lang="en-US" sz="1200" dirty="0" smtClean="0"/>
              <a:t>households access to </a:t>
            </a:r>
            <a:r>
              <a:rPr lang="en-US" sz="1200" dirty="0"/>
              <a:t>Internet in </a:t>
            </a:r>
            <a:r>
              <a:rPr lang="en-US" sz="1200" dirty="0" smtClean="0"/>
              <a:t> </a:t>
            </a:r>
            <a:r>
              <a:rPr lang="en-US" sz="1200" dirty="0"/>
              <a:t>developing world; 15% in </a:t>
            </a:r>
            <a:r>
              <a:rPr lang="en-US" sz="1200" dirty="0" smtClean="0"/>
              <a:t>LDCs (ii) 50</a:t>
            </a:r>
            <a:r>
              <a:rPr lang="en-US" sz="1200" dirty="0"/>
              <a:t>% </a:t>
            </a:r>
            <a:r>
              <a:rPr lang="en-US" sz="1200" dirty="0" smtClean="0"/>
              <a:t>of </a:t>
            </a:r>
            <a:r>
              <a:rPr lang="en-US" sz="1200" dirty="0"/>
              <a:t>individuals </a:t>
            </a:r>
            <a:r>
              <a:rPr lang="en-US" sz="1200" dirty="0" smtClean="0"/>
              <a:t>using </a:t>
            </a:r>
            <a:r>
              <a:rPr lang="en-US" sz="1200" dirty="0"/>
              <a:t>the Internet </a:t>
            </a:r>
            <a:r>
              <a:rPr lang="en-US" sz="1200" dirty="0" smtClean="0"/>
              <a:t>in </a:t>
            </a:r>
            <a:r>
              <a:rPr lang="en-US" sz="1200" dirty="0"/>
              <a:t>developing world; 20% in </a:t>
            </a:r>
            <a:r>
              <a:rPr lang="en-US" sz="1200" dirty="0" smtClean="0"/>
              <a:t>LDCs </a:t>
            </a:r>
            <a:r>
              <a:rPr lang="en-US" sz="1200" dirty="0"/>
              <a:t>(iii) 40% </a:t>
            </a:r>
            <a:r>
              <a:rPr lang="en-US" sz="1200" dirty="0" smtClean="0"/>
              <a:t>affordability gap be reduced by 40% between developed and developing countries (iv) </a:t>
            </a:r>
            <a:r>
              <a:rPr lang="en-US" sz="1200" dirty="0"/>
              <a:t>Broadband services should cost no more than 5% of average monthly income in the developing </a:t>
            </a:r>
            <a:r>
              <a:rPr lang="en-US" sz="1200" dirty="0" smtClean="0"/>
              <a:t>countries ...</a:t>
            </a:r>
            <a:endParaRPr lang="en-US" sz="1200" dirty="0"/>
          </a:p>
          <a:p>
            <a:endParaRPr lang="en-US" sz="1200" dirty="0"/>
          </a:p>
          <a:p>
            <a:endParaRPr lang="en-US" sz="1200" dirty="0"/>
          </a:p>
        </p:txBody>
      </p:sp>
      <p:sp>
        <p:nvSpPr>
          <p:cNvPr id="6" name="Rounded Rectangle 5"/>
          <p:cNvSpPr/>
          <p:nvPr/>
        </p:nvSpPr>
        <p:spPr>
          <a:xfrm>
            <a:off x="4569429" y="3399804"/>
            <a:ext cx="4302369" cy="823969"/>
          </a:xfrm>
          <a:prstGeom prst="round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buFont typeface="Arial" panose="020B0604020202020204" pitchFamily="34" charset="0"/>
              <a:buChar char="•"/>
              <a:defRPr/>
            </a:pPr>
            <a:endParaRPr lang="en-US" sz="14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400" dirty="0">
              <a:solidFill>
                <a:schemeClr val="bg1"/>
              </a:solidFill>
              <a:latin typeface="Calibri" pitchFamily="34" charset="0"/>
              <a:cs typeface="Arial" charset="0"/>
            </a:endParaRPr>
          </a:p>
          <a:p>
            <a:pPr>
              <a:lnSpc>
                <a:spcPct val="80000"/>
              </a:lnSpc>
              <a:defRPr/>
            </a:pPr>
            <a:endParaRPr lang="en-US" sz="1400" dirty="0" smtClean="0">
              <a:solidFill>
                <a:schemeClr val="bg1"/>
              </a:solidFill>
              <a:latin typeface="Calibri" pitchFamily="34" charset="0"/>
              <a:cs typeface="Arial" charset="0"/>
            </a:endParaRPr>
          </a:p>
          <a:p>
            <a:pPr>
              <a:lnSpc>
                <a:spcPct val="80000"/>
              </a:lnSpc>
              <a:defRPr/>
            </a:pPr>
            <a:r>
              <a:rPr lang="en-US" sz="1400" dirty="0" smtClean="0">
                <a:solidFill>
                  <a:schemeClr val="bg1"/>
                </a:solidFill>
                <a:latin typeface="Calibri" pitchFamily="34" charset="0"/>
                <a:cs typeface="Arial" charset="0"/>
              </a:rPr>
              <a:t>40</a:t>
            </a:r>
            <a:r>
              <a:rPr lang="en-US" sz="1400" dirty="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improvement </a:t>
            </a:r>
            <a:r>
              <a:rPr lang="en-US" sz="1200" dirty="0">
                <a:solidFill>
                  <a:schemeClr val="bg1"/>
                </a:solidFill>
                <a:latin typeface="Calibri" pitchFamily="34" charset="0"/>
                <a:cs typeface="Arial" charset="0"/>
              </a:rPr>
              <a:t>in cybersecurity </a:t>
            </a:r>
            <a:r>
              <a:rPr lang="en-US" sz="1200" dirty="0" smtClean="0">
                <a:solidFill>
                  <a:schemeClr val="bg1"/>
                </a:solidFill>
                <a:latin typeface="Calibri" pitchFamily="34" charset="0"/>
                <a:cs typeface="Arial" charset="0"/>
              </a:rPr>
              <a:t>readiness</a:t>
            </a:r>
          </a:p>
          <a:p>
            <a:pPr>
              <a:lnSpc>
                <a:spcPct val="80000"/>
              </a:lnSpc>
              <a:defRPr/>
            </a:pPr>
            <a:r>
              <a:rPr lang="en-US" sz="1400" dirty="0" smtClean="0">
                <a:solidFill>
                  <a:schemeClr val="bg1"/>
                </a:solidFill>
                <a:latin typeface="Calibri" pitchFamily="34" charset="0"/>
                <a:cs typeface="Arial" charset="0"/>
              </a:rPr>
              <a:t>50</a:t>
            </a:r>
            <a:r>
              <a:rPr lang="en-US" sz="1400" dirty="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reduction </a:t>
            </a:r>
            <a:r>
              <a:rPr lang="en-US" sz="1200" dirty="0">
                <a:solidFill>
                  <a:schemeClr val="bg1"/>
                </a:solidFill>
                <a:latin typeface="Calibri" pitchFamily="34" charset="0"/>
                <a:cs typeface="Arial" charset="0"/>
              </a:rPr>
              <a:t>in volume of redundant </a:t>
            </a:r>
            <a:r>
              <a:rPr lang="en-US" sz="1200" dirty="0" smtClean="0">
                <a:solidFill>
                  <a:schemeClr val="bg1"/>
                </a:solidFill>
                <a:latin typeface="Calibri" pitchFamily="34" charset="0"/>
                <a:cs typeface="Arial" charset="0"/>
              </a:rPr>
              <a:t>e-waste</a:t>
            </a:r>
          </a:p>
          <a:p>
            <a:pPr>
              <a:lnSpc>
                <a:spcPct val="80000"/>
              </a:lnSpc>
              <a:defRPr/>
            </a:pPr>
            <a:r>
              <a:rPr lang="en-US" sz="1400" dirty="0">
                <a:solidFill>
                  <a:schemeClr val="bg1"/>
                </a:solidFill>
                <a:latin typeface="Calibri" pitchFamily="34" charset="0"/>
                <a:cs typeface="Arial" charset="0"/>
              </a:rPr>
              <a:t>30% </a:t>
            </a:r>
            <a:r>
              <a:rPr lang="en-US" sz="1400" dirty="0" smtClean="0">
                <a:solidFill>
                  <a:schemeClr val="bg1"/>
                </a:solidFill>
                <a:latin typeface="Calibri" pitchFamily="34" charset="0"/>
                <a:cs typeface="Arial" charset="0"/>
              </a:rPr>
              <a:t> </a:t>
            </a:r>
            <a:r>
              <a:rPr lang="en-US" sz="1200" dirty="0" smtClean="0">
                <a:solidFill>
                  <a:schemeClr val="bg1"/>
                </a:solidFill>
                <a:latin typeface="Calibri" pitchFamily="34" charset="0"/>
                <a:cs typeface="Arial" charset="0"/>
              </a:rPr>
              <a:t>decrease GHG </a:t>
            </a:r>
            <a:r>
              <a:rPr lang="en-US" sz="1200" dirty="0">
                <a:solidFill>
                  <a:schemeClr val="bg1"/>
                </a:solidFill>
                <a:latin typeface="Calibri" pitchFamily="34" charset="0"/>
                <a:cs typeface="Arial" charset="0"/>
              </a:rPr>
              <a:t>emissions per device generated by the </a:t>
            </a:r>
            <a:r>
              <a:rPr lang="en-US" sz="1200" dirty="0" smtClean="0">
                <a:solidFill>
                  <a:schemeClr val="bg1"/>
                </a:solidFill>
                <a:latin typeface="Calibri" pitchFamily="34" charset="0"/>
                <a:cs typeface="Arial" charset="0"/>
              </a:rPr>
              <a:t>telecom/ICT </a:t>
            </a:r>
            <a:r>
              <a:rPr lang="en-US" sz="1200" dirty="0">
                <a:solidFill>
                  <a:schemeClr val="bg1"/>
                </a:solidFill>
                <a:latin typeface="Calibri" pitchFamily="34" charset="0"/>
                <a:cs typeface="Arial" charset="0"/>
              </a:rPr>
              <a:t>sector</a:t>
            </a:r>
          </a:p>
          <a:p>
            <a:pPr marL="285750" indent="-285750">
              <a:lnSpc>
                <a:spcPct val="80000"/>
              </a:lnSpc>
              <a:buFont typeface="Arial" panose="020B0604020202020204" pitchFamily="34" charset="0"/>
              <a:buChar char="•"/>
              <a:defRPr/>
            </a:pPr>
            <a:endParaRPr lang="en-US" sz="1200" dirty="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200" dirty="0" smtClean="0">
              <a:solidFill>
                <a:schemeClr val="bg1"/>
              </a:solidFill>
              <a:latin typeface="Calibri" pitchFamily="34" charset="0"/>
              <a:cs typeface="Arial" charset="0"/>
            </a:endParaRPr>
          </a:p>
          <a:p>
            <a:pPr marL="285750" indent="-285750">
              <a:lnSpc>
                <a:spcPct val="80000"/>
              </a:lnSpc>
              <a:buFont typeface="Arial" panose="020B0604020202020204" pitchFamily="34" charset="0"/>
              <a:buChar char="•"/>
              <a:defRPr/>
            </a:pPr>
            <a:endParaRPr lang="en-US" sz="1200" dirty="0">
              <a:solidFill>
                <a:schemeClr val="bg1"/>
              </a:solidFill>
              <a:latin typeface="Calibri" pitchFamily="34" charset="0"/>
              <a:cs typeface="Arial" charset="0"/>
            </a:endParaRPr>
          </a:p>
        </p:txBody>
      </p:sp>
      <p:sp>
        <p:nvSpPr>
          <p:cNvPr id="7" name="Rounded Rectangle 6"/>
          <p:cNvSpPr/>
          <p:nvPr/>
        </p:nvSpPr>
        <p:spPr>
          <a:xfrm>
            <a:off x="4599451" y="4469097"/>
            <a:ext cx="4274918" cy="780585"/>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lnSpc>
                <a:spcPct val="80000"/>
              </a:lnSpc>
              <a:spcBef>
                <a:spcPct val="0"/>
              </a:spcBef>
              <a:buClrTx/>
              <a:buSzTx/>
              <a:buFont typeface="Arial" panose="020B0604020202020204" pitchFamily="34" charset="0"/>
              <a:buChar char="•"/>
            </a:pPr>
            <a:endParaRPr lang="en-US" altLang="en-US" sz="1400" dirty="0" smtClean="0">
              <a:solidFill>
                <a:schemeClr val="bg1"/>
              </a:solidFill>
              <a:latin typeface="Calibri" panose="020F0502020204030204" pitchFamily="34" charset="0"/>
            </a:endParaRPr>
          </a:p>
          <a:p>
            <a:pPr marL="285750" indent="-285750">
              <a:lnSpc>
                <a:spcPct val="80000"/>
              </a:lnSpc>
              <a:spcBef>
                <a:spcPct val="0"/>
              </a:spcBef>
              <a:buClrTx/>
              <a:buSzTx/>
              <a:buFont typeface="Arial" panose="020B0604020202020204" pitchFamily="34" charset="0"/>
              <a:buChar char="•"/>
            </a:pPr>
            <a:endParaRPr lang="en-US" altLang="en-US" sz="1400" dirty="0">
              <a:solidFill>
                <a:schemeClr val="bg1"/>
              </a:solidFill>
              <a:latin typeface="Calibri" panose="020F0502020204030204" pitchFamily="34" charset="0"/>
            </a:endParaRPr>
          </a:p>
          <a:p>
            <a:pPr>
              <a:lnSpc>
                <a:spcPct val="80000"/>
              </a:lnSpc>
              <a:spcBef>
                <a:spcPct val="0"/>
              </a:spcBef>
              <a:buClrTx/>
              <a:buSzTx/>
            </a:pPr>
            <a:r>
              <a:rPr lang="en-US" altLang="en-US" sz="1400" dirty="0" smtClean="0">
                <a:solidFill>
                  <a:schemeClr val="bg1"/>
                </a:solidFill>
                <a:latin typeface="Calibri" panose="020F0502020204030204" pitchFamily="34" charset="0"/>
              </a:rPr>
              <a:t>Telecommunication/ICT </a:t>
            </a:r>
            <a:r>
              <a:rPr lang="en-US" altLang="en-US" sz="1400" dirty="0">
                <a:solidFill>
                  <a:schemeClr val="bg1"/>
                </a:solidFill>
                <a:latin typeface="Calibri" panose="020F0502020204030204" pitchFamily="34" charset="0"/>
              </a:rPr>
              <a:t>environment conducive to </a:t>
            </a:r>
            <a:r>
              <a:rPr lang="en-US" altLang="en-US" sz="1400" dirty="0" smtClean="0">
                <a:solidFill>
                  <a:schemeClr val="bg1"/>
                </a:solidFill>
                <a:latin typeface="Calibri" panose="020F0502020204030204" pitchFamily="34" charset="0"/>
              </a:rPr>
              <a:t>innovation</a:t>
            </a:r>
          </a:p>
          <a:p>
            <a:pPr>
              <a:lnSpc>
                <a:spcPct val="80000"/>
              </a:lnSpc>
              <a:spcBef>
                <a:spcPct val="0"/>
              </a:spcBef>
              <a:buClrTx/>
              <a:buSzTx/>
            </a:pPr>
            <a:r>
              <a:rPr lang="en-US" altLang="en-US" sz="1400" dirty="0">
                <a:solidFill>
                  <a:schemeClr val="bg1"/>
                </a:solidFill>
                <a:latin typeface="Calibri" panose="020F0502020204030204" pitchFamily="34" charset="0"/>
              </a:rPr>
              <a:t>Effective partnerships of stakeholders in telecommunication/ICT environment</a:t>
            </a:r>
          </a:p>
          <a:p>
            <a:pPr marL="285750" indent="-285750">
              <a:lnSpc>
                <a:spcPct val="80000"/>
              </a:lnSpc>
              <a:spcBef>
                <a:spcPct val="0"/>
              </a:spcBef>
              <a:buClrTx/>
              <a:buSzTx/>
              <a:buFont typeface="Arial" panose="020B0604020202020204" pitchFamily="34" charset="0"/>
              <a:buChar char="•"/>
            </a:pPr>
            <a:endParaRPr lang="en-US" altLang="en-US" sz="1400" dirty="0" smtClean="0">
              <a:solidFill>
                <a:schemeClr val="bg1"/>
              </a:solidFill>
              <a:latin typeface="Calibri" panose="020F0502020204030204" pitchFamily="34" charset="0"/>
            </a:endParaRPr>
          </a:p>
          <a:p>
            <a:pPr marL="285750" indent="-285750">
              <a:lnSpc>
                <a:spcPct val="80000"/>
              </a:lnSpc>
              <a:spcBef>
                <a:spcPct val="0"/>
              </a:spcBef>
              <a:buClrTx/>
              <a:buSzTx/>
              <a:buFont typeface="Arial" panose="020B0604020202020204" pitchFamily="34" charset="0"/>
              <a:buChar char="•"/>
            </a:pPr>
            <a:endParaRPr lang="en-US" altLang="en-US" sz="1400" dirty="0">
              <a:solidFill>
                <a:schemeClr val="bg1"/>
              </a:solidFill>
              <a:latin typeface="Calibri" panose="020F0502020204030204" pitchFamily="34" charset="0"/>
            </a:endParaRPr>
          </a:p>
        </p:txBody>
      </p:sp>
      <p:sp>
        <p:nvSpPr>
          <p:cNvPr id="11" name="Slide Number Placeholder 10"/>
          <p:cNvSpPr>
            <a:spLocks noGrp="1"/>
          </p:cNvSpPr>
          <p:nvPr>
            <p:ph type="sldNum" sz="quarter" idx="12"/>
          </p:nvPr>
        </p:nvSpPr>
        <p:spPr/>
        <p:txBody>
          <a:bodyPr/>
          <a:lstStyle/>
          <a:p>
            <a:fld id="{283C63E4-F9BE-C24A-B4FF-309EB18BA564}" type="slidenum">
              <a:rPr lang="en-US" smtClean="0"/>
              <a:t>5</a:t>
            </a:fld>
            <a:endParaRPr lang="en-US" dirty="0"/>
          </a:p>
        </p:txBody>
      </p:sp>
    </p:spTree>
    <p:extLst>
      <p:ext uri="{BB962C8B-B14F-4D97-AF65-F5344CB8AC3E}">
        <p14:creationId xmlns:p14="http://schemas.microsoft.com/office/powerpoint/2010/main" val="9716730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713407" y="2011722"/>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400" dirty="0">
                <a:solidFill>
                  <a:srgbClr val="FFFFFF"/>
                </a:solidFill>
                <a:latin typeface="Calibri" pitchFamily="34" charset="0"/>
              </a:rPr>
              <a:t>Foster an enabling environment for ICT development and </a:t>
            </a:r>
            <a:r>
              <a:rPr lang="en-US" sz="1400" dirty="0" smtClean="0">
                <a:solidFill>
                  <a:srgbClr val="FFFFFF"/>
                </a:solidFill>
                <a:latin typeface="Calibri" pitchFamily="34" charset="0"/>
              </a:rPr>
              <a:t>foster </a:t>
            </a:r>
            <a:r>
              <a:rPr lang="en-US" sz="1400" dirty="0">
                <a:solidFill>
                  <a:srgbClr val="FFFFFF"/>
                </a:solidFill>
                <a:latin typeface="Calibri" pitchFamily="34" charset="0"/>
              </a:rPr>
              <a:t>the </a:t>
            </a:r>
            <a:endParaRPr lang="en-US" sz="1400" dirty="0" smtClean="0">
              <a:solidFill>
                <a:srgbClr val="FFFFFF"/>
              </a:solidFill>
              <a:latin typeface="Calibri" pitchFamily="34" charset="0"/>
            </a:endParaRPr>
          </a:p>
          <a:p>
            <a:pPr>
              <a:defRPr/>
            </a:pPr>
            <a:r>
              <a:rPr lang="en-US" sz="1400" dirty="0" smtClean="0">
                <a:solidFill>
                  <a:srgbClr val="FFFFFF"/>
                </a:solidFill>
                <a:latin typeface="Calibri" pitchFamily="34" charset="0"/>
              </a:rPr>
              <a:t>development </a:t>
            </a:r>
            <a:r>
              <a:rPr lang="en-US" sz="1400" dirty="0">
                <a:solidFill>
                  <a:srgbClr val="FFFFFF"/>
                </a:solidFill>
                <a:latin typeface="Calibri" pitchFamily="34" charset="0"/>
              </a:rPr>
              <a:t>of  telecommunication/ICT networks </a:t>
            </a:r>
            <a:r>
              <a:rPr lang="en-US" sz="1400" dirty="0" smtClean="0">
                <a:solidFill>
                  <a:srgbClr val="FFFFFF"/>
                </a:solidFill>
                <a:latin typeface="Calibri" pitchFamily="34" charset="0"/>
              </a:rPr>
              <a:t>as </a:t>
            </a:r>
            <a:r>
              <a:rPr lang="en-US" sz="1400" dirty="0">
                <a:solidFill>
                  <a:srgbClr val="FFFFFF"/>
                </a:solidFill>
                <a:latin typeface="Calibri" pitchFamily="34" charset="0"/>
              </a:rPr>
              <a:t>well as relevant </a:t>
            </a:r>
            <a:endParaRPr lang="en-US" sz="1400" dirty="0" smtClean="0">
              <a:solidFill>
                <a:srgbClr val="FFFFFF"/>
              </a:solidFill>
              <a:latin typeface="Calibri" pitchFamily="34" charset="0"/>
            </a:endParaRPr>
          </a:p>
          <a:p>
            <a:pPr>
              <a:defRPr/>
            </a:pPr>
            <a:r>
              <a:rPr lang="en-US" sz="1400" dirty="0" smtClean="0">
                <a:solidFill>
                  <a:srgbClr val="FFFFFF"/>
                </a:solidFill>
                <a:latin typeface="Calibri" pitchFamily="34" charset="0"/>
              </a:rPr>
              <a:t>applications </a:t>
            </a:r>
            <a:r>
              <a:rPr lang="en-US" sz="1400" dirty="0">
                <a:solidFill>
                  <a:srgbClr val="FFFFFF"/>
                </a:solidFill>
                <a:latin typeface="Calibri" pitchFamily="34" charset="0"/>
              </a:rPr>
              <a:t>and services, including bridging the standardization gap</a:t>
            </a:r>
          </a:p>
        </p:txBody>
      </p:sp>
      <p:sp>
        <p:nvSpPr>
          <p:cNvPr id="51204" name="Rectangle 4"/>
          <p:cNvSpPr>
            <a:spLocks noChangeArrowheads="1"/>
          </p:cNvSpPr>
          <p:nvPr/>
        </p:nvSpPr>
        <p:spPr bwMode="auto">
          <a:xfrm>
            <a:off x="2713406" y="3048000"/>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Enhance confidence and security in the use of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telecommunications/ICTs</a:t>
            </a:r>
            <a:r>
              <a:rPr lang="en-US" sz="1600" dirty="0">
                <a:solidFill>
                  <a:srgbClr val="FFFFFF"/>
                </a:solidFill>
                <a:latin typeface="Calibri" pitchFamily="34" charset="0"/>
              </a:rPr>
              <a:t>, and roll-out of relevant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applications </a:t>
            </a:r>
            <a:r>
              <a:rPr lang="en-US" sz="1600" dirty="0">
                <a:solidFill>
                  <a:srgbClr val="FFFFFF"/>
                </a:solidFill>
                <a:latin typeface="Calibri" pitchFamily="34" charset="0"/>
              </a:rPr>
              <a:t>and services</a:t>
            </a:r>
          </a:p>
        </p:txBody>
      </p:sp>
      <p:sp>
        <p:nvSpPr>
          <p:cNvPr id="51205" name="Rectangle 5"/>
          <p:cNvSpPr>
            <a:spLocks noChangeArrowheads="1"/>
          </p:cNvSpPr>
          <p:nvPr/>
        </p:nvSpPr>
        <p:spPr bwMode="auto">
          <a:xfrm>
            <a:off x="2718218" y="4101009"/>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Build human and institutional capacity, provide data and statistics</a:t>
            </a:r>
            <a:r>
              <a:rPr lang="en-US" sz="1600" dirty="0" smtClean="0">
                <a:solidFill>
                  <a:srgbClr val="FFFFFF"/>
                </a:solidFill>
                <a:latin typeface="Calibri" pitchFamily="34" charset="0"/>
              </a:rPr>
              <a:t>,</a:t>
            </a:r>
          </a:p>
          <a:p>
            <a:pPr>
              <a:defRPr/>
            </a:pPr>
            <a:r>
              <a:rPr lang="en-US" sz="1600" dirty="0" smtClean="0">
                <a:solidFill>
                  <a:srgbClr val="FFFFFF"/>
                </a:solidFill>
                <a:latin typeface="Calibri" pitchFamily="34" charset="0"/>
              </a:rPr>
              <a:t> </a:t>
            </a:r>
            <a:r>
              <a:rPr lang="en-US" sz="1600" dirty="0">
                <a:solidFill>
                  <a:srgbClr val="FFFFFF"/>
                </a:solidFill>
                <a:latin typeface="Calibri" pitchFamily="34" charset="0"/>
              </a:rPr>
              <a:t>promote digital inclusion and provide concentrated assistance to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countries </a:t>
            </a:r>
            <a:r>
              <a:rPr lang="en-US" sz="1600" dirty="0">
                <a:solidFill>
                  <a:srgbClr val="FFFFFF"/>
                </a:solidFill>
                <a:latin typeface="Calibri" pitchFamily="34" charset="0"/>
              </a:rPr>
              <a:t>in special need</a:t>
            </a:r>
          </a:p>
        </p:txBody>
      </p:sp>
      <p:sp>
        <p:nvSpPr>
          <p:cNvPr id="51206" name="Rectangle 6"/>
          <p:cNvSpPr>
            <a:spLocks noChangeArrowheads="1"/>
          </p:cNvSpPr>
          <p:nvPr/>
        </p:nvSpPr>
        <p:spPr bwMode="auto">
          <a:xfrm>
            <a:off x="2718217" y="5140189"/>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lvl="0"/>
            <a:r>
              <a:rPr lang="en-US" sz="1600" dirty="0"/>
              <a:t>Enhance environmental protection, climate change </a:t>
            </a:r>
            <a:r>
              <a:rPr lang="en-US" sz="1600" dirty="0" smtClean="0"/>
              <a:t>adaptation </a:t>
            </a:r>
            <a:r>
              <a:rPr lang="en-US" sz="1600" dirty="0"/>
              <a:t>and </a:t>
            </a:r>
            <a:endParaRPr lang="en-US" sz="1600" dirty="0" smtClean="0"/>
          </a:p>
          <a:p>
            <a:pPr lvl="0"/>
            <a:r>
              <a:rPr lang="en-US" sz="1600" dirty="0" smtClean="0"/>
              <a:t>mitigation </a:t>
            </a:r>
            <a:r>
              <a:rPr lang="en-US" sz="1600" dirty="0"/>
              <a:t>and disaster management </a:t>
            </a:r>
            <a:r>
              <a:rPr lang="en-US" sz="1600" dirty="0" smtClean="0"/>
              <a:t>efforts </a:t>
            </a:r>
            <a:r>
              <a:rPr lang="en-US" sz="1600" dirty="0"/>
              <a:t>through </a:t>
            </a:r>
            <a:endParaRPr lang="en-US" sz="1600" dirty="0" smtClean="0"/>
          </a:p>
          <a:p>
            <a:pPr lvl="0"/>
            <a:r>
              <a:rPr lang="en-US" sz="1600" dirty="0" smtClean="0"/>
              <a:t>telecommunication/ICTs</a:t>
            </a:r>
            <a:endParaRPr lang="en-US" sz="1600" dirty="0"/>
          </a:p>
        </p:txBody>
      </p:sp>
      <p:sp>
        <p:nvSpPr>
          <p:cNvPr id="51217" name="Rectangle 17"/>
          <p:cNvSpPr>
            <a:spLocks noChangeArrowheads="1"/>
          </p:cNvSpPr>
          <p:nvPr/>
        </p:nvSpPr>
        <p:spPr bwMode="auto">
          <a:xfrm>
            <a:off x="2765991" y="991581"/>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600" dirty="0">
                <a:solidFill>
                  <a:srgbClr val="FFFFFF"/>
                </a:solidFill>
                <a:latin typeface="Calibri" pitchFamily="34" charset="0"/>
              </a:rPr>
              <a:t>Foster international cooperation on telecommunication/ICT </a:t>
            </a:r>
            <a:endParaRPr lang="en-US" sz="1600" dirty="0" smtClean="0">
              <a:solidFill>
                <a:srgbClr val="FFFFFF"/>
              </a:solidFill>
              <a:latin typeface="Calibri" pitchFamily="34" charset="0"/>
            </a:endParaRPr>
          </a:p>
          <a:p>
            <a:pPr>
              <a:defRPr/>
            </a:pPr>
            <a:r>
              <a:rPr lang="en-US" sz="1600" dirty="0" smtClean="0">
                <a:solidFill>
                  <a:srgbClr val="FFFFFF"/>
                </a:solidFill>
                <a:latin typeface="Calibri" pitchFamily="34" charset="0"/>
              </a:rPr>
              <a:t>development </a:t>
            </a:r>
            <a:r>
              <a:rPr lang="en-US" sz="1600" dirty="0">
                <a:solidFill>
                  <a:srgbClr val="FFFFFF"/>
                </a:solidFill>
                <a:latin typeface="Calibri" pitchFamily="34" charset="0"/>
              </a:rPr>
              <a:t>issues</a:t>
            </a:r>
          </a:p>
        </p:txBody>
      </p:sp>
      <p:sp>
        <p:nvSpPr>
          <p:cNvPr id="3" name="Rectangle 2"/>
          <p:cNvSpPr/>
          <p:nvPr/>
        </p:nvSpPr>
        <p:spPr>
          <a:xfrm>
            <a:off x="387152" y="991581"/>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Objective</a:t>
            </a:r>
            <a:r>
              <a:rPr lang="en-US" sz="2400" b="0" i="0" dirty="0" smtClean="0">
                <a:solidFill>
                  <a:schemeClr val="bg1"/>
                </a:solidFill>
                <a:latin typeface="Calibri" pitchFamily="34" charset="0"/>
              </a:rPr>
              <a:t> #1</a:t>
            </a:r>
            <a:endParaRPr lang="en-US" sz="2400" b="0" i="0" dirty="0">
              <a:solidFill>
                <a:schemeClr val="bg1"/>
              </a:solidFill>
              <a:latin typeface="Calibri" pitchFamily="34" charset="0"/>
            </a:endParaRPr>
          </a:p>
        </p:txBody>
      </p:sp>
      <p:sp>
        <p:nvSpPr>
          <p:cNvPr id="23" name="Rectangle 22"/>
          <p:cNvSpPr/>
          <p:nvPr/>
        </p:nvSpPr>
        <p:spPr>
          <a:xfrm>
            <a:off x="387152" y="2025768"/>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Objec</a:t>
            </a:r>
            <a:r>
              <a:rPr lang="en-US" sz="2400" b="0" i="0" dirty="0" smtClean="0">
                <a:solidFill>
                  <a:schemeClr val="bg1"/>
                </a:solidFill>
                <a:latin typeface="Calibri" pitchFamily="34" charset="0"/>
              </a:rPr>
              <a:t>tive #2</a:t>
            </a:r>
            <a:endParaRPr lang="en-US" sz="2400" b="0" i="0" dirty="0">
              <a:solidFill>
                <a:schemeClr val="bg1"/>
              </a:solidFill>
              <a:latin typeface="Calibri" pitchFamily="34" charset="0"/>
            </a:endParaRPr>
          </a:p>
        </p:txBody>
      </p:sp>
      <p:sp>
        <p:nvSpPr>
          <p:cNvPr id="24" name="Rectangle 23"/>
          <p:cNvSpPr/>
          <p:nvPr/>
        </p:nvSpPr>
        <p:spPr>
          <a:xfrm>
            <a:off x="387152" y="3064949"/>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Objective</a:t>
            </a:r>
            <a:r>
              <a:rPr lang="en-US" sz="2400" b="0" i="0" dirty="0" smtClean="0">
                <a:solidFill>
                  <a:schemeClr val="bg1"/>
                </a:solidFill>
                <a:latin typeface="Calibri" pitchFamily="34" charset="0"/>
              </a:rPr>
              <a:t> #3</a:t>
            </a:r>
            <a:endParaRPr lang="en-US" sz="2400" b="0" i="0" dirty="0">
              <a:solidFill>
                <a:schemeClr val="bg1"/>
              </a:solidFill>
              <a:latin typeface="Calibri" pitchFamily="34" charset="0"/>
            </a:endParaRPr>
          </a:p>
        </p:txBody>
      </p:sp>
      <p:sp>
        <p:nvSpPr>
          <p:cNvPr id="25" name="Rectangle 24"/>
          <p:cNvSpPr/>
          <p:nvPr/>
        </p:nvSpPr>
        <p:spPr>
          <a:xfrm>
            <a:off x="387152" y="4104129"/>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Objec</a:t>
            </a:r>
            <a:r>
              <a:rPr lang="en-US" sz="2400" b="0" i="0" dirty="0" smtClean="0">
                <a:solidFill>
                  <a:schemeClr val="bg1"/>
                </a:solidFill>
                <a:latin typeface="Calibri" pitchFamily="34" charset="0"/>
              </a:rPr>
              <a:t>tive #4</a:t>
            </a:r>
            <a:endParaRPr lang="en-US" sz="2400" b="0" i="0" dirty="0">
              <a:solidFill>
                <a:schemeClr val="bg1"/>
              </a:solidFill>
              <a:latin typeface="Calibri" pitchFamily="34" charset="0"/>
            </a:endParaRPr>
          </a:p>
        </p:txBody>
      </p:sp>
      <p:sp>
        <p:nvSpPr>
          <p:cNvPr id="26" name="Rectangle 25"/>
          <p:cNvSpPr/>
          <p:nvPr/>
        </p:nvSpPr>
        <p:spPr>
          <a:xfrm>
            <a:off x="387152" y="514331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Objec</a:t>
            </a:r>
            <a:r>
              <a:rPr lang="en-US" sz="2400" b="0" i="0" dirty="0" smtClean="0">
                <a:solidFill>
                  <a:schemeClr val="bg1"/>
                </a:solidFill>
                <a:latin typeface="Calibri" pitchFamily="34" charset="0"/>
              </a:rPr>
              <a:t>tive #5</a:t>
            </a:r>
            <a:endParaRPr lang="en-US" sz="2400" b="0" i="0" dirty="0">
              <a:solidFill>
                <a:schemeClr val="bg1"/>
              </a:solidFill>
              <a:latin typeface="Calibri" pitchFamily="34" charset="0"/>
            </a:endParaRPr>
          </a:p>
        </p:txBody>
      </p:sp>
      <p:sp>
        <p:nvSpPr>
          <p:cNvPr id="14" name="Title 1"/>
          <p:cNvSpPr txBox="1">
            <a:spLocks/>
          </p:cNvSpPr>
          <p:nvPr/>
        </p:nvSpPr>
        <p:spPr>
          <a:xfrm>
            <a:off x="387152" y="207847"/>
            <a:ext cx="6790945" cy="1143000"/>
          </a:xfrm>
          <a:prstGeom prst="rect">
            <a:avLst/>
          </a:prstGeom>
        </p:spPr>
        <p:txBody>
          <a:bodyP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US" sz="3600" dirty="0" smtClean="0"/>
              <a:t>Dubai Action Plan : Objectives</a:t>
            </a:r>
            <a:endParaRPr lang="en-US" sz="3600" dirty="0"/>
          </a:p>
        </p:txBody>
      </p:sp>
      <p:sp>
        <p:nvSpPr>
          <p:cNvPr id="4" name="Slide Number Placeholder 3"/>
          <p:cNvSpPr>
            <a:spLocks noGrp="1"/>
          </p:cNvSpPr>
          <p:nvPr>
            <p:ph type="sldNum" sz="quarter" idx="12"/>
          </p:nvPr>
        </p:nvSpPr>
        <p:spPr/>
        <p:txBody>
          <a:bodyPr/>
          <a:lstStyle/>
          <a:p>
            <a:fld id="{283C63E4-F9BE-C24A-B4FF-309EB18BA564}" type="slidenum">
              <a:rPr lang="en-US" smtClean="0"/>
              <a:t>6</a:t>
            </a:fld>
            <a:endParaRPr lang="en-US"/>
          </a:p>
        </p:txBody>
      </p:sp>
    </p:spTree>
    <p:extLst>
      <p:ext uri="{BB962C8B-B14F-4D97-AF65-F5344CB8AC3E}">
        <p14:creationId xmlns:p14="http://schemas.microsoft.com/office/powerpoint/2010/main" val="22635148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2713407" y="2011722"/>
            <a:ext cx="5616624" cy="776046"/>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200" dirty="0">
                <a:solidFill>
                  <a:srgbClr val="FFFFFF"/>
                </a:solidFill>
                <a:latin typeface="Arial" panose="020B0604020202020204" pitchFamily="34" charset="0"/>
                <a:cs typeface="Arial" panose="020B0604020202020204" pitchFamily="34" charset="0"/>
              </a:rPr>
              <a:t>Output 2.1: Policy and regulatory frameworks </a:t>
            </a:r>
          </a:p>
          <a:p>
            <a:pPr>
              <a:defRPr/>
            </a:pPr>
            <a:r>
              <a:rPr lang="en-US" sz="1200" dirty="0">
                <a:solidFill>
                  <a:srgbClr val="FFFFFF"/>
                </a:solidFill>
                <a:latin typeface="Arial" panose="020B0604020202020204" pitchFamily="34" charset="0"/>
                <a:cs typeface="Arial" panose="020B0604020202020204" pitchFamily="34" charset="0"/>
              </a:rPr>
              <a:t>Output 2.2: Telecommunication/ICT networks, including conformance </a:t>
            </a:r>
            <a:r>
              <a:rPr lang="en-US" sz="1200" dirty="0" smtClean="0">
                <a:solidFill>
                  <a:srgbClr val="FFFFFF"/>
                </a:solidFill>
                <a:latin typeface="Arial" panose="020B0604020202020204" pitchFamily="34" charset="0"/>
                <a:cs typeface="Arial" panose="020B0604020202020204" pitchFamily="34" charset="0"/>
              </a:rPr>
              <a:t>and</a:t>
            </a:r>
          </a:p>
          <a:p>
            <a:pPr>
              <a:defRPr/>
            </a:pPr>
            <a:r>
              <a:rPr lang="en-US" sz="1200" dirty="0" smtClean="0">
                <a:solidFill>
                  <a:srgbClr val="FFFFFF"/>
                </a:solidFill>
                <a:latin typeface="Arial" panose="020B0604020202020204" pitchFamily="34" charset="0"/>
                <a:cs typeface="Arial" panose="020B0604020202020204" pitchFamily="34" charset="0"/>
              </a:rPr>
              <a:t>                   interoperability </a:t>
            </a:r>
            <a:r>
              <a:rPr lang="en-US" sz="1200" dirty="0">
                <a:solidFill>
                  <a:srgbClr val="FFFFFF"/>
                </a:solidFill>
                <a:latin typeface="Arial" panose="020B0604020202020204" pitchFamily="34" charset="0"/>
                <a:cs typeface="Arial" panose="020B0604020202020204" pitchFamily="34" charset="0"/>
              </a:rPr>
              <a:t>and bridging the standardization gap</a:t>
            </a:r>
          </a:p>
          <a:p>
            <a:pPr>
              <a:defRPr/>
            </a:pPr>
            <a:r>
              <a:rPr lang="en-US" sz="1200" dirty="0">
                <a:solidFill>
                  <a:srgbClr val="FFFFFF"/>
                </a:solidFill>
                <a:latin typeface="Arial" panose="020B0604020202020204" pitchFamily="34" charset="0"/>
                <a:cs typeface="Arial" panose="020B0604020202020204" pitchFamily="34" charset="0"/>
              </a:rPr>
              <a:t>Output 2.3: Innovation and partnership</a:t>
            </a:r>
          </a:p>
        </p:txBody>
      </p:sp>
      <p:sp>
        <p:nvSpPr>
          <p:cNvPr id="51204" name="Rectangle 4"/>
          <p:cNvSpPr>
            <a:spLocks noChangeArrowheads="1"/>
          </p:cNvSpPr>
          <p:nvPr/>
        </p:nvSpPr>
        <p:spPr bwMode="auto">
          <a:xfrm>
            <a:off x="2713406" y="3048000"/>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200" dirty="0">
                <a:solidFill>
                  <a:srgbClr val="FFFFFF"/>
                </a:solidFill>
                <a:latin typeface="Arial" panose="020B0604020202020204" pitchFamily="34" charset="0"/>
                <a:cs typeface="Arial" panose="020B0604020202020204" pitchFamily="34" charset="0"/>
              </a:rPr>
              <a:t>Output 3.1: Building confidence and security in the use of ICTs</a:t>
            </a:r>
          </a:p>
          <a:p>
            <a:pPr>
              <a:defRPr/>
            </a:pPr>
            <a:r>
              <a:rPr lang="en-US" sz="1200" dirty="0">
                <a:solidFill>
                  <a:srgbClr val="FFFFFF"/>
                </a:solidFill>
                <a:latin typeface="Arial" panose="020B0604020202020204" pitchFamily="34" charset="0"/>
                <a:cs typeface="Arial" panose="020B0604020202020204" pitchFamily="34" charset="0"/>
              </a:rPr>
              <a:t>Output 3.2: ICT applications and services</a:t>
            </a:r>
          </a:p>
        </p:txBody>
      </p:sp>
      <p:sp>
        <p:nvSpPr>
          <p:cNvPr id="51205" name="Rectangle 5"/>
          <p:cNvSpPr>
            <a:spLocks noChangeArrowheads="1"/>
          </p:cNvSpPr>
          <p:nvPr/>
        </p:nvSpPr>
        <p:spPr bwMode="auto">
          <a:xfrm>
            <a:off x="2718218" y="4101009"/>
            <a:ext cx="5616624"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200" dirty="0">
                <a:solidFill>
                  <a:srgbClr val="FFFFFF"/>
                </a:solidFill>
                <a:latin typeface="Arial" panose="020B0604020202020204" pitchFamily="34" charset="0"/>
                <a:cs typeface="Arial" panose="020B0604020202020204" pitchFamily="34" charset="0"/>
              </a:rPr>
              <a:t>Output 4.1: Capacity building</a:t>
            </a:r>
          </a:p>
          <a:p>
            <a:pPr>
              <a:defRPr/>
            </a:pPr>
            <a:r>
              <a:rPr lang="en-US" sz="1200" dirty="0">
                <a:solidFill>
                  <a:srgbClr val="FFFFFF"/>
                </a:solidFill>
                <a:latin typeface="Arial" panose="020B0604020202020204" pitchFamily="34" charset="0"/>
                <a:cs typeface="Arial" panose="020B0604020202020204" pitchFamily="34" charset="0"/>
              </a:rPr>
              <a:t>Output 4.2: Telecommunication/ICT statistics</a:t>
            </a:r>
          </a:p>
          <a:p>
            <a:pPr>
              <a:defRPr/>
            </a:pPr>
            <a:r>
              <a:rPr lang="en-US" sz="1200" dirty="0">
                <a:solidFill>
                  <a:srgbClr val="FFFFFF"/>
                </a:solidFill>
                <a:latin typeface="Arial" panose="020B0604020202020204" pitchFamily="34" charset="0"/>
                <a:cs typeface="Arial" panose="020B0604020202020204" pitchFamily="34" charset="0"/>
              </a:rPr>
              <a:t>Output 4.3: Digital inclusion of people with specific needs</a:t>
            </a:r>
          </a:p>
          <a:p>
            <a:pPr>
              <a:defRPr/>
            </a:pPr>
            <a:r>
              <a:rPr lang="en-US" sz="1200" dirty="0">
                <a:solidFill>
                  <a:srgbClr val="FFFFFF"/>
                </a:solidFill>
                <a:latin typeface="Arial" panose="020B0604020202020204" pitchFamily="34" charset="0"/>
                <a:cs typeface="Arial" panose="020B0604020202020204" pitchFamily="34" charset="0"/>
              </a:rPr>
              <a:t>Output 4.4: Concentrated assistance to LDCs, SIDS and LLDCs</a:t>
            </a:r>
          </a:p>
        </p:txBody>
      </p:sp>
      <p:sp>
        <p:nvSpPr>
          <p:cNvPr id="51206" name="Rectangle 6"/>
          <p:cNvSpPr>
            <a:spLocks noChangeArrowheads="1"/>
          </p:cNvSpPr>
          <p:nvPr/>
        </p:nvSpPr>
        <p:spPr bwMode="auto">
          <a:xfrm>
            <a:off x="2718217" y="5140189"/>
            <a:ext cx="5616625"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lvl="0"/>
            <a:r>
              <a:rPr lang="en-US" sz="1200" dirty="0">
                <a:latin typeface="Arial" panose="020B0604020202020204" pitchFamily="34" charset="0"/>
                <a:cs typeface="Arial" panose="020B0604020202020204" pitchFamily="34" charset="0"/>
              </a:rPr>
              <a:t>Output 5.1: ICTs and climate-change adaptation and mitigation</a:t>
            </a:r>
          </a:p>
          <a:p>
            <a:pPr lvl="0"/>
            <a:r>
              <a:rPr lang="en-US" sz="1200" dirty="0">
                <a:latin typeface="Arial" panose="020B0604020202020204" pitchFamily="34" charset="0"/>
                <a:cs typeface="Arial" panose="020B0604020202020204" pitchFamily="34" charset="0"/>
              </a:rPr>
              <a:t>Output 5.2: Emergency telecommunications</a:t>
            </a:r>
          </a:p>
        </p:txBody>
      </p:sp>
      <p:sp>
        <p:nvSpPr>
          <p:cNvPr id="51217" name="Rectangle 17"/>
          <p:cNvSpPr>
            <a:spLocks noChangeArrowheads="1"/>
          </p:cNvSpPr>
          <p:nvPr/>
        </p:nvSpPr>
        <p:spPr bwMode="auto">
          <a:xfrm>
            <a:off x="2765991" y="991581"/>
            <a:ext cx="5611813" cy="762000"/>
          </a:xfrm>
          <a:prstGeom prst="rect">
            <a:avLst/>
          </a:prstGeom>
          <a:solidFill>
            <a:srgbClr val="1CCA3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a:defRPr/>
            </a:pPr>
            <a:r>
              <a:rPr lang="en-US" sz="1200" dirty="0">
                <a:solidFill>
                  <a:srgbClr val="FFFFFF"/>
                </a:solidFill>
                <a:latin typeface="Arial" panose="020B0604020202020204" pitchFamily="34" charset="0"/>
                <a:cs typeface="Arial" panose="020B0604020202020204" pitchFamily="34" charset="0"/>
              </a:rPr>
              <a:t>Output 1.1: World Telecommunication Development Conference (WTDC)</a:t>
            </a:r>
          </a:p>
          <a:p>
            <a:pPr>
              <a:defRPr/>
            </a:pPr>
            <a:r>
              <a:rPr lang="en-US" sz="1200" dirty="0">
                <a:solidFill>
                  <a:srgbClr val="FFFFFF"/>
                </a:solidFill>
                <a:latin typeface="Arial" panose="020B0604020202020204" pitchFamily="34" charset="0"/>
                <a:cs typeface="Arial" panose="020B0604020202020204" pitchFamily="34" charset="0"/>
              </a:rPr>
              <a:t>Output 1.2: Regional preparatory meetings (RPMs) </a:t>
            </a:r>
          </a:p>
          <a:p>
            <a:pPr>
              <a:defRPr/>
            </a:pPr>
            <a:r>
              <a:rPr lang="en-US" sz="1200" dirty="0">
                <a:solidFill>
                  <a:srgbClr val="FFFFFF"/>
                </a:solidFill>
                <a:latin typeface="Arial" panose="020B0604020202020204" pitchFamily="34" charset="0"/>
                <a:cs typeface="Arial" panose="020B0604020202020204" pitchFamily="34" charset="0"/>
              </a:rPr>
              <a:t>Output 1.3: Telecommunication Development Advisory Group (TDAG)</a:t>
            </a:r>
          </a:p>
          <a:p>
            <a:pPr>
              <a:defRPr/>
            </a:pPr>
            <a:r>
              <a:rPr lang="en-US" sz="1200" dirty="0">
                <a:solidFill>
                  <a:srgbClr val="FFFFFF"/>
                </a:solidFill>
                <a:latin typeface="Arial" panose="020B0604020202020204" pitchFamily="34" charset="0"/>
                <a:cs typeface="Arial" panose="020B0604020202020204" pitchFamily="34" charset="0"/>
              </a:rPr>
              <a:t>Output 1.4: Study groups</a:t>
            </a:r>
          </a:p>
        </p:txBody>
      </p:sp>
      <p:sp>
        <p:nvSpPr>
          <p:cNvPr id="3" name="Rectangle 2"/>
          <p:cNvSpPr/>
          <p:nvPr/>
        </p:nvSpPr>
        <p:spPr>
          <a:xfrm>
            <a:off x="387152" y="991581"/>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Outputs</a:t>
            </a:r>
            <a:r>
              <a:rPr lang="en-US" sz="2400" b="0" i="0" dirty="0" smtClean="0">
                <a:solidFill>
                  <a:schemeClr val="bg1"/>
                </a:solidFill>
                <a:latin typeface="Calibri" pitchFamily="34" charset="0"/>
              </a:rPr>
              <a:t> 1</a:t>
            </a:r>
            <a:endParaRPr lang="en-US" sz="2400" b="0" i="0" dirty="0">
              <a:solidFill>
                <a:schemeClr val="bg1"/>
              </a:solidFill>
              <a:latin typeface="Calibri" pitchFamily="34" charset="0"/>
            </a:endParaRPr>
          </a:p>
        </p:txBody>
      </p:sp>
      <p:sp>
        <p:nvSpPr>
          <p:cNvPr id="23" name="Rectangle 22"/>
          <p:cNvSpPr/>
          <p:nvPr/>
        </p:nvSpPr>
        <p:spPr>
          <a:xfrm>
            <a:off x="387152" y="2025768"/>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Outputs </a:t>
            </a:r>
            <a:r>
              <a:rPr lang="en-US" sz="2400" b="0" i="0" dirty="0" smtClean="0">
                <a:solidFill>
                  <a:schemeClr val="bg1"/>
                </a:solidFill>
                <a:latin typeface="Calibri" pitchFamily="34" charset="0"/>
              </a:rPr>
              <a:t>2</a:t>
            </a:r>
            <a:endParaRPr lang="en-US" sz="2400" b="0" i="0" dirty="0">
              <a:solidFill>
                <a:schemeClr val="bg1"/>
              </a:solidFill>
              <a:latin typeface="Calibri" pitchFamily="34" charset="0"/>
            </a:endParaRPr>
          </a:p>
        </p:txBody>
      </p:sp>
      <p:sp>
        <p:nvSpPr>
          <p:cNvPr id="24" name="Rectangle 23"/>
          <p:cNvSpPr/>
          <p:nvPr/>
        </p:nvSpPr>
        <p:spPr>
          <a:xfrm>
            <a:off x="387152" y="3064949"/>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Outputs </a:t>
            </a:r>
            <a:r>
              <a:rPr lang="en-US" sz="2400" b="0" i="0" dirty="0" smtClean="0">
                <a:solidFill>
                  <a:schemeClr val="bg1"/>
                </a:solidFill>
                <a:latin typeface="Calibri" pitchFamily="34" charset="0"/>
              </a:rPr>
              <a:t>3</a:t>
            </a:r>
            <a:endParaRPr lang="en-US" sz="2400" b="0" i="0" dirty="0">
              <a:solidFill>
                <a:schemeClr val="bg1"/>
              </a:solidFill>
              <a:latin typeface="Calibri" pitchFamily="34" charset="0"/>
            </a:endParaRPr>
          </a:p>
        </p:txBody>
      </p:sp>
      <p:sp>
        <p:nvSpPr>
          <p:cNvPr id="25" name="Rectangle 24"/>
          <p:cNvSpPr/>
          <p:nvPr/>
        </p:nvSpPr>
        <p:spPr>
          <a:xfrm>
            <a:off x="387152" y="4104129"/>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Outputs </a:t>
            </a:r>
            <a:r>
              <a:rPr lang="en-US" sz="2400" b="0" i="0" dirty="0" smtClean="0">
                <a:solidFill>
                  <a:schemeClr val="bg1"/>
                </a:solidFill>
                <a:latin typeface="Calibri" pitchFamily="34" charset="0"/>
              </a:rPr>
              <a:t>4</a:t>
            </a:r>
            <a:endParaRPr lang="en-US" sz="2400" b="0" i="0" dirty="0">
              <a:solidFill>
                <a:schemeClr val="bg1"/>
              </a:solidFill>
              <a:latin typeface="Calibri" pitchFamily="34" charset="0"/>
            </a:endParaRPr>
          </a:p>
        </p:txBody>
      </p:sp>
      <p:sp>
        <p:nvSpPr>
          <p:cNvPr id="26" name="Rectangle 25"/>
          <p:cNvSpPr/>
          <p:nvPr/>
        </p:nvSpPr>
        <p:spPr>
          <a:xfrm>
            <a:off x="387152" y="5143310"/>
            <a:ext cx="2268760" cy="762000"/>
          </a:xfrm>
          <a:prstGeom prst="rect">
            <a:avLst/>
          </a:prstGeom>
          <a:ln w="2222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Calibri" pitchFamily="34" charset="0"/>
              </a:rPr>
              <a:t>Outputs </a:t>
            </a:r>
            <a:r>
              <a:rPr lang="en-US" sz="2400" b="0" i="0" dirty="0" smtClean="0">
                <a:solidFill>
                  <a:schemeClr val="bg1"/>
                </a:solidFill>
                <a:latin typeface="Calibri" pitchFamily="34" charset="0"/>
              </a:rPr>
              <a:t>5</a:t>
            </a:r>
            <a:endParaRPr lang="en-US" sz="2400" b="0" i="0" dirty="0">
              <a:solidFill>
                <a:schemeClr val="bg1"/>
              </a:solidFill>
              <a:latin typeface="Calibri" pitchFamily="34" charset="0"/>
            </a:endParaRPr>
          </a:p>
        </p:txBody>
      </p:sp>
      <p:sp>
        <p:nvSpPr>
          <p:cNvPr id="14" name="Title 1"/>
          <p:cNvSpPr txBox="1">
            <a:spLocks/>
          </p:cNvSpPr>
          <p:nvPr/>
        </p:nvSpPr>
        <p:spPr>
          <a:xfrm>
            <a:off x="387152" y="207847"/>
            <a:ext cx="6790945" cy="1143000"/>
          </a:xfrm>
          <a:prstGeom prst="rect">
            <a:avLst/>
          </a:prstGeom>
        </p:spPr>
        <p:txBody>
          <a:bodyPr>
            <a:normAutofit fontScale="97500"/>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lgn="l"/>
            <a:r>
              <a:rPr lang="en-US" sz="3600" dirty="0" smtClean="0"/>
              <a:t>Dubai Action Plan : Outputs</a:t>
            </a:r>
            <a:endParaRPr lang="en-US" sz="3600" dirty="0"/>
          </a:p>
        </p:txBody>
      </p:sp>
      <p:sp>
        <p:nvSpPr>
          <p:cNvPr id="2" name="Slide Number Placeholder 1"/>
          <p:cNvSpPr>
            <a:spLocks noGrp="1"/>
          </p:cNvSpPr>
          <p:nvPr>
            <p:ph type="sldNum" sz="quarter" idx="12"/>
          </p:nvPr>
        </p:nvSpPr>
        <p:spPr/>
        <p:txBody>
          <a:bodyPr/>
          <a:lstStyle/>
          <a:p>
            <a:fld id="{283C63E4-F9BE-C24A-B4FF-309EB18BA564}" type="slidenum">
              <a:rPr lang="en-US" smtClean="0"/>
              <a:t>7</a:t>
            </a:fld>
            <a:endParaRPr lang="en-US"/>
          </a:p>
        </p:txBody>
      </p:sp>
    </p:spTree>
    <p:extLst>
      <p:ext uri="{BB962C8B-B14F-4D97-AF65-F5344CB8AC3E}">
        <p14:creationId xmlns:p14="http://schemas.microsoft.com/office/powerpoint/2010/main" val="24244367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p:cNvSpPr>
          <p:nvPr/>
        </p:nvSpPr>
        <p:spPr bwMode="auto">
          <a:xfrm>
            <a:off x="586155" y="381000"/>
            <a:ext cx="39565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0070C0"/>
                </a:solidFill>
                <a:latin typeface="Arial" panose="020B0604020202020204" pitchFamily="34" charset="0"/>
                <a:cs typeface="Arial" panose="020B0604020202020204" pitchFamily="34" charset="0"/>
              </a:rPr>
              <a:t>Strategic Planning</a:t>
            </a:r>
          </a:p>
          <a:p>
            <a:pPr algn="ctr" eaLnBrk="1" hangingPunct="1">
              <a:spcBef>
                <a:spcPct val="0"/>
              </a:spcBef>
              <a:buFontTx/>
              <a:buNone/>
            </a:pPr>
            <a:endParaRPr lang="en-US" altLang="en-US" sz="2800" b="1" dirty="0">
              <a:solidFill>
                <a:srgbClr val="0070C0"/>
              </a:solidFill>
              <a:latin typeface="Cambria" panose="02040503050406030204" pitchFamily="18" charset="0"/>
            </a:endParaRPr>
          </a:p>
          <a:p>
            <a:pPr eaLnBrk="1" hangingPunct="1">
              <a:spcBef>
                <a:spcPct val="0"/>
              </a:spcBef>
              <a:buFontTx/>
              <a:buNone/>
            </a:pPr>
            <a:r>
              <a:rPr lang="en-US" altLang="en-US" sz="1800" b="1" dirty="0"/>
              <a:t> </a:t>
            </a:r>
          </a:p>
        </p:txBody>
      </p:sp>
      <p:graphicFrame>
        <p:nvGraphicFramePr>
          <p:cNvPr id="13" name="Diagram 12"/>
          <p:cNvGraphicFramePr/>
          <p:nvPr>
            <p:extLst>
              <p:ext uri="{D42A27DB-BD31-4B8C-83A1-F6EECF244321}">
                <p14:modId xmlns:p14="http://schemas.microsoft.com/office/powerpoint/2010/main" val="58809357"/>
              </p:ext>
            </p:extLst>
          </p:nvPr>
        </p:nvGraphicFramePr>
        <p:xfrm>
          <a:off x="586155" y="977900"/>
          <a:ext cx="8217876" cy="447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9460"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155" y="5451231"/>
            <a:ext cx="72485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723900" y="469572"/>
            <a:ext cx="58732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dirty="0">
                <a:solidFill>
                  <a:srgbClr val="0070C0"/>
                </a:solidFill>
                <a:latin typeface="Arial" panose="020B0604020202020204" pitchFamily="34" charset="0"/>
                <a:cs typeface="Arial" panose="020B0604020202020204" pitchFamily="34" charset="0"/>
              </a:rPr>
              <a:t>Implementation Framework</a:t>
            </a:r>
          </a:p>
          <a:p>
            <a:pPr algn="ctr" eaLnBrk="1" hangingPunct="1">
              <a:spcBef>
                <a:spcPct val="0"/>
              </a:spcBef>
              <a:buFontTx/>
              <a:buNone/>
            </a:pPr>
            <a:endParaRPr lang="en-US" altLang="en-US" sz="2800" b="1" dirty="0">
              <a:solidFill>
                <a:srgbClr val="0070C0"/>
              </a:solidFill>
              <a:latin typeface="Cambria" panose="02040503050406030204" pitchFamily="18" charset="0"/>
            </a:endParaRPr>
          </a:p>
          <a:p>
            <a:pPr eaLnBrk="1" hangingPunct="1">
              <a:spcBef>
                <a:spcPct val="0"/>
              </a:spcBef>
              <a:buFontTx/>
              <a:buNone/>
            </a:pPr>
            <a:r>
              <a:rPr lang="en-US" altLang="en-US" sz="1800" b="1" dirty="0"/>
              <a:t> </a:t>
            </a:r>
          </a:p>
        </p:txBody>
      </p:sp>
      <p:graphicFrame>
        <p:nvGraphicFramePr>
          <p:cNvPr id="9" name="Diagram 8"/>
          <p:cNvGraphicFramePr/>
          <p:nvPr>
            <p:extLst>
              <p:ext uri="{D42A27DB-BD31-4B8C-83A1-F6EECF244321}">
                <p14:modId xmlns:p14="http://schemas.microsoft.com/office/powerpoint/2010/main" val="1440156796"/>
              </p:ext>
            </p:extLst>
          </p:nvPr>
        </p:nvGraphicFramePr>
        <p:xfrm>
          <a:off x="723900" y="1397000"/>
          <a:ext cx="7391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ITU White Background.potx" id="{9694207F-B86C-4347-AF5B-E18AD6864DC7}" vid="{B9639EA1-9A26-4D10-99CD-41579998E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9E342D-0211-4102-915C-52B6AEFB7FAE}"/>
</file>

<file path=customXml/itemProps2.xml><?xml version="1.0" encoding="utf-8"?>
<ds:datastoreItem xmlns:ds="http://schemas.openxmlformats.org/officeDocument/2006/customXml" ds:itemID="{7A9673EA-B233-492A-A174-E60D398518A8}"/>
</file>

<file path=customXml/itemProps3.xml><?xml version="1.0" encoding="utf-8"?>
<ds:datastoreItem xmlns:ds="http://schemas.openxmlformats.org/officeDocument/2006/customXml" ds:itemID="{994C898D-3F0C-4FD5-94E0-D3C77F931E69}"/>
</file>

<file path=docProps/app.xml><?xml version="1.0" encoding="utf-8"?>
<Properties xmlns="http://schemas.openxmlformats.org/officeDocument/2006/extended-properties" xmlns:vt="http://schemas.openxmlformats.org/officeDocument/2006/docPropsVTypes">
  <Template>ITU White Background</Template>
  <TotalTime>10675</TotalTime>
  <Words>5678</Words>
  <Application>Microsoft Office PowerPoint</Application>
  <PresentationFormat>On-screen Show (4:3)</PresentationFormat>
  <Paragraphs>943</Paragraphs>
  <Slides>43</Slides>
  <Notes>34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Initiative #1</vt:lpstr>
      <vt:lpstr>Regional Initiative #1</vt:lpstr>
      <vt:lpstr>PowerPoint Presentation</vt:lpstr>
      <vt:lpstr>PowerPoint Presentation</vt:lpstr>
      <vt:lpstr>  Objective To assist ITU Member States in utilizing new technologies and address human and technical capacity challenges related to issues such as those identified in the expected results, among others. </vt:lpstr>
      <vt:lpstr>PowerPoint Presentation</vt:lpstr>
      <vt:lpstr>PowerPoint Presentation</vt:lpstr>
      <vt:lpstr>PowerPoint Presentation</vt:lpstr>
      <vt:lpstr>PowerPoint Presentation</vt:lpstr>
      <vt:lpstr>PowerPoint Presentation</vt:lpstr>
      <vt:lpstr>PowerPoint Presentation</vt:lpstr>
      <vt:lpstr>Activities Implemented and Planned: 2015-16</vt:lpstr>
      <vt:lpstr>Activities Implemented and Planned : 2015-16</vt:lpstr>
      <vt:lpstr>PowerPoint Presentation</vt:lpstr>
      <vt:lpstr>PowerPoint Presentation</vt:lpstr>
      <vt:lpstr>PowerPoint Presentation</vt:lpstr>
      <vt:lpstr>The Way Ahead: The Next 18 Months</vt:lpstr>
      <vt:lpstr>Thank You</vt:lpstr>
      <vt:lpstr>Related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Asia Pacific Region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KOROIVUKI, Ioane</dc:creator>
  <cp:lastModifiedBy>Christiono, Andreas</cp:lastModifiedBy>
  <cp:revision>162</cp:revision>
  <dcterms:created xsi:type="dcterms:W3CDTF">2016-05-14T14:31:39Z</dcterms:created>
  <dcterms:modified xsi:type="dcterms:W3CDTF">2016-06-06T06:59:01Z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