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charts/colors3.xml" ContentType="application/vnd.ms-office.chartcolorstyle+xml"/>
  <Override PartName="/ppt/theme/themeOverride1.xml" ContentType="application/vnd.openxmlformats-officedocument.themeOverride+xml"/>
  <Override PartName="/ppt/charts/style3.xml" ContentType="application/vnd.ms-office.chartstyle+xml"/>
  <Override PartName="/ppt/diagrams/drawing2.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1.xml" ContentType="application/vnd.openxmlformats-officedocument.theme+xml"/>
  <Override PartName="/ppt/charts/colors2.xml" ContentType="application/vnd.ms-office.chartcolorstyle+xml"/>
  <Override PartName="/ppt/charts/chart4.xml" ContentType="application/vnd.openxmlformats-officedocument.drawingml.chart+xml"/>
  <Override PartName="/ppt/charts/style2.xml" ContentType="application/vnd.ms-office.chartstyle+xml"/>
  <Override PartName="/ppt/charts/chart1.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53.xml" ContentType="application/vnd.openxmlformats-officedocument.presentationml.tags+xml"/>
  <Override PartName="/ppt/tags/tag395.xml" ContentType="application/vnd.openxmlformats-officedocument.presentationml.tags+xml"/>
  <Override PartName="/ppt/tags/tag394.xml" ContentType="application/vnd.openxmlformats-officedocument.presentationml.tags+xml"/>
  <Override PartName="/ppt/tags/tag393.xml" ContentType="application/vnd.openxmlformats-officedocument.presentationml.tags+xml"/>
  <Override PartName="/ppt/tags/tag392.xml" ContentType="application/vnd.openxmlformats-officedocument.presentationml.tags+xml"/>
  <Override PartName="/ppt/tags/tag396.xml" ContentType="application/vnd.openxmlformats-officedocument.presentationml.tags+xml"/>
  <Override PartName="/ppt/tags/tag398.xml" ContentType="application/vnd.openxmlformats-officedocument.presentationml.tags+xml"/>
  <Override PartName="/ppt/tags/tag391.xml" ContentType="application/vnd.openxmlformats-officedocument.presentationml.tags+xml"/>
  <Override PartName="/ppt/tags/tag402.xml" ContentType="application/vnd.openxmlformats-officedocument.presentationml.tags+xml"/>
  <Override PartName="/ppt/tags/tag401.xml" ContentType="application/vnd.openxmlformats-officedocument.presentationml.tags+xml"/>
  <Override PartName="/ppt/tags/tag400.xml" ContentType="application/vnd.openxmlformats-officedocument.presentationml.tags+xml"/>
  <Override PartName="/ppt/tags/tag399.xml" ContentType="application/vnd.openxmlformats-officedocument.presentationml.tags+xml"/>
  <Override PartName="/ppt/tags/tag397.xml" ContentType="application/vnd.openxmlformats-officedocument.presentationml.tags+xml"/>
  <Override PartName="/ppt/tags/tag389.xml" ContentType="application/vnd.openxmlformats-officedocument.presentationml.tags+xml"/>
  <Override PartName="/ppt/tags/tag403.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388.xml" ContentType="application/vnd.openxmlformats-officedocument.presentationml.tags+xml"/>
  <Override PartName="/ppt/tags/tag387.xml" ContentType="application/vnd.openxmlformats-officedocument.presentationml.tags+xml"/>
  <Override PartName="/ppt/tags/tag386.xml" ContentType="application/vnd.openxmlformats-officedocument.presentationml.tags+xml"/>
  <Override PartName="/ppt/tags/tag385.xml" ContentType="application/vnd.openxmlformats-officedocument.presentationml.tags+xml"/>
  <Override PartName="/ppt/tags/tag390.xml" ContentType="application/vnd.openxmlformats-officedocument.presentationml.tags+xml"/>
  <Override PartName="/ppt/tags/tag405.xml" ContentType="application/vnd.openxmlformats-officedocument.presentationml.tags+xml"/>
  <Override PartName="/ppt/tags/tag106.xml" ContentType="application/vnd.openxmlformats-officedocument.presentationml.tags+xml"/>
  <Override PartName="/ppt/tags/tag423.xml" ContentType="application/vnd.openxmlformats-officedocument.presentationml.tags+xml"/>
  <Override PartName="/ppt/tags/tag422.xml" ContentType="application/vnd.openxmlformats-officedocument.presentationml.tags+xml"/>
  <Override PartName="/ppt/tags/tag421.xml" ContentType="application/vnd.openxmlformats-officedocument.presentationml.tags+xml"/>
  <Override PartName="/ppt/tags/tag420.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30.xml" ContentType="application/vnd.openxmlformats-officedocument.presentationml.tags+xml"/>
  <Override PartName="/ppt/tags/tag429.xml" ContentType="application/vnd.openxmlformats-officedocument.presentationml.tags+xml"/>
  <Override PartName="/ppt/tags/tag428.xml" ContentType="application/vnd.openxmlformats-officedocument.presentationml.tags+xml"/>
  <Override PartName="/ppt/tags/tag427.xml" ContentType="application/vnd.openxmlformats-officedocument.presentationml.tags+xml"/>
  <Override PartName="/ppt/tags/tag419.xml" ContentType="application/vnd.openxmlformats-officedocument.presentationml.tags+xml"/>
  <Override PartName="/ppt/tags/tag418.xml" ContentType="application/vnd.openxmlformats-officedocument.presentationml.tags+xml"/>
  <Override PartName="/ppt/tags/tag417.xml" ContentType="application/vnd.openxmlformats-officedocument.presentationml.tags+xml"/>
  <Override PartName="/ppt/tags/tag409.xml" ContentType="application/vnd.openxmlformats-officedocument.presentationml.tags+xml"/>
  <Override PartName="/ppt/tags/tag408.xml" ContentType="application/vnd.openxmlformats-officedocument.presentationml.tags+xml"/>
  <Override PartName="/ppt/tags/tag407.xml" ContentType="application/vnd.openxmlformats-officedocument.presentationml.tags+xml"/>
  <Override PartName="/ppt/tags/tag406.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6.xml" ContentType="application/vnd.openxmlformats-officedocument.presentationml.tags+xml"/>
  <Override PartName="/ppt/tags/tag415.xml" ContentType="application/vnd.openxmlformats-officedocument.presentationml.tags+xml"/>
  <Override PartName="/ppt/tags/tag414.xml" ContentType="application/vnd.openxmlformats-officedocument.presentationml.tags+xml"/>
  <Override PartName="/ppt/tags/tag413.xml" ContentType="application/vnd.openxmlformats-officedocument.presentationml.tags+xml"/>
  <Override PartName="/ppt/tags/tag404.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383.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382.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379.xml" ContentType="application/vnd.openxmlformats-officedocument.presentationml.tags+xml"/>
  <Override PartName="/ppt/tags/tag378.xml" ContentType="application/vnd.openxmlformats-officedocument.presentationml.tags+xml"/>
  <Override PartName="/ppt/tags/tag377.xml" ContentType="application/vnd.openxmlformats-officedocument.presentationml.tags+xml"/>
  <Override PartName="/ppt/tags/tag376.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151.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4.xml" ContentType="application/vnd.openxmlformats-officedocument.presentationml.tags+xml"/>
  <Override PartName="/ppt/tags/tag384.xml" ContentType="application/vnd.openxmlformats-officedocument.presentationml.tags+xml"/>
  <Override PartName="/ppt/tags/tag113.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431.xml" ContentType="application/vnd.openxmlformats-officedocument.presentationml.tags+xml"/>
  <Override PartName="/ppt/tags/tag433.xml" ContentType="application/vnd.openxmlformats-officedocument.presentationml.tags+xml"/>
  <Override PartName="/ppt/tags/tag37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437.xml" ContentType="application/vnd.openxmlformats-officedocument.presentationml.tags+xml"/>
  <Override PartName="/ppt/tags/tag436.xml" ContentType="application/vnd.openxmlformats-officedocument.presentationml.tags+xml"/>
  <Override PartName="/ppt/tags/tag435.xml" ContentType="application/vnd.openxmlformats-officedocument.presentationml.tags+xml"/>
  <Override PartName="/ppt/tags/tag434.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441.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432.xml" ContentType="application/vnd.openxmlformats-officedocument.presentationml.tags+xml"/>
  <Override PartName="/ppt/tags/tag374.xml" ContentType="application/vnd.openxmlformats-officedocument.presentationml.tags+xml"/>
  <Override PartName="/ppt/tags/tag373.xml" ContentType="application/vnd.openxmlformats-officedocument.presentationml.tags+xml"/>
  <Override PartName="/ppt/tags/tag226.xml" ContentType="application/vnd.openxmlformats-officedocument.presentationml.tags+xml"/>
  <Override PartName="/ppt/tags/tag225.xml" ContentType="application/vnd.openxmlformats-officedocument.presentationml.tags+xml"/>
  <Override PartName="/ppt/tags/tag224.xml" ContentType="application/vnd.openxmlformats-officedocument.presentationml.tags+xml"/>
  <Override PartName="/ppt/tags/tag223.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3.xml" ContentType="application/vnd.openxmlformats-officedocument.presentationml.tags+xml"/>
  <Override PartName="/ppt/tags/tag232.xml" ContentType="application/vnd.openxmlformats-officedocument.presentationml.tags+xml"/>
  <Override PartName="/ppt/tags/tag231.xml" ContentType="application/vnd.openxmlformats-officedocument.presentationml.tags+xml"/>
  <Override PartName="/ppt/tags/tag230.xml" ContentType="application/vnd.openxmlformats-officedocument.presentationml.tags+xml"/>
  <Override PartName="/ppt/tags/tag222.xml" ContentType="application/vnd.openxmlformats-officedocument.presentationml.tags+xml"/>
  <Override PartName="/ppt/tags/tag221.xml" ContentType="application/vnd.openxmlformats-officedocument.presentationml.tags+xml"/>
  <Override PartName="/ppt/tags/tag220.xml" ContentType="application/vnd.openxmlformats-officedocument.presentationml.tags+xml"/>
  <Override PartName="/ppt/tags/tag212.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9.xml" ContentType="application/vnd.openxmlformats-officedocument.presentationml.tags+xml"/>
  <Override PartName="/ppt/tags/tag218.xml" ContentType="application/vnd.openxmlformats-officedocument.presentationml.tags+xml"/>
  <Override PartName="/ppt/tags/tag217.xml" ContentType="application/vnd.openxmlformats-officedocument.presentationml.tags+xml"/>
  <Override PartName="/ppt/tags/tag216.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54.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51.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1.xml" ContentType="application/vnd.openxmlformats-officedocument.presentationml.tags+xml"/>
  <Override PartName="/ppt/tags/tag260.xml" ContentType="application/vnd.openxmlformats-officedocument.presentationml.tags+xml"/>
  <Override PartName="/ppt/tags/tag259.xml" ContentType="application/vnd.openxmlformats-officedocument.presentationml.tags+xml"/>
  <Override PartName="/ppt/tags/tag258.xml" ContentType="application/vnd.openxmlformats-officedocument.presentationml.tags+xml"/>
  <Override PartName="/ppt/tags/tag250.xml" ContentType="application/vnd.openxmlformats-officedocument.presentationml.tags+xml"/>
  <Override PartName="/ppt/tags/tag249.xml" ContentType="application/vnd.openxmlformats-officedocument.presentationml.tags+xml"/>
  <Override PartName="/ppt/tags/tag248.xml" ContentType="application/vnd.openxmlformats-officedocument.presentationml.tags+xml"/>
  <Override PartName="/ppt/tags/tag240.xml" ContentType="application/vnd.openxmlformats-officedocument.presentationml.tags+xml"/>
  <Override PartName="/ppt/tags/tag239.xml" ContentType="application/vnd.openxmlformats-officedocument.presentationml.tags+xml"/>
  <Override PartName="/ppt/tags/tag238.xml" ContentType="application/vnd.openxmlformats-officedocument.presentationml.tags+xml"/>
  <Override PartName="/ppt/tags/tag237.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7.xml" ContentType="application/vnd.openxmlformats-officedocument.presentationml.tags+xml"/>
  <Override PartName="/ppt/tags/tag246.xml" ContentType="application/vnd.openxmlformats-officedocument.presentationml.tags+xml"/>
  <Override PartName="/ppt/tags/tag245.xml" ContentType="application/vnd.openxmlformats-officedocument.presentationml.tags+xml"/>
  <Override PartName="/ppt/tags/tag244.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06.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337.xml" ContentType="application/vnd.openxmlformats-officedocument.presentationml.tags+xml"/>
  <Override PartName="/ppt/tags/tag336.xml" ContentType="application/vnd.openxmlformats-officedocument.presentationml.tags+xml"/>
  <Override PartName="/ppt/tags/tag335.xml" ContentType="application/vnd.openxmlformats-officedocument.presentationml.tags+xml"/>
  <Override PartName="/ppt/tags/tag334.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4.xml" ContentType="application/vnd.openxmlformats-officedocument.presentationml.tags+xml"/>
  <Override PartName="/ppt/tags/tag343.xml" ContentType="application/vnd.openxmlformats-officedocument.presentationml.tags+xml"/>
  <Override PartName="/ppt/tags/tag342.xml" ContentType="application/vnd.openxmlformats-officedocument.presentationml.tags+xml"/>
  <Override PartName="/ppt/tags/tag341.xml" ContentType="application/vnd.openxmlformats-officedocument.presentationml.tags+xml"/>
  <Override PartName="/ppt/tags/tag333.xml" ContentType="application/vnd.openxmlformats-officedocument.presentationml.tags+xml"/>
  <Override PartName="/ppt/tags/tag332.xml" ContentType="application/vnd.openxmlformats-officedocument.presentationml.tags+xml"/>
  <Override PartName="/ppt/tags/tag331.xml" ContentType="application/vnd.openxmlformats-officedocument.presentationml.tags+xml"/>
  <Override PartName="/ppt/tags/tag323.xml" ContentType="application/vnd.openxmlformats-officedocument.presentationml.tags+xml"/>
  <Override PartName="/ppt/tags/tag322.xml" ContentType="application/vnd.openxmlformats-officedocument.presentationml.tags+xml"/>
  <Override PartName="/ppt/tags/tag321.xml" ContentType="application/vnd.openxmlformats-officedocument.presentationml.tags+xml"/>
  <Override PartName="/ppt/tags/tag320.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30.xml" ContentType="application/vnd.openxmlformats-officedocument.presentationml.tags+xml"/>
  <Override PartName="/ppt/tags/tag329.xml" ContentType="application/vnd.openxmlformats-officedocument.presentationml.tags+xml"/>
  <Override PartName="/ppt/tags/tag328.xml" ContentType="application/vnd.openxmlformats-officedocument.presentationml.tags+xml"/>
  <Override PartName="/ppt/tags/tag327.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65.xml" ContentType="application/vnd.openxmlformats-officedocument.presentationml.tags+xml"/>
  <Override PartName="/ppt/tags/tag364.xml" ContentType="application/vnd.openxmlformats-officedocument.presentationml.tags+xml"/>
  <Override PartName="/ppt/tags/tag363.xml" ContentType="application/vnd.openxmlformats-officedocument.presentationml.tags+xml"/>
  <Override PartName="/ppt/tags/tag362.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72.xml" ContentType="application/vnd.openxmlformats-officedocument.presentationml.tags+xml"/>
  <Override PartName="/ppt/tags/tag371.xml" ContentType="application/vnd.openxmlformats-officedocument.presentationml.tags+xml"/>
  <Override PartName="/ppt/tags/tag370.xml" ContentType="application/vnd.openxmlformats-officedocument.presentationml.tags+xml"/>
  <Override PartName="/ppt/tags/tag369.xml" ContentType="application/vnd.openxmlformats-officedocument.presentationml.tags+xml"/>
  <Override PartName="/ppt/tags/tag361.xml" ContentType="application/vnd.openxmlformats-officedocument.presentationml.tags+xml"/>
  <Override PartName="/ppt/tags/tag360.xml" ContentType="application/vnd.openxmlformats-officedocument.presentationml.tags+xml"/>
  <Override PartName="/ppt/tags/tag359.xml" ContentType="application/vnd.openxmlformats-officedocument.presentationml.tags+xml"/>
  <Override PartName="/ppt/tags/tag351.xml" ContentType="application/vnd.openxmlformats-officedocument.presentationml.tags+xml"/>
  <Override PartName="/ppt/tags/tag350.xml" ContentType="application/vnd.openxmlformats-officedocument.presentationml.tags+xml"/>
  <Override PartName="/ppt/tags/tag349.xml" ContentType="application/vnd.openxmlformats-officedocument.presentationml.tags+xml"/>
  <Override PartName="/ppt/tags/tag348.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8.xml" ContentType="application/vnd.openxmlformats-officedocument.presentationml.tags+xml"/>
  <Override PartName="/ppt/tags/tag357.xml" ContentType="application/vnd.openxmlformats-officedocument.presentationml.tags+xml"/>
  <Override PartName="/ppt/tags/tag356.xml" ContentType="application/vnd.openxmlformats-officedocument.presentationml.tags+xml"/>
  <Override PartName="/ppt/tags/tag355.xml" ContentType="application/vnd.openxmlformats-officedocument.presentationml.tags+xml"/>
  <Override PartName="/ppt/tags/tag319.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282.xml" ContentType="application/vnd.openxmlformats-officedocument.presentationml.tags+xml"/>
  <Override PartName="/ppt/tags/tag281.xml" ContentType="application/vnd.openxmlformats-officedocument.presentationml.tags+xml"/>
  <Override PartName="/ppt/tags/tag280.xml" ContentType="application/vnd.openxmlformats-officedocument.presentationml.tags+xml"/>
  <Override PartName="/ppt/tags/tag279.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9.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286.xml" ContentType="application/vnd.openxmlformats-officedocument.presentationml.tags+xml"/>
  <Override PartName="/ppt/tags/tag278.xml" ContentType="application/vnd.openxmlformats-officedocument.presentationml.tags+xml"/>
  <Override PartName="/ppt/tags/tag277.xml" ContentType="application/vnd.openxmlformats-officedocument.presentationml.tags+xml"/>
  <Override PartName="/ppt/tags/tag276.xml" ContentType="application/vnd.openxmlformats-officedocument.presentationml.tags+xml"/>
  <Override PartName="/ppt/tags/tag268.xml" ContentType="application/vnd.openxmlformats-officedocument.presentationml.tags+xml"/>
  <Override PartName="/ppt/tags/tag267.xml" ContentType="application/vnd.openxmlformats-officedocument.presentationml.tags+xml"/>
  <Override PartName="/ppt/tags/tag266.xml" ContentType="application/vnd.openxmlformats-officedocument.presentationml.tags+xml"/>
  <Override PartName="/ppt/tags/tag265.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5.xml" ContentType="application/vnd.openxmlformats-officedocument.presentationml.tags+xml"/>
  <Override PartName="/ppt/tags/tag274.xml" ContentType="application/vnd.openxmlformats-officedocument.presentationml.tags+xml"/>
  <Override PartName="/ppt/tags/tag273.xml" ContentType="application/vnd.openxmlformats-officedocument.presentationml.tags+xml"/>
  <Override PartName="/ppt/tags/tag272.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309.xml" ContentType="application/vnd.openxmlformats-officedocument.presentationml.tags+xml"/>
  <Override PartName="/ppt/tags/tag308.xml" ContentType="application/vnd.openxmlformats-officedocument.presentationml.tags+xml"/>
  <Override PartName="/ppt/tags/tag307.xml" ContentType="application/vnd.openxmlformats-officedocument.presentationml.tags+xml"/>
  <Override PartName="/ppt/tags/tag306.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6.xml" ContentType="application/vnd.openxmlformats-officedocument.presentationml.tags+xml"/>
  <Override PartName="/ppt/tags/tag315.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305.xml" ContentType="application/vnd.openxmlformats-officedocument.presentationml.tags+xml"/>
  <Override PartName="/ppt/tags/tag304.xml" ContentType="application/vnd.openxmlformats-officedocument.presentationml.tags+xml"/>
  <Override PartName="/ppt/tags/tag303.xml" ContentType="application/vnd.openxmlformats-officedocument.presentationml.tags+xml"/>
  <Override PartName="/ppt/tags/tag296.xml" ContentType="application/vnd.openxmlformats-officedocument.presentationml.tags+xml"/>
  <Override PartName="/ppt/tags/tag295.xml" ContentType="application/vnd.openxmlformats-officedocument.presentationml.tags+xml"/>
  <Override PartName="/ppt/tags/tag294.xml" ContentType="application/vnd.openxmlformats-officedocument.presentationml.tags+xml"/>
  <Override PartName="/ppt/tags/tag293.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15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7" r:id="rId3"/>
    <p:sldMasterId id="2147483670" r:id="rId4"/>
    <p:sldMasterId id="2147483672" r:id="rId5"/>
  </p:sldMasterIdLst>
  <p:notesMasterIdLst>
    <p:notesMasterId r:id="rId30"/>
  </p:notesMasterIdLst>
  <p:sldIdLst>
    <p:sldId id="272" r:id="rId6"/>
    <p:sldId id="279" r:id="rId7"/>
    <p:sldId id="297" r:id="rId8"/>
    <p:sldId id="278" r:id="rId9"/>
    <p:sldId id="282" r:id="rId10"/>
    <p:sldId id="283" r:id="rId11"/>
    <p:sldId id="281" r:id="rId12"/>
    <p:sldId id="284" r:id="rId13"/>
    <p:sldId id="285" r:id="rId14"/>
    <p:sldId id="287" r:id="rId15"/>
    <p:sldId id="286" r:id="rId16"/>
    <p:sldId id="290" r:id="rId17"/>
    <p:sldId id="291" r:id="rId18"/>
    <p:sldId id="293" r:id="rId19"/>
    <p:sldId id="280" r:id="rId20"/>
    <p:sldId id="294" r:id="rId21"/>
    <p:sldId id="295" r:id="rId22"/>
    <p:sldId id="306" r:id="rId23"/>
    <p:sldId id="300" r:id="rId24"/>
    <p:sldId id="292" r:id="rId25"/>
    <p:sldId id="296" r:id="rId26"/>
    <p:sldId id="301" r:id="rId27"/>
    <p:sldId id="305" r:id="rId28"/>
    <p:sldId id="307" r:id="rId29"/>
  </p:sldIdLst>
  <p:sldSz cx="9906000" cy="6858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3">
          <p15:clr>
            <a:srgbClr val="A4A3A4"/>
          </p15:clr>
        </p15:guide>
        <p15:guide id="2" orient="horz" pos="210">
          <p15:clr>
            <a:srgbClr val="A4A3A4"/>
          </p15:clr>
        </p15:guide>
        <p15:guide id="3" orient="horz" pos="436">
          <p15:clr>
            <a:srgbClr val="A4A3A4"/>
          </p15:clr>
        </p15:guide>
        <p15:guide id="4" orient="horz" pos="890">
          <p15:clr>
            <a:srgbClr val="A4A3A4"/>
          </p15:clr>
        </p15:guide>
        <p15:guide id="5" pos="3120">
          <p15:clr>
            <a:srgbClr val="A4A3A4"/>
          </p15:clr>
        </p15:guide>
        <p15:guide id="6" pos="6159">
          <p15:clr>
            <a:srgbClr val="A4A3A4"/>
          </p15:clr>
        </p15:guide>
        <p15:guide id="7" pos="398">
          <p15:clr>
            <a:srgbClr val="A4A3A4"/>
          </p15:clr>
        </p15:guide>
        <p15:guide id="8" pos="6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5147" autoAdjust="0"/>
  </p:normalViewPr>
  <p:slideViewPr>
    <p:cSldViewPr>
      <p:cViewPr varScale="1">
        <p:scale>
          <a:sx n="89" d="100"/>
          <a:sy n="89" d="100"/>
        </p:scale>
        <p:origin x="585" y="48"/>
      </p:cViewPr>
      <p:guideLst>
        <p:guide orient="horz" pos="4203"/>
        <p:guide orient="horz" pos="210"/>
        <p:guide orient="horz" pos="436"/>
        <p:guide orient="horz" pos="890"/>
        <p:guide pos="3120"/>
        <p:guide pos="6159"/>
        <p:guide pos="398"/>
        <p:guide pos="6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elle\Google%20Drive\TG%20Strategy\Vimpelcom\Presentations\March%2028%20-%20Arab%20Regional%20Development%20Forum%20-%20March%2028\ITU%20IDI%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elle\Google%20Drive\TG%20Strategy\Vimpelcom\Presentations\March%2028%20-%20Arab%20Regional%20Development%20Forum%20-%20March%2028\ITU%20IDI%20Data.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Melle\Google%20Drive\TG%20Strategy\Vimpelcom\Country%20Analysis\Country%20factshe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elle\Google%20Drive\TG%20Strategy\Vimpelcom\Presentations\April%2013%20-%20DEVCON%20Brussels\Data%20supporting%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Mobile broadband subscription</a:t>
            </a:r>
          </a:p>
          <a:p>
            <a:pPr>
              <a:defRPr sz="1600" b="0" i="0" u="none" strike="noStrike" kern="1200" spc="0" baseline="0">
                <a:solidFill>
                  <a:schemeClr val="tx1">
                    <a:lumMod val="65000"/>
                    <a:lumOff val="35000"/>
                  </a:schemeClr>
                </a:solidFill>
                <a:latin typeface="+mn-lt"/>
                <a:ea typeface="+mn-ea"/>
                <a:cs typeface="+mn-cs"/>
              </a:defRPr>
            </a:pPr>
            <a:r>
              <a:rPr lang="en-US" sz="1600"/>
              <a:t>(per 100 inhabitants)</a:t>
            </a:r>
          </a:p>
        </c:rich>
      </c:tx>
      <c:layout/>
      <c:overlay val="0"/>
      <c:spPr>
        <a:noFill/>
        <a:ln w="25400">
          <a:noFill/>
        </a:ln>
      </c:spPr>
    </c:title>
    <c:autoTitleDeleted val="0"/>
    <c:plotArea>
      <c:layout/>
      <c:lineChart>
        <c:grouping val="standard"/>
        <c:varyColors val="0"/>
        <c:ser>
          <c:idx val="0"/>
          <c:order val="0"/>
          <c:tx>
            <c:strRef>
              <c:f>'Regional Overview'!$A$67</c:f>
              <c:strCache>
                <c:ptCount val="1"/>
                <c:pt idx="0">
                  <c:v>Africa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'Regional Overview'!$R$49:$W$49</c:f>
              <c:strCache>
                <c:ptCount val="6"/>
                <c:pt idx="0">
                  <c:v>2010</c:v>
                </c:pt>
                <c:pt idx="1">
                  <c:v>2011</c:v>
                </c:pt>
                <c:pt idx="2">
                  <c:v>2012</c:v>
                </c:pt>
                <c:pt idx="3">
                  <c:v>2013</c:v>
                </c:pt>
                <c:pt idx="4">
                  <c:v>2014</c:v>
                </c:pt>
                <c:pt idx="5">
                  <c:v>2015*</c:v>
                </c:pt>
              </c:strCache>
            </c:strRef>
          </c:cat>
          <c:val>
            <c:numRef>
              <c:f>'Regional Overview'!$R$67:$W$67</c:f>
              <c:numCache>
                <c:formatCode>0.0</c:formatCode>
                <c:ptCount val="6"/>
                <c:pt idx="0">
                  <c:v>1.776993899644947</c:v>
                </c:pt>
                <c:pt idx="1">
                  <c:v>4.5506477027455929</c:v>
                </c:pt>
                <c:pt idx="2">
                  <c:v>8.5451168477802355</c:v>
                </c:pt>
                <c:pt idx="3">
                  <c:v>10.25924245214869</c:v>
                </c:pt>
                <c:pt idx="4">
                  <c:v>12.948286266105107</c:v>
                </c:pt>
                <c:pt idx="5">
                  <c:v>17.398125243592926</c:v>
                </c:pt>
              </c:numCache>
            </c:numRef>
          </c:val>
          <c:smooth val="0"/>
        </c:ser>
        <c:ser>
          <c:idx val="1"/>
          <c:order val="1"/>
          <c:tx>
            <c:strRef>
              <c:f>'Regional Overview'!$A$69</c:f>
              <c:strCache>
                <c:ptCount val="1"/>
                <c:pt idx="0">
                  <c:v>Asia &amp; Pacific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'Regional Overview'!$R$49:$W$49</c:f>
              <c:strCache>
                <c:ptCount val="6"/>
                <c:pt idx="0">
                  <c:v>2010</c:v>
                </c:pt>
                <c:pt idx="1">
                  <c:v>2011</c:v>
                </c:pt>
                <c:pt idx="2">
                  <c:v>2012</c:v>
                </c:pt>
                <c:pt idx="3">
                  <c:v>2013</c:v>
                </c:pt>
                <c:pt idx="4">
                  <c:v>2014</c:v>
                </c:pt>
                <c:pt idx="5">
                  <c:v>2015*</c:v>
                </c:pt>
              </c:strCache>
            </c:strRef>
          </c:cat>
          <c:val>
            <c:numRef>
              <c:f>'Regional Overview'!$R$69:$W$69</c:f>
              <c:numCache>
                <c:formatCode>0.0</c:formatCode>
                <c:ptCount val="6"/>
                <c:pt idx="0">
                  <c:v>7.3659953053882026</c:v>
                </c:pt>
                <c:pt idx="1">
                  <c:v>11.020530987247708</c:v>
                </c:pt>
                <c:pt idx="2">
                  <c:v>15.276258674725355</c:v>
                </c:pt>
                <c:pt idx="3">
                  <c:v>18.508484584302618</c:v>
                </c:pt>
                <c:pt idx="4">
                  <c:v>29.716520393367947</c:v>
                </c:pt>
                <c:pt idx="5">
                  <c:v>42.315345781971608</c:v>
                </c:pt>
              </c:numCache>
            </c:numRef>
          </c:val>
          <c:smooth val="0"/>
        </c:ser>
        <c:ser>
          <c:idx val="4"/>
          <c:order val="2"/>
          <c:tx>
            <c:strRef>
              <c:f>'Regional Overview'!$A$71</c:f>
              <c:strCache>
                <c:ptCount val="1"/>
                <c:pt idx="0">
                  <c:v>Europe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'Regional Overview'!$R$49:$W$49</c:f>
              <c:strCache>
                <c:ptCount val="6"/>
                <c:pt idx="0">
                  <c:v>2010</c:v>
                </c:pt>
                <c:pt idx="1">
                  <c:v>2011</c:v>
                </c:pt>
                <c:pt idx="2">
                  <c:v>2012</c:v>
                </c:pt>
                <c:pt idx="3">
                  <c:v>2013</c:v>
                </c:pt>
                <c:pt idx="4">
                  <c:v>2014</c:v>
                </c:pt>
                <c:pt idx="5">
                  <c:v>2015*</c:v>
                </c:pt>
              </c:strCache>
            </c:strRef>
          </c:cat>
          <c:val>
            <c:numRef>
              <c:f>'Regional Overview'!$R$71:$W$71</c:f>
              <c:numCache>
                <c:formatCode>0.0</c:formatCode>
                <c:ptCount val="6"/>
                <c:pt idx="0">
                  <c:v>30.533950138412298</c:v>
                </c:pt>
                <c:pt idx="1">
                  <c:v>39.382337497832246</c:v>
                </c:pt>
                <c:pt idx="2">
                  <c:v>49.071969741375284</c:v>
                </c:pt>
                <c:pt idx="3">
                  <c:v>56.101618414592359</c:v>
                </c:pt>
                <c:pt idx="4">
                  <c:v>69.271738716645785</c:v>
                </c:pt>
                <c:pt idx="5">
                  <c:v>78.167788211278378</c:v>
                </c:pt>
              </c:numCache>
            </c:numRef>
          </c:val>
          <c:smooth val="0"/>
        </c:ser>
        <c:ser>
          <c:idx val="5"/>
          <c:order val="3"/>
          <c:tx>
            <c:strRef>
              <c:f>'Regional Overview'!$A$72</c:f>
              <c:strCache>
                <c:ptCount val="1"/>
                <c:pt idx="0">
                  <c:v>The Americas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'Regional Overview'!$R$49:$W$49</c:f>
              <c:strCache>
                <c:ptCount val="6"/>
                <c:pt idx="0">
                  <c:v>2010</c:v>
                </c:pt>
                <c:pt idx="1">
                  <c:v>2011</c:v>
                </c:pt>
                <c:pt idx="2">
                  <c:v>2012</c:v>
                </c:pt>
                <c:pt idx="3">
                  <c:v>2013</c:v>
                </c:pt>
                <c:pt idx="4">
                  <c:v>2014</c:v>
                </c:pt>
                <c:pt idx="5">
                  <c:v>2015*</c:v>
                </c:pt>
              </c:strCache>
            </c:strRef>
          </c:cat>
          <c:val>
            <c:numRef>
              <c:f>'Regional Overview'!$R$72:$W$72</c:f>
              <c:numCache>
                <c:formatCode>0.0</c:formatCode>
                <c:ptCount val="6"/>
                <c:pt idx="0">
                  <c:v>24.566676937254861</c:v>
                </c:pt>
                <c:pt idx="1">
                  <c:v>34.105919785572461</c:v>
                </c:pt>
                <c:pt idx="2">
                  <c:v>41.949422112095313</c:v>
                </c:pt>
                <c:pt idx="3">
                  <c:v>55.747834575668634</c:v>
                </c:pt>
                <c:pt idx="4">
                  <c:v>67.2830621496107</c:v>
                </c:pt>
                <c:pt idx="5">
                  <c:v>77.594282049737316</c:v>
                </c:pt>
              </c:numCache>
            </c:numRef>
          </c:val>
          <c:smooth val="0"/>
        </c:ser>
        <c:dLbls>
          <c:showLegendKey val="0"/>
          <c:showVal val="0"/>
          <c:showCatName val="0"/>
          <c:showSerName val="0"/>
          <c:showPercent val="0"/>
          <c:showBubbleSize val="0"/>
        </c:dLbls>
        <c:marker val="1"/>
        <c:smooth val="0"/>
        <c:axId val="239659440"/>
        <c:axId val="239657872"/>
      </c:lineChart>
      <c:catAx>
        <c:axId val="23965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9657872"/>
        <c:crosses val="autoZero"/>
        <c:auto val="1"/>
        <c:lblAlgn val="ctr"/>
        <c:lblOffset val="100"/>
        <c:noMultiLvlLbl val="0"/>
      </c:catAx>
      <c:valAx>
        <c:axId val="239657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9659440"/>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Individuals using the internet</a:t>
            </a:r>
          </a:p>
          <a:p>
            <a:pPr>
              <a:defRPr sz="1600" b="0" i="0" u="none" strike="noStrike" kern="1200" spc="0" baseline="0">
                <a:solidFill>
                  <a:schemeClr val="tx1">
                    <a:lumMod val="65000"/>
                    <a:lumOff val="35000"/>
                  </a:schemeClr>
                </a:solidFill>
                <a:latin typeface="+mn-lt"/>
                <a:ea typeface="+mn-ea"/>
                <a:cs typeface="+mn-cs"/>
              </a:defRPr>
            </a:pPr>
            <a:r>
              <a:rPr lang="en-US" sz="1600"/>
              <a:t>(per 100 inhabitants)</a:t>
            </a:r>
          </a:p>
        </c:rich>
      </c:tx>
      <c:layout/>
      <c:overlay val="0"/>
      <c:spPr>
        <a:noFill/>
        <a:ln w="25400">
          <a:noFill/>
        </a:ln>
      </c:spPr>
    </c:title>
    <c:autoTitleDeleted val="0"/>
    <c:plotArea>
      <c:layout/>
      <c:lineChart>
        <c:grouping val="standard"/>
        <c:varyColors val="0"/>
        <c:ser>
          <c:idx val="0"/>
          <c:order val="0"/>
          <c:tx>
            <c:strRef>
              <c:f>'Regional Overview'!$A$101</c:f>
              <c:strCache>
                <c:ptCount val="1"/>
                <c:pt idx="0">
                  <c:v>Africa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'Regional Overview'!$M$49:$W$49</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'Regional Overview'!$M$101:$W$101</c:f>
              <c:numCache>
                <c:formatCode>0.0</c:formatCode>
                <c:ptCount val="11"/>
                <c:pt idx="0">
                  <c:v>2.3624786803701454</c:v>
                </c:pt>
                <c:pt idx="1">
                  <c:v>3.2802418226801229</c:v>
                </c:pt>
                <c:pt idx="2">
                  <c:v>3.939053281711677</c:v>
                </c:pt>
                <c:pt idx="3">
                  <c:v>5.9418887943291638</c:v>
                </c:pt>
                <c:pt idx="4">
                  <c:v>7.3289899178516231</c:v>
                </c:pt>
                <c:pt idx="5">
                  <c:v>9.836987996530361</c:v>
                </c:pt>
                <c:pt idx="6">
                  <c:v>12.564548542600498</c:v>
                </c:pt>
                <c:pt idx="7">
                  <c:v>14.435671938159592</c:v>
                </c:pt>
                <c:pt idx="8">
                  <c:v>16.723908839533806</c:v>
                </c:pt>
                <c:pt idx="9">
                  <c:v>18.925169446430964</c:v>
                </c:pt>
                <c:pt idx="10">
                  <c:v>20.683011745611321</c:v>
                </c:pt>
              </c:numCache>
            </c:numRef>
          </c:val>
          <c:smooth val="0"/>
        </c:ser>
        <c:ser>
          <c:idx val="1"/>
          <c:order val="1"/>
          <c:tx>
            <c:strRef>
              <c:f>'Regional Overview'!$A$103</c:f>
              <c:strCache>
                <c:ptCount val="1"/>
                <c:pt idx="0">
                  <c:v>Asia &amp; Pacific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'Regional Overview'!$M$49:$W$49</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'Regional Overview'!$M$103:$W$103</c:f>
              <c:numCache>
                <c:formatCode>0.0</c:formatCode>
                <c:ptCount val="11"/>
                <c:pt idx="0">
                  <c:v>9.3683182737947046</c:v>
                </c:pt>
                <c:pt idx="1">
                  <c:v>10.635638150834833</c:v>
                </c:pt>
                <c:pt idx="2">
                  <c:v>13.432498205095037</c:v>
                </c:pt>
                <c:pt idx="3">
                  <c:v>16.156049929718272</c:v>
                </c:pt>
                <c:pt idx="4">
                  <c:v>18.872473445187257</c:v>
                </c:pt>
                <c:pt idx="5">
                  <c:v>22.45182844547363</c:v>
                </c:pt>
                <c:pt idx="6">
                  <c:v>25.181874291131496</c:v>
                </c:pt>
                <c:pt idx="7">
                  <c:v>28.369712062654546</c:v>
                </c:pt>
                <c:pt idx="8">
                  <c:v>30.710904312042491</c:v>
                </c:pt>
                <c:pt idx="9">
                  <c:v>33.798590189584267</c:v>
                </c:pt>
                <c:pt idx="10">
                  <c:v>36.925276713466417</c:v>
                </c:pt>
              </c:numCache>
            </c:numRef>
          </c:val>
          <c:smooth val="0"/>
        </c:ser>
        <c:ser>
          <c:idx val="4"/>
          <c:order val="2"/>
          <c:tx>
            <c:strRef>
              <c:f>'Regional Overview'!$A$105</c:f>
              <c:strCache>
                <c:ptCount val="1"/>
                <c:pt idx="0">
                  <c:v>Europe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'Regional Overview'!$M$49:$W$49</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'Regional Overview'!$M$105:$W$105</c:f>
              <c:numCache>
                <c:formatCode>0.0</c:formatCode>
                <c:ptCount val="11"/>
                <c:pt idx="0">
                  <c:v>46.266427353419623</c:v>
                </c:pt>
                <c:pt idx="1">
                  <c:v>49.675814450891728</c:v>
                </c:pt>
                <c:pt idx="2">
                  <c:v>56.005485800669796</c:v>
                </c:pt>
                <c:pt idx="3">
                  <c:v>60.243358433615988</c:v>
                </c:pt>
                <c:pt idx="4">
                  <c:v>63.19590587064463</c:v>
                </c:pt>
                <c:pt idx="5">
                  <c:v>66.566537168678749</c:v>
                </c:pt>
                <c:pt idx="6">
                  <c:v>67.803630128116779</c:v>
                </c:pt>
                <c:pt idx="7">
                  <c:v>69.972093338672437</c:v>
                </c:pt>
                <c:pt idx="8">
                  <c:v>71.71586010096064</c:v>
                </c:pt>
                <c:pt idx="9">
                  <c:v>74.474786091706363</c:v>
                </c:pt>
                <c:pt idx="10">
                  <c:v>77.602694829980805</c:v>
                </c:pt>
              </c:numCache>
            </c:numRef>
          </c:val>
          <c:smooth val="0"/>
        </c:ser>
        <c:ser>
          <c:idx val="5"/>
          <c:order val="3"/>
          <c:tx>
            <c:strRef>
              <c:f>'Regional Overview'!$A$106</c:f>
              <c:strCache>
                <c:ptCount val="1"/>
                <c:pt idx="0">
                  <c:v>The Americas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'Regional Overview'!$M$49:$W$49</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'Regional Overview'!$M$106:$W$106</c:f>
              <c:numCache>
                <c:formatCode>0.0</c:formatCode>
                <c:ptCount val="11"/>
                <c:pt idx="0">
                  <c:v>35.918703152804248</c:v>
                </c:pt>
                <c:pt idx="1">
                  <c:v>38.84031315309371</c:v>
                </c:pt>
                <c:pt idx="2">
                  <c:v>42.744610425314178</c:v>
                </c:pt>
                <c:pt idx="3">
                  <c:v>44.146272006599879</c:v>
                </c:pt>
                <c:pt idx="4">
                  <c:v>46.114154743665594</c:v>
                </c:pt>
                <c:pt idx="5">
                  <c:v>48.64137004800584</c:v>
                </c:pt>
                <c:pt idx="6">
                  <c:v>51.00140126269207</c:v>
                </c:pt>
                <c:pt idx="7">
                  <c:v>56.372058242952406</c:v>
                </c:pt>
                <c:pt idx="8">
                  <c:v>60.42695219220613</c:v>
                </c:pt>
                <c:pt idx="9">
                  <c:v>63.148884857153732</c:v>
                </c:pt>
                <c:pt idx="10">
                  <c:v>66.032850984169073</c:v>
                </c:pt>
              </c:numCache>
            </c:numRef>
          </c:val>
          <c:smooth val="0"/>
        </c:ser>
        <c:dLbls>
          <c:showLegendKey val="0"/>
          <c:showVal val="0"/>
          <c:showCatName val="0"/>
          <c:showSerName val="0"/>
          <c:showPercent val="0"/>
          <c:showBubbleSize val="0"/>
        </c:dLbls>
        <c:marker val="1"/>
        <c:smooth val="0"/>
        <c:axId val="239658656"/>
        <c:axId val="239653168"/>
      </c:lineChart>
      <c:catAx>
        <c:axId val="23965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9653168"/>
        <c:crosses val="autoZero"/>
        <c:auto val="1"/>
        <c:lblAlgn val="ctr"/>
        <c:lblOffset val="100"/>
        <c:noMultiLvlLbl val="0"/>
      </c:catAx>
      <c:valAx>
        <c:axId val="23965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9658656"/>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mn-cs"/>
              </a:defRPr>
            </a:pPr>
            <a:r>
              <a:rPr lang="en-US" sz="1800" dirty="0" smtClean="0">
                <a:latin typeface="Calibri" panose="020F0502020204030204" pitchFamily="34" charset="0"/>
              </a:rPr>
              <a:t>Data</a:t>
            </a:r>
            <a:r>
              <a:rPr lang="en-US" sz="1800" baseline="0" dirty="0" smtClean="0">
                <a:latin typeface="Calibri" panose="020F0502020204030204" pitchFamily="34" charset="0"/>
              </a:rPr>
              <a:t> use and growth</a:t>
            </a:r>
            <a:endParaRPr lang="en-US" sz="1800" dirty="0">
              <a:latin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scatterChart>
        <c:scatterStyle val="lineMarker"/>
        <c:varyColors val="0"/>
        <c:ser>
          <c:idx val="0"/>
          <c:order val="0"/>
          <c:tx>
            <c:v>Data</c:v>
          </c:tx>
          <c:spPr>
            <a:ln w="25400" cap="rnd">
              <a:noFill/>
              <a:round/>
            </a:ln>
            <a:effectLst/>
          </c:spPr>
          <c:marker>
            <c:symbol val="diamond"/>
            <c:size val="7"/>
            <c:spPr>
              <a:solidFill>
                <a:schemeClr val="accent2"/>
              </a:solidFill>
              <a:ln w="9525">
                <a:solidFill>
                  <a:schemeClr val="accent2"/>
                </a:solidFill>
              </a:ln>
              <a:effectLst/>
            </c:spPr>
          </c:marker>
          <c:dPt>
            <c:idx val="3"/>
            <c:marker>
              <c:symbol val="diamond"/>
              <c:size val="7"/>
              <c:spPr>
                <a:solidFill>
                  <a:schemeClr val="accent3"/>
                </a:solidFill>
                <a:ln w="9525">
                  <a:solidFill>
                    <a:schemeClr val="accent2"/>
                  </a:solidFill>
                </a:ln>
                <a:effectLst/>
              </c:spPr>
            </c:marker>
            <c:bubble3D val="0"/>
          </c:dPt>
          <c:dPt>
            <c:idx val="5"/>
            <c:marker>
              <c:symbol val="diamond"/>
              <c:size val="7"/>
              <c:spPr>
                <a:solidFill>
                  <a:schemeClr val="accent3"/>
                </a:solidFill>
                <a:ln w="9525">
                  <a:solidFill>
                    <a:schemeClr val="accent2"/>
                  </a:solidFill>
                </a:ln>
                <a:effectLst/>
              </c:spPr>
            </c:marker>
            <c:bubble3D val="0"/>
          </c:dPt>
          <c:dPt>
            <c:idx val="6"/>
            <c:marker>
              <c:symbol val="diamond"/>
              <c:size val="7"/>
              <c:spPr>
                <a:solidFill>
                  <a:schemeClr val="accent3"/>
                </a:solidFill>
                <a:ln w="9525">
                  <a:solidFill>
                    <a:schemeClr val="accent2"/>
                  </a:solidFill>
                </a:ln>
                <a:effectLst/>
              </c:spPr>
            </c:marker>
            <c:bubble3D val="0"/>
          </c:dPt>
          <c:dPt>
            <c:idx val="7"/>
            <c:marker>
              <c:symbol val="diamond"/>
              <c:size val="7"/>
              <c:spPr>
                <a:solidFill>
                  <a:schemeClr val="accent3"/>
                </a:solidFill>
                <a:ln w="9525">
                  <a:solidFill>
                    <a:schemeClr val="accent2"/>
                  </a:solidFill>
                </a:ln>
                <a:effectLst/>
              </c:spPr>
            </c:marker>
            <c:bubble3D val="0"/>
          </c:dPt>
          <c:dPt>
            <c:idx val="9"/>
            <c:marker>
              <c:symbol val="diamond"/>
              <c:size val="7"/>
              <c:spPr>
                <a:solidFill>
                  <a:schemeClr val="accent3"/>
                </a:solidFill>
                <a:ln w="9525">
                  <a:solidFill>
                    <a:schemeClr val="accent2"/>
                  </a:solidFill>
                </a:ln>
                <a:effectLst/>
              </c:spPr>
            </c:marker>
            <c:bubble3D val="0"/>
          </c:dPt>
          <c:dPt>
            <c:idx val="10"/>
            <c:marker>
              <c:symbol val="diamond"/>
              <c:size val="7"/>
              <c:spPr>
                <a:solidFill>
                  <a:schemeClr val="accent3"/>
                </a:solidFill>
                <a:ln w="9525">
                  <a:solidFill>
                    <a:schemeClr val="accent2"/>
                  </a:solidFill>
                </a:ln>
                <a:effectLst/>
              </c:spPr>
            </c:marker>
            <c:bubble3D val="0"/>
          </c:dPt>
          <c:dPt>
            <c:idx val="11"/>
            <c:marker>
              <c:symbol val="diamond"/>
              <c:size val="7"/>
              <c:spPr>
                <a:solidFill>
                  <a:schemeClr val="accent3"/>
                </a:solidFill>
                <a:ln w="9525">
                  <a:solidFill>
                    <a:schemeClr val="accent2"/>
                  </a:solidFill>
                </a:ln>
                <a:effectLst/>
              </c:spPr>
            </c:marker>
            <c:bubble3D val="0"/>
          </c:dPt>
          <c:dLbls>
            <c:dLbl>
              <c:idx val="0"/>
              <c:layout/>
              <c:tx>
                <c:rich>
                  <a:bodyPr/>
                  <a:lstStyle/>
                  <a:p>
                    <a:fld id="{A006E368-602D-445A-A416-3DA073C55F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manualLayout>
                  <c:x val="2.5462668816039986E-17"/>
                  <c:y val="-2.2522522522522521E-2"/>
                </c:manualLayout>
              </c:layout>
              <c:tx>
                <c:rich>
                  <a:bodyPr/>
                  <a:lstStyle/>
                  <a:p>
                    <a:fld id="{3111B344-E704-4A53-8DF4-E076EE8B43A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tx>
                <c:rich>
                  <a:bodyPr/>
                  <a:lstStyle/>
                  <a:p>
                    <a:fld id="{19FDF9D2-1655-4AD8-A45E-7C7A1DE0670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manualLayout>
                  <c:x val="-3.6617317984978595E-2"/>
                  <c:y val="-5.5353238829345591E-2"/>
                </c:manualLayout>
              </c:layout>
              <c:tx>
                <c:rich>
                  <a:bodyPr/>
                  <a:lstStyle/>
                  <a:p>
                    <a:fld id="{B788AA99-FB43-4410-9840-46029500AB18}"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tx>
                <c:rich>
                  <a:bodyPr/>
                  <a:lstStyle/>
                  <a:p>
                    <a:fld id="{69CB163E-5C3B-407F-A531-509D0248F3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CC39D31-70A0-4B6F-8A04-27B5880D88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624C1DAE-FB7F-4593-BC38-E698CD6E48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969C34E6-6442-4492-B43F-7BE121052C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manualLayout>
                  <c:x val="0"/>
                  <c:y val="-1.5015015015015152E-2"/>
                </c:manualLayout>
              </c:layout>
              <c:tx>
                <c:rich>
                  <a:bodyPr/>
                  <a:lstStyle/>
                  <a:p>
                    <a:fld id="{1F539ED7-0EE3-46FC-B84C-454FAE0AE31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0"/>
                  <c:y val="3.003003003003003E-2"/>
                </c:manualLayout>
              </c:layout>
              <c:tx>
                <c:rich>
                  <a:bodyPr/>
                  <a:lstStyle/>
                  <a:p>
                    <a:fld id="{4D27303B-314F-47B8-9611-B8CC04DC176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0"/>
              <c:layout/>
              <c:tx>
                <c:rich>
                  <a:bodyPr/>
                  <a:lstStyle/>
                  <a:p>
                    <a:fld id="{430A556A-F77E-4023-969E-37AA0ABF309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manualLayout>
                  <c:x val="-8.3333333333333332E-3"/>
                  <c:y val="1.1261261261261261E-2"/>
                </c:manualLayout>
              </c:layout>
              <c:tx>
                <c:rich>
                  <a:bodyPr/>
                  <a:lstStyle/>
                  <a:p>
                    <a:fld id="{CADC5145-1FEB-423D-9CA4-8B1BC9D58F7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Operations!$D$18:$O$18</c:f>
              <c:numCache>
                <c:formatCode>General</c:formatCode>
                <c:ptCount val="12"/>
                <c:pt idx="0">
                  <c:v>295</c:v>
                </c:pt>
                <c:pt idx="1">
                  <c:v>157</c:v>
                </c:pt>
                <c:pt idx="2">
                  <c:v>297</c:v>
                </c:pt>
                <c:pt idx="3">
                  <c:v>1504</c:v>
                </c:pt>
                <c:pt idx="4">
                  <c:v>597</c:v>
                </c:pt>
                <c:pt idx="5">
                  <c:v>1010</c:v>
                </c:pt>
                <c:pt idx="6">
                  <c:v>422</c:v>
                </c:pt>
                <c:pt idx="7">
                  <c:v>265</c:v>
                </c:pt>
                <c:pt idx="8">
                  <c:v>229</c:v>
                </c:pt>
                <c:pt idx="9">
                  <c:v>218</c:v>
                </c:pt>
                <c:pt idx="10">
                  <c:v>1931</c:v>
                </c:pt>
                <c:pt idx="11">
                  <c:v>1742</c:v>
                </c:pt>
              </c:numCache>
            </c:numRef>
          </c:xVal>
          <c:yVal>
            <c:numRef>
              <c:f>Operations!$D$19:$O$19</c:f>
              <c:numCache>
                <c:formatCode>0%</c:formatCode>
                <c:ptCount val="12"/>
                <c:pt idx="0">
                  <c:v>0.42</c:v>
                </c:pt>
                <c:pt idx="1">
                  <c:v>1.41</c:v>
                </c:pt>
                <c:pt idx="2">
                  <c:v>1.01</c:v>
                </c:pt>
                <c:pt idx="3">
                  <c:v>0.21</c:v>
                </c:pt>
                <c:pt idx="4">
                  <c:v>5.71</c:v>
                </c:pt>
                <c:pt idx="5">
                  <c:v>1.44</c:v>
                </c:pt>
                <c:pt idx="6">
                  <c:v>1.3</c:v>
                </c:pt>
                <c:pt idx="7">
                  <c:v>1.99</c:v>
                </c:pt>
                <c:pt idx="8">
                  <c:v>0.52</c:v>
                </c:pt>
                <c:pt idx="9">
                  <c:v>0.42</c:v>
                </c:pt>
                <c:pt idx="10">
                  <c:v>0.3</c:v>
                </c:pt>
                <c:pt idx="11">
                  <c:v>0.25</c:v>
                </c:pt>
              </c:numCache>
            </c:numRef>
          </c:yVal>
          <c:smooth val="0"/>
          <c:extLst>
            <c:ext xmlns:c15="http://schemas.microsoft.com/office/drawing/2012/chart" uri="{02D57815-91ED-43cb-92C2-25804820EDAC}">
              <c15:datalabelsRange>
                <c15:f>Operations!$D$2:$P$2</c15:f>
                <c15:dlblRangeCache>
                  <c:ptCount val="13"/>
                  <c:pt idx="0">
                    <c:v>Algeria</c:v>
                  </c:pt>
                  <c:pt idx="1">
                    <c:v>Bangladesh</c:v>
                  </c:pt>
                  <c:pt idx="2">
                    <c:v>Pakistan</c:v>
                  </c:pt>
                  <c:pt idx="3">
                    <c:v>Armenia</c:v>
                  </c:pt>
                  <c:pt idx="4">
                    <c:v>Georgia</c:v>
                  </c:pt>
                  <c:pt idx="5">
                    <c:v>Kazakhstan</c:v>
                  </c:pt>
                  <c:pt idx="6">
                    <c:v>Kyrgyzstan</c:v>
                  </c:pt>
                  <c:pt idx="7">
                    <c:v>Tajikistan</c:v>
                  </c:pt>
                  <c:pt idx="8">
                    <c:v>Ukraine</c:v>
                  </c:pt>
                  <c:pt idx="9">
                    <c:v> Uzbekistan</c:v>
                  </c:pt>
                  <c:pt idx="10">
                    <c:v>Russia</c:v>
                  </c:pt>
                  <c:pt idx="11">
                    <c:v>Italy</c:v>
                  </c:pt>
                  <c:pt idx="12">
                    <c:v>Laos</c:v>
                  </c:pt>
                </c15:dlblRangeCache>
              </c15:datalabelsRange>
            </c:ext>
          </c:extLst>
        </c:ser>
        <c:dLbls>
          <c:showLegendKey val="0"/>
          <c:showVal val="0"/>
          <c:showCatName val="0"/>
          <c:showSerName val="0"/>
          <c:showPercent val="0"/>
          <c:showBubbleSize val="0"/>
        </c:dLbls>
        <c:axId val="239656304"/>
        <c:axId val="239657088"/>
      </c:scatterChart>
      <c:valAx>
        <c:axId val="2396563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r>
                  <a:rPr lang="en-US" sz="1200" dirty="0">
                    <a:latin typeface="Calibri" panose="020F0502020204030204" pitchFamily="34" charset="0"/>
                  </a:rPr>
                  <a:t>Monthly data use (</a:t>
                </a:r>
                <a:r>
                  <a:rPr lang="en-US" sz="1200" dirty="0" smtClean="0">
                    <a:latin typeface="Calibri" panose="020F0502020204030204" pitchFamily="34" charset="0"/>
                  </a:rPr>
                  <a:t>MB/User)</a:t>
                </a:r>
                <a:endParaRPr lang="en-US" sz="1200" dirty="0">
                  <a:latin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39657088"/>
        <c:crosses val="autoZero"/>
        <c:crossBetween val="midCat"/>
      </c:valAx>
      <c:valAx>
        <c:axId val="239657088"/>
        <c:scaling>
          <c:orientation val="minMax"/>
          <c:max val="2.5"/>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r>
                  <a:rPr lang="en-US" sz="1200">
                    <a:latin typeface="Calibri" panose="020F0502020204030204" pitchFamily="34" charset="0"/>
                  </a:rPr>
                  <a:t>Data use growth (1Q16 YoY)</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396563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Program Outreach</c:v>
                </c:pt>
              </c:strCache>
            </c:strRef>
          </c:tx>
          <c:spPr>
            <a:ln w="28575" cap="rnd">
              <a:solidFill>
                <a:schemeClr val="accent6"/>
              </a:solidFill>
              <a:round/>
            </a:ln>
            <a:effectLst/>
          </c:spPr>
          <c:marker>
            <c:symbol val="none"/>
          </c:marker>
          <c:cat>
            <c:numRef>
              <c:f>Sheet1!$A$2:$A$6</c:f>
              <c:numCache>
                <c:formatCode>General</c:formatCode>
                <c:ptCount val="5"/>
                <c:pt idx="0">
                  <c:v>2009</c:v>
                </c:pt>
                <c:pt idx="1">
                  <c:v>2011</c:v>
                </c:pt>
                <c:pt idx="2">
                  <c:v>2012</c:v>
                </c:pt>
                <c:pt idx="3">
                  <c:v>2013</c:v>
                </c:pt>
                <c:pt idx="4">
                  <c:v>2015</c:v>
                </c:pt>
              </c:numCache>
            </c:numRef>
          </c:cat>
          <c:val>
            <c:numRef>
              <c:f>Sheet1!$B$2:$B$6</c:f>
              <c:numCache>
                <c:formatCode>General</c:formatCode>
                <c:ptCount val="5"/>
                <c:pt idx="0">
                  <c:v>250</c:v>
                </c:pt>
                <c:pt idx="1">
                  <c:v>1250</c:v>
                </c:pt>
                <c:pt idx="2">
                  <c:v>3850</c:v>
                </c:pt>
                <c:pt idx="3">
                  <c:v>6850</c:v>
                </c:pt>
                <c:pt idx="4">
                  <c:v>12050</c:v>
                </c:pt>
              </c:numCache>
            </c:numRef>
          </c:val>
          <c:smooth val="0"/>
        </c:ser>
        <c:dLbls>
          <c:showLegendKey val="0"/>
          <c:showVal val="0"/>
          <c:showCatName val="0"/>
          <c:showSerName val="0"/>
          <c:showPercent val="0"/>
          <c:showBubbleSize val="0"/>
        </c:dLbls>
        <c:smooth val="0"/>
        <c:axId val="356244152"/>
        <c:axId val="356244544"/>
      </c:lineChart>
      <c:catAx>
        <c:axId val="35624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6244544"/>
        <c:crosses val="autoZero"/>
        <c:auto val="1"/>
        <c:lblAlgn val="ctr"/>
        <c:lblOffset val="100"/>
        <c:noMultiLvlLbl val="0"/>
      </c:catAx>
      <c:valAx>
        <c:axId val="356244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6244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Unbanked!$B$1</c:f>
              <c:strCache>
                <c:ptCount val="1"/>
                <c:pt idx="0">
                  <c:v>Unbanked population (% of 15+)</c:v>
                </c:pt>
              </c:strCache>
            </c:strRef>
          </c:tx>
          <c:spPr>
            <a:solidFill>
              <a:schemeClr val="accent2"/>
            </a:solidFill>
            <a:ln>
              <a:noFill/>
            </a:ln>
            <a:effectLst/>
          </c:spPr>
          <c:invertIfNegative val="0"/>
          <c:dPt>
            <c:idx val="1"/>
            <c:invertIfNegative val="0"/>
            <c:bubble3D val="0"/>
            <c:spPr>
              <a:solidFill>
                <a:srgbClr val="ED7703"/>
              </a:solidFill>
              <a:ln>
                <a:noFill/>
              </a:ln>
              <a:effectLst/>
            </c:spPr>
          </c:dPt>
          <c:dPt>
            <c:idx val="4"/>
            <c:invertIfNegative val="0"/>
            <c:bubble3D val="0"/>
            <c:spPr>
              <a:solidFill>
                <a:srgbClr val="ED770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Unbanked!$A$3:$A$14</c:f>
              <c:strCache>
                <c:ptCount val="12"/>
                <c:pt idx="0">
                  <c:v>Tajikistan</c:v>
                </c:pt>
                <c:pt idx="1">
                  <c:v>Pakistan</c:v>
                </c:pt>
                <c:pt idx="2">
                  <c:v>Armenia</c:v>
                </c:pt>
                <c:pt idx="3">
                  <c:v>Kyrgyzstan</c:v>
                </c:pt>
                <c:pt idx="4">
                  <c:v>Bangladesh</c:v>
                </c:pt>
                <c:pt idx="5">
                  <c:v>Georgia</c:v>
                </c:pt>
                <c:pt idx="6">
                  <c:v> Uzbekistan</c:v>
                </c:pt>
                <c:pt idx="7">
                  <c:v>Algeria</c:v>
                </c:pt>
                <c:pt idx="8">
                  <c:v>Ukraine</c:v>
                </c:pt>
                <c:pt idx="9">
                  <c:v>Kazakhstan</c:v>
                </c:pt>
                <c:pt idx="10">
                  <c:v>Russia</c:v>
                </c:pt>
                <c:pt idx="11">
                  <c:v>Italy</c:v>
                </c:pt>
              </c:strCache>
            </c:strRef>
          </c:cat>
          <c:val>
            <c:numRef>
              <c:f>Unbanked!$B$3:$B$14</c:f>
              <c:numCache>
                <c:formatCode>0%</c:formatCode>
                <c:ptCount val="12"/>
                <c:pt idx="0">
                  <c:v>0.88</c:v>
                </c:pt>
                <c:pt idx="1">
                  <c:v>0.87</c:v>
                </c:pt>
                <c:pt idx="2">
                  <c:v>0.82299999999999995</c:v>
                </c:pt>
                <c:pt idx="3">
                  <c:v>0.82</c:v>
                </c:pt>
                <c:pt idx="4">
                  <c:v>0.69</c:v>
                </c:pt>
                <c:pt idx="5">
                  <c:v>0.6</c:v>
                </c:pt>
                <c:pt idx="6">
                  <c:v>0.59</c:v>
                </c:pt>
                <c:pt idx="7">
                  <c:v>0.5</c:v>
                </c:pt>
                <c:pt idx="8">
                  <c:v>0.47</c:v>
                </c:pt>
                <c:pt idx="9">
                  <c:v>0.46</c:v>
                </c:pt>
                <c:pt idx="10">
                  <c:v>0.33</c:v>
                </c:pt>
                <c:pt idx="11">
                  <c:v>0.13</c:v>
                </c:pt>
              </c:numCache>
            </c:numRef>
          </c:val>
        </c:ser>
        <c:dLbls>
          <c:dLblPos val="outEnd"/>
          <c:showLegendKey val="0"/>
          <c:showVal val="1"/>
          <c:showCatName val="0"/>
          <c:showSerName val="0"/>
          <c:showPercent val="0"/>
          <c:showBubbleSize val="0"/>
        </c:dLbls>
        <c:gapWidth val="219"/>
        <c:overlap val="-27"/>
        <c:axId val="358388072"/>
        <c:axId val="358383368"/>
      </c:barChart>
      <c:catAx>
        <c:axId val="35838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383368"/>
        <c:crosses val="autoZero"/>
        <c:auto val="1"/>
        <c:lblAlgn val="ctr"/>
        <c:lblOffset val="100"/>
        <c:noMultiLvlLbl val="0"/>
      </c:catAx>
      <c:valAx>
        <c:axId val="358383368"/>
        <c:scaling>
          <c:orientation val="minMax"/>
        </c:scaling>
        <c:delete val="1"/>
        <c:axPos val="l"/>
        <c:numFmt formatCode="0%" sourceLinked="1"/>
        <c:majorTickMark val="none"/>
        <c:minorTickMark val="none"/>
        <c:tickLblPos val="nextTo"/>
        <c:crossAx val="35838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4F619-49C5-45A1-AB7A-99B6227FCE0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6C4C80E-FDA6-4696-BEAE-88341B8876AF}">
      <dgm:prSet phldrT="[Tekst]" custT="1"/>
      <dgm:spPr>
        <a:gradFill flip="none" rotWithShape="1">
          <a:gsLst>
            <a:gs pos="0">
              <a:schemeClr val="accent2"/>
            </a:gs>
            <a:gs pos="100000">
              <a:srgbClr val="F0BE32"/>
            </a:gs>
          </a:gsLst>
          <a:path path="circle">
            <a:fillToRect l="100000" t="100000"/>
          </a:path>
          <a:tileRect r="-100000" b="-100000"/>
        </a:gradFill>
      </dgm:spPr>
      <dgm:t>
        <a:bodyPr lIns="0" rIns="0"/>
        <a:lstStyle/>
        <a:p>
          <a:r>
            <a:rPr lang="en-US" sz="1400" b="1" dirty="0" smtClean="0">
              <a:solidFill>
                <a:schemeClr val="tx1">
                  <a:lumMod val="85000"/>
                  <a:lumOff val="15000"/>
                </a:schemeClr>
              </a:solidFill>
              <a:latin typeface="Calibri" panose="020F0502020204030204" pitchFamily="34" charset="0"/>
            </a:rPr>
            <a:t>Digital Illiteracy</a:t>
          </a:r>
          <a:endParaRPr lang="en-US" sz="1400" b="1" dirty="0">
            <a:solidFill>
              <a:schemeClr val="tx1">
                <a:lumMod val="85000"/>
                <a:lumOff val="15000"/>
              </a:schemeClr>
            </a:solidFill>
            <a:latin typeface="Calibri" panose="020F0502020204030204" pitchFamily="34" charset="0"/>
          </a:endParaRPr>
        </a:p>
      </dgm:t>
    </dgm:pt>
    <dgm:pt modelId="{9B05EFAD-4AFC-4B36-9567-2B581BC5F405}" type="parTrans" cxnId="{88FEE620-B997-465A-BB85-30F3C196C10B}">
      <dgm:prSet/>
      <dgm:spPr/>
      <dgm:t>
        <a:bodyPr/>
        <a:lstStyle/>
        <a:p>
          <a:endParaRPr lang="en-US"/>
        </a:p>
      </dgm:t>
    </dgm:pt>
    <dgm:pt modelId="{7639A47F-6FF0-495A-84D1-4E018F97BB27}" type="sibTrans" cxnId="{88FEE620-B997-465A-BB85-30F3C196C10B}">
      <dgm:prSet/>
      <dgm:spPr/>
      <dgm:t>
        <a:bodyPr/>
        <a:lstStyle/>
        <a:p>
          <a:endParaRPr lang="en-US"/>
        </a:p>
      </dgm:t>
    </dgm:pt>
    <dgm:pt modelId="{13FA7B6A-C81E-479D-81F9-3A3D1D3E39A6}">
      <dgm:prSet phldrT="[Tekst]" custT="1"/>
      <dgm:spPr>
        <a:gradFill flip="none" rotWithShape="1">
          <a:gsLst>
            <a:gs pos="0">
              <a:schemeClr val="accent2"/>
            </a:gs>
            <a:gs pos="100000">
              <a:srgbClr val="F0BE32"/>
            </a:gs>
          </a:gsLst>
          <a:path path="circle">
            <a:fillToRect l="100000" t="100000"/>
          </a:path>
          <a:tileRect r="-100000" b="-100000"/>
        </a:gradFill>
      </dgm:spPr>
      <dgm:t>
        <a:bodyPr lIns="0" rIns="0"/>
        <a:lstStyle/>
        <a:p>
          <a:r>
            <a:rPr lang="en-US" sz="1400" b="1" dirty="0" smtClean="0">
              <a:solidFill>
                <a:schemeClr val="tx1">
                  <a:lumMod val="85000"/>
                  <a:lumOff val="15000"/>
                </a:schemeClr>
              </a:solidFill>
              <a:latin typeface="Calibri" panose="020F0502020204030204" pitchFamily="34" charset="0"/>
            </a:rPr>
            <a:t>Low Income*</a:t>
          </a:r>
          <a:endParaRPr lang="en-US" sz="1400" b="1" dirty="0">
            <a:solidFill>
              <a:schemeClr val="tx1">
                <a:lumMod val="85000"/>
                <a:lumOff val="15000"/>
              </a:schemeClr>
            </a:solidFill>
            <a:latin typeface="Calibri" panose="020F0502020204030204" pitchFamily="34" charset="0"/>
          </a:endParaRPr>
        </a:p>
      </dgm:t>
    </dgm:pt>
    <dgm:pt modelId="{33F2B452-AC09-4ECE-9B24-B26C31E1CD8B}" type="parTrans" cxnId="{2112F8AA-FB71-49D5-B88A-85AE0E6078D9}">
      <dgm:prSet/>
      <dgm:spPr/>
      <dgm:t>
        <a:bodyPr/>
        <a:lstStyle/>
        <a:p>
          <a:endParaRPr lang="en-US"/>
        </a:p>
      </dgm:t>
    </dgm:pt>
    <dgm:pt modelId="{D3B1935D-B8BD-4C43-B3D0-7A7108996C8A}" type="sibTrans" cxnId="{2112F8AA-FB71-49D5-B88A-85AE0E6078D9}">
      <dgm:prSet/>
      <dgm:spPr/>
      <dgm:t>
        <a:bodyPr/>
        <a:lstStyle/>
        <a:p>
          <a:endParaRPr lang="en-US"/>
        </a:p>
      </dgm:t>
    </dgm:pt>
    <dgm:pt modelId="{C4528BE0-A6D1-40A6-A9E4-39F34108476F}">
      <dgm:prSet phldrT="[Tekst]" custT="1"/>
      <dgm:spPr>
        <a:gradFill flip="none" rotWithShape="1">
          <a:gsLst>
            <a:gs pos="0">
              <a:schemeClr val="accent2"/>
            </a:gs>
            <a:gs pos="100000">
              <a:srgbClr val="F0BE32"/>
            </a:gs>
          </a:gsLst>
          <a:path path="circle">
            <a:fillToRect l="100000" t="100000"/>
          </a:path>
          <a:tileRect r="-100000" b="-100000"/>
        </a:gradFill>
      </dgm:spPr>
      <dgm:t>
        <a:bodyPr lIns="0" rIns="0"/>
        <a:lstStyle/>
        <a:p>
          <a:r>
            <a:rPr lang="en-US" sz="1400" b="1" dirty="0" smtClean="0">
              <a:solidFill>
                <a:schemeClr val="tx1">
                  <a:lumMod val="85000"/>
                  <a:lumOff val="15000"/>
                </a:schemeClr>
              </a:solidFill>
              <a:latin typeface="Calibri" panose="020F0502020204030204" pitchFamily="34" charset="0"/>
            </a:rPr>
            <a:t>Age (65+)</a:t>
          </a:r>
          <a:endParaRPr lang="en-US" sz="1400" b="1" dirty="0">
            <a:solidFill>
              <a:schemeClr val="tx1">
                <a:lumMod val="85000"/>
                <a:lumOff val="15000"/>
              </a:schemeClr>
            </a:solidFill>
            <a:latin typeface="Calibri" panose="020F0502020204030204" pitchFamily="34" charset="0"/>
          </a:endParaRPr>
        </a:p>
      </dgm:t>
    </dgm:pt>
    <dgm:pt modelId="{D7922EAB-0EC9-4E48-86E0-180F4C454985}" type="parTrans" cxnId="{CD8781FF-8345-4B59-9B32-B76CD96FE6FC}">
      <dgm:prSet/>
      <dgm:spPr/>
      <dgm:t>
        <a:bodyPr/>
        <a:lstStyle/>
        <a:p>
          <a:endParaRPr lang="en-US"/>
        </a:p>
      </dgm:t>
    </dgm:pt>
    <dgm:pt modelId="{E80A6F59-BAF3-4B7E-A39C-8E403461ED12}" type="sibTrans" cxnId="{CD8781FF-8345-4B59-9B32-B76CD96FE6FC}">
      <dgm:prSet/>
      <dgm:spPr/>
      <dgm:t>
        <a:bodyPr/>
        <a:lstStyle/>
        <a:p>
          <a:endParaRPr lang="en-US"/>
        </a:p>
      </dgm:t>
    </dgm:pt>
    <dgm:pt modelId="{122C9C07-6E13-4967-8C8D-68CA3FB9B606}">
      <dgm:prSet phldrT="[Tekst]" custT="1"/>
      <dgm:spPr>
        <a:gradFill flip="none" rotWithShape="1">
          <a:gsLst>
            <a:gs pos="0">
              <a:schemeClr val="accent2"/>
            </a:gs>
            <a:gs pos="100000">
              <a:srgbClr val="F0BE32"/>
            </a:gs>
          </a:gsLst>
          <a:path path="circle">
            <a:fillToRect l="100000" t="100000"/>
          </a:path>
          <a:tileRect r="-100000" b="-100000"/>
        </a:gradFill>
      </dgm:spPr>
      <dgm:t>
        <a:bodyPr lIns="0" rIns="0"/>
        <a:lstStyle/>
        <a:p>
          <a:r>
            <a:rPr lang="en-US" sz="1400" b="1" dirty="0" smtClean="0">
              <a:solidFill>
                <a:schemeClr val="tx1">
                  <a:lumMod val="85000"/>
                  <a:lumOff val="15000"/>
                </a:schemeClr>
              </a:solidFill>
              <a:latin typeface="Calibri" panose="020F0502020204030204" pitchFamily="34" charset="0"/>
            </a:rPr>
            <a:t>Illiteracy</a:t>
          </a:r>
          <a:endParaRPr lang="en-US" sz="1400" b="1" dirty="0">
            <a:solidFill>
              <a:schemeClr val="tx1">
                <a:lumMod val="85000"/>
                <a:lumOff val="15000"/>
              </a:schemeClr>
            </a:solidFill>
            <a:latin typeface="Calibri" panose="020F0502020204030204" pitchFamily="34" charset="0"/>
          </a:endParaRPr>
        </a:p>
      </dgm:t>
    </dgm:pt>
    <dgm:pt modelId="{2990C955-8C2B-4073-AFA0-B5E68F730970}" type="parTrans" cxnId="{A9916281-4439-4232-9E0E-95AE985CD9A2}">
      <dgm:prSet/>
      <dgm:spPr/>
      <dgm:t>
        <a:bodyPr/>
        <a:lstStyle/>
        <a:p>
          <a:endParaRPr lang="en-US"/>
        </a:p>
      </dgm:t>
    </dgm:pt>
    <dgm:pt modelId="{5CC266E8-6DF4-44E5-BC25-4BA616F3A54B}" type="sibTrans" cxnId="{A9916281-4439-4232-9E0E-95AE985CD9A2}">
      <dgm:prSet/>
      <dgm:spPr/>
      <dgm:t>
        <a:bodyPr/>
        <a:lstStyle/>
        <a:p>
          <a:endParaRPr lang="en-US"/>
        </a:p>
      </dgm:t>
    </dgm:pt>
    <dgm:pt modelId="{9BB40E4C-B60E-4B7F-977E-EDDFF9A6E9E1}" type="pres">
      <dgm:prSet presAssocID="{3604F619-49C5-45A1-AB7A-99B6227FCE02}" presName="cycle" presStyleCnt="0">
        <dgm:presLayoutVars>
          <dgm:chMax val="1"/>
          <dgm:dir/>
          <dgm:animLvl val="ctr"/>
          <dgm:resizeHandles val="exact"/>
        </dgm:presLayoutVars>
      </dgm:prSet>
      <dgm:spPr/>
      <dgm:t>
        <a:bodyPr/>
        <a:lstStyle/>
        <a:p>
          <a:endParaRPr lang="en-US"/>
        </a:p>
      </dgm:t>
    </dgm:pt>
    <dgm:pt modelId="{C84E19A8-5681-4177-B53E-7C7F3329AB5F}" type="pres">
      <dgm:prSet presAssocID="{A6C4C80E-FDA6-4696-BEAE-88341B8876AF}" presName="centerShape" presStyleLbl="node0" presStyleIdx="0" presStyleCnt="1"/>
      <dgm:spPr/>
      <dgm:t>
        <a:bodyPr/>
        <a:lstStyle/>
        <a:p>
          <a:endParaRPr lang="en-US"/>
        </a:p>
      </dgm:t>
    </dgm:pt>
    <dgm:pt modelId="{2FE28E3E-9CD7-40AD-B1DE-3F7FDFFDB628}" type="pres">
      <dgm:prSet presAssocID="{2990C955-8C2B-4073-AFA0-B5E68F730970}" presName="parTrans" presStyleLbl="bgSibTrans2D1" presStyleIdx="0" presStyleCnt="3"/>
      <dgm:spPr/>
      <dgm:t>
        <a:bodyPr/>
        <a:lstStyle/>
        <a:p>
          <a:endParaRPr lang="en-US"/>
        </a:p>
      </dgm:t>
    </dgm:pt>
    <dgm:pt modelId="{417C7452-FF57-4757-A1B8-66C8F2C7D1CB}" type="pres">
      <dgm:prSet presAssocID="{122C9C07-6E13-4967-8C8D-68CA3FB9B606}" presName="node" presStyleLbl="node1" presStyleIdx="0" presStyleCnt="3">
        <dgm:presLayoutVars>
          <dgm:bulletEnabled val="1"/>
        </dgm:presLayoutVars>
      </dgm:prSet>
      <dgm:spPr/>
      <dgm:t>
        <a:bodyPr/>
        <a:lstStyle/>
        <a:p>
          <a:endParaRPr lang="en-US"/>
        </a:p>
      </dgm:t>
    </dgm:pt>
    <dgm:pt modelId="{B96A36A7-E909-4367-A1A6-6E3A036C01A9}" type="pres">
      <dgm:prSet presAssocID="{33F2B452-AC09-4ECE-9B24-B26C31E1CD8B}" presName="parTrans" presStyleLbl="bgSibTrans2D1" presStyleIdx="1" presStyleCnt="3"/>
      <dgm:spPr/>
      <dgm:t>
        <a:bodyPr/>
        <a:lstStyle/>
        <a:p>
          <a:endParaRPr lang="en-US"/>
        </a:p>
      </dgm:t>
    </dgm:pt>
    <dgm:pt modelId="{11DC34E9-7BC1-4733-A754-82FE4799B732}" type="pres">
      <dgm:prSet presAssocID="{13FA7B6A-C81E-479D-81F9-3A3D1D3E39A6}" presName="node" presStyleLbl="node1" presStyleIdx="1" presStyleCnt="3">
        <dgm:presLayoutVars>
          <dgm:bulletEnabled val="1"/>
        </dgm:presLayoutVars>
      </dgm:prSet>
      <dgm:spPr/>
      <dgm:t>
        <a:bodyPr/>
        <a:lstStyle/>
        <a:p>
          <a:endParaRPr lang="en-US"/>
        </a:p>
      </dgm:t>
    </dgm:pt>
    <dgm:pt modelId="{6248A8C6-9CB6-4340-9C18-086520A15298}" type="pres">
      <dgm:prSet presAssocID="{D7922EAB-0EC9-4E48-86E0-180F4C454985}" presName="parTrans" presStyleLbl="bgSibTrans2D1" presStyleIdx="2" presStyleCnt="3"/>
      <dgm:spPr/>
      <dgm:t>
        <a:bodyPr/>
        <a:lstStyle/>
        <a:p>
          <a:endParaRPr lang="en-US"/>
        </a:p>
      </dgm:t>
    </dgm:pt>
    <dgm:pt modelId="{E57AC02E-191F-4D2F-8076-0AB73AD00A57}" type="pres">
      <dgm:prSet presAssocID="{C4528BE0-A6D1-40A6-A9E4-39F34108476F}" presName="node" presStyleLbl="node1" presStyleIdx="2" presStyleCnt="3">
        <dgm:presLayoutVars>
          <dgm:bulletEnabled val="1"/>
        </dgm:presLayoutVars>
      </dgm:prSet>
      <dgm:spPr/>
      <dgm:t>
        <a:bodyPr/>
        <a:lstStyle/>
        <a:p>
          <a:endParaRPr lang="en-US"/>
        </a:p>
      </dgm:t>
    </dgm:pt>
  </dgm:ptLst>
  <dgm:cxnLst>
    <dgm:cxn modelId="{CFB4BC41-B401-4607-8CA5-6555CD92F79E}" type="presOf" srcId="{3604F619-49C5-45A1-AB7A-99B6227FCE02}" destId="{9BB40E4C-B60E-4B7F-977E-EDDFF9A6E9E1}" srcOrd="0" destOrd="0" presId="urn:microsoft.com/office/officeart/2005/8/layout/radial4"/>
    <dgm:cxn modelId="{B6F49200-8CA9-449E-AF51-461100D29530}" type="presOf" srcId="{A6C4C80E-FDA6-4696-BEAE-88341B8876AF}" destId="{C84E19A8-5681-4177-B53E-7C7F3329AB5F}" srcOrd="0" destOrd="0" presId="urn:microsoft.com/office/officeart/2005/8/layout/radial4"/>
    <dgm:cxn modelId="{8A1B68B8-5C1D-4BA0-9DC4-0ED436B0390E}" type="presOf" srcId="{13FA7B6A-C81E-479D-81F9-3A3D1D3E39A6}" destId="{11DC34E9-7BC1-4733-A754-82FE4799B732}" srcOrd="0" destOrd="0" presId="urn:microsoft.com/office/officeart/2005/8/layout/radial4"/>
    <dgm:cxn modelId="{CD8781FF-8345-4B59-9B32-B76CD96FE6FC}" srcId="{A6C4C80E-FDA6-4696-BEAE-88341B8876AF}" destId="{C4528BE0-A6D1-40A6-A9E4-39F34108476F}" srcOrd="2" destOrd="0" parTransId="{D7922EAB-0EC9-4E48-86E0-180F4C454985}" sibTransId="{E80A6F59-BAF3-4B7E-A39C-8E403461ED12}"/>
    <dgm:cxn modelId="{88FEE620-B997-465A-BB85-30F3C196C10B}" srcId="{3604F619-49C5-45A1-AB7A-99B6227FCE02}" destId="{A6C4C80E-FDA6-4696-BEAE-88341B8876AF}" srcOrd="0" destOrd="0" parTransId="{9B05EFAD-4AFC-4B36-9567-2B581BC5F405}" sibTransId="{7639A47F-6FF0-495A-84D1-4E018F97BB27}"/>
    <dgm:cxn modelId="{A9916281-4439-4232-9E0E-95AE985CD9A2}" srcId="{A6C4C80E-FDA6-4696-BEAE-88341B8876AF}" destId="{122C9C07-6E13-4967-8C8D-68CA3FB9B606}" srcOrd="0" destOrd="0" parTransId="{2990C955-8C2B-4073-AFA0-B5E68F730970}" sibTransId="{5CC266E8-6DF4-44E5-BC25-4BA616F3A54B}"/>
    <dgm:cxn modelId="{76048EF7-7D44-420D-AD28-75E7D625132F}" type="presOf" srcId="{33F2B452-AC09-4ECE-9B24-B26C31E1CD8B}" destId="{B96A36A7-E909-4367-A1A6-6E3A036C01A9}" srcOrd="0" destOrd="0" presId="urn:microsoft.com/office/officeart/2005/8/layout/radial4"/>
    <dgm:cxn modelId="{15F7FCB7-8EE8-435C-8B86-CD4A6564CA1D}" type="presOf" srcId="{122C9C07-6E13-4967-8C8D-68CA3FB9B606}" destId="{417C7452-FF57-4757-A1B8-66C8F2C7D1CB}" srcOrd="0" destOrd="0" presId="urn:microsoft.com/office/officeart/2005/8/layout/radial4"/>
    <dgm:cxn modelId="{0B29F7E7-4552-432D-B704-DC59CB73E6F0}" type="presOf" srcId="{C4528BE0-A6D1-40A6-A9E4-39F34108476F}" destId="{E57AC02E-191F-4D2F-8076-0AB73AD00A57}" srcOrd="0" destOrd="0" presId="urn:microsoft.com/office/officeart/2005/8/layout/radial4"/>
    <dgm:cxn modelId="{086D6148-6FAA-407A-B239-71115ADC1701}" type="presOf" srcId="{D7922EAB-0EC9-4E48-86E0-180F4C454985}" destId="{6248A8C6-9CB6-4340-9C18-086520A15298}" srcOrd="0" destOrd="0" presId="urn:microsoft.com/office/officeart/2005/8/layout/radial4"/>
    <dgm:cxn modelId="{01341E9D-1039-4A60-BB71-724CEF637630}" type="presOf" srcId="{2990C955-8C2B-4073-AFA0-B5E68F730970}" destId="{2FE28E3E-9CD7-40AD-B1DE-3F7FDFFDB628}" srcOrd="0" destOrd="0" presId="urn:microsoft.com/office/officeart/2005/8/layout/radial4"/>
    <dgm:cxn modelId="{2112F8AA-FB71-49D5-B88A-85AE0E6078D9}" srcId="{A6C4C80E-FDA6-4696-BEAE-88341B8876AF}" destId="{13FA7B6A-C81E-479D-81F9-3A3D1D3E39A6}" srcOrd="1" destOrd="0" parTransId="{33F2B452-AC09-4ECE-9B24-B26C31E1CD8B}" sibTransId="{D3B1935D-B8BD-4C43-B3D0-7A7108996C8A}"/>
    <dgm:cxn modelId="{1A84FA42-9A62-41FD-B723-423A9BE3F4AC}" type="presParOf" srcId="{9BB40E4C-B60E-4B7F-977E-EDDFF9A6E9E1}" destId="{C84E19A8-5681-4177-B53E-7C7F3329AB5F}" srcOrd="0" destOrd="0" presId="urn:microsoft.com/office/officeart/2005/8/layout/radial4"/>
    <dgm:cxn modelId="{2C9C010B-4943-4FE5-8C95-D991144DF4AE}" type="presParOf" srcId="{9BB40E4C-B60E-4B7F-977E-EDDFF9A6E9E1}" destId="{2FE28E3E-9CD7-40AD-B1DE-3F7FDFFDB628}" srcOrd="1" destOrd="0" presId="urn:microsoft.com/office/officeart/2005/8/layout/radial4"/>
    <dgm:cxn modelId="{42A627DD-5C66-4F0B-A3AA-2B19E9AE4956}" type="presParOf" srcId="{9BB40E4C-B60E-4B7F-977E-EDDFF9A6E9E1}" destId="{417C7452-FF57-4757-A1B8-66C8F2C7D1CB}" srcOrd="2" destOrd="0" presId="urn:microsoft.com/office/officeart/2005/8/layout/radial4"/>
    <dgm:cxn modelId="{F8307D71-B0D6-44FE-814E-965BC877CC8F}" type="presParOf" srcId="{9BB40E4C-B60E-4B7F-977E-EDDFF9A6E9E1}" destId="{B96A36A7-E909-4367-A1A6-6E3A036C01A9}" srcOrd="3" destOrd="0" presId="urn:microsoft.com/office/officeart/2005/8/layout/radial4"/>
    <dgm:cxn modelId="{507F4F02-16DF-417A-8708-4B32CCAFCD4F}" type="presParOf" srcId="{9BB40E4C-B60E-4B7F-977E-EDDFF9A6E9E1}" destId="{11DC34E9-7BC1-4733-A754-82FE4799B732}" srcOrd="4" destOrd="0" presId="urn:microsoft.com/office/officeart/2005/8/layout/radial4"/>
    <dgm:cxn modelId="{BC6F12B4-4A04-41C7-B605-B1E91F93BC63}" type="presParOf" srcId="{9BB40E4C-B60E-4B7F-977E-EDDFF9A6E9E1}" destId="{6248A8C6-9CB6-4340-9C18-086520A15298}" srcOrd="5" destOrd="0" presId="urn:microsoft.com/office/officeart/2005/8/layout/radial4"/>
    <dgm:cxn modelId="{403D512A-DFE1-483F-9434-EEAD8D030D47}" type="presParOf" srcId="{9BB40E4C-B60E-4B7F-977E-EDDFF9A6E9E1}" destId="{E57AC02E-191F-4D2F-8076-0AB73AD00A57}" srcOrd="6" destOrd="0" presId="urn:microsoft.com/office/officeart/2005/8/layout/radial4"/>
  </dgm:cxnLst>
  <dgm:bg/>
  <dgm:whole/>
  <dgm:extLst>
    <a:ext uri="http://schemas.microsoft.com/office/drawing/2008/diagram">
      <dsp:dataModelExt xmlns:dsp="http://schemas.microsoft.com/office/drawing/2008/diagram" relId="rId38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66FFF-2331-4370-BE7C-7B317C1BA6BD}" type="doc">
      <dgm:prSet loTypeId="urn:microsoft.com/office/officeart/2005/8/layout/venn1" loCatId="relationship" qsTypeId="urn:microsoft.com/office/officeart/2005/8/quickstyle/simple4" qsCatId="simple" csTypeId="urn:microsoft.com/office/officeart/2005/8/colors/accent2_2" csCatId="accent2" phldr="1"/>
      <dgm:spPr/>
    </dgm:pt>
    <dgm:pt modelId="{212014B6-54D3-4840-9CEA-1583212E0501}">
      <dgm:prSet phldrT="[Tekst]"/>
      <dgm:spPr/>
      <dgm:t>
        <a:bodyPr/>
        <a:lstStyle/>
        <a:p>
          <a:r>
            <a:rPr lang="en-US" dirty="0" smtClean="0"/>
            <a:t>Communication</a:t>
          </a:r>
          <a:endParaRPr lang="en-US" dirty="0"/>
        </a:p>
      </dgm:t>
    </dgm:pt>
    <dgm:pt modelId="{FBCA4F8B-3181-4C23-86DC-8A59C66B9DFC}" type="parTrans" cxnId="{63C3DD14-CB8D-47C9-9C5D-21ABD35DC608}">
      <dgm:prSet/>
      <dgm:spPr/>
      <dgm:t>
        <a:bodyPr/>
        <a:lstStyle/>
        <a:p>
          <a:endParaRPr lang="en-US"/>
        </a:p>
      </dgm:t>
    </dgm:pt>
    <dgm:pt modelId="{0D5594D3-D094-448E-B7E9-F62C3E8C9F73}" type="sibTrans" cxnId="{63C3DD14-CB8D-47C9-9C5D-21ABD35DC608}">
      <dgm:prSet/>
      <dgm:spPr/>
      <dgm:t>
        <a:bodyPr/>
        <a:lstStyle/>
        <a:p>
          <a:endParaRPr lang="en-US"/>
        </a:p>
      </dgm:t>
    </dgm:pt>
    <dgm:pt modelId="{CEA0E3CD-C56D-4737-8DF3-B6238DAFF5F3}">
      <dgm:prSet phldrT="[Tekst]"/>
      <dgm:spPr/>
      <dgm:t>
        <a:bodyPr/>
        <a:lstStyle/>
        <a:p>
          <a:r>
            <a:rPr lang="en-US" dirty="0" smtClean="0"/>
            <a:t>Mobile Education</a:t>
          </a:r>
          <a:endParaRPr lang="en-US" dirty="0"/>
        </a:p>
      </dgm:t>
    </dgm:pt>
    <dgm:pt modelId="{98B6AD80-608E-4E34-98F4-9EE0396D3E2D}" type="parTrans" cxnId="{4CDD60E4-B275-468A-B80A-7CB784B0209E}">
      <dgm:prSet/>
      <dgm:spPr/>
      <dgm:t>
        <a:bodyPr/>
        <a:lstStyle/>
        <a:p>
          <a:endParaRPr lang="en-US"/>
        </a:p>
      </dgm:t>
    </dgm:pt>
    <dgm:pt modelId="{A3DDB93A-B245-4152-9421-10A0E30F6A9C}" type="sibTrans" cxnId="{4CDD60E4-B275-468A-B80A-7CB784B0209E}">
      <dgm:prSet/>
      <dgm:spPr/>
      <dgm:t>
        <a:bodyPr/>
        <a:lstStyle/>
        <a:p>
          <a:endParaRPr lang="en-US"/>
        </a:p>
      </dgm:t>
    </dgm:pt>
    <dgm:pt modelId="{2CC983FA-97B7-48CA-BC3F-120C0AC9FE54}">
      <dgm:prSet phldrT="[Tekst]"/>
      <dgm:spPr/>
      <dgm:t>
        <a:bodyPr/>
        <a:lstStyle/>
        <a:p>
          <a:r>
            <a:rPr lang="en-US" dirty="0" smtClean="0"/>
            <a:t>e-Commerce</a:t>
          </a:r>
          <a:endParaRPr lang="en-US" dirty="0"/>
        </a:p>
      </dgm:t>
    </dgm:pt>
    <dgm:pt modelId="{8A4D3719-352D-4AF8-BFD3-4E58526C6EB5}" type="parTrans" cxnId="{8C7F3979-1363-4037-8D6A-E6527F41C650}">
      <dgm:prSet/>
      <dgm:spPr/>
      <dgm:t>
        <a:bodyPr/>
        <a:lstStyle/>
        <a:p>
          <a:endParaRPr lang="en-US"/>
        </a:p>
      </dgm:t>
    </dgm:pt>
    <dgm:pt modelId="{5C913443-FAE5-4C21-AB15-0DDE3E973D20}" type="sibTrans" cxnId="{8C7F3979-1363-4037-8D6A-E6527F41C650}">
      <dgm:prSet/>
      <dgm:spPr/>
      <dgm:t>
        <a:bodyPr/>
        <a:lstStyle/>
        <a:p>
          <a:endParaRPr lang="en-US"/>
        </a:p>
      </dgm:t>
    </dgm:pt>
    <dgm:pt modelId="{DDFA8234-5418-4E9E-9317-490726693512}">
      <dgm:prSet phldrT="[Tekst]"/>
      <dgm:spPr/>
      <dgm:t>
        <a:bodyPr/>
        <a:lstStyle/>
        <a:p>
          <a:r>
            <a:rPr lang="en-US" dirty="0" smtClean="0"/>
            <a:t>Mobile Finance</a:t>
          </a:r>
          <a:endParaRPr lang="en-US" dirty="0"/>
        </a:p>
      </dgm:t>
    </dgm:pt>
    <dgm:pt modelId="{EF0B979F-D425-474D-9048-1D156128152A}" type="parTrans" cxnId="{856326EF-8E75-4D28-B79B-E6B34E5955B9}">
      <dgm:prSet/>
      <dgm:spPr/>
      <dgm:t>
        <a:bodyPr/>
        <a:lstStyle/>
        <a:p>
          <a:endParaRPr lang="en-US"/>
        </a:p>
      </dgm:t>
    </dgm:pt>
    <dgm:pt modelId="{0AAE0F33-FE04-49C3-9301-403A53500E69}" type="sibTrans" cxnId="{856326EF-8E75-4D28-B79B-E6B34E5955B9}">
      <dgm:prSet/>
      <dgm:spPr/>
      <dgm:t>
        <a:bodyPr/>
        <a:lstStyle/>
        <a:p>
          <a:endParaRPr lang="en-US"/>
        </a:p>
      </dgm:t>
    </dgm:pt>
    <dgm:pt modelId="{803C1AFB-F14F-40C3-8D0B-85830FCB5E4A}">
      <dgm:prSet phldrT="[Tekst]"/>
      <dgm:spPr/>
      <dgm:t>
        <a:bodyPr/>
        <a:lstStyle/>
        <a:p>
          <a:r>
            <a:rPr lang="en-US" dirty="0" smtClean="0"/>
            <a:t>Mobile Agriculture</a:t>
          </a:r>
          <a:endParaRPr lang="en-US" dirty="0"/>
        </a:p>
      </dgm:t>
    </dgm:pt>
    <dgm:pt modelId="{089953FC-A110-4E27-A1AC-5F7C69BE7189}" type="parTrans" cxnId="{0ABB5FBE-4614-4FC3-92AD-443E2D599255}">
      <dgm:prSet/>
      <dgm:spPr/>
      <dgm:t>
        <a:bodyPr/>
        <a:lstStyle/>
        <a:p>
          <a:endParaRPr lang="en-US"/>
        </a:p>
      </dgm:t>
    </dgm:pt>
    <dgm:pt modelId="{3E93786E-FF3E-49A3-B84A-9A1394FD345A}" type="sibTrans" cxnId="{0ABB5FBE-4614-4FC3-92AD-443E2D599255}">
      <dgm:prSet/>
      <dgm:spPr/>
      <dgm:t>
        <a:bodyPr/>
        <a:lstStyle/>
        <a:p>
          <a:endParaRPr lang="en-US"/>
        </a:p>
      </dgm:t>
    </dgm:pt>
    <dgm:pt modelId="{B41A3F46-A1C8-43C3-8B9C-C97486B62AB4}">
      <dgm:prSet phldrT="[Tekst]"/>
      <dgm:spPr/>
      <dgm:t>
        <a:bodyPr/>
        <a:lstStyle/>
        <a:p>
          <a:r>
            <a:rPr lang="en-US" b="0" dirty="0" smtClean="0"/>
            <a:t>Mobile Health</a:t>
          </a:r>
          <a:endParaRPr lang="en-US" b="0" dirty="0"/>
        </a:p>
      </dgm:t>
    </dgm:pt>
    <dgm:pt modelId="{1A88FBB8-8164-4CF7-9EA5-0AB767BD3692}" type="parTrans" cxnId="{E2DF3ADC-9DCD-4545-9F76-68161A287A90}">
      <dgm:prSet/>
      <dgm:spPr/>
      <dgm:t>
        <a:bodyPr/>
        <a:lstStyle/>
        <a:p>
          <a:endParaRPr lang="en-US"/>
        </a:p>
      </dgm:t>
    </dgm:pt>
    <dgm:pt modelId="{F5E96E83-A68D-4674-A6E7-C73E69DFED9D}" type="sibTrans" cxnId="{E2DF3ADC-9DCD-4545-9F76-68161A287A90}">
      <dgm:prSet/>
      <dgm:spPr/>
      <dgm:t>
        <a:bodyPr/>
        <a:lstStyle/>
        <a:p>
          <a:endParaRPr lang="en-US"/>
        </a:p>
      </dgm:t>
    </dgm:pt>
    <dgm:pt modelId="{51DA7C21-8ACC-4257-A0F6-B3985AC4EC66}" type="pres">
      <dgm:prSet presAssocID="{BCE66FFF-2331-4370-BE7C-7B317C1BA6BD}" presName="compositeShape" presStyleCnt="0">
        <dgm:presLayoutVars>
          <dgm:chMax val="7"/>
          <dgm:dir/>
          <dgm:resizeHandles val="exact"/>
        </dgm:presLayoutVars>
      </dgm:prSet>
      <dgm:spPr/>
    </dgm:pt>
    <dgm:pt modelId="{725E73E8-4B48-4042-B782-1D9341EDCB64}" type="pres">
      <dgm:prSet presAssocID="{212014B6-54D3-4840-9CEA-1583212E0501}" presName="circ1" presStyleLbl="vennNode1" presStyleIdx="0" presStyleCnt="6"/>
      <dgm:spPr/>
    </dgm:pt>
    <dgm:pt modelId="{59177A2D-FFD9-4170-AAF8-203A3A969CB3}" type="pres">
      <dgm:prSet presAssocID="{212014B6-54D3-4840-9CEA-1583212E0501}" presName="circ1Tx" presStyleLbl="revTx" presStyleIdx="0" presStyleCnt="0" custLinFactNeighborY="31981">
        <dgm:presLayoutVars>
          <dgm:chMax val="0"/>
          <dgm:chPref val="0"/>
          <dgm:bulletEnabled val="1"/>
        </dgm:presLayoutVars>
      </dgm:prSet>
      <dgm:spPr/>
      <dgm:t>
        <a:bodyPr/>
        <a:lstStyle/>
        <a:p>
          <a:endParaRPr lang="en-US"/>
        </a:p>
      </dgm:t>
    </dgm:pt>
    <dgm:pt modelId="{3820A95B-1C4C-458E-B760-765BCBAF9B57}" type="pres">
      <dgm:prSet presAssocID="{CEA0E3CD-C56D-4737-8DF3-B6238DAFF5F3}" presName="circ2" presStyleLbl="vennNode1" presStyleIdx="1" presStyleCnt="6"/>
      <dgm:spPr/>
    </dgm:pt>
    <dgm:pt modelId="{66AE3196-34F6-46DB-A213-005802F722FE}" type="pres">
      <dgm:prSet presAssocID="{CEA0E3CD-C56D-4737-8DF3-B6238DAFF5F3}" presName="circ2Tx" presStyleLbl="revTx" presStyleIdx="0" presStyleCnt="0">
        <dgm:presLayoutVars>
          <dgm:chMax val="0"/>
          <dgm:chPref val="0"/>
          <dgm:bulletEnabled val="1"/>
        </dgm:presLayoutVars>
      </dgm:prSet>
      <dgm:spPr/>
      <dgm:t>
        <a:bodyPr/>
        <a:lstStyle/>
        <a:p>
          <a:endParaRPr lang="en-US"/>
        </a:p>
      </dgm:t>
    </dgm:pt>
    <dgm:pt modelId="{3D6BA51E-7052-405C-BCBB-E65BF6ED328B}" type="pres">
      <dgm:prSet presAssocID="{2CC983FA-97B7-48CA-BC3F-120C0AC9FE54}" presName="circ3" presStyleLbl="vennNode1" presStyleIdx="2" presStyleCnt="6"/>
      <dgm:spPr/>
    </dgm:pt>
    <dgm:pt modelId="{2F8E8E0E-4A2F-482F-85EE-08B4529736B6}" type="pres">
      <dgm:prSet presAssocID="{2CC983FA-97B7-48CA-BC3F-120C0AC9FE54}" presName="circ3Tx" presStyleLbl="revTx" presStyleIdx="0" presStyleCnt="0">
        <dgm:presLayoutVars>
          <dgm:chMax val="0"/>
          <dgm:chPref val="0"/>
          <dgm:bulletEnabled val="1"/>
        </dgm:presLayoutVars>
      </dgm:prSet>
      <dgm:spPr/>
      <dgm:t>
        <a:bodyPr/>
        <a:lstStyle/>
        <a:p>
          <a:endParaRPr lang="en-US"/>
        </a:p>
      </dgm:t>
    </dgm:pt>
    <dgm:pt modelId="{E4E36211-509B-4E82-9D75-56DFD0A20B9D}" type="pres">
      <dgm:prSet presAssocID="{803C1AFB-F14F-40C3-8D0B-85830FCB5E4A}" presName="circ4" presStyleLbl="vennNode1" presStyleIdx="3" presStyleCnt="6"/>
      <dgm:spPr/>
    </dgm:pt>
    <dgm:pt modelId="{CF5B2280-745B-4690-8C45-159F63E673E5}" type="pres">
      <dgm:prSet presAssocID="{803C1AFB-F14F-40C3-8D0B-85830FCB5E4A}" presName="circ4Tx" presStyleLbl="revTx" presStyleIdx="0" presStyleCnt="0" custLinFactNeighborY="-26705">
        <dgm:presLayoutVars>
          <dgm:chMax val="0"/>
          <dgm:chPref val="0"/>
          <dgm:bulletEnabled val="1"/>
        </dgm:presLayoutVars>
      </dgm:prSet>
      <dgm:spPr/>
      <dgm:t>
        <a:bodyPr/>
        <a:lstStyle/>
        <a:p>
          <a:endParaRPr lang="en-US"/>
        </a:p>
      </dgm:t>
    </dgm:pt>
    <dgm:pt modelId="{F7D69282-5B88-4F7D-8EB1-0CF9A61BE548}" type="pres">
      <dgm:prSet presAssocID="{DDFA8234-5418-4E9E-9317-490726693512}" presName="circ5" presStyleLbl="vennNode1" presStyleIdx="4" presStyleCnt="6"/>
      <dgm:spPr/>
    </dgm:pt>
    <dgm:pt modelId="{AECE9488-7638-4FB9-A296-ABAD37F76C82}" type="pres">
      <dgm:prSet presAssocID="{DDFA8234-5418-4E9E-9317-490726693512}" presName="circ5Tx" presStyleLbl="revTx" presStyleIdx="0" presStyleCnt="0">
        <dgm:presLayoutVars>
          <dgm:chMax val="0"/>
          <dgm:chPref val="0"/>
          <dgm:bulletEnabled val="1"/>
        </dgm:presLayoutVars>
      </dgm:prSet>
      <dgm:spPr/>
      <dgm:t>
        <a:bodyPr/>
        <a:lstStyle/>
        <a:p>
          <a:endParaRPr lang="en-US"/>
        </a:p>
      </dgm:t>
    </dgm:pt>
    <dgm:pt modelId="{098C2309-53F4-4FB4-BA00-54910CF7A6D3}" type="pres">
      <dgm:prSet presAssocID="{B41A3F46-A1C8-43C3-8B9C-C97486B62AB4}" presName="circ6" presStyleLbl="vennNode1" presStyleIdx="5" presStyleCnt="6"/>
      <dgm:spPr/>
    </dgm:pt>
    <dgm:pt modelId="{F178CBD2-1FB6-4AC8-BA0F-407EC3D9CFB6}" type="pres">
      <dgm:prSet presAssocID="{B41A3F46-A1C8-43C3-8B9C-C97486B62AB4}" presName="circ6Tx" presStyleLbl="revTx" presStyleIdx="0" presStyleCnt="0" custScaleX="120366">
        <dgm:presLayoutVars>
          <dgm:chMax val="0"/>
          <dgm:chPref val="0"/>
          <dgm:bulletEnabled val="1"/>
        </dgm:presLayoutVars>
      </dgm:prSet>
      <dgm:spPr/>
      <dgm:t>
        <a:bodyPr/>
        <a:lstStyle/>
        <a:p>
          <a:endParaRPr lang="en-US"/>
        </a:p>
      </dgm:t>
    </dgm:pt>
  </dgm:ptLst>
  <dgm:cxnLst>
    <dgm:cxn modelId="{E2DF3ADC-9DCD-4545-9F76-68161A287A90}" srcId="{BCE66FFF-2331-4370-BE7C-7B317C1BA6BD}" destId="{B41A3F46-A1C8-43C3-8B9C-C97486B62AB4}" srcOrd="5" destOrd="0" parTransId="{1A88FBB8-8164-4CF7-9EA5-0AB767BD3692}" sibTransId="{F5E96E83-A68D-4674-A6E7-C73E69DFED9D}"/>
    <dgm:cxn modelId="{4CDD60E4-B275-468A-B80A-7CB784B0209E}" srcId="{BCE66FFF-2331-4370-BE7C-7B317C1BA6BD}" destId="{CEA0E3CD-C56D-4737-8DF3-B6238DAFF5F3}" srcOrd="1" destOrd="0" parTransId="{98B6AD80-608E-4E34-98F4-9EE0396D3E2D}" sibTransId="{A3DDB93A-B245-4152-9421-10A0E30F6A9C}"/>
    <dgm:cxn modelId="{856326EF-8E75-4D28-B79B-E6B34E5955B9}" srcId="{BCE66FFF-2331-4370-BE7C-7B317C1BA6BD}" destId="{DDFA8234-5418-4E9E-9317-490726693512}" srcOrd="4" destOrd="0" parTransId="{EF0B979F-D425-474D-9048-1D156128152A}" sibTransId="{0AAE0F33-FE04-49C3-9301-403A53500E69}"/>
    <dgm:cxn modelId="{73CCDD80-28F6-4E98-BD3B-6A739AE8E4E6}" type="presOf" srcId="{B41A3F46-A1C8-43C3-8B9C-C97486B62AB4}" destId="{F178CBD2-1FB6-4AC8-BA0F-407EC3D9CFB6}" srcOrd="0" destOrd="0" presId="urn:microsoft.com/office/officeart/2005/8/layout/venn1"/>
    <dgm:cxn modelId="{58FED9DE-119F-467F-8E00-5734D5D7BA2C}" type="presOf" srcId="{BCE66FFF-2331-4370-BE7C-7B317C1BA6BD}" destId="{51DA7C21-8ACC-4257-A0F6-B3985AC4EC66}" srcOrd="0" destOrd="0" presId="urn:microsoft.com/office/officeart/2005/8/layout/venn1"/>
    <dgm:cxn modelId="{DDC4DD6D-E16A-4C60-81FF-348397EEFB9C}" type="presOf" srcId="{212014B6-54D3-4840-9CEA-1583212E0501}" destId="{59177A2D-FFD9-4170-AAF8-203A3A969CB3}" srcOrd="0" destOrd="0" presId="urn:microsoft.com/office/officeart/2005/8/layout/venn1"/>
    <dgm:cxn modelId="{3DD6A210-B5E5-4BE8-B46A-4DE8BF49D06F}" type="presOf" srcId="{CEA0E3CD-C56D-4737-8DF3-B6238DAFF5F3}" destId="{66AE3196-34F6-46DB-A213-005802F722FE}" srcOrd="0" destOrd="0" presId="urn:microsoft.com/office/officeart/2005/8/layout/venn1"/>
    <dgm:cxn modelId="{0ABB5FBE-4614-4FC3-92AD-443E2D599255}" srcId="{BCE66FFF-2331-4370-BE7C-7B317C1BA6BD}" destId="{803C1AFB-F14F-40C3-8D0B-85830FCB5E4A}" srcOrd="3" destOrd="0" parTransId="{089953FC-A110-4E27-A1AC-5F7C69BE7189}" sibTransId="{3E93786E-FF3E-49A3-B84A-9A1394FD345A}"/>
    <dgm:cxn modelId="{CC9FB181-A771-42D5-BCEB-91FA9114B832}" type="presOf" srcId="{DDFA8234-5418-4E9E-9317-490726693512}" destId="{AECE9488-7638-4FB9-A296-ABAD37F76C82}" srcOrd="0" destOrd="0" presId="urn:microsoft.com/office/officeart/2005/8/layout/venn1"/>
    <dgm:cxn modelId="{0A951C27-CC8A-4EFF-BD3C-9DF5465FD987}" type="presOf" srcId="{803C1AFB-F14F-40C3-8D0B-85830FCB5E4A}" destId="{CF5B2280-745B-4690-8C45-159F63E673E5}" srcOrd="0" destOrd="0" presId="urn:microsoft.com/office/officeart/2005/8/layout/venn1"/>
    <dgm:cxn modelId="{7AD68040-B489-41E1-AAB6-F98E7FA273C1}" type="presOf" srcId="{2CC983FA-97B7-48CA-BC3F-120C0AC9FE54}" destId="{2F8E8E0E-4A2F-482F-85EE-08B4529736B6}" srcOrd="0" destOrd="0" presId="urn:microsoft.com/office/officeart/2005/8/layout/venn1"/>
    <dgm:cxn modelId="{63C3DD14-CB8D-47C9-9C5D-21ABD35DC608}" srcId="{BCE66FFF-2331-4370-BE7C-7B317C1BA6BD}" destId="{212014B6-54D3-4840-9CEA-1583212E0501}" srcOrd="0" destOrd="0" parTransId="{FBCA4F8B-3181-4C23-86DC-8A59C66B9DFC}" sibTransId="{0D5594D3-D094-448E-B7E9-F62C3E8C9F73}"/>
    <dgm:cxn modelId="{8C7F3979-1363-4037-8D6A-E6527F41C650}" srcId="{BCE66FFF-2331-4370-BE7C-7B317C1BA6BD}" destId="{2CC983FA-97B7-48CA-BC3F-120C0AC9FE54}" srcOrd="2" destOrd="0" parTransId="{8A4D3719-352D-4AF8-BFD3-4E58526C6EB5}" sibTransId="{5C913443-FAE5-4C21-AB15-0DDE3E973D20}"/>
    <dgm:cxn modelId="{29AC8AE8-56B8-4B07-93FC-8C1EA2120B7B}" type="presParOf" srcId="{51DA7C21-8ACC-4257-A0F6-B3985AC4EC66}" destId="{725E73E8-4B48-4042-B782-1D9341EDCB64}" srcOrd="0" destOrd="0" presId="urn:microsoft.com/office/officeart/2005/8/layout/venn1"/>
    <dgm:cxn modelId="{D728FC73-F6AD-4865-83FE-63D7A2557C7C}" type="presParOf" srcId="{51DA7C21-8ACC-4257-A0F6-B3985AC4EC66}" destId="{59177A2D-FFD9-4170-AAF8-203A3A969CB3}" srcOrd="1" destOrd="0" presId="urn:microsoft.com/office/officeart/2005/8/layout/venn1"/>
    <dgm:cxn modelId="{FA650ED4-FBE6-4DBC-B64E-8A984552C178}" type="presParOf" srcId="{51DA7C21-8ACC-4257-A0F6-B3985AC4EC66}" destId="{3820A95B-1C4C-458E-B760-765BCBAF9B57}" srcOrd="2" destOrd="0" presId="urn:microsoft.com/office/officeart/2005/8/layout/venn1"/>
    <dgm:cxn modelId="{E4F6CDA5-66B7-49E3-BA3D-FA74D234DD95}" type="presParOf" srcId="{51DA7C21-8ACC-4257-A0F6-B3985AC4EC66}" destId="{66AE3196-34F6-46DB-A213-005802F722FE}" srcOrd="3" destOrd="0" presId="urn:microsoft.com/office/officeart/2005/8/layout/venn1"/>
    <dgm:cxn modelId="{407AD7C2-AB02-41A5-B694-AC712A0147AA}" type="presParOf" srcId="{51DA7C21-8ACC-4257-A0F6-B3985AC4EC66}" destId="{3D6BA51E-7052-405C-BCBB-E65BF6ED328B}" srcOrd="4" destOrd="0" presId="urn:microsoft.com/office/officeart/2005/8/layout/venn1"/>
    <dgm:cxn modelId="{8D4B48A0-603D-42B4-81B1-B68E16749EBE}" type="presParOf" srcId="{51DA7C21-8ACC-4257-A0F6-B3985AC4EC66}" destId="{2F8E8E0E-4A2F-482F-85EE-08B4529736B6}" srcOrd="5" destOrd="0" presId="urn:microsoft.com/office/officeart/2005/8/layout/venn1"/>
    <dgm:cxn modelId="{4C65A3A8-75A6-4076-831A-C24C3B7FE96B}" type="presParOf" srcId="{51DA7C21-8ACC-4257-A0F6-B3985AC4EC66}" destId="{E4E36211-509B-4E82-9D75-56DFD0A20B9D}" srcOrd="6" destOrd="0" presId="urn:microsoft.com/office/officeart/2005/8/layout/venn1"/>
    <dgm:cxn modelId="{74A69E40-77F5-4690-AE30-347B404447FA}" type="presParOf" srcId="{51DA7C21-8ACC-4257-A0F6-B3985AC4EC66}" destId="{CF5B2280-745B-4690-8C45-159F63E673E5}" srcOrd="7" destOrd="0" presId="urn:microsoft.com/office/officeart/2005/8/layout/venn1"/>
    <dgm:cxn modelId="{ACBE0587-F3D8-468E-A285-74207690AFB4}" type="presParOf" srcId="{51DA7C21-8ACC-4257-A0F6-B3985AC4EC66}" destId="{F7D69282-5B88-4F7D-8EB1-0CF9A61BE548}" srcOrd="8" destOrd="0" presId="urn:microsoft.com/office/officeart/2005/8/layout/venn1"/>
    <dgm:cxn modelId="{4D4C1200-5935-453A-8E51-D4B0E916F887}" type="presParOf" srcId="{51DA7C21-8ACC-4257-A0F6-B3985AC4EC66}" destId="{AECE9488-7638-4FB9-A296-ABAD37F76C82}" srcOrd="9" destOrd="0" presId="urn:microsoft.com/office/officeart/2005/8/layout/venn1"/>
    <dgm:cxn modelId="{5FA06483-459B-4BE1-8B3B-25F3FBFD3BCB}" type="presParOf" srcId="{51DA7C21-8ACC-4257-A0F6-B3985AC4EC66}" destId="{098C2309-53F4-4FB4-BA00-54910CF7A6D3}" srcOrd="10" destOrd="0" presId="urn:microsoft.com/office/officeart/2005/8/layout/venn1"/>
    <dgm:cxn modelId="{510E6296-03A7-46F2-8BA1-956470865928}" type="presParOf" srcId="{51DA7C21-8ACC-4257-A0F6-B3985AC4EC66}" destId="{F178CBD2-1FB6-4AC8-BA0F-407EC3D9CFB6}"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F23C3-B9FC-43B0-BA33-0D47A7ECA28A}"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n-US"/>
        </a:p>
      </dgm:t>
    </dgm:pt>
    <dgm:pt modelId="{54841A00-15FC-490A-9AF3-6D848A38CDD2}">
      <dgm:prSet phldrT="[Tekst]"/>
      <dgm:spPr>
        <a:solidFill>
          <a:schemeClr val="accent2"/>
        </a:solidFill>
      </dgm:spPr>
      <dgm:t>
        <a:bodyPr/>
        <a:lstStyle/>
        <a:p>
          <a:r>
            <a:rPr lang="en-US" dirty="0" smtClean="0">
              <a:solidFill>
                <a:schemeClr val="tx1"/>
              </a:solidFill>
            </a:rPr>
            <a:t>Calls</a:t>
          </a:r>
          <a:endParaRPr lang="en-US" dirty="0">
            <a:solidFill>
              <a:schemeClr val="tx1"/>
            </a:solidFill>
          </a:endParaRPr>
        </a:p>
      </dgm:t>
    </dgm:pt>
    <dgm:pt modelId="{F6DC823D-402A-4E5E-AAAC-EAB7A58FF453}" type="parTrans" cxnId="{A0501BC9-4A2B-4474-9FCA-5CEA662A53E1}">
      <dgm:prSet/>
      <dgm:spPr/>
      <dgm:t>
        <a:bodyPr/>
        <a:lstStyle/>
        <a:p>
          <a:endParaRPr lang="en-US"/>
        </a:p>
      </dgm:t>
    </dgm:pt>
    <dgm:pt modelId="{FB23F90A-E8D9-484A-BFEF-79753DFD201F}" type="sibTrans" cxnId="{A0501BC9-4A2B-4474-9FCA-5CEA662A53E1}">
      <dgm:prSet/>
      <dgm:spPr/>
      <dgm:t>
        <a:bodyPr/>
        <a:lstStyle/>
        <a:p>
          <a:endParaRPr lang="en-US"/>
        </a:p>
      </dgm:t>
    </dgm:pt>
    <dgm:pt modelId="{8944736D-C03E-49C7-9F36-0874819C5515}">
      <dgm:prSet phldrT="[Tekst]"/>
      <dgm:spPr>
        <a:solidFill>
          <a:schemeClr val="accent2"/>
        </a:solidFill>
      </dgm:spPr>
      <dgm:t>
        <a:bodyPr/>
        <a:lstStyle/>
        <a:p>
          <a:r>
            <a:rPr lang="en-US" dirty="0" smtClean="0">
              <a:solidFill>
                <a:schemeClr val="tx1"/>
              </a:solidFill>
            </a:rPr>
            <a:t>Texts</a:t>
          </a:r>
          <a:endParaRPr lang="en-US" dirty="0">
            <a:solidFill>
              <a:schemeClr val="tx1"/>
            </a:solidFill>
          </a:endParaRPr>
        </a:p>
      </dgm:t>
    </dgm:pt>
    <dgm:pt modelId="{135DFAF6-9020-440C-AABD-9CB8934691A9}" type="parTrans" cxnId="{2F7E75CE-66AD-4DF2-9EB9-6DA153737F55}">
      <dgm:prSet/>
      <dgm:spPr/>
      <dgm:t>
        <a:bodyPr/>
        <a:lstStyle/>
        <a:p>
          <a:endParaRPr lang="en-US"/>
        </a:p>
      </dgm:t>
    </dgm:pt>
    <dgm:pt modelId="{2FEF2AE3-6D8E-46DE-B750-52F0BE450C1C}" type="sibTrans" cxnId="{2F7E75CE-66AD-4DF2-9EB9-6DA153737F55}">
      <dgm:prSet/>
      <dgm:spPr/>
      <dgm:t>
        <a:bodyPr/>
        <a:lstStyle/>
        <a:p>
          <a:endParaRPr lang="en-US"/>
        </a:p>
      </dgm:t>
    </dgm:pt>
    <dgm:pt modelId="{B5788599-25B5-4C03-951D-F5EA8522B17A}">
      <dgm:prSet phldrT="[Tekst]"/>
      <dgm:spPr>
        <a:solidFill>
          <a:schemeClr val="accent2"/>
        </a:solidFill>
      </dgm:spPr>
      <dgm:t>
        <a:bodyPr/>
        <a:lstStyle/>
        <a:p>
          <a:r>
            <a:rPr lang="en-US" dirty="0" smtClean="0">
              <a:solidFill>
                <a:schemeClr val="tx1"/>
              </a:solidFill>
            </a:rPr>
            <a:t>Data</a:t>
          </a:r>
          <a:endParaRPr lang="en-US" dirty="0">
            <a:solidFill>
              <a:schemeClr val="tx1"/>
            </a:solidFill>
          </a:endParaRPr>
        </a:p>
      </dgm:t>
    </dgm:pt>
    <dgm:pt modelId="{0C3AC13D-FB78-4600-A515-99E3114F1E5C}" type="parTrans" cxnId="{CB206057-BC71-4B36-9278-0A45885A605D}">
      <dgm:prSet/>
      <dgm:spPr/>
      <dgm:t>
        <a:bodyPr/>
        <a:lstStyle/>
        <a:p>
          <a:endParaRPr lang="en-US"/>
        </a:p>
      </dgm:t>
    </dgm:pt>
    <dgm:pt modelId="{E007B3C8-051C-4E83-99B0-BE1F93B6C7EF}" type="sibTrans" cxnId="{CB206057-BC71-4B36-9278-0A45885A605D}">
      <dgm:prSet/>
      <dgm:spPr/>
      <dgm:t>
        <a:bodyPr/>
        <a:lstStyle/>
        <a:p>
          <a:endParaRPr lang="en-US"/>
        </a:p>
      </dgm:t>
    </dgm:pt>
    <dgm:pt modelId="{83B26FCC-16F5-433E-87DB-86B4EC50E4A8}" type="pres">
      <dgm:prSet presAssocID="{701F23C3-B9FC-43B0-BA33-0D47A7ECA28A}" presName="composite" presStyleCnt="0">
        <dgm:presLayoutVars>
          <dgm:chMax val="5"/>
          <dgm:dir/>
          <dgm:animLvl val="ctr"/>
          <dgm:resizeHandles val="exact"/>
        </dgm:presLayoutVars>
      </dgm:prSet>
      <dgm:spPr/>
      <dgm:t>
        <a:bodyPr/>
        <a:lstStyle/>
        <a:p>
          <a:endParaRPr lang="en-US"/>
        </a:p>
      </dgm:t>
    </dgm:pt>
    <dgm:pt modelId="{09A49B4F-1402-4285-A572-87AFF44F7A3E}" type="pres">
      <dgm:prSet presAssocID="{701F23C3-B9FC-43B0-BA33-0D47A7ECA28A}" presName="cycle" presStyleCnt="0"/>
      <dgm:spPr/>
    </dgm:pt>
    <dgm:pt modelId="{8AAACE22-CF4F-40AE-A85C-287CF2373C99}" type="pres">
      <dgm:prSet presAssocID="{701F23C3-B9FC-43B0-BA33-0D47A7ECA28A}" presName="centerShape" presStyleCnt="0"/>
      <dgm:spPr/>
    </dgm:pt>
    <dgm:pt modelId="{EA5892D2-0E3C-47B1-AB3C-3793296885E6}" type="pres">
      <dgm:prSet presAssocID="{701F23C3-B9FC-43B0-BA33-0D47A7ECA28A}" presName="connSite" presStyleLbl="node1" presStyleIdx="0" presStyleCnt="4"/>
      <dgm:spPr/>
    </dgm:pt>
    <dgm:pt modelId="{44A717B1-C429-4F65-8B9C-E54CEFF3CEC7}" type="pres">
      <dgm:prSet presAssocID="{701F23C3-B9FC-43B0-BA33-0D47A7ECA28A}" presName="visible" presStyleLbl="node1" presStyleIdx="0" presStyleCnt="4"/>
      <dgm:spPr>
        <a:solidFill>
          <a:schemeClr val="accent2"/>
        </a:solidFill>
      </dgm:spPr>
    </dgm:pt>
    <dgm:pt modelId="{31EB696A-376D-4B78-862E-BEC83DD5C6F2}" type="pres">
      <dgm:prSet presAssocID="{F6DC823D-402A-4E5E-AAAC-EAB7A58FF453}" presName="Name25" presStyleLbl="parChTrans1D1" presStyleIdx="0" presStyleCnt="3"/>
      <dgm:spPr/>
      <dgm:t>
        <a:bodyPr/>
        <a:lstStyle/>
        <a:p>
          <a:endParaRPr lang="en-US"/>
        </a:p>
      </dgm:t>
    </dgm:pt>
    <dgm:pt modelId="{37FA0F23-9C0F-42A5-A59C-BC6B9B8884F6}" type="pres">
      <dgm:prSet presAssocID="{54841A00-15FC-490A-9AF3-6D848A38CDD2}" presName="node" presStyleCnt="0"/>
      <dgm:spPr/>
    </dgm:pt>
    <dgm:pt modelId="{B1B1C917-3964-4D7D-95FC-F0B291138C03}" type="pres">
      <dgm:prSet presAssocID="{54841A00-15FC-490A-9AF3-6D848A38CDD2}" presName="parentNode" presStyleLbl="node1" presStyleIdx="1" presStyleCnt="4">
        <dgm:presLayoutVars>
          <dgm:chMax val="1"/>
          <dgm:bulletEnabled val="1"/>
        </dgm:presLayoutVars>
      </dgm:prSet>
      <dgm:spPr/>
      <dgm:t>
        <a:bodyPr/>
        <a:lstStyle/>
        <a:p>
          <a:endParaRPr lang="en-US"/>
        </a:p>
      </dgm:t>
    </dgm:pt>
    <dgm:pt modelId="{86C31D56-FD12-4EC1-B69B-6CDE3A81AE45}" type="pres">
      <dgm:prSet presAssocID="{54841A00-15FC-490A-9AF3-6D848A38CDD2}" presName="childNode" presStyleLbl="revTx" presStyleIdx="0" presStyleCnt="0">
        <dgm:presLayoutVars>
          <dgm:bulletEnabled val="1"/>
        </dgm:presLayoutVars>
      </dgm:prSet>
      <dgm:spPr/>
      <dgm:t>
        <a:bodyPr/>
        <a:lstStyle/>
        <a:p>
          <a:endParaRPr lang="en-US"/>
        </a:p>
      </dgm:t>
    </dgm:pt>
    <dgm:pt modelId="{6FCDC753-B033-4520-BD02-A9D84F50C346}" type="pres">
      <dgm:prSet presAssocID="{135DFAF6-9020-440C-AABD-9CB8934691A9}" presName="Name25" presStyleLbl="parChTrans1D1" presStyleIdx="1" presStyleCnt="3"/>
      <dgm:spPr/>
      <dgm:t>
        <a:bodyPr/>
        <a:lstStyle/>
        <a:p>
          <a:endParaRPr lang="en-US"/>
        </a:p>
      </dgm:t>
    </dgm:pt>
    <dgm:pt modelId="{6A4D75EA-A877-4C24-96F3-1901A7477375}" type="pres">
      <dgm:prSet presAssocID="{8944736D-C03E-49C7-9F36-0874819C5515}" presName="node" presStyleCnt="0"/>
      <dgm:spPr/>
    </dgm:pt>
    <dgm:pt modelId="{83C1F655-808B-4284-97F1-F2A0D8505256}" type="pres">
      <dgm:prSet presAssocID="{8944736D-C03E-49C7-9F36-0874819C5515}" presName="parentNode" presStyleLbl="node1" presStyleIdx="2" presStyleCnt="4">
        <dgm:presLayoutVars>
          <dgm:chMax val="1"/>
          <dgm:bulletEnabled val="1"/>
        </dgm:presLayoutVars>
      </dgm:prSet>
      <dgm:spPr/>
      <dgm:t>
        <a:bodyPr/>
        <a:lstStyle/>
        <a:p>
          <a:endParaRPr lang="en-US"/>
        </a:p>
      </dgm:t>
    </dgm:pt>
    <dgm:pt modelId="{F53B9550-8289-4BE9-A25A-8816AEF685DD}" type="pres">
      <dgm:prSet presAssocID="{8944736D-C03E-49C7-9F36-0874819C5515}" presName="childNode" presStyleLbl="revTx" presStyleIdx="0" presStyleCnt="0">
        <dgm:presLayoutVars>
          <dgm:bulletEnabled val="1"/>
        </dgm:presLayoutVars>
      </dgm:prSet>
      <dgm:spPr/>
      <dgm:t>
        <a:bodyPr/>
        <a:lstStyle/>
        <a:p>
          <a:endParaRPr lang="en-US"/>
        </a:p>
      </dgm:t>
    </dgm:pt>
    <dgm:pt modelId="{B1D17A6C-3E87-4E56-BA18-F56EE073C824}" type="pres">
      <dgm:prSet presAssocID="{0C3AC13D-FB78-4600-A515-99E3114F1E5C}" presName="Name25" presStyleLbl="parChTrans1D1" presStyleIdx="2" presStyleCnt="3"/>
      <dgm:spPr/>
      <dgm:t>
        <a:bodyPr/>
        <a:lstStyle/>
        <a:p>
          <a:endParaRPr lang="en-US"/>
        </a:p>
      </dgm:t>
    </dgm:pt>
    <dgm:pt modelId="{C21A0081-2107-415D-A215-28D05D5EDFD7}" type="pres">
      <dgm:prSet presAssocID="{B5788599-25B5-4C03-951D-F5EA8522B17A}" presName="node" presStyleCnt="0"/>
      <dgm:spPr/>
    </dgm:pt>
    <dgm:pt modelId="{EB0E46FD-5B3B-451F-AA5A-44D7111220CE}" type="pres">
      <dgm:prSet presAssocID="{B5788599-25B5-4C03-951D-F5EA8522B17A}" presName="parentNode" presStyleLbl="node1" presStyleIdx="3" presStyleCnt="4">
        <dgm:presLayoutVars>
          <dgm:chMax val="1"/>
          <dgm:bulletEnabled val="1"/>
        </dgm:presLayoutVars>
      </dgm:prSet>
      <dgm:spPr/>
      <dgm:t>
        <a:bodyPr/>
        <a:lstStyle/>
        <a:p>
          <a:endParaRPr lang="en-US"/>
        </a:p>
      </dgm:t>
    </dgm:pt>
    <dgm:pt modelId="{FBEB2E7C-C97A-4CA5-9059-AF921CF24A41}" type="pres">
      <dgm:prSet presAssocID="{B5788599-25B5-4C03-951D-F5EA8522B17A}" presName="childNode" presStyleLbl="revTx" presStyleIdx="0" presStyleCnt="0">
        <dgm:presLayoutVars>
          <dgm:bulletEnabled val="1"/>
        </dgm:presLayoutVars>
      </dgm:prSet>
      <dgm:spPr/>
    </dgm:pt>
  </dgm:ptLst>
  <dgm:cxnLst>
    <dgm:cxn modelId="{A0501BC9-4A2B-4474-9FCA-5CEA662A53E1}" srcId="{701F23C3-B9FC-43B0-BA33-0D47A7ECA28A}" destId="{54841A00-15FC-490A-9AF3-6D848A38CDD2}" srcOrd="0" destOrd="0" parTransId="{F6DC823D-402A-4E5E-AAAC-EAB7A58FF453}" sibTransId="{FB23F90A-E8D9-484A-BFEF-79753DFD201F}"/>
    <dgm:cxn modelId="{8CABA325-5BD9-4AC0-BCC9-0604C936FB5C}" type="presOf" srcId="{F6DC823D-402A-4E5E-AAAC-EAB7A58FF453}" destId="{31EB696A-376D-4B78-862E-BEC83DD5C6F2}" srcOrd="0" destOrd="0" presId="urn:microsoft.com/office/officeart/2005/8/layout/radial2"/>
    <dgm:cxn modelId="{A9328710-EF8C-45E6-A6F1-D0D7DB27CB47}" type="presOf" srcId="{B5788599-25B5-4C03-951D-F5EA8522B17A}" destId="{EB0E46FD-5B3B-451F-AA5A-44D7111220CE}" srcOrd="0" destOrd="0" presId="urn:microsoft.com/office/officeart/2005/8/layout/radial2"/>
    <dgm:cxn modelId="{B70E6B01-23C8-4A6A-B8AF-2C87FD1E6B16}" type="presOf" srcId="{54841A00-15FC-490A-9AF3-6D848A38CDD2}" destId="{B1B1C917-3964-4D7D-95FC-F0B291138C03}" srcOrd="0" destOrd="0" presId="urn:microsoft.com/office/officeart/2005/8/layout/radial2"/>
    <dgm:cxn modelId="{9A931E73-A83F-4032-B425-EDCAC4DB5844}" type="presOf" srcId="{8944736D-C03E-49C7-9F36-0874819C5515}" destId="{83C1F655-808B-4284-97F1-F2A0D8505256}" srcOrd="0" destOrd="0" presId="urn:microsoft.com/office/officeart/2005/8/layout/radial2"/>
    <dgm:cxn modelId="{2F7E75CE-66AD-4DF2-9EB9-6DA153737F55}" srcId="{701F23C3-B9FC-43B0-BA33-0D47A7ECA28A}" destId="{8944736D-C03E-49C7-9F36-0874819C5515}" srcOrd="1" destOrd="0" parTransId="{135DFAF6-9020-440C-AABD-9CB8934691A9}" sibTransId="{2FEF2AE3-6D8E-46DE-B750-52F0BE450C1C}"/>
    <dgm:cxn modelId="{CF58AD75-2019-4B56-ADD6-0897F419F335}" type="presOf" srcId="{135DFAF6-9020-440C-AABD-9CB8934691A9}" destId="{6FCDC753-B033-4520-BD02-A9D84F50C346}" srcOrd="0" destOrd="0" presId="urn:microsoft.com/office/officeart/2005/8/layout/radial2"/>
    <dgm:cxn modelId="{8761B938-266E-495C-A82E-4C5821AA75C8}" type="presOf" srcId="{0C3AC13D-FB78-4600-A515-99E3114F1E5C}" destId="{B1D17A6C-3E87-4E56-BA18-F56EE073C824}" srcOrd="0" destOrd="0" presId="urn:microsoft.com/office/officeart/2005/8/layout/radial2"/>
    <dgm:cxn modelId="{CB206057-BC71-4B36-9278-0A45885A605D}" srcId="{701F23C3-B9FC-43B0-BA33-0D47A7ECA28A}" destId="{B5788599-25B5-4C03-951D-F5EA8522B17A}" srcOrd="2" destOrd="0" parTransId="{0C3AC13D-FB78-4600-A515-99E3114F1E5C}" sibTransId="{E007B3C8-051C-4E83-99B0-BE1F93B6C7EF}"/>
    <dgm:cxn modelId="{A2F120B2-8085-45F6-B94D-432E57F3CB95}" type="presOf" srcId="{701F23C3-B9FC-43B0-BA33-0D47A7ECA28A}" destId="{83B26FCC-16F5-433E-87DB-86B4EC50E4A8}" srcOrd="0" destOrd="0" presId="urn:microsoft.com/office/officeart/2005/8/layout/radial2"/>
    <dgm:cxn modelId="{55F1125B-2ABF-4132-A172-BCCD4385E3DC}" type="presParOf" srcId="{83B26FCC-16F5-433E-87DB-86B4EC50E4A8}" destId="{09A49B4F-1402-4285-A572-87AFF44F7A3E}" srcOrd="0" destOrd="0" presId="urn:microsoft.com/office/officeart/2005/8/layout/radial2"/>
    <dgm:cxn modelId="{1EB0B1F5-C8F1-4B3E-A399-E9C960A36B44}" type="presParOf" srcId="{09A49B4F-1402-4285-A572-87AFF44F7A3E}" destId="{8AAACE22-CF4F-40AE-A85C-287CF2373C99}" srcOrd="0" destOrd="0" presId="urn:microsoft.com/office/officeart/2005/8/layout/radial2"/>
    <dgm:cxn modelId="{AD91CC7E-D5F5-41FE-9129-04877ADFC9E4}" type="presParOf" srcId="{8AAACE22-CF4F-40AE-A85C-287CF2373C99}" destId="{EA5892D2-0E3C-47B1-AB3C-3793296885E6}" srcOrd="0" destOrd="0" presId="urn:microsoft.com/office/officeart/2005/8/layout/radial2"/>
    <dgm:cxn modelId="{31327FA2-46D7-4059-902B-EEAA7F47C3CC}" type="presParOf" srcId="{8AAACE22-CF4F-40AE-A85C-287CF2373C99}" destId="{44A717B1-C429-4F65-8B9C-E54CEFF3CEC7}" srcOrd="1" destOrd="0" presId="urn:microsoft.com/office/officeart/2005/8/layout/radial2"/>
    <dgm:cxn modelId="{A2370064-5ED4-4424-9C69-BCC331D1ABF5}" type="presParOf" srcId="{09A49B4F-1402-4285-A572-87AFF44F7A3E}" destId="{31EB696A-376D-4B78-862E-BEC83DD5C6F2}" srcOrd="1" destOrd="0" presId="urn:microsoft.com/office/officeart/2005/8/layout/radial2"/>
    <dgm:cxn modelId="{26F5C71A-652B-4701-9F66-B5354ECF4472}" type="presParOf" srcId="{09A49B4F-1402-4285-A572-87AFF44F7A3E}" destId="{37FA0F23-9C0F-42A5-A59C-BC6B9B8884F6}" srcOrd="2" destOrd="0" presId="urn:microsoft.com/office/officeart/2005/8/layout/radial2"/>
    <dgm:cxn modelId="{2EE51085-CBB9-453C-8EBF-9D67E0F3F53D}" type="presParOf" srcId="{37FA0F23-9C0F-42A5-A59C-BC6B9B8884F6}" destId="{B1B1C917-3964-4D7D-95FC-F0B291138C03}" srcOrd="0" destOrd="0" presId="urn:microsoft.com/office/officeart/2005/8/layout/radial2"/>
    <dgm:cxn modelId="{E4638B1A-C6B2-4249-9561-D786CC17CBB7}" type="presParOf" srcId="{37FA0F23-9C0F-42A5-A59C-BC6B9B8884F6}" destId="{86C31D56-FD12-4EC1-B69B-6CDE3A81AE45}" srcOrd="1" destOrd="0" presId="urn:microsoft.com/office/officeart/2005/8/layout/radial2"/>
    <dgm:cxn modelId="{FB1F9EDE-A261-40EF-A378-67E97BAD7056}" type="presParOf" srcId="{09A49B4F-1402-4285-A572-87AFF44F7A3E}" destId="{6FCDC753-B033-4520-BD02-A9D84F50C346}" srcOrd="3" destOrd="0" presId="urn:microsoft.com/office/officeart/2005/8/layout/radial2"/>
    <dgm:cxn modelId="{DA9A8F5F-0F2F-43B0-85AC-B5302C35FDC4}" type="presParOf" srcId="{09A49B4F-1402-4285-A572-87AFF44F7A3E}" destId="{6A4D75EA-A877-4C24-96F3-1901A7477375}" srcOrd="4" destOrd="0" presId="urn:microsoft.com/office/officeart/2005/8/layout/radial2"/>
    <dgm:cxn modelId="{3C467323-DC61-422A-9C1E-EB6CBFDD2A41}" type="presParOf" srcId="{6A4D75EA-A877-4C24-96F3-1901A7477375}" destId="{83C1F655-808B-4284-97F1-F2A0D8505256}" srcOrd="0" destOrd="0" presId="urn:microsoft.com/office/officeart/2005/8/layout/radial2"/>
    <dgm:cxn modelId="{3F50D5A7-D05C-4BF7-A376-8EB945200D6C}" type="presParOf" srcId="{6A4D75EA-A877-4C24-96F3-1901A7477375}" destId="{F53B9550-8289-4BE9-A25A-8816AEF685DD}" srcOrd="1" destOrd="0" presId="urn:microsoft.com/office/officeart/2005/8/layout/radial2"/>
    <dgm:cxn modelId="{895BC5E7-C815-4101-A014-5AE2C1C3E310}" type="presParOf" srcId="{09A49B4F-1402-4285-A572-87AFF44F7A3E}" destId="{B1D17A6C-3E87-4E56-BA18-F56EE073C824}" srcOrd="5" destOrd="0" presId="urn:microsoft.com/office/officeart/2005/8/layout/radial2"/>
    <dgm:cxn modelId="{3FF96568-BF07-4CBC-8140-29915988539E}" type="presParOf" srcId="{09A49B4F-1402-4285-A572-87AFF44F7A3E}" destId="{C21A0081-2107-415D-A215-28D05D5EDFD7}" srcOrd="6" destOrd="0" presId="urn:microsoft.com/office/officeart/2005/8/layout/radial2"/>
    <dgm:cxn modelId="{94D79DF2-2100-42C3-AB6F-6A5A06EA4D79}" type="presParOf" srcId="{C21A0081-2107-415D-A215-28D05D5EDFD7}" destId="{EB0E46FD-5B3B-451F-AA5A-44D7111220CE}" srcOrd="0" destOrd="0" presId="urn:microsoft.com/office/officeart/2005/8/layout/radial2"/>
    <dgm:cxn modelId="{61AE0956-9321-4EC2-A6F6-9372D3895BCE}" type="presParOf" srcId="{C21A0081-2107-415D-A215-28D05D5EDFD7}" destId="{FBEB2E7C-C97A-4CA5-9059-AF921CF24A41}"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E19A8-5681-4177-B53E-7C7F3329AB5F}">
      <dsp:nvSpPr>
        <dsp:cNvPr id="0" name=""/>
        <dsp:cNvSpPr/>
      </dsp:nvSpPr>
      <dsp:spPr>
        <a:xfrm>
          <a:off x="1305427" y="1460046"/>
          <a:ext cx="1081029" cy="1081029"/>
        </a:xfrm>
        <a:prstGeom prst="ellipse">
          <a:avLst/>
        </a:prstGeom>
        <a:gradFill flip="none" rotWithShape="1">
          <a:gsLst>
            <a:gs pos="0">
              <a:schemeClr val="accent2"/>
            </a:gs>
            <a:gs pos="100000">
              <a:srgbClr val="F0BE32"/>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85000"/>
                  <a:lumOff val="15000"/>
                </a:schemeClr>
              </a:solidFill>
              <a:latin typeface="Calibri" panose="020F0502020204030204" pitchFamily="34" charset="0"/>
            </a:rPr>
            <a:t>Digital Illiteracy</a:t>
          </a:r>
          <a:endParaRPr lang="en-US" sz="1400" b="1" kern="1200" dirty="0">
            <a:solidFill>
              <a:schemeClr val="tx1">
                <a:lumMod val="85000"/>
                <a:lumOff val="15000"/>
              </a:schemeClr>
            </a:solidFill>
            <a:latin typeface="Calibri" panose="020F0502020204030204" pitchFamily="34" charset="0"/>
          </a:endParaRPr>
        </a:p>
      </dsp:txBody>
      <dsp:txXfrm>
        <a:off x="1463740" y="1618359"/>
        <a:ext cx="764403" cy="764403"/>
      </dsp:txXfrm>
    </dsp:sp>
    <dsp:sp modelId="{2FE28E3E-9CD7-40AD-B1DE-3F7FDFFDB628}">
      <dsp:nvSpPr>
        <dsp:cNvPr id="0" name=""/>
        <dsp:cNvSpPr/>
      </dsp:nvSpPr>
      <dsp:spPr>
        <a:xfrm rot="12900000">
          <a:off x="454808" y="1219288"/>
          <a:ext cx="990721" cy="3080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C7452-FF57-4757-A1B8-66C8F2C7D1CB}">
      <dsp:nvSpPr>
        <dsp:cNvPr id="0" name=""/>
        <dsp:cNvSpPr/>
      </dsp:nvSpPr>
      <dsp:spPr>
        <a:xfrm>
          <a:off x="30904" y="678416"/>
          <a:ext cx="1026978" cy="821582"/>
        </a:xfrm>
        <a:prstGeom prst="roundRect">
          <a:avLst>
            <a:gd name="adj" fmla="val 10000"/>
          </a:avLst>
        </a:prstGeom>
        <a:gradFill flip="none" rotWithShape="1">
          <a:gsLst>
            <a:gs pos="0">
              <a:schemeClr val="accent2"/>
            </a:gs>
            <a:gs pos="100000">
              <a:srgbClr val="F0BE32"/>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85000"/>
                  <a:lumOff val="15000"/>
                </a:schemeClr>
              </a:solidFill>
              <a:latin typeface="Calibri" panose="020F0502020204030204" pitchFamily="34" charset="0"/>
            </a:rPr>
            <a:t>Illiteracy</a:t>
          </a:r>
          <a:endParaRPr lang="en-US" sz="1400" b="1" kern="1200" dirty="0">
            <a:solidFill>
              <a:schemeClr val="tx1">
                <a:lumMod val="85000"/>
                <a:lumOff val="15000"/>
              </a:schemeClr>
            </a:solidFill>
            <a:latin typeface="Calibri" panose="020F0502020204030204" pitchFamily="34" charset="0"/>
          </a:endParaRPr>
        </a:p>
      </dsp:txBody>
      <dsp:txXfrm>
        <a:off x="54967" y="702479"/>
        <a:ext cx="978852" cy="773456"/>
      </dsp:txXfrm>
    </dsp:sp>
    <dsp:sp modelId="{B96A36A7-E909-4367-A1A6-6E3A036C01A9}">
      <dsp:nvSpPr>
        <dsp:cNvPr id="0" name=""/>
        <dsp:cNvSpPr/>
      </dsp:nvSpPr>
      <dsp:spPr>
        <a:xfrm rot="16200000">
          <a:off x="1350581" y="752978"/>
          <a:ext cx="990721" cy="3080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DC34E9-7BC1-4733-A754-82FE4799B732}">
      <dsp:nvSpPr>
        <dsp:cNvPr id="0" name=""/>
        <dsp:cNvSpPr/>
      </dsp:nvSpPr>
      <dsp:spPr>
        <a:xfrm>
          <a:off x="1332452" y="873"/>
          <a:ext cx="1026978" cy="821582"/>
        </a:xfrm>
        <a:prstGeom prst="roundRect">
          <a:avLst>
            <a:gd name="adj" fmla="val 10000"/>
          </a:avLst>
        </a:prstGeom>
        <a:gradFill flip="none" rotWithShape="1">
          <a:gsLst>
            <a:gs pos="0">
              <a:schemeClr val="accent2"/>
            </a:gs>
            <a:gs pos="100000">
              <a:srgbClr val="F0BE32"/>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85000"/>
                  <a:lumOff val="15000"/>
                </a:schemeClr>
              </a:solidFill>
              <a:latin typeface="Calibri" panose="020F0502020204030204" pitchFamily="34" charset="0"/>
            </a:rPr>
            <a:t>Low Income*</a:t>
          </a:r>
          <a:endParaRPr lang="en-US" sz="1400" b="1" kern="1200" dirty="0">
            <a:solidFill>
              <a:schemeClr val="tx1">
                <a:lumMod val="85000"/>
                <a:lumOff val="15000"/>
              </a:schemeClr>
            </a:solidFill>
            <a:latin typeface="Calibri" panose="020F0502020204030204" pitchFamily="34" charset="0"/>
          </a:endParaRPr>
        </a:p>
      </dsp:txBody>
      <dsp:txXfrm>
        <a:off x="1356515" y="24936"/>
        <a:ext cx="978852" cy="773456"/>
      </dsp:txXfrm>
    </dsp:sp>
    <dsp:sp modelId="{6248A8C6-9CB6-4340-9C18-086520A15298}">
      <dsp:nvSpPr>
        <dsp:cNvPr id="0" name=""/>
        <dsp:cNvSpPr/>
      </dsp:nvSpPr>
      <dsp:spPr>
        <a:xfrm rot="19500000">
          <a:off x="2246354" y="1219288"/>
          <a:ext cx="990721" cy="3080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7AC02E-191F-4D2F-8076-0AB73AD00A57}">
      <dsp:nvSpPr>
        <dsp:cNvPr id="0" name=""/>
        <dsp:cNvSpPr/>
      </dsp:nvSpPr>
      <dsp:spPr>
        <a:xfrm>
          <a:off x="2634001" y="678416"/>
          <a:ext cx="1026978" cy="821582"/>
        </a:xfrm>
        <a:prstGeom prst="roundRect">
          <a:avLst>
            <a:gd name="adj" fmla="val 10000"/>
          </a:avLst>
        </a:prstGeom>
        <a:gradFill flip="none" rotWithShape="1">
          <a:gsLst>
            <a:gs pos="0">
              <a:schemeClr val="accent2"/>
            </a:gs>
            <a:gs pos="100000">
              <a:srgbClr val="F0BE32"/>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85000"/>
                  <a:lumOff val="15000"/>
                </a:schemeClr>
              </a:solidFill>
              <a:latin typeface="Calibri" panose="020F0502020204030204" pitchFamily="34" charset="0"/>
            </a:rPr>
            <a:t>Age (65+)</a:t>
          </a:r>
          <a:endParaRPr lang="en-US" sz="1400" b="1" kern="1200" dirty="0">
            <a:solidFill>
              <a:schemeClr val="tx1">
                <a:lumMod val="85000"/>
                <a:lumOff val="15000"/>
              </a:schemeClr>
            </a:solidFill>
            <a:latin typeface="Calibri" panose="020F0502020204030204" pitchFamily="34" charset="0"/>
          </a:endParaRPr>
        </a:p>
      </dsp:txBody>
      <dsp:txXfrm>
        <a:off x="2658064" y="702479"/>
        <a:ext cx="978852" cy="773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E73E8-4B48-4042-B782-1D9341EDCB64}">
      <dsp:nvSpPr>
        <dsp:cNvPr id="0" name=""/>
        <dsp:cNvSpPr/>
      </dsp:nvSpPr>
      <dsp:spPr>
        <a:xfrm>
          <a:off x="1694117" y="640109"/>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9177A2D-FFD9-4170-AAF8-203A3A969CB3}">
      <dsp:nvSpPr>
        <dsp:cNvPr id="0" name=""/>
        <dsp:cNvSpPr/>
      </dsp:nvSpPr>
      <dsp:spPr>
        <a:xfrm>
          <a:off x="1586922" y="186749"/>
          <a:ext cx="1071947" cy="5839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Communication</a:t>
          </a:r>
          <a:endParaRPr lang="en-US" sz="1300" kern="1200" dirty="0"/>
        </a:p>
      </dsp:txBody>
      <dsp:txXfrm>
        <a:off x="1586922" y="186749"/>
        <a:ext cx="1071947" cy="583940"/>
      </dsp:txXfrm>
    </dsp:sp>
    <dsp:sp modelId="{3820A95B-1C4C-458E-B760-765BCBAF9B57}">
      <dsp:nvSpPr>
        <dsp:cNvPr id="0" name=""/>
        <dsp:cNvSpPr/>
      </dsp:nvSpPr>
      <dsp:spPr>
        <a:xfrm>
          <a:off x="1972466" y="800832"/>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66AE3196-34F6-46DB-A213-005802F722FE}">
      <dsp:nvSpPr>
        <dsp:cNvPr id="0" name=""/>
        <dsp:cNvSpPr/>
      </dsp:nvSpPr>
      <dsp:spPr>
        <a:xfrm>
          <a:off x="2893626" y="556133"/>
          <a:ext cx="1015848" cy="6395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Mobile Education</a:t>
          </a:r>
          <a:endParaRPr lang="en-US" sz="1300" kern="1200" dirty="0"/>
        </a:p>
      </dsp:txBody>
      <dsp:txXfrm>
        <a:off x="2893626" y="556133"/>
        <a:ext cx="1015848" cy="639553"/>
      </dsp:txXfrm>
    </dsp:sp>
    <dsp:sp modelId="{3D6BA51E-7052-405C-BCBB-E65BF6ED328B}">
      <dsp:nvSpPr>
        <dsp:cNvPr id="0" name=""/>
        <dsp:cNvSpPr/>
      </dsp:nvSpPr>
      <dsp:spPr>
        <a:xfrm>
          <a:off x="1972466" y="1122277"/>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2F8E8E0E-4A2F-482F-85EE-08B4529736B6}">
      <dsp:nvSpPr>
        <dsp:cNvPr id="0" name=""/>
        <dsp:cNvSpPr/>
      </dsp:nvSpPr>
      <dsp:spPr>
        <a:xfrm>
          <a:off x="2893626" y="1509902"/>
          <a:ext cx="1015848" cy="7146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e-Commerce</a:t>
          </a:r>
          <a:endParaRPr lang="en-US" sz="1300" kern="1200" dirty="0"/>
        </a:p>
      </dsp:txBody>
      <dsp:txXfrm>
        <a:off x="2893626" y="1509902"/>
        <a:ext cx="1015848" cy="714631"/>
      </dsp:txXfrm>
    </dsp:sp>
    <dsp:sp modelId="{E4E36211-509B-4E82-9D75-56DFD0A20B9D}">
      <dsp:nvSpPr>
        <dsp:cNvPr id="0" name=""/>
        <dsp:cNvSpPr/>
      </dsp:nvSpPr>
      <dsp:spPr>
        <a:xfrm>
          <a:off x="1694117" y="1283277"/>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F5B2280-745B-4690-8C45-159F63E673E5}">
      <dsp:nvSpPr>
        <dsp:cNvPr id="0" name=""/>
        <dsp:cNvSpPr/>
      </dsp:nvSpPr>
      <dsp:spPr>
        <a:xfrm>
          <a:off x="1586922" y="2040785"/>
          <a:ext cx="1071947" cy="5839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Mobile Agriculture</a:t>
          </a:r>
          <a:endParaRPr lang="en-US" sz="1300" kern="1200" dirty="0"/>
        </a:p>
      </dsp:txBody>
      <dsp:txXfrm>
        <a:off x="1586922" y="2040785"/>
        <a:ext cx="1071947" cy="583940"/>
      </dsp:txXfrm>
    </dsp:sp>
    <dsp:sp modelId="{F7D69282-5B88-4F7D-8EB1-0CF9A61BE548}">
      <dsp:nvSpPr>
        <dsp:cNvPr id="0" name=""/>
        <dsp:cNvSpPr/>
      </dsp:nvSpPr>
      <dsp:spPr>
        <a:xfrm>
          <a:off x="1415768" y="1122277"/>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ECE9488-7638-4FB9-A296-ABAD37F76C82}">
      <dsp:nvSpPr>
        <dsp:cNvPr id="0" name=""/>
        <dsp:cNvSpPr/>
      </dsp:nvSpPr>
      <dsp:spPr>
        <a:xfrm>
          <a:off x="336317" y="1509902"/>
          <a:ext cx="1015848" cy="7146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Mobile Finance</a:t>
          </a:r>
          <a:endParaRPr lang="en-US" sz="1300" kern="1200" dirty="0"/>
        </a:p>
      </dsp:txBody>
      <dsp:txXfrm>
        <a:off x="336317" y="1509902"/>
        <a:ext cx="1015848" cy="714631"/>
      </dsp:txXfrm>
    </dsp:sp>
    <dsp:sp modelId="{098C2309-53F4-4FB4-BA00-54910CF7A6D3}">
      <dsp:nvSpPr>
        <dsp:cNvPr id="0" name=""/>
        <dsp:cNvSpPr/>
      </dsp:nvSpPr>
      <dsp:spPr>
        <a:xfrm>
          <a:off x="1415768" y="800832"/>
          <a:ext cx="857557" cy="85755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178CBD2-1FB6-4AC8-BA0F-407EC3D9CFB6}">
      <dsp:nvSpPr>
        <dsp:cNvPr id="0" name=""/>
        <dsp:cNvSpPr/>
      </dsp:nvSpPr>
      <dsp:spPr>
        <a:xfrm>
          <a:off x="232874" y="556133"/>
          <a:ext cx="1222736" cy="7146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b="0" kern="1200" dirty="0" smtClean="0"/>
            <a:t>Mobile Health</a:t>
          </a:r>
          <a:endParaRPr lang="en-US" sz="1300" b="0" kern="1200" dirty="0"/>
        </a:p>
      </dsp:txBody>
      <dsp:txXfrm>
        <a:off x="232874" y="556133"/>
        <a:ext cx="1222736" cy="714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7A6C-3E87-4E56-BA18-F56EE073C824}">
      <dsp:nvSpPr>
        <dsp:cNvPr id="0" name=""/>
        <dsp:cNvSpPr/>
      </dsp:nvSpPr>
      <dsp:spPr>
        <a:xfrm rot="2535378">
          <a:off x="861041" y="1635684"/>
          <a:ext cx="382998" cy="64248"/>
        </a:xfrm>
        <a:custGeom>
          <a:avLst/>
          <a:gdLst/>
          <a:ahLst/>
          <a:cxnLst/>
          <a:rect l="0" t="0" r="0" b="0"/>
          <a:pathLst>
            <a:path>
              <a:moveTo>
                <a:pt x="0" y="32124"/>
              </a:moveTo>
              <a:lnTo>
                <a:pt x="382998"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DC753-B033-4520-BD02-A9D84F50C346}">
      <dsp:nvSpPr>
        <dsp:cNvPr id="0" name=""/>
        <dsp:cNvSpPr/>
      </dsp:nvSpPr>
      <dsp:spPr>
        <a:xfrm>
          <a:off x="910804" y="1166408"/>
          <a:ext cx="418126" cy="64248"/>
        </a:xfrm>
        <a:custGeom>
          <a:avLst/>
          <a:gdLst/>
          <a:ahLst/>
          <a:cxnLst/>
          <a:rect l="0" t="0" r="0" b="0"/>
          <a:pathLst>
            <a:path>
              <a:moveTo>
                <a:pt x="0" y="32124"/>
              </a:moveTo>
              <a:lnTo>
                <a:pt x="418126"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B696A-376D-4B78-862E-BEC83DD5C6F2}">
      <dsp:nvSpPr>
        <dsp:cNvPr id="0" name=""/>
        <dsp:cNvSpPr/>
      </dsp:nvSpPr>
      <dsp:spPr>
        <a:xfrm rot="19129006">
          <a:off x="856550" y="694102"/>
          <a:ext cx="438603" cy="64248"/>
        </a:xfrm>
        <a:custGeom>
          <a:avLst/>
          <a:gdLst/>
          <a:ahLst/>
          <a:cxnLst/>
          <a:rect l="0" t="0" r="0" b="0"/>
          <a:pathLst>
            <a:path>
              <a:moveTo>
                <a:pt x="0" y="32124"/>
              </a:moveTo>
              <a:lnTo>
                <a:pt x="438603"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717B1-C429-4F65-8B9C-E54CEFF3CEC7}">
      <dsp:nvSpPr>
        <dsp:cNvPr id="0" name=""/>
        <dsp:cNvSpPr/>
      </dsp:nvSpPr>
      <dsp:spPr>
        <a:xfrm>
          <a:off x="622" y="663131"/>
          <a:ext cx="1070802" cy="1070802"/>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1C917-3964-4D7D-95FC-F0B291138C03}">
      <dsp:nvSpPr>
        <dsp:cNvPr id="0" name=""/>
        <dsp:cNvSpPr/>
      </dsp:nvSpPr>
      <dsp:spPr>
        <a:xfrm>
          <a:off x="1166752" y="84743"/>
          <a:ext cx="599443" cy="59944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Calls</a:t>
          </a:r>
          <a:endParaRPr lang="en-US" sz="1600" kern="1200" dirty="0">
            <a:solidFill>
              <a:schemeClr val="tx1"/>
            </a:solidFill>
          </a:endParaRPr>
        </a:p>
      </dsp:txBody>
      <dsp:txXfrm>
        <a:off x="1254538" y="172529"/>
        <a:ext cx="423871" cy="423871"/>
      </dsp:txXfrm>
    </dsp:sp>
    <dsp:sp modelId="{83C1F655-808B-4284-97F1-F2A0D8505256}">
      <dsp:nvSpPr>
        <dsp:cNvPr id="0" name=""/>
        <dsp:cNvSpPr/>
      </dsp:nvSpPr>
      <dsp:spPr>
        <a:xfrm>
          <a:off x="1328930" y="877291"/>
          <a:ext cx="642481" cy="64248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Texts</a:t>
          </a:r>
          <a:endParaRPr lang="en-US" sz="1600" kern="1200" dirty="0">
            <a:solidFill>
              <a:schemeClr val="tx1"/>
            </a:solidFill>
          </a:endParaRPr>
        </a:p>
      </dsp:txBody>
      <dsp:txXfrm>
        <a:off x="1423019" y="971380"/>
        <a:ext cx="454303" cy="454303"/>
      </dsp:txXfrm>
    </dsp:sp>
    <dsp:sp modelId="{EB0E46FD-5B3B-451F-AA5A-44D7111220CE}">
      <dsp:nvSpPr>
        <dsp:cNvPr id="0" name=""/>
        <dsp:cNvSpPr/>
      </dsp:nvSpPr>
      <dsp:spPr>
        <a:xfrm>
          <a:off x="1110802" y="1691358"/>
          <a:ext cx="642481" cy="64248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Data</a:t>
          </a:r>
          <a:endParaRPr lang="en-US" sz="1600" kern="1200" dirty="0">
            <a:solidFill>
              <a:schemeClr val="tx1"/>
            </a:solidFill>
          </a:endParaRPr>
        </a:p>
      </dsp:txBody>
      <dsp:txXfrm>
        <a:off x="1204891" y="1785447"/>
        <a:ext cx="454303" cy="4543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drawing1.xml><?xml version="1.0" encoding="utf-8"?>
<c:userShapes xmlns:c="http://schemas.openxmlformats.org/drawingml/2006/chart">
  <cdr:relSizeAnchor xmlns:cdr="http://schemas.openxmlformats.org/drawingml/2006/chartDrawing">
    <cdr:from>
      <cdr:x>0.36293</cdr:x>
      <cdr:y>0.09393</cdr:y>
    </cdr:from>
    <cdr:to>
      <cdr:x>0.62401</cdr:x>
      <cdr:y>0.15946</cdr:y>
    </cdr:to>
    <cdr:sp macro="" textlink="">
      <cdr:nvSpPr>
        <cdr:cNvPr id="2" name="Tekstvak 1"/>
        <cdr:cNvSpPr txBox="1"/>
      </cdr:nvSpPr>
      <cdr:spPr>
        <a:xfrm xmlns:a="http://schemas.openxmlformats.org/drawingml/2006/main">
          <a:off x="2196950" y="456269"/>
          <a:ext cx="1580413" cy="3183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lumMod val="85000"/>
                  <a:lumOff val="15000"/>
                </a:schemeClr>
              </a:solidFill>
            </a:rPr>
            <a:t>Georgia (571%)</a:t>
          </a:r>
          <a:endParaRPr lang="en-US" sz="1100" dirty="0">
            <a:solidFill>
              <a:schemeClr val="tx1">
                <a:lumMod val="85000"/>
                <a:lumOff val="1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517B-AE6D-4C21-A21A-78AE0270BBE9}" type="datetimeFigureOut">
              <a:rPr lang="en-US" smtClean="0"/>
              <a:t>6/5/2016</a:t>
            </a:fld>
            <a:endParaRPr lang="en-US"/>
          </a:p>
        </p:txBody>
      </p:sp>
      <p:sp>
        <p:nvSpPr>
          <p:cNvPr id="4" name="Tijdelijke aanduiding voor dia-afbeelding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C33F3-FF78-446E-BC5D-17CA25E6DE69}" type="slidenum">
              <a:rPr lang="en-US" smtClean="0"/>
              <a:t>‹#›</a:t>
            </a:fld>
            <a:endParaRPr lang="en-US"/>
          </a:p>
        </p:txBody>
      </p:sp>
    </p:spTree>
    <p:extLst>
      <p:ext uri="{BB962C8B-B14F-4D97-AF65-F5344CB8AC3E}">
        <p14:creationId xmlns:p14="http://schemas.microsoft.com/office/powerpoint/2010/main" val="351508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C33F3-FF78-446E-BC5D-17CA25E6DE69}" type="slidenum">
              <a:rPr lang="en-US" smtClean="0"/>
              <a:t>4</a:t>
            </a:fld>
            <a:endParaRPr lang="en-US"/>
          </a:p>
        </p:txBody>
      </p:sp>
    </p:spTree>
    <p:extLst>
      <p:ext uri="{BB962C8B-B14F-4D97-AF65-F5344CB8AC3E}">
        <p14:creationId xmlns:p14="http://schemas.microsoft.com/office/powerpoint/2010/main" val="29276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C33F3-FF78-446E-BC5D-17CA25E6DE69}" type="slidenum">
              <a:rPr lang="en-US" smtClean="0"/>
              <a:t>18</a:t>
            </a:fld>
            <a:endParaRPr lang="en-US"/>
          </a:p>
        </p:txBody>
      </p:sp>
    </p:spTree>
    <p:extLst>
      <p:ext uri="{BB962C8B-B14F-4D97-AF65-F5344CB8AC3E}">
        <p14:creationId xmlns:p14="http://schemas.microsoft.com/office/powerpoint/2010/main" val="58842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pPr marL="0" indent="0">
              <a:buNone/>
            </a:pPr>
            <a:endParaRPr lang="en-US" dirty="0"/>
          </a:p>
        </p:txBody>
      </p:sp>
      <p:sp>
        <p:nvSpPr>
          <p:cNvPr id="4" name="Tijdelijke aanduiding voor dianummer 3"/>
          <p:cNvSpPr>
            <a:spLocks noGrp="1"/>
          </p:cNvSpPr>
          <p:nvPr>
            <p:ph type="sldNum" sz="quarter" idx="10"/>
          </p:nvPr>
        </p:nvSpPr>
        <p:spPr/>
        <p:txBody>
          <a:bodyPr/>
          <a:lstStyle/>
          <a:p>
            <a:fld id="{F37DD882-69F1-419E-8AD2-31D73625790A}" type="slidenum">
              <a:rPr lang="nl-NL" smtClean="0"/>
              <a:pPr/>
              <a:t>19</a:t>
            </a:fld>
            <a:endParaRPr lang="nl-NL" dirty="0"/>
          </a:p>
        </p:txBody>
      </p:sp>
    </p:spTree>
    <p:extLst>
      <p:ext uri="{BB962C8B-B14F-4D97-AF65-F5344CB8AC3E}">
        <p14:creationId xmlns:p14="http://schemas.microsoft.com/office/powerpoint/2010/main" val="70811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Tx/>
              <a:buNone/>
              <a:tabLst/>
              <a:defRPr/>
            </a:pPr>
            <a:r>
              <a:rPr lang="en-US" baseline="0" dirty="0" smtClean="0"/>
              <a:t>How having an all-digital strategy propels VIP into a range of different policy areas.</a:t>
            </a:r>
          </a:p>
          <a:p>
            <a:pPr marL="0" marR="0" indent="0" algn="l" defTabSz="895350" rtl="0" eaLnBrk="0" fontAlgn="base" latinLnBrk="0" hangingPunct="0">
              <a:lnSpc>
                <a:spcPct val="100000"/>
              </a:lnSpc>
              <a:spcBef>
                <a:spcPct val="0"/>
              </a:spcBef>
              <a:spcAft>
                <a:spcPct val="0"/>
              </a:spcAft>
              <a:buClr>
                <a:schemeClr val="tx2"/>
              </a:buClr>
              <a:buSzTx/>
              <a:buFontTx/>
              <a:buNone/>
              <a:tabLst/>
              <a:defRPr/>
            </a:pPr>
            <a:endParaRPr lang="en-US" baseline="0" dirty="0" smtClean="0"/>
          </a:p>
          <a:p>
            <a:pPr marL="0" marR="0" indent="0" algn="l" defTabSz="895350" rtl="0" eaLnBrk="0" fontAlgn="base" latinLnBrk="0" hangingPunct="0">
              <a:lnSpc>
                <a:spcPct val="100000"/>
              </a:lnSpc>
              <a:spcBef>
                <a:spcPct val="0"/>
              </a:spcBef>
              <a:spcAft>
                <a:spcPct val="0"/>
              </a:spcAft>
              <a:buClr>
                <a:schemeClr val="tx2"/>
              </a:buClr>
              <a:buSzTx/>
              <a:buFontTx/>
              <a:buNone/>
              <a:tabLst/>
              <a:defRPr/>
            </a:pPr>
            <a:r>
              <a:rPr lang="en-US" baseline="0" dirty="0" smtClean="0"/>
              <a:t>Copyright important too – but this comes under Media / Video</a:t>
            </a:r>
          </a:p>
          <a:p>
            <a:pPr marL="0" marR="0" indent="0" algn="l" defTabSz="895350" rtl="0" eaLnBrk="0" fontAlgn="base" latinLnBrk="0" hangingPunct="0">
              <a:lnSpc>
                <a:spcPct val="100000"/>
              </a:lnSpc>
              <a:spcBef>
                <a:spcPct val="0"/>
              </a:spcBef>
              <a:spcAft>
                <a:spcPct val="0"/>
              </a:spcAft>
              <a:buClr>
                <a:schemeClr val="tx2"/>
              </a:buClr>
              <a:buSzTx/>
              <a:buFontTx/>
              <a:buNone/>
              <a:tabLst/>
              <a:defRPr/>
            </a:pPr>
            <a:endParaRPr lang="en-US" baseline="0" dirty="0" smtClean="0"/>
          </a:p>
          <a:p>
            <a:pPr marL="0" marR="0" indent="0" algn="l" defTabSz="895350" rtl="0" eaLnBrk="0" fontAlgn="base" latinLnBrk="0" hangingPunct="0">
              <a:lnSpc>
                <a:spcPct val="100000"/>
              </a:lnSpc>
              <a:spcBef>
                <a:spcPct val="0"/>
              </a:spcBef>
              <a:spcAft>
                <a:spcPct val="0"/>
              </a:spcAft>
              <a:buClr>
                <a:schemeClr val="tx2"/>
              </a:buClr>
              <a:buSzTx/>
              <a:buFontTx/>
              <a:buNone/>
              <a:tabLst/>
              <a:defRPr/>
            </a:pPr>
            <a:endParaRPr lang="en-US" baseline="0" dirty="0" smtClean="0"/>
          </a:p>
          <a:p>
            <a:endParaRPr lang="en-US" dirty="0"/>
          </a:p>
        </p:txBody>
      </p:sp>
      <p:sp>
        <p:nvSpPr>
          <p:cNvPr id="4" name="Tijdelijke aanduiding voor dianummer 3"/>
          <p:cNvSpPr>
            <a:spLocks noGrp="1"/>
          </p:cNvSpPr>
          <p:nvPr>
            <p:ph type="sldNum" sz="quarter" idx="10"/>
          </p:nvPr>
        </p:nvSpPr>
        <p:spPr/>
        <p:txBody>
          <a:bodyPr/>
          <a:lstStyle/>
          <a:p>
            <a:pPr>
              <a:defRPr/>
            </a:pPr>
            <a:fld id="{3C3A632B-FBDE-46D4-BF6F-6D14421E6342}" type="slidenum">
              <a:rPr lang="en-US" smtClean="0"/>
              <a:pPr>
                <a:defRPr/>
              </a:pPr>
              <a:t>21</a:t>
            </a:fld>
            <a:endParaRPr lang="en-US"/>
          </a:p>
        </p:txBody>
      </p:sp>
    </p:spTree>
    <p:extLst>
      <p:ext uri="{BB962C8B-B14F-4D97-AF65-F5344CB8AC3E}">
        <p14:creationId xmlns:p14="http://schemas.microsoft.com/office/powerpoint/2010/main" val="151308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r>
              <a:rPr lang="en-US" dirty="0" smtClean="0"/>
              <a:t>Source: Malcolm Webb</a:t>
            </a:r>
          </a:p>
          <a:p>
            <a:r>
              <a:rPr lang="en-US" dirty="0" smtClean="0"/>
              <a:t>Addition to outcome-based regulation:</a:t>
            </a:r>
          </a:p>
          <a:p>
            <a:endParaRPr lang="en-US" dirty="0" smtClean="0"/>
          </a:p>
          <a:p>
            <a:r>
              <a:rPr lang="en-NZ" sz="1200" dirty="0" smtClean="0"/>
              <a:t>Prescriptive regulations risk becoming out of date very quickly, which can lead to uncertainty among operators and reluctance to invest.  Forward-looking, principles-based, broad regulation is a new approach and is an area that would also significantly benefit from stakeholder engagement.</a:t>
            </a:r>
            <a:endParaRPr lang="en-US" dirty="0"/>
          </a:p>
        </p:txBody>
      </p:sp>
      <p:sp>
        <p:nvSpPr>
          <p:cNvPr id="4" name="Tijdelijke aanduiding voor dianummer 3"/>
          <p:cNvSpPr>
            <a:spLocks noGrp="1"/>
          </p:cNvSpPr>
          <p:nvPr>
            <p:ph type="sldNum" sz="quarter" idx="10"/>
          </p:nvPr>
        </p:nvSpPr>
        <p:spPr/>
        <p:txBody>
          <a:bodyPr/>
          <a:lstStyle/>
          <a:p>
            <a:fld id="{9BB195F7-9A53-44FE-A2BC-7CAC0137F221}" type="slidenum">
              <a:rPr lang="it-IT" smtClean="0"/>
              <a:t>22</a:t>
            </a:fld>
            <a:endParaRPr lang="it-IT"/>
          </a:p>
        </p:txBody>
      </p:sp>
    </p:spTree>
    <p:extLst>
      <p:ext uri="{BB962C8B-B14F-4D97-AF65-F5344CB8AC3E}">
        <p14:creationId xmlns:p14="http://schemas.microsoft.com/office/powerpoint/2010/main" val="282413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C33F3-FF78-446E-BC5D-17CA25E6DE69}" type="slidenum">
              <a:rPr lang="en-US" smtClean="0"/>
              <a:t>23</a:t>
            </a:fld>
            <a:endParaRPr lang="en-US"/>
          </a:p>
        </p:txBody>
      </p:sp>
    </p:spTree>
    <p:extLst>
      <p:ext uri="{BB962C8B-B14F-4D97-AF65-F5344CB8AC3E}">
        <p14:creationId xmlns:p14="http://schemas.microsoft.com/office/powerpoint/2010/main" val="349742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319088"/>
            <a:ext cx="3502025" cy="24241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7DD882-69F1-419E-8AD2-31D73625790A}" type="slidenum">
              <a:rPr lang="nl-NL" smtClean="0"/>
              <a:pPr/>
              <a:t>24</a:t>
            </a:fld>
            <a:endParaRPr lang="nl-NL" dirty="0"/>
          </a:p>
        </p:txBody>
      </p:sp>
    </p:spTree>
    <p:extLst>
      <p:ext uri="{BB962C8B-B14F-4D97-AF65-F5344CB8AC3E}">
        <p14:creationId xmlns:p14="http://schemas.microsoft.com/office/powerpoint/2010/main" val="17651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In VIP markets (excl. Tajikistan &amp; Uzbekistan) average online access 38.5% with a potential of 462.8 million of unconnected people in our markets</a:t>
            </a:r>
          </a:p>
          <a:p>
            <a:r>
              <a:rPr lang="en-US" dirty="0" smtClean="0"/>
              <a:t>Biggest opportunity in Pakistan (173mln, 13.2%) and Bangladesh (158mln, 6.5%) </a:t>
            </a:r>
          </a:p>
          <a:p>
            <a:endParaRPr lang="en-US" dirty="0" smtClean="0"/>
          </a:p>
          <a:p>
            <a:pPr marL="0" marR="0" indent="0" algn="l" defTabSz="914314"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Verdana" pitchFamily="34" charset="0"/>
                <a:ea typeface="+mn-ea"/>
                <a:cs typeface="+mn-cs"/>
              </a:rPr>
              <a:t>% Households with Internet Access (source ITU):</a:t>
            </a:r>
          </a:p>
          <a:p>
            <a:r>
              <a:rPr lang="en-US" sz="1200" b="0" i="0" u="none" strike="noStrike" kern="1200" dirty="0" smtClean="0">
                <a:solidFill>
                  <a:schemeClr val="tx1"/>
                </a:solidFill>
                <a:effectLst/>
                <a:latin typeface="Verdana" pitchFamily="34" charset="0"/>
                <a:ea typeface="+mn-ea"/>
                <a:cs typeface="+mn-cs"/>
              </a:rPr>
              <a:t>Ukraine</a:t>
            </a:r>
            <a:r>
              <a:rPr lang="en-US" dirty="0" smtClean="0"/>
              <a:t> </a:t>
            </a:r>
            <a:r>
              <a:rPr lang="en-US" sz="1200" b="0" i="0" u="none" strike="noStrike" kern="1200" dirty="0" smtClean="0">
                <a:solidFill>
                  <a:schemeClr val="tx1"/>
                </a:solidFill>
                <a:effectLst/>
                <a:latin typeface="Verdana" pitchFamily="34" charset="0"/>
                <a:ea typeface="+mn-ea"/>
                <a:cs typeface="+mn-cs"/>
              </a:rPr>
              <a:t>43</a:t>
            </a:r>
            <a:r>
              <a:rPr lang="en-US" dirty="0" smtClean="0"/>
              <a:t> </a:t>
            </a:r>
          </a:p>
          <a:p>
            <a:r>
              <a:rPr lang="en-US" sz="1200" b="0" i="0" u="none" strike="noStrike" kern="1200" dirty="0" smtClean="0">
                <a:solidFill>
                  <a:schemeClr val="tx1"/>
                </a:solidFill>
                <a:effectLst/>
                <a:latin typeface="Verdana" pitchFamily="34" charset="0"/>
                <a:ea typeface="+mn-ea"/>
                <a:cs typeface="+mn-cs"/>
              </a:rPr>
              <a:t>Armenia</a:t>
            </a:r>
            <a:r>
              <a:rPr lang="en-US" dirty="0" smtClean="0"/>
              <a:t> </a:t>
            </a:r>
            <a:r>
              <a:rPr lang="en-US" sz="1200" b="0" i="0" u="none" strike="noStrike" kern="1200" dirty="0" smtClean="0">
                <a:solidFill>
                  <a:schemeClr val="tx1"/>
                </a:solidFill>
                <a:effectLst/>
                <a:latin typeface="Verdana" pitchFamily="34" charset="0"/>
                <a:ea typeface="+mn-ea"/>
                <a:cs typeface="+mn-cs"/>
              </a:rPr>
              <a:t>46.6</a:t>
            </a:r>
            <a:r>
              <a:rPr lang="en-US" dirty="0" smtClean="0"/>
              <a:t> </a:t>
            </a:r>
          </a:p>
          <a:p>
            <a:r>
              <a:rPr lang="en-US" sz="1200" b="0" i="0" u="none" strike="noStrike" kern="1200" dirty="0" smtClean="0">
                <a:solidFill>
                  <a:schemeClr val="tx1"/>
                </a:solidFill>
                <a:effectLst/>
                <a:latin typeface="Verdana" pitchFamily="34" charset="0"/>
                <a:ea typeface="+mn-ea"/>
                <a:cs typeface="+mn-cs"/>
              </a:rPr>
              <a:t>Italy</a:t>
            </a:r>
            <a:r>
              <a:rPr lang="en-US" dirty="0" smtClean="0"/>
              <a:t> </a:t>
            </a:r>
            <a:r>
              <a:rPr lang="en-US" sz="1200" b="0" i="0" u="none" strike="noStrike" kern="1200" dirty="0" smtClean="0">
                <a:solidFill>
                  <a:schemeClr val="tx1"/>
                </a:solidFill>
                <a:effectLst/>
                <a:latin typeface="Verdana" pitchFamily="34" charset="0"/>
                <a:ea typeface="+mn-ea"/>
                <a:cs typeface="+mn-cs"/>
              </a:rPr>
              <a:t>72.61</a:t>
            </a:r>
            <a:r>
              <a:rPr lang="en-US" dirty="0" smtClean="0"/>
              <a:t> </a:t>
            </a:r>
          </a:p>
          <a:p>
            <a:r>
              <a:rPr lang="en-US" sz="1200" b="0" i="0" u="none" strike="noStrike" kern="1200" dirty="0" smtClean="0">
                <a:solidFill>
                  <a:schemeClr val="tx1"/>
                </a:solidFill>
                <a:effectLst/>
                <a:latin typeface="Verdana" pitchFamily="34" charset="0"/>
                <a:ea typeface="+mn-ea"/>
                <a:cs typeface="+mn-cs"/>
              </a:rPr>
              <a:t>Russia</a:t>
            </a:r>
            <a:r>
              <a:rPr lang="en-US" dirty="0" smtClean="0"/>
              <a:t> </a:t>
            </a:r>
            <a:r>
              <a:rPr lang="en-US" sz="1200" b="0" i="0" u="none" strike="noStrike" kern="1200" dirty="0" smtClean="0">
                <a:solidFill>
                  <a:schemeClr val="tx1"/>
                </a:solidFill>
                <a:effectLst/>
                <a:latin typeface="Verdana" pitchFamily="34" charset="0"/>
                <a:ea typeface="+mn-ea"/>
                <a:cs typeface="+mn-cs"/>
              </a:rPr>
              <a:t>69.89</a:t>
            </a:r>
            <a:r>
              <a:rPr lang="en-US" dirty="0" smtClean="0"/>
              <a:t> </a:t>
            </a:r>
          </a:p>
          <a:p>
            <a:r>
              <a:rPr lang="en-US" sz="1200" b="0" i="0" u="none" strike="noStrike" kern="1200" dirty="0" smtClean="0">
                <a:solidFill>
                  <a:schemeClr val="tx1"/>
                </a:solidFill>
                <a:effectLst/>
                <a:latin typeface="Verdana" pitchFamily="34" charset="0"/>
                <a:ea typeface="+mn-ea"/>
                <a:cs typeface="+mn-cs"/>
              </a:rPr>
              <a:t>Pakistan</a:t>
            </a:r>
            <a:r>
              <a:rPr lang="en-US" dirty="0" smtClean="0"/>
              <a:t> </a:t>
            </a:r>
            <a:r>
              <a:rPr lang="en-US" sz="1200" b="0" i="0" u="none" strike="noStrike" kern="1200" dirty="0" smtClean="0">
                <a:solidFill>
                  <a:schemeClr val="tx1"/>
                </a:solidFill>
                <a:effectLst/>
                <a:latin typeface="Verdana" pitchFamily="34" charset="0"/>
                <a:ea typeface="+mn-ea"/>
                <a:cs typeface="+mn-cs"/>
              </a:rPr>
              <a:t>13.2</a:t>
            </a:r>
            <a:r>
              <a:rPr lang="en-US" dirty="0" smtClean="0"/>
              <a:t> </a:t>
            </a:r>
          </a:p>
          <a:p>
            <a:r>
              <a:rPr lang="en-US" sz="1200" b="0" i="0" u="none" strike="noStrike" kern="1200" dirty="0" smtClean="0">
                <a:solidFill>
                  <a:schemeClr val="tx1"/>
                </a:solidFill>
                <a:effectLst/>
                <a:latin typeface="Verdana" pitchFamily="34" charset="0"/>
                <a:ea typeface="+mn-ea"/>
                <a:cs typeface="+mn-cs"/>
              </a:rPr>
              <a:t>Kyrgyzstan</a:t>
            </a:r>
            <a:r>
              <a:rPr lang="en-US" dirty="0" smtClean="0"/>
              <a:t> </a:t>
            </a:r>
            <a:r>
              <a:rPr lang="en-US" sz="1200" b="0" i="0" u="none" strike="noStrike" kern="1200" dirty="0" smtClean="0">
                <a:solidFill>
                  <a:schemeClr val="tx1"/>
                </a:solidFill>
                <a:effectLst/>
                <a:latin typeface="Verdana" pitchFamily="34" charset="0"/>
                <a:ea typeface="+mn-ea"/>
                <a:cs typeface="+mn-cs"/>
              </a:rPr>
              <a:t>12</a:t>
            </a:r>
            <a:r>
              <a:rPr lang="en-US" dirty="0" smtClean="0"/>
              <a:t> </a:t>
            </a:r>
          </a:p>
          <a:p>
            <a:r>
              <a:rPr lang="en-US" sz="1200" b="0" i="0" u="none" strike="noStrike" kern="1200" dirty="0" smtClean="0">
                <a:solidFill>
                  <a:schemeClr val="tx1"/>
                </a:solidFill>
                <a:effectLst/>
                <a:latin typeface="Verdana" pitchFamily="34" charset="0"/>
                <a:ea typeface="+mn-ea"/>
                <a:cs typeface="+mn-cs"/>
              </a:rPr>
              <a:t>Bangladesh</a:t>
            </a:r>
            <a:r>
              <a:rPr lang="en-US" dirty="0" smtClean="0"/>
              <a:t> </a:t>
            </a:r>
            <a:r>
              <a:rPr lang="en-US" sz="1200" b="0" i="0" u="none" strike="noStrike" kern="1200" dirty="0" smtClean="0">
                <a:solidFill>
                  <a:schemeClr val="tx1"/>
                </a:solidFill>
                <a:effectLst/>
                <a:latin typeface="Verdana" pitchFamily="34" charset="0"/>
                <a:ea typeface="+mn-ea"/>
                <a:cs typeface="+mn-cs"/>
              </a:rPr>
              <a:t>6.5</a:t>
            </a:r>
            <a:r>
              <a:rPr lang="en-US" dirty="0" smtClean="0"/>
              <a:t> </a:t>
            </a:r>
          </a:p>
          <a:p>
            <a:r>
              <a:rPr lang="en-US" sz="1200" b="0" i="0" u="none" strike="noStrike" kern="1200" dirty="0" smtClean="0">
                <a:solidFill>
                  <a:schemeClr val="tx1"/>
                </a:solidFill>
                <a:effectLst/>
                <a:latin typeface="Verdana" pitchFamily="34" charset="0"/>
                <a:ea typeface="+mn-ea"/>
                <a:cs typeface="+mn-cs"/>
              </a:rPr>
              <a:t>Algeria</a:t>
            </a:r>
            <a:r>
              <a:rPr lang="en-US" dirty="0" smtClean="0"/>
              <a:t> </a:t>
            </a:r>
            <a:r>
              <a:rPr lang="en-US" sz="1200" b="0" i="0" u="none" strike="noStrike" kern="1200" dirty="0" smtClean="0">
                <a:solidFill>
                  <a:schemeClr val="tx1"/>
                </a:solidFill>
                <a:effectLst/>
                <a:latin typeface="Verdana" pitchFamily="34" charset="0"/>
                <a:ea typeface="+mn-ea"/>
                <a:cs typeface="+mn-cs"/>
              </a:rPr>
              <a:t>25.94</a:t>
            </a:r>
            <a:r>
              <a:rPr lang="en-US" dirty="0" smtClean="0"/>
              <a:t> </a:t>
            </a:r>
          </a:p>
          <a:p>
            <a:r>
              <a:rPr lang="en-US" sz="1200" b="0" i="0" u="none" strike="noStrike" kern="1200" dirty="0" smtClean="0">
                <a:solidFill>
                  <a:schemeClr val="tx1"/>
                </a:solidFill>
                <a:effectLst/>
                <a:latin typeface="Verdana" pitchFamily="34" charset="0"/>
                <a:ea typeface="+mn-ea"/>
                <a:cs typeface="+mn-cs"/>
              </a:rPr>
              <a:t>Kazakhstan</a:t>
            </a:r>
            <a:r>
              <a:rPr lang="en-US" dirty="0" smtClean="0"/>
              <a:t> </a:t>
            </a:r>
            <a:r>
              <a:rPr lang="en-US" sz="1200" b="0" i="0" u="none" strike="noStrike" kern="1200" dirty="0" smtClean="0">
                <a:solidFill>
                  <a:schemeClr val="tx1"/>
                </a:solidFill>
                <a:effectLst/>
                <a:latin typeface="Verdana" pitchFamily="34" charset="0"/>
                <a:ea typeface="+mn-ea"/>
                <a:cs typeface="+mn-cs"/>
              </a:rPr>
              <a:t>58.8</a:t>
            </a:r>
            <a:r>
              <a:rPr lang="en-US" dirty="0" smtClean="0"/>
              <a:t> </a:t>
            </a:r>
          </a:p>
          <a:p>
            <a:r>
              <a:rPr lang="en-US" sz="1200" b="0" i="0" u="none" strike="noStrike" kern="1200" dirty="0" smtClean="0">
                <a:solidFill>
                  <a:schemeClr val="tx1"/>
                </a:solidFill>
                <a:effectLst/>
                <a:latin typeface="Verdana" pitchFamily="34" charset="0"/>
                <a:ea typeface="+mn-ea"/>
                <a:cs typeface="+mn-cs"/>
              </a:rPr>
              <a:t>Georgia</a:t>
            </a:r>
            <a:r>
              <a:rPr lang="en-US" dirty="0" smtClean="0"/>
              <a:t> </a:t>
            </a:r>
            <a:r>
              <a:rPr lang="en-US" sz="1200" b="0" i="0" u="none" strike="noStrike" kern="1200" dirty="0" smtClean="0">
                <a:solidFill>
                  <a:schemeClr val="tx1"/>
                </a:solidFill>
                <a:effectLst/>
                <a:latin typeface="Verdana" pitchFamily="34" charset="0"/>
                <a:ea typeface="+mn-ea"/>
                <a:cs typeface="+mn-cs"/>
              </a:rPr>
              <a:t>41</a:t>
            </a:r>
            <a:r>
              <a:rPr lang="en-US" dirty="0" smtClean="0"/>
              <a:t> </a:t>
            </a:r>
          </a:p>
          <a:p>
            <a:r>
              <a:rPr lang="en-US" sz="1200" b="0" i="0" u="none" strike="noStrike" kern="1200" dirty="0" smtClean="0">
                <a:solidFill>
                  <a:schemeClr val="tx1"/>
                </a:solidFill>
                <a:effectLst/>
                <a:latin typeface="Verdana" pitchFamily="34" charset="0"/>
                <a:ea typeface="+mn-ea"/>
                <a:cs typeface="+mn-cs"/>
              </a:rPr>
              <a:t>Lao</a:t>
            </a:r>
            <a:r>
              <a:rPr lang="en-US" dirty="0" smtClean="0"/>
              <a:t> </a:t>
            </a:r>
            <a:r>
              <a:rPr lang="en-US" sz="1200" b="0" i="0" u="none" strike="noStrike" kern="1200" dirty="0" smtClean="0">
                <a:solidFill>
                  <a:schemeClr val="tx1"/>
                </a:solidFill>
                <a:effectLst/>
                <a:latin typeface="Verdana" pitchFamily="34" charset="0"/>
                <a:ea typeface="+mn-ea"/>
                <a:cs typeface="+mn-cs"/>
              </a:rPr>
              <a:t>5.23</a:t>
            </a:r>
            <a:r>
              <a:rPr lang="en-US" dirty="0" smtClean="0"/>
              <a:t> </a:t>
            </a:r>
          </a:p>
          <a:p>
            <a:r>
              <a:rPr lang="en-US" sz="1200" b="0" i="0" u="none" strike="noStrike" kern="1200" dirty="0" smtClean="0">
                <a:solidFill>
                  <a:schemeClr val="tx1"/>
                </a:solidFill>
                <a:effectLst/>
                <a:latin typeface="Verdana" pitchFamily="34" charset="0"/>
                <a:ea typeface="+mn-ea"/>
                <a:cs typeface="+mn-cs"/>
              </a:rPr>
              <a:t>Tajikistan</a:t>
            </a:r>
            <a:r>
              <a:rPr lang="en-US" sz="1200" b="0" i="0" u="none" strike="noStrike" kern="1200" baseline="0" dirty="0" smtClean="0">
                <a:solidFill>
                  <a:schemeClr val="tx1"/>
                </a:solidFill>
                <a:effectLst/>
                <a:latin typeface="Verdana" pitchFamily="34" charset="0"/>
                <a:ea typeface="+mn-ea"/>
                <a:cs typeface="+mn-cs"/>
              </a:rPr>
              <a:t> = group average 35.9</a:t>
            </a:r>
            <a:r>
              <a:rPr lang="en-US" dirty="0" smtClean="0"/>
              <a:t> </a:t>
            </a:r>
          </a:p>
          <a:p>
            <a:r>
              <a:rPr lang="en-US" sz="1200" b="0" i="0" u="none" strike="noStrike" kern="1200" dirty="0" smtClean="0">
                <a:solidFill>
                  <a:schemeClr val="tx1"/>
                </a:solidFill>
                <a:effectLst/>
                <a:latin typeface="Verdana" pitchFamily="34" charset="0"/>
                <a:ea typeface="+mn-ea"/>
                <a:cs typeface="+mn-cs"/>
              </a:rPr>
              <a:t>Uzbekistan</a:t>
            </a:r>
            <a:r>
              <a:rPr lang="en-US" dirty="0" smtClean="0"/>
              <a:t> </a:t>
            </a:r>
            <a:r>
              <a:rPr lang="en-US" sz="1200" b="0" i="0" u="none" strike="noStrike" kern="1200" dirty="0" smtClean="0">
                <a:solidFill>
                  <a:schemeClr val="tx1"/>
                </a:solidFill>
                <a:effectLst/>
                <a:latin typeface="Verdana" pitchFamily="34" charset="0"/>
                <a:ea typeface="+mn-ea"/>
                <a:cs typeface="+mn-cs"/>
              </a:rPr>
              <a:t>=</a:t>
            </a:r>
            <a:r>
              <a:rPr lang="en-US" sz="1200" b="0" i="0" u="none" strike="noStrike" kern="1200" baseline="0" dirty="0" smtClean="0">
                <a:solidFill>
                  <a:schemeClr val="tx1"/>
                </a:solidFill>
                <a:effectLst/>
                <a:latin typeface="Verdana" pitchFamily="34" charset="0"/>
                <a:ea typeface="+mn-ea"/>
                <a:cs typeface="+mn-cs"/>
              </a:rPr>
              <a:t> group average 35.9</a:t>
            </a:r>
            <a:endParaRPr lang="en-US" dirty="0" smtClean="0"/>
          </a:p>
        </p:txBody>
      </p:sp>
      <p:sp>
        <p:nvSpPr>
          <p:cNvPr id="4" name="Tijdelijke aanduiding voor dianummer 3"/>
          <p:cNvSpPr>
            <a:spLocks noGrp="1"/>
          </p:cNvSpPr>
          <p:nvPr>
            <p:ph type="sldNum" sz="quarter" idx="10"/>
          </p:nvPr>
        </p:nvSpPr>
        <p:spPr/>
        <p:txBody>
          <a:bodyPr/>
          <a:lstStyle/>
          <a:p>
            <a:fld id="{F87C33F3-FF78-446E-BC5D-17CA25E6DE69}" type="slidenum">
              <a:rPr lang="en-US" smtClean="0"/>
              <a:t>7</a:t>
            </a:fld>
            <a:endParaRPr lang="en-US"/>
          </a:p>
        </p:txBody>
      </p:sp>
    </p:spTree>
    <p:extLst>
      <p:ext uri="{BB962C8B-B14F-4D97-AF65-F5344CB8AC3E}">
        <p14:creationId xmlns:p14="http://schemas.microsoft.com/office/powerpoint/2010/main" val="364652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Arab States </a:t>
            </a:r>
            <a:r>
              <a:rPr lang="en-US" sz="1200" baseline="0" dirty="0" smtClean="0"/>
              <a:t>and CIS left out for easiness to read.</a:t>
            </a:r>
          </a:p>
          <a:p>
            <a:r>
              <a:rPr lang="en-US" sz="1200" baseline="0" dirty="0" smtClean="0"/>
              <a:t>Asia Pacific almost similar to Arab States.</a:t>
            </a:r>
          </a:p>
          <a:p>
            <a:endParaRPr lang="en-US" sz="1200" baseline="0" dirty="0" smtClean="0"/>
          </a:p>
          <a:p>
            <a:r>
              <a:rPr lang="en-US" sz="1200" baseline="0" dirty="0" smtClean="0"/>
              <a:t>Growth Asia Pacific: factor ~3.5 and factor 6</a:t>
            </a:r>
          </a:p>
        </p:txBody>
      </p:sp>
      <p:sp>
        <p:nvSpPr>
          <p:cNvPr id="4" name="Tijdelijke aanduiding voor dianummer 3"/>
          <p:cNvSpPr>
            <a:spLocks noGrp="1"/>
          </p:cNvSpPr>
          <p:nvPr>
            <p:ph type="sldNum" sz="quarter" idx="10"/>
          </p:nvPr>
        </p:nvSpPr>
        <p:spPr/>
        <p:txBody>
          <a:bodyPr/>
          <a:lstStyle/>
          <a:p>
            <a:fld id="{F87C33F3-FF78-446E-BC5D-17CA25E6DE69}" type="slidenum">
              <a:rPr lang="en-US" smtClean="0"/>
              <a:t>8</a:t>
            </a:fld>
            <a:endParaRPr lang="en-US"/>
          </a:p>
        </p:txBody>
      </p:sp>
    </p:spTree>
    <p:extLst>
      <p:ext uri="{BB962C8B-B14F-4D97-AF65-F5344CB8AC3E}">
        <p14:creationId xmlns:p14="http://schemas.microsoft.com/office/powerpoint/2010/main" val="316793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pPr marL="0" indent="0">
              <a:buNone/>
            </a:pPr>
            <a:r>
              <a:rPr lang="en-US" dirty="0" smtClean="0"/>
              <a:t>We see demand exists (as phase 1 of the ecosystem maturity at previous</a:t>
            </a:r>
            <a:r>
              <a:rPr lang="en-US" baseline="0" dirty="0" smtClean="0"/>
              <a:t> slide suggests).</a:t>
            </a:r>
            <a:endParaRPr lang="en-US" dirty="0" smtClean="0"/>
          </a:p>
          <a:p>
            <a:pPr marL="0" indent="0">
              <a:buNone/>
            </a:pPr>
            <a:endParaRPr lang="en-US" dirty="0" smtClean="0"/>
          </a:p>
          <a:p>
            <a:pPr marL="0" indent="0">
              <a:buNone/>
            </a:pPr>
            <a:r>
              <a:rPr lang="en-US" dirty="0" smtClean="0"/>
              <a:t>Data</a:t>
            </a:r>
            <a:r>
              <a:rPr lang="en-US" baseline="0" dirty="0" smtClean="0"/>
              <a:t> from quarterly report – not confidential</a:t>
            </a:r>
          </a:p>
          <a:p>
            <a:pPr marL="0" indent="0">
              <a:buNone/>
            </a:pPr>
            <a:endParaRPr lang="en-US" baseline="0" dirty="0" smtClean="0"/>
          </a:p>
          <a:p>
            <a:pPr marL="0" indent="0">
              <a:buNone/>
            </a:pPr>
            <a:r>
              <a:rPr lang="en-US" baseline="0" dirty="0" smtClean="0"/>
              <a:t>82% is 9 markets out of 11 (excluding Lao and Zimbabwe, including Algeria, Kazakhstan, Kyrgyzstan and Uzbekistan. </a:t>
            </a:r>
            <a:endParaRPr lang="en-US" dirty="0"/>
          </a:p>
        </p:txBody>
      </p:sp>
      <p:sp>
        <p:nvSpPr>
          <p:cNvPr id="4" name="Tijdelijke aanduiding voor dianummer 3"/>
          <p:cNvSpPr>
            <a:spLocks noGrp="1"/>
          </p:cNvSpPr>
          <p:nvPr>
            <p:ph type="sldNum" sz="quarter" idx="10"/>
          </p:nvPr>
        </p:nvSpPr>
        <p:spPr/>
        <p:txBody>
          <a:bodyPr/>
          <a:lstStyle/>
          <a:p>
            <a:fld id="{F37DD882-69F1-419E-8AD2-31D73625790A}" type="slidenum">
              <a:rPr lang="nl-NL" smtClean="0"/>
              <a:pPr/>
              <a:t>9</a:t>
            </a:fld>
            <a:endParaRPr lang="nl-NL" dirty="0"/>
          </a:p>
        </p:txBody>
      </p:sp>
    </p:spTree>
    <p:extLst>
      <p:ext uri="{BB962C8B-B14F-4D97-AF65-F5344CB8AC3E}">
        <p14:creationId xmlns:p14="http://schemas.microsoft.com/office/powerpoint/2010/main" val="402231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pPr marL="0" indent="0">
              <a:buNone/>
            </a:pPr>
            <a:r>
              <a:rPr lang="en-US" dirty="0" smtClean="0"/>
              <a:t>31% in VIP markets</a:t>
            </a:r>
            <a:r>
              <a:rPr lang="en-US" baseline="0" dirty="0" smtClean="0"/>
              <a:t> is weighted average</a:t>
            </a:r>
          </a:p>
          <a:p>
            <a:pPr marL="0" indent="0">
              <a:buNone/>
            </a:pPr>
            <a:r>
              <a:rPr lang="en-US" dirty="0" smtClean="0"/>
              <a:t>Smartphone penetration in emerging markets is growing (based on sample of 21 countries):</a:t>
            </a:r>
          </a:p>
          <a:p>
            <a:r>
              <a:rPr lang="en-US" dirty="0" smtClean="0"/>
              <a:t>2013 – 21%</a:t>
            </a:r>
          </a:p>
          <a:p>
            <a:r>
              <a:rPr lang="en-US" dirty="0" smtClean="0"/>
              <a:t>2014</a:t>
            </a:r>
            <a:r>
              <a:rPr lang="en-US" baseline="0" dirty="0" smtClean="0"/>
              <a:t> – 28%</a:t>
            </a:r>
          </a:p>
          <a:p>
            <a:r>
              <a:rPr lang="en-US" baseline="0" dirty="0" smtClean="0"/>
              <a:t>2015 – 37%</a:t>
            </a:r>
          </a:p>
          <a:p>
            <a:endParaRPr lang="en-US" baseline="0" dirty="0" smtClean="0"/>
          </a:p>
          <a:p>
            <a:pPr marL="0" indent="0">
              <a:buNone/>
            </a:pPr>
            <a:r>
              <a:rPr lang="en-US" baseline="0" dirty="0" smtClean="0"/>
              <a:t>Source: Pew Research</a:t>
            </a:r>
          </a:p>
          <a:p>
            <a:pPr marL="0" indent="0">
              <a:buNone/>
            </a:pPr>
            <a:r>
              <a:rPr lang="en-US" dirty="0" smtClean="0"/>
              <a:t>http://www.pewglobal.org/2016/02/22/smartphone-ownership-and-internet-usage-continues-to-climb-in-emerging-economies/</a:t>
            </a:r>
          </a:p>
          <a:p>
            <a:pPr marL="0" indent="0">
              <a:buNone/>
            </a:pPr>
            <a:endParaRPr lang="en-US" dirty="0" smtClean="0"/>
          </a:p>
          <a:p>
            <a:pPr marL="0" indent="0">
              <a:buNone/>
            </a:pPr>
            <a:r>
              <a:rPr lang="en-US" dirty="0" smtClean="0"/>
              <a:t>Globally, there are over 750 million illiterate adults with ten countries – India, China, Pakistan, Bangladesh, Nigeria, Ethiopia, Egypt, Brazil, Indonesia and the DRC – accounting for 75 percent of the total illiterate population worldwide. But digital literacy is also an issue in many developed world markets, particularly those with ageing populations.</a:t>
            </a:r>
            <a:endParaRPr lang="en-US" dirty="0"/>
          </a:p>
        </p:txBody>
      </p:sp>
      <p:sp>
        <p:nvSpPr>
          <p:cNvPr id="4" name="Tijdelijke aanduiding voor dianummer 3"/>
          <p:cNvSpPr>
            <a:spLocks noGrp="1"/>
          </p:cNvSpPr>
          <p:nvPr>
            <p:ph type="sldNum" sz="quarter" idx="10"/>
          </p:nvPr>
        </p:nvSpPr>
        <p:spPr/>
        <p:txBody>
          <a:bodyPr/>
          <a:lstStyle/>
          <a:p>
            <a:fld id="{F37DD882-69F1-419E-8AD2-31D73625790A}" type="slidenum">
              <a:rPr lang="nl-NL" smtClean="0"/>
              <a:pPr/>
              <a:t>12</a:t>
            </a:fld>
            <a:endParaRPr lang="nl-NL" dirty="0"/>
          </a:p>
        </p:txBody>
      </p:sp>
    </p:spTree>
    <p:extLst>
      <p:ext uri="{BB962C8B-B14F-4D97-AF65-F5344CB8AC3E}">
        <p14:creationId xmlns:p14="http://schemas.microsoft.com/office/powerpoint/2010/main" val="224966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Pakistan – we</a:t>
            </a:r>
            <a:r>
              <a:rPr lang="en-US" baseline="0" dirty="0" smtClean="0"/>
              <a:t> have introduced US$28 smartphones</a:t>
            </a:r>
          </a:p>
          <a:p>
            <a:r>
              <a:rPr lang="en-US" baseline="0" dirty="0" smtClean="0"/>
              <a:t>Still barriers for smartphone importation</a:t>
            </a:r>
            <a:endParaRPr lang="en-GB" dirty="0"/>
          </a:p>
        </p:txBody>
      </p:sp>
      <p:sp>
        <p:nvSpPr>
          <p:cNvPr id="4" name="Slide Number Placeholder 3"/>
          <p:cNvSpPr>
            <a:spLocks noGrp="1"/>
          </p:cNvSpPr>
          <p:nvPr>
            <p:ph type="sldNum" sz="quarter" idx="10"/>
          </p:nvPr>
        </p:nvSpPr>
        <p:spPr/>
        <p:txBody>
          <a:bodyPr/>
          <a:lstStyle/>
          <a:p>
            <a:fld id="{F87C33F3-FF78-446E-BC5D-17CA25E6DE69}" type="slidenum">
              <a:rPr lang="en-US" smtClean="0"/>
              <a:t>13</a:t>
            </a:fld>
            <a:endParaRPr lang="en-US"/>
          </a:p>
        </p:txBody>
      </p:sp>
    </p:spTree>
    <p:extLst>
      <p:ext uri="{BB962C8B-B14F-4D97-AF65-F5344CB8AC3E}">
        <p14:creationId xmlns:p14="http://schemas.microsoft.com/office/powerpoint/2010/main" val="185626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normAutofit fontScale="70000" lnSpcReduction="20000"/>
          </a:bodyPr>
          <a:lstStyle/>
          <a:p>
            <a:pPr marL="265113" indent="-265113"/>
            <a:r>
              <a:rPr lang="en-US" dirty="0" smtClean="0"/>
              <a:t>Recap</a:t>
            </a:r>
            <a:r>
              <a:rPr lang="en-US" baseline="0" dirty="0" smtClean="0"/>
              <a:t> of </a:t>
            </a:r>
            <a:r>
              <a:rPr lang="en-US" b="1" baseline="0" dirty="0" smtClean="0"/>
              <a:t>network effect</a:t>
            </a:r>
            <a:r>
              <a:rPr lang="en-US" baseline="0" dirty="0" smtClean="0"/>
              <a:t>: The more people use a certain service, the more valuable it becomes. Decisive factor for the success of platforms. Characterized by ‘chicken and egg’ problem: no content means no users, no users means less attractive to provide content.</a:t>
            </a:r>
          </a:p>
          <a:p>
            <a:pPr marL="0" indent="0">
              <a:buNone/>
            </a:pPr>
            <a:endParaRPr lang="en-US" baseline="0" dirty="0" smtClean="0"/>
          </a:p>
          <a:p>
            <a:r>
              <a:rPr lang="en-US" sz="1200" b="1" kern="1200" dirty="0" smtClean="0">
                <a:solidFill>
                  <a:schemeClr val="tx1"/>
                </a:solidFill>
                <a:effectLst/>
                <a:latin typeface="Verdana" pitchFamily="34" charset="0"/>
                <a:ea typeface="+mn-ea"/>
                <a:cs typeface="+mn-cs"/>
              </a:rPr>
              <a:t>Ecosystem maturity </a:t>
            </a:r>
            <a:r>
              <a:rPr lang="en-US" sz="1200" kern="1200" dirty="0" smtClean="0">
                <a:solidFill>
                  <a:schemeClr val="tx1"/>
                </a:solidFill>
                <a:effectLst/>
                <a:latin typeface="Verdana" pitchFamily="34" charset="0"/>
                <a:ea typeface="+mn-ea"/>
                <a:cs typeface="+mn-cs"/>
              </a:rPr>
              <a:t>is defined as a function of both the depth and the diversity of the different content categories within a certain country. The greater the depth of available, relevant content, and the more diverse the types of available content, the higher the maturity ranking of the ecosystem. It consists of six content categories: </a:t>
            </a:r>
            <a:r>
              <a:rPr lang="en-US" sz="1200" b="0" i="0" u="none" strike="noStrike" kern="1200" baseline="0" dirty="0" smtClean="0">
                <a:solidFill>
                  <a:schemeClr val="tx1"/>
                </a:solidFill>
                <a:latin typeface="Verdana" pitchFamily="34" charset="0"/>
                <a:ea typeface="+mn-ea"/>
                <a:cs typeface="+mn-cs"/>
              </a:rPr>
              <a:t>entertainment, information, utilities, business services, sharing platforms (i.e. Facebook), and communications. </a:t>
            </a:r>
            <a:r>
              <a:rPr lang="en-US" sz="1200" kern="1200" dirty="0" smtClean="0">
                <a:solidFill>
                  <a:schemeClr val="tx1"/>
                </a:solidFill>
                <a:effectLst/>
                <a:latin typeface="Verdana" pitchFamily="34" charset="0"/>
                <a:ea typeface="+mn-ea"/>
                <a:cs typeface="+mn-cs"/>
              </a:rPr>
              <a:t>Four transition phases were identified:</a:t>
            </a:r>
          </a:p>
          <a:p>
            <a:pPr lvl="1">
              <a:buFont typeface="+mj-lt"/>
              <a:buAutoNum type="arabicPeriod"/>
            </a:pPr>
            <a:r>
              <a:rPr lang="en-US" b="1" kern="1200" baseline="0" dirty="0" smtClean="0">
                <a:solidFill>
                  <a:schemeClr val="tx1"/>
                </a:solidFill>
                <a:effectLst/>
                <a:latin typeface="Verdana" pitchFamily="34" charset="0"/>
                <a:ea typeface="+mn-ea"/>
                <a:cs typeface="+mn-cs"/>
              </a:rPr>
              <a:t>Content Foundation</a:t>
            </a:r>
            <a:r>
              <a:rPr lang="en-US" kern="1200" baseline="0" dirty="0" smtClean="0">
                <a:solidFill>
                  <a:schemeClr val="tx1"/>
                </a:solidFill>
                <a:effectLst/>
                <a:latin typeface="Verdana" pitchFamily="34" charset="0"/>
                <a:ea typeface="+mn-ea"/>
                <a:cs typeface="+mn-cs"/>
              </a:rPr>
              <a:t>. </a:t>
            </a:r>
            <a:r>
              <a:rPr lang="en-US" sz="1000" kern="1200" dirty="0" smtClean="0">
                <a:solidFill>
                  <a:schemeClr val="tx1"/>
                </a:solidFill>
                <a:effectLst/>
                <a:latin typeface="Verdana" pitchFamily="34" charset="0"/>
                <a:ea typeface="+mn-ea"/>
                <a:cs typeface="+mn-cs"/>
              </a:rPr>
              <a:t>Evolution in the initial stages of development is supply driven, suggesting that if you build an ecosystem, users will start to go online in increasing numbers. </a:t>
            </a:r>
            <a:r>
              <a:rPr lang="en-US" sz="1100" b="0" i="0" u="none" strike="noStrike" kern="1200" baseline="0" dirty="0" smtClean="0">
                <a:solidFill>
                  <a:schemeClr val="tx1"/>
                </a:solidFill>
                <a:latin typeface="Verdana" pitchFamily="34" charset="0"/>
                <a:ea typeface="+mn-ea"/>
                <a:cs typeface="+mn-cs"/>
              </a:rPr>
              <a:t>The primary forms of content that motivate people to get connected are information and entertainment, but the secondary motivators include utilities, such as e-government services.</a:t>
            </a:r>
            <a:endParaRPr lang="en-US" sz="1700" kern="1200" dirty="0" smtClean="0">
              <a:solidFill>
                <a:schemeClr val="tx1"/>
              </a:solidFill>
              <a:effectLst/>
              <a:latin typeface="Verdana" pitchFamily="34" charset="0"/>
              <a:ea typeface="+mn-ea"/>
              <a:cs typeface="+mn-cs"/>
            </a:endParaRPr>
          </a:p>
          <a:p>
            <a:pPr lvl="1">
              <a:buFont typeface="+mj-lt"/>
              <a:buAutoNum type="arabicPeriod"/>
            </a:pPr>
            <a:r>
              <a:rPr lang="en-US" sz="1100" b="1" kern="1200" dirty="0" smtClean="0">
                <a:solidFill>
                  <a:schemeClr val="tx1"/>
                </a:solidFill>
                <a:effectLst/>
                <a:latin typeface="Verdana" pitchFamily="34" charset="0"/>
                <a:ea typeface="+mn-ea"/>
                <a:cs typeface="+mn-cs"/>
              </a:rPr>
              <a:t>Network effect. </a:t>
            </a:r>
            <a:r>
              <a:rPr lang="en-US" sz="1100" b="0" kern="1200" dirty="0" smtClean="0">
                <a:solidFill>
                  <a:schemeClr val="tx1"/>
                </a:solidFill>
                <a:effectLst/>
                <a:latin typeface="Verdana" pitchFamily="34" charset="0"/>
                <a:ea typeface="+mn-ea"/>
                <a:cs typeface="+mn-cs"/>
              </a:rPr>
              <a:t>Internet</a:t>
            </a:r>
            <a:r>
              <a:rPr lang="en-US" sz="1100" b="0" kern="1200" baseline="0" dirty="0" smtClean="0">
                <a:solidFill>
                  <a:schemeClr val="tx1"/>
                </a:solidFill>
                <a:effectLst/>
                <a:latin typeface="Verdana" pitchFamily="34" charset="0"/>
                <a:ea typeface="+mn-ea"/>
                <a:cs typeface="+mn-cs"/>
              </a:rPr>
              <a:t> penetration rates typically follow an S-curve path, suggesting there is a point of critical mass after which adoption accelerates significantly. </a:t>
            </a:r>
          </a:p>
          <a:p>
            <a:pPr lvl="1">
              <a:buFont typeface="+mj-lt"/>
              <a:buAutoNum type="arabicPeriod"/>
            </a:pPr>
            <a:r>
              <a:rPr lang="en-US" sz="800" b="1" kern="1200" baseline="0" dirty="0" smtClean="0">
                <a:solidFill>
                  <a:schemeClr val="tx1"/>
                </a:solidFill>
                <a:effectLst/>
                <a:latin typeface="Verdana" pitchFamily="34" charset="0"/>
                <a:ea typeface="+mn-ea"/>
                <a:cs typeface="+mn-cs"/>
              </a:rPr>
              <a:t>Monetization. </a:t>
            </a:r>
            <a:r>
              <a:rPr lang="en-US" sz="900" b="0" i="0" u="none" strike="noStrike" kern="1200" baseline="0" dirty="0" smtClean="0">
                <a:solidFill>
                  <a:schemeClr val="tx1"/>
                </a:solidFill>
                <a:latin typeface="Verdana" pitchFamily="34" charset="0"/>
                <a:ea typeface="+mn-ea"/>
                <a:cs typeface="+mn-cs"/>
              </a:rPr>
              <a:t>In this transition phase, a sizeable online user base is reached. </a:t>
            </a:r>
            <a:r>
              <a:rPr lang="en-US" sz="1000" b="0" i="0" u="none" strike="noStrike" kern="1200" baseline="0" dirty="0" smtClean="0">
                <a:solidFill>
                  <a:schemeClr val="tx1"/>
                </a:solidFill>
                <a:latin typeface="Verdana" pitchFamily="34" charset="0"/>
                <a:ea typeface="+mn-ea"/>
                <a:cs typeface="+mn-cs"/>
              </a:rPr>
              <a:t>We witness a more or less consistent increase in content across all categories of reasons to get connected. Business services still rank relatively lower than other reasons. </a:t>
            </a:r>
            <a:r>
              <a:rPr lang="en-US" sz="1100" b="0" i="0" u="none" strike="noStrike" kern="1200" baseline="0" dirty="0" smtClean="0">
                <a:solidFill>
                  <a:schemeClr val="tx1"/>
                </a:solidFill>
                <a:latin typeface="Verdana" pitchFamily="34" charset="0"/>
                <a:ea typeface="+mn-ea"/>
                <a:cs typeface="+mn-cs"/>
              </a:rPr>
              <a:t>Content developers look for ways to make their content profitable and the market for digital advertisements begins to grow during this phase.</a:t>
            </a:r>
          </a:p>
          <a:p>
            <a:pPr lvl="1">
              <a:buFont typeface="+mj-lt"/>
              <a:buAutoNum type="arabicPeriod"/>
            </a:pPr>
            <a:r>
              <a:rPr lang="en-US" sz="900" b="1" i="0" u="none" strike="noStrike" kern="1200" baseline="0" dirty="0" smtClean="0">
                <a:solidFill>
                  <a:schemeClr val="tx1"/>
                </a:solidFill>
                <a:effectLst/>
                <a:latin typeface="Verdana" pitchFamily="34" charset="0"/>
                <a:ea typeface="+mn-ea"/>
                <a:cs typeface="+mn-cs"/>
              </a:rPr>
              <a:t>Content diversification. </a:t>
            </a:r>
            <a:r>
              <a:rPr lang="en-US" sz="1000" b="0" i="0" u="none" strike="noStrike" kern="1200" baseline="0" dirty="0" smtClean="0">
                <a:solidFill>
                  <a:schemeClr val="tx1"/>
                </a:solidFill>
                <a:latin typeface="Verdana" pitchFamily="34" charset="0"/>
                <a:ea typeface="+mn-ea"/>
                <a:cs typeface="+mn-cs"/>
              </a:rPr>
              <a:t>This transition is about intensified content diversification through business services. </a:t>
            </a:r>
            <a:r>
              <a:rPr lang="en-US" sz="1100" b="0" i="0" u="none" strike="noStrike" kern="1200" baseline="0" dirty="0" smtClean="0">
                <a:solidFill>
                  <a:schemeClr val="tx1"/>
                </a:solidFill>
                <a:latin typeface="Verdana" pitchFamily="34" charset="0"/>
                <a:ea typeface="+mn-ea"/>
                <a:cs typeface="+mn-cs"/>
              </a:rPr>
              <a:t>With a large base of online users, businesses now see value in offering Internet services—either as a way of enhancing the scale and productivity of existing business models or as a way of creating new Internet business models.</a:t>
            </a:r>
            <a:endParaRPr lang="en-US" sz="9500" b="1" kern="1200" dirty="0" smtClean="0">
              <a:solidFill>
                <a:schemeClr val="tx1"/>
              </a:solidFill>
              <a:effectLst/>
              <a:latin typeface="Verdana" pitchFamily="34" charset="0"/>
              <a:ea typeface="+mn-ea"/>
              <a:cs typeface="+mn-cs"/>
            </a:endParaRPr>
          </a:p>
          <a:p>
            <a:pPr lvl="1">
              <a:buFont typeface="+mj-lt"/>
              <a:buAutoNum type="arabicPeriod"/>
            </a:pPr>
            <a:endParaRPr lang="en-US" baseline="0" dirty="0" smtClean="0"/>
          </a:p>
          <a:p>
            <a:r>
              <a:rPr lang="en-US" sz="1200" b="0" i="0" u="none" strike="noStrike" kern="1200" baseline="0" dirty="0" smtClean="0">
                <a:solidFill>
                  <a:schemeClr val="tx1"/>
                </a:solidFill>
                <a:latin typeface="Verdana" pitchFamily="34" charset="0"/>
                <a:ea typeface="+mn-ea"/>
                <a:cs typeface="+mn-cs"/>
              </a:rPr>
              <a:t>Three key groups of stakeholders are involved in creating a vibrant and sustainable content ecosystem: </a:t>
            </a:r>
          </a:p>
          <a:p>
            <a:pPr lvl="1">
              <a:buFont typeface="+mj-lt"/>
              <a:buAutoNum type="arabicPeriod"/>
            </a:pPr>
            <a:r>
              <a:rPr lang="en-US" sz="1100" b="1" i="0" u="none" strike="noStrike" kern="1200" baseline="0" dirty="0" smtClean="0">
                <a:solidFill>
                  <a:schemeClr val="tx1"/>
                </a:solidFill>
                <a:latin typeface="Verdana" pitchFamily="34" charset="0"/>
                <a:ea typeface="+mn-ea"/>
                <a:cs typeface="+mn-cs"/>
              </a:rPr>
              <a:t>The government</a:t>
            </a:r>
            <a:r>
              <a:rPr lang="en-US" sz="1100" b="0" i="0" u="none" strike="noStrike" kern="1200" baseline="0" dirty="0" smtClean="0">
                <a:solidFill>
                  <a:schemeClr val="tx1"/>
                </a:solidFill>
                <a:latin typeface="Verdana" pitchFamily="34" charset="0"/>
                <a:ea typeface="+mn-ea"/>
                <a:cs typeface="+mn-cs"/>
              </a:rPr>
              <a:t>—both in its role as a policymaker and as a provider of essential services online; </a:t>
            </a:r>
          </a:p>
          <a:p>
            <a:pPr lvl="1">
              <a:buFont typeface="+mj-lt"/>
              <a:buAutoNum type="arabicPeriod"/>
            </a:pPr>
            <a:r>
              <a:rPr lang="en-US" sz="1100" b="1" i="0" u="none" strike="noStrike" kern="1200" baseline="0" dirty="0" smtClean="0">
                <a:solidFill>
                  <a:schemeClr val="tx1"/>
                </a:solidFill>
                <a:latin typeface="Verdana" pitchFamily="34" charset="0"/>
                <a:ea typeface="+mn-ea"/>
                <a:cs typeface="+mn-cs"/>
              </a:rPr>
              <a:t>The content developers</a:t>
            </a:r>
            <a:r>
              <a:rPr lang="en-US" sz="1100" b="0" i="0" u="none" strike="noStrike" kern="1200" baseline="0" dirty="0" smtClean="0">
                <a:solidFill>
                  <a:schemeClr val="tx1"/>
                </a:solidFill>
                <a:latin typeface="Verdana" pitchFamily="34" charset="0"/>
                <a:ea typeface="+mn-ea"/>
                <a:cs typeface="+mn-cs"/>
              </a:rPr>
              <a:t>, which range from the small startups in the country to large global companies; and </a:t>
            </a:r>
          </a:p>
          <a:p>
            <a:pPr lvl="1">
              <a:buFont typeface="+mj-lt"/>
              <a:buAutoNum type="arabicPeriod"/>
            </a:pPr>
            <a:r>
              <a:rPr lang="en-US" sz="1100" b="1" i="0" u="none" strike="noStrike" kern="1200" baseline="0" dirty="0" smtClean="0">
                <a:solidFill>
                  <a:schemeClr val="tx1"/>
                </a:solidFill>
                <a:latin typeface="Verdana" pitchFamily="34" charset="0"/>
                <a:ea typeface="+mn-ea"/>
                <a:cs typeface="+mn-cs"/>
              </a:rPr>
              <a:t>The enablers</a:t>
            </a:r>
            <a:r>
              <a:rPr lang="en-US" sz="1100" b="0" i="0" u="none" strike="noStrike" kern="1200" baseline="0" dirty="0" smtClean="0">
                <a:solidFill>
                  <a:schemeClr val="tx1"/>
                </a:solidFill>
                <a:latin typeface="Verdana" pitchFamily="34" charset="0"/>
                <a:ea typeface="+mn-ea"/>
                <a:cs typeface="+mn-cs"/>
              </a:rPr>
              <a:t>—the </a:t>
            </a:r>
            <a:r>
              <a:rPr lang="en-US" sz="1100" b="1" i="0" u="none" strike="noStrike" kern="1200" baseline="0" dirty="0" smtClean="0">
                <a:solidFill>
                  <a:schemeClr val="tx1"/>
                </a:solidFill>
                <a:latin typeface="Verdana" pitchFamily="34" charset="0"/>
                <a:ea typeface="+mn-ea"/>
                <a:cs typeface="+mn-cs"/>
              </a:rPr>
              <a:t>operators</a:t>
            </a:r>
            <a:r>
              <a:rPr lang="en-US" sz="1100" b="0" i="0" u="none" strike="noStrike" kern="1200" baseline="0" dirty="0" smtClean="0">
                <a:solidFill>
                  <a:schemeClr val="tx1"/>
                </a:solidFill>
                <a:latin typeface="Verdana" pitchFamily="34" charset="0"/>
                <a:ea typeface="+mn-ea"/>
                <a:cs typeface="+mn-cs"/>
              </a:rPr>
              <a:t> and brands that provide either the distribution or, in some cases, the monetization models to sustain the content ecosystem.</a:t>
            </a:r>
          </a:p>
          <a:p>
            <a:pPr marL="0" lvl="0" indent="0">
              <a:buFont typeface="+mj-lt"/>
              <a:buNone/>
            </a:pPr>
            <a:endParaRPr lang="en-US" b="0" i="0" u="none" strike="noStrike" kern="1200" baseline="0" dirty="0" smtClean="0">
              <a:solidFill>
                <a:schemeClr val="tx1"/>
              </a:solidFill>
              <a:latin typeface="Verdana" pitchFamily="34" charset="0"/>
              <a:ea typeface="+mn-ea"/>
              <a:cs typeface="+mn-cs"/>
            </a:endParaRPr>
          </a:p>
          <a:p>
            <a:pPr marL="0" lvl="0" indent="0">
              <a:buFont typeface="+mj-lt"/>
              <a:buNone/>
            </a:pPr>
            <a:r>
              <a:rPr lang="en-US" b="0" i="0" u="none" strike="noStrike" kern="1200" baseline="0" dirty="0" smtClean="0">
                <a:solidFill>
                  <a:schemeClr val="tx1"/>
                </a:solidFill>
                <a:latin typeface="Verdana" pitchFamily="34" charset="0"/>
                <a:ea typeface="+mn-ea"/>
                <a:cs typeface="+mn-cs"/>
              </a:rPr>
              <a:t>Source: World Economic Forum, 2015</a:t>
            </a:r>
          </a:p>
          <a:p>
            <a:pPr marL="0" lvl="0" indent="0">
              <a:buFont typeface="+mj-lt"/>
              <a:buNone/>
            </a:pPr>
            <a:r>
              <a:rPr lang="en-US" baseline="0" dirty="0" smtClean="0"/>
              <a:t>http://www3.weforum.org/docs/WEF_GITR_Chapter1.3_2015.pdf</a:t>
            </a:r>
          </a:p>
          <a:p>
            <a:pPr marL="0" indent="0">
              <a:buNone/>
            </a:pPr>
            <a:endParaRPr lang="en-US" baseline="0" dirty="0" smtClean="0"/>
          </a:p>
          <a:p>
            <a:pPr marL="0" indent="0">
              <a:buNone/>
            </a:pPr>
            <a:endParaRPr lang="en-US" dirty="0"/>
          </a:p>
        </p:txBody>
      </p:sp>
      <p:sp>
        <p:nvSpPr>
          <p:cNvPr id="4" name="Tijdelijke aanduiding voor dianummer 3"/>
          <p:cNvSpPr>
            <a:spLocks noGrp="1"/>
          </p:cNvSpPr>
          <p:nvPr>
            <p:ph type="sldNum" sz="quarter" idx="10"/>
          </p:nvPr>
        </p:nvSpPr>
        <p:spPr/>
        <p:txBody>
          <a:bodyPr/>
          <a:lstStyle/>
          <a:p>
            <a:fld id="{F37DD882-69F1-419E-8AD2-31D73625790A}" type="slidenum">
              <a:rPr lang="nl-NL" smtClean="0"/>
              <a:pPr/>
              <a:t>14</a:t>
            </a:fld>
            <a:endParaRPr lang="nl-NL" dirty="0"/>
          </a:p>
        </p:txBody>
      </p:sp>
    </p:spTree>
    <p:extLst>
      <p:ext uri="{BB962C8B-B14F-4D97-AF65-F5344CB8AC3E}">
        <p14:creationId xmlns:p14="http://schemas.microsoft.com/office/powerpoint/2010/main" val="5809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319088"/>
            <a:ext cx="3502025" cy="24241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7DD882-69F1-419E-8AD2-31D73625790A}" type="slidenum">
              <a:rPr lang="nl-NL" smtClean="0"/>
              <a:pPr/>
              <a:t>16</a:t>
            </a:fld>
            <a:endParaRPr lang="nl-NL" dirty="0"/>
          </a:p>
        </p:txBody>
      </p:sp>
    </p:spTree>
    <p:extLst>
      <p:ext uri="{BB962C8B-B14F-4D97-AF65-F5344CB8AC3E}">
        <p14:creationId xmlns:p14="http://schemas.microsoft.com/office/powerpoint/2010/main" val="244753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31825" y="319088"/>
            <a:ext cx="3502025" cy="2424112"/>
          </a:xfrm>
        </p:spPr>
      </p:sp>
      <p:sp>
        <p:nvSpPr>
          <p:cNvPr id="3" name="Tijdelijke aanduiding voor notities 2"/>
          <p:cNvSpPr>
            <a:spLocks noGrp="1"/>
          </p:cNvSpPr>
          <p:nvPr>
            <p:ph type="body" idx="1"/>
          </p:nvPr>
        </p:nvSpPr>
        <p:spPr/>
        <p:txBody>
          <a:bodyPr/>
          <a:lstStyle/>
          <a:p>
            <a:r>
              <a:rPr lang="en-US" b="1" dirty="0" smtClean="0"/>
              <a:t>Education</a:t>
            </a:r>
          </a:p>
          <a:p>
            <a:r>
              <a:rPr lang="en-US" b="0" dirty="0" smtClean="0"/>
              <a:t>Connecting</a:t>
            </a:r>
            <a:r>
              <a:rPr lang="en-US" b="0" baseline="0" dirty="0" smtClean="0"/>
              <a:t> schools to the internet and providing hardware in Kazakhstan (benefiting 5,000 children in 15 institutions</a:t>
            </a:r>
          </a:p>
          <a:p>
            <a:r>
              <a:rPr lang="en-US" sz="1200" b="0" i="0" u="none" strike="noStrike" kern="1200" baseline="0" dirty="0" err="1" smtClean="0">
                <a:solidFill>
                  <a:schemeClr val="tx1"/>
                </a:solidFill>
                <a:latin typeface="+mn-lt"/>
                <a:ea typeface="+mn-ea"/>
                <a:cs typeface="+mn-cs"/>
              </a:rPr>
              <a:t>Djezzy</a:t>
            </a:r>
            <a:r>
              <a:rPr lang="en-US" sz="1200" b="0" i="0" u="none" strike="noStrike" kern="1200" baseline="0" dirty="0" smtClean="0">
                <a:solidFill>
                  <a:schemeClr val="tx1"/>
                </a:solidFill>
                <a:latin typeface="+mn-lt"/>
                <a:ea typeface="+mn-ea"/>
                <a:cs typeface="+mn-cs"/>
              </a:rPr>
              <a:t> has launched ‘</a:t>
            </a:r>
            <a:r>
              <a:rPr lang="en-US" sz="1200" b="0" i="0" u="none" strike="noStrike" kern="1200" baseline="0" dirty="0" err="1" smtClean="0">
                <a:solidFill>
                  <a:schemeClr val="tx1"/>
                </a:solidFill>
                <a:latin typeface="+mn-lt"/>
                <a:ea typeface="+mn-ea"/>
                <a:cs typeface="+mn-cs"/>
              </a:rPr>
              <a:t>iMadrassa</a:t>
            </a:r>
            <a:r>
              <a:rPr lang="en-US" sz="1200" b="0" i="0" u="none" strike="noStrike" kern="1200" baseline="0" dirty="0" smtClean="0">
                <a:solidFill>
                  <a:schemeClr val="tx1"/>
                </a:solidFill>
                <a:latin typeface="+mn-lt"/>
                <a:ea typeface="+mn-ea"/>
                <a:cs typeface="+mn-cs"/>
              </a:rPr>
              <a:t>’, a new digital tutoring service, aimed at helping high school students in Algeria prepare for their graduation</a:t>
            </a:r>
          </a:p>
          <a:p>
            <a:r>
              <a:rPr lang="en-US" sz="1200" b="0" i="0" u="none" strike="noStrike" kern="1200" baseline="0" dirty="0" smtClean="0">
                <a:solidFill>
                  <a:schemeClr val="tx1"/>
                </a:solidFill>
                <a:latin typeface="+mn-lt"/>
                <a:ea typeface="+mn-ea"/>
                <a:cs typeface="+mn-cs"/>
              </a:rPr>
              <a:t>We provide internet connectivity to a secondary school in Tajikistan</a:t>
            </a:r>
          </a:p>
          <a:p>
            <a:r>
              <a:rPr lang="en-US" sz="1200" b="0" i="0" u="none" strike="noStrike" kern="1200" baseline="0" dirty="0" smtClean="0">
                <a:solidFill>
                  <a:schemeClr val="tx1"/>
                </a:solidFill>
                <a:latin typeface="+mn-lt"/>
                <a:ea typeface="+mn-ea"/>
                <a:cs typeface="+mn-cs"/>
              </a:rPr>
              <a:t>We donated hardware to create a computer class in a study center in Armenia</a:t>
            </a:r>
            <a:endParaRPr lang="en-US" b="0" dirty="0" smtClean="0"/>
          </a:p>
          <a:p>
            <a:endParaRPr lang="en-US" b="1" dirty="0" smtClean="0"/>
          </a:p>
          <a:p>
            <a:r>
              <a:rPr lang="en-US" b="1" dirty="0" smtClean="0"/>
              <a:t>Healthcare</a:t>
            </a:r>
          </a:p>
          <a:p>
            <a:pPr marL="0" indent="0">
              <a:buNone/>
            </a:pPr>
            <a:r>
              <a:rPr lang="en-US" sz="1200" b="0" i="0" u="none" strike="noStrike" kern="1200" baseline="0" dirty="0" smtClean="0">
                <a:solidFill>
                  <a:schemeClr val="tx1"/>
                </a:solidFill>
                <a:latin typeface="Verdana" pitchFamily="34" charset="0"/>
                <a:ea typeface="+mn-ea"/>
                <a:cs typeface="+mn-cs"/>
              </a:rPr>
              <a:t>We continue to develop and distribute </a:t>
            </a:r>
            <a:r>
              <a:rPr lang="en-US" sz="1200" b="0" i="0" u="none" strike="noStrike" kern="1200" baseline="0" dirty="0" err="1" smtClean="0">
                <a:solidFill>
                  <a:schemeClr val="tx1"/>
                </a:solidFill>
                <a:latin typeface="Verdana" pitchFamily="34" charset="0"/>
                <a:ea typeface="+mn-ea"/>
                <a:cs typeface="+mn-cs"/>
              </a:rPr>
              <a:t>mHealth</a:t>
            </a:r>
            <a:r>
              <a:rPr lang="en-US" sz="1200" b="0" i="0" u="none" strike="noStrike" kern="1200" baseline="0" dirty="0" smtClean="0">
                <a:solidFill>
                  <a:schemeClr val="tx1"/>
                </a:solidFill>
                <a:latin typeface="Verdana" pitchFamily="34" charset="0"/>
                <a:ea typeface="+mn-ea"/>
                <a:cs typeface="+mn-cs"/>
              </a:rPr>
              <a:t> services. In Kazakhstan, our ‘</a:t>
            </a:r>
            <a:r>
              <a:rPr lang="en-US" sz="1200" b="0" i="0" u="none" strike="noStrike" kern="1200" baseline="0" dirty="0" err="1" smtClean="0">
                <a:solidFill>
                  <a:schemeClr val="tx1"/>
                </a:solidFill>
                <a:latin typeface="Verdana" pitchFamily="34" charset="0"/>
                <a:ea typeface="+mn-ea"/>
                <a:cs typeface="+mn-cs"/>
              </a:rPr>
              <a:t>Dariger</a:t>
            </a:r>
            <a:r>
              <a:rPr lang="en-US" sz="1200" b="0" i="0" u="none" strike="noStrike" kern="1200" baseline="0" dirty="0" smtClean="0">
                <a:solidFill>
                  <a:schemeClr val="tx1"/>
                </a:solidFill>
                <a:latin typeface="Verdana" pitchFamily="34" charset="0"/>
                <a:ea typeface="+mn-ea"/>
                <a:cs typeface="+mn-cs"/>
              </a:rPr>
              <a:t>’ app provides information on diagnosing and treating some of the more common types of disease. It has now been downloaded over 25,000 times on Android and over 3,200 times on IOS. In Russia, there is a strong focus on improving accessibility for people with disability.</a:t>
            </a:r>
            <a:endParaRPr lang="en-US" b="1" dirty="0" smtClean="0"/>
          </a:p>
          <a:p>
            <a:pPr marL="0" indent="0">
              <a:buNone/>
            </a:pPr>
            <a:endParaRPr lang="en-US" b="1" dirty="0" smtClean="0"/>
          </a:p>
          <a:p>
            <a:r>
              <a:rPr lang="en-US" b="1" dirty="0" smtClean="0"/>
              <a:t>Agriculture:</a:t>
            </a:r>
          </a:p>
          <a:p>
            <a:pPr marL="0" indent="0">
              <a:buNone/>
            </a:pPr>
            <a:r>
              <a:rPr lang="en-US" sz="1200" b="0" i="0" u="none" strike="noStrike" kern="1200" baseline="0" dirty="0" smtClean="0">
                <a:solidFill>
                  <a:schemeClr val="tx1"/>
                </a:solidFill>
                <a:latin typeface="Verdana" pitchFamily="34" charset="0"/>
                <a:ea typeface="+mn-ea"/>
                <a:cs typeface="+mn-cs"/>
              </a:rPr>
              <a:t>In 2015, we entered a partnership with the International Food Policy Research Institute (IFPRI) funded by USAID. Under this project the IFPRI acquired 500 handsets and SIMs for farmers. Farmers receive data or talk-time as a reward for completing surveys for the IFPRI.</a:t>
            </a:r>
          </a:p>
        </p:txBody>
      </p:sp>
      <p:sp>
        <p:nvSpPr>
          <p:cNvPr id="4" name="Tijdelijke aanduiding voor dianummer 3"/>
          <p:cNvSpPr>
            <a:spLocks noGrp="1"/>
          </p:cNvSpPr>
          <p:nvPr>
            <p:ph type="sldNum" sz="quarter" idx="10"/>
          </p:nvPr>
        </p:nvSpPr>
        <p:spPr/>
        <p:txBody>
          <a:bodyPr/>
          <a:lstStyle/>
          <a:p>
            <a:fld id="{F37DD882-69F1-419E-8AD2-31D73625790A}" type="slidenum">
              <a:rPr lang="nl-NL" smtClean="0"/>
              <a:pPr/>
              <a:t>17</a:t>
            </a:fld>
            <a:endParaRPr lang="nl-NL" dirty="0"/>
          </a:p>
        </p:txBody>
      </p:sp>
    </p:spTree>
    <p:extLst>
      <p:ext uri="{BB962C8B-B14F-4D97-AF65-F5344CB8AC3E}">
        <p14:creationId xmlns:p14="http://schemas.microsoft.com/office/powerpoint/2010/main" val="51348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48544" y="2516092"/>
            <a:ext cx="8915400" cy="1143000"/>
          </a:xfrm>
          <a:prstGeom prst="rect">
            <a:avLst/>
          </a:prstGeom>
        </p:spPr>
        <p:txBody>
          <a:bodyPr/>
          <a:lstStyle>
            <a:lvl1pPr algn="l">
              <a:defRPr sz="36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15" name="Tijdelijke aanduiding voor tekst 14"/>
          <p:cNvSpPr>
            <a:spLocks noGrp="1"/>
          </p:cNvSpPr>
          <p:nvPr>
            <p:ph type="body" sz="quarter" idx="10" hasCustomPrompt="1"/>
          </p:nvPr>
        </p:nvSpPr>
        <p:spPr>
          <a:xfrm>
            <a:off x="876680" y="3904845"/>
            <a:ext cx="6264299" cy="460259"/>
          </a:xfrm>
          <a:prstGeom prst="rect">
            <a:avLst/>
          </a:prstGeom>
        </p:spPr>
        <p:txBody>
          <a:bodyPr/>
          <a:lstStyle>
            <a:lvl1pPr marL="0" indent="0">
              <a:buNone/>
              <a:defRPr sz="1800">
                <a:latin typeface="Calibri" panose="020F0502020204030204" pitchFamily="34" charset="0"/>
              </a:defRPr>
            </a:lvl1pPr>
          </a:lstStyle>
          <a:p>
            <a:pPr lvl="0"/>
            <a:r>
              <a:rPr lang="nl-NL" dirty="0" smtClean="0"/>
              <a:t>City, date, </a:t>
            </a:r>
            <a:r>
              <a:rPr lang="nl-NL" dirty="0" err="1" smtClean="0"/>
              <a:t>year</a:t>
            </a:r>
            <a:endParaRPr lang="nl-NL" dirty="0"/>
          </a:p>
        </p:txBody>
      </p:sp>
      <p:sp>
        <p:nvSpPr>
          <p:cNvPr id="17" name="Tijdelijke aanduiding voor tekst 16"/>
          <p:cNvSpPr>
            <a:spLocks noGrp="1"/>
          </p:cNvSpPr>
          <p:nvPr>
            <p:ph type="body" sz="quarter" idx="11" hasCustomPrompt="1"/>
          </p:nvPr>
        </p:nvSpPr>
        <p:spPr>
          <a:xfrm>
            <a:off x="883714" y="4604840"/>
            <a:ext cx="6322636" cy="264320"/>
          </a:xfrm>
          <a:prstGeom prst="rect">
            <a:avLst/>
          </a:prstGeom>
        </p:spPr>
        <p:txBody>
          <a:bodyPr/>
          <a:lstStyle>
            <a:lvl1pPr marL="0" indent="0">
              <a:buNone/>
              <a:defRPr sz="1400" b="1">
                <a:latin typeface="Calibri" panose="020F0502020204030204" pitchFamily="34" charset="0"/>
              </a:defRPr>
            </a:lvl1pPr>
          </a:lstStyle>
          <a:p>
            <a:pPr lvl="0"/>
            <a:r>
              <a:rPr lang="nl-NL" dirty="0" smtClean="0"/>
              <a:t>Speaker Name</a:t>
            </a:r>
            <a:endParaRPr lang="nl-NL" dirty="0"/>
          </a:p>
        </p:txBody>
      </p:sp>
      <p:sp>
        <p:nvSpPr>
          <p:cNvPr id="19" name="Tijdelijke aanduiding voor tekst 16"/>
          <p:cNvSpPr>
            <a:spLocks noGrp="1"/>
          </p:cNvSpPr>
          <p:nvPr>
            <p:ph type="body" sz="quarter" idx="12" hasCustomPrompt="1"/>
          </p:nvPr>
        </p:nvSpPr>
        <p:spPr>
          <a:xfrm>
            <a:off x="883714" y="4820864"/>
            <a:ext cx="6322636" cy="264320"/>
          </a:xfrm>
          <a:prstGeom prst="rect">
            <a:avLst/>
          </a:prstGeom>
        </p:spPr>
        <p:txBody>
          <a:bodyPr/>
          <a:lstStyle>
            <a:lvl1pPr marL="0" indent="0">
              <a:buNone/>
              <a:defRPr sz="1100" b="0">
                <a:latin typeface="Calibri" panose="020F0502020204030204" pitchFamily="34" charset="0"/>
              </a:defRPr>
            </a:lvl1pPr>
          </a:lstStyle>
          <a:p>
            <a:pPr lvl="0"/>
            <a:r>
              <a:rPr lang="nl-NL" dirty="0" err="1" smtClean="0"/>
              <a:t>Title</a:t>
            </a:r>
            <a:endParaRPr lang="nl-NL" dirty="0"/>
          </a:p>
        </p:txBody>
      </p:sp>
    </p:spTree>
    <p:extLst>
      <p:ext uri="{BB962C8B-B14F-4D97-AF65-F5344CB8AC3E}">
        <p14:creationId xmlns:p14="http://schemas.microsoft.com/office/powerpoint/2010/main" val="16472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 light">
    <p:spTree>
      <p:nvGrpSpPr>
        <p:cNvPr id="1" name=""/>
        <p:cNvGrpSpPr/>
        <p:nvPr/>
      </p:nvGrpSpPr>
      <p:grpSpPr>
        <a:xfrm>
          <a:off x="0" y="0"/>
          <a:ext cx="0" cy="0"/>
          <a:chOff x="0" y="0"/>
          <a:chExt cx="0" cy="0"/>
        </a:xfrm>
      </p:grpSpPr>
      <p:pic>
        <p:nvPicPr>
          <p:cNvPr id="6" name="Picture 4" descr="73e38386-b2a3-41e7-8d41-ccd1b98f2e3c"/>
          <p:cNvPicPr>
            <a:picLocks noChangeAspect="1" noChangeArrowheads="1"/>
          </p:cNvPicPr>
          <p:nvPr userDrawn="1"/>
        </p:nvPicPr>
        <p:blipFill>
          <a:blip r:embed="rId2" cstate="print"/>
          <a:srcRect r="-11415"/>
          <a:stretch>
            <a:fillRect/>
          </a:stretch>
        </p:blipFill>
        <p:spPr bwMode="auto">
          <a:xfrm>
            <a:off x="8177244" y="4366228"/>
            <a:ext cx="1727044" cy="2472690"/>
          </a:xfrm>
          <a:prstGeom prst="rect">
            <a:avLst/>
          </a:prstGeom>
          <a:solidFill>
            <a:schemeClr val="bg1"/>
          </a:solidFill>
          <a:ln w="9525">
            <a:noFill/>
            <a:miter lim="800000"/>
            <a:headEnd/>
            <a:tailEnd/>
          </a:ln>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mn-lt"/>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8560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image - snooker">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270" y="5466995"/>
            <a:ext cx="1978328" cy="1340317"/>
          </a:xfrm>
          <a:prstGeom prst="rect">
            <a:avLst/>
          </a:prstGeom>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9883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image - kite">
    <p:spTree>
      <p:nvGrpSpPr>
        <p:cNvPr id="1" name=""/>
        <p:cNvGrpSpPr/>
        <p:nvPr/>
      </p:nvGrpSpPr>
      <p:grpSpPr>
        <a:xfrm>
          <a:off x="0" y="0"/>
          <a:ext cx="0" cy="0"/>
          <a:chOff x="0" y="0"/>
          <a:chExt cx="0" cy="0"/>
        </a:xfrm>
      </p:grpSpPr>
      <p:pic>
        <p:nvPicPr>
          <p:cNvPr id="6" name="Picture 4" descr="73e38386-b2a3-41e7-8d41-ccd1b98f2e3c"/>
          <p:cNvPicPr>
            <a:picLocks noChangeAspect="1" noChangeArrowheads="1"/>
          </p:cNvPicPr>
          <p:nvPr userDrawn="1"/>
        </p:nvPicPr>
        <p:blipFill>
          <a:blip r:embed="rId2" cstate="print"/>
          <a:stretch>
            <a:fillRect/>
          </a:stretch>
        </p:blipFill>
        <p:spPr bwMode="auto">
          <a:xfrm>
            <a:off x="8324327" y="4495168"/>
            <a:ext cx="1574416" cy="2363033"/>
          </a:xfrm>
          <a:prstGeom prst="rect">
            <a:avLst/>
          </a:prstGeom>
          <a:solidFill>
            <a:schemeClr val="bg1"/>
          </a:solidFill>
          <a:ln w="9525">
            <a:noFill/>
            <a:miter lim="800000"/>
            <a:headEnd/>
            <a:tailEnd/>
          </a:ln>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mn-lt"/>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386494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ulli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0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ly header">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25110" y="289481"/>
            <a:ext cx="8920642" cy="761025"/>
          </a:xfrm>
          <a:prstGeom prst="rect">
            <a:avLst/>
          </a:prstGeom>
        </p:spPr>
        <p:txBody>
          <a:bodyPr/>
          <a:lstStyle>
            <a:lvl1pPr>
              <a:defRPr sz="2281">
                <a:latin typeface="Calibri" panose="020F0502020204030204" pitchFamily="34" charset="0"/>
              </a:defRPr>
            </a:lvl1pPr>
          </a:lstStyle>
          <a:p>
            <a:r>
              <a:rPr lang="nl-NL" dirty="0" smtClean="0"/>
              <a:t>Place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Tree>
    <p:extLst>
      <p:ext uri="{BB962C8B-B14F-4D97-AF65-F5344CB8AC3E}">
        <p14:creationId xmlns:p14="http://schemas.microsoft.com/office/powerpoint/2010/main" val="32228128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9820797A-3E24-490B-8BA0-B6CE2C47461E}" type="datetimeFigureOut">
              <a:rPr lang="en-GB" smtClean="0">
                <a:solidFill>
                  <a:prstClr val="black">
                    <a:tint val="75000"/>
                  </a:prstClr>
                </a:solidFill>
              </a:rPr>
              <a:pPr/>
              <a:t>05/06/2016</a:t>
            </a:fld>
            <a:endParaRPr lang="en-GB">
              <a:solidFill>
                <a:prstClr val="black">
                  <a:tint val="75000"/>
                </a:prstClr>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978CB92E-0F1C-4EAC-90D6-0EA1EE877B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370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27374" y="296036"/>
            <a:ext cx="7315405" cy="805513"/>
          </a:xfrm>
          <a:prstGeom prst="rect">
            <a:avLst/>
          </a:prstGeom>
        </p:spPr>
        <p:txBody>
          <a:bodyPr/>
          <a:lstStyle>
            <a:lvl1pPr>
              <a:defRPr sz="2661">
                <a:latin typeface="+mj-lt"/>
              </a:defRPr>
            </a:lvl1pPr>
          </a:lstStyle>
          <a:p>
            <a:r>
              <a:rPr lang="nl-NL" dirty="0" smtClean="0"/>
              <a:t>Place </a:t>
            </a:r>
            <a:r>
              <a:rPr lang="nl-NL" dirty="0" err="1" smtClean="0"/>
              <a:t>your</a:t>
            </a:r>
            <a:r>
              <a:rPr lang="nl-NL" dirty="0" smtClean="0"/>
              <a:t> </a:t>
            </a:r>
            <a:r>
              <a:rPr lang="nl-NL" dirty="0" err="1" smtClean="0"/>
              <a:t>heading</a:t>
            </a:r>
            <a:r>
              <a:rPr lang="nl-NL" dirty="0" smtClean="0"/>
              <a:t> </a:t>
            </a:r>
            <a:r>
              <a:rPr lang="nl-NL" dirty="0" err="1" smtClean="0"/>
              <a:t>here</a:t>
            </a:r>
            <a:endParaRPr lang="nl-NL" dirty="0"/>
          </a:p>
        </p:txBody>
      </p:sp>
      <p:sp>
        <p:nvSpPr>
          <p:cNvPr id="7" name="Tijdelijke aanduiding voor tekst 6"/>
          <p:cNvSpPr>
            <a:spLocks noGrp="1"/>
          </p:cNvSpPr>
          <p:nvPr>
            <p:ph type="body" sz="quarter" idx="10"/>
          </p:nvPr>
        </p:nvSpPr>
        <p:spPr>
          <a:xfrm>
            <a:off x="843353" y="1390161"/>
            <a:ext cx="4109647" cy="3179364"/>
          </a:xfrm>
          <a:prstGeom prst="rect">
            <a:avLst/>
          </a:prstGeom>
        </p:spPr>
        <p:txBody>
          <a:bodyPr lIns="0"/>
          <a:lstStyle>
            <a:lvl1pPr>
              <a:defRPr sz="1521">
                <a:latin typeface="+mj-lt"/>
              </a:defRPr>
            </a:lvl1pPr>
          </a:lstStyle>
          <a:p>
            <a:pPr lvl="0"/>
            <a:r>
              <a:rPr lang="nl-NL" dirty="0" smtClean="0"/>
              <a:t>Klik om de modelstijlen te bewerken</a:t>
            </a:r>
          </a:p>
        </p:txBody>
      </p:sp>
      <p:sp>
        <p:nvSpPr>
          <p:cNvPr id="9" name="Tekstvak 8"/>
          <p:cNvSpPr txBox="1"/>
          <p:nvPr userDrawn="1"/>
        </p:nvSpPr>
        <p:spPr>
          <a:xfrm>
            <a:off x="767918" y="5581148"/>
            <a:ext cx="1366080" cy="209288"/>
          </a:xfrm>
          <a:prstGeom prst="rect">
            <a:avLst/>
          </a:prstGeom>
          <a:noFill/>
        </p:spPr>
        <p:txBody>
          <a:bodyPr wrap="none" rtlCol="0">
            <a:spAutoFit/>
          </a:bodyPr>
          <a:lstStyle/>
          <a:p>
            <a:r>
              <a:rPr lang="en-US" sz="760" b="1" dirty="0" err="1" smtClean="0">
                <a:latin typeface="Verdana" pitchFamily="34" charset="0"/>
              </a:rPr>
              <a:t>www.vimpelcom.com</a:t>
            </a:r>
            <a:endParaRPr lang="nl-NL" sz="760" b="1" dirty="0">
              <a:latin typeface="Verdana" pitchFamily="34" charset="0"/>
            </a:endParaRPr>
          </a:p>
        </p:txBody>
      </p:sp>
    </p:spTree>
    <p:extLst>
      <p:ext uri="{BB962C8B-B14F-4D97-AF65-F5344CB8AC3E}">
        <p14:creationId xmlns:p14="http://schemas.microsoft.com/office/powerpoint/2010/main" val="3385861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page ">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3058" y="349041"/>
            <a:ext cx="8915400" cy="1143000"/>
          </a:xfrm>
          <a:prstGeom prst="rect">
            <a:avLst/>
          </a:prstGeom>
        </p:spPr>
        <p:txBody>
          <a:bodyPr/>
          <a:lstStyle>
            <a:lvl1pPr algn="l">
              <a:defRPr sz="2400" b="0" baseline="0">
                <a:solidFill>
                  <a:schemeClr val="accent4"/>
                </a:solidFill>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heading</a:t>
            </a:r>
            <a:r>
              <a:rPr lang="nl-NL" dirty="0" smtClean="0"/>
              <a:t> </a:t>
            </a:r>
            <a:r>
              <a:rPr lang="nl-NL" dirty="0" err="1" smtClean="0"/>
              <a:t>here</a:t>
            </a:r>
            <a:endParaRPr lang="nl-NL" dirty="0"/>
          </a:p>
        </p:txBody>
      </p:sp>
    </p:spTree>
    <p:extLst>
      <p:ext uri="{BB962C8B-B14F-4D97-AF65-F5344CB8AC3E}">
        <p14:creationId xmlns:p14="http://schemas.microsoft.com/office/powerpoint/2010/main" val="24897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page with imag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3058" y="349041"/>
            <a:ext cx="8915400" cy="1143000"/>
          </a:xfrm>
          <a:prstGeom prst="rect">
            <a:avLst/>
          </a:prstGeom>
        </p:spPr>
        <p:txBody>
          <a:bodyPr/>
          <a:lstStyle>
            <a:lvl1pPr algn="l">
              <a:defRPr sz="2400" b="0" baseline="0">
                <a:solidFill>
                  <a:schemeClr val="accent4"/>
                </a:solidFill>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heading</a:t>
            </a:r>
            <a:r>
              <a:rPr lang="nl-NL" dirty="0" smtClean="0"/>
              <a:t> </a:t>
            </a:r>
            <a:r>
              <a:rPr lang="nl-NL" dirty="0" err="1" smtClean="0"/>
              <a:t>here</a:t>
            </a:r>
            <a:endParaRPr lang="nl-NL" dirty="0"/>
          </a:p>
        </p:txBody>
      </p:sp>
      <p:sp>
        <p:nvSpPr>
          <p:cNvPr id="3" name="Tijdelijke aanduiding voor afbeelding 2"/>
          <p:cNvSpPr>
            <a:spLocks noGrp="1"/>
          </p:cNvSpPr>
          <p:nvPr>
            <p:ph type="pic" sz="quarter" idx="10" hasCustomPrompt="1"/>
          </p:nvPr>
        </p:nvSpPr>
        <p:spPr>
          <a:xfrm>
            <a:off x="631825" y="0"/>
            <a:ext cx="9274175" cy="6165850"/>
          </a:xfrm>
          <a:prstGeom prst="rect">
            <a:avLst/>
          </a:prstGeom>
        </p:spPr>
        <p:txBody>
          <a:bodyPr/>
          <a:lstStyle>
            <a:lvl1pPr marL="0" indent="0">
              <a:buNone/>
              <a:defRPr sz="1200">
                <a:latin typeface="Calibri" panose="020F0502020204030204" pitchFamily="34" charset="0"/>
              </a:defRPr>
            </a:lvl1pPr>
          </a:lstStyle>
          <a:p>
            <a:r>
              <a:rPr lang="en-US" dirty="0" smtClean="0"/>
              <a:t>Click on the icon to select an image</a:t>
            </a:r>
            <a:endParaRPr lang="nl-NL" dirty="0"/>
          </a:p>
        </p:txBody>
      </p:sp>
    </p:spTree>
    <p:extLst>
      <p:ext uri="{BB962C8B-B14F-4D97-AF65-F5344CB8AC3E}">
        <p14:creationId xmlns:p14="http://schemas.microsoft.com/office/powerpoint/2010/main" val="17513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3058" y="349041"/>
            <a:ext cx="8915400" cy="1143000"/>
          </a:xfrm>
          <a:prstGeom prst="rect">
            <a:avLst/>
          </a:prstGeom>
        </p:spPr>
        <p:txBody>
          <a:bodyPr/>
          <a:lstStyle>
            <a:lvl1pPr algn="l">
              <a:defRPr sz="2400" b="1"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quote </a:t>
            </a:r>
            <a:r>
              <a:rPr lang="nl-NL" dirty="0" err="1" smtClean="0"/>
              <a:t>here</a:t>
            </a:r>
            <a:endParaRPr lang="nl-NL" dirty="0"/>
          </a:p>
        </p:txBody>
      </p:sp>
      <p:sp>
        <p:nvSpPr>
          <p:cNvPr id="17" name="Tijdelijke aanduiding voor tekst 16"/>
          <p:cNvSpPr>
            <a:spLocks noGrp="1"/>
          </p:cNvSpPr>
          <p:nvPr>
            <p:ph type="body" sz="quarter" idx="11" hasCustomPrompt="1"/>
          </p:nvPr>
        </p:nvSpPr>
        <p:spPr>
          <a:xfrm>
            <a:off x="883714" y="4604840"/>
            <a:ext cx="6322636" cy="264320"/>
          </a:xfrm>
          <a:prstGeom prst="rect">
            <a:avLst/>
          </a:prstGeom>
        </p:spPr>
        <p:txBody>
          <a:bodyPr/>
          <a:lstStyle>
            <a:lvl1pPr marL="0" indent="0">
              <a:buNone/>
              <a:defRPr sz="1200" b="1">
                <a:latin typeface="Calibri" panose="020F0502020204030204" pitchFamily="34" charset="0"/>
              </a:defRPr>
            </a:lvl1pPr>
          </a:lstStyle>
          <a:p>
            <a:pPr lvl="0"/>
            <a:r>
              <a:rPr lang="nl-NL" dirty="0" smtClean="0"/>
              <a:t>Name </a:t>
            </a:r>
            <a:r>
              <a:rPr lang="nl-NL" dirty="0" err="1" smtClean="0"/>
              <a:t>Quoter</a:t>
            </a:r>
            <a:endParaRPr lang="nl-NL" dirty="0"/>
          </a:p>
        </p:txBody>
      </p:sp>
      <p:sp>
        <p:nvSpPr>
          <p:cNvPr id="19" name="Tijdelijke aanduiding voor tekst 16"/>
          <p:cNvSpPr>
            <a:spLocks noGrp="1"/>
          </p:cNvSpPr>
          <p:nvPr>
            <p:ph type="body" sz="quarter" idx="12" hasCustomPrompt="1"/>
          </p:nvPr>
        </p:nvSpPr>
        <p:spPr>
          <a:xfrm>
            <a:off x="883714" y="4820864"/>
            <a:ext cx="6322636" cy="264320"/>
          </a:xfrm>
          <a:prstGeom prst="rect">
            <a:avLst/>
          </a:prstGeom>
        </p:spPr>
        <p:txBody>
          <a:bodyPr/>
          <a:lstStyle>
            <a:lvl1pPr marL="0" indent="0">
              <a:buNone/>
              <a:defRPr sz="1050" b="0">
                <a:latin typeface="Calibri" panose="020F0502020204030204" pitchFamily="34" charset="0"/>
              </a:defRPr>
            </a:lvl1pPr>
          </a:lstStyle>
          <a:p>
            <a:pPr lvl="0"/>
            <a:r>
              <a:rPr lang="nl-NL" dirty="0" err="1" smtClean="0"/>
              <a:t>Title</a:t>
            </a:r>
            <a:endParaRPr lang="nl-NL" dirty="0"/>
          </a:p>
        </p:txBody>
      </p:sp>
    </p:spTree>
    <p:extLst>
      <p:ext uri="{BB962C8B-B14F-4D97-AF65-F5344CB8AC3E}">
        <p14:creationId xmlns:p14="http://schemas.microsoft.com/office/powerpoint/2010/main" val="371597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it slid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atin typeface="Calibri" panose="020F0502020204030204" pitchFamily="34" charset="0"/>
              </a:defRPr>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atin typeface="Calibri" panose="020F0502020204030204" pitchFamily="34" charset="0"/>
              </a:defRPr>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atin typeface="Calibri" panose="020F0502020204030204" pitchFamily="34" charset="0"/>
              </a:defRPr>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atin typeface="Calibri" panose="020F0502020204030204" pitchFamily="34" charset="0"/>
              </a:defRPr>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5284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2136" y="341784"/>
            <a:ext cx="8915400" cy="1143000"/>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contact </a:t>
            </a:r>
            <a:r>
              <a:rPr lang="nl-NL" dirty="0" err="1" smtClean="0"/>
              <a:t>here</a:t>
            </a:r>
            <a:endParaRPr lang="nl-NL" dirty="0"/>
          </a:p>
        </p:txBody>
      </p:sp>
      <p:sp>
        <p:nvSpPr>
          <p:cNvPr id="15" name="Tijdelijke aanduiding voor tekst 14"/>
          <p:cNvSpPr>
            <a:spLocks noGrp="1"/>
          </p:cNvSpPr>
          <p:nvPr>
            <p:ph type="body" sz="quarter" idx="10" hasCustomPrompt="1"/>
          </p:nvPr>
        </p:nvSpPr>
        <p:spPr>
          <a:xfrm>
            <a:off x="884111" y="1189643"/>
            <a:ext cx="6264299" cy="460259"/>
          </a:xfrm>
          <a:prstGeom prst="rect">
            <a:avLst/>
          </a:prstGeom>
        </p:spPr>
        <p:txBody>
          <a:bodyPr/>
          <a:lstStyle>
            <a:lvl1pPr marL="0" indent="0">
              <a:buNone/>
              <a:defRPr sz="1400">
                <a:latin typeface="Calibri" panose="020F0502020204030204" pitchFamily="34" charset="0"/>
              </a:defRPr>
            </a:lvl1pPr>
          </a:lstStyle>
          <a:p>
            <a:pPr lvl="0"/>
            <a:r>
              <a:rPr lang="nl-NL" dirty="0" smtClean="0"/>
              <a:t>Contact information</a:t>
            </a:r>
            <a:endParaRPr lang="nl-NL" dirty="0"/>
          </a:p>
        </p:txBody>
      </p:sp>
    </p:spTree>
    <p:extLst>
      <p:ext uri="{BB962C8B-B14F-4D97-AF65-F5344CB8AC3E}">
        <p14:creationId xmlns:p14="http://schemas.microsoft.com/office/powerpoint/2010/main" val="164063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Tree>
    <p:extLst>
      <p:ext uri="{BB962C8B-B14F-4D97-AF65-F5344CB8AC3E}">
        <p14:creationId xmlns:p14="http://schemas.microsoft.com/office/powerpoint/2010/main" val="21602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2136" y="334750"/>
            <a:ext cx="8915400" cy="717986"/>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4536876"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
        <p:nvSpPr>
          <p:cNvPr id="4" name="Tijdelijke aanduiding voor grafiek 3"/>
          <p:cNvSpPr>
            <a:spLocks noGrp="1"/>
          </p:cNvSpPr>
          <p:nvPr>
            <p:ph type="chart" sz="quarter" idx="11" hasCustomPrompt="1"/>
          </p:nvPr>
        </p:nvSpPr>
        <p:spPr>
          <a:xfrm>
            <a:off x="5600700" y="1412875"/>
            <a:ext cx="4176713" cy="4248150"/>
          </a:xfrm>
          <a:prstGeom prst="rect">
            <a:avLst/>
          </a:prstGeom>
        </p:spPr>
        <p:txBody>
          <a:bodyPr/>
          <a:lstStyle>
            <a:lvl1pPr marL="0" indent="0">
              <a:buNone/>
              <a:defRPr sz="1200" baseline="0"/>
            </a:lvl1pPr>
          </a:lstStyle>
          <a:p>
            <a:r>
              <a:rPr lang="nl-NL" dirty="0" smtClean="0"/>
              <a:t>Click on icon </a:t>
            </a:r>
            <a:r>
              <a:rPr lang="nl-NL" dirty="0" err="1" smtClean="0"/>
              <a:t>for</a:t>
            </a:r>
            <a:r>
              <a:rPr lang="nl-NL" dirty="0" smtClean="0"/>
              <a:t> </a:t>
            </a:r>
            <a:r>
              <a:rPr lang="nl-NL" dirty="0" err="1" smtClean="0"/>
              <a:t>chart</a:t>
            </a:r>
            <a:r>
              <a:rPr lang="nl-NL" dirty="0" smtClean="0"/>
              <a:t> type</a:t>
            </a:r>
            <a:endParaRPr lang="nl-NL" dirty="0"/>
          </a:p>
        </p:txBody>
      </p:sp>
    </p:spTree>
    <p:extLst>
      <p:ext uri="{BB962C8B-B14F-4D97-AF65-F5344CB8AC3E}">
        <p14:creationId xmlns:p14="http://schemas.microsoft.com/office/powerpoint/2010/main" val="10606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image - Amsterdam">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6223" y="4717181"/>
            <a:ext cx="4029777" cy="2140819"/>
          </a:xfrm>
          <a:prstGeom prst="rect">
            <a:avLst/>
          </a:prstGeom>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9328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 flower">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a:extLst>
              <a:ext uri="{28A0092B-C50C-407E-A947-70E740481C1C}">
                <a14:useLocalDpi xmlns:a14="http://schemas.microsoft.com/office/drawing/2010/main" val="0"/>
              </a:ext>
            </a:extLst>
          </a:blip>
          <a:srcRect r="-18326"/>
          <a:stretch/>
        </p:blipFill>
        <p:spPr>
          <a:xfrm>
            <a:off x="8163770" y="4660393"/>
            <a:ext cx="1733890" cy="2198018"/>
          </a:xfrm>
          <a:prstGeom prst="rect">
            <a:avLst/>
          </a:prstGeom>
          <a:solidFill>
            <a:schemeClr val="bg1"/>
          </a:solidFill>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66946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 doll">
    <p:spTree>
      <p:nvGrpSpPr>
        <p:cNvPr id="1" name=""/>
        <p:cNvGrpSpPr/>
        <p:nvPr/>
      </p:nvGrpSpPr>
      <p:grpSpPr>
        <a:xfrm>
          <a:off x="0" y="0"/>
          <a:ext cx="0" cy="0"/>
          <a:chOff x="0" y="0"/>
          <a:chExt cx="0" cy="0"/>
        </a:xfrm>
      </p:grpSpPr>
      <p:pic>
        <p:nvPicPr>
          <p:cNvPr id="5" name="Picture 4" descr="73e38386-b2a3-41e7-8d41-ccd1b98f2e3c"/>
          <p:cNvPicPr>
            <a:picLocks noChangeAspect="1" noChangeArrowheads="1"/>
          </p:cNvPicPr>
          <p:nvPr userDrawn="1"/>
        </p:nvPicPr>
        <p:blipFill>
          <a:blip r:embed="rId2" cstate="print"/>
          <a:stretch>
            <a:fillRect/>
          </a:stretch>
        </p:blipFill>
        <p:spPr bwMode="auto">
          <a:xfrm>
            <a:off x="8044461" y="4204911"/>
            <a:ext cx="1861539" cy="2652143"/>
          </a:xfrm>
          <a:prstGeom prst="rect">
            <a:avLst/>
          </a:prstGeom>
          <a:noFill/>
          <a:ln w="9525">
            <a:noFill/>
            <a:miter lim="800000"/>
            <a:headEnd/>
            <a:tailEnd/>
          </a:ln>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74521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 shel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7296" y="5171265"/>
            <a:ext cx="2225824" cy="1652674"/>
          </a:xfrm>
          <a:prstGeom prst="rect">
            <a:avLst/>
          </a:prstGeom>
        </p:spPr>
      </p:pic>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159302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 mask">
    <p:spTree>
      <p:nvGrpSpPr>
        <p:cNvPr id="1" name=""/>
        <p:cNvGrpSpPr/>
        <p:nvPr/>
      </p:nvGrpSpPr>
      <p:grpSpPr>
        <a:xfrm>
          <a:off x="0" y="0"/>
          <a:ext cx="0" cy="0"/>
          <a:chOff x="0" y="0"/>
          <a:chExt cx="0" cy="0"/>
        </a:xfrm>
      </p:grpSpPr>
      <p:sp>
        <p:nvSpPr>
          <p:cNvPr id="13" name="Titel 12"/>
          <p:cNvSpPr>
            <a:spLocks noGrp="1"/>
          </p:cNvSpPr>
          <p:nvPr>
            <p:ph type="title" hasCustomPrompt="1"/>
          </p:nvPr>
        </p:nvSpPr>
        <p:spPr>
          <a:xfrm>
            <a:off x="862136" y="334750"/>
            <a:ext cx="8915400" cy="645978"/>
          </a:xfrm>
          <a:prstGeom prst="rect">
            <a:avLst/>
          </a:prstGeom>
        </p:spPr>
        <p:txBody>
          <a:bodyPr/>
          <a:lstStyle>
            <a:lvl1pPr algn="l">
              <a:defRPr sz="2400" baseline="0">
                <a:latin typeface="Calibri" panose="020F0502020204030204" pitchFamily="34" charset="0"/>
              </a:defRPr>
            </a:lvl1pPr>
          </a:lstStyle>
          <a:p>
            <a:r>
              <a:rPr lang="nl-NL" dirty="0" err="1" smtClean="0"/>
              <a:t>Place</a:t>
            </a:r>
            <a:r>
              <a:rPr lang="nl-NL" dirty="0" smtClean="0"/>
              <a:t> </a:t>
            </a:r>
            <a:r>
              <a:rPr lang="nl-NL" dirty="0" err="1" smtClean="0"/>
              <a:t>your</a:t>
            </a:r>
            <a:r>
              <a:rPr lang="nl-NL" dirty="0" smtClean="0"/>
              <a:t> </a:t>
            </a:r>
            <a:r>
              <a:rPr lang="nl-NL" dirty="0" err="1" smtClean="0"/>
              <a:t>title</a:t>
            </a:r>
            <a:r>
              <a:rPr lang="nl-NL" dirty="0" smtClean="0"/>
              <a:t> </a:t>
            </a:r>
            <a:r>
              <a:rPr lang="nl-NL" dirty="0" err="1" smtClean="0"/>
              <a:t>here</a:t>
            </a:r>
            <a:endParaRPr lang="nl-NL" dirty="0"/>
          </a:p>
        </p:txBody>
      </p:sp>
      <p:sp>
        <p:nvSpPr>
          <p:cNvPr id="3" name="Tijdelijke aanduiding voor tekst 2"/>
          <p:cNvSpPr>
            <a:spLocks noGrp="1"/>
          </p:cNvSpPr>
          <p:nvPr>
            <p:ph type="body" sz="quarter" idx="10" hasCustomPrompt="1"/>
          </p:nvPr>
        </p:nvSpPr>
        <p:spPr>
          <a:xfrm>
            <a:off x="884267" y="1412875"/>
            <a:ext cx="8785225" cy="4248150"/>
          </a:xfrm>
          <a:prstGeom prst="rect">
            <a:avLst/>
          </a:prstGeom>
        </p:spPr>
        <p:txBody>
          <a:bodyPr/>
          <a:lstStyle>
            <a:lvl1pPr marL="268288" marR="0" indent="-268288" algn="l" defTabSz="914400" rtl="0" eaLnBrk="1" fontAlgn="auto" latinLnBrk="0" hangingPunct="1">
              <a:lnSpc>
                <a:spcPct val="100000"/>
              </a:lnSpc>
              <a:spcBef>
                <a:spcPts val="600"/>
              </a:spcBef>
              <a:spcAft>
                <a:spcPts val="300"/>
              </a:spcAft>
              <a:buClrTx/>
              <a:buSzPct val="125000"/>
              <a:buFont typeface="Arial" pitchFamily="34" charset="0"/>
              <a:buChar char="•"/>
              <a:tabLst/>
              <a:defRPr sz="1800"/>
            </a:lvl1pPr>
            <a:lvl2pPr marL="536575" marR="0" indent="-268288" algn="l" defTabSz="914400" rtl="0" eaLnBrk="1" fontAlgn="auto" latinLnBrk="0" hangingPunct="1">
              <a:lnSpc>
                <a:spcPct val="100000"/>
              </a:lnSpc>
              <a:spcBef>
                <a:spcPts val="600"/>
              </a:spcBef>
              <a:spcAft>
                <a:spcPts val="300"/>
              </a:spcAft>
              <a:buClr>
                <a:schemeClr val="accent2"/>
              </a:buClr>
              <a:buSzPct val="50000"/>
              <a:buFont typeface="Arial" pitchFamily="34" charset="0"/>
              <a:buChar char="►"/>
              <a:tabLst/>
              <a:defRPr sz="1600"/>
            </a:lvl2pPr>
            <a:lvl3pPr marL="804863" marR="0" indent="-268288" algn="l" defTabSz="914400" rtl="0" eaLnBrk="1" fontAlgn="auto" latinLnBrk="0" hangingPunct="1">
              <a:lnSpc>
                <a:spcPct val="100000"/>
              </a:lnSpc>
              <a:spcBef>
                <a:spcPts val="600"/>
              </a:spcBef>
              <a:spcAft>
                <a:spcPts val="300"/>
              </a:spcAft>
              <a:buClrTx/>
              <a:buSzTx/>
              <a:buFont typeface="Verdana" pitchFamily="34" charset="0"/>
              <a:buChar char="-"/>
              <a:tabLst/>
              <a:defRPr sz="1400"/>
            </a:lvl3pPr>
            <a:lvl4pPr marL="1147763" marR="0" indent="-342900" algn="l" defTabSz="914400" rtl="0" eaLnBrk="1" fontAlgn="auto" latinLnBrk="0" hangingPunct="1">
              <a:lnSpc>
                <a:spcPct val="100000"/>
              </a:lnSpc>
              <a:spcBef>
                <a:spcPts val="600"/>
              </a:spcBef>
              <a:spcAft>
                <a:spcPts val="300"/>
              </a:spcAft>
              <a:buClr>
                <a:schemeClr val="accent2"/>
              </a:buClr>
              <a:buSzTx/>
              <a:buFont typeface="Arial" pitchFamily="34" charset="0"/>
              <a:buChar char="•"/>
              <a:tabLst/>
              <a:defRPr sz="1200"/>
            </a:lvl4pPr>
          </a:lstStyle>
          <a:p>
            <a:pPr lvl="0"/>
            <a:r>
              <a:rPr lang="nl-NL" dirty="0" smtClean="0"/>
              <a:t>First </a:t>
            </a:r>
            <a:r>
              <a:rPr lang="nl-NL" dirty="0" err="1" smtClean="0"/>
              <a:t>bullet</a:t>
            </a:r>
            <a:r>
              <a:rPr lang="nl-NL" dirty="0" smtClean="0"/>
              <a:t> </a:t>
            </a:r>
            <a:r>
              <a:rPr lang="nl-NL" dirty="0" err="1" smtClean="0"/>
              <a:t>for</a:t>
            </a:r>
            <a:r>
              <a:rPr lang="nl-NL" dirty="0" smtClean="0"/>
              <a:t> </a:t>
            </a:r>
            <a:r>
              <a:rPr lang="nl-NL" dirty="0" err="1" smtClean="0"/>
              <a:t>text</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6710" y="5105457"/>
            <a:ext cx="2451862" cy="1722433"/>
          </a:xfrm>
          <a:prstGeom prst="rect">
            <a:avLst/>
          </a:prstGeom>
        </p:spPr>
      </p:pic>
    </p:spTree>
    <p:extLst>
      <p:ext uri="{BB962C8B-B14F-4D97-AF65-F5344CB8AC3E}">
        <p14:creationId xmlns:p14="http://schemas.microsoft.com/office/powerpoint/2010/main" val="14285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290328" cy="6858000"/>
          </a:xfrm>
          <a:prstGeom prst="rect">
            <a:avLst/>
          </a:prstGeom>
          <a:gradFill flip="none" rotWithShape="1">
            <a:gsLst>
              <a:gs pos="0">
                <a:schemeClr val="accent2"/>
              </a:gs>
              <a:gs pos="100000">
                <a:schemeClr val="accent6"/>
              </a:gs>
            </a:gsLst>
            <a:lin ang="5400000" scaled="1"/>
            <a:tileRect/>
          </a:gradFill>
          <a:ln>
            <a:noFill/>
          </a:ln>
          <a:effectLst>
            <a:innerShdw blurRad="63500" dist="508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1825" y="0"/>
            <a:ext cx="9274175" cy="6165304"/>
          </a:xfrm>
          <a:prstGeom prst="rect">
            <a:avLst/>
          </a:prstGeom>
          <a:gradFill flip="none" rotWithShape="1">
            <a:gsLst>
              <a:gs pos="50000">
                <a:schemeClr val="tx2"/>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631825" y="2430487"/>
            <a:ext cx="9274175" cy="1957387"/>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1" name="Rectangle 13"/>
          <p:cNvSpPr>
            <a:spLocks noChangeArrowheads="1"/>
          </p:cNvSpPr>
          <p:nvPr/>
        </p:nvSpPr>
        <p:spPr bwMode="gray">
          <a:xfrm>
            <a:off x="298775" y="6510536"/>
            <a:ext cx="415498" cy="246221"/>
          </a:xfrm>
          <a:prstGeom prst="rect">
            <a:avLst/>
          </a:prstGeom>
          <a:noFill/>
          <a:ln w="38100" algn="ctr">
            <a:noFill/>
            <a:miter lim="800000"/>
            <a:headEnd/>
            <a:tailEnd/>
          </a:ln>
          <a:effectLst/>
        </p:spPr>
        <p:txBody>
          <a:bodyPr wrap="none">
            <a:spAutoFit/>
          </a:bodyPr>
          <a:lstStyle/>
          <a:p>
            <a:pPr algn="ctr">
              <a:defRPr/>
            </a:pPr>
            <a:fld id="{04E99C92-5D52-4858-9389-3A28B8816E3C}" type="slidenum">
              <a:rPr lang="ru-RU" sz="1000" b="0">
                <a:latin typeface="Calibri" panose="020F0502020204030204" pitchFamily="34" charset="0"/>
              </a:rPr>
              <a:pPr algn="ctr">
                <a:defRPr/>
              </a:pPr>
              <a:t>‹#›</a:t>
            </a:fld>
            <a:endParaRPr lang="ru-RU" sz="1000" b="0" dirty="0">
              <a:latin typeface="Calibri" panose="020F0502020204030204" pitchFamily="34" charset="0"/>
            </a:endParaRPr>
          </a:p>
        </p:txBody>
      </p:sp>
      <p:sp>
        <p:nvSpPr>
          <p:cNvPr id="12" name="Afgeronde rechthoek 11"/>
          <p:cNvSpPr/>
          <p:nvPr/>
        </p:nvSpPr>
        <p:spPr>
          <a:xfrm>
            <a:off x="50066" y="2436615"/>
            <a:ext cx="400050" cy="1957387"/>
          </a:xfrm>
          <a:prstGeom prst="roundRect">
            <a:avLst>
              <a:gd name="adj" fmla="val 281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pic>
        <p:nvPicPr>
          <p:cNvPr id="15" name="Picture 15"/>
          <p:cNvPicPr/>
          <p:nvPr userDrawn="1"/>
        </p:nvPicPr>
        <p:blipFill rotWithShape="1">
          <a:blip r:embed="rId3"/>
          <a:srcRect t="13711"/>
          <a:stretch/>
        </p:blipFill>
        <p:spPr bwMode="auto">
          <a:xfrm>
            <a:off x="8398872" y="6426330"/>
            <a:ext cx="1421251" cy="416736"/>
          </a:xfrm>
          <a:prstGeom prst="rect">
            <a:avLst/>
          </a:prstGeom>
          <a:noFill/>
          <a:ln w="9525">
            <a:noFill/>
            <a:miter lim="800000"/>
            <a:headEnd/>
            <a:tailEnd/>
          </a:ln>
        </p:spPr>
      </p:pic>
      <p:sp>
        <p:nvSpPr>
          <p:cNvPr id="17" name="Text Box 20"/>
          <p:cNvSpPr txBox="1">
            <a:spLocks noChangeArrowheads="1"/>
          </p:cNvSpPr>
          <p:nvPr userDrawn="1"/>
        </p:nvSpPr>
        <p:spPr bwMode="auto">
          <a:xfrm rot="16200000">
            <a:off x="-791641" y="3312354"/>
            <a:ext cx="1930399" cy="211203"/>
          </a:xfrm>
          <a:prstGeom prst="rect">
            <a:avLst/>
          </a:prstGeom>
          <a:noFill/>
          <a:ln w="9525">
            <a:noFill/>
            <a:miter lim="800000"/>
            <a:headEnd/>
            <a:tailEnd/>
          </a:ln>
          <a:effectLst>
            <a:innerShdw blurRad="63500" dist="50800">
              <a:schemeClr val="tx2">
                <a:alpha val="50000"/>
              </a:schemeClr>
            </a:innerShdw>
          </a:effectLst>
        </p:spPr>
        <p:txBody>
          <a:bodyPr wrap="square" tIns="36000" bIns="36000" anchor="ctr" anchorCtr="0">
            <a:spAutoFit/>
          </a:bodyPr>
          <a:lstStyle/>
          <a:p>
            <a:pPr algn="ctr">
              <a:spcBef>
                <a:spcPct val="50000"/>
              </a:spcBef>
              <a:defRPr/>
            </a:pPr>
            <a:r>
              <a:rPr lang="ru-RU" sz="900" b="0" dirty="0">
                <a:latin typeface="Calibri" panose="020F0502020204030204" pitchFamily="34" charset="0"/>
              </a:rPr>
              <a:t>©</a:t>
            </a:r>
            <a:r>
              <a:rPr lang="en-NZ" sz="900" b="0" dirty="0">
                <a:latin typeface="Calibri" panose="020F0502020204030204" pitchFamily="34" charset="0"/>
              </a:rPr>
              <a:t> VimpelCom </a:t>
            </a:r>
            <a:r>
              <a:rPr lang="en-NZ" sz="900" b="0" dirty="0" smtClean="0">
                <a:latin typeface="Calibri" panose="020F0502020204030204" pitchFamily="34" charset="0"/>
              </a:rPr>
              <a:t>Ltd.</a:t>
            </a:r>
            <a:r>
              <a:rPr lang="en-US" sz="900" b="0" dirty="0" smtClean="0">
                <a:latin typeface="Calibri" panose="020F0502020204030204" pitchFamily="34" charset="0"/>
              </a:rPr>
              <a:t> 2016</a:t>
            </a:r>
            <a:endParaRPr lang="ru-RU" sz="900" b="0" dirty="0">
              <a:latin typeface="Calibri" panose="020F0502020204030204" pitchFamily="34" charset="0"/>
            </a:endParaRPr>
          </a:p>
        </p:txBody>
      </p:sp>
    </p:spTree>
    <p:extLst>
      <p:ext uri="{BB962C8B-B14F-4D97-AF65-F5344CB8AC3E}">
        <p14:creationId xmlns:p14="http://schemas.microsoft.com/office/powerpoint/2010/main" val="4014323574"/>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4"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27384"/>
            <a:ext cx="290328" cy="6885384"/>
          </a:xfrm>
          <a:prstGeom prst="rect">
            <a:avLst/>
          </a:prstGeom>
          <a:gradFill flip="none" rotWithShape="1">
            <a:gsLst>
              <a:gs pos="0">
                <a:schemeClr val="accent2"/>
              </a:gs>
              <a:gs pos="100000">
                <a:schemeClr val="accent6"/>
              </a:gs>
            </a:gsLst>
            <a:lin ang="5400000" scaled="1"/>
            <a:tileRect/>
          </a:gradFill>
          <a:ln>
            <a:noFill/>
          </a:ln>
          <a:effectLst>
            <a:innerShdw blurRad="63500" dist="508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p:cNvSpPr/>
          <p:nvPr/>
        </p:nvSpPr>
        <p:spPr>
          <a:xfrm>
            <a:off x="50066" y="2436615"/>
            <a:ext cx="400050" cy="1957387"/>
          </a:xfrm>
          <a:prstGeom prst="roundRect">
            <a:avLst>
              <a:gd name="adj" fmla="val 281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5" name="Line 33"/>
          <p:cNvSpPr>
            <a:spLocks noChangeShapeType="1"/>
          </p:cNvSpPr>
          <p:nvPr/>
        </p:nvSpPr>
        <p:spPr bwMode="gray">
          <a:xfrm>
            <a:off x="631825" y="892175"/>
            <a:ext cx="9131643" cy="0"/>
          </a:xfrm>
          <a:prstGeom prst="line">
            <a:avLst/>
          </a:prstGeom>
          <a:noFill/>
          <a:ln w="19050">
            <a:solidFill>
              <a:srgbClr val="FFCC00"/>
            </a:solidFill>
            <a:round/>
            <a:headEnd/>
            <a:tailEnd/>
          </a:ln>
          <a:effectLst/>
        </p:spPr>
        <p:txBody>
          <a:bodyPr wrap="none" anchor="ctr"/>
          <a:lstStyle/>
          <a:p>
            <a:pPr algn="ctr">
              <a:defRPr/>
            </a:pPr>
            <a:endParaRPr lang="en-US" sz="1200"/>
          </a:p>
        </p:txBody>
      </p:sp>
      <p:sp>
        <p:nvSpPr>
          <p:cNvPr id="13" name="Rectangle 13"/>
          <p:cNvSpPr>
            <a:spLocks noChangeArrowheads="1"/>
          </p:cNvSpPr>
          <p:nvPr userDrawn="1"/>
        </p:nvSpPr>
        <p:spPr bwMode="gray">
          <a:xfrm>
            <a:off x="298775" y="6510536"/>
            <a:ext cx="415498" cy="246221"/>
          </a:xfrm>
          <a:prstGeom prst="rect">
            <a:avLst/>
          </a:prstGeom>
          <a:noFill/>
          <a:ln w="38100" algn="ctr">
            <a:noFill/>
            <a:miter lim="800000"/>
            <a:headEnd/>
            <a:tailEnd/>
          </a:ln>
          <a:effectLst/>
        </p:spPr>
        <p:txBody>
          <a:bodyPr wrap="none">
            <a:spAutoFit/>
          </a:bodyPr>
          <a:lstStyle/>
          <a:p>
            <a:pPr algn="ctr">
              <a:defRPr/>
            </a:pPr>
            <a:fld id="{04E99C92-5D52-4858-9389-3A28B8816E3C}" type="slidenum">
              <a:rPr lang="ru-RU" sz="1000" b="0">
                <a:latin typeface="Calibri" panose="020F0502020204030204" pitchFamily="34" charset="0"/>
              </a:rPr>
              <a:pPr algn="ctr">
                <a:defRPr/>
              </a:pPr>
              <a:t>‹#›</a:t>
            </a:fld>
            <a:endParaRPr lang="ru-RU" sz="1000" b="0" dirty="0">
              <a:latin typeface="Calibri" panose="020F0502020204030204" pitchFamily="34" charset="0"/>
            </a:endParaRPr>
          </a:p>
        </p:txBody>
      </p:sp>
      <p:pic>
        <p:nvPicPr>
          <p:cNvPr id="17" name="Picture 15"/>
          <p:cNvPicPr/>
          <p:nvPr userDrawn="1"/>
        </p:nvPicPr>
        <p:blipFill rotWithShape="1">
          <a:blip r:embed="rId17"/>
          <a:srcRect t="13711"/>
          <a:stretch/>
        </p:blipFill>
        <p:spPr bwMode="auto">
          <a:xfrm>
            <a:off x="8398872" y="6426330"/>
            <a:ext cx="1421251" cy="416736"/>
          </a:xfrm>
          <a:prstGeom prst="rect">
            <a:avLst/>
          </a:prstGeom>
          <a:noFill/>
          <a:ln w="9525">
            <a:noFill/>
            <a:miter lim="800000"/>
            <a:headEnd/>
            <a:tailEnd/>
          </a:ln>
        </p:spPr>
      </p:pic>
      <p:sp>
        <p:nvSpPr>
          <p:cNvPr id="18" name="Text Box 20"/>
          <p:cNvSpPr txBox="1">
            <a:spLocks noChangeArrowheads="1"/>
          </p:cNvSpPr>
          <p:nvPr userDrawn="1"/>
        </p:nvSpPr>
        <p:spPr bwMode="auto">
          <a:xfrm rot="16200000">
            <a:off x="-791641" y="3312354"/>
            <a:ext cx="1930399" cy="211203"/>
          </a:xfrm>
          <a:prstGeom prst="rect">
            <a:avLst/>
          </a:prstGeom>
          <a:noFill/>
          <a:ln w="9525">
            <a:noFill/>
            <a:miter lim="800000"/>
            <a:headEnd/>
            <a:tailEnd/>
          </a:ln>
          <a:effectLst>
            <a:innerShdw blurRad="63500" dist="50800">
              <a:schemeClr val="tx2">
                <a:alpha val="50000"/>
              </a:schemeClr>
            </a:innerShdw>
          </a:effectLst>
        </p:spPr>
        <p:txBody>
          <a:bodyPr wrap="square" tIns="36000" bIns="36000" anchor="ctr" anchorCtr="0">
            <a:spAutoFit/>
          </a:bodyPr>
          <a:lstStyle/>
          <a:p>
            <a:pPr algn="ctr">
              <a:spcBef>
                <a:spcPct val="50000"/>
              </a:spcBef>
              <a:defRPr/>
            </a:pPr>
            <a:r>
              <a:rPr lang="ru-RU" sz="900" b="0" dirty="0">
                <a:latin typeface="Calibri" panose="020F0502020204030204" pitchFamily="34" charset="0"/>
              </a:rPr>
              <a:t>©</a:t>
            </a:r>
            <a:r>
              <a:rPr lang="en-NZ" sz="900" b="0" dirty="0">
                <a:latin typeface="Calibri" panose="020F0502020204030204" pitchFamily="34" charset="0"/>
              </a:rPr>
              <a:t> VimpelCom </a:t>
            </a:r>
            <a:r>
              <a:rPr lang="en-NZ" sz="900" b="0" dirty="0" smtClean="0">
                <a:latin typeface="Calibri" panose="020F0502020204030204" pitchFamily="34" charset="0"/>
              </a:rPr>
              <a:t>Ltd.</a:t>
            </a:r>
            <a:r>
              <a:rPr lang="en-US" sz="900" b="0" dirty="0" smtClean="0">
                <a:latin typeface="Calibri" panose="020F0502020204030204" pitchFamily="34" charset="0"/>
              </a:rPr>
              <a:t> 2016</a:t>
            </a:r>
            <a:endParaRPr lang="ru-RU" sz="900" b="0" dirty="0">
              <a:latin typeface="Calibri" panose="020F0502020204030204" pitchFamily="34" charset="0"/>
            </a:endParaRPr>
          </a:p>
        </p:txBody>
      </p:sp>
    </p:spTree>
    <p:extLst>
      <p:ext uri="{BB962C8B-B14F-4D97-AF65-F5344CB8AC3E}">
        <p14:creationId xmlns:p14="http://schemas.microsoft.com/office/powerpoint/2010/main" val="57344959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4" r:id="rId3"/>
    <p:sldLayoutId id="2147483656" r:id="rId4"/>
    <p:sldLayoutId id="2147483659" r:id="rId5"/>
    <p:sldLayoutId id="2147483657" r:id="rId6"/>
    <p:sldLayoutId id="2147483658" r:id="rId7"/>
    <p:sldLayoutId id="2147483660" r:id="rId8"/>
    <p:sldLayoutId id="2147483661" r:id="rId9"/>
    <p:sldLayoutId id="2147483662" r:id="rId10"/>
    <p:sldLayoutId id="2147483663" r:id="rId11"/>
    <p:sldLayoutId id="2147483664"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290328" cy="6858000"/>
          </a:xfrm>
          <a:prstGeom prst="rect">
            <a:avLst/>
          </a:prstGeom>
          <a:gradFill flip="none" rotWithShape="1">
            <a:gsLst>
              <a:gs pos="0">
                <a:schemeClr val="accent2"/>
              </a:gs>
              <a:gs pos="100000">
                <a:schemeClr val="accent6"/>
              </a:gs>
            </a:gsLst>
            <a:lin ang="5400000" scaled="1"/>
            <a:tileRect/>
          </a:gradFill>
          <a:ln>
            <a:noFill/>
          </a:ln>
          <a:effectLst>
            <a:innerShdw blurRad="63500" dist="508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1825" y="0"/>
            <a:ext cx="9274175" cy="6165304"/>
          </a:xfrm>
          <a:prstGeom prst="rect">
            <a:avLst/>
          </a:prstGeom>
          <a:gradFill flip="none" rotWithShape="1">
            <a:gsLst>
              <a:gs pos="50000">
                <a:schemeClr val="tx2"/>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p:cNvSpPr/>
          <p:nvPr/>
        </p:nvSpPr>
        <p:spPr>
          <a:xfrm>
            <a:off x="50066" y="2436615"/>
            <a:ext cx="400050" cy="1957387"/>
          </a:xfrm>
          <a:prstGeom prst="roundRect">
            <a:avLst>
              <a:gd name="adj" fmla="val 281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3" name="Rectangle 13"/>
          <p:cNvSpPr>
            <a:spLocks noChangeArrowheads="1"/>
          </p:cNvSpPr>
          <p:nvPr userDrawn="1"/>
        </p:nvSpPr>
        <p:spPr bwMode="gray">
          <a:xfrm>
            <a:off x="298775" y="6510536"/>
            <a:ext cx="415498" cy="246221"/>
          </a:xfrm>
          <a:prstGeom prst="rect">
            <a:avLst/>
          </a:prstGeom>
          <a:noFill/>
          <a:ln w="38100" algn="ctr">
            <a:noFill/>
            <a:miter lim="800000"/>
            <a:headEnd/>
            <a:tailEnd/>
          </a:ln>
          <a:effectLst/>
        </p:spPr>
        <p:txBody>
          <a:bodyPr wrap="none">
            <a:spAutoFit/>
          </a:bodyPr>
          <a:lstStyle/>
          <a:p>
            <a:pPr algn="ctr">
              <a:defRPr/>
            </a:pPr>
            <a:fld id="{04E99C92-5D52-4858-9389-3A28B8816E3C}" type="slidenum">
              <a:rPr lang="ru-RU" sz="1000" b="0">
                <a:latin typeface="Calibri" panose="020F0502020204030204" pitchFamily="34" charset="0"/>
              </a:rPr>
              <a:pPr algn="ctr">
                <a:defRPr/>
              </a:pPr>
              <a:t>‹#›</a:t>
            </a:fld>
            <a:endParaRPr lang="ru-RU" sz="1000" b="0" dirty="0">
              <a:latin typeface="Calibri" panose="020F0502020204030204" pitchFamily="34" charset="0"/>
            </a:endParaRPr>
          </a:p>
        </p:txBody>
      </p:sp>
      <p:pic>
        <p:nvPicPr>
          <p:cNvPr id="17" name="Picture 15"/>
          <p:cNvPicPr/>
          <p:nvPr userDrawn="1"/>
        </p:nvPicPr>
        <p:blipFill rotWithShape="1">
          <a:blip r:embed="rId4"/>
          <a:srcRect t="13711"/>
          <a:stretch/>
        </p:blipFill>
        <p:spPr bwMode="auto">
          <a:xfrm>
            <a:off x="8398872" y="6426330"/>
            <a:ext cx="1421251" cy="416736"/>
          </a:xfrm>
          <a:prstGeom prst="rect">
            <a:avLst/>
          </a:prstGeom>
          <a:noFill/>
          <a:ln w="9525">
            <a:noFill/>
            <a:miter lim="800000"/>
            <a:headEnd/>
            <a:tailEnd/>
          </a:ln>
        </p:spPr>
      </p:pic>
      <p:sp>
        <p:nvSpPr>
          <p:cNvPr id="18" name="Text Box 20"/>
          <p:cNvSpPr txBox="1">
            <a:spLocks noChangeArrowheads="1"/>
          </p:cNvSpPr>
          <p:nvPr userDrawn="1"/>
        </p:nvSpPr>
        <p:spPr bwMode="auto">
          <a:xfrm rot="16200000">
            <a:off x="-791641" y="3312354"/>
            <a:ext cx="1930399" cy="211203"/>
          </a:xfrm>
          <a:prstGeom prst="rect">
            <a:avLst/>
          </a:prstGeom>
          <a:noFill/>
          <a:ln w="9525">
            <a:noFill/>
            <a:miter lim="800000"/>
            <a:headEnd/>
            <a:tailEnd/>
          </a:ln>
          <a:effectLst>
            <a:innerShdw blurRad="63500" dist="50800">
              <a:schemeClr val="tx2">
                <a:alpha val="50000"/>
              </a:schemeClr>
            </a:innerShdw>
          </a:effectLst>
        </p:spPr>
        <p:txBody>
          <a:bodyPr wrap="square" tIns="36000" bIns="36000" anchor="ctr" anchorCtr="0">
            <a:spAutoFit/>
          </a:bodyPr>
          <a:lstStyle/>
          <a:p>
            <a:pPr algn="ctr">
              <a:spcBef>
                <a:spcPct val="50000"/>
              </a:spcBef>
              <a:defRPr/>
            </a:pPr>
            <a:r>
              <a:rPr lang="ru-RU" sz="900" b="0" dirty="0">
                <a:latin typeface="Calibri" panose="020F0502020204030204" pitchFamily="34" charset="0"/>
              </a:rPr>
              <a:t>©</a:t>
            </a:r>
            <a:r>
              <a:rPr lang="en-NZ" sz="900" b="0" dirty="0">
                <a:latin typeface="Calibri" panose="020F0502020204030204" pitchFamily="34" charset="0"/>
              </a:rPr>
              <a:t> VimpelCom </a:t>
            </a:r>
            <a:r>
              <a:rPr lang="en-NZ" sz="900" b="0" dirty="0" smtClean="0">
                <a:latin typeface="Calibri" panose="020F0502020204030204" pitchFamily="34" charset="0"/>
              </a:rPr>
              <a:t>Ltd.</a:t>
            </a:r>
            <a:r>
              <a:rPr lang="en-US" sz="900" b="0" dirty="0" smtClean="0">
                <a:latin typeface="Calibri" panose="020F0502020204030204" pitchFamily="34" charset="0"/>
              </a:rPr>
              <a:t> 2016</a:t>
            </a:r>
            <a:endParaRPr lang="ru-RU" sz="900" b="0" dirty="0">
              <a:latin typeface="Calibri" panose="020F0502020204030204" pitchFamily="34" charset="0"/>
            </a:endParaRPr>
          </a:p>
        </p:txBody>
      </p:sp>
    </p:spTree>
    <p:extLst>
      <p:ext uri="{BB962C8B-B14F-4D97-AF65-F5344CB8AC3E}">
        <p14:creationId xmlns:p14="http://schemas.microsoft.com/office/powerpoint/2010/main" val="2333122980"/>
      </p:ext>
    </p:extLst>
  </p:cSld>
  <p:clrMap bg1="lt1" tx1="dk1" bg2="lt2" tx2="dk2" accent1="accent1" accent2="accent2" accent3="accent3" accent4="accent4" accent5="accent5" accent6="accent6" hlink="hlink" folHlink="folHlink"/>
  <p:sldLayoutIdLst>
    <p:sldLayoutId id="2147483668" r:id="rId1"/>
    <p:sldLayoutId id="214748366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290328" cy="6858000"/>
          </a:xfrm>
          <a:prstGeom prst="rect">
            <a:avLst/>
          </a:prstGeom>
          <a:gradFill flip="none" rotWithShape="1">
            <a:gsLst>
              <a:gs pos="0">
                <a:schemeClr val="accent2"/>
              </a:gs>
              <a:gs pos="100000">
                <a:schemeClr val="accent6"/>
              </a:gs>
            </a:gsLst>
            <a:lin ang="5400000" scaled="1"/>
            <a:tileRect/>
          </a:gradFill>
          <a:ln>
            <a:noFill/>
          </a:ln>
          <a:effectLst>
            <a:innerShdw blurRad="63500" dist="508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1825" y="0"/>
            <a:ext cx="9274175" cy="6165304"/>
          </a:xfrm>
          <a:prstGeom prst="rect">
            <a:avLst/>
          </a:prstGeom>
          <a:gradFill flip="none" rotWithShape="1">
            <a:gsLst>
              <a:gs pos="50000">
                <a:schemeClr val="tx2"/>
              </a:gs>
              <a:gs pos="100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631825" y="1"/>
            <a:ext cx="9274175" cy="4387874"/>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2" name="Afgeronde rechthoek 11"/>
          <p:cNvSpPr/>
          <p:nvPr/>
        </p:nvSpPr>
        <p:spPr>
          <a:xfrm>
            <a:off x="50066" y="2436615"/>
            <a:ext cx="400050" cy="1957387"/>
          </a:xfrm>
          <a:prstGeom prst="roundRect">
            <a:avLst>
              <a:gd name="adj" fmla="val 281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3" name="Rectangle 13"/>
          <p:cNvSpPr>
            <a:spLocks noChangeArrowheads="1"/>
          </p:cNvSpPr>
          <p:nvPr userDrawn="1"/>
        </p:nvSpPr>
        <p:spPr bwMode="gray">
          <a:xfrm>
            <a:off x="298775" y="6510536"/>
            <a:ext cx="415498" cy="246221"/>
          </a:xfrm>
          <a:prstGeom prst="rect">
            <a:avLst/>
          </a:prstGeom>
          <a:noFill/>
          <a:ln w="38100" algn="ctr">
            <a:noFill/>
            <a:miter lim="800000"/>
            <a:headEnd/>
            <a:tailEnd/>
          </a:ln>
          <a:effectLst/>
        </p:spPr>
        <p:txBody>
          <a:bodyPr wrap="none">
            <a:spAutoFit/>
          </a:bodyPr>
          <a:lstStyle/>
          <a:p>
            <a:pPr algn="ctr">
              <a:defRPr/>
            </a:pPr>
            <a:fld id="{04E99C92-5D52-4858-9389-3A28B8816E3C}" type="slidenum">
              <a:rPr lang="ru-RU" sz="1000" b="0">
                <a:latin typeface="Calibri" panose="020F0502020204030204" pitchFamily="34" charset="0"/>
              </a:rPr>
              <a:pPr algn="ctr">
                <a:defRPr/>
              </a:pPr>
              <a:t>‹#›</a:t>
            </a:fld>
            <a:endParaRPr lang="ru-RU" sz="1000" b="0" dirty="0">
              <a:latin typeface="Calibri" panose="020F0502020204030204" pitchFamily="34" charset="0"/>
            </a:endParaRPr>
          </a:p>
        </p:txBody>
      </p:sp>
      <p:pic>
        <p:nvPicPr>
          <p:cNvPr id="18" name="Picture 15"/>
          <p:cNvPicPr/>
          <p:nvPr userDrawn="1"/>
        </p:nvPicPr>
        <p:blipFill rotWithShape="1">
          <a:blip r:embed="rId3"/>
          <a:srcRect t="13711"/>
          <a:stretch/>
        </p:blipFill>
        <p:spPr bwMode="auto">
          <a:xfrm>
            <a:off x="8398872" y="6426330"/>
            <a:ext cx="1421251" cy="416736"/>
          </a:xfrm>
          <a:prstGeom prst="rect">
            <a:avLst/>
          </a:prstGeom>
          <a:noFill/>
          <a:ln w="9525">
            <a:noFill/>
            <a:miter lim="800000"/>
            <a:headEnd/>
            <a:tailEnd/>
          </a:ln>
        </p:spPr>
      </p:pic>
      <p:sp>
        <p:nvSpPr>
          <p:cNvPr id="19" name="Text Box 20"/>
          <p:cNvSpPr txBox="1">
            <a:spLocks noChangeArrowheads="1"/>
          </p:cNvSpPr>
          <p:nvPr userDrawn="1"/>
        </p:nvSpPr>
        <p:spPr bwMode="auto">
          <a:xfrm rot="16200000">
            <a:off x="-791641" y="3312354"/>
            <a:ext cx="1930399" cy="211203"/>
          </a:xfrm>
          <a:prstGeom prst="rect">
            <a:avLst/>
          </a:prstGeom>
          <a:noFill/>
          <a:ln w="9525">
            <a:noFill/>
            <a:miter lim="800000"/>
            <a:headEnd/>
            <a:tailEnd/>
          </a:ln>
          <a:effectLst>
            <a:innerShdw blurRad="63500" dist="50800">
              <a:schemeClr val="tx2">
                <a:alpha val="50000"/>
              </a:schemeClr>
            </a:innerShdw>
          </a:effectLst>
        </p:spPr>
        <p:txBody>
          <a:bodyPr wrap="square" tIns="36000" bIns="36000" anchor="ctr" anchorCtr="0">
            <a:spAutoFit/>
          </a:bodyPr>
          <a:lstStyle/>
          <a:p>
            <a:pPr algn="ctr">
              <a:spcBef>
                <a:spcPct val="50000"/>
              </a:spcBef>
              <a:defRPr/>
            </a:pPr>
            <a:r>
              <a:rPr lang="ru-RU" sz="900" b="0" dirty="0">
                <a:latin typeface="Calibri" panose="020F0502020204030204" pitchFamily="34" charset="0"/>
              </a:rPr>
              <a:t>©</a:t>
            </a:r>
            <a:r>
              <a:rPr lang="en-NZ" sz="900" b="0" dirty="0">
                <a:latin typeface="Calibri" panose="020F0502020204030204" pitchFamily="34" charset="0"/>
              </a:rPr>
              <a:t> VimpelCom </a:t>
            </a:r>
            <a:r>
              <a:rPr lang="en-NZ" sz="900" b="0" dirty="0" smtClean="0">
                <a:latin typeface="Calibri" panose="020F0502020204030204" pitchFamily="34" charset="0"/>
              </a:rPr>
              <a:t>Ltd.</a:t>
            </a:r>
            <a:r>
              <a:rPr lang="en-US" sz="900" b="0" dirty="0" smtClean="0">
                <a:latin typeface="Calibri" panose="020F0502020204030204" pitchFamily="34" charset="0"/>
              </a:rPr>
              <a:t> 2016</a:t>
            </a:r>
            <a:endParaRPr lang="ru-RU" sz="900" b="0" dirty="0">
              <a:latin typeface="Calibri" panose="020F0502020204030204" pitchFamily="34" charset="0"/>
            </a:endParaRPr>
          </a:p>
        </p:txBody>
      </p:sp>
    </p:spTree>
    <p:extLst>
      <p:ext uri="{BB962C8B-B14F-4D97-AF65-F5344CB8AC3E}">
        <p14:creationId xmlns:p14="http://schemas.microsoft.com/office/powerpoint/2010/main" val="75444970"/>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27384"/>
            <a:ext cx="290328" cy="6885384"/>
          </a:xfrm>
          <a:prstGeom prst="rect">
            <a:avLst/>
          </a:prstGeom>
          <a:gradFill flip="none" rotWithShape="1">
            <a:gsLst>
              <a:gs pos="0">
                <a:schemeClr val="accent2"/>
              </a:gs>
              <a:gs pos="100000">
                <a:schemeClr val="accent6"/>
              </a:gs>
            </a:gsLst>
            <a:lin ang="5400000" scaled="1"/>
            <a:tileRect/>
          </a:gradFill>
          <a:ln>
            <a:noFill/>
          </a:ln>
          <a:effectLst>
            <a:innerShdw blurRad="63500" dist="508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631825" y="1"/>
            <a:ext cx="9274175" cy="6165304"/>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2" name="Afgeronde rechthoek 11"/>
          <p:cNvSpPr/>
          <p:nvPr/>
        </p:nvSpPr>
        <p:spPr>
          <a:xfrm>
            <a:off x="50066" y="2436615"/>
            <a:ext cx="400050" cy="1957387"/>
          </a:xfrm>
          <a:prstGeom prst="roundRect">
            <a:avLst>
              <a:gd name="adj" fmla="val 2814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itchFamily="34" charset="0"/>
            </a:endParaRPr>
          </a:p>
        </p:txBody>
      </p:sp>
      <p:sp>
        <p:nvSpPr>
          <p:cNvPr id="14" name="Tekstvak 13"/>
          <p:cNvSpPr txBox="1"/>
          <p:nvPr/>
        </p:nvSpPr>
        <p:spPr>
          <a:xfrm>
            <a:off x="892445" y="5726222"/>
            <a:ext cx="1242648" cy="230832"/>
          </a:xfrm>
          <a:prstGeom prst="rect">
            <a:avLst/>
          </a:prstGeom>
          <a:noFill/>
        </p:spPr>
        <p:txBody>
          <a:bodyPr wrap="none" rtlCol="0">
            <a:spAutoFit/>
          </a:bodyPr>
          <a:lstStyle/>
          <a:p>
            <a:r>
              <a:rPr lang="en-US" sz="900" b="1" dirty="0" err="1" smtClean="0">
                <a:latin typeface="Calibri" panose="020F0502020204030204" pitchFamily="34" charset="0"/>
              </a:rPr>
              <a:t>www.vimpelcom.com</a:t>
            </a:r>
            <a:endParaRPr lang="nl-NL" sz="900" b="1" dirty="0">
              <a:latin typeface="Calibri" panose="020F0502020204030204" pitchFamily="34" charset="0"/>
            </a:endParaRPr>
          </a:p>
        </p:txBody>
      </p:sp>
      <p:sp>
        <p:nvSpPr>
          <p:cNvPr id="13" name="Rectangle 13"/>
          <p:cNvSpPr>
            <a:spLocks noChangeArrowheads="1"/>
          </p:cNvSpPr>
          <p:nvPr userDrawn="1"/>
        </p:nvSpPr>
        <p:spPr bwMode="gray">
          <a:xfrm>
            <a:off x="298775" y="6510536"/>
            <a:ext cx="415498" cy="246221"/>
          </a:xfrm>
          <a:prstGeom prst="rect">
            <a:avLst/>
          </a:prstGeom>
          <a:noFill/>
          <a:ln w="38100" algn="ctr">
            <a:noFill/>
            <a:miter lim="800000"/>
            <a:headEnd/>
            <a:tailEnd/>
          </a:ln>
          <a:effectLst/>
        </p:spPr>
        <p:txBody>
          <a:bodyPr wrap="none">
            <a:spAutoFit/>
          </a:bodyPr>
          <a:lstStyle/>
          <a:p>
            <a:pPr algn="ctr">
              <a:defRPr/>
            </a:pPr>
            <a:fld id="{04E99C92-5D52-4858-9389-3A28B8816E3C}" type="slidenum">
              <a:rPr lang="ru-RU" sz="1000" b="0">
                <a:latin typeface="Calibri" panose="020F0502020204030204" pitchFamily="34" charset="0"/>
              </a:rPr>
              <a:pPr algn="ctr">
                <a:defRPr/>
              </a:pPr>
              <a:t>‹#›</a:t>
            </a:fld>
            <a:endParaRPr lang="ru-RU" sz="1000" b="0" dirty="0">
              <a:latin typeface="Calibri" panose="020F0502020204030204" pitchFamily="34" charset="0"/>
            </a:endParaRPr>
          </a:p>
        </p:txBody>
      </p:sp>
      <p:pic>
        <p:nvPicPr>
          <p:cNvPr id="19" name="Picture 15"/>
          <p:cNvPicPr/>
          <p:nvPr userDrawn="1"/>
        </p:nvPicPr>
        <p:blipFill rotWithShape="1">
          <a:blip r:embed="rId3"/>
          <a:srcRect t="13711"/>
          <a:stretch/>
        </p:blipFill>
        <p:spPr bwMode="auto">
          <a:xfrm>
            <a:off x="8398872" y="6426330"/>
            <a:ext cx="1421251" cy="416736"/>
          </a:xfrm>
          <a:prstGeom prst="rect">
            <a:avLst/>
          </a:prstGeom>
          <a:noFill/>
          <a:ln w="9525">
            <a:noFill/>
            <a:miter lim="800000"/>
            <a:headEnd/>
            <a:tailEnd/>
          </a:ln>
        </p:spPr>
      </p:pic>
      <p:sp>
        <p:nvSpPr>
          <p:cNvPr id="20" name="Text Box 20"/>
          <p:cNvSpPr txBox="1">
            <a:spLocks noChangeArrowheads="1"/>
          </p:cNvSpPr>
          <p:nvPr userDrawn="1"/>
        </p:nvSpPr>
        <p:spPr bwMode="auto">
          <a:xfrm rot="16200000">
            <a:off x="-791641" y="3312354"/>
            <a:ext cx="1930399" cy="211203"/>
          </a:xfrm>
          <a:prstGeom prst="rect">
            <a:avLst/>
          </a:prstGeom>
          <a:noFill/>
          <a:ln w="9525">
            <a:noFill/>
            <a:miter lim="800000"/>
            <a:headEnd/>
            <a:tailEnd/>
          </a:ln>
          <a:effectLst>
            <a:innerShdw blurRad="63500" dist="50800">
              <a:schemeClr val="tx2">
                <a:alpha val="50000"/>
              </a:schemeClr>
            </a:innerShdw>
          </a:effectLst>
        </p:spPr>
        <p:txBody>
          <a:bodyPr wrap="square" tIns="36000" bIns="36000" anchor="ctr" anchorCtr="0">
            <a:spAutoFit/>
          </a:bodyPr>
          <a:lstStyle/>
          <a:p>
            <a:pPr algn="ctr">
              <a:spcBef>
                <a:spcPct val="50000"/>
              </a:spcBef>
              <a:defRPr/>
            </a:pPr>
            <a:r>
              <a:rPr lang="ru-RU" sz="900" b="0" dirty="0">
                <a:latin typeface="Calibri" panose="020F0502020204030204" pitchFamily="34" charset="0"/>
              </a:rPr>
              <a:t>©</a:t>
            </a:r>
            <a:r>
              <a:rPr lang="en-NZ" sz="900" b="0" dirty="0">
                <a:latin typeface="Calibri" panose="020F0502020204030204" pitchFamily="34" charset="0"/>
              </a:rPr>
              <a:t> VimpelCom </a:t>
            </a:r>
            <a:r>
              <a:rPr lang="en-NZ" sz="900" b="0" dirty="0" smtClean="0">
                <a:latin typeface="Calibri" panose="020F0502020204030204" pitchFamily="34" charset="0"/>
              </a:rPr>
              <a:t>Ltd.</a:t>
            </a:r>
            <a:r>
              <a:rPr lang="en-US" sz="900" b="0" dirty="0" smtClean="0">
                <a:latin typeface="Calibri" panose="020F0502020204030204" pitchFamily="34" charset="0"/>
              </a:rPr>
              <a:t> 2016</a:t>
            </a:r>
            <a:endParaRPr lang="ru-RU" sz="900" b="0" dirty="0">
              <a:latin typeface="Calibri" panose="020F0502020204030204" pitchFamily="34" charset="0"/>
            </a:endParaRPr>
          </a:p>
        </p:txBody>
      </p:sp>
    </p:spTree>
    <p:extLst>
      <p:ext uri="{BB962C8B-B14F-4D97-AF65-F5344CB8AC3E}">
        <p14:creationId xmlns:p14="http://schemas.microsoft.com/office/powerpoint/2010/main" val="1619991565"/>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387" Type="http://schemas.openxmlformats.org/officeDocument/2006/relationships/diagramColors" Target="../diagrams/colors1.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388" Type="http://schemas.microsoft.com/office/2007/relationships/diagramDrawing" Target="../diagrams/drawing1.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389" Type="http://schemas.openxmlformats.org/officeDocument/2006/relationships/image" Target="../media/image28.png"/><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3.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5.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diagramData" Target="../diagrams/data1.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diagramLayout" Target="../diagrams/layout1.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diagramQuickStyle" Target="../diagrams/quickStyle1.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chart" Target="../charts/chart4.xml"/><Relationship Id="rId2" Type="http://schemas.openxmlformats.org/officeDocument/2006/relationships/tags" Target="../tags/tag383.xml"/><Relationship Id="rId16" Type="http://schemas.openxmlformats.org/officeDocument/2006/relationships/image" Target="../media/image40.png"/><Relationship Id="rId1" Type="http://schemas.openxmlformats.org/officeDocument/2006/relationships/tags" Target="../tags/tag38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emf"/><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notesSlide" Target="../notesSlides/notesSlide6.xml"/><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3.xml"/><Relationship Id="rId7" Type="http://schemas.openxmlformats.org/officeDocument/2006/relationships/image" Target="../media/image43.png"/><Relationship Id="rId2" Type="http://schemas.openxmlformats.org/officeDocument/2006/relationships/tags" Target="../tags/tag384.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tags" Target="../tags/tag409.xml"/><Relationship Id="rId39" Type="http://schemas.openxmlformats.org/officeDocument/2006/relationships/tags" Target="../tags/tag422.xml"/><Relationship Id="rId21" Type="http://schemas.openxmlformats.org/officeDocument/2006/relationships/tags" Target="../tags/tag404.xml"/><Relationship Id="rId34" Type="http://schemas.openxmlformats.org/officeDocument/2006/relationships/tags" Target="../tags/tag417.xml"/><Relationship Id="rId42" Type="http://schemas.openxmlformats.org/officeDocument/2006/relationships/tags" Target="../tags/tag425.xml"/><Relationship Id="rId47" Type="http://schemas.openxmlformats.org/officeDocument/2006/relationships/tags" Target="../tags/tag430.xml"/><Relationship Id="rId50" Type="http://schemas.openxmlformats.org/officeDocument/2006/relationships/tags" Target="../tags/tag433.xml"/><Relationship Id="rId55" Type="http://schemas.openxmlformats.org/officeDocument/2006/relationships/tags" Target="../tags/tag438.xml"/><Relationship Id="rId63" Type="http://schemas.openxmlformats.org/officeDocument/2006/relationships/oleObject" Target="../embeddings/oleObject3.bin"/><Relationship Id="rId68" Type="http://schemas.openxmlformats.org/officeDocument/2006/relationships/image" Target="../media/image51.jpeg"/><Relationship Id="rId76" Type="http://schemas.openxmlformats.org/officeDocument/2006/relationships/image" Target="../media/image59.jpeg"/><Relationship Id="rId7" Type="http://schemas.openxmlformats.org/officeDocument/2006/relationships/tags" Target="../tags/tag390.xml"/><Relationship Id="rId71" Type="http://schemas.openxmlformats.org/officeDocument/2006/relationships/image" Target="../media/image54.jpeg"/><Relationship Id="rId2" Type="http://schemas.openxmlformats.org/officeDocument/2006/relationships/tags" Target="../tags/tag385.xml"/><Relationship Id="rId16" Type="http://schemas.openxmlformats.org/officeDocument/2006/relationships/tags" Target="../tags/tag399.xml"/><Relationship Id="rId29" Type="http://schemas.openxmlformats.org/officeDocument/2006/relationships/tags" Target="../tags/tag412.xml"/><Relationship Id="rId11" Type="http://schemas.openxmlformats.org/officeDocument/2006/relationships/tags" Target="../tags/tag394.xml"/><Relationship Id="rId24" Type="http://schemas.openxmlformats.org/officeDocument/2006/relationships/tags" Target="../tags/tag407.xml"/><Relationship Id="rId32" Type="http://schemas.openxmlformats.org/officeDocument/2006/relationships/tags" Target="../tags/tag415.xml"/><Relationship Id="rId37" Type="http://schemas.openxmlformats.org/officeDocument/2006/relationships/tags" Target="../tags/tag420.xml"/><Relationship Id="rId40" Type="http://schemas.openxmlformats.org/officeDocument/2006/relationships/tags" Target="../tags/tag423.xml"/><Relationship Id="rId45" Type="http://schemas.openxmlformats.org/officeDocument/2006/relationships/tags" Target="../tags/tag428.xml"/><Relationship Id="rId53" Type="http://schemas.openxmlformats.org/officeDocument/2006/relationships/tags" Target="../tags/tag436.xml"/><Relationship Id="rId58" Type="http://schemas.openxmlformats.org/officeDocument/2006/relationships/tags" Target="../tags/tag441.xml"/><Relationship Id="rId66" Type="http://schemas.openxmlformats.org/officeDocument/2006/relationships/image" Target="../media/image49.emf"/><Relationship Id="rId74" Type="http://schemas.openxmlformats.org/officeDocument/2006/relationships/image" Target="../media/image57.jpeg"/><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tags" Target="../tags/tag406.xml"/><Relationship Id="rId28" Type="http://schemas.openxmlformats.org/officeDocument/2006/relationships/tags" Target="../tags/tag411.xml"/><Relationship Id="rId36" Type="http://schemas.openxmlformats.org/officeDocument/2006/relationships/tags" Target="../tags/tag419.xml"/><Relationship Id="rId49" Type="http://schemas.openxmlformats.org/officeDocument/2006/relationships/tags" Target="../tags/tag432.xml"/><Relationship Id="rId57" Type="http://schemas.openxmlformats.org/officeDocument/2006/relationships/tags" Target="../tags/tag440.xml"/><Relationship Id="rId61" Type="http://schemas.openxmlformats.org/officeDocument/2006/relationships/oleObject" Target="../embeddings/oleObject2.bin"/><Relationship Id="rId10" Type="http://schemas.openxmlformats.org/officeDocument/2006/relationships/tags" Target="../tags/tag393.xml"/><Relationship Id="rId19" Type="http://schemas.openxmlformats.org/officeDocument/2006/relationships/tags" Target="../tags/tag402.xml"/><Relationship Id="rId31" Type="http://schemas.openxmlformats.org/officeDocument/2006/relationships/tags" Target="../tags/tag414.xml"/><Relationship Id="rId44" Type="http://schemas.openxmlformats.org/officeDocument/2006/relationships/tags" Target="../tags/tag427.xml"/><Relationship Id="rId52" Type="http://schemas.openxmlformats.org/officeDocument/2006/relationships/tags" Target="../tags/tag435.xml"/><Relationship Id="rId60" Type="http://schemas.openxmlformats.org/officeDocument/2006/relationships/notesSlide" Target="../notesSlides/notesSlide10.xml"/><Relationship Id="rId65" Type="http://schemas.openxmlformats.org/officeDocument/2006/relationships/oleObject" Target="../embeddings/oleObject4.bin"/><Relationship Id="rId73" Type="http://schemas.openxmlformats.org/officeDocument/2006/relationships/image" Target="../media/image56.jpeg"/><Relationship Id="rId78" Type="http://schemas.openxmlformats.org/officeDocument/2006/relationships/image" Target="../media/image61.jpeg"/><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tags" Target="../tags/tag410.xml"/><Relationship Id="rId30" Type="http://schemas.openxmlformats.org/officeDocument/2006/relationships/tags" Target="../tags/tag413.xml"/><Relationship Id="rId35" Type="http://schemas.openxmlformats.org/officeDocument/2006/relationships/tags" Target="../tags/tag418.xml"/><Relationship Id="rId43" Type="http://schemas.openxmlformats.org/officeDocument/2006/relationships/tags" Target="../tags/tag426.xml"/><Relationship Id="rId48" Type="http://schemas.openxmlformats.org/officeDocument/2006/relationships/tags" Target="../tags/tag431.xml"/><Relationship Id="rId56" Type="http://schemas.openxmlformats.org/officeDocument/2006/relationships/tags" Target="../tags/tag439.xml"/><Relationship Id="rId64" Type="http://schemas.openxmlformats.org/officeDocument/2006/relationships/image" Target="../media/image48.emf"/><Relationship Id="rId69" Type="http://schemas.openxmlformats.org/officeDocument/2006/relationships/image" Target="../media/image52.jpeg"/><Relationship Id="rId77" Type="http://schemas.openxmlformats.org/officeDocument/2006/relationships/image" Target="../media/image60.jpeg"/><Relationship Id="rId8" Type="http://schemas.openxmlformats.org/officeDocument/2006/relationships/tags" Target="../tags/tag391.xml"/><Relationship Id="rId51" Type="http://schemas.openxmlformats.org/officeDocument/2006/relationships/tags" Target="../tags/tag434.xml"/><Relationship Id="rId72" Type="http://schemas.openxmlformats.org/officeDocument/2006/relationships/image" Target="../media/image55.jpeg"/><Relationship Id="rId3" Type="http://schemas.openxmlformats.org/officeDocument/2006/relationships/tags" Target="../tags/tag386.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tags" Target="../tags/tag408.xml"/><Relationship Id="rId33" Type="http://schemas.openxmlformats.org/officeDocument/2006/relationships/tags" Target="../tags/tag416.xml"/><Relationship Id="rId38" Type="http://schemas.openxmlformats.org/officeDocument/2006/relationships/tags" Target="../tags/tag421.xml"/><Relationship Id="rId46" Type="http://schemas.openxmlformats.org/officeDocument/2006/relationships/tags" Target="../tags/tag429.xml"/><Relationship Id="rId59" Type="http://schemas.openxmlformats.org/officeDocument/2006/relationships/slideLayout" Target="../slideLayouts/slideLayout3.xml"/><Relationship Id="rId67" Type="http://schemas.openxmlformats.org/officeDocument/2006/relationships/image" Target="../media/image50.jpeg"/><Relationship Id="rId20" Type="http://schemas.openxmlformats.org/officeDocument/2006/relationships/tags" Target="../tags/tag403.xml"/><Relationship Id="rId41" Type="http://schemas.openxmlformats.org/officeDocument/2006/relationships/tags" Target="../tags/tag424.xml"/><Relationship Id="rId54" Type="http://schemas.openxmlformats.org/officeDocument/2006/relationships/tags" Target="../tags/tag437.xml"/><Relationship Id="rId62" Type="http://schemas.openxmlformats.org/officeDocument/2006/relationships/image" Target="../media/image47.emf"/><Relationship Id="rId70" Type="http://schemas.openxmlformats.org/officeDocument/2006/relationships/image" Target="../media/image53.jpeg"/><Relationship Id="rId75" Type="http://schemas.openxmlformats.org/officeDocument/2006/relationships/image" Target="../media/image58.jpeg"/><Relationship Id="rId1" Type="http://schemas.openxmlformats.org/officeDocument/2006/relationships/vmlDrawing" Target="../drawings/vmlDrawing2.vml"/><Relationship Id="rId6" Type="http://schemas.openxmlformats.org/officeDocument/2006/relationships/tags" Target="../tags/tag3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Harnessing Digital Opportunities</a:t>
            </a:r>
            <a:endParaRPr lang="en-GB" dirty="0"/>
          </a:p>
        </p:txBody>
      </p:sp>
      <p:sp>
        <p:nvSpPr>
          <p:cNvPr id="3" name="Tijdelijke aanduiding voor tekst 2"/>
          <p:cNvSpPr>
            <a:spLocks noGrp="1"/>
          </p:cNvSpPr>
          <p:nvPr>
            <p:ph type="body" sz="quarter" idx="10"/>
          </p:nvPr>
        </p:nvSpPr>
        <p:spPr/>
        <p:txBody>
          <a:bodyPr/>
          <a:lstStyle/>
          <a:p>
            <a:r>
              <a:rPr lang="en-GB" dirty="0" smtClean="0"/>
              <a:t>Manila, </a:t>
            </a:r>
            <a:r>
              <a:rPr lang="en-GB" dirty="0"/>
              <a:t>7</a:t>
            </a:r>
            <a:r>
              <a:rPr lang="en-GB" baseline="30000" dirty="0" smtClean="0"/>
              <a:t>th</a:t>
            </a:r>
            <a:r>
              <a:rPr lang="en-GB" dirty="0" smtClean="0"/>
              <a:t> </a:t>
            </a:r>
            <a:r>
              <a:rPr lang="en-GB" dirty="0" smtClean="0"/>
              <a:t>June 2016</a:t>
            </a:r>
            <a:endParaRPr lang="en-GB" dirty="0"/>
          </a:p>
        </p:txBody>
      </p:sp>
      <p:sp>
        <p:nvSpPr>
          <p:cNvPr id="4" name="Tijdelijke aanduiding voor tekst 3"/>
          <p:cNvSpPr>
            <a:spLocks noGrp="1"/>
          </p:cNvSpPr>
          <p:nvPr>
            <p:ph type="body" sz="quarter" idx="11"/>
          </p:nvPr>
        </p:nvSpPr>
        <p:spPr/>
        <p:txBody>
          <a:bodyPr/>
          <a:lstStyle/>
          <a:p>
            <a:r>
              <a:rPr lang="en-GB" dirty="0" smtClean="0"/>
              <a:t>Tomas </a:t>
            </a:r>
            <a:r>
              <a:rPr lang="en-GB" dirty="0" err="1" smtClean="0"/>
              <a:t>Lamanauskas</a:t>
            </a:r>
            <a:endParaRPr lang="en-GB" dirty="0"/>
          </a:p>
        </p:txBody>
      </p:sp>
      <p:sp>
        <p:nvSpPr>
          <p:cNvPr id="5" name="Tijdelijke aanduiding voor tekst 4"/>
          <p:cNvSpPr>
            <a:spLocks noGrp="1"/>
          </p:cNvSpPr>
          <p:nvPr>
            <p:ph type="body" sz="quarter" idx="12"/>
          </p:nvPr>
        </p:nvSpPr>
        <p:spPr/>
        <p:txBody>
          <a:bodyPr/>
          <a:lstStyle/>
          <a:p>
            <a:r>
              <a:rPr lang="en-GB" dirty="0" smtClean="0"/>
              <a:t>Group Director Public Policy</a:t>
            </a:r>
            <a:endParaRPr lang="en-GB" dirty="0"/>
          </a:p>
        </p:txBody>
      </p:sp>
    </p:spTree>
    <p:extLst>
      <p:ext uri="{BB962C8B-B14F-4D97-AF65-F5344CB8AC3E}">
        <p14:creationId xmlns:p14="http://schemas.microsoft.com/office/powerpoint/2010/main" val="8099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Enabling policy-environment is key for increasing connectivity </a:t>
            </a:r>
            <a:endParaRPr lang="en-US" b="1" dirty="0"/>
          </a:p>
        </p:txBody>
      </p:sp>
      <p:sp>
        <p:nvSpPr>
          <p:cNvPr id="3"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4" name="Tijdelijke aanduiding voor tekst 4"/>
          <p:cNvSpPr txBox="1">
            <a:spLocks/>
          </p:cNvSpPr>
          <p:nvPr/>
        </p:nvSpPr>
        <p:spPr>
          <a:xfrm>
            <a:off x="1184921" y="5029200"/>
            <a:ext cx="7552495" cy="12914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a:t>
            </a:r>
            <a:r>
              <a:rPr lang="en-US" sz="2400" i="1" dirty="0" smtClean="0"/>
              <a:t>Successful reforms must take into account the need for comprehensive changes that cut across traditional technological and commercial boundaries”</a:t>
            </a:r>
            <a:r>
              <a:rPr lang="en-US" sz="2400" dirty="0" smtClean="0"/>
              <a:t> </a:t>
            </a:r>
          </a:p>
          <a:p>
            <a:pPr marL="0" indent="0" algn="ctr">
              <a:buFont typeface="Arial" pitchFamily="34" charset="0"/>
              <a:buNone/>
            </a:pPr>
            <a:r>
              <a:rPr lang="en-US" sz="2400" dirty="0" smtClean="0"/>
              <a:t>(World Bank)</a:t>
            </a:r>
            <a:r>
              <a:rPr lang="en-US" sz="2400" i="1" dirty="0" smtClean="0"/>
              <a:t> </a:t>
            </a:r>
          </a:p>
          <a:p>
            <a:endParaRPr lang="en-US" sz="1800" dirty="0"/>
          </a:p>
        </p:txBody>
      </p:sp>
      <p:pic>
        <p:nvPicPr>
          <p:cNvPr id="5" name="Afbeelding 4"/>
          <p:cNvPicPr>
            <a:picLocks noChangeAspect="1"/>
          </p:cNvPicPr>
          <p:nvPr/>
        </p:nvPicPr>
        <p:blipFill>
          <a:blip r:embed="rId2"/>
          <a:stretch>
            <a:fillRect/>
          </a:stretch>
        </p:blipFill>
        <p:spPr>
          <a:xfrm>
            <a:off x="1547163" y="1205994"/>
            <a:ext cx="6828010" cy="359794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9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Enabling policies: Cost savings through network sharing</a:t>
            </a:r>
            <a:endParaRPr lang="en-US" b="1"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99" t="22434" r="25079" b="14074"/>
          <a:stretch/>
        </p:blipFill>
        <p:spPr bwMode="auto">
          <a:xfrm>
            <a:off x="1600200" y="1143000"/>
            <a:ext cx="7152592" cy="4891592"/>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kstvak 3"/>
          <p:cNvSpPr txBox="1"/>
          <p:nvPr/>
        </p:nvSpPr>
        <p:spPr>
          <a:xfrm>
            <a:off x="609600" y="6516161"/>
            <a:ext cx="2438400" cy="246221"/>
          </a:xfrm>
          <a:prstGeom prst="rect">
            <a:avLst/>
          </a:prstGeom>
          <a:noFill/>
        </p:spPr>
        <p:txBody>
          <a:bodyPr wrap="square" rtlCol="0">
            <a:spAutoFit/>
          </a:bodyPr>
          <a:lstStyle/>
          <a:p>
            <a:r>
              <a:rPr lang="en-US" sz="1000" dirty="0" smtClean="0">
                <a:latin typeface="Calibri" panose="020F0502020204030204" pitchFamily="34" charset="0"/>
              </a:rPr>
              <a:t>Source: Network Sharing at Vodafone</a:t>
            </a:r>
            <a:endParaRPr lang="en-US" sz="1000" dirty="0">
              <a:latin typeface="Calibri" panose="020F0502020204030204" pitchFamily="34" charset="0"/>
            </a:endParaRPr>
          </a:p>
        </p:txBody>
      </p:sp>
      <p:sp>
        <p:nvSpPr>
          <p:cNvPr id="5"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965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Towards digital </a:t>
            </a:r>
            <a:r>
              <a:rPr lang="en-US" b="1" dirty="0" smtClean="0"/>
              <a:t>services</a:t>
            </a:r>
            <a:endParaRPr lang="en-US" b="1" dirty="0"/>
          </a:p>
        </p:txBody>
      </p:sp>
      <p:sp>
        <p:nvSpPr>
          <p:cNvPr id="3" name="Rectangle 2"/>
          <p:cNvSpPr/>
          <p:nvPr/>
        </p:nvSpPr>
        <p:spPr>
          <a:xfrm>
            <a:off x="5170250" y="1524000"/>
            <a:ext cx="4084301" cy="4419600"/>
          </a:xfrm>
          <a:prstGeom prst="rect">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4" name="Rectangle 69"/>
          <p:cNvSpPr/>
          <p:nvPr/>
        </p:nvSpPr>
        <p:spPr>
          <a:xfrm>
            <a:off x="5257150" y="1617298"/>
            <a:ext cx="3910501"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sz="1600" b="1" dirty="0">
                <a:latin typeface="Calibri"/>
              </a:rPr>
              <a:t>Digital Literacy</a:t>
            </a:r>
          </a:p>
        </p:txBody>
      </p:sp>
      <p:sp>
        <p:nvSpPr>
          <p:cNvPr id="5" name="AutoShape 3"/>
          <p:cNvSpPr>
            <a:spLocks/>
          </p:cNvSpPr>
          <p:nvPr/>
        </p:nvSpPr>
        <p:spPr bwMode="auto">
          <a:xfrm>
            <a:off x="829468" y="1524000"/>
            <a:ext cx="4084301" cy="4419599"/>
          </a:xfrm>
          <a:prstGeom prst="rect">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6" name="Rectangle 79"/>
          <p:cNvSpPr/>
          <p:nvPr/>
        </p:nvSpPr>
        <p:spPr>
          <a:xfrm>
            <a:off x="916368" y="1618497"/>
            <a:ext cx="3910501"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sz="1600" b="1" dirty="0">
                <a:latin typeface="Calibri"/>
              </a:rPr>
              <a:t>Smartphone </a:t>
            </a:r>
            <a:r>
              <a:rPr lang="en-US" sz="1600" b="1" dirty="0" smtClean="0">
                <a:latin typeface="Calibri"/>
              </a:rPr>
              <a:t>Penetration</a:t>
            </a:r>
            <a:endParaRPr lang="en-US" sz="1600" b="1" dirty="0">
              <a:latin typeface="Calibri"/>
            </a:endParaRPr>
          </a:p>
        </p:txBody>
      </p:sp>
      <p:sp>
        <p:nvSpPr>
          <p:cNvPr id="7" name="Freeform 121"/>
          <p:cNvSpPr>
            <a:spLocks noChangeArrowheads="1"/>
          </p:cNvSpPr>
          <p:nvPr/>
        </p:nvSpPr>
        <p:spPr bwMode="auto">
          <a:xfrm>
            <a:off x="1380075" y="2498784"/>
            <a:ext cx="914400" cy="914400"/>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2"/>
          </a:solidFill>
          <a:ln>
            <a:noFill/>
          </a:ln>
        </p:spPr>
        <p:txBody>
          <a:bodyPr wrap="none" anchor="ctr"/>
          <a:lstStyle/>
          <a:p>
            <a:endParaRPr lang="en-US" sz="1299"/>
          </a:p>
        </p:txBody>
      </p:sp>
      <p:sp>
        <p:nvSpPr>
          <p:cNvPr id="557" name="Tekstvak 556"/>
          <p:cNvSpPr txBox="1"/>
          <p:nvPr/>
        </p:nvSpPr>
        <p:spPr>
          <a:xfrm>
            <a:off x="861170" y="2087379"/>
            <a:ext cx="1952211" cy="415498"/>
          </a:xfrm>
          <a:prstGeom prst="rect">
            <a:avLst/>
          </a:prstGeom>
          <a:noFill/>
        </p:spPr>
        <p:txBody>
          <a:bodyPr wrap="square" rtlCol="0">
            <a:spAutoFit/>
          </a:bodyPr>
          <a:lstStyle/>
          <a:p>
            <a:pPr algn="ctr"/>
            <a:r>
              <a:rPr lang="en-US" sz="2100" dirty="0">
                <a:latin typeface="Calibri" panose="020F0502020204030204" pitchFamily="34" charset="0"/>
              </a:rPr>
              <a:t>World</a:t>
            </a:r>
          </a:p>
        </p:txBody>
      </p:sp>
      <p:sp>
        <p:nvSpPr>
          <p:cNvPr id="558" name="Tekstvak 557"/>
          <p:cNvSpPr txBox="1"/>
          <p:nvPr/>
        </p:nvSpPr>
        <p:spPr>
          <a:xfrm>
            <a:off x="861169" y="4513168"/>
            <a:ext cx="1952211" cy="415498"/>
          </a:xfrm>
          <a:prstGeom prst="rect">
            <a:avLst/>
          </a:prstGeom>
          <a:noFill/>
        </p:spPr>
        <p:txBody>
          <a:bodyPr wrap="square" rtlCol="0">
            <a:spAutoFit/>
          </a:bodyPr>
          <a:lstStyle/>
          <a:p>
            <a:pPr algn="ctr"/>
            <a:r>
              <a:rPr lang="en-US" sz="2100" dirty="0" err="1">
                <a:latin typeface="Calibri" panose="020F0502020204030204" pitchFamily="34" charset="0"/>
              </a:rPr>
              <a:t>VimpelCom</a:t>
            </a:r>
            <a:endParaRPr lang="en-US" sz="2100" dirty="0">
              <a:latin typeface="Calibri" panose="020F0502020204030204" pitchFamily="34" charset="0"/>
            </a:endParaRPr>
          </a:p>
        </p:txBody>
      </p:sp>
      <p:sp>
        <p:nvSpPr>
          <p:cNvPr id="559" name="Tekstvak 558"/>
          <p:cNvSpPr txBox="1"/>
          <p:nvPr/>
        </p:nvSpPr>
        <p:spPr>
          <a:xfrm>
            <a:off x="2792695" y="2679763"/>
            <a:ext cx="1666366" cy="584775"/>
          </a:xfrm>
          <a:prstGeom prst="rect">
            <a:avLst/>
          </a:prstGeom>
          <a:noFill/>
        </p:spPr>
        <p:txBody>
          <a:bodyPr wrap="square" rtlCol="0">
            <a:spAutoFit/>
          </a:bodyPr>
          <a:lstStyle/>
          <a:p>
            <a:pPr algn="ctr"/>
            <a:r>
              <a:rPr lang="en-US" sz="3200" b="1" dirty="0"/>
              <a:t>44%</a:t>
            </a:r>
          </a:p>
        </p:txBody>
      </p:sp>
      <p:sp>
        <p:nvSpPr>
          <p:cNvPr id="560" name="Tekstvak 559"/>
          <p:cNvSpPr txBox="1"/>
          <p:nvPr/>
        </p:nvSpPr>
        <p:spPr>
          <a:xfrm>
            <a:off x="2792085" y="4977825"/>
            <a:ext cx="1666366" cy="584775"/>
          </a:xfrm>
          <a:prstGeom prst="rect">
            <a:avLst/>
          </a:prstGeom>
          <a:noFill/>
        </p:spPr>
        <p:txBody>
          <a:bodyPr wrap="square" rtlCol="0">
            <a:spAutoFit/>
          </a:bodyPr>
          <a:lstStyle/>
          <a:p>
            <a:pPr algn="ctr"/>
            <a:r>
              <a:rPr lang="en-US" sz="3200" b="1" dirty="0"/>
              <a:t>31%</a:t>
            </a:r>
          </a:p>
        </p:txBody>
      </p:sp>
      <p:grpSp>
        <p:nvGrpSpPr>
          <p:cNvPr id="9" name="Groep 8"/>
          <p:cNvGrpSpPr/>
          <p:nvPr/>
        </p:nvGrpSpPr>
        <p:grpSpPr>
          <a:xfrm>
            <a:off x="5366459" y="2514600"/>
            <a:ext cx="3691884" cy="2998972"/>
            <a:chOff x="5366459" y="2276871"/>
            <a:chExt cx="3691884" cy="2998972"/>
          </a:xfrm>
        </p:grpSpPr>
        <p:graphicFrame>
          <p:nvGraphicFramePr>
            <p:cNvPr id="565" name="Diagram 564"/>
            <p:cNvGraphicFramePr/>
            <p:nvPr>
              <p:extLst>
                <p:ext uri="{D42A27DB-BD31-4B8C-83A1-F6EECF244321}">
                  <p14:modId xmlns:p14="http://schemas.microsoft.com/office/powerpoint/2010/main" val="201853105"/>
                </p:ext>
              </p:extLst>
            </p:nvPr>
          </p:nvGraphicFramePr>
          <p:xfrm>
            <a:off x="5366459" y="2733893"/>
            <a:ext cx="3691884" cy="2541950"/>
          </p:xfrm>
          <a:graphic>
            <a:graphicData uri="http://schemas.openxmlformats.org/drawingml/2006/diagram">
              <dgm:relIds xmlns:dgm="http://schemas.openxmlformats.org/drawingml/2006/diagram" xmlns:r="http://schemas.openxmlformats.org/officeDocument/2006/relationships" r:dm="rId384" r:lo="rId385" r:qs="rId386" r:cs="rId387"/>
            </a:graphicData>
          </a:graphic>
        </p:graphicFrame>
        <p:sp>
          <p:nvSpPr>
            <p:cNvPr id="562" name="Tekstvak 561"/>
            <p:cNvSpPr txBox="1"/>
            <p:nvPr/>
          </p:nvSpPr>
          <p:spPr>
            <a:xfrm>
              <a:off x="6010739" y="2944067"/>
              <a:ext cx="434500" cy="417825"/>
            </a:xfrm>
            <a:prstGeom prst="ellipse">
              <a:avLst/>
            </a:prstGeom>
            <a:solidFill>
              <a:schemeClr val="accent1"/>
            </a:solidFill>
          </p:spPr>
          <p:txBody>
            <a:bodyPr wrap="square" lIns="0" rIns="0" rtlCol="0" anchor="ctr" anchorCtr="0">
              <a:spAutoFit/>
            </a:bodyPr>
            <a:lstStyle/>
            <a:p>
              <a:pPr algn="ctr"/>
              <a:r>
                <a:rPr lang="en-US" sz="1331" b="1" dirty="0">
                  <a:latin typeface="Calibri" panose="020F0502020204030204" pitchFamily="34" charset="0"/>
                </a:rPr>
                <a:t>15%</a:t>
              </a:r>
            </a:p>
          </p:txBody>
        </p:sp>
        <p:sp>
          <p:nvSpPr>
            <p:cNvPr id="570" name="Tekstvak 569"/>
            <p:cNvSpPr txBox="1"/>
            <p:nvPr/>
          </p:nvSpPr>
          <p:spPr>
            <a:xfrm>
              <a:off x="5388867" y="2944067"/>
              <a:ext cx="434500" cy="417825"/>
            </a:xfrm>
            <a:prstGeom prst="ellipse">
              <a:avLst/>
            </a:prstGeom>
            <a:solidFill>
              <a:schemeClr val="tx2"/>
            </a:solidFill>
          </p:spPr>
          <p:txBody>
            <a:bodyPr wrap="square" lIns="0" rIns="0" rtlCol="0" anchor="ctr" anchorCtr="0">
              <a:spAutoFit/>
            </a:bodyPr>
            <a:lstStyle/>
            <a:p>
              <a:pPr algn="ctr"/>
              <a:r>
                <a:rPr lang="en-US" sz="1331" b="1" dirty="0">
                  <a:latin typeface="Calibri" panose="020F0502020204030204" pitchFamily="34" charset="0"/>
                </a:rPr>
                <a:t>43%</a:t>
              </a:r>
            </a:p>
          </p:txBody>
        </p:sp>
        <p:sp>
          <p:nvSpPr>
            <p:cNvPr id="571" name="Tekstvak 570"/>
            <p:cNvSpPr txBox="1"/>
            <p:nvPr/>
          </p:nvSpPr>
          <p:spPr>
            <a:xfrm>
              <a:off x="7285221" y="2276871"/>
              <a:ext cx="434500" cy="417825"/>
            </a:xfrm>
            <a:prstGeom prst="ellipse">
              <a:avLst/>
            </a:prstGeom>
            <a:solidFill>
              <a:schemeClr val="accent1"/>
            </a:solidFill>
          </p:spPr>
          <p:txBody>
            <a:bodyPr wrap="square" lIns="0" rIns="0" rtlCol="0" anchor="ctr" anchorCtr="0">
              <a:spAutoFit/>
            </a:bodyPr>
            <a:lstStyle/>
            <a:p>
              <a:pPr algn="ctr"/>
              <a:r>
                <a:rPr lang="en-US" sz="1331" b="1" dirty="0">
                  <a:latin typeface="Calibri" panose="020F0502020204030204" pitchFamily="34" charset="0"/>
                </a:rPr>
                <a:t>13%</a:t>
              </a:r>
            </a:p>
          </p:txBody>
        </p:sp>
        <p:sp>
          <p:nvSpPr>
            <p:cNvPr id="572" name="Tekstvak 571"/>
            <p:cNvSpPr txBox="1"/>
            <p:nvPr/>
          </p:nvSpPr>
          <p:spPr>
            <a:xfrm>
              <a:off x="6694177" y="2276871"/>
              <a:ext cx="434500" cy="417825"/>
            </a:xfrm>
            <a:prstGeom prst="ellipse">
              <a:avLst/>
            </a:prstGeom>
            <a:solidFill>
              <a:schemeClr val="tx2"/>
            </a:solidFill>
          </p:spPr>
          <p:txBody>
            <a:bodyPr wrap="square" lIns="0" rIns="0" rtlCol="0" anchor="ctr" anchorCtr="0">
              <a:spAutoFit/>
            </a:bodyPr>
            <a:lstStyle/>
            <a:p>
              <a:pPr algn="ctr"/>
              <a:r>
                <a:rPr lang="en-US" sz="1331" b="1" dirty="0">
                  <a:latin typeface="Calibri" panose="020F0502020204030204" pitchFamily="34" charset="0"/>
                </a:rPr>
                <a:t>47%</a:t>
              </a:r>
            </a:p>
          </p:txBody>
        </p:sp>
        <p:sp>
          <p:nvSpPr>
            <p:cNvPr id="573" name="Tekstvak 572"/>
            <p:cNvSpPr txBox="1"/>
            <p:nvPr/>
          </p:nvSpPr>
          <p:spPr>
            <a:xfrm>
              <a:off x="8590735" y="2941482"/>
              <a:ext cx="434500" cy="417825"/>
            </a:xfrm>
            <a:prstGeom prst="ellipse">
              <a:avLst/>
            </a:prstGeom>
            <a:solidFill>
              <a:schemeClr val="accent1"/>
            </a:solidFill>
          </p:spPr>
          <p:txBody>
            <a:bodyPr wrap="square" lIns="0" rIns="0" rtlCol="0" anchor="ctr" anchorCtr="0">
              <a:spAutoFit/>
            </a:bodyPr>
            <a:lstStyle/>
            <a:p>
              <a:pPr algn="ctr"/>
              <a:r>
                <a:rPr lang="en-US" sz="1331" b="1" dirty="0">
                  <a:latin typeface="Calibri" panose="020F0502020204030204" pitchFamily="34" charset="0"/>
                </a:rPr>
                <a:t>8%</a:t>
              </a:r>
            </a:p>
          </p:txBody>
        </p:sp>
        <p:sp>
          <p:nvSpPr>
            <p:cNvPr id="574" name="Tekstvak 573"/>
            <p:cNvSpPr txBox="1"/>
            <p:nvPr/>
          </p:nvSpPr>
          <p:spPr>
            <a:xfrm>
              <a:off x="7968863" y="2944067"/>
              <a:ext cx="434500" cy="417825"/>
            </a:xfrm>
            <a:prstGeom prst="ellipse">
              <a:avLst/>
            </a:prstGeom>
            <a:solidFill>
              <a:schemeClr val="tx2"/>
            </a:solidFill>
          </p:spPr>
          <p:txBody>
            <a:bodyPr wrap="square" lIns="0" rIns="0" rtlCol="0" anchor="ctr" anchorCtr="0">
              <a:spAutoFit/>
            </a:bodyPr>
            <a:lstStyle/>
            <a:p>
              <a:pPr algn="ctr"/>
              <a:r>
                <a:rPr lang="en-US" sz="1331" b="1" dirty="0">
                  <a:latin typeface="Calibri" panose="020F0502020204030204" pitchFamily="34" charset="0"/>
                </a:rPr>
                <a:t>3%</a:t>
              </a:r>
            </a:p>
          </p:txBody>
        </p:sp>
      </p:grpSp>
      <p:sp>
        <p:nvSpPr>
          <p:cNvPr id="580" name="Tekstvak 579"/>
          <p:cNvSpPr txBox="1"/>
          <p:nvPr/>
        </p:nvSpPr>
        <p:spPr>
          <a:xfrm>
            <a:off x="5173241" y="5945876"/>
            <a:ext cx="1810417" cy="246221"/>
          </a:xfrm>
          <a:prstGeom prst="rect">
            <a:avLst/>
          </a:prstGeom>
          <a:noFill/>
        </p:spPr>
        <p:txBody>
          <a:bodyPr wrap="square" rtlCol="0">
            <a:spAutoFit/>
          </a:bodyPr>
          <a:lstStyle/>
          <a:p>
            <a:r>
              <a:rPr lang="en-US" sz="1000" dirty="0">
                <a:latin typeface="Calibri" panose="020F0502020204030204" pitchFamily="34" charset="0"/>
              </a:rPr>
              <a:t>*low income: $1.90 per day</a:t>
            </a:r>
          </a:p>
        </p:txBody>
      </p:sp>
      <p:grpSp>
        <p:nvGrpSpPr>
          <p:cNvPr id="8" name="Groep 7"/>
          <p:cNvGrpSpPr/>
          <p:nvPr/>
        </p:nvGrpSpPr>
        <p:grpSpPr>
          <a:xfrm>
            <a:off x="5148525" y="5305529"/>
            <a:ext cx="1036713" cy="561871"/>
            <a:chOff x="5148525" y="4725479"/>
            <a:chExt cx="1036713" cy="561871"/>
          </a:xfrm>
        </p:grpSpPr>
        <p:sp>
          <p:nvSpPr>
            <p:cNvPr id="563" name="Tekstvak 562"/>
            <p:cNvSpPr txBox="1"/>
            <p:nvPr/>
          </p:nvSpPr>
          <p:spPr>
            <a:xfrm>
              <a:off x="5148525" y="4725479"/>
              <a:ext cx="848797" cy="267766"/>
            </a:xfrm>
            <a:prstGeom prst="rect">
              <a:avLst/>
            </a:prstGeom>
            <a:noFill/>
          </p:spPr>
          <p:txBody>
            <a:bodyPr wrap="square" rtlCol="0">
              <a:spAutoFit/>
            </a:bodyPr>
            <a:lstStyle/>
            <a:p>
              <a:r>
                <a:rPr lang="en-US" sz="1100" dirty="0">
                  <a:latin typeface="Calibri" panose="020F0502020204030204" pitchFamily="34" charset="0"/>
                </a:rPr>
                <a:t>Developing</a:t>
              </a:r>
            </a:p>
          </p:txBody>
        </p:sp>
        <p:sp>
          <p:nvSpPr>
            <p:cNvPr id="575" name="Tekstvak 574"/>
            <p:cNvSpPr txBox="1"/>
            <p:nvPr/>
          </p:nvSpPr>
          <p:spPr>
            <a:xfrm>
              <a:off x="5148526" y="5019584"/>
              <a:ext cx="551299" cy="267766"/>
            </a:xfrm>
            <a:prstGeom prst="rect">
              <a:avLst/>
            </a:prstGeom>
            <a:noFill/>
          </p:spPr>
          <p:txBody>
            <a:bodyPr wrap="square" rtlCol="0">
              <a:spAutoFit/>
            </a:bodyPr>
            <a:lstStyle/>
            <a:p>
              <a:r>
                <a:rPr lang="en-US" sz="1100" dirty="0">
                  <a:latin typeface="Calibri" panose="020F0502020204030204" pitchFamily="34" charset="0"/>
                </a:rPr>
                <a:t>World</a:t>
              </a:r>
            </a:p>
          </p:txBody>
        </p:sp>
        <p:sp>
          <p:nvSpPr>
            <p:cNvPr id="581" name="Tekstvak 580"/>
            <p:cNvSpPr txBox="1"/>
            <p:nvPr/>
          </p:nvSpPr>
          <p:spPr>
            <a:xfrm>
              <a:off x="5967988" y="4749379"/>
              <a:ext cx="217250" cy="219456"/>
            </a:xfrm>
            <a:prstGeom prst="ellipse">
              <a:avLst/>
            </a:prstGeom>
            <a:solidFill>
              <a:schemeClr val="tx2"/>
            </a:solidFill>
          </p:spPr>
          <p:txBody>
            <a:bodyPr wrap="square" lIns="0" rIns="0" rtlCol="0" anchor="ctr" anchorCtr="0">
              <a:spAutoFit/>
            </a:bodyPr>
            <a:lstStyle/>
            <a:p>
              <a:pPr algn="ctr"/>
              <a:endParaRPr lang="en-US" sz="1331" b="1" dirty="0">
                <a:latin typeface="Calibri" panose="020F0502020204030204" pitchFamily="34" charset="0"/>
              </a:endParaRPr>
            </a:p>
          </p:txBody>
        </p:sp>
        <p:sp>
          <p:nvSpPr>
            <p:cNvPr id="582" name="Tekstvak 581"/>
            <p:cNvSpPr txBox="1"/>
            <p:nvPr/>
          </p:nvSpPr>
          <p:spPr>
            <a:xfrm>
              <a:off x="5955467" y="5056427"/>
              <a:ext cx="217250" cy="219456"/>
            </a:xfrm>
            <a:prstGeom prst="ellipse">
              <a:avLst/>
            </a:prstGeom>
            <a:solidFill>
              <a:schemeClr val="accent1"/>
            </a:solidFill>
          </p:spPr>
          <p:txBody>
            <a:bodyPr wrap="square" lIns="0" rIns="0" rtlCol="0" anchor="ctr" anchorCtr="0">
              <a:spAutoFit/>
            </a:bodyPr>
            <a:lstStyle/>
            <a:p>
              <a:pPr algn="ctr"/>
              <a:endParaRPr lang="en-US" sz="1331" b="1" dirty="0">
                <a:latin typeface="Calibri" panose="020F0502020204030204" pitchFamily="34" charset="0"/>
              </a:endParaRPr>
            </a:p>
          </p:txBody>
        </p:sp>
      </p:grpSp>
      <p:sp>
        <p:nvSpPr>
          <p:cNvPr id="1131" name="Tekstvak 1130"/>
          <p:cNvSpPr txBox="1"/>
          <p:nvPr/>
        </p:nvSpPr>
        <p:spPr>
          <a:xfrm>
            <a:off x="5173241" y="6516161"/>
            <a:ext cx="1810417" cy="246221"/>
          </a:xfrm>
          <a:prstGeom prst="rect">
            <a:avLst/>
          </a:prstGeom>
          <a:noFill/>
        </p:spPr>
        <p:txBody>
          <a:bodyPr wrap="square" rtlCol="0">
            <a:spAutoFit/>
          </a:bodyPr>
          <a:lstStyle/>
          <a:p>
            <a:r>
              <a:rPr lang="en-US" sz="1000" dirty="0">
                <a:latin typeface="Calibri" panose="020F0502020204030204" pitchFamily="34" charset="0"/>
              </a:rPr>
              <a:t>Source: World Bank, 2016</a:t>
            </a:r>
          </a:p>
        </p:txBody>
      </p:sp>
      <p:sp>
        <p:nvSpPr>
          <p:cNvPr id="576" name="Tekstvak 575"/>
          <p:cNvSpPr txBox="1"/>
          <p:nvPr/>
        </p:nvSpPr>
        <p:spPr>
          <a:xfrm>
            <a:off x="609600" y="6516161"/>
            <a:ext cx="2438400" cy="246221"/>
          </a:xfrm>
          <a:prstGeom prst="rect">
            <a:avLst/>
          </a:prstGeom>
          <a:noFill/>
        </p:spPr>
        <p:txBody>
          <a:bodyPr wrap="square" rtlCol="0">
            <a:spAutoFit/>
          </a:bodyPr>
          <a:lstStyle/>
          <a:p>
            <a:r>
              <a:rPr lang="en-US" sz="1000" dirty="0" smtClean="0">
                <a:latin typeface="Calibri" panose="020F0502020204030204" pitchFamily="34" charset="0"/>
              </a:rPr>
              <a:t>Source: GSMA, 2016</a:t>
            </a:r>
            <a:endParaRPr lang="en-US" sz="1000" dirty="0">
              <a:latin typeface="Calibri" panose="020F0502020204030204" pitchFamily="34" charset="0"/>
            </a:endParaRPr>
          </a:p>
        </p:txBody>
      </p:sp>
      <p:grpSp>
        <p:nvGrpSpPr>
          <p:cNvPr id="1142" name="Group 292"/>
          <p:cNvGrpSpPr/>
          <p:nvPr/>
        </p:nvGrpSpPr>
        <p:grpSpPr>
          <a:xfrm>
            <a:off x="559720" y="231747"/>
            <a:ext cx="219456" cy="320040"/>
            <a:chOff x="3922713" y="2541588"/>
            <a:chExt cx="204788" cy="296863"/>
          </a:xfrm>
          <a:solidFill>
            <a:schemeClr val="accent2"/>
          </a:solidFill>
        </p:grpSpPr>
        <p:sp>
          <p:nvSpPr>
            <p:cNvPr id="1143" name="Rectangle 72"/>
            <p:cNvSpPr>
              <a:spLocks noChangeArrowheads="1"/>
            </p:cNvSpPr>
            <p:nvPr/>
          </p:nvSpPr>
          <p:spPr bwMode="auto">
            <a:xfrm>
              <a:off x="3957638" y="2616200"/>
              <a:ext cx="130175" cy="1095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44" name="Rectangle 73"/>
            <p:cNvSpPr>
              <a:spLocks noChangeArrowheads="1"/>
            </p:cNvSpPr>
            <p:nvPr/>
          </p:nvSpPr>
          <p:spPr bwMode="auto">
            <a:xfrm>
              <a:off x="3995738" y="2578100"/>
              <a:ext cx="571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45" name="Freeform 74"/>
            <p:cNvSpPr>
              <a:spLocks noEditPoints="1"/>
            </p:cNvSpPr>
            <p:nvPr/>
          </p:nvSpPr>
          <p:spPr bwMode="auto">
            <a:xfrm>
              <a:off x="3922713" y="2541588"/>
              <a:ext cx="204788" cy="296863"/>
            </a:xfrm>
            <a:custGeom>
              <a:avLst/>
              <a:gdLst/>
              <a:ahLst/>
              <a:cxnLst>
                <a:cxn ang="0">
                  <a:pos x="65" y="0"/>
                </a:cxn>
                <a:cxn ang="0">
                  <a:pos x="14" y="0"/>
                </a:cxn>
                <a:cxn ang="0">
                  <a:pos x="0" y="14"/>
                </a:cxn>
                <a:cxn ang="0">
                  <a:pos x="0" y="102"/>
                </a:cxn>
                <a:cxn ang="0">
                  <a:pos x="14" y="116"/>
                </a:cxn>
                <a:cxn ang="0">
                  <a:pos x="65" y="116"/>
                </a:cxn>
                <a:cxn ang="0">
                  <a:pos x="80" y="102"/>
                </a:cxn>
                <a:cxn ang="0">
                  <a:pos x="80" y="14"/>
                </a:cxn>
                <a:cxn ang="0">
                  <a:pos x="65" y="0"/>
                </a:cxn>
                <a:cxn ang="0">
                  <a:pos x="73" y="102"/>
                </a:cxn>
                <a:cxn ang="0">
                  <a:pos x="65" y="109"/>
                </a:cxn>
                <a:cxn ang="0">
                  <a:pos x="14" y="109"/>
                </a:cxn>
                <a:cxn ang="0">
                  <a:pos x="7" y="102"/>
                </a:cxn>
                <a:cxn ang="0">
                  <a:pos x="7" y="14"/>
                </a:cxn>
                <a:cxn ang="0">
                  <a:pos x="14" y="7"/>
                </a:cxn>
                <a:cxn ang="0">
                  <a:pos x="65" y="7"/>
                </a:cxn>
                <a:cxn ang="0">
                  <a:pos x="73" y="14"/>
                </a:cxn>
                <a:cxn ang="0">
                  <a:pos x="73" y="102"/>
                </a:cxn>
              </a:cxnLst>
              <a:rect l="0" t="0" r="r" b="b"/>
              <a:pathLst>
                <a:path w="80" h="116">
                  <a:moveTo>
                    <a:pt x="65" y="0"/>
                  </a:moveTo>
                  <a:cubicBezTo>
                    <a:pt x="14" y="0"/>
                    <a:pt x="14" y="0"/>
                    <a:pt x="14" y="0"/>
                  </a:cubicBezTo>
                  <a:cubicBezTo>
                    <a:pt x="6" y="0"/>
                    <a:pt x="0" y="6"/>
                    <a:pt x="0" y="14"/>
                  </a:cubicBezTo>
                  <a:cubicBezTo>
                    <a:pt x="0" y="102"/>
                    <a:pt x="0" y="102"/>
                    <a:pt x="0" y="102"/>
                  </a:cubicBezTo>
                  <a:cubicBezTo>
                    <a:pt x="0" y="110"/>
                    <a:pt x="6" y="116"/>
                    <a:pt x="14" y="116"/>
                  </a:cubicBezTo>
                  <a:cubicBezTo>
                    <a:pt x="65" y="116"/>
                    <a:pt x="65" y="116"/>
                    <a:pt x="65" y="116"/>
                  </a:cubicBezTo>
                  <a:cubicBezTo>
                    <a:pt x="73" y="116"/>
                    <a:pt x="80" y="110"/>
                    <a:pt x="80" y="102"/>
                  </a:cubicBezTo>
                  <a:cubicBezTo>
                    <a:pt x="80" y="14"/>
                    <a:pt x="80" y="14"/>
                    <a:pt x="80" y="14"/>
                  </a:cubicBezTo>
                  <a:cubicBezTo>
                    <a:pt x="80" y="6"/>
                    <a:pt x="73" y="0"/>
                    <a:pt x="65" y="0"/>
                  </a:cubicBezTo>
                  <a:close/>
                  <a:moveTo>
                    <a:pt x="73" y="102"/>
                  </a:moveTo>
                  <a:cubicBezTo>
                    <a:pt x="73" y="106"/>
                    <a:pt x="69" y="109"/>
                    <a:pt x="65" y="109"/>
                  </a:cubicBezTo>
                  <a:cubicBezTo>
                    <a:pt x="14" y="109"/>
                    <a:pt x="14" y="109"/>
                    <a:pt x="14" y="109"/>
                  </a:cubicBezTo>
                  <a:cubicBezTo>
                    <a:pt x="10" y="109"/>
                    <a:pt x="7" y="106"/>
                    <a:pt x="7" y="102"/>
                  </a:cubicBezTo>
                  <a:cubicBezTo>
                    <a:pt x="7" y="14"/>
                    <a:pt x="7" y="14"/>
                    <a:pt x="7" y="14"/>
                  </a:cubicBezTo>
                  <a:cubicBezTo>
                    <a:pt x="7" y="10"/>
                    <a:pt x="10" y="7"/>
                    <a:pt x="14" y="7"/>
                  </a:cubicBezTo>
                  <a:cubicBezTo>
                    <a:pt x="65" y="7"/>
                    <a:pt x="65" y="7"/>
                    <a:pt x="65" y="7"/>
                  </a:cubicBezTo>
                  <a:cubicBezTo>
                    <a:pt x="69" y="7"/>
                    <a:pt x="73" y="10"/>
                    <a:pt x="73" y="14"/>
                  </a:cubicBezTo>
                  <a:lnTo>
                    <a:pt x="73" y="10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46" name="Rectangle 75"/>
            <p:cNvSpPr>
              <a:spLocks noChangeArrowheads="1"/>
            </p:cNvSpPr>
            <p:nvPr/>
          </p:nvSpPr>
          <p:spPr bwMode="auto">
            <a:xfrm>
              <a:off x="3957638"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47" name="Rectangle 76"/>
            <p:cNvSpPr>
              <a:spLocks noChangeArrowheads="1"/>
            </p:cNvSpPr>
            <p:nvPr/>
          </p:nvSpPr>
          <p:spPr bwMode="auto">
            <a:xfrm>
              <a:off x="3995738" y="2782888"/>
              <a:ext cx="190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48" name="Rectangle 77"/>
            <p:cNvSpPr>
              <a:spLocks noChangeArrowheads="1"/>
            </p:cNvSpPr>
            <p:nvPr/>
          </p:nvSpPr>
          <p:spPr bwMode="auto">
            <a:xfrm>
              <a:off x="4032250"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49" name="Rectangle 78"/>
            <p:cNvSpPr>
              <a:spLocks noChangeArrowheads="1"/>
            </p:cNvSpPr>
            <p:nvPr/>
          </p:nvSpPr>
          <p:spPr bwMode="auto">
            <a:xfrm>
              <a:off x="4070350" y="2782888"/>
              <a:ext cx="17463"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50" name="Rectangle 79"/>
            <p:cNvSpPr>
              <a:spLocks noChangeArrowheads="1"/>
            </p:cNvSpPr>
            <p:nvPr/>
          </p:nvSpPr>
          <p:spPr bwMode="auto">
            <a:xfrm>
              <a:off x="3957638"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51" name="Rectangle 80"/>
            <p:cNvSpPr>
              <a:spLocks noChangeArrowheads="1"/>
            </p:cNvSpPr>
            <p:nvPr/>
          </p:nvSpPr>
          <p:spPr bwMode="auto">
            <a:xfrm>
              <a:off x="3995738" y="2746375"/>
              <a:ext cx="19050"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52" name="Rectangle 81"/>
            <p:cNvSpPr>
              <a:spLocks noChangeArrowheads="1"/>
            </p:cNvSpPr>
            <p:nvPr/>
          </p:nvSpPr>
          <p:spPr bwMode="auto">
            <a:xfrm>
              <a:off x="4032250"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153" name="Rectangle 82"/>
            <p:cNvSpPr>
              <a:spLocks noChangeArrowheads="1"/>
            </p:cNvSpPr>
            <p:nvPr/>
          </p:nvSpPr>
          <p:spPr bwMode="auto">
            <a:xfrm>
              <a:off x="4070350" y="2746375"/>
              <a:ext cx="1746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1154" name="Freeform 101"/>
          <p:cNvSpPr>
            <a:spLocks noChangeArrowheads="1"/>
          </p:cNvSpPr>
          <p:nvPr/>
        </p:nvSpPr>
        <p:spPr bwMode="auto">
          <a:xfrm>
            <a:off x="509428" y="591312"/>
            <a:ext cx="320040" cy="246888"/>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2"/>
          </a:solidFill>
          <a:ln>
            <a:noFill/>
          </a:ln>
          <a:effectLst/>
          <a:extLst/>
        </p:spPr>
        <p:txBody>
          <a:bodyPr wrap="none" lIns="34290" tIns="17145" rIns="34290" bIns="17145" anchor="ctr"/>
          <a:lstStyle/>
          <a:p>
            <a:pPr eaLnBrk="1" hangingPunct="1">
              <a:defRPr/>
            </a:pPr>
            <a:endParaRPr lang="en-US"/>
          </a:p>
        </p:txBody>
      </p:sp>
      <p:sp>
        <p:nvSpPr>
          <p:cNvPr id="1132" name="Tekstvak 1131"/>
          <p:cNvSpPr txBox="1"/>
          <p:nvPr/>
        </p:nvSpPr>
        <p:spPr>
          <a:xfrm>
            <a:off x="2792085" y="3834825"/>
            <a:ext cx="1666366" cy="584775"/>
          </a:xfrm>
          <a:prstGeom prst="rect">
            <a:avLst/>
          </a:prstGeom>
          <a:noFill/>
        </p:spPr>
        <p:txBody>
          <a:bodyPr wrap="square" rtlCol="0">
            <a:spAutoFit/>
          </a:bodyPr>
          <a:lstStyle/>
          <a:p>
            <a:pPr algn="ctr"/>
            <a:r>
              <a:rPr lang="en-US" sz="3200" b="1" dirty="0" smtClean="0"/>
              <a:t>36%</a:t>
            </a:r>
            <a:endParaRPr lang="en-US" sz="3200" b="1" dirty="0"/>
          </a:p>
        </p:txBody>
      </p:sp>
      <p:sp>
        <p:nvSpPr>
          <p:cNvPr id="1133" name="Tekstvak 1132"/>
          <p:cNvSpPr txBox="1"/>
          <p:nvPr/>
        </p:nvSpPr>
        <p:spPr>
          <a:xfrm>
            <a:off x="861169" y="3411870"/>
            <a:ext cx="1952211" cy="415498"/>
          </a:xfrm>
          <a:prstGeom prst="rect">
            <a:avLst/>
          </a:prstGeom>
          <a:noFill/>
        </p:spPr>
        <p:txBody>
          <a:bodyPr wrap="square" rtlCol="0">
            <a:spAutoFit/>
          </a:bodyPr>
          <a:lstStyle/>
          <a:p>
            <a:pPr algn="ctr"/>
            <a:r>
              <a:rPr lang="en-US" sz="2100" dirty="0" smtClean="0">
                <a:latin typeface="Calibri" panose="020F0502020204030204" pitchFamily="34" charset="0"/>
              </a:rPr>
              <a:t>Asia Pacific</a:t>
            </a:r>
            <a:endParaRPr lang="en-US" sz="2100" dirty="0">
              <a:latin typeface="Calibri" panose="020F0502020204030204" pitchFamily="34" charset="0"/>
            </a:endParaRPr>
          </a:p>
        </p:txBody>
      </p:sp>
      <p:pic>
        <p:nvPicPr>
          <p:cNvPr id="2244" name="Afbeelding 2243"/>
          <p:cNvPicPr>
            <a:picLocks noChangeAspect="1"/>
          </p:cNvPicPr>
          <p:nvPr/>
        </p:nvPicPr>
        <p:blipFill rotWithShape="1">
          <a:blip r:embed="rId389"/>
          <a:srcRect l="148" t="23242" r="5605"/>
          <a:stretch/>
        </p:blipFill>
        <p:spPr>
          <a:xfrm>
            <a:off x="1437609" y="3820274"/>
            <a:ext cx="799330" cy="731520"/>
          </a:xfrm>
          <a:prstGeom prst="rect">
            <a:avLst/>
          </a:prstGeom>
        </p:spPr>
      </p:pic>
      <p:grpSp>
        <p:nvGrpSpPr>
          <p:cNvPr id="2245" name="Group 1"/>
          <p:cNvGrpSpPr>
            <a:grpSpLocks/>
          </p:cNvGrpSpPr>
          <p:nvPr/>
        </p:nvGrpSpPr>
        <p:grpSpPr bwMode="auto">
          <a:xfrm>
            <a:off x="1036320" y="4953000"/>
            <a:ext cx="1554480" cy="914400"/>
            <a:chOff x="1290610" y="1158415"/>
            <a:chExt cx="8385648" cy="4382859"/>
          </a:xfrm>
        </p:grpSpPr>
        <p:sp>
          <p:nvSpPr>
            <p:cNvPr id="2246" name="Freeform 4"/>
            <p:cNvSpPr>
              <a:spLocks/>
            </p:cNvSpPr>
            <p:nvPr>
              <p:custDataLst>
                <p:tags r:id="rId1"/>
              </p:custDataLst>
            </p:nvPr>
          </p:nvSpPr>
          <p:spPr bwMode="auto">
            <a:xfrm>
              <a:off x="3348237" y="5474506"/>
              <a:ext cx="37559" cy="60409"/>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47" name="Freeform 5"/>
            <p:cNvSpPr>
              <a:spLocks/>
            </p:cNvSpPr>
            <p:nvPr>
              <p:custDataLst>
                <p:tags r:id="rId2"/>
              </p:custDataLst>
            </p:nvPr>
          </p:nvSpPr>
          <p:spPr bwMode="auto">
            <a:xfrm>
              <a:off x="1290610" y="1465231"/>
              <a:ext cx="876941" cy="459430"/>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48" name="Freeform 6"/>
            <p:cNvSpPr>
              <a:spLocks/>
            </p:cNvSpPr>
            <p:nvPr>
              <p:custDataLst>
                <p:tags r:id="rId3"/>
              </p:custDataLst>
            </p:nvPr>
          </p:nvSpPr>
          <p:spPr bwMode="auto">
            <a:xfrm>
              <a:off x="1805016" y="2097939"/>
              <a:ext cx="1543221" cy="793271"/>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49" name="Freeform 7"/>
            <p:cNvSpPr>
              <a:spLocks/>
            </p:cNvSpPr>
            <p:nvPr>
              <p:custDataLst>
                <p:tags r:id="rId4"/>
              </p:custDataLst>
            </p:nvPr>
          </p:nvSpPr>
          <p:spPr bwMode="auto">
            <a:xfrm>
              <a:off x="2737481" y="3694019"/>
              <a:ext cx="378865" cy="607273"/>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0" name="Freeform 8"/>
            <p:cNvSpPr>
              <a:spLocks/>
            </p:cNvSpPr>
            <p:nvPr>
              <p:custDataLst>
                <p:tags r:id="rId5"/>
              </p:custDataLst>
            </p:nvPr>
          </p:nvSpPr>
          <p:spPr bwMode="auto">
            <a:xfrm>
              <a:off x="3072254" y="4274267"/>
              <a:ext cx="292314" cy="1162085"/>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1" name="Freeform 9"/>
            <p:cNvSpPr>
              <a:spLocks/>
            </p:cNvSpPr>
            <p:nvPr>
              <p:custDataLst>
                <p:tags r:id="rId6"/>
              </p:custDataLst>
            </p:nvPr>
          </p:nvSpPr>
          <p:spPr bwMode="auto">
            <a:xfrm>
              <a:off x="2966107" y="3535047"/>
              <a:ext cx="1079437" cy="1238393"/>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2" name="Freeform 10"/>
            <p:cNvSpPr>
              <a:spLocks/>
            </p:cNvSpPr>
            <p:nvPr>
              <p:custDataLst>
                <p:tags r:id="rId7"/>
              </p:custDataLst>
            </p:nvPr>
          </p:nvSpPr>
          <p:spPr bwMode="auto">
            <a:xfrm>
              <a:off x="5327479" y="2452448"/>
              <a:ext cx="80018" cy="50871"/>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3" name="Freeform 11"/>
            <p:cNvSpPr>
              <a:spLocks/>
            </p:cNvSpPr>
            <p:nvPr>
              <p:custDataLst>
                <p:tags r:id="rId8"/>
              </p:custDataLst>
            </p:nvPr>
          </p:nvSpPr>
          <p:spPr bwMode="auto">
            <a:xfrm>
              <a:off x="4767347" y="2323680"/>
              <a:ext cx="91450" cy="163742"/>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4" name="Freeform 12"/>
            <p:cNvSpPr>
              <a:spLocks/>
            </p:cNvSpPr>
            <p:nvPr>
              <p:custDataLst>
                <p:tags r:id="rId9"/>
              </p:custDataLst>
            </p:nvPr>
          </p:nvSpPr>
          <p:spPr bwMode="auto">
            <a:xfrm>
              <a:off x="4857164" y="1794303"/>
              <a:ext cx="192698" cy="276611"/>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55" name="Freeform 13"/>
            <p:cNvSpPr>
              <a:spLocks/>
            </p:cNvSpPr>
            <p:nvPr>
              <p:custDataLst>
                <p:tags r:id="rId10"/>
              </p:custDataLst>
            </p:nvPr>
          </p:nvSpPr>
          <p:spPr bwMode="auto">
            <a:xfrm>
              <a:off x="5258892" y="2105888"/>
              <a:ext cx="189432" cy="77896"/>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6" name="Freeform 14"/>
            <p:cNvSpPr>
              <a:spLocks/>
            </p:cNvSpPr>
            <p:nvPr>
              <p:custDataLst>
                <p:tags r:id="rId11"/>
              </p:custDataLst>
            </p:nvPr>
          </p:nvSpPr>
          <p:spPr bwMode="auto">
            <a:xfrm>
              <a:off x="6927856" y="1950096"/>
              <a:ext cx="1432174" cy="1068292"/>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57" name="Freeform 15"/>
            <p:cNvSpPr>
              <a:spLocks/>
            </p:cNvSpPr>
            <p:nvPr>
              <p:custDataLst>
                <p:tags r:id="rId12"/>
              </p:custDataLst>
            </p:nvPr>
          </p:nvSpPr>
          <p:spPr bwMode="auto">
            <a:xfrm>
              <a:off x="5464654" y="1479539"/>
              <a:ext cx="246588" cy="279791"/>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8" name="Freeform 16"/>
            <p:cNvSpPr>
              <a:spLocks/>
            </p:cNvSpPr>
            <p:nvPr>
              <p:custDataLst>
                <p:tags r:id="rId13"/>
              </p:custDataLst>
            </p:nvPr>
          </p:nvSpPr>
          <p:spPr bwMode="auto">
            <a:xfrm>
              <a:off x="5170708" y="1907173"/>
              <a:ext cx="204129" cy="244817"/>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59" name="Freeform 17"/>
            <p:cNvSpPr>
              <a:spLocks/>
            </p:cNvSpPr>
            <p:nvPr>
              <p:custDataLst>
                <p:tags r:id="rId14"/>
              </p:custDataLst>
            </p:nvPr>
          </p:nvSpPr>
          <p:spPr bwMode="auto">
            <a:xfrm>
              <a:off x="5198469" y="2171066"/>
              <a:ext cx="280882" cy="284560"/>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accent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60" name="Freeform 18"/>
            <p:cNvSpPr>
              <a:spLocks/>
            </p:cNvSpPr>
            <p:nvPr>
              <p:custDataLst>
                <p:tags r:id="rId15"/>
              </p:custDataLst>
            </p:nvPr>
          </p:nvSpPr>
          <p:spPr bwMode="auto">
            <a:xfrm>
              <a:off x="5218065" y="2345936"/>
              <a:ext cx="37560" cy="85845"/>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261" name="Group 19"/>
            <p:cNvGrpSpPr>
              <a:grpSpLocks/>
            </p:cNvGrpSpPr>
            <p:nvPr>
              <p:custDataLst>
                <p:tags r:id="rId16"/>
              </p:custDataLst>
            </p:nvPr>
          </p:nvGrpSpPr>
          <p:grpSpPr bwMode="auto">
            <a:xfrm>
              <a:off x="7811007" y="3436392"/>
              <a:ext cx="528874" cy="218816"/>
              <a:chOff x="4488" y="2394"/>
              <a:chExt cx="358" cy="124"/>
            </a:xfrm>
            <a:solidFill>
              <a:srgbClr val="D0C8BA"/>
            </a:solidFill>
          </p:grpSpPr>
          <p:sp>
            <p:nvSpPr>
              <p:cNvPr id="2791"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92"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262" name="Freeform 22"/>
            <p:cNvSpPr>
              <a:spLocks/>
            </p:cNvSpPr>
            <p:nvPr>
              <p:custDataLst>
                <p:tags r:id="rId17"/>
              </p:custDataLst>
            </p:nvPr>
          </p:nvSpPr>
          <p:spPr bwMode="auto">
            <a:xfrm>
              <a:off x="5600196" y="1250619"/>
              <a:ext cx="3426113" cy="110644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accent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63" name="Freeform 23"/>
            <p:cNvSpPr>
              <a:spLocks/>
            </p:cNvSpPr>
            <p:nvPr>
              <p:custDataLst>
                <p:tags r:id="rId18"/>
              </p:custDataLst>
            </p:nvPr>
          </p:nvSpPr>
          <p:spPr bwMode="auto">
            <a:xfrm>
              <a:off x="4777145" y="2268040"/>
              <a:ext cx="313543" cy="254355"/>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64" name="Freeform 24"/>
            <p:cNvSpPr>
              <a:spLocks/>
            </p:cNvSpPr>
            <p:nvPr>
              <p:custDataLst>
                <p:tags r:id="rId19"/>
              </p:custDataLst>
            </p:nvPr>
          </p:nvSpPr>
          <p:spPr bwMode="auto">
            <a:xfrm>
              <a:off x="7718246" y="3026336"/>
              <a:ext cx="231891" cy="468968"/>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65" name="Freeform 25"/>
            <p:cNvSpPr>
              <a:spLocks/>
            </p:cNvSpPr>
            <p:nvPr>
              <p:custDataLst>
                <p:tags r:id="rId20"/>
              </p:custDataLst>
            </p:nvPr>
          </p:nvSpPr>
          <p:spPr bwMode="auto">
            <a:xfrm>
              <a:off x="3367834" y="5482455"/>
              <a:ext cx="27761" cy="58819"/>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66" name="Line 26" descr="Horizontal dunkel"/>
            <p:cNvSpPr>
              <a:spLocks noChangeShapeType="1"/>
            </p:cNvSpPr>
            <p:nvPr>
              <p:custDataLst>
                <p:tags r:id="rId21"/>
              </p:custDataLst>
            </p:nvPr>
          </p:nvSpPr>
          <p:spPr bwMode="auto">
            <a:xfrm>
              <a:off x="1649878" y="2315732"/>
              <a:ext cx="3266" cy="11128"/>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267" name="Freeform 27"/>
            <p:cNvSpPr>
              <a:spLocks/>
            </p:cNvSpPr>
            <p:nvPr>
              <p:custDataLst>
                <p:tags r:id="rId22"/>
              </p:custDataLst>
            </p:nvPr>
          </p:nvSpPr>
          <p:spPr bwMode="auto">
            <a:xfrm>
              <a:off x="1653144" y="2312552"/>
              <a:ext cx="3266" cy="57230"/>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68" name="Freeform 28"/>
            <p:cNvSpPr>
              <a:spLocks/>
            </p:cNvSpPr>
            <p:nvPr>
              <p:custDataLst>
                <p:tags r:id="rId23"/>
              </p:custDataLst>
            </p:nvPr>
          </p:nvSpPr>
          <p:spPr bwMode="auto">
            <a:xfrm>
              <a:off x="1627016" y="2368192"/>
              <a:ext cx="26129" cy="60409"/>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69" name="Freeform 29"/>
            <p:cNvSpPr>
              <a:spLocks/>
            </p:cNvSpPr>
            <p:nvPr>
              <p:custDataLst>
                <p:tags r:id="rId24"/>
              </p:custDataLst>
            </p:nvPr>
          </p:nvSpPr>
          <p:spPr bwMode="auto">
            <a:xfrm>
              <a:off x="3108180" y="2363423"/>
              <a:ext cx="53891" cy="58819"/>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0" name="Freeform 30"/>
            <p:cNvSpPr>
              <a:spLocks/>
            </p:cNvSpPr>
            <p:nvPr>
              <p:custDataLst>
                <p:tags r:id="rId25"/>
              </p:custDataLst>
            </p:nvPr>
          </p:nvSpPr>
          <p:spPr bwMode="auto">
            <a:xfrm>
              <a:off x="6168493" y="1907173"/>
              <a:ext cx="979823" cy="46737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1" name="Freeform 31"/>
            <p:cNvSpPr>
              <a:spLocks/>
            </p:cNvSpPr>
            <p:nvPr>
              <p:custDataLst>
                <p:tags r:id="rId26"/>
              </p:custDataLst>
            </p:nvPr>
          </p:nvSpPr>
          <p:spPr bwMode="auto">
            <a:xfrm>
              <a:off x="6426513" y="2220348"/>
              <a:ext cx="457251" cy="255945"/>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2" name="Freeform 32"/>
            <p:cNvSpPr>
              <a:spLocks/>
            </p:cNvSpPr>
            <p:nvPr>
              <p:custDataLst>
                <p:tags r:id="rId27"/>
              </p:custDataLst>
            </p:nvPr>
          </p:nvSpPr>
          <p:spPr bwMode="auto">
            <a:xfrm>
              <a:off x="5093954" y="3252076"/>
              <a:ext cx="331507" cy="297278"/>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3" name="Freeform 33"/>
            <p:cNvSpPr>
              <a:spLocks/>
            </p:cNvSpPr>
            <p:nvPr>
              <p:custDataLst>
                <p:tags r:id="rId28"/>
              </p:custDataLst>
            </p:nvPr>
          </p:nvSpPr>
          <p:spPr bwMode="auto">
            <a:xfrm>
              <a:off x="6037850" y="3113771"/>
              <a:ext cx="168203" cy="174869"/>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4" name="Freeform 34"/>
            <p:cNvSpPr>
              <a:spLocks/>
            </p:cNvSpPr>
            <p:nvPr>
              <p:custDataLst>
                <p:tags r:id="rId29"/>
              </p:custDataLst>
            </p:nvPr>
          </p:nvSpPr>
          <p:spPr bwMode="auto">
            <a:xfrm>
              <a:off x="5435260" y="2089991"/>
              <a:ext cx="138808" cy="5723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275" name="Freeform 35"/>
            <p:cNvSpPr>
              <a:spLocks/>
            </p:cNvSpPr>
            <p:nvPr>
              <p:custDataLst>
                <p:tags r:id="rId30"/>
              </p:custDataLst>
            </p:nvPr>
          </p:nvSpPr>
          <p:spPr bwMode="auto">
            <a:xfrm>
              <a:off x="6400384" y="2830801"/>
              <a:ext cx="21230" cy="58819"/>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6" name="Freeform 36"/>
            <p:cNvSpPr>
              <a:spLocks/>
            </p:cNvSpPr>
            <p:nvPr>
              <p:custDataLst>
                <p:tags r:id="rId31"/>
              </p:custDataLst>
            </p:nvPr>
          </p:nvSpPr>
          <p:spPr bwMode="auto">
            <a:xfrm>
              <a:off x="6534293" y="2835570"/>
              <a:ext cx="14698" cy="5882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77" name="Freeform 37"/>
            <p:cNvSpPr>
              <a:spLocks/>
            </p:cNvSpPr>
            <p:nvPr>
              <p:custDataLst>
                <p:tags r:id="rId32"/>
              </p:custDataLst>
            </p:nvPr>
          </p:nvSpPr>
          <p:spPr bwMode="auto">
            <a:xfrm>
              <a:off x="8195093" y="3514381"/>
              <a:ext cx="52257" cy="58819"/>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278" name="Group 38"/>
            <p:cNvGrpSpPr>
              <a:grpSpLocks/>
            </p:cNvGrpSpPr>
            <p:nvPr>
              <p:custDataLst>
                <p:tags r:id="rId33"/>
              </p:custDataLst>
            </p:nvPr>
          </p:nvGrpSpPr>
          <p:grpSpPr bwMode="auto">
            <a:xfrm>
              <a:off x="3558729" y="5374713"/>
              <a:ext cx="72764" cy="57154"/>
              <a:chOff x="1654" y="3671"/>
              <a:chExt cx="49" cy="17"/>
            </a:xfrm>
            <a:solidFill>
              <a:srgbClr val="D0C8BA"/>
            </a:solidFill>
          </p:grpSpPr>
          <p:sp>
            <p:nvSpPr>
              <p:cNvPr id="2789"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90"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279" name="Freeform 41"/>
            <p:cNvSpPr>
              <a:spLocks/>
            </p:cNvSpPr>
            <p:nvPr>
              <p:custDataLst>
                <p:tags r:id="rId34"/>
              </p:custDataLst>
            </p:nvPr>
          </p:nvSpPr>
          <p:spPr bwMode="auto">
            <a:xfrm>
              <a:off x="3163704" y="3107412"/>
              <a:ext cx="37560" cy="58819"/>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0" name="Freeform 42"/>
            <p:cNvSpPr>
              <a:spLocks/>
            </p:cNvSpPr>
            <p:nvPr>
              <p:custDataLst>
                <p:tags r:id="rId35"/>
              </p:custDataLst>
            </p:nvPr>
          </p:nvSpPr>
          <p:spPr bwMode="auto">
            <a:xfrm>
              <a:off x="3227393" y="3113771"/>
              <a:ext cx="1633" cy="58819"/>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1" name="Freeform 43"/>
            <p:cNvSpPr>
              <a:spLocks/>
            </p:cNvSpPr>
            <p:nvPr>
              <p:custDataLst>
                <p:tags r:id="rId36"/>
              </p:custDataLst>
            </p:nvPr>
          </p:nvSpPr>
          <p:spPr bwMode="auto">
            <a:xfrm>
              <a:off x="3242090" y="3113771"/>
              <a:ext cx="6532" cy="60409"/>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2" name="Freeform 44"/>
            <p:cNvSpPr>
              <a:spLocks/>
            </p:cNvSpPr>
            <p:nvPr>
              <p:custDataLst>
                <p:tags r:id="rId37"/>
              </p:custDataLst>
            </p:nvPr>
          </p:nvSpPr>
          <p:spPr bwMode="auto">
            <a:xfrm>
              <a:off x="3256787" y="3105822"/>
              <a:ext cx="9798" cy="5882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3" name="Freeform 45"/>
            <p:cNvSpPr>
              <a:spLocks/>
            </p:cNvSpPr>
            <p:nvPr>
              <p:custDataLst>
                <p:tags r:id="rId38"/>
              </p:custDataLst>
            </p:nvPr>
          </p:nvSpPr>
          <p:spPr bwMode="auto">
            <a:xfrm>
              <a:off x="3233925" y="3096284"/>
              <a:ext cx="13064" cy="60409"/>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4" name="Freeform 46"/>
            <p:cNvSpPr>
              <a:spLocks/>
            </p:cNvSpPr>
            <p:nvPr>
              <p:custDataLst>
                <p:tags r:id="rId39"/>
              </p:custDataLst>
            </p:nvPr>
          </p:nvSpPr>
          <p:spPr bwMode="auto">
            <a:xfrm>
              <a:off x="3289448" y="3126489"/>
              <a:ext cx="14697" cy="61999"/>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5" name="Line 47"/>
            <p:cNvSpPr>
              <a:spLocks noChangeShapeType="1"/>
            </p:cNvSpPr>
            <p:nvPr>
              <p:custDataLst>
                <p:tags r:id="rId40"/>
              </p:custDataLst>
            </p:nvPr>
          </p:nvSpPr>
          <p:spPr bwMode="auto">
            <a:xfrm flipH="1" flipV="1">
              <a:off x="3297613" y="3123310"/>
              <a:ext cx="6532" cy="9538"/>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286" name="Line 48"/>
            <p:cNvSpPr>
              <a:spLocks noChangeShapeType="1"/>
            </p:cNvSpPr>
            <p:nvPr>
              <p:custDataLst>
                <p:tags r:id="rId41"/>
              </p:custDataLst>
            </p:nvPr>
          </p:nvSpPr>
          <p:spPr bwMode="auto">
            <a:xfrm flipH="1">
              <a:off x="3297613" y="3148745"/>
              <a:ext cx="6532" cy="12718"/>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287" name="Freeform 49"/>
            <p:cNvSpPr>
              <a:spLocks/>
            </p:cNvSpPr>
            <p:nvPr>
              <p:custDataLst>
                <p:tags r:id="rId42"/>
              </p:custDataLst>
            </p:nvPr>
          </p:nvSpPr>
          <p:spPr bwMode="auto">
            <a:xfrm>
              <a:off x="3297613" y="3143975"/>
              <a:ext cx="13064" cy="60409"/>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8" name="Freeform 50"/>
            <p:cNvSpPr>
              <a:spLocks/>
            </p:cNvSpPr>
            <p:nvPr>
              <p:custDataLst>
                <p:tags r:id="rId43"/>
              </p:custDataLst>
            </p:nvPr>
          </p:nvSpPr>
          <p:spPr bwMode="auto">
            <a:xfrm>
              <a:off x="3304145" y="3172590"/>
              <a:ext cx="19596" cy="57230"/>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89" name="Freeform 51"/>
            <p:cNvSpPr>
              <a:spLocks/>
            </p:cNvSpPr>
            <p:nvPr>
              <p:custDataLst>
                <p:tags r:id="rId44"/>
              </p:custDataLst>
            </p:nvPr>
          </p:nvSpPr>
          <p:spPr bwMode="auto">
            <a:xfrm>
              <a:off x="3312311" y="3221872"/>
              <a:ext cx="16330" cy="58819"/>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0" name="Freeform 52"/>
            <p:cNvSpPr>
              <a:spLocks/>
            </p:cNvSpPr>
            <p:nvPr>
              <p:custDataLst>
                <p:tags r:id="rId45"/>
              </p:custDataLst>
            </p:nvPr>
          </p:nvSpPr>
          <p:spPr bwMode="auto">
            <a:xfrm>
              <a:off x="3322109" y="3247308"/>
              <a:ext cx="3266" cy="60409"/>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1" name="Freeform 53"/>
            <p:cNvSpPr>
              <a:spLocks/>
            </p:cNvSpPr>
            <p:nvPr>
              <p:custDataLst>
                <p:tags r:id="rId46"/>
              </p:custDataLst>
            </p:nvPr>
          </p:nvSpPr>
          <p:spPr bwMode="auto">
            <a:xfrm>
              <a:off x="3346604" y="3279102"/>
              <a:ext cx="1634" cy="57230"/>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2" name="Freeform 54"/>
            <p:cNvSpPr>
              <a:spLocks/>
            </p:cNvSpPr>
            <p:nvPr>
              <p:custDataLst>
                <p:tags r:id="rId47"/>
              </p:custDataLst>
            </p:nvPr>
          </p:nvSpPr>
          <p:spPr bwMode="auto">
            <a:xfrm>
              <a:off x="3304145" y="3293409"/>
              <a:ext cx="17964" cy="58820"/>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3" name="Freeform 55"/>
            <p:cNvSpPr>
              <a:spLocks/>
            </p:cNvSpPr>
            <p:nvPr>
              <p:custDataLst>
                <p:tags r:id="rId48"/>
              </p:custDataLst>
            </p:nvPr>
          </p:nvSpPr>
          <p:spPr bwMode="auto">
            <a:xfrm>
              <a:off x="3289448" y="3360177"/>
              <a:ext cx="26129" cy="5882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4" name="Freeform 56"/>
            <p:cNvSpPr>
              <a:spLocks/>
            </p:cNvSpPr>
            <p:nvPr>
              <p:custDataLst>
                <p:tags r:id="rId49"/>
              </p:custDataLst>
            </p:nvPr>
          </p:nvSpPr>
          <p:spPr bwMode="auto">
            <a:xfrm>
              <a:off x="3310677" y="3334742"/>
              <a:ext cx="13064" cy="5882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5" name="Freeform 57"/>
            <p:cNvSpPr>
              <a:spLocks/>
            </p:cNvSpPr>
            <p:nvPr>
              <p:custDataLst>
                <p:tags r:id="rId50"/>
              </p:custDataLst>
            </p:nvPr>
          </p:nvSpPr>
          <p:spPr bwMode="auto">
            <a:xfrm>
              <a:off x="2732582" y="2997721"/>
              <a:ext cx="17964" cy="5882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296" name="Group 58"/>
            <p:cNvGrpSpPr>
              <a:grpSpLocks/>
            </p:cNvGrpSpPr>
            <p:nvPr>
              <p:custDataLst>
                <p:tags r:id="rId51"/>
              </p:custDataLst>
            </p:nvPr>
          </p:nvGrpSpPr>
          <p:grpSpPr bwMode="auto">
            <a:xfrm>
              <a:off x="2871904" y="2825666"/>
              <a:ext cx="147304" cy="200853"/>
              <a:chOff x="1199" y="2121"/>
              <a:chExt cx="97" cy="123"/>
            </a:xfrm>
            <a:solidFill>
              <a:srgbClr val="D0C8BA"/>
            </a:solidFill>
          </p:grpSpPr>
          <p:sp>
            <p:nvSpPr>
              <p:cNvPr id="2779"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0"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1"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2"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3"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4"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5"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6"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7"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88"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297" name="Freeform 69"/>
            <p:cNvSpPr>
              <a:spLocks/>
            </p:cNvSpPr>
            <p:nvPr>
              <p:custDataLst>
                <p:tags r:id="rId52"/>
              </p:custDataLst>
            </p:nvPr>
          </p:nvSpPr>
          <p:spPr bwMode="auto">
            <a:xfrm>
              <a:off x="9370880" y="4294933"/>
              <a:ext cx="14697" cy="5723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8" name="Freeform 70"/>
            <p:cNvSpPr>
              <a:spLocks/>
            </p:cNvSpPr>
            <p:nvPr>
              <p:custDataLst>
                <p:tags r:id="rId53"/>
              </p:custDataLst>
            </p:nvPr>
          </p:nvSpPr>
          <p:spPr bwMode="auto">
            <a:xfrm>
              <a:off x="9382311" y="4387137"/>
              <a:ext cx="9798" cy="60409"/>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299" name="Freeform 71"/>
            <p:cNvSpPr>
              <a:spLocks/>
            </p:cNvSpPr>
            <p:nvPr>
              <p:custDataLst>
                <p:tags r:id="rId54"/>
              </p:custDataLst>
            </p:nvPr>
          </p:nvSpPr>
          <p:spPr bwMode="auto">
            <a:xfrm>
              <a:off x="9509688" y="4294933"/>
              <a:ext cx="86552" cy="131947"/>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0" name="Freeform 72"/>
            <p:cNvSpPr>
              <a:spLocks/>
            </p:cNvSpPr>
            <p:nvPr>
              <p:custDataLst>
                <p:tags r:id="rId55"/>
              </p:custDataLst>
            </p:nvPr>
          </p:nvSpPr>
          <p:spPr bwMode="auto">
            <a:xfrm>
              <a:off x="9509688" y="4266318"/>
              <a:ext cx="14698" cy="5723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301" name="Group 73"/>
            <p:cNvGrpSpPr>
              <a:grpSpLocks/>
            </p:cNvGrpSpPr>
            <p:nvPr>
              <p:custDataLst>
                <p:tags r:id="rId56"/>
              </p:custDataLst>
            </p:nvPr>
          </p:nvGrpSpPr>
          <p:grpSpPr bwMode="auto">
            <a:xfrm>
              <a:off x="9163359" y="4801544"/>
              <a:ext cx="512899" cy="416404"/>
              <a:chOff x="5372" y="3323"/>
              <a:chExt cx="341" cy="253"/>
            </a:xfrm>
            <a:solidFill>
              <a:srgbClr val="D0C8BA"/>
            </a:solidFill>
          </p:grpSpPr>
          <p:sp>
            <p:nvSpPr>
              <p:cNvPr id="2776"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77"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78"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302" name="Freeform 77"/>
            <p:cNvSpPr>
              <a:spLocks/>
            </p:cNvSpPr>
            <p:nvPr>
              <p:custDataLst>
                <p:tags r:id="rId57"/>
              </p:custDataLst>
            </p:nvPr>
          </p:nvSpPr>
          <p:spPr bwMode="auto">
            <a:xfrm>
              <a:off x="8765023" y="3420587"/>
              <a:ext cx="9798" cy="5882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3" name="Freeform 78"/>
            <p:cNvSpPr>
              <a:spLocks/>
            </p:cNvSpPr>
            <p:nvPr>
              <p:custDataLst>
                <p:tags r:id="rId58"/>
              </p:custDataLst>
            </p:nvPr>
          </p:nvSpPr>
          <p:spPr bwMode="auto">
            <a:xfrm>
              <a:off x="9578276" y="4347394"/>
              <a:ext cx="14698" cy="58819"/>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4" name="Freeform 79"/>
            <p:cNvSpPr>
              <a:spLocks/>
            </p:cNvSpPr>
            <p:nvPr>
              <p:custDataLst>
                <p:tags r:id="rId59"/>
              </p:custDataLst>
            </p:nvPr>
          </p:nvSpPr>
          <p:spPr bwMode="auto">
            <a:xfrm>
              <a:off x="9602772" y="4356933"/>
              <a:ext cx="19596" cy="60409"/>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5" name="Freeform 80"/>
            <p:cNvSpPr>
              <a:spLocks/>
            </p:cNvSpPr>
            <p:nvPr>
              <p:custDataLst>
                <p:tags r:id="rId60"/>
              </p:custDataLst>
            </p:nvPr>
          </p:nvSpPr>
          <p:spPr bwMode="auto">
            <a:xfrm>
              <a:off x="8835244" y="3407869"/>
              <a:ext cx="1633" cy="57230"/>
            </a:xfrm>
            <a:custGeom>
              <a:avLst/>
              <a:gdLst>
                <a:gd name="T0" fmla="*/ 0 w 7"/>
                <a:gd name="T1" fmla="*/ 0 h 55563"/>
                <a:gd name="T2" fmla="*/ 2147483647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6" name="Freeform 81"/>
            <p:cNvSpPr>
              <a:spLocks/>
            </p:cNvSpPr>
            <p:nvPr>
              <p:custDataLst>
                <p:tags r:id="rId61"/>
              </p:custDataLst>
            </p:nvPr>
          </p:nvSpPr>
          <p:spPr bwMode="auto">
            <a:xfrm>
              <a:off x="8900566" y="3350639"/>
              <a:ext cx="8165" cy="5882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7" name="Freeform 82"/>
            <p:cNvSpPr>
              <a:spLocks/>
            </p:cNvSpPr>
            <p:nvPr>
              <p:custDataLst>
                <p:tags r:id="rId62"/>
              </p:custDataLst>
            </p:nvPr>
          </p:nvSpPr>
          <p:spPr bwMode="auto">
            <a:xfrm>
              <a:off x="9026309" y="3237769"/>
              <a:ext cx="4900" cy="58819"/>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8" name="Freeform 83"/>
            <p:cNvSpPr>
              <a:spLocks/>
            </p:cNvSpPr>
            <p:nvPr>
              <p:custDataLst>
                <p:tags r:id="rId63"/>
              </p:custDataLst>
            </p:nvPr>
          </p:nvSpPr>
          <p:spPr bwMode="auto">
            <a:xfrm>
              <a:off x="9197778" y="3954733"/>
              <a:ext cx="29395" cy="60409"/>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09" name="Freeform 84"/>
            <p:cNvSpPr>
              <a:spLocks/>
            </p:cNvSpPr>
            <p:nvPr>
              <p:custDataLst>
                <p:tags r:id="rId64"/>
              </p:custDataLst>
            </p:nvPr>
          </p:nvSpPr>
          <p:spPr bwMode="auto">
            <a:xfrm>
              <a:off x="9267999" y="3970630"/>
              <a:ext cx="14698" cy="5882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0" name="Freeform 85"/>
            <p:cNvSpPr>
              <a:spLocks/>
            </p:cNvSpPr>
            <p:nvPr>
              <p:custDataLst>
                <p:tags r:id="rId65"/>
              </p:custDataLst>
            </p:nvPr>
          </p:nvSpPr>
          <p:spPr bwMode="auto">
            <a:xfrm>
              <a:off x="9107961" y="3740121"/>
              <a:ext cx="29395" cy="55640"/>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1" name="Freeform 86"/>
            <p:cNvSpPr>
              <a:spLocks/>
            </p:cNvSpPr>
            <p:nvPr>
              <p:custDataLst>
                <p:tags r:id="rId66"/>
              </p:custDataLst>
            </p:nvPr>
          </p:nvSpPr>
          <p:spPr bwMode="auto">
            <a:xfrm>
              <a:off x="9044273" y="3714686"/>
              <a:ext cx="13064" cy="5723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2" name="Freeform 87"/>
            <p:cNvSpPr>
              <a:spLocks/>
            </p:cNvSpPr>
            <p:nvPr>
              <p:custDataLst>
                <p:tags r:id="rId67"/>
              </p:custDataLst>
            </p:nvPr>
          </p:nvSpPr>
          <p:spPr bwMode="auto">
            <a:xfrm>
              <a:off x="9267999" y="4056475"/>
              <a:ext cx="34294" cy="5723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3" name="Freeform 88"/>
            <p:cNvSpPr>
              <a:spLocks/>
            </p:cNvSpPr>
            <p:nvPr>
              <p:custDataLst>
                <p:tags r:id="rId68"/>
              </p:custDataLst>
            </p:nvPr>
          </p:nvSpPr>
          <p:spPr bwMode="auto">
            <a:xfrm>
              <a:off x="9219007" y="4043757"/>
              <a:ext cx="24496" cy="5882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4" name="Line 89"/>
            <p:cNvSpPr>
              <a:spLocks noChangeShapeType="1"/>
            </p:cNvSpPr>
            <p:nvPr>
              <p:custDataLst>
                <p:tags r:id="rId69"/>
              </p:custDataLst>
            </p:nvPr>
          </p:nvSpPr>
          <p:spPr bwMode="auto">
            <a:xfrm>
              <a:off x="9254934" y="4029450"/>
              <a:ext cx="22863" cy="6359"/>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315" name="Freeform 90"/>
            <p:cNvSpPr>
              <a:spLocks/>
            </p:cNvSpPr>
            <p:nvPr>
              <p:custDataLst>
                <p:tags r:id="rId70"/>
              </p:custDataLst>
            </p:nvPr>
          </p:nvSpPr>
          <p:spPr bwMode="auto">
            <a:xfrm>
              <a:off x="9277797" y="4035809"/>
              <a:ext cx="1634" cy="58819"/>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6" name="Freeform 91"/>
            <p:cNvSpPr>
              <a:spLocks/>
            </p:cNvSpPr>
            <p:nvPr>
              <p:custDataLst>
                <p:tags r:id="rId71"/>
              </p:custDataLst>
            </p:nvPr>
          </p:nvSpPr>
          <p:spPr bwMode="auto">
            <a:xfrm>
              <a:off x="9227173" y="4029450"/>
              <a:ext cx="16330" cy="58819"/>
            </a:xfrm>
            <a:custGeom>
              <a:avLst/>
              <a:gdLst>
                <a:gd name="T0" fmla="*/ 0 w 26"/>
                <a:gd name="T1" fmla="*/ 0 h 58739"/>
                <a:gd name="T2" fmla="*/ 2147483647 w 26"/>
                <a:gd name="T3" fmla="*/ 0 h 58739"/>
                <a:gd name="T4" fmla="*/ 2147483647 w 26"/>
                <a:gd name="T5" fmla="*/ 0 h 58739"/>
                <a:gd name="T6" fmla="*/ 0 60000 65536"/>
                <a:gd name="T7" fmla="*/ 0 60000 65536"/>
                <a:gd name="T8" fmla="*/ 0 60000 65536"/>
              </a:gdLst>
              <a:ahLst/>
              <a:cxnLst>
                <a:cxn ang="T6">
                  <a:pos x="T0" y="T1"/>
                </a:cxn>
                <a:cxn ang="T7">
                  <a:pos x="T2" y="T3"/>
                </a:cxn>
                <a:cxn ang="T8">
                  <a:pos x="T4" y="T5"/>
                </a:cxn>
              </a:cxnLst>
              <a:rect l="0" t="0" r="r" b="b"/>
              <a:pathLst>
                <a:path w="26" h="58739">
                  <a:moveTo>
                    <a:pt x="0" y="0"/>
                  </a:moveTo>
                  <a:lnTo>
                    <a:pt x="15" y="0"/>
                  </a:lnTo>
                  <a:lnTo>
                    <a:pt x="2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7" name="Freeform 92"/>
            <p:cNvSpPr>
              <a:spLocks/>
            </p:cNvSpPr>
            <p:nvPr>
              <p:custDataLst>
                <p:tags r:id="rId72"/>
              </p:custDataLst>
            </p:nvPr>
          </p:nvSpPr>
          <p:spPr bwMode="auto">
            <a:xfrm>
              <a:off x="9220641" y="4008783"/>
              <a:ext cx="6532" cy="63589"/>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18" name="Freeform 93"/>
            <p:cNvSpPr>
              <a:spLocks/>
            </p:cNvSpPr>
            <p:nvPr>
              <p:custDataLst>
                <p:tags r:id="rId73"/>
              </p:custDataLst>
            </p:nvPr>
          </p:nvSpPr>
          <p:spPr bwMode="auto">
            <a:xfrm>
              <a:off x="9310458" y="3728993"/>
              <a:ext cx="1634" cy="5882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319" name="Group 94"/>
            <p:cNvGrpSpPr>
              <a:grpSpLocks/>
            </p:cNvGrpSpPr>
            <p:nvPr>
              <p:custDataLst>
                <p:tags r:id="rId74"/>
              </p:custDataLst>
            </p:nvPr>
          </p:nvGrpSpPr>
          <p:grpSpPr bwMode="auto">
            <a:xfrm>
              <a:off x="9170458" y="3390669"/>
              <a:ext cx="182798" cy="117573"/>
              <a:chOff x="5379" y="2466"/>
              <a:chExt cx="122" cy="71"/>
            </a:xfrm>
            <a:solidFill>
              <a:srgbClr val="D0C8BA"/>
            </a:solidFill>
          </p:grpSpPr>
          <p:sp>
            <p:nvSpPr>
              <p:cNvPr id="2767"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8"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9"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70"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71"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72" name="Line 100"/>
              <p:cNvSpPr>
                <a:spLocks noChangeShapeType="1"/>
              </p:cNvSpPr>
              <p:nvPr/>
            </p:nvSpPr>
            <p:spPr bwMode="auto">
              <a:xfrm flipH="1">
                <a:off x="5495" y="2490"/>
                <a:ext cx="6" cy="1"/>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73"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74" name="Line 102"/>
              <p:cNvSpPr>
                <a:spLocks noChangeShapeType="1"/>
              </p:cNvSpPr>
              <p:nvPr/>
            </p:nvSpPr>
            <p:spPr bwMode="auto">
              <a:xfrm>
                <a:off x="5464" y="2530"/>
                <a:ext cx="6" cy="1"/>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75"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320" name="Freeform 104"/>
            <p:cNvSpPr>
              <a:spLocks/>
            </p:cNvSpPr>
            <p:nvPr>
              <p:custDataLst>
                <p:tags r:id="rId75"/>
              </p:custDataLst>
            </p:nvPr>
          </p:nvSpPr>
          <p:spPr bwMode="auto">
            <a:xfrm>
              <a:off x="7587603" y="3247308"/>
              <a:ext cx="8165" cy="60409"/>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1" name="Freeform 105"/>
            <p:cNvSpPr>
              <a:spLocks/>
            </p:cNvSpPr>
            <p:nvPr>
              <p:custDataLst>
                <p:tags r:id="rId76"/>
              </p:custDataLst>
            </p:nvPr>
          </p:nvSpPr>
          <p:spPr bwMode="auto">
            <a:xfrm>
              <a:off x="4122297" y="5449070"/>
              <a:ext cx="58789" cy="60409"/>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2" name="Freeform 106"/>
            <p:cNvSpPr>
              <a:spLocks/>
            </p:cNvSpPr>
            <p:nvPr>
              <p:custDataLst>
                <p:tags r:id="rId77"/>
              </p:custDataLst>
            </p:nvPr>
          </p:nvSpPr>
          <p:spPr bwMode="auto">
            <a:xfrm>
              <a:off x="6694331" y="5283739"/>
              <a:ext cx="34294" cy="57230"/>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3" name="Freeform 107"/>
            <p:cNvSpPr>
              <a:spLocks/>
            </p:cNvSpPr>
            <p:nvPr>
              <p:custDataLst>
                <p:tags r:id="rId78"/>
              </p:custDataLst>
            </p:nvPr>
          </p:nvSpPr>
          <p:spPr bwMode="auto">
            <a:xfrm>
              <a:off x="9103062" y="1961223"/>
              <a:ext cx="24495" cy="5882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4" name="Freeform 108"/>
            <p:cNvSpPr>
              <a:spLocks/>
            </p:cNvSpPr>
            <p:nvPr>
              <p:custDataLst>
                <p:tags r:id="rId79"/>
              </p:custDataLst>
            </p:nvPr>
          </p:nvSpPr>
          <p:spPr bwMode="auto">
            <a:xfrm>
              <a:off x="9299027" y="1996197"/>
              <a:ext cx="17963" cy="5882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5" name="Freeform 109"/>
            <p:cNvSpPr>
              <a:spLocks/>
            </p:cNvSpPr>
            <p:nvPr>
              <p:custDataLst>
                <p:tags r:id="rId80"/>
              </p:custDataLst>
            </p:nvPr>
          </p:nvSpPr>
          <p:spPr bwMode="auto">
            <a:xfrm>
              <a:off x="8685005" y="2233066"/>
              <a:ext cx="4899" cy="60409"/>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6" name="Freeform 110"/>
            <p:cNvSpPr>
              <a:spLocks/>
            </p:cNvSpPr>
            <p:nvPr>
              <p:custDataLst>
                <p:tags r:id="rId81"/>
              </p:custDataLst>
            </p:nvPr>
          </p:nvSpPr>
          <p:spPr bwMode="auto">
            <a:xfrm>
              <a:off x="8477608" y="2810134"/>
              <a:ext cx="16330" cy="62000"/>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7" name="Freeform 111"/>
            <p:cNvSpPr>
              <a:spLocks/>
            </p:cNvSpPr>
            <p:nvPr>
              <p:custDataLst>
                <p:tags r:id="rId82"/>
              </p:custDataLst>
            </p:nvPr>
          </p:nvSpPr>
          <p:spPr bwMode="auto">
            <a:xfrm>
              <a:off x="8497205" y="2744956"/>
              <a:ext cx="16330" cy="5723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8" name="Freeform 112"/>
            <p:cNvSpPr>
              <a:spLocks/>
            </p:cNvSpPr>
            <p:nvPr>
              <p:custDataLst>
                <p:tags r:id="rId83"/>
              </p:custDataLst>
            </p:nvPr>
          </p:nvSpPr>
          <p:spPr bwMode="auto">
            <a:xfrm>
              <a:off x="8371461" y="2587573"/>
              <a:ext cx="1633" cy="63589"/>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29" name="Freeform 113"/>
            <p:cNvSpPr>
              <a:spLocks/>
            </p:cNvSpPr>
            <p:nvPr>
              <p:custDataLst>
                <p:tags r:id="rId84"/>
              </p:custDataLst>
            </p:nvPr>
          </p:nvSpPr>
          <p:spPr bwMode="auto">
            <a:xfrm>
              <a:off x="4852265" y="1690971"/>
              <a:ext cx="9798" cy="5723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0" name="Freeform 114"/>
            <p:cNvSpPr>
              <a:spLocks/>
            </p:cNvSpPr>
            <p:nvPr>
              <p:custDataLst>
                <p:tags r:id="rId85"/>
              </p:custDataLst>
            </p:nvPr>
          </p:nvSpPr>
          <p:spPr bwMode="auto">
            <a:xfrm>
              <a:off x="4835934" y="1452513"/>
              <a:ext cx="3266" cy="5882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1" name="Freeform 115"/>
            <p:cNvSpPr>
              <a:spLocks/>
            </p:cNvSpPr>
            <p:nvPr>
              <p:custDataLst>
                <p:tags r:id="rId86"/>
              </p:custDataLst>
            </p:nvPr>
          </p:nvSpPr>
          <p:spPr bwMode="auto">
            <a:xfrm>
              <a:off x="6493468" y="3280691"/>
              <a:ext cx="27761" cy="5723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2" name="Freeform 116"/>
            <p:cNvSpPr>
              <a:spLocks/>
            </p:cNvSpPr>
            <p:nvPr>
              <p:custDataLst>
                <p:tags r:id="rId87"/>
              </p:custDataLst>
            </p:nvPr>
          </p:nvSpPr>
          <p:spPr bwMode="auto">
            <a:xfrm>
              <a:off x="6160328" y="3140796"/>
              <a:ext cx="21229" cy="58820"/>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333" name="Group 117"/>
            <p:cNvGrpSpPr>
              <a:grpSpLocks/>
            </p:cNvGrpSpPr>
            <p:nvPr>
              <p:custDataLst>
                <p:tags r:id="rId88"/>
              </p:custDataLst>
            </p:nvPr>
          </p:nvGrpSpPr>
          <p:grpSpPr bwMode="auto">
            <a:xfrm>
              <a:off x="7023021" y="3331883"/>
              <a:ext cx="51467" cy="385377"/>
              <a:chOff x="3950" y="2430"/>
              <a:chExt cx="36" cy="234"/>
            </a:xfrm>
            <a:solidFill>
              <a:srgbClr val="D0C8BA"/>
            </a:solidFill>
          </p:grpSpPr>
          <p:sp>
            <p:nvSpPr>
              <p:cNvPr id="2736"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7"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8"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9"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0"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41"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2"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3"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44"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5"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6"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47"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8"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49"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0"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1"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2"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3"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4"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5"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56"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7"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58"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59"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0"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1"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62"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3"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4"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5"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66"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grpSp>
          <p:nvGrpSpPr>
            <p:cNvPr id="2334" name="Group 149"/>
            <p:cNvGrpSpPr>
              <a:grpSpLocks/>
            </p:cNvGrpSpPr>
            <p:nvPr>
              <p:custDataLst>
                <p:tags r:id="rId89"/>
              </p:custDataLst>
            </p:nvPr>
          </p:nvGrpSpPr>
          <p:grpSpPr bwMode="auto">
            <a:xfrm>
              <a:off x="9331960" y="3846263"/>
              <a:ext cx="207645" cy="220450"/>
              <a:chOff x="5486" y="2743"/>
              <a:chExt cx="137" cy="132"/>
            </a:xfrm>
            <a:solidFill>
              <a:srgbClr val="D0C8BA"/>
            </a:solidFill>
          </p:grpSpPr>
          <p:sp>
            <p:nvSpPr>
              <p:cNvPr id="2727"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28"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29"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0"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1"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2"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3"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4"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35"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335" name="Freeform 92"/>
            <p:cNvSpPr>
              <a:spLocks/>
            </p:cNvSpPr>
            <p:nvPr>
              <p:custDataLst>
                <p:tags r:id="rId90"/>
              </p:custDataLst>
            </p:nvPr>
          </p:nvSpPr>
          <p:spPr bwMode="auto">
            <a:xfrm>
              <a:off x="5245827" y="3576379"/>
              <a:ext cx="13064" cy="5882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6" name="Freeform 93"/>
            <p:cNvSpPr>
              <a:spLocks/>
            </p:cNvSpPr>
            <p:nvPr>
              <p:custDataLst>
                <p:tags r:id="rId91"/>
              </p:custDataLst>
            </p:nvPr>
          </p:nvSpPr>
          <p:spPr bwMode="auto">
            <a:xfrm>
              <a:off x="5162542" y="3719454"/>
              <a:ext cx="14698" cy="60409"/>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7" name="Freeform 94"/>
            <p:cNvSpPr>
              <a:spLocks/>
            </p:cNvSpPr>
            <p:nvPr>
              <p:custDataLst>
                <p:tags r:id="rId92"/>
              </p:custDataLst>
            </p:nvPr>
          </p:nvSpPr>
          <p:spPr bwMode="auto">
            <a:xfrm>
              <a:off x="7172812" y="1999377"/>
              <a:ext cx="813253" cy="341790"/>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38" name="Freeform 95"/>
            <p:cNvSpPr>
              <a:spLocks/>
            </p:cNvSpPr>
            <p:nvPr>
              <p:custDataLst>
                <p:tags r:id="rId93"/>
              </p:custDataLst>
            </p:nvPr>
          </p:nvSpPr>
          <p:spPr bwMode="auto">
            <a:xfrm>
              <a:off x="3065721" y="4023091"/>
              <a:ext cx="367434" cy="427634"/>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39" name="Freeform 96"/>
            <p:cNvSpPr>
              <a:spLocks/>
            </p:cNvSpPr>
            <p:nvPr>
              <p:custDataLst>
                <p:tags r:id="rId94"/>
              </p:custDataLst>
            </p:nvPr>
          </p:nvSpPr>
          <p:spPr bwMode="auto">
            <a:xfrm>
              <a:off x="3304145" y="3436484"/>
              <a:ext cx="133909" cy="222561"/>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340" name="Group 97"/>
            <p:cNvGrpSpPr>
              <a:grpSpLocks/>
            </p:cNvGrpSpPr>
            <p:nvPr>
              <p:custDataLst>
                <p:tags r:id="rId95"/>
              </p:custDataLst>
            </p:nvPr>
          </p:nvGrpSpPr>
          <p:grpSpPr bwMode="auto">
            <a:xfrm>
              <a:off x="2985486" y="3266565"/>
              <a:ext cx="362047" cy="413137"/>
              <a:chOff x="1486" y="2412"/>
              <a:chExt cx="244" cy="256"/>
            </a:xfrm>
            <a:solidFill>
              <a:srgbClr val="D0C8BA"/>
            </a:solidFill>
          </p:grpSpPr>
          <p:sp>
            <p:nvSpPr>
              <p:cNvPr id="2723"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24"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25"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726"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341" name="Freeform 169"/>
            <p:cNvSpPr>
              <a:spLocks/>
            </p:cNvSpPr>
            <p:nvPr>
              <p:custDataLst>
                <p:tags r:id="rId96"/>
              </p:custDataLst>
            </p:nvPr>
          </p:nvSpPr>
          <p:spPr bwMode="auto">
            <a:xfrm>
              <a:off x="8598453" y="4849746"/>
              <a:ext cx="35927" cy="12718"/>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2" name="Freeform 170"/>
            <p:cNvSpPr>
              <a:spLocks/>
            </p:cNvSpPr>
            <p:nvPr>
              <p:custDataLst>
                <p:tags r:id="rId97"/>
              </p:custDataLst>
            </p:nvPr>
          </p:nvSpPr>
          <p:spPr bwMode="auto">
            <a:xfrm>
              <a:off x="8729096" y="4988051"/>
              <a:ext cx="1634" cy="4770"/>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3" name="Line 171"/>
            <p:cNvSpPr>
              <a:spLocks noChangeShapeType="1"/>
            </p:cNvSpPr>
            <p:nvPr>
              <p:custDataLst>
                <p:tags r:id="rId98"/>
              </p:custDataLst>
            </p:nvPr>
          </p:nvSpPr>
          <p:spPr bwMode="auto">
            <a:xfrm flipV="1">
              <a:off x="8828712" y="4986462"/>
              <a:ext cx="3266" cy="12718"/>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344" name="Freeform 172"/>
            <p:cNvSpPr>
              <a:spLocks/>
            </p:cNvSpPr>
            <p:nvPr>
              <p:custDataLst>
                <p:tags r:id="rId99"/>
              </p:custDataLst>
            </p:nvPr>
          </p:nvSpPr>
          <p:spPr bwMode="auto">
            <a:xfrm>
              <a:off x="8828712" y="4986462"/>
              <a:ext cx="4899" cy="17486"/>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5" name="Freeform 173"/>
            <p:cNvSpPr>
              <a:spLocks/>
            </p:cNvSpPr>
            <p:nvPr>
              <p:custDataLst>
                <p:tags r:id="rId100"/>
              </p:custDataLst>
            </p:nvPr>
          </p:nvSpPr>
          <p:spPr bwMode="auto">
            <a:xfrm>
              <a:off x="9163484" y="4441187"/>
              <a:ext cx="24496" cy="2861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6" name="Freeform 174"/>
            <p:cNvSpPr>
              <a:spLocks/>
            </p:cNvSpPr>
            <p:nvPr>
              <p:custDataLst>
                <p:tags r:id="rId101"/>
              </p:custDataLst>
            </p:nvPr>
          </p:nvSpPr>
          <p:spPr bwMode="auto">
            <a:xfrm>
              <a:off x="9171650" y="4366471"/>
              <a:ext cx="29395" cy="39743"/>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7" name="Freeform 175"/>
            <p:cNvSpPr>
              <a:spLocks/>
            </p:cNvSpPr>
            <p:nvPr>
              <p:custDataLst>
                <p:tags r:id="rId102"/>
              </p:custDataLst>
            </p:nvPr>
          </p:nvSpPr>
          <p:spPr bwMode="auto">
            <a:xfrm>
              <a:off x="9143888" y="4341036"/>
              <a:ext cx="19596" cy="31794"/>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8" name="Freeform 176"/>
            <p:cNvSpPr>
              <a:spLocks/>
            </p:cNvSpPr>
            <p:nvPr>
              <p:custDataLst>
                <p:tags r:id="rId103"/>
              </p:custDataLst>
            </p:nvPr>
          </p:nvSpPr>
          <p:spPr bwMode="auto">
            <a:xfrm>
              <a:off x="9052438" y="4215447"/>
              <a:ext cx="78386" cy="141486"/>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49" name="Line 177"/>
            <p:cNvSpPr>
              <a:spLocks noChangeShapeType="1"/>
            </p:cNvSpPr>
            <p:nvPr>
              <p:custDataLst>
                <p:tags r:id="rId104"/>
              </p:custDataLst>
            </p:nvPr>
          </p:nvSpPr>
          <p:spPr bwMode="auto">
            <a:xfrm flipH="1" flipV="1">
              <a:off x="9045905" y="4182063"/>
              <a:ext cx="6532" cy="33384"/>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350" name="Freeform 178"/>
            <p:cNvSpPr>
              <a:spLocks/>
            </p:cNvSpPr>
            <p:nvPr>
              <p:custDataLst>
                <p:tags r:id="rId105"/>
              </p:custDataLst>
            </p:nvPr>
          </p:nvSpPr>
          <p:spPr bwMode="auto">
            <a:xfrm>
              <a:off x="9045905" y="4164576"/>
              <a:ext cx="6532" cy="17487"/>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1" name="Line 179"/>
            <p:cNvSpPr>
              <a:spLocks noChangeShapeType="1"/>
            </p:cNvSpPr>
            <p:nvPr>
              <p:custDataLst>
                <p:tags r:id="rId106"/>
              </p:custDataLst>
            </p:nvPr>
          </p:nvSpPr>
          <p:spPr bwMode="auto">
            <a:xfrm flipV="1">
              <a:off x="9052438" y="4151858"/>
              <a:ext cx="0" cy="12718"/>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352" name="Freeform 180"/>
            <p:cNvSpPr>
              <a:spLocks/>
            </p:cNvSpPr>
            <p:nvPr>
              <p:custDataLst>
                <p:tags r:id="rId107"/>
              </p:custDataLst>
            </p:nvPr>
          </p:nvSpPr>
          <p:spPr bwMode="auto">
            <a:xfrm>
              <a:off x="9001814" y="4083501"/>
              <a:ext cx="50624" cy="68357"/>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3" name="Freeform 181"/>
            <p:cNvSpPr>
              <a:spLocks/>
            </p:cNvSpPr>
            <p:nvPr>
              <p:custDataLst>
                <p:tags r:id="rId108"/>
              </p:custDataLst>
            </p:nvPr>
          </p:nvSpPr>
          <p:spPr bwMode="auto">
            <a:xfrm>
              <a:off x="9018144" y="4024681"/>
              <a:ext cx="1633" cy="52461"/>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4" name="Freeform 182"/>
            <p:cNvSpPr>
              <a:spLocks/>
            </p:cNvSpPr>
            <p:nvPr>
              <p:custDataLst>
                <p:tags r:id="rId109"/>
              </p:custDataLst>
            </p:nvPr>
          </p:nvSpPr>
          <p:spPr bwMode="auto">
            <a:xfrm>
              <a:off x="9024676" y="4018322"/>
              <a:ext cx="8165" cy="38153"/>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5" name="Freeform 183"/>
            <p:cNvSpPr>
              <a:spLocks/>
            </p:cNvSpPr>
            <p:nvPr>
              <p:custDataLst>
                <p:tags r:id="rId110"/>
              </p:custDataLst>
            </p:nvPr>
          </p:nvSpPr>
          <p:spPr bwMode="auto">
            <a:xfrm>
              <a:off x="9042639" y="3999245"/>
              <a:ext cx="1634" cy="22256"/>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6" name="Line 184"/>
            <p:cNvSpPr>
              <a:spLocks noChangeShapeType="1"/>
            </p:cNvSpPr>
            <p:nvPr>
              <p:custDataLst>
                <p:tags r:id="rId111"/>
              </p:custDataLst>
            </p:nvPr>
          </p:nvSpPr>
          <p:spPr bwMode="auto">
            <a:xfrm flipV="1">
              <a:off x="9042639" y="4018322"/>
              <a:ext cx="1634" cy="3179"/>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357" name="Freeform 185"/>
            <p:cNvSpPr>
              <a:spLocks/>
            </p:cNvSpPr>
            <p:nvPr>
              <p:custDataLst>
                <p:tags r:id="rId112"/>
              </p:custDataLst>
            </p:nvPr>
          </p:nvSpPr>
          <p:spPr bwMode="auto">
            <a:xfrm>
              <a:off x="9024676" y="4002425"/>
              <a:ext cx="1633" cy="15897"/>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8" name="Freeform 186"/>
            <p:cNvSpPr>
              <a:spLocks/>
            </p:cNvSpPr>
            <p:nvPr>
              <p:custDataLst>
                <p:tags r:id="rId113"/>
              </p:custDataLst>
            </p:nvPr>
          </p:nvSpPr>
          <p:spPr bwMode="auto">
            <a:xfrm>
              <a:off x="8712766" y="5018256"/>
              <a:ext cx="107780" cy="89024"/>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59" name="Freeform 187"/>
            <p:cNvSpPr>
              <a:spLocks/>
            </p:cNvSpPr>
            <p:nvPr>
              <p:custDataLst>
                <p:tags r:id="rId114"/>
              </p:custDataLst>
            </p:nvPr>
          </p:nvSpPr>
          <p:spPr bwMode="auto">
            <a:xfrm>
              <a:off x="8866271" y="4215447"/>
              <a:ext cx="3266" cy="17487"/>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0" name="Freeform 188"/>
            <p:cNvSpPr>
              <a:spLocks/>
            </p:cNvSpPr>
            <p:nvPr>
              <p:custDataLst>
                <p:tags r:id="rId115"/>
              </p:custDataLst>
            </p:nvPr>
          </p:nvSpPr>
          <p:spPr bwMode="auto">
            <a:xfrm>
              <a:off x="8792785" y="4135961"/>
              <a:ext cx="17963" cy="15897"/>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1" name="Freeform 189"/>
            <p:cNvSpPr>
              <a:spLocks/>
            </p:cNvSpPr>
            <p:nvPr>
              <p:custDataLst>
                <p:tags r:id="rId116"/>
              </p:custDataLst>
            </p:nvPr>
          </p:nvSpPr>
          <p:spPr bwMode="auto">
            <a:xfrm>
              <a:off x="8810748" y="4045347"/>
              <a:ext cx="3266" cy="11128"/>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2" name="Freeform 190"/>
            <p:cNvSpPr>
              <a:spLocks/>
            </p:cNvSpPr>
            <p:nvPr>
              <p:custDataLst>
                <p:tags r:id="rId117"/>
              </p:custDataLst>
            </p:nvPr>
          </p:nvSpPr>
          <p:spPr bwMode="auto">
            <a:xfrm>
              <a:off x="8631114" y="4048527"/>
              <a:ext cx="39193" cy="2384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3" name="Freeform 191"/>
            <p:cNvSpPr>
              <a:spLocks/>
            </p:cNvSpPr>
            <p:nvPr>
              <p:custDataLst>
                <p:tags r:id="rId118"/>
              </p:custDataLst>
            </p:nvPr>
          </p:nvSpPr>
          <p:spPr bwMode="auto">
            <a:xfrm>
              <a:off x="8905464" y="4525443"/>
              <a:ext cx="1634" cy="14307"/>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4" name="Freeform 192"/>
            <p:cNvSpPr>
              <a:spLocks/>
            </p:cNvSpPr>
            <p:nvPr>
              <p:custDataLst>
                <p:tags r:id="rId119"/>
              </p:custDataLst>
            </p:nvPr>
          </p:nvSpPr>
          <p:spPr bwMode="auto">
            <a:xfrm>
              <a:off x="8051386" y="4018322"/>
              <a:ext cx="1138227" cy="933166"/>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5" name="Freeform 193"/>
            <p:cNvSpPr>
              <a:spLocks/>
            </p:cNvSpPr>
            <p:nvPr>
              <p:custDataLst>
                <p:tags r:id="rId120"/>
              </p:custDataLst>
            </p:nvPr>
          </p:nvSpPr>
          <p:spPr bwMode="auto">
            <a:xfrm>
              <a:off x="1886668" y="2644803"/>
              <a:ext cx="747931" cy="5993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66" name="Freeform 194"/>
            <p:cNvSpPr>
              <a:spLocks/>
            </p:cNvSpPr>
            <p:nvPr>
              <p:custDataLst>
                <p:tags r:id="rId121"/>
              </p:custDataLst>
            </p:nvPr>
          </p:nvSpPr>
          <p:spPr bwMode="auto">
            <a:xfrm>
              <a:off x="3312311" y="4333086"/>
              <a:ext cx="235157" cy="273432"/>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67" name="Freeform 195"/>
            <p:cNvSpPr>
              <a:spLocks/>
            </p:cNvSpPr>
            <p:nvPr>
              <p:custDataLst>
                <p:tags r:id="rId122"/>
              </p:custDataLst>
            </p:nvPr>
          </p:nvSpPr>
          <p:spPr bwMode="auto">
            <a:xfrm>
              <a:off x="3501743" y="3514381"/>
              <a:ext cx="81652" cy="112870"/>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68" name="Freeform 196"/>
            <p:cNvSpPr>
              <a:spLocks/>
            </p:cNvSpPr>
            <p:nvPr>
              <p:custDataLst>
                <p:tags r:id="rId123"/>
              </p:custDataLst>
            </p:nvPr>
          </p:nvSpPr>
          <p:spPr bwMode="auto">
            <a:xfrm>
              <a:off x="2959575" y="3061310"/>
              <a:ext cx="76752" cy="58820"/>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69" name="Freeform 197"/>
            <p:cNvSpPr>
              <a:spLocks/>
            </p:cNvSpPr>
            <p:nvPr>
              <p:custDataLst>
                <p:tags r:id="rId124"/>
              </p:custDataLst>
            </p:nvPr>
          </p:nvSpPr>
          <p:spPr bwMode="auto">
            <a:xfrm>
              <a:off x="3367834" y="5482455"/>
              <a:ext cx="27761" cy="58819"/>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0" name="Freeform 198"/>
            <p:cNvSpPr>
              <a:spLocks/>
            </p:cNvSpPr>
            <p:nvPr>
              <p:custDataLst>
                <p:tags r:id="rId125"/>
              </p:custDataLst>
            </p:nvPr>
          </p:nvSpPr>
          <p:spPr bwMode="auto">
            <a:xfrm>
              <a:off x="3328641" y="5461788"/>
              <a:ext cx="39193" cy="60409"/>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1" name="Freeform 199"/>
            <p:cNvSpPr>
              <a:spLocks/>
            </p:cNvSpPr>
            <p:nvPr>
              <p:custDataLst>
                <p:tags r:id="rId126"/>
              </p:custDataLst>
            </p:nvPr>
          </p:nvSpPr>
          <p:spPr bwMode="auto">
            <a:xfrm>
              <a:off x="3328641" y="5439532"/>
              <a:ext cx="26129" cy="62000"/>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2" name="Freeform 200"/>
            <p:cNvSpPr>
              <a:spLocks/>
            </p:cNvSpPr>
            <p:nvPr>
              <p:custDataLst>
                <p:tags r:id="rId127"/>
              </p:custDataLst>
            </p:nvPr>
          </p:nvSpPr>
          <p:spPr bwMode="auto">
            <a:xfrm>
              <a:off x="3295980" y="5433173"/>
              <a:ext cx="27761" cy="63589"/>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3" name="Freeform 201"/>
            <p:cNvSpPr>
              <a:spLocks/>
            </p:cNvSpPr>
            <p:nvPr>
              <p:custDataLst>
                <p:tags r:id="rId128"/>
              </p:custDataLst>
            </p:nvPr>
          </p:nvSpPr>
          <p:spPr bwMode="auto">
            <a:xfrm>
              <a:off x="3268218" y="5423635"/>
              <a:ext cx="31028" cy="60409"/>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4" name="Freeform 202"/>
            <p:cNvSpPr>
              <a:spLocks/>
            </p:cNvSpPr>
            <p:nvPr>
              <p:custDataLst>
                <p:tags r:id="rId129"/>
              </p:custDataLst>
            </p:nvPr>
          </p:nvSpPr>
          <p:spPr bwMode="auto">
            <a:xfrm>
              <a:off x="3242090" y="5410917"/>
              <a:ext cx="35927" cy="5882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5" name="Freeform 203"/>
            <p:cNvSpPr>
              <a:spLocks/>
            </p:cNvSpPr>
            <p:nvPr>
              <p:custDataLst>
                <p:tags r:id="rId130"/>
              </p:custDataLst>
            </p:nvPr>
          </p:nvSpPr>
          <p:spPr bwMode="auto">
            <a:xfrm>
              <a:off x="3233925" y="5391840"/>
              <a:ext cx="34293" cy="5723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6" name="Freeform 204"/>
            <p:cNvSpPr>
              <a:spLocks/>
            </p:cNvSpPr>
            <p:nvPr>
              <p:custDataLst>
                <p:tags r:id="rId131"/>
              </p:custDataLst>
            </p:nvPr>
          </p:nvSpPr>
          <p:spPr bwMode="auto">
            <a:xfrm>
              <a:off x="3121245" y="5072307"/>
              <a:ext cx="27762" cy="61999"/>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7" name="Freeform 205"/>
            <p:cNvSpPr>
              <a:spLocks/>
            </p:cNvSpPr>
            <p:nvPr>
              <p:custDataLst>
                <p:tags r:id="rId132"/>
              </p:custDataLst>
            </p:nvPr>
          </p:nvSpPr>
          <p:spPr bwMode="auto">
            <a:xfrm>
              <a:off x="3155539" y="5170870"/>
              <a:ext cx="21229" cy="55640"/>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8" name="Freeform 206"/>
            <p:cNvSpPr>
              <a:spLocks/>
            </p:cNvSpPr>
            <p:nvPr>
              <p:custDataLst>
                <p:tags r:id="rId133"/>
              </p:custDataLst>
            </p:nvPr>
          </p:nvSpPr>
          <p:spPr bwMode="auto">
            <a:xfrm>
              <a:off x="3160438" y="5193126"/>
              <a:ext cx="9798" cy="60409"/>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79" name="Freeform 207"/>
            <p:cNvSpPr>
              <a:spLocks/>
            </p:cNvSpPr>
            <p:nvPr>
              <p:custDataLst>
                <p:tags r:id="rId134"/>
              </p:custDataLst>
            </p:nvPr>
          </p:nvSpPr>
          <p:spPr bwMode="auto">
            <a:xfrm>
              <a:off x="3178402" y="5256715"/>
              <a:ext cx="19596" cy="61999"/>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0" name="Freeform 208"/>
            <p:cNvSpPr>
              <a:spLocks/>
            </p:cNvSpPr>
            <p:nvPr>
              <p:custDataLst>
                <p:tags r:id="rId135"/>
              </p:custDataLst>
            </p:nvPr>
          </p:nvSpPr>
          <p:spPr bwMode="auto">
            <a:xfrm>
              <a:off x="3162071" y="5269432"/>
              <a:ext cx="31027" cy="60409"/>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1" name="Freeform 209"/>
            <p:cNvSpPr>
              <a:spLocks/>
            </p:cNvSpPr>
            <p:nvPr>
              <p:custDataLst>
                <p:tags r:id="rId136"/>
              </p:custDataLst>
            </p:nvPr>
          </p:nvSpPr>
          <p:spPr bwMode="auto">
            <a:xfrm>
              <a:off x="3197998" y="5304406"/>
              <a:ext cx="11431" cy="60409"/>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2" name="Freeform 210"/>
            <p:cNvSpPr>
              <a:spLocks/>
            </p:cNvSpPr>
            <p:nvPr>
              <p:custDataLst>
                <p:tags r:id="rId137"/>
              </p:custDataLst>
            </p:nvPr>
          </p:nvSpPr>
          <p:spPr bwMode="auto">
            <a:xfrm>
              <a:off x="3193098" y="5339380"/>
              <a:ext cx="22863" cy="57230"/>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3" name="Freeform 211"/>
            <p:cNvSpPr>
              <a:spLocks/>
            </p:cNvSpPr>
            <p:nvPr>
              <p:custDataLst>
                <p:tags r:id="rId138"/>
              </p:custDataLst>
            </p:nvPr>
          </p:nvSpPr>
          <p:spPr bwMode="auto">
            <a:xfrm>
              <a:off x="3220861" y="5353687"/>
              <a:ext cx="17963" cy="5882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4" name="Freeform 212"/>
            <p:cNvSpPr>
              <a:spLocks/>
            </p:cNvSpPr>
            <p:nvPr>
              <p:custDataLst>
                <p:tags r:id="rId139"/>
              </p:custDataLst>
            </p:nvPr>
          </p:nvSpPr>
          <p:spPr bwMode="auto">
            <a:xfrm>
              <a:off x="3222493" y="5382302"/>
              <a:ext cx="6532" cy="60409"/>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5" name="Freeform 213"/>
            <p:cNvSpPr>
              <a:spLocks/>
            </p:cNvSpPr>
            <p:nvPr>
              <p:custDataLst>
                <p:tags r:id="rId140"/>
              </p:custDataLst>
            </p:nvPr>
          </p:nvSpPr>
          <p:spPr bwMode="auto">
            <a:xfrm>
              <a:off x="3304145" y="5453840"/>
              <a:ext cx="39193" cy="58819"/>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6" name="Freeform 214"/>
            <p:cNvSpPr>
              <a:spLocks/>
            </p:cNvSpPr>
            <p:nvPr>
              <p:custDataLst>
                <p:tags r:id="rId141"/>
              </p:custDataLst>
            </p:nvPr>
          </p:nvSpPr>
          <p:spPr bwMode="auto">
            <a:xfrm>
              <a:off x="3346604" y="5395020"/>
              <a:ext cx="138809" cy="103332"/>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7" name="Freeform 215"/>
            <p:cNvSpPr>
              <a:spLocks/>
            </p:cNvSpPr>
            <p:nvPr>
              <p:custDataLst>
                <p:tags r:id="rId142"/>
              </p:custDataLst>
            </p:nvPr>
          </p:nvSpPr>
          <p:spPr bwMode="auto">
            <a:xfrm>
              <a:off x="2846894" y="3096284"/>
              <a:ext cx="58789" cy="60409"/>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8" name="Freeform 216"/>
            <p:cNvSpPr>
              <a:spLocks/>
            </p:cNvSpPr>
            <p:nvPr>
              <p:custDataLst>
                <p:tags r:id="rId143"/>
              </p:custDataLst>
            </p:nvPr>
          </p:nvSpPr>
          <p:spPr bwMode="auto">
            <a:xfrm>
              <a:off x="2686857" y="2954799"/>
              <a:ext cx="280882" cy="112870"/>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89" name="Freeform 217"/>
            <p:cNvSpPr>
              <a:spLocks/>
            </p:cNvSpPr>
            <p:nvPr>
              <p:custDataLst>
                <p:tags r:id="rId144"/>
              </p:custDataLst>
            </p:nvPr>
          </p:nvSpPr>
          <p:spPr bwMode="auto">
            <a:xfrm>
              <a:off x="3028162" y="3061310"/>
              <a:ext cx="97982" cy="71538"/>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390" name="Freeform 218"/>
            <p:cNvSpPr>
              <a:spLocks/>
            </p:cNvSpPr>
            <p:nvPr>
              <p:custDataLst>
                <p:tags r:id="rId145"/>
              </p:custDataLst>
            </p:nvPr>
          </p:nvSpPr>
          <p:spPr bwMode="auto">
            <a:xfrm>
              <a:off x="2546415" y="3123310"/>
              <a:ext cx="35927" cy="85845"/>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1" name="Freeform 219"/>
            <p:cNvSpPr>
              <a:spLocks/>
            </p:cNvSpPr>
            <p:nvPr>
              <p:custDataLst>
                <p:tags r:id="rId146"/>
              </p:custDataLst>
            </p:nvPr>
          </p:nvSpPr>
          <p:spPr bwMode="auto">
            <a:xfrm>
              <a:off x="2456599" y="3123310"/>
              <a:ext cx="104514" cy="149434"/>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2" name="Freeform 220"/>
            <p:cNvSpPr>
              <a:spLocks/>
            </p:cNvSpPr>
            <p:nvPr>
              <p:custDataLst>
                <p:tags r:id="rId147"/>
              </p:custDataLst>
            </p:nvPr>
          </p:nvSpPr>
          <p:spPr bwMode="auto">
            <a:xfrm>
              <a:off x="2510489" y="3237769"/>
              <a:ext cx="80019" cy="58819"/>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3" name="Freeform 221"/>
            <p:cNvSpPr>
              <a:spLocks/>
            </p:cNvSpPr>
            <p:nvPr>
              <p:custDataLst>
                <p:tags r:id="rId148"/>
              </p:custDataLst>
            </p:nvPr>
          </p:nvSpPr>
          <p:spPr bwMode="auto">
            <a:xfrm>
              <a:off x="2546415" y="3198026"/>
              <a:ext cx="158405" cy="90615"/>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4" name="Freeform 222"/>
            <p:cNvSpPr>
              <a:spLocks/>
            </p:cNvSpPr>
            <p:nvPr>
              <p:custDataLst>
                <p:tags r:id="rId149"/>
              </p:custDataLst>
            </p:nvPr>
          </p:nvSpPr>
          <p:spPr bwMode="auto">
            <a:xfrm>
              <a:off x="2566012" y="3228231"/>
              <a:ext cx="138809" cy="125587"/>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5" name="Freeform 223"/>
            <p:cNvSpPr>
              <a:spLocks/>
            </p:cNvSpPr>
            <p:nvPr>
              <p:custDataLst>
                <p:tags r:id="rId150"/>
              </p:custDataLst>
            </p:nvPr>
          </p:nvSpPr>
          <p:spPr bwMode="auto">
            <a:xfrm>
              <a:off x="2621535" y="3345870"/>
              <a:ext cx="93084" cy="10174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6" name="Freeform 224"/>
            <p:cNvSpPr>
              <a:spLocks/>
            </p:cNvSpPr>
            <p:nvPr>
              <p:custDataLst>
                <p:tags r:id="rId151"/>
              </p:custDataLst>
            </p:nvPr>
          </p:nvSpPr>
          <p:spPr bwMode="auto">
            <a:xfrm>
              <a:off x="2711353" y="3401510"/>
              <a:ext cx="160038" cy="79486"/>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7" name="Freeform 225"/>
            <p:cNvSpPr>
              <a:spLocks/>
            </p:cNvSpPr>
            <p:nvPr>
              <p:custDataLst>
                <p:tags r:id="rId152"/>
              </p:custDataLst>
            </p:nvPr>
          </p:nvSpPr>
          <p:spPr bwMode="auto">
            <a:xfrm>
              <a:off x="3473981" y="4689184"/>
              <a:ext cx="148607" cy="160562"/>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8" name="Freeform 226"/>
            <p:cNvSpPr>
              <a:spLocks/>
            </p:cNvSpPr>
            <p:nvPr>
              <p:custDataLst>
                <p:tags r:id="rId153"/>
              </p:custDataLst>
            </p:nvPr>
          </p:nvSpPr>
          <p:spPr bwMode="auto">
            <a:xfrm>
              <a:off x="5203368" y="1210875"/>
              <a:ext cx="262919" cy="93794"/>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399" name="Freeform 227"/>
            <p:cNvSpPr>
              <a:spLocks/>
            </p:cNvSpPr>
            <p:nvPr>
              <p:custDataLst>
                <p:tags r:id="rId154"/>
              </p:custDataLst>
            </p:nvPr>
          </p:nvSpPr>
          <p:spPr bwMode="auto">
            <a:xfrm>
              <a:off x="5120083" y="1447744"/>
              <a:ext cx="502976" cy="371995"/>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00" name="Freeform 228"/>
            <p:cNvSpPr>
              <a:spLocks/>
            </p:cNvSpPr>
            <p:nvPr>
              <p:custDataLst>
                <p:tags r:id="rId155"/>
              </p:custDataLst>
            </p:nvPr>
          </p:nvSpPr>
          <p:spPr bwMode="auto">
            <a:xfrm>
              <a:off x="5500581" y="2312552"/>
              <a:ext cx="53890" cy="92204"/>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01" name="Freeform 229"/>
            <p:cNvSpPr>
              <a:spLocks/>
            </p:cNvSpPr>
            <p:nvPr>
              <p:custDataLst>
                <p:tags r:id="rId156"/>
              </p:custDataLst>
            </p:nvPr>
          </p:nvSpPr>
          <p:spPr bwMode="auto">
            <a:xfrm>
              <a:off x="5173974" y="2147221"/>
              <a:ext cx="93083" cy="60409"/>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02" name="Freeform 230"/>
            <p:cNvSpPr>
              <a:spLocks/>
            </p:cNvSpPr>
            <p:nvPr>
              <p:custDataLst>
                <p:tags r:id="rId157"/>
              </p:custDataLst>
            </p:nvPr>
          </p:nvSpPr>
          <p:spPr bwMode="auto">
            <a:xfrm>
              <a:off x="5103752" y="1961223"/>
              <a:ext cx="94716" cy="76307"/>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03" name="Freeform 231"/>
            <p:cNvSpPr>
              <a:spLocks/>
            </p:cNvSpPr>
            <p:nvPr>
              <p:custDataLst>
                <p:tags r:id="rId158"/>
              </p:custDataLst>
            </p:nvPr>
          </p:nvSpPr>
          <p:spPr bwMode="auto">
            <a:xfrm>
              <a:off x="5082524" y="2027992"/>
              <a:ext cx="94716" cy="5882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04" name="Freeform 232"/>
            <p:cNvSpPr>
              <a:spLocks/>
            </p:cNvSpPr>
            <p:nvPr>
              <p:custDataLst>
                <p:tags r:id="rId159"/>
              </p:custDataLst>
            </p:nvPr>
          </p:nvSpPr>
          <p:spPr bwMode="auto">
            <a:xfrm>
              <a:off x="5933336" y="2597112"/>
              <a:ext cx="37560" cy="135127"/>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05" name="Freeform 233"/>
            <p:cNvSpPr>
              <a:spLocks/>
            </p:cNvSpPr>
            <p:nvPr>
              <p:custDataLst>
                <p:tags r:id="rId160"/>
              </p:custDataLst>
            </p:nvPr>
          </p:nvSpPr>
          <p:spPr bwMode="auto">
            <a:xfrm>
              <a:off x="5876180" y="2651162"/>
              <a:ext cx="78386" cy="133537"/>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06" name="Freeform 234"/>
            <p:cNvSpPr>
              <a:spLocks/>
            </p:cNvSpPr>
            <p:nvPr>
              <p:custDataLst>
                <p:tags r:id="rId161"/>
              </p:custDataLst>
            </p:nvPr>
          </p:nvSpPr>
          <p:spPr bwMode="auto">
            <a:xfrm>
              <a:off x="4760815" y="1883328"/>
              <a:ext cx="107780" cy="149434"/>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07" name="Freeform 235"/>
            <p:cNvSpPr>
              <a:spLocks/>
            </p:cNvSpPr>
            <p:nvPr>
              <p:custDataLst>
                <p:tags r:id="rId162"/>
              </p:custDataLst>
            </p:nvPr>
          </p:nvSpPr>
          <p:spPr bwMode="auto">
            <a:xfrm>
              <a:off x="4551786" y="2821263"/>
              <a:ext cx="341305" cy="400610"/>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08" name="Freeform 236"/>
            <p:cNvSpPr>
              <a:spLocks/>
            </p:cNvSpPr>
            <p:nvPr>
              <p:custDataLst>
                <p:tags r:id="rId163"/>
              </p:custDataLst>
            </p:nvPr>
          </p:nvSpPr>
          <p:spPr bwMode="auto">
            <a:xfrm>
              <a:off x="4679163" y="2881672"/>
              <a:ext cx="463783" cy="483275"/>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09" name="Freeform 237"/>
            <p:cNvSpPr>
              <a:spLocks/>
            </p:cNvSpPr>
            <p:nvPr>
              <p:custDataLst>
                <p:tags r:id="rId164"/>
              </p:custDataLst>
            </p:nvPr>
          </p:nvSpPr>
          <p:spPr bwMode="auto">
            <a:xfrm>
              <a:off x="4790209" y="2477883"/>
              <a:ext cx="551967" cy="596145"/>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0" name="Freeform 238"/>
            <p:cNvSpPr>
              <a:spLocks/>
            </p:cNvSpPr>
            <p:nvPr>
              <p:custDataLst>
                <p:tags r:id="rId165"/>
              </p:custDataLst>
            </p:nvPr>
          </p:nvSpPr>
          <p:spPr bwMode="auto">
            <a:xfrm>
              <a:off x="5278488" y="2616188"/>
              <a:ext cx="429488" cy="448301"/>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1" name="Freeform 239"/>
            <p:cNvSpPr>
              <a:spLocks/>
            </p:cNvSpPr>
            <p:nvPr>
              <p:custDataLst>
                <p:tags r:id="rId166"/>
              </p:custDataLst>
            </p:nvPr>
          </p:nvSpPr>
          <p:spPr bwMode="auto">
            <a:xfrm>
              <a:off x="5226231" y="2477883"/>
              <a:ext cx="102881" cy="24322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2" name="Freeform 240"/>
            <p:cNvSpPr>
              <a:spLocks/>
            </p:cNvSpPr>
            <p:nvPr>
              <p:custDataLst>
                <p:tags r:id="rId167"/>
              </p:custDataLst>
            </p:nvPr>
          </p:nvSpPr>
          <p:spPr bwMode="auto">
            <a:xfrm>
              <a:off x="4535455" y="2799007"/>
              <a:ext cx="258020" cy="220971"/>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3" name="Freeform 241"/>
            <p:cNvSpPr>
              <a:spLocks/>
            </p:cNvSpPr>
            <p:nvPr>
              <p:custDataLst>
                <p:tags r:id="rId168"/>
              </p:custDataLst>
            </p:nvPr>
          </p:nvSpPr>
          <p:spPr bwMode="auto">
            <a:xfrm>
              <a:off x="4499529" y="1571742"/>
              <a:ext cx="213928" cy="9697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4" name="Freeform 242"/>
            <p:cNvSpPr>
              <a:spLocks/>
            </p:cNvSpPr>
            <p:nvPr>
              <p:custDataLst>
                <p:tags r:id="rId169"/>
              </p:custDataLst>
            </p:nvPr>
          </p:nvSpPr>
          <p:spPr bwMode="auto">
            <a:xfrm>
              <a:off x="5386269" y="1841995"/>
              <a:ext cx="14697" cy="60409"/>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15" name="Freeform 243"/>
            <p:cNvSpPr>
              <a:spLocks/>
            </p:cNvSpPr>
            <p:nvPr>
              <p:custDataLst>
                <p:tags r:id="rId170"/>
              </p:custDataLst>
            </p:nvPr>
          </p:nvSpPr>
          <p:spPr bwMode="auto">
            <a:xfrm>
              <a:off x="5258892" y="1495436"/>
              <a:ext cx="262919" cy="40855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16" name="Freeform 244"/>
            <p:cNvSpPr>
              <a:spLocks/>
            </p:cNvSpPr>
            <p:nvPr>
              <p:custDataLst>
                <p:tags r:id="rId171"/>
              </p:custDataLst>
            </p:nvPr>
          </p:nvSpPr>
          <p:spPr bwMode="auto">
            <a:xfrm>
              <a:off x="5414030" y="1819739"/>
              <a:ext cx="29395" cy="58819"/>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17" name="Freeform 245"/>
            <p:cNvSpPr>
              <a:spLocks/>
            </p:cNvSpPr>
            <p:nvPr>
              <p:custDataLst>
                <p:tags r:id="rId172"/>
              </p:custDataLst>
            </p:nvPr>
          </p:nvSpPr>
          <p:spPr bwMode="auto">
            <a:xfrm>
              <a:off x="4791843" y="1985070"/>
              <a:ext cx="32661" cy="60409"/>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18" name="Freeform 246"/>
            <p:cNvSpPr>
              <a:spLocks/>
            </p:cNvSpPr>
            <p:nvPr>
              <p:custDataLst>
                <p:tags r:id="rId173"/>
              </p:custDataLst>
            </p:nvPr>
          </p:nvSpPr>
          <p:spPr bwMode="auto">
            <a:xfrm>
              <a:off x="5858216" y="2530343"/>
              <a:ext cx="55523" cy="5723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19" name="Freeform 247"/>
            <p:cNvSpPr>
              <a:spLocks/>
            </p:cNvSpPr>
            <p:nvPr>
              <p:custDataLst>
                <p:tags r:id="rId174"/>
              </p:custDataLst>
            </p:nvPr>
          </p:nvSpPr>
          <p:spPr bwMode="auto">
            <a:xfrm>
              <a:off x="5418929" y="3345870"/>
              <a:ext cx="362534" cy="249586"/>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0" name="Freeform 248"/>
            <p:cNvSpPr>
              <a:spLocks/>
            </p:cNvSpPr>
            <p:nvPr>
              <p:custDataLst>
                <p:tags r:id="rId175"/>
              </p:custDataLst>
            </p:nvPr>
          </p:nvSpPr>
          <p:spPr bwMode="auto">
            <a:xfrm>
              <a:off x="5347076" y="3517560"/>
              <a:ext cx="560131" cy="56753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1" name="Freeform 249"/>
            <p:cNvSpPr>
              <a:spLocks/>
            </p:cNvSpPr>
            <p:nvPr>
              <p:custDataLst>
                <p:tags r:id="rId176"/>
              </p:custDataLst>
            </p:nvPr>
          </p:nvSpPr>
          <p:spPr bwMode="auto">
            <a:xfrm>
              <a:off x="5276854" y="3620892"/>
              <a:ext cx="62055" cy="57230"/>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2" name="Freeform 250"/>
            <p:cNvSpPr>
              <a:spLocks/>
            </p:cNvSpPr>
            <p:nvPr>
              <p:custDataLst>
                <p:tags r:id="rId177"/>
              </p:custDataLst>
            </p:nvPr>
          </p:nvSpPr>
          <p:spPr bwMode="auto">
            <a:xfrm>
              <a:off x="5257258" y="3620892"/>
              <a:ext cx="171469" cy="206664"/>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3" name="Freeform 251"/>
            <p:cNvSpPr>
              <a:spLocks/>
            </p:cNvSpPr>
            <p:nvPr>
              <p:custDataLst>
                <p:tags r:id="rId178"/>
              </p:custDataLst>
            </p:nvPr>
          </p:nvSpPr>
          <p:spPr bwMode="auto">
            <a:xfrm>
              <a:off x="5853317" y="4037398"/>
              <a:ext cx="290681" cy="535736"/>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4" name="Freeform 252"/>
            <p:cNvSpPr>
              <a:spLocks/>
            </p:cNvSpPr>
            <p:nvPr>
              <p:custDataLst>
                <p:tags r:id="rId179"/>
              </p:custDataLst>
            </p:nvPr>
          </p:nvSpPr>
          <p:spPr bwMode="auto">
            <a:xfrm>
              <a:off x="5556104" y="4283806"/>
              <a:ext cx="267818" cy="29568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5" name="Freeform 253"/>
            <p:cNvSpPr>
              <a:spLocks/>
            </p:cNvSpPr>
            <p:nvPr>
              <p:custDataLst>
                <p:tags r:id="rId180"/>
              </p:custDataLst>
            </p:nvPr>
          </p:nvSpPr>
          <p:spPr bwMode="auto">
            <a:xfrm>
              <a:off x="6197888" y="4080321"/>
              <a:ext cx="218827" cy="448301"/>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6" name="Freeform 254"/>
            <p:cNvSpPr>
              <a:spLocks/>
            </p:cNvSpPr>
            <p:nvPr>
              <p:custDataLst>
                <p:tags r:id="rId181"/>
              </p:custDataLst>
            </p:nvPr>
          </p:nvSpPr>
          <p:spPr bwMode="auto">
            <a:xfrm>
              <a:off x="5836987" y="3770325"/>
              <a:ext cx="39193" cy="68358"/>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7" name="Freeform 255"/>
            <p:cNvSpPr>
              <a:spLocks/>
            </p:cNvSpPr>
            <p:nvPr>
              <p:custDataLst>
                <p:tags r:id="rId182"/>
              </p:custDataLst>
            </p:nvPr>
          </p:nvSpPr>
          <p:spPr bwMode="auto">
            <a:xfrm>
              <a:off x="5823923" y="3728993"/>
              <a:ext cx="62055" cy="62000"/>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8" name="Freeform 256"/>
            <p:cNvSpPr>
              <a:spLocks/>
            </p:cNvSpPr>
            <p:nvPr>
              <p:custDataLst>
                <p:tags r:id="rId183"/>
              </p:custDataLst>
            </p:nvPr>
          </p:nvSpPr>
          <p:spPr bwMode="auto">
            <a:xfrm>
              <a:off x="6168493" y="2392038"/>
              <a:ext cx="563399" cy="484864"/>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29" name="Freeform 257"/>
            <p:cNvSpPr>
              <a:spLocks/>
            </p:cNvSpPr>
            <p:nvPr>
              <p:custDataLst>
                <p:tags r:id="rId184"/>
              </p:custDataLst>
            </p:nvPr>
          </p:nvSpPr>
          <p:spPr bwMode="auto">
            <a:xfrm>
              <a:off x="6196255" y="3067669"/>
              <a:ext cx="275983" cy="233689"/>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0" name="Freeform 258"/>
            <p:cNvSpPr>
              <a:spLocks/>
            </p:cNvSpPr>
            <p:nvPr>
              <p:custDataLst>
                <p:tags r:id="rId185"/>
              </p:custDataLst>
            </p:nvPr>
          </p:nvSpPr>
          <p:spPr bwMode="auto">
            <a:xfrm>
              <a:off x="6413449" y="2835570"/>
              <a:ext cx="135543" cy="123998"/>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31" name="Freeform 259"/>
            <p:cNvSpPr>
              <a:spLocks/>
            </p:cNvSpPr>
            <p:nvPr>
              <p:custDataLst>
                <p:tags r:id="rId186"/>
              </p:custDataLst>
            </p:nvPr>
          </p:nvSpPr>
          <p:spPr bwMode="auto">
            <a:xfrm>
              <a:off x="6065612" y="2477883"/>
              <a:ext cx="248222" cy="270252"/>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2" name="Freeform 260"/>
            <p:cNvSpPr>
              <a:spLocks/>
            </p:cNvSpPr>
            <p:nvPr>
              <p:custDataLst>
                <p:tags r:id="rId187"/>
              </p:custDataLst>
            </p:nvPr>
          </p:nvSpPr>
          <p:spPr bwMode="auto">
            <a:xfrm>
              <a:off x="6624111" y="2436550"/>
              <a:ext cx="370699" cy="298867"/>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3" name="Freeform 261"/>
            <p:cNvSpPr>
              <a:spLocks/>
            </p:cNvSpPr>
            <p:nvPr>
              <p:custDataLst>
                <p:tags r:id="rId188"/>
              </p:custDataLst>
            </p:nvPr>
          </p:nvSpPr>
          <p:spPr bwMode="auto">
            <a:xfrm>
              <a:off x="6658404" y="2487421"/>
              <a:ext cx="408259" cy="43717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4" name="Freeform 262"/>
            <p:cNvSpPr>
              <a:spLocks/>
            </p:cNvSpPr>
            <p:nvPr>
              <p:custDataLst>
                <p:tags r:id="rId189"/>
              </p:custDataLst>
            </p:nvPr>
          </p:nvSpPr>
          <p:spPr bwMode="auto">
            <a:xfrm>
              <a:off x="7541878" y="2764033"/>
              <a:ext cx="246588" cy="602504"/>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35" name="Freeform 263"/>
            <p:cNvSpPr>
              <a:spLocks/>
            </p:cNvSpPr>
            <p:nvPr>
              <p:custDataLst>
                <p:tags r:id="rId190"/>
              </p:custDataLst>
            </p:nvPr>
          </p:nvSpPr>
          <p:spPr bwMode="auto">
            <a:xfrm>
              <a:off x="4551786" y="3288641"/>
              <a:ext cx="89818" cy="60409"/>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6" name="Freeform 264"/>
            <p:cNvSpPr>
              <a:spLocks/>
            </p:cNvSpPr>
            <p:nvPr>
              <p:custDataLst>
                <p:tags r:id="rId191"/>
              </p:custDataLst>
            </p:nvPr>
          </p:nvSpPr>
          <p:spPr bwMode="auto">
            <a:xfrm>
              <a:off x="4644869" y="3372895"/>
              <a:ext cx="84918" cy="103332"/>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7" name="Freeform 265"/>
            <p:cNvSpPr>
              <a:spLocks/>
            </p:cNvSpPr>
            <p:nvPr>
              <p:custDataLst>
                <p:tags r:id="rId192"/>
              </p:custDataLst>
            </p:nvPr>
          </p:nvSpPr>
          <p:spPr bwMode="auto">
            <a:xfrm>
              <a:off x="4692227" y="3425356"/>
              <a:ext cx="117579" cy="133537"/>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8" name="Freeform 266"/>
            <p:cNvSpPr>
              <a:spLocks/>
            </p:cNvSpPr>
            <p:nvPr>
              <p:custDataLst>
                <p:tags r:id="rId193"/>
              </p:custDataLst>
            </p:nvPr>
          </p:nvSpPr>
          <p:spPr bwMode="auto">
            <a:xfrm>
              <a:off x="4933917" y="3342691"/>
              <a:ext cx="115946" cy="206664"/>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39" name="Freeform 267"/>
            <p:cNvSpPr>
              <a:spLocks/>
            </p:cNvSpPr>
            <p:nvPr>
              <p:custDataLst>
                <p:tags r:id="rId194"/>
              </p:custDataLst>
            </p:nvPr>
          </p:nvSpPr>
          <p:spPr bwMode="auto">
            <a:xfrm>
              <a:off x="4543621" y="3255256"/>
              <a:ext cx="97982" cy="60409"/>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0" name="Freeform 268"/>
            <p:cNvSpPr>
              <a:spLocks/>
            </p:cNvSpPr>
            <p:nvPr>
              <p:custDataLst>
                <p:tags r:id="rId195"/>
              </p:custDataLst>
            </p:nvPr>
          </p:nvSpPr>
          <p:spPr bwMode="auto">
            <a:xfrm>
              <a:off x="5018835" y="3334742"/>
              <a:ext cx="48991" cy="160562"/>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1" name="Freeform 269"/>
            <p:cNvSpPr>
              <a:spLocks/>
            </p:cNvSpPr>
            <p:nvPr>
              <p:custDataLst>
                <p:tags r:id="rId196"/>
              </p:custDataLst>
            </p:nvPr>
          </p:nvSpPr>
          <p:spPr bwMode="auto">
            <a:xfrm>
              <a:off x="5048229" y="3296589"/>
              <a:ext cx="83285" cy="193946"/>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2" name="Freeform 270"/>
            <p:cNvSpPr>
              <a:spLocks/>
            </p:cNvSpPr>
            <p:nvPr>
              <p:custDataLst>
                <p:tags r:id="rId197"/>
              </p:custDataLst>
            </p:nvPr>
          </p:nvSpPr>
          <p:spPr bwMode="auto">
            <a:xfrm>
              <a:off x="5863116" y="4534981"/>
              <a:ext cx="27761" cy="61999"/>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3" name="Freeform 271"/>
            <p:cNvSpPr>
              <a:spLocks/>
            </p:cNvSpPr>
            <p:nvPr>
              <p:custDataLst>
                <p:tags r:id="rId198"/>
              </p:custDataLst>
            </p:nvPr>
          </p:nvSpPr>
          <p:spPr bwMode="auto">
            <a:xfrm>
              <a:off x="5745537" y="4635133"/>
              <a:ext cx="68588" cy="5882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4" name="Freeform 272"/>
            <p:cNvSpPr>
              <a:spLocks/>
            </p:cNvSpPr>
            <p:nvPr>
              <p:custDataLst>
                <p:tags r:id="rId199"/>
              </p:custDataLst>
            </p:nvPr>
          </p:nvSpPr>
          <p:spPr bwMode="auto">
            <a:xfrm>
              <a:off x="8224488" y="2283937"/>
              <a:ext cx="135542" cy="174869"/>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5" name="Freeform 273"/>
            <p:cNvSpPr>
              <a:spLocks/>
            </p:cNvSpPr>
            <p:nvPr>
              <p:custDataLst>
                <p:tags r:id="rId200"/>
              </p:custDataLst>
            </p:nvPr>
          </p:nvSpPr>
          <p:spPr bwMode="auto">
            <a:xfrm>
              <a:off x="7187509" y="2709982"/>
              <a:ext cx="230259" cy="127178"/>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6" name="Freeform 274"/>
            <p:cNvSpPr>
              <a:spLocks/>
            </p:cNvSpPr>
            <p:nvPr>
              <p:custDataLst>
                <p:tags r:id="rId201"/>
              </p:custDataLst>
            </p:nvPr>
          </p:nvSpPr>
          <p:spPr bwMode="auto">
            <a:xfrm>
              <a:off x="7427566" y="2767212"/>
              <a:ext cx="81652" cy="66768"/>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7" name="Freeform 275"/>
            <p:cNvSpPr>
              <a:spLocks/>
            </p:cNvSpPr>
            <p:nvPr>
              <p:custDataLst>
                <p:tags r:id="rId202"/>
              </p:custDataLst>
            </p:nvPr>
          </p:nvSpPr>
          <p:spPr bwMode="auto">
            <a:xfrm>
              <a:off x="7417767" y="2840339"/>
              <a:ext cx="146973" cy="170100"/>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8" name="Freeform 276"/>
            <p:cNvSpPr>
              <a:spLocks/>
            </p:cNvSpPr>
            <p:nvPr>
              <p:custDataLst>
                <p:tags r:id="rId203"/>
              </p:custDataLst>
            </p:nvPr>
          </p:nvSpPr>
          <p:spPr bwMode="auto">
            <a:xfrm>
              <a:off x="7770504" y="2959568"/>
              <a:ext cx="225359" cy="278202"/>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49" name="Freeform 277"/>
            <p:cNvSpPr>
              <a:spLocks/>
            </p:cNvSpPr>
            <p:nvPr>
              <p:custDataLst>
                <p:tags r:id="rId204"/>
              </p:custDataLst>
            </p:nvPr>
          </p:nvSpPr>
          <p:spPr bwMode="auto">
            <a:xfrm>
              <a:off x="7865220" y="3218693"/>
              <a:ext cx="146973" cy="131946"/>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50" name="Freeform 278"/>
            <p:cNvSpPr>
              <a:spLocks/>
            </p:cNvSpPr>
            <p:nvPr>
              <p:custDataLst>
                <p:tags r:id="rId205"/>
              </p:custDataLst>
            </p:nvPr>
          </p:nvSpPr>
          <p:spPr bwMode="auto">
            <a:xfrm>
              <a:off x="8314305" y="2431781"/>
              <a:ext cx="94716" cy="133537"/>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51" name="Freeform 279"/>
            <p:cNvSpPr>
              <a:spLocks/>
            </p:cNvSpPr>
            <p:nvPr>
              <p:custDataLst>
                <p:tags r:id="rId206"/>
              </p:custDataLst>
            </p:nvPr>
          </p:nvSpPr>
          <p:spPr bwMode="auto">
            <a:xfrm>
              <a:off x="8949557" y="3767146"/>
              <a:ext cx="258020" cy="260714"/>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52" name="Freeform 280"/>
            <p:cNvSpPr>
              <a:spLocks/>
            </p:cNvSpPr>
            <p:nvPr>
              <p:custDataLst>
                <p:tags r:id="rId207"/>
              </p:custDataLst>
            </p:nvPr>
          </p:nvSpPr>
          <p:spPr bwMode="auto">
            <a:xfrm>
              <a:off x="9163484" y="3749659"/>
              <a:ext cx="119212" cy="131946"/>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53" name="Freeform 281"/>
            <p:cNvSpPr>
              <a:spLocks/>
            </p:cNvSpPr>
            <p:nvPr>
              <p:custDataLst>
                <p:tags r:id="rId208"/>
              </p:custDataLst>
            </p:nvPr>
          </p:nvSpPr>
          <p:spPr bwMode="auto">
            <a:xfrm>
              <a:off x="7236500" y="3372895"/>
              <a:ext cx="70221" cy="122409"/>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454" name="Group 282"/>
            <p:cNvGrpSpPr>
              <a:grpSpLocks/>
            </p:cNvGrpSpPr>
            <p:nvPr>
              <p:custDataLst>
                <p:tags r:id="rId209"/>
              </p:custDataLst>
            </p:nvPr>
          </p:nvGrpSpPr>
          <p:grpSpPr bwMode="auto">
            <a:xfrm>
              <a:off x="8286637" y="3075508"/>
              <a:ext cx="260886" cy="452330"/>
              <a:chOff x="5062" y="2295"/>
              <a:chExt cx="177" cy="279"/>
            </a:xfrm>
            <a:solidFill>
              <a:srgbClr val="D0C8BA"/>
            </a:solidFill>
          </p:grpSpPr>
          <p:sp>
            <p:nvSpPr>
              <p:cNvPr id="2699"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0"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1"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2"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3"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4"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5"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6"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7"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8"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09"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0"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1"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2"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3"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4"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15"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6"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717"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8"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19"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20"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21"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722"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455" name="Freeform 307"/>
            <p:cNvSpPr>
              <a:spLocks/>
            </p:cNvSpPr>
            <p:nvPr>
              <p:custDataLst>
                <p:tags r:id="rId210"/>
              </p:custDataLst>
            </p:nvPr>
          </p:nvSpPr>
          <p:spPr bwMode="auto">
            <a:xfrm>
              <a:off x="8670307" y="3918170"/>
              <a:ext cx="17964" cy="57230"/>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56" name="Freeform 308"/>
            <p:cNvSpPr>
              <a:spLocks/>
            </p:cNvSpPr>
            <p:nvPr>
              <p:custDataLst>
                <p:tags r:id="rId211"/>
              </p:custDataLst>
            </p:nvPr>
          </p:nvSpPr>
          <p:spPr bwMode="auto">
            <a:xfrm>
              <a:off x="8756858" y="3856170"/>
              <a:ext cx="24495" cy="60409"/>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57" name="Freeform 309"/>
            <p:cNvSpPr>
              <a:spLocks/>
            </p:cNvSpPr>
            <p:nvPr>
              <p:custDataLst>
                <p:tags r:id="rId212"/>
              </p:custDataLst>
            </p:nvPr>
          </p:nvSpPr>
          <p:spPr bwMode="auto">
            <a:xfrm>
              <a:off x="8810748" y="3732172"/>
              <a:ext cx="26129" cy="5882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58" name="Freeform 310"/>
            <p:cNvSpPr>
              <a:spLocks/>
            </p:cNvSpPr>
            <p:nvPr>
              <p:custDataLst>
                <p:tags r:id="rId213"/>
              </p:custDataLst>
            </p:nvPr>
          </p:nvSpPr>
          <p:spPr bwMode="auto">
            <a:xfrm>
              <a:off x="8792785" y="3700378"/>
              <a:ext cx="27761" cy="5882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59" name="Freeform 311"/>
            <p:cNvSpPr>
              <a:spLocks/>
            </p:cNvSpPr>
            <p:nvPr>
              <p:custDataLst>
                <p:tags r:id="rId214"/>
              </p:custDataLst>
            </p:nvPr>
          </p:nvSpPr>
          <p:spPr bwMode="auto">
            <a:xfrm>
              <a:off x="8596821" y="3593867"/>
              <a:ext cx="9798" cy="60409"/>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0" name="Freeform 312"/>
            <p:cNvSpPr>
              <a:spLocks/>
            </p:cNvSpPr>
            <p:nvPr>
              <p:custDataLst>
                <p:tags r:id="rId215"/>
              </p:custDataLst>
            </p:nvPr>
          </p:nvSpPr>
          <p:spPr bwMode="auto">
            <a:xfrm>
              <a:off x="8516801" y="3733762"/>
              <a:ext cx="32661" cy="60409"/>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1" name="Freeform 313"/>
            <p:cNvSpPr>
              <a:spLocks/>
            </p:cNvSpPr>
            <p:nvPr>
              <p:custDataLst>
                <p:tags r:id="rId216"/>
              </p:custDataLst>
            </p:nvPr>
          </p:nvSpPr>
          <p:spPr bwMode="auto">
            <a:xfrm>
              <a:off x="8524967" y="3926118"/>
              <a:ext cx="21229" cy="55641"/>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2" name="Freeform 314"/>
            <p:cNvSpPr>
              <a:spLocks/>
            </p:cNvSpPr>
            <p:nvPr>
              <p:custDataLst>
                <p:tags r:id="rId217"/>
              </p:custDataLst>
            </p:nvPr>
          </p:nvSpPr>
          <p:spPr bwMode="auto">
            <a:xfrm>
              <a:off x="8649078" y="3738531"/>
              <a:ext cx="13064" cy="5723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3" name="Freeform 315"/>
            <p:cNvSpPr>
              <a:spLocks/>
            </p:cNvSpPr>
            <p:nvPr>
              <p:custDataLst>
                <p:tags r:id="rId218"/>
              </p:custDataLst>
            </p:nvPr>
          </p:nvSpPr>
          <p:spPr bwMode="auto">
            <a:xfrm>
              <a:off x="8495572" y="3733762"/>
              <a:ext cx="21229" cy="60409"/>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4" name="Freeform 316"/>
            <p:cNvSpPr>
              <a:spLocks/>
            </p:cNvSpPr>
            <p:nvPr>
              <p:custDataLst>
                <p:tags r:id="rId219"/>
              </p:custDataLst>
            </p:nvPr>
          </p:nvSpPr>
          <p:spPr bwMode="auto">
            <a:xfrm>
              <a:off x="8544563" y="3783043"/>
              <a:ext cx="32661" cy="5882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5" name="Freeform 317"/>
            <p:cNvSpPr>
              <a:spLocks/>
            </p:cNvSpPr>
            <p:nvPr>
              <p:custDataLst>
                <p:tags r:id="rId220"/>
              </p:custDataLst>
            </p:nvPr>
          </p:nvSpPr>
          <p:spPr bwMode="auto">
            <a:xfrm>
              <a:off x="8322470" y="3991297"/>
              <a:ext cx="50624" cy="60409"/>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6" name="Freeform 318"/>
            <p:cNvSpPr>
              <a:spLocks/>
            </p:cNvSpPr>
            <p:nvPr>
              <p:custDataLst>
                <p:tags r:id="rId221"/>
              </p:custDataLst>
            </p:nvPr>
          </p:nvSpPr>
          <p:spPr bwMode="auto">
            <a:xfrm>
              <a:off x="8431883" y="4031039"/>
              <a:ext cx="14698" cy="60409"/>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7" name="Freeform 319"/>
            <p:cNvSpPr>
              <a:spLocks/>
            </p:cNvSpPr>
            <p:nvPr>
              <p:custDataLst>
                <p:tags r:id="rId222"/>
              </p:custDataLst>
            </p:nvPr>
          </p:nvSpPr>
          <p:spPr bwMode="auto">
            <a:xfrm>
              <a:off x="8247351" y="3959503"/>
              <a:ext cx="39193" cy="58819"/>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8" name="Freeform 320"/>
            <p:cNvSpPr>
              <a:spLocks/>
            </p:cNvSpPr>
            <p:nvPr>
              <p:custDataLst>
                <p:tags r:id="rId223"/>
              </p:custDataLst>
            </p:nvPr>
          </p:nvSpPr>
          <p:spPr bwMode="auto">
            <a:xfrm>
              <a:off x="8296342" y="3946785"/>
              <a:ext cx="44092" cy="5723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69" name="Freeform 321"/>
            <p:cNvSpPr>
              <a:spLocks/>
            </p:cNvSpPr>
            <p:nvPr>
              <p:custDataLst>
                <p:tags r:id="rId224"/>
              </p:custDataLst>
            </p:nvPr>
          </p:nvSpPr>
          <p:spPr bwMode="auto">
            <a:xfrm>
              <a:off x="8353497" y="3954733"/>
              <a:ext cx="40826" cy="60409"/>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0" name="Freeform 322"/>
            <p:cNvSpPr>
              <a:spLocks/>
            </p:cNvSpPr>
            <p:nvPr>
              <p:custDataLst>
                <p:tags r:id="rId225"/>
              </p:custDataLst>
            </p:nvPr>
          </p:nvSpPr>
          <p:spPr bwMode="auto">
            <a:xfrm>
              <a:off x="8412287" y="3959503"/>
              <a:ext cx="27762" cy="58819"/>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1" name="Freeform 323"/>
            <p:cNvSpPr>
              <a:spLocks/>
            </p:cNvSpPr>
            <p:nvPr>
              <p:custDataLst>
                <p:tags r:id="rId226"/>
              </p:custDataLst>
            </p:nvPr>
          </p:nvSpPr>
          <p:spPr bwMode="auto">
            <a:xfrm>
              <a:off x="8495572" y="3953144"/>
              <a:ext cx="1633" cy="55640"/>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2" name="Freeform 324"/>
            <p:cNvSpPr>
              <a:spLocks/>
            </p:cNvSpPr>
            <p:nvPr>
              <p:custDataLst>
                <p:tags r:id="rId227"/>
              </p:custDataLst>
            </p:nvPr>
          </p:nvSpPr>
          <p:spPr bwMode="auto">
            <a:xfrm>
              <a:off x="8017092" y="3762377"/>
              <a:ext cx="26129" cy="60409"/>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3" name="Freeform 325"/>
            <p:cNvSpPr>
              <a:spLocks/>
            </p:cNvSpPr>
            <p:nvPr>
              <p:custDataLst>
                <p:tags r:id="rId228"/>
              </p:custDataLst>
            </p:nvPr>
          </p:nvSpPr>
          <p:spPr bwMode="auto">
            <a:xfrm>
              <a:off x="7958302" y="3733762"/>
              <a:ext cx="32661" cy="60409"/>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4" name="Freeform 326"/>
            <p:cNvSpPr>
              <a:spLocks/>
            </p:cNvSpPr>
            <p:nvPr>
              <p:custDataLst>
                <p:tags r:id="rId229"/>
              </p:custDataLst>
            </p:nvPr>
          </p:nvSpPr>
          <p:spPr bwMode="auto">
            <a:xfrm>
              <a:off x="7773770" y="3717865"/>
              <a:ext cx="8165" cy="5723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5" name="Line 327" descr="Horizontal dunkel"/>
            <p:cNvSpPr>
              <a:spLocks noChangeShapeType="1"/>
            </p:cNvSpPr>
            <p:nvPr>
              <p:custDataLst>
                <p:tags r:id="rId230"/>
              </p:custDataLst>
            </p:nvPr>
          </p:nvSpPr>
          <p:spPr bwMode="auto">
            <a:xfrm>
              <a:off x="7803164" y="3754428"/>
              <a:ext cx="4899" cy="7949"/>
            </a:xfrm>
            <a:prstGeom prst="line">
              <a:avLst/>
            </a:prstGeom>
            <a:solidFill>
              <a:srgbClr val="D0C8BA"/>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476" name="Freeform 328"/>
            <p:cNvSpPr>
              <a:spLocks/>
            </p:cNvSpPr>
            <p:nvPr>
              <p:custDataLst>
                <p:tags r:id="rId231"/>
              </p:custDataLst>
            </p:nvPr>
          </p:nvSpPr>
          <p:spPr bwMode="auto">
            <a:xfrm>
              <a:off x="7798265" y="3754428"/>
              <a:ext cx="9798" cy="5882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7" name="Freeform 329"/>
            <p:cNvSpPr>
              <a:spLocks/>
            </p:cNvSpPr>
            <p:nvPr>
              <p:custDataLst>
                <p:tags r:id="rId232"/>
              </p:custDataLst>
            </p:nvPr>
          </p:nvSpPr>
          <p:spPr bwMode="auto">
            <a:xfrm>
              <a:off x="7688852" y="3593867"/>
              <a:ext cx="24495" cy="60409"/>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8" name="Freeform 330"/>
            <p:cNvSpPr>
              <a:spLocks/>
            </p:cNvSpPr>
            <p:nvPr>
              <p:custDataLst>
                <p:tags r:id="rId233"/>
              </p:custDataLst>
            </p:nvPr>
          </p:nvSpPr>
          <p:spPr bwMode="auto">
            <a:xfrm>
              <a:off x="8280011" y="3969041"/>
              <a:ext cx="13064" cy="58819"/>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79" name="Freeform 331"/>
            <p:cNvSpPr>
              <a:spLocks/>
            </p:cNvSpPr>
            <p:nvPr>
              <p:custDataLst>
                <p:tags r:id="rId234"/>
              </p:custDataLst>
            </p:nvPr>
          </p:nvSpPr>
          <p:spPr bwMode="auto">
            <a:xfrm>
              <a:off x="8856473" y="3926118"/>
              <a:ext cx="31028" cy="55641"/>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0" name="Freeform 332"/>
            <p:cNvSpPr>
              <a:spLocks/>
            </p:cNvSpPr>
            <p:nvPr>
              <p:custDataLst>
                <p:tags r:id="rId235"/>
              </p:custDataLst>
            </p:nvPr>
          </p:nvSpPr>
          <p:spPr bwMode="auto">
            <a:xfrm>
              <a:off x="7669255" y="3495304"/>
              <a:ext cx="307011" cy="379943"/>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1" name="Freeform 333"/>
            <p:cNvSpPr>
              <a:spLocks/>
            </p:cNvSpPr>
            <p:nvPr>
              <p:custDataLst>
                <p:tags r:id="rId236"/>
              </p:custDataLst>
            </p:nvPr>
          </p:nvSpPr>
          <p:spPr bwMode="auto">
            <a:xfrm>
              <a:off x="8051386" y="3546175"/>
              <a:ext cx="282515" cy="263894"/>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2" name="Freeform 334"/>
            <p:cNvSpPr>
              <a:spLocks/>
            </p:cNvSpPr>
            <p:nvPr>
              <p:custDataLst>
                <p:tags r:id="rId237"/>
              </p:custDataLst>
            </p:nvPr>
          </p:nvSpPr>
          <p:spPr bwMode="auto">
            <a:xfrm>
              <a:off x="8446581" y="3964271"/>
              <a:ext cx="104514" cy="5882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3" name="Freeform 335"/>
            <p:cNvSpPr>
              <a:spLocks/>
            </p:cNvSpPr>
            <p:nvPr>
              <p:custDataLst>
                <p:tags r:id="rId238"/>
              </p:custDataLst>
            </p:nvPr>
          </p:nvSpPr>
          <p:spPr bwMode="auto">
            <a:xfrm>
              <a:off x="8577224" y="3620892"/>
              <a:ext cx="47358" cy="92204"/>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4" name="Freeform 336"/>
            <p:cNvSpPr>
              <a:spLocks/>
            </p:cNvSpPr>
            <p:nvPr>
              <p:custDataLst>
                <p:tags r:id="rId239"/>
              </p:custDataLst>
            </p:nvPr>
          </p:nvSpPr>
          <p:spPr bwMode="auto">
            <a:xfrm>
              <a:off x="8591921" y="3770325"/>
              <a:ext cx="78386" cy="55641"/>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5" name="Freeform 337"/>
            <p:cNvSpPr>
              <a:spLocks/>
            </p:cNvSpPr>
            <p:nvPr>
              <p:custDataLst>
                <p:tags r:id="rId240"/>
              </p:custDataLst>
            </p:nvPr>
          </p:nvSpPr>
          <p:spPr bwMode="auto">
            <a:xfrm>
              <a:off x="8676839" y="3690839"/>
              <a:ext cx="96350" cy="65179"/>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6" name="Freeform 338"/>
            <p:cNvSpPr>
              <a:spLocks/>
            </p:cNvSpPr>
            <p:nvPr>
              <p:custDataLst>
                <p:tags r:id="rId241"/>
              </p:custDataLst>
            </p:nvPr>
          </p:nvSpPr>
          <p:spPr bwMode="auto">
            <a:xfrm>
              <a:off x="8329002" y="3627250"/>
              <a:ext cx="187799" cy="236869"/>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7" name="Freeform 339"/>
            <p:cNvSpPr>
              <a:spLocks/>
            </p:cNvSpPr>
            <p:nvPr>
              <p:custDataLst>
                <p:tags r:id="rId242"/>
              </p:custDataLst>
            </p:nvPr>
          </p:nvSpPr>
          <p:spPr bwMode="auto">
            <a:xfrm>
              <a:off x="7955036" y="3875247"/>
              <a:ext cx="279250" cy="98563"/>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8" name="Freeform 340"/>
            <p:cNvSpPr>
              <a:spLocks/>
            </p:cNvSpPr>
            <p:nvPr>
              <p:custDataLst>
                <p:tags r:id="rId243"/>
              </p:custDataLst>
            </p:nvPr>
          </p:nvSpPr>
          <p:spPr bwMode="auto">
            <a:xfrm>
              <a:off x="8716032" y="3728993"/>
              <a:ext cx="240057" cy="259125"/>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89" name="Freeform 341"/>
            <p:cNvSpPr>
              <a:spLocks/>
            </p:cNvSpPr>
            <p:nvPr>
              <p:custDataLst>
                <p:tags r:id="rId244"/>
              </p:custDataLst>
            </p:nvPr>
          </p:nvSpPr>
          <p:spPr bwMode="auto">
            <a:xfrm>
              <a:off x="7074829" y="2527164"/>
              <a:ext cx="58789" cy="60409"/>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90" name="Freeform 342"/>
            <p:cNvSpPr>
              <a:spLocks/>
            </p:cNvSpPr>
            <p:nvPr>
              <p:custDataLst>
                <p:tags r:id="rId245"/>
              </p:custDataLst>
            </p:nvPr>
          </p:nvSpPr>
          <p:spPr bwMode="auto">
            <a:xfrm>
              <a:off x="5348708" y="1913532"/>
              <a:ext cx="248222" cy="182818"/>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91" name="Freeform 343"/>
            <p:cNvSpPr>
              <a:spLocks/>
            </p:cNvSpPr>
            <p:nvPr>
              <p:custDataLst>
                <p:tags r:id="rId246"/>
              </p:custDataLst>
            </p:nvPr>
          </p:nvSpPr>
          <p:spPr bwMode="auto">
            <a:xfrm>
              <a:off x="5420562" y="2124965"/>
              <a:ext cx="161671" cy="73127"/>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92" name="Freeform 344"/>
            <p:cNvSpPr>
              <a:spLocks/>
            </p:cNvSpPr>
            <p:nvPr>
              <p:custDataLst>
                <p:tags r:id="rId247"/>
              </p:custDataLst>
            </p:nvPr>
          </p:nvSpPr>
          <p:spPr bwMode="auto">
            <a:xfrm>
              <a:off x="5531608" y="1772047"/>
              <a:ext cx="125744" cy="65178"/>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93" name="Freeform 345"/>
            <p:cNvSpPr>
              <a:spLocks/>
            </p:cNvSpPr>
            <p:nvPr>
              <p:custDataLst>
                <p:tags r:id="rId248"/>
              </p:custDataLst>
            </p:nvPr>
          </p:nvSpPr>
          <p:spPr bwMode="auto">
            <a:xfrm>
              <a:off x="5546306" y="2128145"/>
              <a:ext cx="200863" cy="146254"/>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94" name="Freeform 346"/>
            <p:cNvSpPr>
              <a:spLocks/>
            </p:cNvSpPr>
            <p:nvPr>
              <p:custDataLst>
                <p:tags r:id="rId249"/>
              </p:custDataLst>
            </p:nvPr>
          </p:nvSpPr>
          <p:spPr bwMode="auto">
            <a:xfrm>
              <a:off x="3310677" y="3196437"/>
              <a:ext cx="14698" cy="57230"/>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95" name="Freeform 347"/>
            <p:cNvSpPr>
              <a:spLocks/>
            </p:cNvSpPr>
            <p:nvPr>
              <p:custDataLst>
                <p:tags r:id="rId250"/>
              </p:custDataLst>
            </p:nvPr>
          </p:nvSpPr>
          <p:spPr bwMode="auto">
            <a:xfrm>
              <a:off x="5663885" y="2120195"/>
              <a:ext cx="94716" cy="81076"/>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96" name="Freeform 348"/>
            <p:cNvSpPr>
              <a:spLocks/>
            </p:cNvSpPr>
            <p:nvPr>
              <p:custDataLst>
                <p:tags r:id="rId251"/>
              </p:custDataLst>
            </p:nvPr>
          </p:nvSpPr>
          <p:spPr bwMode="auto">
            <a:xfrm>
              <a:off x="5570801" y="1999377"/>
              <a:ext cx="426223" cy="254355"/>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accent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497" name="Freeform 349"/>
            <p:cNvSpPr>
              <a:spLocks/>
            </p:cNvSpPr>
            <p:nvPr>
              <p:custDataLst>
                <p:tags r:id="rId252"/>
              </p:custDataLst>
            </p:nvPr>
          </p:nvSpPr>
          <p:spPr bwMode="auto">
            <a:xfrm>
              <a:off x="6142364" y="2352295"/>
              <a:ext cx="53891" cy="65179"/>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0BE3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98" name="Freeform 350"/>
            <p:cNvSpPr>
              <a:spLocks/>
            </p:cNvSpPr>
            <p:nvPr>
              <p:custDataLst>
                <p:tags r:id="rId253"/>
              </p:custDataLst>
            </p:nvPr>
          </p:nvSpPr>
          <p:spPr bwMode="auto">
            <a:xfrm>
              <a:off x="6749854" y="2366603"/>
              <a:ext cx="233525" cy="125587"/>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499" name="Freeform 351"/>
            <p:cNvSpPr>
              <a:spLocks/>
            </p:cNvSpPr>
            <p:nvPr>
              <p:custDataLst>
                <p:tags r:id="rId254"/>
              </p:custDataLst>
            </p:nvPr>
          </p:nvSpPr>
          <p:spPr bwMode="auto">
            <a:xfrm>
              <a:off x="6805378" y="2293475"/>
              <a:ext cx="251488" cy="128767"/>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accent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0" name="Freeform 352"/>
            <p:cNvSpPr>
              <a:spLocks/>
            </p:cNvSpPr>
            <p:nvPr>
              <p:custDataLst>
                <p:tags r:id="rId255"/>
              </p:custDataLst>
            </p:nvPr>
          </p:nvSpPr>
          <p:spPr bwMode="auto">
            <a:xfrm>
              <a:off x="6364458" y="2309373"/>
              <a:ext cx="383764" cy="233688"/>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1" name="Freeform 353"/>
            <p:cNvSpPr>
              <a:spLocks/>
            </p:cNvSpPr>
            <p:nvPr>
              <p:custDataLst>
                <p:tags r:id="rId256"/>
              </p:custDataLst>
            </p:nvPr>
          </p:nvSpPr>
          <p:spPr bwMode="auto">
            <a:xfrm>
              <a:off x="5480985" y="2194913"/>
              <a:ext cx="120845" cy="152613"/>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02" name="Freeform 354"/>
            <p:cNvSpPr>
              <a:spLocks/>
            </p:cNvSpPr>
            <p:nvPr>
              <p:custDataLst>
                <p:tags r:id="rId257"/>
              </p:custDataLst>
            </p:nvPr>
          </p:nvSpPr>
          <p:spPr bwMode="auto">
            <a:xfrm>
              <a:off x="5533242" y="2304603"/>
              <a:ext cx="78386" cy="62000"/>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03" name="Freeform 355"/>
            <p:cNvSpPr>
              <a:spLocks/>
            </p:cNvSpPr>
            <p:nvPr>
              <p:custDataLst>
                <p:tags r:id="rId258"/>
              </p:custDataLst>
            </p:nvPr>
          </p:nvSpPr>
          <p:spPr bwMode="auto">
            <a:xfrm>
              <a:off x="5627958" y="2946850"/>
              <a:ext cx="460517" cy="62794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4" name="Freeform 356"/>
            <p:cNvSpPr>
              <a:spLocks/>
            </p:cNvSpPr>
            <p:nvPr>
              <p:custDataLst>
                <p:tags r:id="rId259"/>
              </p:custDataLst>
            </p:nvPr>
          </p:nvSpPr>
          <p:spPr bwMode="auto">
            <a:xfrm>
              <a:off x="6168493" y="3296589"/>
              <a:ext cx="274350" cy="443533"/>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5" name="Freeform 357"/>
            <p:cNvSpPr>
              <a:spLocks/>
            </p:cNvSpPr>
            <p:nvPr>
              <p:custDataLst>
                <p:tags r:id="rId260"/>
              </p:custDataLst>
            </p:nvPr>
          </p:nvSpPr>
          <p:spPr bwMode="auto">
            <a:xfrm>
              <a:off x="6178291" y="3282282"/>
              <a:ext cx="42459" cy="61999"/>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6" name="Freeform 358"/>
            <p:cNvSpPr>
              <a:spLocks/>
            </p:cNvSpPr>
            <p:nvPr>
              <p:custDataLst>
                <p:tags r:id="rId261"/>
              </p:custDataLst>
            </p:nvPr>
          </p:nvSpPr>
          <p:spPr bwMode="auto">
            <a:xfrm>
              <a:off x="5952932" y="3191667"/>
              <a:ext cx="406627" cy="387892"/>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7" name="Line 359"/>
            <p:cNvSpPr>
              <a:spLocks noChangeShapeType="1"/>
            </p:cNvSpPr>
            <p:nvPr>
              <p:custDataLst>
                <p:tags r:id="rId262"/>
              </p:custDataLst>
            </p:nvPr>
          </p:nvSpPr>
          <p:spPr bwMode="auto">
            <a:xfrm flipH="1">
              <a:off x="2441901" y="3725813"/>
              <a:ext cx="4900" cy="7949"/>
            </a:xfrm>
            <a:prstGeom prst="line">
              <a:avLst/>
            </a:prstGeom>
            <a:solidFill>
              <a:srgbClr val="D0C8BA"/>
            </a:solid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508" name="Freeform 360"/>
            <p:cNvSpPr>
              <a:spLocks/>
            </p:cNvSpPr>
            <p:nvPr>
              <p:custDataLst>
                <p:tags r:id="rId263"/>
              </p:custDataLst>
            </p:nvPr>
          </p:nvSpPr>
          <p:spPr bwMode="auto">
            <a:xfrm>
              <a:off x="2441901" y="3733762"/>
              <a:ext cx="14698" cy="60409"/>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09" name="Freeform 361"/>
            <p:cNvSpPr>
              <a:spLocks/>
            </p:cNvSpPr>
            <p:nvPr>
              <p:custDataLst>
                <p:tags r:id="rId264"/>
              </p:custDataLst>
            </p:nvPr>
          </p:nvSpPr>
          <p:spPr bwMode="auto">
            <a:xfrm>
              <a:off x="2450067" y="3719454"/>
              <a:ext cx="6532" cy="60409"/>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510" name="Group 362"/>
            <p:cNvGrpSpPr>
              <a:grpSpLocks/>
            </p:cNvGrpSpPr>
            <p:nvPr>
              <p:custDataLst>
                <p:tags r:id="rId265"/>
              </p:custDataLst>
            </p:nvPr>
          </p:nvGrpSpPr>
          <p:grpSpPr bwMode="auto">
            <a:xfrm>
              <a:off x="2442416" y="3653575"/>
              <a:ext cx="466757" cy="207387"/>
              <a:chOff x="912" y="2626"/>
              <a:chExt cx="311" cy="127"/>
            </a:xfrm>
            <a:solidFill>
              <a:srgbClr val="D0C8BA"/>
            </a:solidFill>
          </p:grpSpPr>
          <p:sp>
            <p:nvSpPr>
              <p:cNvPr id="2696"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97"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98"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511" name="Freeform 366"/>
            <p:cNvSpPr>
              <a:spLocks/>
            </p:cNvSpPr>
            <p:nvPr>
              <p:custDataLst>
                <p:tags r:id="rId266"/>
              </p:custDataLst>
            </p:nvPr>
          </p:nvSpPr>
          <p:spPr bwMode="auto">
            <a:xfrm>
              <a:off x="6521229" y="4391907"/>
              <a:ext cx="21230" cy="60409"/>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12" name="Freeform 367"/>
            <p:cNvSpPr>
              <a:spLocks/>
            </p:cNvSpPr>
            <p:nvPr>
              <p:custDataLst>
                <p:tags r:id="rId267"/>
              </p:custDataLst>
            </p:nvPr>
          </p:nvSpPr>
          <p:spPr bwMode="auto">
            <a:xfrm>
              <a:off x="6490202" y="4420522"/>
              <a:ext cx="26129" cy="58819"/>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513" name="Group 368"/>
            <p:cNvGrpSpPr>
              <a:grpSpLocks/>
            </p:cNvGrpSpPr>
            <p:nvPr>
              <p:custDataLst>
                <p:tags r:id="rId268"/>
              </p:custDataLst>
            </p:nvPr>
          </p:nvGrpSpPr>
          <p:grpSpPr bwMode="auto">
            <a:xfrm>
              <a:off x="6311350" y="3896886"/>
              <a:ext cx="188124" cy="106143"/>
              <a:chOff x="3481" y="2773"/>
              <a:chExt cx="125" cy="65"/>
            </a:xfrm>
            <a:solidFill>
              <a:srgbClr val="D0C8BA"/>
            </a:solidFill>
          </p:grpSpPr>
          <p:sp>
            <p:nvSpPr>
              <p:cNvPr id="2685"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6" name="Line 370"/>
              <p:cNvSpPr>
                <a:spLocks noChangeShapeType="1"/>
              </p:cNvSpPr>
              <p:nvPr/>
            </p:nvSpPr>
            <p:spPr bwMode="auto">
              <a:xfrm>
                <a:off x="3583" y="2800"/>
                <a:ext cx="2" cy="1"/>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687"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8"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9"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90" name="Line 374"/>
              <p:cNvSpPr>
                <a:spLocks noChangeShapeType="1"/>
              </p:cNvSpPr>
              <p:nvPr/>
            </p:nvSpPr>
            <p:spPr bwMode="auto">
              <a:xfrm>
                <a:off x="3603" y="2773"/>
                <a:ext cx="1" cy="2"/>
              </a:xfrm>
              <a:prstGeom prst="line">
                <a:avLst/>
              </a:prstGeom>
              <a:grpFill/>
              <a:ln w="9525">
                <a:solidFill>
                  <a:srgbClr val="FFFFFF"/>
                </a:solidFill>
                <a:round/>
                <a:headEnd/>
                <a:tailEnd/>
              </a:ln>
              <a:extLst/>
            </p:spPr>
            <p:txBody>
              <a:bodyPr/>
              <a:lstStyle/>
              <a:p>
                <a:pPr>
                  <a:defRPr/>
                </a:pPr>
                <a:endParaRPr lang="en-US" sz="2279" kern="0">
                  <a:solidFill>
                    <a:prstClr val="black"/>
                  </a:solidFill>
                  <a:latin typeface="Arial" pitchFamily="34" charset="0"/>
                  <a:ea typeface="MS PGothic" pitchFamily="34" charset="-128"/>
                </a:endParaRPr>
              </a:p>
            </p:txBody>
          </p:sp>
          <p:sp>
            <p:nvSpPr>
              <p:cNvPr id="2691"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92"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93"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94"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95"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514" name="Freeform 380"/>
            <p:cNvSpPr>
              <a:spLocks/>
            </p:cNvSpPr>
            <p:nvPr>
              <p:custDataLst>
                <p:tags r:id="rId269"/>
              </p:custDataLst>
            </p:nvPr>
          </p:nvSpPr>
          <p:spPr bwMode="auto">
            <a:xfrm>
              <a:off x="5335644" y="3889555"/>
              <a:ext cx="357636" cy="389481"/>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15" name="Freeform 381"/>
            <p:cNvSpPr>
              <a:spLocks/>
            </p:cNvSpPr>
            <p:nvPr>
              <p:custDataLst>
                <p:tags r:id="rId270"/>
              </p:custDataLst>
            </p:nvPr>
          </p:nvSpPr>
          <p:spPr bwMode="auto">
            <a:xfrm>
              <a:off x="5348708" y="3860940"/>
              <a:ext cx="17964" cy="61999"/>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16" name="Freeform 382"/>
            <p:cNvSpPr>
              <a:spLocks/>
            </p:cNvSpPr>
            <p:nvPr>
              <p:custDataLst>
                <p:tags r:id="rId271"/>
              </p:custDataLst>
            </p:nvPr>
          </p:nvSpPr>
          <p:spPr bwMode="auto">
            <a:xfrm>
              <a:off x="5463021" y="4420522"/>
              <a:ext cx="444186" cy="408558"/>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17" name="Freeform 383"/>
            <p:cNvSpPr>
              <a:spLocks/>
            </p:cNvSpPr>
            <p:nvPr>
              <p:custDataLst>
                <p:tags r:id="rId272"/>
              </p:custDataLst>
            </p:nvPr>
          </p:nvSpPr>
          <p:spPr bwMode="auto">
            <a:xfrm>
              <a:off x="5627958" y="2946850"/>
              <a:ext cx="460517" cy="627940"/>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518" name="Group 384"/>
            <p:cNvGrpSpPr>
              <a:grpSpLocks/>
            </p:cNvGrpSpPr>
            <p:nvPr>
              <p:custDataLst>
                <p:tags r:id="rId273"/>
              </p:custDataLst>
            </p:nvPr>
          </p:nvGrpSpPr>
          <p:grpSpPr bwMode="auto">
            <a:xfrm>
              <a:off x="4268625" y="3153889"/>
              <a:ext cx="90510" cy="84914"/>
              <a:chOff x="2352" y="2343"/>
              <a:chExt cx="65" cy="53"/>
            </a:xfrm>
            <a:solidFill>
              <a:srgbClr val="D0C8BA"/>
            </a:solidFill>
          </p:grpSpPr>
          <p:sp>
            <p:nvSpPr>
              <p:cNvPr id="2679"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0"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1"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2"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3"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84"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grpSp>
          <p:nvGrpSpPr>
            <p:cNvPr id="2519" name="Group 391"/>
            <p:cNvGrpSpPr>
              <a:grpSpLocks/>
            </p:cNvGrpSpPr>
            <p:nvPr>
              <p:custDataLst>
                <p:tags r:id="rId274"/>
              </p:custDataLst>
            </p:nvPr>
          </p:nvGrpSpPr>
          <p:grpSpPr bwMode="auto">
            <a:xfrm>
              <a:off x="1860301" y="1158415"/>
              <a:ext cx="2120816" cy="1165932"/>
              <a:chOff x="527" y="1110"/>
              <a:chExt cx="1410" cy="709"/>
            </a:xfrm>
            <a:solidFill>
              <a:srgbClr val="D0C8BA"/>
            </a:solidFill>
          </p:grpSpPr>
          <p:sp>
            <p:nvSpPr>
              <p:cNvPr id="2637"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8"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9"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0"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1"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2"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3"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4"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5"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6"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7"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8"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49"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0"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1"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2"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3"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4"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5"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6"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7"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8"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59"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0"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1"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2"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3"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4"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5"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6"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7"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8"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69"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0"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1"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2"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3"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4"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5"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6"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7"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78"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D0C8BA"/>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520" name="Freeform 434"/>
            <p:cNvSpPr>
              <a:spLocks/>
            </p:cNvSpPr>
            <p:nvPr>
              <p:custDataLst>
                <p:tags r:id="rId275"/>
              </p:custDataLst>
            </p:nvPr>
          </p:nvSpPr>
          <p:spPr bwMode="auto">
            <a:xfrm>
              <a:off x="5851684" y="3570021"/>
              <a:ext cx="142075" cy="163742"/>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21" name="Freeform 435"/>
            <p:cNvSpPr>
              <a:spLocks/>
            </p:cNvSpPr>
            <p:nvPr>
              <p:custDataLst>
                <p:tags r:id="rId276"/>
              </p:custDataLst>
            </p:nvPr>
          </p:nvSpPr>
          <p:spPr bwMode="auto">
            <a:xfrm>
              <a:off x="5970896" y="3725813"/>
              <a:ext cx="6532" cy="5882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22" name="Freeform 436"/>
            <p:cNvSpPr>
              <a:spLocks/>
            </p:cNvSpPr>
            <p:nvPr>
              <p:custDataLst>
                <p:tags r:id="rId277"/>
              </p:custDataLst>
            </p:nvPr>
          </p:nvSpPr>
          <p:spPr bwMode="auto">
            <a:xfrm>
              <a:off x="5400965" y="2940491"/>
              <a:ext cx="279250" cy="515069"/>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23" name="Freeform 437"/>
            <p:cNvSpPr>
              <a:spLocks/>
            </p:cNvSpPr>
            <p:nvPr>
              <p:custDataLst>
                <p:tags r:id="rId278"/>
              </p:custDataLst>
            </p:nvPr>
          </p:nvSpPr>
          <p:spPr bwMode="auto">
            <a:xfrm>
              <a:off x="5038431" y="2304603"/>
              <a:ext cx="17964" cy="5882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524" name="Group 438"/>
            <p:cNvGrpSpPr>
              <a:grpSpLocks/>
            </p:cNvGrpSpPr>
            <p:nvPr>
              <p:custDataLst>
                <p:tags r:id="rId279"/>
              </p:custDataLst>
            </p:nvPr>
          </p:nvGrpSpPr>
          <p:grpSpPr bwMode="auto">
            <a:xfrm>
              <a:off x="3138115" y="4424332"/>
              <a:ext cx="429487" cy="1061423"/>
              <a:chOff x="1589" y="3126"/>
              <a:chExt cx="290" cy="657"/>
            </a:xfrm>
            <a:solidFill>
              <a:srgbClr val="D0C8BA"/>
            </a:solidFill>
          </p:grpSpPr>
          <p:sp>
            <p:nvSpPr>
              <p:cNvPr id="2634"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5"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6"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525" name="Freeform 442"/>
            <p:cNvSpPr>
              <a:spLocks/>
            </p:cNvSpPr>
            <p:nvPr>
              <p:custDataLst>
                <p:tags r:id="rId280"/>
              </p:custDataLst>
            </p:nvPr>
          </p:nvSpPr>
          <p:spPr bwMode="auto">
            <a:xfrm>
              <a:off x="6166861" y="2318911"/>
              <a:ext cx="140441" cy="112870"/>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26" name="Freeform 443"/>
            <p:cNvSpPr>
              <a:spLocks/>
            </p:cNvSpPr>
            <p:nvPr>
              <p:custDataLst>
                <p:tags r:id="rId281"/>
              </p:custDataLst>
            </p:nvPr>
          </p:nvSpPr>
          <p:spPr bwMode="auto">
            <a:xfrm>
              <a:off x="5570801" y="1878558"/>
              <a:ext cx="233525" cy="155793"/>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27" name="Freeform 444"/>
            <p:cNvSpPr>
              <a:spLocks/>
            </p:cNvSpPr>
            <p:nvPr>
              <p:custDataLst>
                <p:tags r:id="rId282"/>
              </p:custDataLst>
            </p:nvPr>
          </p:nvSpPr>
          <p:spPr bwMode="auto">
            <a:xfrm>
              <a:off x="5412397" y="2220348"/>
              <a:ext cx="91450" cy="89024"/>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28" name="Freeform 445"/>
            <p:cNvSpPr>
              <a:spLocks/>
            </p:cNvSpPr>
            <p:nvPr>
              <p:custDataLst>
                <p:tags r:id="rId283"/>
              </p:custDataLst>
            </p:nvPr>
          </p:nvSpPr>
          <p:spPr bwMode="auto">
            <a:xfrm>
              <a:off x="3583395" y="3697198"/>
              <a:ext cx="93083" cy="5882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29" name="Freeform 446"/>
            <p:cNvSpPr>
              <a:spLocks/>
            </p:cNvSpPr>
            <p:nvPr>
              <p:custDataLst>
                <p:tags r:id="rId284"/>
              </p:custDataLst>
            </p:nvPr>
          </p:nvSpPr>
          <p:spPr bwMode="auto">
            <a:xfrm>
              <a:off x="5588765" y="2255322"/>
              <a:ext cx="148606" cy="100152"/>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30" name="Freeform 447"/>
            <p:cNvSpPr>
              <a:spLocks/>
            </p:cNvSpPr>
            <p:nvPr>
              <p:custDataLst>
                <p:tags r:id="rId285"/>
              </p:custDataLst>
            </p:nvPr>
          </p:nvSpPr>
          <p:spPr bwMode="auto">
            <a:xfrm>
              <a:off x="4868595" y="3209154"/>
              <a:ext cx="199231" cy="170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31" name="Freeform 448"/>
            <p:cNvSpPr>
              <a:spLocks/>
            </p:cNvSpPr>
            <p:nvPr>
              <p:custDataLst>
                <p:tags r:id="rId286"/>
              </p:custDataLst>
            </p:nvPr>
          </p:nvSpPr>
          <p:spPr bwMode="auto">
            <a:xfrm>
              <a:off x="5257258" y="3279102"/>
              <a:ext cx="217195" cy="359277"/>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32" name="Freeform 449"/>
            <p:cNvSpPr>
              <a:spLocks/>
            </p:cNvSpPr>
            <p:nvPr>
              <p:custDataLst>
                <p:tags r:id="rId287"/>
              </p:custDataLst>
            </p:nvPr>
          </p:nvSpPr>
          <p:spPr bwMode="auto">
            <a:xfrm>
              <a:off x="7995863" y="3032695"/>
              <a:ext cx="63688" cy="5723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33" name="Freeform 450"/>
            <p:cNvSpPr>
              <a:spLocks/>
            </p:cNvSpPr>
            <p:nvPr>
              <p:custDataLst>
                <p:tags r:id="rId288"/>
              </p:custDataLst>
            </p:nvPr>
          </p:nvSpPr>
          <p:spPr bwMode="auto">
            <a:xfrm>
              <a:off x="2804435" y="3301358"/>
              <a:ext cx="333140" cy="54050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34" name="Freeform 451"/>
            <p:cNvSpPr>
              <a:spLocks/>
            </p:cNvSpPr>
            <p:nvPr>
              <p:custDataLst>
                <p:tags r:id="rId289"/>
              </p:custDataLst>
            </p:nvPr>
          </p:nvSpPr>
          <p:spPr bwMode="auto">
            <a:xfrm>
              <a:off x="5322580" y="3579559"/>
              <a:ext cx="209029" cy="281381"/>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35" name="Freeform 452"/>
            <p:cNvSpPr>
              <a:spLocks/>
            </p:cNvSpPr>
            <p:nvPr>
              <p:custDataLst>
                <p:tags r:id="rId290"/>
              </p:custDataLst>
            </p:nvPr>
          </p:nvSpPr>
          <p:spPr bwMode="auto">
            <a:xfrm>
              <a:off x="5356874" y="2182195"/>
              <a:ext cx="143707" cy="119229"/>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36" name="Freeform 453"/>
            <p:cNvSpPr>
              <a:spLocks/>
            </p:cNvSpPr>
            <p:nvPr>
              <p:custDataLst>
                <p:tags r:id="rId291"/>
              </p:custDataLst>
            </p:nvPr>
          </p:nvSpPr>
          <p:spPr bwMode="auto">
            <a:xfrm>
              <a:off x="5302983" y="2037530"/>
              <a:ext cx="187800" cy="77897"/>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37" name="Freeform 454"/>
            <p:cNvSpPr>
              <a:spLocks/>
            </p:cNvSpPr>
            <p:nvPr>
              <p:custDataLst>
                <p:tags r:id="rId292"/>
              </p:custDataLst>
            </p:nvPr>
          </p:nvSpPr>
          <p:spPr bwMode="auto">
            <a:xfrm>
              <a:off x="5262158" y="1888096"/>
              <a:ext cx="34293" cy="62000"/>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38" name="Freeform 455"/>
            <p:cNvSpPr>
              <a:spLocks/>
            </p:cNvSpPr>
            <p:nvPr>
              <p:custDataLst>
                <p:tags r:id="rId293"/>
              </p:custDataLst>
            </p:nvPr>
          </p:nvSpPr>
          <p:spPr bwMode="auto">
            <a:xfrm>
              <a:off x="5231129" y="1892866"/>
              <a:ext cx="27762" cy="61999"/>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39" name="Freeform 456"/>
            <p:cNvSpPr>
              <a:spLocks/>
            </p:cNvSpPr>
            <p:nvPr>
              <p:custDataLst>
                <p:tags r:id="rId294"/>
              </p:custDataLst>
            </p:nvPr>
          </p:nvSpPr>
          <p:spPr bwMode="auto">
            <a:xfrm>
              <a:off x="5196836" y="1837225"/>
              <a:ext cx="58789" cy="81076"/>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40" name="Freeform 457"/>
            <p:cNvSpPr>
              <a:spLocks/>
            </p:cNvSpPr>
            <p:nvPr>
              <p:custDataLst>
                <p:tags r:id="rId295"/>
              </p:custDataLst>
            </p:nvPr>
          </p:nvSpPr>
          <p:spPr bwMode="auto">
            <a:xfrm>
              <a:off x="5680215" y="2667059"/>
              <a:ext cx="303745" cy="31635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41" name="Freeform 458"/>
            <p:cNvSpPr>
              <a:spLocks/>
            </p:cNvSpPr>
            <p:nvPr>
              <p:custDataLst>
                <p:tags r:id="rId296"/>
              </p:custDataLst>
            </p:nvPr>
          </p:nvSpPr>
          <p:spPr bwMode="auto">
            <a:xfrm>
              <a:off x="5227863" y="2290296"/>
              <a:ext cx="17964" cy="58819"/>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42" name="Freeform 459"/>
            <p:cNvSpPr>
              <a:spLocks/>
            </p:cNvSpPr>
            <p:nvPr>
              <p:custDataLst>
                <p:tags r:id="rId297"/>
              </p:custDataLst>
            </p:nvPr>
          </p:nvSpPr>
          <p:spPr bwMode="auto">
            <a:xfrm>
              <a:off x="4824504" y="2034351"/>
              <a:ext cx="329874" cy="279791"/>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43" name="Freeform 460"/>
            <p:cNvSpPr>
              <a:spLocks/>
            </p:cNvSpPr>
            <p:nvPr>
              <p:custDataLst>
                <p:tags r:id="rId298"/>
              </p:custDataLst>
            </p:nvPr>
          </p:nvSpPr>
          <p:spPr bwMode="auto">
            <a:xfrm>
              <a:off x="6031318" y="2274399"/>
              <a:ext cx="169836" cy="85845"/>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0BE32"/>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44" name="Freeform 461"/>
            <p:cNvSpPr>
              <a:spLocks/>
            </p:cNvSpPr>
            <p:nvPr>
              <p:custDataLst>
                <p:tags r:id="rId299"/>
              </p:custDataLst>
            </p:nvPr>
          </p:nvSpPr>
          <p:spPr bwMode="auto">
            <a:xfrm>
              <a:off x="5528342" y="2337988"/>
              <a:ext cx="164937" cy="17645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45" name="Freeform 462"/>
            <p:cNvSpPr>
              <a:spLocks/>
            </p:cNvSpPr>
            <p:nvPr>
              <p:custDataLst>
                <p:tags r:id="rId300"/>
              </p:custDataLst>
            </p:nvPr>
          </p:nvSpPr>
          <p:spPr bwMode="auto">
            <a:xfrm>
              <a:off x="5623058" y="2535113"/>
              <a:ext cx="78386" cy="58819"/>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46" name="Freeform 463"/>
            <p:cNvSpPr>
              <a:spLocks/>
            </p:cNvSpPr>
            <p:nvPr>
              <p:custDataLst>
                <p:tags r:id="rId301"/>
              </p:custDataLst>
            </p:nvPr>
          </p:nvSpPr>
          <p:spPr bwMode="auto">
            <a:xfrm>
              <a:off x="4594245" y="3288641"/>
              <a:ext cx="209029" cy="163741"/>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47" name="Freeform 464"/>
            <p:cNvSpPr>
              <a:spLocks/>
            </p:cNvSpPr>
            <p:nvPr>
              <p:custDataLst>
                <p:tags r:id="rId302"/>
              </p:custDataLst>
            </p:nvPr>
          </p:nvSpPr>
          <p:spPr bwMode="auto">
            <a:xfrm>
              <a:off x="6878865" y="2530343"/>
              <a:ext cx="774060" cy="89819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48" name="Freeform 465"/>
            <p:cNvSpPr>
              <a:spLocks/>
            </p:cNvSpPr>
            <p:nvPr>
              <p:custDataLst>
                <p:tags r:id="rId303"/>
              </p:custDataLst>
            </p:nvPr>
          </p:nvSpPr>
          <p:spPr bwMode="auto">
            <a:xfrm>
              <a:off x="4780411" y="3349050"/>
              <a:ext cx="178002" cy="209843"/>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49" name="Freeform 466"/>
            <p:cNvSpPr>
              <a:spLocks/>
            </p:cNvSpPr>
            <p:nvPr>
              <p:custDataLst>
                <p:tags r:id="rId304"/>
              </p:custDataLst>
            </p:nvPr>
          </p:nvSpPr>
          <p:spPr bwMode="auto">
            <a:xfrm>
              <a:off x="5974162" y="3549355"/>
              <a:ext cx="213927" cy="278201"/>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0" name="Freeform 467"/>
            <p:cNvSpPr>
              <a:spLocks/>
            </p:cNvSpPr>
            <p:nvPr>
              <p:custDataLst>
                <p:tags r:id="rId305"/>
              </p:custDataLst>
            </p:nvPr>
          </p:nvSpPr>
          <p:spPr bwMode="auto">
            <a:xfrm>
              <a:off x="5954566" y="2608240"/>
              <a:ext cx="114313" cy="135126"/>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1" name="Freeform 468"/>
            <p:cNvSpPr>
              <a:spLocks/>
            </p:cNvSpPr>
            <p:nvPr>
              <p:custDataLst>
                <p:tags r:id="rId306"/>
              </p:custDataLst>
            </p:nvPr>
          </p:nvSpPr>
          <p:spPr bwMode="auto">
            <a:xfrm>
              <a:off x="6289338" y="2714751"/>
              <a:ext cx="24496" cy="57230"/>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2" name="Freeform 469"/>
            <p:cNvSpPr>
              <a:spLocks/>
            </p:cNvSpPr>
            <p:nvPr>
              <p:custDataLst>
                <p:tags r:id="rId307"/>
              </p:custDataLst>
            </p:nvPr>
          </p:nvSpPr>
          <p:spPr bwMode="auto">
            <a:xfrm>
              <a:off x="5490783" y="1826098"/>
              <a:ext cx="181267" cy="66768"/>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53" name="Freeform 470"/>
            <p:cNvSpPr>
              <a:spLocks/>
            </p:cNvSpPr>
            <p:nvPr>
              <p:custDataLst>
                <p:tags r:id="rId308"/>
              </p:custDataLst>
            </p:nvPr>
          </p:nvSpPr>
          <p:spPr bwMode="auto">
            <a:xfrm>
              <a:off x="5951300" y="2565317"/>
              <a:ext cx="32661" cy="5882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4" name="Freeform 471"/>
            <p:cNvSpPr>
              <a:spLocks/>
            </p:cNvSpPr>
            <p:nvPr>
              <p:custDataLst>
                <p:tags r:id="rId309"/>
              </p:custDataLst>
            </p:nvPr>
          </p:nvSpPr>
          <p:spPr bwMode="auto">
            <a:xfrm>
              <a:off x="5745537" y="4635133"/>
              <a:ext cx="68588" cy="5882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5" name="Freeform 472"/>
            <p:cNvSpPr>
              <a:spLocks/>
            </p:cNvSpPr>
            <p:nvPr>
              <p:custDataLst>
                <p:tags r:id="rId310"/>
              </p:custDataLst>
            </p:nvPr>
          </p:nvSpPr>
          <p:spPr bwMode="auto">
            <a:xfrm>
              <a:off x="5489149" y="1873789"/>
              <a:ext cx="148607" cy="85845"/>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56" name="Freeform 473"/>
            <p:cNvSpPr>
              <a:spLocks/>
            </p:cNvSpPr>
            <p:nvPr>
              <p:custDataLst>
                <p:tags r:id="rId311"/>
              </p:custDataLst>
            </p:nvPr>
          </p:nvSpPr>
          <p:spPr bwMode="auto">
            <a:xfrm>
              <a:off x="5162542" y="2064556"/>
              <a:ext cx="21230" cy="61999"/>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57" name="Freeform 474"/>
            <p:cNvSpPr>
              <a:spLocks/>
            </p:cNvSpPr>
            <p:nvPr>
              <p:custDataLst>
                <p:tags r:id="rId312"/>
              </p:custDataLst>
            </p:nvPr>
          </p:nvSpPr>
          <p:spPr bwMode="auto">
            <a:xfrm>
              <a:off x="5939868" y="4004015"/>
              <a:ext cx="78386" cy="246406"/>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8" name="Freeform 475"/>
            <p:cNvSpPr>
              <a:spLocks/>
            </p:cNvSpPr>
            <p:nvPr>
              <p:custDataLst>
                <p:tags r:id="rId313"/>
              </p:custDataLst>
            </p:nvPr>
          </p:nvSpPr>
          <p:spPr bwMode="auto">
            <a:xfrm>
              <a:off x="5371571" y="2533523"/>
              <a:ext cx="17964" cy="5723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59" name="Freeform 476"/>
            <p:cNvSpPr>
              <a:spLocks/>
            </p:cNvSpPr>
            <p:nvPr>
              <p:custDataLst>
                <p:tags r:id="rId314"/>
              </p:custDataLst>
            </p:nvPr>
          </p:nvSpPr>
          <p:spPr bwMode="auto">
            <a:xfrm>
              <a:off x="5729206" y="4201140"/>
              <a:ext cx="210661" cy="224150"/>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60" name="Freeform 477"/>
            <p:cNvSpPr>
              <a:spLocks/>
            </p:cNvSpPr>
            <p:nvPr>
              <p:custDataLst>
                <p:tags r:id="rId315"/>
              </p:custDataLst>
            </p:nvPr>
          </p:nvSpPr>
          <p:spPr bwMode="auto">
            <a:xfrm>
              <a:off x="5632857" y="3970630"/>
              <a:ext cx="326608" cy="308406"/>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61" name="Freeform 478"/>
            <p:cNvSpPr>
              <a:spLocks/>
            </p:cNvSpPr>
            <p:nvPr>
              <p:custDataLst>
                <p:tags r:id="rId316"/>
              </p:custDataLst>
            </p:nvPr>
          </p:nvSpPr>
          <p:spPr bwMode="auto">
            <a:xfrm>
              <a:off x="5335644" y="4250421"/>
              <a:ext cx="393563" cy="392661"/>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62" name="Freeform 479"/>
            <p:cNvSpPr>
              <a:spLocks/>
            </p:cNvSpPr>
            <p:nvPr>
              <p:custDataLst>
                <p:tags r:id="rId317"/>
              </p:custDataLst>
            </p:nvPr>
          </p:nvSpPr>
          <p:spPr bwMode="auto">
            <a:xfrm>
              <a:off x="4532189" y="3150334"/>
              <a:ext cx="181268" cy="146254"/>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63" name="Freeform 480"/>
            <p:cNvSpPr>
              <a:spLocks/>
            </p:cNvSpPr>
            <p:nvPr>
              <p:custDataLst>
                <p:tags r:id="rId318"/>
              </p:custDataLst>
            </p:nvPr>
          </p:nvSpPr>
          <p:spPr bwMode="auto">
            <a:xfrm>
              <a:off x="5843519" y="3728993"/>
              <a:ext cx="300479" cy="344970"/>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564" name="Freeform 481"/>
            <p:cNvSpPr>
              <a:spLocks/>
            </p:cNvSpPr>
            <p:nvPr>
              <p:custDataLst>
                <p:tags r:id="rId319"/>
              </p:custDataLst>
            </p:nvPr>
          </p:nvSpPr>
          <p:spPr bwMode="auto">
            <a:xfrm>
              <a:off x="8709500" y="2199681"/>
              <a:ext cx="21230" cy="5882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65" name="Freeform 482"/>
            <p:cNvSpPr>
              <a:spLocks/>
            </p:cNvSpPr>
            <p:nvPr>
              <p:custDataLst>
                <p:tags r:id="rId320"/>
              </p:custDataLst>
            </p:nvPr>
          </p:nvSpPr>
          <p:spPr bwMode="auto">
            <a:xfrm>
              <a:off x="8551096" y="2201272"/>
              <a:ext cx="158404" cy="128767"/>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66" name="Freeform 483"/>
            <p:cNvSpPr>
              <a:spLocks/>
            </p:cNvSpPr>
            <p:nvPr>
              <p:custDataLst>
                <p:tags r:id="rId321"/>
              </p:custDataLst>
            </p:nvPr>
          </p:nvSpPr>
          <p:spPr bwMode="auto">
            <a:xfrm>
              <a:off x="8518435" y="2565317"/>
              <a:ext cx="57156" cy="5882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67" name="Freeform 484"/>
            <p:cNvSpPr>
              <a:spLocks/>
            </p:cNvSpPr>
            <p:nvPr>
              <p:custDataLst>
                <p:tags r:id="rId322"/>
              </p:custDataLst>
            </p:nvPr>
          </p:nvSpPr>
          <p:spPr bwMode="auto">
            <a:xfrm>
              <a:off x="8456379" y="2581214"/>
              <a:ext cx="68588" cy="87435"/>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68" name="Freeform 485"/>
            <p:cNvSpPr>
              <a:spLocks/>
            </p:cNvSpPr>
            <p:nvPr>
              <p:custDataLst>
                <p:tags r:id="rId323"/>
              </p:custDataLst>
            </p:nvPr>
          </p:nvSpPr>
          <p:spPr bwMode="auto">
            <a:xfrm>
              <a:off x="8475976" y="2334808"/>
              <a:ext cx="233524" cy="25276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69" name="Freeform 486"/>
            <p:cNvSpPr>
              <a:spLocks/>
            </p:cNvSpPr>
            <p:nvPr>
              <p:custDataLst>
                <p:tags r:id="rId324"/>
              </p:custDataLst>
            </p:nvPr>
          </p:nvSpPr>
          <p:spPr bwMode="auto">
            <a:xfrm>
              <a:off x="5773298" y="1194978"/>
              <a:ext cx="120845" cy="60409"/>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0" name="Freeform 487"/>
            <p:cNvSpPr>
              <a:spLocks/>
            </p:cNvSpPr>
            <p:nvPr>
              <p:custDataLst>
                <p:tags r:id="rId325"/>
              </p:custDataLst>
            </p:nvPr>
          </p:nvSpPr>
          <p:spPr bwMode="auto">
            <a:xfrm>
              <a:off x="5933336" y="1175901"/>
              <a:ext cx="70221" cy="5882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1" name="Freeform 488"/>
            <p:cNvSpPr>
              <a:spLocks/>
            </p:cNvSpPr>
            <p:nvPr>
              <p:custDataLst>
                <p:tags r:id="rId326"/>
              </p:custDataLst>
            </p:nvPr>
          </p:nvSpPr>
          <p:spPr bwMode="auto">
            <a:xfrm>
              <a:off x="5974162" y="1183851"/>
              <a:ext cx="145340" cy="60409"/>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2" name="Freeform 489"/>
            <p:cNvSpPr>
              <a:spLocks/>
            </p:cNvSpPr>
            <p:nvPr>
              <p:custDataLst>
                <p:tags r:id="rId327"/>
              </p:custDataLst>
            </p:nvPr>
          </p:nvSpPr>
          <p:spPr bwMode="auto">
            <a:xfrm>
              <a:off x="6570220" y="1376206"/>
              <a:ext cx="45725" cy="5723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3" name="Freeform 490"/>
            <p:cNvSpPr>
              <a:spLocks/>
            </p:cNvSpPr>
            <p:nvPr>
              <p:custDataLst>
                <p:tags r:id="rId328"/>
              </p:custDataLst>
            </p:nvPr>
          </p:nvSpPr>
          <p:spPr bwMode="auto">
            <a:xfrm>
              <a:off x="6468972" y="1229952"/>
              <a:ext cx="19596" cy="60409"/>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4" name="Freeform 491"/>
            <p:cNvSpPr>
              <a:spLocks/>
            </p:cNvSpPr>
            <p:nvPr>
              <p:custDataLst>
                <p:tags r:id="rId329"/>
              </p:custDataLst>
            </p:nvPr>
          </p:nvSpPr>
          <p:spPr bwMode="auto">
            <a:xfrm>
              <a:off x="6495101" y="1188619"/>
              <a:ext cx="16330" cy="6200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5" name="Freeform 492"/>
            <p:cNvSpPr>
              <a:spLocks/>
            </p:cNvSpPr>
            <p:nvPr>
              <p:custDataLst>
                <p:tags r:id="rId330"/>
              </p:custDataLst>
            </p:nvPr>
          </p:nvSpPr>
          <p:spPr bwMode="auto">
            <a:xfrm>
              <a:off x="6655138" y="1306259"/>
              <a:ext cx="19596" cy="5882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6" name="Freeform 493"/>
            <p:cNvSpPr>
              <a:spLocks/>
            </p:cNvSpPr>
            <p:nvPr>
              <p:custDataLst>
                <p:tags r:id="rId331"/>
              </p:custDataLst>
            </p:nvPr>
          </p:nvSpPr>
          <p:spPr bwMode="auto">
            <a:xfrm>
              <a:off x="6717194" y="1188619"/>
              <a:ext cx="102882" cy="62000"/>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7" name="Freeform 494"/>
            <p:cNvSpPr>
              <a:spLocks/>
            </p:cNvSpPr>
            <p:nvPr>
              <p:custDataLst>
                <p:tags r:id="rId332"/>
              </p:custDataLst>
            </p:nvPr>
          </p:nvSpPr>
          <p:spPr bwMode="auto">
            <a:xfrm>
              <a:off x="6784149" y="1214055"/>
              <a:ext cx="114313" cy="62000"/>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8" name="Freeform 495"/>
            <p:cNvSpPr>
              <a:spLocks/>
            </p:cNvSpPr>
            <p:nvPr>
              <p:custDataLst>
                <p:tags r:id="rId333"/>
              </p:custDataLst>
            </p:nvPr>
          </p:nvSpPr>
          <p:spPr bwMode="auto">
            <a:xfrm>
              <a:off x="6913158" y="1228363"/>
              <a:ext cx="94716" cy="58819"/>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79" name="Freeform 496"/>
            <p:cNvSpPr>
              <a:spLocks/>
            </p:cNvSpPr>
            <p:nvPr>
              <p:custDataLst>
                <p:tags r:id="rId334"/>
              </p:custDataLst>
            </p:nvPr>
          </p:nvSpPr>
          <p:spPr bwMode="auto">
            <a:xfrm>
              <a:off x="7504318" y="1357130"/>
              <a:ext cx="89818" cy="60409"/>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0" name="Freeform 497"/>
            <p:cNvSpPr>
              <a:spLocks/>
            </p:cNvSpPr>
            <p:nvPr>
              <p:custDataLst>
                <p:tags r:id="rId335"/>
              </p:custDataLst>
            </p:nvPr>
          </p:nvSpPr>
          <p:spPr bwMode="auto">
            <a:xfrm>
              <a:off x="7577805" y="1376206"/>
              <a:ext cx="39193" cy="5723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1" name="Freeform 498"/>
            <p:cNvSpPr>
              <a:spLocks/>
            </p:cNvSpPr>
            <p:nvPr>
              <p:custDataLst>
                <p:tags r:id="rId336"/>
              </p:custDataLst>
            </p:nvPr>
          </p:nvSpPr>
          <p:spPr bwMode="auto">
            <a:xfrm>
              <a:off x="7612098" y="1385745"/>
              <a:ext cx="58789" cy="62000"/>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2" name="Freeform 499"/>
            <p:cNvSpPr>
              <a:spLocks/>
            </p:cNvSpPr>
            <p:nvPr>
              <p:custDataLst>
                <p:tags r:id="rId337"/>
              </p:custDataLst>
            </p:nvPr>
          </p:nvSpPr>
          <p:spPr bwMode="auto">
            <a:xfrm>
              <a:off x="7355712" y="1358720"/>
              <a:ext cx="70220" cy="60409"/>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3" name="Freeform 500"/>
            <p:cNvSpPr>
              <a:spLocks/>
            </p:cNvSpPr>
            <p:nvPr>
              <p:custDataLst>
                <p:tags r:id="rId338"/>
              </p:custDataLst>
            </p:nvPr>
          </p:nvSpPr>
          <p:spPr bwMode="auto">
            <a:xfrm>
              <a:off x="7692118" y="1299900"/>
              <a:ext cx="156772" cy="5723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4" name="Freeform 501"/>
            <p:cNvSpPr>
              <a:spLocks/>
            </p:cNvSpPr>
            <p:nvPr>
              <p:custDataLst>
                <p:tags r:id="rId339"/>
              </p:custDataLst>
            </p:nvPr>
          </p:nvSpPr>
          <p:spPr bwMode="auto">
            <a:xfrm>
              <a:off x="7871752" y="1306259"/>
              <a:ext cx="106147" cy="5882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5" name="Freeform 502"/>
            <p:cNvSpPr>
              <a:spLocks/>
            </p:cNvSpPr>
            <p:nvPr>
              <p:custDataLst>
                <p:tags r:id="rId340"/>
              </p:custDataLst>
            </p:nvPr>
          </p:nvSpPr>
          <p:spPr bwMode="auto">
            <a:xfrm>
              <a:off x="7827659" y="1355540"/>
              <a:ext cx="70221" cy="60409"/>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6" name="Freeform 503"/>
            <p:cNvSpPr>
              <a:spLocks/>
            </p:cNvSpPr>
            <p:nvPr>
              <p:custDataLst>
                <p:tags r:id="rId341"/>
              </p:custDataLst>
            </p:nvPr>
          </p:nvSpPr>
          <p:spPr bwMode="auto">
            <a:xfrm>
              <a:off x="7804797" y="1353950"/>
              <a:ext cx="22863" cy="58820"/>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7" name="Line 504"/>
            <p:cNvSpPr>
              <a:spLocks noChangeShapeType="1"/>
            </p:cNvSpPr>
            <p:nvPr>
              <p:custDataLst>
                <p:tags r:id="rId342"/>
              </p:custDataLst>
            </p:nvPr>
          </p:nvSpPr>
          <p:spPr bwMode="auto">
            <a:xfrm flipV="1">
              <a:off x="7806430" y="1352361"/>
              <a:ext cx="0" cy="1589"/>
            </a:xfrm>
            <a:prstGeom prst="line">
              <a:avLst/>
            </a:prstGeom>
            <a:solidFill>
              <a:srgbClr val="D0C8BA"/>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588" name="Freeform 505"/>
            <p:cNvSpPr>
              <a:spLocks/>
            </p:cNvSpPr>
            <p:nvPr>
              <p:custDataLst>
                <p:tags r:id="rId343"/>
              </p:custDataLst>
            </p:nvPr>
          </p:nvSpPr>
          <p:spPr bwMode="auto">
            <a:xfrm>
              <a:off x="6877231" y="1276054"/>
              <a:ext cx="11432" cy="58819"/>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89" name="Freeform 506"/>
            <p:cNvSpPr>
              <a:spLocks/>
            </p:cNvSpPr>
            <p:nvPr>
              <p:custDataLst>
                <p:tags r:id="rId344"/>
              </p:custDataLst>
            </p:nvPr>
          </p:nvSpPr>
          <p:spPr bwMode="auto">
            <a:xfrm>
              <a:off x="7714980" y="1352361"/>
              <a:ext cx="9798" cy="5723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0" name="Freeform 507"/>
            <p:cNvSpPr>
              <a:spLocks/>
            </p:cNvSpPr>
            <p:nvPr>
              <p:custDataLst>
                <p:tags r:id="rId345"/>
              </p:custDataLst>
            </p:nvPr>
          </p:nvSpPr>
          <p:spPr bwMode="auto">
            <a:xfrm>
              <a:off x="7664356" y="1312617"/>
              <a:ext cx="9798" cy="60409"/>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1" name="Freeform 508"/>
            <p:cNvSpPr>
              <a:spLocks/>
            </p:cNvSpPr>
            <p:nvPr>
              <p:custDataLst>
                <p:tags r:id="rId346"/>
              </p:custDataLst>
            </p:nvPr>
          </p:nvSpPr>
          <p:spPr bwMode="auto">
            <a:xfrm>
              <a:off x="8221222" y="1900814"/>
              <a:ext cx="14697" cy="58820"/>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2" name="Freeform 509"/>
            <p:cNvSpPr>
              <a:spLocks/>
            </p:cNvSpPr>
            <p:nvPr>
              <p:custDataLst>
                <p:tags r:id="rId347"/>
              </p:custDataLst>
            </p:nvPr>
          </p:nvSpPr>
          <p:spPr bwMode="auto">
            <a:xfrm>
              <a:off x="8551096" y="1408001"/>
              <a:ext cx="62055" cy="60409"/>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3" name="Freeform 510"/>
            <p:cNvSpPr>
              <a:spLocks/>
            </p:cNvSpPr>
            <p:nvPr>
              <p:custDataLst>
                <p:tags r:id="rId348"/>
              </p:custDataLst>
            </p:nvPr>
          </p:nvSpPr>
          <p:spPr bwMode="auto">
            <a:xfrm>
              <a:off x="8704601" y="1772047"/>
              <a:ext cx="16330" cy="5723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4" name="Freeform 511"/>
            <p:cNvSpPr>
              <a:spLocks/>
            </p:cNvSpPr>
            <p:nvPr>
              <p:custDataLst>
                <p:tags r:id="rId349"/>
              </p:custDataLst>
            </p:nvPr>
          </p:nvSpPr>
          <p:spPr bwMode="auto">
            <a:xfrm>
              <a:off x="8869537" y="1886507"/>
              <a:ext cx="48991" cy="61999"/>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5" name="Freeform 512"/>
            <p:cNvSpPr>
              <a:spLocks/>
            </p:cNvSpPr>
            <p:nvPr>
              <p:custDataLst>
                <p:tags r:id="rId350"/>
              </p:custDataLst>
            </p:nvPr>
          </p:nvSpPr>
          <p:spPr bwMode="auto">
            <a:xfrm>
              <a:off x="8928327" y="1903993"/>
              <a:ext cx="21230" cy="58820"/>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6" name="Freeform 513"/>
            <p:cNvSpPr>
              <a:spLocks/>
            </p:cNvSpPr>
            <p:nvPr>
              <p:custDataLst>
                <p:tags r:id="rId351"/>
              </p:custDataLst>
            </p:nvPr>
          </p:nvSpPr>
          <p:spPr bwMode="auto">
            <a:xfrm>
              <a:off x="8776455" y="2034351"/>
              <a:ext cx="16330" cy="5723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7" name="Freeform 514"/>
            <p:cNvSpPr>
              <a:spLocks/>
            </p:cNvSpPr>
            <p:nvPr>
              <p:custDataLst>
                <p:tags r:id="rId352"/>
              </p:custDataLst>
            </p:nvPr>
          </p:nvSpPr>
          <p:spPr bwMode="auto">
            <a:xfrm>
              <a:off x="8789519" y="2064556"/>
              <a:ext cx="3266" cy="60409"/>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8" name="Freeform 515"/>
            <p:cNvSpPr>
              <a:spLocks/>
            </p:cNvSpPr>
            <p:nvPr>
              <p:custDataLst>
                <p:tags r:id="rId353"/>
              </p:custDataLst>
            </p:nvPr>
          </p:nvSpPr>
          <p:spPr bwMode="auto">
            <a:xfrm>
              <a:off x="8774821" y="2147221"/>
              <a:ext cx="9798" cy="57230"/>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599" name="Freeform 516"/>
            <p:cNvSpPr>
              <a:spLocks/>
            </p:cNvSpPr>
            <p:nvPr>
              <p:custDataLst>
                <p:tags r:id="rId354"/>
              </p:custDataLst>
            </p:nvPr>
          </p:nvSpPr>
          <p:spPr bwMode="auto">
            <a:xfrm>
              <a:off x="8750326" y="2183784"/>
              <a:ext cx="0" cy="60409"/>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0" name="Freeform 517"/>
            <p:cNvSpPr>
              <a:spLocks/>
            </p:cNvSpPr>
            <p:nvPr>
              <p:custDataLst>
                <p:tags r:id="rId355"/>
              </p:custDataLst>
            </p:nvPr>
          </p:nvSpPr>
          <p:spPr bwMode="auto">
            <a:xfrm>
              <a:off x="8750326" y="2183784"/>
              <a:ext cx="8165" cy="60409"/>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1" name="Freeform 518"/>
            <p:cNvSpPr>
              <a:spLocks/>
            </p:cNvSpPr>
            <p:nvPr>
              <p:custDataLst>
                <p:tags r:id="rId356"/>
              </p:custDataLst>
            </p:nvPr>
          </p:nvSpPr>
          <p:spPr bwMode="auto">
            <a:xfrm>
              <a:off x="8475976" y="1759329"/>
              <a:ext cx="19596" cy="61999"/>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2" name="Freeform 519"/>
            <p:cNvSpPr>
              <a:spLocks/>
            </p:cNvSpPr>
            <p:nvPr>
              <p:custDataLst>
                <p:tags r:id="rId357"/>
              </p:custDataLst>
            </p:nvPr>
          </p:nvSpPr>
          <p:spPr bwMode="auto">
            <a:xfrm>
              <a:off x="5474453" y="1903993"/>
              <a:ext cx="52257" cy="58820"/>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3" name="Freeform 520"/>
            <p:cNvSpPr>
              <a:spLocks/>
            </p:cNvSpPr>
            <p:nvPr>
              <p:custDataLst>
                <p:tags r:id="rId358"/>
              </p:custDataLst>
            </p:nvPr>
          </p:nvSpPr>
          <p:spPr bwMode="auto">
            <a:xfrm>
              <a:off x="5975795" y="1484307"/>
              <a:ext cx="47359" cy="58820"/>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4" name="Freeform 521"/>
            <p:cNvSpPr>
              <a:spLocks/>
            </p:cNvSpPr>
            <p:nvPr>
              <p:custDataLst>
                <p:tags r:id="rId359"/>
              </p:custDataLst>
            </p:nvPr>
          </p:nvSpPr>
          <p:spPr bwMode="auto">
            <a:xfrm>
              <a:off x="6014988" y="1290361"/>
              <a:ext cx="256387" cy="168510"/>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5" name="Freeform 522"/>
            <p:cNvSpPr>
              <a:spLocks/>
            </p:cNvSpPr>
            <p:nvPr>
              <p:custDataLst>
                <p:tags r:id="rId360"/>
              </p:custDataLst>
            </p:nvPr>
          </p:nvSpPr>
          <p:spPr bwMode="auto">
            <a:xfrm>
              <a:off x="5781464" y="1611485"/>
              <a:ext cx="37559" cy="57230"/>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6" name="Freeform 523"/>
            <p:cNvSpPr>
              <a:spLocks/>
            </p:cNvSpPr>
            <p:nvPr>
              <p:custDataLst>
                <p:tags r:id="rId361"/>
              </p:custDataLst>
            </p:nvPr>
          </p:nvSpPr>
          <p:spPr bwMode="auto">
            <a:xfrm>
              <a:off x="8360030" y="1915122"/>
              <a:ext cx="218827" cy="278201"/>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F0BE32"/>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607" name="Group 524"/>
            <p:cNvGrpSpPr>
              <a:grpSpLocks/>
            </p:cNvGrpSpPr>
            <p:nvPr>
              <p:custDataLst>
                <p:tags r:id="rId362"/>
              </p:custDataLst>
            </p:nvPr>
          </p:nvGrpSpPr>
          <p:grpSpPr bwMode="auto">
            <a:xfrm>
              <a:off x="7007047" y="1870383"/>
              <a:ext cx="750716" cy="395176"/>
              <a:chOff x="4115" y="1551"/>
              <a:chExt cx="504" cy="244"/>
            </a:xfrm>
            <a:solidFill>
              <a:srgbClr val="D0C8BA"/>
            </a:solidFill>
          </p:grpSpPr>
          <p:sp>
            <p:nvSpPr>
              <p:cNvPr id="2632" name="Freeform 525"/>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33" name="Freeform 526"/>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sp>
          <p:nvSpPr>
            <p:cNvPr id="2608" name="Freeform 527"/>
            <p:cNvSpPr>
              <a:spLocks/>
            </p:cNvSpPr>
            <p:nvPr>
              <p:custDataLst>
                <p:tags r:id="rId363"/>
              </p:custDataLst>
            </p:nvPr>
          </p:nvSpPr>
          <p:spPr bwMode="auto">
            <a:xfrm>
              <a:off x="5952932" y="2641624"/>
              <a:ext cx="592793" cy="524608"/>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09" name="Freeform 528"/>
            <p:cNvSpPr>
              <a:spLocks/>
            </p:cNvSpPr>
            <p:nvPr>
              <p:custDataLst>
                <p:tags r:id="rId364"/>
              </p:custDataLst>
            </p:nvPr>
          </p:nvSpPr>
          <p:spPr bwMode="auto">
            <a:xfrm>
              <a:off x="5365039" y="2171066"/>
              <a:ext cx="65322" cy="60409"/>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0" name="Freeform 529"/>
            <p:cNvSpPr>
              <a:spLocks/>
            </p:cNvSpPr>
            <p:nvPr>
              <p:custDataLst>
                <p:tags r:id="rId365"/>
              </p:custDataLst>
            </p:nvPr>
          </p:nvSpPr>
          <p:spPr bwMode="auto">
            <a:xfrm>
              <a:off x="5074358" y="2392038"/>
              <a:ext cx="17964" cy="58819"/>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1" name="Freeform 530"/>
            <p:cNvSpPr>
              <a:spLocks/>
            </p:cNvSpPr>
            <p:nvPr>
              <p:custDataLst>
                <p:tags r:id="rId366"/>
              </p:custDataLst>
            </p:nvPr>
          </p:nvSpPr>
          <p:spPr bwMode="auto">
            <a:xfrm>
              <a:off x="4618741" y="2746545"/>
              <a:ext cx="31027" cy="5882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2" name="Freeform 531"/>
            <p:cNvSpPr>
              <a:spLocks/>
            </p:cNvSpPr>
            <p:nvPr>
              <p:custDataLst>
                <p:tags r:id="rId367"/>
              </p:custDataLst>
            </p:nvPr>
          </p:nvSpPr>
          <p:spPr bwMode="auto">
            <a:xfrm>
              <a:off x="4553419" y="2764033"/>
              <a:ext cx="26129" cy="60409"/>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3" name="Freeform 532"/>
            <p:cNvSpPr>
              <a:spLocks/>
            </p:cNvSpPr>
            <p:nvPr>
              <p:custDataLst>
                <p:tags r:id="rId368"/>
              </p:custDataLst>
            </p:nvPr>
          </p:nvSpPr>
          <p:spPr bwMode="auto">
            <a:xfrm>
              <a:off x="4524025" y="2757674"/>
              <a:ext cx="8165" cy="58819"/>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4" name="Freeform 533"/>
            <p:cNvSpPr>
              <a:spLocks/>
            </p:cNvSpPr>
            <p:nvPr>
              <p:custDataLst>
                <p:tags r:id="rId369"/>
              </p:custDataLst>
            </p:nvPr>
          </p:nvSpPr>
          <p:spPr bwMode="auto">
            <a:xfrm>
              <a:off x="5946400" y="2477883"/>
              <a:ext cx="194332" cy="163741"/>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15" name="Freeform 534"/>
            <p:cNvSpPr>
              <a:spLocks/>
            </p:cNvSpPr>
            <p:nvPr>
              <p:custDataLst>
                <p:tags r:id="rId370"/>
              </p:custDataLst>
            </p:nvPr>
          </p:nvSpPr>
          <p:spPr bwMode="auto">
            <a:xfrm>
              <a:off x="8286543" y="2870544"/>
              <a:ext cx="47358" cy="81076"/>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grpSp>
          <p:nvGrpSpPr>
            <p:cNvPr id="2616" name="Group 535"/>
            <p:cNvGrpSpPr>
              <a:grpSpLocks/>
            </p:cNvGrpSpPr>
            <p:nvPr>
              <p:custDataLst>
                <p:tags r:id="rId371"/>
              </p:custDataLst>
            </p:nvPr>
          </p:nvGrpSpPr>
          <p:grpSpPr bwMode="auto">
            <a:xfrm>
              <a:off x="5656470" y="2322714"/>
              <a:ext cx="539521" cy="207385"/>
              <a:chOff x="3289" y="1830"/>
              <a:chExt cx="363" cy="128"/>
            </a:xfrm>
            <a:solidFill>
              <a:srgbClr val="D0C8BA"/>
            </a:solidFill>
          </p:grpSpPr>
          <p:sp>
            <p:nvSpPr>
              <p:cNvPr id="2627"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28"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29"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0"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sp>
            <p:nvSpPr>
              <p:cNvPr id="2631"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279" kern="0">
                  <a:solidFill>
                    <a:prstClr val="black"/>
                  </a:solidFill>
                  <a:latin typeface="Arial" pitchFamily="34" charset="0"/>
                  <a:ea typeface="MS PGothic" pitchFamily="34" charset="-128"/>
                </a:endParaRPr>
              </a:p>
            </p:txBody>
          </p:sp>
        </p:grpSp>
        <p:sp>
          <p:nvSpPr>
            <p:cNvPr id="2617" name="Freeform 541"/>
            <p:cNvSpPr>
              <a:spLocks/>
            </p:cNvSpPr>
            <p:nvPr>
              <p:custDataLst>
                <p:tags r:id="rId372"/>
              </p:custDataLst>
            </p:nvPr>
          </p:nvSpPr>
          <p:spPr bwMode="auto">
            <a:xfrm>
              <a:off x="3408659" y="3508022"/>
              <a:ext cx="111047" cy="127178"/>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18" name="Freeform 542"/>
            <p:cNvSpPr>
              <a:spLocks/>
            </p:cNvSpPr>
            <p:nvPr>
              <p:custDataLst>
                <p:tags r:id="rId373"/>
              </p:custDataLst>
            </p:nvPr>
          </p:nvSpPr>
          <p:spPr bwMode="auto">
            <a:xfrm>
              <a:off x="7819495" y="2929364"/>
              <a:ext cx="231891" cy="472146"/>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19" name="Freeform 543"/>
            <p:cNvSpPr>
              <a:spLocks/>
            </p:cNvSpPr>
            <p:nvPr>
              <p:custDataLst>
                <p:tags r:id="rId374"/>
              </p:custDataLst>
            </p:nvPr>
          </p:nvSpPr>
          <p:spPr bwMode="auto">
            <a:xfrm>
              <a:off x="7915843" y="3635200"/>
              <a:ext cx="27762" cy="5723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20" name="Freeform 544"/>
            <p:cNvSpPr>
              <a:spLocks/>
            </p:cNvSpPr>
            <p:nvPr>
              <p:custDataLst>
                <p:tags r:id="rId375"/>
              </p:custDataLst>
            </p:nvPr>
          </p:nvSpPr>
          <p:spPr bwMode="auto">
            <a:xfrm>
              <a:off x="6452642" y="2872134"/>
              <a:ext cx="195965" cy="278201"/>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21" name="Freeform 545"/>
            <p:cNvSpPr>
              <a:spLocks/>
            </p:cNvSpPr>
            <p:nvPr>
              <p:custDataLst>
                <p:tags r:id="rId376"/>
              </p:custDataLst>
            </p:nvPr>
          </p:nvSpPr>
          <p:spPr bwMode="auto">
            <a:xfrm>
              <a:off x="5030266" y="2927773"/>
              <a:ext cx="421324" cy="395841"/>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D0C8BA"/>
            </a:solidFill>
            <a:ln w="9525" cmpd="sng">
              <a:solidFill>
                <a:srgbClr val="FFFFFF"/>
              </a:solidFill>
              <a:prstDash val="solid"/>
              <a:round/>
              <a:headEnd/>
              <a:tailEnd/>
            </a:ln>
          </p:spPr>
          <p:txBody>
            <a:bodyPr/>
            <a:lstStyle/>
            <a:p>
              <a:pPr>
                <a:defRPr/>
              </a:pPr>
              <a:endParaRPr lang="en-US" sz="2279" kern="0">
                <a:solidFill>
                  <a:prstClr val="black"/>
                </a:solidFill>
                <a:latin typeface="Arial" pitchFamily="34" charset="0"/>
                <a:ea typeface="MS PGothic" pitchFamily="34" charset="-128"/>
              </a:endParaRPr>
            </a:p>
          </p:txBody>
        </p:sp>
        <p:sp>
          <p:nvSpPr>
            <p:cNvPr id="2622" name="Freeform 546"/>
            <p:cNvSpPr>
              <a:spLocks/>
            </p:cNvSpPr>
            <p:nvPr>
              <p:custDataLst>
                <p:tags r:id="rId377"/>
              </p:custDataLst>
            </p:nvPr>
          </p:nvSpPr>
          <p:spPr bwMode="auto">
            <a:xfrm>
              <a:off x="4659566" y="2533523"/>
              <a:ext cx="336406" cy="267073"/>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23" name="Freeform 547"/>
            <p:cNvSpPr>
              <a:spLocks/>
            </p:cNvSpPr>
            <p:nvPr>
              <p:custDataLst>
                <p:tags r:id="rId378"/>
              </p:custDataLst>
            </p:nvPr>
          </p:nvSpPr>
          <p:spPr bwMode="auto">
            <a:xfrm>
              <a:off x="5443424" y="1433436"/>
              <a:ext cx="264552" cy="93794"/>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24" name="Freeform 548"/>
            <p:cNvSpPr>
              <a:spLocks/>
            </p:cNvSpPr>
            <p:nvPr>
              <p:custDataLst>
                <p:tags r:id="rId379"/>
              </p:custDataLst>
            </p:nvPr>
          </p:nvSpPr>
          <p:spPr bwMode="auto">
            <a:xfrm>
              <a:off x="6014988" y="1415950"/>
              <a:ext cx="120845" cy="63589"/>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25" name="Freeform 549"/>
            <p:cNvSpPr>
              <a:spLocks/>
            </p:cNvSpPr>
            <p:nvPr>
              <p:custDataLst>
                <p:tags r:id="rId380"/>
              </p:custDataLst>
            </p:nvPr>
          </p:nvSpPr>
          <p:spPr bwMode="auto">
            <a:xfrm>
              <a:off x="6175025" y="1398462"/>
              <a:ext cx="70221" cy="5882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sp>
          <p:nvSpPr>
            <p:cNvPr id="2626" name="Freeform 550"/>
            <p:cNvSpPr>
              <a:spLocks/>
            </p:cNvSpPr>
            <p:nvPr>
              <p:custDataLst>
                <p:tags r:id="rId381"/>
              </p:custDataLst>
            </p:nvPr>
          </p:nvSpPr>
          <p:spPr bwMode="auto">
            <a:xfrm>
              <a:off x="6214218" y="1408001"/>
              <a:ext cx="146973" cy="5723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D0C8BA"/>
            </a:solidFill>
            <a:ln w="9525" cap="flat" cmpd="sng">
              <a:solidFill>
                <a:srgbClr val="FFFFFF"/>
              </a:solidFill>
              <a:prstDash val="solid"/>
              <a:round/>
              <a:headEnd type="none" w="med" len="med"/>
              <a:tailEnd type="none" w="med" len="med"/>
            </a:ln>
          </p:spPr>
          <p:txBody>
            <a:bodyPr/>
            <a:lstStyle/>
            <a:p>
              <a:pPr>
                <a:defRPr/>
              </a:pPr>
              <a:endParaRPr lang="en-US" sz="2279" kern="0">
                <a:solidFill>
                  <a:prstClr val="black"/>
                </a:solidFill>
                <a:latin typeface="Arial" pitchFamily="34" charset="0"/>
                <a:ea typeface="MS PGothic" pitchFamily="34" charset="-128"/>
              </a:endParaRPr>
            </a:p>
          </p:txBody>
        </p:sp>
      </p:grpSp>
    </p:spTree>
    <p:extLst>
      <p:ext uri="{BB962C8B-B14F-4D97-AF65-F5344CB8AC3E}">
        <p14:creationId xmlns:p14="http://schemas.microsoft.com/office/powerpoint/2010/main" val="29871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p:nvPr/>
        </p:nvSpPr>
        <p:spPr>
          <a:xfrm>
            <a:off x="5170250" y="1524000"/>
            <a:ext cx="4084301" cy="4343401"/>
          </a:xfrm>
          <a:prstGeom prst="rect">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29" name="Rectangle 69"/>
          <p:cNvSpPr/>
          <p:nvPr/>
        </p:nvSpPr>
        <p:spPr>
          <a:xfrm>
            <a:off x="5257150" y="1617298"/>
            <a:ext cx="3910501"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sz="1600" b="1" dirty="0">
                <a:latin typeface="Calibri"/>
              </a:rPr>
              <a:t>Digital Literacy</a:t>
            </a:r>
          </a:p>
        </p:txBody>
      </p:sp>
      <p:sp>
        <p:nvSpPr>
          <p:cNvPr id="30" name="AutoShape 3"/>
          <p:cNvSpPr>
            <a:spLocks/>
          </p:cNvSpPr>
          <p:nvPr/>
        </p:nvSpPr>
        <p:spPr bwMode="auto">
          <a:xfrm>
            <a:off x="829468" y="1524001"/>
            <a:ext cx="4084301" cy="4343400"/>
          </a:xfrm>
          <a:prstGeom prst="rect">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31" name="Rectangle 79"/>
          <p:cNvSpPr/>
          <p:nvPr/>
        </p:nvSpPr>
        <p:spPr>
          <a:xfrm>
            <a:off x="916368" y="1618497"/>
            <a:ext cx="3910501"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sz="1600" b="1" dirty="0">
                <a:latin typeface="Calibri"/>
              </a:rPr>
              <a:t>Smartphone penetration</a:t>
            </a:r>
          </a:p>
        </p:txBody>
      </p:sp>
      <p:sp>
        <p:nvSpPr>
          <p:cNvPr id="2" name="Titel 1"/>
          <p:cNvSpPr>
            <a:spLocks noGrp="1"/>
          </p:cNvSpPr>
          <p:nvPr>
            <p:ph type="title"/>
          </p:nvPr>
        </p:nvSpPr>
        <p:spPr/>
        <p:txBody>
          <a:bodyPr/>
          <a:lstStyle/>
          <a:p>
            <a:r>
              <a:rPr lang="en-US" b="1" dirty="0" smtClean="0"/>
              <a:t>VimpelCom aims to unlock digital opportunities for everyone</a:t>
            </a:r>
            <a:endParaRPr lang="en-US" b="1" dirty="0"/>
          </a:p>
        </p:txBody>
      </p:sp>
      <p:sp>
        <p:nvSpPr>
          <p:cNvPr id="10" name="Tekstvak 9"/>
          <p:cNvSpPr txBox="1"/>
          <p:nvPr/>
        </p:nvSpPr>
        <p:spPr>
          <a:xfrm>
            <a:off x="5397529" y="2083110"/>
            <a:ext cx="3629741" cy="2031325"/>
          </a:xfrm>
          <a:prstGeom prst="rect">
            <a:avLst/>
          </a:prstGeom>
          <a:solidFill>
            <a:schemeClr val="bg1"/>
          </a:solidFill>
        </p:spPr>
        <p:txBody>
          <a:bodyPr wrap="square" rtlCol="0">
            <a:spAutoFit/>
          </a:bodyPr>
          <a:lstStyle/>
          <a:p>
            <a:pPr algn="just"/>
            <a:r>
              <a:rPr lang="en-GB" sz="1400" dirty="0">
                <a:latin typeface="Calibri" panose="020F0502020204030204" pitchFamily="34" charset="0"/>
              </a:rPr>
              <a:t>Together with UNESCO and the </a:t>
            </a:r>
            <a:r>
              <a:rPr lang="en-GB" sz="1400" dirty="0" err="1">
                <a:latin typeface="Calibri" panose="020F0502020204030204" pitchFamily="34" charset="0"/>
              </a:rPr>
              <a:t>Buyad</a:t>
            </a:r>
            <a:r>
              <a:rPr lang="en-GB" sz="1400" dirty="0">
                <a:latin typeface="Calibri" panose="020F0502020204030204" pitchFamily="34" charset="0"/>
              </a:rPr>
              <a:t> Foundation we developed an </a:t>
            </a:r>
            <a:r>
              <a:rPr lang="en-GB" sz="1400" b="1" dirty="0" err="1">
                <a:latin typeface="Calibri" panose="020F0502020204030204" pitchFamily="34" charset="0"/>
              </a:rPr>
              <a:t>mLiteracy</a:t>
            </a:r>
            <a:r>
              <a:rPr lang="en-GB" sz="1400" b="1" dirty="0">
                <a:latin typeface="Calibri" panose="020F0502020204030204" pitchFamily="34" charset="0"/>
              </a:rPr>
              <a:t> program to</a:t>
            </a:r>
            <a:r>
              <a:rPr lang="en-GB" sz="1400" dirty="0">
                <a:latin typeface="Calibri" panose="020F0502020204030204" pitchFamily="34" charset="0"/>
              </a:rPr>
              <a:t> </a:t>
            </a:r>
            <a:r>
              <a:rPr lang="en-GB" sz="1400" b="1" dirty="0">
                <a:latin typeface="Calibri" panose="020F0502020204030204" pitchFamily="34" charset="0"/>
              </a:rPr>
              <a:t>educate rural women, </a:t>
            </a:r>
            <a:r>
              <a:rPr lang="en-GB" sz="1400" dirty="0">
                <a:latin typeface="Calibri" panose="020F0502020204030204" pitchFamily="34" charset="0"/>
              </a:rPr>
              <a:t>a group mostly excluded from the conventional educational system </a:t>
            </a:r>
            <a:r>
              <a:rPr lang="en-GB" sz="1400" b="1" dirty="0">
                <a:latin typeface="Calibri" panose="020F0502020204030204" pitchFamily="34" charset="0"/>
              </a:rPr>
              <a:t>in Pakistan</a:t>
            </a:r>
            <a:r>
              <a:rPr lang="en-GB" sz="1400" dirty="0" smtClean="0">
                <a:latin typeface="Calibri" panose="020F0502020204030204" pitchFamily="34" charset="0"/>
              </a:rPr>
              <a:t>. </a:t>
            </a:r>
          </a:p>
          <a:p>
            <a:pPr algn="just"/>
            <a:endParaRPr lang="en-GB" sz="1400" dirty="0">
              <a:latin typeface="Calibri" panose="020F0502020204030204" pitchFamily="34" charset="0"/>
            </a:endParaRPr>
          </a:p>
          <a:p>
            <a:pPr algn="just"/>
            <a:r>
              <a:rPr lang="en-GB" sz="1400" dirty="0" smtClean="0">
                <a:latin typeface="Calibri" panose="020F0502020204030204" pitchFamily="34" charset="0"/>
              </a:rPr>
              <a:t>The program combines technology with on-site education and has received the prestigious </a:t>
            </a:r>
            <a:r>
              <a:rPr lang="en-GB" sz="1400" b="1" dirty="0" smtClean="0">
                <a:latin typeface="Calibri" panose="020F0502020204030204" pitchFamily="34" charset="0"/>
              </a:rPr>
              <a:t>Global Mobile Award </a:t>
            </a:r>
            <a:r>
              <a:rPr lang="en-GB" sz="1400" dirty="0" smtClean="0">
                <a:latin typeface="Calibri" panose="020F0502020204030204" pitchFamily="34" charset="0"/>
              </a:rPr>
              <a:t>in 2013.</a:t>
            </a:r>
            <a:endParaRPr lang="en-GB" sz="1400" dirty="0">
              <a:latin typeface="Calibri" panose="020F0502020204030204" pitchFamily="34" charset="0"/>
            </a:endParaRPr>
          </a:p>
        </p:txBody>
      </p:sp>
      <p:sp>
        <p:nvSpPr>
          <p:cNvPr id="9" name="Rectangle 25" descr="Enter Chart Description Here:&#10;&#10; End of Chart Description&#10;DO NOT ALTER TEXT BELOW THIS POINT! IF YOU DO YOUR CHART WILL NOT BE EDITABLE!&#10;mkkoexcel__~~~~~~~~~~False~~False~~Falsemkko__4HooU0THZk28POP9trq+pbTvvzd/gcV8t56cq85kb3NDTsUhojRA0EsgEHHMH7oYP1SYpn09ysXVivguJdhTvfyVMsBLTGvcX7WPTor/CmVCJvVTbDw8jHkWO487Rt0ysKkeYndjZXKHWeqsY1/gym5RRrSYqzqqH6aJy+UD09VJMwPz09j19dz6nMXa4+pHMYf09hQJRULu0dekHMGL88Ie8mvFszS+An/EZwd4NZ0rcZ+v5FZwuhIXvFzwqEakTVNzUaCQPGFI7Kg7GGzDIXphhJbecqVQ7WJgA6u4R2JOq3EcKNn9WuTqVILL7jAPquVdv1tR+55cNFNLtE73sA33SHWVOAbocskBHuWGG6pMkOBO7ylT9SlT1bhVKofcPYjvewJFheTiBxcsIhvaXbQuuEvI5KqAL5le4OKUg0m66lU+JtNiLRfbXtYSWmftWJ3ykRvUdLmTggrgD54r1InzAdeJsKcfIlAGZwb6iE4royxB1+Ti6O1vz2BD7lsxJyBRKcx8AXNu7CtyHxbY8Gc298r/9kHSyLyWbxqZbXoI6dPTPE8pqcu7gbmBB+EKoHfubJ9zOB0EE1lQj7xsVjWrukkoHO3KozOD/MM9WZCQ3PsE8ZjcCVH1xBmeIpjszILnJzNo6M/9KStawPMbns6H3IsUlaz/BXTWpJTGEb/ydeSr0p+FX1FonLZewZ/i178BcbPjVu+7sYpa1jJ6OSE7TStUOgKqT0t+abAQVGRIuku/oDPth4yDSDf1Pgwbk3Ul4W5H9pqmQ18dNGKuTLTN0awJCUO4UiUDv2hVglw+3VexYRpmC71ztRRftjU26m6XlLagjeZqZFWx+Gxd6DBP7GWrq4JwJhIh8sD8xuFW6hHgPozcglLT5RCVEMfmUWZODr0/U058nhv/aLuyBg10luadoCEjlVAH4+XZ69rYUiE4EKNLo5Ygyxilt6ycrn24PQV+7nNFttI3rw6gacZQuPRToSXxDhm0fhREAo9GESS/fYsw84fRRfunaom0uFAYBgdozV21pm8BAsIVIksDcUMipjiw7Z2Uq1Eceo428almQAhqmhYQuUfNMmCP95Rsk5O4WwkAkyZ0MC9A7FEB9IhfPVLAqaC0SfWOWM8ZSvZXz+HOrkv3zpspnHxQ4kgqjBV6c0btqL9OGHWWmUQ0Fy/CYtY7Hr3D5EsVbfAcdmDRukxwIUuDti+I9dMWRiKdIpa8pOH5C+iWaTp3Mr9AgGRhY2zNNODztAqCX7OCOOMVfrkj2eU9kq5fLRpo0ua62QmB/yKVZnyd1fxuxAmOaPU8srb2+fHF+5P0gNM8ns2CcpCRV7LwC+Zt+NFGNNEJKJsITaK3SwNOzKrsV2t56RPt4UPO/0oOLn0NU0gaSs0j7g9ypplTiGVDjkMPuAI4QOQXM+WgBsikmsXprsIw7RsiF6NxnSRmRL8bw++Vo6QSv/I0BuzXYrejbghHN0aDscnM+KD3gjuGCh+YwrsCTCfMAqsYSpXD3lzC67R9p8UAcBxZrXESJ5tVAFumfgCS1OTlCX/tLhFRgrvX8yXMFZpyH++U50wUOatzt0wNG/NC6LCu2s0WrArDmCkm5uOqvVStOAYyiKRX4/4A0jEPzZVhkyR6OLGuhyDlIKRdC5xqGeapRHJTho+A7c09VSYrt5Vdxy+Y+++3YO/rswEPgL2iRzxbSu9cwrPAukKuFP6Yc6CGcCiLzv/AH787qwm19ojLboub9EwlnK43aTKejowNDl2FLvQnWfW+EYaH1XlJYHbHOUtwmS86kmwC5LLv1eMLFWHsEY7lFRM3vh814hwG8Mg6RIp+JT5X2ar5cEPMYPZ+ySILlcnqUnhaGEJDKnQzXV9K/c0QHWTWRuzfBlHWyJESTR/SmL9STbntpmKcOetK8rMzyXCJpGbGJTuzA7yiNiS76jONoHQ7nEKiOhV8B+E1ZlR3Qs/fyVhHsaQ/A2KFfdCmpTA3Kn+6LT8ToIYaONfl8bEVf40EAmaG9gWjzzNSOR56obcq7zu9oogJUkCa5KopKJhMf24ACBLShYOc7fYS/jcfbE82mpp02F4vhO5RRLoQcbqQaaNGYTwNZguYULKrQ6M3leMS+Ucpys+Q9Ie8gvijWqWpB0vY8cUGLyOxXN335D8jLQFi9v6wjpKT4i+foVXh4lyYliJt2Kn4lg3Z53v0SUyOfPR+mJJH8EF3ERYd1bAov9NR2ksi3EidHBaxNLQd71djDC6oGpxwaVAjBqlnm2NTNgYCANi7dO5Gt0CpjusV0xUIv25wKmIeGp/3E3JSpT1GxpJ32zghCYsKPamuaDrJFBwc3XGKzln987D6oEUk5oM1l8sT+vkS/KZze/P9ELKgjMcaihg3Pe9qJXx2WeAZZz1eN3hVhEY6JV9MXcHzxPouQLQbLKQvn7qwOSDKw/WHF1MnlaooNqNMwwZgoPfPHkC6C357XSrEm4/4fwCJyjdzJvFg+wrtnEsQURjwW1rF1ZXYd4k0RQxy5EIThdAsCerjK8Jk/5d5o+0AguAQWNx8J71oiTkVyKqGN+nfMQSGSqJsO/C8c4KQJSVdAkXw7+WeZPMTNqy2xv1DT102YTVrdxirKkCcQW/I3TNYSZDX5pWSVZpn4+QCwFBbiEYuNW8icDArjCH7IjBxpSbCjSiL27G4OUHO0d141mC3kZJ7SLSpLByvBKvBzL3HqpJdrf4fhr/Kgrq5F7kBJUrMANhW1EoSDOxEZKHadYCYxn1rH7diT2Lb17mPL8QT9mUyoT1edpHsFuka/dbyoWhcVv71twAVpGltt7hV4Fcbk/flX/cXhaiihex0ruPZCpRq7im//++ZvwtaFlIDxgkWW7acNLIF1uYz3WDpNSNmbknn3hK/xJns4o/pOJkMMlMaRWN0yzALFLOF2qSiK6I3mJ7bEXBV5mdLU6ZFoSbz1VkrSIMKZUUCg18LS1PcZU0M+ECYCmLYmHjMljpqVxYKMpEtUDo3RcpzxK70u3TCujSSZF5p4LF4B2yVsxOc1Efi39YGFsfxUGPPgmFDSma660+SCFxe7DpyFxaMgV+AMebYzQJECLe2EiDKtQdgyE126qcYcbHUZ2wkeo04zzPPS9CIS1J/KdGO7mDYccrhSq4/t9nh2QVgH6WzGWRSVCVXKCG/x3ad0fiD2vEjAjwquljEA7QTTvboKy4YTI1+/1bf/+1T0b5gj256wJfCLDcULilreEWf5olImEyvI82HLX+ZNCkwJURXoecuSrFY4WtGGy7qYGSMZP86X5S6De1XLkluyItEeZu11eqeLzGPZu+ZdSrLpTcvlcHky3DnBxFuPWuihPhcAIY1GgMn5iAHFMqRAbYyFF9umvLH6BR+70kROeiR6cIiTv02v7egRJXj63oGYfNcKWf6o0zLeKxL1S4r+3GTCi+GBQLBZ9P9t1/edrl13JQCtHQSc3cJne36hrHWenoaJJcJDQEGqUMgj+7yXPPN06ZVFd0HJmDWB+Li0MECa1k+Vu/+zgAh6Kx3HFCN2JBlmKaW5054u4jCyUWgJ+yDwy6GmtLNe1up69p3LaWXQQffuj3mAdCZIz1e37LkuMu68eT0sMNrehfUXBAiwmZHvbsj7QzhZlfU/9XpBtlz1cEvTS0Qp2xG5rD1xESNwcecLnIdkR7b8sDaJw8JS8El1iQIZ5CRx681QUf82JCcmGiHR87PAs9dHz6VB9zqx6sxm7y5Hu+7puznv8NIe+D8I5JY1pd+nITh+kr19yxNe8zZ5/3FUQ8uiSAu5e1GaJVPmFDgBOps3yj5SlxYkQ216+n5FmpTsOLTT2hKvOAxmXgYuZX78BcSXK3tPI/q8yEFVaqpkL39dbVu4V7pyXvponTyxETYy3V9tvM0qqJZePKVWvDStuaiVDDDemOrO8TlnP0txvTcB1GqESDEY5yfvQnVD3A/YxKakCYGssJgteHMaSX2yGJfw6Cwj7J64/DKxlhFsnjuKreBY6E0btdHOd8f7n6sDqma2HzrNtwIjdXBoDC7pr20uY6w7FAyGUZeHDATV523DeYzXjJr+IJhWQRt1zDDCO9QQP3IBwHqfHV9O4tprbKQsaxUwdPFpWb6dhPCT6yYVWMaFEqD5JymKkhaoAZYMUpAuYb5pGeROyTMVwaz0+Z8SFE4bIJ/sK6EzojLkMfAeDGFlw94dTHtwbovjipaMZtiFURW1UxR0MrdIG6mnLFa5yPWb/69yreruM6immsLpJt8tXPsRLAmy2Qd2l5Pq9D07rUO9qJCFFha14vHmeKamyDP4mzHw7aWx6NG8n3siDqAV8avH/IM/Qgu5Zqhlaw/0z10TYvLVZUwsxrHvDHw3hJf6g11qUS65UGt4eQCpdaTNW8bAOt8UzFo/b08V14qrG00xfrNFl6aW1kQbxBRaOyUJybcygCBMcxeYke+kngb8e8m7dEIFbWkJisGtsPHjXsEnP6NhBrEjtRoxeUPzqwgrOQfcDNi0eR0XyTLR7zH3jr9vM2OuCaYjQtJpwNYOEZxWjzUCovkLynl+Xqk/a+Z0bHLF08iXLygxb3NjrS9iV+d9TQaTRX66R3lprJpb6jhqedZioWju2SPa1jYo4Brl16x9ov2vsGzm0RL3JteBz1H9MNnZObyG0EOSch0nrRFP//IC5JZDZ+rxj0ze/8KrGNZ8gYAyHHIjKy0NbnMNv34T/wxJeVQANOzJJo32zKFdUoG2w2qrBnytdq8L6qV+K4Nmq0Vg3eZWUNOhzwtRrg1EfoxIOABclMGRK+ItVoSIp4EhY/tsHmEU+64QugaoD9mNabdwROZaA3b3TZ6Np/GoXBu5u9JIyfj2M35DBvydHkr6U1ir2TquyExwzpv/WLaSY6aWtaeURm0MJxkhjJWIVpn4qwuKvZaYuGuY8Iedb+TFI2oHQnYLwesGyJQag2re8nKElzQti81EHNEjz7z9cqpR2ZZosmkZTqazGq4rWZe+PBamm82i43B7uhOUXtKOhdHU7lBOj16c32z+HJUuZxa8ob+GVVmPLKemwAiZn6CpXbstpLfLg9qPvcbiS8l4qSaIQbhb2gSLDgvVHdiqNPnw49xK3Pr0T9nNi3Tn3GL8Eoa4oSOiJNCgTUdDXG0X9z7prWVeep6amM5uo8yT1OgpjpwiUMc2G2MUXG5eUE4MhoSJHDmWIISVrqrMGhCvhb0bRFCCHvs8Pq3laxGKHiVQwlSoYDfyj3sxdyWVdrNoSloq7uT87kcbxG/26mUFBlRPls4Irlk2pFQ+rupKWNRaOggAOLR692QjrfMK4C2mFNZPqrJzwdc6BNm9cswXD0t9eGHrK5dGphSQVLOLatQHeJjIEFozGIlw0vVqorNLoHFWItcEyMZO/oVGWaHQvsk6MZ+9RwO2U5qlzX2K7ztk6wH3ooWUSs/GpIVB6C6lDsT9fwa7Gw2mq53XGyWctX0ce3BQa77nVccHGejixG3MlMf+f90OgQ9mcbXn+cAK3RbUotrdeNm8y2VfrrurFCusxoIqLpAbN5gfiA9T3j6UukynozFLgjVOqgObhXHx+MgM7CjzjPsG/XmGMi0vAbGSuw4slLU1TWOJxS40+kaIEcd47izhOsgPXqCjP73Y0pbeyZDqzEL+H2V6EEA9tMrLCFno5mNaKHif/sS+K3LjstLytiOZKsftjxhd1DL2qxGLVsOP5Ch1rGniZfrazMUhNCbcFzpyKQw9OmhqtvRUHOdkQeB681y8xh336lO9Payn9tkmeux4ne6l0hB9qaVvXj0ONqSjcAxjb9nkiYKzNDScAkE3RyjI3uF8G2+uw0mxF2WrUZvbesAOiTFfuyJ8suwt7pSflw4tjp+w2/8ZxPT/zpL50sSwmB5INHnW5S4VzutW2gLF4OBJBxaGOETNI3NQ9/TWz10texT3/fVJKwZrz3NRhVc8pjjuyOl0EdvLeCVxd0r7y9BcYst/MMG+MWn+bXMUnbmtHgYXdzAs5noSBWj3Eo9VuHHJ4Yjntoc2DOXSqg4U2Ecx+CDW2bCFT9wNKGFQlRHiMQEa/CE4s4SGClo98ihXigCAAla7z3/Are+LgxoSRYiew45GJHzUdieLnm3m4OC6vMCHsIFj+iua3KzHrIRElIPx//uvTadXW3ImRrv0xXPrpIq4Z1RChzGfuEWJjxM0Pqg3IvUNXBlmdKFJKZb8ViI/ZeuNrEkXfDr7rWxhIbs8+RfRktAICjFqyRVj6E6zY5TNppNXGaaUasCyJJz46lSR2szNEU99LWFoZ2QrTAcldctmSr9KL/kCtmI8tT+1ji0p0IuYwAdT0GJSWX9KmcpvL1WcWxJFXZD0qtaP9F6V9h7vEIZ5U9gdWf1u+mT8TraZV1631h3GJH8TAqSmwaIiI8RlRt12SPdNJg2QMhH0Dum62I2Kxh3Pv8cLmeuq+Al9mHgMaZvfggk8UUig52pyWCGspRpBPNv7AP9TczcnkcBW8NTDtQejlHB/BaatLc3Q2rD840SA3PNvwfcognDvGpQvM/AMDOibWlDvjtLIQsEZODfE6wWkaue24jeAaAsHPPuwGfVGixqxwx+L4ax4uofsGOKCgMYxmD8lYlG/+7kqdTZOuwhDB9Fsnmd0237p4K3KPmTC3dascxETxSg3nOEUAcUzQQDryLk7QCaeYRmTkh10MYsvofBOUuwvGLQXjP8EGYt8wTIMB1Cx9A8F8O1apxNoc8n8Nr19pwrICfTZSr8qaTy1hxyFDattK0VqJtKCGAXUpCxk0mX7lboROEj5ySd+MFeQgAcITvngMarJ3cf3lZ7+DYxBCfHieOONSViIP8U3NDCV0lX3pjLzXTgCCdzZ6QXylpJ42x0XFg5VmxEPd60VSeUz+NFNxGFrfOtcbLdxBFSWpbbk/20VUkU9DStvlrHblIfWuZgnT4vnk2UitSWz1PqGy+scvTJ8U8vaRAMs7O7dL2FWZm5n01dZfbb8kfRIyt91MweeLxPkbp4jsff/iHlPd9BbXTQWiilC7zJIX/EJPHVBWaFEO2GHJEb4uZ7247Uwbo3MqO59N7VW0uhWL0llnUFfAxrleE8KEbXHqwjgUAa+NvDPnR1u+rbndXuXNGYY3aOTL74AVCxFd7F+H0EuJ56DOSgJ6O+VduDuth0UD7rG47+eqM13bheYuaQDQGGC8xnV5KRfTZ44X9cKpmbPKrJkh8cu4njLI28JwI5Z4pPZfJcTIECJfhywiTjuqsTaIL834g4yIeNAs27Yb5W2syARvQBEgibCWmSXpvRkETnr90Mpt4P2luZgmFIgdt02RO5sSlRp/SKXE2zff2y/Hb36JIEViYL6lwYt+YUoSizitfJwcrKHlAcbbzjqssUGIj8aN/AkLjiNFQZxTAwpJ11NjfdiESQSawk6ZkJTKcEOE3IuPjTz/n0657e4YkFgdH5fRFluRnqyW10Idwlcy2G98iYW35+kVi9HuNuWkNAT6Vq9oRgZCd01+VoL9Ol23RvRwiWJU1Dp/f6bso0qGLvODONfHf4a3YHouHcs7RtZBJx9K+jzd4l7cUEWUa8mbfPbknFF9TIjUVOJw1JDyzRMwRj0Lv5dVt9KMjjaWX3OK/6w0l3km1BzXAMdMp7G2nFW+GRqgPPod5YqMh7rA2BoMGEwvejXACIfJefWl/kAiZwGuA+4F20kYowwaEIQuFj6vWY+cSx6II8Q8ukpfh5F5c55zI0BvB3HNw7JU5YwMpv6BnTW9lvNoADEWHzAngU4FXeW8jMYMlYnn33bolDfVMPN6TA/J9uPgaYszMxPFU8H64pCHlo7+4B1ysB2zq4VVFEt7dFtJD+z0pGId8aN2EbiOljInLZHpi0+nWQYhjRcH6kfCg6wQxmoXpVxK+O/OrZW1ib1Zvqgu/zp7mtSd0NOfr37RBvy229r0bGnQ4VelfS8l3lRhMpwJe0T3urIvLucWnTENpr2Oh9JNE2RuL2b69QYg7/TDhoUMpYW2ZLljRAAeovTvrPGoWuKjGVayW9LeCPL0lpLzJTz9z6JHyAklwge6qUxh6rKPdNhO3qd67CbkOBfF5tDaAG3NtzPwZxYiIOWcm7f/eXZQGzS/mFAcdbjE2TAKB0C5iyFzDJSHzo+HcxLwJkiIkwDkV5qSA5sROZocf0pXIIgc/cxHrLDyNmoDLjW7Ts6N2noGg0qw9mySluSW7FrIqRVHta4MVebcNAqapE/4Z9HLsb4lCZtwI6pkehe9Kb3IL9XXFb0wWw2laO2l1RREU91kD7xJOZy29aXkVzmsRGl9kxo/1L3DZzubSCAbhhII18cWguYyRL6x/pXRNywRGw9tAvErg4IbXiPBnnipJviaMeOySaRUxWYlmAuuXFnKO+j8nHrTWCGjYeYNyUIv2zghrc0uxw7mxgM/0PvFYFDxkSJWielh7hqgx00gySUjFvpOy1Bi9Bc1Xc9LxjVsg4kBbwrwuZntNLMxbaJBGbl2C/eV/1mynY3rrcG+qCzeJ5HZ9cW+J2T2mO1Su2OyCg2cXMID3EmUSVnuTlYRzGO4lvOQznVubPXkRqeRl4CJCIxbYo1T3ZD+e21HNlLZnqNBpCifFzrlii/ZvKx03rJbzowujyWRW5/7qcvH9KGDwfeUfKQVYHlEd7TTwvyscaCYYd8oxlPHyjVT+0Exp36s5/emS2xxb4mMV0Zkk/mDGVtpPgHgbE9por+zTHVQosJsLhK6NfY0McJundO6bo2fdHrPStGZwxJ9DPXzaz5K04tMXI/eUZUGtNPvZvjgFW80PXKyn5Fe6ANg1avKKzpl+N2CEXNgbOeO3QtAodcplJIDa/Gr0fJrpg67SfTfvFpOe23KDqJd0fyOs435mK5sHq3XoeO0X6anMcvO9nyxw5dsSkkML/8XBcFQuYjM4uparmhJDfvEyTDZACCHbjIVC+HTB/EzoY7q7NsNBDklXxmKc633H3V+NCRDum5tH3Q8qxC/A8M8Xl4bMFIXd0bG+bf+PnYuk/jsf0ED5pwHmiyU+JE5030exzubYIjjd0ACTA9bHvAuTvmODZr6ZLT9niXPlQH1373MxI3Ep8N+u/OS8HE7c/ELfVLVN2ZsuvKOz4FU7MQnXag3b2ZkT87yoyhyXpfC6++0ydmnplsSZMN8PZqUpgFbLemqZIGFM6ZN2jO8iQHvLN2WZCx35P+uYqT+U2FCtQFAr0amw73aiHsDBHwCWZp9Zv6atHy5/od64abng6SP8yrWvQbf3dQZM3K9UJeA9k77dARLvp/hvRr5mrNJyW1OD5KM8VlcZuk2AsA39LTyxozJSIh8h3c25A/vV+f8QSDk0RERLpJOkCAONObPoP8xaUNf1+rCJO0Fq4ET5bn9XgzPC4FSwcoGKQ9WqarYYRCOnbjQOOVtXpQ8lRduRPpePHze/6Hvq6E/E2gVi8yiczgsilWdc0eQgO7cmo1GQ8OGccOvHJbam5L2DiunBh+ji5Nev75fHB15vFydYOh7OImOpg8RBGgb4fzHBOF3mt/7/qe1QJ5J5IKvQKTeQ5KDpNOrX/4tVTi8KXEbOyrDuPr8gd3jb0oIxgZ3/bNE+OcjuDSAvlg3Fc/kZfzJdcfzPhmj32b2AMExmpDW3AiK6AxzaXM07QiKJtwfCVuY6KSnbzmqxoPmE1yYn3mzAlABPYMqvoPfwYBhuAXAaYL2k4LUURO000bRwNADFx9YHNaEA0crsVeX9AJgFENYB9jwGOQtLuH0sRcFC8bxU4ypzglTcV752vUbiVRdGQPZ9DC582TcxHSNd9Yl5fQi/gE+QmKSbPylbnp0LvURFwrGsZuADu+c1v9NEwuQI+/vhf0GIb93TGic0V+upn8HANYpD1dCSbKFKgec/b8poX8TVMZjdkfuI2zQiUGALNge4RpwXprzPPcwMlYpdolPdx1goE4HyOjYVVOisNyXhTHFpnqZH1hfAlXxKGGulCAwIKEhGCEjf9yKMrh8pmzOe/w7WFhP9KTuv49rMwKue8i1HnoG6jG8ewVILuvWWPTt9DKbSKthufJk9o3Aqc5AMbc1BarKqwNiJVU6Mz0OQnePO64WowncE+vV+QHSI8xOcA/k/vfZ87yvIvENURDXzq0iI0YmBllZgSAOWQm/2z9Gn+JpxxU6VOFUxEuKjrVuYiJPPMcoTBLoJWogQLMoeRdcECB81+5l0iTip+G7Ti+2Po+460oMEVzKoWTKTRUpcJsOvlZ5w1Waut2Ykk95OX7JxqMzaCWN25smIIpB/wE380Ql6OzlpjubL68dXcy9yd+FLTm5K5520X+FY10ipIMb9MrRaxbLedFyq8nzXSZwZ+GPVzIyPDh5NsXUuOnIyL3WD2aruUnNkl8/rv0e3wYj66DT012AaZkJ2tH+hFBfUiEs/jWqjPZMCmgMLQPFDC/OwW2YbOptCekDz+ANQ5E/jOznekdtOBrV4wNZE2jqxFMdA0Xyuk15hz778qbarC0jSCvic5TogXMaRsODLzVKgnza/UsqgHbwIhxbSOJRrRmbWYT5z+CLWSFMrRdzOrciQZ4g5c2w7kMXC21BEAcK1SjK0oiCgjuXlKV5z7YLV/sZOwc/WMPdqTytanU5tzCDR5wQ8qj49+znr64g6BDjDfJYzwrQC8S3N8bQvfmiXuk2RFWplmhmN6cuPBDQSPELQqwdbHvOUJ2JhslGITFHUgpsY3WpGG2IPhLHVzfViljoQftK+3z2WRzeJFWZ+rPU2nTRJwbHCZIvi8N4811gh165Qc76pkdzuDMvYK4cKuVnr9CVgehJ4Un64TYfBhYaZ7JNFwgTs+LLwAMJF4INquRfgNbQkagpdgXnIhm38DMP1tDJ/eNMMBaDnJWYEb7+3pP+unUKpDcr/4c+Lk6711NjTwPjRSnjLVtD48SbFIKMAsp3MRW9LmNJkQWtdEghPECP1LwWjfDMpEb8JCA/P44w6VINE7YtHSPpF8bf/nDfbEBRHzKmctlwz+DQxDKzvMuV0uAQlPkhs0xp7OhiOce4rG7HYIZAF0EKVC5D0DcQeb6t+1IYqf10WK9de0MBLgsm4PB7toVrWh8bfMfRUmM0PBGpAyVbTi7bo8KRe7LSzMFjA+WxIju4CM7W0L7RrninckdtbJtw4ADmvSz88ED7P7vWvRXnnzoZL0GuGQNlzL4GIgDIkIMBawqF/eRn9/QsPPFVanEOYoovIyHAX0ZlPO7MHie6kw3NgzQjSNbajkK1IquD3T2t6PfP9qgmoh9fddIcNU/sb1aiPOO70Bi3OIi6+dGJKVANcCAG3MyOqrmxytgt42pBhlUTA5Wd7/cExEI1Uzz3ea/wfopGaw2M6Jk/g+VTcnQvtpOZsFnLHJHUzgJTrBVQbmRNbH7kpvC4gR0nmcNbnZV8r6L/+wm6PDtleudcnoxJgXlRiG50/NhA+mSmvEXBXMWoi+jZ/nnqwT1jGeaqzxCpill/g14fGGM9WoJVMCRqkYBMizwRXFYWU+MZ/CLw955LQVxxqHjVpcH/riO9VdREuQ92PLGZtn67HYVkf77EUzRaCqodXW2Yd74vZ2H3fyUJ3wB13c87ymTHV5aI6CH2DzIqm6akKvreCRhZsqKc8rLMkN0NO1GzrZWFWYM40SdHgNB2VHFQ9hT0hAbgVVnA1K7vjVqjY4mcskAVTQg9YBGK9XDy3CNh9v5zm8Dv8IIsQSjWRGmoXOjBPuca3URsg4SxnSOKM0b9vFp8NswfV+MmiliCmLkkLXqMYDaoczlaQ6BAdxoS+qXKOOBfZkIdEarHdfo840ota59/pc9WqUCmNl6o44jYdhuwRpgMaWcjPyC/qt5LeJe7GZ9E4mtgF83lsYVAOiaLY9tJoV3y+hgQRJjaIigwIklaNN1L1kBK/EdDYb+eTkZE9bwCAIp1HO93+v1jGDqTQyocs6SsigLBF5YBD56etskriRr4yFvbLbTVQY0MzXVjhpzIz+CYvBwO8PudzNfMAk/flTGSAkBdPPvjDO/+vI6mPqO8C7YnnYUgfoNTdlJf88lRBzTlgD8YzPTzJFiWGm0yyoZ1P2AZIwsooNWkOcYupqhyU6qIcnSiVzzetx8g8lyVm812hQCzSPmmXnSVg3xlb86he3atoMgCdVonQmo3Mk7TPFxg9wCWWcjZgRiCbVRgBK3CgyuL3Mz8obbZtcURjJadtxQ4gQbKYeiVA6pRRuYBlggxGbYaOn1SxWrK+IEsMH9+SOPgPNSRJqw4bepSQBh980OFTlFOXZlEZe02affSaMSYFeUaahuHjNbAnDTADYGaivA8nvAWGbtdSnBi7l+eylCuKWuJD4uGiU01+mHXO32eYQYG6SrKyyUtPJBp/2Bv6BrTgtj20eFb43hqokB1/e1FVjFtYhD5f/64rjI0rlVIhEJDd/zyKY+a69jWoB9ywCwjknOiqQeq3G7kT2hGaCMBhCJynlmPauhQxmn/SLOnozfyQRayNqP3p5i1EsvXta0MILYZfx0QjTLH1vJMYsgjTTr+jamsS0MJTx1NbYlvlf02d4jlwfCzJLHeFa2YNM4RoFe6Rk1AtiU43qs+Jeil69oSshtQRnBGCgusyZNWsIGKVd0+YOngGvgVMrQiROh0BXyIbWWFGdGVvP9eNMyRNPis/ITaA5ydEiUN1kUpHQOz2EYH2mk9ngZNqPV+gpwqOYDysowOmcebAxwH4VpbqWF2jBWvAm5Oaw4mlwOwsmLSQ43NMMU9gD1puF6mfW3nXP/MpUhbsa/l8Y9ynXN1aimiBirKFFJOIQIZRmsy+l15muZPbJ/YaCnEeExuuEaaDPfBCXrZeFHhHPd3CaluovBTrM/YmmU7l2MwVl5y3sO+dIabQMx/y0O5y8n3m78qDltvIO2UASYPp0/+WCu5lfcgBAuG11jbRolqgUgcCD84sRiKaMeBysGXtR+ms4/KRnzXonRYP8+iawvMRjvltouUCipBHmgMfQzzDI8Ebox1w5dqxQ8Z+8BCIBB/R/x0MEDSVCWrl5HsrHXfqx/fGgqfDmtbeeGwc1uQyBheW31fIcXf9YxjZPMMK5V3crJB2JfNETKNK+B64g+Oj2os6mCC9mIVtPT9m1V7f6bGYXEedNHNrpP4y+EiRmADMjLK/26olA7Nweqcr6RodpHbVA84hEhLY3bDV3aYhujtWDuG/qq60zb6YKnaHhFuebc7mf98KtrEPfBcimCMhmCdrmRPLXq4fHaWsLRvVZgUus9ua+S2oTx26b2Bgnn46VKE0WtJcuQcCj+xgnBBn41Y8CWF+1MhOIkOcmg7RNZQEH9OdqmKIaK24IcFqODJs2Ryo1aDFi0ZW7w6hS65ndWVPhLs1AspwJvinFtJ78qi8/hWnolKWpRQICL5zw5Xu+oef3DSdiv6KwdyOr60kYlR2qjDh4o15XHG2Ly46cfICIeh08qUaEPGVXZWMSlue+VIB1U66Zr6yEag1XIcd35zhuDk1JEfpewkpPmIilcYiNsSB0RpQIq3/W+AtK8DbT4VtFF6LsJuIuNQN/Z+UTwzJ8rw0ZuWRIu4O/G9RKtyq87dd3tShkxCAMeqD35dZPYYGHCtYcsArsUDIq1mEig9j2m3Pu3bY8gMq06PCSGgsSH/1+Wh53qHptexRC3/aTUbxvxsMhYFV5sDo67OvxMsEyWqexf+Deetm61KQO3yGhHePSgkCIxqHC7AstMnEn9fbv+hHlHozoud3lSEf8psvchk6ETe2i649QRGZLnjB/Sg7PbQgSWR8XvfrXurTtAvqX0rLy9hx5DzePXW4apT7Ohb0oGF5/CkSUqJ6t4upG4Cczo8Qs94P/6EJooTUirI7wU4fCPfQUcntfkSwyBP8HFsCPVCSZH/JbQmu2QSDkFR0dDP2MCFIYjKHPGv+fmirJgdQhtDS9rU9Sm3QV1lVJZE8FeDP+j2wHw2AVqFKxvqHWhkot+Kr4Z/K7NeWKqJNGf1IdghxOccD+enk92ANJ8m6pGfngbERhBDg1/SxTLnHqlSQfgFCDa3do5sZdS84PdjHXF1ne3eKBDeju+RgQ7TOYcq/Mi3+IfXchSo3yqjS+40n3dVYBqouLea3DhxrktGiQn3Zqna1Dbrg2SuG+yFlDJ4RdFdn7tgTdfe2zWIfBRncc4PUaqCw+REA222aeflM4GeGCEPkZlMhz0O7fV9c5XgeMv8dl/7fo1KRHUoaSGqOrCef0tEmxmJmk0A1K+kls7IN3G3rY2H44tnw9xvKXQhJnkdPEl7u4HpRJempcQWj/0FMaLFD69j9OEa+yiEWTpbL0GvAfjI3bNQoYmgZP+9qNJ2mMygLTESZMy1O57MroCiaX4Rr3PKwe3hwTXHON88mgz8aDbiTxAtq3WLe0p6EzLAjCoY/3hm33MIy1qXWthFVx4seY0U3/QXlKR+90Jo4QhOXlEshOzY8xTTjXBJQJLAN4yPSEc1VnoSqjxjAPdSdlMv3ogafXdm/uTFDz/osFvijKRb9hgvf0Al+hLmCNxubLs85PsBcfwC4xLjMHXSNWutoEQ8NolRAHieKAv1RyUH5tnVlhX10ihTfeEdNp3RiU/9kB0dvTs+uIwwhx8UMpDsGWrcN8uy5BLI4qtj5hjTDvAXnH4x5I5qAJdL/fYjy4364N6Xt7wDKaYQLx86UenZD+ADyxCyzEsDbnEiVO9TjEVn8JWq9/hKaC0IWP4OGe56PQwTDiLhNo9nkKtFtzebHMs9EBpveUz23r5ta7prKJbzt6kVFt2H1Mj9JUhZQxJtu0tFr8b7q2FA8XE/0QVVX00B7bUoIrGsA36gpvl1m1Yk3Ryi6DjOA67Xg+0sks80Ftyx3SNGIlfswUE8eRELLiPPy8MupxKGNGH7AXJDIIZXc+oyMWJJ6W2M34oSih9RH1PU4lfBocKrhL2/8wp0SUSVCX8BgTFttPh8QfT4bX25nsOh3edo5ZYTwwxw25s7fZ0fbZS8mcLohOfty3gfXKQhJdy+eIgV6dNiP99FWBE00YjH48mj/uJ5fRFNuANcMBBHoRU4zg9FK9gIBhpVlCVOuiqHop7Vyo84d17BAP9mkZnMj/QY+2hgIGuTDPzJutIBuxQt6jVnlsindxu+wJeTFPcNcWvjbicP7gA29WduKPQWnjYWZxmj1r3uUaawMHX5JY0NnMeQzRBuLX/N3nvx+abov3PmmgnwCBnDw43DyimUvjc8SJAMO1pD809cKxX2hY+zPg4Y1kORZWO7UvS+4H/5MIIvg1Zg9AQoOdCji9vzNr64BCj7N87pK+v4RC1yGuSKM2a0J3+a4BAtP7Qh8TD/WKvBNG6oPKph5GKQgIzMQdUeVO4DiSCgbOPT0aZ1Gotr57ZUWOB0Zzx8Ue1YrfmsqA+EU+8ogZKP8m6AcVlO8eVe4K4HV8hBZXXbEWAQCwI7fAc3FsH1rCGOSBUNAjyXr4JJtpIKP1R1Lv+qJK90IgyiyP+aMVjhuuNR1lA9C5nNodiVGXiHgTjWg5pIfrfNaeUTbsEYaak2dtBJ4x5OY20+Q8V82qWvlX4t0vdZPLAVUulBwGLwoT2ni1p5e5u8g078etev7ArfCMrcuqYzPe3BL9SLxoTmSvjym0uyM2tGoFiPMOPk2MVPb68t3YB8tsg3Uray+W7fbc7IGY1p52VIV2uQ8TmCdpAUjxZykMkZXQ0JUr/8VNPCqWUEsuC+DaHM8IXF4RdaAS7tPaMYG2kBqNSWCJftNuddfpmkoqzY4MWwNt/lnAI11v+QWe0EcrTYJ8OkWda7g9+QUJMBRg2wQRLzCGXYszTQBZYBJthE657Vx+GN1nss5bkbzwn/LoyvV7Pg7DoNVpuNEzXCVjM9upGXWXy30Z7QzHOhvNMuZYZsWksc3gz7fs6XKkdvrQC+1qGLKuIPyClT7ujbxmdJibitSTXmK3PR46KrRbHtrmVfq4HLYjQps7CPbjjfZMNxmMaY+ilqP38Qqif2Ex6l1PXWbiMuQneRAZCCMnvWmwjYhQT93Gnt2bzSdr0vmDf2G+LiqqdhyIbwxCtszTjgKbyqXhoI36ONS44vqTMMxVAM1EnZXDtmu1UfrHz9cbvLkEx5SQr2GLwpE/iZzzqPmXdVtvWod29YrTMLoYQ9/NPMmdhLX1MMlEltZMY15e8oAv1F0/a+h+jKhGrbD+OPm7DvO6jx///VZLR1NuRIJtorGKltQXE1C7UEGpiWWTyLZJjihVNgo+TgetNq4H7XodWKoX34x42OMZndeQ8zsqChSipzaLWFDCKNdsynF9KUAgzrj5SE9cIIcePhZndmkKQkOOO19UPPxVm64a+Ic1NmevyV9VEdxfosYfS+XzQ6wBgUgi5aHdzmpCnXCZO+aRkJb7rFqTIAYOHZvYOeEujjwksEkU0rS3Up6D/cUKh8CgVjL0VYwJikucxM6RyZrUPbE3+bwP51xGljmkJOeIFnJI5v7A/oZ9mHoY8TjswU1uN5fg2Twf6XGAe1hOy7nM+dsqAJqLjW+zUOU85NaIZCw0iihfCyW00IeTwqeTEBKmZ8hahUOwOGnR1YsqH5qoKYHvSHmfczzga6vV8igau4PzwKcs5RPLmBql8JKcLBhL5XktEg8oDTO0X1H9HjkYbYgSPjkuv252AOFn6iP4gY1A/V+Y7BlrwBOJD1xRosPE6oiy7CZiPaQnohi1C3Kvrga7rTD1gK7Nera8IbMHuWYVezV/Ih29oWvq/8D1RdgAd0owv+W0ejm9vsKL36D5J90+z4DhZX62tcyY/Il0yXWscTukw9RrJJwrY7xVemL+qj7ESaSmk2uYEG6vBfLL5DQV1fwXZ4bvW2qZRreA9Nw7EvSrNUdysAiDSNLAauE4o93b52+dctQoWhhfdV/+90WOc95WhpBt9sZ4+OIZaErwNBI+l88dgY5pMxaRrvGIP7RkxjUALtVwuvOXVzMENqTmWhoWnW0PKx17ohG64bYqNwZ6+jaDeQdzDc4mxI+Ik0UBWT3FPrA6QkhkQmUaLdE0oxHMrFHRBcKMYoyZRD+9iYBnY+aNmJKdLX/f9BtXfAeQb9YgVDzBLxRIIRMU1AA1YJDnmqcq8WwlwxvyTV56276suOy8U6QJ9HrgntC2YkYiyiIzxauK952J6lgHEEhcwUM/MBjwuqjwJWnUK5OdFDgiwg5inmn64yzoAZjAPIXdjzfxwOw1rypYayq3EkFv8brkr6IgLrTFCSBMukBFP3eSdeSyf00uGal42yQeVf2iqzcOTTFKHhFv3sPu5Kx9zc68LiQspDSt52MBm76e5Sdu349+AF0utD0J4lbYcPtXz+qsMEya8CPDQ6g5jlc9KH7EC7ppjWR0/76XMLNmZnAoP9QE1ZNCTF01RsjWyLzj2vhtZYIoKS0sqMa91FW3bZFltrkTorKBAUbOoIsMKujxq/ZLpOvJoDzvvCi3zCbLm0RQZvNDPmq8Z1gzva3HaarDBLy7G5ayIZB4ypv5+WFrSwpe81E6l51Ts0TaXvAPyOK7cDsM/Zt19j66FmamshMCEvjfBCDhmirJbL/dFV0h5ZHItl9y2q2GymtGzbgpDF59jn0im1OtzBHkxa7S24pf5eYweC9eVOvSaURAwdJOCP70tKE3PDcGGZSouxWOuIfAA5ZttMz7ndin5SDao893r40s3zBzD4mlFlsKXCsGHd22h92DF7XNgXnYYNVg6D/lvplKTztzYu2c8gS2+a3egS822vIFwlhq77Q0TnyHCOm7Xm1C8EUVy/Pk+lceK/Rrwd9friW4n3iOzpV3z4dIm0x4KCeJg0fZogjmWNg/G5JDHN+1MoLbBuiIKFiaPDXExCVN+X/BUQQGmVBLywNOwskFQtvhFiDdU0z3PqdrsX61Q5EBnfFXhfjEVXJ2/Ek5ia1JJCoWMPnodj1hf4AzR91o4cp4efIpbq106G8D8cIL3/OIhuFXZTyOR0+F2ZY9cggTar8hwk5mgNnQKefl+8OX1Qqo3ctbAAcW/7yeh1UuhPEe1qKySxdAjN46sBID5ryQZfAu/DbPO9bavc7TmDMl8W6dhxC/xc0oIyvWV0piWA/Gmo4qfrxxcxopWlyxXT/IJ9CNtDiHdxGhblJSzCobdCsTS0sakgJ+wpAIFrnDVyUx82+wxl+6CuGPmRvY5SrpEvpa15vklgek+r57SVDRn4Jt0TAdRcoVyUPZj9miUJXXpjRSWuDyPYInLUzpyMYm1h2I1WLIwJ9M6+e/yja/NqOByGhAFauqj5xpf52elj4wvDTRLWjPH5pEkiFypFEp3XOlucI74wQOk4sRoSqxcgIvPdMOm0V5+kwr/50ZqRINZdcjnEc2FxonhSO5EJvJZHaz7RQSY8bMiuzwwvHLfImxn8edDXeCuvpsgwNz8xmp3rGfaZGNAb7gdkqqdf9BUqEMHGiuuwybptprGCXTIa+AVh00oLi/vPIJw1vAOiFlo8xaLmlxxJL9WCg1wKv8eBGA7fb/H4FFkUHUzidQRNrFEp9Mpf51QfobGigQXHofeQ4KTuNe7KqAm9gtFUD7fce1aPS8Ac+f0/wBzjSPXKVSMyVvC0Erk/BekGjdlEtWOkrolmO5Ob+QZCYSXIt33JqXVHmLAa6WDdxcV8kywWX0m1xrkjLkVOX9WIZsoLiYf2+9RCFr7sKBPKkUIrhIey7Nr9+DsFGClEtR0KuAuyUEg5SjasehjFfym3cX14y1dTUiyw+vp0eGLOjoibLoRcX8wMaYNG5gYdsg8zAyNpj9va8URZmgxo6Ab2pqJRey92HpoGVv++Efh94ZoEAWLdSDxZzR6MmZo4XIbCrzc3WBsi3zMF1UupVWnIstxdXTb0pO9m8vMOQzB45TXhMMkMn4OPsKwQxmCCcpCISSsaSCZVP6mvep/7ino0wioIqnVUFSGx50jA+QpMtVQIvHWX6NH0K2PuAQlh1WmGrrMPJEZRtlEORucHPfSvAMH32D82zW7cAYhqiHkXJRxDXHCiw1nsN2F3ZN20jmsqfO1gbSfXFMYbgx146BnqqknQK3IC4kuf0uO7OdYh5z7hUqpkeG5H3fl0ItvhosMdVWwzRGr098CM3lx2LWGp0YgoJrMd6bIEkk6kAV77+a5Gs1zFeHZFjalnZvjMU1VrUuaLvDvg7gLxSVJg6B1algIDiX3G5JX+QEzdub2d1z6dTSJZ/25Z6h2UqbEgQ7IqWvI/ZSNo/lY6Fht7kkK5XsSta8UzPnostvmIZyLXPU1q+YYF3zO03mlfs0iizRfRCsICoNcpcSN9slr8SIPAIqa4hFBDyMc03IzE5ZsDtSSY3epemxWcS28mS454z2AC0TzN+VyNTRfUzwu0KD1mUKmw0KLJukPI6Ep80A7cck9czaZIypeiRBpcWCR6S9pHpgW1ZuM89AsM2+NiPZewcYOEInjl4404LmL2u2+fOteXC/oNM5+DTssWfoQf6B0djHFZPlSfYNFwEr30YpspiF6Kx47QwPSC0O5tzDQmyI0TC8cxPPSZrnFTNHYMrdEEY9cD4C80WVu9bf06avCRpfwVZzQhFiGuhYDTwhLg3vD0zDMhiX2PK08Fx5BfOiQ1czJ1BnzGdgtKpEpTxlErPC/qFf/Pa7ARS4lC0c6fImGcAbYuW6jPkFy2TLEKdftm6Xlc2bbH6yxoWl5eqHuyTf4CNWZv7g9Nnxte3ntbKwlDDLVO/bs/eC+4YjdzznryNuzRV0whhU2R+pkKFHXJw2DcK52PV8bWX3YHuKOcRMBvJYBMSqQFhbPQgLWRJ4XSMpmRn4mLhm5zHr772Yz4d52rjlmuOI6DBQq1PpuX4ohQ7MeSV4HxuPqum9/iWMUwvKcnOp9cZWmY13ewSy6Hl8D7hWBafIbbNKv8z4+tW8EOCwvKa8J8Gd1N8saPTIfPQ21rTaOodMfBHYt3FriPJBRMXPgnFB3TxrwBBsMtKoMHdUuh6X6YcCXJ6ob5hUvWrKhrfKzDzOQXsRHa+fznOxRMvLfJ3xE858HSEoYEF//GOz802jT72QeK8h0EDKN3YbhHQOPyBcQ3P5/hrToP/NHSls2dtzafHqcrBECcLs6gvjVl8iRjDR9OCbGlFLuPj0NLOARsJtcIw1/1r0YdG4JikBtwKNBGK7fkS1Srh97oRnlnJR8JXFb2gh2o/fBKBSyDJXE/mZqaBKMEm6hjU3w+O3thjOpW6lXKW4egp+lfFeYVarwZzKZy/E5A6dIuvUPLBm4+64q6lXaHq6sNGq5W9oTabdiOw3ZyuwFp469tipWlm9QLrQoq2bNQ122j1NJ91X0TOJYAoUNyCzA7IoLJnt5SszGmDYOcx35xy78/flKyVb3uzdYlxLM7S5pXQcQIoRuj0E/ZkZSY9uO9TuhFvIbc4Ltshmb1/EmaT9TEsujRs/ZXOZXMD43HVXRfmkaAxU7DcDQBuaf5SzXBJ+3bSOQvDCoWX8HwujEw0h02crP7eCNgzl0ug/L7JftO6f9bS2kzJ1UOWzzxiXMqaT0oaLdaBiRzqm+sdQZCoRK6qYZkFk71/t/LrdHqot4hkFb6mlcifwUQkEhIgisDd9Ku4PCk75N7/DdKmCYwkA1i1py5jPcMtStdFRpbVeJPeGD6t/b/CuoVnLRq8ughVT/1bY5PLGvWlHQFk0sjpsjNMEZU6BPmkipVZwVY929+FK2YVAtbwCR5mDZHsApY+qTbcBXEuArNd4RcqYRtDGSHpBtFT92hMp7pPnQVNTTUDa6zZducli+NNbgWUe11gdg1pwRPqdZ7/9IlZ3i4RaXreRldiP27WBZgQKAFGaP3/iAQXv42djN7nf0UNwUxLx+U8DPi7X3HT9FXYIbAqy50nJZar9iUvu3zj6gfXQyi2wvRRc6PuWGcHMAinkxNGJTZmbxqO8oNWAZ0Tp7AEjix6suYfSb+vp2w2HQSRGizfYEsHuInqIXY4Xb7i0UiPh0wxUsbQei0rS/11p3IFHa/eyZkCy4dtXZ+nghmdGAliPp2YqTy3IQr/SUMriYCtOeQBprdpbwr/NWNoRFnu6L6jVkCazzR5FY8q11+g/BbD1a02dZY6MJY1XEXIZofnJzzTvZ0hSwjvXb/0kDconNWYUTh2XBkdZYEeOqSim9BZlRcFXuci4dcU+GGOZHxfrQh7uQKb2eU/M2waxlPQAKGpyg2euTAr8awkma72oQ0bMl6rwkK5InGM9lECBCY92H5MLWj9tCphGbgeDppvUuy36uAHa5OLAgunh3tdhFNLrIVtFpvBFMVpjsIR91SP+e91ICE3jyfxN6WiGsyMMdtGfZ0Y696mtfcMvX3q1nLjGrOmiVvlbkj0dPHlXapu3YkhmotgyCZEr6MOxVTd7rx2hultIz/Fd77vdE8oNKjksfrAcaP7Njj7eWqK546UPTNuhhzMuIFohfyEJNCLH9Wq0tw5h11FcSo8KZQLLd00zqGwBXeyge9x4//2cHc7/2nCGwEdHCGur1aCRFnCLuc5sLvlUCpZlNH2dpu18V4fKQRc4wWtrHEUDrdTIk/i6Spj035vkvWgGdVDoFTyyRrUjXy9q98RlPAAzj6ugqQMZ68Ka3MGPRijOZnOXLNmDslHgKLrYtAwlTgtf8viN04tWdT8jhEgRkz8suMpJtT/IlWkJ41G3yyvU7jAVkohMzb6D2uvCc5+olq9TJUsqb2uwUS/qKrKm/nV4gdljQnr/aBg/NXZrsz4E2aDM07fTP58jHuvd1cMpOcM8mybKYLEYKKgM2OblGw1RYzv+9Zyt2OLHwje7umEglI7zEt7NsNBvHaHz7VMYQQTOqggIxxyiKfucZY2zq0MpKHU1VPx9lpf8kybhLR/UVltJtnRPs7z0jrs7TvvsPPcR8wO4Xo75yR8hVN4TRsWGDUhESSbsV9Y/Eb242eSJwkb1DuBu0tzjO/XJbSvDhMxQRqby4VqK199Tq4bkadWPgkFvo8jW6L2rC2Q5mzdNbn5RfZDF7t5FH4cSKRWr6gZXVqFF+Amfdapax8CEYXGhE9DiNeCs99/QiHHoNK0hyL3rb/bHgeBEsZD1niRZv/W4U1n4l+ARKssRG8jl6dJXfXPH++OJQRFB7RggiulY8xhS9k0BF88A08ODDxjNl6dSX0JDhLxi7L8K4DzZcS/5J6K8Nc7t14c8jkFj4oaWMlS38JKoJNO3S2Q9izeyjpVn2bkNkAXu/fIhwunQP1k17dVIHUuJT8HPItEDpksuJYyIBe6ivHTmg4Cmgd06jw9vcemPTX+TWBc/lcD5yCi9D6Nw4Vm4LJ1NNLwF5lA8paJWIERJRB2R3JGESYEZsqvqMJ4BW/G0cSRlDqwZy2wTmIip3fFPyeAHI+Rt6f8esFk1gaqx+ijNkzKjyI/RVktO+UXmzCMqq09vlD838mWtGq8zvsRG3tMHMw0gp0AGTFv6x97mC6ySdqsm07vI46qtPKmMYUtLW8H0jviqjid/x/yDy3UsgX1n1twMgC+WYLE38nHnH11oouPriZi5PRSZ2HlpeQaN+srggR2MAoAROBJcg6fqXQS1DTOV4cJbaDSX0Bnmk5h+9ekPQSWlchXZyEUUGakbH045JpDUIEwd4wvWV5Yxo3+figLKb1b9DDKOVSvGeTnbQ3Wvz/reY6F9XyebcHjXNb5uM5sCygNYcTQFS/EAVyCs2kWX3SVFq+SRZqX/TIEmhCPKGc4hJAr+jywhD93DzjgFU6AJ5tUxE+gR7XXQVMPai06HLjJQXtLTuSyfUYt99Ko/cwJzUO2amEpk9f+4lfTntLSgtZ6/hhDI8SU7qCGfxS80m/xPiyOkcQNmU/tlqHCBpgAZ/uK6jPjjO5l2WqracDpR/0EQJ0oWPnXGmX5mTCM3/ZbWFWg3WkDQUZ0frFqSkgRoekOrf4Bqe3RNSS4tjEFhkBsY44+tgfnHLeE9rD3o7mFxCVbtMYAmF6iAfvpjCpOmIljEp3bm4zL9sj6avN6S9qg1HHkgk6AAmNCxgFEBHRPAYYEK1BqKXiEGLIFI7mSLVRn2ZSJVhh6PlK4nrIPggsDfAvIYkFkJ26hjbtAUR9qZn3MjcvF9ua+qKCi5mDTQEIu1QHILp1f+uRzlj/2k8QcUyM5VXnwQEVg0T0Y7Ivd7UUGFcJ252lCnYTZyzXkqqgZjU+4LoF5DDnkuAndRwIfjz2zk1iIqMM8rWnY6sRFZVIytMFcmD9S9CanKUMs4HJXOtKa0dvfQgnfSS9KmbIudDJpmVWKay4macISXyfbylIIpozs+qTfn6Dx7Ybz4Cl6wWXVYwN3i7B2CpjZMUz+HdaySigu2dGcK/fZxc9oBBJyYwl5XjSQIWz/sj6h5qJ71W42Sb7tyNvanK1Hvmh3vw0qpshOMiIwni9mq45U/hqyndFPMyDKz9m8MandmI1stNkS+Hux+SgtNBhw24xgc31CE0ywFBswX4FNWzTf2+iTph88Y7WM4kQFdT3C5ZSRxptCijOJ2qLcJWAm7AtWYoHh/HjwzUk7nA1s8tkYdToThi0T7uz0G1yntnFO7fN4G+bFI+0KojqwSPMl4L/xZGrTzucVBr56iNZGx6oJDR1FTJ0VJt6j9IZ+jA6OFfWGt2pqocTiNtgnZcClXmcLNaEPPdffeOULvot5zu/GBW82683pfCD3ZC+w+xzEw5xjYIQcKVks8XExpunD0JeEfu7cDIU3TN0GPMoHQVAU/aZ7tydikgQNp9s77MMcp4Yr+GOpkmWlfH/ieiNspzeSCjUJbQdunjuEtcRUISmNlC/ulGIoxhapjKnabudIa8oWLAeKhi+LMO7I8BXsoBKtDmRBZx+DZjWuXOSMkDUy7Qo6nqcOH1OmnK9pZzJIHgxxbVpXVPmgilbnphW4VimFA1m+PQ2JgnaiHh81yHvcY/e5FEjwB/VXsrxd8eMw7hxnD0ubCdv57T+pIAnRO536CaRuHzJ9gf+jvgUZMDfwIHiTD+L2Yx+W64PR9hdTWorEPHKWNs7Ec4I7UPnKhIivgKc+pDB/O+h3ud5WWY1tLk7Q4szrjphMTzPUjJNhtZOBMXaWsDobcEgJwqo6Ft2DaPFufgdMvAknWpgQukleVJu9YekjVte92kfz2RtwhO5CTo5lT0rIe59mm7BZa6kVO69UomVWaswCJIGMosn0ygcMaVdsbQI1raLy25N4z+5nA7jful4MHz0o9Rpu1pkvTn4z4Oh8Hjqdvpn+ZBKzwjRUi7VLfpQv/GCU+Apr2PUwZWB/oxk5ST8uh/UU5GUfs6ypX5czTOoREwKvNICubTvGmAkAvWkpe9we5n3GiwnOtvfloFTFxkmaea3Hbc74LFq9Ot+7j41W6sGy/kUSgNLSlRFw53mVYAwaaPWANCha/qp7hgBuDOc4yAF9/tSOd3o3rgOxHSnhv7/CEpNtbELjZlmwxvxzoXkFyN+V3jEytV4k7FwrxCCjaCofBY9NUk3gpMtKxrUXWPYrpZEOjW/j/uHAfFBzwFm27GuQQ2562oFYXQE+UJztigEa4bZ0EWtotFbDc1jCirqMm7ltuSHReO2990a4Oa+BQorw+kb3EwSKRiUzyxNyZweIPin7A3iBIpxoBd4FztBWo1eIsXMurki+vniG5q6GNKWqGgx4tLuCeAhj7YWwDGg4mYjq3wOvkuZGRoi/J35d9g+rd9Uj3wDb3GADCc/zU4dahGq/Hawa9lVMjBfkKDZvyTsdo1jzq87wMbFoicf3I2LUETGBfetIXx8vGEKQjYpz/KXZyMOeQ4s+wEXJ8K25CT4jnqysJa3v//UK+7ChrVch5eoD3g7yG8YwRLldF/ZpVxCLfC1UKf/hG2aHHh6POrUSRD9Gdubmaa/4q0f5hwCVs4FWaWjNfBRg0rP92CtGG2qbgNMCNWRsc4Kne5W3ey9f2rJenua1RDSa5E4EzGvSofa2odR2gKK4IOw16Z4eQs8B1t/IB/+ZI6l/pKgWw8X06pk96pGbDtniIGMhpg1qdOfJWSwgsMhRlze4DVrFyKC8GTVymuPYLnqwqrlQpK7IqJU+MePeVes+0GUtUAAu0/ApaYvKF/objxAYLuoCXNnCC6+n6xPi5IIv8qacbRXBOLHcPyTzOQvpffynifzxXUl6MDF2wrXFGvhN9e/3BkM2i+ZvP0iz8+v4ZZWlKZi57ePK7XXuFdtGFozuWEKnf+IMOocMAggCgWP1zHt883XkKRvRXR8rPnEGSL+ERCsXLRhtINyHAu5IiWN4Psz+yrQRniiFwJf9CB3w4nWFHkYHjKfcQ01ZYeNZgO70rgFRoSuOl7Sel4oA0E6m6Ih3TBbMhhxlIA607pERbG74lCu6BTbc0n0avMJdRSBP49YIGAsus1hAr++I9MOaCUeMWkIkBDcWQe0xm+ru6Omt0BfJquqGKdLUMcTyIBwJjN8GDWHj/MAgyhNm+jO2bmBCKsgAPQIWEPIBBpdw8ZBvEvKhvvFau3nG9AIGrfJTPfUK/6TMMZatKmp44n5i+4r/bhcGntBKPm9Ocbk6TiQqnhkeZwkQ89/TBBsdwkNeaRxolVH88ADDlQucKVHyQtLk5SLH5D8vQHtc3e/XiyXM2b2DK96d6WA/Wlo8gpkso75y0zuEX8pWELbRSk1tYn2BIseoNVM4DvzpJQdmt4I/XAgkvAdY/XY1ml1fQbfdItenHshOesZl+9ueu7rYtnmnxYW8XbPLHC8j+5O1YASiC8KsgeEVxUKy9wsMdh+jBWri+7F8vKTZs4tx1dKRIgm7sVokTMLKF6hsEy6h2/ho6QmgomP5At6U9TlO1hj20Whqhvv2XqCz7yES9MmWVbhxZIdEdVFLW+gTWCy65IeBSS3AogaiuDKf1pofvXJqvUjeUn/CWTB7kND7Wd45T4MRJGOW/RrLpfax6zpKuBSx9k6p6Xr8aHhv8NFO5Gtpqml6gH2bDIBxLawwElvqzwNNxVM4B+zVwKo9dHdcQRYhMIQCu6nFZWb/M04lHtZFDdHDHHlkrBcUKtqDNNp5KCm3yWjSAcska7oNdXDocFzUgsbXGHAfUJWYB4BCnK0MhYXX4s4kTrcJ0ZhYdIDCKDGoA78NmrvQJ94D3w9qOLxa7iTUbDhUpQ99lZa84kF7MoT7utwsk1IfnuiWfEWWRkr9TXN/fH5TlNSIgCvXM74Ab28cHSbixbh3rprWvMvmIjFocz7Do61PUO496F8oIQINrTtpbVgaR8dk08UCouHaTW3NQXGSp3581YhL9gXiLkMoAeQe6R0BLm94wVk1kBoT4jlk6VbKkbiSdOQc325jnOXw1RHfEzkVxldbOPmgvZZCchoh2Ks6jKu6QhfLZeMdldSrHSOQktlzFtwfj5f7lXD3Nf39nOaxzlxysZP6oQPcVpSuyl7hP9tSEMZg2/moEpqg4QTRlNEoG4JT9pJCXwRYNyWneIV4HoRf7jJS6UPq5s4JCbI/aT1fLjICm0kh0VNAKWnJ1N8L5+VTpz7MzQpRv/T3gisCki39BB92juU4Gh6os8alyQFbWvK3t2VA612Jfb1QCNzRc7tGVAody8wkfL5Vj1tdX0cSn9NoSiM1J4WD5wHCKWdpH3eKI5o9bVUhS6xc6GKXQkZIuSYXFRgtqCu8slwyQsfz8VcMhYXiwBIef+FqkqCRsk8ODoV7S5xxRofj5FQANU3QYgfuVfTr0L9A7n2bgdcP9QJRiE6n10ruUbgPCJx49+sUPLhkIe/gijzhpA7FOP9ePKzALbxM1Ef2ZNtuIQpYjJ0MNNmO9iAIfi3LOSXjvAoTYGS74BX2i2lftAQfdVoLQ3QJlHR0Pp0/r9pYBxfGYHOJd/ROwSteaCDTCIOh6lPaUINnhfS5SUCBTpUVh7vuhAHP/2HFJFYfjwlN5khZmbGtlxVMXhuewoIYrGWWTI9Z2YFBvG66pBbO8Yk6Prc3ERbUz52tOHqoaUOIbRm8d8VH1pBx2T+MhxtsYlTdx4Re1M0/pcJQihIzmQ9jBxws6WOxZg+xQ3iy99U2hADaQduSHPiSphu0mWb82HsK2PmZGbxgl7X1BcRI7vIbQWtD6SvIUt0RWbkkPqKHkbFg8RVjp/t7Hy2s96uTkzSRvxSsw1v/ytp5BAd1AWAxEpGaggcSyVpshIfC8b8UIDecWe1wqnMr7L9KZt+R2CUYhytsK18WgfX9YCl+vraZ45r/2DdacrC4QBgGGiBrjTxURc4WmiyRBQG9cN5YBLxpX3UPbuCAVUwaikMejovPZPOK36ZzY7nT3TBF82jf3jdzcSfQDY2B4SCKOZ11qKJsDX3puyCMGwW5if5oTEubs4lte0vKhRwo5GCyHN5RNh7cFU7US5X1f5+8z5ych21fAxXDQDRAVWAKdtkDYdslPA5BaSq0qVihivy5RaoI+iAAiGNSIUy/3puZjHAX70Hofg9jC1y/Ok8Fz/6Fi3fFSrf1o/1MntHbaZZA9zxq78GXkbi853w+tNUPo7NUcLWM0G06iCrlWPPKscO/rCgF4Fav69ZuE0734KCiGBi1v2NEDtV4wyS39jRQ5F+UIc3bXB2nKsjTrcUfwYmZ2Ih+k2242YYCwyoCDHVw7IWFPd7QcDtWpiiRdHgfkTjW6+RmAVwpvFTUiZR89ovQpKbuQaqvf2gGOLyyjjgVw8VUpmKzs+PIUzFSGOVylLH02bkRIpU72woJYisziBHGxDdwIbLAMbeUdPZMgMLJeJiSu0lHuELvepbfClIo8+iQ109gIOOHZTyQE6N72130iEF6SWZefUXadKg28ObGQydKjmKGCXI/lDfjCFtDy6puxd0+aQ4OH5NnjW1O1VQ42mUkoFJ7D1B40CEqTc7HkYBsZs815sxL3svz8N8X9tQLAQjWlxT6yMiXGfKUrRB/UyonK2xWdbeqcbnZ7/dwMRlm+kkokjZw6nX5SIakBgXeQ7d7uPt6ExwXgPNGIUi7JxThKzQpvhNAtmyzg1MkMFQ4i1YqsRksEOSwkB6FN/2nYSXgkeCgBnWO4vhIvTK6FS83/gjAyUFIVVOg0NP0R2KuFbEL/jsrA/ENdFnpLCK3eCxMaXc3YoEOnh2awVSOru+YVFD55wiu8c1F650Uymnc+KF+78wAbSiPlJ3miSsqGgFTZywCQNEVjB9TSpyMRfwjSHZBbkgT71as5pQcuo/DM6WdZpSUX2VS/cB8V64NuSw77UNzJmclVo511DnZe8TsGKfMnPcdGNF/37lPFU/xLXbe/W3+P5TZExZPC+h5asg4arG1csX2htsiCaJ/x3H9N6T9Cjdb3h6B1HywMjCT+HqPo5zj5S6J6FKFjpPxK6KV108pDrkSnhh0Qwxs4IL3ii8siFP7LzivyaJjeqgt85aysA1K437VnMVclcIPiZ1psOxEa+zOvUTjWJp9bRp+6gBS+BLTPCjb6nZFwESQmkXIaecs3pgAPq/BZOSSNkQF20j3ZnZkUqcwnyLOpPZAnIhafwz/ydabdstsLk5oqIXFaz4cNVpB9S3/ylXjcoeixLKqSzKP34WEIWW6JaA7/hfxV3f3wxXMZCyZ4Q8WHRhH1hvubMQyskRozdvyAzxCqhCwShXXc0FtfYW+mcCx64a5vtEnL9SJNbpwZxB/Eqi3bnPpVvWZa79FSwS7q+2XG1Ew67YdIgFM1TrBxSCmHtwEqQ1OFGAljFQDI6NzFs1cpAvgykxlywBF4+VRWqWahDM/irof1VdBxt09209Of70G8QWLCmmatZiclq2YAbUrnicSOey5S6o6qaDyotZDQViUiK6d2d1tYqcEQBoYIWlTBcutiDUJ+s+30HBKX8TYMMAN9GAxiqAX6lwvVC89jh1WN9TYYjICJ5AdF9RFGLUohGhw0M/bxvhmEwvARCe3/VjllrFultcJBC6f4/DGCnOIB0y5JKa+HZsoYkxRsfJIvOI+Ni78zcLgmm2V14kAvkQIDjnFBlSWhg/j5FiGDagRZt/rmy1GE9lKVEVR06gPGuwgwzrct2y/heWDYbthi88c2td6A6fOP00fUDpdPZoiTFbnC1Xsu3FiydFIG60Aa0e4/0zQjlIt1vJIFQtANiWGHrVRHx+uwSqTjgVEICxZfAg+ckf8nNHXljlLoVC7h9fl0plYdHLH4dCXnNXkWXuKQ3qV2zXhYqcGRq7cq5J3RumAOWWTa8c10k9zECDf3jp53qoulrxhOBPf9PE2Cl4HX5KPQEN2k7KJm77gVIhvnJLfBnvFyRcZ7XxK5+GMafF4YigATzhb33QXk3ak7tBxLOWrkyIMPWwecuencfqtb/+dyeSfK5ZLZ9VVAVg6klkLFk14gdIEqY/PjtjIKVmFHtPHApbYwvW7/gciD7xBFXkkR0bs/qXRYDK9H88NtHyMXOn+qSkTt0eIYqe7855R3ZmzaTF5v0D1fL0HWMILEgIFhB5o8AFyvWKsJJk7RHq28m/v220BC/CzWPQuTmosfJ/x8zU6LdFuuTr0PZmWVu8RyygbXjiOZi4lXRSCdxeQMSQNMVI/SIoBONwEI/GxGirKoz3vo7zAnDpPP/sBGeFnym9gdor+yDBXMhnkGfMaFukUKF/5B3DZvlVLJCMBSpAWbIGlMKsgmLsCPSL2IiAB3G8CdILVCvrWnDVfTiGCIMTqfUQmXc9rdYyj52IdcBNK8nFj+uBBk9qVszteMLTtIDtsNDb0XFCjHUX4Axn+uXHxR5ASR30Vc2Gvv3JEPNxwGNNs2Ms1w/3Q2WWWRAZWjQWwqHInrHdxgeNT0KtWYe0XPmmmVdREsHnBI0L6NNbKVW2HQp5klynhRRwrG6yhWSfO9A3S8fIUOVOhury4aQuCjdmMhGSzyZfhIETk5bf5pMk4OvhJSZuUZaqKUSGcWe99YuaJ8wUBieKQV2T3Bj+00Fck+" title="Mekko Graphics Chart"/>
          <p:cNvSpPr>
            <a:spLocks noChangeAspect="1"/>
          </p:cNvSpPr>
          <p:nvPr>
            <p:custDataLst>
              <p:tags r:id="rId1"/>
            </p:custDataLst>
          </p:nvPr>
        </p:nvSpPr>
        <p:spPr>
          <a:xfrm>
            <a:off x="769782" y="1689996"/>
            <a:ext cx="4330278" cy="3915856"/>
          </a:xfrm>
          <a:prstGeom prst="rect">
            <a:avLst/>
          </a:prstGeom>
          <a:blipFill>
            <a:blip r:embed="rId5"/>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7771" tIns="27771" rIns="27771" bIns="27771" rtlCol="0" anchor="ctr"/>
          <a:lstStyle/>
          <a:p>
            <a:pPr algn="ctr"/>
            <a:endParaRPr lang="en-US" sz="1389" dirty="0" err="1">
              <a:solidFill>
                <a:schemeClr val="tx1"/>
              </a:solidFill>
            </a:endParaRPr>
          </a:p>
        </p:txBody>
      </p:sp>
      <p:sp>
        <p:nvSpPr>
          <p:cNvPr id="11" name="Rectangle 40"/>
          <p:cNvSpPr/>
          <p:nvPr/>
        </p:nvSpPr>
        <p:spPr>
          <a:xfrm>
            <a:off x="2807787" y="2078543"/>
            <a:ext cx="138856" cy="1388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771" tIns="27771" rIns="27771" bIns="27771" rtlCol="0" anchor="ctr"/>
          <a:lstStyle/>
          <a:p>
            <a:pPr algn="ctr"/>
            <a:endParaRPr lang="en-US" sz="1000" dirty="0" err="1">
              <a:solidFill>
                <a:schemeClr val="tx1"/>
              </a:solidFill>
            </a:endParaRPr>
          </a:p>
        </p:txBody>
      </p:sp>
      <p:sp>
        <p:nvSpPr>
          <p:cNvPr id="12" name="Rectangle 41"/>
          <p:cNvSpPr/>
          <p:nvPr/>
        </p:nvSpPr>
        <p:spPr>
          <a:xfrm>
            <a:off x="2807787" y="2272983"/>
            <a:ext cx="138856" cy="138856"/>
          </a:xfrm>
          <a:prstGeom prst="rect">
            <a:avLst/>
          </a:prstGeom>
          <a:solidFill>
            <a:srgbClr val="FCD6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771" tIns="27771" rIns="27771" bIns="27771" rtlCol="0" anchor="ctr"/>
          <a:lstStyle/>
          <a:p>
            <a:pPr algn="ctr"/>
            <a:endParaRPr lang="en-US" sz="1000" dirty="0" err="1">
              <a:solidFill>
                <a:srgbClr val="000000"/>
              </a:solidFill>
            </a:endParaRPr>
          </a:p>
        </p:txBody>
      </p:sp>
      <p:sp>
        <p:nvSpPr>
          <p:cNvPr id="13" name="TextBox 42"/>
          <p:cNvSpPr txBox="1"/>
          <p:nvPr/>
        </p:nvSpPr>
        <p:spPr>
          <a:xfrm>
            <a:off x="2988518" y="2057400"/>
            <a:ext cx="1874555" cy="153888"/>
          </a:xfrm>
          <a:prstGeom prst="rect">
            <a:avLst/>
          </a:prstGeom>
          <a:noFill/>
        </p:spPr>
        <p:txBody>
          <a:bodyPr wrap="square" lIns="0" tIns="0" rIns="0" bIns="0" rtlCol="0">
            <a:spAutoFit/>
          </a:bodyPr>
          <a:lstStyle/>
          <a:p>
            <a:r>
              <a:rPr lang="en-US" sz="1000" i="1" dirty="0"/>
              <a:t>2015 smartphone penetration</a:t>
            </a:r>
          </a:p>
        </p:txBody>
      </p:sp>
      <p:sp>
        <p:nvSpPr>
          <p:cNvPr id="14" name="TextBox 43"/>
          <p:cNvSpPr txBox="1"/>
          <p:nvPr/>
        </p:nvSpPr>
        <p:spPr>
          <a:xfrm>
            <a:off x="2988518" y="2263186"/>
            <a:ext cx="1874555" cy="153888"/>
          </a:xfrm>
          <a:prstGeom prst="rect">
            <a:avLst/>
          </a:prstGeom>
          <a:noFill/>
        </p:spPr>
        <p:txBody>
          <a:bodyPr wrap="square" lIns="0" tIns="0" rIns="0" bIns="0" rtlCol="0">
            <a:spAutoFit/>
          </a:bodyPr>
          <a:lstStyle/>
          <a:p>
            <a:r>
              <a:rPr lang="en-US" sz="1000" i="1" dirty="0"/>
              <a:t>2020 smartphone penetration</a:t>
            </a:r>
          </a:p>
        </p:txBody>
      </p:sp>
      <p:pic>
        <p:nvPicPr>
          <p:cNvPr id="15" name="Picture 16" descr="C:\Users\08TJO\AppData\Local\Microsoft\Windows\Temporary Internet Files\Content.IE5\K86CLE5P\Proportional Flag Buttons\Italie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gray">
          <a:xfrm>
            <a:off x="1888134" y="5257800"/>
            <a:ext cx="340676" cy="3406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descr="http://worldog.com/wp-content/uploads/2012/02/Kazakhsta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gray">
          <a:xfrm>
            <a:off x="2863718" y="5257800"/>
            <a:ext cx="340676" cy="3406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pbs.twimg.com/profile_images/1415941209/bd.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gray">
          <a:xfrm>
            <a:off x="3853648" y="5257800"/>
            <a:ext cx="340676" cy="3406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4" descr="C:\Users\06SRU\Desktop\Drapeaux retravailles dans Photoshop\Pakistan.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gray">
          <a:xfrm>
            <a:off x="3358439" y="5257800"/>
            <a:ext cx="340676" cy="3406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06SRU\Desktop\Drapeaux retravailles dans Photoshop\Russi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gray">
          <a:xfrm>
            <a:off x="1375348" y="5257800"/>
            <a:ext cx="340676" cy="3406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06SRU\Desktop\Drapeaux retravailles dans Photoshop\Ukrain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gray">
          <a:xfrm>
            <a:off x="2372159" y="5257800"/>
            <a:ext cx="340676" cy="3406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Group 3"/>
          <p:cNvGrpSpPr/>
          <p:nvPr>
            <p:custDataLst>
              <p:tags r:id="rId2"/>
            </p:custDataLst>
          </p:nvPr>
        </p:nvGrpSpPr>
        <p:grpSpPr>
          <a:xfrm>
            <a:off x="4231835" y="5297523"/>
            <a:ext cx="605595" cy="261230"/>
            <a:chOff x="6386259" y="1054549"/>
            <a:chExt cx="1104529" cy="456243"/>
          </a:xfrm>
        </p:grpSpPr>
        <p:pic>
          <p:nvPicPr>
            <p:cNvPr id="22" name="Picture 4" descr="http://img.freeflagicons.com/thumb/round_icon/georgia/georgia_640.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386259" y="1067992"/>
              <a:ext cx="442800" cy="442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armeniaflag.facts.co/armeniaflagimage2.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552106" y="1061271"/>
              <a:ext cx="408738" cy="442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bigcheesebadges.com/images/tajikistan_tajikistani_fla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83891" y="1054549"/>
              <a:ext cx="442800" cy="442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849738" y="1057910"/>
              <a:ext cx="475202" cy="442800"/>
            </a:xfrm>
            <a:prstGeom prst="rect">
              <a:avLst/>
            </a:prstGeom>
          </p:spPr>
        </p:pic>
        <p:pic>
          <p:nvPicPr>
            <p:cNvPr id="26" name="Picture 6" descr="http://img.freeflagicons.com/thumb/round_icon/uzbekistan/uzbekistan_640.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7047988" y="1064632"/>
              <a:ext cx="442800" cy="4428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Content Placeholder 8"/>
          <p:cNvGraphicFramePr>
            <a:graphicFrameLocks/>
          </p:cNvGraphicFramePr>
          <p:nvPr>
            <p:extLst>
              <p:ext uri="{D42A27DB-BD31-4B8C-83A1-F6EECF244321}">
                <p14:modId xmlns:p14="http://schemas.microsoft.com/office/powerpoint/2010/main" val="3853169512"/>
              </p:ext>
            </p:extLst>
          </p:nvPr>
        </p:nvGraphicFramePr>
        <p:xfrm>
          <a:off x="5591766" y="4114435"/>
          <a:ext cx="3241266" cy="1750135"/>
        </p:xfrm>
        <a:graphic>
          <a:graphicData uri="http://schemas.openxmlformats.org/drawingml/2006/chart">
            <c:chart xmlns:c="http://schemas.openxmlformats.org/drawingml/2006/chart" xmlns:r="http://schemas.openxmlformats.org/officeDocument/2006/relationships" r:id="rId17"/>
          </a:graphicData>
        </a:graphic>
      </p:graphicFrame>
      <p:grpSp>
        <p:nvGrpSpPr>
          <p:cNvPr id="32" name="Group 292"/>
          <p:cNvGrpSpPr/>
          <p:nvPr/>
        </p:nvGrpSpPr>
        <p:grpSpPr>
          <a:xfrm>
            <a:off x="559720" y="231747"/>
            <a:ext cx="219456" cy="320040"/>
            <a:chOff x="3922713" y="2541588"/>
            <a:chExt cx="204788" cy="296863"/>
          </a:xfrm>
          <a:solidFill>
            <a:schemeClr val="accent2"/>
          </a:solidFill>
        </p:grpSpPr>
        <p:sp>
          <p:nvSpPr>
            <p:cNvPr id="33" name="Rectangle 72"/>
            <p:cNvSpPr>
              <a:spLocks noChangeArrowheads="1"/>
            </p:cNvSpPr>
            <p:nvPr/>
          </p:nvSpPr>
          <p:spPr bwMode="auto">
            <a:xfrm>
              <a:off x="3957638" y="2616200"/>
              <a:ext cx="130175" cy="1095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Rectangle 73"/>
            <p:cNvSpPr>
              <a:spLocks noChangeArrowheads="1"/>
            </p:cNvSpPr>
            <p:nvPr/>
          </p:nvSpPr>
          <p:spPr bwMode="auto">
            <a:xfrm>
              <a:off x="3995738" y="2578100"/>
              <a:ext cx="571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74"/>
            <p:cNvSpPr>
              <a:spLocks noEditPoints="1"/>
            </p:cNvSpPr>
            <p:nvPr/>
          </p:nvSpPr>
          <p:spPr bwMode="auto">
            <a:xfrm>
              <a:off x="3922713" y="2541588"/>
              <a:ext cx="204788" cy="296863"/>
            </a:xfrm>
            <a:custGeom>
              <a:avLst/>
              <a:gdLst/>
              <a:ahLst/>
              <a:cxnLst>
                <a:cxn ang="0">
                  <a:pos x="65" y="0"/>
                </a:cxn>
                <a:cxn ang="0">
                  <a:pos x="14" y="0"/>
                </a:cxn>
                <a:cxn ang="0">
                  <a:pos x="0" y="14"/>
                </a:cxn>
                <a:cxn ang="0">
                  <a:pos x="0" y="102"/>
                </a:cxn>
                <a:cxn ang="0">
                  <a:pos x="14" y="116"/>
                </a:cxn>
                <a:cxn ang="0">
                  <a:pos x="65" y="116"/>
                </a:cxn>
                <a:cxn ang="0">
                  <a:pos x="80" y="102"/>
                </a:cxn>
                <a:cxn ang="0">
                  <a:pos x="80" y="14"/>
                </a:cxn>
                <a:cxn ang="0">
                  <a:pos x="65" y="0"/>
                </a:cxn>
                <a:cxn ang="0">
                  <a:pos x="73" y="102"/>
                </a:cxn>
                <a:cxn ang="0">
                  <a:pos x="65" y="109"/>
                </a:cxn>
                <a:cxn ang="0">
                  <a:pos x="14" y="109"/>
                </a:cxn>
                <a:cxn ang="0">
                  <a:pos x="7" y="102"/>
                </a:cxn>
                <a:cxn ang="0">
                  <a:pos x="7" y="14"/>
                </a:cxn>
                <a:cxn ang="0">
                  <a:pos x="14" y="7"/>
                </a:cxn>
                <a:cxn ang="0">
                  <a:pos x="65" y="7"/>
                </a:cxn>
                <a:cxn ang="0">
                  <a:pos x="73" y="14"/>
                </a:cxn>
                <a:cxn ang="0">
                  <a:pos x="73" y="102"/>
                </a:cxn>
              </a:cxnLst>
              <a:rect l="0" t="0" r="r" b="b"/>
              <a:pathLst>
                <a:path w="80" h="116">
                  <a:moveTo>
                    <a:pt x="65" y="0"/>
                  </a:moveTo>
                  <a:cubicBezTo>
                    <a:pt x="14" y="0"/>
                    <a:pt x="14" y="0"/>
                    <a:pt x="14" y="0"/>
                  </a:cubicBezTo>
                  <a:cubicBezTo>
                    <a:pt x="6" y="0"/>
                    <a:pt x="0" y="6"/>
                    <a:pt x="0" y="14"/>
                  </a:cubicBezTo>
                  <a:cubicBezTo>
                    <a:pt x="0" y="102"/>
                    <a:pt x="0" y="102"/>
                    <a:pt x="0" y="102"/>
                  </a:cubicBezTo>
                  <a:cubicBezTo>
                    <a:pt x="0" y="110"/>
                    <a:pt x="6" y="116"/>
                    <a:pt x="14" y="116"/>
                  </a:cubicBezTo>
                  <a:cubicBezTo>
                    <a:pt x="65" y="116"/>
                    <a:pt x="65" y="116"/>
                    <a:pt x="65" y="116"/>
                  </a:cubicBezTo>
                  <a:cubicBezTo>
                    <a:pt x="73" y="116"/>
                    <a:pt x="80" y="110"/>
                    <a:pt x="80" y="102"/>
                  </a:cubicBezTo>
                  <a:cubicBezTo>
                    <a:pt x="80" y="14"/>
                    <a:pt x="80" y="14"/>
                    <a:pt x="80" y="14"/>
                  </a:cubicBezTo>
                  <a:cubicBezTo>
                    <a:pt x="80" y="6"/>
                    <a:pt x="73" y="0"/>
                    <a:pt x="65" y="0"/>
                  </a:cubicBezTo>
                  <a:close/>
                  <a:moveTo>
                    <a:pt x="73" y="102"/>
                  </a:moveTo>
                  <a:cubicBezTo>
                    <a:pt x="73" y="106"/>
                    <a:pt x="69" y="109"/>
                    <a:pt x="65" y="109"/>
                  </a:cubicBezTo>
                  <a:cubicBezTo>
                    <a:pt x="14" y="109"/>
                    <a:pt x="14" y="109"/>
                    <a:pt x="14" y="109"/>
                  </a:cubicBezTo>
                  <a:cubicBezTo>
                    <a:pt x="10" y="109"/>
                    <a:pt x="7" y="106"/>
                    <a:pt x="7" y="102"/>
                  </a:cubicBezTo>
                  <a:cubicBezTo>
                    <a:pt x="7" y="14"/>
                    <a:pt x="7" y="14"/>
                    <a:pt x="7" y="14"/>
                  </a:cubicBezTo>
                  <a:cubicBezTo>
                    <a:pt x="7" y="10"/>
                    <a:pt x="10" y="7"/>
                    <a:pt x="14" y="7"/>
                  </a:cubicBezTo>
                  <a:cubicBezTo>
                    <a:pt x="65" y="7"/>
                    <a:pt x="65" y="7"/>
                    <a:pt x="65" y="7"/>
                  </a:cubicBezTo>
                  <a:cubicBezTo>
                    <a:pt x="69" y="7"/>
                    <a:pt x="73" y="10"/>
                    <a:pt x="73" y="14"/>
                  </a:cubicBezTo>
                  <a:lnTo>
                    <a:pt x="73" y="10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 name="Rectangle 75"/>
            <p:cNvSpPr>
              <a:spLocks noChangeArrowheads="1"/>
            </p:cNvSpPr>
            <p:nvPr/>
          </p:nvSpPr>
          <p:spPr bwMode="auto">
            <a:xfrm>
              <a:off x="3957638"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7" name="Rectangle 76"/>
            <p:cNvSpPr>
              <a:spLocks noChangeArrowheads="1"/>
            </p:cNvSpPr>
            <p:nvPr/>
          </p:nvSpPr>
          <p:spPr bwMode="auto">
            <a:xfrm>
              <a:off x="3995738" y="2782888"/>
              <a:ext cx="190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8" name="Rectangle 77"/>
            <p:cNvSpPr>
              <a:spLocks noChangeArrowheads="1"/>
            </p:cNvSpPr>
            <p:nvPr/>
          </p:nvSpPr>
          <p:spPr bwMode="auto">
            <a:xfrm>
              <a:off x="4032250"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39" name="Rectangle 78"/>
            <p:cNvSpPr>
              <a:spLocks noChangeArrowheads="1"/>
            </p:cNvSpPr>
            <p:nvPr/>
          </p:nvSpPr>
          <p:spPr bwMode="auto">
            <a:xfrm>
              <a:off x="4070350" y="2782888"/>
              <a:ext cx="17463"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40" name="Rectangle 79"/>
            <p:cNvSpPr>
              <a:spLocks noChangeArrowheads="1"/>
            </p:cNvSpPr>
            <p:nvPr/>
          </p:nvSpPr>
          <p:spPr bwMode="auto">
            <a:xfrm>
              <a:off x="3957638"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41" name="Rectangle 80"/>
            <p:cNvSpPr>
              <a:spLocks noChangeArrowheads="1"/>
            </p:cNvSpPr>
            <p:nvPr/>
          </p:nvSpPr>
          <p:spPr bwMode="auto">
            <a:xfrm>
              <a:off x="3995738" y="2746375"/>
              <a:ext cx="19050"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42" name="Rectangle 81"/>
            <p:cNvSpPr>
              <a:spLocks noChangeArrowheads="1"/>
            </p:cNvSpPr>
            <p:nvPr/>
          </p:nvSpPr>
          <p:spPr bwMode="auto">
            <a:xfrm>
              <a:off x="4032250"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43" name="Rectangle 82"/>
            <p:cNvSpPr>
              <a:spLocks noChangeArrowheads="1"/>
            </p:cNvSpPr>
            <p:nvPr/>
          </p:nvSpPr>
          <p:spPr bwMode="auto">
            <a:xfrm>
              <a:off x="4070350" y="2746375"/>
              <a:ext cx="1746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44" name="Freeform 101"/>
          <p:cNvSpPr>
            <a:spLocks noChangeArrowheads="1"/>
          </p:cNvSpPr>
          <p:nvPr/>
        </p:nvSpPr>
        <p:spPr bwMode="auto">
          <a:xfrm>
            <a:off x="509428" y="591312"/>
            <a:ext cx="320040" cy="246888"/>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2"/>
          </a:solidFill>
          <a:ln>
            <a:noFill/>
          </a:ln>
          <a:effectLst/>
          <a:extLst/>
        </p:spPr>
        <p:txBody>
          <a:bodyPr wrap="none" lIns="34290" tIns="17145" rIns="34290" bIns="17145" anchor="ctr"/>
          <a:lstStyle/>
          <a:p>
            <a:pPr eaLnBrk="1" hangingPunct="1">
              <a:defRPr/>
            </a:pPr>
            <a:endParaRPr lang="en-US"/>
          </a:p>
        </p:txBody>
      </p:sp>
    </p:spTree>
    <p:extLst>
      <p:ext uri="{BB962C8B-B14F-4D97-AF65-F5344CB8AC3E}">
        <p14:creationId xmlns:p14="http://schemas.microsoft.com/office/powerpoint/2010/main" val="41455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Lack of content means less people will go online</a:t>
            </a:r>
            <a:endParaRPr lang="en-US" b="1" dirty="0"/>
          </a:p>
        </p:txBody>
      </p:sp>
      <p:pic>
        <p:nvPicPr>
          <p:cNvPr id="3" name="Afbeelding 2"/>
          <p:cNvPicPr>
            <a:picLocks noChangeAspect="1"/>
          </p:cNvPicPr>
          <p:nvPr/>
        </p:nvPicPr>
        <p:blipFill rotWithShape="1">
          <a:blip r:embed="rId3"/>
          <a:srcRect t="8400"/>
          <a:stretch/>
        </p:blipFill>
        <p:spPr>
          <a:xfrm>
            <a:off x="653230" y="1524000"/>
            <a:ext cx="8871770" cy="43434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Freeform 54"/>
          <p:cNvSpPr>
            <a:spLocks noEditPoints="1"/>
          </p:cNvSpPr>
          <p:nvPr/>
        </p:nvSpPr>
        <p:spPr bwMode="auto">
          <a:xfrm>
            <a:off x="542096" y="381000"/>
            <a:ext cx="320040" cy="320040"/>
          </a:xfrm>
          <a:custGeom>
            <a:avLst/>
            <a:gdLst>
              <a:gd name="T0" fmla="*/ 337803674 w 256"/>
              <a:gd name="T1" fmla="*/ 652720159 h 256"/>
              <a:gd name="T2" fmla="*/ 312404889 w 256"/>
              <a:gd name="T3" fmla="*/ 652720159 h 256"/>
              <a:gd name="T4" fmla="*/ 0 w 256"/>
              <a:gd name="T5" fmla="*/ 501698977 h 256"/>
              <a:gd name="T6" fmla="*/ 30477904 w 256"/>
              <a:gd name="T7" fmla="*/ 0 h 256"/>
              <a:gd name="T8" fmla="*/ 43178093 w 256"/>
              <a:gd name="T9" fmla="*/ 2559844 h 256"/>
              <a:gd name="T10" fmla="*/ 325105078 w 256"/>
              <a:gd name="T11" fmla="*/ 120304657 h 256"/>
              <a:gd name="T12" fmla="*/ 607030470 w 256"/>
              <a:gd name="T13" fmla="*/ 2559844 h 256"/>
              <a:gd name="T14" fmla="*/ 619730659 w 256"/>
              <a:gd name="T15" fmla="*/ 0 h 256"/>
              <a:gd name="T16" fmla="*/ 650208563 w 256"/>
              <a:gd name="T17" fmla="*/ 501698977 h 256"/>
              <a:gd name="T18" fmla="*/ 294625581 w 256"/>
              <a:gd name="T19" fmla="*/ 174058176 h 256"/>
              <a:gd name="T20" fmla="*/ 60957401 w 256"/>
              <a:gd name="T21" fmla="*/ 481221827 h 256"/>
              <a:gd name="T22" fmla="*/ 294625581 w 256"/>
              <a:gd name="T23" fmla="*/ 174058176 h 256"/>
              <a:gd name="T24" fmla="*/ 355582982 w 256"/>
              <a:gd name="T25" fmla="*/ 174058176 h 256"/>
              <a:gd name="T26" fmla="*/ 589251162 w 256"/>
              <a:gd name="T27" fmla="*/ 481221827 h 256"/>
              <a:gd name="T28" fmla="*/ 403840195 w 256"/>
              <a:gd name="T29" fmla="*/ 217573920 h 256"/>
              <a:gd name="T30" fmla="*/ 528293760 w 256"/>
              <a:gd name="T31" fmla="*/ 163820401 h 256"/>
              <a:gd name="T32" fmla="*/ 540993949 w 256"/>
              <a:gd name="T33" fmla="*/ 222693607 h 256"/>
              <a:gd name="T34" fmla="*/ 416540384 w 256"/>
              <a:gd name="T35" fmla="*/ 276445526 h 256"/>
              <a:gd name="T36" fmla="*/ 403840195 w 256"/>
              <a:gd name="T37" fmla="*/ 217573920 h 256"/>
              <a:gd name="T38" fmla="*/ 403840195 w 256"/>
              <a:gd name="T39" fmla="*/ 330199045 h 256"/>
              <a:gd name="T40" fmla="*/ 528293760 w 256"/>
              <a:gd name="T41" fmla="*/ 276445526 h 256"/>
              <a:gd name="T42" fmla="*/ 540993949 w 256"/>
              <a:gd name="T43" fmla="*/ 335318733 h 256"/>
              <a:gd name="T44" fmla="*/ 416540384 w 256"/>
              <a:gd name="T45" fmla="*/ 389072251 h 256"/>
              <a:gd name="T46" fmla="*/ 403840195 w 256"/>
              <a:gd name="T47" fmla="*/ 330199045 h 256"/>
              <a:gd name="T48" fmla="*/ 403840195 w 256"/>
              <a:gd name="T49" fmla="*/ 442825770 h 256"/>
              <a:gd name="T50" fmla="*/ 528293760 w 256"/>
              <a:gd name="T51" fmla="*/ 389072251 h 256"/>
              <a:gd name="T52" fmla="*/ 540993949 w 256"/>
              <a:gd name="T53" fmla="*/ 447945458 h 256"/>
              <a:gd name="T54" fmla="*/ 416540384 w 256"/>
              <a:gd name="T55" fmla="*/ 501698977 h 256"/>
              <a:gd name="T56" fmla="*/ 403840195 w 256"/>
              <a:gd name="T57" fmla="*/ 442825770 h 256"/>
              <a:gd name="T58" fmla="*/ 134613398 w 256"/>
              <a:gd name="T59" fmla="*/ 166380244 h 256"/>
              <a:gd name="T60" fmla="*/ 264147677 w 256"/>
              <a:gd name="T61" fmla="*/ 245730601 h 256"/>
              <a:gd name="T62" fmla="*/ 220969584 w 256"/>
              <a:gd name="T63" fmla="*/ 273887282 h 256"/>
              <a:gd name="T64" fmla="*/ 91435305 w 256"/>
              <a:gd name="T65" fmla="*/ 194536926 h 256"/>
              <a:gd name="T66" fmla="*/ 121914803 w 256"/>
              <a:gd name="T67" fmla="*/ 276445526 h 256"/>
              <a:gd name="T68" fmla="*/ 246368369 w 256"/>
              <a:gd name="T69" fmla="*/ 330199045 h 256"/>
              <a:gd name="T70" fmla="*/ 233668179 w 256"/>
              <a:gd name="T71" fmla="*/ 389072251 h 256"/>
              <a:gd name="T72" fmla="*/ 109214614 w 256"/>
              <a:gd name="T73" fmla="*/ 335318733 h 256"/>
              <a:gd name="T74" fmla="*/ 121914803 w 256"/>
              <a:gd name="T75" fmla="*/ 276445526 h 256"/>
              <a:gd name="T76" fmla="*/ 134613398 w 256"/>
              <a:gd name="T77" fmla="*/ 391632095 h 256"/>
              <a:gd name="T78" fmla="*/ 264147677 w 256"/>
              <a:gd name="T79" fmla="*/ 470982452 h 256"/>
              <a:gd name="T80" fmla="*/ 220969584 w 256"/>
              <a:gd name="T81" fmla="*/ 499139133 h 256"/>
              <a:gd name="T82" fmla="*/ 91435305 w 256"/>
              <a:gd name="T83" fmla="*/ 419788777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chemeClr val="accent2"/>
          </a:solidFill>
          <a:ln>
            <a:noFill/>
          </a:ln>
        </p:spPr>
        <p:txBody>
          <a:bodyPr/>
          <a:lstStyle/>
          <a:p>
            <a:endParaRPr lang="en-US"/>
          </a:p>
        </p:txBody>
      </p:sp>
      <p:sp>
        <p:nvSpPr>
          <p:cNvPr id="6" name="Tekstvak 5"/>
          <p:cNvSpPr txBox="1"/>
          <p:nvPr/>
        </p:nvSpPr>
        <p:spPr>
          <a:xfrm>
            <a:off x="609600" y="6516161"/>
            <a:ext cx="2438400" cy="246221"/>
          </a:xfrm>
          <a:prstGeom prst="rect">
            <a:avLst/>
          </a:prstGeom>
          <a:noFill/>
        </p:spPr>
        <p:txBody>
          <a:bodyPr wrap="square" rtlCol="0">
            <a:spAutoFit/>
          </a:bodyPr>
          <a:lstStyle/>
          <a:p>
            <a:r>
              <a:rPr lang="en-US" sz="1000" dirty="0" smtClean="0">
                <a:latin typeface="Calibri" panose="020F0502020204030204" pitchFamily="34" charset="0"/>
              </a:rPr>
              <a:t>Source: World Economic Forum, 2015</a:t>
            </a:r>
            <a:endParaRPr lang="en-US" sz="1000" dirty="0">
              <a:latin typeface="Calibri" panose="020F0502020204030204" pitchFamily="34" charset="0"/>
            </a:endParaRPr>
          </a:p>
        </p:txBody>
      </p:sp>
    </p:spTree>
    <p:extLst>
      <p:ext uri="{BB962C8B-B14F-4D97-AF65-F5344CB8AC3E}">
        <p14:creationId xmlns:p14="http://schemas.microsoft.com/office/powerpoint/2010/main" val="99829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p:nvPr/>
        </p:nvSpPr>
        <p:spPr>
          <a:xfrm>
            <a:off x="4858369" y="1593977"/>
            <a:ext cx="4466094" cy="3782933"/>
          </a:xfrm>
          <a:prstGeom prst="rect">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22" name="Rectangle 69"/>
          <p:cNvSpPr/>
          <p:nvPr/>
        </p:nvSpPr>
        <p:spPr>
          <a:xfrm>
            <a:off x="4953001" y="1687275"/>
            <a:ext cx="4258355"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b="1" dirty="0">
                <a:latin typeface="Calibri"/>
              </a:rPr>
              <a:t>To</a:t>
            </a:r>
          </a:p>
        </p:txBody>
      </p:sp>
      <p:sp>
        <p:nvSpPr>
          <p:cNvPr id="19" name="AutoShape 3"/>
          <p:cNvSpPr>
            <a:spLocks/>
          </p:cNvSpPr>
          <p:nvPr/>
        </p:nvSpPr>
        <p:spPr bwMode="auto">
          <a:xfrm>
            <a:off x="829468" y="1593978"/>
            <a:ext cx="3847463" cy="3782932"/>
          </a:xfrm>
          <a:prstGeom prst="rightArrow">
            <a:avLst>
              <a:gd name="adj1" fmla="val 100000"/>
              <a:gd name="adj2" fmla="val 12128"/>
            </a:avLst>
          </a:prstGeom>
          <a:pattFill prst="ltUpDiag">
            <a:fgClr>
              <a:schemeClr val="bg2">
                <a:lumMod val="90000"/>
              </a:schemeClr>
            </a:fgClr>
            <a:bgClr>
              <a:schemeClr val="bg1"/>
            </a:bgClr>
          </a:pattFill>
          <a:ln w="6350">
            <a:solidFill>
              <a:schemeClr val="accent2"/>
            </a:solidFill>
            <a:miter lim="800000"/>
            <a:headEnd/>
            <a:tailEnd/>
          </a:ln>
          <a:effectLst/>
        </p:spPr>
        <p:txBody>
          <a:bodyPr wrap="none" tIns="0" anchor="ctr"/>
          <a:lstStyle/>
          <a:p>
            <a:endParaRPr lang="en-US" sz="1390">
              <a:solidFill>
                <a:prstClr val="black"/>
              </a:solidFill>
              <a:latin typeface="Calibri" panose="020F0502020204030204" pitchFamily="34" charset="0"/>
            </a:endParaRPr>
          </a:p>
        </p:txBody>
      </p:sp>
      <p:sp>
        <p:nvSpPr>
          <p:cNvPr id="20" name="Rectangle 79"/>
          <p:cNvSpPr/>
          <p:nvPr/>
        </p:nvSpPr>
        <p:spPr>
          <a:xfrm>
            <a:off x="929213" y="1688474"/>
            <a:ext cx="3227203" cy="373379"/>
          </a:xfrm>
          <a:prstGeom prst="rect">
            <a:avLst/>
          </a:prstGeom>
          <a:gradFill flip="none" rotWithShape="1">
            <a:gsLst>
              <a:gs pos="0">
                <a:srgbClr val="FFD72E"/>
              </a:gs>
              <a:gs pos="100000">
                <a:srgbClr val="FCBF34"/>
              </a:gs>
            </a:gsLst>
            <a:path path="circle">
              <a:fillToRect l="100000" b="100000"/>
            </a:path>
            <a:tileRect t="-100000" r="-100000"/>
          </a:gradFill>
          <a:ln w="190500" cap="flat">
            <a:noFill/>
            <a:prstDash val="solid"/>
            <a:miter lim="800000"/>
            <a:headEnd type="none" w="med" len="med"/>
            <a:tailEnd type="none" w="med" len="med"/>
          </a:ln>
        </p:spPr>
        <p:txBody>
          <a:bodyPr lIns="0" tIns="0" rIns="0" bIns="0" anchor="ctr" anchorCtr="0"/>
          <a:lstStyle/>
          <a:p>
            <a:pPr algn="ctr" defTabSz="359459"/>
            <a:r>
              <a:rPr lang="en-US" b="1" dirty="0">
                <a:latin typeface="Calibri"/>
              </a:rPr>
              <a:t>From</a:t>
            </a:r>
          </a:p>
        </p:txBody>
      </p:sp>
      <p:sp>
        <p:nvSpPr>
          <p:cNvPr id="2" name="Titel 1"/>
          <p:cNvSpPr>
            <a:spLocks noGrp="1"/>
          </p:cNvSpPr>
          <p:nvPr>
            <p:ph type="title"/>
          </p:nvPr>
        </p:nvSpPr>
        <p:spPr/>
        <p:txBody>
          <a:bodyPr/>
          <a:lstStyle/>
          <a:p>
            <a:r>
              <a:rPr lang="en-GB" b="1" dirty="0" smtClean="0"/>
              <a:t>We are moving beyond mere connectivity</a:t>
            </a:r>
            <a:endParaRPr lang="en-GB" b="1" dirty="0"/>
          </a:p>
        </p:txBody>
      </p:sp>
      <p:graphicFrame>
        <p:nvGraphicFramePr>
          <p:cNvPr id="4" name="Diagram 3"/>
          <p:cNvGraphicFramePr/>
          <p:nvPr>
            <p:extLst>
              <p:ext uri="{D42A27DB-BD31-4B8C-83A1-F6EECF244321}">
                <p14:modId xmlns:p14="http://schemas.microsoft.com/office/powerpoint/2010/main" val="3775272652"/>
              </p:ext>
            </p:extLst>
          </p:nvPr>
        </p:nvGraphicFramePr>
        <p:xfrm>
          <a:off x="5020240" y="2678726"/>
          <a:ext cx="4142349" cy="2780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88"/>
          <p:cNvSpPr>
            <a:spLocks noChangeArrowheads="1"/>
          </p:cNvSpPr>
          <p:nvPr/>
        </p:nvSpPr>
        <p:spPr bwMode="auto">
          <a:xfrm>
            <a:off x="6913450" y="3783034"/>
            <a:ext cx="477950" cy="477950"/>
          </a:xfrm>
          <a:custGeom>
            <a:avLst/>
            <a:gdLst>
              <a:gd name="T0" fmla="*/ 2147483646 w 601"/>
              <a:gd name="T1" fmla="*/ 2147483646 h 609"/>
              <a:gd name="T2" fmla="*/ 2147483646 w 601"/>
              <a:gd name="T3" fmla="*/ 2147483646 h 609"/>
              <a:gd name="T4" fmla="*/ 0 w 601"/>
              <a:gd name="T5" fmla="*/ 2147483646 h 609"/>
              <a:gd name="T6" fmla="*/ 2147483646 w 601"/>
              <a:gd name="T7" fmla="*/ 0 h 609"/>
              <a:gd name="T8" fmla="*/ 2147483646 w 601"/>
              <a:gd name="T9" fmla="*/ 2147483646 h 609"/>
              <a:gd name="T10" fmla="*/ 2147483646 w 601"/>
              <a:gd name="T11" fmla="*/ 2147483646 h 609"/>
              <a:gd name="T12" fmla="*/ 2147483646 w 601"/>
              <a:gd name="T13" fmla="*/ 2147483646 h 609"/>
              <a:gd name="T14" fmla="*/ 2147483646 w 601"/>
              <a:gd name="T15" fmla="*/ 2147483646 h 609"/>
              <a:gd name="T16" fmla="*/ 2147483646 w 601"/>
              <a:gd name="T17" fmla="*/ 2147483646 h 609"/>
              <a:gd name="T18" fmla="*/ 2147483646 w 601"/>
              <a:gd name="T19" fmla="*/ 2147483646 h 609"/>
              <a:gd name="T20" fmla="*/ 2147483646 w 601"/>
              <a:gd name="T21" fmla="*/ 2147483646 h 609"/>
              <a:gd name="T22" fmla="*/ 2147483646 w 601"/>
              <a:gd name="T23" fmla="*/ 2147483646 h 609"/>
              <a:gd name="T24" fmla="*/ 2147483646 w 601"/>
              <a:gd name="T25" fmla="*/ 2147483646 h 609"/>
              <a:gd name="T26" fmla="*/ 2147483646 w 601"/>
              <a:gd name="T27" fmla="*/ 2147483646 h 609"/>
              <a:gd name="T28" fmla="*/ 2147483646 w 601"/>
              <a:gd name="T29" fmla="*/ 2147483646 h 609"/>
              <a:gd name="T30" fmla="*/ 2147483646 w 601"/>
              <a:gd name="T31" fmla="*/ 2147483646 h 609"/>
              <a:gd name="T32" fmla="*/ 2147483646 w 601"/>
              <a:gd name="T33" fmla="*/ 2147483646 h 609"/>
              <a:gd name="T34" fmla="*/ 2147483646 w 601"/>
              <a:gd name="T35" fmla="*/ 2147483646 h 609"/>
              <a:gd name="T36" fmla="*/ 2147483646 w 601"/>
              <a:gd name="T37" fmla="*/ 2147483646 h 609"/>
              <a:gd name="T38" fmla="*/ 2147483646 w 601"/>
              <a:gd name="T39" fmla="*/ 2147483646 h 609"/>
              <a:gd name="T40" fmla="*/ 2147483646 w 601"/>
              <a:gd name="T41" fmla="*/ 2147483646 h 609"/>
              <a:gd name="T42" fmla="*/ 2147483646 w 601"/>
              <a:gd name="T43" fmla="*/ 2147483646 h 609"/>
              <a:gd name="T44" fmla="*/ 2147483646 w 601"/>
              <a:gd name="T45" fmla="*/ 2147483646 h 609"/>
              <a:gd name="T46" fmla="*/ 2147483646 w 601"/>
              <a:gd name="T47" fmla="*/ 2147483646 h 609"/>
              <a:gd name="T48" fmla="*/ 2147483646 w 601"/>
              <a:gd name="T49" fmla="*/ 2147483646 h 609"/>
              <a:gd name="T50" fmla="*/ 2147483646 w 601"/>
              <a:gd name="T51" fmla="*/ 2147483646 h 609"/>
              <a:gd name="T52" fmla="*/ 2147483646 w 601"/>
              <a:gd name="T53" fmla="*/ 2147483646 h 609"/>
              <a:gd name="T54" fmla="*/ 2147483646 w 601"/>
              <a:gd name="T55" fmla="*/ 2147483646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tx1">
              <a:lumMod val="95000"/>
              <a:lumOff val="5000"/>
            </a:schemeClr>
          </a:solidFill>
          <a:ln>
            <a:noFill/>
          </a:ln>
          <a:effectLst/>
        </p:spPr>
        <p:txBody>
          <a:bodyPr wrap="none" anchor="ctr"/>
          <a:lstStyle/>
          <a:p>
            <a:endParaRPr lang="en-US" sz="1464"/>
          </a:p>
        </p:txBody>
      </p:sp>
      <p:graphicFrame>
        <p:nvGraphicFramePr>
          <p:cNvPr id="6" name="Diagram 5"/>
          <p:cNvGraphicFramePr/>
          <p:nvPr>
            <p:extLst>
              <p:ext uri="{D42A27DB-BD31-4B8C-83A1-F6EECF244321}">
                <p14:modId xmlns:p14="http://schemas.microsoft.com/office/powerpoint/2010/main" val="1520147093"/>
              </p:ext>
            </p:extLst>
          </p:nvPr>
        </p:nvGraphicFramePr>
        <p:xfrm>
          <a:off x="1373661" y="2813494"/>
          <a:ext cx="3000005" cy="2418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292"/>
          <p:cNvGrpSpPr/>
          <p:nvPr/>
        </p:nvGrpSpPr>
        <p:grpSpPr>
          <a:xfrm>
            <a:off x="1773266" y="3826484"/>
            <a:ext cx="260700" cy="391050"/>
            <a:chOff x="3922713" y="2541588"/>
            <a:chExt cx="204788" cy="296863"/>
          </a:xfrm>
          <a:solidFill>
            <a:schemeClr val="tx1">
              <a:lumMod val="95000"/>
              <a:lumOff val="5000"/>
            </a:schemeClr>
          </a:solidFill>
          <a:effectLst/>
        </p:grpSpPr>
        <p:sp>
          <p:nvSpPr>
            <p:cNvPr id="8" name="Rectangle 72"/>
            <p:cNvSpPr>
              <a:spLocks noChangeArrowheads="1"/>
            </p:cNvSpPr>
            <p:nvPr/>
          </p:nvSpPr>
          <p:spPr bwMode="auto">
            <a:xfrm>
              <a:off x="3957638" y="2616200"/>
              <a:ext cx="130175" cy="109538"/>
            </a:xfrm>
            <a:prstGeom prst="rect">
              <a:avLst/>
            </a:prstGeom>
            <a:grpFill/>
            <a:ln w="9525">
              <a:noFill/>
              <a:miter lim="800000"/>
              <a:headEnd/>
              <a:tailEnd/>
            </a:ln>
          </p:spPr>
          <p:txBody>
            <a:bodyPr/>
            <a:lstStyle/>
            <a:p>
              <a:pPr>
                <a:defRPr/>
              </a:pPr>
              <a:endParaRPr lang="en-US" sz="1711"/>
            </a:p>
          </p:txBody>
        </p:sp>
        <p:sp>
          <p:nvSpPr>
            <p:cNvPr id="9" name="Rectangle 73"/>
            <p:cNvSpPr>
              <a:spLocks noChangeArrowheads="1"/>
            </p:cNvSpPr>
            <p:nvPr/>
          </p:nvSpPr>
          <p:spPr bwMode="auto">
            <a:xfrm>
              <a:off x="3995738" y="2578100"/>
              <a:ext cx="57150" cy="20638"/>
            </a:xfrm>
            <a:prstGeom prst="rect">
              <a:avLst/>
            </a:prstGeom>
            <a:grpFill/>
            <a:ln w="9525">
              <a:noFill/>
              <a:miter lim="800000"/>
              <a:headEnd/>
              <a:tailEnd/>
            </a:ln>
          </p:spPr>
          <p:txBody>
            <a:bodyPr/>
            <a:lstStyle/>
            <a:p>
              <a:pPr>
                <a:defRPr/>
              </a:pPr>
              <a:endParaRPr lang="en-US" sz="1711"/>
            </a:p>
          </p:txBody>
        </p:sp>
        <p:sp>
          <p:nvSpPr>
            <p:cNvPr id="10" name="Freeform 74"/>
            <p:cNvSpPr>
              <a:spLocks noEditPoints="1"/>
            </p:cNvSpPr>
            <p:nvPr/>
          </p:nvSpPr>
          <p:spPr bwMode="auto">
            <a:xfrm>
              <a:off x="3922713" y="2541588"/>
              <a:ext cx="204788" cy="296863"/>
            </a:xfrm>
            <a:custGeom>
              <a:avLst/>
              <a:gdLst/>
              <a:ahLst/>
              <a:cxnLst>
                <a:cxn ang="0">
                  <a:pos x="65" y="0"/>
                </a:cxn>
                <a:cxn ang="0">
                  <a:pos x="14" y="0"/>
                </a:cxn>
                <a:cxn ang="0">
                  <a:pos x="0" y="14"/>
                </a:cxn>
                <a:cxn ang="0">
                  <a:pos x="0" y="102"/>
                </a:cxn>
                <a:cxn ang="0">
                  <a:pos x="14" y="116"/>
                </a:cxn>
                <a:cxn ang="0">
                  <a:pos x="65" y="116"/>
                </a:cxn>
                <a:cxn ang="0">
                  <a:pos x="80" y="102"/>
                </a:cxn>
                <a:cxn ang="0">
                  <a:pos x="80" y="14"/>
                </a:cxn>
                <a:cxn ang="0">
                  <a:pos x="65" y="0"/>
                </a:cxn>
                <a:cxn ang="0">
                  <a:pos x="73" y="102"/>
                </a:cxn>
                <a:cxn ang="0">
                  <a:pos x="65" y="109"/>
                </a:cxn>
                <a:cxn ang="0">
                  <a:pos x="14" y="109"/>
                </a:cxn>
                <a:cxn ang="0">
                  <a:pos x="7" y="102"/>
                </a:cxn>
                <a:cxn ang="0">
                  <a:pos x="7" y="14"/>
                </a:cxn>
                <a:cxn ang="0">
                  <a:pos x="14" y="7"/>
                </a:cxn>
                <a:cxn ang="0">
                  <a:pos x="65" y="7"/>
                </a:cxn>
                <a:cxn ang="0">
                  <a:pos x="73" y="14"/>
                </a:cxn>
                <a:cxn ang="0">
                  <a:pos x="73" y="102"/>
                </a:cxn>
              </a:cxnLst>
              <a:rect l="0" t="0" r="r" b="b"/>
              <a:pathLst>
                <a:path w="80" h="116">
                  <a:moveTo>
                    <a:pt x="65" y="0"/>
                  </a:moveTo>
                  <a:cubicBezTo>
                    <a:pt x="14" y="0"/>
                    <a:pt x="14" y="0"/>
                    <a:pt x="14" y="0"/>
                  </a:cubicBezTo>
                  <a:cubicBezTo>
                    <a:pt x="6" y="0"/>
                    <a:pt x="0" y="6"/>
                    <a:pt x="0" y="14"/>
                  </a:cubicBezTo>
                  <a:cubicBezTo>
                    <a:pt x="0" y="102"/>
                    <a:pt x="0" y="102"/>
                    <a:pt x="0" y="102"/>
                  </a:cubicBezTo>
                  <a:cubicBezTo>
                    <a:pt x="0" y="110"/>
                    <a:pt x="6" y="116"/>
                    <a:pt x="14" y="116"/>
                  </a:cubicBezTo>
                  <a:cubicBezTo>
                    <a:pt x="65" y="116"/>
                    <a:pt x="65" y="116"/>
                    <a:pt x="65" y="116"/>
                  </a:cubicBezTo>
                  <a:cubicBezTo>
                    <a:pt x="73" y="116"/>
                    <a:pt x="80" y="110"/>
                    <a:pt x="80" y="102"/>
                  </a:cubicBezTo>
                  <a:cubicBezTo>
                    <a:pt x="80" y="14"/>
                    <a:pt x="80" y="14"/>
                    <a:pt x="80" y="14"/>
                  </a:cubicBezTo>
                  <a:cubicBezTo>
                    <a:pt x="80" y="6"/>
                    <a:pt x="73" y="0"/>
                    <a:pt x="65" y="0"/>
                  </a:cubicBezTo>
                  <a:close/>
                  <a:moveTo>
                    <a:pt x="73" y="102"/>
                  </a:moveTo>
                  <a:cubicBezTo>
                    <a:pt x="73" y="106"/>
                    <a:pt x="69" y="109"/>
                    <a:pt x="65" y="109"/>
                  </a:cubicBezTo>
                  <a:cubicBezTo>
                    <a:pt x="14" y="109"/>
                    <a:pt x="14" y="109"/>
                    <a:pt x="14" y="109"/>
                  </a:cubicBezTo>
                  <a:cubicBezTo>
                    <a:pt x="10" y="109"/>
                    <a:pt x="7" y="106"/>
                    <a:pt x="7" y="102"/>
                  </a:cubicBezTo>
                  <a:cubicBezTo>
                    <a:pt x="7" y="14"/>
                    <a:pt x="7" y="14"/>
                    <a:pt x="7" y="14"/>
                  </a:cubicBezTo>
                  <a:cubicBezTo>
                    <a:pt x="7" y="10"/>
                    <a:pt x="10" y="7"/>
                    <a:pt x="14" y="7"/>
                  </a:cubicBezTo>
                  <a:cubicBezTo>
                    <a:pt x="65" y="7"/>
                    <a:pt x="65" y="7"/>
                    <a:pt x="65" y="7"/>
                  </a:cubicBezTo>
                  <a:cubicBezTo>
                    <a:pt x="69" y="7"/>
                    <a:pt x="73" y="10"/>
                    <a:pt x="73" y="14"/>
                  </a:cubicBezTo>
                  <a:lnTo>
                    <a:pt x="73" y="102"/>
                  </a:lnTo>
                  <a:close/>
                </a:path>
              </a:pathLst>
            </a:custGeom>
            <a:grpFill/>
            <a:ln w="9525">
              <a:noFill/>
              <a:round/>
              <a:headEnd/>
              <a:tailEnd/>
            </a:ln>
          </p:spPr>
          <p:txBody>
            <a:bodyPr/>
            <a:lstStyle/>
            <a:p>
              <a:pPr>
                <a:defRPr/>
              </a:pPr>
              <a:endParaRPr lang="en-US" sz="1711"/>
            </a:p>
          </p:txBody>
        </p:sp>
        <p:sp>
          <p:nvSpPr>
            <p:cNvPr id="11" name="Rectangle 75"/>
            <p:cNvSpPr>
              <a:spLocks noChangeArrowheads="1"/>
            </p:cNvSpPr>
            <p:nvPr/>
          </p:nvSpPr>
          <p:spPr bwMode="auto">
            <a:xfrm>
              <a:off x="3957638" y="2782888"/>
              <a:ext cx="20638" cy="20638"/>
            </a:xfrm>
            <a:prstGeom prst="rect">
              <a:avLst/>
            </a:prstGeom>
            <a:grpFill/>
            <a:ln w="9525">
              <a:noFill/>
              <a:miter lim="800000"/>
              <a:headEnd/>
              <a:tailEnd/>
            </a:ln>
          </p:spPr>
          <p:txBody>
            <a:bodyPr/>
            <a:lstStyle/>
            <a:p>
              <a:pPr>
                <a:defRPr/>
              </a:pPr>
              <a:endParaRPr lang="en-US" sz="1711"/>
            </a:p>
          </p:txBody>
        </p:sp>
        <p:sp>
          <p:nvSpPr>
            <p:cNvPr id="12" name="Rectangle 76"/>
            <p:cNvSpPr>
              <a:spLocks noChangeArrowheads="1"/>
            </p:cNvSpPr>
            <p:nvPr/>
          </p:nvSpPr>
          <p:spPr bwMode="auto">
            <a:xfrm>
              <a:off x="3995738" y="2782888"/>
              <a:ext cx="19050" cy="20638"/>
            </a:xfrm>
            <a:prstGeom prst="rect">
              <a:avLst/>
            </a:prstGeom>
            <a:grpFill/>
            <a:ln w="9525">
              <a:noFill/>
              <a:miter lim="800000"/>
              <a:headEnd/>
              <a:tailEnd/>
            </a:ln>
          </p:spPr>
          <p:txBody>
            <a:bodyPr/>
            <a:lstStyle/>
            <a:p>
              <a:pPr>
                <a:defRPr/>
              </a:pPr>
              <a:endParaRPr lang="en-US" sz="1711"/>
            </a:p>
          </p:txBody>
        </p:sp>
        <p:sp>
          <p:nvSpPr>
            <p:cNvPr id="13" name="Rectangle 77"/>
            <p:cNvSpPr>
              <a:spLocks noChangeArrowheads="1"/>
            </p:cNvSpPr>
            <p:nvPr/>
          </p:nvSpPr>
          <p:spPr bwMode="auto">
            <a:xfrm>
              <a:off x="4032250" y="2782888"/>
              <a:ext cx="20638" cy="20638"/>
            </a:xfrm>
            <a:prstGeom prst="rect">
              <a:avLst/>
            </a:prstGeom>
            <a:grpFill/>
            <a:ln w="9525">
              <a:noFill/>
              <a:miter lim="800000"/>
              <a:headEnd/>
              <a:tailEnd/>
            </a:ln>
          </p:spPr>
          <p:txBody>
            <a:bodyPr/>
            <a:lstStyle/>
            <a:p>
              <a:pPr>
                <a:defRPr/>
              </a:pPr>
              <a:endParaRPr lang="en-US" sz="1711"/>
            </a:p>
          </p:txBody>
        </p:sp>
        <p:sp>
          <p:nvSpPr>
            <p:cNvPr id="14" name="Rectangle 78"/>
            <p:cNvSpPr>
              <a:spLocks noChangeArrowheads="1"/>
            </p:cNvSpPr>
            <p:nvPr/>
          </p:nvSpPr>
          <p:spPr bwMode="auto">
            <a:xfrm>
              <a:off x="4070350" y="2782888"/>
              <a:ext cx="17463" cy="20638"/>
            </a:xfrm>
            <a:prstGeom prst="rect">
              <a:avLst/>
            </a:prstGeom>
            <a:grpFill/>
            <a:ln w="9525">
              <a:noFill/>
              <a:miter lim="800000"/>
              <a:headEnd/>
              <a:tailEnd/>
            </a:ln>
          </p:spPr>
          <p:txBody>
            <a:bodyPr/>
            <a:lstStyle/>
            <a:p>
              <a:pPr>
                <a:defRPr/>
              </a:pPr>
              <a:endParaRPr lang="en-US" sz="1711"/>
            </a:p>
          </p:txBody>
        </p:sp>
        <p:sp>
          <p:nvSpPr>
            <p:cNvPr id="15" name="Rectangle 79"/>
            <p:cNvSpPr>
              <a:spLocks noChangeArrowheads="1"/>
            </p:cNvSpPr>
            <p:nvPr/>
          </p:nvSpPr>
          <p:spPr bwMode="auto">
            <a:xfrm>
              <a:off x="3957638" y="2746375"/>
              <a:ext cx="20638" cy="17463"/>
            </a:xfrm>
            <a:prstGeom prst="rect">
              <a:avLst/>
            </a:prstGeom>
            <a:grpFill/>
            <a:ln w="9525">
              <a:noFill/>
              <a:miter lim="800000"/>
              <a:headEnd/>
              <a:tailEnd/>
            </a:ln>
          </p:spPr>
          <p:txBody>
            <a:bodyPr/>
            <a:lstStyle/>
            <a:p>
              <a:pPr>
                <a:defRPr/>
              </a:pPr>
              <a:endParaRPr lang="en-US" sz="1711"/>
            </a:p>
          </p:txBody>
        </p:sp>
        <p:sp>
          <p:nvSpPr>
            <p:cNvPr id="16" name="Rectangle 80"/>
            <p:cNvSpPr>
              <a:spLocks noChangeArrowheads="1"/>
            </p:cNvSpPr>
            <p:nvPr/>
          </p:nvSpPr>
          <p:spPr bwMode="auto">
            <a:xfrm>
              <a:off x="3995738" y="2746375"/>
              <a:ext cx="19050" cy="17463"/>
            </a:xfrm>
            <a:prstGeom prst="rect">
              <a:avLst/>
            </a:prstGeom>
            <a:grpFill/>
            <a:ln w="9525">
              <a:noFill/>
              <a:miter lim="800000"/>
              <a:headEnd/>
              <a:tailEnd/>
            </a:ln>
          </p:spPr>
          <p:txBody>
            <a:bodyPr/>
            <a:lstStyle/>
            <a:p>
              <a:pPr>
                <a:defRPr/>
              </a:pPr>
              <a:endParaRPr lang="en-US" sz="1711"/>
            </a:p>
          </p:txBody>
        </p:sp>
        <p:sp>
          <p:nvSpPr>
            <p:cNvPr id="17" name="Rectangle 81"/>
            <p:cNvSpPr>
              <a:spLocks noChangeArrowheads="1"/>
            </p:cNvSpPr>
            <p:nvPr/>
          </p:nvSpPr>
          <p:spPr bwMode="auto">
            <a:xfrm>
              <a:off x="4032250" y="2746375"/>
              <a:ext cx="20638" cy="17463"/>
            </a:xfrm>
            <a:prstGeom prst="rect">
              <a:avLst/>
            </a:prstGeom>
            <a:grpFill/>
            <a:ln w="9525">
              <a:noFill/>
              <a:miter lim="800000"/>
              <a:headEnd/>
              <a:tailEnd/>
            </a:ln>
          </p:spPr>
          <p:txBody>
            <a:bodyPr/>
            <a:lstStyle/>
            <a:p>
              <a:pPr>
                <a:defRPr/>
              </a:pPr>
              <a:endParaRPr lang="en-US" sz="1711"/>
            </a:p>
          </p:txBody>
        </p:sp>
        <p:sp>
          <p:nvSpPr>
            <p:cNvPr id="18" name="Rectangle 82"/>
            <p:cNvSpPr>
              <a:spLocks noChangeArrowheads="1"/>
            </p:cNvSpPr>
            <p:nvPr/>
          </p:nvSpPr>
          <p:spPr bwMode="auto">
            <a:xfrm>
              <a:off x="4070350" y="2746375"/>
              <a:ext cx="17463" cy="17463"/>
            </a:xfrm>
            <a:prstGeom prst="rect">
              <a:avLst/>
            </a:prstGeom>
            <a:grpFill/>
            <a:ln w="9525">
              <a:noFill/>
              <a:miter lim="800000"/>
              <a:headEnd/>
              <a:tailEnd/>
            </a:ln>
          </p:spPr>
          <p:txBody>
            <a:bodyPr/>
            <a:lstStyle/>
            <a:p>
              <a:pPr>
                <a:defRPr/>
              </a:pPr>
              <a:endParaRPr lang="en-US" sz="1711"/>
            </a:p>
          </p:txBody>
        </p:sp>
      </p:grpSp>
      <p:sp>
        <p:nvSpPr>
          <p:cNvPr id="23" name="Rectangle 95"/>
          <p:cNvSpPr/>
          <p:nvPr/>
        </p:nvSpPr>
        <p:spPr>
          <a:xfrm>
            <a:off x="1675543" y="2220706"/>
            <a:ext cx="1760627" cy="634370"/>
          </a:xfrm>
          <a:prstGeom prst="rect">
            <a:avLst/>
          </a:prstGeom>
          <a:solidFill>
            <a:schemeClr val="bg1"/>
          </a:solidFill>
          <a:ln w="6350">
            <a:noFill/>
            <a:miter lim="800000"/>
            <a:headEnd/>
            <a:tailEnd/>
          </a:ln>
          <a:effectLst/>
        </p:spPr>
        <p:txBody>
          <a:bodyPr wrap="square" lIns="74328" tIns="83430" rIns="74328" anchor="ctr"/>
          <a:lstStyle/>
          <a:p>
            <a:pPr algn="ctr">
              <a:spcBef>
                <a:spcPts val="3708"/>
              </a:spcBef>
              <a:buClr>
                <a:srgbClr val="F0BE32"/>
              </a:buClr>
              <a:buSzPct val="125000"/>
            </a:pPr>
            <a:r>
              <a:rPr lang="en-US" b="1" dirty="0">
                <a:solidFill>
                  <a:srgbClr val="000000"/>
                </a:solidFill>
                <a:latin typeface="Calibri"/>
                <a:cs typeface="Calibri"/>
              </a:rPr>
              <a:t>Traditional Telecom</a:t>
            </a:r>
          </a:p>
        </p:txBody>
      </p:sp>
      <p:sp>
        <p:nvSpPr>
          <p:cNvPr id="24" name="Rectangle 123"/>
          <p:cNvSpPr/>
          <p:nvPr/>
        </p:nvSpPr>
        <p:spPr>
          <a:xfrm>
            <a:off x="5833090" y="2176302"/>
            <a:ext cx="2516647" cy="723177"/>
          </a:xfrm>
          <a:prstGeom prst="rect">
            <a:avLst/>
          </a:prstGeom>
          <a:solidFill>
            <a:schemeClr val="bg1"/>
          </a:solidFill>
          <a:ln w="6350">
            <a:noFill/>
            <a:miter lim="800000"/>
            <a:headEnd/>
            <a:tailEnd/>
          </a:ln>
          <a:effectLst/>
        </p:spPr>
        <p:txBody>
          <a:bodyPr wrap="square" lIns="139050" tIns="83430" rIns="139050" anchor="ctr"/>
          <a:lstStyle/>
          <a:p>
            <a:pPr algn="ctr">
              <a:spcBef>
                <a:spcPts val="3708"/>
              </a:spcBef>
              <a:buClr>
                <a:srgbClr val="F0BE32"/>
              </a:buClr>
              <a:buSzPct val="125000"/>
            </a:pPr>
            <a:r>
              <a:rPr lang="en-US" b="1" dirty="0" smtClean="0">
                <a:solidFill>
                  <a:srgbClr val="000000"/>
                </a:solidFill>
                <a:latin typeface="Calibri"/>
                <a:cs typeface="Calibri"/>
              </a:rPr>
              <a:t>Customer-centric digital </a:t>
            </a:r>
            <a:r>
              <a:rPr lang="en-US" b="1" dirty="0">
                <a:solidFill>
                  <a:srgbClr val="000000"/>
                </a:solidFill>
                <a:latin typeface="Calibri"/>
                <a:cs typeface="Calibri"/>
              </a:rPr>
              <a:t>service provider</a:t>
            </a:r>
          </a:p>
        </p:txBody>
      </p:sp>
      <p:sp>
        <p:nvSpPr>
          <p:cNvPr id="25" name="Freeform 54"/>
          <p:cNvSpPr>
            <a:spLocks noEditPoints="1"/>
          </p:cNvSpPr>
          <p:nvPr/>
        </p:nvSpPr>
        <p:spPr bwMode="auto">
          <a:xfrm>
            <a:off x="542096" y="381000"/>
            <a:ext cx="320040" cy="320040"/>
          </a:xfrm>
          <a:custGeom>
            <a:avLst/>
            <a:gdLst>
              <a:gd name="T0" fmla="*/ 337803674 w 256"/>
              <a:gd name="T1" fmla="*/ 652720159 h 256"/>
              <a:gd name="T2" fmla="*/ 312404889 w 256"/>
              <a:gd name="T3" fmla="*/ 652720159 h 256"/>
              <a:gd name="T4" fmla="*/ 0 w 256"/>
              <a:gd name="T5" fmla="*/ 501698977 h 256"/>
              <a:gd name="T6" fmla="*/ 30477904 w 256"/>
              <a:gd name="T7" fmla="*/ 0 h 256"/>
              <a:gd name="T8" fmla="*/ 43178093 w 256"/>
              <a:gd name="T9" fmla="*/ 2559844 h 256"/>
              <a:gd name="T10" fmla="*/ 325105078 w 256"/>
              <a:gd name="T11" fmla="*/ 120304657 h 256"/>
              <a:gd name="T12" fmla="*/ 607030470 w 256"/>
              <a:gd name="T13" fmla="*/ 2559844 h 256"/>
              <a:gd name="T14" fmla="*/ 619730659 w 256"/>
              <a:gd name="T15" fmla="*/ 0 h 256"/>
              <a:gd name="T16" fmla="*/ 650208563 w 256"/>
              <a:gd name="T17" fmla="*/ 501698977 h 256"/>
              <a:gd name="T18" fmla="*/ 294625581 w 256"/>
              <a:gd name="T19" fmla="*/ 174058176 h 256"/>
              <a:gd name="T20" fmla="*/ 60957401 w 256"/>
              <a:gd name="T21" fmla="*/ 481221827 h 256"/>
              <a:gd name="T22" fmla="*/ 294625581 w 256"/>
              <a:gd name="T23" fmla="*/ 174058176 h 256"/>
              <a:gd name="T24" fmla="*/ 355582982 w 256"/>
              <a:gd name="T25" fmla="*/ 174058176 h 256"/>
              <a:gd name="T26" fmla="*/ 589251162 w 256"/>
              <a:gd name="T27" fmla="*/ 481221827 h 256"/>
              <a:gd name="T28" fmla="*/ 403840195 w 256"/>
              <a:gd name="T29" fmla="*/ 217573920 h 256"/>
              <a:gd name="T30" fmla="*/ 528293760 w 256"/>
              <a:gd name="T31" fmla="*/ 163820401 h 256"/>
              <a:gd name="T32" fmla="*/ 540993949 w 256"/>
              <a:gd name="T33" fmla="*/ 222693607 h 256"/>
              <a:gd name="T34" fmla="*/ 416540384 w 256"/>
              <a:gd name="T35" fmla="*/ 276445526 h 256"/>
              <a:gd name="T36" fmla="*/ 403840195 w 256"/>
              <a:gd name="T37" fmla="*/ 217573920 h 256"/>
              <a:gd name="T38" fmla="*/ 403840195 w 256"/>
              <a:gd name="T39" fmla="*/ 330199045 h 256"/>
              <a:gd name="T40" fmla="*/ 528293760 w 256"/>
              <a:gd name="T41" fmla="*/ 276445526 h 256"/>
              <a:gd name="T42" fmla="*/ 540993949 w 256"/>
              <a:gd name="T43" fmla="*/ 335318733 h 256"/>
              <a:gd name="T44" fmla="*/ 416540384 w 256"/>
              <a:gd name="T45" fmla="*/ 389072251 h 256"/>
              <a:gd name="T46" fmla="*/ 403840195 w 256"/>
              <a:gd name="T47" fmla="*/ 330199045 h 256"/>
              <a:gd name="T48" fmla="*/ 403840195 w 256"/>
              <a:gd name="T49" fmla="*/ 442825770 h 256"/>
              <a:gd name="T50" fmla="*/ 528293760 w 256"/>
              <a:gd name="T51" fmla="*/ 389072251 h 256"/>
              <a:gd name="T52" fmla="*/ 540993949 w 256"/>
              <a:gd name="T53" fmla="*/ 447945458 h 256"/>
              <a:gd name="T54" fmla="*/ 416540384 w 256"/>
              <a:gd name="T55" fmla="*/ 501698977 h 256"/>
              <a:gd name="T56" fmla="*/ 403840195 w 256"/>
              <a:gd name="T57" fmla="*/ 442825770 h 256"/>
              <a:gd name="T58" fmla="*/ 134613398 w 256"/>
              <a:gd name="T59" fmla="*/ 166380244 h 256"/>
              <a:gd name="T60" fmla="*/ 264147677 w 256"/>
              <a:gd name="T61" fmla="*/ 245730601 h 256"/>
              <a:gd name="T62" fmla="*/ 220969584 w 256"/>
              <a:gd name="T63" fmla="*/ 273887282 h 256"/>
              <a:gd name="T64" fmla="*/ 91435305 w 256"/>
              <a:gd name="T65" fmla="*/ 194536926 h 256"/>
              <a:gd name="T66" fmla="*/ 121914803 w 256"/>
              <a:gd name="T67" fmla="*/ 276445526 h 256"/>
              <a:gd name="T68" fmla="*/ 246368369 w 256"/>
              <a:gd name="T69" fmla="*/ 330199045 h 256"/>
              <a:gd name="T70" fmla="*/ 233668179 w 256"/>
              <a:gd name="T71" fmla="*/ 389072251 h 256"/>
              <a:gd name="T72" fmla="*/ 109214614 w 256"/>
              <a:gd name="T73" fmla="*/ 335318733 h 256"/>
              <a:gd name="T74" fmla="*/ 121914803 w 256"/>
              <a:gd name="T75" fmla="*/ 276445526 h 256"/>
              <a:gd name="T76" fmla="*/ 134613398 w 256"/>
              <a:gd name="T77" fmla="*/ 391632095 h 256"/>
              <a:gd name="T78" fmla="*/ 264147677 w 256"/>
              <a:gd name="T79" fmla="*/ 470982452 h 256"/>
              <a:gd name="T80" fmla="*/ 220969584 w 256"/>
              <a:gd name="T81" fmla="*/ 499139133 h 256"/>
              <a:gd name="T82" fmla="*/ 91435305 w 256"/>
              <a:gd name="T83" fmla="*/ 419788777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chemeClr val="accent2"/>
          </a:solidFill>
          <a:ln>
            <a:noFill/>
          </a:ln>
        </p:spPr>
        <p:txBody>
          <a:bodyPr/>
          <a:lstStyle/>
          <a:p>
            <a:endParaRPr lang="en-US"/>
          </a:p>
        </p:txBody>
      </p:sp>
    </p:spTree>
    <p:extLst>
      <p:ext uri="{BB962C8B-B14F-4D97-AF65-F5344CB8AC3E}">
        <p14:creationId xmlns:p14="http://schemas.microsoft.com/office/powerpoint/2010/main" val="42881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5" name="Object 564" hidden="1"/>
          <p:cNvGraphicFramePr>
            <a:graphicFrameLocks noChangeAspect="1"/>
          </p:cNvGraphicFramePr>
          <p:nvPr>
            <p:custDataLst>
              <p:tags r:id="rId2"/>
            </p:custDataLst>
            <p:extLst/>
          </p:nvPr>
        </p:nvGraphicFramePr>
        <p:xfrm>
          <a:off x="1510" y="643222"/>
          <a:ext cx="1508" cy="1508"/>
        </p:xfrm>
        <a:graphic>
          <a:graphicData uri="http://schemas.openxmlformats.org/presentationml/2006/ole">
            <mc:AlternateContent xmlns:mc="http://schemas.openxmlformats.org/markup-compatibility/2006">
              <mc:Choice xmlns:v="urn:schemas-microsoft-com:vml" Requires="v">
                <p:oleObj spid="_x0000_s616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10" y="643222"/>
                        <a:ext cx="1508" cy="1508"/>
                      </a:xfrm>
                      <a:prstGeom prst="rect">
                        <a:avLst/>
                      </a:prstGeom>
                    </p:spPr>
                  </p:pic>
                </p:oleObj>
              </mc:Fallback>
            </mc:AlternateContent>
          </a:graphicData>
        </a:graphic>
      </p:graphicFrame>
      <p:sp>
        <p:nvSpPr>
          <p:cNvPr id="564" name="Rectangle 563"/>
          <p:cNvSpPr/>
          <p:nvPr/>
        </p:nvSpPr>
        <p:spPr>
          <a:xfrm>
            <a:off x="7312536" y="5371070"/>
            <a:ext cx="2593465" cy="8452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1" dirty="0" err="1">
              <a:solidFill>
                <a:schemeClr val="tx1"/>
              </a:solidFill>
            </a:endParaRPr>
          </a:p>
        </p:txBody>
      </p:sp>
      <p:sp>
        <p:nvSpPr>
          <p:cNvPr id="566" name="Rectangle 7"/>
          <p:cNvSpPr txBox="1">
            <a:spLocks/>
          </p:cNvSpPr>
          <p:nvPr/>
        </p:nvSpPr>
        <p:spPr>
          <a:xfrm>
            <a:off x="724528" y="1447800"/>
            <a:ext cx="3395741" cy="4478149"/>
          </a:xfrm>
          <a:prstGeom prst="rect">
            <a:avLst/>
          </a:prstGeom>
        </p:spPr>
        <p:txBody>
          <a:bodyPr vert="horz" wrap="square" lIns="0" tIns="0" rIns="0" bIns="0" rtlCol="0">
            <a:spAutoFit/>
          </a:bodyPr>
          <a:lstStyle>
            <a:lvl1pPr marL="0" lvl="0" indent="0" defTabSz="895350" eaLnBrk="1" hangingPunct="1">
              <a:buClr>
                <a:schemeClr val="tx2"/>
              </a:buClr>
              <a:defRPr lang="en-US" baseline="0" noProof="0" dirty="0" smtClean="0">
                <a:solidFill>
                  <a:srgbClr val="000000"/>
                </a:solidFill>
                <a:latin typeface="Verdana"/>
                <a:ea typeface="Verdana"/>
                <a:cs typeface="Verdana"/>
              </a:defRPr>
            </a:lvl1pPr>
            <a:lvl2pPr marL="193675" indent="-192088" defTabSz="895350" eaLnBrk="1" hangingPunct="1">
              <a:buClr>
                <a:schemeClr val="tx2"/>
              </a:buClr>
              <a:buSzPct val="145000"/>
              <a:buFont typeface="Arial" pitchFamily="34" charset="0"/>
              <a:buChar char="•"/>
              <a:defRPr lang="en-US" baseline="0" noProof="0" dirty="0" smtClean="0">
                <a:solidFill>
                  <a:srgbClr val="000000"/>
                </a:solidFill>
                <a:latin typeface="Verdana"/>
                <a:ea typeface="Verdana"/>
                <a:cs typeface="Verdana"/>
              </a:defRPr>
            </a:lvl2pPr>
            <a:lvl3pPr marL="457200" indent="-261938" defTabSz="895350" eaLnBrk="1" hangingPunct="1">
              <a:buClr>
                <a:schemeClr val="accent4"/>
              </a:buClr>
              <a:buSzPct val="80000"/>
              <a:buFont typeface="Wingdings 3" pitchFamily="18" charset="2"/>
              <a:buChar char=""/>
              <a:defRPr lang="en-US" baseline="0" noProof="0" dirty="0" smtClean="0">
                <a:solidFill>
                  <a:srgbClr val="000000"/>
                </a:solidFill>
                <a:latin typeface="Verdana"/>
                <a:ea typeface="Verdana"/>
                <a:cs typeface="Verdana"/>
              </a:defRPr>
            </a:lvl3pPr>
            <a:lvl4pPr marL="587375" indent="-206375" defTabSz="895350" eaLnBrk="1" hangingPunct="1">
              <a:buClr>
                <a:schemeClr val="tx2"/>
              </a:buClr>
              <a:buSzPct val="100000"/>
              <a:buFont typeface="Arial" pitchFamily="34" charset="0"/>
              <a:buChar char="–"/>
              <a:defRPr lang="en-US" baseline="0" noProof="0" dirty="0" smtClean="0">
                <a:solidFill>
                  <a:srgbClr val="000000"/>
                </a:solidFill>
                <a:latin typeface="Verdana"/>
                <a:ea typeface="Verdana"/>
                <a:cs typeface="Verdana"/>
              </a:defRPr>
            </a:lvl4pPr>
            <a:lvl5pPr marL="715963" indent="-122238" defTabSz="895350" eaLnBrk="1" hangingPunct="1">
              <a:buClr>
                <a:schemeClr val="tx2"/>
              </a:buClr>
              <a:buSzPct val="89000"/>
              <a:buFont typeface="Arial" charset="0"/>
              <a:buChar char="-"/>
              <a:defRPr lang="en-US" baseline="0" noProof="0" dirty="0" smtClean="0">
                <a:solidFill>
                  <a:srgbClr val="000000"/>
                </a:solidFill>
                <a:latin typeface="Verdana"/>
                <a:ea typeface="Verdana"/>
                <a:cs typeface="Verdana"/>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50000"/>
              </a:spcBef>
              <a:spcAft>
                <a:spcPts val="570"/>
              </a:spcAft>
              <a:buBlip>
                <a:blip r:embed="rId7"/>
              </a:buBlip>
            </a:pPr>
            <a:r>
              <a:rPr lang="en-US" sz="2400" b="1" dirty="0">
                <a:latin typeface="Calibri" panose="020F0502020204030204" pitchFamily="34" charset="0"/>
              </a:rPr>
              <a:t>30m</a:t>
            </a:r>
            <a:r>
              <a:rPr lang="en-US" sz="2400" dirty="0">
                <a:latin typeface="Calibri" panose="020F0502020204030204" pitchFamily="34" charset="0"/>
              </a:rPr>
              <a:t> MFS users</a:t>
            </a:r>
          </a:p>
          <a:p>
            <a:pPr lvl="1">
              <a:spcBef>
                <a:spcPct val="50000"/>
              </a:spcBef>
              <a:spcAft>
                <a:spcPts val="570"/>
              </a:spcAft>
              <a:buBlip>
                <a:blip r:embed="rId7"/>
              </a:buBlip>
            </a:pPr>
            <a:r>
              <a:rPr lang="en-US" sz="2400" b="1" dirty="0">
                <a:latin typeface="Calibri" panose="020F0502020204030204" pitchFamily="34" charset="0"/>
              </a:rPr>
              <a:t>40m</a:t>
            </a:r>
            <a:r>
              <a:rPr lang="en-US" sz="2400" dirty="0">
                <a:latin typeface="Calibri" panose="020F0502020204030204" pitchFamily="34" charset="0"/>
              </a:rPr>
              <a:t> monthly transactions</a:t>
            </a:r>
          </a:p>
          <a:p>
            <a:pPr lvl="1">
              <a:spcBef>
                <a:spcPct val="50000"/>
              </a:spcBef>
              <a:spcAft>
                <a:spcPts val="570"/>
              </a:spcAft>
              <a:buBlip>
                <a:blip r:embed="rId7"/>
              </a:buBlip>
            </a:pPr>
            <a:r>
              <a:rPr lang="en-US" sz="2400" b="1" dirty="0">
                <a:latin typeface="Calibri" panose="020F0502020204030204" pitchFamily="34" charset="0"/>
              </a:rPr>
              <a:t>465m underbanked </a:t>
            </a:r>
            <a:r>
              <a:rPr lang="en-US" sz="2400" dirty="0">
                <a:latin typeface="Calibri" panose="020F0502020204030204" pitchFamily="34" charset="0"/>
              </a:rPr>
              <a:t>within </a:t>
            </a:r>
            <a:r>
              <a:rPr lang="en-US" sz="2400" dirty="0" err="1">
                <a:latin typeface="Calibri" panose="020F0502020204030204" pitchFamily="34" charset="0"/>
              </a:rPr>
              <a:t>VimpelCom’s</a:t>
            </a:r>
            <a:r>
              <a:rPr lang="en-US" sz="2400" dirty="0">
                <a:latin typeface="Calibri" panose="020F0502020204030204" pitchFamily="34" charset="0"/>
              </a:rPr>
              <a:t> footprint</a:t>
            </a:r>
          </a:p>
          <a:p>
            <a:pPr lvl="1">
              <a:spcBef>
                <a:spcPct val="50000"/>
              </a:spcBef>
              <a:spcAft>
                <a:spcPts val="570"/>
              </a:spcAft>
              <a:buBlip>
                <a:blip r:embed="rId7"/>
              </a:buBlip>
            </a:pPr>
            <a:r>
              <a:rPr lang="en-US" sz="2400" dirty="0">
                <a:latin typeface="Calibri" panose="020F0502020204030204" pitchFamily="34" charset="0"/>
              </a:rPr>
              <a:t>Gender empowerment: </a:t>
            </a:r>
            <a:r>
              <a:rPr lang="en-US" sz="2400" b="1" dirty="0" smtClean="0">
                <a:latin typeface="Calibri" panose="020F0502020204030204" pitchFamily="34" charset="0"/>
              </a:rPr>
              <a:t>40</a:t>
            </a:r>
            <a:r>
              <a:rPr lang="en-US" sz="2400" b="1" dirty="0">
                <a:latin typeface="Calibri" panose="020F0502020204030204" pitchFamily="34" charset="0"/>
              </a:rPr>
              <a:t>% of our MFS operations are headed by women</a:t>
            </a:r>
          </a:p>
        </p:txBody>
      </p:sp>
      <p:sp>
        <p:nvSpPr>
          <p:cNvPr id="2" name="Titel 1"/>
          <p:cNvSpPr>
            <a:spLocks noGrp="1"/>
          </p:cNvSpPr>
          <p:nvPr>
            <p:ph type="title"/>
          </p:nvPr>
        </p:nvSpPr>
        <p:spPr/>
        <p:txBody>
          <a:bodyPr/>
          <a:lstStyle/>
          <a:p>
            <a:r>
              <a:rPr lang="en-US" b="1" dirty="0" smtClean="0"/>
              <a:t>Example: </a:t>
            </a:r>
            <a:r>
              <a:rPr lang="en-US" b="1" dirty="0"/>
              <a:t>Mobile Financial </a:t>
            </a:r>
            <a:r>
              <a:rPr lang="en-US" b="1" dirty="0" smtClean="0"/>
              <a:t>Services</a:t>
            </a:r>
            <a:endParaRPr lang="en-US" b="1" dirty="0"/>
          </a:p>
        </p:txBody>
      </p:sp>
      <p:sp>
        <p:nvSpPr>
          <p:cNvPr id="569" name="Freeform 54"/>
          <p:cNvSpPr>
            <a:spLocks noEditPoints="1"/>
          </p:cNvSpPr>
          <p:nvPr/>
        </p:nvSpPr>
        <p:spPr bwMode="auto">
          <a:xfrm>
            <a:off x="542096" y="381000"/>
            <a:ext cx="320040" cy="320040"/>
          </a:xfrm>
          <a:custGeom>
            <a:avLst/>
            <a:gdLst>
              <a:gd name="T0" fmla="*/ 337803674 w 256"/>
              <a:gd name="T1" fmla="*/ 652720159 h 256"/>
              <a:gd name="T2" fmla="*/ 312404889 w 256"/>
              <a:gd name="T3" fmla="*/ 652720159 h 256"/>
              <a:gd name="T4" fmla="*/ 0 w 256"/>
              <a:gd name="T5" fmla="*/ 501698977 h 256"/>
              <a:gd name="T6" fmla="*/ 30477904 w 256"/>
              <a:gd name="T7" fmla="*/ 0 h 256"/>
              <a:gd name="T8" fmla="*/ 43178093 w 256"/>
              <a:gd name="T9" fmla="*/ 2559844 h 256"/>
              <a:gd name="T10" fmla="*/ 325105078 w 256"/>
              <a:gd name="T11" fmla="*/ 120304657 h 256"/>
              <a:gd name="T12" fmla="*/ 607030470 w 256"/>
              <a:gd name="T13" fmla="*/ 2559844 h 256"/>
              <a:gd name="T14" fmla="*/ 619730659 w 256"/>
              <a:gd name="T15" fmla="*/ 0 h 256"/>
              <a:gd name="T16" fmla="*/ 650208563 w 256"/>
              <a:gd name="T17" fmla="*/ 501698977 h 256"/>
              <a:gd name="T18" fmla="*/ 294625581 w 256"/>
              <a:gd name="T19" fmla="*/ 174058176 h 256"/>
              <a:gd name="T20" fmla="*/ 60957401 w 256"/>
              <a:gd name="T21" fmla="*/ 481221827 h 256"/>
              <a:gd name="T22" fmla="*/ 294625581 w 256"/>
              <a:gd name="T23" fmla="*/ 174058176 h 256"/>
              <a:gd name="T24" fmla="*/ 355582982 w 256"/>
              <a:gd name="T25" fmla="*/ 174058176 h 256"/>
              <a:gd name="T26" fmla="*/ 589251162 w 256"/>
              <a:gd name="T27" fmla="*/ 481221827 h 256"/>
              <a:gd name="T28" fmla="*/ 403840195 w 256"/>
              <a:gd name="T29" fmla="*/ 217573920 h 256"/>
              <a:gd name="T30" fmla="*/ 528293760 w 256"/>
              <a:gd name="T31" fmla="*/ 163820401 h 256"/>
              <a:gd name="T32" fmla="*/ 540993949 w 256"/>
              <a:gd name="T33" fmla="*/ 222693607 h 256"/>
              <a:gd name="T34" fmla="*/ 416540384 w 256"/>
              <a:gd name="T35" fmla="*/ 276445526 h 256"/>
              <a:gd name="T36" fmla="*/ 403840195 w 256"/>
              <a:gd name="T37" fmla="*/ 217573920 h 256"/>
              <a:gd name="T38" fmla="*/ 403840195 w 256"/>
              <a:gd name="T39" fmla="*/ 330199045 h 256"/>
              <a:gd name="T40" fmla="*/ 528293760 w 256"/>
              <a:gd name="T41" fmla="*/ 276445526 h 256"/>
              <a:gd name="T42" fmla="*/ 540993949 w 256"/>
              <a:gd name="T43" fmla="*/ 335318733 h 256"/>
              <a:gd name="T44" fmla="*/ 416540384 w 256"/>
              <a:gd name="T45" fmla="*/ 389072251 h 256"/>
              <a:gd name="T46" fmla="*/ 403840195 w 256"/>
              <a:gd name="T47" fmla="*/ 330199045 h 256"/>
              <a:gd name="T48" fmla="*/ 403840195 w 256"/>
              <a:gd name="T49" fmla="*/ 442825770 h 256"/>
              <a:gd name="T50" fmla="*/ 528293760 w 256"/>
              <a:gd name="T51" fmla="*/ 389072251 h 256"/>
              <a:gd name="T52" fmla="*/ 540993949 w 256"/>
              <a:gd name="T53" fmla="*/ 447945458 h 256"/>
              <a:gd name="T54" fmla="*/ 416540384 w 256"/>
              <a:gd name="T55" fmla="*/ 501698977 h 256"/>
              <a:gd name="T56" fmla="*/ 403840195 w 256"/>
              <a:gd name="T57" fmla="*/ 442825770 h 256"/>
              <a:gd name="T58" fmla="*/ 134613398 w 256"/>
              <a:gd name="T59" fmla="*/ 166380244 h 256"/>
              <a:gd name="T60" fmla="*/ 264147677 w 256"/>
              <a:gd name="T61" fmla="*/ 245730601 h 256"/>
              <a:gd name="T62" fmla="*/ 220969584 w 256"/>
              <a:gd name="T63" fmla="*/ 273887282 h 256"/>
              <a:gd name="T64" fmla="*/ 91435305 w 256"/>
              <a:gd name="T65" fmla="*/ 194536926 h 256"/>
              <a:gd name="T66" fmla="*/ 121914803 w 256"/>
              <a:gd name="T67" fmla="*/ 276445526 h 256"/>
              <a:gd name="T68" fmla="*/ 246368369 w 256"/>
              <a:gd name="T69" fmla="*/ 330199045 h 256"/>
              <a:gd name="T70" fmla="*/ 233668179 w 256"/>
              <a:gd name="T71" fmla="*/ 389072251 h 256"/>
              <a:gd name="T72" fmla="*/ 109214614 w 256"/>
              <a:gd name="T73" fmla="*/ 335318733 h 256"/>
              <a:gd name="T74" fmla="*/ 121914803 w 256"/>
              <a:gd name="T75" fmla="*/ 276445526 h 256"/>
              <a:gd name="T76" fmla="*/ 134613398 w 256"/>
              <a:gd name="T77" fmla="*/ 391632095 h 256"/>
              <a:gd name="T78" fmla="*/ 264147677 w 256"/>
              <a:gd name="T79" fmla="*/ 470982452 h 256"/>
              <a:gd name="T80" fmla="*/ 220969584 w 256"/>
              <a:gd name="T81" fmla="*/ 499139133 h 256"/>
              <a:gd name="T82" fmla="*/ 91435305 w 256"/>
              <a:gd name="T83" fmla="*/ 419788777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chemeClr val="accent2"/>
          </a:solidFill>
          <a:ln>
            <a:noFill/>
          </a:ln>
        </p:spPr>
        <p:txBody>
          <a:bodyPr/>
          <a:lstStyle/>
          <a:p>
            <a:endParaRPr lang="en-US"/>
          </a:p>
        </p:txBody>
      </p:sp>
      <p:graphicFrame>
        <p:nvGraphicFramePr>
          <p:cNvPr id="568" name="Grafiek 5"/>
          <p:cNvGraphicFramePr>
            <a:graphicFrameLocks/>
          </p:cNvGraphicFramePr>
          <p:nvPr>
            <p:extLst>
              <p:ext uri="{D42A27DB-BD31-4B8C-83A1-F6EECF244321}">
                <p14:modId xmlns:p14="http://schemas.microsoft.com/office/powerpoint/2010/main" val="4154733972"/>
              </p:ext>
            </p:extLst>
          </p:nvPr>
        </p:nvGraphicFramePr>
        <p:xfrm>
          <a:off x="4343400" y="1219200"/>
          <a:ext cx="5363169" cy="3864176"/>
        </p:xfrm>
        <a:graphic>
          <a:graphicData uri="http://schemas.openxmlformats.org/drawingml/2006/chart">
            <c:chart xmlns:c="http://schemas.openxmlformats.org/drawingml/2006/chart" xmlns:r="http://schemas.openxmlformats.org/officeDocument/2006/relationships" r:id="rId8"/>
          </a:graphicData>
        </a:graphic>
      </p:graphicFrame>
      <p:sp>
        <p:nvSpPr>
          <p:cNvPr id="570" name="Tekstvak 9"/>
          <p:cNvSpPr txBox="1"/>
          <p:nvPr/>
        </p:nvSpPr>
        <p:spPr>
          <a:xfrm>
            <a:off x="4358265" y="5298820"/>
            <a:ext cx="2086569" cy="215444"/>
          </a:xfrm>
          <a:prstGeom prst="rect">
            <a:avLst/>
          </a:prstGeom>
          <a:noFill/>
        </p:spPr>
        <p:txBody>
          <a:bodyPr wrap="square" rtlCol="0">
            <a:spAutoFit/>
          </a:bodyPr>
          <a:lstStyle/>
          <a:p>
            <a:pPr fontAlgn="auto">
              <a:spcBef>
                <a:spcPts val="0"/>
              </a:spcBef>
              <a:spcAft>
                <a:spcPts val="0"/>
              </a:spcAft>
            </a:pPr>
            <a:r>
              <a:rPr lang="en-US" sz="800" dirty="0" smtClean="0">
                <a:solidFill>
                  <a:prstClr val="black"/>
                </a:solidFill>
                <a:latin typeface="Calibri" panose="020F0502020204030204" pitchFamily="34" charset="0"/>
              </a:rPr>
              <a:t>Source: Global </a:t>
            </a:r>
            <a:r>
              <a:rPr lang="en-US" sz="800" dirty="0" err="1" smtClean="0">
                <a:solidFill>
                  <a:prstClr val="black"/>
                </a:solidFill>
                <a:latin typeface="Calibri" panose="020F0502020204030204" pitchFamily="34" charset="0"/>
              </a:rPr>
              <a:t>Findex</a:t>
            </a:r>
            <a:r>
              <a:rPr lang="en-US" sz="800" dirty="0" smtClean="0">
                <a:solidFill>
                  <a:prstClr val="black"/>
                </a:solidFill>
                <a:latin typeface="Calibri" panose="020F0502020204030204" pitchFamily="34" charset="0"/>
              </a:rPr>
              <a:t> 2014</a:t>
            </a:r>
            <a:endParaRPr lang="en-US" sz="8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657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b="1" dirty="0" smtClean="0"/>
              <a:t>And also…</a:t>
            </a:r>
            <a:endParaRPr lang="en-US" b="1" dirty="0"/>
          </a:p>
        </p:txBody>
      </p:sp>
      <p:pic>
        <p:nvPicPr>
          <p:cNvPr id="7" name="Picture 6" descr="http://www.undp.org/content/dam/undp/img/sdg/goal-photos/xGoal4_Education2_2015.jpg.pagespeed.ic.QAZk5xfTS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318" y="1699212"/>
            <a:ext cx="2500632" cy="1412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undp.org/content/dam/undp/img/sdg/goal-photos/xGoal3_Health_2015.jpg.pagespeed.ic.pWGB4qPoZ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916" y="1699212"/>
            <a:ext cx="2497275" cy="14121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coverphotosite.com/covers/rice_field-851x315.jpg"/>
          <p:cNvPicPr>
            <a:picLocks noChangeAspect="1" noChangeArrowheads="1"/>
          </p:cNvPicPr>
          <p:nvPr/>
        </p:nvPicPr>
        <p:blipFill rotWithShape="1">
          <a:blip r:embed="rId5">
            <a:extLst>
              <a:ext uri="{28A0092B-C50C-407E-A947-70E740481C1C}">
                <a14:useLocalDpi xmlns:a14="http://schemas.microsoft.com/office/drawing/2010/main" val="0"/>
              </a:ext>
            </a:extLst>
          </a:blip>
          <a:srcRect l="18253" t="-998" r="6600" b="998"/>
          <a:stretch/>
        </p:blipFill>
        <p:spPr bwMode="auto">
          <a:xfrm>
            <a:off x="3610943" y="1694866"/>
            <a:ext cx="2848608" cy="141647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873916" y="1699212"/>
            <a:ext cx="2497275" cy="41546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sp>
        <p:nvSpPr>
          <p:cNvPr id="12" name="Rechthoek 11"/>
          <p:cNvSpPr/>
          <p:nvPr/>
        </p:nvSpPr>
        <p:spPr>
          <a:xfrm>
            <a:off x="3601484" y="1699212"/>
            <a:ext cx="2858066" cy="41575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sp>
        <p:nvSpPr>
          <p:cNvPr id="13" name="Rechthoek 12"/>
          <p:cNvSpPr/>
          <p:nvPr/>
        </p:nvSpPr>
        <p:spPr>
          <a:xfrm>
            <a:off x="6689318" y="1699212"/>
            <a:ext cx="2500632" cy="41546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sp>
        <p:nvSpPr>
          <p:cNvPr id="11" name="Tekstvak 10"/>
          <p:cNvSpPr txBox="1"/>
          <p:nvPr/>
        </p:nvSpPr>
        <p:spPr>
          <a:xfrm>
            <a:off x="3661700" y="3429001"/>
            <a:ext cx="2737634" cy="2432717"/>
          </a:xfrm>
          <a:prstGeom prst="rect">
            <a:avLst/>
          </a:prstGeom>
          <a:noFill/>
        </p:spPr>
        <p:txBody>
          <a:bodyPr wrap="square" rtlCol="0">
            <a:spAutoFit/>
          </a:bodyPr>
          <a:lstStyle/>
          <a:p>
            <a:pPr algn="just"/>
            <a:r>
              <a:rPr lang="en-US" sz="1521" dirty="0" err="1">
                <a:latin typeface="Calibri" panose="020F0502020204030204" pitchFamily="34" charset="0"/>
              </a:rPr>
              <a:t>VimpelCom</a:t>
            </a:r>
            <a:r>
              <a:rPr lang="en-US" sz="1521" dirty="0">
                <a:latin typeface="Calibri" panose="020F0502020204030204" pitchFamily="34" charset="0"/>
              </a:rPr>
              <a:t> provides a portfolio of services for the farmers of Bangladesh. These include a </a:t>
            </a:r>
            <a:r>
              <a:rPr lang="en-US" sz="1521" b="1" dirty="0">
                <a:latin typeface="Calibri" panose="020F0502020204030204" pitchFamily="34" charset="0"/>
              </a:rPr>
              <a:t>specialist call center</a:t>
            </a:r>
            <a:r>
              <a:rPr lang="en-US" sz="1521" dirty="0">
                <a:latin typeface="Calibri" panose="020F0502020204030204" pitchFamily="34" charset="0"/>
              </a:rPr>
              <a:t>, and a ‘voice-based’ virtual agricultural </a:t>
            </a:r>
            <a:r>
              <a:rPr lang="en-US" sz="1521" b="1" dirty="0">
                <a:latin typeface="Calibri" panose="020F0502020204030204" pitchFamily="34" charset="0"/>
              </a:rPr>
              <a:t>market place </a:t>
            </a:r>
            <a:r>
              <a:rPr lang="en-US" sz="1521" dirty="0">
                <a:latin typeface="Calibri" panose="020F0502020204030204" pitchFamily="34" charset="0"/>
              </a:rPr>
              <a:t>for buying and selling produce. In Armenia we aim to integrate </a:t>
            </a:r>
            <a:r>
              <a:rPr lang="en-US" sz="1521" b="1" dirty="0">
                <a:latin typeface="Calibri" panose="020F0502020204030204" pitchFamily="34" charset="0"/>
              </a:rPr>
              <a:t>digital and agricultural education</a:t>
            </a:r>
            <a:r>
              <a:rPr lang="en-US" sz="1521" dirty="0">
                <a:latin typeface="Calibri" panose="020F0502020204030204" pitchFamily="34" charset="0"/>
              </a:rPr>
              <a:t> at the grass-roots level.</a:t>
            </a:r>
          </a:p>
        </p:txBody>
      </p:sp>
      <p:sp>
        <p:nvSpPr>
          <p:cNvPr id="14" name="Rechthoek 13"/>
          <p:cNvSpPr/>
          <p:nvPr/>
        </p:nvSpPr>
        <p:spPr>
          <a:xfrm>
            <a:off x="3604841" y="3111337"/>
            <a:ext cx="2854710" cy="317663"/>
          </a:xfrm>
          <a:prstGeom prst="rect">
            <a:avLst/>
          </a:prstGeom>
          <a:gradFill flip="none" rotWithShape="1">
            <a:gsLst>
              <a:gs pos="0">
                <a:schemeClr val="accent2"/>
              </a:gs>
              <a:gs pos="100000">
                <a:srgbClr val="F0BE3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1" b="1" dirty="0">
                <a:solidFill>
                  <a:schemeClr val="tx1"/>
                </a:solidFill>
                <a:latin typeface="Calibri" panose="020F0502020204030204" pitchFamily="34" charset="0"/>
              </a:rPr>
              <a:t>Agriculture</a:t>
            </a:r>
          </a:p>
        </p:txBody>
      </p:sp>
      <p:sp>
        <p:nvSpPr>
          <p:cNvPr id="16" name="Rechthoek 15"/>
          <p:cNvSpPr/>
          <p:nvPr/>
        </p:nvSpPr>
        <p:spPr>
          <a:xfrm>
            <a:off x="873916" y="3111337"/>
            <a:ext cx="2500632" cy="317663"/>
          </a:xfrm>
          <a:prstGeom prst="rect">
            <a:avLst/>
          </a:prstGeom>
          <a:gradFill flip="none" rotWithShape="1">
            <a:gsLst>
              <a:gs pos="0">
                <a:schemeClr val="accent2"/>
              </a:gs>
              <a:gs pos="100000">
                <a:srgbClr val="F0BE3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1" b="1" dirty="0">
                <a:solidFill>
                  <a:schemeClr val="tx1"/>
                </a:solidFill>
                <a:latin typeface="Calibri" panose="020F0502020204030204" pitchFamily="34" charset="0"/>
              </a:rPr>
              <a:t>Healthcare</a:t>
            </a:r>
          </a:p>
        </p:txBody>
      </p:sp>
      <p:sp>
        <p:nvSpPr>
          <p:cNvPr id="17" name="Rechthoek 16"/>
          <p:cNvSpPr/>
          <p:nvPr/>
        </p:nvSpPr>
        <p:spPr>
          <a:xfrm>
            <a:off x="6689318" y="3111336"/>
            <a:ext cx="2500632" cy="317663"/>
          </a:xfrm>
          <a:prstGeom prst="rect">
            <a:avLst/>
          </a:prstGeom>
          <a:gradFill flip="none" rotWithShape="1">
            <a:gsLst>
              <a:gs pos="0">
                <a:schemeClr val="accent2"/>
              </a:gs>
              <a:gs pos="100000">
                <a:srgbClr val="F0BE3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1" b="1" dirty="0">
                <a:solidFill>
                  <a:schemeClr val="tx1"/>
                </a:solidFill>
                <a:latin typeface="Calibri" panose="020F0502020204030204" pitchFamily="34" charset="0"/>
              </a:rPr>
              <a:t>Education</a:t>
            </a:r>
          </a:p>
        </p:txBody>
      </p:sp>
      <p:sp>
        <p:nvSpPr>
          <p:cNvPr id="15" name="Tekstvak 14"/>
          <p:cNvSpPr txBox="1"/>
          <p:nvPr/>
        </p:nvSpPr>
        <p:spPr>
          <a:xfrm>
            <a:off x="873915" y="3426119"/>
            <a:ext cx="2503990" cy="2432717"/>
          </a:xfrm>
          <a:prstGeom prst="rect">
            <a:avLst/>
          </a:prstGeom>
          <a:noFill/>
        </p:spPr>
        <p:txBody>
          <a:bodyPr wrap="square" rtlCol="0">
            <a:spAutoFit/>
          </a:bodyPr>
          <a:lstStyle/>
          <a:p>
            <a:pPr algn="just"/>
            <a:r>
              <a:rPr lang="en-US" sz="1521" dirty="0">
                <a:latin typeface="Calibri" panose="020F0502020204030204" pitchFamily="34" charset="0"/>
              </a:rPr>
              <a:t>In Bangladesh, we provide services aimed at people suffering from </a:t>
            </a:r>
            <a:r>
              <a:rPr lang="en-US" sz="1521" b="1" dirty="0">
                <a:latin typeface="Calibri" panose="020F0502020204030204" pitchFamily="34" charset="0"/>
              </a:rPr>
              <a:t>stress</a:t>
            </a:r>
            <a:r>
              <a:rPr lang="en-US" sz="1521" dirty="0">
                <a:latin typeface="Calibri" panose="020F0502020204030204" pitchFamily="34" charset="0"/>
              </a:rPr>
              <a:t> or </a:t>
            </a:r>
            <a:r>
              <a:rPr lang="en-US" sz="1521" b="1" dirty="0">
                <a:latin typeface="Calibri" panose="020F0502020204030204" pitchFamily="34" charset="0"/>
              </a:rPr>
              <a:t>mental issues</a:t>
            </a:r>
            <a:r>
              <a:rPr lang="en-US" sz="1521" dirty="0">
                <a:latin typeface="Calibri" panose="020F0502020204030204" pitchFamily="34" charset="0"/>
              </a:rPr>
              <a:t>, and in Pakistan we provide a </a:t>
            </a:r>
            <a:r>
              <a:rPr lang="en-US" sz="1521" b="1" dirty="0">
                <a:latin typeface="Calibri" panose="020F0502020204030204" pitchFamily="34" charset="0"/>
              </a:rPr>
              <a:t>personal safety </a:t>
            </a:r>
            <a:r>
              <a:rPr lang="en-US" sz="1521" dirty="0">
                <a:latin typeface="Calibri" panose="020F0502020204030204" pitchFamily="34" charset="0"/>
              </a:rPr>
              <a:t>app. In Kazakhstan we give people access to information on </a:t>
            </a:r>
            <a:r>
              <a:rPr lang="en-US" sz="1521" b="1" dirty="0">
                <a:latin typeface="Calibri" panose="020F0502020204030204" pitchFamily="34" charset="0"/>
              </a:rPr>
              <a:t>diagnosing and treating </a:t>
            </a:r>
            <a:r>
              <a:rPr lang="en-US" sz="1521" dirty="0">
                <a:latin typeface="Calibri" panose="020F0502020204030204" pitchFamily="34" charset="0"/>
              </a:rPr>
              <a:t>common types of diseases.</a:t>
            </a:r>
            <a:endParaRPr lang="en-US" sz="1521" b="1" dirty="0">
              <a:latin typeface="Calibri" panose="020F0502020204030204" pitchFamily="34" charset="0"/>
            </a:endParaRPr>
          </a:p>
        </p:txBody>
      </p:sp>
      <p:sp>
        <p:nvSpPr>
          <p:cNvPr id="18" name="Tekstvak 17"/>
          <p:cNvSpPr txBox="1"/>
          <p:nvPr/>
        </p:nvSpPr>
        <p:spPr>
          <a:xfrm>
            <a:off x="6635292" y="3429001"/>
            <a:ext cx="2608684" cy="2432717"/>
          </a:xfrm>
          <a:prstGeom prst="rect">
            <a:avLst/>
          </a:prstGeom>
          <a:noFill/>
        </p:spPr>
        <p:txBody>
          <a:bodyPr wrap="square" rtlCol="0">
            <a:spAutoFit/>
          </a:bodyPr>
          <a:lstStyle/>
          <a:p>
            <a:pPr algn="just"/>
            <a:r>
              <a:rPr lang="en-US" sz="1521" dirty="0">
                <a:latin typeface="Calibri" panose="020F0502020204030204" pitchFamily="34" charset="0"/>
              </a:rPr>
              <a:t>We engage with a wide variety of NGOs, typically those focused on development issues such as education and those working with marginalized communities. We provided </a:t>
            </a:r>
            <a:r>
              <a:rPr lang="en-US" sz="1521" b="1" dirty="0">
                <a:latin typeface="Calibri" panose="020F0502020204030204" pitchFamily="34" charset="0"/>
              </a:rPr>
              <a:t>access to ICT equipment </a:t>
            </a:r>
            <a:r>
              <a:rPr lang="en-US" sz="1521" dirty="0">
                <a:latin typeface="Calibri" panose="020F0502020204030204" pitchFamily="34" charset="0"/>
              </a:rPr>
              <a:t>to a number of schools in our markets for example.</a:t>
            </a:r>
            <a:endParaRPr lang="en-US" sz="1521" b="1" dirty="0">
              <a:latin typeface="Calibri" panose="020F0502020204030204" pitchFamily="34" charset="0"/>
            </a:endParaRPr>
          </a:p>
        </p:txBody>
      </p:sp>
      <p:sp>
        <p:nvSpPr>
          <p:cNvPr id="19" name="Freeform 54"/>
          <p:cNvSpPr>
            <a:spLocks noEditPoints="1"/>
          </p:cNvSpPr>
          <p:nvPr/>
        </p:nvSpPr>
        <p:spPr bwMode="auto">
          <a:xfrm>
            <a:off x="542096" y="381000"/>
            <a:ext cx="320040" cy="320040"/>
          </a:xfrm>
          <a:custGeom>
            <a:avLst/>
            <a:gdLst>
              <a:gd name="T0" fmla="*/ 337803674 w 256"/>
              <a:gd name="T1" fmla="*/ 652720159 h 256"/>
              <a:gd name="T2" fmla="*/ 312404889 w 256"/>
              <a:gd name="T3" fmla="*/ 652720159 h 256"/>
              <a:gd name="T4" fmla="*/ 0 w 256"/>
              <a:gd name="T5" fmla="*/ 501698977 h 256"/>
              <a:gd name="T6" fmla="*/ 30477904 w 256"/>
              <a:gd name="T7" fmla="*/ 0 h 256"/>
              <a:gd name="T8" fmla="*/ 43178093 w 256"/>
              <a:gd name="T9" fmla="*/ 2559844 h 256"/>
              <a:gd name="T10" fmla="*/ 325105078 w 256"/>
              <a:gd name="T11" fmla="*/ 120304657 h 256"/>
              <a:gd name="T12" fmla="*/ 607030470 w 256"/>
              <a:gd name="T13" fmla="*/ 2559844 h 256"/>
              <a:gd name="T14" fmla="*/ 619730659 w 256"/>
              <a:gd name="T15" fmla="*/ 0 h 256"/>
              <a:gd name="T16" fmla="*/ 650208563 w 256"/>
              <a:gd name="T17" fmla="*/ 501698977 h 256"/>
              <a:gd name="T18" fmla="*/ 294625581 w 256"/>
              <a:gd name="T19" fmla="*/ 174058176 h 256"/>
              <a:gd name="T20" fmla="*/ 60957401 w 256"/>
              <a:gd name="T21" fmla="*/ 481221827 h 256"/>
              <a:gd name="T22" fmla="*/ 294625581 w 256"/>
              <a:gd name="T23" fmla="*/ 174058176 h 256"/>
              <a:gd name="T24" fmla="*/ 355582982 w 256"/>
              <a:gd name="T25" fmla="*/ 174058176 h 256"/>
              <a:gd name="T26" fmla="*/ 589251162 w 256"/>
              <a:gd name="T27" fmla="*/ 481221827 h 256"/>
              <a:gd name="T28" fmla="*/ 403840195 w 256"/>
              <a:gd name="T29" fmla="*/ 217573920 h 256"/>
              <a:gd name="T30" fmla="*/ 528293760 w 256"/>
              <a:gd name="T31" fmla="*/ 163820401 h 256"/>
              <a:gd name="T32" fmla="*/ 540993949 w 256"/>
              <a:gd name="T33" fmla="*/ 222693607 h 256"/>
              <a:gd name="T34" fmla="*/ 416540384 w 256"/>
              <a:gd name="T35" fmla="*/ 276445526 h 256"/>
              <a:gd name="T36" fmla="*/ 403840195 w 256"/>
              <a:gd name="T37" fmla="*/ 217573920 h 256"/>
              <a:gd name="T38" fmla="*/ 403840195 w 256"/>
              <a:gd name="T39" fmla="*/ 330199045 h 256"/>
              <a:gd name="T40" fmla="*/ 528293760 w 256"/>
              <a:gd name="T41" fmla="*/ 276445526 h 256"/>
              <a:gd name="T42" fmla="*/ 540993949 w 256"/>
              <a:gd name="T43" fmla="*/ 335318733 h 256"/>
              <a:gd name="T44" fmla="*/ 416540384 w 256"/>
              <a:gd name="T45" fmla="*/ 389072251 h 256"/>
              <a:gd name="T46" fmla="*/ 403840195 w 256"/>
              <a:gd name="T47" fmla="*/ 330199045 h 256"/>
              <a:gd name="T48" fmla="*/ 403840195 w 256"/>
              <a:gd name="T49" fmla="*/ 442825770 h 256"/>
              <a:gd name="T50" fmla="*/ 528293760 w 256"/>
              <a:gd name="T51" fmla="*/ 389072251 h 256"/>
              <a:gd name="T52" fmla="*/ 540993949 w 256"/>
              <a:gd name="T53" fmla="*/ 447945458 h 256"/>
              <a:gd name="T54" fmla="*/ 416540384 w 256"/>
              <a:gd name="T55" fmla="*/ 501698977 h 256"/>
              <a:gd name="T56" fmla="*/ 403840195 w 256"/>
              <a:gd name="T57" fmla="*/ 442825770 h 256"/>
              <a:gd name="T58" fmla="*/ 134613398 w 256"/>
              <a:gd name="T59" fmla="*/ 166380244 h 256"/>
              <a:gd name="T60" fmla="*/ 264147677 w 256"/>
              <a:gd name="T61" fmla="*/ 245730601 h 256"/>
              <a:gd name="T62" fmla="*/ 220969584 w 256"/>
              <a:gd name="T63" fmla="*/ 273887282 h 256"/>
              <a:gd name="T64" fmla="*/ 91435305 w 256"/>
              <a:gd name="T65" fmla="*/ 194536926 h 256"/>
              <a:gd name="T66" fmla="*/ 121914803 w 256"/>
              <a:gd name="T67" fmla="*/ 276445526 h 256"/>
              <a:gd name="T68" fmla="*/ 246368369 w 256"/>
              <a:gd name="T69" fmla="*/ 330199045 h 256"/>
              <a:gd name="T70" fmla="*/ 233668179 w 256"/>
              <a:gd name="T71" fmla="*/ 389072251 h 256"/>
              <a:gd name="T72" fmla="*/ 109214614 w 256"/>
              <a:gd name="T73" fmla="*/ 335318733 h 256"/>
              <a:gd name="T74" fmla="*/ 121914803 w 256"/>
              <a:gd name="T75" fmla="*/ 276445526 h 256"/>
              <a:gd name="T76" fmla="*/ 134613398 w 256"/>
              <a:gd name="T77" fmla="*/ 391632095 h 256"/>
              <a:gd name="T78" fmla="*/ 264147677 w 256"/>
              <a:gd name="T79" fmla="*/ 470982452 h 256"/>
              <a:gd name="T80" fmla="*/ 220969584 w 256"/>
              <a:gd name="T81" fmla="*/ 499139133 h 256"/>
              <a:gd name="T82" fmla="*/ 91435305 w 256"/>
              <a:gd name="T83" fmla="*/ 419788777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chemeClr val="accent2"/>
          </a:solidFill>
          <a:ln>
            <a:noFill/>
          </a:ln>
        </p:spPr>
        <p:txBody>
          <a:bodyPr/>
          <a:lstStyle/>
          <a:p>
            <a:endParaRPr lang="en-US"/>
          </a:p>
        </p:txBody>
      </p:sp>
    </p:spTree>
    <p:extLst>
      <p:ext uri="{BB962C8B-B14F-4D97-AF65-F5344CB8AC3E}">
        <p14:creationId xmlns:p14="http://schemas.microsoft.com/office/powerpoint/2010/main" val="3097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T_TextBox"/>
          <p:cNvSpPr>
            <a:spLocks/>
          </p:cNvSpPr>
          <p:nvPr/>
        </p:nvSpPr>
        <p:spPr>
          <a:xfrm>
            <a:off x="4878432" y="3889584"/>
            <a:ext cx="4875411" cy="356616"/>
          </a:xfrm>
          <a:prstGeom prst="rect">
            <a:avLst/>
          </a:prstGeom>
          <a:solidFill>
            <a:srgbClr val="FFC000"/>
          </a:solidFill>
          <a:ln w="6350">
            <a:noFill/>
          </a:ln>
        </p:spPr>
        <p:txBody>
          <a:bodyPr vert="horz" lIns="108000" tIns="108000" rIns="108000" bIns="108000" rtl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r>
              <a:rPr lang="en-ZA" sz="1600" b="1" dirty="0" smtClean="0"/>
              <a:t>Some challenges for traditional telecoms operators</a:t>
            </a:r>
          </a:p>
        </p:txBody>
      </p:sp>
      <p:sp>
        <p:nvSpPr>
          <p:cNvPr id="174" name="OT_TextBox"/>
          <p:cNvSpPr>
            <a:spLocks/>
          </p:cNvSpPr>
          <p:nvPr/>
        </p:nvSpPr>
        <p:spPr bwMode="gray">
          <a:xfrm>
            <a:off x="4876533" y="4262948"/>
            <a:ext cx="4877310" cy="2426701"/>
          </a:xfrm>
          <a:prstGeom prst="rect">
            <a:avLst/>
          </a:prstGeom>
          <a:solidFill>
            <a:schemeClr val="bg1">
              <a:lumMod val="95000"/>
            </a:schemeClr>
          </a:solidFill>
          <a:ln w="6350">
            <a:noFill/>
          </a:ln>
        </p:spPr>
        <p:txBody>
          <a:bodyPr vert="horz" lIns="108000" tIns="108000" rIns="72000" bIns="108000" rtlCol="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lvl="1">
              <a:spcAft>
                <a:spcPts val="600"/>
              </a:spcAft>
              <a:buClr>
                <a:schemeClr val="accent3"/>
              </a:buClr>
            </a:pPr>
            <a:r>
              <a:rPr lang="en-US" sz="1400" dirty="0" smtClean="0"/>
              <a:t>Data traffic is growing exponentially and significant network investments are needed to meet the future demand</a:t>
            </a:r>
          </a:p>
          <a:p>
            <a:pPr lvl="1">
              <a:spcAft>
                <a:spcPts val="600"/>
              </a:spcAft>
              <a:buClr>
                <a:schemeClr val="accent3"/>
              </a:buClr>
            </a:pPr>
            <a:r>
              <a:rPr lang="en-US" sz="1400" dirty="0" smtClean="0"/>
              <a:t>The needed investments can not (yet) be recovered by data revenues and traditional voice revenues continue to shrink</a:t>
            </a:r>
          </a:p>
          <a:p>
            <a:pPr lvl="1">
              <a:spcAft>
                <a:spcPts val="600"/>
              </a:spcAft>
              <a:buClr>
                <a:schemeClr val="accent3"/>
              </a:buClr>
            </a:pPr>
            <a:r>
              <a:rPr lang="en-US" sz="1400" dirty="0" smtClean="0"/>
              <a:t>In addition, OTT players re-shuffle the market balance by focusing on the content offering rather than traffic</a:t>
            </a:r>
          </a:p>
          <a:p>
            <a:pPr lvl="1">
              <a:spcAft>
                <a:spcPts val="600"/>
              </a:spcAft>
              <a:buClr>
                <a:schemeClr val="accent3"/>
              </a:buClr>
            </a:pPr>
            <a:r>
              <a:rPr lang="en-US" sz="1400" dirty="0" smtClean="0"/>
              <a:t>Operator profit margins significantly decrease over time and require innovative solutions to address these challenges </a:t>
            </a:r>
            <a:endParaRPr lang="en-ZA" sz="1400" dirty="0" smtClean="0">
              <a:solidFill>
                <a:srgbClr val="FF0000"/>
              </a:solidFill>
              <a:cs typeface="Arial" pitchFamily="34" charset="0"/>
            </a:endParaRPr>
          </a:p>
        </p:txBody>
      </p:sp>
      <p:graphicFrame>
        <p:nvGraphicFramePr>
          <p:cNvPr id="4" name="Object 3"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265" name="think-cell Folie" r:id="rId61" imgW="360" imgH="360" progId="TCLayout.ActiveDocument.1">
                  <p:embed/>
                </p:oleObj>
              </mc:Choice>
              <mc:Fallback>
                <p:oleObj name="think-cell Folie" r:id="rId61" imgW="360" imgH="360" progId="TCLayout.ActiveDocument.1">
                  <p:embed/>
                  <p:pic>
                    <p:nvPicPr>
                      <p:cNvPr id="0" nam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i="1" dirty="0">
              <a:latin typeface="Calibri"/>
              <a:sym typeface="Calibri"/>
            </a:endParaRPr>
          </a:p>
        </p:txBody>
      </p:sp>
      <p:sp>
        <p:nvSpPr>
          <p:cNvPr id="2" name="Title 1"/>
          <p:cNvSpPr>
            <a:spLocks noGrp="1"/>
          </p:cNvSpPr>
          <p:nvPr>
            <p:ph type="title"/>
          </p:nvPr>
        </p:nvSpPr>
        <p:spPr/>
        <p:txBody>
          <a:bodyPr/>
          <a:lstStyle/>
          <a:p>
            <a:r>
              <a:rPr lang="en-ZA" b="1" dirty="0" smtClean="0">
                <a:solidFill>
                  <a:srgbClr val="000000"/>
                </a:solidFill>
              </a:rPr>
              <a:t>Need for sustainable business models in a transforming market…</a:t>
            </a:r>
            <a:endParaRPr lang="de-DE" b="1" dirty="0"/>
          </a:p>
        </p:txBody>
      </p:sp>
      <p:sp>
        <p:nvSpPr>
          <p:cNvPr id="134" name="Freeform 73"/>
          <p:cNvSpPr>
            <a:spLocks noChangeArrowheads="1"/>
          </p:cNvSpPr>
          <p:nvPr/>
        </p:nvSpPr>
        <p:spPr bwMode="auto">
          <a:xfrm>
            <a:off x="549547" y="381000"/>
            <a:ext cx="320040" cy="320040"/>
          </a:xfrm>
          <a:custGeom>
            <a:avLst/>
            <a:gdLst>
              <a:gd name="T0" fmla="*/ 207003 w 602"/>
              <a:gd name="T1" fmla="*/ 78781 h 609"/>
              <a:gd name="T2" fmla="*/ 207003 w 602"/>
              <a:gd name="T3" fmla="*/ 78781 h 609"/>
              <a:gd name="T4" fmla="*/ 196527 w 602"/>
              <a:gd name="T5" fmla="*/ 78781 h 609"/>
              <a:gd name="T6" fmla="*/ 191469 w 602"/>
              <a:gd name="T7" fmla="*/ 78781 h 609"/>
              <a:gd name="T8" fmla="*/ 163291 w 602"/>
              <a:gd name="T9" fmla="*/ 78781 h 609"/>
              <a:gd name="T10" fmla="*/ 153175 w 602"/>
              <a:gd name="T11" fmla="*/ 68708 h 609"/>
              <a:gd name="T12" fmla="*/ 163291 w 602"/>
              <a:gd name="T13" fmla="*/ 58276 h 609"/>
              <a:gd name="T14" fmla="*/ 181354 w 602"/>
              <a:gd name="T15" fmla="*/ 58276 h 609"/>
              <a:gd name="T16" fmla="*/ 107295 w 602"/>
              <a:gd name="T17" fmla="*/ 20145 h 609"/>
              <a:gd name="T18" fmla="*/ 20592 w 602"/>
              <a:gd name="T19" fmla="*/ 109358 h 609"/>
              <a:gd name="T20" fmla="*/ 10115 w 602"/>
              <a:gd name="T21" fmla="*/ 119430 h 609"/>
              <a:gd name="T22" fmla="*/ 0 w 602"/>
              <a:gd name="T23" fmla="*/ 109358 h 609"/>
              <a:gd name="T24" fmla="*/ 0 w 602"/>
              <a:gd name="T25" fmla="*/ 109358 h 609"/>
              <a:gd name="T26" fmla="*/ 107295 w 602"/>
              <a:gd name="T27" fmla="*/ 0 h 609"/>
              <a:gd name="T28" fmla="*/ 196527 w 602"/>
              <a:gd name="T29" fmla="*/ 45686 h 609"/>
              <a:gd name="T30" fmla="*/ 196527 w 602"/>
              <a:gd name="T31" fmla="*/ 28059 h 609"/>
              <a:gd name="T32" fmla="*/ 207003 w 602"/>
              <a:gd name="T33" fmla="*/ 17627 h 609"/>
              <a:gd name="T34" fmla="*/ 217119 w 602"/>
              <a:gd name="T35" fmla="*/ 28059 h 609"/>
              <a:gd name="T36" fmla="*/ 217119 w 602"/>
              <a:gd name="T37" fmla="*/ 68708 h 609"/>
              <a:gd name="T38" fmla="*/ 207003 w 602"/>
              <a:gd name="T39" fmla="*/ 78781 h 609"/>
              <a:gd name="T40" fmla="*/ 10115 w 602"/>
              <a:gd name="T41" fmla="*/ 139935 h 609"/>
              <a:gd name="T42" fmla="*/ 10115 w 602"/>
              <a:gd name="T43" fmla="*/ 139935 h 609"/>
              <a:gd name="T44" fmla="*/ 53467 w 602"/>
              <a:gd name="T45" fmla="*/ 139935 h 609"/>
              <a:gd name="T46" fmla="*/ 63943 w 602"/>
              <a:gd name="T47" fmla="*/ 150007 h 609"/>
              <a:gd name="T48" fmla="*/ 53467 w 602"/>
              <a:gd name="T49" fmla="*/ 160079 h 609"/>
              <a:gd name="T50" fmla="*/ 35765 w 602"/>
              <a:gd name="T51" fmla="*/ 160079 h 609"/>
              <a:gd name="T52" fmla="*/ 107295 w 602"/>
              <a:gd name="T53" fmla="*/ 198211 h 609"/>
              <a:gd name="T54" fmla="*/ 196527 w 602"/>
              <a:gd name="T55" fmla="*/ 109358 h 609"/>
              <a:gd name="T56" fmla="*/ 207003 w 602"/>
              <a:gd name="T57" fmla="*/ 99285 h 609"/>
              <a:gd name="T58" fmla="*/ 217119 w 602"/>
              <a:gd name="T59" fmla="*/ 109358 h 609"/>
              <a:gd name="T60" fmla="*/ 217119 w 602"/>
              <a:gd name="T61" fmla="*/ 109358 h 609"/>
              <a:gd name="T62" fmla="*/ 107295 w 602"/>
              <a:gd name="T63" fmla="*/ 218715 h 609"/>
              <a:gd name="T64" fmla="*/ 20592 w 602"/>
              <a:gd name="T65" fmla="*/ 172670 h 609"/>
              <a:gd name="T66" fmla="*/ 20592 w 602"/>
              <a:gd name="T67" fmla="*/ 190656 h 609"/>
              <a:gd name="T68" fmla="*/ 10115 w 602"/>
              <a:gd name="T69" fmla="*/ 200729 h 609"/>
              <a:gd name="T70" fmla="*/ 0 w 602"/>
              <a:gd name="T71" fmla="*/ 190656 h 609"/>
              <a:gd name="T72" fmla="*/ 0 w 602"/>
              <a:gd name="T73" fmla="*/ 150007 h 609"/>
              <a:gd name="T74" fmla="*/ 10115 w 602"/>
              <a:gd name="T75" fmla="*/ 139935 h 6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accent2"/>
          </a:solidFill>
          <a:ln>
            <a:noFill/>
          </a:ln>
          <a:effectLst/>
          <a:extLst/>
        </p:spPr>
        <p:txBody>
          <a:bodyPr wrap="none" anchor="ctr"/>
          <a:lstStyle/>
          <a:p>
            <a:pPr eaLnBrk="1" hangingPunct="1">
              <a:defRPr/>
            </a:pPr>
            <a:endParaRPr lang="en-US"/>
          </a:p>
        </p:txBody>
      </p:sp>
      <p:sp>
        <p:nvSpPr>
          <p:cNvPr id="113" name="OT_TextBox"/>
          <p:cNvSpPr>
            <a:spLocks/>
          </p:cNvSpPr>
          <p:nvPr/>
        </p:nvSpPr>
        <p:spPr bwMode="gray">
          <a:xfrm>
            <a:off x="620707" y="4246562"/>
            <a:ext cx="4210050" cy="2448000"/>
          </a:xfrm>
          <a:prstGeom prst="rect">
            <a:avLst/>
          </a:prstGeom>
          <a:solidFill>
            <a:schemeClr val="bg1">
              <a:lumMod val="95000"/>
            </a:schemeClr>
          </a:solidFill>
          <a:ln w="6350">
            <a:noFill/>
          </a:ln>
        </p:spPr>
        <p:txBody>
          <a:bodyPr vert="horz" lIns="108000" tIns="108000" rIns="108000" bIns="108000" rtlCol="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endParaRPr lang="en-ZA" dirty="0" smtClean="0">
              <a:cs typeface="Arial" pitchFamily="34" charset="0"/>
            </a:endParaRPr>
          </a:p>
        </p:txBody>
      </p:sp>
      <p:sp>
        <p:nvSpPr>
          <p:cNvPr id="114" name="OT_TextBox"/>
          <p:cNvSpPr>
            <a:spLocks/>
          </p:cNvSpPr>
          <p:nvPr/>
        </p:nvSpPr>
        <p:spPr>
          <a:xfrm>
            <a:off x="619119" y="3886200"/>
            <a:ext cx="4212000" cy="360000"/>
          </a:xfrm>
          <a:prstGeom prst="rect">
            <a:avLst/>
          </a:prstGeom>
          <a:solidFill>
            <a:srgbClr val="FFC000"/>
          </a:solidFill>
          <a:ln w="6350">
            <a:noFill/>
          </a:ln>
        </p:spPr>
        <p:txBody>
          <a:bodyPr vert="horz" lIns="108000" tIns="108000" rIns="108000" bIns="108000" rtl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r>
              <a:rPr lang="en-ZA" sz="1600" b="1" dirty="0" smtClean="0"/>
              <a:t>Profitability trap for traditional </a:t>
            </a:r>
            <a:r>
              <a:rPr lang="en-ZA" sz="1600" b="1" dirty="0" err="1" smtClean="0"/>
              <a:t>Telcos</a:t>
            </a:r>
            <a:endParaRPr lang="en-ZA" sz="1600" b="1" dirty="0" smtClean="0"/>
          </a:p>
        </p:txBody>
      </p:sp>
      <p:graphicFrame>
        <p:nvGraphicFramePr>
          <p:cNvPr id="135" name="Objekt 69"/>
          <p:cNvGraphicFramePr>
            <a:graphicFrameLocks noChangeAspect="1"/>
          </p:cNvGraphicFramePr>
          <p:nvPr>
            <p:custDataLst>
              <p:tags r:id="rId4"/>
            </p:custDataLst>
            <p:extLst>
              <p:ext uri="{D42A27DB-BD31-4B8C-83A1-F6EECF244321}">
                <p14:modId xmlns:p14="http://schemas.microsoft.com/office/powerpoint/2010/main" val="2061947003"/>
              </p:ext>
            </p:extLst>
          </p:nvPr>
        </p:nvGraphicFramePr>
        <p:xfrm>
          <a:off x="857244" y="4938712"/>
          <a:ext cx="4095756" cy="1790764"/>
        </p:xfrm>
        <a:graphic>
          <a:graphicData uri="http://schemas.openxmlformats.org/presentationml/2006/ole">
            <mc:AlternateContent xmlns:mc="http://schemas.openxmlformats.org/markup-compatibility/2006">
              <mc:Choice xmlns:v="urn:schemas-microsoft-com:vml" Requires="v">
                <p:oleObj spid="_x0000_s8266" name="Diagramm" r:id="rId63" imgW="4095756" imgH="1790764" progId="MSGraph.Chart.8">
                  <p:embed followColorScheme="full"/>
                </p:oleObj>
              </mc:Choice>
              <mc:Fallback>
                <p:oleObj name="Diagramm" r:id="rId63" imgW="4095756" imgH="1790764" progId="MSGraph.Chart.8">
                  <p:embed followColorScheme="full"/>
                  <p:pic>
                    <p:nvPicPr>
                      <p:cNvPr id="0" nam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857244" y="4938712"/>
                        <a:ext cx="4095756" cy="1790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3" name="Gerade Verbindung 79"/>
          <p:cNvCxnSpPr/>
          <p:nvPr>
            <p:custDataLst>
              <p:tags r:id="rId5"/>
            </p:custDataLst>
          </p:nvPr>
        </p:nvCxnSpPr>
        <p:spPr bwMode="gray">
          <a:xfrm>
            <a:off x="1943094" y="4529137"/>
            <a:ext cx="328612" cy="0"/>
          </a:xfrm>
          <a:prstGeom prst="line">
            <a:avLst/>
          </a:prstGeom>
          <a:ln w="28575">
            <a:solidFill>
              <a:schemeClr val="accent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4" name="Gerade Verbindung 77"/>
          <p:cNvCxnSpPr/>
          <p:nvPr>
            <p:custDataLst>
              <p:tags r:id="rId6"/>
            </p:custDataLst>
          </p:nvPr>
        </p:nvCxnSpPr>
        <p:spPr bwMode="gray">
          <a:xfrm>
            <a:off x="1943094" y="4732337"/>
            <a:ext cx="328612" cy="0"/>
          </a:xfrm>
          <a:prstGeom prst="line">
            <a:avLst/>
          </a:prstGeom>
          <a:ln w="28575">
            <a:solidFill>
              <a:schemeClr val="hlink"/>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5" name="Gerade Verbindung 78"/>
          <p:cNvCxnSpPr/>
          <p:nvPr>
            <p:custDataLst>
              <p:tags r:id="rId7"/>
            </p:custDataLst>
          </p:nvPr>
        </p:nvCxnSpPr>
        <p:spPr bwMode="gray">
          <a:xfrm>
            <a:off x="1943094" y="4935537"/>
            <a:ext cx="328613" cy="0"/>
          </a:xfrm>
          <a:prstGeom prst="line">
            <a:avLst/>
          </a:prstGeom>
          <a:ln w="2857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46" name="Text Placeholder 13"/>
          <p:cNvSpPr>
            <a:spLocks noGrp="1"/>
          </p:cNvSpPr>
          <p:nvPr>
            <p:custDataLst>
              <p:tags r:id="rId8"/>
            </p:custDataLst>
          </p:nvPr>
        </p:nvSpPr>
        <p:spPr bwMode="gray">
          <a:xfrm>
            <a:off x="2322506" y="4865687"/>
            <a:ext cx="1119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spcBef>
                <a:spcPct val="0"/>
              </a:spcBef>
            </a:pPr>
            <a:fld id="{238800C8-AE73-4E6F-9841-2DD349BDAEDD}" type="datetime'C''AP''''EX'' +'' Dep''''''''''r''''e''c''ia''ti''on'''''''''">
              <a:rPr lang="en-US" altLang="en-US" b="0" smtClean="0">
                <a:cs typeface="+mn-cs"/>
              </a:rPr>
              <a:pPr>
                <a:spcBef>
                  <a:spcPct val="0"/>
                </a:spcBef>
              </a:pPr>
              <a:t>CAPEX + Depreciation</a:t>
            </a:fld>
            <a:endParaRPr lang="en-US" b="0" dirty="0" smtClean="0">
              <a:cs typeface="+mn-cs"/>
              <a:sym typeface="+mn-lt"/>
            </a:endParaRPr>
          </a:p>
        </p:txBody>
      </p:sp>
      <p:sp>
        <p:nvSpPr>
          <p:cNvPr id="147" name="Text Placeholder 13"/>
          <p:cNvSpPr>
            <a:spLocks noGrp="1"/>
          </p:cNvSpPr>
          <p:nvPr>
            <p:custDataLst>
              <p:tags r:id="rId9"/>
            </p:custDataLst>
          </p:nvPr>
        </p:nvSpPr>
        <p:spPr bwMode="gray">
          <a:xfrm>
            <a:off x="2322506" y="4662487"/>
            <a:ext cx="277812"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spcBef>
                <a:spcPct val="0"/>
              </a:spcBef>
            </a:pPr>
            <a:fld id="{9FB8CC70-ED9B-487E-85A6-71A8FC3E6C3E}" type="datetime'''O''''P''''''''''''''''''''''''''''''''''''''''''''''EX'''">
              <a:rPr lang="en-US" altLang="en-US" b="0" smtClean="0">
                <a:cs typeface="+mn-cs"/>
              </a:rPr>
              <a:pPr>
                <a:spcBef>
                  <a:spcPct val="0"/>
                </a:spcBef>
              </a:pPr>
              <a:t>OPEX</a:t>
            </a:fld>
            <a:endParaRPr lang="en-US" b="0" dirty="0" smtClean="0">
              <a:cs typeface="+mn-cs"/>
              <a:sym typeface="+mn-lt"/>
            </a:endParaRPr>
          </a:p>
        </p:txBody>
      </p:sp>
      <p:sp>
        <p:nvSpPr>
          <p:cNvPr id="148" name="Text Placeholder 13"/>
          <p:cNvSpPr>
            <a:spLocks noGrp="1"/>
          </p:cNvSpPr>
          <p:nvPr>
            <p:custDataLst>
              <p:tags r:id="rId10"/>
            </p:custDataLst>
          </p:nvPr>
        </p:nvSpPr>
        <p:spPr bwMode="gray">
          <a:xfrm>
            <a:off x="2322506" y="4459287"/>
            <a:ext cx="498475"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spcBef>
                <a:spcPct val="0"/>
              </a:spcBef>
            </a:pPr>
            <a:fld id="{5415EFB6-7600-4EC0-9BF3-D85DBE150758}" type="datetime'''''''''''R''''''''''''ev''''''''''e''''nu''e''''''''''''s'''">
              <a:rPr lang="en-US" altLang="en-US" b="0" smtClean="0">
                <a:cs typeface="+mn-cs"/>
              </a:rPr>
              <a:pPr>
                <a:spcBef>
                  <a:spcPct val="0"/>
                </a:spcBef>
              </a:pPr>
              <a:t>Revenues</a:t>
            </a:fld>
            <a:endParaRPr lang="en-US" b="0" dirty="0" smtClean="0">
              <a:cs typeface="+mn-cs"/>
              <a:sym typeface="+mn-lt"/>
            </a:endParaRPr>
          </a:p>
        </p:txBody>
      </p:sp>
      <p:sp>
        <p:nvSpPr>
          <p:cNvPr id="149" name="Ellipse 83"/>
          <p:cNvSpPr/>
          <p:nvPr/>
        </p:nvSpPr>
        <p:spPr bwMode="auto">
          <a:xfrm>
            <a:off x="3420188" y="5530849"/>
            <a:ext cx="216024" cy="216024"/>
          </a:xfrm>
          <a:prstGeom prst="ellipse">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200" b="0" i="0" u="none" strike="noStrike" cap="none" normalizeH="0" baseline="0" dirty="0" err="1" smtClean="0">
              <a:ln>
                <a:noFill/>
              </a:ln>
              <a:solidFill>
                <a:schemeClr val="tx1"/>
              </a:solidFill>
              <a:effectLst/>
              <a:latin typeface="Arial" charset="0"/>
            </a:endParaRPr>
          </a:p>
        </p:txBody>
      </p:sp>
      <p:sp>
        <p:nvSpPr>
          <p:cNvPr id="150" name="Ellipse 84"/>
          <p:cNvSpPr/>
          <p:nvPr/>
        </p:nvSpPr>
        <p:spPr bwMode="auto">
          <a:xfrm>
            <a:off x="2340068" y="5530849"/>
            <a:ext cx="216024" cy="216024"/>
          </a:xfrm>
          <a:prstGeom prst="ellipse">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200" b="0" i="0" u="none" strike="noStrike" cap="none" normalizeH="0" baseline="0" dirty="0" err="1" smtClean="0">
              <a:ln>
                <a:noFill/>
              </a:ln>
              <a:solidFill>
                <a:schemeClr val="tx1"/>
              </a:solidFill>
              <a:effectLst/>
              <a:latin typeface="Arial" charset="0"/>
            </a:endParaRPr>
          </a:p>
        </p:txBody>
      </p:sp>
      <p:cxnSp>
        <p:nvCxnSpPr>
          <p:cNvPr id="151" name="Gerade Verbindung 85"/>
          <p:cNvCxnSpPr/>
          <p:nvPr/>
        </p:nvCxnSpPr>
        <p:spPr>
          <a:xfrm flipV="1">
            <a:off x="2448080" y="5675312"/>
            <a:ext cx="0" cy="648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Gerade Verbindung 86"/>
          <p:cNvCxnSpPr/>
          <p:nvPr/>
        </p:nvCxnSpPr>
        <p:spPr>
          <a:xfrm flipV="1">
            <a:off x="3528200" y="5603874"/>
            <a:ext cx="0" cy="648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3" name="Textfeld 87"/>
          <p:cNvSpPr txBox="1"/>
          <p:nvPr/>
        </p:nvSpPr>
        <p:spPr>
          <a:xfrm>
            <a:off x="1475972" y="5819774"/>
            <a:ext cx="667170" cy="400110"/>
          </a:xfrm>
          <a:prstGeom prst="rect">
            <a:avLst/>
          </a:prstGeom>
          <a:noFill/>
        </p:spPr>
        <p:txBody>
          <a:bodyPr wrap="none" rtlCol="0">
            <a:spAutoFit/>
          </a:bodyPr>
          <a:lstStyle/>
          <a:p>
            <a:r>
              <a:rPr lang="de-DE" sz="1000" dirty="0" err="1" smtClean="0">
                <a:latin typeface="+mn-lt"/>
              </a:rPr>
              <a:t>Shrinking</a:t>
            </a:r>
            <a:endParaRPr lang="de-DE" sz="1000" dirty="0" smtClean="0">
              <a:latin typeface="+mn-lt"/>
            </a:endParaRPr>
          </a:p>
          <a:p>
            <a:r>
              <a:rPr lang="de-DE" sz="1000" dirty="0" err="1" smtClean="0">
                <a:latin typeface="+mn-lt"/>
              </a:rPr>
              <a:t>margins</a:t>
            </a:r>
            <a:endParaRPr lang="de-DE" sz="1000" dirty="0" smtClean="0">
              <a:latin typeface="+mn-lt"/>
            </a:endParaRPr>
          </a:p>
        </p:txBody>
      </p:sp>
      <p:sp>
        <p:nvSpPr>
          <p:cNvPr id="154" name="Textfeld 88"/>
          <p:cNvSpPr txBox="1"/>
          <p:nvPr/>
        </p:nvSpPr>
        <p:spPr>
          <a:xfrm>
            <a:off x="2700108" y="5819774"/>
            <a:ext cx="631904" cy="400110"/>
          </a:xfrm>
          <a:prstGeom prst="rect">
            <a:avLst/>
          </a:prstGeom>
          <a:noFill/>
        </p:spPr>
        <p:txBody>
          <a:bodyPr wrap="none" rtlCol="0">
            <a:spAutoFit/>
          </a:bodyPr>
          <a:lstStyle/>
          <a:p>
            <a:r>
              <a:rPr lang="de-DE" sz="1000" dirty="0" smtClean="0">
                <a:latin typeface="+mn-lt"/>
              </a:rPr>
              <a:t>EBIT</a:t>
            </a:r>
          </a:p>
          <a:p>
            <a:r>
              <a:rPr lang="de-DE" sz="1000" dirty="0" smtClean="0">
                <a:latin typeface="+mn-lt"/>
              </a:rPr>
              <a:t>negative</a:t>
            </a:r>
          </a:p>
        </p:txBody>
      </p:sp>
      <p:sp>
        <p:nvSpPr>
          <p:cNvPr id="155" name="Textfeld 89"/>
          <p:cNvSpPr txBox="1"/>
          <p:nvPr/>
        </p:nvSpPr>
        <p:spPr>
          <a:xfrm>
            <a:off x="3690725" y="5738812"/>
            <a:ext cx="631904" cy="400110"/>
          </a:xfrm>
          <a:prstGeom prst="rect">
            <a:avLst/>
          </a:prstGeom>
          <a:noFill/>
        </p:spPr>
        <p:txBody>
          <a:bodyPr wrap="none" rtlCol="0">
            <a:spAutoFit/>
          </a:bodyPr>
          <a:lstStyle/>
          <a:p>
            <a:r>
              <a:rPr lang="de-DE" sz="1000" dirty="0" smtClean="0">
                <a:latin typeface="+mn-lt"/>
              </a:rPr>
              <a:t>EBITDA</a:t>
            </a:r>
          </a:p>
          <a:p>
            <a:r>
              <a:rPr lang="de-DE" sz="1000" dirty="0" smtClean="0">
                <a:latin typeface="+mn-lt"/>
              </a:rPr>
              <a:t>negative</a:t>
            </a:r>
          </a:p>
        </p:txBody>
      </p:sp>
      <p:sp>
        <p:nvSpPr>
          <p:cNvPr id="156" name="Rechteck 90"/>
          <p:cNvSpPr/>
          <p:nvPr>
            <p:custDataLst>
              <p:tags r:id="rId11"/>
            </p:custDataLst>
          </p:nvPr>
        </p:nvSpPr>
        <p:spPr bwMode="gray">
          <a:xfrm>
            <a:off x="647694" y="6530900"/>
            <a:ext cx="4056062" cy="1587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0" rtlCol="0" anchor="b" anchorCtr="0">
            <a:noAutofit/>
          </a:bodyPr>
          <a:lstStyle/>
          <a:p>
            <a:pPr>
              <a:spcBef>
                <a:spcPct val="0"/>
              </a:spcBef>
              <a:spcAft>
                <a:spcPct val="0"/>
              </a:spcAft>
            </a:pPr>
            <a:r>
              <a:rPr lang="de-DE" sz="800" i="1" dirty="0" smtClean="0">
                <a:solidFill>
                  <a:schemeClr val="tx1"/>
                </a:solidFill>
                <a:sym typeface="+mn-lt"/>
              </a:rPr>
              <a:t>Source: </a:t>
            </a:r>
            <a:r>
              <a:rPr lang="en-US" sz="800" i="1" dirty="0" smtClean="0">
                <a:solidFill>
                  <a:schemeClr val="tx1"/>
                </a:solidFill>
                <a:sym typeface="+mn-lt"/>
              </a:rPr>
              <a:t>Strategy Analytics (2014) - Wireless Operator Performance Benchmarking Q1 2014</a:t>
            </a:r>
          </a:p>
        </p:txBody>
      </p:sp>
      <p:sp>
        <p:nvSpPr>
          <p:cNvPr id="157" name="OT_TextBox"/>
          <p:cNvSpPr>
            <a:spLocks/>
          </p:cNvSpPr>
          <p:nvPr/>
        </p:nvSpPr>
        <p:spPr bwMode="gray">
          <a:xfrm>
            <a:off x="4873794" y="1358648"/>
            <a:ext cx="4880049" cy="2448000"/>
          </a:xfrm>
          <a:prstGeom prst="rect">
            <a:avLst/>
          </a:prstGeom>
          <a:solidFill>
            <a:schemeClr val="bg1">
              <a:lumMod val="95000"/>
            </a:schemeClr>
          </a:solidFill>
          <a:ln w="6350">
            <a:noFill/>
          </a:ln>
        </p:spPr>
        <p:txBody>
          <a:bodyPr vert="horz" lIns="108000" tIns="108000" rIns="108000" bIns="108000" rtlCol="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endParaRPr lang="en-ZA" dirty="0" smtClean="0">
              <a:cs typeface="Arial" pitchFamily="34" charset="0"/>
            </a:endParaRPr>
          </a:p>
        </p:txBody>
      </p:sp>
      <p:sp>
        <p:nvSpPr>
          <p:cNvPr id="158" name="OT_TextBox"/>
          <p:cNvSpPr>
            <a:spLocks/>
          </p:cNvSpPr>
          <p:nvPr/>
        </p:nvSpPr>
        <p:spPr>
          <a:xfrm>
            <a:off x="4871896" y="998286"/>
            <a:ext cx="4882309" cy="360000"/>
          </a:xfrm>
          <a:prstGeom prst="rect">
            <a:avLst/>
          </a:prstGeom>
          <a:solidFill>
            <a:srgbClr val="FFC000"/>
          </a:solidFill>
          <a:ln w="6350">
            <a:noFill/>
          </a:ln>
        </p:spPr>
        <p:txBody>
          <a:bodyPr vert="horz" lIns="108000" tIns="108000" rIns="108000" bIns="108000" rtl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r>
              <a:rPr lang="en-ZA" sz="1600" b="1" dirty="0" smtClean="0"/>
              <a:t>Revenues are shifting towards OTT players</a:t>
            </a:r>
          </a:p>
        </p:txBody>
      </p:sp>
      <p:sp>
        <p:nvSpPr>
          <p:cNvPr id="71" name="Rechteck 57"/>
          <p:cNvSpPr/>
          <p:nvPr>
            <p:custDataLst>
              <p:tags r:id="rId12"/>
            </p:custDataLst>
          </p:nvPr>
        </p:nvSpPr>
        <p:spPr bwMode="gray">
          <a:xfrm>
            <a:off x="5388909" y="1782394"/>
            <a:ext cx="179387" cy="133350"/>
          </a:xfrm>
          <a:prstGeom prst="rect">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ndParaRPr>
          </a:p>
        </p:txBody>
      </p:sp>
      <p:sp>
        <p:nvSpPr>
          <p:cNvPr id="72" name="Rechteck 58"/>
          <p:cNvSpPr/>
          <p:nvPr>
            <p:custDataLst>
              <p:tags r:id="rId13"/>
            </p:custDataLst>
          </p:nvPr>
        </p:nvSpPr>
        <p:spPr bwMode="gray">
          <a:xfrm>
            <a:off x="5388909" y="1579194"/>
            <a:ext cx="179387" cy="133350"/>
          </a:xfrm>
          <a:prstGeom prst="rect">
            <a:avLst/>
          </a:prstGeom>
          <a:solidFill>
            <a:schemeClr val="tx2"/>
          </a:solidFill>
          <a:ln w="9525"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ndParaRPr>
          </a:p>
        </p:txBody>
      </p:sp>
      <p:sp>
        <p:nvSpPr>
          <p:cNvPr id="74" name="Textplatzhalter 31"/>
          <p:cNvSpPr>
            <a:spLocks noGrp="1"/>
          </p:cNvSpPr>
          <p:nvPr>
            <p:custDataLst>
              <p:tags r:id="rId14"/>
            </p:custDataLst>
          </p:nvPr>
        </p:nvSpPr>
        <p:spPr bwMode="gray">
          <a:xfrm>
            <a:off x="5619096" y="1779219"/>
            <a:ext cx="2019300" cy="152400"/>
          </a:xfrm>
          <a:prstGeom prst="rect">
            <a:avLst/>
          </a:prstGeom>
          <a:noFill/>
          <a:effectLst/>
        </p:spPr>
        <p:txBody>
          <a:bodyPr wrap="none" lIns="0" tIns="0" rIns="0" bIns="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spcBef>
                <a:spcPct val="0"/>
              </a:spcBef>
            </a:pPr>
            <a:fld id="{A27CF14B-CB6F-43A6-9145-6FEAB24B9F2A}" type="datetime'O''TT'' servi''''''ces ma''rket r''''eve''nu''es (bn US$'')'''">
              <a:rPr lang="en-US" altLang="en-US" sz="1000">
                <a:cs typeface="+mn-cs"/>
              </a:rPr>
              <a:pPr>
                <a:spcBef>
                  <a:spcPct val="0"/>
                </a:spcBef>
              </a:pPr>
              <a:t>OTT services market revenues (bn US$)</a:t>
            </a:fld>
            <a:endParaRPr lang="de-DE" sz="1000" dirty="0">
              <a:cs typeface="+mn-cs"/>
              <a:sym typeface="+mn-lt"/>
            </a:endParaRPr>
          </a:p>
        </p:txBody>
      </p:sp>
      <p:sp>
        <p:nvSpPr>
          <p:cNvPr id="73" name="Textplatzhalter 30"/>
          <p:cNvSpPr>
            <a:spLocks noGrp="1"/>
          </p:cNvSpPr>
          <p:nvPr>
            <p:custDataLst>
              <p:tags r:id="rId15"/>
            </p:custDataLst>
          </p:nvPr>
        </p:nvSpPr>
        <p:spPr bwMode="gray">
          <a:xfrm>
            <a:off x="5619096" y="1576019"/>
            <a:ext cx="2114550" cy="152400"/>
          </a:xfrm>
          <a:prstGeom prst="rect">
            <a:avLst/>
          </a:prstGeom>
          <a:noFill/>
          <a:effectLst/>
        </p:spPr>
        <p:txBody>
          <a:bodyPr wrap="none" lIns="0" tIns="0" rIns="0" bIns="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spcBef>
                <a:spcPct val="0"/>
              </a:spcBef>
            </a:pPr>
            <a:fld id="{999A97D9-CC1D-4F1C-8A62-B68E9BE91955}" type="datetime'T''el''co se''rvi''ces mar''k''et'' reven''ues  (bn US''$)'''">
              <a:rPr lang="en-US" altLang="en-US" sz="1000">
                <a:cs typeface="+mn-cs"/>
              </a:rPr>
              <a:pPr>
                <a:spcBef>
                  <a:spcPct val="0"/>
                </a:spcBef>
              </a:pPr>
              <a:t>Telco services market revenues  (bn US$)</a:t>
            </a:fld>
            <a:endParaRPr lang="de-DE" sz="1000" dirty="0">
              <a:cs typeface="+mn-cs"/>
              <a:sym typeface="+mn-lt"/>
            </a:endParaRPr>
          </a:p>
        </p:txBody>
      </p:sp>
      <p:sp>
        <p:nvSpPr>
          <p:cNvPr id="75" name="Rechteck 86"/>
          <p:cNvSpPr/>
          <p:nvPr/>
        </p:nvSpPr>
        <p:spPr bwMode="auto">
          <a:xfrm>
            <a:off x="6489046" y="2181600"/>
            <a:ext cx="3098800" cy="1476000"/>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1332000" rIns="90000" bIns="468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rPr>
              <a:t>Forecasts</a:t>
            </a:r>
          </a:p>
        </p:txBody>
      </p:sp>
      <p:graphicFrame>
        <p:nvGraphicFramePr>
          <p:cNvPr id="76" name="Objekt 8"/>
          <p:cNvGraphicFramePr>
            <a:graphicFrameLocks noChangeAspect="1"/>
          </p:cNvGraphicFramePr>
          <p:nvPr>
            <p:custDataLst>
              <p:tags r:id="rId16"/>
            </p:custDataLst>
            <p:extLst>
              <p:ext uri="{D42A27DB-BD31-4B8C-83A1-F6EECF244321}">
                <p14:modId xmlns:p14="http://schemas.microsoft.com/office/powerpoint/2010/main" val="3164183393"/>
              </p:ext>
            </p:extLst>
          </p:nvPr>
        </p:nvGraphicFramePr>
        <p:xfrm>
          <a:off x="4806296" y="2520581"/>
          <a:ext cx="4857885" cy="914400"/>
        </p:xfrm>
        <a:graphic>
          <a:graphicData uri="http://schemas.openxmlformats.org/presentationml/2006/ole">
            <mc:AlternateContent xmlns:mc="http://schemas.openxmlformats.org/markup-compatibility/2006">
              <mc:Choice xmlns:v="urn:schemas-microsoft-com:vml" Requires="v">
                <p:oleObj spid="_x0000_s8267" name="Diagramm" r:id="rId65" imgW="4857650" imgH="914534" progId="MSGraph.Chart.8">
                  <p:embed followColorScheme="full"/>
                </p:oleObj>
              </mc:Choice>
              <mc:Fallback>
                <p:oleObj name="Diagramm" r:id="rId65" imgW="4857650" imgH="914534" progId="MSGraph.Chart.8">
                  <p:embed followColorScheme="full"/>
                  <p:pic>
                    <p:nvPicPr>
                      <p:cNvPr id="0" name=""/>
                      <p:cNvPicPr>
                        <a:picLocks noChangeAspect="1" noChangeArrowheads="1"/>
                      </p:cNvPicPr>
                      <p:nvPr/>
                    </p:nvPicPr>
                    <p:blipFill>
                      <a:blip r:embed="rId66"/>
                      <a:srcRect/>
                      <a:stretch>
                        <a:fillRect/>
                      </a:stretch>
                    </p:blipFill>
                    <p:spPr bwMode="auto">
                      <a:xfrm>
                        <a:off x="4806296" y="2520581"/>
                        <a:ext cx="4857885" cy="914400"/>
                      </a:xfrm>
                      <a:prstGeom prst="rect">
                        <a:avLst/>
                      </a:prstGeom>
                      <a:noFill/>
                      <a:extLst/>
                    </p:spPr>
                  </p:pic>
                </p:oleObj>
              </mc:Fallback>
            </mc:AlternateContent>
          </a:graphicData>
        </a:graphic>
      </p:graphicFrame>
      <p:cxnSp>
        <p:nvCxnSpPr>
          <p:cNvPr id="78" name="Gerade Verbindung 94"/>
          <p:cNvCxnSpPr/>
          <p:nvPr>
            <p:custDataLst>
              <p:tags r:id="rId17"/>
            </p:custDataLst>
          </p:nvPr>
        </p:nvCxnSpPr>
        <p:spPr bwMode="gray">
          <a:xfrm>
            <a:off x="9383059" y="2053856"/>
            <a:ext cx="0" cy="384175"/>
          </a:xfrm>
          <a:prstGeom prst="line">
            <a:avLst/>
          </a:prstGeom>
          <a:ln w="12700">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7" name="Gerade Verbindung 93"/>
          <p:cNvCxnSpPr/>
          <p:nvPr>
            <p:custDataLst>
              <p:tags r:id="rId18"/>
            </p:custDataLst>
          </p:nvPr>
        </p:nvCxnSpPr>
        <p:spPr bwMode="gray">
          <a:xfrm>
            <a:off x="5277784" y="2053856"/>
            <a:ext cx="4105275" cy="0"/>
          </a:xfrm>
          <a:prstGeom prst="line">
            <a:avLst/>
          </a:prstGeom>
          <a:ln w="127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79" name="Gerade Verbindung 92"/>
          <p:cNvCxnSpPr/>
          <p:nvPr>
            <p:custDataLst>
              <p:tags r:id="rId19"/>
            </p:custDataLst>
          </p:nvPr>
        </p:nvCxnSpPr>
        <p:spPr bwMode="gray">
          <a:xfrm flipV="1">
            <a:off x="5277784" y="2053856"/>
            <a:ext cx="0" cy="879475"/>
          </a:xfrm>
          <a:prstGeom prst="line">
            <a:avLst/>
          </a:prstGeom>
          <a:ln w="127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0" name="Gerade Verbindung 90"/>
          <p:cNvCxnSpPr/>
          <p:nvPr>
            <p:custDataLst>
              <p:tags r:id="rId20"/>
            </p:custDataLst>
          </p:nvPr>
        </p:nvCxnSpPr>
        <p:spPr bwMode="gray">
          <a:xfrm>
            <a:off x="9197321" y="2323731"/>
            <a:ext cx="0" cy="152400"/>
          </a:xfrm>
          <a:prstGeom prst="line">
            <a:avLst/>
          </a:prstGeom>
          <a:ln w="12700">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2" name="Gerade Verbindung 89"/>
          <p:cNvCxnSpPr/>
          <p:nvPr>
            <p:custDataLst>
              <p:tags r:id="rId21"/>
            </p:custDataLst>
          </p:nvPr>
        </p:nvCxnSpPr>
        <p:spPr bwMode="gray">
          <a:xfrm>
            <a:off x="5092046" y="2323731"/>
            <a:ext cx="4105275" cy="0"/>
          </a:xfrm>
          <a:prstGeom prst="line">
            <a:avLst/>
          </a:prstGeom>
          <a:ln w="127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1" name="Gerade Verbindung 88"/>
          <p:cNvCxnSpPr/>
          <p:nvPr>
            <p:custDataLst>
              <p:tags r:id="rId22"/>
            </p:custDataLst>
          </p:nvPr>
        </p:nvCxnSpPr>
        <p:spPr bwMode="gray">
          <a:xfrm flipV="1">
            <a:off x="5092046" y="2323731"/>
            <a:ext cx="0" cy="295275"/>
          </a:xfrm>
          <a:prstGeom prst="line">
            <a:avLst/>
          </a:prstGeom>
          <a:ln w="127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95" name="Textplatzhalter 46"/>
          <p:cNvSpPr>
            <a:spLocks noGrp="1"/>
          </p:cNvSpPr>
          <p:nvPr>
            <p:custDataLst>
              <p:tags r:id="rId23"/>
            </p:custDataLst>
          </p:nvPr>
        </p:nvSpPr>
        <p:spPr bwMode="gray">
          <a:xfrm>
            <a:off x="8122584"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88A528FB-F4C1-4CE1-AE0F-7034F8430429}" type="datetime'''''''2''''''''''''''''''01''''''''''''''''''''''''''''''''9'">
              <a:rPr lang="en-US" altLang="en-US" sz="1000">
                <a:cs typeface="+mn-cs"/>
              </a:rPr>
              <a:pPr algn="ctr">
                <a:spcBef>
                  <a:spcPct val="0"/>
                </a:spcBef>
              </a:pPr>
              <a:t>2019</a:t>
            </a:fld>
            <a:endParaRPr lang="de-DE" sz="1000" dirty="0">
              <a:cs typeface="+mn-cs"/>
              <a:sym typeface="+mn-lt"/>
            </a:endParaRPr>
          </a:p>
        </p:txBody>
      </p:sp>
      <p:sp useBgFill="1">
        <p:nvSpPr>
          <p:cNvPr id="96" name="Textplatzhalter 45"/>
          <p:cNvSpPr>
            <a:spLocks noGrp="1"/>
          </p:cNvSpPr>
          <p:nvPr>
            <p:custDataLst>
              <p:tags r:id="rId24"/>
            </p:custDataLst>
          </p:nvPr>
        </p:nvSpPr>
        <p:spPr bwMode="gray">
          <a:xfrm>
            <a:off x="8271809" y="2771406"/>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9220EC7E-C053-48DB-8FE1-CBF91FC64856}" type="datetime'''''''3''''''''''6''''''''''''''''''''''''8'">
              <a:rPr lang="en-US" altLang="en-US" sz="1000">
                <a:cs typeface="+mn-cs"/>
              </a:rPr>
              <a:pPr algn="ctr">
                <a:spcBef>
                  <a:spcPct val="0"/>
                </a:spcBef>
              </a:pPr>
              <a:t>368</a:t>
            </a:fld>
            <a:endParaRPr lang="de-DE" sz="1000" dirty="0">
              <a:cs typeface="+mn-cs"/>
              <a:sym typeface="+mn-lt"/>
            </a:endParaRPr>
          </a:p>
        </p:txBody>
      </p:sp>
      <p:sp>
        <p:nvSpPr>
          <p:cNvPr id="107" name="Textplatzhalter 59"/>
          <p:cNvSpPr>
            <a:spLocks noGrp="1"/>
          </p:cNvSpPr>
          <p:nvPr>
            <p:custDataLst>
              <p:tags r:id="rId25"/>
            </p:custDataLst>
          </p:nvPr>
        </p:nvSpPr>
        <p:spPr bwMode="gray">
          <a:xfrm>
            <a:off x="8054321" y="255233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F0A49CFD-61D4-4EBF-94A2-F8EED213CE10}" type="datetime'''''''6''''''''''''''''''49'''''''''''''''''''''">
              <a:rPr lang="en-US" altLang="en-US" sz="1000">
                <a:cs typeface="+mn-cs"/>
              </a:rPr>
              <a:pPr algn="ctr">
                <a:spcBef>
                  <a:spcPct val="0"/>
                </a:spcBef>
              </a:pPr>
              <a:t>649</a:t>
            </a:fld>
            <a:endParaRPr lang="de-DE" sz="1000" dirty="0">
              <a:cs typeface="+mn-cs"/>
              <a:sym typeface="+mn-lt"/>
            </a:endParaRPr>
          </a:p>
        </p:txBody>
      </p:sp>
      <p:sp>
        <p:nvSpPr>
          <p:cNvPr id="108" name="Textplatzhalter 45"/>
          <p:cNvSpPr>
            <a:spLocks noGrp="1"/>
          </p:cNvSpPr>
          <p:nvPr>
            <p:custDataLst>
              <p:tags r:id="rId26"/>
            </p:custDataLst>
          </p:nvPr>
        </p:nvSpPr>
        <p:spPr bwMode="gray">
          <a:xfrm>
            <a:off x="7608234"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581FD85B-CC08-440D-AFFC-77479768B4CB}" type="datetime'2''0''''''''''''''''''1''''''8'">
              <a:rPr lang="en-US" altLang="en-US" sz="1000">
                <a:cs typeface="+mn-cs"/>
              </a:rPr>
              <a:pPr algn="ctr">
                <a:spcBef>
                  <a:spcPct val="0"/>
                </a:spcBef>
              </a:pPr>
              <a:t>2018</a:t>
            </a:fld>
            <a:endParaRPr lang="de-DE" sz="1000" dirty="0">
              <a:cs typeface="+mn-cs"/>
              <a:sym typeface="+mn-lt"/>
            </a:endParaRPr>
          </a:p>
        </p:txBody>
      </p:sp>
      <p:sp useBgFill="1">
        <p:nvSpPr>
          <p:cNvPr id="106" name="Textplatzhalter 44"/>
          <p:cNvSpPr>
            <a:spLocks noGrp="1"/>
          </p:cNvSpPr>
          <p:nvPr>
            <p:custDataLst>
              <p:tags r:id="rId27"/>
            </p:custDataLst>
          </p:nvPr>
        </p:nvSpPr>
        <p:spPr bwMode="gray">
          <a:xfrm>
            <a:off x="7757459" y="2847606"/>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31052741-7C4B-4BE9-B9DD-4E7E8A9D99A2}" type="datetime'''''''''''''''''''''''''''''''''''''257'''''''''''''''''">
              <a:rPr lang="en-US" altLang="en-US" sz="1000">
                <a:cs typeface="+mn-cs"/>
              </a:rPr>
              <a:pPr algn="ctr">
                <a:spcBef>
                  <a:spcPct val="0"/>
                </a:spcBef>
              </a:pPr>
              <a:t>257</a:t>
            </a:fld>
            <a:endParaRPr lang="de-DE" sz="1000" dirty="0">
              <a:cs typeface="+mn-cs"/>
              <a:sym typeface="+mn-lt"/>
            </a:endParaRPr>
          </a:p>
        </p:txBody>
      </p:sp>
      <p:sp>
        <p:nvSpPr>
          <p:cNvPr id="104" name="Textplatzhalter 58"/>
          <p:cNvSpPr>
            <a:spLocks noGrp="1"/>
          </p:cNvSpPr>
          <p:nvPr>
            <p:custDataLst>
              <p:tags r:id="rId28"/>
            </p:custDataLst>
          </p:nvPr>
        </p:nvSpPr>
        <p:spPr bwMode="gray">
          <a:xfrm>
            <a:off x="7539971" y="257138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03ECB31B-90F6-401A-A546-D504190BAF2C}" type="datetime'''''''''6''''2''4'''''''''''''''''''''''''''''''''''''">
              <a:rPr lang="en-US" altLang="en-US" sz="1000">
                <a:cs typeface="+mn-cs"/>
              </a:rPr>
              <a:pPr algn="ctr">
                <a:spcBef>
                  <a:spcPct val="0"/>
                </a:spcBef>
              </a:pPr>
              <a:t>624</a:t>
            </a:fld>
            <a:endParaRPr lang="de-DE" sz="1000" dirty="0">
              <a:cs typeface="+mn-cs"/>
              <a:sym typeface="+mn-lt"/>
            </a:endParaRPr>
          </a:p>
        </p:txBody>
      </p:sp>
      <p:sp>
        <p:nvSpPr>
          <p:cNvPr id="105" name="Textplatzhalter 44"/>
          <p:cNvSpPr>
            <a:spLocks noGrp="1"/>
          </p:cNvSpPr>
          <p:nvPr>
            <p:custDataLst>
              <p:tags r:id="rId29"/>
            </p:custDataLst>
          </p:nvPr>
        </p:nvSpPr>
        <p:spPr bwMode="gray">
          <a:xfrm>
            <a:off x="7098646"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EB2B9A33-E947-46D9-AE4B-D1D1A80ACCEA}" type="datetime'''2''''01''''''''7'''''''''''''''''''''''">
              <a:rPr lang="en-US" altLang="en-US" sz="1000">
                <a:cs typeface="+mn-cs"/>
              </a:rPr>
              <a:pPr algn="ctr">
                <a:spcBef>
                  <a:spcPct val="0"/>
                </a:spcBef>
              </a:pPr>
              <a:t>2017</a:t>
            </a:fld>
            <a:endParaRPr lang="de-DE" sz="1000" dirty="0">
              <a:cs typeface="+mn-cs"/>
              <a:sym typeface="+mn-lt"/>
            </a:endParaRPr>
          </a:p>
        </p:txBody>
      </p:sp>
      <p:sp useBgFill="1">
        <p:nvSpPr>
          <p:cNvPr id="98" name="Textplatzhalter 38"/>
          <p:cNvSpPr>
            <a:spLocks noGrp="1"/>
          </p:cNvSpPr>
          <p:nvPr>
            <p:custDataLst>
              <p:tags r:id="rId30"/>
            </p:custDataLst>
          </p:nvPr>
        </p:nvSpPr>
        <p:spPr bwMode="gray">
          <a:xfrm>
            <a:off x="7243109" y="291428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A18A9824-7F84-41F0-BF52-364442908CF5}" type="datetime'''''''''''''''''''''1''8''''''''0'''''''''''''''''''''''">
              <a:rPr lang="en-US" altLang="en-US" sz="1000">
                <a:cs typeface="+mn-cs"/>
              </a:rPr>
              <a:pPr algn="ctr">
                <a:spcBef>
                  <a:spcPct val="0"/>
                </a:spcBef>
              </a:pPr>
              <a:t>180</a:t>
            </a:fld>
            <a:endParaRPr lang="de-DE" sz="1000" dirty="0">
              <a:cs typeface="+mn-cs"/>
              <a:sym typeface="+mn-lt"/>
            </a:endParaRPr>
          </a:p>
        </p:txBody>
      </p:sp>
      <p:sp>
        <p:nvSpPr>
          <p:cNvPr id="99" name="Textplatzhalter 57"/>
          <p:cNvSpPr>
            <a:spLocks noGrp="1"/>
          </p:cNvSpPr>
          <p:nvPr>
            <p:custDataLst>
              <p:tags r:id="rId31"/>
            </p:custDataLst>
          </p:nvPr>
        </p:nvSpPr>
        <p:spPr bwMode="gray">
          <a:xfrm>
            <a:off x="7030384" y="259043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B005FC47-6DC3-4A44-B8B0-F4F3FBCD20CF}" type="datetime'''''''''''6''''''0''''''''''''''''''''''''''''''0'''''''''''''">
              <a:rPr lang="en-US" altLang="en-US" sz="1000">
                <a:cs typeface="+mn-cs"/>
              </a:rPr>
              <a:pPr algn="ctr">
                <a:spcBef>
                  <a:spcPct val="0"/>
                </a:spcBef>
              </a:pPr>
              <a:t>600</a:t>
            </a:fld>
            <a:endParaRPr lang="de-DE" sz="1000" dirty="0">
              <a:cs typeface="+mn-cs"/>
              <a:sym typeface="+mn-lt"/>
            </a:endParaRPr>
          </a:p>
        </p:txBody>
      </p:sp>
      <p:sp>
        <p:nvSpPr>
          <p:cNvPr id="83" name="Textplatzhalter 43"/>
          <p:cNvSpPr>
            <a:spLocks noGrp="1"/>
          </p:cNvSpPr>
          <p:nvPr>
            <p:custDataLst>
              <p:tags r:id="rId32"/>
            </p:custDataLst>
          </p:nvPr>
        </p:nvSpPr>
        <p:spPr bwMode="gray">
          <a:xfrm>
            <a:off x="6589059"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1090E254-62EC-464E-A28F-D647690CF533}" type="datetime'''''''''''''''''''''''''''''''''20''1''''''''''''''''''''6'''">
              <a:rPr lang="en-US" altLang="en-US" sz="1000">
                <a:cs typeface="+mn-cs"/>
              </a:rPr>
              <a:pPr algn="ctr">
                <a:spcBef>
                  <a:spcPct val="0"/>
                </a:spcBef>
              </a:pPr>
              <a:t>2016</a:t>
            </a:fld>
            <a:endParaRPr lang="de-DE" sz="1000" dirty="0">
              <a:cs typeface="+mn-cs"/>
              <a:sym typeface="+mn-lt"/>
            </a:endParaRPr>
          </a:p>
        </p:txBody>
      </p:sp>
      <p:sp useBgFill="1">
        <p:nvSpPr>
          <p:cNvPr id="84" name="Textplatzhalter 41"/>
          <p:cNvSpPr>
            <a:spLocks noGrp="1"/>
          </p:cNvSpPr>
          <p:nvPr>
            <p:custDataLst>
              <p:tags r:id="rId33"/>
            </p:custDataLst>
          </p:nvPr>
        </p:nvSpPr>
        <p:spPr bwMode="gray">
          <a:xfrm>
            <a:off x="6738284" y="2923806"/>
            <a:ext cx="230188" cy="152400"/>
          </a:xfrm>
          <a:prstGeom prst="rect">
            <a:avLst/>
          </a:prstGeom>
          <a:noFill/>
          <a:effectLst/>
        </p:spPr>
        <p:txBody>
          <a:bodyPr wrap="none" lIns="17462" tIns="0" rIns="17462" bIns="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36D75AC4-BB95-401C-BC5B-B56CB20ABE6D}" type="datetime'''''''1''''''''58'''''''''''''''''''''''''''''''''''''''">
              <a:rPr lang="en-US" altLang="en-US" sz="1000">
                <a:cs typeface="+mn-cs"/>
              </a:rPr>
              <a:pPr algn="ctr">
                <a:spcBef>
                  <a:spcPct val="0"/>
                </a:spcBef>
              </a:pPr>
              <a:t>158</a:t>
            </a:fld>
            <a:endParaRPr lang="de-DE" sz="1000" dirty="0">
              <a:cs typeface="+mn-cs"/>
              <a:sym typeface="+mn-lt"/>
            </a:endParaRPr>
          </a:p>
        </p:txBody>
      </p:sp>
      <p:sp>
        <p:nvSpPr>
          <p:cNvPr id="85" name="Textplatzhalter 56"/>
          <p:cNvSpPr>
            <a:spLocks noGrp="1"/>
          </p:cNvSpPr>
          <p:nvPr>
            <p:custDataLst>
              <p:tags r:id="rId34"/>
            </p:custDataLst>
          </p:nvPr>
        </p:nvSpPr>
        <p:spPr bwMode="gray">
          <a:xfrm>
            <a:off x="6520796" y="260948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FFBC9C8D-A429-4DC1-AF88-0439FE5873F6}" type="datetime'''''''''''''''''''''''5''8''''''''''0'''''''''''">
              <a:rPr lang="en-US" altLang="en-US" sz="1000">
                <a:cs typeface="+mn-cs"/>
              </a:rPr>
              <a:pPr algn="ctr">
                <a:spcBef>
                  <a:spcPct val="0"/>
                </a:spcBef>
              </a:pPr>
              <a:t>580</a:t>
            </a:fld>
            <a:endParaRPr lang="de-DE" sz="1000" dirty="0">
              <a:cs typeface="+mn-cs"/>
              <a:sym typeface="+mn-lt"/>
            </a:endParaRPr>
          </a:p>
        </p:txBody>
      </p:sp>
      <p:sp>
        <p:nvSpPr>
          <p:cNvPr id="86" name="Textplatzhalter 42"/>
          <p:cNvSpPr>
            <a:spLocks noGrp="1"/>
          </p:cNvSpPr>
          <p:nvPr>
            <p:custDataLst>
              <p:tags r:id="rId35"/>
            </p:custDataLst>
          </p:nvPr>
        </p:nvSpPr>
        <p:spPr bwMode="gray">
          <a:xfrm>
            <a:off x="6074709"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04EE0E65-97B9-4FBE-8DA5-06754B58619D}" type="datetime'2''''01''''''''''''''''''''''''5'''''''''">
              <a:rPr lang="en-US" altLang="en-US" sz="1000">
                <a:cs typeface="+mn-cs"/>
              </a:rPr>
              <a:pPr algn="ctr">
                <a:spcBef>
                  <a:spcPct val="0"/>
                </a:spcBef>
              </a:pPr>
              <a:t>2015</a:t>
            </a:fld>
            <a:endParaRPr lang="de-DE" sz="1000" dirty="0">
              <a:cs typeface="+mn-cs"/>
              <a:sym typeface="+mn-lt"/>
            </a:endParaRPr>
          </a:p>
        </p:txBody>
      </p:sp>
      <p:sp useBgFill="1">
        <p:nvSpPr>
          <p:cNvPr id="87" name="Textplatzhalter 40"/>
          <p:cNvSpPr>
            <a:spLocks noGrp="1"/>
          </p:cNvSpPr>
          <p:nvPr>
            <p:custDataLst>
              <p:tags r:id="rId36"/>
            </p:custDataLst>
          </p:nvPr>
        </p:nvSpPr>
        <p:spPr bwMode="gray">
          <a:xfrm>
            <a:off x="6223934" y="2942856"/>
            <a:ext cx="230188" cy="152400"/>
          </a:xfrm>
          <a:prstGeom prst="rect">
            <a:avLst/>
          </a:prstGeom>
          <a:noFill/>
          <a:effectLst/>
        </p:spPr>
        <p:txBody>
          <a:bodyPr wrap="none" lIns="17462" tIns="0" rIns="17462" bIns="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8B9AC09D-E751-4578-A47A-16B9A118745C}" type="datetime'''''''''''''1''''''''''''3''''''''''''''''''''''''''7'''''''">
              <a:rPr lang="en-US" altLang="en-US" sz="1000">
                <a:cs typeface="+mn-cs"/>
              </a:rPr>
              <a:pPr algn="ctr">
                <a:spcBef>
                  <a:spcPct val="0"/>
                </a:spcBef>
              </a:pPr>
              <a:t>137</a:t>
            </a:fld>
            <a:endParaRPr lang="de-DE" sz="1000" dirty="0">
              <a:cs typeface="+mn-cs"/>
              <a:sym typeface="+mn-lt"/>
            </a:endParaRPr>
          </a:p>
        </p:txBody>
      </p:sp>
      <p:sp>
        <p:nvSpPr>
          <p:cNvPr id="88" name="Textplatzhalter 55"/>
          <p:cNvSpPr>
            <a:spLocks noGrp="1"/>
          </p:cNvSpPr>
          <p:nvPr>
            <p:custDataLst>
              <p:tags r:id="rId37"/>
            </p:custDataLst>
          </p:nvPr>
        </p:nvSpPr>
        <p:spPr bwMode="gray">
          <a:xfrm>
            <a:off x="6006446" y="2619006"/>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77D02E95-B93F-424B-9274-9A99E0782D9F}" type="datetime'''''5''''''''''''''''''''''''''''''6''''0'">
              <a:rPr lang="en-US" altLang="en-US" sz="1000">
                <a:cs typeface="+mn-cs"/>
              </a:rPr>
              <a:pPr algn="ctr">
                <a:spcBef>
                  <a:spcPct val="0"/>
                </a:spcBef>
              </a:pPr>
              <a:t>560</a:t>
            </a:fld>
            <a:endParaRPr lang="de-DE" sz="1000" dirty="0">
              <a:cs typeface="+mn-cs"/>
              <a:sym typeface="+mn-lt"/>
            </a:endParaRPr>
          </a:p>
        </p:txBody>
      </p:sp>
      <p:sp>
        <p:nvSpPr>
          <p:cNvPr id="89" name="Textplatzhalter 41"/>
          <p:cNvSpPr>
            <a:spLocks noGrp="1"/>
          </p:cNvSpPr>
          <p:nvPr>
            <p:custDataLst>
              <p:tags r:id="rId38"/>
            </p:custDataLst>
          </p:nvPr>
        </p:nvSpPr>
        <p:spPr bwMode="gray">
          <a:xfrm>
            <a:off x="5560359"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22062230-CDC4-469E-B9C1-A6C23B84447C}" type="datetime'''''''''''''''''2''01''''''''''''''''''''''4'''">
              <a:rPr lang="en-US" altLang="en-US" sz="1000">
                <a:cs typeface="+mn-cs"/>
              </a:rPr>
              <a:pPr algn="ctr">
                <a:spcBef>
                  <a:spcPct val="0"/>
                </a:spcBef>
              </a:pPr>
              <a:t>2014</a:t>
            </a:fld>
            <a:endParaRPr lang="de-DE" sz="1000" dirty="0">
              <a:cs typeface="+mn-cs"/>
              <a:sym typeface="+mn-lt"/>
            </a:endParaRPr>
          </a:p>
        </p:txBody>
      </p:sp>
      <p:sp useBgFill="1">
        <p:nvSpPr>
          <p:cNvPr id="90" name="Textplatzhalter 39"/>
          <p:cNvSpPr>
            <a:spLocks noGrp="1"/>
          </p:cNvSpPr>
          <p:nvPr>
            <p:custDataLst>
              <p:tags r:id="rId39"/>
            </p:custDataLst>
          </p:nvPr>
        </p:nvSpPr>
        <p:spPr bwMode="gray">
          <a:xfrm>
            <a:off x="5709584" y="2961906"/>
            <a:ext cx="230188" cy="152400"/>
          </a:xfrm>
          <a:prstGeom prst="rect">
            <a:avLst/>
          </a:prstGeom>
          <a:noFill/>
          <a:effectLst/>
        </p:spPr>
        <p:txBody>
          <a:bodyPr wrap="none" lIns="17462" tIns="0" rIns="17462" bIns="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9E7AE204-A52C-4EEE-A4B5-E792354FFA87}" type="datetime'1''''''''''1''''''''''''''''''''''''''''''''''7'">
              <a:rPr lang="en-US" altLang="en-US" sz="1000">
                <a:cs typeface="+mn-cs"/>
              </a:rPr>
              <a:pPr algn="ctr">
                <a:spcBef>
                  <a:spcPct val="0"/>
                </a:spcBef>
              </a:pPr>
              <a:t>117</a:t>
            </a:fld>
            <a:endParaRPr lang="de-DE" sz="1000" dirty="0">
              <a:cs typeface="+mn-cs"/>
              <a:sym typeface="+mn-lt"/>
            </a:endParaRPr>
          </a:p>
        </p:txBody>
      </p:sp>
      <p:sp>
        <p:nvSpPr>
          <p:cNvPr id="91" name="Textplatzhalter 54"/>
          <p:cNvSpPr>
            <a:spLocks noGrp="1"/>
          </p:cNvSpPr>
          <p:nvPr>
            <p:custDataLst>
              <p:tags r:id="rId40"/>
            </p:custDataLst>
          </p:nvPr>
        </p:nvSpPr>
        <p:spPr bwMode="gray">
          <a:xfrm>
            <a:off x="5492096" y="2638056"/>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A7A52831-A6FB-4CBC-84F3-D2C77E8F9A29}" type="datetime'5''''4''''''''''0'''''''''''''">
              <a:rPr lang="en-US" altLang="en-US" sz="1000">
                <a:cs typeface="+mn-cs"/>
              </a:rPr>
              <a:pPr algn="ctr">
                <a:spcBef>
                  <a:spcPct val="0"/>
                </a:spcBef>
              </a:pPr>
              <a:t>540</a:t>
            </a:fld>
            <a:endParaRPr lang="de-DE" sz="1000" dirty="0">
              <a:cs typeface="+mn-cs"/>
              <a:sym typeface="+mn-lt"/>
            </a:endParaRPr>
          </a:p>
        </p:txBody>
      </p:sp>
      <p:sp>
        <p:nvSpPr>
          <p:cNvPr id="92" name="Textplatzhalter 40"/>
          <p:cNvSpPr>
            <a:spLocks noGrp="1"/>
          </p:cNvSpPr>
          <p:nvPr>
            <p:custDataLst>
              <p:tags r:id="rId41"/>
            </p:custDataLst>
          </p:nvPr>
        </p:nvSpPr>
        <p:spPr bwMode="gray">
          <a:xfrm>
            <a:off x="5046009"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E5F03753-65C5-4E72-A5FE-13E9B3C9CA1F}" type="datetime'''''''''2''''''''''''''''''0''''''''13'">
              <a:rPr lang="en-US" altLang="en-US" sz="1000">
                <a:cs typeface="+mn-cs"/>
              </a:rPr>
              <a:pPr algn="ctr">
                <a:spcBef>
                  <a:spcPct val="0"/>
                </a:spcBef>
              </a:pPr>
              <a:t>2013</a:t>
            </a:fld>
            <a:endParaRPr lang="de-DE" sz="1000" dirty="0">
              <a:cs typeface="+mn-cs"/>
              <a:sym typeface="+mn-lt"/>
            </a:endParaRPr>
          </a:p>
        </p:txBody>
      </p:sp>
      <p:sp useBgFill="1">
        <p:nvSpPr>
          <p:cNvPr id="93" name="Textplatzhalter 38"/>
          <p:cNvSpPr>
            <a:spLocks noGrp="1"/>
          </p:cNvSpPr>
          <p:nvPr>
            <p:custDataLst>
              <p:tags r:id="rId42"/>
            </p:custDataLst>
          </p:nvPr>
        </p:nvSpPr>
        <p:spPr bwMode="gray">
          <a:xfrm>
            <a:off x="5195234" y="2971431"/>
            <a:ext cx="165100" cy="152400"/>
          </a:xfrm>
          <a:prstGeom prst="rect">
            <a:avLst/>
          </a:prstGeom>
          <a:noFill/>
          <a:effectLst/>
        </p:spPr>
        <p:txBody>
          <a:bodyPr wrap="none" lIns="17462" tIns="0" rIns="17462" bIns="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119B9B4F-B37C-4949-A7BE-8477F105E8EF}" type="datetime'''''''''''''''''''''''''''''''''''''''9''''''''''4'''">
              <a:rPr lang="en-US" altLang="en-US" sz="1000">
                <a:cs typeface="+mn-cs"/>
              </a:rPr>
              <a:pPr algn="ctr">
                <a:spcBef>
                  <a:spcPct val="0"/>
                </a:spcBef>
              </a:pPr>
              <a:t>94</a:t>
            </a:fld>
            <a:endParaRPr lang="de-DE" sz="1000" dirty="0">
              <a:cs typeface="+mn-cs"/>
              <a:sym typeface="+mn-lt"/>
            </a:endParaRPr>
          </a:p>
        </p:txBody>
      </p:sp>
      <p:sp>
        <p:nvSpPr>
          <p:cNvPr id="94" name="Textplatzhalter 53"/>
          <p:cNvSpPr>
            <a:spLocks noGrp="1"/>
          </p:cNvSpPr>
          <p:nvPr>
            <p:custDataLst>
              <p:tags r:id="rId43"/>
            </p:custDataLst>
          </p:nvPr>
        </p:nvSpPr>
        <p:spPr bwMode="gray">
          <a:xfrm>
            <a:off x="4977746" y="2657106"/>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345228DA-FC4E-4A2C-8848-35DBCF12BBAA}" type="datetime'''''''''''''''''''''''''''''''''''5''''''''''1''9'''">
              <a:rPr lang="en-US" altLang="en-US" sz="1000">
                <a:cs typeface="+mn-cs"/>
              </a:rPr>
              <a:pPr algn="ctr">
                <a:spcBef>
                  <a:spcPct val="0"/>
                </a:spcBef>
              </a:pPr>
              <a:t>519</a:t>
            </a:fld>
            <a:endParaRPr lang="de-DE" sz="1000" dirty="0">
              <a:cs typeface="+mn-cs"/>
              <a:sym typeface="+mn-lt"/>
            </a:endParaRPr>
          </a:p>
        </p:txBody>
      </p:sp>
      <p:sp>
        <p:nvSpPr>
          <p:cNvPr id="103" name="Textplatzhalter 50"/>
          <p:cNvSpPr>
            <a:spLocks noGrp="1"/>
          </p:cNvSpPr>
          <p:nvPr>
            <p:custDataLst>
              <p:tags r:id="rId44"/>
            </p:custDataLst>
          </p:nvPr>
        </p:nvSpPr>
        <p:spPr bwMode="gray">
          <a:xfrm>
            <a:off x="7082771" y="1957019"/>
            <a:ext cx="496888" cy="193675"/>
          </a:xfrm>
          <a:prstGeom prst="ellipse">
            <a:avLst/>
          </a:prstGeom>
          <a:solidFill>
            <a:srgbClr val="FFFFFF"/>
          </a:solidFill>
          <a:ln w="9525">
            <a:solidFill>
              <a:schemeClr val="tx1"/>
            </a:solidFill>
          </a:ln>
          <a:effectLst/>
        </p:spPr>
        <p:txBody>
          <a:bodyPr wrap="none" lIns="0" tIns="0" rIns="0" bIns="0" numCol="1" spc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lnSpc>
                <a:spcPct val="90000"/>
              </a:lnSpc>
              <a:spcBef>
                <a:spcPct val="0"/>
              </a:spcBef>
            </a:pPr>
            <a:fld id="{5C446B44-C427-468B-9ED6-9E1157ABA8C6}" type="datetime'''''''''''''''''''''''''''''+''6''''''''''''''''9''''9%'''''">
              <a:rPr lang="en-US" altLang="en-US" sz="1000" b="1">
                <a:cs typeface="+mn-cs"/>
              </a:rPr>
              <a:pPr algn="ctr">
                <a:lnSpc>
                  <a:spcPct val="90000"/>
                </a:lnSpc>
                <a:spcBef>
                  <a:spcPct val="0"/>
                </a:spcBef>
              </a:pPr>
              <a:t>+699%</a:t>
            </a:fld>
            <a:endParaRPr lang="de-DE" sz="1000" b="1" dirty="0">
              <a:cs typeface="+mn-cs"/>
              <a:sym typeface="+mn-lt"/>
            </a:endParaRPr>
          </a:p>
        </p:txBody>
      </p:sp>
      <p:sp>
        <p:nvSpPr>
          <p:cNvPr id="100" name="Textplatzhalter 49"/>
          <p:cNvSpPr>
            <a:spLocks noGrp="1"/>
          </p:cNvSpPr>
          <p:nvPr>
            <p:custDataLst>
              <p:tags r:id="rId45"/>
            </p:custDataLst>
          </p:nvPr>
        </p:nvSpPr>
        <p:spPr bwMode="gray">
          <a:xfrm>
            <a:off x="6943071" y="2226894"/>
            <a:ext cx="404813" cy="193675"/>
          </a:xfrm>
          <a:prstGeom prst="ellipse">
            <a:avLst/>
          </a:prstGeom>
          <a:solidFill>
            <a:srgbClr val="FFFFFF"/>
          </a:solidFill>
          <a:ln w="9525">
            <a:solidFill>
              <a:schemeClr val="tx1"/>
            </a:solidFill>
          </a:ln>
          <a:effectLst/>
        </p:spPr>
        <p:txBody>
          <a:bodyPr wrap="none" lIns="0" tIns="0" rIns="0" bIns="0" numCol="1" spc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lnSpc>
                <a:spcPct val="90000"/>
              </a:lnSpc>
              <a:spcBef>
                <a:spcPct val="0"/>
              </a:spcBef>
            </a:pPr>
            <a:fld id="{CE2C1390-FF3B-4919-AC7C-826825B5E5EF}" type="datetime'''''+''35''''''%'">
              <a:rPr lang="en-US" altLang="en-US" sz="1000" b="1">
                <a:cs typeface="+mn-cs"/>
              </a:rPr>
              <a:pPr algn="ctr">
                <a:lnSpc>
                  <a:spcPct val="90000"/>
                </a:lnSpc>
                <a:spcBef>
                  <a:spcPct val="0"/>
                </a:spcBef>
              </a:pPr>
              <a:t>+35%</a:t>
            </a:fld>
            <a:endParaRPr lang="de-DE" sz="1000" b="1" dirty="0">
              <a:cs typeface="+mn-cs"/>
              <a:sym typeface="+mn-lt"/>
            </a:endParaRPr>
          </a:p>
        </p:txBody>
      </p:sp>
      <p:sp>
        <p:nvSpPr>
          <p:cNvPr id="101" name="Textplatzhalter 48"/>
          <p:cNvSpPr>
            <a:spLocks noGrp="1"/>
          </p:cNvSpPr>
          <p:nvPr>
            <p:custDataLst>
              <p:tags r:id="rId46"/>
            </p:custDataLst>
          </p:nvPr>
        </p:nvSpPr>
        <p:spPr bwMode="gray">
          <a:xfrm>
            <a:off x="9151284"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4823E553-A4C0-480A-96DC-FFE48A31A722}" type="datetime'20''''''''''''2''''''''''''''1'">
              <a:rPr lang="en-US" altLang="en-US" sz="1000">
                <a:cs typeface="+mn-cs"/>
              </a:rPr>
              <a:pPr algn="ctr">
                <a:spcBef>
                  <a:spcPct val="0"/>
                </a:spcBef>
              </a:pPr>
              <a:t>2021</a:t>
            </a:fld>
            <a:endParaRPr lang="de-DE" sz="1000" dirty="0">
              <a:cs typeface="+mn-cs"/>
              <a:sym typeface="+mn-lt"/>
            </a:endParaRPr>
          </a:p>
        </p:txBody>
      </p:sp>
      <p:sp>
        <p:nvSpPr>
          <p:cNvPr id="102" name="Textplatzhalter 62"/>
          <p:cNvSpPr>
            <a:spLocks noGrp="1"/>
          </p:cNvSpPr>
          <p:nvPr>
            <p:custDataLst>
              <p:tags r:id="rId47"/>
            </p:custDataLst>
          </p:nvPr>
        </p:nvSpPr>
        <p:spPr bwMode="gray">
          <a:xfrm>
            <a:off x="9294159" y="247613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B3ED243E-4EE5-4ED3-9012-9F4D3FFDD3D7}" type="datetime'''''''''7''''''''''''5''''''''''''''''''3'''''">
              <a:rPr lang="en-US" altLang="en-US" sz="1000">
                <a:cs typeface="+mn-cs"/>
              </a:rPr>
              <a:pPr algn="ctr">
                <a:spcBef>
                  <a:spcPct val="0"/>
                </a:spcBef>
              </a:pPr>
              <a:t>753</a:t>
            </a:fld>
            <a:endParaRPr lang="de-DE" sz="1000" dirty="0">
              <a:cs typeface="+mn-cs"/>
              <a:sym typeface="+mn-lt"/>
            </a:endParaRPr>
          </a:p>
        </p:txBody>
      </p:sp>
      <p:sp>
        <p:nvSpPr>
          <p:cNvPr id="109" name="Textplatzhalter 61"/>
          <p:cNvSpPr>
            <a:spLocks noGrp="1"/>
          </p:cNvSpPr>
          <p:nvPr>
            <p:custDataLst>
              <p:tags r:id="rId48"/>
            </p:custDataLst>
          </p:nvPr>
        </p:nvSpPr>
        <p:spPr bwMode="gray">
          <a:xfrm>
            <a:off x="9054446" y="251423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74FE8CC9-3C65-476E-A632-4F06010D2F78}" type="datetime'''7''''''''''''''''''''''''0''''''''''''''''''''''''''2'''">
              <a:rPr lang="en-US" altLang="en-US" sz="1000">
                <a:cs typeface="+mn-cs"/>
              </a:rPr>
              <a:pPr algn="ctr">
                <a:spcBef>
                  <a:spcPct val="0"/>
                </a:spcBef>
              </a:pPr>
              <a:t>702</a:t>
            </a:fld>
            <a:endParaRPr lang="de-DE" sz="1000" dirty="0">
              <a:cs typeface="+mn-cs"/>
              <a:sym typeface="+mn-lt"/>
            </a:endParaRPr>
          </a:p>
        </p:txBody>
      </p:sp>
      <p:sp>
        <p:nvSpPr>
          <p:cNvPr id="111" name="Textplatzhalter 47"/>
          <p:cNvSpPr>
            <a:spLocks noGrp="1"/>
          </p:cNvSpPr>
          <p:nvPr>
            <p:custDataLst>
              <p:tags r:id="rId49"/>
            </p:custDataLst>
          </p:nvPr>
        </p:nvSpPr>
        <p:spPr bwMode="gray">
          <a:xfrm>
            <a:off x="8636934" y="3342906"/>
            <a:ext cx="273050" cy="152400"/>
          </a:xfrm>
          <a:prstGeom prst="rect">
            <a:avLst/>
          </a:prstGeom>
          <a:noFill/>
          <a:effectLst/>
        </p:spPr>
        <p:txBody>
          <a:bodyPr wrap="square" lIns="0" tIns="0" rIns="0" bIns="0" numCol="1" spcCol="0" anchor="t"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442A66A0-7179-486F-A7FC-672AA9AD71FD}" type="datetime'''''''''2''''''''''''''''0''''2''''''''''0'''''''''''''">
              <a:rPr lang="en-US" altLang="en-US" sz="1000">
                <a:cs typeface="+mn-cs"/>
              </a:rPr>
              <a:pPr algn="ctr">
                <a:spcBef>
                  <a:spcPct val="0"/>
                </a:spcBef>
              </a:pPr>
              <a:t>2020</a:t>
            </a:fld>
            <a:endParaRPr lang="de-DE" sz="1000" dirty="0">
              <a:cs typeface="+mn-cs"/>
              <a:sym typeface="+mn-lt"/>
            </a:endParaRPr>
          </a:p>
        </p:txBody>
      </p:sp>
      <p:sp useBgFill="1">
        <p:nvSpPr>
          <p:cNvPr id="110" name="Textplatzhalter 46"/>
          <p:cNvSpPr>
            <a:spLocks noGrp="1"/>
          </p:cNvSpPr>
          <p:nvPr>
            <p:custDataLst>
              <p:tags r:id="rId50"/>
            </p:custDataLst>
          </p:nvPr>
        </p:nvSpPr>
        <p:spPr bwMode="gray">
          <a:xfrm>
            <a:off x="8786159" y="264758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E8E72C1F-AA12-471C-949B-72A9AE65F2E8}" type="datetime'''''''''52''''''6'''''''''''''''''''''''''''''''''''''''">
              <a:rPr lang="en-US" altLang="en-US" sz="1000">
                <a:cs typeface="+mn-cs"/>
              </a:rPr>
              <a:pPr algn="ctr">
                <a:spcBef>
                  <a:spcPct val="0"/>
                </a:spcBef>
              </a:pPr>
              <a:t>526</a:t>
            </a:fld>
            <a:endParaRPr lang="de-DE" sz="1000" dirty="0">
              <a:cs typeface="+mn-cs"/>
              <a:sym typeface="+mn-lt"/>
            </a:endParaRPr>
          </a:p>
        </p:txBody>
      </p:sp>
      <p:sp>
        <p:nvSpPr>
          <p:cNvPr id="97" name="Textplatzhalter 60"/>
          <p:cNvSpPr>
            <a:spLocks noGrp="1"/>
          </p:cNvSpPr>
          <p:nvPr>
            <p:custDataLst>
              <p:tags r:id="rId51"/>
            </p:custDataLst>
          </p:nvPr>
        </p:nvSpPr>
        <p:spPr bwMode="gray">
          <a:xfrm>
            <a:off x="8568671" y="2533281"/>
            <a:ext cx="230188" cy="152400"/>
          </a:xfrm>
          <a:prstGeom prst="rect">
            <a:avLst/>
          </a:prstGeom>
          <a:noFill/>
          <a:effectLst/>
        </p:spPr>
        <p:txBody>
          <a:bodyPr wrap="none" lIns="17462" tIns="0" rIns="17462" bIns="0" numCol="1" spcCol="0" anchor="b"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spcBef>
                <a:spcPct val="0"/>
              </a:spcBef>
            </a:pPr>
            <a:fld id="{070E9540-F24B-492C-A1C6-48FE2A406E5A}" type="datetime'''6''7''''''''''''''''''''5'''''''''''''''''''''''''''''''''">
              <a:rPr lang="en-US" altLang="en-US" sz="1000">
                <a:cs typeface="+mn-cs"/>
              </a:rPr>
              <a:pPr algn="ctr">
                <a:spcBef>
                  <a:spcPct val="0"/>
                </a:spcBef>
              </a:pPr>
              <a:t>675</a:t>
            </a:fld>
            <a:endParaRPr lang="de-DE" sz="1000" dirty="0">
              <a:cs typeface="+mn-cs"/>
              <a:sym typeface="+mn-lt"/>
            </a:endParaRPr>
          </a:p>
        </p:txBody>
      </p:sp>
      <p:sp>
        <p:nvSpPr>
          <p:cNvPr id="159" name="OT_TextBox"/>
          <p:cNvSpPr>
            <a:spLocks/>
          </p:cNvSpPr>
          <p:nvPr/>
        </p:nvSpPr>
        <p:spPr bwMode="gray">
          <a:xfrm>
            <a:off x="617463" y="1365894"/>
            <a:ext cx="4210050" cy="2448000"/>
          </a:xfrm>
          <a:prstGeom prst="rect">
            <a:avLst/>
          </a:prstGeom>
          <a:solidFill>
            <a:schemeClr val="bg1">
              <a:lumMod val="95000"/>
            </a:schemeClr>
          </a:solidFill>
          <a:ln w="6350">
            <a:noFill/>
          </a:ln>
        </p:spPr>
        <p:txBody>
          <a:bodyPr vert="horz" lIns="108000" tIns="108000" rIns="108000" bIns="108000" rtlCol="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endParaRPr lang="en-ZA" dirty="0" smtClean="0">
              <a:cs typeface="Arial" pitchFamily="34" charset="0"/>
            </a:endParaRPr>
          </a:p>
        </p:txBody>
      </p:sp>
      <p:sp>
        <p:nvSpPr>
          <p:cNvPr id="160" name="OT_TextBox"/>
          <p:cNvSpPr>
            <a:spLocks/>
          </p:cNvSpPr>
          <p:nvPr/>
        </p:nvSpPr>
        <p:spPr>
          <a:xfrm>
            <a:off x="617463" y="1005532"/>
            <a:ext cx="4212000" cy="360000"/>
          </a:xfrm>
          <a:prstGeom prst="rect">
            <a:avLst/>
          </a:prstGeom>
          <a:solidFill>
            <a:srgbClr val="FFC000"/>
          </a:solidFill>
          <a:ln w="6350">
            <a:noFill/>
          </a:ln>
        </p:spPr>
        <p:txBody>
          <a:bodyPr vert="horz" lIns="108000" tIns="108000" rIns="108000" bIns="108000" rtlCol="0" anchor="ctr" anchorCtr="0">
            <a:no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ctr"/>
            <a:r>
              <a:rPr lang="en-US" sz="1600" b="1" dirty="0" smtClean="0"/>
              <a:t>Drivers for fixed and mobile data growth</a:t>
            </a:r>
          </a:p>
        </p:txBody>
      </p:sp>
      <p:pic>
        <p:nvPicPr>
          <p:cNvPr id="161" name="Picture 6" descr="Imagine using the entire windshield as a fully transparent display in a car (fw-HUD)"/>
          <p:cNvPicPr>
            <a:picLocks noChangeAspect="1" noChangeArrowheads="1"/>
          </p:cNvPicPr>
          <p:nvPr/>
        </p:nvPicPr>
        <p:blipFill>
          <a:blip r:embed="rId67" cstate="print"/>
          <a:srcRect l="6718" t="2577" r="25087"/>
          <a:stretch>
            <a:fillRect/>
          </a:stretch>
        </p:blipFill>
        <p:spPr bwMode="auto">
          <a:xfrm>
            <a:off x="733351" y="1426219"/>
            <a:ext cx="956774" cy="648000"/>
          </a:xfrm>
          <a:prstGeom prst="rect">
            <a:avLst/>
          </a:prstGeom>
          <a:noFill/>
        </p:spPr>
      </p:pic>
      <p:pic>
        <p:nvPicPr>
          <p:cNvPr id="162" name="Picture 16" descr="http://3dvision-blog.com/wp-content/uploads/2009/12/3d-cinema-theatre.jpg"/>
          <p:cNvPicPr>
            <a:picLocks noChangeAspect="1" noChangeArrowheads="1"/>
          </p:cNvPicPr>
          <p:nvPr/>
        </p:nvPicPr>
        <p:blipFill>
          <a:blip r:embed="rId68" cstate="print"/>
          <a:srcRect l="18966" r="22000" b="7915"/>
          <a:stretch>
            <a:fillRect/>
          </a:stretch>
        </p:blipFill>
        <p:spPr bwMode="auto">
          <a:xfrm>
            <a:off x="1908101" y="1426219"/>
            <a:ext cx="750699" cy="648000"/>
          </a:xfrm>
          <a:prstGeom prst="rect">
            <a:avLst/>
          </a:prstGeom>
          <a:noFill/>
        </p:spPr>
      </p:pic>
      <p:pic>
        <p:nvPicPr>
          <p:cNvPr id="163" name="Picture 4" descr="http://1.bp.blogspot.com/-jduVCGcFzKI/UC8yONFMpoI/AAAAAAAAAAc/iCEG4p6DSxY/s1600/1.jpg"/>
          <p:cNvPicPr>
            <a:picLocks noChangeAspect="1" noChangeArrowheads="1"/>
          </p:cNvPicPr>
          <p:nvPr/>
        </p:nvPicPr>
        <p:blipFill>
          <a:blip r:embed="rId69" cstate="print"/>
          <a:srcRect l="5547" r="14976" b="7915"/>
          <a:stretch>
            <a:fillRect/>
          </a:stretch>
        </p:blipFill>
        <p:spPr bwMode="auto">
          <a:xfrm>
            <a:off x="2878063" y="1426219"/>
            <a:ext cx="800752" cy="648000"/>
          </a:xfrm>
          <a:prstGeom prst="rect">
            <a:avLst/>
          </a:prstGeom>
          <a:noFill/>
        </p:spPr>
      </p:pic>
      <p:pic>
        <p:nvPicPr>
          <p:cNvPr id="164" name="Picture 1" descr="http://www.ictventuregate.eu/wp-content/uploads/2010/05/ict.jpg"/>
          <p:cNvPicPr>
            <a:picLocks noChangeAspect="1" noChangeArrowheads="1"/>
          </p:cNvPicPr>
          <p:nvPr/>
        </p:nvPicPr>
        <p:blipFill>
          <a:blip r:embed="rId70" cstate="print"/>
          <a:srcRect l="7500" r="19943"/>
          <a:stretch>
            <a:fillRect/>
          </a:stretch>
        </p:blipFill>
        <p:spPr bwMode="auto">
          <a:xfrm>
            <a:off x="3897238" y="1426219"/>
            <a:ext cx="814473" cy="648000"/>
          </a:xfrm>
          <a:prstGeom prst="rect">
            <a:avLst/>
          </a:prstGeom>
          <a:noFill/>
        </p:spPr>
      </p:pic>
      <p:pic>
        <p:nvPicPr>
          <p:cNvPr id="165" name="Picture 6" descr="http://www.draperinc.com/gen3/images/videoConferencing/VideoConference.jpg"/>
          <p:cNvPicPr>
            <a:picLocks noChangeAspect="1" noChangeArrowheads="1"/>
          </p:cNvPicPr>
          <p:nvPr/>
        </p:nvPicPr>
        <p:blipFill>
          <a:blip r:embed="rId71" cstate="print"/>
          <a:srcRect l="3851" r="8312"/>
          <a:stretch>
            <a:fillRect/>
          </a:stretch>
        </p:blipFill>
        <p:spPr bwMode="auto">
          <a:xfrm>
            <a:off x="733351" y="2251719"/>
            <a:ext cx="775251" cy="648000"/>
          </a:xfrm>
          <a:prstGeom prst="rect">
            <a:avLst/>
          </a:prstGeom>
          <a:noFill/>
        </p:spPr>
      </p:pic>
      <p:pic>
        <p:nvPicPr>
          <p:cNvPr id="166" name="Picture 14" descr="http://www.ecentralcu.org/images/ECCU_EServices_InternetBanking.jpg"/>
          <p:cNvPicPr>
            <a:picLocks noChangeAspect="1" noChangeArrowheads="1"/>
          </p:cNvPicPr>
          <p:nvPr/>
        </p:nvPicPr>
        <p:blipFill>
          <a:blip r:embed="rId72" cstate="print"/>
          <a:srcRect l="7695" r="10503"/>
          <a:stretch>
            <a:fillRect/>
          </a:stretch>
        </p:blipFill>
        <p:spPr bwMode="auto">
          <a:xfrm>
            <a:off x="1820788" y="2251719"/>
            <a:ext cx="732195" cy="648000"/>
          </a:xfrm>
          <a:prstGeom prst="rect">
            <a:avLst/>
          </a:prstGeom>
          <a:noFill/>
        </p:spPr>
      </p:pic>
      <p:pic>
        <p:nvPicPr>
          <p:cNvPr id="167" name="Picture 12" descr="http://images.atelier.net/sites/default/files/imagecache/scale_crop_587_310/articles/419451/atelier-sante.jpg"/>
          <p:cNvPicPr>
            <a:picLocks noChangeAspect="1" noChangeArrowheads="1"/>
          </p:cNvPicPr>
          <p:nvPr/>
        </p:nvPicPr>
        <p:blipFill>
          <a:blip r:embed="rId73" cstate="print"/>
          <a:srcRect l="10446" r="17386"/>
          <a:stretch>
            <a:fillRect/>
          </a:stretch>
        </p:blipFill>
        <p:spPr bwMode="auto">
          <a:xfrm>
            <a:off x="2865363" y="2251719"/>
            <a:ext cx="808371" cy="648000"/>
          </a:xfrm>
          <a:prstGeom prst="rect">
            <a:avLst/>
          </a:prstGeom>
          <a:noFill/>
        </p:spPr>
      </p:pic>
      <p:pic>
        <p:nvPicPr>
          <p:cNvPr id="168" name="Picture 10" descr="http://www.nomj.ca/wp-content/uploads/2012/07/wpid-9e3dbb9ac0a80ac301e5348fd8fcd453e-Health.jpg"/>
          <p:cNvPicPr>
            <a:picLocks noChangeAspect="1" noChangeArrowheads="1"/>
          </p:cNvPicPr>
          <p:nvPr/>
        </p:nvPicPr>
        <p:blipFill>
          <a:blip r:embed="rId74" cstate="print"/>
          <a:srcRect l="3961" r="5599"/>
          <a:stretch>
            <a:fillRect/>
          </a:stretch>
        </p:blipFill>
        <p:spPr bwMode="auto">
          <a:xfrm>
            <a:off x="3987726" y="2251719"/>
            <a:ext cx="724203" cy="648000"/>
          </a:xfrm>
          <a:prstGeom prst="rect">
            <a:avLst/>
          </a:prstGeom>
          <a:noFill/>
        </p:spPr>
      </p:pic>
      <p:pic>
        <p:nvPicPr>
          <p:cNvPr id="169" name="Grafik 61" descr="1d61mobile-phone-user.jpg"/>
          <p:cNvPicPr>
            <a:picLocks noChangeAspect="1"/>
          </p:cNvPicPr>
          <p:nvPr/>
        </p:nvPicPr>
        <p:blipFill>
          <a:blip r:embed="rId75" cstate="print"/>
          <a:stretch>
            <a:fillRect/>
          </a:stretch>
        </p:blipFill>
        <p:spPr>
          <a:xfrm>
            <a:off x="733351" y="3077219"/>
            <a:ext cx="834332" cy="648000"/>
          </a:xfrm>
          <a:prstGeom prst="rect">
            <a:avLst/>
          </a:prstGeom>
        </p:spPr>
      </p:pic>
      <p:pic>
        <p:nvPicPr>
          <p:cNvPr id="170" name="Grafik 64" descr="7-Tips-To-Choose-Multimedia-For-Your-eLearning-Course.jpg"/>
          <p:cNvPicPr>
            <a:picLocks noChangeAspect="1"/>
          </p:cNvPicPr>
          <p:nvPr/>
        </p:nvPicPr>
        <p:blipFill>
          <a:blip r:embed="rId76" cstate="print"/>
          <a:stretch>
            <a:fillRect/>
          </a:stretch>
        </p:blipFill>
        <p:spPr>
          <a:xfrm>
            <a:off x="1711251" y="3077219"/>
            <a:ext cx="648000" cy="648000"/>
          </a:xfrm>
          <a:prstGeom prst="rect">
            <a:avLst/>
          </a:prstGeom>
        </p:spPr>
      </p:pic>
      <p:pic>
        <p:nvPicPr>
          <p:cNvPr id="171" name="Picture 4" descr="http://www.triplepundit.com/wp-content/uploads/2009/11/smart-grid330-1.jpg"/>
          <p:cNvPicPr>
            <a:picLocks noChangeAspect="1" noChangeArrowheads="1"/>
          </p:cNvPicPr>
          <p:nvPr/>
        </p:nvPicPr>
        <p:blipFill>
          <a:blip r:embed="rId77" cstate="print"/>
          <a:srcRect l="8298" r="3924" b="24498"/>
          <a:stretch>
            <a:fillRect/>
          </a:stretch>
        </p:blipFill>
        <p:spPr bwMode="auto">
          <a:xfrm>
            <a:off x="2505001" y="3077219"/>
            <a:ext cx="765907" cy="648000"/>
          </a:xfrm>
          <a:prstGeom prst="rect">
            <a:avLst/>
          </a:prstGeom>
          <a:noFill/>
        </p:spPr>
      </p:pic>
      <p:pic>
        <p:nvPicPr>
          <p:cNvPr id="172" name="Grafik 68" descr="images48T4OCQK.jpg"/>
          <p:cNvPicPr>
            <a:picLocks noChangeAspect="1"/>
          </p:cNvPicPr>
          <p:nvPr/>
        </p:nvPicPr>
        <p:blipFill>
          <a:blip r:embed="rId78" cstate="print"/>
          <a:stretch>
            <a:fillRect/>
          </a:stretch>
        </p:blipFill>
        <p:spPr>
          <a:xfrm>
            <a:off x="3416226" y="3077219"/>
            <a:ext cx="1296000" cy="648000"/>
          </a:xfrm>
          <a:prstGeom prst="rect">
            <a:avLst/>
          </a:prstGeom>
        </p:spPr>
      </p:pic>
      <p:sp>
        <p:nvSpPr>
          <p:cNvPr id="133" name="Tekstvak 132"/>
          <p:cNvSpPr txBox="1"/>
          <p:nvPr/>
        </p:nvSpPr>
        <p:spPr>
          <a:xfrm>
            <a:off x="4800890" y="3630188"/>
            <a:ext cx="3279775" cy="215444"/>
          </a:xfrm>
          <a:prstGeom prst="rect">
            <a:avLst/>
          </a:prstGeom>
          <a:noFill/>
        </p:spPr>
        <p:txBody>
          <a:bodyPr wrap="square" rtlCol="0">
            <a:spAutoFit/>
          </a:bodyPr>
          <a:lstStyle/>
          <a:p>
            <a:r>
              <a:rPr lang="en-US" sz="800" dirty="0" smtClean="0">
                <a:latin typeface="Calibri" panose="020F0502020204030204" pitchFamily="34" charset="0"/>
              </a:rPr>
              <a:t>Source: IDATE World Internet Services Markets, 2013</a:t>
            </a:r>
            <a:endParaRPr lang="en-US" sz="800" dirty="0">
              <a:latin typeface="Calibri" panose="020F0502020204030204" pitchFamily="34" charset="0"/>
            </a:endParaRPr>
          </a:p>
        </p:txBody>
      </p:sp>
      <p:sp>
        <p:nvSpPr>
          <p:cNvPr id="136" name="Text Placeholder 13"/>
          <p:cNvSpPr>
            <a:spLocks noGrp="1"/>
          </p:cNvSpPr>
          <p:nvPr>
            <p:custDataLst>
              <p:tags r:id="rId52"/>
            </p:custDataLst>
          </p:nvPr>
        </p:nvSpPr>
        <p:spPr bwMode="gray">
          <a:xfrm>
            <a:off x="647694" y="5153025"/>
            <a:ext cx="357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5B3B6E91-0387-4477-A147-CDB434C99067}" type="datetime'2''''''''5,''0''''''0''0'''''''''''''''''''">
              <a:rPr lang="en-US" altLang="en-US" b="0" smtClean="0">
                <a:cs typeface="+mn-cs"/>
              </a:rPr>
              <a:pPr algn="r">
                <a:spcBef>
                  <a:spcPct val="0"/>
                </a:spcBef>
              </a:pPr>
              <a:t>25,000</a:t>
            </a:fld>
            <a:endParaRPr lang="en-US" b="0" dirty="0" smtClean="0">
              <a:cs typeface="+mn-cs"/>
              <a:sym typeface="+mn-lt"/>
            </a:endParaRPr>
          </a:p>
        </p:txBody>
      </p:sp>
      <p:sp>
        <p:nvSpPr>
          <p:cNvPr id="137" name="Text Placeholder 13"/>
          <p:cNvSpPr>
            <a:spLocks noGrp="1"/>
          </p:cNvSpPr>
          <p:nvPr>
            <p:custDataLst>
              <p:tags r:id="rId53"/>
            </p:custDataLst>
          </p:nvPr>
        </p:nvSpPr>
        <p:spPr bwMode="gray">
          <a:xfrm>
            <a:off x="647694" y="4953000"/>
            <a:ext cx="357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FDF8AE96-5F33-4AAD-8AE7-1602FCC1730D}" type="datetime'''''3''0'''''''''''''''''''',''''''''''0''''0''''''''0'''">
              <a:rPr lang="en-US" altLang="en-US" b="0" smtClean="0">
                <a:cs typeface="+mn-cs"/>
              </a:rPr>
              <a:pPr algn="r">
                <a:spcBef>
                  <a:spcPct val="0"/>
                </a:spcBef>
              </a:pPr>
              <a:t>30,000</a:t>
            </a:fld>
            <a:endParaRPr lang="en-US" b="0" dirty="0" smtClean="0">
              <a:cs typeface="+mn-cs"/>
              <a:sym typeface="+mn-lt"/>
            </a:endParaRPr>
          </a:p>
        </p:txBody>
      </p:sp>
      <p:sp>
        <p:nvSpPr>
          <p:cNvPr id="138" name="Text Placeholder 13"/>
          <p:cNvSpPr>
            <a:spLocks noGrp="1"/>
          </p:cNvSpPr>
          <p:nvPr>
            <p:custDataLst>
              <p:tags r:id="rId54"/>
            </p:custDataLst>
          </p:nvPr>
        </p:nvSpPr>
        <p:spPr bwMode="gray">
          <a:xfrm>
            <a:off x="647694" y="5362575"/>
            <a:ext cx="357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1E05FDE2-F6C9-49F9-A036-26927237D256}" type="datetime'''''2''''0,''''''''''''''''''''''''''''''''''''''0''0''''''0'">
              <a:rPr lang="en-US" altLang="en-US" b="0" smtClean="0">
                <a:cs typeface="+mn-cs"/>
              </a:rPr>
              <a:pPr algn="r">
                <a:spcBef>
                  <a:spcPct val="0"/>
                </a:spcBef>
              </a:pPr>
              <a:t>20,000</a:t>
            </a:fld>
            <a:endParaRPr lang="en-US" b="0" dirty="0" smtClean="0">
              <a:cs typeface="+mn-cs"/>
              <a:sym typeface="+mn-lt"/>
            </a:endParaRPr>
          </a:p>
        </p:txBody>
      </p:sp>
      <p:sp>
        <p:nvSpPr>
          <p:cNvPr id="139" name="Text Placeholder 13"/>
          <p:cNvSpPr>
            <a:spLocks noGrp="1"/>
          </p:cNvSpPr>
          <p:nvPr>
            <p:custDataLst>
              <p:tags r:id="rId55"/>
            </p:custDataLst>
          </p:nvPr>
        </p:nvSpPr>
        <p:spPr bwMode="gray">
          <a:xfrm>
            <a:off x="647694" y="5562600"/>
            <a:ext cx="357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5FA31A44-EA99-45A8-959D-6A231159B3C4}" type="datetime'''''''''''''''''''''''''''''''''''''''15'''',0''0''''0'">
              <a:rPr lang="en-US" altLang="en-US" b="0" smtClean="0">
                <a:cs typeface="+mn-cs"/>
              </a:rPr>
              <a:pPr algn="r">
                <a:spcBef>
                  <a:spcPct val="0"/>
                </a:spcBef>
              </a:pPr>
              <a:t>15,000</a:t>
            </a:fld>
            <a:endParaRPr lang="en-US" b="0" dirty="0" smtClean="0">
              <a:cs typeface="+mn-cs"/>
              <a:sym typeface="+mn-lt"/>
            </a:endParaRPr>
          </a:p>
        </p:txBody>
      </p:sp>
      <p:sp>
        <p:nvSpPr>
          <p:cNvPr id="140" name="Text Placeholder 13"/>
          <p:cNvSpPr>
            <a:spLocks noGrp="1"/>
          </p:cNvSpPr>
          <p:nvPr>
            <p:custDataLst>
              <p:tags r:id="rId56"/>
            </p:custDataLst>
          </p:nvPr>
        </p:nvSpPr>
        <p:spPr bwMode="gray">
          <a:xfrm>
            <a:off x="647694" y="5762625"/>
            <a:ext cx="3571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1D58B5F2-C6A2-490B-82A8-B12B61387CF3}" type="datetime'''''''1''''''0'''''',''''''''0''''''''''''''''0''0'''''">
              <a:rPr lang="en-US" altLang="en-US" b="0" smtClean="0">
                <a:cs typeface="+mn-cs"/>
              </a:rPr>
              <a:pPr algn="r">
                <a:spcBef>
                  <a:spcPct val="0"/>
                </a:spcBef>
              </a:pPr>
              <a:t>10,000</a:t>
            </a:fld>
            <a:endParaRPr lang="en-US" b="0" dirty="0" smtClean="0">
              <a:cs typeface="+mn-cs"/>
              <a:sym typeface="+mn-lt"/>
            </a:endParaRPr>
          </a:p>
        </p:txBody>
      </p:sp>
      <p:sp>
        <p:nvSpPr>
          <p:cNvPr id="141" name="Text Placeholder 13"/>
          <p:cNvSpPr>
            <a:spLocks noGrp="1"/>
          </p:cNvSpPr>
          <p:nvPr>
            <p:custDataLst>
              <p:tags r:id="rId57"/>
            </p:custDataLst>
          </p:nvPr>
        </p:nvSpPr>
        <p:spPr bwMode="gray">
          <a:xfrm>
            <a:off x="712782" y="5972175"/>
            <a:ext cx="292100"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98E2943A-BB43-4249-BBC6-40C501281DA8}" type="datetime'5'''''''''''''',''''0''''''''0''''''''''''''''''0'''">
              <a:rPr lang="en-US" altLang="en-US" b="0" smtClean="0">
                <a:cs typeface="+mn-cs"/>
              </a:rPr>
              <a:pPr algn="r">
                <a:spcBef>
                  <a:spcPct val="0"/>
                </a:spcBef>
              </a:pPr>
              <a:t>5,000</a:t>
            </a:fld>
            <a:endParaRPr lang="en-US" b="0" dirty="0" smtClean="0">
              <a:cs typeface="+mn-cs"/>
              <a:sym typeface="+mn-lt"/>
            </a:endParaRPr>
          </a:p>
        </p:txBody>
      </p:sp>
      <p:sp>
        <p:nvSpPr>
          <p:cNvPr id="142" name="Text Placeholder 13"/>
          <p:cNvSpPr>
            <a:spLocks noGrp="1"/>
          </p:cNvSpPr>
          <p:nvPr>
            <p:custDataLst>
              <p:tags r:id="rId58"/>
            </p:custDataLst>
          </p:nvPr>
        </p:nvSpPr>
        <p:spPr bwMode="gray">
          <a:xfrm>
            <a:off x="939794" y="6172200"/>
            <a:ext cx="65087" cy="152400"/>
          </a:xfrm>
          <a:prstGeom prst="rect">
            <a:avLst/>
          </a:prstGeom>
          <a:noFill/>
          <a:effectLst/>
        </p:spPr>
        <p:txBody>
          <a:bodyPr vert="horz" wrap="none" lIns="0" tIns="0" rIns="0" bIns="0" rtlCol="0" anchor="ctr" anchorCtr="0">
            <a:noAutofit/>
          </a:bodyPr>
          <a:lstStyle>
            <a:lvl1pPr marL="0" indent="0" algn="l" defTabSz="180975" rtl="0" eaLnBrk="1" latinLnBrk="0" hangingPunct="1">
              <a:lnSpc>
                <a:spcPct val="100000"/>
              </a:lnSpc>
              <a:spcBef>
                <a:spcPts val="50"/>
              </a:spcBef>
              <a:buClr>
                <a:srgbClr val="0033AB"/>
              </a:buClr>
              <a:buSzPct val="80000"/>
              <a:buFont typeface="Wingdings" pitchFamily="2" charset="2"/>
              <a:buNone/>
              <a:defRPr sz="1000" b="1"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chemeClr val="accent5"/>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chemeClr val="accent5"/>
              </a:buClr>
              <a:buSzPct val="70000"/>
              <a:buFont typeface="Wingdings" pitchFamily="2" charset="2"/>
              <a:buNone/>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lgn="r">
              <a:spcBef>
                <a:spcPct val="0"/>
              </a:spcBef>
            </a:pPr>
            <a:fld id="{D453EFFF-E8F4-48C8-88D6-7D962737D313}" type="datetime'''''''''''''''''''''''''''''''''''''''''''''''''''''0'''">
              <a:rPr lang="en-US" altLang="en-US" b="0" smtClean="0">
                <a:cs typeface="+mn-cs"/>
              </a:rPr>
              <a:pPr algn="r">
                <a:spcBef>
                  <a:spcPct val="0"/>
                </a:spcBef>
              </a:pPr>
              <a:t>0</a:t>
            </a:fld>
            <a:endParaRPr lang="en-US" b="0" dirty="0" smtClean="0">
              <a:cs typeface="+mn-cs"/>
              <a:sym typeface="+mn-lt"/>
            </a:endParaRPr>
          </a:p>
        </p:txBody>
      </p:sp>
    </p:spTree>
    <p:extLst>
      <p:ext uri="{BB962C8B-B14F-4D97-AF65-F5344CB8AC3E}">
        <p14:creationId xmlns:p14="http://schemas.microsoft.com/office/powerpoint/2010/main" val="289084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2136" y="334750"/>
            <a:ext cx="8891464" cy="645978"/>
          </a:xfrm>
        </p:spPr>
        <p:txBody>
          <a:bodyPr/>
          <a:lstStyle/>
          <a:p>
            <a:r>
              <a:rPr lang="en-US" b="1" dirty="0" smtClean="0"/>
              <a:t>…and balanced “like-for-like” policies and regulation</a:t>
            </a:r>
            <a:endParaRPr lang="en-US" dirty="0"/>
          </a:p>
        </p:txBody>
      </p:sp>
      <p:sp>
        <p:nvSpPr>
          <p:cNvPr id="50" name="Freeform 73"/>
          <p:cNvSpPr>
            <a:spLocks noChangeArrowheads="1"/>
          </p:cNvSpPr>
          <p:nvPr/>
        </p:nvSpPr>
        <p:spPr bwMode="auto">
          <a:xfrm>
            <a:off x="549547" y="381000"/>
            <a:ext cx="320040" cy="320040"/>
          </a:xfrm>
          <a:custGeom>
            <a:avLst/>
            <a:gdLst>
              <a:gd name="T0" fmla="*/ 207003 w 602"/>
              <a:gd name="T1" fmla="*/ 78781 h 609"/>
              <a:gd name="T2" fmla="*/ 207003 w 602"/>
              <a:gd name="T3" fmla="*/ 78781 h 609"/>
              <a:gd name="T4" fmla="*/ 196527 w 602"/>
              <a:gd name="T5" fmla="*/ 78781 h 609"/>
              <a:gd name="T6" fmla="*/ 191469 w 602"/>
              <a:gd name="T7" fmla="*/ 78781 h 609"/>
              <a:gd name="T8" fmla="*/ 163291 w 602"/>
              <a:gd name="T9" fmla="*/ 78781 h 609"/>
              <a:gd name="T10" fmla="*/ 153175 w 602"/>
              <a:gd name="T11" fmla="*/ 68708 h 609"/>
              <a:gd name="T12" fmla="*/ 163291 w 602"/>
              <a:gd name="T13" fmla="*/ 58276 h 609"/>
              <a:gd name="T14" fmla="*/ 181354 w 602"/>
              <a:gd name="T15" fmla="*/ 58276 h 609"/>
              <a:gd name="T16" fmla="*/ 107295 w 602"/>
              <a:gd name="T17" fmla="*/ 20145 h 609"/>
              <a:gd name="T18" fmla="*/ 20592 w 602"/>
              <a:gd name="T19" fmla="*/ 109358 h 609"/>
              <a:gd name="T20" fmla="*/ 10115 w 602"/>
              <a:gd name="T21" fmla="*/ 119430 h 609"/>
              <a:gd name="T22" fmla="*/ 0 w 602"/>
              <a:gd name="T23" fmla="*/ 109358 h 609"/>
              <a:gd name="T24" fmla="*/ 0 w 602"/>
              <a:gd name="T25" fmla="*/ 109358 h 609"/>
              <a:gd name="T26" fmla="*/ 107295 w 602"/>
              <a:gd name="T27" fmla="*/ 0 h 609"/>
              <a:gd name="T28" fmla="*/ 196527 w 602"/>
              <a:gd name="T29" fmla="*/ 45686 h 609"/>
              <a:gd name="T30" fmla="*/ 196527 w 602"/>
              <a:gd name="T31" fmla="*/ 28059 h 609"/>
              <a:gd name="T32" fmla="*/ 207003 w 602"/>
              <a:gd name="T33" fmla="*/ 17627 h 609"/>
              <a:gd name="T34" fmla="*/ 217119 w 602"/>
              <a:gd name="T35" fmla="*/ 28059 h 609"/>
              <a:gd name="T36" fmla="*/ 217119 w 602"/>
              <a:gd name="T37" fmla="*/ 68708 h 609"/>
              <a:gd name="T38" fmla="*/ 207003 w 602"/>
              <a:gd name="T39" fmla="*/ 78781 h 609"/>
              <a:gd name="T40" fmla="*/ 10115 w 602"/>
              <a:gd name="T41" fmla="*/ 139935 h 609"/>
              <a:gd name="T42" fmla="*/ 10115 w 602"/>
              <a:gd name="T43" fmla="*/ 139935 h 609"/>
              <a:gd name="T44" fmla="*/ 53467 w 602"/>
              <a:gd name="T45" fmla="*/ 139935 h 609"/>
              <a:gd name="T46" fmla="*/ 63943 w 602"/>
              <a:gd name="T47" fmla="*/ 150007 h 609"/>
              <a:gd name="T48" fmla="*/ 53467 w 602"/>
              <a:gd name="T49" fmla="*/ 160079 h 609"/>
              <a:gd name="T50" fmla="*/ 35765 w 602"/>
              <a:gd name="T51" fmla="*/ 160079 h 609"/>
              <a:gd name="T52" fmla="*/ 107295 w 602"/>
              <a:gd name="T53" fmla="*/ 198211 h 609"/>
              <a:gd name="T54" fmla="*/ 196527 w 602"/>
              <a:gd name="T55" fmla="*/ 109358 h 609"/>
              <a:gd name="T56" fmla="*/ 207003 w 602"/>
              <a:gd name="T57" fmla="*/ 99285 h 609"/>
              <a:gd name="T58" fmla="*/ 217119 w 602"/>
              <a:gd name="T59" fmla="*/ 109358 h 609"/>
              <a:gd name="T60" fmla="*/ 217119 w 602"/>
              <a:gd name="T61" fmla="*/ 109358 h 609"/>
              <a:gd name="T62" fmla="*/ 107295 w 602"/>
              <a:gd name="T63" fmla="*/ 218715 h 609"/>
              <a:gd name="T64" fmla="*/ 20592 w 602"/>
              <a:gd name="T65" fmla="*/ 172670 h 609"/>
              <a:gd name="T66" fmla="*/ 20592 w 602"/>
              <a:gd name="T67" fmla="*/ 190656 h 609"/>
              <a:gd name="T68" fmla="*/ 10115 w 602"/>
              <a:gd name="T69" fmla="*/ 200729 h 609"/>
              <a:gd name="T70" fmla="*/ 0 w 602"/>
              <a:gd name="T71" fmla="*/ 190656 h 609"/>
              <a:gd name="T72" fmla="*/ 0 w 602"/>
              <a:gd name="T73" fmla="*/ 150007 h 609"/>
              <a:gd name="T74" fmla="*/ 10115 w 602"/>
              <a:gd name="T75" fmla="*/ 139935 h 6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accent2"/>
          </a:solidFill>
          <a:ln>
            <a:noFill/>
          </a:ln>
          <a:effectLst/>
          <a:extLst/>
        </p:spPr>
        <p:txBody>
          <a:bodyPr wrap="none" anchor="ctr"/>
          <a:lstStyle/>
          <a:p>
            <a:pPr eaLnBrk="1" hangingPunct="1">
              <a:defRPr/>
            </a:pPr>
            <a:endParaRPr lang="en-US"/>
          </a:p>
        </p:txBody>
      </p:sp>
      <p:graphicFrame>
        <p:nvGraphicFramePr>
          <p:cNvPr id="51" name="Table 50"/>
          <p:cNvGraphicFramePr>
            <a:graphicFrameLocks noGrp="1"/>
          </p:cNvGraphicFramePr>
          <p:nvPr>
            <p:extLst>
              <p:ext uri="{D42A27DB-BD31-4B8C-83A1-F6EECF244321}">
                <p14:modId xmlns:p14="http://schemas.microsoft.com/office/powerpoint/2010/main" val="3097690299"/>
              </p:ext>
            </p:extLst>
          </p:nvPr>
        </p:nvGraphicFramePr>
        <p:xfrm>
          <a:off x="2133600" y="1143000"/>
          <a:ext cx="6000632" cy="5181652"/>
        </p:xfrm>
        <a:graphic>
          <a:graphicData uri="http://schemas.openxmlformats.org/drawingml/2006/table">
            <a:tbl>
              <a:tblPr firstRow="1" bandRow="1">
                <a:tableStyleId>{21E4AEA4-8DFA-4A89-87EB-49C32662AFE0}</a:tableStyleId>
              </a:tblPr>
              <a:tblGrid>
                <a:gridCol w="2198306">
                  <a:extLst>
                    <a:ext uri="{9D8B030D-6E8A-4147-A177-3AD203B41FA5}">
                      <a16:colId xmlns:a16="http://schemas.microsoft.com/office/drawing/2014/main" xmlns="" val="2963578230"/>
                    </a:ext>
                  </a:extLst>
                </a:gridCol>
                <a:gridCol w="2342734">
                  <a:extLst>
                    <a:ext uri="{9D8B030D-6E8A-4147-A177-3AD203B41FA5}">
                      <a16:colId xmlns:a16="http://schemas.microsoft.com/office/drawing/2014/main" xmlns="" val="1784082111"/>
                    </a:ext>
                  </a:extLst>
                </a:gridCol>
                <a:gridCol w="1459592">
                  <a:extLst>
                    <a:ext uri="{9D8B030D-6E8A-4147-A177-3AD203B41FA5}">
                      <a16:colId xmlns:a16="http://schemas.microsoft.com/office/drawing/2014/main" xmlns="" val="2154860892"/>
                    </a:ext>
                  </a:extLst>
                </a:gridCol>
              </a:tblGrid>
              <a:tr h="370118">
                <a:tc>
                  <a:txBody>
                    <a:bodyPr/>
                    <a:lstStyle/>
                    <a:p>
                      <a:r>
                        <a:rPr lang="en-GB" sz="1600" dirty="0"/>
                        <a:t>Regulatory parameters</a:t>
                      </a:r>
                    </a:p>
                  </a:txBody>
                  <a:tcPr>
                    <a:solidFill>
                      <a:schemeClr val="accent3"/>
                    </a:solidFill>
                  </a:tcPr>
                </a:tc>
                <a:tc>
                  <a:txBody>
                    <a:bodyPr/>
                    <a:lstStyle/>
                    <a:p>
                      <a:r>
                        <a:rPr lang="en-GB" sz="1600" dirty="0"/>
                        <a:t>Telecom operators</a:t>
                      </a:r>
                    </a:p>
                  </a:txBody>
                  <a:tcPr>
                    <a:solidFill>
                      <a:schemeClr val="accent3"/>
                    </a:solidFill>
                  </a:tcPr>
                </a:tc>
                <a:tc>
                  <a:txBody>
                    <a:bodyPr/>
                    <a:lstStyle/>
                    <a:p>
                      <a:r>
                        <a:rPr lang="en-GB" sz="1600" dirty="0"/>
                        <a:t>OTTs</a:t>
                      </a:r>
                    </a:p>
                  </a:txBody>
                  <a:tcPr>
                    <a:solidFill>
                      <a:schemeClr val="accent3"/>
                    </a:solidFill>
                  </a:tcPr>
                </a:tc>
                <a:extLst>
                  <a:ext uri="{0D108BD9-81ED-4DB2-BD59-A6C34878D82A}">
                    <a16:rowId xmlns:a16="http://schemas.microsoft.com/office/drawing/2014/main" xmlns="" val="3612502553"/>
                  </a:ext>
                </a:extLst>
              </a:tr>
              <a:tr h="370118">
                <a:tc>
                  <a:txBody>
                    <a:bodyPr/>
                    <a:lstStyle/>
                    <a:p>
                      <a:r>
                        <a:rPr lang="en-GB" sz="1600" b="1" dirty="0"/>
                        <a:t>Licence costs</a:t>
                      </a:r>
                      <a:endParaRPr lang="en-GB" sz="1600" b="1" dirty="0">
                        <a:solidFill>
                          <a:schemeClr val="bg1"/>
                        </a:solidFill>
                      </a:endParaRPr>
                    </a:p>
                  </a:txBody>
                  <a:tcPr>
                    <a:solidFill>
                      <a:schemeClr val="accent2"/>
                    </a:solidFill>
                  </a:tcPr>
                </a:tc>
                <a:tc>
                  <a:txBody>
                    <a:bodyPr/>
                    <a:lstStyle/>
                    <a:p>
                      <a:r>
                        <a:rPr lang="en-GB" sz="1600" dirty="0"/>
                        <a:t>High</a:t>
                      </a:r>
                    </a:p>
                  </a:txBody>
                  <a:tcPr/>
                </a:tc>
                <a:tc>
                  <a:txBody>
                    <a:bodyPr/>
                    <a:lstStyle/>
                    <a:p>
                      <a:r>
                        <a:rPr lang="en-GB" sz="1600" dirty="0"/>
                        <a:t>N/a</a:t>
                      </a:r>
                    </a:p>
                  </a:txBody>
                  <a:tcPr/>
                </a:tc>
                <a:extLst>
                  <a:ext uri="{0D108BD9-81ED-4DB2-BD59-A6C34878D82A}">
                    <a16:rowId xmlns:a16="http://schemas.microsoft.com/office/drawing/2014/main" xmlns="" val="4010573948"/>
                  </a:ext>
                </a:extLst>
              </a:tr>
              <a:tr h="370118">
                <a:tc>
                  <a:txBody>
                    <a:bodyPr/>
                    <a:lstStyle/>
                    <a:p>
                      <a:r>
                        <a:rPr lang="en-GB" sz="1600" b="1" dirty="0"/>
                        <a:t>Spectrum costs</a:t>
                      </a:r>
                      <a:endParaRPr lang="en-GB" sz="1600" b="1" dirty="0">
                        <a:solidFill>
                          <a:schemeClr val="bg1"/>
                        </a:solidFill>
                      </a:endParaRPr>
                    </a:p>
                  </a:txBody>
                  <a:tcPr>
                    <a:solidFill>
                      <a:schemeClr val="accent2"/>
                    </a:solidFill>
                  </a:tcPr>
                </a:tc>
                <a:tc>
                  <a:txBody>
                    <a:bodyPr/>
                    <a:lstStyle/>
                    <a:p>
                      <a:r>
                        <a:rPr lang="en-GB" sz="1600" dirty="0"/>
                        <a:t>High</a:t>
                      </a:r>
                    </a:p>
                  </a:txBody>
                  <a:tcPr/>
                </a:tc>
                <a:tc>
                  <a:txBody>
                    <a:bodyPr/>
                    <a:lstStyle/>
                    <a:p>
                      <a:r>
                        <a:rPr lang="en-GB" sz="1600" dirty="0"/>
                        <a:t>N/a</a:t>
                      </a:r>
                    </a:p>
                  </a:txBody>
                  <a:tcPr/>
                </a:tc>
                <a:extLst>
                  <a:ext uri="{0D108BD9-81ED-4DB2-BD59-A6C34878D82A}">
                    <a16:rowId xmlns:a16="http://schemas.microsoft.com/office/drawing/2014/main" xmlns="" val="4040195471"/>
                  </a:ext>
                </a:extLst>
              </a:tr>
              <a:tr h="370118">
                <a:tc>
                  <a:txBody>
                    <a:bodyPr/>
                    <a:lstStyle/>
                    <a:p>
                      <a:r>
                        <a:rPr lang="en-GB" sz="1600" b="1" dirty="0"/>
                        <a:t>Telecom tax/royalty</a:t>
                      </a:r>
                      <a:endParaRPr lang="en-GB" sz="1600" b="1" dirty="0">
                        <a:solidFill>
                          <a:schemeClr val="bg1"/>
                        </a:solidFill>
                      </a:endParaRPr>
                    </a:p>
                  </a:txBody>
                  <a:tcPr>
                    <a:solidFill>
                      <a:schemeClr val="accent2"/>
                    </a:solidFill>
                  </a:tcPr>
                </a:tc>
                <a:tc>
                  <a:txBody>
                    <a:bodyPr/>
                    <a:lstStyle/>
                    <a:p>
                      <a:r>
                        <a:rPr lang="en-GB" sz="1600" dirty="0"/>
                        <a:t>Sometimes high</a:t>
                      </a:r>
                    </a:p>
                  </a:txBody>
                  <a:tcPr/>
                </a:tc>
                <a:tc>
                  <a:txBody>
                    <a:bodyPr/>
                    <a:lstStyle/>
                    <a:p>
                      <a:r>
                        <a:rPr lang="en-GB" sz="1600" dirty="0"/>
                        <a:t>N/a</a:t>
                      </a:r>
                    </a:p>
                  </a:txBody>
                  <a:tcPr/>
                </a:tc>
                <a:extLst>
                  <a:ext uri="{0D108BD9-81ED-4DB2-BD59-A6C34878D82A}">
                    <a16:rowId xmlns:a16="http://schemas.microsoft.com/office/drawing/2014/main" xmlns="" val="1676305896"/>
                  </a:ext>
                </a:extLst>
              </a:tr>
              <a:tr h="370118">
                <a:tc>
                  <a:txBody>
                    <a:bodyPr/>
                    <a:lstStyle/>
                    <a:p>
                      <a:r>
                        <a:rPr lang="en-GB" sz="1600" b="1" dirty="0"/>
                        <a:t>USO</a:t>
                      </a:r>
                      <a:r>
                        <a:rPr lang="en-GB" sz="1600" b="1" baseline="0" dirty="0"/>
                        <a:t> funding</a:t>
                      </a:r>
                      <a:endParaRPr lang="en-GB" sz="1600" b="1" dirty="0">
                        <a:solidFill>
                          <a:schemeClr val="bg1"/>
                        </a:solidFill>
                      </a:endParaRPr>
                    </a:p>
                  </a:txBody>
                  <a:tcPr>
                    <a:solidFill>
                      <a:schemeClr val="accent2"/>
                    </a:solidFill>
                  </a:tcPr>
                </a:tc>
                <a:tc>
                  <a:txBody>
                    <a:bodyPr/>
                    <a:lstStyle/>
                    <a:p>
                      <a:r>
                        <a:rPr lang="en-GB" sz="1600" dirty="0"/>
                        <a:t>Sometimes high</a:t>
                      </a:r>
                    </a:p>
                  </a:txBody>
                  <a:tcPr/>
                </a:tc>
                <a:tc>
                  <a:txBody>
                    <a:bodyPr/>
                    <a:lstStyle/>
                    <a:p>
                      <a:r>
                        <a:rPr lang="en-GB" sz="1600" dirty="0"/>
                        <a:t>N/a</a:t>
                      </a:r>
                    </a:p>
                  </a:txBody>
                  <a:tcPr/>
                </a:tc>
                <a:extLst>
                  <a:ext uri="{0D108BD9-81ED-4DB2-BD59-A6C34878D82A}">
                    <a16:rowId xmlns:a16="http://schemas.microsoft.com/office/drawing/2014/main" xmlns="" val="3235805027"/>
                  </a:ext>
                </a:extLst>
              </a:tr>
              <a:tr h="370118">
                <a:tc>
                  <a:txBody>
                    <a:bodyPr/>
                    <a:lstStyle/>
                    <a:p>
                      <a:r>
                        <a:rPr lang="en-GB" sz="1600" b="1" dirty="0"/>
                        <a:t>Corporate tax</a:t>
                      </a:r>
                      <a:endParaRPr lang="en-GB" sz="1600" b="1" dirty="0">
                        <a:solidFill>
                          <a:schemeClr val="bg1"/>
                        </a:solidFill>
                      </a:endParaRPr>
                    </a:p>
                  </a:txBody>
                  <a:tcPr>
                    <a:solidFill>
                      <a:schemeClr val="accent2"/>
                    </a:solidFill>
                  </a:tcPr>
                </a:tc>
                <a:tc>
                  <a:txBody>
                    <a:bodyPr/>
                    <a:lstStyle/>
                    <a:p>
                      <a:r>
                        <a:rPr lang="en-GB" sz="1600" dirty="0"/>
                        <a:t>20 – 35%</a:t>
                      </a:r>
                    </a:p>
                  </a:txBody>
                  <a:tcPr/>
                </a:tc>
                <a:tc>
                  <a:txBody>
                    <a:bodyPr/>
                    <a:lstStyle/>
                    <a:p>
                      <a:r>
                        <a:rPr lang="en-GB" sz="1600" dirty="0"/>
                        <a:t>Often avoided</a:t>
                      </a:r>
                    </a:p>
                  </a:txBody>
                  <a:tcPr/>
                </a:tc>
                <a:extLst>
                  <a:ext uri="{0D108BD9-81ED-4DB2-BD59-A6C34878D82A}">
                    <a16:rowId xmlns:a16="http://schemas.microsoft.com/office/drawing/2014/main" xmlns="" val="884530774"/>
                  </a:ext>
                </a:extLst>
              </a:tr>
              <a:tr h="370118">
                <a:tc>
                  <a:txBody>
                    <a:bodyPr/>
                    <a:lstStyle/>
                    <a:p>
                      <a:r>
                        <a:rPr lang="en-GB" sz="1600" b="1" dirty="0"/>
                        <a:t>Customer care</a:t>
                      </a:r>
                      <a:endParaRPr lang="en-GB" sz="1600" b="1" dirty="0">
                        <a:solidFill>
                          <a:schemeClr val="bg1"/>
                        </a:solidFill>
                      </a:endParaRPr>
                    </a:p>
                  </a:txBody>
                  <a:tcPr>
                    <a:solidFill>
                      <a:schemeClr val="accent2"/>
                    </a:solidFill>
                  </a:tcPr>
                </a:tc>
                <a:tc>
                  <a:txBody>
                    <a:bodyPr/>
                    <a:lstStyle/>
                    <a:p>
                      <a:r>
                        <a:rPr lang="en-GB" sz="1600" dirty="0"/>
                        <a:t>Mandatory</a:t>
                      </a:r>
                    </a:p>
                  </a:txBody>
                  <a:tcPr/>
                </a:tc>
                <a:tc>
                  <a:txBody>
                    <a:bodyPr/>
                    <a:lstStyle/>
                    <a:p>
                      <a:r>
                        <a:rPr lang="en-GB" sz="1600" dirty="0"/>
                        <a:t>Not mandatory</a:t>
                      </a:r>
                    </a:p>
                  </a:txBody>
                  <a:tcPr/>
                </a:tc>
                <a:extLst>
                  <a:ext uri="{0D108BD9-81ED-4DB2-BD59-A6C34878D82A}">
                    <a16:rowId xmlns:a16="http://schemas.microsoft.com/office/drawing/2014/main" xmlns="" val="3824467454"/>
                  </a:ext>
                </a:extLst>
              </a:tr>
              <a:tr h="370118">
                <a:tc>
                  <a:txBody>
                    <a:bodyPr/>
                    <a:lstStyle/>
                    <a:p>
                      <a:r>
                        <a:rPr lang="en-GB" sz="1600" b="1" dirty="0"/>
                        <a:t>Municipal permissions</a:t>
                      </a:r>
                      <a:endParaRPr lang="en-GB" sz="1600" b="1" dirty="0">
                        <a:solidFill>
                          <a:schemeClr val="bg1"/>
                        </a:solidFill>
                      </a:endParaRPr>
                    </a:p>
                  </a:txBody>
                  <a:tcPr>
                    <a:solidFill>
                      <a:schemeClr val="accent2"/>
                    </a:solidFill>
                  </a:tcPr>
                </a:tc>
                <a:tc>
                  <a:txBody>
                    <a:bodyPr/>
                    <a:lstStyle/>
                    <a:p>
                      <a:r>
                        <a:rPr lang="en-GB" sz="1600" dirty="0"/>
                        <a:t>Required</a:t>
                      </a:r>
                    </a:p>
                  </a:txBody>
                  <a:tcPr/>
                </a:tc>
                <a:tc>
                  <a:txBody>
                    <a:bodyPr/>
                    <a:lstStyle/>
                    <a:p>
                      <a:r>
                        <a:rPr lang="en-GB" sz="1600" dirty="0"/>
                        <a:t>Not required</a:t>
                      </a:r>
                    </a:p>
                  </a:txBody>
                  <a:tcPr/>
                </a:tc>
                <a:extLst>
                  <a:ext uri="{0D108BD9-81ED-4DB2-BD59-A6C34878D82A}">
                    <a16:rowId xmlns:a16="http://schemas.microsoft.com/office/drawing/2014/main" xmlns="" val="3992153943"/>
                  </a:ext>
                </a:extLst>
              </a:tr>
              <a:tr h="370118">
                <a:tc>
                  <a:txBody>
                    <a:bodyPr/>
                    <a:lstStyle/>
                    <a:p>
                      <a:r>
                        <a:rPr lang="en-GB" sz="1600" b="1" dirty="0"/>
                        <a:t>Emergency services</a:t>
                      </a:r>
                      <a:endParaRPr lang="en-GB" sz="1600" b="1" dirty="0">
                        <a:solidFill>
                          <a:schemeClr val="bg1"/>
                        </a:solidFill>
                      </a:endParaRPr>
                    </a:p>
                  </a:txBody>
                  <a:tcPr>
                    <a:solidFill>
                      <a:schemeClr val="accent2"/>
                    </a:solidFill>
                  </a:tcPr>
                </a:tc>
                <a:tc>
                  <a:txBody>
                    <a:bodyPr/>
                    <a:lstStyle/>
                    <a:p>
                      <a:r>
                        <a:rPr lang="en-GB" sz="1600" dirty="0"/>
                        <a:t>Required</a:t>
                      </a:r>
                    </a:p>
                  </a:txBody>
                  <a:tcPr/>
                </a:tc>
                <a:tc>
                  <a:txBody>
                    <a:bodyPr/>
                    <a:lstStyle/>
                    <a:p>
                      <a:r>
                        <a:rPr lang="en-GB" sz="1600" dirty="0"/>
                        <a:t>Not required</a:t>
                      </a:r>
                    </a:p>
                  </a:txBody>
                  <a:tcPr/>
                </a:tc>
                <a:extLst>
                  <a:ext uri="{0D108BD9-81ED-4DB2-BD59-A6C34878D82A}">
                    <a16:rowId xmlns:a16="http://schemas.microsoft.com/office/drawing/2014/main" xmlns="" val="3610237028"/>
                  </a:ext>
                </a:extLst>
              </a:tr>
              <a:tr h="370118">
                <a:tc>
                  <a:txBody>
                    <a:bodyPr/>
                    <a:lstStyle/>
                    <a:p>
                      <a:r>
                        <a:rPr lang="en-GB" sz="1600" b="1" dirty="0" err="1"/>
                        <a:t>QoS</a:t>
                      </a:r>
                      <a:r>
                        <a:rPr lang="en-GB" sz="1600" b="1" dirty="0"/>
                        <a:t> parameters</a:t>
                      </a:r>
                      <a:endParaRPr lang="en-GB" sz="1600" b="1" dirty="0">
                        <a:solidFill>
                          <a:schemeClr val="bg1"/>
                        </a:solidFill>
                      </a:endParaRPr>
                    </a:p>
                  </a:txBody>
                  <a:tcPr>
                    <a:solidFill>
                      <a:schemeClr val="accent2"/>
                    </a:solidFill>
                  </a:tcPr>
                </a:tc>
                <a:tc>
                  <a:txBody>
                    <a:bodyPr/>
                    <a:lstStyle/>
                    <a:p>
                      <a:r>
                        <a:rPr lang="en-GB" sz="1600" dirty="0"/>
                        <a:t>Stringent</a:t>
                      </a:r>
                    </a:p>
                  </a:txBody>
                  <a:tcPr/>
                </a:tc>
                <a:tc>
                  <a:txBody>
                    <a:bodyPr/>
                    <a:lstStyle/>
                    <a:p>
                      <a:r>
                        <a:rPr lang="en-GB" sz="1600" dirty="0"/>
                        <a:t>N/a</a:t>
                      </a:r>
                    </a:p>
                  </a:txBody>
                  <a:tcPr/>
                </a:tc>
                <a:extLst>
                  <a:ext uri="{0D108BD9-81ED-4DB2-BD59-A6C34878D82A}">
                    <a16:rowId xmlns:a16="http://schemas.microsoft.com/office/drawing/2014/main" xmlns="" val="199743487"/>
                  </a:ext>
                </a:extLst>
              </a:tr>
              <a:tr h="370118">
                <a:tc>
                  <a:txBody>
                    <a:bodyPr/>
                    <a:lstStyle/>
                    <a:p>
                      <a:r>
                        <a:rPr lang="en-GB" sz="1600" b="1" dirty="0"/>
                        <a:t>Security</a:t>
                      </a:r>
                      <a:endParaRPr lang="en-GB" sz="1600" b="1" dirty="0">
                        <a:solidFill>
                          <a:schemeClr val="bg1"/>
                        </a:solidFill>
                      </a:endParaRPr>
                    </a:p>
                  </a:txBody>
                  <a:tcPr>
                    <a:solidFill>
                      <a:schemeClr val="accent2"/>
                    </a:solidFill>
                  </a:tcPr>
                </a:tc>
                <a:tc>
                  <a:txBody>
                    <a:bodyPr/>
                    <a:lstStyle/>
                    <a:p>
                      <a:r>
                        <a:rPr lang="en-GB" sz="1600" dirty="0"/>
                        <a:t>Mandatory</a:t>
                      </a:r>
                    </a:p>
                  </a:txBody>
                  <a:tcPr/>
                </a:tc>
                <a:tc>
                  <a:txBody>
                    <a:bodyPr/>
                    <a:lstStyle/>
                    <a:p>
                      <a:r>
                        <a:rPr lang="en-GB" sz="1600" dirty="0"/>
                        <a:t>Not</a:t>
                      </a:r>
                      <a:r>
                        <a:rPr lang="en-GB" sz="1600" baseline="0" dirty="0"/>
                        <a:t> mandatory</a:t>
                      </a:r>
                      <a:endParaRPr lang="en-GB" sz="1600" dirty="0"/>
                    </a:p>
                  </a:txBody>
                  <a:tcPr/>
                </a:tc>
                <a:extLst>
                  <a:ext uri="{0D108BD9-81ED-4DB2-BD59-A6C34878D82A}">
                    <a16:rowId xmlns:a16="http://schemas.microsoft.com/office/drawing/2014/main" xmlns="" val="1411797286"/>
                  </a:ext>
                </a:extLst>
              </a:tr>
              <a:tr h="370118">
                <a:tc>
                  <a:txBody>
                    <a:bodyPr/>
                    <a:lstStyle/>
                    <a:p>
                      <a:r>
                        <a:rPr lang="en-GB" sz="1600" b="1" dirty="0"/>
                        <a:t>Rollout obligations</a:t>
                      </a:r>
                      <a:endParaRPr lang="en-GB" sz="1600" b="1" dirty="0">
                        <a:solidFill>
                          <a:schemeClr val="bg1"/>
                        </a:solidFill>
                      </a:endParaRPr>
                    </a:p>
                  </a:txBody>
                  <a:tcPr>
                    <a:solidFill>
                      <a:schemeClr val="accent2"/>
                    </a:solidFill>
                  </a:tcPr>
                </a:tc>
                <a:tc>
                  <a:txBody>
                    <a:bodyPr/>
                    <a:lstStyle/>
                    <a:p>
                      <a:r>
                        <a:rPr lang="en-GB" sz="1600" dirty="0"/>
                        <a:t>Often stringent</a:t>
                      </a:r>
                    </a:p>
                  </a:txBody>
                  <a:tcPr/>
                </a:tc>
                <a:tc>
                  <a:txBody>
                    <a:bodyPr/>
                    <a:lstStyle/>
                    <a:p>
                      <a:r>
                        <a:rPr lang="en-GB" sz="1600" dirty="0"/>
                        <a:t>N/a</a:t>
                      </a:r>
                    </a:p>
                  </a:txBody>
                  <a:tcPr/>
                </a:tc>
                <a:extLst>
                  <a:ext uri="{0D108BD9-81ED-4DB2-BD59-A6C34878D82A}">
                    <a16:rowId xmlns:a16="http://schemas.microsoft.com/office/drawing/2014/main" xmlns="" val="277215379"/>
                  </a:ext>
                </a:extLst>
              </a:tr>
              <a:tr h="370118">
                <a:tc>
                  <a:txBody>
                    <a:bodyPr/>
                    <a:lstStyle/>
                    <a:p>
                      <a:r>
                        <a:rPr lang="en-GB" sz="1600" b="1" dirty="0"/>
                        <a:t>Interoperability</a:t>
                      </a:r>
                      <a:endParaRPr lang="en-GB" sz="1600" b="1" dirty="0">
                        <a:solidFill>
                          <a:schemeClr val="bg1"/>
                        </a:solidFill>
                      </a:endParaRPr>
                    </a:p>
                  </a:txBody>
                  <a:tcPr>
                    <a:solidFill>
                      <a:schemeClr val="accent2"/>
                    </a:solidFill>
                  </a:tcPr>
                </a:tc>
                <a:tc>
                  <a:txBody>
                    <a:bodyPr/>
                    <a:lstStyle/>
                    <a:p>
                      <a:r>
                        <a:rPr lang="en-GB" sz="1600" dirty="0"/>
                        <a:t>Interconnection required</a:t>
                      </a:r>
                    </a:p>
                  </a:txBody>
                  <a:tcPr/>
                </a:tc>
                <a:tc>
                  <a:txBody>
                    <a:bodyPr/>
                    <a:lstStyle/>
                    <a:p>
                      <a:r>
                        <a:rPr lang="en-GB" sz="1600" dirty="0"/>
                        <a:t>Not required</a:t>
                      </a:r>
                    </a:p>
                  </a:txBody>
                  <a:tcPr/>
                </a:tc>
                <a:extLst>
                  <a:ext uri="{0D108BD9-81ED-4DB2-BD59-A6C34878D82A}">
                    <a16:rowId xmlns:a16="http://schemas.microsoft.com/office/drawing/2014/main" xmlns="" val="1742189467"/>
                  </a:ext>
                </a:extLst>
              </a:tr>
              <a:tr h="370118">
                <a:tc>
                  <a:txBody>
                    <a:bodyPr/>
                    <a:lstStyle/>
                    <a:p>
                      <a:r>
                        <a:rPr lang="en-GB" sz="1600" b="1" dirty="0"/>
                        <a:t>Network neutrality</a:t>
                      </a:r>
                      <a:endParaRPr lang="en-GB" sz="1600" b="1" dirty="0">
                        <a:solidFill>
                          <a:schemeClr val="bg1"/>
                        </a:solidFill>
                      </a:endParaRPr>
                    </a:p>
                  </a:txBody>
                  <a:tcPr>
                    <a:solidFill>
                      <a:schemeClr val="accent2"/>
                    </a:solidFill>
                  </a:tcPr>
                </a:tc>
                <a:tc>
                  <a:txBody>
                    <a:bodyPr/>
                    <a:lstStyle/>
                    <a:p>
                      <a:r>
                        <a:rPr lang="en-GB" sz="1600" dirty="0"/>
                        <a:t>Often required</a:t>
                      </a:r>
                    </a:p>
                  </a:txBody>
                  <a:tcPr/>
                </a:tc>
                <a:tc>
                  <a:txBody>
                    <a:bodyPr/>
                    <a:lstStyle/>
                    <a:p>
                      <a:r>
                        <a:rPr lang="en-GB" sz="1600" dirty="0"/>
                        <a:t>N/a</a:t>
                      </a:r>
                    </a:p>
                  </a:txBody>
                  <a:tcPr/>
                </a:tc>
                <a:extLst>
                  <a:ext uri="{0D108BD9-81ED-4DB2-BD59-A6C34878D82A}">
                    <a16:rowId xmlns:a16="http://schemas.microsoft.com/office/drawing/2014/main" xmlns="" val="304527102"/>
                  </a:ext>
                </a:extLst>
              </a:tr>
            </a:tbl>
          </a:graphicData>
        </a:graphic>
      </p:graphicFrame>
      <p:sp>
        <p:nvSpPr>
          <p:cNvPr id="52" name="Tekstvak 18"/>
          <p:cNvSpPr txBox="1"/>
          <p:nvPr/>
        </p:nvSpPr>
        <p:spPr>
          <a:xfrm>
            <a:off x="609600" y="6516161"/>
            <a:ext cx="2438400" cy="246221"/>
          </a:xfrm>
          <a:prstGeom prst="rect">
            <a:avLst/>
          </a:prstGeom>
          <a:noFill/>
        </p:spPr>
        <p:txBody>
          <a:bodyPr wrap="square" rtlCol="0">
            <a:spAutoFit/>
          </a:bodyPr>
          <a:lstStyle/>
          <a:p>
            <a:r>
              <a:rPr lang="en-US" sz="1000" dirty="0" smtClean="0">
                <a:latin typeface="Calibri" panose="020F0502020204030204" pitchFamily="34" charset="0"/>
              </a:rPr>
              <a:t>Source: Rory </a:t>
            </a:r>
            <a:r>
              <a:rPr lang="en-US" sz="1000" dirty="0" smtClean="0">
                <a:latin typeface="Calibri" panose="020F0502020204030204" pitchFamily="34" charset="0"/>
              </a:rPr>
              <a:t>Macmillan, 2016</a:t>
            </a:r>
            <a:endParaRPr lang="en-US" sz="1000" dirty="0">
              <a:latin typeface="Calibri" panose="020F0502020204030204" pitchFamily="34" charset="0"/>
            </a:endParaRPr>
          </a:p>
        </p:txBody>
      </p:sp>
    </p:spTree>
    <p:extLst>
      <p:ext uri="{BB962C8B-B14F-4D97-AF65-F5344CB8AC3E}">
        <p14:creationId xmlns:p14="http://schemas.microsoft.com/office/powerpoint/2010/main" val="8746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VimpelCom: a global communications </a:t>
            </a:r>
            <a:r>
              <a:rPr lang="en-US" b="1" dirty="0" smtClean="0"/>
              <a:t>and technology company</a:t>
            </a:r>
            <a:endParaRPr lang="en-US" dirty="0"/>
          </a:p>
        </p:txBody>
      </p:sp>
      <p:grpSp>
        <p:nvGrpSpPr>
          <p:cNvPr id="6" name="Groep 5"/>
          <p:cNvGrpSpPr/>
          <p:nvPr/>
        </p:nvGrpSpPr>
        <p:grpSpPr>
          <a:xfrm>
            <a:off x="315767" y="1183353"/>
            <a:ext cx="5122265" cy="5141878"/>
            <a:chOff x="609600" y="959002"/>
            <a:chExt cx="5257800" cy="5702436"/>
          </a:xfrm>
        </p:grpSpPr>
        <p:pic>
          <p:nvPicPr>
            <p:cNvPr id="7" name="Afbeelding 6"/>
            <p:cNvPicPr>
              <a:picLocks noChangeAspect="1"/>
            </p:cNvPicPr>
            <p:nvPr/>
          </p:nvPicPr>
          <p:blipFill rotWithShape="1">
            <a:blip r:embed="rId2"/>
            <a:srcRect l="5480"/>
            <a:stretch/>
          </p:blipFill>
          <p:spPr>
            <a:xfrm>
              <a:off x="609600" y="1006128"/>
              <a:ext cx="5257800" cy="5655310"/>
            </a:xfrm>
            <a:prstGeom prst="rect">
              <a:avLst/>
            </a:prstGeom>
          </p:spPr>
        </p:pic>
        <p:sp>
          <p:nvSpPr>
            <p:cNvPr id="8" name="Freeform 126"/>
            <p:cNvSpPr>
              <a:spLocks noChangeArrowheads="1"/>
            </p:cNvSpPr>
            <p:nvPr/>
          </p:nvSpPr>
          <p:spPr bwMode="auto">
            <a:xfrm>
              <a:off x="1752600" y="2286000"/>
              <a:ext cx="163512" cy="219075"/>
            </a:xfrm>
            <a:custGeom>
              <a:avLst/>
              <a:gdLst>
                <a:gd name="T0" fmla="*/ 2147483646 w 454"/>
                <a:gd name="T1" fmla="*/ 2147483646 h 609"/>
                <a:gd name="T2" fmla="*/ 2147483646 w 454"/>
                <a:gd name="T3" fmla="*/ 2147483646 h 609"/>
                <a:gd name="T4" fmla="*/ 0 w 454"/>
                <a:gd name="T5" fmla="*/ 2147483646 h 609"/>
                <a:gd name="T6" fmla="*/ 2147483646 w 454"/>
                <a:gd name="T7" fmla="*/ 0 h 609"/>
                <a:gd name="T8" fmla="*/ 2147483646 w 454"/>
                <a:gd name="T9" fmla="*/ 2147483646 h 609"/>
                <a:gd name="T10" fmla="*/ 2147483646 w 454"/>
                <a:gd name="T11" fmla="*/ 2147483646 h 609"/>
                <a:gd name="T12" fmla="*/ 2147483646 w 454"/>
                <a:gd name="T13" fmla="*/ 2147483646 h 609"/>
                <a:gd name="T14" fmla="*/ 2147483646 w 454"/>
                <a:gd name="T15" fmla="*/ 2147483646 h 609"/>
                <a:gd name="T16" fmla="*/ 2147483646 w 454"/>
                <a:gd name="T17" fmla="*/ 2147483646 h 609"/>
                <a:gd name="T18" fmla="*/ 2147483646 w 454"/>
                <a:gd name="T19" fmla="*/ 2147483646 h 609"/>
                <a:gd name="T20" fmla="*/ 2147483646 w 454"/>
                <a:gd name="T21" fmla="*/ 2147483646 h 609"/>
                <a:gd name="T22" fmla="*/ 2147483646 w 454"/>
                <a:gd name="T23" fmla="*/ 2147483646 h 609"/>
                <a:gd name="T24" fmla="*/ 2147483646 w 454"/>
                <a:gd name="T25" fmla="*/ 2147483646 h 609"/>
                <a:gd name="T26" fmla="*/ 2147483646 w 454"/>
                <a:gd name="T27" fmla="*/ 2147483646 h 609"/>
                <a:gd name="T28" fmla="*/ 2147483646 w 454"/>
                <a:gd name="T29" fmla="*/ 2147483646 h 609"/>
                <a:gd name="T30" fmla="*/ 2147483646 w 454"/>
                <a:gd name="T31" fmla="*/ 2147483646 h 609"/>
                <a:gd name="T32" fmla="*/ 2147483646 w 454"/>
                <a:gd name="T33" fmla="*/ 2147483646 h 609"/>
                <a:gd name="T34" fmla="*/ 2147483646 w 454"/>
                <a:gd name="T35" fmla="*/ 2147483646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txBody>
            <a:bodyPr wrap="none" anchor="ctr"/>
            <a:lstStyle/>
            <a:p>
              <a:endParaRPr lang="en-US" sz="1540"/>
            </a:p>
          </p:txBody>
        </p:sp>
        <p:cxnSp>
          <p:nvCxnSpPr>
            <p:cNvPr id="9" name="Rechte verbindingslijn 8"/>
            <p:cNvCxnSpPr/>
            <p:nvPr/>
          </p:nvCxnSpPr>
          <p:spPr>
            <a:xfrm flipV="1">
              <a:off x="1834356" y="1175128"/>
              <a:ext cx="0" cy="118707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1312656" y="959002"/>
              <a:ext cx="1043399" cy="233894"/>
            </a:xfrm>
            <a:prstGeom prst="rect">
              <a:avLst/>
            </a:prstGeom>
            <a:noFill/>
          </p:spPr>
          <p:txBody>
            <a:bodyPr wrap="square" rtlCol="0">
              <a:spAutoFit/>
            </a:bodyPr>
            <a:lstStyle/>
            <a:p>
              <a:pPr algn="ctr"/>
              <a:r>
                <a:rPr lang="en-US" sz="700" dirty="0"/>
                <a:t>Amsterdam</a:t>
              </a:r>
            </a:p>
          </p:txBody>
        </p:sp>
      </p:grpSp>
      <p:grpSp>
        <p:nvGrpSpPr>
          <p:cNvPr id="11" name="Groep 10"/>
          <p:cNvGrpSpPr/>
          <p:nvPr/>
        </p:nvGrpSpPr>
        <p:grpSpPr>
          <a:xfrm>
            <a:off x="5616968" y="1183353"/>
            <a:ext cx="3657600" cy="3429000"/>
            <a:chOff x="5094344" y="1251846"/>
            <a:chExt cx="4430648" cy="4082151"/>
          </a:xfrm>
        </p:grpSpPr>
        <p:grpSp>
          <p:nvGrpSpPr>
            <p:cNvPr id="12" name="Groep 11"/>
            <p:cNvGrpSpPr/>
            <p:nvPr/>
          </p:nvGrpSpPr>
          <p:grpSpPr>
            <a:xfrm>
              <a:off x="5094344" y="1251846"/>
              <a:ext cx="4430648" cy="4082151"/>
              <a:chOff x="5037652" y="1272657"/>
              <a:chExt cx="4560116" cy="4224248"/>
            </a:xfrm>
          </p:grpSpPr>
          <p:sp>
            <p:nvSpPr>
              <p:cNvPr id="14" name="Ovaal 13"/>
              <p:cNvSpPr/>
              <p:nvPr/>
            </p:nvSpPr>
            <p:spPr>
              <a:xfrm>
                <a:off x="5482969" y="1601125"/>
                <a:ext cx="3657600" cy="3657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pic>
            <p:nvPicPr>
              <p:cNvPr id="15" name="Picture 2" descr="http://logok.org/wp-content/uploads/2015/01/Beelin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06" t="22161" r="27273" b="22454"/>
              <a:stretch/>
            </p:blipFill>
            <p:spPr bwMode="auto">
              <a:xfrm>
                <a:off x="6276007" y="2315036"/>
                <a:ext cx="2083404" cy="19231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Ovaal 15"/>
              <p:cNvSpPr/>
              <p:nvPr/>
            </p:nvSpPr>
            <p:spPr>
              <a:xfrm>
                <a:off x="5775454" y="1272657"/>
                <a:ext cx="914400"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grpSp>
            <p:nvGrpSpPr>
              <p:cNvPr id="17" name="Groep 16"/>
              <p:cNvGrpSpPr/>
              <p:nvPr/>
            </p:nvGrpSpPr>
            <p:grpSpPr>
              <a:xfrm>
                <a:off x="7971823" y="1272657"/>
                <a:ext cx="914400" cy="914399"/>
                <a:chOff x="7971821" y="1272659"/>
                <a:chExt cx="914400" cy="914399"/>
              </a:xfrm>
            </p:grpSpPr>
            <p:sp>
              <p:nvSpPr>
                <p:cNvPr id="31" name="Ovaal 30"/>
                <p:cNvSpPr/>
                <p:nvPr/>
              </p:nvSpPr>
              <p:spPr>
                <a:xfrm>
                  <a:off x="7971821" y="1272659"/>
                  <a:ext cx="914400"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pic>
              <p:nvPicPr>
                <p:cNvPr id="32" name="Picture 3379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3266" y="1456099"/>
                  <a:ext cx="851517" cy="56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ep 17"/>
              <p:cNvGrpSpPr/>
              <p:nvPr/>
            </p:nvGrpSpPr>
            <p:grpSpPr>
              <a:xfrm>
                <a:off x="8683368" y="2804887"/>
                <a:ext cx="914400" cy="914399"/>
                <a:chOff x="8683361" y="2804890"/>
                <a:chExt cx="914399" cy="914399"/>
              </a:xfrm>
            </p:grpSpPr>
            <p:sp>
              <p:nvSpPr>
                <p:cNvPr id="29" name="Ovaal 28"/>
                <p:cNvSpPr/>
                <p:nvPr/>
              </p:nvSpPr>
              <p:spPr>
                <a:xfrm>
                  <a:off x="8683361" y="2804890"/>
                  <a:ext cx="914399"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pic>
              <p:nvPicPr>
                <p:cNvPr id="30" name="Picture 33798"/>
                <p:cNvPicPr>
                  <a:picLocks noChangeAspect="1"/>
                </p:cNvPicPr>
                <p:nvPr/>
              </p:nvPicPr>
              <p:blipFill rotWithShape="1">
                <a:blip r:embed="rId5" cstate="email">
                  <a:extLst>
                    <a:ext uri="{28A0092B-C50C-407E-A947-70E740481C1C}">
                      <a14:useLocalDpi xmlns:a14="http://schemas.microsoft.com/office/drawing/2010/main" val="0"/>
                    </a:ext>
                  </a:extLst>
                </a:blip>
                <a:srcRect r="-13512" b="19476"/>
                <a:stretch/>
              </p:blipFill>
              <p:spPr bwMode="auto">
                <a:xfrm>
                  <a:off x="8972687" y="3020532"/>
                  <a:ext cx="503551" cy="55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Ovaal 26"/>
              <p:cNvSpPr/>
              <p:nvPr/>
            </p:nvSpPr>
            <p:spPr>
              <a:xfrm>
                <a:off x="7971823" y="4582506"/>
                <a:ext cx="914400"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25" name="Ovaal 24"/>
              <p:cNvSpPr/>
              <p:nvPr/>
            </p:nvSpPr>
            <p:spPr>
              <a:xfrm>
                <a:off x="5775454" y="4564647"/>
                <a:ext cx="914400"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grpSp>
            <p:nvGrpSpPr>
              <p:cNvPr id="21" name="Groep 20"/>
              <p:cNvGrpSpPr/>
              <p:nvPr/>
            </p:nvGrpSpPr>
            <p:grpSpPr>
              <a:xfrm>
                <a:off x="5037652" y="2819409"/>
                <a:ext cx="914400" cy="914399"/>
                <a:chOff x="5037650" y="2819410"/>
                <a:chExt cx="914400" cy="914399"/>
              </a:xfrm>
            </p:grpSpPr>
            <p:sp>
              <p:nvSpPr>
                <p:cNvPr id="23" name="Ovaal 22"/>
                <p:cNvSpPr/>
                <p:nvPr/>
              </p:nvSpPr>
              <p:spPr>
                <a:xfrm>
                  <a:off x="5037650" y="2819410"/>
                  <a:ext cx="914400" cy="914399"/>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pic>
              <p:nvPicPr>
                <p:cNvPr id="24" name="Picture 2" descr="http://www.beeline.la/webrefill/themes/images/logoFA_tag-06.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0238" y="2931664"/>
                  <a:ext cx="721556" cy="721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kstvak 21"/>
              <p:cNvSpPr txBox="1"/>
              <p:nvPr/>
            </p:nvSpPr>
            <p:spPr>
              <a:xfrm>
                <a:off x="6454529" y="4193276"/>
                <a:ext cx="1752625" cy="392142"/>
              </a:xfrm>
              <a:prstGeom prst="rect">
                <a:avLst/>
              </a:prstGeom>
              <a:noFill/>
            </p:spPr>
            <p:txBody>
              <a:bodyPr wrap="square" rtlCol="0">
                <a:spAutoFit/>
              </a:bodyPr>
              <a:lstStyle/>
              <a:p>
                <a:pPr algn="ctr"/>
                <a:r>
                  <a:rPr lang="en-US" sz="1200" b="1" dirty="0"/>
                  <a:t>VimpelCom</a:t>
                </a:r>
              </a:p>
            </p:txBody>
          </p:sp>
        </p:grpSp>
        <p:pic>
          <p:nvPicPr>
            <p:cNvPr id="13" name="Picture 4" descr="http://www.kyivstar.ua/f/1/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8086" y="1362686"/>
              <a:ext cx="574286" cy="58099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hthoek 32"/>
          <p:cNvSpPr/>
          <p:nvPr/>
        </p:nvSpPr>
        <p:spPr>
          <a:xfrm>
            <a:off x="5345503" y="5225127"/>
            <a:ext cx="4191000" cy="1023273"/>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Tekstvak 33"/>
          <p:cNvSpPr txBox="1"/>
          <p:nvPr/>
        </p:nvSpPr>
        <p:spPr>
          <a:xfrm>
            <a:off x="5432897" y="5618620"/>
            <a:ext cx="1314694" cy="584775"/>
          </a:xfrm>
          <a:prstGeom prst="rect">
            <a:avLst/>
          </a:prstGeom>
          <a:noFill/>
        </p:spPr>
        <p:txBody>
          <a:bodyPr wrap="square" rtlCol="0">
            <a:spAutoFit/>
          </a:bodyPr>
          <a:lstStyle/>
          <a:p>
            <a:pPr algn="ctr"/>
            <a:r>
              <a:rPr lang="en-US" sz="1600" b="1" dirty="0" smtClean="0"/>
              <a:t>217 million </a:t>
            </a:r>
            <a:r>
              <a:rPr lang="en-US" sz="1600" dirty="0" smtClean="0"/>
              <a:t>subscribers</a:t>
            </a:r>
          </a:p>
        </p:txBody>
      </p:sp>
      <p:sp>
        <p:nvSpPr>
          <p:cNvPr id="35" name="Tekstvak 34"/>
          <p:cNvSpPr txBox="1"/>
          <p:nvPr/>
        </p:nvSpPr>
        <p:spPr>
          <a:xfrm>
            <a:off x="8140385" y="5618620"/>
            <a:ext cx="1440851" cy="584775"/>
          </a:xfrm>
          <a:prstGeom prst="rect">
            <a:avLst/>
          </a:prstGeom>
          <a:noFill/>
        </p:spPr>
        <p:txBody>
          <a:bodyPr wrap="square" rtlCol="0">
            <a:spAutoFit/>
          </a:bodyPr>
          <a:lstStyle/>
          <a:p>
            <a:pPr algn="ctr"/>
            <a:r>
              <a:rPr lang="en-US" sz="1600" b="1" dirty="0" smtClean="0"/>
              <a:t>59 thousand </a:t>
            </a:r>
            <a:r>
              <a:rPr lang="en-US" sz="1600" dirty="0" smtClean="0"/>
              <a:t>employees</a:t>
            </a:r>
            <a:endParaRPr lang="en-US" sz="1600" dirty="0"/>
          </a:p>
        </p:txBody>
      </p:sp>
      <p:sp>
        <p:nvSpPr>
          <p:cNvPr id="36" name="Tekstvak 35"/>
          <p:cNvSpPr txBox="1"/>
          <p:nvPr/>
        </p:nvSpPr>
        <p:spPr>
          <a:xfrm>
            <a:off x="6783737" y="5618620"/>
            <a:ext cx="1324062" cy="584775"/>
          </a:xfrm>
          <a:prstGeom prst="rect">
            <a:avLst/>
          </a:prstGeom>
          <a:noFill/>
        </p:spPr>
        <p:txBody>
          <a:bodyPr wrap="square" rtlCol="0">
            <a:spAutoFit/>
          </a:bodyPr>
          <a:lstStyle/>
          <a:p>
            <a:pPr algn="ctr"/>
            <a:r>
              <a:rPr lang="en-US" sz="1600" b="1" dirty="0" smtClean="0"/>
              <a:t>$9.6 billion </a:t>
            </a:r>
            <a:r>
              <a:rPr lang="en-US" sz="1600" dirty="0" smtClean="0"/>
              <a:t>revenues</a:t>
            </a:r>
            <a:endParaRPr lang="en-US" sz="1600" dirty="0"/>
          </a:p>
        </p:txBody>
      </p:sp>
      <p:sp>
        <p:nvSpPr>
          <p:cNvPr id="37" name="Freeform 88"/>
          <p:cNvSpPr>
            <a:spLocks noChangeArrowheads="1"/>
          </p:cNvSpPr>
          <p:nvPr/>
        </p:nvSpPr>
        <p:spPr bwMode="auto">
          <a:xfrm>
            <a:off x="5939459" y="5331123"/>
            <a:ext cx="274320" cy="274320"/>
          </a:xfrm>
          <a:custGeom>
            <a:avLst/>
            <a:gdLst>
              <a:gd name="T0" fmla="*/ 2147483646 w 601"/>
              <a:gd name="T1" fmla="*/ 2147483646 h 609"/>
              <a:gd name="T2" fmla="*/ 2147483646 w 601"/>
              <a:gd name="T3" fmla="*/ 2147483646 h 609"/>
              <a:gd name="T4" fmla="*/ 0 w 601"/>
              <a:gd name="T5" fmla="*/ 2147483646 h 609"/>
              <a:gd name="T6" fmla="*/ 2147483646 w 601"/>
              <a:gd name="T7" fmla="*/ 0 h 609"/>
              <a:gd name="T8" fmla="*/ 2147483646 w 601"/>
              <a:gd name="T9" fmla="*/ 2147483646 h 609"/>
              <a:gd name="T10" fmla="*/ 2147483646 w 601"/>
              <a:gd name="T11" fmla="*/ 2147483646 h 609"/>
              <a:gd name="T12" fmla="*/ 2147483646 w 601"/>
              <a:gd name="T13" fmla="*/ 2147483646 h 609"/>
              <a:gd name="T14" fmla="*/ 2147483646 w 601"/>
              <a:gd name="T15" fmla="*/ 2147483646 h 609"/>
              <a:gd name="T16" fmla="*/ 2147483646 w 601"/>
              <a:gd name="T17" fmla="*/ 2147483646 h 609"/>
              <a:gd name="T18" fmla="*/ 2147483646 w 601"/>
              <a:gd name="T19" fmla="*/ 2147483646 h 609"/>
              <a:gd name="T20" fmla="*/ 2147483646 w 601"/>
              <a:gd name="T21" fmla="*/ 2147483646 h 609"/>
              <a:gd name="T22" fmla="*/ 2147483646 w 601"/>
              <a:gd name="T23" fmla="*/ 2147483646 h 609"/>
              <a:gd name="T24" fmla="*/ 2147483646 w 601"/>
              <a:gd name="T25" fmla="*/ 2147483646 h 609"/>
              <a:gd name="T26" fmla="*/ 2147483646 w 601"/>
              <a:gd name="T27" fmla="*/ 2147483646 h 609"/>
              <a:gd name="T28" fmla="*/ 2147483646 w 601"/>
              <a:gd name="T29" fmla="*/ 2147483646 h 609"/>
              <a:gd name="T30" fmla="*/ 2147483646 w 601"/>
              <a:gd name="T31" fmla="*/ 2147483646 h 609"/>
              <a:gd name="T32" fmla="*/ 2147483646 w 601"/>
              <a:gd name="T33" fmla="*/ 2147483646 h 609"/>
              <a:gd name="T34" fmla="*/ 2147483646 w 601"/>
              <a:gd name="T35" fmla="*/ 2147483646 h 609"/>
              <a:gd name="T36" fmla="*/ 2147483646 w 601"/>
              <a:gd name="T37" fmla="*/ 2147483646 h 609"/>
              <a:gd name="T38" fmla="*/ 2147483646 w 601"/>
              <a:gd name="T39" fmla="*/ 2147483646 h 609"/>
              <a:gd name="T40" fmla="*/ 2147483646 w 601"/>
              <a:gd name="T41" fmla="*/ 2147483646 h 609"/>
              <a:gd name="T42" fmla="*/ 2147483646 w 601"/>
              <a:gd name="T43" fmla="*/ 2147483646 h 609"/>
              <a:gd name="T44" fmla="*/ 2147483646 w 601"/>
              <a:gd name="T45" fmla="*/ 2147483646 h 609"/>
              <a:gd name="T46" fmla="*/ 2147483646 w 601"/>
              <a:gd name="T47" fmla="*/ 2147483646 h 609"/>
              <a:gd name="T48" fmla="*/ 2147483646 w 601"/>
              <a:gd name="T49" fmla="*/ 2147483646 h 609"/>
              <a:gd name="T50" fmla="*/ 2147483646 w 601"/>
              <a:gd name="T51" fmla="*/ 2147483646 h 609"/>
              <a:gd name="T52" fmla="*/ 2147483646 w 601"/>
              <a:gd name="T53" fmla="*/ 2147483646 h 609"/>
              <a:gd name="T54" fmla="*/ 2147483646 w 601"/>
              <a:gd name="T55" fmla="*/ 2147483646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2"/>
          </a:solidFill>
          <a:ln>
            <a:noFill/>
          </a:ln>
          <a:effectLst/>
        </p:spPr>
        <p:txBody>
          <a:bodyPr wrap="none" anchor="ctr"/>
          <a:lstStyle/>
          <a:p>
            <a:endParaRPr lang="en-US" sz="1540"/>
          </a:p>
        </p:txBody>
      </p:sp>
      <p:sp>
        <p:nvSpPr>
          <p:cNvPr id="38" name="Freeform 15"/>
          <p:cNvSpPr>
            <a:spLocks noEditPoints="1"/>
          </p:cNvSpPr>
          <p:nvPr/>
        </p:nvSpPr>
        <p:spPr bwMode="auto">
          <a:xfrm>
            <a:off x="7311807" y="5353741"/>
            <a:ext cx="274320" cy="256032"/>
          </a:xfrm>
          <a:custGeom>
            <a:avLst/>
            <a:gdLst>
              <a:gd name="T0" fmla="*/ 423386250 w 168"/>
              <a:gd name="T1" fmla="*/ 317539688 h 126"/>
              <a:gd name="T2" fmla="*/ 0 w 168"/>
              <a:gd name="T3" fmla="*/ 317539688 h 126"/>
              <a:gd name="T4" fmla="*/ 0 w 168"/>
              <a:gd name="T5" fmla="*/ 0 h 126"/>
              <a:gd name="T6" fmla="*/ 25201563 w 168"/>
              <a:gd name="T7" fmla="*/ 0 h 126"/>
              <a:gd name="T8" fmla="*/ 25201563 w 168"/>
              <a:gd name="T9" fmla="*/ 289818763 h 126"/>
              <a:gd name="T10" fmla="*/ 423386250 w 168"/>
              <a:gd name="T11" fmla="*/ 289818763 h 126"/>
              <a:gd name="T12" fmla="*/ 423386250 w 168"/>
              <a:gd name="T13" fmla="*/ 317539688 h 126"/>
              <a:gd name="T14" fmla="*/ 136088438 w 168"/>
              <a:gd name="T15" fmla="*/ 262096250 h 126"/>
              <a:gd name="T16" fmla="*/ 80645000 w 168"/>
              <a:gd name="T17" fmla="*/ 262096250 h 126"/>
              <a:gd name="T18" fmla="*/ 80645000 w 168"/>
              <a:gd name="T19" fmla="*/ 158770638 h 126"/>
              <a:gd name="T20" fmla="*/ 136088438 w 168"/>
              <a:gd name="T21" fmla="*/ 158770638 h 126"/>
              <a:gd name="T22" fmla="*/ 136088438 w 168"/>
              <a:gd name="T23" fmla="*/ 262096250 h 126"/>
              <a:gd name="T24" fmla="*/ 211693125 w 168"/>
              <a:gd name="T25" fmla="*/ 262096250 h 126"/>
              <a:gd name="T26" fmla="*/ 161290000 w 168"/>
              <a:gd name="T27" fmla="*/ 262096250 h 126"/>
              <a:gd name="T28" fmla="*/ 161290000 w 168"/>
              <a:gd name="T29" fmla="*/ 47883763 h 126"/>
              <a:gd name="T30" fmla="*/ 211693125 w 168"/>
              <a:gd name="T31" fmla="*/ 47883763 h 126"/>
              <a:gd name="T32" fmla="*/ 211693125 w 168"/>
              <a:gd name="T33" fmla="*/ 262096250 h 126"/>
              <a:gd name="T34" fmla="*/ 292338125 w 168"/>
              <a:gd name="T35" fmla="*/ 262096250 h 126"/>
              <a:gd name="T36" fmla="*/ 239415638 w 168"/>
              <a:gd name="T37" fmla="*/ 262096250 h 126"/>
              <a:gd name="T38" fmla="*/ 239415638 w 168"/>
              <a:gd name="T39" fmla="*/ 103327200 h 126"/>
              <a:gd name="T40" fmla="*/ 292338125 w 168"/>
              <a:gd name="T41" fmla="*/ 103327200 h 126"/>
              <a:gd name="T42" fmla="*/ 292338125 w 168"/>
              <a:gd name="T43" fmla="*/ 262096250 h 126"/>
              <a:gd name="T44" fmla="*/ 370463763 w 168"/>
              <a:gd name="T45" fmla="*/ 262096250 h 126"/>
              <a:gd name="T46" fmla="*/ 320060638 w 168"/>
              <a:gd name="T47" fmla="*/ 262096250 h 126"/>
              <a:gd name="T48" fmla="*/ 320060638 w 168"/>
              <a:gd name="T49" fmla="*/ 22682200 h 126"/>
              <a:gd name="T50" fmla="*/ 370463763 w 168"/>
              <a:gd name="T51" fmla="*/ 22682200 h 126"/>
              <a:gd name="T52" fmla="*/ 370463763 w 168"/>
              <a:gd name="T53" fmla="*/ 26209625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2"/>
          </a:solidFill>
          <a:ln>
            <a:noFill/>
          </a:ln>
          <a:effectLst/>
        </p:spPr>
        <p:txBody>
          <a:bodyPr/>
          <a:lstStyle/>
          <a:p>
            <a:endParaRPr lang="en-US" sz="1540"/>
          </a:p>
        </p:txBody>
      </p:sp>
      <p:sp>
        <p:nvSpPr>
          <p:cNvPr id="39" name="Freeform 106"/>
          <p:cNvSpPr>
            <a:spLocks noChangeArrowheads="1"/>
          </p:cNvSpPr>
          <p:nvPr/>
        </p:nvSpPr>
        <p:spPr bwMode="auto">
          <a:xfrm>
            <a:off x="8728688" y="5362885"/>
            <a:ext cx="274320" cy="246888"/>
          </a:xfrm>
          <a:custGeom>
            <a:avLst/>
            <a:gdLst>
              <a:gd name="T0" fmla="*/ 207003 w 602"/>
              <a:gd name="T1" fmla="*/ 196489 h 545"/>
              <a:gd name="T2" fmla="*/ 207003 w 602"/>
              <a:gd name="T3" fmla="*/ 196489 h 545"/>
              <a:gd name="T4" fmla="*/ 188940 w 602"/>
              <a:gd name="T5" fmla="*/ 196489 h 545"/>
              <a:gd name="T6" fmla="*/ 188940 w 602"/>
              <a:gd name="T7" fmla="*/ 114859 h 545"/>
              <a:gd name="T8" fmla="*/ 188940 w 602"/>
              <a:gd name="T9" fmla="*/ 50928 h 545"/>
              <a:gd name="T10" fmla="*/ 207003 w 602"/>
              <a:gd name="T11" fmla="*/ 50928 h 545"/>
              <a:gd name="T12" fmla="*/ 217119 w 602"/>
              <a:gd name="T13" fmla="*/ 61403 h 545"/>
              <a:gd name="T14" fmla="*/ 217119 w 602"/>
              <a:gd name="T15" fmla="*/ 124973 h 545"/>
              <a:gd name="T16" fmla="*/ 217119 w 602"/>
              <a:gd name="T17" fmla="*/ 165787 h 545"/>
              <a:gd name="T18" fmla="*/ 217119 w 602"/>
              <a:gd name="T19" fmla="*/ 186375 h 545"/>
              <a:gd name="T20" fmla="*/ 207003 w 602"/>
              <a:gd name="T21" fmla="*/ 196489 h 545"/>
              <a:gd name="T22" fmla="*/ 35765 w 602"/>
              <a:gd name="T23" fmla="*/ 196489 h 545"/>
              <a:gd name="T24" fmla="*/ 35765 w 602"/>
              <a:gd name="T25" fmla="*/ 196489 h 545"/>
              <a:gd name="T26" fmla="*/ 35765 w 602"/>
              <a:gd name="T27" fmla="*/ 114859 h 545"/>
              <a:gd name="T28" fmla="*/ 35765 w 602"/>
              <a:gd name="T29" fmla="*/ 112331 h 545"/>
              <a:gd name="T30" fmla="*/ 35765 w 602"/>
              <a:gd name="T31" fmla="*/ 50928 h 545"/>
              <a:gd name="T32" fmla="*/ 56357 w 602"/>
              <a:gd name="T33" fmla="*/ 50928 h 545"/>
              <a:gd name="T34" fmla="*/ 107295 w 602"/>
              <a:gd name="T35" fmla="*/ 0 h 545"/>
              <a:gd name="T36" fmla="*/ 158233 w 602"/>
              <a:gd name="T37" fmla="*/ 50928 h 545"/>
              <a:gd name="T38" fmla="*/ 178825 w 602"/>
              <a:gd name="T39" fmla="*/ 50928 h 545"/>
              <a:gd name="T40" fmla="*/ 178825 w 602"/>
              <a:gd name="T41" fmla="*/ 114859 h 545"/>
              <a:gd name="T42" fmla="*/ 178825 w 602"/>
              <a:gd name="T43" fmla="*/ 196489 h 545"/>
              <a:gd name="T44" fmla="*/ 35765 w 602"/>
              <a:gd name="T45" fmla="*/ 196489 h 545"/>
              <a:gd name="T46" fmla="*/ 107295 w 602"/>
              <a:gd name="T47" fmla="*/ 20588 h 545"/>
              <a:gd name="T48" fmla="*/ 107295 w 602"/>
              <a:gd name="T49" fmla="*/ 20588 h 545"/>
              <a:gd name="T50" fmla="*/ 76588 w 602"/>
              <a:gd name="T51" fmla="*/ 50928 h 545"/>
              <a:gd name="T52" fmla="*/ 138002 w 602"/>
              <a:gd name="T53" fmla="*/ 50928 h 545"/>
              <a:gd name="T54" fmla="*/ 107295 w 602"/>
              <a:gd name="T55" fmla="*/ 20588 h 545"/>
              <a:gd name="T56" fmla="*/ 0 w 602"/>
              <a:gd name="T57" fmla="*/ 186375 h 545"/>
              <a:gd name="T58" fmla="*/ 0 w 602"/>
              <a:gd name="T59" fmla="*/ 186375 h 545"/>
              <a:gd name="T60" fmla="*/ 0 w 602"/>
              <a:gd name="T61" fmla="*/ 165787 h 545"/>
              <a:gd name="T62" fmla="*/ 0 w 602"/>
              <a:gd name="T63" fmla="*/ 124973 h 545"/>
              <a:gd name="T64" fmla="*/ 0 w 602"/>
              <a:gd name="T65" fmla="*/ 61403 h 545"/>
              <a:gd name="T66" fmla="*/ 10477 w 602"/>
              <a:gd name="T67" fmla="*/ 50928 h 545"/>
              <a:gd name="T68" fmla="*/ 25650 w 602"/>
              <a:gd name="T69" fmla="*/ 50928 h 545"/>
              <a:gd name="T70" fmla="*/ 25650 w 602"/>
              <a:gd name="T71" fmla="*/ 112331 h 545"/>
              <a:gd name="T72" fmla="*/ 25650 w 602"/>
              <a:gd name="T73" fmla="*/ 114859 h 545"/>
              <a:gd name="T74" fmla="*/ 25650 w 602"/>
              <a:gd name="T75" fmla="*/ 196489 h 545"/>
              <a:gd name="T76" fmla="*/ 10477 w 602"/>
              <a:gd name="T77" fmla="*/ 196489 h 545"/>
              <a:gd name="T78" fmla="*/ 0 w 602"/>
              <a:gd name="T79" fmla="*/ 186375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accent2"/>
          </a:solidFill>
          <a:ln>
            <a:noFill/>
          </a:ln>
          <a:effectLst/>
          <a:extLst/>
        </p:spPr>
        <p:txBody>
          <a:bodyPr wrap="none" anchor="ctr"/>
          <a:lstStyle/>
          <a:p>
            <a:pPr eaLnBrk="1" hangingPunct="1">
              <a:defRPr/>
            </a:pPr>
            <a:endParaRPr lang="en-US" sz="1540"/>
          </a:p>
        </p:txBody>
      </p:sp>
      <p:sp>
        <p:nvSpPr>
          <p:cNvPr id="40" name="Ovaal 39"/>
          <p:cNvSpPr/>
          <p:nvPr/>
        </p:nvSpPr>
        <p:spPr>
          <a:xfrm>
            <a:off x="6090244" y="3765507"/>
            <a:ext cx="321021" cy="32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t>#1</a:t>
            </a:r>
            <a:endParaRPr lang="en-US" sz="1200" b="1" dirty="0"/>
          </a:p>
        </p:txBody>
      </p:sp>
      <p:sp>
        <p:nvSpPr>
          <p:cNvPr id="41" name="Ovaal 40"/>
          <p:cNvSpPr/>
          <p:nvPr/>
        </p:nvSpPr>
        <p:spPr>
          <a:xfrm>
            <a:off x="7838157" y="3765507"/>
            <a:ext cx="321021" cy="32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t>#2</a:t>
            </a:r>
            <a:endParaRPr lang="en-US" sz="1200" b="1" dirty="0"/>
          </a:p>
        </p:txBody>
      </p:sp>
      <p:pic>
        <p:nvPicPr>
          <p:cNvPr id="43" name="Picture 2" descr="http://1.bp.blogspot.com/-woB_pq20sTg/VXZuxA3B1JI/AAAAAAAAA_Y/tyuBzeUjDww/s1600/jazz-free-internet-proxy-by-shahginfo.ne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733" y="4085547"/>
            <a:ext cx="315174" cy="3151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s://upload.wikimedia.org/wikipedia/en/6/66/Banglalink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9133" y="4094041"/>
            <a:ext cx="337227" cy="347472"/>
          </a:xfrm>
          <a:prstGeom prst="rect">
            <a:avLst/>
          </a:prstGeom>
          <a:noFill/>
          <a:extLst>
            <a:ext uri="{909E8E84-426E-40DD-AFC4-6F175D3DCCD1}">
              <a14:hiddenFill xmlns:a14="http://schemas.microsoft.com/office/drawing/2010/main">
                <a:solidFill>
                  <a:srgbClr val="FFFFFF"/>
                </a:solidFill>
              </a14:hiddenFill>
            </a:ext>
          </a:extLst>
        </p:spPr>
      </p:pic>
      <p:sp>
        <p:nvSpPr>
          <p:cNvPr id="45" name="Tekstvak 44"/>
          <p:cNvSpPr txBox="1"/>
          <p:nvPr/>
        </p:nvSpPr>
        <p:spPr>
          <a:xfrm>
            <a:off x="6063716" y="4566468"/>
            <a:ext cx="420591" cy="338554"/>
          </a:xfrm>
          <a:prstGeom prst="rect">
            <a:avLst/>
          </a:prstGeom>
          <a:noFill/>
        </p:spPr>
        <p:txBody>
          <a:bodyPr wrap="square" rtlCol="0">
            <a:spAutoFit/>
          </a:bodyPr>
          <a:lstStyle/>
          <a:p>
            <a:r>
              <a:rPr lang="en-US" sz="1600" b="1" dirty="0" smtClean="0"/>
              <a:t>38 </a:t>
            </a:r>
            <a:endParaRPr lang="en-US" sz="1600" b="1" dirty="0"/>
          </a:p>
        </p:txBody>
      </p:sp>
      <p:sp>
        <p:nvSpPr>
          <p:cNvPr id="46" name="Tekstvak 45"/>
          <p:cNvSpPr txBox="1"/>
          <p:nvPr/>
        </p:nvSpPr>
        <p:spPr>
          <a:xfrm>
            <a:off x="7858033" y="4571029"/>
            <a:ext cx="420591" cy="338554"/>
          </a:xfrm>
          <a:prstGeom prst="rect">
            <a:avLst/>
          </a:prstGeom>
          <a:noFill/>
        </p:spPr>
        <p:txBody>
          <a:bodyPr wrap="square" rtlCol="0">
            <a:spAutoFit/>
          </a:bodyPr>
          <a:lstStyle/>
          <a:p>
            <a:r>
              <a:rPr lang="en-US" sz="1600" b="1" dirty="0" smtClean="0"/>
              <a:t>32 </a:t>
            </a:r>
            <a:endParaRPr lang="en-US" sz="1600" b="1" dirty="0"/>
          </a:p>
        </p:txBody>
      </p:sp>
      <p:sp>
        <p:nvSpPr>
          <p:cNvPr id="47" name="Tekstvak 46"/>
          <p:cNvSpPr txBox="1"/>
          <p:nvPr/>
        </p:nvSpPr>
        <p:spPr>
          <a:xfrm>
            <a:off x="6286022" y="4561215"/>
            <a:ext cx="873415" cy="338554"/>
          </a:xfrm>
          <a:prstGeom prst="rect">
            <a:avLst/>
          </a:prstGeom>
          <a:noFill/>
        </p:spPr>
        <p:txBody>
          <a:bodyPr wrap="square" rtlCol="0">
            <a:spAutoFit/>
          </a:bodyPr>
          <a:lstStyle/>
          <a:p>
            <a:pPr algn="ctr"/>
            <a:r>
              <a:rPr lang="en-US" sz="1600" b="1" dirty="0" smtClean="0"/>
              <a:t>million </a:t>
            </a:r>
            <a:endParaRPr lang="en-US" sz="1600" b="1" dirty="0"/>
          </a:p>
        </p:txBody>
      </p:sp>
      <p:sp>
        <p:nvSpPr>
          <p:cNvPr id="48" name="Tekstvak 47"/>
          <p:cNvSpPr txBox="1"/>
          <p:nvPr/>
        </p:nvSpPr>
        <p:spPr>
          <a:xfrm>
            <a:off x="8079652" y="4569838"/>
            <a:ext cx="873415" cy="338554"/>
          </a:xfrm>
          <a:prstGeom prst="rect">
            <a:avLst/>
          </a:prstGeom>
          <a:noFill/>
        </p:spPr>
        <p:txBody>
          <a:bodyPr wrap="square" rtlCol="0">
            <a:spAutoFit/>
          </a:bodyPr>
          <a:lstStyle/>
          <a:p>
            <a:pPr algn="ctr"/>
            <a:r>
              <a:rPr lang="en-US" sz="1600" b="1" dirty="0" smtClean="0"/>
              <a:t>million </a:t>
            </a:r>
            <a:endParaRPr lang="en-US" sz="1600" b="1" dirty="0"/>
          </a:p>
        </p:txBody>
      </p:sp>
      <p:sp>
        <p:nvSpPr>
          <p:cNvPr id="49" name="Freeform 88"/>
          <p:cNvSpPr>
            <a:spLocks noChangeArrowheads="1"/>
          </p:cNvSpPr>
          <p:nvPr/>
        </p:nvSpPr>
        <p:spPr bwMode="auto">
          <a:xfrm>
            <a:off x="5817129" y="4611988"/>
            <a:ext cx="274320" cy="274320"/>
          </a:xfrm>
          <a:custGeom>
            <a:avLst/>
            <a:gdLst>
              <a:gd name="T0" fmla="*/ 2147483646 w 601"/>
              <a:gd name="T1" fmla="*/ 2147483646 h 609"/>
              <a:gd name="T2" fmla="*/ 2147483646 w 601"/>
              <a:gd name="T3" fmla="*/ 2147483646 h 609"/>
              <a:gd name="T4" fmla="*/ 0 w 601"/>
              <a:gd name="T5" fmla="*/ 2147483646 h 609"/>
              <a:gd name="T6" fmla="*/ 2147483646 w 601"/>
              <a:gd name="T7" fmla="*/ 0 h 609"/>
              <a:gd name="T8" fmla="*/ 2147483646 w 601"/>
              <a:gd name="T9" fmla="*/ 2147483646 h 609"/>
              <a:gd name="T10" fmla="*/ 2147483646 w 601"/>
              <a:gd name="T11" fmla="*/ 2147483646 h 609"/>
              <a:gd name="T12" fmla="*/ 2147483646 w 601"/>
              <a:gd name="T13" fmla="*/ 2147483646 h 609"/>
              <a:gd name="T14" fmla="*/ 2147483646 w 601"/>
              <a:gd name="T15" fmla="*/ 2147483646 h 609"/>
              <a:gd name="T16" fmla="*/ 2147483646 w 601"/>
              <a:gd name="T17" fmla="*/ 2147483646 h 609"/>
              <a:gd name="T18" fmla="*/ 2147483646 w 601"/>
              <a:gd name="T19" fmla="*/ 2147483646 h 609"/>
              <a:gd name="T20" fmla="*/ 2147483646 w 601"/>
              <a:gd name="T21" fmla="*/ 2147483646 h 609"/>
              <a:gd name="T22" fmla="*/ 2147483646 w 601"/>
              <a:gd name="T23" fmla="*/ 2147483646 h 609"/>
              <a:gd name="T24" fmla="*/ 2147483646 w 601"/>
              <a:gd name="T25" fmla="*/ 2147483646 h 609"/>
              <a:gd name="T26" fmla="*/ 2147483646 w 601"/>
              <a:gd name="T27" fmla="*/ 2147483646 h 609"/>
              <a:gd name="T28" fmla="*/ 2147483646 w 601"/>
              <a:gd name="T29" fmla="*/ 2147483646 h 609"/>
              <a:gd name="T30" fmla="*/ 2147483646 w 601"/>
              <a:gd name="T31" fmla="*/ 2147483646 h 609"/>
              <a:gd name="T32" fmla="*/ 2147483646 w 601"/>
              <a:gd name="T33" fmla="*/ 2147483646 h 609"/>
              <a:gd name="T34" fmla="*/ 2147483646 w 601"/>
              <a:gd name="T35" fmla="*/ 2147483646 h 609"/>
              <a:gd name="T36" fmla="*/ 2147483646 w 601"/>
              <a:gd name="T37" fmla="*/ 2147483646 h 609"/>
              <a:gd name="T38" fmla="*/ 2147483646 w 601"/>
              <a:gd name="T39" fmla="*/ 2147483646 h 609"/>
              <a:gd name="T40" fmla="*/ 2147483646 w 601"/>
              <a:gd name="T41" fmla="*/ 2147483646 h 609"/>
              <a:gd name="T42" fmla="*/ 2147483646 w 601"/>
              <a:gd name="T43" fmla="*/ 2147483646 h 609"/>
              <a:gd name="T44" fmla="*/ 2147483646 w 601"/>
              <a:gd name="T45" fmla="*/ 2147483646 h 609"/>
              <a:gd name="T46" fmla="*/ 2147483646 w 601"/>
              <a:gd name="T47" fmla="*/ 2147483646 h 609"/>
              <a:gd name="T48" fmla="*/ 2147483646 w 601"/>
              <a:gd name="T49" fmla="*/ 2147483646 h 609"/>
              <a:gd name="T50" fmla="*/ 2147483646 w 601"/>
              <a:gd name="T51" fmla="*/ 2147483646 h 609"/>
              <a:gd name="T52" fmla="*/ 2147483646 w 601"/>
              <a:gd name="T53" fmla="*/ 2147483646 h 609"/>
              <a:gd name="T54" fmla="*/ 2147483646 w 601"/>
              <a:gd name="T55" fmla="*/ 2147483646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2"/>
          </a:solidFill>
          <a:ln>
            <a:noFill/>
          </a:ln>
          <a:effectLst/>
        </p:spPr>
        <p:txBody>
          <a:bodyPr wrap="none" anchor="ctr"/>
          <a:lstStyle/>
          <a:p>
            <a:endParaRPr lang="en-US" sz="1540"/>
          </a:p>
        </p:txBody>
      </p:sp>
      <p:sp>
        <p:nvSpPr>
          <p:cNvPr id="50" name="Freeform 88"/>
          <p:cNvSpPr>
            <a:spLocks noChangeArrowheads="1"/>
          </p:cNvSpPr>
          <p:nvPr/>
        </p:nvSpPr>
        <p:spPr bwMode="auto">
          <a:xfrm>
            <a:off x="7615999" y="4606257"/>
            <a:ext cx="274320" cy="274320"/>
          </a:xfrm>
          <a:custGeom>
            <a:avLst/>
            <a:gdLst>
              <a:gd name="T0" fmla="*/ 2147483646 w 601"/>
              <a:gd name="T1" fmla="*/ 2147483646 h 609"/>
              <a:gd name="T2" fmla="*/ 2147483646 w 601"/>
              <a:gd name="T3" fmla="*/ 2147483646 h 609"/>
              <a:gd name="T4" fmla="*/ 0 w 601"/>
              <a:gd name="T5" fmla="*/ 2147483646 h 609"/>
              <a:gd name="T6" fmla="*/ 2147483646 w 601"/>
              <a:gd name="T7" fmla="*/ 0 h 609"/>
              <a:gd name="T8" fmla="*/ 2147483646 w 601"/>
              <a:gd name="T9" fmla="*/ 2147483646 h 609"/>
              <a:gd name="T10" fmla="*/ 2147483646 w 601"/>
              <a:gd name="T11" fmla="*/ 2147483646 h 609"/>
              <a:gd name="T12" fmla="*/ 2147483646 w 601"/>
              <a:gd name="T13" fmla="*/ 2147483646 h 609"/>
              <a:gd name="T14" fmla="*/ 2147483646 w 601"/>
              <a:gd name="T15" fmla="*/ 2147483646 h 609"/>
              <a:gd name="T16" fmla="*/ 2147483646 w 601"/>
              <a:gd name="T17" fmla="*/ 2147483646 h 609"/>
              <a:gd name="T18" fmla="*/ 2147483646 w 601"/>
              <a:gd name="T19" fmla="*/ 2147483646 h 609"/>
              <a:gd name="T20" fmla="*/ 2147483646 w 601"/>
              <a:gd name="T21" fmla="*/ 2147483646 h 609"/>
              <a:gd name="T22" fmla="*/ 2147483646 w 601"/>
              <a:gd name="T23" fmla="*/ 2147483646 h 609"/>
              <a:gd name="T24" fmla="*/ 2147483646 w 601"/>
              <a:gd name="T25" fmla="*/ 2147483646 h 609"/>
              <a:gd name="T26" fmla="*/ 2147483646 w 601"/>
              <a:gd name="T27" fmla="*/ 2147483646 h 609"/>
              <a:gd name="T28" fmla="*/ 2147483646 w 601"/>
              <a:gd name="T29" fmla="*/ 2147483646 h 609"/>
              <a:gd name="T30" fmla="*/ 2147483646 w 601"/>
              <a:gd name="T31" fmla="*/ 2147483646 h 609"/>
              <a:gd name="T32" fmla="*/ 2147483646 w 601"/>
              <a:gd name="T33" fmla="*/ 2147483646 h 609"/>
              <a:gd name="T34" fmla="*/ 2147483646 w 601"/>
              <a:gd name="T35" fmla="*/ 2147483646 h 609"/>
              <a:gd name="T36" fmla="*/ 2147483646 w 601"/>
              <a:gd name="T37" fmla="*/ 2147483646 h 609"/>
              <a:gd name="T38" fmla="*/ 2147483646 w 601"/>
              <a:gd name="T39" fmla="*/ 2147483646 h 609"/>
              <a:gd name="T40" fmla="*/ 2147483646 w 601"/>
              <a:gd name="T41" fmla="*/ 2147483646 h 609"/>
              <a:gd name="T42" fmla="*/ 2147483646 w 601"/>
              <a:gd name="T43" fmla="*/ 2147483646 h 609"/>
              <a:gd name="T44" fmla="*/ 2147483646 w 601"/>
              <a:gd name="T45" fmla="*/ 2147483646 h 609"/>
              <a:gd name="T46" fmla="*/ 2147483646 w 601"/>
              <a:gd name="T47" fmla="*/ 2147483646 h 609"/>
              <a:gd name="T48" fmla="*/ 2147483646 w 601"/>
              <a:gd name="T49" fmla="*/ 2147483646 h 609"/>
              <a:gd name="T50" fmla="*/ 2147483646 w 601"/>
              <a:gd name="T51" fmla="*/ 2147483646 h 609"/>
              <a:gd name="T52" fmla="*/ 2147483646 w 601"/>
              <a:gd name="T53" fmla="*/ 2147483646 h 609"/>
              <a:gd name="T54" fmla="*/ 2147483646 w 601"/>
              <a:gd name="T55" fmla="*/ 2147483646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2"/>
          </a:solidFill>
          <a:ln>
            <a:noFill/>
          </a:ln>
          <a:effectLst/>
        </p:spPr>
        <p:txBody>
          <a:bodyPr wrap="none" anchor="ctr"/>
          <a:lstStyle/>
          <a:p>
            <a:endParaRPr lang="en-US" sz="1540"/>
          </a:p>
        </p:txBody>
      </p:sp>
    </p:spTree>
    <p:extLst>
      <p:ext uri="{BB962C8B-B14F-4D97-AF65-F5344CB8AC3E}">
        <p14:creationId xmlns:p14="http://schemas.microsoft.com/office/powerpoint/2010/main" val="20270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Impact of macro-economic policies remains significant</a:t>
            </a:r>
            <a:endParaRPr lang="en-US" b="1" dirty="0"/>
          </a:p>
        </p:txBody>
      </p:sp>
      <p:pic>
        <p:nvPicPr>
          <p:cNvPr id="3" name="Afbeelding 2"/>
          <p:cNvPicPr>
            <a:picLocks noChangeAspect="1"/>
          </p:cNvPicPr>
          <p:nvPr/>
        </p:nvPicPr>
        <p:blipFill>
          <a:blip r:embed="rId2"/>
          <a:stretch>
            <a:fillRect/>
          </a:stretch>
        </p:blipFill>
        <p:spPr>
          <a:xfrm>
            <a:off x="823881" y="1804788"/>
            <a:ext cx="4876302" cy="4443540"/>
          </a:xfrm>
          <a:prstGeom prst="rect">
            <a:avLst/>
          </a:prstGeom>
        </p:spPr>
      </p:pic>
      <p:sp>
        <p:nvSpPr>
          <p:cNvPr id="4" name="Tekstvak 3"/>
          <p:cNvSpPr txBox="1"/>
          <p:nvPr/>
        </p:nvSpPr>
        <p:spPr>
          <a:xfrm>
            <a:off x="1090332" y="1432904"/>
            <a:ext cx="4343400" cy="338554"/>
          </a:xfrm>
          <a:prstGeom prst="rect">
            <a:avLst/>
          </a:prstGeom>
          <a:noFill/>
        </p:spPr>
        <p:txBody>
          <a:bodyPr wrap="square" rtlCol="0">
            <a:spAutoFit/>
          </a:bodyPr>
          <a:lstStyle/>
          <a:p>
            <a:pPr algn="ctr"/>
            <a:r>
              <a:rPr lang="en-US" sz="1600" b="1" dirty="0" smtClean="0">
                <a:latin typeface="Calibri" panose="020F0502020204030204" pitchFamily="34" charset="0"/>
              </a:rPr>
              <a:t>The impact of tax rebalancing on the economy</a:t>
            </a:r>
            <a:endParaRPr lang="en-US" sz="1600" b="1" dirty="0">
              <a:latin typeface="Calibri" panose="020F0502020204030204" pitchFamily="34" charset="0"/>
            </a:endParaRPr>
          </a:p>
        </p:txBody>
      </p:sp>
      <p:sp>
        <p:nvSpPr>
          <p:cNvPr id="5" name="Rechthoek 4"/>
          <p:cNvSpPr/>
          <p:nvPr/>
        </p:nvSpPr>
        <p:spPr>
          <a:xfrm>
            <a:off x="5791200" y="2877979"/>
            <a:ext cx="3833936" cy="1371600"/>
          </a:xfrm>
          <a:prstGeom prst="rect">
            <a:avLst/>
          </a:prstGeom>
          <a:gradFill flip="none" rotWithShape="1">
            <a:gsLst>
              <a:gs pos="0">
                <a:schemeClr val="accent2"/>
              </a:gs>
              <a:gs pos="100000">
                <a:srgbClr val="F0BE32"/>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2000" b="1" dirty="0" smtClean="0">
                <a:solidFill>
                  <a:schemeClr val="tx1"/>
                </a:solidFill>
                <a:latin typeface="Calibri" panose="020F0502020204030204" pitchFamily="34" charset="0"/>
              </a:rPr>
              <a:t>Consumer taxes as a proportion of TCMO* have increased over the years, from 17% in 2007, to 18% in 2011 to 20% in 2013</a:t>
            </a:r>
            <a:endParaRPr lang="en-US" sz="2000" b="1" dirty="0">
              <a:solidFill>
                <a:schemeClr val="tx1"/>
              </a:solidFill>
              <a:latin typeface="Calibri" panose="020F0502020204030204" pitchFamily="34" charset="0"/>
            </a:endParaRPr>
          </a:p>
        </p:txBody>
      </p:sp>
      <p:sp>
        <p:nvSpPr>
          <p:cNvPr id="6" name="Tekstvak 5"/>
          <p:cNvSpPr txBox="1"/>
          <p:nvPr/>
        </p:nvSpPr>
        <p:spPr>
          <a:xfrm>
            <a:off x="5791200" y="4249579"/>
            <a:ext cx="2408238" cy="246221"/>
          </a:xfrm>
          <a:prstGeom prst="rect">
            <a:avLst/>
          </a:prstGeom>
          <a:noFill/>
        </p:spPr>
        <p:txBody>
          <a:bodyPr wrap="square" rtlCol="0">
            <a:spAutoFit/>
          </a:bodyPr>
          <a:lstStyle/>
          <a:p>
            <a:r>
              <a:rPr lang="en-US" sz="1000" dirty="0" smtClean="0">
                <a:latin typeface="Calibri" panose="020F0502020204030204" pitchFamily="34" charset="0"/>
              </a:rPr>
              <a:t>* Total cost of mobile ownership</a:t>
            </a:r>
            <a:endParaRPr lang="en-US" sz="1000" dirty="0">
              <a:latin typeface="Calibri" panose="020F0502020204030204" pitchFamily="34" charset="0"/>
            </a:endParaRPr>
          </a:p>
        </p:txBody>
      </p:sp>
      <p:sp>
        <p:nvSpPr>
          <p:cNvPr id="19" name="Tekstvak 18"/>
          <p:cNvSpPr txBox="1"/>
          <p:nvPr/>
        </p:nvSpPr>
        <p:spPr>
          <a:xfrm>
            <a:off x="609600" y="6516161"/>
            <a:ext cx="2438400" cy="246221"/>
          </a:xfrm>
          <a:prstGeom prst="rect">
            <a:avLst/>
          </a:prstGeom>
          <a:noFill/>
        </p:spPr>
        <p:txBody>
          <a:bodyPr wrap="square" rtlCol="0">
            <a:spAutoFit/>
          </a:bodyPr>
          <a:lstStyle/>
          <a:p>
            <a:r>
              <a:rPr lang="en-US" sz="1000" dirty="0" smtClean="0">
                <a:latin typeface="Calibri" panose="020F0502020204030204" pitchFamily="34" charset="0"/>
              </a:rPr>
              <a:t>Source: GSMA &amp; Deloitte, 2015</a:t>
            </a:r>
            <a:endParaRPr lang="en-US" sz="1000" dirty="0">
              <a:latin typeface="Calibri" panose="020F0502020204030204" pitchFamily="34" charset="0"/>
            </a:endParaRPr>
          </a:p>
        </p:txBody>
      </p:sp>
      <p:sp>
        <p:nvSpPr>
          <p:cNvPr id="20" name="Freeform 73"/>
          <p:cNvSpPr>
            <a:spLocks noChangeArrowheads="1"/>
          </p:cNvSpPr>
          <p:nvPr/>
        </p:nvSpPr>
        <p:spPr bwMode="auto">
          <a:xfrm>
            <a:off x="549547" y="381000"/>
            <a:ext cx="320040" cy="320040"/>
          </a:xfrm>
          <a:custGeom>
            <a:avLst/>
            <a:gdLst>
              <a:gd name="T0" fmla="*/ 207003 w 602"/>
              <a:gd name="T1" fmla="*/ 78781 h 609"/>
              <a:gd name="T2" fmla="*/ 207003 w 602"/>
              <a:gd name="T3" fmla="*/ 78781 h 609"/>
              <a:gd name="T4" fmla="*/ 196527 w 602"/>
              <a:gd name="T5" fmla="*/ 78781 h 609"/>
              <a:gd name="T6" fmla="*/ 191469 w 602"/>
              <a:gd name="T7" fmla="*/ 78781 h 609"/>
              <a:gd name="T8" fmla="*/ 163291 w 602"/>
              <a:gd name="T9" fmla="*/ 78781 h 609"/>
              <a:gd name="T10" fmla="*/ 153175 w 602"/>
              <a:gd name="T11" fmla="*/ 68708 h 609"/>
              <a:gd name="T12" fmla="*/ 163291 w 602"/>
              <a:gd name="T13" fmla="*/ 58276 h 609"/>
              <a:gd name="T14" fmla="*/ 181354 w 602"/>
              <a:gd name="T15" fmla="*/ 58276 h 609"/>
              <a:gd name="T16" fmla="*/ 107295 w 602"/>
              <a:gd name="T17" fmla="*/ 20145 h 609"/>
              <a:gd name="T18" fmla="*/ 20592 w 602"/>
              <a:gd name="T19" fmla="*/ 109358 h 609"/>
              <a:gd name="T20" fmla="*/ 10115 w 602"/>
              <a:gd name="T21" fmla="*/ 119430 h 609"/>
              <a:gd name="T22" fmla="*/ 0 w 602"/>
              <a:gd name="T23" fmla="*/ 109358 h 609"/>
              <a:gd name="T24" fmla="*/ 0 w 602"/>
              <a:gd name="T25" fmla="*/ 109358 h 609"/>
              <a:gd name="T26" fmla="*/ 107295 w 602"/>
              <a:gd name="T27" fmla="*/ 0 h 609"/>
              <a:gd name="T28" fmla="*/ 196527 w 602"/>
              <a:gd name="T29" fmla="*/ 45686 h 609"/>
              <a:gd name="T30" fmla="*/ 196527 w 602"/>
              <a:gd name="T31" fmla="*/ 28059 h 609"/>
              <a:gd name="T32" fmla="*/ 207003 w 602"/>
              <a:gd name="T33" fmla="*/ 17627 h 609"/>
              <a:gd name="T34" fmla="*/ 217119 w 602"/>
              <a:gd name="T35" fmla="*/ 28059 h 609"/>
              <a:gd name="T36" fmla="*/ 217119 w 602"/>
              <a:gd name="T37" fmla="*/ 68708 h 609"/>
              <a:gd name="T38" fmla="*/ 207003 w 602"/>
              <a:gd name="T39" fmla="*/ 78781 h 609"/>
              <a:gd name="T40" fmla="*/ 10115 w 602"/>
              <a:gd name="T41" fmla="*/ 139935 h 609"/>
              <a:gd name="T42" fmla="*/ 10115 w 602"/>
              <a:gd name="T43" fmla="*/ 139935 h 609"/>
              <a:gd name="T44" fmla="*/ 53467 w 602"/>
              <a:gd name="T45" fmla="*/ 139935 h 609"/>
              <a:gd name="T46" fmla="*/ 63943 w 602"/>
              <a:gd name="T47" fmla="*/ 150007 h 609"/>
              <a:gd name="T48" fmla="*/ 53467 w 602"/>
              <a:gd name="T49" fmla="*/ 160079 h 609"/>
              <a:gd name="T50" fmla="*/ 35765 w 602"/>
              <a:gd name="T51" fmla="*/ 160079 h 609"/>
              <a:gd name="T52" fmla="*/ 107295 w 602"/>
              <a:gd name="T53" fmla="*/ 198211 h 609"/>
              <a:gd name="T54" fmla="*/ 196527 w 602"/>
              <a:gd name="T55" fmla="*/ 109358 h 609"/>
              <a:gd name="T56" fmla="*/ 207003 w 602"/>
              <a:gd name="T57" fmla="*/ 99285 h 609"/>
              <a:gd name="T58" fmla="*/ 217119 w 602"/>
              <a:gd name="T59" fmla="*/ 109358 h 609"/>
              <a:gd name="T60" fmla="*/ 217119 w 602"/>
              <a:gd name="T61" fmla="*/ 109358 h 609"/>
              <a:gd name="T62" fmla="*/ 107295 w 602"/>
              <a:gd name="T63" fmla="*/ 218715 h 609"/>
              <a:gd name="T64" fmla="*/ 20592 w 602"/>
              <a:gd name="T65" fmla="*/ 172670 h 609"/>
              <a:gd name="T66" fmla="*/ 20592 w 602"/>
              <a:gd name="T67" fmla="*/ 190656 h 609"/>
              <a:gd name="T68" fmla="*/ 10115 w 602"/>
              <a:gd name="T69" fmla="*/ 200729 h 609"/>
              <a:gd name="T70" fmla="*/ 0 w 602"/>
              <a:gd name="T71" fmla="*/ 190656 h 609"/>
              <a:gd name="T72" fmla="*/ 0 w 602"/>
              <a:gd name="T73" fmla="*/ 150007 h 609"/>
              <a:gd name="T74" fmla="*/ 10115 w 602"/>
              <a:gd name="T75" fmla="*/ 139935 h 6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299725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311327" y="1590810"/>
            <a:ext cx="7467600" cy="3888924"/>
            <a:chOff x="1186014" y="1618751"/>
            <a:chExt cx="9340803" cy="3973174"/>
          </a:xfrm>
        </p:grpSpPr>
        <p:sp>
          <p:nvSpPr>
            <p:cNvPr id="29" name="Vijfhoek 28"/>
            <p:cNvSpPr/>
            <p:nvPr/>
          </p:nvSpPr>
          <p:spPr>
            <a:xfrm>
              <a:off x="1186015" y="1983557"/>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Big Data / Data Analytics</a:t>
              </a:r>
            </a:p>
          </p:txBody>
        </p:sp>
        <p:sp>
          <p:nvSpPr>
            <p:cNvPr id="4" name="Vijfhoek 3"/>
            <p:cNvSpPr/>
            <p:nvPr/>
          </p:nvSpPr>
          <p:spPr>
            <a:xfrm>
              <a:off x="1186015" y="1618751"/>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Cloud Services</a:t>
              </a:r>
            </a:p>
          </p:txBody>
        </p:sp>
        <p:sp>
          <p:nvSpPr>
            <p:cNvPr id="35" name="Vijfhoek 34"/>
            <p:cNvSpPr/>
            <p:nvPr/>
          </p:nvSpPr>
          <p:spPr>
            <a:xfrm>
              <a:off x="1192041" y="2348358"/>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Platforms / OTT</a:t>
              </a:r>
            </a:p>
          </p:txBody>
        </p:sp>
        <p:sp>
          <p:nvSpPr>
            <p:cNvPr id="38" name="Vijfhoek 37"/>
            <p:cNvSpPr/>
            <p:nvPr/>
          </p:nvSpPr>
          <p:spPr>
            <a:xfrm>
              <a:off x="1192042" y="2714735"/>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Privacy / Data Transfers</a:t>
              </a:r>
            </a:p>
          </p:txBody>
        </p:sp>
        <p:sp>
          <p:nvSpPr>
            <p:cNvPr id="39" name="Vijfhoek 38"/>
            <p:cNvSpPr/>
            <p:nvPr/>
          </p:nvSpPr>
          <p:spPr>
            <a:xfrm>
              <a:off x="1186015" y="3080067"/>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Cybersecurity</a:t>
              </a:r>
            </a:p>
          </p:txBody>
        </p:sp>
        <p:sp>
          <p:nvSpPr>
            <p:cNvPr id="40" name="Vijfhoek 39"/>
            <p:cNvSpPr/>
            <p:nvPr/>
          </p:nvSpPr>
          <p:spPr>
            <a:xfrm>
              <a:off x="1192040" y="3445370"/>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Internet of Things / M2M</a:t>
              </a:r>
            </a:p>
          </p:txBody>
        </p:sp>
        <p:sp>
          <p:nvSpPr>
            <p:cNvPr id="41" name="Vijfhoek 40"/>
            <p:cNvSpPr/>
            <p:nvPr/>
          </p:nvSpPr>
          <p:spPr>
            <a:xfrm>
              <a:off x="1186015" y="3810673"/>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SDN / NFV / Converging Networks</a:t>
              </a:r>
            </a:p>
          </p:txBody>
        </p:sp>
        <p:sp>
          <p:nvSpPr>
            <p:cNvPr id="42" name="Vijfhoek 41"/>
            <p:cNvSpPr/>
            <p:nvPr/>
          </p:nvSpPr>
          <p:spPr>
            <a:xfrm>
              <a:off x="1192039" y="4175976"/>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Network Integration</a:t>
              </a:r>
            </a:p>
          </p:txBody>
        </p:sp>
        <p:sp>
          <p:nvSpPr>
            <p:cNvPr id="43" name="Vijfhoek 42"/>
            <p:cNvSpPr/>
            <p:nvPr/>
          </p:nvSpPr>
          <p:spPr>
            <a:xfrm>
              <a:off x="1186015" y="4541279"/>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5G / Spectrum</a:t>
              </a:r>
            </a:p>
          </p:txBody>
        </p:sp>
        <p:sp>
          <p:nvSpPr>
            <p:cNvPr id="44" name="Vijfhoek 43"/>
            <p:cNvSpPr/>
            <p:nvPr/>
          </p:nvSpPr>
          <p:spPr>
            <a:xfrm>
              <a:off x="1186015" y="4906582"/>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Broadband for Development</a:t>
              </a:r>
            </a:p>
          </p:txBody>
        </p:sp>
        <p:sp>
          <p:nvSpPr>
            <p:cNvPr id="45" name="Vijfhoek 44"/>
            <p:cNvSpPr/>
            <p:nvPr/>
          </p:nvSpPr>
          <p:spPr>
            <a:xfrm>
              <a:off x="1186014" y="5271885"/>
              <a:ext cx="9334775" cy="320040"/>
            </a:xfrm>
            <a:prstGeom prst="homePlate">
              <a:avLst>
                <a:gd name="adj" fmla="val 179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solidFill>
                    <a:schemeClr val="tx1"/>
                  </a:solidFill>
                </a:rPr>
                <a:t>New National Security Challenges</a:t>
              </a:r>
            </a:p>
          </p:txBody>
        </p:sp>
      </p:grpSp>
      <p:sp>
        <p:nvSpPr>
          <p:cNvPr id="11" name="Titel 10"/>
          <p:cNvSpPr>
            <a:spLocks noGrp="1"/>
          </p:cNvSpPr>
          <p:nvPr>
            <p:ph type="title"/>
          </p:nvPr>
        </p:nvSpPr>
        <p:spPr/>
        <p:txBody>
          <a:bodyPr/>
          <a:lstStyle/>
          <a:p>
            <a:r>
              <a:rPr lang="en-US" b="1" dirty="0" smtClean="0"/>
              <a:t>Policy environment becomes increasingly complex…</a:t>
            </a:r>
            <a:endParaRPr lang="en-US" b="1" dirty="0"/>
          </a:p>
        </p:txBody>
      </p:sp>
      <p:grpSp>
        <p:nvGrpSpPr>
          <p:cNvPr id="6" name="Groep 5"/>
          <p:cNvGrpSpPr/>
          <p:nvPr/>
        </p:nvGrpSpPr>
        <p:grpSpPr>
          <a:xfrm>
            <a:off x="4818490" y="1382588"/>
            <a:ext cx="3259587" cy="4321415"/>
            <a:chOff x="4251859" y="1711325"/>
            <a:chExt cx="4010035" cy="3714321"/>
          </a:xfrm>
        </p:grpSpPr>
        <p:grpSp>
          <p:nvGrpSpPr>
            <p:cNvPr id="5" name="Groep 4"/>
            <p:cNvGrpSpPr/>
            <p:nvPr/>
          </p:nvGrpSpPr>
          <p:grpSpPr>
            <a:xfrm>
              <a:off x="4313424" y="1721145"/>
              <a:ext cx="3903836" cy="3684304"/>
              <a:chOff x="4313424" y="1721145"/>
              <a:chExt cx="3903836" cy="3684304"/>
            </a:xfrm>
          </p:grpSpPr>
          <p:sp>
            <p:nvSpPr>
              <p:cNvPr id="10" name="Afgeschuind diagonale hoek rechthoek 9"/>
              <p:cNvSpPr/>
              <p:nvPr/>
            </p:nvSpPr>
            <p:spPr>
              <a:xfrm>
                <a:off x="4313424" y="1726504"/>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14" name="Afgeschuind diagonale hoek rechthoek 13"/>
              <p:cNvSpPr/>
              <p:nvPr/>
            </p:nvSpPr>
            <p:spPr>
              <a:xfrm>
                <a:off x="4908743" y="1721146"/>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15" name="Afgeschuind diagonale hoek rechthoek 14"/>
              <p:cNvSpPr/>
              <p:nvPr/>
            </p:nvSpPr>
            <p:spPr>
              <a:xfrm>
                <a:off x="6059459" y="1721146"/>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16" name="Afgeschuind diagonale hoek rechthoek 15"/>
              <p:cNvSpPr/>
              <p:nvPr/>
            </p:nvSpPr>
            <p:spPr>
              <a:xfrm>
                <a:off x="6634818" y="1721145"/>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17" name="Afgeschuind diagonale hoek rechthoek 16"/>
              <p:cNvSpPr/>
              <p:nvPr/>
            </p:nvSpPr>
            <p:spPr>
              <a:xfrm>
                <a:off x="7208238" y="1721146"/>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28" name="Afgeschuind diagonale hoek rechthoek 13"/>
              <p:cNvSpPr/>
              <p:nvPr/>
            </p:nvSpPr>
            <p:spPr>
              <a:xfrm>
                <a:off x="5484101" y="1721146"/>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sp>
            <p:nvSpPr>
              <p:cNvPr id="37" name="Afgeschuind diagonale hoek rechthoek 16"/>
              <p:cNvSpPr/>
              <p:nvPr/>
            </p:nvSpPr>
            <p:spPr>
              <a:xfrm>
                <a:off x="7782760" y="1731416"/>
                <a:ext cx="434500" cy="3674033"/>
              </a:xfrm>
              <a:prstGeom prst="snip2Diag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0" dirty="0" err="1">
                  <a:solidFill>
                    <a:schemeClr val="tx1"/>
                  </a:solidFill>
                </a:endParaRPr>
              </a:p>
            </p:txBody>
          </p:sp>
        </p:grpSp>
        <p:grpSp>
          <p:nvGrpSpPr>
            <p:cNvPr id="3" name="Groep 2"/>
            <p:cNvGrpSpPr/>
            <p:nvPr/>
          </p:nvGrpSpPr>
          <p:grpSpPr>
            <a:xfrm>
              <a:off x="4251859" y="1711325"/>
              <a:ext cx="4010035" cy="3714321"/>
              <a:chOff x="4251859" y="1711325"/>
              <a:chExt cx="4010035" cy="3714321"/>
            </a:xfrm>
          </p:grpSpPr>
          <p:sp>
            <p:nvSpPr>
              <p:cNvPr id="19" name="Tekstvak 18"/>
              <p:cNvSpPr txBox="1"/>
              <p:nvPr/>
            </p:nvSpPr>
            <p:spPr>
              <a:xfrm rot="16200000">
                <a:off x="2670647" y="3333276"/>
                <a:ext cx="3673582" cy="511157"/>
              </a:xfrm>
              <a:prstGeom prst="rect">
                <a:avLst/>
              </a:prstGeom>
              <a:noFill/>
              <a:effectLst/>
            </p:spPr>
            <p:txBody>
              <a:bodyPr wrap="square" rtlCol="0">
                <a:spAutoFit/>
              </a:bodyPr>
              <a:lstStyle/>
              <a:p>
                <a:pPr algn="ctr"/>
                <a:r>
                  <a:rPr lang="en-US" sz="2100" dirty="0">
                    <a:latin typeface="Calibri" panose="020F0502020204030204" pitchFamily="34" charset="0"/>
                  </a:rPr>
                  <a:t>MFS</a:t>
                </a:r>
              </a:p>
            </p:txBody>
          </p:sp>
          <p:sp>
            <p:nvSpPr>
              <p:cNvPr id="30" name="Tekstvak 18"/>
              <p:cNvSpPr txBox="1"/>
              <p:nvPr/>
            </p:nvSpPr>
            <p:spPr>
              <a:xfrm rot="16200000">
                <a:off x="3295716" y="3312905"/>
                <a:ext cx="3653384" cy="511157"/>
              </a:xfrm>
              <a:prstGeom prst="rect">
                <a:avLst/>
              </a:prstGeom>
              <a:noFill/>
            </p:spPr>
            <p:txBody>
              <a:bodyPr wrap="square" rtlCol="0">
                <a:spAutoFit/>
              </a:bodyPr>
              <a:lstStyle/>
              <a:p>
                <a:pPr algn="ctr"/>
                <a:r>
                  <a:rPr lang="en-US" sz="2100" dirty="0">
                    <a:latin typeface="Calibri" panose="020F0502020204030204" pitchFamily="34" charset="0"/>
                  </a:rPr>
                  <a:t>E-Commerce</a:t>
                </a:r>
              </a:p>
            </p:txBody>
          </p:sp>
          <p:sp>
            <p:nvSpPr>
              <p:cNvPr id="31" name="Tekstvak 18"/>
              <p:cNvSpPr txBox="1"/>
              <p:nvPr/>
            </p:nvSpPr>
            <p:spPr>
              <a:xfrm rot="16200000">
                <a:off x="3870400" y="3307943"/>
                <a:ext cx="3683851" cy="511157"/>
              </a:xfrm>
              <a:prstGeom prst="rect">
                <a:avLst/>
              </a:prstGeom>
              <a:noFill/>
            </p:spPr>
            <p:txBody>
              <a:bodyPr wrap="square" rtlCol="0">
                <a:spAutoFit/>
              </a:bodyPr>
              <a:lstStyle/>
              <a:p>
                <a:pPr algn="ctr"/>
                <a:r>
                  <a:rPr lang="en-US" sz="2100" dirty="0">
                    <a:latin typeface="Calibri" panose="020F0502020204030204" pitchFamily="34" charset="0"/>
                  </a:rPr>
                  <a:t>Industrial Internet</a:t>
                </a:r>
              </a:p>
            </p:txBody>
          </p:sp>
          <p:sp>
            <p:nvSpPr>
              <p:cNvPr id="32" name="Tekstvak 18"/>
              <p:cNvSpPr txBox="1"/>
              <p:nvPr/>
            </p:nvSpPr>
            <p:spPr>
              <a:xfrm rot="16200000">
                <a:off x="4423812" y="3297674"/>
                <a:ext cx="3683851" cy="511157"/>
              </a:xfrm>
              <a:prstGeom prst="rect">
                <a:avLst/>
              </a:prstGeom>
              <a:noFill/>
            </p:spPr>
            <p:txBody>
              <a:bodyPr wrap="square" rtlCol="0">
                <a:spAutoFit/>
              </a:bodyPr>
              <a:lstStyle/>
              <a:p>
                <a:pPr algn="ctr"/>
                <a:r>
                  <a:rPr lang="en-US" sz="2100" dirty="0">
                    <a:latin typeface="Calibri" panose="020F0502020204030204" pitchFamily="34" charset="0"/>
                  </a:rPr>
                  <a:t>Media / Video</a:t>
                </a:r>
              </a:p>
            </p:txBody>
          </p:sp>
          <p:sp>
            <p:nvSpPr>
              <p:cNvPr id="33" name="Tekstvak 18"/>
              <p:cNvSpPr txBox="1"/>
              <p:nvPr/>
            </p:nvSpPr>
            <p:spPr>
              <a:xfrm rot="16200000">
                <a:off x="5004441" y="3307943"/>
                <a:ext cx="3683851" cy="511157"/>
              </a:xfrm>
              <a:prstGeom prst="rect">
                <a:avLst/>
              </a:prstGeom>
              <a:noFill/>
            </p:spPr>
            <p:txBody>
              <a:bodyPr wrap="square" rtlCol="0">
                <a:spAutoFit/>
              </a:bodyPr>
              <a:lstStyle/>
              <a:p>
                <a:pPr algn="ctr"/>
                <a:r>
                  <a:rPr lang="en-US" sz="2100" dirty="0" err="1">
                    <a:latin typeface="Calibri" panose="020F0502020204030204" pitchFamily="34" charset="0"/>
                  </a:rPr>
                  <a:t>eID</a:t>
                </a:r>
                <a:endParaRPr lang="en-US" sz="2100" dirty="0">
                  <a:latin typeface="Calibri" panose="020F0502020204030204" pitchFamily="34" charset="0"/>
                </a:endParaRPr>
              </a:p>
            </p:txBody>
          </p:sp>
          <p:sp>
            <p:nvSpPr>
              <p:cNvPr id="34" name="Tekstvak 18"/>
              <p:cNvSpPr txBox="1"/>
              <p:nvPr/>
            </p:nvSpPr>
            <p:spPr>
              <a:xfrm rot="16200000">
                <a:off x="5585025" y="3302808"/>
                <a:ext cx="3673581" cy="511157"/>
              </a:xfrm>
              <a:prstGeom prst="rect">
                <a:avLst/>
              </a:prstGeom>
              <a:noFill/>
              <a:effectLst/>
            </p:spPr>
            <p:txBody>
              <a:bodyPr wrap="square" rtlCol="0">
                <a:spAutoFit/>
              </a:bodyPr>
              <a:lstStyle/>
              <a:p>
                <a:pPr algn="ctr"/>
                <a:r>
                  <a:rPr lang="en-US" sz="2100" dirty="0">
                    <a:latin typeface="Calibri" panose="020F0502020204030204" pitchFamily="34" charset="0"/>
                  </a:rPr>
                  <a:t>E-Health</a:t>
                </a:r>
              </a:p>
            </p:txBody>
          </p:sp>
          <p:sp>
            <p:nvSpPr>
              <p:cNvPr id="36" name="Tekstvak 18"/>
              <p:cNvSpPr txBox="1"/>
              <p:nvPr/>
            </p:nvSpPr>
            <p:spPr>
              <a:xfrm rot="16200000">
                <a:off x="6159255" y="3302807"/>
                <a:ext cx="3694121" cy="511157"/>
              </a:xfrm>
              <a:prstGeom prst="rect">
                <a:avLst/>
              </a:prstGeom>
              <a:noFill/>
              <a:effectLst/>
            </p:spPr>
            <p:txBody>
              <a:bodyPr wrap="square" rtlCol="0">
                <a:spAutoFit/>
              </a:bodyPr>
              <a:lstStyle/>
              <a:p>
                <a:pPr algn="ctr"/>
                <a:r>
                  <a:rPr lang="en-US" sz="2100" dirty="0">
                    <a:latin typeface="Calibri" panose="020F0502020204030204" pitchFamily="34" charset="0"/>
                  </a:rPr>
                  <a:t>…</a:t>
                </a:r>
              </a:p>
            </p:txBody>
          </p:sp>
        </p:grpSp>
      </p:grpSp>
      <p:sp>
        <p:nvSpPr>
          <p:cNvPr id="7" name="Rectangle 6"/>
          <p:cNvSpPr/>
          <p:nvPr/>
        </p:nvSpPr>
        <p:spPr>
          <a:xfrm>
            <a:off x="1219200" y="5892225"/>
            <a:ext cx="7726186" cy="584775"/>
          </a:xfrm>
          <a:prstGeom prst="rect">
            <a:avLst/>
          </a:prstGeom>
        </p:spPr>
        <p:txBody>
          <a:bodyPr wrap="square">
            <a:spAutoFit/>
          </a:bodyPr>
          <a:lstStyle/>
          <a:p>
            <a:pPr algn="ctr" defTabSz="727810" eaLnBrk="0" fontAlgn="base" hangingPunct="0">
              <a:spcBef>
                <a:spcPct val="0"/>
              </a:spcBef>
              <a:spcAft>
                <a:spcPct val="0"/>
              </a:spcAft>
              <a:buClr>
                <a:schemeClr val="tx2"/>
              </a:buClr>
              <a:defRPr/>
            </a:pPr>
            <a:r>
              <a:rPr lang="en-US" sz="1600" dirty="0"/>
              <a:t>Traditional areas are still important: licensing, infrastructure, competition, interconnection, international bandwidth, universal services/access, retail regulation, taxation…</a:t>
            </a:r>
          </a:p>
        </p:txBody>
      </p:sp>
      <p:sp>
        <p:nvSpPr>
          <p:cNvPr id="46" name="Freeform 65"/>
          <p:cNvSpPr>
            <a:spLocks noChangeArrowheads="1"/>
          </p:cNvSpPr>
          <p:nvPr/>
        </p:nvSpPr>
        <p:spPr bwMode="auto">
          <a:xfrm>
            <a:off x="542096" y="423363"/>
            <a:ext cx="320040" cy="283464"/>
          </a:xfrm>
          <a:custGeom>
            <a:avLst/>
            <a:gdLst>
              <a:gd name="T0" fmla="*/ 208618 w 608"/>
              <a:gd name="T1" fmla="*/ 204427 h 567"/>
              <a:gd name="T2" fmla="*/ 208618 w 608"/>
              <a:gd name="T3" fmla="*/ 204427 h 567"/>
              <a:gd name="T4" fmla="*/ 10089 w 608"/>
              <a:gd name="T5" fmla="*/ 204427 h 567"/>
              <a:gd name="T6" fmla="*/ 0 w 608"/>
              <a:gd name="T7" fmla="*/ 193953 h 567"/>
              <a:gd name="T8" fmla="*/ 10089 w 608"/>
              <a:gd name="T9" fmla="*/ 183840 h 567"/>
              <a:gd name="T10" fmla="*/ 208618 w 608"/>
              <a:gd name="T11" fmla="*/ 183840 h 567"/>
              <a:gd name="T12" fmla="*/ 218707 w 608"/>
              <a:gd name="T13" fmla="*/ 193953 h 567"/>
              <a:gd name="T14" fmla="*/ 208618 w 608"/>
              <a:gd name="T15" fmla="*/ 204427 h 567"/>
              <a:gd name="T16" fmla="*/ 165381 w 608"/>
              <a:gd name="T17" fmla="*/ 53816 h 567"/>
              <a:gd name="T18" fmla="*/ 165381 w 608"/>
              <a:gd name="T19" fmla="*/ 53816 h 567"/>
              <a:gd name="T20" fmla="*/ 137277 w 608"/>
              <a:gd name="T21" fmla="*/ 25644 h 567"/>
              <a:gd name="T22" fmla="*/ 160337 w 608"/>
              <a:gd name="T23" fmla="*/ 2528 h 567"/>
              <a:gd name="T24" fmla="*/ 172948 w 608"/>
              <a:gd name="T25" fmla="*/ 2528 h 567"/>
              <a:gd name="T26" fmla="*/ 188441 w 608"/>
              <a:gd name="T27" fmla="*/ 18059 h 567"/>
              <a:gd name="T28" fmla="*/ 188441 w 608"/>
              <a:gd name="T29" fmla="*/ 33228 h 567"/>
              <a:gd name="T30" fmla="*/ 165381 w 608"/>
              <a:gd name="T31" fmla="*/ 53816 h 567"/>
              <a:gd name="T32" fmla="*/ 73863 w 608"/>
              <a:gd name="T33" fmla="*/ 148083 h 567"/>
              <a:gd name="T34" fmla="*/ 73863 w 608"/>
              <a:gd name="T35" fmla="*/ 148083 h 567"/>
              <a:gd name="T36" fmla="*/ 45759 w 608"/>
              <a:gd name="T37" fmla="*/ 117383 h 567"/>
              <a:gd name="T38" fmla="*/ 129711 w 608"/>
              <a:gd name="T39" fmla="*/ 33228 h 567"/>
              <a:gd name="T40" fmla="*/ 160337 w 608"/>
              <a:gd name="T41" fmla="*/ 61400 h 567"/>
              <a:gd name="T42" fmla="*/ 73863 w 608"/>
              <a:gd name="T43" fmla="*/ 148083 h 567"/>
              <a:gd name="T44" fmla="*/ 27744 w 608"/>
              <a:gd name="T45" fmla="*/ 163614 h 567"/>
              <a:gd name="T46" fmla="*/ 27744 w 608"/>
              <a:gd name="T47" fmla="*/ 163614 h 567"/>
              <a:gd name="T48" fmla="*/ 38193 w 608"/>
              <a:gd name="T49" fmla="*/ 125329 h 567"/>
              <a:gd name="T50" fmla="*/ 65936 w 608"/>
              <a:gd name="T51" fmla="*/ 153140 h 567"/>
              <a:gd name="T52" fmla="*/ 27744 w 608"/>
              <a:gd name="T53" fmla="*/ 163614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37735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2136" y="334750"/>
            <a:ext cx="9120064" cy="645978"/>
          </a:xfrm>
        </p:spPr>
        <p:txBody>
          <a:bodyPr/>
          <a:lstStyle/>
          <a:p>
            <a:r>
              <a:rPr lang="en-US" b="1" dirty="0" smtClean="0"/>
              <a:t>…and requires innovative approaches</a:t>
            </a:r>
            <a:endParaRPr lang="en-US" b="1" dirty="0"/>
          </a:p>
        </p:txBody>
      </p:sp>
      <p:grpSp>
        <p:nvGrpSpPr>
          <p:cNvPr id="13" name="Groep 12"/>
          <p:cNvGrpSpPr/>
          <p:nvPr/>
        </p:nvGrpSpPr>
        <p:grpSpPr>
          <a:xfrm>
            <a:off x="990600" y="1295400"/>
            <a:ext cx="8153400" cy="4953000"/>
            <a:chOff x="839416" y="1257320"/>
            <a:chExt cx="8352928" cy="4775408"/>
          </a:xfrm>
        </p:grpSpPr>
        <p:sp>
          <p:nvSpPr>
            <p:cNvPr id="6" name="Vijfhoek 5"/>
            <p:cNvSpPr/>
            <p:nvPr/>
          </p:nvSpPr>
          <p:spPr>
            <a:xfrm>
              <a:off x="1775520" y="1257320"/>
              <a:ext cx="7416824" cy="1463040"/>
            </a:xfrm>
            <a:prstGeom prst="homePlate">
              <a:avLst>
                <a:gd name="adj" fmla="val 1646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p>
          </p:txBody>
        </p:sp>
        <p:sp>
          <p:nvSpPr>
            <p:cNvPr id="7" name="Vijfhoek 6"/>
            <p:cNvSpPr/>
            <p:nvPr/>
          </p:nvSpPr>
          <p:spPr>
            <a:xfrm>
              <a:off x="1775520" y="2913504"/>
              <a:ext cx="7416824" cy="1463040"/>
            </a:xfrm>
            <a:prstGeom prst="homePlate">
              <a:avLst>
                <a:gd name="adj" fmla="val 1646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p>
          </p:txBody>
        </p:sp>
        <p:sp>
          <p:nvSpPr>
            <p:cNvPr id="8" name="Vijfhoek 7"/>
            <p:cNvSpPr/>
            <p:nvPr/>
          </p:nvSpPr>
          <p:spPr>
            <a:xfrm>
              <a:off x="1775520" y="4569688"/>
              <a:ext cx="7416824" cy="1463040"/>
            </a:xfrm>
            <a:prstGeom prst="homePlate">
              <a:avLst>
                <a:gd name="adj" fmla="val 1646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9"/>
            </a:p>
          </p:txBody>
        </p:sp>
        <p:grpSp>
          <p:nvGrpSpPr>
            <p:cNvPr id="9" name="Groep 8"/>
            <p:cNvGrpSpPr/>
            <p:nvPr/>
          </p:nvGrpSpPr>
          <p:grpSpPr>
            <a:xfrm>
              <a:off x="839416" y="1556792"/>
              <a:ext cx="2155460" cy="4176464"/>
              <a:chOff x="839415" y="1556792"/>
              <a:chExt cx="2155460" cy="4176464"/>
            </a:xfrm>
          </p:grpSpPr>
          <p:sp>
            <p:nvSpPr>
              <p:cNvPr id="4" name="Vijfhoek 3"/>
              <p:cNvSpPr/>
              <p:nvPr/>
            </p:nvSpPr>
            <p:spPr>
              <a:xfrm>
                <a:off x="839416" y="4869160"/>
                <a:ext cx="2155458" cy="864096"/>
              </a:xfrm>
              <a:prstGeom prst="homePlate">
                <a:avLst>
                  <a:gd name="adj" fmla="val 26309"/>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100" b="1" dirty="0">
                    <a:solidFill>
                      <a:schemeClr val="tx1"/>
                    </a:solidFill>
                    <a:latin typeface="Calibri" panose="020F0502020204030204" pitchFamily="34" charset="0"/>
                  </a:rPr>
                  <a:t>Self-regulation</a:t>
                </a:r>
              </a:p>
            </p:txBody>
          </p:sp>
          <p:sp>
            <p:nvSpPr>
              <p:cNvPr id="5" name="Vijfhoek 4"/>
              <p:cNvSpPr/>
              <p:nvPr/>
            </p:nvSpPr>
            <p:spPr>
              <a:xfrm>
                <a:off x="839415" y="3212976"/>
                <a:ext cx="2155459" cy="864096"/>
              </a:xfrm>
              <a:prstGeom prst="homePlate">
                <a:avLst>
                  <a:gd name="adj" fmla="val 26309"/>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100" b="1" dirty="0">
                    <a:solidFill>
                      <a:schemeClr val="tx1"/>
                    </a:solidFill>
                    <a:latin typeface="Calibri" panose="020F0502020204030204" pitchFamily="34" charset="0"/>
                  </a:rPr>
                  <a:t>Co-regulation</a:t>
                </a:r>
              </a:p>
            </p:txBody>
          </p:sp>
          <p:sp>
            <p:nvSpPr>
              <p:cNvPr id="3" name="Vijfhoek 2"/>
              <p:cNvSpPr/>
              <p:nvPr/>
            </p:nvSpPr>
            <p:spPr>
              <a:xfrm>
                <a:off x="840285" y="1556792"/>
                <a:ext cx="2154590" cy="864096"/>
              </a:xfrm>
              <a:prstGeom prst="homePlate">
                <a:avLst>
                  <a:gd name="adj" fmla="val 26309"/>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100" b="1" dirty="0">
                    <a:solidFill>
                      <a:schemeClr val="tx1"/>
                    </a:solidFill>
                    <a:latin typeface="Calibri" panose="020F0502020204030204" pitchFamily="34" charset="0"/>
                  </a:rPr>
                  <a:t>Outcome-based regulation</a:t>
                </a:r>
              </a:p>
            </p:txBody>
          </p:sp>
        </p:grpSp>
        <p:sp>
          <p:nvSpPr>
            <p:cNvPr id="10" name="Tekstvak 9"/>
            <p:cNvSpPr txBox="1"/>
            <p:nvPr/>
          </p:nvSpPr>
          <p:spPr>
            <a:xfrm>
              <a:off x="3066880" y="1542568"/>
              <a:ext cx="6125461" cy="890224"/>
            </a:xfrm>
            <a:prstGeom prst="rect">
              <a:avLst/>
            </a:prstGeom>
            <a:noFill/>
          </p:spPr>
          <p:txBody>
            <a:bodyPr wrap="square" rtlCol="0">
              <a:spAutoFit/>
            </a:bodyPr>
            <a:lstStyle/>
            <a:p>
              <a:r>
                <a:rPr lang="en-NZ" dirty="0">
                  <a:latin typeface="Calibri" panose="020F0502020204030204" pitchFamily="34" charset="0"/>
                </a:rPr>
                <a:t>Speed of technological change demands forward-looking, principles-based regulations with clear intent, rather than prescriptive regulations</a:t>
              </a:r>
              <a:endParaRPr lang="en-US" dirty="0">
                <a:latin typeface="Calibri" panose="020F0502020204030204" pitchFamily="34" charset="0"/>
              </a:endParaRPr>
            </a:p>
          </p:txBody>
        </p:sp>
        <p:sp>
          <p:nvSpPr>
            <p:cNvPr id="11" name="Tekstvak 10"/>
            <p:cNvSpPr txBox="1"/>
            <p:nvPr/>
          </p:nvSpPr>
          <p:spPr>
            <a:xfrm>
              <a:off x="3066880" y="3202580"/>
              <a:ext cx="6125461" cy="890224"/>
            </a:xfrm>
            <a:prstGeom prst="rect">
              <a:avLst/>
            </a:prstGeom>
            <a:noFill/>
          </p:spPr>
          <p:txBody>
            <a:bodyPr wrap="square" rtlCol="0">
              <a:spAutoFit/>
            </a:bodyPr>
            <a:lstStyle/>
            <a:p>
              <a:r>
                <a:rPr lang="en-NZ" dirty="0">
                  <a:latin typeface="Calibri" panose="020F0502020204030204" pitchFamily="34" charset="0"/>
                </a:rPr>
                <a:t>Rules and codes developed by the industry, in consultation with the government, and with legislative backing should be considered as alternatives to direct regulation</a:t>
              </a:r>
              <a:endParaRPr lang="en-US" dirty="0">
                <a:latin typeface="Calibri" panose="020F0502020204030204" pitchFamily="34" charset="0"/>
              </a:endParaRPr>
            </a:p>
          </p:txBody>
        </p:sp>
        <p:sp>
          <p:nvSpPr>
            <p:cNvPr id="12" name="Tekstvak 11"/>
            <p:cNvSpPr txBox="1"/>
            <p:nvPr/>
          </p:nvSpPr>
          <p:spPr>
            <a:xfrm>
              <a:off x="3066881" y="4989629"/>
              <a:ext cx="6047399" cy="623157"/>
            </a:xfrm>
            <a:prstGeom prst="rect">
              <a:avLst/>
            </a:prstGeom>
            <a:noFill/>
          </p:spPr>
          <p:txBody>
            <a:bodyPr wrap="square" rtlCol="0">
              <a:spAutoFit/>
            </a:bodyPr>
            <a:lstStyle/>
            <a:p>
              <a:r>
                <a:rPr lang="en-NZ" dirty="0">
                  <a:latin typeface="Calibri" panose="020F0502020204030204" pitchFamily="34" charset="0"/>
                </a:rPr>
                <a:t>Where appropriate, self-regulation may be adopted, for which industry itself is responsible for enforcement</a:t>
              </a:r>
              <a:endParaRPr lang="en-US" dirty="0">
                <a:latin typeface="Calibri" panose="020F0502020204030204" pitchFamily="34" charset="0"/>
              </a:endParaRPr>
            </a:p>
          </p:txBody>
        </p:sp>
      </p:grpSp>
      <p:sp>
        <p:nvSpPr>
          <p:cNvPr id="14" name="Freeform 65"/>
          <p:cNvSpPr>
            <a:spLocks noChangeArrowheads="1"/>
          </p:cNvSpPr>
          <p:nvPr/>
        </p:nvSpPr>
        <p:spPr bwMode="auto">
          <a:xfrm>
            <a:off x="542096" y="423363"/>
            <a:ext cx="320040" cy="283464"/>
          </a:xfrm>
          <a:custGeom>
            <a:avLst/>
            <a:gdLst>
              <a:gd name="T0" fmla="*/ 208618 w 608"/>
              <a:gd name="T1" fmla="*/ 204427 h 567"/>
              <a:gd name="T2" fmla="*/ 208618 w 608"/>
              <a:gd name="T3" fmla="*/ 204427 h 567"/>
              <a:gd name="T4" fmla="*/ 10089 w 608"/>
              <a:gd name="T5" fmla="*/ 204427 h 567"/>
              <a:gd name="T6" fmla="*/ 0 w 608"/>
              <a:gd name="T7" fmla="*/ 193953 h 567"/>
              <a:gd name="T8" fmla="*/ 10089 w 608"/>
              <a:gd name="T9" fmla="*/ 183840 h 567"/>
              <a:gd name="T10" fmla="*/ 208618 w 608"/>
              <a:gd name="T11" fmla="*/ 183840 h 567"/>
              <a:gd name="T12" fmla="*/ 218707 w 608"/>
              <a:gd name="T13" fmla="*/ 193953 h 567"/>
              <a:gd name="T14" fmla="*/ 208618 w 608"/>
              <a:gd name="T15" fmla="*/ 204427 h 567"/>
              <a:gd name="T16" fmla="*/ 165381 w 608"/>
              <a:gd name="T17" fmla="*/ 53816 h 567"/>
              <a:gd name="T18" fmla="*/ 165381 w 608"/>
              <a:gd name="T19" fmla="*/ 53816 h 567"/>
              <a:gd name="T20" fmla="*/ 137277 w 608"/>
              <a:gd name="T21" fmla="*/ 25644 h 567"/>
              <a:gd name="T22" fmla="*/ 160337 w 608"/>
              <a:gd name="T23" fmla="*/ 2528 h 567"/>
              <a:gd name="T24" fmla="*/ 172948 w 608"/>
              <a:gd name="T25" fmla="*/ 2528 h 567"/>
              <a:gd name="T26" fmla="*/ 188441 w 608"/>
              <a:gd name="T27" fmla="*/ 18059 h 567"/>
              <a:gd name="T28" fmla="*/ 188441 w 608"/>
              <a:gd name="T29" fmla="*/ 33228 h 567"/>
              <a:gd name="T30" fmla="*/ 165381 w 608"/>
              <a:gd name="T31" fmla="*/ 53816 h 567"/>
              <a:gd name="T32" fmla="*/ 73863 w 608"/>
              <a:gd name="T33" fmla="*/ 148083 h 567"/>
              <a:gd name="T34" fmla="*/ 73863 w 608"/>
              <a:gd name="T35" fmla="*/ 148083 h 567"/>
              <a:gd name="T36" fmla="*/ 45759 w 608"/>
              <a:gd name="T37" fmla="*/ 117383 h 567"/>
              <a:gd name="T38" fmla="*/ 129711 w 608"/>
              <a:gd name="T39" fmla="*/ 33228 h 567"/>
              <a:gd name="T40" fmla="*/ 160337 w 608"/>
              <a:gd name="T41" fmla="*/ 61400 h 567"/>
              <a:gd name="T42" fmla="*/ 73863 w 608"/>
              <a:gd name="T43" fmla="*/ 148083 h 567"/>
              <a:gd name="T44" fmla="*/ 27744 w 608"/>
              <a:gd name="T45" fmla="*/ 163614 h 567"/>
              <a:gd name="T46" fmla="*/ 27744 w 608"/>
              <a:gd name="T47" fmla="*/ 163614 h 567"/>
              <a:gd name="T48" fmla="*/ 38193 w 608"/>
              <a:gd name="T49" fmla="*/ 125329 h 567"/>
              <a:gd name="T50" fmla="*/ 65936 w 608"/>
              <a:gd name="T51" fmla="*/ 153140 h 567"/>
              <a:gd name="T52" fmla="*/ 27744 w 608"/>
              <a:gd name="T53" fmla="*/ 163614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203104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b="1" dirty="0" smtClean="0"/>
              <a:t>Key: Partnerships to empower communities and individuals</a:t>
            </a:r>
            <a:endParaRPr lang="en-US" b="1" dirty="0"/>
          </a:p>
        </p:txBody>
      </p:sp>
      <p:sp>
        <p:nvSpPr>
          <p:cNvPr id="4" name="Tijdelijke aanduiding voor tekst 3"/>
          <p:cNvSpPr>
            <a:spLocks noGrp="1"/>
          </p:cNvSpPr>
          <p:nvPr>
            <p:ph type="body" sz="quarter" idx="10"/>
          </p:nvPr>
        </p:nvSpPr>
        <p:spPr>
          <a:xfrm>
            <a:off x="4991127" y="1759513"/>
            <a:ext cx="4292543" cy="1334801"/>
          </a:xfrm>
        </p:spPr>
        <p:txBody>
          <a:bodyPr/>
          <a:lstStyle/>
          <a:p>
            <a:pPr marL="0" indent="0" algn="just">
              <a:buNone/>
            </a:pPr>
            <a:r>
              <a:rPr lang="en-US" sz="1600" b="1" dirty="0" err="1" smtClean="0"/>
              <a:t>Mobilink</a:t>
            </a:r>
            <a:r>
              <a:rPr lang="en-US" sz="1600" b="1" dirty="0" smtClean="0"/>
              <a:t> </a:t>
            </a:r>
            <a:r>
              <a:rPr lang="en-US" sz="1600" b="1" dirty="0"/>
              <a:t>has launched an incubator </a:t>
            </a:r>
            <a:r>
              <a:rPr lang="en-US" sz="1600" dirty="0"/>
              <a:t>facilitating </a:t>
            </a:r>
            <a:r>
              <a:rPr lang="en-US" sz="1600" dirty="0" smtClean="0"/>
              <a:t>start-ups in May. </a:t>
            </a:r>
            <a:r>
              <a:rPr lang="en-US" sz="1600" dirty="0"/>
              <a:t>Jazz’s ‘National Incubation Center’ is set up under the National ICT R&amp;D Fund and aligns with the government’s vision of a Digital Pakistan</a:t>
            </a:r>
            <a:r>
              <a:rPr lang="en-US" sz="1600" dirty="0" smtClean="0"/>
              <a:t>.</a:t>
            </a:r>
            <a:endParaRPr lang="en-US" sz="1600" dirty="0"/>
          </a:p>
        </p:txBody>
      </p:sp>
      <p:pic>
        <p:nvPicPr>
          <p:cNvPr id="6146" name="Picture 2" descr="https://pbs.twimg.com/media/Cio6Ef-U4AA4qy7.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t="2486" b="6847"/>
          <a:stretch/>
        </p:blipFill>
        <p:spPr bwMode="auto">
          <a:xfrm>
            <a:off x="4998747" y="3200400"/>
            <a:ext cx="4292543" cy="289560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hthoek 5"/>
          <p:cNvSpPr/>
          <p:nvPr/>
        </p:nvSpPr>
        <p:spPr>
          <a:xfrm>
            <a:off x="4991127" y="1341714"/>
            <a:ext cx="4292543" cy="417799"/>
          </a:xfrm>
          <a:prstGeom prst="rect">
            <a:avLst/>
          </a:prstGeom>
          <a:gradFill>
            <a:gsLst>
              <a:gs pos="0">
                <a:schemeClr val="accent2"/>
              </a:gs>
              <a:gs pos="100000">
                <a:srgbClr val="F0BE3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1" b="1" dirty="0">
                <a:solidFill>
                  <a:schemeClr val="tx1"/>
                </a:solidFill>
                <a:latin typeface="Calibri" panose="020F0502020204030204" pitchFamily="34" charset="0"/>
              </a:rPr>
              <a:t>Partnerships for growth</a:t>
            </a:r>
          </a:p>
        </p:txBody>
      </p:sp>
      <p:sp>
        <p:nvSpPr>
          <p:cNvPr id="5" name="Tekstvak 4"/>
          <p:cNvSpPr txBox="1"/>
          <p:nvPr/>
        </p:nvSpPr>
        <p:spPr>
          <a:xfrm>
            <a:off x="5033037" y="6096000"/>
            <a:ext cx="3548418" cy="246221"/>
          </a:xfrm>
          <a:prstGeom prst="rect">
            <a:avLst/>
          </a:prstGeom>
          <a:noFill/>
        </p:spPr>
        <p:txBody>
          <a:bodyPr wrap="square" rtlCol="0">
            <a:spAutoFit/>
          </a:bodyPr>
          <a:lstStyle/>
          <a:p>
            <a:r>
              <a:rPr lang="en-US" sz="1000" dirty="0" err="1">
                <a:latin typeface="Calibri" panose="020F0502020204030204" pitchFamily="34" charset="0"/>
              </a:rPr>
              <a:t>Mobilink</a:t>
            </a:r>
            <a:r>
              <a:rPr lang="en-US" sz="1000" dirty="0">
                <a:latin typeface="Calibri" panose="020F0502020204030204" pitchFamily="34" charset="0"/>
              </a:rPr>
              <a:t> CEO signs the launch of the National Incubation Centre </a:t>
            </a:r>
          </a:p>
        </p:txBody>
      </p:sp>
      <p:pic>
        <p:nvPicPr>
          <p:cNvPr id="7" name="Picture 3" descr="C:\Users\anna.boyko\Documents\VIP LTD\CSR\CR NEW\MYM\MYM GUIDELINES\FINAL ALL\HQ\MYM_HQ_RGB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80"/>
          <a:stretch/>
        </p:blipFill>
        <p:spPr bwMode="auto">
          <a:xfrm>
            <a:off x="889976" y="1749099"/>
            <a:ext cx="3711675" cy="125691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928075" y="3006013"/>
            <a:ext cx="3611051" cy="1569660"/>
          </a:xfrm>
          <a:prstGeom prst="rect">
            <a:avLst/>
          </a:prstGeom>
          <a:noFill/>
        </p:spPr>
        <p:txBody>
          <a:bodyPr wrap="square" rtlCol="0">
            <a:spAutoFit/>
          </a:bodyPr>
          <a:lstStyle/>
          <a:p>
            <a:pPr algn="just">
              <a:defRPr/>
            </a:pPr>
            <a:r>
              <a:rPr lang="en-US" sz="1600" dirty="0">
                <a:latin typeface="Calibri" panose="020F0502020204030204" pitchFamily="34" charset="0"/>
              </a:rPr>
              <a:t>The goal of MYM is to </a:t>
            </a:r>
            <a:r>
              <a:rPr lang="en-US" sz="1600" b="1" dirty="0">
                <a:latin typeface="Calibri" panose="020F0502020204030204" pitchFamily="34" charset="0"/>
              </a:rPr>
              <a:t>empower young people</a:t>
            </a:r>
            <a:r>
              <a:rPr lang="en-US" sz="1600" dirty="0">
                <a:latin typeface="Calibri" panose="020F0502020204030204" pitchFamily="34" charset="0"/>
              </a:rPr>
              <a:t> to make a positive difference, through increased access to education and </a:t>
            </a:r>
            <a:r>
              <a:rPr lang="en-US" sz="1600" b="1" dirty="0">
                <a:latin typeface="Calibri" panose="020F0502020204030204" pitchFamily="34" charset="0"/>
              </a:rPr>
              <a:t>through inspiring social entrepreneurship</a:t>
            </a:r>
            <a:r>
              <a:rPr lang="en-US" sz="1600" dirty="0">
                <a:latin typeface="Calibri" panose="020F0502020204030204" pitchFamily="34" charset="0"/>
              </a:rPr>
              <a:t>, particularly in the digital arena.</a:t>
            </a:r>
            <a:endParaRPr lang="nl-NL" sz="1600" dirty="0">
              <a:latin typeface="Calibri" panose="020F0502020204030204" pitchFamily="34" charset="0"/>
            </a:endParaRPr>
          </a:p>
        </p:txBody>
      </p:sp>
      <p:sp>
        <p:nvSpPr>
          <p:cNvPr id="9" name="Rechthoek 8"/>
          <p:cNvSpPr/>
          <p:nvPr/>
        </p:nvSpPr>
        <p:spPr>
          <a:xfrm>
            <a:off x="866955" y="1341715"/>
            <a:ext cx="3734696" cy="3838085"/>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4"/>
          </a:p>
        </p:txBody>
      </p:sp>
      <p:sp>
        <p:nvSpPr>
          <p:cNvPr id="10" name="Rechthoek 9"/>
          <p:cNvSpPr/>
          <p:nvPr/>
        </p:nvSpPr>
        <p:spPr>
          <a:xfrm>
            <a:off x="862136" y="1341714"/>
            <a:ext cx="3739516" cy="417799"/>
          </a:xfrm>
          <a:prstGeom prst="rect">
            <a:avLst/>
          </a:prstGeom>
          <a:gradFill>
            <a:gsLst>
              <a:gs pos="0">
                <a:schemeClr val="accent2"/>
              </a:gs>
              <a:gs pos="100000">
                <a:srgbClr val="F0BE3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11" b="1" dirty="0">
                <a:solidFill>
                  <a:schemeClr val="tx1"/>
                </a:solidFill>
                <a:latin typeface="Calibri" panose="020F0502020204030204" pitchFamily="34" charset="0"/>
              </a:rPr>
              <a:t>Our flagship </a:t>
            </a:r>
            <a:r>
              <a:rPr lang="en-US" sz="1711" b="1" dirty="0" err="1">
                <a:solidFill>
                  <a:schemeClr val="tx1"/>
                </a:solidFill>
                <a:latin typeface="Calibri" panose="020F0502020204030204" pitchFamily="34" charset="0"/>
              </a:rPr>
              <a:t>programme</a:t>
            </a:r>
            <a:endParaRPr lang="en-US" sz="1711" b="1" dirty="0">
              <a:solidFill>
                <a:schemeClr val="tx1"/>
              </a:solidFill>
              <a:latin typeface="Calibri" panose="020F0502020204030204" pitchFamily="34" charset="0"/>
            </a:endParaRPr>
          </a:p>
        </p:txBody>
      </p:sp>
      <p:sp>
        <p:nvSpPr>
          <p:cNvPr id="11" name="TextBox 15"/>
          <p:cNvSpPr txBox="1"/>
          <p:nvPr/>
        </p:nvSpPr>
        <p:spPr>
          <a:xfrm>
            <a:off x="889976" y="4760640"/>
            <a:ext cx="3529624" cy="400110"/>
          </a:xfrm>
          <a:prstGeom prst="rect">
            <a:avLst/>
          </a:prstGeom>
          <a:noFill/>
        </p:spPr>
        <p:txBody>
          <a:bodyPr wrap="square" rtlCol="0">
            <a:spAutoFit/>
          </a:bodyPr>
          <a:lstStyle/>
          <a:p>
            <a:r>
              <a:rPr lang="en-US" sz="1000" dirty="0"/>
              <a:t>Learn more:</a:t>
            </a:r>
          </a:p>
          <a:p>
            <a:r>
              <a:rPr lang="en-US" sz="1000" dirty="0"/>
              <a:t>http://www.vimpelcom.com/Responsibility/Make-your-mark/</a:t>
            </a:r>
            <a:endParaRPr lang="nl-NL" sz="1000" dirty="0"/>
          </a:p>
        </p:txBody>
      </p:sp>
      <p:sp>
        <p:nvSpPr>
          <p:cNvPr id="13" name="Vijfhoek 12"/>
          <p:cNvSpPr/>
          <p:nvPr/>
        </p:nvSpPr>
        <p:spPr>
          <a:xfrm>
            <a:off x="863306" y="5273040"/>
            <a:ext cx="3738345" cy="975360"/>
          </a:xfrm>
          <a:prstGeom prst="homePlate">
            <a:avLst>
              <a:gd name="adj" fmla="val 26309"/>
            </a:avLst>
          </a:prstGeom>
          <a:solidFill>
            <a:schemeClr val="accent2"/>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45720" rIns="45720" rtlCol="0" anchor="ctr"/>
          <a:lstStyle/>
          <a:p>
            <a:pPr algn="ctr"/>
            <a:r>
              <a:rPr lang="en-US" sz="1600" b="1" dirty="0" smtClean="0">
                <a:solidFill>
                  <a:schemeClr val="tx1"/>
                </a:solidFill>
                <a:latin typeface="Calibri" panose="020F0502020204030204" pitchFamily="34" charset="0"/>
              </a:rPr>
              <a:t>In partnership with the Bangladesh </a:t>
            </a:r>
            <a:r>
              <a:rPr lang="en-US" sz="1600" b="1" dirty="0" smtClean="0">
                <a:solidFill>
                  <a:schemeClr val="tx1"/>
                </a:solidFill>
                <a:latin typeface="Calibri" panose="020F0502020204030204" pitchFamily="34" charset="0"/>
              </a:rPr>
              <a:t>Government, </a:t>
            </a:r>
            <a:r>
              <a:rPr lang="en-US" sz="1600" b="1" dirty="0" err="1" smtClean="0">
                <a:solidFill>
                  <a:schemeClr val="tx1"/>
                </a:solidFill>
                <a:latin typeface="Calibri" panose="020F0502020204030204" pitchFamily="34" charset="0"/>
              </a:rPr>
              <a:t>Banglalink</a:t>
            </a:r>
            <a:r>
              <a:rPr lang="en-US" sz="1600" b="1" dirty="0" smtClean="0">
                <a:solidFill>
                  <a:schemeClr val="tx1"/>
                </a:solidFill>
                <a:latin typeface="Calibri" panose="020F0502020204030204" pitchFamily="34" charset="0"/>
              </a:rPr>
              <a:t> will launch </a:t>
            </a:r>
            <a:r>
              <a:rPr lang="en-US" sz="1600" b="1" dirty="0" smtClean="0">
                <a:solidFill>
                  <a:schemeClr val="tx1"/>
                </a:solidFill>
                <a:latin typeface="Calibri" panose="020F0502020204030204" pitchFamily="34" charset="0"/>
              </a:rPr>
              <a:t>a Digital </a:t>
            </a:r>
            <a:r>
              <a:rPr lang="en-US" sz="1600" b="1" dirty="0">
                <a:solidFill>
                  <a:schemeClr val="tx1"/>
                </a:solidFill>
                <a:latin typeface="Calibri" panose="020F0502020204030204" pitchFamily="34" charset="0"/>
              </a:rPr>
              <a:t>I</a:t>
            </a:r>
            <a:r>
              <a:rPr lang="en-US" sz="1600" b="1" dirty="0" smtClean="0">
                <a:solidFill>
                  <a:schemeClr val="tx1"/>
                </a:solidFill>
                <a:latin typeface="Calibri" panose="020F0502020204030204" pitchFamily="34" charset="0"/>
              </a:rPr>
              <a:t>ncubator Center in </a:t>
            </a:r>
            <a:r>
              <a:rPr lang="en-US" sz="1600" b="1" dirty="0" smtClean="0">
                <a:solidFill>
                  <a:schemeClr val="tx1"/>
                </a:solidFill>
                <a:latin typeface="Calibri" panose="020F0502020204030204" pitchFamily="34" charset="0"/>
              </a:rPr>
              <a:t>July, supporting local entrepreneurs </a:t>
            </a:r>
            <a:endParaRPr lang="en-US" sz="1600" b="1" dirty="0">
              <a:solidFill>
                <a:schemeClr val="tx1"/>
              </a:solidFill>
              <a:latin typeface="Calibri" panose="020F0502020204030204" pitchFamily="34" charset="0"/>
            </a:endParaRPr>
          </a:p>
        </p:txBody>
      </p:sp>
      <p:sp>
        <p:nvSpPr>
          <p:cNvPr id="14" name="Rechthoek 13"/>
          <p:cNvSpPr/>
          <p:nvPr/>
        </p:nvSpPr>
        <p:spPr>
          <a:xfrm>
            <a:off x="4998746" y="1341715"/>
            <a:ext cx="4284923" cy="17526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4"/>
          </a:p>
        </p:txBody>
      </p:sp>
      <p:sp>
        <p:nvSpPr>
          <p:cNvPr id="15" name="Freeform 65"/>
          <p:cNvSpPr>
            <a:spLocks noChangeArrowheads="1"/>
          </p:cNvSpPr>
          <p:nvPr/>
        </p:nvSpPr>
        <p:spPr bwMode="auto">
          <a:xfrm>
            <a:off x="542096" y="423363"/>
            <a:ext cx="320040" cy="283464"/>
          </a:xfrm>
          <a:custGeom>
            <a:avLst/>
            <a:gdLst>
              <a:gd name="T0" fmla="*/ 208618 w 608"/>
              <a:gd name="T1" fmla="*/ 204427 h 567"/>
              <a:gd name="T2" fmla="*/ 208618 w 608"/>
              <a:gd name="T3" fmla="*/ 204427 h 567"/>
              <a:gd name="T4" fmla="*/ 10089 w 608"/>
              <a:gd name="T5" fmla="*/ 204427 h 567"/>
              <a:gd name="T6" fmla="*/ 0 w 608"/>
              <a:gd name="T7" fmla="*/ 193953 h 567"/>
              <a:gd name="T8" fmla="*/ 10089 w 608"/>
              <a:gd name="T9" fmla="*/ 183840 h 567"/>
              <a:gd name="T10" fmla="*/ 208618 w 608"/>
              <a:gd name="T11" fmla="*/ 183840 h 567"/>
              <a:gd name="T12" fmla="*/ 218707 w 608"/>
              <a:gd name="T13" fmla="*/ 193953 h 567"/>
              <a:gd name="T14" fmla="*/ 208618 w 608"/>
              <a:gd name="T15" fmla="*/ 204427 h 567"/>
              <a:gd name="T16" fmla="*/ 165381 w 608"/>
              <a:gd name="T17" fmla="*/ 53816 h 567"/>
              <a:gd name="T18" fmla="*/ 165381 w 608"/>
              <a:gd name="T19" fmla="*/ 53816 h 567"/>
              <a:gd name="T20" fmla="*/ 137277 w 608"/>
              <a:gd name="T21" fmla="*/ 25644 h 567"/>
              <a:gd name="T22" fmla="*/ 160337 w 608"/>
              <a:gd name="T23" fmla="*/ 2528 h 567"/>
              <a:gd name="T24" fmla="*/ 172948 w 608"/>
              <a:gd name="T25" fmla="*/ 2528 h 567"/>
              <a:gd name="T26" fmla="*/ 188441 w 608"/>
              <a:gd name="T27" fmla="*/ 18059 h 567"/>
              <a:gd name="T28" fmla="*/ 188441 w 608"/>
              <a:gd name="T29" fmla="*/ 33228 h 567"/>
              <a:gd name="T30" fmla="*/ 165381 w 608"/>
              <a:gd name="T31" fmla="*/ 53816 h 567"/>
              <a:gd name="T32" fmla="*/ 73863 w 608"/>
              <a:gd name="T33" fmla="*/ 148083 h 567"/>
              <a:gd name="T34" fmla="*/ 73863 w 608"/>
              <a:gd name="T35" fmla="*/ 148083 h 567"/>
              <a:gd name="T36" fmla="*/ 45759 w 608"/>
              <a:gd name="T37" fmla="*/ 117383 h 567"/>
              <a:gd name="T38" fmla="*/ 129711 w 608"/>
              <a:gd name="T39" fmla="*/ 33228 h 567"/>
              <a:gd name="T40" fmla="*/ 160337 w 608"/>
              <a:gd name="T41" fmla="*/ 61400 h 567"/>
              <a:gd name="T42" fmla="*/ 73863 w 608"/>
              <a:gd name="T43" fmla="*/ 148083 h 567"/>
              <a:gd name="T44" fmla="*/ 27744 w 608"/>
              <a:gd name="T45" fmla="*/ 163614 h 567"/>
              <a:gd name="T46" fmla="*/ 27744 w 608"/>
              <a:gd name="T47" fmla="*/ 163614 h 567"/>
              <a:gd name="T48" fmla="*/ 38193 w 608"/>
              <a:gd name="T49" fmla="*/ 125329 h 567"/>
              <a:gd name="T50" fmla="*/ 65936 w 608"/>
              <a:gd name="T51" fmla="*/ 153140 h 567"/>
              <a:gd name="T52" fmla="*/ 27744 w 608"/>
              <a:gd name="T53" fmla="*/ 163614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15893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0"/>
          </p:nvPr>
        </p:nvSpPr>
        <p:spPr>
          <a:xfrm>
            <a:off x="1295400" y="1987692"/>
            <a:ext cx="8031289" cy="2315557"/>
          </a:xfrm>
        </p:spPr>
        <p:txBody>
          <a:bodyPr/>
          <a:lstStyle/>
          <a:p>
            <a:pPr algn="ctr"/>
            <a:r>
              <a:rPr lang="en-US" sz="2281" i="1" dirty="0"/>
              <a:t>“Our </a:t>
            </a:r>
            <a:r>
              <a:rPr lang="en-US" sz="2281" b="1" i="1" dirty="0"/>
              <a:t>Vision</a:t>
            </a:r>
            <a:r>
              <a:rPr lang="en-US" sz="2281" i="1" dirty="0"/>
              <a:t> is for our business to play a key role in the socio-economic success of the communities where we operate by providing high quality services to our customers, behaving as a responsible corporate citizen, and leveraging our technology to support development.”</a:t>
            </a:r>
          </a:p>
        </p:txBody>
      </p:sp>
      <p:sp>
        <p:nvSpPr>
          <p:cNvPr id="4" name="TextBox 10"/>
          <p:cNvSpPr txBox="1"/>
          <p:nvPr/>
        </p:nvSpPr>
        <p:spPr>
          <a:xfrm>
            <a:off x="5097834" y="4105513"/>
            <a:ext cx="4127750" cy="618887"/>
          </a:xfrm>
          <a:prstGeom prst="rect">
            <a:avLst/>
          </a:prstGeom>
          <a:noFill/>
        </p:spPr>
        <p:txBody>
          <a:bodyPr wrap="square" rtlCol="0">
            <a:spAutoFit/>
          </a:bodyPr>
          <a:lstStyle/>
          <a:p>
            <a:pPr algn="r"/>
            <a:r>
              <a:rPr lang="nl-NL" sz="1711" b="1" i="1" dirty="0"/>
              <a:t>Alexey M. </a:t>
            </a:r>
            <a:r>
              <a:rPr lang="nl-NL" sz="1711" b="1" i="1" dirty="0" err="1"/>
              <a:t>Reznikovich</a:t>
            </a:r>
            <a:endParaRPr lang="nl-NL" sz="1711" b="1" i="1" dirty="0"/>
          </a:p>
          <a:p>
            <a:pPr algn="r"/>
            <a:r>
              <a:rPr lang="nl-NL" sz="1711" i="1" dirty="0" err="1"/>
              <a:t>Chairman</a:t>
            </a:r>
            <a:r>
              <a:rPr lang="nl-NL" sz="1711" i="1" dirty="0"/>
              <a:t> of the </a:t>
            </a:r>
            <a:r>
              <a:rPr lang="nl-NL" sz="1711" i="1" dirty="0" err="1"/>
              <a:t>Supervisory</a:t>
            </a:r>
            <a:r>
              <a:rPr lang="nl-NL" sz="1711" i="1" dirty="0"/>
              <a:t> Board</a:t>
            </a:r>
          </a:p>
        </p:txBody>
      </p:sp>
      <p:sp>
        <p:nvSpPr>
          <p:cNvPr id="5" name="Titel 3"/>
          <p:cNvSpPr txBox="1">
            <a:spLocks/>
          </p:cNvSpPr>
          <p:nvPr/>
        </p:nvSpPr>
        <p:spPr>
          <a:xfrm>
            <a:off x="4114800" y="6324600"/>
            <a:ext cx="4314202" cy="362083"/>
          </a:xfrm>
          <a:prstGeom prst="rect">
            <a:avLst/>
          </a:prstGeom>
        </p:spPr>
        <p:txBody>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1140" b="1" dirty="0"/>
              <a:t>Tomas Lamanauskas, Group Director Public Policy</a:t>
            </a:r>
          </a:p>
          <a:p>
            <a:r>
              <a:rPr lang="en-US" sz="1140" b="1" dirty="0"/>
              <a:t>Tomas.Lamanauskas@vimpelcom.com</a:t>
            </a:r>
            <a:endParaRPr lang="en-GB" sz="1140" b="1" dirty="0"/>
          </a:p>
        </p:txBody>
      </p:sp>
    </p:spTree>
    <p:extLst>
      <p:ext uri="{BB962C8B-B14F-4D97-AF65-F5344CB8AC3E}">
        <p14:creationId xmlns:p14="http://schemas.microsoft.com/office/powerpoint/2010/main" val="39466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New technologies bring significant economic benefits</a:t>
            </a:r>
            <a:endParaRPr lang="en-US" b="1" dirty="0"/>
          </a:p>
        </p:txBody>
      </p:sp>
      <p:grpSp>
        <p:nvGrpSpPr>
          <p:cNvPr id="3" name="Groep 2"/>
          <p:cNvGrpSpPr/>
          <p:nvPr/>
        </p:nvGrpSpPr>
        <p:grpSpPr>
          <a:xfrm>
            <a:off x="862136" y="1066800"/>
            <a:ext cx="8382000" cy="5257800"/>
            <a:chOff x="5015880" y="1412876"/>
            <a:chExt cx="6885035" cy="4348186"/>
          </a:xfrm>
          <a:effectLst>
            <a:outerShdw blurRad="50800" dist="38100" dir="2700000" algn="tl" rotWithShape="0">
              <a:prstClr val="black">
                <a:alpha val="40000"/>
              </a:prstClr>
            </a:outerShdw>
          </a:effectLst>
        </p:grpSpPr>
        <p:pic>
          <p:nvPicPr>
            <p:cNvPr id="4" name="Afbeelding 3"/>
            <p:cNvPicPr>
              <a:picLocks noChangeAspect="1"/>
            </p:cNvPicPr>
            <p:nvPr/>
          </p:nvPicPr>
          <p:blipFill rotWithShape="1">
            <a:blip r:embed="rId2"/>
            <a:srcRect b="6948"/>
            <a:stretch/>
          </p:blipFill>
          <p:spPr>
            <a:xfrm>
              <a:off x="5015880" y="1412876"/>
              <a:ext cx="6885035" cy="4348186"/>
            </a:xfrm>
            <a:prstGeom prst="rect">
              <a:avLst/>
            </a:prstGeom>
            <a:noFill/>
            <a:ln>
              <a:noFill/>
            </a:ln>
          </p:spPr>
        </p:pic>
        <p:sp>
          <p:nvSpPr>
            <p:cNvPr id="5" name="Rechthoek 4"/>
            <p:cNvSpPr/>
            <p:nvPr/>
          </p:nvSpPr>
          <p:spPr>
            <a:xfrm>
              <a:off x="9840416" y="4941168"/>
              <a:ext cx="20604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grpSp>
      <p:sp>
        <p:nvSpPr>
          <p:cNvPr id="7" name="Tekstvak 6"/>
          <p:cNvSpPr txBox="1"/>
          <p:nvPr/>
        </p:nvSpPr>
        <p:spPr>
          <a:xfrm>
            <a:off x="609600" y="6516161"/>
            <a:ext cx="5486400" cy="246221"/>
          </a:xfrm>
          <a:prstGeom prst="rect">
            <a:avLst/>
          </a:prstGeom>
          <a:noFill/>
        </p:spPr>
        <p:txBody>
          <a:bodyPr wrap="square" rtlCol="0">
            <a:spAutoFit/>
          </a:bodyPr>
          <a:lstStyle/>
          <a:p>
            <a:pPr algn="just"/>
            <a:r>
              <a:rPr lang="en-US" sz="1000" dirty="0" smtClean="0">
                <a:latin typeface="Calibri" panose="020F0502020204030204" pitchFamily="34" charset="0"/>
              </a:rPr>
              <a:t>Source: McKinsey </a:t>
            </a:r>
            <a:r>
              <a:rPr lang="en-US" sz="1000" dirty="0">
                <a:latin typeface="Calibri" panose="020F0502020204030204" pitchFamily="34" charset="0"/>
              </a:rPr>
              <a:t>Global Institute </a:t>
            </a:r>
            <a:r>
              <a:rPr lang="en-US" sz="1000" dirty="0" smtClean="0">
                <a:latin typeface="Calibri" panose="020F0502020204030204" pitchFamily="34" charset="0"/>
              </a:rPr>
              <a:t>analysis</a:t>
            </a:r>
            <a:endParaRPr lang="en-US" sz="1000" dirty="0">
              <a:latin typeface="Calibri" panose="020F0502020204030204" pitchFamily="34" charset="0"/>
            </a:endParaRPr>
          </a:p>
        </p:txBody>
      </p:sp>
    </p:spTree>
    <p:extLst>
      <p:ext uri="{BB962C8B-B14F-4D97-AF65-F5344CB8AC3E}">
        <p14:creationId xmlns:p14="http://schemas.microsoft.com/office/powerpoint/2010/main" val="32055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al 58"/>
          <p:cNvSpPr/>
          <p:nvPr/>
        </p:nvSpPr>
        <p:spPr>
          <a:xfrm>
            <a:off x="2564075" y="4501129"/>
            <a:ext cx="5044609" cy="14478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b="1" dirty="0" smtClean="0"/>
              <a:t>Factors determining successful digitalization</a:t>
            </a:r>
            <a:endParaRPr lang="en-US" b="1" dirty="0"/>
          </a:p>
        </p:txBody>
      </p:sp>
      <p:sp>
        <p:nvSpPr>
          <p:cNvPr id="60" name="Ovaal 59"/>
          <p:cNvSpPr/>
          <p:nvPr/>
        </p:nvSpPr>
        <p:spPr>
          <a:xfrm>
            <a:off x="1985696" y="4346674"/>
            <a:ext cx="6191536" cy="1749326"/>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JL-LINKS en -RECHTS 12"/>
          <p:cNvSpPr/>
          <p:nvPr/>
        </p:nvSpPr>
        <p:spPr>
          <a:xfrm>
            <a:off x="1119064" y="4840336"/>
            <a:ext cx="7924800" cy="762000"/>
          </a:xfrm>
          <a:prstGeom prst="leftRightArrow">
            <a:avLst>
              <a:gd name="adj1" fmla="val 100000"/>
              <a:gd name="adj2" fmla="val 11429"/>
            </a:avLst>
          </a:prstGeom>
          <a:gradFill flip="none" rotWithShape="1">
            <a:gsLst>
              <a:gs pos="0">
                <a:schemeClr val="accent2"/>
              </a:gs>
              <a:gs pos="100000">
                <a:schemeClr val="accent6"/>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ICT-Empowered </a:t>
            </a:r>
            <a:br>
              <a:rPr lang="en-US" b="1" dirty="0" smtClean="0">
                <a:solidFill>
                  <a:schemeClr val="tx1"/>
                </a:solidFill>
              </a:rPr>
            </a:br>
            <a:r>
              <a:rPr lang="en-US" b="1" dirty="0" smtClean="0">
                <a:solidFill>
                  <a:schemeClr val="tx1"/>
                </a:solidFill>
              </a:rPr>
              <a:t>Communities  and Individuals</a:t>
            </a:r>
            <a:endParaRPr lang="en-US" b="1" dirty="0">
              <a:solidFill>
                <a:schemeClr val="tx1"/>
              </a:solidFill>
            </a:endParaRPr>
          </a:p>
        </p:txBody>
      </p:sp>
      <p:grpSp>
        <p:nvGrpSpPr>
          <p:cNvPr id="31" name="Groep 30"/>
          <p:cNvGrpSpPr/>
          <p:nvPr/>
        </p:nvGrpSpPr>
        <p:grpSpPr>
          <a:xfrm>
            <a:off x="862136" y="1600200"/>
            <a:ext cx="8438656" cy="2590800"/>
            <a:chOff x="990600" y="1665514"/>
            <a:chExt cx="8438656" cy="2590800"/>
          </a:xfrm>
        </p:grpSpPr>
        <p:sp>
          <p:nvSpPr>
            <p:cNvPr id="8" name="Vijfhoek 7"/>
            <p:cNvSpPr/>
            <p:nvPr/>
          </p:nvSpPr>
          <p:spPr>
            <a:xfrm rot="5400000">
              <a:off x="462643" y="2204357"/>
              <a:ext cx="2579914" cy="1524000"/>
            </a:xfrm>
            <a:prstGeom prst="homePlate">
              <a:avLst>
                <a:gd name="adj" fmla="val 1638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endParaRPr>
            </a:p>
          </p:txBody>
        </p:sp>
        <p:sp>
          <p:nvSpPr>
            <p:cNvPr id="9" name="Vijfhoek 8"/>
            <p:cNvSpPr/>
            <p:nvPr/>
          </p:nvSpPr>
          <p:spPr>
            <a:xfrm rot="5400000">
              <a:off x="2191307" y="2204357"/>
              <a:ext cx="2579914" cy="1524000"/>
            </a:xfrm>
            <a:prstGeom prst="homePlate">
              <a:avLst>
                <a:gd name="adj" fmla="val 1638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endParaRPr>
            </a:p>
          </p:txBody>
        </p:sp>
        <p:sp>
          <p:nvSpPr>
            <p:cNvPr id="10" name="Vijfhoek 9"/>
            <p:cNvSpPr/>
            <p:nvPr/>
          </p:nvSpPr>
          <p:spPr>
            <a:xfrm rot="5400000">
              <a:off x="3919971" y="2204357"/>
              <a:ext cx="2579914" cy="1524000"/>
            </a:xfrm>
            <a:prstGeom prst="homePlate">
              <a:avLst>
                <a:gd name="adj" fmla="val 1638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endParaRPr>
            </a:p>
          </p:txBody>
        </p:sp>
        <p:sp>
          <p:nvSpPr>
            <p:cNvPr id="11" name="Vijfhoek 10"/>
            <p:cNvSpPr/>
            <p:nvPr/>
          </p:nvSpPr>
          <p:spPr>
            <a:xfrm rot="5400000">
              <a:off x="5648635" y="2204357"/>
              <a:ext cx="2579914" cy="1524000"/>
            </a:xfrm>
            <a:prstGeom prst="homePlate">
              <a:avLst>
                <a:gd name="adj" fmla="val 1638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endParaRPr>
            </a:p>
          </p:txBody>
        </p:sp>
        <p:sp>
          <p:nvSpPr>
            <p:cNvPr id="12" name="Vijfhoek 11"/>
            <p:cNvSpPr/>
            <p:nvPr/>
          </p:nvSpPr>
          <p:spPr>
            <a:xfrm rot="5400000">
              <a:off x="7371856" y="2198914"/>
              <a:ext cx="2590800" cy="1524000"/>
            </a:xfrm>
            <a:prstGeom prst="homePlate">
              <a:avLst>
                <a:gd name="adj" fmla="val 16387"/>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tx1"/>
                </a:solidFill>
              </a:endParaRPr>
            </a:p>
          </p:txBody>
        </p:sp>
        <p:sp>
          <p:nvSpPr>
            <p:cNvPr id="14" name="Freeform 123"/>
            <p:cNvSpPr>
              <a:spLocks noChangeArrowheads="1"/>
            </p:cNvSpPr>
            <p:nvPr/>
          </p:nvSpPr>
          <p:spPr bwMode="auto">
            <a:xfrm>
              <a:off x="1592580" y="1981200"/>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15" name="Freeform 101"/>
            <p:cNvSpPr>
              <a:spLocks noChangeArrowheads="1"/>
            </p:cNvSpPr>
            <p:nvPr/>
          </p:nvSpPr>
          <p:spPr bwMode="auto">
            <a:xfrm>
              <a:off x="5049908" y="1998617"/>
              <a:ext cx="320040" cy="246888"/>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2"/>
            </a:solidFill>
            <a:ln>
              <a:noFill/>
            </a:ln>
            <a:effectLst/>
            <a:extLst/>
          </p:spPr>
          <p:txBody>
            <a:bodyPr wrap="none" lIns="34290" tIns="17145" rIns="34290" bIns="17145" anchor="ctr"/>
            <a:lstStyle/>
            <a:p>
              <a:pPr eaLnBrk="1" hangingPunct="1">
                <a:defRPr/>
              </a:pPr>
              <a:endParaRPr lang="en-US"/>
            </a:p>
          </p:txBody>
        </p:sp>
        <p:sp>
          <p:nvSpPr>
            <p:cNvPr id="16" name="Freeform 54"/>
            <p:cNvSpPr>
              <a:spLocks noEditPoints="1"/>
            </p:cNvSpPr>
            <p:nvPr/>
          </p:nvSpPr>
          <p:spPr bwMode="auto">
            <a:xfrm>
              <a:off x="6778572" y="1958340"/>
              <a:ext cx="320040" cy="320040"/>
            </a:xfrm>
            <a:custGeom>
              <a:avLst/>
              <a:gdLst>
                <a:gd name="T0" fmla="*/ 337803674 w 256"/>
                <a:gd name="T1" fmla="*/ 652720159 h 256"/>
                <a:gd name="T2" fmla="*/ 312404889 w 256"/>
                <a:gd name="T3" fmla="*/ 652720159 h 256"/>
                <a:gd name="T4" fmla="*/ 0 w 256"/>
                <a:gd name="T5" fmla="*/ 501698977 h 256"/>
                <a:gd name="T6" fmla="*/ 30477904 w 256"/>
                <a:gd name="T7" fmla="*/ 0 h 256"/>
                <a:gd name="T8" fmla="*/ 43178093 w 256"/>
                <a:gd name="T9" fmla="*/ 2559844 h 256"/>
                <a:gd name="T10" fmla="*/ 325105078 w 256"/>
                <a:gd name="T11" fmla="*/ 120304657 h 256"/>
                <a:gd name="T12" fmla="*/ 607030470 w 256"/>
                <a:gd name="T13" fmla="*/ 2559844 h 256"/>
                <a:gd name="T14" fmla="*/ 619730659 w 256"/>
                <a:gd name="T15" fmla="*/ 0 h 256"/>
                <a:gd name="T16" fmla="*/ 650208563 w 256"/>
                <a:gd name="T17" fmla="*/ 501698977 h 256"/>
                <a:gd name="T18" fmla="*/ 294625581 w 256"/>
                <a:gd name="T19" fmla="*/ 174058176 h 256"/>
                <a:gd name="T20" fmla="*/ 60957401 w 256"/>
                <a:gd name="T21" fmla="*/ 481221827 h 256"/>
                <a:gd name="T22" fmla="*/ 294625581 w 256"/>
                <a:gd name="T23" fmla="*/ 174058176 h 256"/>
                <a:gd name="T24" fmla="*/ 355582982 w 256"/>
                <a:gd name="T25" fmla="*/ 174058176 h 256"/>
                <a:gd name="T26" fmla="*/ 589251162 w 256"/>
                <a:gd name="T27" fmla="*/ 481221827 h 256"/>
                <a:gd name="T28" fmla="*/ 403840195 w 256"/>
                <a:gd name="T29" fmla="*/ 217573920 h 256"/>
                <a:gd name="T30" fmla="*/ 528293760 w 256"/>
                <a:gd name="T31" fmla="*/ 163820401 h 256"/>
                <a:gd name="T32" fmla="*/ 540993949 w 256"/>
                <a:gd name="T33" fmla="*/ 222693607 h 256"/>
                <a:gd name="T34" fmla="*/ 416540384 w 256"/>
                <a:gd name="T35" fmla="*/ 276445526 h 256"/>
                <a:gd name="T36" fmla="*/ 403840195 w 256"/>
                <a:gd name="T37" fmla="*/ 217573920 h 256"/>
                <a:gd name="T38" fmla="*/ 403840195 w 256"/>
                <a:gd name="T39" fmla="*/ 330199045 h 256"/>
                <a:gd name="T40" fmla="*/ 528293760 w 256"/>
                <a:gd name="T41" fmla="*/ 276445526 h 256"/>
                <a:gd name="T42" fmla="*/ 540993949 w 256"/>
                <a:gd name="T43" fmla="*/ 335318733 h 256"/>
                <a:gd name="T44" fmla="*/ 416540384 w 256"/>
                <a:gd name="T45" fmla="*/ 389072251 h 256"/>
                <a:gd name="T46" fmla="*/ 403840195 w 256"/>
                <a:gd name="T47" fmla="*/ 330199045 h 256"/>
                <a:gd name="T48" fmla="*/ 403840195 w 256"/>
                <a:gd name="T49" fmla="*/ 442825770 h 256"/>
                <a:gd name="T50" fmla="*/ 528293760 w 256"/>
                <a:gd name="T51" fmla="*/ 389072251 h 256"/>
                <a:gd name="T52" fmla="*/ 540993949 w 256"/>
                <a:gd name="T53" fmla="*/ 447945458 h 256"/>
                <a:gd name="T54" fmla="*/ 416540384 w 256"/>
                <a:gd name="T55" fmla="*/ 501698977 h 256"/>
                <a:gd name="T56" fmla="*/ 403840195 w 256"/>
                <a:gd name="T57" fmla="*/ 442825770 h 256"/>
                <a:gd name="T58" fmla="*/ 134613398 w 256"/>
                <a:gd name="T59" fmla="*/ 166380244 h 256"/>
                <a:gd name="T60" fmla="*/ 264147677 w 256"/>
                <a:gd name="T61" fmla="*/ 245730601 h 256"/>
                <a:gd name="T62" fmla="*/ 220969584 w 256"/>
                <a:gd name="T63" fmla="*/ 273887282 h 256"/>
                <a:gd name="T64" fmla="*/ 91435305 w 256"/>
                <a:gd name="T65" fmla="*/ 194536926 h 256"/>
                <a:gd name="T66" fmla="*/ 121914803 w 256"/>
                <a:gd name="T67" fmla="*/ 276445526 h 256"/>
                <a:gd name="T68" fmla="*/ 246368369 w 256"/>
                <a:gd name="T69" fmla="*/ 330199045 h 256"/>
                <a:gd name="T70" fmla="*/ 233668179 w 256"/>
                <a:gd name="T71" fmla="*/ 389072251 h 256"/>
                <a:gd name="T72" fmla="*/ 109214614 w 256"/>
                <a:gd name="T73" fmla="*/ 335318733 h 256"/>
                <a:gd name="T74" fmla="*/ 121914803 w 256"/>
                <a:gd name="T75" fmla="*/ 276445526 h 256"/>
                <a:gd name="T76" fmla="*/ 134613398 w 256"/>
                <a:gd name="T77" fmla="*/ 391632095 h 256"/>
                <a:gd name="T78" fmla="*/ 264147677 w 256"/>
                <a:gd name="T79" fmla="*/ 470982452 h 256"/>
                <a:gd name="T80" fmla="*/ 220969584 w 256"/>
                <a:gd name="T81" fmla="*/ 499139133 h 256"/>
                <a:gd name="T82" fmla="*/ 91435305 w 256"/>
                <a:gd name="T83" fmla="*/ 419788777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chemeClr val="accent2"/>
            </a:solidFill>
            <a:ln>
              <a:noFill/>
            </a:ln>
          </p:spPr>
          <p:txBody>
            <a:bodyPr/>
            <a:lstStyle/>
            <a:p>
              <a:endParaRPr lang="en-US"/>
            </a:p>
          </p:txBody>
        </p:sp>
        <p:grpSp>
          <p:nvGrpSpPr>
            <p:cNvPr id="17" name="Group 292"/>
            <p:cNvGrpSpPr/>
            <p:nvPr/>
          </p:nvGrpSpPr>
          <p:grpSpPr>
            <a:xfrm>
              <a:off x="3376108" y="1965960"/>
              <a:ext cx="210312" cy="320040"/>
              <a:chOff x="3922713" y="2541588"/>
              <a:chExt cx="204788" cy="296863"/>
            </a:xfrm>
            <a:solidFill>
              <a:schemeClr val="accent2"/>
            </a:solidFill>
          </p:grpSpPr>
          <p:sp>
            <p:nvSpPr>
              <p:cNvPr id="18" name="Rectangle 72"/>
              <p:cNvSpPr>
                <a:spLocks noChangeArrowheads="1"/>
              </p:cNvSpPr>
              <p:nvPr/>
            </p:nvSpPr>
            <p:spPr bwMode="auto">
              <a:xfrm>
                <a:off x="3957638" y="2616200"/>
                <a:ext cx="130175" cy="1095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19" name="Rectangle 73"/>
              <p:cNvSpPr>
                <a:spLocks noChangeArrowheads="1"/>
              </p:cNvSpPr>
              <p:nvPr/>
            </p:nvSpPr>
            <p:spPr bwMode="auto">
              <a:xfrm>
                <a:off x="3995738" y="2578100"/>
                <a:ext cx="571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0" name="Freeform 74"/>
              <p:cNvSpPr>
                <a:spLocks noEditPoints="1"/>
              </p:cNvSpPr>
              <p:nvPr/>
            </p:nvSpPr>
            <p:spPr bwMode="auto">
              <a:xfrm>
                <a:off x="3922713" y="2541588"/>
                <a:ext cx="204788" cy="296863"/>
              </a:xfrm>
              <a:custGeom>
                <a:avLst/>
                <a:gdLst/>
                <a:ahLst/>
                <a:cxnLst>
                  <a:cxn ang="0">
                    <a:pos x="65" y="0"/>
                  </a:cxn>
                  <a:cxn ang="0">
                    <a:pos x="14" y="0"/>
                  </a:cxn>
                  <a:cxn ang="0">
                    <a:pos x="0" y="14"/>
                  </a:cxn>
                  <a:cxn ang="0">
                    <a:pos x="0" y="102"/>
                  </a:cxn>
                  <a:cxn ang="0">
                    <a:pos x="14" y="116"/>
                  </a:cxn>
                  <a:cxn ang="0">
                    <a:pos x="65" y="116"/>
                  </a:cxn>
                  <a:cxn ang="0">
                    <a:pos x="80" y="102"/>
                  </a:cxn>
                  <a:cxn ang="0">
                    <a:pos x="80" y="14"/>
                  </a:cxn>
                  <a:cxn ang="0">
                    <a:pos x="65" y="0"/>
                  </a:cxn>
                  <a:cxn ang="0">
                    <a:pos x="73" y="102"/>
                  </a:cxn>
                  <a:cxn ang="0">
                    <a:pos x="65" y="109"/>
                  </a:cxn>
                  <a:cxn ang="0">
                    <a:pos x="14" y="109"/>
                  </a:cxn>
                  <a:cxn ang="0">
                    <a:pos x="7" y="102"/>
                  </a:cxn>
                  <a:cxn ang="0">
                    <a:pos x="7" y="14"/>
                  </a:cxn>
                  <a:cxn ang="0">
                    <a:pos x="14" y="7"/>
                  </a:cxn>
                  <a:cxn ang="0">
                    <a:pos x="65" y="7"/>
                  </a:cxn>
                  <a:cxn ang="0">
                    <a:pos x="73" y="14"/>
                  </a:cxn>
                  <a:cxn ang="0">
                    <a:pos x="73" y="102"/>
                  </a:cxn>
                </a:cxnLst>
                <a:rect l="0" t="0" r="r" b="b"/>
                <a:pathLst>
                  <a:path w="80" h="116">
                    <a:moveTo>
                      <a:pt x="65" y="0"/>
                    </a:moveTo>
                    <a:cubicBezTo>
                      <a:pt x="14" y="0"/>
                      <a:pt x="14" y="0"/>
                      <a:pt x="14" y="0"/>
                    </a:cubicBezTo>
                    <a:cubicBezTo>
                      <a:pt x="6" y="0"/>
                      <a:pt x="0" y="6"/>
                      <a:pt x="0" y="14"/>
                    </a:cubicBezTo>
                    <a:cubicBezTo>
                      <a:pt x="0" y="102"/>
                      <a:pt x="0" y="102"/>
                      <a:pt x="0" y="102"/>
                    </a:cubicBezTo>
                    <a:cubicBezTo>
                      <a:pt x="0" y="110"/>
                      <a:pt x="6" y="116"/>
                      <a:pt x="14" y="116"/>
                    </a:cubicBezTo>
                    <a:cubicBezTo>
                      <a:pt x="65" y="116"/>
                      <a:pt x="65" y="116"/>
                      <a:pt x="65" y="116"/>
                    </a:cubicBezTo>
                    <a:cubicBezTo>
                      <a:pt x="73" y="116"/>
                      <a:pt x="80" y="110"/>
                      <a:pt x="80" y="102"/>
                    </a:cubicBezTo>
                    <a:cubicBezTo>
                      <a:pt x="80" y="14"/>
                      <a:pt x="80" y="14"/>
                      <a:pt x="80" y="14"/>
                    </a:cubicBezTo>
                    <a:cubicBezTo>
                      <a:pt x="80" y="6"/>
                      <a:pt x="73" y="0"/>
                      <a:pt x="65" y="0"/>
                    </a:cubicBezTo>
                    <a:close/>
                    <a:moveTo>
                      <a:pt x="73" y="102"/>
                    </a:moveTo>
                    <a:cubicBezTo>
                      <a:pt x="73" y="106"/>
                      <a:pt x="69" y="109"/>
                      <a:pt x="65" y="109"/>
                    </a:cubicBezTo>
                    <a:cubicBezTo>
                      <a:pt x="14" y="109"/>
                      <a:pt x="14" y="109"/>
                      <a:pt x="14" y="109"/>
                    </a:cubicBezTo>
                    <a:cubicBezTo>
                      <a:pt x="10" y="109"/>
                      <a:pt x="7" y="106"/>
                      <a:pt x="7" y="102"/>
                    </a:cubicBezTo>
                    <a:cubicBezTo>
                      <a:pt x="7" y="14"/>
                      <a:pt x="7" y="14"/>
                      <a:pt x="7" y="14"/>
                    </a:cubicBezTo>
                    <a:cubicBezTo>
                      <a:pt x="7" y="10"/>
                      <a:pt x="10" y="7"/>
                      <a:pt x="14" y="7"/>
                    </a:cubicBezTo>
                    <a:cubicBezTo>
                      <a:pt x="65" y="7"/>
                      <a:pt x="65" y="7"/>
                      <a:pt x="65" y="7"/>
                    </a:cubicBezTo>
                    <a:cubicBezTo>
                      <a:pt x="69" y="7"/>
                      <a:pt x="73" y="10"/>
                      <a:pt x="73" y="14"/>
                    </a:cubicBezTo>
                    <a:lnTo>
                      <a:pt x="73" y="102"/>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1" name="Rectangle 75"/>
              <p:cNvSpPr>
                <a:spLocks noChangeArrowheads="1"/>
              </p:cNvSpPr>
              <p:nvPr/>
            </p:nvSpPr>
            <p:spPr bwMode="auto">
              <a:xfrm>
                <a:off x="3957638"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2" name="Rectangle 76"/>
              <p:cNvSpPr>
                <a:spLocks noChangeArrowheads="1"/>
              </p:cNvSpPr>
              <p:nvPr/>
            </p:nvSpPr>
            <p:spPr bwMode="auto">
              <a:xfrm>
                <a:off x="3995738" y="2782888"/>
                <a:ext cx="19050"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3" name="Rectangle 77"/>
              <p:cNvSpPr>
                <a:spLocks noChangeArrowheads="1"/>
              </p:cNvSpPr>
              <p:nvPr/>
            </p:nvSpPr>
            <p:spPr bwMode="auto">
              <a:xfrm>
                <a:off x="4032250" y="2782888"/>
                <a:ext cx="20638"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4" name="Rectangle 78"/>
              <p:cNvSpPr>
                <a:spLocks noChangeArrowheads="1"/>
              </p:cNvSpPr>
              <p:nvPr/>
            </p:nvSpPr>
            <p:spPr bwMode="auto">
              <a:xfrm>
                <a:off x="4070350" y="2782888"/>
                <a:ext cx="17463" cy="20638"/>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5" name="Rectangle 79"/>
              <p:cNvSpPr>
                <a:spLocks noChangeArrowheads="1"/>
              </p:cNvSpPr>
              <p:nvPr/>
            </p:nvSpPr>
            <p:spPr bwMode="auto">
              <a:xfrm>
                <a:off x="3957638"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6" name="Rectangle 80"/>
              <p:cNvSpPr>
                <a:spLocks noChangeArrowheads="1"/>
              </p:cNvSpPr>
              <p:nvPr/>
            </p:nvSpPr>
            <p:spPr bwMode="auto">
              <a:xfrm>
                <a:off x="3995738" y="2746375"/>
                <a:ext cx="19050"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7" name="Rectangle 81"/>
              <p:cNvSpPr>
                <a:spLocks noChangeArrowheads="1"/>
              </p:cNvSpPr>
              <p:nvPr/>
            </p:nvSpPr>
            <p:spPr bwMode="auto">
              <a:xfrm>
                <a:off x="4032250" y="2746375"/>
                <a:ext cx="20638"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sp>
            <p:nvSpPr>
              <p:cNvPr id="28" name="Rectangle 82"/>
              <p:cNvSpPr>
                <a:spLocks noChangeArrowheads="1"/>
              </p:cNvSpPr>
              <p:nvPr/>
            </p:nvSpPr>
            <p:spPr bwMode="auto">
              <a:xfrm>
                <a:off x="4070350" y="2746375"/>
                <a:ext cx="17463" cy="17463"/>
              </a:xfrm>
              <a:prstGeom prst="rect">
                <a:avLst/>
              </a:prstGeom>
              <a:grpFill/>
              <a:ln w="9525">
                <a:noFill/>
                <a:miter lim="800000"/>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9" name="Freeform 73"/>
            <p:cNvSpPr>
              <a:spLocks noChangeArrowheads="1"/>
            </p:cNvSpPr>
            <p:nvPr/>
          </p:nvSpPr>
          <p:spPr bwMode="auto">
            <a:xfrm>
              <a:off x="8503786" y="1945422"/>
              <a:ext cx="320040" cy="320040"/>
            </a:xfrm>
            <a:custGeom>
              <a:avLst/>
              <a:gdLst>
                <a:gd name="T0" fmla="*/ 207003 w 602"/>
                <a:gd name="T1" fmla="*/ 78781 h 609"/>
                <a:gd name="T2" fmla="*/ 207003 w 602"/>
                <a:gd name="T3" fmla="*/ 78781 h 609"/>
                <a:gd name="T4" fmla="*/ 196527 w 602"/>
                <a:gd name="T5" fmla="*/ 78781 h 609"/>
                <a:gd name="T6" fmla="*/ 191469 w 602"/>
                <a:gd name="T7" fmla="*/ 78781 h 609"/>
                <a:gd name="T8" fmla="*/ 163291 w 602"/>
                <a:gd name="T9" fmla="*/ 78781 h 609"/>
                <a:gd name="T10" fmla="*/ 153175 w 602"/>
                <a:gd name="T11" fmla="*/ 68708 h 609"/>
                <a:gd name="T12" fmla="*/ 163291 w 602"/>
                <a:gd name="T13" fmla="*/ 58276 h 609"/>
                <a:gd name="T14" fmla="*/ 181354 w 602"/>
                <a:gd name="T15" fmla="*/ 58276 h 609"/>
                <a:gd name="T16" fmla="*/ 107295 w 602"/>
                <a:gd name="T17" fmla="*/ 20145 h 609"/>
                <a:gd name="T18" fmla="*/ 20592 w 602"/>
                <a:gd name="T19" fmla="*/ 109358 h 609"/>
                <a:gd name="T20" fmla="*/ 10115 w 602"/>
                <a:gd name="T21" fmla="*/ 119430 h 609"/>
                <a:gd name="T22" fmla="*/ 0 w 602"/>
                <a:gd name="T23" fmla="*/ 109358 h 609"/>
                <a:gd name="T24" fmla="*/ 0 w 602"/>
                <a:gd name="T25" fmla="*/ 109358 h 609"/>
                <a:gd name="T26" fmla="*/ 107295 w 602"/>
                <a:gd name="T27" fmla="*/ 0 h 609"/>
                <a:gd name="T28" fmla="*/ 196527 w 602"/>
                <a:gd name="T29" fmla="*/ 45686 h 609"/>
                <a:gd name="T30" fmla="*/ 196527 w 602"/>
                <a:gd name="T31" fmla="*/ 28059 h 609"/>
                <a:gd name="T32" fmla="*/ 207003 w 602"/>
                <a:gd name="T33" fmla="*/ 17627 h 609"/>
                <a:gd name="T34" fmla="*/ 217119 w 602"/>
                <a:gd name="T35" fmla="*/ 28059 h 609"/>
                <a:gd name="T36" fmla="*/ 217119 w 602"/>
                <a:gd name="T37" fmla="*/ 68708 h 609"/>
                <a:gd name="T38" fmla="*/ 207003 w 602"/>
                <a:gd name="T39" fmla="*/ 78781 h 609"/>
                <a:gd name="T40" fmla="*/ 10115 w 602"/>
                <a:gd name="T41" fmla="*/ 139935 h 609"/>
                <a:gd name="T42" fmla="*/ 10115 w 602"/>
                <a:gd name="T43" fmla="*/ 139935 h 609"/>
                <a:gd name="T44" fmla="*/ 53467 w 602"/>
                <a:gd name="T45" fmla="*/ 139935 h 609"/>
                <a:gd name="T46" fmla="*/ 63943 w 602"/>
                <a:gd name="T47" fmla="*/ 150007 h 609"/>
                <a:gd name="T48" fmla="*/ 53467 w 602"/>
                <a:gd name="T49" fmla="*/ 160079 h 609"/>
                <a:gd name="T50" fmla="*/ 35765 w 602"/>
                <a:gd name="T51" fmla="*/ 160079 h 609"/>
                <a:gd name="T52" fmla="*/ 107295 w 602"/>
                <a:gd name="T53" fmla="*/ 198211 h 609"/>
                <a:gd name="T54" fmla="*/ 196527 w 602"/>
                <a:gd name="T55" fmla="*/ 109358 h 609"/>
                <a:gd name="T56" fmla="*/ 207003 w 602"/>
                <a:gd name="T57" fmla="*/ 99285 h 609"/>
                <a:gd name="T58" fmla="*/ 217119 w 602"/>
                <a:gd name="T59" fmla="*/ 109358 h 609"/>
                <a:gd name="T60" fmla="*/ 217119 w 602"/>
                <a:gd name="T61" fmla="*/ 109358 h 609"/>
                <a:gd name="T62" fmla="*/ 107295 w 602"/>
                <a:gd name="T63" fmla="*/ 218715 h 609"/>
                <a:gd name="T64" fmla="*/ 20592 w 602"/>
                <a:gd name="T65" fmla="*/ 172670 h 609"/>
                <a:gd name="T66" fmla="*/ 20592 w 602"/>
                <a:gd name="T67" fmla="*/ 190656 h 609"/>
                <a:gd name="T68" fmla="*/ 10115 w 602"/>
                <a:gd name="T69" fmla="*/ 200729 h 609"/>
                <a:gd name="T70" fmla="*/ 0 w 602"/>
                <a:gd name="T71" fmla="*/ 190656 h 609"/>
                <a:gd name="T72" fmla="*/ 0 w 602"/>
                <a:gd name="T73" fmla="*/ 150007 h 609"/>
                <a:gd name="T74" fmla="*/ 10115 w 602"/>
                <a:gd name="T75" fmla="*/ 139935 h 6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chemeClr val="accent2"/>
            </a:solidFill>
            <a:ln>
              <a:noFill/>
            </a:ln>
            <a:effectLst/>
            <a:extLst/>
          </p:spPr>
          <p:txBody>
            <a:bodyPr wrap="none" anchor="ctr"/>
            <a:lstStyle/>
            <a:p>
              <a:pPr eaLnBrk="1" hangingPunct="1">
                <a:defRPr/>
              </a:pPr>
              <a:endParaRPr lang="en-US"/>
            </a:p>
          </p:txBody>
        </p:sp>
      </p:grpSp>
      <p:grpSp>
        <p:nvGrpSpPr>
          <p:cNvPr id="46" name="Groep 45"/>
          <p:cNvGrpSpPr/>
          <p:nvPr/>
        </p:nvGrpSpPr>
        <p:grpSpPr>
          <a:xfrm>
            <a:off x="1405061" y="4959860"/>
            <a:ext cx="7253892" cy="551239"/>
            <a:chOff x="1405061" y="4265457"/>
            <a:chExt cx="7253892" cy="551239"/>
          </a:xfrm>
        </p:grpSpPr>
        <p:sp>
          <p:nvSpPr>
            <p:cNvPr id="47" name="Freeform 119"/>
            <p:cNvSpPr>
              <a:spLocks noChangeArrowheads="1"/>
            </p:cNvSpPr>
            <p:nvPr/>
          </p:nvSpPr>
          <p:spPr bwMode="auto">
            <a:xfrm>
              <a:off x="1405061" y="4557371"/>
              <a:ext cx="219075" cy="193675"/>
            </a:xfrm>
            <a:custGeom>
              <a:avLst/>
              <a:gdLst>
                <a:gd name="T0" fmla="*/ 173023 w 609"/>
                <a:gd name="T1" fmla="*/ 86398 h 538"/>
                <a:gd name="T2" fmla="*/ 173023 w 609"/>
                <a:gd name="T3" fmla="*/ 86398 h 538"/>
                <a:gd name="T4" fmla="*/ 129857 w 609"/>
                <a:gd name="T5" fmla="*/ 43199 h 538"/>
                <a:gd name="T6" fmla="*/ 173023 w 609"/>
                <a:gd name="T7" fmla="*/ 0 h 538"/>
                <a:gd name="T8" fmla="*/ 218707 w 609"/>
                <a:gd name="T9" fmla="*/ 43199 h 538"/>
                <a:gd name="T10" fmla="*/ 173023 w 609"/>
                <a:gd name="T11" fmla="*/ 86398 h 538"/>
                <a:gd name="T12" fmla="*/ 193167 w 609"/>
                <a:gd name="T13" fmla="*/ 32759 h 538"/>
                <a:gd name="T14" fmla="*/ 193167 w 609"/>
                <a:gd name="T15" fmla="*/ 32759 h 538"/>
                <a:gd name="T16" fmla="*/ 183095 w 609"/>
                <a:gd name="T17" fmla="*/ 32759 h 538"/>
                <a:gd name="T18" fmla="*/ 183095 w 609"/>
                <a:gd name="T19" fmla="*/ 22679 h 538"/>
                <a:gd name="T20" fmla="*/ 173023 w 609"/>
                <a:gd name="T21" fmla="*/ 12600 h 538"/>
                <a:gd name="T22" fmla="*/ 162592 w 609"/>
                <a:gd name="T23" fmla="*/ 22679 h 538"/>
                <a:gd name="T24" fmla="*/ 162592 w 609"/>
                <a:gd name="T25" fmla="*/ 32759 h 538"/>
                <a:gd name="T26" fmla="*/ 152520 w 609"/>
                <a:gd name="T27" fmla="*/ 32759 h 538"/>
                <a:gd name="T28" fmla="*/ 142448 w 609"/>
                <a:gd name="T29" fmla="*/ 43199 h 538"/>
                <a:gd name="T30" fmla="*/ 152520 w 609"/>
                <a:gd name="T31" fmla="*/ 53279 h 538"/>
                <a:gd name="T32" fmla="*/ 162592 w 609"/>
                <a:gd name="T33" fmla="*/ 53279 h 538"/>
                <a:gd name="T34" fmla="*/ 162592 w 609"/>
                <a:gd name="T35" fmla="*/ 63358 h 538"/>
                <a:gd name="T36" fmla="*/ 173023 w 609"/>
                <a:gd name="T37" fmla="*/ 73798 h 538"/>
                <a:gd name="T38" fmla="*/ 183095 w 609"/>
                <a:gd name="T39" fmla="*/ 63358 h 538"/>
                <a:gd name="T40" fmla="*/ 183095 w 609"/>
                <a:gd name="T41" fmla="*/ 53279 h 538"/>
                <a:gd name="T42" fmla="*/ 193167 w 609"/>
                <a:gd name="T43" fmla="*/ 53279 h 538"/>
                <a:gd name="T44" fmla="*/ 203239 w 609"/>
                <a:gd name="T45" fmla="*/ 43199 h 538"/>
                <a:gd name="T46" fmla="*/ 193167 w 609"/>
                <a:gd name="T47" fmla="*/ 32759 h 538"/>
                <a:gd name="T48" fmla="*/ 83814 w 609"/>
                <a:gd name="T49" fmla="*/ 116997 h 538"/>
                <a:gd name="T50" fmla="*/ 83814 w 609"/>
                <a:gd name="T51" fmla="*/ 116997 h 538"/>
                <a:gd name="T52" fmla="*/ 170505 w 609"/>
                <a:gd name="T53" fmla="*/ 111957 h 538"/>
                <a:gd name="T54" fmla="*/ 178059 w 609"/>
                <a:gd name="T55" fmla="*/ 96478 h 538"/>
                <a:gd name="T56" fmla="*/ 203239 w 609"/>
                <a:gd name="T57" fmla="*/ 88918 h 538"/>
                <a:gd name="T58" fmla="*/ 185613 w 609"/>
                <a:gd name="T59" fmla="*/ 124557 h 538"/>
                <a:gd name="T60" fmla="*/ 185613 w 609"/>
                <a:gd name="T61" fmla="*/ 124557 h 538"/>
                <a:gd name="T62" fmla="*/ 178059 w 609"/>
                <a:gd name="T63" fmla="*/ 132117 h 538"/>
                <a:gd name="T64" fmla="*/ 178059 w 609"/>
                <a:gd name="T65" fmla="*/ 132117 h 538"/>
                <a:gd name="T66" fmla="*/ 88850 w 609"/>
                <a:gd name="T67" fmla="*/ 137156 h 538"/>
                <a:gd name="T68" fmla="*/ 94246 w 609"/>
                <a:gd name="T69" fmla="*/ 152636 h 538"/>
                <a:gd name="T70" fmla="*/ 190649 w 609"/>
                <a:gd name="T71" fmla="*/ 152636 h 538"/>
                <a:gd name="T72" fmla="*/ 211153 w 609"/>
                <a:gd name="T73" fmla="*/ 172796 h 538"/>
                <a:gd name="T74" fmla="*/ 190649 w 609"/>
                <a:gd name="T75" fmla="*/ 193315 h 538"/>
                <a:gd name="T76" fmla="*/ 170505 w 609"/>
                <a:gd name="T77" fmla="*/ 172796 h 538"/>
                <a:gd name="T78" fmla="*/ 76260 w 609"/>
                <a:gd name="T79" fmla="*/ 172796 h 538"/>
                <a:gd name="T80" fmla="*/ 56116 w 609"/>
                <a:gd name="T81" fmla="*/ 193315 h 538"/>
                <a:gd name="T82" fmla="*/ 35612 w 609"/>
                <a:gd name="T83" fmla="*/ 172796 h 538"/>
                <a:gd name="T84" fmla="*/ 56116 w 609"/>
                <a:gd name="T85" fmla="*/ 152636 h 538"/>
                <a:gd name="T86" fmla="*/ 73742 w 609"/>
                <a:gd name="T87" fmla="*/ 152636 h 538"/>
                <a:gd name="T88" fmla="*/ 33094 w 609"/>
                <a:gd name="T89" fmla="*/ 40679 h 538"/>
                <a:gd name="T90" fmla="*/ 10072 w 609"/>
                <a:gd name="T91" fmla="*/ 40679 h 538"/>
                <a:gd name="T92" fmla="*/ 0 w 609"/>
                <a:gd name="T93" fmla="*/ 30239 h 538"/>
                <a:gd name="T94" fmla="*/ 10072 w 609"/>
                <a:gd name="T95" fmla="*/ 20159 h 538"/>
                <a:gd name="T96" fmla="*/ 40648 w 609"/>
                <a:gd name="T97" fmla="*/ 20159 h 538"/>
                <a:gd name="T98" fmla="*/ 50720 w 609"/>
                <a:gd name="T99" fmla="*/ 25199 h 538"/>
                <a:gd name="T100" fmla="*/ 50720 w 609"/>
                <a:gd name="T101" fmla="*/ 25199 h 538"/>
                <a:gd name="T102" fmla="*/ 56116 w 609"/>
                <a:gd name="T103" fmla="*/ 43199 h 538"/>
                <a:gd name="T104" fmla="*/ 119426 w 609"/>
                <a:gd name="T105" fmla="*/ 43199 h 538"/>
                <a:gd name="T106" fmla="*/ 124462 w 609"/>
                <a:gd name="T107" fmla="*/ 63358 h 538"/>
                <a:gd name="T108" fmla="*/ 63670 w 609"/>
                <a:gd name="T109" fmla="*/ 63358 h 538"/>
                <a:gd name="T110" fmla="*/ 83814 w 609"/>
                <a:gd name="T111" fmla="*/ 116997 h 5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9" h="538">
                  <a:moveTo>
                    <a:pt x="481" y="240"/>
                  </a:moveTo>
                  <a:lnTo>
                    <a:pt x="481" y="240"/>
                  </a:lnTo>
                  <a:cubicBezTo>
                    <a:pt x="417" y="240"/>
                    <a:pt x="361" y="191"/>
                    <a:pt x="361" y="120"/>
                  </a:cubicBezTo>
                  <a:cubicBezTo>
                    <a:pt x="361" y="49"/>
                    <a:pt x="417" y="0"/>
                    <a:pt x="481" y="0"/>
                  </a:cubicBezTo>
                  <a:cubicBezTo>
                    <a:pt x="551" y="0"/>
                    <a:pt x="608" y="49"/>
                    <a:pt x="608" y="120"/>
                  </a:cubicBezTo>
                  <a:cubicBezTo>
                    <a:pt x="608" y="191"/>
                    <a:pt x="551" y="240"/>
                    <a:pt x="481" y="240"/>
                  </a:cubicBezTo>
                  <a:close/>
                  <a:moveTo>
                    <a:pt x="537" y="91"/>
                  </a:moveTo>
                  <a:lnTo>
                    <a:pt x="537" y="91"/>
                  </a:lnTo>
                  <a:cubicBezTo>
                    <a:pt x="509" y="91"/>
                    <a:pt x="509" y="91"/>
                    <a:pt x="509" y="91"/>
                  </a:cubicBezTo>
                  <a:cubicBezTo>
                    <a:pt x="509" y="63"/>
                    <a:pt x="509" y="63"/>
                    <a:pt x="509" y="63"/>
                  </a:cubicBezTo>
                  <a:cubicBezTo>
                    <a:pt x="509" y="49"/>
                    <a:pt x="502" y="35"/>
                    <a:pt x="481" y="35"/>
                  </a:cubicBezTo>
                  <a:cubicBezTo>
                    <a:pt x="467" y="35"/>
                    <a:pt x="452" y="49"/>
                    <a:pt x="452" y="63"/>
                  </a:cubicBezTo>
                  <a:cubicBezTo>
                    <a:pt x="452" y="91"/>
                    <a:pt x="452" y="91"/>
                    <a:pt x="452" y="91"/>
                  </a:cubicBezTo>
                  <a:cubicBezTo>
                    <a:pt x="424" y="91"/>
                    <a:pt x="424" y="91"/>
                    <a:pt x="424" y="91"/>
                  </a:cubicBezTo>
                  <a:cubicBezTo>
                    <a:pt x="410" y="91"/>
                    <a:pt x="396" y="106"/>
                    <a:pt x="396" y="120"/>
                  </a:cubicBezTo>
                  <a:cubicBezTo>
                    <a:pt x="396" y="134"/>
                    <a:pt x="410" y="148"/>
                    <a:pt x="424" y="148"/>
                  </a:cubicBezTo>
                  <a:cubicBezTo>
                    <a:pt x="452" y="148"/>
                    <a:pt x="452" y="148"/>
                    <a:pt x="452" y="148"/>
                  </a:cubicBezTo>
                  <a:cubicBezTo>
                    <a:pt x="452" y="176"/>
                    <a:pt x="452" y="176"/>
                    <a:pt x="452" y="176"/>
                  </a:cubicBezTo>
                  <a:cubicBezTo>
                    <a:pt x="452" y="191"/>
                    <a:pt x="467" y="205"/>
                    <a:pt x="481" y="205"/>
                  </a:cubicBezTo>
                  <a:cubicBezTo>
                    <a:pt x="502" y="205"/>
                    <a:pt x="509" y="191"/>
                    <a:pt x="509" y="176"/>
                  </a:cubicBezTo>
                  <a:cubicBezTo>
                    <a:pt x="509" y="148"/>
                    <a:pt x="509" y="148"/>
                    <a:pt x="509" y="148"/>
                  </a:cubicBezTo>
                  <a:cubicBezTo>
                    <a:pt x="537" y="148"/>
                    <a:pt x="537" y="148"/>
                    <a:pt x="537" y="148"/>
                  </a:cubicBezTo>
                  <a:cubicBezTo>
                    <a:pt x="558" y="148"/>
                    <a:pt x="565" y="134"/>
                    <a:pt x="565" y="120"/>
                  </a:cubicBezTo>
                  <a:cubicBezTo>
                    <a:pt x="565" y="106"/>
                    <a:pt x="558" y="91"/>
                    <a:pt x="537" y="91"/>
                  </a:cubicBezTo>
                  <a:close/>
                  <a:moveTo>
                    <a:pt x="233" y="325"/>
                  </a:moveTo>
                  <a:lnTo>
                    <a:pt x="233" y="325"/>
                  </a:lnTo>
                  <a:cubicBezTo>
                    <a:pt x="474" y="311"/>
                    <a:pt x="474" y="311"/>
                    <a:pt x="474" y="311"/>
                  </a:cubicBezTo>
                  <a:cubicBezTo>
                    <a:pt x="495" y="268"/>
                    <a:pt x="495" y="268"/>
                    <a:pt x="495" y="268"/>
                  </a:cubicBezTo>
                  <a:cubicBezTo>
                    <a:pt x="516" y="268"/>
                    <a:pt x="544" y="261"/>
                    <a:pt x="565" y="247"/>
                  </a:cubicBezTo>
                  <a:cubicBezTo>
                    <a:pt x="516" y="346"/>
                    <a:pt x="516" y="346"/>
                    <a:pt x="516" y="346"/>
                  </a:cubicBezTo>
                  <a:cubicBezTo>
                    <a:pt x="516" y="360"/>
                    <a:pt x="502" y="367"/>
                    <a:pt x="495" y="367"/>
                  </a:cubicBezTo>
                  <a:cubicBezTo>
                    <a:pt x="247" y="381"/>
                    <a:pt x="247" y="381"/>
                    <a:pt x="247" y="381"/>
                  </a:cubicBezTo>
                  <a:cubicBezTo>
                    <a:pt x="262" y="424"/>
                    <a:pt x="262" y="424"/>
                    <a:pt x="262" y="424"/>
                  </a:cubicBezTo>
                  <a:cubicBezTo>
                    <a:pt x="530" y="424"/>
                    <a:pt x="530" y="424"/>
                    <a:pt x="530" y="424"/>
                  </a:cubicBezTo>
                  <a:cubicBezTo>
                    <a:pt x="558" y="424"/>
                    <a:pt x="587" y="445"/>
                    <a:pt x="587" y="480"/>
                  </a:cubicBezTo>
                  <a:cubicBezTo>
                    <a:pt x="587" y="509"/>
                    <a:pt x="558" y="537"/>
                    <a:pt x="530" y="537"/>
                  </a:cubicBezTo>
                  <a:cubicBezTo>
                    <a:pt x="502" y="537"/>
                    <a:pt x="474" y="509"/>
                    <a:pt x="474" y="480"/>
                  </a:cubicBezTo>
                  <a:cubicBezTo>
                    <a:pt x="212" y="480"/>
                    <a:pt x="212" y="480"/>
                    <a:pt x="212" y="480"/>
                  </a:cubicBezTo>
                  <a:cubicBezTo>
                    <a:pt x="212" y="509"/>
                    <a:pt x="184" y="537"/>
                    <a:pt x="156" y="537"/>
                  </a:cubicBezTo>
                  <a:cubicBezTo>
                    <a:pt x="120" y="537"/>
                    <a:pt x="99" y="509"/>
                    <a:pt x="99" y="480"/>
                  </a:cubicBezTo>
                  <a:cubicBezTo>
                    <a:pt x="99" y="445"/>
                    <a:pt x="120" y="424"/>
                    <a:pt x="156" y="424"/>
                  </a:cubicBezTo>
                  <a:cubicBezTo>
                    <a:pt x="205" y="424"/>
                    <a:pt x="205" y="424"/>
                    <a:pt x="205" y="424"/>
                  </a:cubicBezTo>
                  <a:cubicBezTo>
                    <a:pt x="92" y="113"/>
                    <a:pt x="92" y="113"/>
                    <a:pt x="92" y="113"/>
                  </a:cubicBezTo>
                  <a:cubicBezTo>
                    <a:pt x="28" y="113"/>
                    <a:pt x="28" y="113"/>
                    <a:pt x="28" y="113"/>
                  </a:cubicBezTo>
                  <a:cubicBezTo>
                    <a:pt x="14" y="113"/>
                    <a:pt x="0" y="98"/>
                    <a:pt x="0" y="84"/>
                  </a:cubicBezTo>
                  <a:cubicBezTo>
                    <a:pt x="0" y="63"/>
                    <a:pt x="14" y="56"/>
                    <a:pt x="28" y="56"/>
                  </a:cubicBezTo>
                  <a:cubicBezTo>
                    <a:pt x="113" y="56"/>
                    <a:pt x="113" y="56"/>
                    <a:pt x="113" y="56"/>
                  </a:cubicBezTo>
                  <a:cubicBezTo>
                    <a:pt x="127" y="56"/>
                    <a:pt x="141" y="63"/>
                    <a:pt x="141" y="70"/>
                  </a:cubicBezTo>
                  <a:cubicBezTo>
                    <a:pt x="156" y="120"/>
                    <a:pt x="156" y="120"/>
                    <a:pt x="156" y="120"/>
                  </a:cubicBezTo>
                  <a:cubicBezTo>
                    <a:pt x="332" y="120"/>
                    <a:pt x="332" y="120"/>
                    <a:pt x="332" y="120"/>
                  </a:cubicBezTo>
                  <a:cubicBezTo>
                    <a:pt x="332" y="141"/>
                    <a:pt x="339" y="162"/>
                    <a:pt x="346" y="176"/>
                  </a:cubicBezTo>
                  <a:cubicBezTo>
                    <a:pt x="177" y="176"/>
                    <a:pt x="177" y="176"/>
                    <a:pt x="177" y="176"/>
                  </a:cubicBezTo>
                  <a:lnTo>
                    <a:pt x="233" y="325"/>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48" name="Freeform 122"/>
            <p:cNvSpPr>
              <a:spLocks noChangeArrowheads="1"/>
            </p:cNvSpPr>
            <p:nvPr/>
          </p:nvSpPr>
          <p:spPr bwMode="auto">
            <a:xfrm>
              <a:off x="2898634" y="4266300"/>
              <a:ext cx="211137" cy="217488"/>
            </a:xfrm>
            <a:custGeom>
              <a:avLst/>
              <a:gdLst>
                <a:gd name="T0" fmla="*/ 210770 w 588"/>
                <a:gd name="T1" fmla="*/ 166187 h 602"/>
                <a:gd name="T2" fmla="*/ 210770 w 588"/>
                <a:gd name="T3" fmla="*/ 166187 h 602"/>
                <a:gd name="T4" fmla="*/ 172350 w 588"/>
                <a:gd name="T5" fmla="*/ 186418 h 602"/>
                <a:gd name="T6" fmla="*/ 137162 w 588"/>
                <a:gd name="T7" fmla="*/ 166187 h 602"/>
                <a:gd name="T8" fmla="*/ 172350 w 588"/>
                <a:gd name="T9" fmla="*/ 145594 h 602"/>
                <a:gd name="T10" fmla="*/ 190303 w 588"/>
                <a:gd name="T11" fmla="*/ 148123 h 602"/>
                <a:gd name="T12" fmla="*/ 190303 w 588"/>
                <a:gd name="T13" fmla="*/ 130421 h 602"/>
                <a:gd name="T14" fmla="*/ 190303 w 588"/>
                <a:gd name="T15" fmla="*/ 63946 h 602"/>
                <a:gd name="T16" fmla="*/ 76121 w 588"/>
                <a:gd name="T17" fmla="*/ 89596 h 602"/>
                <a:gd name="T18" fmla="*/ 76121 w 588"/>
                <a:gd name="T19" fmla="*/ 196534 h 602"/>
                <a:gd name="T20" fmla="*/ 38061 w 588"/>
                <a:gd name="T21" fmla="*/ 217127 h 602"/>
                <a:gd name="T22" fmla="*/ 0 w 588"/>
                <a:gd name="T23" fmla="*/ 196534 h 602"/>
                <a:gd name="T24" fmla="*/ 38061 w 588"/>
                <a:gd name="T25" fmla="*/ 176303 h 602"/>
                <a:gd name="T26" fmla="*/ 55655 w 588"/>
                <a:gd name="T27" fmla="*/ 178831 h 602"/>
                <a:gd name="T28" fmla="*/ 55655 w 588"/>
                <a:gd name="T29" fmla="*/ 163658 h 602"/>
                <a:gd name="T30" fmla="*/ 55655 w 588"/>
                <a:gd name="T31" fmla="*/ 40824 h 602"/>
                <a:gd name="T32" fmla="*/ 66068 w 588"/>
                <a:gd name="T33" fmla="*/ 30708 h 602"/>
                <a:gd name="T34" fmla="*/ 200357 w 588"/>
                <a:gd name="T35" fmla="*/ 0 h 602"/>
                <a:gd name="T36" fmla="*/ 210770 w 588"/>
                <a:gd name="T37" fmla="*/ 10477 h 602"/>
                <a:gd name="T38" fmla="*/ 210770 w 588"/>
                <a:gd name="T39" fmla="*/ 155710 h 602"/>
                <a:gd name="T40" fmla="*/ 210770 w 588"/>
                <a:gd name="T41" fmla="*/ 163658 h 602"/>
                <a:gd name="T42" fmla="*/ 210770 w 588"/>
                <a:gd name="T43" fmla="*/ 166187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8" h="602">
                  <a:moveTo>
                    <a:pt x="587" y="460"/>
                  </a:moveTo>
                  <a:lnTo>
                    <a:pt x="587" y="460"/>
                  </a:lnTo>
                  <a:cubicBezTo>
                    <a:pt x="587" y="495"/>
                    <a:pt x="537" y="516"/>
                    <a:pt x="480" y="516"/>
                  </a:cubicBezTo>
                  <a:cubicBezTo>
                    <a:pt x="424" y="516"/>
                    <a:pt x="382" y="495"/>
                    <a:pt x="382" y="460"/>
                  </a:cubicBezTo>
                  <a:cubicBezTo>
                    <a:pt x="382" y="431"/>
                    <a:pt x="424" y="403"/>
                    <a:pt x="480" y="403"/>
                  </a:cubicBezTo>
                  <a:cubicBezTo>
                    <a:pt x="502" y="403"/>
                    <a:pt x="516" y="410"/>
                    <a:pt x="530" y="410"/>
                  </a:cubicBezTo>
                  <a:cubicBezTo>
                    <a:pt x="530" y="361"/>
                    <a:pt x="530" y="361"/>
                    <a:pt x="530" y="361"/>
                  </a:cubicBezTo>
                  <a:cubicBezTo>
                    <a:pt x="530" y="177"/>
                    <a:pt x="530" y="177"/>
                    <a:pt x="530" y="177"/>
                  </a:cubicBezTo>
                  <a:cubicBezTo>
                    <a:pt x="212" y="248"/>
                    <a:pt x="212" y="248"/>
                    <a:pt x="212" y="248"/>
                  </a:cubicBezTo>
                  <a:cubicBezTo>
                    <a:pt x="212" y="544"/>
                    <a:pt x="212" y="544"/>
                    <a:pt x="212" y="544"/>
                  </a:cubicBezTo>
                  <a:cubicBezTo>
                    <a:pt x="212" y="580"/>
                    <a:pt x="162" y="601"/>
                    <a:pt x="106" y="601"/>
                  </a:cubicBezTo>
                  <a:cubicBezTo>
                    <a:pt x="49" y="601"/>
                    <a:pt x="0" y="580"/>
                    <a:pt x="0" y="544"/>
                  </a:cubicBezTo>
                  <a:cubicBezTo>
                    <a:pt x="0" y="516"/>
                    <a:pt x="49" y="488"/>
                    <a:pt x="106" y="488"/>
                  </a:cubicBezTo>
                  <a:cubicBezTo>
                    <a:pt x="120" y="488"/>
                    <a:pt x="141" y="495"/>
                    <a:pt x="155" y="495"/>
                  </a:cubicBezTo>
                  <a:cubicBezTo>
                    <a:pt x="155" y="453"/>
                    <a:pt x="155" y="453"/>
                    <a:pt x="155" y="453"/>
                  </a:cubicBezTo>
                  <a:cubicBezTo>
                    <a:pt x="155" y="113"/>
                    <a:pt x="155" y="113"/>
                    <a:pt x="155" y="113"/>
                  </a:cubicBezTo>
                  <a:cubicBezTo>
                    <a:pt x="155" y="92"/>
                    <a:pt x="184" y="85"/>
                    <a:pt x="184" y="85"/>
                  </a:cubicBezTo>
                  <a:cubicBezTo>
                    <a:pt x="558" y="0"/>
                    <a:pt x="558" y="0"/>
                    <a:pt x="558" y="0"/>
                  </a:cubicBezTo>
                  <a:cubicBezTo>
                    <a:pt x="572" y="0"/>
                    <a:pt x="587" y="15"/>
                    <a:pt x="587" y="29"/>
                  </a:cubicBezTo>
                  <a:cubicBezTo>
                    <a:pt x="587" y="431"/>
                    <a:pt x="587" y="431"/>
                    <a:pt x="587" y="431"/>
                  </a:cubicBezTo>
                  <a:cubicBezTo>
                    <a:pt x="587" y="453"/>
                    <a:pt x="587" y="453"/>
                    <a:pt x="587" y="453"/>
                  </a:cubicBezTo>
                  <a:cubicBezTo>
                    <a:pt x="587" y="460"/>
                    <a:pt x="587" y="460"/>
                    <a:pt x="587" y="460"/>
                  </a:cubicBezTo>
                </a:path>
              </a:pathLst>
            </a:custGeom>
            <a:solidFill>
              <a:srgbClr val="FFFFFF">
                <a:alpha val="80000"/>
              </a:srgbClr>
            </a:solidFill>
            <a:ln>
              <a:noFill/>
            </a:ln>
            <a:effectLst/>
            <a:extLst/>
          </p:spPr>
          <p:txBody>
            <a:bodyPr wrap="none" anchor="ctr"/>
            <a:lstStyle/>
            <a:p>
              <a:pPr eaLnBrk="1" hangingPunct="1">
                <a:defRPr/>
              </a:pPr>
              <a:endParaRPr lang="en-US"/>
            </a:p>
          </p:txBody>
        </p:sp>
        <p:sp>
          <p:nvSpPr>
            <p:cNvPr id="49" name="Freeform 137"/>
            <p:cNvSpPr>
              <a:spLocks noChangeArrowheads="1"/>
            </p:cNvSpPr>
            <p:nvPr/>
          </p:nvSpPr>
          <p:spPr bwMode="auto">
            <a:xfrm>
              <a:off x="8156247" y="4585832"/>
              <a:ext cx="219075" cy="209550"/>
            </a:xfrm>
            <a:custGeom>
              <a:avLst/>
              <a:gdLst>
                <a:gd name="T0" fmla="*/ 213662 w 608"/>
                <a:gd name="T1" fmla="*/ 91971 h 581"/>
                <a:gd name="T2" fmla="*/ 213662 w 608"/>
                <a:gd name="T3" fmla="*/ 91971 h 581"/>
                <a:gd name="T4" fmla="*/ 213662 w 608"/>
                <a:gd name="T5" fmla="*/ 91971 h 581"/>
                <a:gd name="T6" fmla="*/ 160337 w 608"/>
                <a:gd name="T7" fmla="*/ 130202 h 581"/>
                <a:gd name="T8" fmla="*/ 180514 w 608"/>
                <a:gd name="T9" fmla="*/ 193680 h 581"/>
                <a:gd name="T10" fmla="*/ 180514 w 608"/>
                <a:gd name="T11" fmla="*/ 199091 h 581"/>
                <a:gd name="T12" fmla="*/ 170425 w 608"/>
                <a:gd name="T13" fmla="*/ 209189 h 581"/>
                <a:gd name="T14" fmla="*/ 165381 w 608"/>
                <a:gd name="T15" fmla="*/ 206665 h 581"/>
                <a:gd name="T16" fmla="*/ 165381 w 608"/>
                <a:gd name="T17" fmla="*/ 206665 h 581"/>
                <a:gd name="T18" fmla="*/ 109534 w 608"/>
                <a:gd name="T19" fmla="*/ 165909 h 581"/>
                <a:gd name="T20" fmla="*/ 53326 w 608"/>
                <a:gd name="T21" fmla="*/ 206665 h 581"/>
                <a:gd name="T22" fmla="*/ 53326 w 608"/>
                <a:gd name="T23" fmla="*/ 206665 h 581"/>
                <a:gd name="T24" fmla="*/ 48281 w 608"/>
                <a:gd name="T25" fmla="*/ 209189 h 581"/>
                <a:gd name="T26" fmla="*/ 38193 w 608"/>
                <a:gd name="T27" fmla="*/ 199091 h 581"/>
                <a:gd name="T28" fmla="*/ 38193 w 608"/>
                <a:gd name="T29" fmla="*/ 193680 h 581"/>
                <a:gd name="T30" fmla="*/ 58370 w 608"/>
                <a:gd name="T31" fmla="*/ 130202 h 581"/>
                <a:gd name="T32" fmla="*/ 5044 w 608"/>
                <a:gd name="T33" fmla="*/ 91971 h 581"/>
                <a:gd name="T34" fmla="*/ 5044 w 608"/>
                <a:gd name="T35" fmla="*/ 91971 h 581"/>
                <a:gd name="T36" fmla="*/ 0 w 608"/>
                <a:gd name="T37" fmla="*/ 81512 h 581"/>
                <a:gd name="T38" fmla="*/ 10089 w 608"/>
                <a:gd name="T39" fmla="*/ 71413 h 581"/>
                <a:gd name="T40" fmla="*/ 10089 w 608"/>
                <a:gd name="T41" fmla="*/ 71413 h 581"/>
                <a:gd name="T42" fmla="*/ 78907 w 608"/>
                <a:gd name="T43" fmla="*/ 71413 h 581"/>
                <a:gd name="T44" fmla="*/ 99085 w 608"/>
                <a:gd name="T45" fmla="*/ 7935 h 581"/>
                <a:gd name="T46" fmla="*/ 109534 w 608"/>
                <a:gd name="T47" fmla="*/ 0 h 581"/>
                <a:gd name="T48" fmla="*/ 119622 w 608"/>
                <a:gd name="T49" fmla="*/ 7935 h 581"/>
                <a:gd name="T50" fmla="*/ 139799 w 608"/>
                <a:gd name="T51" fmla="*/ 71413 h 581"/>
                <a:gd name="T52" fmla="*/ 208618 w 608"/>
                <a:gd name="T53" fmla="*/ 71413 h 581"/>
                <a:gd name="T54" fmla="*/ 208618 w 608"/>
                <a:gd name="T55" fmla="*/ 71413 h 581"/>
                <a:gd name="T56" fmla="*/ 218707 w 608"/>
                <a:gd name="T57" fmla="*/ 81512 h 581"/>
                <a:gd name="T58" fmla="*/ 213662 w 608"/>
                <a:gd name="T59" fmla="*/ 91971 h 5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8" h="581">
                  <a:moveTo>
                    <a:pt x="593" y="255"/>
                  </a:move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cubicBezTo>
                    <a:pt x="304" y="460"/>
                    <a:pt x="304" y="460"/>
                    <a:pt x="304" y="460"/>
                  </a:cubicBezTo>
                  <a:cubicBezTo>
                    <a:pt x="148" y="573"/>
                    <a:pt x="148" y="573"/>
                    <a:pt x="148" y="573"/>
                  </a:cubicBez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cubicBezTo>
                    <a:pt x="7" y="248"/>
                    <a:pt x="0" y="241"/>
                    <a:pt x="0" y="226"/>
                  </a:cubicBezTo>
                  <a:cubicBezTo>
                    <a:pt x="0" y="212"/>
                    <a:pt x="14" y="198"/>
                    <a:pt x="28" y="198"/>
                  </a:cubicBez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cubicBezTo>
                    <a:pt x="593" y="198"/>
                    <a:pt x="607" y="212"/>
                    <a:pt x="607" y="226"/>
                  </a:cubicBezTo>
                  <a:cubicBezTo>
                    <a:pt x="607" y="241"/>
                    <a:pt x="600" y="248"/>
                    <a:pt x="593" y="255"/>
                  </a:cubicBezTo>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0" name="Freeform 142"/>
            <p:cNvSpPr>
              <a:spLocks noChangeArrowheads="1"/>
            </p:cNvSpPr>
            <p:nvPr/>
          </p:nvSpPr>
          <p:spPr bwMode="auto">
            <a:xfrm>
              <a:off x="2121533" y="4359052"/>
              <a:ext cx="217488" cy="214312"/>
            </a:xfrm>
            <a:custGeom>
              <a:avLst/>
              <a:gdLst>
                <a:gd name="T0" fmla="*/ 191469 w 602"/>
                <a:gd name="T1" fmla="*/ 86805 h 595"/>
                <a:gd name="T2" fmla="*/ 191469 w 602"/>
                <a:gd name="T3" fmla="*/ 86805 h 595"/>
                <a:gd name="T4" fmla="*/ 207003 w 602"/>
                <a:gd name="T5" fmla="*/ 114540 h 595"/>
                <a:gd name="T6" fmla="*/ 163652 w 602"/>
                <a:gd name="T7" fmla="*/ 96891 h 595"/>
                <a:gd name="T8" fmla="*/ 148118 w 602"/>
                <a:gd name="T9" fmla="*/ 99412 h 595"/>
                <a:gd name="T10" fmla="*/ 86703 w 602"/>
                <a:gd name="T11" fmla="*/ 48625 h 595"/>
                <a:gd name="T12" fmla="*/ 148118 w 602"/>
                <a:gd name="T13" fmla="*/ 0 h 595"/>
                <a:gd name="T14" fmla="*/ 217119 w 602"/>
                <a:gd name="T15" fmla="*/ 48625 h 595"/>
                <a:gd name="T16" fmla="*/ 191469 w 602"/>
                <a:gd name="T17" fmla="*/ 86805 h 595"/>
                <a:gd name="T18" fmla="*/ 74059 w 602"/>
                <a:gd name="T19" fmla="*/ 53668 h 595"/>
                <a:gd name="T20" fmla="*/ 74059 w 602"/>
                <a:gd name="T21" fmla="*/ 53668 h 595"/>
                <a:gd name="T22" fmla="*/ 143060 w 602"/>
                <a:gd name="T23" fmla="*/ 112019 h 595"/>
                <a:gd name="T24" fmla="*/ 158233 w 602"/>
                <a:gd name="T25" fmla="*/ 109497 h 595"/>
                <a:gd name="T26" fmla="*/ 158233 w 602"/>
                <a:gd name="T27" fmla="*/ 109497 h 595"/>
                <a:gd name="T28" fmla="*/ 158233 w 602"/>
                <a:gd name="T29" fmla="*/ 109497 h 595"/>
                <a:gd name="T30" fmla="*/ 193998 w 602"/>
                <a:gd name="T31" fmla="*/ 124985 h 595"/>
                <a:gd name="T32" fmla="*/ 102237 w 602"/>
                <a:gd name="T33" fmla="*/ 183336 h 595"/>
                <a:gd name="T34" fmla="*/ 81645 w 602"/>
                <a:gd name="T35" fmla="*/ 178293 h 595"/>
                <a:gd name="T36" fmla="*/ 13005 w 602"/>
                <a:gd name="T37" fmla="*/ 206388 h 595"/>
                <a:gd name="T38" fmla="*/ 35765 w 602"/>
                <a:gd name="T39" fmla="*/ 165687 h 595"/>
                <a:gd name="T40" fmla="*/ 0 w 602"/>
                <a:gd name="T41" fmla="*/ 106976 h 595"/>
                <a:gd name="T42" fmla="*/ 79116 w 602"/>
                <a:gd name="T43" fmla="*/ 33137 h 595"/>
                <a:gd name="T44" fmla="*/ 74059 w 602"/>
                <a:gd name="T45" fmla="*/ 53668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1" name="Freeform 158"/>
            <p:cNvSpPr>
              <a:spLocks noChangeArrowheads="1"/>
            </p:cNvSpPr>
            <p:nvPr/>
          </p:nvSpPr>
          <p:spPr bwMode="auto">
            <a:xfrm>
              <a:off x="3240816" y="4576770"/>
              <a:ext cx="219075" cy="196850"/>
            </a:xfrm>
            <a:custGeom>
              <a:avLst/>
              <a:gdLst>
                <a:gd name="T0" fmla="*/ 216189 w 609"/>
                <a:gd name="T1" fmla="*/ 193960 h 545"/>
                <a:gd name="T2" fmla="*/ 216189 w 609"/>
                <a:gd name="T3" fmla="*/ 193960 h 545"/>
                <a:gd name="T4" fmla="*/ 147484 w 609"/>
                <a:gd name="T5" fmla="*/ 114859 h 545"/>
                <a:gd name="T6" fmla="*/ 213671 w 609"/>
                <a:gd name="T7" fmla="*/ 50928 h 545"/>
                <a:gd name="T8" fmla="*/ 218707 w 609"/>
                <a:gd name="T9" fmla="*/ 58874 h 545"/>
                <a:gd name="T10" fmla="*/ 218707 w 609"/>
                <a:gd name="T11" fmla="*/ 186375 h 545"/>
                <a:gd name="T12" fmla="*/ 216189 w 609"/>
                <a:gd name="T13" fmla="*/ 193960 h 545"/>
                <a:gd name="T14" fmla="*/ 5036 w 609"/>
                <a:gd name="T15" fmla="*/ 50928 h 545"/>
                <a:gd name="T16" fmla="*/ 5036 w 609"/>
                <a:gd name="T17" fmla="*/ 50928 h 545"/>
                <a:gd name="T18" fmla="*/ 10072 w 609"/>
                <a:gd name="T19" fmla="*/ 48400 h 545"/>
                <a:gd name="T20" fmla="*/ 71224 w 609"/>
                <a:gd name="T21" fmla="*/ 48400 h 545"/>
                <a:gd name="T22" fmla="*/ 86332 w 609"/>
                <a:gd name="T23" fmla="*/ 53457 h 545"/>
                <a:gd name="T24" fmla="*/ 88850 w 609"/>
                <a:gd name="T25" fmla="*/ 53457 h 545"/>
                <a:gd name="T26" fmla="*/ 88850 w 609"/>
                <a:gd name="T27" fmla="*/ 81630 h 545"/>
                <a:gd name="T28" fmla="*/ 109354 w 609"/>
                <a:gd name="T29" fmla="*/ 102218 h 545"/>
                <a:gd name="T30" fmla="*/ 129498 w 609"/>
                <a:gd name="T31" fmla="*/ 81630 h 545"/>
                <a:gd name="T32" fmla="*/ 129498 w 609"/>
                <a:gd name="T33" fmla="*/ 53457 h 545"/>
                <a:gd name="T34" fmla="*/ 132016 w 609"/>
                <a:gd name="T35" fmla="*/ 53457 h 545"/>
                <a:gd name="T36" fmla="*/ 147484 w 609"/>
                <a:gd name="T37" fmla="*/ 48400 h 545"/>
                <a:gd name="T38" fmla="*/ 208276 w 609"/>
                <a:gd name="T39" fmla="*/ 48400 h 545"/>
                <a:gd name="T40" fmla="*/ 213671 w 609"/>
                <a:gd name="T41" fmla="*/ 50928 h 545"/>
                <a:gd name="T42" fmla="*/ 109354 w 609"/>
                <a:gd name="T43" fmla="*/ 132919 h 545"/>
                <a:gd name="T44" fmla="*/ 5036 w 609"/>
                <a:gd name="T45" fmla="*/ 50928 h 545"/>
                <a:gd name="T46" fmla="*/ 132016 w 609"/>
                <a:gd name="T47" fmla="*/ 43343 h 545"/>
                <a:gd name="T48" fmla="*/ 132016 w 609"/>
                <a:gd name="T49" fmla="*/ 43343 h 545"/>
                <a:gd name="T50" fmla="*/ 126980 w 609"/>
                <a:gd name="T51" fmla="*/ 40815 h 545"/>
                <a:gd name="T52" fmla="*/ 119426 w 609"/>
                <a:gd name="T53" fmla="*/ 35758 h 545"/>
                <a:gd name="T54" fmla="*/ 119426 w 609"/>
                <a:gd name="T55" fmla="*/ 81630 h 545"/>
                <a:gd name="T56" fmla="*/ 109354 w 609"/>
                <a:gd name="T57" fmla="*/ 92104 h 545"/>
                <a:gd name="T58" fmla="*/ 99282 w 609"/>
                <a:gd name="T59" fmla="*/ 81630 h 545"/>
                <a:gd name="T60" fmla="*/ 99282 w 609"/>
                <a:gd name="T61" fmla="*/ 35758 h 545"/>
                <a:gd name="T62" fmla="*/ 91368 w 609"/>
                <a:gd name="T63" fmla="*/ 40815 h 545"/>
                <a:gd name="T64" fmla="*/ 86332 w 609"/>
                <a:gd name="T65" fmla="*/ 43343 h 545"/>
                <a:gd name="T66" fmla="*/ 76260 w 609"/>
                <a:gd name="T67" fmla="*/ 33230 h 545"/>
                <a:gd name="T68" fmla="*/ 78778 w 609"/>
                <a:gd name="T69" fmla="*/ 28173 h 545"/>
                <a:gd name="T70" fmla="*/ 101800 w 609"/>
                <a:gd name="T71" fmla="*/ 2528 h 545"/>
                <a:gd name="T72" fmla="*/ 109354 w 609"/>
                <a:gd name="T73" fmla="*/ 0 h 545"/>
                <a:gd name="T74" fmla="*/ 116908 w 609"/>
                <a:gd name="T75" fmla="*/ 2528 h 545"/>
                <a:gd name="T76" fmla="*/ 139929 w 609"/>
                <a:gd name="T77" fmla="*/ 28173 h 545"/>
                <a:gd name="T78" fmla="*/ 142448 w 609"/>
                <a:gd name="T79" fmla="*/ 33230 h 545"/>
                <a:gd name="T80" fmla="*/ 132016 w 609"/>
                <a:gd name="T81" fmla="*/ 43343 h 545"/>
                <a:gd name="T82" fmla="*/ 2518 w 609"/>
                <a:gd name="T83" fmla="*/ 193960 h 545"/>
                <a:gd name="T84" fmla="*/ 2518 w 609"/>
                <a:gd name="T85" fmla="*/ 193960 h 545"/>
                <a:gd name="T86" fmla="*/ 0 w 609"/>
                <a:gd name="T87" fmla="*/ 186375 h 545"/>
                <a:gd name="T88" fmla="*/ 0 w 609"/>
                <a:gd name="T89" fmla="*/ 58874 h 545"/>
                <a:gd name="T90" fmla="*/ 5036 w 609"/>
                <a:gd name="T91" fmla="*/ 50928 h 545"/>
                <a:gd name="T92" fmla="*/ 71224 w 609"/>
                <a:gd name="T93" fmla="*/ 114859 h 545"/>
                <a:gd name="T94" fmla="*/ 2518 w 609"/>
                <a:gd name="T95" fmla="*/ 193960 h 545"/>
                <a:gd name="T96" fmla="*/ 109354 w 609"/>
                <a:gd name="T97" fmla="*/ 153146 h 545"/>
                <a:gd name="T98" fmla="*/ 109354 w 609"/>
                <a:gd name="T99" fmla="*/ 153146 h 545"/>
                <a:gd name="T100" fmla="*/ 137411 w 609"/>
                <a:gd name="T101" fmla="*/ 124973 h 545"/>
                <a:gd name="T102" fmla="*/ 213671 w 609"/>
                <a:gd name="T103" fmla="*/ 193960 h 545"/>
                <a:gd name="T104" fmla="*/ 208276 w 609"/>
                <a:gd name="T105" fmla="*/ 196489 h 545"/>
                <a:gd name="T106" fmla="*/ 10072 w 609"/>
                <a:gd name="T107" fmla="*/ 196489 h 545"/>
                <a:gd name="T108" fmla="*/ 5036 w 609"/>
                <a:gd name="T109" fmla="*/ 193960 h 545"/>
                <a:gd name="T110" fmla="*/ 81296 w 609"/>
                <a:gd name="T111" fmla="*/ 124973 h 545"/>
                <a:gd name="T112" fmla="*/ 109354 w 609"/>
                <a:gd name="T113" fmla="*/ 153146 h 5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2" name="Freeform 7"/>
            <p:cNvSpPr>
              <a:spLocks noChangeArrowheads="1"/>
            </p:cNvSpPr>
            <p:nvPr/>
          </p:nvSpPr>
          <p:spPr bwMode="auto">
            <a:xfrm>
              <a:off x="2527519" y="4585832"/>
              <a:ext cx="215900" cy="219075"/>
            </a:xfrm>
            <a:custGeom>
              <a:avLst/>
              <a:gdLst>
                <a:gd name="T0" fmla="*/ 149795 w 601"/>
                <a:gd name="T1" fmla="*/ 147489 h 609"/>
                <a:gd name="T2" fmla="*/ 149795 w 601"/>
                <a:gd name="T3" fmla="*/ 147489 h 609"/>
                <a:gd name="T4" fmla="*/ 131834 w 601"/>
                <a:gd name="T5" fmla="*/ 160079 h 609"/>
                <a:gd name="T6" fmla="*/ 106330 w 601"/>
                <a:gd name="T7" fmla="*/ 162598 h 609"/>
                <a:gd name="T8" fmla="*/ 78669 w 601"/>
                <a:gd name="T9" fmla="*/ 157561 h 609"/>
                <a:gd name="T10" fmla="*/ 65737 w 601"/>
                <a:gd name="T11" fmla="*/ 147489 h 609"/>
                <a:gd name="T12" fmla="*/ 60708 w 601"/>
                <a:gd name="T13" fmla="*/ 132021 h 609"/>
                <a:gd name="T14" fmla="*/ 63223 w 601"/>
                <a:gd name="T15" fmla="*/ 124466 h 609"/>
                <a:gd name="T16" fmla="*/ 70767 w 601"/>
                <a:gd name="T17" fmla="*/ 121948 h 609"/>
                <a:gd name="T18" fmla="*/ 78669 w 601"/>
                <a:gd name="T19" fmla="*/ 124466 h 609"/>
                <a:gd name="T20" fmla="*/ 83699 w 601"/>
                <a:gd name="T21" fmla="*/ 132021 h 609"/>
                <a:gd name="T22" fmla="*/ 88728 w 601"/>
                <a:gd name="T23" fmla="*/ 139935 h 609"/>
                <a:gd name="T24" fmla="*/ 93757 w 601"/>
                <a:gd name="T25" fmla="*/ 144971 h 609"/>
                <a:gd name="T26" fmla="*/ 106330 w 601"/>
                <a:gd name="T27" fmla="*/ 144971 h 609"/>
                <a:gd name="T28" fmla="*/ 124291 w 601"/>
                <a:gd name="T29" fmla="*/ 142453 h 609"/>
                <a:gd name="T30" fmla="*/ 129320 w 601"/>
                <a:gd name="T31" fmla="*/ 132021 h 609"/>
                <a:gd name="T32" fmla="*/ 126805 w 601"/>
                <a:gd name="T33" fmla="*/ 124466 h 609"/>
                <a:gd name="T34" fmla="*/ 116747 w 601"/>
                <a:gd name="T35" fmla="*/ 119430 h 609"/>
                <a:gd name="T36" fmla="*/ 101300 w 601"/>
                <a:gd name="T37" fmla="*/ 116912 h 609"/>
                <a:gd name="T38" fmla="*/ 81184 w 601"/>
                <a:gd name="T39" fmla="*/ 109358 h 609"/>
                <a:gd name="T40" fmla="*/ 68252 w 601"/>
                <a:gd name="T41" fmla="*/ 101803 h 609"/>
                <a:gd name="T42" fmla="*/ 63223 w 601"/>
                <a:gd name="T43" fmla="*/ 83817 h 609"/>
                <a:gd name="T44" fmla="*/ 68252 w 601"/>
                <a:gd name="T45" fmla="*/ 68708 h 609"/>
                <a:gd name="T46" fmla="*/ 83699 w 601"/>
                <a:gd name="T47" fmla="*/ 58276 h 609"/>
                <a:gd name="T48" fmla="*/ 106330 w 601"/>
                <a:gd name="T49" fmla="*/ 55758 h 609"/>
                <a:gd name="T50" fmla="*/ 126805 w 601"/>
                <a:gd name="T51" fmla="*/ 58276 h 609"/>
                <a:gd name="T52" fmla="*/ 139378 w 601"/>
                <a:gd name="T53" fmla="*/ 63672 h 609"/>
                <a:gd name="T54" fmla="*/ 146922 w 601"/>
                <a:gd name="T55" fmla="*/ 73744 h 609"/>
                <a:gd name="T56" fmla="*/ 149795 w 601"/>
                <a:gd name="T57" fmla="*/ 81299 h 609"/>
                <a:gd name="T58" fmla="*/ 146922 w 601"/>
                <a:gd name="T59" fmla="*/ 88853 h 609"/>
                <a:gd name="T60" fmla="*/ 136863 w 601"/>
                <a:gd name="T61" fmla="*/ 91371 h 609"/>
                <a:gd name="T62" fmla="*/ 131834 w 601"/>
                <a:gd name="T63" fmla="*/ 88853 h 609"/>
                <a:gd name="T64" fmla="*/ 126805 w 601"/>
                <a:gd name="T65" fmla="*/ 83817 h 609"/>
                <a:gd name="T66" fmla="*/ 119261 w 601"/>
                <a:gd name="T67" fmla="*/ 76263 h 609"/>
                <a:gd name="T68" fmla="*/ 106330 w 601"/>
                <a:gd name="T69" fmla="*/ 71226 h 609"/>
                <a:gd name="T70" fmla="*/ 91242 w 601"/>
                <a:gd name="T71" fmla="*/ 76263 h 609"/>
                <a:gd name="T72" fmla="*/ 86213 w 601"/>
                <a:gd name="T73" fmla="*/ 83817 h 609"/>
                <a:gd name="T74" fmla="*/ 88728 w 601"/>
                <a:gd name="T75" fmla="*/ 86335 h 609"/>
                <a:gd name="T76" fmla="*/ 93757 w 601"/>
                <a:gd name="T77" fmla="*/ 91371 h 609"/>
                <a:gd name="T78" fmla="*/ 98786 w 601"/>
                <a:gd name="T79" fmla="*/ 93889 h 609"/>
                <a:gd name="T80" fmla="*/ 111718 w 601"/>
                <a:gd name="T81" fmla="*/ 96767 h 609"/>
                <a:gd name="T82" fmla="*/ 129320 w 601"/>
                <a:gd name="T83" fmla="*/ 101803 h 609"/>
                <a:gd name="T84" fmla="*/ 141892 w 601"/>
                <a:gd name="T85" fmla="*/ 106840 h 609"/>
                <a:gd name="T86" fmla="*/ 152310 w 601"/>
                <a:gd name="T87" fmla="*/ 116912 h 609"/>
                <a:gd name="T88" fmla="*/ 154824 w 601"/>
                <a:gd name="T89" fmla="*/ 129502 h 609"/>
                <a:gd name="T90" fmla="*/ 149795 w 601"/>
                <a:gd name="T91" fmla="*/ 147489 h 609"/>
                <a:gd name="T92" fmla="*/ 215533 w 601"/>
                <a:gd name="T93" fmla="*/ 162598 h 609"/>
                <a:gd name="T94" fmla="*/ 215533 w 601"/>
                <a:gd name="T95" fmla="*/ 162598 h 609"/>
                <a:gd name="T96" fmla="*/ 162368 w 601"/>
                <a:gd name="T97" fmla="*/ 218715 h 609"/>
                <a:gd name="T98" fmla="*/ 124291 w 601"/>
                <a:gd name="T99" fmla="*/ 203247 h 609"/>
                <a:gd name="T100" fmla="*/ 106330 w 601"/>
                <a:gd name="T101" fmla="*/ 203247 h 609"/>
                <a:gd name="T102" fmla="*/ 12573 w 601"/>
                <a:gd name="T103" fmla="*/ 109358 h 609"/>
                <a:gd name="T104" fmla="*/ 15087 w 601"/>
                <a:gd name="T105" fmla="*/ 91371 h 609"/>
                <a:gd name="T106" fmla="*/ 0 w 601"/>
                <a:gd name="T107" fmla="*/ 55758 h 609"/>
                <a:gd name="T108" fmla="*/ 53165 w 601"/>
                <a:gd name="T109" fmla="*/ 0 h 609"/>
                <a:gd name="T110" fmla="*/ 91242 w 601"/>
                <a:gd name="T111" fmla="*/ 15109 h 609"/>
                <a:gd name="T112" fmla="*/ 106330 w 601"/>
                <a:gd name="T113" fmla="*/ 15109 h 609"/>
                <a:gd name="T114" fmla="*/ 202960 w 601"/>
                <a:gd name="T115" fmla="*/ 109358 h 609"/>
                <a:gd name="T116" fmla="*/ 200445 w 601"/>
                <a:gd name="T117" fmla="*/ 126984 h 609"/>
                <a:gd name="T118" fmla="*/ 215533 w 601"/>
                <a:gd name="T119" fmla="*/ 162598 h 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1" h="609">
                  <a:moveTo>
                    <a:pt x="417" y="410"/>
                  </a:moveTo>
                  <a:lnTo>
                    <a:pt x="417" y="410"/>
                  </a:lnTo>
                  <a:cubicBezTo>
                    <a:pt x="402" y="424"/>
                    <a:pt x="388" y="438"/>
                    <a:pt x="367" y="445"/>
                  </a:cubicBezTo>
                  <a:cubicBezTo>
                    <a:pt x="353" y="452"/>
                    <a:pt x="325" y="452"/>
                    <a:pt x="296" y="452"/>
                  </a:cubicBezTo>
                  <a:cubicBezTo>
                    <a:pt x="268" y="452"/>
                    <a:pt x="240" y="452"/>
                    <a:pt x="219" y="438"/>
                  </a:cubicBezTo>
                  <a:cubicBezTo>
                    <a:pt x="204" y="431"/>
                    <a:pt x="190" y="417"/>
                    <a:pt x="183" y="410"/>
                  </a:cubicBezTo>
                  <a:cubicBezTo>
                    <a:pt x="169" y="396"/>
                    <a:pt x="169" y="382"/>
                    <a:pt x="169" y="367"/>
                  </a:cubicBezTo>
                  <a:cubicBezTo>
                    <a:pt x="169" y="360"/>
                    <a:pt x="169" y="353"/>
                    <a:pt x="176" y="346"/>
                  </a:cubicBezTo>
                  <a:cubicBezTo>
                    <a:pt x="183" y="339"/>
                    <a:pt x="190" y="339"/>
                    <a:pt x="197" y="339"/>
                  </a:cubicBezTo>
                  <a:cubicBezTo>
                    <a:pt x="204" y="339"/>
                    <a:pt x="211" y="339"/>
                    <a:pt x="219" y="346"/>
                  </a:cubicBezTo>
                  <a:cubicBezTo>
                    <a:pt x="226" y="346"/>
                    <a:pt x="226" y="353"/>
                    <a:pt x="233" y="367"/>
                  </a:cubicBezTo>
                  <a:cubicBezTo>
                    <a:pt x="240" y="375"/>
                    <a:pt x="240" y="382"/>
                    <a:pt x="247" y="389"/>
                  </a:cubicBezTo>
                  <a:cubicBezTo>
                    <a:pt x="247" y="389"/>
                    <a:pt x="254" y="396"/>
                    <a:pt x="261" y="403"/>
                  </a:cubicBezTo>
                  <a:cubicBezTo>
                    <a:pt x="275" y="403"/>
                    <a:pt x="282" y="403"/>
                    <a:pt x="296" y="403"/>
                  </a:cubicBezTo>
                  <a:cubicBezTo>
                    <a:pt x="318" y="403"/>
                    <a:pt x="332" y="403"/>
                    <a:pt x="346" y="396"/>
                  </a:cubicBezTo>
                  <a:cubicBezTo>
                    <a:pt x="353" y="389"/>
                    <a:pt x="360" y="382"/>
                    <a:pt x="360" y="367"/>
                  </a:cubicBezTo>
                  <a:cubicBezTo>
                    <a:pt x="360" y="360"/>
                    <a:pt x="353" y="353"/>
                    <a:pt x="353" y="346"/>
                  </a:cubicBezTo>
                  <a:cubicBezTo>
                    <a:pt x="346" y="339"/>
                    <a:pt x="339" y="339"/>
                    <a:pt x="325" y="332"/>
                  </a:cubicBezTo>
                  <a:cubicBezTo>
                    <a:pt x="318" y="332"/>
                    <a:pt x="303" y="325"/>
                    <a:pt x="282" y="325"/>
                  </a:cubicBezTo>
                  <a:cubicBezTo>
                    <a:pt x="261" y="318"/>
                    <a:pt x="240" y="311"/>
                    <a:pt x="226" y="304"/>
                  </a:cubicBezTo>
                  <a:cubicBezTo>
                    <a:pt x="211" y="304"/>
                    <a:pt x="197" y="290"/>
                    <a:pt x="190" y="283"/>
                  </a:cubicBezTo>
                  <a:cubicBezTo>
                    <a:pt x="176" y="269"/>
                    <a:pt x="176" y="254"/>
                    <a:pt x="176" y="233"/>
                  </a:cubicBezTo>
                  <a:cubicBezTo>
                    <a:pt x="176" y="219"/>
                    <a:pt x="176" y="205"/>
                    <a:pt x="190" y="191"/>
                  </a:cubicBezTo>
                  <a:cubicBezTo>
                    <a:pt x="197" y="177"/>
                    <a:pt x="211" y="169"/>
                    <a:pt x="233" y="162"/>
                  </a:cubicBezTo>
                  <a:cubicBezTo>
                    <a:pt x="254" y="155"/>
                    <a:pt x="275" y="155"/>
                    <a:pt x="296" y="155"/>
                  </a:cubicBezTo>
                  <a:cubicBezTo>
                    <a:pt x="318" y="155"/>
                    <a:pt x="339" y="155"/>
                    <a:pt x="353" y="162"/>
                  </a:cubicBezTo>
                  <a:cubicBezTo>
                    <a:pt x="367" y="162"/>
                    <a:pt x="381" y="169"/>
                    <a:pt x="388" y="177"/>
                  </a:cubicBezTo>
                  <a:cubicBezTo>
                    <a:pt x="395" y="184"/>
                    <a:pt x="402" y="191"/>
                    <a:pt x="409" y="205"/>
                  </a:cubicBezTo>
                  <a:cubicBezTo>
                    <a:pt x="417" y="212"/>
                    <a:pt x="417" y="219"/>
                    <a:pt x="417" y="226"/>
                  </a:cubicBezTo>
                  <a:cubicBezTo>
                    <a:pt x="417" y="233"/>
                    <a:pt x="417" y="240"/>
                    <a:pt x="409" y="247"/>
                  </a:cubicBezTo>
                  <a:cubicBezTo>
                    <a:pt x="402" y="254"/>
                    <a:pt x="395" y="254"/>
                    <a:pt x="381" y="254"/>
                  </a:cubicBezTo>
                  <a:cubicBezTo>
                    <a:pt x="374" y="254"/>
                    <a:pt x="367" y="254"/>
                    <a:pt x="367" y="247"/>
                  </a:cubicBezTo>
                  <a:cubicBezTo>
                    <a:pt x="360" y="247"/>
                    <a:pt x="353" y="240"/>
                    <a:pt x="353" y="233"/>
                  </a:cubicBezTo>
                  <a:cubicBezTo>
                    <a:pt x="346" y="226"/>
                    <a:pt x="339" y="212"/>
                    <a:pt x="332" y="212"/>
                  </a:cubicBezTo>
                  <a:cubicBezTo>
                    <a:pt x="325" y="205"/>
                    <a:pt x="311" y="198"/>
                    <a:pt x="296" y="198"/>
                  </a:cubicBezTo>
                  <a:cubicBezTo>
                    <a:pt x="275" y="198"/>
                    <a:pt x="261" y="205"/>
                    <a:pt x="254" y="212"/>
                  </a:cubicBezTo>
                  <a:cubicBezTo>
                    <a:pt x="247" y="219"/>
                    <a:pt x="240" y="226"/>
                    <a:pt x="240" y="233"/>
                  </a:cubicBezTo>
                  <a:cubicBezTo>
                    <a:pt x="240" y="233"/>
                    <a:pt x="240" y="240"/>
                    <a:pt x="247" y="240"/>
                  </a:cubicBezTo>
                  <a:cubicBezTo>
                    <a:pt x="247" y="247"/>
                    <a:pt x="254" y="247"/>
                    <a:pt x="261" y="254"/>
                  </a:cubicBezTo>
                  <a:cubicBezTo>
                    <a:pt x="261" y="254"/>
                    <a:pt x="268" y="261"/>
                    <a:pt x="275" y="261"/>
                  </a:cubicBezTo>
                  <a:cubicBezTo>
                    <a:pt x="282" y="261"/>
                    <a:pt x="296" y="261"/>
                    <a:pt x="311" y="269"/>
                  </a:cubicBezTo>
                  <a:cubicBezTo>
                    <a:pt x="325" y="269"/>
                    <a:pt x="346" y="276"/>
                    <a:pt x="360" y="283"/>
                  </a:cubicBezTo>
                  <a:cubicBezTo>
                    <a:pt x="374" y="283"/>
                    <a:pt x="388" y="290"/>
                    <a:pt x="395" y="297"/>
                  </a:cubicBezTo>
                  <a:cubicBezTo>
                    <a:pt x="409" y="304"/>
                    <a:pt x="417" y="311"/>
                    <a:pt x="424" y="325"/>
                  </a:cubicBezTo>
                  <a:cubicBezTo>
                    <a:pt x="431" y="332"/>
                    <a:pt x="431" y="346"/>
                    <a:pt x="431" y="360"/>
                  </a:cubicBezTo>
                  <a:cubicBezTo>
                    <a:pt x="431" y="382"/>
                    <a:pt x="424" y="396"/>
                    <a:pt x="417" y="410"/>
                  </a:cubicBezTo>
                  <a:close/>
                  <a:moveTo>
                    <a:pt x="600" y="452"/>
                  </a:moveTo>
                  <a:lnTo>
                    <a:pt x="600" y="452"/>
                  </a:lnTo>
                  <a:cubicBezTo>
                    <a:pt x="600" y="537"/>
                    <a:pt x="530" y="608"/>
                    <a:pt x="452" y="608"/>
                  </a:cubicBezTo>
                  <a:cubicBezTo>
                    <a:pt x="409" y="608"/>
                    <a:pt x="374" y="587"/>
                    <a:pt x="346" y="565"/>
                  </a:cubicBezTo>
                  <a:cubicBezTo>
                    <a:pt x="332" y="565"/>
                    <a:pt x="318" y="565"/>
                    <a:pt x="296" y="565"/>
                  </a:cubicBezTo>
                  <a:cubicBezTo>
                    <a:pt x="155" y="565"/>
                    <a:pt x="35" y="452"/>
                    <a:pt x="35" y="304"/>
                  </a:cubicBezTo>
                  <a:cubicBezTo>
                    <a:pt x="35" y="290"/>
                    <a:pt x="35" y="276"/>
                    <a:pt x="42" y="254"/>
                  </a:cubicBezTo>
                  <a:cubicBezTo>
                    <a:pt x="14" y="233"/>
                    <a:pt x="0" y="191"/>
                    <a:pt x="0" y="155"/>
                  </a:cubicBezTo>
                  <a:cubicBezTo>
                    <a:pt x="0" y="71"/>
                    <a:pt x="63" y="0"/>
                    <a:pt x="148" y="0"/>
                  </a:cubicBezTo>
                  <a:cubicBezTo>
                    <a:pt x="190" y="0"/>
                    <a:pt x="226" y="21"/>
                    <a:pt x="254" y="42"/>
                  </a:cubicBezTo>
                  <a:cubicBezTo>
                    <a:pt x="268" y="42"/>
                    <a:pt x="282" y="42"/>
                    <a:pt x="296" y="42"/>
                  </a:cubicBezTo>
                  <a:cubicBezTo>
                    <a:pt x="445" y="42"/>
                    <a:pt x="565" y="155"/>
                    <a:pt x="565" y="304"/>
                  </a:cubicBezTo>
                  <a:cubicBezTo>
                    <a:pt x="565" y="318"/>
                    <a:pt x="558" y="332"/>
                    <a:pt x="558" y="353"/>
                  </a:cubicBezTo>
                  <a:cubicBezTo>
                    <a:pt x="586" y="375"/>
                    <a:pt x="600" y="417"/>
                    <a:pt x="600" y="452"/>
                  </a:cubicBez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3" name="Freeform 9"/>
            <p:cNvSpPr>
              <a:spLocks noChangeArrowheads="1"/>
            </p:cNvSpPr>
            <p:nvPr/>
          </p:nvSpPr>
          <p:spPr bwMode="auto">
            <a:xfrm>
              <a:off x="6791832" y="4615083"/>
              <a:ext cx="217488" cy="201613"/>
            </a:xfrm>
            <a:custGeom>
              <a:avLst/>
              <a:gdLst>
                <a:gd name="T0" fmla="*/ 109824 w 602"/>
                <a:gd name="T1" fmla="*/ 38162 h 560"/>
                <a:gd name="T2" fmla="*/ 153175 w 602"/>
                <a:gd name="T3" fmla="*/ 0 h 560"/>
                <a:gd name="T4" fmla="*/ 217119 w 602"/>
                <a:gd name="T5" fmla="*/ 43203 h 560"/>
                <a:gd name="T6" fmla="*/ 173767 w 602"/>
                <a:gd name="T7" fmla="*/ 76325 h 560"/>
                <a:gd name="T8" fmla="*/ 109824 w 602"/>
                <a:gd name="T9" fmla="*/ 38162 h 560"/>
                <a:gd name="T10" fmla="*/ 217119 w 602"/>
                <a:gd name="T11" fmla="*/ 111967 h 560"/>
                <a:gd name="T12" fmla="*/ 153175 w 602"/>
                <a:gd name="T13" fmla="*/ 152650 h 560"/>
                <a:gd name="T14" fmla="*/ 109824 w 602"/>
                <a:gd name="T15" fmla="*/ 117008 h 560"/>
                <a:gd name="T16" fmla="*/ 173767 w 602"/>
                <a:gd name="T17" fmla="*/ 76325 h 560"/>
                <a:gd name="T18" fmla="*/ 217119 w 602"/>
                <a:gd name="T19" fmla="*/ 111967 h 560"/>
                <a:gd name="T20" fmla="*/ 63943 w 602"/>
                <a:gd name="T21" fmla="*/ 152650 h 560"/>
                <a:gd name="T22" fmla="*/ 0 w 602"/>
                <a:gd name="T23" fmla="*/ 111967 h 560"/>
                <a:gd name="T24" fmla="*/ 43351 w 602"/>
                <a:gd name="T25" fmla="*/ 76325 h 560"/>
                <a:gd name="T26" fmla="*/ 109824 w 602"/>
                <a:gd name="T27" fmla="*/ 117008 h 560"/>
                <a:gd name="T28" fmla="*/ 63943 w 602"/>
                <a:gd name="T29" fmla="*/ 152650 h 560"/>
                <a:gd name="T30" fmla="*/ 0 w 602"/>
                <a:gd name="T31" fmla="*/ 43203 h 560"/>
                <a:gd name="T32" fmla="*/ 63943 w 602"/>
                <a:gd name="T33" fmla="*/ 0 h 560"/>
                <a:gd name="T34" fmla="*/ 109824 w 602"/>
                <a:gd name="T35" fmla="*/ 38162 h 560"/>
                <a:gd name="T36" fmla="*/ 43351 w 602"/>
                <a:gd name="T37" fmla="*/ 76325 h 560"/>
                <a:gd name="T38" fmla="*/ 0 w 602"/>
                <a:gd name="T39" fmla="*/ 43203 h 560"/>
                <a:gd name="T40" fmla="*/ 109824 w 602"/>
                <a:gd name="T41" fmla="*/ 124928 h 560"/>
                <a:gd name="T42" fmla="*/ 153175 w 602"/>
                <a:gd name="T43" fmla="*/ 160210 h 560"/>
                <a:gd name="T44" fmla="*/ 173767 w 602"/>
                <a:gd name="T45" fmla="*/ 150130 h 560"/>
                <a:gd name="T46" fmla="*/ 173767 w 602"/>
                <a:gd name="T47" fmla="*/ 162730 h 560"/>
                <a:gd name="T48" fmla="*/ 109824 w 602"/>
                <a:gd name="T49" fmla="*/ 201253 h 560"/>
                <a:gd name="T50" fmla="*/ 46242 w 602"/>
                <a:gd name="T51" fmla="*/ 162730 h 560"/>
                <a:gd name="T52" fmla="*/ 46242 w 602"/>
                <a:gd name="T53" fmla="*/ 150130 h 560"/>
                <a:gd name="T54" fmla="*/ 63943 w 602"/>
                <a:gd name="T55" fmla="*/ 160210 h 560"/>
                <a:gd name="T56" fmla="*/ 109824 w 602"/>
                <a:gd name="T57" fmla="*/ 124928 h 5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2" h="560">
                  <a:moveTo>
                    <a:pt x="304" y="106"/>
                  </a:moveTo>
                  <a:lnTo>
                    <a:pt x="424" y="0"/>
                  </a:lnTo>
                  <a:lnTo>
                    <a:pt x="601" y="120"/>
                  </a:lnTo>
                  <a:lnTo>
                    <a:pt x="481" y="212"/>
                  </a:lnTo>
                  <a:lnTo>
                    <a:pt x="304" y="106"/>
                  </a:lnTo>
                  <a:close/>
                  <a:moveTo>
                    <a:pt x="601" y="311"/>
                  </a:moveTo>
                  <a:lnTo>
                    <a:pt x="424" y="424"/>
                  </a:lnTo>
                  <a:lnTo>
                    <a:pt x="304" y="325"/>
                  </a:lnTo>
                  <a:lnTo>
                    <a:pt x="481" y="212"/>
                  </a:lnTo>
                  <a:lnTo>
                    <a:pt x="601" y="311"/>
                  </a:lnTo>
                  <a:close/>
                  <a:moveTo>
                    <a:pt x="177" y="424"/>
                  </a:moveTo>
                  <a:lnTo>
                    <a:pt x="0" y="311"/>
                  </a:lnTo>
                  <a:lnTo>
                    <a:pt x="120" y="212"/>
                  </a:lnTo>
                  <a:lnTo>
                    <a:pt x="304" y="325"/>
                  </a:lnTo>
                  <a:lnTo>
                    <a:pt x="177" y="424"/>
                  </a:lnTo>
                  <a:close/>
                  <a:moveTo>
                    <a:pt x="0" y="120"/>
                  </a:moveTo>
                  <a:lnTo>
                    <a:pt x="177" y="0"/>
                  </a:lnTo>
                  <a:lnTo>
                    <a:pt x="304" y="106"/>
                  </a:lnTo>
                  <a:lnTo>
                    <a:pt x="120" y="212"/>
                  </a:lnTo>
                  <a:lnTo>
                    <a:pt x="0" y="120"/>
                  </a:lnTo>
                  <a:close/>
                  <a:moveTo>
                    <a:pt x="304" y="347"/>
                  </a:moveTo>
                  <a:lnTo>
                    <a:pt x="424" y="445"/>
                  </a:lnTo>
                  <a:lnTo>
                    <a:pt x="481" y="417"/>
                  </a:lnTo>
                  <a:lnTo>
                    <a:pt x="481" y="452"/>
                  </a:lnTo>
                  <a:lnTo>
                    <a:pt x="304" y="559"/>
                  </a:lnTo>
                  <a:lnTo>
                    <a:pt x="128" y="452"/>
                  </a:lnTo>
                  <a:lnTo>
                    <a:pt x="128" y="417"/>
                  </a:lnTo>
                  <a:lnTo>
                    <a:pt x="177" y="445"/>
                  </a:lnTo>
                  <a:lnTo>
                    <a:pt x="304" y="347"/>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4" name="Freeform 11"/>
            <p:cNvSpPr>
              <a:spLocks noChangeArrowheads="1"/>
            </p:cNvSpPr>
            <p:nvPr/>
          </p:nvSpPr>
          <p:spPr bwMode="auto">
            <a:xfrm>
              <a:off x="8439878" y="4306732"/>
              <a:ext cx="219075" cy="219075"/>
            </a:xfrm>
            <a:custGeom>
              <a:avLst/>
              <a:gdLst>
                <a:gd name="T0" fmla="*/ 190649 w 609"/>
                <a:gd name="T1" fmla="*/ 218715 h 609"/>
                <a:gd name="T2" fmla="*/ 190649 w 609"/>
                <a:gd name="T3" fmla="*/ 218715 h 609"/>
                <a:gd name="T4" fmla="*/ 28058 w 609"/>
                <a:gd name="T5" fmla="*/ 218715 h 609"/>
                <a:gd name="T6" fmla="*/ 0 w 609"/>
                <a:gd name="T7" fmla="*/ 190656 h 609"/>
                <a:gd name="T8" fmla="*/ 0 w 609"/>
                <a:gd name="T9" fmla="*/ 28059 h 609"/>
                <a:gd name="T10" fmla="*/ 28058 w 609"/>
                <a:gd name="T11" fmla="*/ 0 h 609"/>
                <a:gd name="T12" fmla="*/ 190649 w 609"/>
                <a:gd name="T13" fmla="*/ 0 h 609"/>
                <a:gd name="T14" fmla="*/ 218707 w 609"/>
                <a:gd name="T15" fmla="*/ 28059 h 609"/>
                <a:gd name="T16" fmla="*/ 218707 w 609"/>
                <a:gd name="T17" fmla="*/ 190656 h 609"/>
                <a:gd name="T18" fmla="*/ 190649 w 609"/>
                <a:gd name="T19" fmla="*/ 218715 h 609"/>
                <a:gd name="T20" fmla="*/ 109354 w 609"/>
                <a:gd name="T21" fmla="*/ 66190 h 609"/>
                <a:gd name="T22" fmla="*/ 109354 w 609"/>
                <a:gd name="T23" fmla="*/ 66190 h 609"/>
                <a:gd name="T24" fmla="*/ 71224 w 609"/>
                <a:gd name="T25" fmla="*/ 91371 h 609"/>
                <a:gd name="T26" fmla="*/ 71224 w 609"/>
                <a:gd name="T27" fmla="*/ 91371 h 609"/>
                <a:gd name="T28" fmla="*/ 71224 w 609"/>
                <a:gd name="T29" fmla="*/ 91371 h 609"/>
                <a:gd name="T30" fmla="*/ 68706 w 609"/>
                <a:gd name="T31" fmla="*/ 93889 h 609"/>
                <a:gd name="T32" fmla="*/ 68706 w 609"/>
                <a:gd name="T33" fmla="*/ 96767 h 609"/>
                <a:gd name="T34" fmla="*/ 68706 w 609"/>
                <a:gd name="T35" fmla="*/ 99285 h 609"/>
                <a:gd name="T36" fmla="*/ 68706 w 609"/>
                <a:gd name="T37" fmla="*/ 101803 h 609"/>
                <a:gd name="T38" fmla="*/ 68706 w 609"/>
                <a:gd name="T39" fmla="*/ 104321 h 609"/>
                <a:gd name="T40" fmla="*/ 68706 w 609"/>
                <a:gd name="T41" fmla="*/ 104321 h 609"/>
                <a:gd name="T42" fmla="*/ 66188 w 609"/>
                <a:gd name="T43" fmla="*/ 109358 h 609"/>
                <a:gd name="T44" fmla="*/ 109354 w 609"/>
                <a:gd name="T45" fmla="*/ 152525 h 609"/>
                <a:gd name="T46" fmla="*/ 152520 w 609"/>
                <a:gd name="T47" fmla="*/ 109358 h 609"/>
                <a:gd name="T48" fmla="*/ 150002 w 609"/>
                <a:gd name="T49" fmla="*/ 104321 h 609"/>
                <a:gd name="T50" fmla="*/ 150002 w 609"/>
                <a:gd name="T51" fmla="*/ 104321 h 609"/>
                <a:gd name="T52" fmla="*/ 150002 w 609"/>
                <a:gd name="T53" fmla="*/ 101803 h 609"/>
                <a:gd name="T54" fmla="*/ 150002 w 609"/>
                <a:gd name="T55" fmla="*/ 99285 h 609"/>
                <a:gd name="T56" fmla="*/ 150002 w 609"/>
                <a:gd name="T57" fmla="*/ 96767 h 609"/>
                <a:gd name="T58" fmla="*/ 150002 w 609"/>
                <a:gd name="T59" fmla="*/ 93889 h 609"/>
                <a:gd name="T60" fmla="*/ 147484 w 609"/>
                <a:gd name="T61" fmla="*/ 91371 h 609"/>
                <a:gd name="T62" fmla="*/ 147484 w 609"/>
                <a:gd name="T63" fmla="*/ 91371 h 609"/>
                <a:gd name="T64" fmla="*/ 147484 w 609"/>
                <a:gd name="T65" fmla="*/ 91371 h 609"/>
                <a:gd name="T66" fmla="*/ 109354 w 609"/>
                <a:gd name="T67" fmla="*/ 66190 h 609"/>
                <a:gd name="T68" fmla="*/ 193167 w 609"/>
                <a:gd name="T69" fmla="*/ 35613 h 609"/>
                <a:gd name="T70" fmla="*/ 193167 w 609"/>
                <a:gd name="T71" fmla="*/ 35613 h 609"/>
                <a:gd name="T72" fmla="*/ 183095 w 609"/>
                <a:gd name="T73" fmla="*/ 25541 h 609"/>
                <a:gd name="T74" fmla="*/ 160074 w 609"/>
                <a:gd name="T75" fmla="*/ 25541 h 609"/>
                <a:gd name="T76" fmla="*/ 150002 w 609"/>
                <a:gd name="T77" fmla="*/ 35613 h 609"/>
                <a:gd name="T78" fmla="*/ 150002 w 609"/>
                <a:gd name="T79" fmla="*/ 58276 h 609"/>
                <a:gd name="T80" fmla="*/ 160074 w 609"/>
                <a:gd name="T81" fmla="*/ 68708 h 609"/>
                <a:gd name="T82" fmla="*/ 183095 w 609"/>
                <a:gd name="T83" fmla="*/ 68708 h 609"/>
                <a:gd name="T84" fmla="*/ 193167 w 609"/>
                <a:gd name="T85" fmla="*/ 58276 h 609"/>
                <a:gd name="T86" fmla="*/ 193167 w 609"/>
                <a:gd name="T87" fmla="*/ 35613 h 609"/>
                <a:gd name="T88" fmla="*/ 193167 w 609"/>
                <a:gd name="T89" fmla="*/ 91371 h 609"/>
                <a:gd name="T90" fmla="*/ 193167 w 609"/>
                <a:gd name="T91" fmla="*/ 91371 h 609"/>
                <a:gd name="T92" fmla="*/ 173023 w 609"/>
                <a:gd name="T93" fmla="*/ 91371 h 609"/>
                <a:gd name="T94" fmla="*/ 175541 w 609"/>
                <a:gd name="T95" fmla="*/ 109358 h 609"/>
                <a:gd name="T96" fmla="*/ 109354 w 609"/>
                <a:gd name="T97" fmla="*/ 175548 h 609"/>
                <a:gd name="T98" fmla="*/ 43166 w 609"/>
                <a:gd name="T99" fmla="*/ 109358 h 609"/>
                <a:gd name="T100" fmla="*/ 45684 w 609"/>
                <a:gd name="T101" fmla="*/ 91371 h 609"/>
                <a:gd name="T102" fmla="*/ 25540 w 609"/>
                <a:gd name="T103" fmla="*/ 91371 h 609"/>
                <a:gd name="T104" fmla="*/ 25540 w 609"/>
                <a:gd name="T105" fmla="*/ 183102 h 609"/>
                <a:gd name="T106" fmla="*/ 35612 w 609"/>
                <a:gd name="T107" fmla="*/ 193175 h 609"/>
                <a:gd name="T108" fmla="*/ 183095 w 609"/>
                <a:gd name="T109" fmla="*/ 193175 h 609"/>
                <a:gd name="T110" fmla="*/ 193167 w 609"/>
                <a:gd name="T111" fmla="*/ 183102 h 609"/>
                <a:gd name="T112" fmla="*/ 193167 w 609"/>
                <a:gd name="T113" fmla="*/ 91371 h 6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cubicBezTo>
                    <a:pt x="198" y="261"/>
                    <a:pt x="198" y="261"/>
                    <a:pt x="191" y="261"/>
                  </a:cubicBezTo>
                  <a:lnTo>
                    <a:pt x="191" y="269"/>
                  </a:lnTo>
                  <a:lnTo>
                    <a:pt x="191" y="276"/>
                  </a:lnTo>
                  <a:cubicBezTo>
                    <a:pt x="191" y="276"/>
                    <a:pt x="191" y="276"/>
                    <a:pt x="191" y="283"/>
                  </a:cubicBezTo>
                  <a:cubicBezTo>
                    <a:pt x="191" y="283"/>
                    <a:pt x="191" y="283"/>
                    <a:pt x="191" y="290"/>
                  </a:cubicBezTo>
                  <a:cubicBezTo>
                    <a:pt x="191" y="297"/>
                    <a:pt x="184" y="297"/>
                    <a:pt x="184" y="304"/>
                  </a:cubicBezTo>
                  <a:cubicBezTo>
                    <a:pt x="184" y="367"/>
                    <a:pt x="240" y="424"/>
                    <a:pt x="304" y="424"/>
                  </a:cubicBezTo>
                  <a:cubicBezTo>
                    <a:pt x="368" y="424"/>
                    <a:pt x="424" y="367"/>
                    <a:pt x="424" y="304"/>
                  </a:cubicBezTo>
                  <a:cubicBezTo>
                    <a:pt x="424" y="297"/>
                    <a:pt x="417" y="297"/>
                    <a:pt x="417" y="290"/>
                  </a:cubicBezTo>
                  <a:cubicBezTo>
                    <a:pt x="417" y="283"/>
                    <a:pt x="417" y="283"/>
                    <a:pt x="417" y="283"/>
                  </a:cubicBezTo>
                  <a:cubicBezTo>
                    <a:pt x="417" y="276"/>
                    <a:pt x="417" y="276"/>
                    <a:pt x="417" y="276"/>
                  </a:cubicBezTo>
                  <a:lnTo>
                    <a:pt x="417" y="269"/>
                  </a:lnTo>
                  <a:lnTo>
                    <a:pt x="417" y="261"/>
                  </a:lnTo>
                  <a:cubicBezTo>
                    <a:pt x="410" y="261"/>
                    <a:pt x="410" y="261"/>
                    <a:pt x="410" y="254"/>
                  </a:cubicBez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5" name="Freeform 12"/>
            <p:cNvSpPr>
              <a:spLocks noChangeArrowheads="1"/>
            </p:cNvSpPr>
            <p:nvPr/>
          </p:nvSpPr>
          <p:spPr bwMode="auto">
            <a:xfrm>
              <a:off x="7165602" y="4324428"/>
              <a:ext cx="217488" cy="177800"/>
            </a:xfrm>
            <a:custGeom>
              <a:avLst/>
              <a:gdLst>
                <a:gd name="T0" fmla="*/ 148118 w 602"/>
                <a:gd name="T1" fmla="*/ 0 h 496"/>
                <a:gd name="T2" fmla="*/ 148118 w 602"/>
                <a:gd name="T3" fmla="*/ 0 h 496"/>
                <a:gd name="T4" fmla="*/ 183883 w 602"/>
                <a:gd name="T5" fmla="*/ 15414 h 496"/>
                <a:gd name="T6" fmla="*/ 206642 w 602"/>
                <a:gd name="T7" fmla="*/ 7886 h 496"/>
                <a:gd name="T8" fmla="*/ 212061 w 602"/>
                <a:gd name="T9" fmla="*/ 5377 h 496"/>
                <a:gd name="T10" fmla="*/ 196527 w 602"/>
                <a:gd name="T11" fmla="*/ 25451 h 496"/>
                <a:gd name="T12" fmla="*/ 191469 w 602"/>
                <a:gd name="T13" fmla="*/ 27960 h 496"/>
                <a:gd name="T14" fmla="*/ 191469 w 602"/>
                <a:gd name="T15" fmla="*/ 27960 h 496"/>
                <a:gd name="T16" fmla="*/ 217119 w 602"/>
                <a:gd name="T17" fmla="*/ 22942 h 496"/>
                <a:gd name="T18" fmla="*/ 217119 w 602"/>
                <a:gd name="T19" fmla="*/ 22942 h 496"/>
                <a:gd name="T20" fmla="*/ 201584 w 602"/>
                <a:gd name="T21" fmla="*/ 37998 h 496"/>
                <a:gd name="T22" fmla="*/ 196527 w 602"/>
                <a:gd name="T23" fmla="*/ 45884 h 496"/>
                <a:gd name="T24" fmla="*/ 193998 w 602"/>
                <a:gd name="T25" fmla="*/ 73486 h 496"/>
                <a:gd name="T26" fmla="*/ 107295 w 602"/>
                <a:gd name="T27" fmla="*/ 172423 h 496"/>
                <a:gd name="T28" fmla="*/ 43351 w 602"/>
                <a:gd name="T29" fmla="*/ 174932 h 496"/>
                <a:gd name="T30" fmla="*/ 15173 w 602"/>
                <a:gd name="T31" fmla="*/ 164895 h 496"/>
                <a:gd name="T32" fmla="*/ 5058 w 602"/>
                <a:gd name="T33" fmla="*/ 159877 h 496"/>
                <a:gd name="T34" fmla="*/ 0 w 602"/>
                <a:gd name="T35" fmla="*/ 157367 h 496"/>
                <a:gd name="T36" fmla="*/ 15173 w 602"/>
                <a:gd name="T37" fmla="*/ 157367 h 496"/>
                <a:gd name="T38" fmla="*/ 28178 w 602"/>
                <a:gd name="T39" fmla="*/ 154858 h 496"/>
                <a:gd name="T40" fmla="*/ 53467 w 602"/>
                <a:gd name="T41" fmla="*/ 146972 h 496"/>
                <a:gd name="T42" fmla="*/ 66472 w 602"/>
                <a:gd name="T43" fmla="*/ 136935 h 496"/>
                <a:gd name="T44" fmla="*/ 53467 w 602"/>
                <a:gd name="T45" fmla="*/ 136935 h 496"/>
                <a:gd name="T46" fmla="*/ 25650 w 602"/>
                <a:gd name="T47" fmla="*/ 106465 h 496"/>
                <a:gd name="T48" fmla="*/ 43351 w 602"/>
                <a:gd name="T49" fmla="*/ 106465 h 496"/>
                <a:gd name="T50" fmla="*/ 30707 w 602"/>
                <a:gd name="T51" fmla="*/ 101446 h 496"/>
                <a:gd name="T52" fmla="*/ 7587 w 602"/>
                <a:gd name="T53" fmla="*/ 63449 h 496"/>
                <a:gd name="T54" fmla="*/ 12644 w 602"/>
                <a:gd name="T55" fmla="*/ 65958 h 496"/>
                <a:gd name="T56" fmla="*/ 23121 w 602"/>
                <a:gd name="T57" fmla="*/ 68467 h 496"/>
                <a:gd name="T58" fmla="*/ 28178 w 602"/>
                <a:gd name="T59" fmla="*/ 68467 h 496"/>
                <a:gd name="T60" fmla="*/ 28178 w 602"/>
                <a:gd name="T61" fmla="*/ 68467 h 496"/>
                <a:gd name="T62" fmla="*/ 20592 w 602"/>
                <a:gd name="T63" fmla="*/ 60940 h 496"/>
                <a:gd name="T64" fmla="*/ 10115 w 602"/>
                <a:gd name="T65" fmla="*/ 20433 h 496"/>
                <a:gd name="T66" fmla="*/ 15173 w 602"/>
                <a:gd name="T67" fmla="*/ 10396 h 496"/>
                <a:gd name="T68" fmla="*/ 15173 w 602"/>
                <a:gd name="T69" fmla="*/ 10396 h 496"/>
                <a:gd name="T70" fmla="*/ 20592 w 602"/>
                <a:gd name="T71" fmla="*/ 12905 h 496"/>
                <a:gd name="T72" fmla="*/ 33236 w 602"/>
                <a:gd name="T73" fmla="*/ 25451 h 496"/>
                <a:gd name="T74" fmla="*/ 86703 w 602"/>
                <a:gd name="T75" fmla="*/ 53412 h 496"/>
                <a:gd name="T76" fmla="*/ 107295 w 602"/>
                <a:gd name="T77" fmla="*/ 55921 h 496"/>
                <a:gd name="T78" fmla="*/ 107295 w 602"/>
                <a:gd name="T79" fmla="*/ 35488 h 496"/>
                <a:gd name="T80" fmla="*/ 132945 w 602"/>
                <a:gd name="T81" fmla="*/ 5377 h 496"/>
                <a:gd name="T82" fmla="*/ 143060 w 602"/>
                <a:gd name="T83" fmla="*/ 2868 h 496"/>
                <a:gd name="T84" fmla="*/ 148118 w 602"/>
                <a:gd name="T85" fmla="*/ 0 h 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cubicBezTo>
                    <a:pt x="558" y="78"/>
                    <a:pt x="580" y="64"/>
                    <a:pt x="601" y="64"/>
                  </a:cubicBez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cubicBezTo>
                    <a:pt x="71" y="184"/>
                    <a:pt x="64" y="177"/>
                    <a:pt x="57" y="170"/>
                  </a:cubicBezTo>
                  <a:cubicBezTo>
                    <a:pt x="35" y="142"/>
                    <a:pt x="14" y="106"/>
                    <a:pt x="28" y="57"/>
                  </a:cubicBezTo>
                  <a:cubicBezTo>
                    <a:pt x="28" y="43"/>
                    <a:pt x="35" y="36"/>
                    <a:pt x="42" y="29"/>
                  </a:cubicBez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6" name="Freeform 4"/>
            <p:cNvSpPr>
              <a:spLocks noChangeArrowheads="1"/>
            </p:cNvSpPr>
            <p:nvPr/>
          </p:nvSpPr>
          <p:spPr bwMode="auto">
            <a:xfrm>
              <a:off x="6497060" y="4335014"/>
              <a:ext cx="215900" cy="147638"/>
            </a:xfrm>
            <a:custGeom>
              <a:avLst/>
              <a:gdLst>
                <a:gd name="T0" fmla="*/ 182844 w 601"/>
                <a:gd name="T1" fmla="*/ 0 h 411"/>
                <a:gd name="T2" fmla="*/ 182844 w 601"/>
                <a:gd name="T3" fmla="*/ 0 h 411"/>
                <a:gd name="T4" fmla="*/ 111718 w 601"/>
                <a:gd name="T5" fmla="*/ 0 h 411"/>
                <a:gd name="T6" fmla="*/ 38077 w 601"/>
                <a:gd name="T7" fmla="*/ 0 h 411"/>
                <a:gd name="T8" fmla="*/ 0 w 601"/>
                <a:gd name="T9" fmla="*/ 30533 h 411"/>
                <a:gd name="T10" fmla="*/ 0 w 601"/>
                <a:gd name="T11" fmla="*/ 119260 h 411"/>
                <a:gd name="T12" fmla="*/ 38077 w 601"/>
                <a:gd name="T13" fmla="*/ 147279 h 411"/>
                <a:gd name="T14" fmla="*/ 114232 w 601"/>
                <a:gd name="T15" fmla="*/ 147279 h 411"/>
                <a:gd name="T16" fmla="*/ 182844 w 601"/>
                <a:gd name="T17" fmla="*/ 147279 h 411"/>
                <a:gd name="T18" fmla="*/ 215533 w 601"/>
                <a:gd name="T19" fmla="*/ 119260 h 411"/>
                <a:gd name="T20" fmla="*/ 215533 w 601"/>
                <a:gd name="T21" fmla="*/ 30533 h 411"/>
                <a:gd name="T22" fmla="*/ 182844 w 601"/>
                <a:gd name="T23" fmla="*/ 0 h 411"/>
                <a:gd name="T24" fmla="*/ 93757 w 601"/>
                <a:gd name="T25" fmla="*/ 109202 h 411"/>
                <a:gd name="T26" fmla="*/ 93757 w 601"/>
                <a:gd name="T27" fmla="*/ 109202 h 411"/>
                <a:gd name="T28" fmla="*/ 93757 w 601"/>
                <a:gd name="T29" fmla="*/ 40591 h 411"/>
                <a:gd name="T30" fmla="*/ 139737 w 601"/>
                <a:gd name="T31" fmla="*/ 73639 h 411"/>
                <a:gd name="T32" fmla="*/ 93757 w 601"/>
                <a:gd name="T33" fmla="*/ 109202 h 4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7" name="Freeform 104"/>
            <p:cNvSpPr>
              <a:spLocks noChangeArrowheads="1"/>
            </p:cNvSpPr>
            <p:nvPr/>
          </p:nvSpPr>
          <p:spPr bwMode="auto">
            <a:xfrm>
              <a:off x="1690934" y="4265457"/>
              <a:ext cx="219075" cy="150812"/>
            </a:xfrm>
            <a:custGeom>
              <a:avLst/>
              <a:gdLst>
                <a:gd name="T0" fmla="*/ 208635 w 609"/>
                <a:gd name="T1" fmla="*/ 150451 h 418"/>
                <a:gd name="T2" fmla="*/ 208635 w 609"/>
                <a:gd name="T3" fmla="*/ 150451 h 418"/>
                <a:gd name="T4" fmla="*/ 10432 w 609"/>
                <a:gd name="T5" fmla="*/ 150451 h 418"/>
                <a:gd name="T6" fmla="*/ 0 w 609"/>
                <a:gd name="T7" fmla="*/ 139988 h 418"/>
                <a:gd name="T8" fmla="*/ 0 w 609"/>
                <a:gd name="T9" fmla="*/ 60974 h 418"/>
                <a:gd name="T10" fmla="*/ 218707 w 609"/>
                <a:gd name="T11" fmla="*/ 60974 h 418"/>
                <a:gd name="T12" fmla="*/ 218707 w 609"/>
                <a:gd name="T13" fmla="*/ 139988 h 418"/>
                <a:gd name="T14" fmla="*/ 208635 w 609"/>
                <a:gd name="T15" fmla="*/ 150451 h 418"/>
                <a:gd name="T16" fmla="*/ 20504 w 609"/>
                <a:gd name="T17" fmla="*/ 129886 h 418"/>
                <a:gd name="T18" fmla="*/ 20504 w 609"/>
                <a:gd name="T19" fmla="*/ 129886 h 418"/>
                <a:gd name="T20" fmla="*/ 61152 w 609"/>
                <a:gd name="T21" fmla="*/ 129886 h 418"/>
                <a:gd name="T22" fmla="*/ 61152 w 609"/>
                <a:gd name="T23" fmla="*/ 119784 h 418"/>
                <a:gd name="T24" fmla="*/ 20504 w 609"/>
                <a:gd name="T25" fmla="*/ 119784 h 418"/>
                <a:gd name="T26" fmla="*/ 20504 w 609"/>
                <a:gd name="T27" fmla="*/ 129886 h 418"/>
                <a:gd name="T28" fmla="*/ 122303 w 609"/>
                <a:gd name="T29" fmla="*/ 99218 h 418"/>
                <a:gd name="T30" fmla="*/ 122303 w 609"/>
                <a:gd name="T31" fmla="*/ 99218 h 418"/>
                <a:gd name="T32" fmla="*/ 20504 w 609"/>
                <a:gd name="T33" fmla="*/ 99218 h 418"/>
                <a:gd name="T34" fmla="*/ 20504 w 609"/>
                <a:gd name="T35" fmla="*/ 109681 h 418"/>
                <a:gd name="T36" fmla="*/ 122303 w 609"/>
                <a:gd name="T37" fmla="*/ 109681 h 418"/>
                <a:gd name="T38" fmla="*/ 122303 w 609"/>
                <a:gd name="T39" fmla="*/ 99218 h 418"/>
                <a:gd name="T40" fmla="*/ 0 w 609"/>
                <a:gd name="T41" fmla="*/ 10102 h 418"/>
                <a:gd name="T42" fmla="*/ 0 w 609"/>
                <a:gd name="T43" fmla="*/ 10102 h 418"/>
                <a:gd name="T44" fmla="*/ 10432 w 609"/>
                <a:gd name="T45" fmla="*/ 0 h 418"/>
                <a:gd name="T46" fmla="*/ 208635 w 609"/>
                <a:gd name="T47" fmla="*/ 0 h 418"/>
                <a:gd name="T48" fmla="*/ 218707 w 609"/>
                <a:gd name="T49" fmla="*/ 10102 h 418"/>
                <a:gd name="T50" fmla="*/ 218707 w 609"/>
                <a:gd name="T51" fmla="*/ 40770 h 418"/>
                <a:gd name="T52" fmla="*/ 0 w 609"/>
                <a:gd name="T53" fmla="*/ 40770 h 418"/>
                <a:gd name="T54" fmla="*/ 0 w 609"/>
                <a:gd name="T55" fmla="*/ 10102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rgbClr val="FFFFFF">
                <a:alpha val="80000"/>
              </a:srgbClr>
            </a:solidFill>
            <a:ln>
              <a:noFill/>
            </a:ln>
            <a:effectLst/>
            <a:extLst/>
          </p:spPr>
          <p:txBody>
            <a:bodyPr wrap="none" anchor="ctr"/>
            <a:lstStyle/>
            <a:p>
              <a:pPr eaLnBrk="1" hangingPunct="1">
                <a:defRPr/>
              </a:pPr>
              <a:endParaRPr lang="en-US"/>
            </a:p>
          </p:txBody>
        </p:sp>
        <p:sp>
          <p:nvSpPr>
            <p:cNvPr id="58" name="Freeform 40"/>
            <p:cNvSpPr>
              <a:spLocks noChangeArrowheads="1"/>
            </p:cNvSpPr>
            <p:nvPr/>
          </p:nvSpPr>
          <p:spPr bwMode="auto">
            <a:xfrm>
              <a:off x="7663386" y="4483788"/>
              <a:ext cx="215900" cy="198437"/>
            </a:xfrm>
            <a:custGeom>
              <a:avLst/>
              <a:gdLst>
                <a:gd name="T0" fmla="*/ 205475 w 601"/>
                <a:gd name="T1" fmla="*/ 198078 h 552"/>
                <a:gd name="T2" fmla="*/ 205475 w 601"/>
                <a:gd name="T3" fmla="*/ 198078 h 552"/>
                <a:gd name="T4" fmla="*/ 187873 w 601"/>
                <a:gd name="T5" fmla="*/ 198078 h 552"/>
                <a:gd name="T6" fmla="*/ 187873 w 601"/>
                <a:gd name="T7" fmla="*/ 198078 h 552"/>
                <a:gd name="T8" fmla="*/ 177455 w 601"/>
                <a:gd name="T9" fmla="*/ 198078 h 552"/>
                <a:gd name="T10" fmla="*/ 177455 w 601"/>
                <a:gd name="T11" fmla="*/ 198078 h 552"/>
                <a:gd name="T12" fmla="*/ 35563 w 601"/>
                <a:gd name="T13" fmla="*/ 198078 h 552"/>
                <a:gd name="T14" fmla="*/ 35563 w 601"/>
                <a:gd name="T15" fmla="*/ 198078 h 552"/>
                <a:gd name="T16" fmla="*/ 25145 w 601"/>
                <a:gd name="T17" fmla="*/ 198078 h 552"/>
                <a:gd name="T18" fmla="*/ 25145 w 601"/>
                <a:gd name="T19" fmla="*/ 198078 h 552"/>
                <a:gd name="T20" fmla="*/ 10058 w 601"/>
                <a:gd name="T21" fmla="*/ 198078 h 552"/>
                <a:gd name="T22" fmla="*/ 0 w 601"/>
                <a:gd name="T23" fmla="*/ 188012 h 552"/>
                <a:gd name="T24" fmla="*/ 0 w 601"/>
                <a:gd name="T25" fmla="*/ 167521 h 552"/>
                <a:gd name="T26" fmla="*/ 0 w 601"/>
                <a:gd name="T27" fmla="*/ 126899 h 552"/>
                <a:gd name="T28" fmla="*/ 0 w 601"/>
                <a:gd name="T29" fmla="*/ 60753 h 552"/>
                <a:gd name="T30" fmla="*/ 10058 w 601"/>
                <a:gd name="T31" fmla="*/ 50688 h 552"/>
                <a:gd name="T32" fmla="*/ 22631 w 601"/>
                <a:gd name="T33" fmla="*/ 50688 h 552"/>
                <a:gd name="T34" fmla="*/ 43107 w 601"/>
                <a:gd name="T35" fmla="*/ 50688 h 552"/>
                <a:gd name="T36" fmla="*/ 55679 w 601"/>
                <a:gd name="T37" fmla="*/ 50688 h 552"/>
                <a:gd name="T38" fmla="*/ 106689 w 601"/>
                <a:gd name="T39" fmla="*/ 0 h 552"/>
                <a:gd name="T40" fmla="*/ 157339 w 601"/>
                <a:gd name="T41" fmla="*/ 50688 h 552"/>
                <a:gd name="T42" fmla="*/ 174941 w 601"/>
                <a:gd name="T43" fmla="*/ 50688 h 552"/>
                <a:gd name="T44" fmla="*/ 195416 w 601"/>
                <a:gd name="T45" fmla="*/ 50688 h 552"/>
                <a:gd name="T46" fmla="*/ 205475 w 601"/>
                <a:gd name="T47" fmla="*/ 50688 h 552"/>
                <a:gd name="T48" fmla="*/ 215533 w 601"/>
                <a:gd name="T49" fmla="*/ 60753 h 552"/>
                <a:gd name="T50" fmla="*/ 215533 w 601"/>
                <a:gd name="T51" fmla="*/ 126899 h 552"/>
                <a:gd name="T52" fmla="*/ 215533 w 601"/>
                <a:gd name="T53" fmla="*/ 167521 h 552"/>
                <a:gd name="T54" fmla="*/ 215533 w 601"/>
                <a:gd name="T55" fmla="*/ 188012 h 552"/>
                <a:gd name="T56" fmla="*/ 205475 w 601"/>
                <a:gd name="T57" fmla="*/ 198078 h 552"/>
                <a:gd name="T58" fmla="*/ 106689 w 601"/>
                <a:gd name="T59" fmla="*/ 20131 h 552"/>
                <a:gd name="T60" fmla="*/ 106689 w 601"/>
                <a:gd name="T61" fmla="*/ 20131 h 552"/>
                <a:gd name="T62" fmla="*/ 76155 w 601"/>
                <a:gd name="T63" fmla="*/ 50688 h 552"/>
                <a:gd name="T64" fmla="*/ 136863 w 601"/>
                <a:gd name="T65" fmla="*/ 50688 h 552"/>
                <a:gd name="T66" fmla="*/ 106689 w 601"/>
                <a:gd name="T67" fmla="*/ 20131 h 552"/>
                <a:gd name="T68" fmla="*/ 144766 w 601"/>
                <a:gd name="T69" fmla="*/ 111801 h 552"/>
                <a:gd name="T70" fmla="*/ 144766 w 601"/>
                <a:gd name="T71" fmla="*/ 111801 h 552"/>
                <a:gd name="T72" fmla="*/ 116747 w 601"/>
                <a:gd name="T73" fmla="*/ 111801 h 552"/>
                <a:gd name="T74" fmla="*/ 116747 w 601"/>
                <a:gd name="T75" fmla="*/ 86277 h 552"/>
                <a:gd name="T76" fmla="*/ 106689 w 601"/>
                <a:gd name="T77" fmla="*/ 76211 h 552"/>
                <a:gd name="T78" fmla="*/ 96271 w 601"/>
                <a:gd name="T79" fmla="*/ 86277 h 552"/>
                <a:gd name="T80" fmla="*/ 96271 w 601"/>
                <a:gd name="T81" fmla="*/ 111801 h 552"/>
                <a:gd name="T82" fmla="*/ 71126 w 601"/>
                <a:gd name="T83" fmla="*/ 111801 h 552"/>
                <a:gd name="T84" fmla="*/ 60708 w 601"/>
                <a:gd name="T85" fmla="*/ 121866 h 552"/>
                <a:gd name="T86" fmla="*/ 71126 w 601"/>
                <a:gd name="T87" fmla="*/ 131932 h 552"/>
                <a:gd name="T88" fmla="*/ 96271 w 601"/>
                <a:gd name="T89" fmla="*/ 131932 h 552"/>
                <a:gd name="T90" fmla="*/ 96271 w 601"/>
                <a:gd name="T91" fmla="*/ 159972 h 552"/>
                <a:gd name="T92" fmla="*/ 106689 w 601"/>
                <a:gd name="T93" fmla="*/ 170038 h 552"/>
                <a:gd name="T94" fmla="*/ 116747 w 601"/>
                <a:gd name="T95" fmla="*/ 159972 h 552"/>
                <a:gd name="T96" fmla="*/ 116747 w 601"/>
                <a:gd name="T97" fmla="*/ 131932 h 552"/>
                <a:gd name="T98" fmla="*/ 144766 w 601"/>
                <a:gd name="T99" fmla="*/ 131932 h 552"/>
                <a:gd name="T100" fmla="*/ 154824 w 601"/>
                <a:gd name="T101" fmla="*/ 121866 h 552"/>
                <a:gd name="T102" fmla="*/ 144766 w 601"/>
                <a:gd name="T103" fmla="*/ 111801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1" h="552">
                  <a:moveTo>
                    <a:pt x="572" y="551"/>
                  </a:moveTo>
                  <a:lnTo>
                    <a:pt x="572" y="551"/>
                  </a:lnTo>
                  <a:cubicBezTo>
                    <a:pt x="523" y="551"/>
                    <a:pt x="523" y="551"/>
                    <a:pt x="523" y="551"/>
                  </a:cubicBezTo>
                  <a:cubicBezTo>
                    <a:pt x="494" y="551"/>
                    <a:pt x="494" y="551"/>
                    <a:pt x="494" y="551"/>
                  </a:cubicBezTo>
                  <a:cubicBezTo>
                    <a:pt x="99" y="551"/>
                    <a:pt x="99" y="551"/>
                    <a:pt x="99" y="551"/>
                  </a:cubicBezTo>
                  <a:cubicBezTo>
                    <a:pt x="70" y="551"/>
                    <a:pt x="70" y="551"/>
                    <a:pt x="70" y="551"/>
                  </a:cubicBez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alpha val="80000"/>
              </a:srgbClr>
            </a:solidFill>
            <a:ln>
              <a:noFill/>
            </a:ln>
            <a:effectLst/>
            <a:extLst/>
          </p:spPr>
          <p:txBody>
            <a:bodyPr wrap="none" anchor="ctr"/>
            <a:lstStyle/>
            <a:p>
              <a:pPr eaLnBrk="1" hangingPunct="1">
                <a:defRPr/>
              </a:pPr>
              <a:endParaRPr lang="en-US"/>
            </a:p>
          </p:txBody>
        </p:sp>
      </p:grpSp>
      <p:sp>
        <p:nvSpPr>
          <p:cNvPr id="3" name="Tekstvak 2"/>
          <p:cNvSpPr txBox="1"/>
          <p:nvPr/>
        </p:nvSpPr>
        <p:spPr>
          <a:xfrm>
            <a:off x="862136" y="2340535"/>
            <a:ext cx="1524000" cy="646331"/>
          </a:xfrm>
          <a:prstGeom prst="rect">
            <a:avLst/>
          </a:prstGeom>
          <a:noFill/>
        </p:spPr>
        <p:txBody>
          <a:bodyPr wrap="square" rtlCol="0">
            <a:spAutoFit/>
          </a:bodyPr>
          <a:lstStyle/>
          <a:p>
            <a:pPr algn="ctr"/>
            <a:r>
              <a:rPr lang="en-US" b="1" dirty="0" smtClean="0"/>
              <a:t>Access to Infrastructure</a:t>
            </a:r>
            <a:endParaRPr lang="en-US" b="1" dirty="0"/>
          </a:p>
        </p:txBody>
      </p:sp>
      <p:sp>
        <p:nvSpPr>
          <p:cNvPr id="42" name="Tekstvak 41"/>
          <p:cNvSpPr txBox="1"/>
          <p:nvPr/>
        </p:nvSpPr>
        <p:spPr>
          <a:xfrm>
            <a:off x="2588353" y="2340535"/>
            <a:ext cx="1524000" cy="646331"/>
          </a:xfrm>
          <a:prstGeom prst="rect">
            <a:avLst/>
          </a:prstGeom>
          <a:noFill/>
        </p:spPr>
        <p:txBody>
          <a:bodyPr wrap="square" rtlCol="0">
            <a:spAutoFit/>
          </a:bodyPr>
          <a:lstStyle/>
          <a:p>
            <a:pPr algn="ctr"/>
            <a:r>
              <a:rPr lang="en-US" b="1" dirty="0" smtClean="0"/>
              <a:t>Access to Devices</a:t>
            </a:r>
            <a:endParaRPr lang="en-US" b="1" dirty="0"/>
          </a:p>
        </p:txBody>
      </p:sp>
      <p:sp>
        <p:nvSpPr>
          <p:cNvPr id="43" name="Tekstvak 42"/>
          <p:cNvSpPr txBox="1"/>
          <p:nvPr/>
        </p:nvSpPr>
        <p:spPr>
          <a:xfrm>
            <a:off x="4314570" y="2334646"/>
            <a:ext cx="1524000" cy="646331"/>
          </a:xfrm>
          <a:prstGeom prst="rect">
            <a:avLst/>
          </a:prstGeom>
          <a:noFill/>
        </p:spPr>
        <p:txBody>
          <a:bodyPr wrap="square" lIns="0" rIns="0" rtlCol="0">
            <a:spAutoFit/>
          </a:bodyPr>
          <a:lstStyle/>
          <a:p>
            <a:pPr algn="ctr"/>
            <a:r>
              <a:rPr lang="en-US" b="1" dirty="0" smtClean="0"/>
              <a:t>Digital Literacy and Skills</a:t>
            </a:r>
            <a:endParaRPr lang="en-US" b="1" dirty="0"/>
          </a:p>
        </p:txBody>
      </p:sp>
      <p:sp>
        <p:nvSpPr>
          <p:cNvPr id="44" name="Tekstvak 43"/>
          <p:cNvSpPr txBox="1"/>
          <p:nvPr/>
        </p:nvSpPr>
        <p:spPr>
          <a:xfrm>
            <a:off x="6038339" y="2334646"/>
            <a:ext cx="1524000" cy="646331"/>
          </a:xfrm>
          <a:prstGeom prst="rect">
            <a:avLst/>
          </a:prstGeom>
          <a:noFill/>
        </p:spPr>
        <p:txBody>
          <a:bodyPr wrap="square" lIns="0" rIns="0" rtlCol="0">
            <a:spAutoFit/>
          </a:bodyPr>
          <a:lstStyle/>
          <a:p>
            <a:pPr algn="ctr"/>
            <a:r>
              <a:rPr lang="en-US" b="1" dirty="0" smtClean="0"/>
              <a:t>Relevant Content</a:t>
            </a:r>
            <a:endParaRPr lang="en-US" b="1" dirty="0"/>
          </a:p>
        </p:txBody>
      </p:sp>
      <p:sp>
        <p:nvSpPr>
          <p:cNvPr id="45" name="Tekstvak 44"/>
          <p:cNvSpPr txBox="1"/>
          <p:nvPr/>
        </p:nvSpPr>
        <p:spPr>
          <a:xfrm>
            <a:off x="7776792" y="2346425"/>
            <a:ext cx="1524000" cy="923330"/>
          </a:xfrm>
          <a:prstGeom prst="rect">
            <a:avLst/>
          </a:prstGeom>
          <a:noFill/>
        </p:spPr>
        <p:txBody>
          <a:bodyPr wrap="square" lIns="0" rIns="0" rtlCol="0">
            <a:spAutoFit/>
          </a:bodyPr>
          <a:lstStyle/>
          <a:p>
            <a:pPr algn="ctr"/>
            <a:r>
              <a:rPr lang="en-US" b="1" dirty="0" smtClean="0"/>
              <a:t>Sustainable Business Models</a:t>
            </a:r>
            <a:endParaRPr lang="en-US" b="1" dirty="0"/>
          </a:p>
        </p:txBody>
      </p:sp>
      <p:sp>
        <p:nvSpPr>
          <p:cNvPr id="4" name="Vijfhoek 3"/>
          <p:cNvSpPr/>
          <p:nvPr/>
        </p:nvSpPr>
        <p:spPr>
          <a:xfrm rot="5400000">
            <a:off x="4755736" y="-778996"/>
            <a:ext cx="641668" cy="8763001"/>
          </a:xfrm>
          <a:prstGeom prst="homePlate">
            <a:avLst>
              <a:gd name="adj" fmla="val 38183"/>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vak 4"/>
          <p:cNvSpPr txBox="1"/>
          <p:nvPr/>
        </p:nvSpPr>
        <p:spPr>
          <a:xfrm>
            <a:off x="3544405" y="3366212"/>
            <a:ext cx="3083948" cy="369332"/>
          </a:xfrm>
          <a:prstGeom prst="rect">
            <a:avLst/>
          </a:prstGeom>
          <a:noFill/>
        </p:spPr>
        <p:txBody>
          <a:bodyPr wrap="square" rtlCol="0">
            <a:spAutoFit/>
          </a:bodyPr>
          <a:lstStyle/>
          <a:p>
            <a:pPr algn="ctr"/>
            <a:r>
              <a:rPr lang="en-US" b="1" dirty="0" smtClean="0"/>
              <a:t>Enabling Policy Environment</a:t>
            </a:r>
            <a:endParaRPr lang="en-US" b="1" dirty="0"/>
          </a:p>
        </p:txBody>
      </p:sp>
      <p:sp>
        <p:nvSpPr>
          <p:cNvPr id="61" name="Freeform 65"/>
          <p:cNvSpPr>
            <a:spLocks noChangeArrowheads="1"/>
          </p:cNvSpPr>
          <p:nvPr/>
        </p:nvSpPr>
        <p:spPr bwMode="auto">
          <a:xfrm>
            <a:off x="6650108" y="3409146"/>
            <a:ext cx="320040" cy="283464"/>
          </a:xfrm>
          <a:custGeom>
            <a:avLst/>
            <a:gdLst>
              <a:gd name="T0" fmla="*/ 208618 w 608"/>
              <a:gd name="T1" fmla="*/ 204427 h 567"/>
              <a:gd name="T2" fmla="*/ 208618 w 608"/>
              <a:gd name="T3" fmla="*/ 204427 h 567"/>
              <a:gd name="T4" fmla="*/ 10089 w 608"/>
              <a:gd name="T5" fmla="*/ 204427 h 567"/>
              <a:gd name="T6" fmla="*/ 0 w 608"/>
              <a:gd name="T7" fmla="*/ 193953 h 567"/>
              <a:gd name="T8" fmla="*/ 10089 w 608"/>
              <a:gd name="T9" fmla="*/ 183840 h 567"/>
              <a:gd name="T10" fmla="*/ 208618 w 608"/>
              <a:gd name="T11" fmla="*/ 183840 h 567"/>
              <a:gd name="T12" fmla="*/ 218707 w 608"/>
              <a:gd name="T13" fmla="*/ 193953 h 567"/>
              <a:gd name="T14" fmla="*/ 208618 w 608"/>
              <a:gd name="T15" fmla="*/ 204427 h 567"/>
              <a:gd name="T16" fmla="*/ 165381 w 608"/>
              <a:gd name="T17" fmla="*/ 53816 h 567"/>
              <a:gd name="T18" fmla="*/ 165381 w 608"/>
              <a:gd name="T19" fmla="*/ 53816 h 567"/>
              <a:gd name="T20" fmla="*/ 137277 w 608"/>
              <a:gd name="T21" fmla="*/ 25644 h 567"/>
              <a:gd name="T22" fmla="*/ 160337 w 608"/>
              <a:gd name="T23" fmla="*/ 2528 h 567"/>
              <a:gd name="T24" fmla="*/ 172948 w 608"/>
              <a:gd name="T25" fmla="*/ 2528 h 567"/>
              <a:gd name="T26" fmla="*/ 188441 w 608"/>
              <a:gd name="T27" fmla="*/ 18059 h 567"/>
              <a:gd name="T28" fmla="*/ 188441 w 608"/>
              <a:gd name="T29" fmla="*/ 33228 h 567"/>
              <a:gd name="T30" fmla="*/ 165381 w 608"/>
              <a:gd name="T31" fmla="*/ 53816 h 567"/>
              <a:gd name="T32" fmla="*/ 73863 w 608"/>
              <a:gd name="T33" fmla="*/ 148083 h 567"/>
              <a:gd name="T34" fmla="*/ 73863 w 608"/>
              <a:gd name="T35" fmla="*/ 148083 h 567"/>
              <a:gd name="T36" fmla="*/ 45759 w 608"/>
              <a:gd name="T37" fmla="*/ 117383 h 567"/>
              <a:gd name="T38" fmla="*/ 129711 w 608"/>
              <a:gd name="T39" fmla="*/ 33228 h 567"/>
              <a:gd name="T40" fmla="*/ 160337 w 608"/>
              <a:gd name="T41" fmla="*/ 61400 h 567"/>
              <a:gd name="T42" fmla="*/ 73863 w 608"/>
              <a:gd name="T43" fmla="*/ 148083 h 567"/>
              <a:gd name="T44" fmla="*/ 27744 w 608"/>
              <a:gd name="T45" fmla="*/ 163614 h 567"/>
              <a:gd name="T46" fmla="*/ 27744 w 608"/>
              <a:gd name="T47" fmla="*/ 163614 h 567"/>
              <a:gd name="T48" fmla="*/ 38193 w 608"/>
              <a:gd name="T49" fmla="*/ 125329 h 567"/>
              <a:gd name="T50" fmla="*/ 65936 w 608"/>
              <a:gd name="T51" fmla="*/ 153140 h 567"/>
              <a:gd name="T52" fmla="*/ 27744 w 608"/>
              <a:gd name="T53" fmla="*/ 163614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2"/>
          </a:solidFill>
          <a:ln>
            <a:noFill/>
          </a:ln>
          <a:effectLst/>
          <a:extLst/>
        </p:spPr>
        <p:txBody>
          <a:bodyPr wrap="none" anchor="ctr"/>
          <a:lstStyle/>
          <a:p>
            <a:pPr eaLnBrk="1" hangingPunct="1">
              <a:defRPr/>
            </a:pPr>
            <a:endParaRPr lang="en-US"/>
          </a:p>
        </p:txBody>
      </p:sp>
      <p:sp>
        <p:nvSpPr>
          <p:cNvPr id="62" name="Freeform 65"/>
          <p:cNvSpPr>
            <a:spLocks noChangeArrowheads="1"/>
          </p:cNvSpPr>
          <p:nvPr/>
        </p:nvSpPr>
        <p:spPr bwMode="auto">
          <a:xfrm>
            <a:off x="3192780" y="3432851"/>
            <a:ext cx="320040" cy="283464"/>
          </a:xfrm>
          <a:custGeom>
            <a:avLst/>
            <a:gdLst>
              <a:gd name="T0" fmla="*/ 208618 w 608"/>
              <a:gd name="T1" fmla="*/ 204427 h 567"/>
              <a:gd name="T2" fmla="*/ 208618 w 608"/>
              <a:gd name="T3" fmla="*/ 204427 h 567"/>
              <a:gd name="T4" fmla="*/ 10089 w 608"/>
              <a:gd name="T5" fmla="*/ 204427 h 567"/>
              <a:gd name="T6" fmla="*/ 0 w 608"/>
              <a:gd name="T7" fmla="*/ 193953 h 567"/>
              <a:gd name="T8" fmla="*/ 10089 w 608"/>
              <a:gd name="T9" fmla="*/ 183840 h 567"/>
              <a:gd name="T10" fmla="*/ 208618 w 608"/>
              <a:gd name="T11" fmla="*/ 183840 h 567"/>
              <a:gd name="T12" fmla="*/ 218707 w 608"/>
              <a:gd name="T13" fmla="*/ 193953 h 567"/>
              <a:gd name="T14" fmla="*/ 208618 w 608"/>
              <a:gd name="T15" fmla="*/ 204427 h 567"/>
              <a:gd name="T16" fmla="*/ 165381 w 608"/>
              <a:gd name="T17" fmla="*/ 53816 h 567"/>
              <a:gd name="T18" fmla="*/ 165381 w 608"/>
              <a:gd name="T19" fmla="*/ 53816 h 567"/>
              <a:gd name="T20" fmla="*/ 137277 w 608"/>
              <a:gd name="T21" fmla="*/ 25644 h 567"/>
              <a:gd name="T22" fmla="*/ 160337 w 608"/>
              <a:gd name="T23" fmla="*/ 2528 h 567"/>
              <a:gd name="T24" fmla="*/ 172948 w 608"/>
              <a:gd name="T25" fmla="*/ 2528 h 567"/>
              <a:gd name="T26" fmla="*/ 188441 w 608"/>
              <a:gd name="T27" fmla="*/ 18059 h 567"/>
              <a:gd name="T28" fmla="*/ 188441 w 608"/>
              <a:gd name="T29" fmla="*/ 33228 h 567"/>
              <a:gd name="T30" fmla="*/ 165381 w 608"/>
              <a:gd name="T31" fmla="*/ 53816 h 567"/>
              <a:gd name="T32" fmla="*/ 73863 w 608"/>
              <a:gd name="T33" fmla="*/ 148083 h 567"/>
              <a:gd name="T34" fmla="*/ 73863 w 608"/>
              <a:gd name="T35" fmla="*/ 148083 h 567"/>
              <a:gd name="T36" fmla="*/ 45759 w 608"/>
              <a:gd name="T37" fmla="*/ 117383 h 567"/>
              <a:gd name="T38" fmla="*/ 129711 w 608"/>
              <a:gd name="T39" fmla="*/ 33228 h 567"/>
              <a:gd name="T40" fmla="*/ 160337 w 608"/>
              <a:gd name="T41" fmla="*/ 61400 h 567"/>
              <a:gd name="T42" fmla="*/ 73863 w 608"/>
              <a:gd name="T43" fmla="*/ 148083 h 567"/>
              <a:gd name="T44" fmla="*/ 27744 w 608"/>
              <a:gd name="T45" fmla="*/ 163614 h 567"/>
              <a:gd name="T46" fmla="*/ 27744 w 608"/>
              <a:gd name="T47" fmla="*/ 163614 h 567"/>
              <a:gd name="T48" fmla="*/ 38193 w 608"/>
              <a:gd name="T49" fmla="*/ 125329 h 567"/>
              <a:gd name="T50" fmla="*/ 65936 w 608"/>
              <a:gd name="T51" fmla="*/ 153140 h 567"/>
              <a:gd name="T52" fmla="*/ 27744 w 608"/>
              <a:gd name="T53" fmla="*/ 163614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32197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Connectivity is increasing</a:t>
            </a:r>
            <a:endParaRPr lang="en-US" b="1" dirty="0"/>
          </a:p>
        </p:txBody>
      </p:sp>
      <p:pic>
        <p:nvPicPr>
          <p:cNvPr id="3" name="Picture 17"/>
          <p:cNvPicPr>
            <a:picLocks noChangeAspect="1"/>
          </p:cNvPicPr>
          <p:nvPr/>
        </p:nvPicPr>
        <p:blipFill>
          <a:blip r:embed="rId2"/>
          <a:stretch>
            <a:fillRect/>
          </a:stretch>
        </p:blipFill>
        <p:spPr>
          <a:xfrm>
            <a:off x="862136" y="1447800"/>
            <a:ext cx="8514326" cy="436114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142958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Cross border data flows are surging</a:t>
            </a:r>
            <a:endParaRPr lang="en-US" b="1" dirty="0"/>
          </a:p>
        </p:txBody>
      </p:sp>
      <p:pic>
        <p:nvPicPr>
          <p:cNvPr id="3" name="Afbeelding 2"/>
          <p:cNvPicPr>
            <a:picLocks noChangeAspect="1"/>
          </p:cNvPicPr>
          <p:nvPr/>
        </p:nvPicPr>
        <p:blipFill rotWithShape="1">
          <a:blip r:embed="rId2"/>
          <a:srcRect t="3420" b="7049"/>
          <a:stretch/>
        </p:blipFill>
        <p:spPr>
          <a:xfrm>
            <a:off x="5722355" y="1675895"/>
            <a:ext cx="3866563" cy="3112147"/>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4" name="Afbeelding 3"/>
          <p:cNvPicPr>
            <a:picLocks noChangeAspect="1"/>
          </p:cNvPicPr>
          <p:nvPr/>
        </p:nvPicPr>
        <p:blipFill rotWithShape="1">
          <a:blip r:embed="rId3"/>
          <a:srcRect t="12162" b="14572"/>
          <a:stretch/>
        </p:blipFill>
        <p:spPr>
          <a:xfrm>
            <a:off x="699825" y="1666467"/>
            <a:ext cx="4759017" cy="267941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kstvak 4"/>
          <p:cNvSpPr txBox="1"/>
          <p:nvPr/>
        </p:nvSpPr>
        <p:spPr>
          <a:xfrm>
            <a:off x="699825" y="1373972"/>
            <a:ext cx="4736011" cy="307777"/>
          </a:xfrm>
          <a:prstGeom prst="rect">
            <a:avLst/>
          </a:prstGeom>
          <a:noFill/>
        </p:spPr>
        <p:txBody>
          <a:bodyPr wrap="square" rtlCol="0">
            <a:spAutoFit/>
          </a:bodyPr>
          <a:lstStyle/>
          <a:p>
            <a:r>
              <a:rPr lang="en-US" sz="1400" b="1" dirty="0">
                <a:latin typeface="Calibri" panose="020F0502020204030204" pitchFamily="34" charset="0"/>
              </a:rPr>
              <a:t>Used cross-border bandwidth</a:t>
            </a:r>
          </a:p>
        </p:txBody>
      </p:sp>
      <p:sp>
        <p:nvSpPr>
          <p:cNvPr id="6" name="Tekstvak 5"/>
          <p:cNvSpPr txBox="1"/>
          <p:nvPr/>
        </p:nvSpPr>
        <p:spPr>
          <a:xfrm>
            <a:off x="685800" y="4345885"/>
            <a:ext cx="4773042" cy="530915"/>
          </a:xfrm>
          <a:prstGeom prst="rect">
            <a:avLst/>
          </a:prstGeom>
          <a:noFill/>
        </p:spPr>
        <p:txBody>
          <a:bodyPr wrap="square" rtlCol="0">
            <a:spAutoFit/>
          </a:bodyPr>
          <a:lstStyle/>
          <a:p>
            <a:pPr algn="just"/>
            <a:r>
              <a:rPr lang="en-US" sz="950" dirty="0">
                <a:latin typeface="Calibri" panose="020F0502020204030204" pitchFamily="34" charset="0"/>
              </a:rPr>
              <a:t>Lines represent interregional bandwidth (e.g. between Europe and North America) but exclude intraregional cross-border bandwidth (e.g. connecting European nations with one another).</a:t>
            </a:r>
          </a:p>
        </p:txBody>
      </p:sp>
      <p:sp>
        <p:nvSpPr>
          <p:cNvPr id="8" name="Tekstvak 7"/>
          <p:cNvSpPr txBox="1"/>
          <p:nvPr/>
        </p:nvSpPr>
        <p:spPr>
          <a:xfrm>
            <a:off x="5722355" y="1373972"/>
            <a:ext cx="3866564" cy="307777"/>
          </a:xfrm>
          <a:prstGeom prst="rect">
            <a:avLst/>
          </a:prstGeom>
          <a:noFill/>
        </p:spPr>
        <p:txBody>
          <a:bodyPr wrap="square" rtlCol="0">
            <a:spAutoFit/>
          </a:bodyPr>
          <a:lstStyle/>
          <a:p>
            <a:r>
              <a:rPr lang="en-US" sz="1400" b="1" dirty="0">
                <a:latin typeface="Calibri" panose="020F0502020204030204" pitchFamily="34" charset="0"/>
              </a:rPr>
              <a:t>Regional distribution of global flows</a:t>
            </a:r>
          </a:p>
        </p:txBody>
      </p:sp>
      <p:sp>
        <p:nvSpPr>
          <p:cNvPr id="9"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10" name="Tekstvak 9"/>
          <p:cNvSpPr txBox="1"/>
          <p:nvPr/>
        </p:nvSpPr>
        <p:spPr>
          <a:xfrm>
            <a:off x="609600" y="6516161"/>
            <a:ext cx="5486400" cy="246221"/>
          </a:xfrm>
          <a:prstGeom prst="rect">
            <a:avLst/>
          </a:prstGeom>
          <a:noFill/>
        </p:spPr>
        <p:txBody>
          <a:bodyPr wrap="square" rtlCol="0">
            <a:spAutoFit/>
          </a:bodyPr>
          <a:lstStyle/>
          <a:p>
            <a:pPr algn="just"/>
            <a:r>
              <a:rPr lang="en-US" sz="1000" dirty="0" smtClean="0">
                <a:latin typeface="Calibri" panose="020F0502020204030204" pitchFamily="34" charset="0"/>
              </a:rPr>
              <a:t>Source: </a:t>
            </a:r>
            <a:r>
              <a:rPr lang="en-US" sz="1000" dirty="0" err="1">
                <a:latin typeface="Calibri" panose="020F0502020204030204" pitchFamily="34" charset="0"/>
              </a:rPr>
              <a:t>TeleGeography</a:t>
            </a:r>
            <a:r>
              <a:rPr lang="en-US" sz="1000" dirty="0">
                <a:latin typeface="Calibri" panose="020F0502020204030204" pitchFamily="34" charset="0"/>
              </a:rPr>
              <a:t>, Global Internet Geography; McKinsey Global Institute analysis, 2015</a:t>
            </a:r>
          </a:p>
        </p:txBody>
      </p:sp>
    </p:spTree>
    <p:extLst>
      <p:ext uri="{BB962C8B-B14F-4D97-AF65-F5344CB8AC3E}">
        <p14:creationId xmlns:p14="http://schemas.microsoft.com/office/powerpoint/2010/main" val="10543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However, the majority of the world population remains unconnected</a:t>
            </a:r>
            <a:endParaRPr lang="en-US" b="1" dirty="0"/>
          </a:p>
        </p:txBody>
      </p:sp>
      <p:pic>
        <p:nvPicPr>
          <p:cNvPr id="3" name="Afbeelding 2"/>
          <p:cNvPicPr>
            <a:picLocks noChangeAspect="1"/>
          </p:cNvPicPr>
          <p:nvPr/>
        </p:nvPicPr>
        <p:blipFill>
          <a:blip r:embed="rId3"/>
          <a:stretch>
            <a:fillRect/>
          </a:stretch>
        </p:blipFill>
        <p:spPr>
          <a:xfrm>
            <a:off x="4566727" y="1914632"/>
            <a:ext cx="2095238" cy="1219048"/>
          </a:xfrm>
          <a:prstGeom prst="rect">
            <a:avLst/>
          </a:prstGeom>
        </p:spPr>
      </p:pic>
      <p:pic>
        <p:nvPicPr>
          <p:cNvPr id="4" name="Afbeelding 3"/>
          <p:cNvPicPr>
            <a:picLocks noChangeAspect="1"/>
          </p:cNvPicPr>
          <p:nvPr/>
        </p:nvPicPr>
        <p:blipFill>
          <a:blip r:embed="rId4"/>
          <a:stretch>
            <a:fillRect/>
          </a:stretch>
        </p:blipFill>
        <p:spPr>
          <a:xfrm>
            <a:off x="4566727" y="4369411"/>
            <a:ext cx="2095238" cy="1228571"/>
          </a:xfrm>
          <a:prstGeom prst="rect">
            <a:avLst/>
          </a:prstGeom>
        </p:spPr>
      </p:pic>
      <p:grpSp>
        <p:nvGrpSpPr>
          <p:cNvPr id="7" name="Groep 6"/>
          <p:cNvGrpSpPr/>
          <p:nvPr/>
        </p:nvGrpSpPr>
        <p:grpSpPr>
          <a:xfrm>
            <a:off x="7346734" y="2138290"/>
            <a:ext cx="1677949" cy="760770"/>
            <a:chOff x="5502065" y="4317889"/>
            <a:chExt cx="1677949" cy="760770"/>
          </a:xfrm>
        </p:grpSpPr>
        <p:pic>
          <p:nvPicPr>
            <p:cNvPr id="5" name="Picture 2" descr="http://1.bp.blogspot.com/-woB_pq20sTg/VXZuxA3B1JI/AAAAAAAAA_Y/tyuBzeUjDww/s1600/jazz-free-internet-proxy-by-shahginfo.n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2065" y="4317889"/>
              <a:ext cx="747091" cy="747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en/6/66/Banglalink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2314" y="4328851"/>
              <a:ext cx="727700" cy="749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ep 9"/>
          <p:cNvGrpSpPr/>
          <p:nvPr/>
        </p:nvGrpSpPr>
        <p:grpSpPr>
          <a:xfrm>
            <a:off x="7346734" y="4576226"/>
            <a:ext cx="1677949" cy="760770"/>
            <a:chOff x="7778949" y="4306927"/>
            <a:chExt cx="1677949" cy="760770"/>
          </a:xfrm>
        </p:grpSpPr>
        <p:pic>
          <p:nvPicPr>
            <p:cNvPr id="8" name="Picture 2" descr="http://1.bp.blogspot.com/-woB_pq20sTg/VXZuxA3B1JI/AAAAAAAAA_Y/tyuBzeUjDww/s1600/jazz-free-internet-proxy-by-shahginfo.net.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7778949" y="4306927"/>
              <a:ext cx="747091" cy="7470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upload.wikimedia.org/wikipedia/en/6/66/Banglalink_logo.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8729198" y="4317889"/>
              <a:ext cx="727700" cy="74980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Freeform 121"/>
          <p:cNvSpPr>
            <a:spLocks noChangeArrowheads="1"/>
          </p:cNvSpPr>
          <p:nvPr/>
        </p:nvSpPr>
        <p:spPr bwMode="auto">
          <a:xfrm>
            <a:off x="2591546" y="1894373"/>
            <a:ext cx="1188720" cy="1188720"/>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accent2"/>
          </a:solidFill>
          <a:ln>
            <a:noFill/>
          </a:ln>
        </p:spPr>
        <p:txBody>
          <a:bodyPr wrap="none" anchor="ctr"/>
          <a:lstStyle/>
          <a:p>
            <a:endParaRPr lang="en-US" sz="1299">
              <a:latin typeface="Calibri" panose="020F0502020204030204" pitchFamily="34" charset="0"/>
            </a:endParaRPr>
          </a:p>
        </p:txBody>
      </p:sp>
      <p:sp>
        <p:nvSpPr>
          <p:cNvPr id="12" name="Freeform 121"/>
          <p:cNvSpPr>
            <a:spLocks noChangeArrowheads="1"/>
          </p:cNvSpPr>
          <p:nvPr/>
        </p:nvSpPr>
        <p:spPr bwMode="auto">
          <a:xfrm>
            <a:off x="2591546" y="4362251"/>
            <a:ext cx="1188720" cy="1188720"/>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tx1"/>
          </a:solidFill>
          <a:ln>
            <a:noFill/>
          </a:ln>
        </p:spPr>
        <p:txBody>
          <a:bodyPr wrap="none" anchor="ctr"/>
          <a:lstStyle/>
          <a:p>
            <a:endParaRPr lang="en-US" sz="1299">
              <a:latin typeface="Calibri" panose="020F0502020204030204" pitchFamily="34" charset="0"/>
            </a:endParaRPr>
          </a:p>
        </p:txBody>
      </p:sp>
      <p:sp>
        <p:nvSpPr>
          <p:cNvPr id="13" name="Tekstvak 12"/>
          <p:cNvSpPr txBox="1"/>
          <p:nvPr/>
        </p:nvSpPr>
        <p:spPr>
          <a:xfrm>
            <a:off x="2352723" y="3103018"/>
            <a:ext cx="1666366" cy="630942"/>
          </a:xfrm>
          <a:prstGeom prst="rect">
            <a:avLst/>
          </a:prstGeom>
          <a:noFill/>
        </p:spPr>
        <p:txBody>
          <a:bodyPr wrap="square" rtlCol="0">
            <a:spAutoFit/>
          </a:bodyPr>
          <a:lstStyle/>
          <a:p>
            <a:pPr algn="ctr"/>
            <a:r>
              <a:rPr lang="en-US" sz="2100" dirty="0">
                <a:latin typeface="Calibri" panose="020F0502020204030204" pitchFamily="34" charset="0"/>
              </a:rPr>
              <a:t>3.2 billion</a:t>
            </a:r>
            <a:r>
              <a:rPr lang="en-US" sz="1949" dirty="0">
                <a:latin typeface="Calibri" panose="020F0502020204030204" pitchFamily="34" charset="0"/>
              </a:rPr>
              <a:t/>
            </a:r>
            <a:br>
              <a:rPr lang="en-US" sz="1949" dirty="0">
                <a:latin typeface="Calibri" panose="020F0502020204030204" pitchFamily="34" charset="0"/>
              </a:rPr>
            </a:br>
            <a:r>
              <a:rPr lang="en-US" sz="1400" dirty="0">
                <a:latin typeface="Calibri" panose="020F0502020204030204" pitchFamily="34" charset="0"/>
              </a:rPr>
              <a:t>(43.3%)</a:t>
            </a:r>
          </a:p>
        </p:txBody>
      </p:sp>
      <p:sp>
        <p:nvSpPr>
          <p:cNvPr id="14" name="Tekstvak 13"/>
          <p:cNvSpPr txBox="1"/>
          <p:nvPr/>
        </p:nvSpPr>
        <p:spPr>
          <a:xfrm>
            <a:off x="2352723" y="5592534"/>
            <a:ext cx="1666366" cy="692497"/>
          </a:xfrm>
          <a:prstGeom prst="rect">
            <a:avLst/>
          </a:prstGeom>
          <a:noFill/>
        </p:spPr>
        <p:txBody>
          <a:bodyPr wrap="square" rtlCol="0">
            <a:spAutoFit/>
          </a:bodyPr>
          <a:lstStyle/>
          <a:p>
            <a:pPr algn="ctr"/>
            <a:r>
              <a:rPr lang="en-US" sz="2300" b="1" dirty="0" smtClean="0">
                <a:latin typeface="Calibri" panose="020F0502020204030204" pitchFamily="34" charset="0"/>
              </a:rPr>
              <a:t>4.1 </a:t>
            </a:r>
            <a:r>
              <a:rPr lang="en-US" sz="2300" b="1" dirty="0">
                <a:latin typeface="Calibri" panose="020F0502020204030204" pitchFamily="34" charset="0"/>
              </a:rPr>
              <a:t>billion</a:t>
            </a:r>
            <a:r>
              <a:rPr lang="en-US" sz="1949" b="1" dirty="0">
                <a:latin typeface="Calibri" panose="020F0502020204030204" pitchFamily="34" charset="0"/>
              </a:rPr>
              <a:t/>
            </a:r>
            <a:br>
              <a:rPr lang="en-US" sz="1949" b="1" dirty="0">
                <a:latin typeface="Calibri" panose="020F0502020204030204" pitchFamily="34" charset="0"/>
              </a:rPr>
            </a:br>
            <a:r>
              <a:rPr lang="en-US" sz="1600" b="1" dirty="0" smtClean="0">
                <a:latin typeface="Calibri" panose="020F0502020204030204" pitchFamily="34" charset="0"/>
              </a:rPr>
              <a:t>(</a:t>
            </a:r>
            <a:r>
              <a:rPr lang="en-US" sz="1600" b="1" dirty="0">
                <a:latin typeface="Calibri" panose="020F0502020204030204" pitchFamily="34" charset="0"/>
              </a:rPr>
              <a:t>5</a:t>
            </a:r>
            <a:r>
              <a:rPr lang="en-US" sz="1600" b="1" dirty="0" smtClean="0">
                <a:latin typeface="Calibri" panose="020F0502020204030204" pitchFamily="34" charset="0"/>
              </a:rPr>
              <a:t>6.7%)</a:t>
            </a:r>
            <a:endParaRPr lang="en-US" sz="1600" b="1" dirty="0">
              <a:latin typeface="Calibri" panose="020F0502020204030204" pitchFamily="34" charset="0"/>
            </a:endParaRPr>
          </a:p>
        </p:txBody>
      </p:sp>
      <p:sp>
        <p:nvSpPr>
          <p:cNvPr id="15" name="Tekstvak 14"/>
          <p:cNvSpPr txBox="1"/>
          <p:nvPr/>
        </p:nvSpPr>
        <p:spPr>
          <a:xfrm>
            <a:off x="4781163" y="3096729"/>
            <a:ext cx="1666366" cy="630942"/>
          </a:xfrm>
          <a:prstGeom prst="rect">
            <a:avLst/>
          </a:prstGeom>
          <a:noFill/>
        </p:spPr>
        <p:txBody>
          <a:bodyPr wrap="square" rtlCol="0">
            <a:spAutoFit/>
          </a:bodyPr>
          <a:lstStyle/>
          <a:p>
            <a:pPr algn="ctr"/>
            <a:r>
              <a:rPr lang="en-US" sz="2100" dirty="0" smtClean="0">
                <a:latin typeface="Calibri" panose="020F0502020204030204" pitchFamily="34" charset="0"/>
              </a:rPr>
              <a:t>237.9 million</a:t>
            </a:r>
            <a:r>
              <a:rPr lang="en-US" sz="1949" dirty="0">
                <a:latin typeface="Calibri" panose="020F0502020204030204" pitchFamily="34" charset="0"/>
              </a:rPr>
              <a:t/>
            </a:r>
            <a:br>
              <a:rPr lang="en-US" sz="1949" dirty="0">
                <a:latin typeface="Calibri" panose="020F0502020204030204" pitchFamily="34" charset="0"/>
              </a:rPr>
            </a:br>
            <a:r>
              <a:rPr lang="en-US" sz="1400" dirty="0" smtClean="0">
                <a:latin typeface="Calibri" panose="020F0502020204030204" pitchFamily="34" charset="0"/>
              </a:rPr>
              <a:t>(33.5%)</a:t>
            </a:r>
            <a:endParaRPr lang="en-US" sz="1400" dirty="0">
              <a:latin typeface="Calibri" panose="020F0502020204030204" pitchFamily="34" charset="0"/>
            </a:endParaRPr>
          </a:p>
        </p:txBody>
      </p:sp>
      <p:sp>
        <p:nvSpPr>
          <p:cNvPr id="16" name="Tekstvak 15"/>
          <p:cNvSpPr txBox="1"/>
          <p:nvPr/>
        </p:nvSpPr>
        <p:spPr>
          <a:xfrm>
            <a:off x="7358317" y="3096729"/>
            <a:ext cx="1666366" cy="630942"/>
          </a:xfrm>
          <a:prstGeom prst="rect">
            <a:avLst/>
          </a:prstGeom>
          <a:noFill/>
        </p:spPr>
        <p:txBody>
          <a:bodyPr wrap="square" rtlCol="0">
            <a:spAutoFit/>
          </a:bodyPr>
          <a:lstStyle/>
          <a:p>
            <a:pPr algn="ctr"/>
            <a:r>
              <a:rPr lang="en-US" sz="2100" dirty="0" smtClean="0">
                <a:latin typeface="Calibri" panose="020F0502020204030204" pitchFamily="34" charset="0"/>
              </a:rPr>
              <a:t>34.8 million</a:t>
            </a:r>
            <a:r>
              <a:rPr lang="en-US" sz="2100" dirty="0">
                <a:latin typeface="Calibri" panose="020F0502020204030204" pitchFamily="34" charset="0"/>
              </a:rPr>
              <a:t/>
            </a:r>
            <a:br>
              <a:rPr lang="en-US" sz="2100" dirty="0">
                <a:latin typeface="Calibri" panose="020F0502020204030204" pitchFamily="34" charset="0"/>
              </a:rPr>
            </a:br>
            <a:r>
              <a:rPr lang="en-US" sz="1400" dirty="0" smtClean="0">
                <a:latin typeface="Calibri" panose="020F0502020204030204" pitchFamily="34" charset="0"/>
              </a:rPr>
              <a:t>(10.1%)</a:t>
            </a:r>
            <a:endParaRPr lang="en-US" sz="1400" dirty="0">
              <a:latin typeface="Calibri" panose="020F0502020204030204" pitchFamily="34" charset="0"/>
            </a:endParaRPr>
          </a:p>
        </p:txBody>
      </p:sp>
      <p:sp>
        <p:nvSpPr>
          <p:cNvPr id="17" name="Tekstvak 16"/>
          <p:cNvSpPr txBox="1"/>
          <p:nvPr/>
        </p:nvSpPr>
        <p:spPr>
          <a:xfrm>
            <a:off x="4638241" y="5592534"/>
            <a:ext cx="1809288" cy="692497"/>
          </a:xfrm>
          <a:prstGeom prst="rect">
            <a:avLst/>
          </a:prstGeom>
          <a:noFill/>
        </p:spPr>
        <p:txBody>
          <a:bodyPr wrap="square" rtlCol="0">
            <a:spAutoFit/>
          </a:bodyPr>
          <a:lstStyle/>
          <a:p>
            <a:pPr algn="ctr"/>
            <a:r>
              <a:rPr lang="en-US" sz="2300" b="1" dirty="0" smtClean="0">
                <a:latin typeface="Calibri" panose="020F0502020204030204" pitchFamily="34" charset="0"/>
              </a:rPr>
              <a:t>472.1 million</a:t>
            </a:r>
            <a:r>
              <a:rPr lang="en-US" sz="2300" b="1" dirty="0">
                <a:latin typeface="Calibri" panose="020F0502020204030204" pitchFamily="34" charset="0"/>
              </a:rPr>
              <a:t/>
            </a:r>
            <a:br>
              <a:rPr lang="en-US" sz="2300" b="1" dirty="0">
                <a:latin typeface="Calibri" panose="020F0502020204030204" pitchFamily="34" charset="0"/>
              </a:rPr>
            </a:br>
            <a:r>
              <a:rPr lang="en-US" sz="1600" b="1" dirty="0" smtClean="0">
                <a:latin typeface="Calibri" panose="020F0502020204030204" pitchFamily="34" charset="0"/>
              </a:rPr>
              <a:t>(66.5%)</a:t>
            </a:r>
            <a:endParaRPr lang="en-US" sz="1600" b="1" dirty="0">
              <a:latin typeface="Calibri" panose="020F0502020204030204" pitchFamily="34" charset="0"/>
            </a:endParaRPr>
          </a:p>
        </p:txBody>
      </p:sp>
      <p:sp>
        <p:nvSpPr>
          <p:cNvPr id="18" name="Tekstvak 17"/>
          <p:cNvSpPr txBox="1"/>
          <p:nvPr/>
        </p:nvSpPr>
        <p:spPr>
          <a:xfrm>
            <a:off x="7313925" y="5592534"/>
            <a:ext cx="1847889" cy="692497"/>
          </a:xfrm>
          <a:prstGeom prst="rect">
            <a:avLst/>
          </a:prstGeom>
          <a:noFill/>
        </p:spPr>
        <p:txBody>
          <a:bodyPr wrap="square" rtlCol="0">
            <a:spAutoFit/>
          </a:bodyPr>
          <a:lstStyle/>
          <a:p>
            <a:pPr algn="ctr"/>
            <a:r>
              <a:rPr lang="en-US" sz="2300" b="1" dirty="0" smtClean="0">
                <a:latin typeface="Calibri" panose="020F0502020204030204" pitchFamily="34" charset="0"/>
              </a:rPr>
              <a:t>309.4 </a:t>
            </a:r>
            <a:r>
              <a:rPr lang="en-US" sz="2300" b="1" dirty="0">
                <a:latin typeface="Calibri" panose="020F0502020204030204" pitchFamily="34" charset="0"/>
              </a:rPr>
              <a:t>m</a:t>
            </a:r>
            <a:r>
              <a:rPr lang="en-US" sz="2300" b="1" dirty="0" smtClean="0">
                <a:latin typeface="Calibri" panose="020F0502020204030204" pitchFamily="34" charset="0"/>
              </a:rPr>
              <a:t>illion</a:t>
            </a:r>
            <a:r>
              <a:rPr lang="en-US" sz="2300" b="1" dirty="0">
                <a:latin typeface="Calibri" panose="020F0502020204030204" pitchFamily="34" charset="0"/>
              </a:rPr>
              <a:t/>
            </a:r>
            <a:br>
              <a:rPr lang="en-US" sz="2300" b="1" dirty="0">
                <a:latin typeface="Calibri" panose="020F0502020204030204" pitchFamily="34" charset="0"/>
              </a:rPr>
            </a:br>
            <a:r>
              <a:rPr lang="en-US" sz="1600" b="1" dirty="0" smtClean="0">
                <a:latin typeface="Calibri" panose="020F0502020204030204" pitchFamily="34" charset="0"/>
              </a:rPr>
              <a:t>(89.9%)</a:t>
            </a:r>
            <a:endParaRPr lang="en-US" sz="1600" b="1" dirty="0">
              <a:latin typeface="Calibri" panose="020F0502020204030204" pitchFamily="34" charset="0"/>
            </a:endParaRPr>
          </a:p>
        </p:txBody>
      </p:sp>
      <p:grpSp>
        <p:nvGrpSpPr>
          <p:cNvPr id="31" name="Groep 30"/>
          <p:cNvGrpSpPr/>
          <p:nvPr/>
        </p:nvGrpSpPr>
        <p:grpSpPr>
          <a:xfrm>
            <a:off x="860673" y="2230865"/>
            <a:ext cx="1427552" cy="586582"/>
            <a:chOff x="892190" y="2122240"/>
            <a:chExt cx="1427552" cy="586582"/>
          </a:xfrm>
        </p:grpSpPr>
        <p:sp>
          <p:nvSpPr>
            <p:cNvPr id="20" name="Freeform 10"/>
            <p:cNvSpPr>
              <a:spLocks noChangeArrowheads="1"/>
            </p:cNvSpPr>
            <p:nvPr/>
          </p:nvSpPr>
          <p:spPr bwMode="auto">
            <a:xfrm>
              <a:off x="1460943" y="2122240"/>
              <a:ext cx="290046" cy="217250"/>
            </a:xfrm>
            <a:custGeom>
              <a:avLst/>
              <a:gdLst>
                <a:gd name="T0" fmla="*/ 50382691 w 397"/>
                <a:gd name="T1" fmla="*/ 5531243 h 270"/>
                <a:gd name="T2" fmla="*/ 50382691 w 397"/>
                <a:gd name="T3" fmla="*/ 5531243 h 270"/>
                <a:gd name="T4" fmla="*/ 50382691 w 397"/>
                <a:gd name="T5" fmla="*/ 5531243 h 270"/>
                <a:gd name="T6" fmla="*/ 22018225 w 397"/>
                <a:gd name="T7" fmla="*/ 33702852 h 270"/>
                <a:gd name="T8" fmla="*/ 22018225 w 397"/>
                <a:gd name="T9" fmla="*/ 33702852 h 270"/>
                <a:gd name="T10" fmla="*/ 20204756 w 397"/>
                <a:gd name="T11" fmla="*/ 34603087 h 270"/>
                <a:gd name="T12" fmla="*/ 17355534 w 397"/>
                <a:gd name="T13" fmla="*/ 33702852 h 270"/>
                <a:gd name="T14" fmla="*/ 17355534 w 397"/>
                <a:gd name="T15" fmla="*/ 33702852 h 270"/>
                <a:gd name="T16" fmla="*/ 1813109 w 397"/>
                <a:gd name="T17" fmla="*/ 18266516 h 270"/>
                <a:gd name="T18" fmla="*/ 1813109 w 397"/>
                <a:gd name="T19" fmla="*/ 18266516 h 270"/>
                <a:gd name="T20" fmla="*/ 0 w 397"/>
                <a:gd name="T21" fmla="*/ 15436336 h 270"/>
                <a:gd name="T22" fmla="*/ 3626578 w 397"/>
                <a:gd name="T23" fmla="*/ 11834680 h 270"/>
                <a:gd name="T24" fmla="*/ 6475800 w 397"/>
                <a:gd name="T25" fmla="*/ 12734914 h 270"/>
                <a:gd name="T26" fmla="*/ 6475800 w 397"/>
                <a:gd name="T27" fmla="*/ 12734914 h 270"/>
                <a:gd name="T28" fmla="*/ 20204756 w 397"/>
                <a:gd name="T29" fmla="*/ 26370422 h 270"/>
                <a:gd name="T30" fmla="*/ 45849559 w 397"/>
                <a:gd name="T31" fmla="*/ 900593 h 270"/>
                <a:gd name="T32" fmla="*/ 45849559 w 397"/>
                <a:gd name="T33" fmla="*/ 900593 h 270"/>
                <a:gd name="T34" fmla="*/ 47662668 w 397"/>
                <a:gd name="T35" fmla="*/ 0 h 270"/>
                <a:gd name="T36" fmla="*/ 51289246 w 397"/>
                <a:gd name="T37" fmla="*/ 3730415 h 270"/>
                <a:gd name="T38" fmla="*/ 50382691 w 397"/>
                <a:gd name="T39" fmla="*/ 5531243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2"/>
            </a:solidFill>
            <a:ln>
              <a:noFill/>
            </a:ln>
          </p:spPr>
          <p:txBody>
            <a:bodyPr wrap="none" anchor="ctr"/>
            <a:lstStyle/>
            <a:p>
              <a:endParaRPr lang="en-US" b="1">
                <a:latin typeface="Calibri" panose="020F0502020204030204" pitchFamily="34" charset="0"/>
              </a:endParaRPr>
            </a:p>
          </p:txBody>
        </p:sp>
        <p:sp>
          <p:nvSpPr>
            <p:cNvPr id="21" name="Tekstvak 20"/>
            <p:cNvSpPr txBox="1"/>
            <p:nvPr/>
          </p:nvSpPr>
          <p:spPr>
            <a:xfrm>
              <a:off x="892190" y="2339490"/>
              <a:ext cx="1427552" cy="369332"/>
            </a:xfrm>
            <a:prstGeom prst="rect">
              <a:avLst/>
            </a:prstGeom>
            <a:noFill/>
          </p:spPr>
          <p:txBody>
            <a:bodyPr wrap="square" rtlCol="0">
              <a:spAutoFit/>
            </a:bodyPr>
            <a:lstStyle/>
            <a:p>
              <a:pPr algn="ctr"/>
              <a:r>
                <a:rPr lang="en-US" dirty="0">
                  <a:latin typeface="Calibri" panose="020F0502020204030204" pitchFamily="34" charset="0"/>
                </a:rPr>
                <a:t>Connected</a:t>
              </a:r>
            </a:p>
          </p:txBody>
        </p:sp>
      </p:grpSp>
      <p:sp>
        <p:nvSpPr>
          <p:cNvPr id="22" name="Tekstvak 21"/>
          <p:cNvSpPr txBox="1"/>
          <p:nvPr/>
        </p:nvSpPr>
        <p:spPr>
          <a:xfrm>
            <a:off x="2209800" y="1283169"/>
            <a:ext cx="1952211" cy="415498"/>
          </a:xfrm>
          <a:prstGeom prst="rect">
            <a:avLst/>
          </a:prstGeom>
          <a:noFill/>
        </p:spPr>
        <p:txBody>
          <a:bodyPr wrap="square" rtlCol="0">
            <a:spAutoFit/>
          </a:bodyPr>
          <a:lstStyle/>
          <a:p>
            <a:pPr algn="ctr"/>
            <a:r>
              <a:rPr lang="en-US" sz="2100" b="1" dirty="0">
                <a:latin typeface="Calibri" panose="020F0502020204030204" pitchFamily="34" charset="0"/>
              </a:rPr>
              <a:t>World</a:t>
            </a:r>
          </a:p>
        </p:txBody>
      </p:sp>
      <p:sp>
        <p:nvSpPr>
          <p:cNvPr id="23" name="Tekstvak 22"/>
          <p:cNvSpPr txBox="1"/>
          <p:nvPr/>
        </p:nvSpPr>
        <p:spPr>
          <a:xfrm>
            <a:off x="4638241" y="1283169"/>
            <a:ext cx="1952211" cy="415498"/>
          </a:xfrm>
          <a:prstGeom prst="rect">
            <a:avLst/>
          </a:prstGeom>
          <a:noFill/>
        </p:spPr>
        <p:txBody>
          <a:bodyPr wrap="square" rtlCol="0">
            <a:spAutoFit/>
          </a:bodyPr>
          <a:lstStyle/>
          <a:p>
            <a:pPr algn="ctr"/>
            <a:r>
              <a:rPr lang="en-US" sz="2100" b="1" dirty="0" smtClean="0">
                <a:latin typeface="Calibri" panose="020F0502020204030204" pitchFamily="34" charset="0"/>
              </a:rPr>
              <a:t>VimpelCom</a:t>
            </a:r>
            <a:endParaRPr lang="en-US" sz="2100" b="1" dirty="0">
              <a:latin typeface="Calibri" panose="020F0502020204030204" pitchFamily="34" charset="0"/>
            </a:endParaRPr>
          </a:p>
        </p:txBody>
      </p:sp>
      <p:sp>
        <p:nvSpPr>
          <p:cNvPr id="24" name="Tekstvak 23"/>
          <p:cNvSpPr txBox="1"/>
          <p:nvPr/>
        </p:nvSpPr>
        <p:spPr>
          <a:xfrm>
            <a:off x="7209604" y="1143000"/>
            <a:ext cx="1952211" cy="738664"/>
          </a:xfrm>
          <a:prstGeom prst="rect">
            <a:avLst/>
          </a:prstGeom>
          <a:noFill/>
        </p:spPr>
        <p:txBody>
          <a:bodyPr wrap="square" rtlCol="0">
            <a:spAutoFit/>
          </a:bodyPr>
          <a:lstStyle/>
          <a:p>
            <a:pPr algn="ctr"/>
            <a:r>
              <a:rPr lang="en-US" sz="2100" b="1" dirty="0" smtClean="0">
                <a:latin typeface="Calibri" panose="020F0502020204030204" pitchFamily="34" charset="0"/>
              </a:rPr>
              <a:t>Pakistan + Bangladesh</a:t>
            </a:r>
            <a:endParaRPr lang="en-US" sz="2100" b="1" dirty="0">
              <a:latin typeface="Calibri" panose="020F0502020204030204" pitchFamily="34" charset="0"/>
            </a:endParaRPr>
          </a:p>
        </p:txBody>
      </p:sp>
      <p:grpSp>
        <p:nvGrpSpPr>
          <p:cNvPr id="32" name="Groep 31"/>
          <p:cNvGrpSpPr/>
          <p:nvPr/>
        </p:nvGrpSpPr>
        <p:grpSpPr>
          <a:xfrm>
            <a:off x="773214" y="4693259"/>
            <a:ext cx="1602470" cy="580874"/>
            <a:chOff x="887715" y="4587188"/>
            <a:chExt cx="1602470" cy="580874"/>
          </a:xfrm>
        </p:grpSpPr>
        <p:sp>
          <p:nvSpPr>
            <p:cNvPr id="26" name="Tekstvak 25"/>
            <p:cNvSpPr txBox="1"/>
            <p:nvPr/>
          </p:nvSpPr>
          <p:spPr>
            <a:xfrm>
              <a:off x="887715" y="4798730"/>
              <a:ext cx="1602470" cy="369332"/>
            </a:xfrm>
            <a:prstGeom prst="rect">
              <a:avLst/>
            </a:prstGeom>
            <a:noFill/>
          </p:spPr>
          <p:txBody>
            <a:bodyPr wrap="square" rtlCol="0">
              <a:spAutoFit/>
            </a:bodyPr>
            <a:lstStyle/>
            <a:p>
              <a:pPr algn="ctr"/>
              <a:r>
                <a:rPr lang="en-US" dirty="0">
                  <a:latin typeface="Calibri" panose="020F0502020204030204" pitchFamily="34" charset="0"/>
                </a:rPr>
                <a:t>Unconnected</a:t>
              </a:r>
            </a:p>
          </p:txBody>
        </p:sp>
        <p:sp>
          <p:nvSpPr>
            <p:cNvPr id="27" name="Freeform 9"/>
            <p:cNvSpPr>
              <a:spLocks noChangeArrowheads="1"/>
            </p:cNvSpPr>
            <p:nvPr/>
          </p:nvSpPr>
          <p:spPr bwMode="auto">
            <a:xfrm>
              <a:off x="1574449" y="4587188"/>
              <a:ext cx="217250" cy="217250"/>
            </a:xfrm>
            <a:custGeom>
              <a:avLst/>
              <a:gdLst>
                <a:gd name="T0" fmla="*/ 39927606 w 319"/>
                <a:gd name="T1" fmla="*/ 5392165 h 319"/>
                <a:gd name="T2" fmla="*/ 39927606 w 319"/>
                <a:gd name="T3" fmla="*/ 5392165 h 319"/>
                <a:gd name="T4" fmla="*/ 25420105 w 319"/>
                <a:gd name="T5" fmla="*/ 19899666 h 319"/>
                <a:gd name="T6" fmla="*/ 39927606 w 319"/>
                <a:gd name="T7" fmla="*/ 34535440 h 319"/>
                <a:gd name="T8" fmla="*/ 39927606 w 319"/>
                <a:gd name="T9" fmla="*/ 34535440 h 319"/>
                <a:gd name="T10" fmla="*/ 40826240 w 319"/>
                <a:gd name="T11" fmla="*/ 37231344 h 319"/>
                <a:gd name="T12" fmla="*/ 37103070 w 319"/>
                <a:gd name="T13" fmla="*/ 40826240 h 319"/>
                <a:gd name="T14" fmla="*/ 35305443 w 319"/>
                <a:gd name="T15" fmla="*/ 39927606 h 319"/>
                <a:gd name="T16" fmla="*/ 35305443 w 319"/>
                <a:gd name="T17" fmla="*/ 39927606 h 319"/>
                <a:gd name="T18" fmla="*/ 20798300 w 319"/>
                <a:gd name="T19" fmla="*/ 25420105 h 319"/>
                <a:gd name="T20" fmla="*/ 6290800 w 319"/>
                <a:gd name="T21" fmla="*/ 39927606 h 319"/>
                <a:gd name="T22" fmla="*/ 6290800 w 319"/>
                <a:gd name="T23" fmla="*/ 39927606 h 319"/>
                <a:gd name="T24" fmla="*/ 3594896 w 319"/>
                <a:gd name="T25" fmla="*/ 40826240 h 319"/>
                <a:gd name="T26" fmla="*/ 0 w 319"/>
                <a:gd name="T27" fmla="*/ 37231344 h 319"/>
                <a:gd name="T28" fmla="*/ 898634 w 319"/>
                <a:gd name="T29" fmla="*/ 34535440 h 319"/>
                <a:gd name="T30" fmla="*/ 898634 w 319"/>
                <a:gd name="T31" fmla="*/ 34535440 h 319"/>
                <a:gd name="T32" fmla="*/ 15406135 w 319"/>
                <a:gd name="T33" fmla="*/ 19899666 h 319"/>
                <a:gd name="T34" fmla="*/ 898634 w 319"/>
                <a:gd name="T35" fmla="*/ 5392165 h 319"/>
                <a:gd name="T36" fmla="*/ 898634 w 319"/>
                <a:gd name="T37" fmla="*/ 5392165 h 319"/>
                <a:gd name="T38" fmla="*/ 0 w 319"/>
                <a:gd name="T39" fmla="*/ 3594896 h 319"/>
                <a:gd name="T40" fmla="*/ 3594896 w 319"/>
                <a:gd name="T41" fmla="*/ 0 h 319"/>
                <a:gd name="T42" fmla="*/ 6290800 w 319"/>
                <a:gd name="T43" fmla="*/ 898634 h 319"/>
                <a:gd name="T44" fmla="*/ 6290800 w 319"/>
                <a:gd name="T45" fmla="*/ 898634 h 319"/>
                <a:gd name="T46" fmla="*/ 20798300 w 319"/>
                <a:gd name="T47" fmla="*/ 15406135 h 319"/>
                <a:gd name="T48" fmla="*/ 35305443 w 319"/>
                <a:gd name="T49" fmla="*/ 898634 h 319"/>
                <a:gd name="T50" fmla="*/ 35305443 w 319"/>
                <a:gd name="T51" fmla="*/ 898634 h 319"/>
                <a:gd name="T52" fmla="*/ 37103070 w 319"/>
                <a:gd name="T53" fmla="*/ 0 h 319"/>
                <a:gd name="T54" fmla="*/ 40826240 w 319"/>
                <a:gd name="T55" fmla="*/ 3594896 h 319"/>
                <a:gd name="T56" fmla="*/ 39927606 w 319"/>
                <a:gd name="T57" fmla="*/ 5392165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tx1"/>
            </a:solidFill>
            <a:ln>
              <a:noFill/>
            </a:ln>
          </p:spPr>
          <p:txBody>
            <a:bodyPr wrap="none" anchor="ctr"/>
            <a:lstStyle/>
            <a:p>
              <a:endParaRPr lang="en-US">
                <a:latin typeface="Calibri" panose="020F0502020204030204" pitchFamily="34" charset="0"/>
              </a:endParaRPr>
            </a:p>
          </p:txBody>
        </p:sp>
      </p:grpSp>
      <p:cxnSp>
        <p:nvCxnSpPr>
          <p:cNvPr id="28" name="Rechte verbindingslijn 27"/>
          <p:cNvCxnSpPr/>
          <p:nvPr/>
        </p:nvCxnSpPr>
        <p:spPr>
          <a:xfrm>
            <a:off x="4196689" y="1849914"/>
            <a:ext cx="0" cy="3918476"/>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7016089" y="1914632"/>
            <a:ext cx="0" cy="3918476"/>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35" name="Tekstvak 34"/>
          <p:cNvSpPr txBox="1"/>
          <p:nvPr/>
        </p:nvSpPr>
        <p:spPr>
          <a:xfrm>
            <a:off x="609600" y="6516161"/>
            <a:ext cx="1905000" cy="246221"/>
          </a:xfrm>
          <a:prstGeom prst="rect">
            <a:avLst/>
          </a:prstGeom>
          <a:noFill/>
        </p:spPr>
        <p:txBody>
          <a:bodyPr wrap="square" rtlCol="0">
            <a:spAutoFit/>
          </a:bodyPr>
          <a:lstStyle/>
          <a:p>
            <a:r>
              <a:rPr lang="en-US" sz="1000" dirty="0" smtClean="0">
                <a:latin typeface="Calibri" panose="020F0502020204030204" pitchFamily="34" charset="0"/>
              </a:rPr>
              <a:t>Source: ITU IDI Index, 2015</a:t>
            </a:r>
            <a:endParaRPr lang="en-US" sz="1000" dirty="0">
              <a:latin typeface="Calibri" panose="020F0502020204030204" pitchFamily="34" charset="0"/>
            </a:endParaRPr>
          </a:p>
        </p:txBody>
      </p:sp>
    </p:spTree>
    <p:extLst>
      <p:ext uri="{BB962C8B-B14F-4D97-AF65-F5344CB8AC3E}">
        <p14:creationId xmlns:p14="http://schemas.microsoft.com/office/powerpoint/2010/main" val="106347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Regional differences remain</a:t>
            </a:r>
            <a:endParaRPr lang="en-US" b="1" dirty="0"/>
          </a:p>
        </p:txBody>
      </p:sp>
      <p:graphicFrame>
        <p:nvGraphicFramePr>
          <p:cNvPr id="3" name="Grafiek 2"/>
          <p:cNvGraphicFramePr>
            <a:graphicFrameLocks/>
          </p:cNvGraphicFramePr>
          <p:nvPr>
            <p:extLst>
              <p:ext uri="{D42A27DB-BD31-4B8C-83A1-F6EECF244321}">
                <p14:modId xmlns:p14="http://schemas.microsoft.com/office/powerpoint/2010/main" val="3609690950"/>
              </p:ext>
            </p:extLst>
          </p:nvPr>
        </p:nvGraphicFramePr>
        <p:xfrm>
          <a:off x="5253893" y="1600200"/>
          <a:ext cx="4452675"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ek 3"/>
          <p:cNvGraphicFramePr>
            <a:graphicFrameLocks/>
          </p:cNvGraphicFramePr>
          <p:nvPr>
            <p:extLst>
              <p:ext uri="{D42A27DB-BD31-4B8C-83A1-F6EECF244321}">
                <p14:modId xmlns:p14="http://schemas.microsoft.com/office/powerpoint/2010/main" val="2238609032"/>
              </p:ext>
            </p:extLst>
          </p:nvPr>
        </p:nvGraphicFramePr>
        <p:xfrm>
          <a:off x="609600" y="1600200"/>
          <a:ext cx="4469242"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5"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6" name="Tekstvak 5"/>
          <p:cNvSpPr txBox="1"/>
          <p:nvPr/>
        </p:nvSpPr>
        <p:spPr>
          <a:xfrm>
            <a:off x="609600" y="6516161"/>
            <a:ext cx="1905000" cy="246221"/>
          </a:xfrm>
          <a:prstGeom prst="rect">
            <a:avLst/>
          </a:prstGeom>
          <a:noFill/>
        </p:spPr>
        <p:txBody>
          <a:bodyPr wrap="square" rtlCol="0">
            <a:spAutoFit/>
          </a:bodyPr>
          <a:lstStyle/>
          <a:p>
            <a:r>
              <a:rPr lang="en-US" sz="1000" dirty="0" smtClean="0">
                <a:latin typeface="Calibri" panose="020F0502020204030204" pitchFamily="34" charset="0"/>
              </a:rPr>
              <a:t>Source: ITU, 2015</a:t>
            </a:r>
            <a:endParaRPr lang="en-US" sz="1000" dirty="0">
              <a:latin typeface="Calibri" panose="020F0502020204030204" pitchFamily="34" charset="0"/>
            </a:endParaRPr>
          </a:p>
        </p:txBody>
      </p:sp>
      <p:sp>
        <p:nvSpPr>
          <p:cNvPr id="8" name="Vierkante haak rechts 7"/>
          <p:cNvSpPr/>
          <p:nvPr/>
        </p:nvSpPr>
        <p:spPr>
          <a:xfrm>
            <a:off x="4876800" y="2743200"/>
            <a:ext cx="76200" cy="19050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Vierkante haak rechts 8"/>
          <p:cNvSpPr/>
          <p:nvPr/>
        </p:nvSpPr>
        <p:spPr>
          <a:xfrm>
            <a:off x="9346042" y="2743200"/>
            <a:ext cx="45719" cy="2057400"/>
          </a:xfrm>
          <a:prstGeom prst="rightBracket">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kstvak 9"/>
          <p:cNvSpPr txBox="1"/>
          <p:nvPr/>
        </p:nvSpPr>
        <p:spPr>
          <a:xfrm>
            <a:off x="4473052" y="3548390"/>
            <a:ext cx="609600" cy="261610"/>
          </a:xfrm>
          <a:prstGeom prst="rect">
            <a:avLst/>
          </a:prstGeom>
          <a:noFill/>
        </p:spPr>
        <p:txBody>
          <a:bodyPr wrap="square" rtlCol="0">
            <a:spAutoFit/>
          </a:bodyPr>
          <a:lstStyle/>
          <a:p>
            <a:r>
              <a:rPr lang="en-US" sz="1100" b="1" dirty="0" smtClean="0"/>
              <a:t>~57%</a:t>
            </a:r>
            <a:endParaRPr lang="en-US" sz="1100" b="1" dirty="0"/>
          </a:p>
        </p:txBody>
      </p:sp>
      <p:sp>
        <p:nvSpPr>
          <p:cNvPr id="11" name="Tekstvak 10"/>
          <p:cNvSpPr txBox="1"/>
          <p:nvPr/>
        </p:nvSpPr>
        <p:spPr>
          <a:xfrm>
            <a:off x="8915400" y="3548390"/>
            <a:ext cx="609600" cy="261610"/>
          </a:xfrm>
          <a:prstGeom prst="rect">
            <a:avLst/>
          </a:prstGeom>
          <a:noFill/>
        </p:spPr>
        <p:txBody>
          <a:bodyPr wrap="square" rtlCol="0">
            <a:spAutoFit/>
          </a:bodyPr>
          <a:lstStyle/>
          <a:p>
            <a:r>
              <a:rPr lang="en-US" sz="1100" b="1" dirty="0" smtClean="0"/>
              <a:t>~60%</a:t>
            </a:r>
            <a:endParaRPr lang="en-US" sz="1100" b="1" dirty="0"/>
          </a:p>
        </p:txBody>
      </p:sp>
    </p:spTree>
    <p:extLst>
      <p:ext uri="{BB962C8B-B14F-4D97-AF65-F5344CB8AC3E}">
        <p14:creationId xmlns:p14="http://schemas.microsoft.com/office/powerpoint/2010/main" val="32265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We continue to invest in connectivity as we see surging demand</a:t>
            </a:r>
            <a:endParaRPr lang="en-US" b="1" dirty="0"/>
          </a:p>
        </p:txBody>
      </p:sp>
      <p:grpSp>
        <p:nvGrpSpPr>
          <p:cNvPr id="19" name="Groep 18"/>
          <p:cNvGrpSpPr/>
          <p:nvPr/>
        </p:nvGrpSpPr>
        <p:grpSpPr>
          <a:xfrm>
            <a:off x="457200" y="1447800"/>
            <a:ext cx="6053370" cy="4857547"/>
            <a:chOff x="4312443" y="1189038"/>
            <a:chExt cx="5837238" cy="4534694"/>
          </a:xfrm>
        </p:grpSpPr>
        <p:grpSp>
          <p:nvGrpSpPr>
            <p:cNvPr id="18" name="Groep 17"/>
            <p:cNvGrpSpPr/>
            <p:nvPr/>
          </p:nvGrpSpPr>
          <p:grpSpPr>
            <a:xfrm>
              <a:off x="4312443" y="1189038"/>
              <a:ext cx="5837238" cy="4534694"/>
              <a:chOff x="4312443" y="1189038"/>
              <a:chExt cx="5837238" cy="4534694"/>
            </a:xfrm>
          </p:grpSpPr>
          <p:graphicFrame>
            <p:nvGraphicFramePr>
              <p:cNvPr id="4" name="Grafiek 3"/>
              <p:cNvGraphicFramePr/>
              <p:nvPr>
                <p:extLst>
                  <p:ext uri="{D42A27DB-BD31-4B8C-83A1-F6EECF244321}">
                    <p14:modId xmlns:p14="http://schemas.microsoft.com/office/powerpoint/2010/main" val="237343994"/>
                  </p:ext>
                </p:extLst>
              </p:nvPr>
            </p:nvGraphicFramePr>
            <p:xfrm>
              <a:off x="4312443" y="1189038"/>
              <a:ext cx="5837238" cy="4534694"/>
            </p:xfrm>
            <a:graphic>
              <a:graphicData uri="http://schemas.openxmlformats.org/drawingml/2006/chart">
                <c:chart xmlns:c="http://schemas.openxmlformats.org/drawingml/2006/chart" xmlns:r="http://schemas.openxmlformats.org/officeDocument/2006/relationships" r:id="rId3"/>
              </a:graphicData>
            </a:graphic>
          </p:graphicFrame>
          <p:sp>
            <p:nvSpPr>
              <p:cNvPr id="6" name="Ruit 5"/>
              <p:cNvSpPr/>
              <p:nvPr/>
            </p:nvSpPr>
            <p:spPr>
              <a:xfrm>
                <a:off x="6339522" y="1707198"/>
                <a:ext cx="91440" cy="9144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sp>
            <p:nvSpPr>
              <p:cNvPr id="7" name="Tekstvak 6"/>
              <p:cNvSpPr txBox="1"/>
              <p:nvPr/>
            </p:nvSpPr>
            <p:spPr>
              <a:xfrm>
                <a:off x="4602162" y="1561306"/>
                <a:ext cx="533400" cy="250988"/>
              </a:xfrm>
              <a:prstGeom prst="rect">
                <a:avLst/>
              </a:prstGeom>
              <a:solidFill>
                <a:schemeClr val="bg1"/>
              </a:solidFill>
            </p:spPr>
            <p:txBody>
              <a:bodyPr wrap="square" rtlCol="0">
                <a:spAutoFit/>
              </a:bodyPr>
              <a:lstStyle/>
              <a:p>
                <a:r>
                  <a:rPr lang="en-US" sz="950" dirty="0">
                    <a:solidFill>
                      <a:schemeClr val="tx1">
                        <a:lumMod val="65000"/>
                        <a:lumOff val="35000"/>
                      </a:schemeClr>
                    </a:solidFill>
                    <a:latin typeface="Calibri" panose="020F0502020204030204" pitchFamily="34" charset="0"/>
                  </a:rPr>
                  <a:t>600%</a:t>
                </a:r>
              </a:p>
            </p:txBody>
          </p:sp>
          <p:sp>
            <p:nvSpPr>
              <p:cNvPr id="8" name="Rechthoek 7"/>
              <p:cNvSpPr/>
              <p:nvPr/>
            </p:nvSpPr>
            <p:spPr>
              <a:xfrm>
                <a:off x="4922922" y="1900392"/>
                <a:ext cx="304800" cy="187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1"/>
              </a:p>
            </p:txBody>
          </p:sp>
        </p:grpSp>
        <p:cxnSp>
          <p:nvCxnSpPr>
            <p:cNvPr id="14" name="Rechte verbindingslijn 13"/>
            <p:cNvCxnSpPr/>
            <p:nvPr/>
          </p:nvCxnSpPr>
          <p:spPr>
            <a:xfrm>
              <a:off x="4956451" y="1966463"/>
              <a:ext cx="2377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956451" y="2042663"/>
              <a:ext cx="2377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Rechthoek 8"/>
          <p:cNvSpPr/>
          <p:nvPr/>
        </p:nvSpPr>
        <p:spPr>
          <a:xfrm>
            <a:off x="6510570" y="3200400"/>
            <a:ext cx="2896668" cy="869000"/>
          </a:xfrm>
          <a:prstGeom prst="rect">
            <a:avLst/>
          </a:prstGeom>
          <a:gradFill flip="none" rotWithShape="1">
            <a:gsLst>
              <a:gs pos="0">
                <a:schemeClr val="accent2"/>
              </a:gs>
              <a:gs pos="100000">
                <a:srgbClr val="F0BE32"/>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11" b="1" dirty="0">
                <a:solidFill>
                  <a:schemeClr val="tx1"/>
                </a:solidFill>
                <a:latin typeface="Calibri" panose="020F0502020204030204" pitchFamily="34" charset="0"/>
              </a:rPr>
              <a:t>VimpelCom offers 4G in </a:t>
            </a:r>
            <a:r>
              <a:rPr lang="en-US" sz="1711" b="1" dirty="0" smtClean="0">
                <a:solidFill>
                  <a:schemeClr val="tx1"/>
                </a:solidFill>
                <a:latin typeface="Calibri" panose="020F0502020204030204" pitchFamily="34" charset="0"/>
              </a:rPr>
              <a:t>the majority </a:t>
            </a:r>
            <a:r>
              <a:rPr lang="en-US" sz="1711" b="1" dirty="0">
                <a:solidFill>
                  <a:schemeClr val="tx1"/>
                </a:solidFill>
                <a:latin typeface="Calibri" panose="020F0502020204030204" pitchFamily="34" charset="0"/>
              </a:rPr>
              <a:t>of our markets</a:t>
            </a:r>
          </a:p>
        </p:txBody>
      </p:sp>
      <p:sp>
        <p:nvSpPr>
          <p:cNvPr id="12" name="Freeform 123"/>
          <p:cNvSpPr>
            <a:spLocks noChangeArrowheads="1"/>
          </p:cNvSpPr>
          <p:nvPr/>
        </p:nvSpPr>
        <p:spPr bwMode="auto">
          <a:xfrm>
            <a:off x="542096" y="383419"/>
            <a:ext cx="320040" cy="274320"/>
          </a:xfrm>
          <a:custGeom>
            <a:avLst/>
            <a:gdLst>
              <a:gd name="T0" fmla="*/ 132074 w 397"/>
              <a:gd name="T1" fmla="*/ 129814 h 361"/>
              <a:gd name="T2" fmla="*/ 132074 w 397"/>
              <a:gd name="T3" fmla="*/ 129814 h 361"/>
              <a:gd name="T4" fmla="*/ 121997 w 397"/>
              <a:gd name="T5" fmla="*/ 119718 h 361"/>
              <a:gd name="T6" fmla="*/ 121997 w 397"/>
              <a:gd name="T7" fmla="*/ 10097 h 361"/>
              <a:gd name="T8" fmla="*/ 132074 w 397"/>
              <a:gd name="T9" fmla="*/ 0 h 361"/>
              <a:gd name="T10" fmla="*/ 142510 w 397"/>
              <a:gd name="T11" fmla="*/ 10097 h 361"/>
              <a:gd name="T12" fmla="*/ 142510 w 397"/>
              <a:gd name="T13" fmla="*/ 119718 h 361"/>
              <a:gd name="T14" fmla="*/ 132074 w 397"/>
              <a:gd name="T15" fmla="*/ 129814 h 361"/>
              <a:gd name="T16" fmla="*/ 91408 w 397"/>
              <a:gd name="T17" fmla="*/ 129814 h 361"/>
              <a:gd name="T18" fmla="*/ 91408 w 397"/>
              <a:gd name="T19" fmla="*/ 129814 h 361"/>
              <a:gd name="T20" fmla="*/ 81332 w 397"/>
              <a:gd name="T21" fmla="*/ 119718 h 361"/>
              <a:gd name="T22" fmla="*/ 81332 w 397"/>
              <a:gd name="T23" fmla="*/ 38223 h 361"/>
              <a:gd name="T24" fmla="*/ 91408 w 397"/>
              <a:gd name="T25" fmla="*/ 28126 h 361"/>
              <a:gd name="T26" fmla="*/ 101844 w 397"/>
              <a:gd name="T27" fmla="*/ 38223 h 361"/>
              <a:gd name="T28" fmla="*/ 101844 w 397"/>
              <a:gd name="T29" fmla="*/ 119718 h 361"/>
              <a:gd name="T30" fmla="*/ 91408 w 397"/>
              <a:gd name="T31" fmla="*/ 129814 h 361"/>
              <a:gd name="T32" fmla="*/ 50742 w 397"/>
              <a:gd name="T33" fmla="*/ 129814 h 361"/>
              <a:gd name="T34" fmla="*/ 50742 w 397"/>
              <a:gd name="T35" fmla="*/ 129814 h 361"/>
              <a:gd name="T36" fmla="*/ 40666 w 397"/>
              <a:gd name="T37" fmla="*/ 119718 h 361"/>
              <a:gd name="T38" fmla="*/ 40666 w 397"/>
              <a:gd name="T39" fmla="*/ 63825 h 361"/>
              <a:gd name="T40" fmla="*/ 50742 w 397"/>
              <a:gd name="T41" fmla="*/ 53368 h 361"/>
              <a:gd name="T42" fmla="*/ 61179 w 397"/>
              <a:gd name="T43" fmla="*/ 63825 h 361"/>
              <a:gd name="T44" fmla="*/ 61179 w 397"/>
              <a:gd name="T45" fmla="*/ 119718 h 361"/>
              <a:gd name="T46" fmla="*/ 50742 w 397"/>
              <a:gd name="T47" fmla="*/ 129814 h 361"/>
              <a:gd name="T48" fmla="*/ 10076 w 397"/>
              <a:gd name="T49" fmla="*/ 129814 h 361"/>
              <a:gd name="T50" fmla="*/ 10076 w 397"/>
              <a:gd name="T51" fmla="*/ 129814 h 361"/>
              <a:gd name="T52" fmla="*/ 0 w 397"/>
              <a:gd name="T53" fmla="*/ 119718 h 361"/>
              <a:gd name="T54" fmla="*/ 0 w 397"/>
              <a:gd name="T55" fmla="*/ 91591 h 361"/>
              <a:gd name="T56" fmla="*/ 10076 w 397"/>
              <a:gd name="T57" fmla="*/ 81495 h 361"/>
              <a:gd name="T58" fmla="*/ 20153 w 397"/>
              <a:gd name="T59" fmla="*/ 91591 h 361"/>
              <a:gd name="T60" fmla="*/ 20153 w 397"/>
              <a:gd name="T61" fmla="*/ 119718 h 361"/>
              <a:gd name="T62" fmla="*/ 10076 w 397"/>
              <a:gd name="T63" fmla="*/ 129814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chemeClr val="accent2"/>
          </a:solidFill>
          <a:ln>
            <a:noFill/>
          </a:ln>
          <a:effectLst/>
          <a:extLst/>
        </p:spPr>
        <p:txBody>
          <a:bodyPr wrap="none" anchor="ctr"/>
          <a:lstStyle/>
          <a:p>
            <a:pPr eaLnBrk="1" hangingPunct="1">
              <a:defRPr/>
            </a:pPr>
            <a:endParaRPr lang="en-US"/>
          </a:p>
        </p:txBody>
      </p:sp>
      <p:sp>
        <p:nvSpPr>
          <p:cNvPr id="3" name="Traan 2"/>
          <p:cNvSpPr/>
          <p:nvPr/>
        </p:nvSpPr>
        <p:spPr>
          <a:xfrm rot="16200000">
            <a:off x="6568254" y="4191000"/>
            <a:ext cx="1371600" cy="1371600"/>
          </a:xfrm>
          <a:prstGeom prst="teardrop">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p:cNvSpPr txBox="1"/>
          <p:nvPr/>
        </p:nvSpPr>
        <p:spPr>
          <a:xfrm>
            <a:off x="6629748" y="4233266"/>
            <a:ext cx="1310106" cy="954107"/>
          </a:xfrm>
          <a:prstGeom prst="rect">
            <a:avLst/>
          </a:prstGeom>
          <a:noFill/>
        </p:spPr>
        <p:txBody>
          <a:bodyPr wrap="square" rtlCol="0">
            <a:spAutoFit/>
          </a:bodyPr>
          <a:lstStyle/>
          <a:p>
            <a:r>
              <a:rPr lang="en-US" sz="1400" b="1" dirty="0" smtClean="0"/>
              <a:t>In May we received our 4G license in Algeria</a:t>
            </a:r>
            <a:endParaRPr lang="en-US" sz="1400" b="1" dirty="0"/>
          </a:p>
        </p:txBody>
      </p:sp>
    </p:spTree>
    <p:extLst>
      <p:ext uri="{BB962C8B-B14F-4D97-AF65-F5344CB8AC3E}">
        <p14:creationId xmlns:p14="http://schemas.microsoft.com/office/powerpoint/2010/main" val="360125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MEKKOCHARTIMAGE" val="FILL"/>
  <p:tag name="MEKKO" val="MekkoChart"/>
  <p:tag name="MEKKOSAVED" val="1"/>
  <p:tag name="MEKKOEXCEL6" val="False"/>
  <p:tag name="MEKKOEXCEL7" val="False"/>
  <p:tag name="MEKKOEXCEL8" val="False"/>
  <p:tag name="MEKKOXML1" val="4HooU0THZk28POP9trq+pbTvvzd/gcV8t56cq85kb3NDTsUhojRA0EsgEHHMH7oYP1SYpn09ysXVivguJdhTvfyVMsBLTGvcX7WPTor/CmVCJvVTbDw8jHkWO487Rt0ysKkeYndjZXKHWeqsY1/gym5RRrSYqzqqH6aJy+UD09VJMwPz09j19dz6nMXa4+pHMYf09hQJRULu0dekHMGL88Ie8mvFszS+An/EZwd4NZ0rcZ+v5FZwuhIXvFzwqEakTVNzUaCQPGFI7Kg7GGzDIXphhJbecqVQ7WJgA6u4R2JOq3EcKNn9WuTqVILL7jAPquVdv1tR+55cNFNLtE73sA33SHWVOAbocskBHuWGG6pMkOBO7ylT9SlT1bhVKofcPYjvewJFheTiBxcsIhvaXbQuuEvI5KqAL5le4OKUg0m66lU+JtNiLRfbXtYSWmftWJ3ykRvUdLmTggrgD54r1InzAdeJsKcfIlAGZwb6iE4royxB1+Ti6O1vz2BD7lsxJyBRKcx8AXNu7CtyHxbY8Gc298r/9kHSyLyWbxqZbXoI6dPTPE8pqcu7gbmBB+EKoHfubJ9zOB0EE1lQj7xsVjWrukkoHO3KozOD/MM9WZCQ3PsE8ZjcCVH1xBmeIpjszILnJzNo6M/9KStawPMbns6H3IsUlaz/BXTWpJTGEb/ydeSr0p+FX1FonLZewZ/i178BcbPjVu+7sYpa1jJ6OSE7TStUOgKqT0t+abAQVGRIuku/oDPth4yDSDf1Pgwbk3Ul4W5H9pqmQ18dNGKuTLTN0awJCUO4UiUDv2hVglw+3VexYRpmC71ztRRftjU26m6XlLagjeZqZFWx+Gxd6DBP7GWrq4JwJhIh8sD8xuFW6hHgPozcglLT5RCVEMfmUWZODr0/U058nhv/aLuyBg10luadoCEjlVAH4+XZ69rYUiE4EKNLo5Ygyxilt6ycrn24PQV+7nNFttI3rw6gacZQuPRToSXxDhm0fhREAo9GESS/fYsw84fRRfunaom0uFAYBgdozV21pm8BAsIVIksDcUMipjiw7Z2Uq1Eceo428almQAhqmhYQuUfNMmCP95Rsk5O4WwkAkyZ0MC9A7FEB9IhfPVLAqaC0SfWOWM8ZSvZXz+HOrkv3zpspnHxQ4kgqjBV6c0btqL9OGHWWmUQ0Fy/CYtY7Hr3D5EsVbfAcdmDRukxwIUuDti+I9dMWRiKdIpa8pOH5C+iWaTp3Mr9AgGRhY2zNNODztAqCX7OCOOMVfrkj2eU9kq5fLRpo0ua62QmB/yKVZnyd1fxuxAmOaPU8srb2+fHF+5P0gNM8ns2CcpCRV7LwC+Zt+NFGNNEJKJsITaK3SwNOzKrsV2t56RPt4UPO/0oOLn0NU0gaSs0j7g9ypplTiGVDjkMPuAI4QOQXM+WgBsikmsXprsIw7RsiF6NxnSRmRL8bw++Vo6QSv/I0BuzXYrejbghHN0aDscnM+KD3gjuGCh+YwrsCTCfMAqsYSpXD3lzC67R9p8UAcBxZrXESJ5tVAFumfgCS1OTlCX/tLhFRgrvX8yXMFZpyH++U50wUOatzt0wNG/NC6LCu2s0WrArDmCkm5uOqvVStOAYyiKRX4/4A0jEPzZVhkyR6OLGuhyDlIKRdC5xqGeapRHJTho+A7c09VSYrt5Vdxy+Y+++3YO/rswEPgL2iRzxbSu9cwrPAukKuFP6Yc6CGcCiLzv/AH787qwm19ojLboub9EwlnK43aTKejowNDl2FLvQnWfW+EYaH1XlJYHbHOUtwmS86kmwC5LLv1eMLFWHsEY7lFRM3vh814hwG8Mg6RIp+JT5X2ar5cEPMYPZ+ySILlcnqUnhaGEJDKnQzXV9K/c0QHWTWRuzfBlHWyJESTR/SmL9STbntpmKcOetK8rMzyXCJpGbGJTuzA7yiNiS76jONoHQ7nEKiOhV8B+E1ZlR3Qs/fyVhHsaQ/A2KFfdCmpTA3Kn+6LT8ToIYaONfl8bEVf40EAmaG9gWjzzNSOR56obcq7zu9oogJUkCa5KopKJhMf24ACBLShYOc7fYS/jcfbE82mpp02F4vhO5RRLoQcbqQaaNGYTwNZguYULKrQ6M3leMS+Ucpys+Q9Ie8gvijWqWpB0vY8cUGLyOxXN335D8jLQFi9v6wjpKT4i+foVXh4lyYliJt2Kn4lg3Z53v0SUyOfPR+mJJH8EF3ERYd1bAov9NR2ksi3EidHBaxNLQd71djDC6oGpxwaVAjBqlnm2NTNgYCANi7dO5Gt0CpjusV0xUIv25wKmIeGp/3E3JSpT1GxpJ32zghCYsKPamuaDrJFBwc3XGKzln987D6oEUk5oM1l8sT+vkS/KZze/P9ELKgjMcaihg3Pe9qJXx2WeAZZz1eN3hVhEY6JV9MXcHzxPouQLQbLKQvn7qwOSDKw/WHF1MnlaooNqNMwwZgoPfPHkC6C357XSrEm4/4fwCJyjdzJvFg+wrtnEsQURjwW1rF1ZXYd4k0RQxy5EIThdAsCerjK8Jk/5d5o+0AguAQWNx8J71oiTkVyKqGN+nfMQSGSqJsO/C8c4KQJSVdAkXw7+WeZPMTNqy2xv1DT102YTVrdxirKkCcQW/I3TNYSZDX5pWSVZpn4+QCwFBbiEYuNW8icDArjCH7IjBxpSbCjSiL27G4OUHO0d141mC3kZJ7SLSpLByvBKvBzL3HqpJdrf4fhr/Kgrq5F7kBJUrMANhW1EoSDOxEZKHadYCYxn1rH7diT2Lb17mPL8QT9mUyoT1edpHsFuka/dbyoWhcVv71twAVpGltt7hV4Fcbk/flX/cXhaiihex0ruPZCpRq7im//++ZvwtaFlIDxgkWW7acNLIF1uYz3WDpNSNmbknn3hK/xJns4o/pOJkMMlMaRWN0yzALFLOF2qSiK6I3mJ7bEXBV5mdLU6ZFoSbz1VkrSIMKZUUCg18LS1PcZU0M+ECYCmLYmHjMljpqVxYKMpEtUDo3RcpzxK70u3TCujSSZF5p4LF4B2yVsxOc1Efi39YGFsfxUGPPgmFDSma660+SCFxe7DpyFxaMgV+AMebYzQJECLe2EiDKtQdgyE126qcYcbHUZ2wkeo04zzPPS9CIS1J/KdGO7mDYccrhSq4/t9nh2QVgH6WzGWRSVCVXKCG/x3ad0fiD2vEjAjwquljEA7QTTvboKy4YTI1+/1bf/+1T0b5gj256wJfCLDcULilreEWf5olImEyvI82HLX+ZNCkwJURXoecuSrFY4WtGGy7qYGSMZP86X5S6De1XLkluyItEeZu11eqeLzGPZu+ZdSrLpTcvlcHky3DnBxFuPWuihPhcAIY1GgMn5iAHFMqRAbYyFF9umvLH6BR+70kROeiR6cIiTv02v7egRJXj63oGYfNcKWf6o0zLeKxL1S4r+3GTCi+GBQLBZ9P9t1/edrl13JQCtHQSc3cJne36hrHWenoaJJcJDQEGqUMgj+7yXPPN06ZVFd0HJmDWB+Li0MECa1k+Vu/+zgAh6Kx3HFCN2JBlmKaW5054u4jCyUWgJ+yDwy6GmtLNe1up69p3LaWXQQffuj3mAdCZIz1e37LkuMu68eT0sMNrehfUXBAiwmZHvbsj7QzhZlfU/9XpBtlz1cEvTS0Qp2xG5rD1xESNwcecLnIdkR7b8sDaJw8JS8El1iQIZ5CRx681QUf82JCcmGiHR87PAs9dHz6VB9zqx6sxm7y5Hu+7puznv8NIe+D8I5JY1pd+nITh+kr19yxNe8zZ5/3FUQ8uiSAu5e1GaJVPmFDgBOps3yj5SlxYkQ216+n5FmpTsOLTT2hKvOAxmXgYuZX78BcSXK3tPI/q8yEFVaqpkL39dbVu4V7pyXvponTyxETYy3V9tvM0qqJZePKVWvDStuaiVDDDemOrO8TlnP0txvTcB1GqESDEY5yfvQnVD3A/YxKakCYGssJgteHMaSX2yGJfw6Cwj7J64/DKxlhFsnjuKreBY6E0btdHOd8f7n6sDqma2HzrNtwIjdXBoDC7pr20uY6w7FAyGUZeHDATV523DeYzXjJr+IJhWQRt1zDDCO9QQP3IBwHqfHV9O4tprbKQsaxUwdPFpWb6dhPCT6yYVWMaFEqD5JymKkhaoAZYMUpAuYb5pGeROyTMVwaz0+Z8SFE4bIJ/sK6EzojLkMfAeDGFlw94dTHtwbovjipaMZtiFURW1UxR0MrdIG6mnLFa5yPWb/69yreruM6immsLpJt8tXPsRLAmy2Qd2l5Pq9D07rUO9qJCFFha14vHmeKamyDP4mzHw7aWx6NG8n3siDqAV8avH/IM/Qgu5Zqhlaw/0z10TYvLVZUwsxrHvDHw3hJf6g11qUS65UGt4eQCpdaTNW8bAOt8UzFo/b08V14qrG00xfrNFl6aW1kQbxBRaOyUJybcygCBMcxeYke+kngb8e8m7dEIFbWkJisGtsPHjXsEnP6NhBrEjtRoxeUPzqwgrOQfcDNi0eR0XyTLR7zH3jr9vM2OuCaYjQtJpwNYOEZxWjzUCovkLynl+Xqk/a+Z0bHLF08iXLygxb3NjrS9iV+d9TQaTRX66R3lprJpb6jhqedZioWju2SPa1jYo4Brl16x9ov2vsGzm0RL3JteBz1H9MNnZObyG0EOSch0nrRFP//IC5JZDZ+rxj0ze/8KrGNZ8gYAyHHIjKy0NbnMNv34T/wxJeVQANOzJJo32zKFdUoG2w2qrBnytdq8L6qV+K4Nmq0Vg3eZWUNOhzwtRrg1EfoxIOABclMGRK+ItVoSIp4EhY/tsHmEU+64QugaoD9mNabdwROZaA3b3TZ6Np/GoXBu5u9JIyfj2M35DBvydHkr6U1ir2TquyExwzpv/WLaSY6aWtaeURm0MJxkhjJWIVpn4qwuKvZaYuGuY8Iedb+TFI2oHQnYLwesGyJQag2re8nKElzQti81EHNEjz7z9cqpR2ZZosmkZTqazGq4rWZe+PBamm82i43B7uhOUXtKOhdHU7lBOj16c32z+HJUuZxa8ob+GVVmPLKemwAiZn6CpXbstpLfLg9qPvcbiS8l4qSaIQbhb2gSLDgvVHdiqNPnw49xK3Pr0T9nNi3Tn3GL8Eoa4oSOiJNCgTUdDXG0X9z7prWVeep6amM5uo8yT1OgpjpwiUMc2G2MUXG5eUE4MhoSJHDmWIISVrqrMGhCvhb0bRFCCHvs8Pq3laxGKHiVQwlSoYDfyj3sxdyWVdrNoSloq7uT87kcbxG/26mUFBlRPls4Irlk2pFQ+rupKWNRaOggAOLR692QjrfMK4C2mFNZPqrJzwdc6BNm9cswXD0t9eGHrK5dGphSQVLOLatQHeJjIEFozGIlw0vVqorNLoHFWItcEyMZO/oVGWaHQvsk6MZ+9RwO2U5qlzX2K7ztk6wH3ooWUSs/GpIVB6C6lDsT9fwa7Gw2mq53XGyWctX0ce3BQa77nVccHGejixG3MlMf+f90OgQ9mcbXn+cAK3RbUotrdeNm8y2VfrrurFCusxoIqLpAbN5gfiA9T3j6UukynozFLgjVOqgObhXHx+MgM7CjzjPsG/XmGMi0vAbGSuw4slLU1TWOJxS40+kaIEcd47izhOsgPXqCjP73Y0pbeyZDqzEL+H2V6EEA9tMrLCFno5mNaKHif/sS+K3LjstLytiOZKsftjxhd1DL2qxGLVsOP5Ch1rGniZfrazMUhNCbcFzpyKQw9OmhqtvRUHOdkQeB681y8xh336lO9Payn9tkmeux4ne6l0hB9qaVvXj0ONqSjcAxjb9nkiYKzNDScAkE3RyjI3uF8G2+uw0mxF2WrUZvbesAOiTFfuyJ8suwt7pSflw4tjp+w2/8ZxPT/zpL50sSwmB5INHnW5S4VzutW2gLF4OBJBxaGOETNI3NQ9/TWz10texT3/fVJKwZrz3NRhVc8pjjuyOl0EdvLeCVxd0r7y9BcYst/MMG+MWn+bXMUnbmtHgYXdzAs5noSBWj3Eo9VuHHJ4Yjntoc2DOXSqg4U2Ecx+CDW2bCFT9wNKGFQlRHiMQEa/CE4s4SGClo98ihXigCAAla7z3/Are+LgxoSRYiew45GJHzUdieLnm3m4OC6vMCHsIFj+iua3KzHrIRElIPx//uvTadXW3ImRrv0xXPrpIq4Z1RChzGfuEWJjxM0Pqg3IvUNXBlmdKFJKZb8ViI/ZeuNrEkXfDr7rWxhIbs8+RfRktAICjFqyRVj6E6zY5TNppNXGaaUasCyJJz46lSR2szNEU99LWFoZ2QrTAcldctmSr9KL/kCtmI8tT+1ji0p0IuYwAdT0GJSWX9KmcpvL1WcWxJFXZD0qtaP9F6V9h7vEIZ5U9gdWf1u+mT8TraZV1631h3GJH8TAqSmwaIiI8RlRt12SPdNJg2QMhH0Dum62I2Kxh3Pv8cLmeuq+Al9mHgMaZvfggk8UUig52pyWCGspRpBPNv7AP9TczcnkcBW8NTDtQejlHB/BaatLc3Q2rD840SA3PNvwfcognDvGpQvM/AMDOibWlDvjtLIQsEZODfE6wWkaue24jeAaAsHPPuwGfVGixqxwx+L4ax4uofsGOKCgMYxmD8lYlG/+7kqdTZOuwhDB9Fsnmd0237p4K3KPmTC3dascxETxSg3nOEUAcUzQQDryLk7QCaeYRmTkh10MYsvofBOUuwvGLQXjP8EGYt8wTIMB1Cx9A8F8O1apxNoc8n8Nr19pwrICfTZSr8qaTy1hxyFDattK0VqJtKCGAXUpCxk0mX7lboROEj5ySd+MFeQgAcITvngMarJ3cf3lZ7+DYxBCfHieOONSViIP8U3NDCV0lX3pjLzXTgCCdzZ6QXylpJ42x0XFg5VmxEPd60VSeUz+NFNxGFrfOtcbLdxBFSWpbbk/20VUkU9DStvlrHblIfWuZgnT4vnk2UitSWz1PqGy+scvTJ8U8vaRAMs7O7dL2FWZm5n01dZfbb8kfRIyt91MweeLxPkbp4jsff/iHlPd9BbXTQWiilC7zJIX/EJPHVBWaFEO2GHJEb4uZ7247Uwbo3MqO59N7VW0uhWL0llnUFfAxrleE8KEbXHqwjgUAa+NvDPnR1u+rbndXuXNGYY3aOTL74AVCxFd7F+H0EuJ56DOSgJ6O+VduDuth0UD7rG47+eqM13bheYuaQDQGGC8xnV5KRfTZ44X9cKpmbPKrJkh8cu4njLI28JwI5Z4pPZfJcTIECJfhywiTjuqsTaIL834g4yIeNAs27Yb5W2syARvQBEgibCWmSXpvRkETnr90Mpt4P2luZgmFIgdt02RO5sSlRp/SKXE2zff2y/Hb36JIEViYL6lwYt+YUoSizitfJwcrKHlAcbbzjqssUGIj8aN/AkLjiNFQZxTAwpJ11NjfdiESQSawk6ZkJTKcEOE3IuPjTz/n0657e4YkFgdH5fRFluRnqyW10Idwlcy2G98iYW35+kVi9HuNuWkNAT6Vq9oRgZCd01+VoL9Ol23RvRwiWJU1Dp/f6bso0qGLvODONfHf4a3YHouHcs7RtZBJx9K+jzd4l7cUEWUa8mbfPbknFF9TIjUVOJw1JDyzRMwRj0Lv5dVt9KMjjaWX3OK/6w0l3km1BzXAMdMp7G2nFW+GRqgPPod5YqMh7rA2BoMGEwvejXACIfJefWl/kAiZwGuA+4F20kYowwaEIQuFj6vWY+cSx6II8Q8ukpfh5F5c55zI0BvB3HNw7JU5YwMpv6BnTW9lvNoADEWHzAngU4FXeW8jMYMlYnn33bolDfVMPN6TA/J9uPgaYszMxPFU8H64pCHlo7+4B1ysB2zq4VVFEt7dFtJD+z0pGId8aN2EbiOljInLZHpi0+nWQYhjRcH6kfCg6wQxmoXpVxK+O/OrZW1ib1Zvqgu/zp7mtSd0NOfr37RBvy229r0bGnQ4VelfS8l3lRhMpwJe0T3urIvLucWnTENpr2Oh9JNE2RuL2b69QYg7/TDhoUMpYW2ZLljRAAeovTvrPGoWuKjGVayW9LeCPL0lpLzJTz9z6JHyAklwge6qUxh6rKPdNhO3qd67CbkOBfF5tDaAG3NtzPwZxYiIOWcm7f/eXZQGzS/mFAcdbjE2TAKB0C5iyFzDJSHzo+HcxLwJkiIkwDkV5qSA5sROZocf0pXIIgc/cxHrLDyNmoDLjW7Ts6N2noGg0qw9mySluSW7FrIqRVHta4MVebcNAqapE/4Z9HLsb4lCZtwI6pkehe9Kb3IL9XXFb0wWw2laO2l1RREU91kD7xJOZy29aXkVzmsRGl9kxo/1L3DZzubSCAbhhII18cWguYyRL6x/pXRNywRGw9tAvErg4IbXiPBnnipJviaMeOySaRUxWYlmAuuXFnKO+j8nHrTWCGjYeYNyUIv2zghrc0uxw7mxgM/0PvFYFDxkSJWielh7hqgx00gySUjFvpOy1Bi9Bc1Xc9LxjVsg4kBbwrwuZntNLMxbaJBGbl2C/eV/1mynY3rrcG+qCzeJ5HZ9cW+J2T2mO1Su2OyCg2cXMID3EmUSVnuTlYRzGO4lvOQznVubPXkRqeRl4CJCIxbYo1T3ZD+e21HNlLZnqNBpCifFzrlii/ZvKx03rJbzowujyWRW5/7qcvH9KGDwfeUfKQVYHlEd7TTwvyscaCYYd8oxlPHyjVT+0Exp36s5/emS2xxb4mMV0Zkk/mDGVtpPgHgbE9por+zTHVQosJsLhK6NfY0McJundO6bo2fdHrPStGZwxJ9DPXzaz5K04tMXI/eUZUGtNPvZvjgFW80PXKyn5Fe6ANg1avKKzpl+N2CEXNgbOeO3QtAodcplJIDa/Gr0fJrpg67SfTfvFpOe23KDqJd0fyOs435mK5sHq3XoeO0X6anMcvO9nyxw5dsSkkML/8XBcFQuYjM4uparmhJDfvEyTDZACCHbjIVC+HTB/EzoY7q7NsNBDklXxmKc633H3V+NCRDum5tH3Q8qxC/A8M8Xl4bMFIXd0bG+bf+PnYuk/jsf0ED5pwHmiyU+JE5030exzubYIjjd0ACTA9bHvAuTvmODZr6ZLT9niXPlQH1373MxI3Ep8N+u/OS8HE7c/ELfVLVN2ZsuvKOz4FU7MQnXag3b2ZkT87yoyhyXpfC6++0ydmnplsSZMN8PZqUpgFbLemqZIGFM6ZN2jO8iQHvLN2WZCx35P+uYqT+U2FCtQFAr0amw73aiHsDBHwCWZp9Zv6atHy5/od64abng6SP8yrWvQbf3dQZM3K9UJeA9k77dARLvp/hvRr5mrNJyW1OD5KM8VlcZuk2AsA39LTyxozJSIh8h3c25A/vV+f8QSDk0RERLpJOkCAONObPoP8xaUNf1+rCJO0Fq4ET5bn9XgzPC4FSwcoGKQ9WqarYYRCOnbjQOOVtXpQ8lRduRPpePHze/6Hvq6E/E2gVi8yiczgsilWdc0eQgO7cmo1GQ8OGccOvHJbam5L2DiunBh+ji5Nev75fHB15vFydYOh7OImOpg8RBGgb4fzHBOF3mt/7/qe1QJ5J5IKvQKTeQ5KDpNOrX/4tVTi8KXEbOyrDuPr8gd3jb0oIxgZ3/bNE+OcjuDSAvlg3Fc/kZfzJdcfzPhmj32b2AMExmpDW3AiK6AxzaXM07QiKJtwfCVuY6KSnbzmqxoPmE1yYn3mzAlABPYMqvoPfwYBhuAXAaYL2k4LUURO000bRwNADFx9YHNaEA0crsVeX9AJgFENYB9jwGOQtLuH0sRcFC8bxU4ypzglTcV752vUbiVRdGQPZ9DC582TcxHSNd9Yl5fQi/gE+QmKSbPylbnp0LvURFwrGsZuADu+c1v9NEwuQI+/vhf0GIb93TGic0V+upn8HANYpD1dCSbKFKgec/b8poX8TVMZjdkfuI2zQiUGALNge4RpwXprzPPcwMlYpdolPdx1goE4HyOjYVVOisNyXhTHFpnqZH1hfAlXxKGGulCAwIKEhGCEjf9yKMrh8pmzOe/w7WFhP9KTuv49rMwKue8i1HnoG6jG8ewVILuvWWPTt9DKbSKthufJk9o3Aqc5AMbc1BarKqwNiJVU6Mz0OQnePO64WowncE+vV+QHSI8xOcA/k/vfZ87yvIvENURDXzq0iI0YmBllZgSAOWQm/2z9Gn+JpxxU6VOFUxEuKjrVuYiJPPMcoTBLoJWogQLMoeRdcECB81+5l0iTip+G7Ti+2Po+460oMEVzKoWTKTRUpcJsOvlZ5w1Waut2Ykk95OX7JxqMzaCWN25smIIpB/wE380Ql6OzlpjubL68dXcy9yd+FLTm5K5520X+FY10ipIMb9MrRaxbLedFyq8nzXSZwZ+GPVzIyPDh5NsXUuOnIyL3WD2aruUnNkl8/rv0e3wYj66DT012AaZkJ2tH+hFBfUiEs/jWqjPZMCmgMLQPFDC/OwW2YbOptCekDz+ANQ5E/jOznekdtOBrV4wNZE2jqxFMdA0Xyuk15hz778qbarC0jSCvic5TogXMaRsODLzVKgnza/UsqgHbwIhxbSOJRrRmbWYT5z+CLWSFMrRdzOrciQZ4g5c2w7kMXC21BEAcK1SjK0oiCgjuXlKV5z7YLV/sZOwc/WMPdqTytanU5tzCDR5wQ8qj49+znr64g6BDjDfJYzwrQC8S3N8bQvfmiXuk2RFWplmhmN6cuPBDQSPELQqwdbHvOUJ2JhslGITFHUgpsY3WpGG2IPhLHVzfViljoQftK+3z2WRzeJFWZ+rPU2nTRJwbHCZIvi8N4811gh165Qc76pkdzuDMvYK4cKuVnr9CVgehJ4Un64TYfBhYaZ7JNFwgTs+LLwAMJF4INquRfgNbQkagpdgXnIhm38DMP1tDJ/eNMMBaDnJWYEb7+3pP+unUKpDcr/4c+Lk6711NjTwPjRSnjLVtD48SbFIKMAsp3MRW9LmNJkQWtdEghPECP1LwWjfDMpEb8JCA/P44w6VINE7YtHSPpF8bf/nDfbEBRHzKmctlwz+DQxDKzvMuV0uAQlPkhs0xp7OhiOce4rG7HYIZAF0EKVC5D0DcQeb6t+1IYqf10WK9de0MBLgsm4PB7toVrWh8bfMfRUmM0PBGpAyVbTi7bo8KRe7LSzMFjA+WxIju4CM7W0L7RrninckdtbJtw4ADmvSz88ED7P7vWvRXnnzoZL0GuGQNlzL4GIgDIkIMBawqF/eRn9/QsPPFVanEOYoovIyHAX0ZlPO7MHie6kw3NgzQjSNbajkK1IquD3T2t6PfP9qgmoh9fddIcNU/sb1aiPOO70Bi3OIi6+dGJKVANcCAG3MyOqrmxytgt42pBhlUTA5Wd7/cExEI1Uzz3ea/wfopGaw2M6Jk/g+VTcnQvtpOZsFnLHJHUzgJTrBVQbmRNbH7kpvC4gR0nmcNbnZV8r6L/+wm6PDtleudcnoxJgXlRiG50/NhA+mSmvEXBXMWoi+jZ/nnqwT1jGeaqzxCpill/g14fGGM9WoJVMCRqkYBMizwRXFYWU+MZ/CLw955LQVxxqHjVpcH/riO9VdREuQ92PLGZtn67HYVkf77EUzRaCqodXW2Yd74vZ2H3fyUJ3wB13c87ymTHV5aI6CH2DzIqm6akKvreCRhZsqKc8rLMkN0NO1GzrZWFWYM40SdHgNB2VHFQ9hT0hAbgVVnA1K7vjVqjY4mcskAVTQg9YBGK9XDy3CNh9v5zm8Dv8IIsQSjWRGmoXOjBPuca3URsg4SxnSOKM0b9vFp8NswfV+MmiliCmLkkLXqMYDaoczlaQ6BAdxoS+qXKOOBfZkIdEarHdfo840ota59/pc9WqUCmNl6o44jYdhuwRpgMaWcjPyC/qt5LeJe7GZ9E4mtgF83lsYVAOiaLY9tJoV3y+hgQRJjaIigwIklaNN1L1kBK/EdDYb+eTkZE9bwCAIp1HO93+v1jGDqTQyocs6SsigLBF5YBD56etskriRr4yFvbLbTVQY0MzXVjhpzIz+CYvBwO8PudzNfMAk/flTGSAkBdPPvjDO/+vI6mPqO8C7YnnYUgfoNTdlJf88lRBzTlgD8YzPTzJFiWGm0yyoZ1P2AZIwsooNWkOcYupqhyU6qIcnSiVzzetx8g8lyVm812hQCzSPmmXnSVg3xlb86he3atoMgCdVonQmo3Mk7TPFxg9wCWWcjZgRiCbVRgBK3CgyuL3Mz8obbZtcURjJadtxQ4gQbKYeiVA6pRRuYBlggxGbYaOn1SxWrK+IEsMH9+SOPgPNSRJqw4bepSQBh980OFTlFOXZlEZe02affSaMSYFeUaahuHjNbAnDTADYGaivA8nvAWGbtdSnBi7l+eylCuKWuJD4uGiU01+mHXO32eYQYG6SrKyyUtPJBp/2Bv6BrTgtj20eFb43hqokB1/e1FVjFtYhD5f/64rjI0rlVIhEJDd/zyKY+a69jWoB9ywCwjknOiqQeq3G7kT2hGaCMBhCJynlmPauhQxmn/SLOnozfyQRayNqP3p5i1EsvXta0MILYZfx0QjTLH1vJMYsgjTTr+jamsS0MJTx1NbYlvlf02d4jlwfCzJLHeFa2YNM4RoFe6Rk1AtiU43qs+Jeil69oSshtQRnBGCgusyZNWsIGKVd0+YOngGvgVMrQiROh0BXyIbWWFGdGVvP9eNMyRNPis/ITaA5ydEiUN1kUpHQOz2EYH2mk9ngZNqPV+gpwqOYDysowOmcebAxwH4VpbqWF2jBWvAm5Oaw4mlwOwsmLSQ43NMMU9gD1puF6mfW3nXP/MpUhbsa/l8Y9ynXN1aimiBirKFFJOIQIZRmsy+l15muZPbJ/YaCnEeExuuEaaDPfBCXrZeFHhHPd3CaluovBTrM/YmmU7l2MwVl5y3sO+dIabQMx/y0O5y8n3m78qDltvIO2UASYPp0/+WCu5lfcgBAuG11jbRolqgUgcCD84sRiKaMeBysGXtR+ms4/KRnzXonRYP8+iawvMRjvltouUCipBHmgMfQzzDI8Ebox1w5dqxQ8Z+8BCIBB/R/x0MEDSVCWrl5HsrHXfqx/fGgqfDmtbeeGwc1uQyBheW31fIcXf9YxjZPMMK5V3crJB2JfNETKNK+B64g+Oj2os6mCC9mIVtPT9m1V7f6bGYXEedNHNrpP4y+EiRmADMjLK/26olA7Nweqcr6RodpHbVA84hEhLY3bDV3aYhujtWDuG/qq60zb6YKnaHhFuebc7mf98KtrEPfBcimCMhmCdrmRPLXq4fHaWsLRvVZgUus9ua+S2oTx26b2Bgnn46VKE0WtJcuQcCj+xgnBBn41Y8CWF+1MhOIkOcmg7RNZQEH9OdqmKIaK24IcFqODJs2Ryo1aDFi0ZW7w6hS65ndWVPhLs1AspwJvinFtJ78qi8/hWnolKWpRQICL5zw5Xu+oef3DSdiv6KwdyOr60kYlR2qjDh4o15XHG2Ly46cfICIeh08qUaEPGVXZWMSlue+VIB1U66Zr6yEag1XIcd35zhuDk1JEfpewkpPmIilcYiNsSB0RpQIq3/W+AtK8DbT4VtFF6LsJuIuNQN/Z+UTwzJ8rw0ZuWRIu4O/G9RKtyq87dd3tShkxCAMeqD35dZPYYGHCtYcsArsUDIq1mEig9j2m3Pu3bY8gMq06PCSGgsSH/1+Wh53qHptexRC3/aTUbxvxsMhYFV5sDo67OvxMsEyWqexf+Deetm61KQO3yGhHePSgkCIxqHC7AstMnEn9fbv+hHlHozoud3lSEf8psvchk6ETe2i649QRGZLnjB/Sg7PbQgSWR8XvfrXurTtAvqX0rLy9hx5DzePXW4apT7Ohb0oGF5/CkSUqJ6t4upG4Cczo8Qs94P/6EJooTUirI7wU4fCPfQUcntfkSwyBP8HFsCPVCSZH/JbQmu2QSDkFR0dDP2MCFIYjKHPGv+fmirJgdQhtDS9rU9Sm3QV1lVJZE8FeDP+j2wHw2AVqFKxvqHWhkot+Kr4Z/K7NeWKqJNGf1IdghxOccD+enk92ANJ8m6pGfngbERhBDg1/SxTLnHqlSQfgFCDa3do5sZdS84PdjHXF1ne3eKBDeju+RgQ7TOYcq/Mi3+IfXchSo3yqjS+40n3dVYBqouLea3DhxrktGiQn3Zqna1Dbrg2SuG+yFlDJ4RdFdn7tgTdfe2zWIfBRncc4PUaqCw+REA222aeflM4GeGCEPkZlMhz0O7fV9c5XgeMv8dl/7fo1KRHUoaSGqOrCef0tEmxmJmk0A1K+kls7IN3G3rY2H44tnw9xvKXQhJnkdPEl7u4HpRJempcQWj/0FMaLFD69j9OEa+yiEWTpbL0GvAfjI3bNQoYmgZP+9qNJ2mMygLTESZMy1O57MroCiaX4Rr3PKwe3hwTXHON88mgz8aDbiTxAtq3WLe0p6EzLAjCoY/3hm33MIy1qXWthFVx4seY0U3/QXlKR+90Jo4QhOXlEshOzY8xTTjXBJQJLAN4yPSEc1VnoSqjxjAPdSdlMv3ogafXdm/uTFDz/osFvijKRb9hgvf0Al+hLmCNxubLs85PsBcfwC4xLjMHXSNWutoEQ8NolRAHieKAv1RyUH5tnVlhX10ihTfeEdNp3RiU/9kB0dvTs+uIwwhx8UMpDsGWrcN8uy5BLI4qtj5hjTDvAXnH4x5I5qAJdL/fYjy4364N6Xt7wDKaYQLx86UenZD+ADyxCyzEsDbnEiVO9TjEVn8JWq9/hKaC0IWP4OGe56PQwTDiLhNo9nkKtFtzebHMs9EBpveUz23r5ta7prKJbzt6kVFt2H1Mj9JUhZQxJtu0tFr8b7q2FA8XE/0QVVX00B7bUoIrGsA36gpvl1m1Yk3Ryi6DjOA67Xg+0sks80Ftyx3SNGIlfswUE8eRELLiPPy8MupxKGNGH7AXJDIIZXc+oyMWJJ6W2M34oSih9RH1PU4lfBocKrhL2/8wp0SUSVCX8BgTFttPh8QfT4bX25nsOh3edo5ZYTwwxw25s7fZ0fbZS8mcLohOfty3gfXKQhJdy+eIgV6dNiP99FWBE00YjH48mj/uJ5fRFNuANcMBBHoRU4zg9FK9gIBhpVlCVOuiqHop7Vyo84d17BAP9mkZnMj/QY+2hgIGuTDPzJutIBuxQt6jVnlsindxu+wJeTFPcNcWvjbicP7gA29WduKPQWnjYWZxmj1r3uUaawMHX5JY0NnMeQzRBuLX/N3nvx+abov3PmmgnwCBnDw43DyimUvjc8SJAMO1pD809cKxX2hY+zPg4Y1kORZWO7UvS+4H/5MIIvg1Zg9AQoOdCji9vzNr64BCj7N87pK+v4RC1yGuSKM2a0J3+a4BAtP7Qh8TD/WKvBNG6oPKph5GKQgIzMQdUeVO4DiSCgbOPT0aZ1Gotr57ZUWOB0Zzx8Ue1YrfmsqA+EU+8ogZKP8m6AcVlO8eVe4K4HV8hBZXXbEWAQCwI7fAc3FsH1rCGOSBUNAjyXr4JJtpIKP1R1Lv+qJK90IgyiyP+aMVjhuuNR1lA9C5nNodiVGXiHgTjWg5pIfrfNaeUTbsEYaak2dtBJ4x5OY20+Q8V82qWvlX4t0vdZPLAVUulBwGLwoT2ni1p5e5u8g078etev7ArfCMrcuqYzPe3BL9SLxoTmSvjym0uyM2tGoFiPMOPk2MVPb68t3YB8tsg3Uray+W7fbc7IGY1p52VIV2uQ8TmCdpAUjxZykMkZXQ0JUr/8VNPCqWUEsuC+DaHM8IXF4RdaAS7tPaMYG2kBqNSWCJftNuddfpmkoqzY4MWwNt/lnAI11v+QWe0EcrTYJ8OkWda7g9+QUJMBRg2wQRLzCGXYszTQBZYBJthE657Vx+GN1nss5bkbzwn/LoyvV7Pg7DoNVpuNEzXCVjM9upGXWXy30Z7QzHOhvNMuZYZsWksc3gz7fs6XKkdvrQC+1qGLKuIPyClT7ujbxmdJibitSTXmK3PR46KrRbHtrmVfq4HLYjQps7CPbjjfZMNxmMaY+ilqP38Qqif2Ex6l1PXWbiMuQneRAZCCMnvWmwjYhQT93Gnt2bzSdr0vmDf2G+LiqqdhyIbwxCtszTjgKbyqXhoI36ONS44vqTMMxVAM1EnZXDtmu1UfrHz9cbvLkEx5SQr2GLwpE/iZzzqPmXdVtvWod29YrTMLoYQ9/NPMmdhLX1MMlEltZMY15e8oAv1F0/a+h+jKhGrbD+OPm7DvO6jx///VZLR1NuRIJtorGKltQXE1C7UEGpiWWTyLZJjihVNgo+TgetNq4H7XodWKoX34x42OMZndeQ8zsqChSipzaLWFDCKNdsynF9KUAgzrj5SE9cIIcePhZndmkKQkOOO19UPPxVm64a+Ic1NmevyV9VEdxfosYfS+XzQ6wBgUgi5aHdzmpCnXCZO+aRkJb7rFqTIAYOHZvYOeEujjwksEkU0rS3Up6D/cUKh8CgVjL0VYwJikucxM6RyZrUPbE3+bwP51xGljmkJOeIFnJI5v7A/oZ9mHoY8TjswU1uN5fg2Twf6XGAe1hOy7nM+dsqAJqLjW+zUOU85NaIZCw0iihfCyW00IeTwqeTEBKmZ8hahUOwOGnR1YsqH5qoKYHvSHmfczzga6vV8igau4PzwKcs5RPLmBql8JKcLBhL5XktEg8oDTO0X1H9HjkYbYgSPjkuv252AOFn6iP4gY1A/V+Y7BlrwBOJD1xRosPE6oiy7CZiPaQnohi1C3Kvrga7rTD1gK7Nera8IbMHuWYVezV/Ih29oWvq/8D1RdgAd0owv+W0ejm9vsKL36D5J90+z4DhZX62tcyY/Il0yXWscTukw9RrJJwrY7xVemL+qj7ESaSmk2uYEG6vBfLL5DQV1fwXZ4bvW2qZRreA9Nw7EvSrNUdysAiDSNLAauE4o93b52+dctQoWhhfdV/+90WOc95WhpBt9sZ4+OIZaErwNBI+l88dgY5pMxaRrvGIP7RkxjUALtVwuvOXVzMENqTmWhoWnW0PKx17ohG64bYqNwZ6+jaDeQdzDc4mxI+Ik0UBWT3FPrA6QkhkQmUaLdE0oxHMrFHRBcKMYoyZRD+9iYBnY+aNmJKdLX/f9BtXfAeQb9YgVDzBLxRIIRMU1AA1YJDnmqcq8WwlwxvyTV56276suOy8U6QJ9HrgntC2YkYiyiIzxauK952J6lgHEEhcwUM/MBjwuqjwJWnUK5OdFDgiwg5inmn64yzoAZjAPIXdjzfxwOw1rypYayq3EkFv8brkr6IgLrTFCSBMukBFP3eSdeSyf00uGal42yQeVf2iqzcOTTFKHhFv3sPu5Kx9zc68LiQspDSt52MBm76e5Sdu349+AF0utD0J4lbYcPtXz+qsMEya8CPDQ6g5jlc9KH7EC7ppjWR0/76XMLNmZnAoP9QE1ZNCTF01RsjWyLzj2vhtZYIoKS0sqMa91FW3bZFltrkTorKBAUbOoIsMKujxq/ZLpOvJoDzvvCi3zCbLm0RQZvNDPmq8Z1gzva3HaarDBLy7G5ayIZB4ypv5+WFrSwpe81E6l51Ts0TaXvAPyOK7cDsM/Zt19j66FmamshMCEvjfBCDhmirJbL/dFV0h5ZHItl9y2q2GymtGzbgpDF59jn0im1OtzBHkxa7S24pf5eYweC9eVOvSaURAwdJOCP70tKE3PDcGGZSouxWOuIfAA5ZttMz7ndin5SDao893r40s3zBzD4mlFlsKXCsGHd22h92DF7XNgXnYYNVg6D/lvplKTztzYu2c8gS2+a3egS822vIFwlhq77Q0TnyHCOm7Xm1C8EUVy/Pk+lceK/Rrwd9friW4n3iOzpV3z4dIm0x4KCeJg0fZogjmWNg/G5JDHN+1MoLbBuiIKFiaPDXExCVN+X/BUQQGmVBLywNOwskFQtvhFiDdU0z3PqdrsX61Q5EBnfFXhfjEVXJ2/Ek5ia1JJCoWMPnodj1hf4AzR91o4cp4efIpbq106G8D8cIL3/OIhuFXZTyOR0+F2ZY9cggTar8hwk5mgNnQKefl+8OX1Qqo3ctbAAcW/7yeh1UuhPEe1qKySxdAjN46sBID5ryQZfAu/DbPO9bavc7TmDMl8W6dhxC/xc0oIyvWV0piWA/Gmo4qfrxxcxopWlyxXT/IJ9CNtDiHdxGhblJSzCobdCsTS0sakgJ+wpAIFrnDVyUx82+wxl+6CuGPmRvY5SrpEvpa15vklgek+r57SVDRn4Jt0TAdRcoVyUPZj9miUJXXpjRSWuDyPYInLUzpyMYm1h2I1WLIwJ9M6+e/yja/NqOByGhAFauqj5xpf52elj4wvDTRLWjPH5pEkiFypFEp3XOlucI74wQOk4sRoSqxcgIvPdMOm0V5+kwr/50ZqRINZdcjnEc2FxonhSO5EJvJZHaz7RQSY8bMiuzwwvHLfImxn8edDXeCuvpsgwNz8xmp3rGfaZGNAb7gdkqqdf9BUqEMHGiuuwybptprGCXTIa+AVh00oLi/vPIJw1vAOiFlo8xaLmlxxJL9WCg1wKv8eBGA7fb/H4FFkUHUzidQRNrFEp9Mpf51QfobGigQXHofeQ4KTuNe7KqAm9gtFUD7fce1aPS8Ac+f0/wBzjSPXKVSMyVvC0Erk/BekGjdlEtWOkrolmO5Ob+QZCYSXIt33JqXVHmLAa6WDdxcV8kywWX0m1xrkjLkVOX9WIZsoLiYf2+9RCFr7sKBPKkUIrhIey7Nr9+DsFGClEtR0KuAuyUEg5SjasehjFfym3cX14y1dTUiyw+vp0eGLOjoibLoRcX8wMaYNG5gYdsg8zAyNpj9va8URZmgxo6Ab2pqJRey92HpoGVv++Efh94ZoEAWLdSDxZzR6MmZo4XIbCrzc3WBsi3zMF1UupVWnIstxdXTb0pO9m8vMOQzB45TXhMMkMn4OPsKwQxmCCcpCISSsaSCZVP6mvep/7ino0wioIqnVUFSGx50jA+QpMtVQIvHWX6NH0K2PuAQlh1WmGrrMPJEZRtlEORucHPfSvAMH32D82zW7cAYhqiHkXJRxDXHCiw1nsN2F3ZN20jmsqfO1gbSfXFMYbgx146BnqqknQK3IC4kuf0uO7OdYh5z7hUqpkeG5H3fl0ItvhosMdVWwzRGr098CM3lx2LWGp0YgoJrMd6bIEkk6kAV77+a5Gs1zFeHZFjalnZvjMU1VrUuaLvDvg7gLxSVJg6B1algIDiX3G5JX+QEzdub2d1z6dTSJZ/25Z6h2UqbEgQ7IqWvI/ZSNo/lY6Fht7kkK5XsSta8UzPnostvmIZyLXPU1q+YYF3zO03mlfs0iizRfRCsICoNcpcSN9slr8SIPAIqa4hFBDyMc03IzE5ZsDtSSY3epemxWcS28mS454z2AC0TzN+VyNTRfUzwu0KD1mUKmw0KLJukPI6Ep80A7cck9czaZIypeiRBpcWCR6S9pHpgW1ZuM89AsM2+NiPZewcYOEInjl4404LmL2u2+fOteXC/oNM5+DTssWfoQf6B0djHFZPlSfYNFwEr30YpspiF6Kx47QwPSC0O5tzDQmyI0TC8cxPPSZrnFTNHYMrdEEY9cD4C80WVu9bf06avCRpfwVZzQhFiGuhYDTwhLg3vD0zDMhiX2PK08Fx5BfOiQ1czJ1BnzGdgtKpEpTxlErPC/qFf/Pa7ARS4lC0c6fImGcAbYuW6jPkFy2TLEKdftm6Xlc2bbH6yxoWl5eqHuyTf4CNWZv7g9Nnxte3ntbKwlDDLVO/bs/eC+4YjdzznryNuzRV0whhU2R+pkKFHXJw2DcK52PV8bWX3YHuKOcRMBvJYBMSqQFhbPQgLWRJ4XSMpmRn4mLhm5zHr772Yz4d52rjlmuOI6DBQq1PpuX4ohQ7MeSV4HxuPqum9/iWMUwvKcnOp9cZWmY13ewSy6Hl8D7hWBafIbbNKv8z4+tW8EOCwvKa8J8Gd1N8saPTIfPQ21rTaOodMfBHYt3FriPJBRMXPgnFB3TxrwBBsMtKoMHdUuh6X6YcCXJ6ob5hUvWrKhrfKzDzOQXsRHa+fznOxRMvLfJ3xE858HSEoYEF//GOz802jT72QeK8h0EDKN3YbhHQOPyBcQ3P5/hrToP/NHSls2dtzafHqcrBECcLs6gvjVl8iRjDR9OCbGlFLuPj0NLOARsJtcIw1/1r0YdG4JikBtwKNBGK7fkS1Srh97oRnlnJR8JXFb2gh2o/fBKBSyDJXE/mZqaBKMEm6hjU3w+O3thjOpW6lXKW4egp+lfFeYVarwZzKZy/E5A6dIuvUPLBm4+64q6lXaHq6sNGq5W9oTabdiOw3ZyuwFp469tipWlm9QLrQoq2bNQ122j1NJ91X0TOJYAoUNyCzA7IoLJnt5SszGmDYOcx35xy78/flKyVb3uzdYlxLM7S5pXQcQIoRuj0E/ZkZSY9uO9TuhFvIbc4Ltshmb1/EmaT9TEsujRs/ZXOZXMD43HVXRfmkaAxU7DcDQBuaf5SzXBJ+3bSOQvDCoWX8HwujEw0h02crP7eCNgzl0ug/L7JftO6f9bS2kzJ1UOWzzxiXMqaT0oaLdaBiRzqm+sdQZCoRK6qYZkFk71/t/LrdHqot4hkFb6mlcifwUQkEhIgisDd9Ku4PCk75N7/DdKmCYwkA1i1py5jPcMtStdFRpbVeJPeGD6t/b/CuoVnLRq8ughVT/1bY5PLGvWlHQFk0sjpsjNMEZU6BPmkipVZwVY929+FK2YVAtbwCR5mDZHsApY+qTbcBXEuArNd4RcqYRtDGSHpBtFT92hMp7pPnQVNTTUDa6zZducli+NNbgWUe11gdg1pwRPqdZ7/9IlZ3i4RaXreRldiP27WBZgQKAFGaP3/iAQXv42djN7nf0UNwUxLx+U8DPi7X3HT9FXYIbAqy50nJZar9iUvu3zj6gfXQyi2wvRRc6PuWGcHMAinkxNGJTZmbxqO8oNWAZ0Tp7AEjix6suYfSb+vp2w2HQSRGizfYEsHuInqIXY4Xb7i0UiPh0wxUsbQei0rS/11p3IFHa/eyZkCy4dtXZ+nghmdGAliPp2YqTy3IQr/SUMriYCtOeQBprdpbwr/NWNoRFnu6L6jVkCazzR5FY8q11+g/BbD1a02dZY6MJY1XEXIZofnJzzTvZ0hSwjvXb/0kDconNWYUTh2XBkdZYEeOqSim9BZlRcFXuci4dcU+GGOZHxfrQh7uQKb2eU/M2waxlPQAKGpyg2euTAr8awkma72oQ0bMl6rwkK5InGM9lECBCY92H5MLWj9tCphGbgeDppvUuy36uAHa5OLAgunh3tdhFNLrIVtFpvBFMVpjsIR91SP+e91ICE3jyfxN6WiGsyMMdtGfZ0Y696mtfcMvX3q1nLjGrOmiVvlbkj0dPHlXapu3YkhmotgyCZEr6MOxVTd7rx2hultIz/Fd77vdE8oNKjksfrAcaP7Njj7eWqK546UPTNuhhzMuIFohfyEJNCLH9Wq0tw5h11FcSo8KZQLLd00zqGwBXeyge9x4//2cHc7/2nCGwEdHCGur1aCRFnCLuc5sLvlUCpZlNH2dpu18V4fKQRc4wWtrHEUDrdTIk/i6Spj035vkvWgGdVDoFTyyRrUjXy9q98RlPAAzj6ugqQMZ68Ka3MGPRijOZnOXLNmDslHgKLrYtAwlTgtf8viN04tWdT8jhEgRkz8suMpJtT/IlWkJ41G3yyvU7jAVkohMzb6D2uvCc5+olq9TJUsqb2uwUS/qKrKm/nV4gdljQnr/aBg/NXZrsz4E2aDM07fTP58jHuvd1cMpOcM8mybKYLEYKKgM2OblGw1RYzv+9Zyt2OLHwje7umEglI7zEt7NsNBvHaHz7VMYQQTOqggIxxyiKfucZY2zq0MpKHU1VPx9lpf8kybhLR/UVltJtnRPs7z0jrs7TvvsPPcR8wO4Xo75yR8hVN4TRsWGDUhESSbsV9Y/Eb242eSJwkb1DuBu0tzjO/XJbSvDhMxQRqby4VqK199Tq4bkadWPgkFvo8jW6L2rC2Q5mzdNbn5RfZDF7t5FH4cSKRWr6gZXVqFF+Amfdapax8CEYXGhE9DiNeCs99/QiHHoNK0hyL3rb/bHgeBEsZD1niRZv/W4U1n4l+ARKssRG8jl6dJXfXPH++OJQRFB7RggiulY8xhS9k0BF88A08ODDxjNl6dSX0JDhLxi7L8K4DzZcS/5J6K8Nc7t14c8jkFj4oaWMlS38JKoJNO3S2Q9izeyjpVn2bkNkAXu/fIhwunQP1k17dVIHUuJT8HPItEDpksuJYyIBe6ivHTmg4Cmgd06jw9vcemPTX+TWBc/lcD5yCi9D6Nw4Vm4LJ1NNLwF5lA8paJWIERJRB2R3JGESYEZsqvqMJ4BW/G0cSRlDqwZy2wTmIip3fFPyeAHI+Rt6f8esFk1gaqx+ijNkzKjyI/RVktO+UXmzCMqq09vlD838mWtGq8zvsRG3tMHMw0gp0AGTFv6x97mC6ySdqsm07vI46qtPKmMYUtLW8H0jviqjid/x/yDy3UsgX1n1twMgC+WYLE38nHnH11oouPriZi5PRSZ2HlpeQaN+srggR2MAoAROBJcg6fqXQS1DTOV4cJbaDSX0Bnmk5h+9ekPQSWlchXZyEUUGakbH045JpDUIEwd4wvWV5Yxo3+figLKb1b9DDKOVSvGeTnbQ3Wvz/reY6F9XyebcHjXNb5uM5sCygNYcTQFS/EAVyCs2kWX3SVFq+SRZqX/TIEmhCPKGc4hJAr+jywhD93DzjgFU6AJ5tUxE+gR7XXQVMPai06HLjJQXtLTuSyfUYt99Ko/cwJzUO2amEpk9f+4lfTntLSgtZ6/hhDI8SU7qCGfxS80m/xPiyOkcQNmU/tlqHCBpgAZ/uK6jPjjO5l2WqracDpR/0EQJ0oWPnXGmX5mTCM3/ZbWFWg3WkDQUZ0frFqSkgRoekOrf4Bqe3RNSS4tjEFhkBsY44+tgfnHLeE9rD3o7mFxCVbtMYAmF6iAfvpjCpOmIljEp3bm4zL9sj6avN6S9qg1HHkgk6AAmNCxgFEBHRPAYYEK1BqKXiEGLIFI7mSLVRn2ZSJVhh6PlK4nrIPggsDfAvIYkFkJ26hjbtAUR9qZn3MjcvF9ua+qKCi5mDTQEIu1QHILp1f+uRzlj/2k8QcUyM5VXnwQEVg0T0Y7Ivd7UUGFcJ252lCnYTZyzXkqqgZjU+4LoF5DDnkuAndRwIfjz2zk1iIqMM8rWnY6sRFZVIytMFcmD9S9CanKUMs4HJXOtKa0dvfQgnfSS9KmbIudDJpmVWKay4macISXyfbylIIpozs+qTfn6Dx7Ybz4Cl6wWXVYwN3i7B2CpjZMUz+HdaySigu2dGcK/fZxc9oBBJyYwl5XjSQIWz/sj6h5qJ71W42Sb7tyNvanK1Hvmh3vw0qpshOMiIwni9mq45U/hqyndFPMyDKz9m8MandmI1stNkS+Hux+SgtNBhw24xgc31CE0ywFBswX4FNWzTf2+iTph88Y7WM4kQFdT3C5ZSRxptCijOJ2qLcJWAm7AtWYoHh/HjwzUk7nA1s8tkYdToThi0T7uz0G1yntnFO7fN4G+bFI+0KojqwSPMl4L/xZGrTzucVBr56iNZGx6oJDR1FTJ0VJt6j9IZ+jA6OFfWGt2pqocTiNtgnZcClXmcLNaEPPdffeOULvot5zu/GBW82683pfCD3ZC+w+xzEw5xjYIQcKVks8XExpunD0JeEfu7cDIU3TN0GPMoHQVAU/aZ7tydikgQNp9s77MMcp4Yr+GOpkmWlfH/ieiNspzeSCjUJbQdunjuEtcRUISmNlC/ulGIoxhapjKnabudIa8oWLAeKhi+LMO7I8BXsoBKtDmRBZx+DZjWuXOSMkDUy7Qo6nqcOH1OmnK9pZzJIHgxxbVpXVPmgilbnphW4VimFA1m+PQ2JgnaiHh81yHvcY/e5FEjwB/VXsrxd8eMw7hxnD0ubCdv57T+pIAnRO536CaRuHzJ9gf+jvgUZMDfwIHiTD+L2Yx+W64PR9hdTWorEPHKWNs7Ec4I7UPnKhIivgKc+pDB/O+h3ud5WWY1tLk7Q4szrjphMTzPUjJNhtZOBMXaWsDobcEgJwqo6Ft2DaPFufgdMvAknWpgQukleVJu9YekjVte92kfz2RtwhO5CTo5lT0rIe59mm7BZa6kVO69UomVWaswCJIGMosn0ygcMaVdsbQI1raLy25N4z+5nA7jful4MHz0o9Rpu1pkvTn4z4Oh8Hjqdvpn+ZBKzwjRUi7VLfpQv/GCU+Apr2PUwZWB/oxk5ST8uh/UU5GUfs6ypX5czTOoREwKvNICubTvGmAkAvWkpe9we5n3GiwnOtvfloFTFxkmaea3Hbc74LFq9Ot+7j41W6sGy/kUSgNLSlRFw53mVYAwaaPWANCha/qp7hgBuDOc4yAF9/tSOd3o3rgOxHSnhv7/CEpNtbELjZlmwxvxzoXkFyN+V3jEytV4k7FwrxCCjaCofBY9NUk3gpMtKxrUXWPYrpZEOjW/j/uHAfFBzwFm27GuQQ2562oFYXQE+UJztigEa4bZ0EWtotFbDc1jCirqMm7ltuSHReO2990a4Oa+BQorw+kb3EwSKRiUzyxNyZweIPin7A3iBIpxoBd4FztBWo1eIsXMurki+vniG5q6GNKWqGgx4tLuCeAhj7YWwDGg4mYjq3wOvkuZGRoi/J35d9g+rd9Uj3wDb3GADCc/zU4dahGq/Hawa9lVMjBfkKDZvyTsdo1jzq87wMbFoicf3I2LUETGBfetIXx8vGEKQjYpz/KXZyMOeQ4s+wEXJ8K25CT4jnqysJa3v//UK+7ChrVch5eoD3g7yG8YwRLldF/ZpVxCLfC1UKf/hG2aHHh6POrUSRD9Gdubmaa/4q0f5hwCVs4FWaWjNfBRg0rP92CtGG2qbgNMCNWRsc4Kne5W3ey9f2rJenua1RDSa5E4EzGvSofa2odR2gKK4IOw16Z4eQs8B1t/IB/+ZI6l/pKgWw8X06pk96pGbDtniIGMhpg1qdOfJWSwgsMhRlze4DVrFyKC8GTVymuPYLnqwqrlQpK7IqJU+MePeVes+0GUtUAAu0/ApaYvKF/objxAYLuoCXNnCC6+n6xPi5IIv8qacbRXBOLHcPyTzOQvpffynifzxXUl6MDF2wrXFGvhN9e/3BkM2i+ZvP0iz8+v4ZZWlKZi57ePK7XXuFdtGFozuWEKnf+IMOocMAggCgWP1zHt883XkKRvRXR8rPnEGSL+ERCsXLRhtINyHAu5IiWN4Psz+yrQRniiFwJf9CB3w4nWFHkYHjKfcQ01ZYeNZgO70rgFRoSuOl7Sel4oA0E6m6Ih3TBbMhhxlIA607pERbG74lCu6BTbc0n0avMJdRSBP49YIGAsus1hAr++I9MOaCUeMWkIkBDcWQe0xm+ru6Omt0BfJquqGKdLUMcTyIBwJjN8GDWHj/MAgyhNm+jO2bmBCKsgAPQIWEPIBBpdw8ZBvEvKhvvFau3nG9AIGrfJTPfUK/6TMMZatKmp44n5i+4r/bhcGntBKPm9Ocbk6TiQqnhkeZwkQ89/TBBsdwkNeaRxolVH88ADDlQucKVHyQtLk5SLH5D8vQHtc3e/XiyXM2b2DK96d6WA/Wlo8gpkso75y0zuEX8pWELbRSk1tYn2BIseoNVM4DvzpJQdmt4I/XAgkvAdY/XY1ml1fQbfdItenHshOesZl+9ueu7rYtnmnxYW8XbPLHC8j+5O1YASiC8KsgeEVxUKy9wsMdh+jBWri+7F8vKTZs4tx1dKRIgm7sVokTMLKF6hsEy6h2/ho6QmgomP5At6U9TlO1hj20Whqhvv2XqCz7yES9MmWVbhxZIdEdVFLW+gTWCy65IeBSS3AogaiuDKf1pofvXJqvUjeUn/CWTB7kND7Wd45T4MRJGOW/RrLpfax6zpKuBSx9k6p6Xr8aHhv8NFO5Gtpqml6gH2bDIBxLawwElvqzwNNxVM4B+zVwKo9dHdcQRYhMIQCu6nFZWb/M04lHtZFDdHDHHlkrBcUKtqDNNp5KCm3yWjSAcska7oNdXDocFzUgsbXGHAfUJWYB4BCnK0MhYXX4s4kTrcJ0ZhYdIDCKDGoA78NmrvQJ94D3w9qOLxa7iTUbDhUpQ99lZa84kF7MoT7utwsk1IfnuiWfEWWRkr9TXN/fH5TlNSIgCvXM74Ab28cHSbixbh3rprWvMvmIjFocz7Do61PUO496F8oIQINrTtpbVgaR8dk08UCouHaTW3NQXGSp3581YhL9gXiLkMoAeQe6R0BLm94wVk1kBoT4jlk6VbKkbiSdOQc325jnOXw1RHfEzkVxldbOPmgvZZCchoh2Ks6jKu6QhfLZeMdldSrHSOQktlzFtwfj5f7lXD3Nf39nOaxzlxysZP6oQPcVpSuyl7hP9tSEMZg2/moEpqg4QTRlNEoG4JT9pJCXwRYNyWneIV4HoRf7jJS6UPq5s4JCbI/aT1fLjICm0kh0VNAKWnJ1N8L5+VTpz7MzQpRv/T3gisCki39BB92juU4Gh6os8alyQFbWvK3t2VA612Jfb1QCNzRc7tGVAody8wkfL5Vj1tdX0cSn9NoSiM1J4WD5wHCKWdpH3eKI5o9bVUhS6xc6GKXQkZIuSYXFRgtqCu8slwyQsfz8VcMhYXiwBIef+FqkqCRsk8ODoV7S5xxRofj5FQANU3QYgfuVfTr0L9A7n2bgdcP9QJRiE6n10ruUbgPCJx49+sUPLhkIe/gijzhpA7FOP9ePKzALbxM1Ef2ZNtuIQpYjJ0MNNmO9iAIfi3LOSXjvAoTYGS74BX2i2lftAQfdVoLQ3QJlHR0Pp0/r9pYBxfGYHOJd/ROwSteaCDTCIOh6lPaUINnhfS5SUCBTpUVh7vuhAHP/2HFJFYfjwlN5khZmbGtlxVMXhuewoIYrGWWTI9Z2YFBvG66pBbO8Yk6Prc3ERbUz52tOHqoaUOIbRm8d8VH1pBx2T+MhxtsYlTdx4Re1M0/pcJQihIzmQ9jBxws6WOxZg+xQ3iy99U2hADaQduSHPiSphu0mWb82HsK2PmZGbxgl7X1BcRI7vIbQWtD6SvIUt0RWbkkPqKHkbFg8RVjp/t7Hy2s96uTkzSRvxSsw1v/ytp5BAd1AWAxEpGaggcSyVpshIfC8b8UIDecWe1wqnMr7L9KZt+R2CUYhytsK18WgfX9YCl+vraZ45r/2DdacrC4QBgGGiBrjTxURc4WmiyRBQG9cN5YBLxpX3UPbuCAVUwaikMejovPZPOK36ZzY7nT3TBF82jf3jdzcSfQDY2B4SCKOZ11qKJsDX3puyCMGwW5if5oTEubs4lte0vKhRwo5GCyHN5RNh7cFU7US5X1f5+8z5ych21fAxXDQDRAVWAKdtkDYdslPA5BaSq0qVihivy5RaoI+iAAiGNSIUy/3puZjHAX70Hofg9jC1y/Ok8Fz/6Fi3fFSrf1o/1MntHbaZZA9zxq78GXkbi853w+tNUPo7NUcLWM0G06iCrlWPPKscO/rCgF4Fav69ZuE0734KCiGBi1v2NEDtV4wyS39jRQ5F+UIc3bXB2nKsjTrcUfwYmZ2Ih+k2242YYCwyoCDHVw7IWFPd7QcDtWpiiRdHgfkTjW6+RmAVwpvFTUiZR89ovQpKbuQaqvf2gGOLyyjjgVw8VUpmKzs+PIUzFSGOVylLH02bkRIpU72woJYisziBHGxDdwIbLAMbeUdPZMgMLJeJiSu0lHuELvepbfClIo8+iQ109gIOOHZTyQE6N72130iEF6SWZefUXadKg28ObGQydKjmKGCXI/lDfjCFtDy6puxd0+aQ4OH5NnjW1O1VQ42mUkoFJ7D1B40CEqTc7HkYBsZs815sxL3svz8N8X9tQLAQjWlxT6yMiXGfKUrRB/UyonK2xWdbeqcbnZ7/dwMRlm+kkokjZw6nX5SIakBgXeQ7d7uPt6ExwXgPNGIUi7JxThKzQpvhNAtmyzg1MkMFQ4i1YqsRksEOSwkB6FN/2nYSXgkeCgBnWO4vhIvTK6FS83/gjAyUFIVVOg0NP0R2KuFbEL/jsrA/ENdFnpLCK3eCxMaXc3YoEOnh2awVSOru+YVFD55wiu8c1F650Uymnc+KF+78wAbSiPlJ3miSsqGgFTZywCQNEVjB9TSpyMRfwjSHZBbkgT71as5pQcuo/DM6WdZpSUX2VS/cB8V64NuSw77UNzJmclVo511DnZe8TsGKfMnPcdGNF/37lPFU/xLXbe/W3+P5TZExZPC+h5asg4arG1csX2htsiCaJ/x3H9N6T9Cjdb3h6B1HywMjCT+HqPo5zj5S6J6FKFjpPxK6KV108pDrkSnhh0Qwxs4IL3ii8siFP7LzivyaJjeqgt85aysA1K437VnMVclcIPiZ1psOxEa+zOvUTjWJp9bRp+6gBS+BLTPCjb6nZFwESQmkXIaecs3pgAPq/BZOSSNkQF20j3ZnZkUqcwnyLOpPZAnIhafwz/ydabdstsLk5oqIXFaz4cNVpB9S3/ylXjcoeixLKqSzKP34WEIWW6JaA7/hfxV3f3wxXMZCyZ4Q8WHRhH1hvubMQyskRozdvyAzxCqhCwShXXc0FtfYW+mcCx64a5vtEnL9SJNbpwZxB/Eqi3bnPpVvWZa79FSwS7q+2XG1Ew67YdIgFM1TrBxSCmHtwEqQ1OFGAljFQDI6NzFs1cpAvgykxlywBF4+VRWqWahDM/irof1VdBxt09209Of70G8QWLCmmatZiclq2YAbUrnicSOey5S6o6qaDyotZDQViUiK6d2d1tYqcEQBoYIWlTBcutiDUJ+s+30HBKX8TYMMAN9GAxiqAX6lwvVC89jh1WN9TYYjICJ5AdF9RFGLUohGhw0M/bxvhmEwvARCe3/VjllrFultcJBC6f4/DGCnOIB0y5JKa+HZsoYkxRsfJIvOI+Ni78zcLgmm2V14kAvkQIDjnFBlSWhg/j5FiGDagRZt/rmy1GE9lKVEVR06gPGuwgwzrct2y/heWDYbthi88c2td6A6fOP00fUDpdPZoiTFbnC1Xsu3FiydFIG60Aa0e4/0zQjlIt1vJIFQtANiWGHrVRHx+uwSqTjgVEICxZfAg+ckf8nNHXljlLoVC7h9fl0plYdHLH4dCXnNXkWXuKQ3qV2zXhYqcGRq7cq5J3RumAOWWTa8c10k9zECDf3jp53qoulrxhOBPf9PE2Cl4HX5KPQEN2k7KJm77gVIhvnJLfBnvFyRcZ7XxK5+GMafF4YigATzhb33QXk3ak7tBxLOWrkyIMPWwecuencfqtb/+dyeSfK5ZLZ9VVAVg6klkLFk14gdIEqY/PjtjIKVmFHtPHApbYwvW7/gciD7xBFXkkR0bs/qXRYDK9H88NtHyMXOn+qSkTt0eIYqe7855R3ZmzaTF5v0D1fL0HWMILEgIFhB5o8AFyvWKsJJk7RHq28m/v220BC/CzWPQuTmosfJ/x8zU6LdFuuTr0PZmWVu8RyygbXjiOZi4lXRSCdxeQMSQNMVI/SIoBONwEI/GxGirKoz3vo7zAnDpPP/sBGeFnym9gdor+yDBXMhnkGfMaFukUKF/5B3DZvlVLJCMBSpAWbIGlMKsgmLsCPSL2IiAB3G8CdILVCvrWnDVfTiGCIMTqfUQmXc9rdYyj52IdcBNK8nFj+uBBk9qVszteMLTtIDtsNDb0XFCjHUX4Axn+uXHxR5ASR30Vc2Gvv3JEPNxwGNNs2Ms1w/3Q2WWWRAZWjQWwqHInrHdxgeNT0KtWYe0XPmmmVdREsHnBI0L6NNbKVW2HQp5klynhRRwrG6yhWSfO9A3S8fIUOVOhury4aQuCjdmMhGSzyZfhIETk5bf5pMk4OvhJSZuUZaqKUSGcWe99YuaJ8wUBieKQV2T3Bj+00Fck+"/>
  <p:tag name="MEKKOXMLTAGS" val="1"/>
</p:tagLst>
</file>

<file path=ppt/tags/tag38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rj9jWCyURlWEVv4PObX8J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p.ruZbG1SdalQl8niOaYD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YoC4HJXtRh6D.9zBkZNNG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0HNhb16TeOMM7_wOciE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7GMMKFIZQl.ey.hzYJseo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ZVrm2bfQT8y035iyi7tOj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6DRASMILS6SVbXzkw8mrb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GJa40PgaTTqzdqnTV8BYu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gxm_L9awQm6ARpE0EE5Sq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4YmZlHLcRICfLVRsAbba_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5ylZVm8fQg2Eejg_AevEr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6SsYh3LQACU2x0c_DMd1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omzIfN_ySnKmqwsOBzx6d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E6BStr4kTRuAr7PVmRV0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7UjdH6utScOcS_7qqSMJZ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tLYHxhLPQLmu_KNWk6ALU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NAsQOzUPRruN45Huz6jII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bMHPvU2QSO.3q6lTNONqv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RePeWG46SXqd9PZJ6K7Ax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NPiAhCrSf6bwJo.WY_CG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bSvh4ypTV6qk0pK4ykE8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XWX.ACwSDublrRrFHXPx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dl8SpYO9TrScgQJnEz3fe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ro5CqFJSta9ffyI503e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26qicPuAR8ueoShN9udzl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VHXOaTdfTq6tbO9iekMqj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v3qdCjznS4.Eed3zNLhsF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0pNKWftKSUa97nltKueU2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9Up8705nQtevPPwD57cPk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I7gOSBn5RLWoT53dU_gyf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2WwXgl1Rq.YqqQVA808k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dXu_rlnSt2bqSiLEANyw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JNheWNjStiuE5_zOxoHZ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1Bg31KGkR9qlH319n4Uu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CuuOCh5ASGS6u9Kqn1L_Z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cqaafYzQyimzTHuQzM.Z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GCUQIgF1RYGiaame4j8YG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VqTsXdoJTbOI8GedbABsJ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SQ2yWI.JTAiTE4zjiUZbk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LGkwL15SaisTJUpRx1bC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kH5zpmuQqaKNZQKN0fsh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vPQcQUtJTOKWyzF.lNQ66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BBqQ6_0wSFWztzaZA0l2b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1GJf7p.eRxCc.XiT7iR5Z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K6YC8AXSXqCCPRIBrDQ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_QyfRjiRRAWTCNe4bXG0R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F0Eo6BpPQXmli38vBTrtA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Za.h7fWFQHyL7Cg7z_KlF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7ybmiUbFSbKLk5NmBp_DC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94B2OvZQfyiceU7abnnA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3r7AN5.Qw2DYZ7P.meMC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05vLZapKQheD2sP6BxWpx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S_r_j2wyTV6rmDt0ialgU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DU5cpEAAS9WpdQdoqACG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c.RiyVImTyKNg0idmxgtt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pAQXH.N4QDWiKPqP7Ux31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StuGBN_VIP_temp2013_A4">
  <a:themeElements>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VimpelCom PowerPoint fon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GBN_VIP_tempA4_2015" id="{6FF3D5E7-AE67-4E16-A09B-3A0ABD2A49E1}" vid="{4FFDB576-6DAA-4EEA-BF64-B5E2DADBD47B}"/>
    </a:ext>
  </a:extLst>
</a:theme>
</file>

<file path=ppt/theme/theme2.xml><?xml version="1.0" encoding="utf-8"?>
<a:theme xmlns:a="http://schemas.openxmlformats.org/drawingml/2006/main" name="1_Kantoorthema">
  <a:themeElements>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GBN_VIP_tempA4_2015" id="{6FF3D5E7-AE67-4E16-A09B-3A0ABD2A49E1}" vid="{562F87FC-D839-4446-B073-474D9F30B2C1}"/>
    </a:ext>
  </a:extLst>
</a:theme>
</file>

<file path=ppt/theme/theme3.xml><?xml version="1.0" encoding="utf-8"?>
<a:theme xmlns:a="http://schemas.openxmlformats.org/drawingml/2006/main" name="1_Quote slide">
  <a:themeElements>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VimpelCom PowerPoint fon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GBN_VIP_tempA4_2015" id="{6FF3D5E7-AE67-4E16-A09B-3A0ABD2A49E1}" vid="{86E53848-E2EA-40C2-8AE3-401FCD5F5BB3}"/>
    </a:ext>
  </a:extLst>
</a:theme>
</file>

<file path=ppt/theme/theme4.xml><?xml version="1.0" encoding="utf-8"?>
<a:theme xmlns:a="http://schemas.openxmlformats.org/drawingml/2006/main" name="Quote slide">
  <a:themeElements>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VimpelCom PowerPoint fon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GBN_VIP_tempA4_2015" id="{6FF3D5E7-AE67-4E16-A09B-3A0ABD2A49E1}" vid="{3207CE0A-E79A-462E-A045-F2A62D9142E9}"/>
    </a:ext>
  </a:extLst>
</a:theme>
</file>

<file path=ppt/theme/theme5.xml><?xml version="1.0" encoding="utf-8"?>
<a:theme xmlns:a="http://schemas.openxmlformats.org/drawingml/2006/main" name="2_Kantoorthema">
  <a:themeElements>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VimpelCom PowerPoint fon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GBN_VIP_tempA4_2015" id="{6FF3D5E7-AE67-4E16-A09B-3A0ABD2A49E1}" vid="{99AAAB9D-3C6F-4B94-8184-86F2737FD5B2}"/>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mpelCom">
    <a:dk1>
      <a:sysClr val="windowText" lastClr="000000"/>
    </a:dk1>
    <a:lt1>
      <a:sysClr val="window" lastClr="FFFFFF"/>
    </a:lt1>
    <a:dk2>
      <a:srgbClr val="D0C8BA"/>
    </a:dk2>
    <a:lt2>
      <a:srgbClr val="EEECE1"/>
    </a:lt2>
    <a:accent1>
      <a:srgbClr val="665546"/>
    </a:accent1>
    <a:accent2>
      <a:srgbClr val="FFDA2E"/>
    </a:accent2>
    <a:accent3>
      <a:srgbClr val="ED7703"/>
    </a:accent3>
    <a:accent4>
      <a:srgbClr val="A50044"/>
    </a:accent4>
    <a:accent5>
      <a:srgbClr val="D6D6F5"/>
    </a:accent5>
    <a:accent6>
      <a:srgbClr val="F0BE32"/>
    </a:accent6>
    <a:hlink>
      <a:srgbClr val="000000"/>
    </a:hlink>
    <a:folHlink>
      <a:srgbClr val="7F7F7F"/>
    </a:folHlink>
  </a:clrScheme>
  <a:fontScheme name="VimpelCom">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315EAD6-175A-4225-B582-D7BE549884B8}"/>
</file>

<file path=customXml/itemProps2.xml><?xml version="1.0" encoding="utf-8"?>
<ds:datastoreItem xmlns:ds="http://schemas.openxmlformats.org/officeDocument/2006/customXml" ds:itemID="{23387246-8F19-43E4-A855-77D0602B462F}"/>
</file>

<file path=customXml/itemProps3.xml><?xml version="1.0" encoding="utf-8"?>
<ds:datastoreItem xmlns:ds="http://schemas.openxmlformats.org/officeDocument/2006/customXml" ds:itemID="{D34924F2-9C75-43D5-84A3-7E9B2BB59185}"/>
</file>

<file path=docProps/app.xml><?xml version="1.0" encoding="utf-8"?>
<Properties xmlns="http://schemas.openxmlformats.org/officeDocument/2006/extended-properties" xmlns:vt="http://schemas.openxmlformats.org/officeDocument/2006/docPropsVTypes">
  <Template>StuGBN_VIP_tempA4_2016-1</Template>
  <TotalTime>2789</TotalTime>
  <Words>2287</Words>
  <Application>Microsoft Office PowerPoint</Application>
  <PresentationFormat>A4 Paper (210x297 mm)</PresentationFormat>
  <Paragraphs>370</Paragraphs>
  <Slides>24</Slides>
  <Notes>15</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3</vt:i4>
      </vt:variant>
      <vt:variant>
        <vt:lpstr>Slide Titles</vt:lpstr>
      </vt:variant>
      <vt:variant>
        <vt:i4>24</vt:i4>
      </vt:variant>
    </vt:vector>
  </HeadingPairs>
  <TitlesOfParts>
    <vt:vector size="38" baseType="lpstr">
      <vt:lpstr>Arial</vt:lpstr>
      <vt:lpstr>Calibri</vt:lpstr>
      <vt:lpstr>Calibri Light</vt:lpstr>
      <vt:lpstr>MS PGothic</vt:lpstr>
      <vt:lpstr>Verdana</vt:lpstr>
      <vt:lpstr>Wingdings</vt:lpstr>
      <vt:lpstr>StuGBN_VIP_temp2013_A4</vt:lpstr>
      <vt:lpstr>1_Kantoorthema</vt:lpstr>
      <vt:lpstr>1_Quote slide</vt:lpstr>
      <vt:lpstr>Quote slide</vt:lpstr>
      <vt:lpstr>2_Kantoorthema</vt:lpstr>
      <vt:lpstr>think-cell Slide</vt:lpstr>
      <vt:lpstr>think-cell Folie</vt:lpstr>
      <vt:lpstr>Diagramm</vt:lpstr>
      <vt:lpstr>Harnessing Digital Opportunities</vt:lpstr>
      <vt:lpstr>VimpelCom: a global communications and technology company</vt:lpstr>
      <vt:lpstr>New technologies bring significant economic benefits</vt:lpstr>
      <vt:lpstr>Factors determining successful digitalization</vt:lpstr>
      <vt:lpstr>Connectivity is increasing</vt:lpstr>
      <vt:lpstr>Cross border data flows are surging</vt:lpstr>
      <vt:lpstr>However, the majority of the world population remains unconnected</vt:lpstr>
      <vt:lpstr>Regional differences remain</vt:lpstr>
      <vt:lpstr>We continue to invest in connectivity as we see surging demand</vt:lpstr>
      <vt:lpstr>Enabling policy-environment is key for increasing connectivity </vt:lpstr>
      <vt:lpstr>Enabling policies: Cost savings through network sharing</vt:lpstr>
      <vt:lpstr>Towards digital services</vt:lpstr>
      <vt:lpstr>VimpelCom aims to unlock digital opportunities for everyone</vt:lpstr>
      <vt:lpstr>Lack of content means less people will go online</vt:lpstr>
      <vt:lpstr>We are moving beyond mere connectivity</vt:lpstr>
      <vt:lpstr>Example: Mobile Financial Services</vt:lpstr>
      <vt:lpstr>And also…</vt:lpstr>
      <vt:lpstr>Need for sustainable business models in a transforming market…</vt:lpstr>
      <vt:lpstr>…and balanced “like-for-like” policies and regulation</vt:lpstr>
      <vt:lpstr>Impact of macro-economic policies remains significant</vt:lpstr>
      <vt:lpstr>Policy environment becomes increasingly complex…</vt:lpstr>
      <vt:lpstr>…and requires innovative approaches</vt:lpstr>
      <vt:lpstr>Key: Partnerships to empower communities and individuals</vt:lpstr>
      <vt:lpstr>PowerPoint Presentation</vt:lpstr>
    </vt:vector>
  </TitlesOfParts>
  <Company>Hunter Repacker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Melle</dc:creator>
  <cp:lastModifiedBy>Lamanauskas, Tomas</cp:lastModifiedBy>
  <cp:revision>87</cp:revision>
  <dcterms:created xsi:type="dcterms:W3CDTF">2016-03-25T08:26:13Z</dcterms:created>
  <dcterms:modified xsi:type="dcterms:W3CDTF">2016-06-05T16:13:03Z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