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0.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0" r:id="rId4"/>
    <p:sldId id="262" r:id="rId5"/>
    <p:sldId id="264" r:id="rId6"/>
    <p:sldId id="263" r:id="rId7"/>
    <p:sldId id="267" r:id="rId8"/>
    <p:sldId id="25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792" autoAdjust="0"/>
  </p:normalViewPr>
  <p:slideViewPr>
    <p:cSldViewPr snapToGrid="0">
      <p:cViewPr varScale="1">
        <p:scale>
          <a:sx n="62" d="100"/>
          <a:sy n="62" d="100"/>
        </p:scale>
        <p:origin x="8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sl-SI"/>
              <a:t>Kliknite, če želite urediti slog naslova matrice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Kliknite, če želite urediti slog podnaslova matrice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z napis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a:t>Kliknite ikono, če želite dodati sliko</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Kliknite za urejanje slogov besedila matrice</a:t>
            </a:r>
          </a:p>
        </p:txBody>
      </p:sp>
      <p:sp>
        <p:nvSpPr>
          <p:cNvPr id="3" name="Date Placeholder 2"/>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sl-SI"/>
              <a:t>Kliknite, če želite urediti slog naslova matrice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sl-SI"/>
              <a:t>Kliknite, če želite urediti slog naslova matrice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Kliknite za urejanje slogov besedila matrice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sl-SI"/>
              <a:t>Kliknite, če želite urediti slog naslova matrice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sl-SI"/>
              <a:t>Kliknite, če želite urediti slog naslova matrice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sl-SI"/>
              <a:t>Kliknite za urejanje slogov besedila matrice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sl-SI"/>
              <a:t>Kliknite, če želite urediti slog naslova matrice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sl-SI"/>
              <a:t>Kliknite za urejanje slogov besedila matrice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sl-SI"/>
              <a:t>Kliknite, če želite urediti slog naslova matrice</a:t>
            </a:r>
            <a:endParaRPr lang="en-US" dirty="0"/>
          </a:p>
        </p:txBody>
      </p:sp>
      <p:sp>
        <p:nvSpPr>
          <p:cNvPr id="3" name="Vertical Text Placeholder 2"/>
          <p:cNvSpPr>
            <a:spLocks noGrp="1"/>
          </p:cNvSpPr>
          <p:nvPr>
            <p:ph type="body" orient="vert" idx="1"/>
          </p:nvPr>
        </p:nvSpPr>
        <p:spPr/>
        <p:txBody>
          <a:bodyPr vert="eaVert" ancho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sl-SI"/>
              <a:t>Kliknite, če želite urediti slog naslova matrice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idx="1"/>
          </p:nvPr>
        </p:nvSpPr>
        <p:spPr/>
        <p:txBody>
          <a:bodyPr anchor="ct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sl-SI"/>
              <a:t>Kliknite, če želite urediti slog naslova matrice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a:t>Kliknite, če želite urediti slog naslova matrice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sl-SI"/>
              <a:t>Kliknite, če želite urediti slog naslova matrice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sl-SI"/>
              <a:t>Kliknite, če želite urediti slog naslova matrice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a:t>Kliknite ikono, če želite dodati sliko</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sl-SI"/>
              <a:t>Kliknite, če želite urediti slog naslova matrice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5/6/2024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1CB9DD1-E2A0-3219-14AE-89D807329859}"/>
              </a:ext>
            </a:extLst>
          </p:cNvPr>
          <p:cNvSpPr>
            <a:spLocks noGrp="1"/>
          </p:cNvSpPr>
          <p:nvPr>
            <p:ph type="ctrTitle"/>
          </p:nvPr>
        </p:nvSpPr>
        <p:spPr>
          <a:xfrm>
            <a:off x="3019424" y="738187"/>
            <a:ext cx="5665787" cy="1019176"/>
          </a:xfrm>
        </p:spPr>
        <p:txBody>
          <a:bodyPr/>
          <a:lstStyle/>
          <a:p>
            <a:pPr>
              <a:lnSpc>
                <a:spcPts val="1300"/>
              </a:lnSpc>
            </a:pPr>
            <a:r>
              <a:rPr lang="sl-SI" sz="1800" b="1" dirty="0">
                <a:solidFill>
                  <a:srgbClr val="FFFFFF"/>
                </a:solidFill>
                <a:latin typeface="Arial" panose="020B0604020202020204" pitchFamily="34" charset="0"/>
                <a:ea typeface="Times New Roman" panose="02020603050405020304" pitchFamily="18" charset="0"/>
                <a:cs typeface="Arial" panose="020B0604020202020204" pitchFamily="34" charset="0"/>
              </a:rPr>
              <a:t>REPU</a:t>
            </a:r>
            <a:r>
              <a:rPr lang="sl-SI" sz="1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BLIC OF SLOVENIA</a:t>
            </a:r>
            <a:br>
              <a:rPr lang="sl-SI" sz="1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br>
            <a:br>
              <a:rPr lang="sl-SI" sz="1800" b="1" dirty="0">
                <a:effectLst/>
                <a:latin typeface="Arial" panose="020B0604020202020204" pitchFamily="34" charset="0"/>
                <a:ea typeface="Times New Roman" panose="02020603050405020304" pitchFamily="18" charset="0"/>
                <a:cs typeface="Arial" panose="020B0604020202020204" pitchFamily="34" charset="0"/>
              </a:rPr>
            </a:br>
            <a:r>
              <a:rPr lang="sl-SI" sz="1800" b="1" cap="all"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MINISTRY OF DIGITAL TRANSFORMATION</a:t>
            </a:r>
            <a:br>
              <a:rPr lang="sl-SI" sz="1800" dirty="0">
                <a:effectLst/>
                <a:latin typeface="Arial" panose="020B0604020202020204" pitchFamily="34" charset="0"/>
                <a:ea typeface="Times New Roman" panose="02020603050405020304" pitchFamily="18" charset="0"/>
                <a:cs typeface="Times New Roman" panose="02020603050405020304" pitchFamily="18" charset="0"/>
              </a:rPr>
            </a:br>
            <a:endParaRPr lang="sl-SI" dirty="0"/>
          </a:p>
        </p:txBody>
      </p:sp>
      <p:sp>
        <p:nvSpPr>
          <p:cNvPr id="3" name="Podnaslov 2">
            <a:extLst>
              <a:ext uri="{FF2B5EF4-FFF2-40B4-BE49-F238E27FC236}">
                <a16:creationId xmlns:a16="http://schemas.microsoft.com/office/drawing/2014/main" id="{308B11A1-2B4A-44F5-79B9-2F4D5F16D209}"/>
              </a:ext>
            </a:extLst>
          </p:cNvPr>
          <p:cNvSpPr>
            <a:spLocks noGrp="1"/>
          </p:cNvSpPr>
          <p:nvPr>
            <p:ph type="subTitle" idx="1"/>
          </p:nvPr>
        </p:nvSpPr>
        <p:spPr>
          <a:xfrm>
            <a:off x="447691" y="2114383"/>
            <a:ext cx="7617521" cy="4091208"/>
          </a:xfrm>
        </p:spPr>
        <p:txBody>
          <a:bodyPr>
            <a:normAutofit fontScale="92500" lnSpcReduction="10000"/>
          </a:bodyPr>
          <a:lstStyle/>
          <a:p>
            <a:endParaRPr lang="sl-SI" sz="1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sz="22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Bridging the Gender Gap: Inspiring Women to Lead in Tech</a:t>
            </a:r>
            <a:endParaRPr lang="sl-SI" sz="22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sl-SI" sz="1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sl-SI" sz="1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n-US" sz="2600" b="1"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Slovenia’s experience with gender equality </a:t>
            </a:r>
            <a:endParaRPr lang="sl-SI" sz="2600" b="1"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algn="ctr"/>
            <a:r>
              <a:rPr lang="en-US" sz="2600" b="1"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and measures</a:t>
            </a:r>
            <a:r>
              <a:rPr lang="sl-SI" sz="2600" b="1"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en-US" sz="2600" b="1"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aimed at inspiring women </a:t>
            </a:r>
            <a:endParaRPr lang="sl-SI" sz="2600" b="1"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algn="ctr"/>
            <a:r>
              <a:rPr lang="en-US" sz="2600" b="1"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to lead in the tech industry</a:t>
            </a:r>
            <a:endParaRPr lang="sl-SI" sz="2600" b="1"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r>
              <a:rPr lang="sl-SI" sz="1800" b="1"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sl-SI" sz="2400" b="1" i="1"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endParaRPr lang="sl-SI" sz="1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sl-SI" sz="1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sl-SI" sz="1800" b="1" kern="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                        </a:t>
            </a:r>
            <a:r>
              <a:rPr lang="en-GB" sz="1700" b="1" kern="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7 May 2024,</a:t>
            </a:r>
            <a:r>
              <a:rPr lang="en-GB" sz="1700" b="1"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en-GB" sz="1700" b="1" kern="0" dirty="0" err="1">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Gdańsk</a:t>
            </a:r>
            <a:r>
              <a:rPr lang="en-GB" sz="1700" b="1" kern="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 Poland</a:t>
            </a:r>
            <a:endParaRPr lang="sl-SI" sz="1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Slika 3">
            <a:extLst>
              <a:ext uri="{FF2B5EF4-FFF2-40B4-BE49-F238E27FC236}">
                <a16:creationId xmlns:a16="http://schemas.microsoft.com/office/drawing/2014/main" id="{1647C57A-B348-31A1-79C7-F31035BDBC68}"/>
              </a:ext>
            </a:extLst>
          </p:cNvPr>
          <p:cNvPicPr>
            <a:picLocks noChangeAspect="1"/>
          </p:cNvPicPr>
          <p:nvPr/>
        </p:nvPicPr>
        <p:blipFill>
          <a:blip r:embed="rId2"/>
          <a:stretch>
            <a:fillRect/>
          </a:stretch>
        </p:blipFill>
        <p:spPr>
          <a:xfrm>
            <a:off x="2374757" y="782464"/>
            <a:ext cx="568465" cy="644871"/>
          </a:xfrm>
          <a:prstGeom prst="rect">
            <a:avLst/>
          </a:prstGeom>
        </p:spPr>
      </p:pic>
      <p:sp>
        <p:nvSpPr>
          <p:cNvPr id="8" name="PoljeZBesedilom 7">
            <a:extLst>
              <a:ext uri="{FF2B5EF4-FFF2-40B4-BE49-F238E27FC236}">
                <a16:creationId xmlns:a16="http://schemas.microsoft.com/office/drawing/2014/main" id="{6DA6647F-B817-67B2-E3E5-23ECBA776077}"/>
              </a:ext>
            </a:extLst>
          </p:cNvPr>
          <p:cNvSpPr txBox="1"/>
          <p:nvPr/>
        </p:nvSpPr>
        <p:spPr>
          <a:xfrm>
            <a:off x="8291246" y="5198723"/>
            <a:ext cx="3552288" cy="423514"/>
          </a:xfrm>
          <a:prstGeom prst="rect">
            <a:avLst/>
          </a:prstGeom>
          <a:noFill/>
        </p:spPr>
        <p:txBody>
          <a:bodyPr wrap="square">
            <a:spAutoFit/>
          </a:bodyPr>
          <a:lstStyle/>
          <a:p>
            <a:pPr algn="just">
              <a:lnSpc>
                <a:spcPct val="115000"/>
              </a:lnSpc>
              <a:spcAft>
                <a:spcPts val="800"/>
              </a:spcAft>
            </a:pPr>
            <a:r>
              <a:rPr lang="sl-SI" sz="20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Times New Roman" panose="02020603050405020304" pitchFamily="18" charset="0"/>
              </a:rPr>
              <a:t>M.Sc. Ksenja Podpečan</a:t>
            </a:r>
            <a:endParaRPr lang="sl-SI" sz="20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0776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6454A7CF-5AE4-FFDD-0D20-3ECD8D0D9C58}"/>
              </a:ext>
            </a:extLst>
          </p:cNvPr>
          <p:cNvSpPr>
            <a:spLocks noGrp="1"/>
          </p:cNvSpPr>
          <p:nvPr>
            <p:ph idx="1"/>
          </p:nvPr>
        </p:nvSpPr>
        <p:spPr>
          <a:xfrm>
            <a:off x="319294" y="1058389"/>
            <a:ext cx="10618637" cy="5315380"/>
          </a:xfrm>
        </p:spPr>
        <p:txBody>
          <a:bodyPr>
            <a:normAutofit/>
          </a:bodyPr>
          <a:lstStyle/>
          <a:p>
            <a:pPr marL="342900" lvl="0" indent="-342900" algn="just">
              <a:buFont typeface="Symbol" panose="05050102010706020507" pitchFamily="18" charset="2"/>
              <a:buChar char=""/>
            </a:pPr>
            <a:r>
              <a:rPr lang="en-US" b="1" u="sng"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Financed</a:t>
            </a:r>
            <a:r>
              <a:rPr lang="en-US" b="1"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 by </a:t>
            </a:r>
            <a:r>
              <a:rPr lang="en-US" b="1" u="sng"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the Ministry of Digital Transformation of the Republic of Slovenia</a:t>
            </a:r>
            <a:r>
              <a:rPr lang="en-US" b="1"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a:t>
            </a:r>
            <a:endParaRPr lang="sl-SI" b="1" dirty="0">
              <a:solidFill>
                <a:schemeClr val="tx1"/>
              </a:solidFill>
              <a:effectLst>
                <a:outerShdw blurRad="38100" dist="38100" dir="2700000" algn="tl">
                  <a:srgbClr val="000000">
                    <a:alpha val="43137"/>
                  </a:srgbClr>
                </a:outerShdw>
              </a:effectLst>
              <a:latin typeface="+mj-lt"/>
              <a:ea typeface="Times New Roman" panose="02020603050405020304" pitchFamily="18" charset="0"/>
            </a:endParaRPr>
          </a:p>
          <a:p>
            <a:pPr marL="457200" algn="just"/>
            <a:endParaRPr lang="sl-SI" sz="3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endParaRPr>
          </a:p>
          <a:p>
            <a:pPr marL="342900" lvl="0" indent="-342900" algn="just">
              <a:buFont typeface="Symbol" panose="05050102010706020507" pitchFamily="18" charset="2"/>
              <a:buChar char=""/>
            </a:pPr>
            <a:r>
              <a:rPr lang="en-US" b="1" u="sng"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Duration of the project</a:t>
            </a:r>
            <a:r>
              <a:rPr lang="en-US" b="1"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 September – December 2023</a:t>
            </a:r>
            <a:endParaRPr lang="sl-SI" b="1" dirty="0">
              <a:solidFill>
                <a:schemeClr val="tx1"/>
              </a:solidFill>
              <a:effectLst>
                <a:outerShdw blurRad="38100" dist="38100" dir="2700000" algn="tl">
                  <a:srgbClr val="000000">
                    <a:alpha val="43137"/>
                  </a:srgbClr>
                </a:outerShdw>
              </a:effectLst>
              <a:latin typeface="+mj-lt"/>
              <a:ea typeface="Times New Roman" panose="02020603050405020304" pitchFamily="18" charset="0"/>
            </a:endParaRPr>
          </a:p>
          <a:p>
            <a:pPr marL="0" lvl="0" indent="0" algn="just">
              <a:buNone/>
            </a:pPr>
            <a:endParaRPr lang="sl-SI" sz="3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endParaRPr>
          </a:p>
          <a:p>
            <a:pPr marL="342900" indent="-342900" algn="just">
              <a:buFont typeface="Symbol" panose="05050102010706020507" pitchFamily="18" charset="2"/>
              <a:buChar char=""/>
            </a:pPr>
            <a:r>
              <a:rPr lang="en-US" b="1" u="sng"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The target group</a:t>
            </a:r>
            <a:r>
              <a:rPr lang="sl-SI" b="1"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a:t>
            </a:r>
            <a:r>
              <a:rPr lang="en-US" b="1"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 women over the age of 18.</a:t>
            </a:r>
            <a:endParaRPr lang="sl-SI" b="1" dirty="0">
              <a:solidFill>
                <a:schemeClr val="tx1"/>
              </a:solidFill>
              <a:effectLst>
                <a:outerShdw blurRad="38100" dist="38100" dir="2700000" algn="tl">
                  <a:srgbClr val="000000">
                    <a:alpha val="43137"/>
                  </a:srgbClr>
                </a:outerShdw>
              </a:effectLst>
              <a:latin typeface="+mj-lt"/>
              <a:ea typeface="Times New Roman" panose="02020603050405020304" pitchFamily="18" charset="0"/>
            </a:endParaRPr>
          </a:p>
          <a:p>
            <a:pPr marL="342900" indent="-342900" algn="just">
              <a:buFont typeface="Symbol" panose="05050102010706020507" pitchFamily="18" charset="2"/>
              <a:buChar char=""/>
            </a:pPr>
            <a:endParaRPr lang="sl-SI" sz="3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endParaRPr>
          </a:p>
          <a:p>
            <a:pPr marL="800100" lvl="1" indent="-342900" algn="just">
              <a:buFont typeface="Symbol" panose="05050102010706020507" pitchFamily="18" charset="2"/>
              <a:buChar char=""/>
            </a:pPr>
            <a:r>
              <a:rPr lang="en-US" sz="2000" b="1" u="sng" kern="1200" dirty="0">
                <a:solidFill>
                  <a:schemeClr val="tx1"/>
                </a:solidFill>
                <a:effectLst>
                  <a:outerShdw blurRad="38100" dist="38100" dir="2700000" algn="tl">
                    <a:srgbClr val="000000">
                      <a:alpha val="43137"/>
                    </a:srgbClr>
                  </a:outerShdw>
                </a:effectLst>
                <a:latin typeface="+mj-lt"/>
                <a:ea typeface="+mn-ea"/>
                <a:cs typeface="+mn-cs"/>
              </a:rPr>
              <a:t>The aim of the trainings</a:t>
            </a:r>
            <a:r>
              <a:rPr lang="en-US" sz="2000" b="1" kern="1200" dirty="0">
                <a:solidFill>
                  <a:schemeClr val="tx1"/>
                </a:solidFill>
                <a:effectLst>
                  <a:outerShdw blurRad="38100" dist="38100" dir="2700000" algn="tl">
                    <a:srgbClr val="000000">
                      <a:alpha val="43137"/>
                    </a:srgbClr>
                  </a:outerShdw>
                </a:effectLst>
                <a:latin typeface="+mj-lt"/>
              </a:rPr>
              <a:t>:</a:t>
            </a:r>
            <a:endParaRPr lang="en-US" sz="20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endParaRPr>
          </a:p>
          <a:p>
            <a:pPr lvl="2" algn="just">
              <a:buFont typeface="Courier New" panose="02070309020205020404" pitchFamily="49" charset="0"/>
              <a:buChar char="o"/>
            </a:pPr>
            <a:r>
              <a:rPr lang="en-US" sz="2000" b="1" kern="1200" dirty="0">
                <a:solidFill>
                  <a:schemeClr val="tx1"/>
                </a:solidFill>
                <a:effectLst>
                  <a:outerShdw blurRad="38100" dist="38100" dir="2700000" algn="tl">
                    <a:srgbClr val="000000">
                      <a:alpha val="43137"/>
                    </a:srgbClr>
                  </a:outerShdw>
                </a:effectLst>
                <a:latin typeface="+mj-lt"/>
                <a:ea typeface="+mn-ea"/>
                <a:cs typeface="+mn-cs"/>
              </a:rPr>
              <a:t>increase the share of women among ICT employees</a:t>
            </a:r>
            <a:r>
              <a:rPr lang="en-US" sz="2000" b="1" kern="1200" dirty="0">
                <a:solidFill>
                  <a:schemeClr val="tx1"/>
                </a:solidFill>
                <a:effectLst>
                  <a:outerShdw blurRad="38100" dist="38100" dir="2700000" algn="tl">
                    <a:srgbClr val="000000">
                      <a:alpha val="43137"/>
                    </a:srgbClr>
                  </a:outerShdw>
                </a:effectLst>
                <a:latin typeface="+mj-lt"/>
              </a:rPr>
              <a:t>, </a:t>
            </a:r>
            <a:endParaRPr lang="en-US" sz="20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endParaRPr>
          </a:p>
          <a:p>
            <a:pPr lvl="2" algn="just">
              <a:buFont typeface="Courier New" panose="02070309020205020404" pitchFamily="49" charset="0"/>
              <a:buChar char="o"/>
            </a:pPr>
            <a:r>
              <a:rPr lang="en-US" sz="2000" b="1" kern="1200" dirty="0">
                <a:solidFill>
                  <a:schemeClr val="tx1"/>
                </a:solidFill>
                <a:effectLst>
                  <a:outerShdw blurRad="38100" dist="38100" dir="2700000" algn="tl">
                    <a:srgbClr val="000000">
                      <a:alpha val="43137"/>
                    </a:srgbClr>
                  </a:outerShdw>
                </a:effectLst>
                <a:latin typeface="+mj-lt"/>
                <a:ea typeface="+mn-ea"/>
                <a:cs typeface="+mn-cs"/>
              </a:rPr>
              <a:t>raise digital literacy</a:t>
            </a:r>
            <a:r>
              <a:rPr lang="en-US" sz="2000" b="1" kern="1200" dirty="0">
                <a:solidFill>
                  <a:schemeClr val="tx1"/>
                </a:solidFill>
                <a:effectLst>
                  <a:outerShdw blurRad="38100" dist="38100" dir="2700000" algn="tl">
                    <a:srgbClr val="000000">
                      <a:alpha val="43137"/>
                    </a:srgbClr>
                  </a:outerShdw>
                </a:effectLst>
                <a:latin typeface="+mj-lt"/>
              </a:rPr>
              <a:t>, </a:t>
            </a:r>
            <a:endParaRPr lang="en-US" sz="20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endParaRPr>
          </a:p>
          <a:p>
            <a:pPr lvl="2" algn="just">
              <a:buFont typeface="Courier New" panose="02070309020205020404" pitchFamily="49" charset="0"/>
              <a:buChar char="o"/>
            </a:pPr>
            <a:r>
              <a:rPr lang="en-US" sz="2000" b="1" kern="1200" dirty="0">
                <a:solidFill>
                  <a:schemeClr val="tx1"/>
                </a:solidFill>
                <a:effectLst>
                  <a:outerShdw blurRad="38100" dist="38100" dir="2700000" algn="tl">
                    <a:srgbClr val="000000">
                      <a:alpha val="43137"/>
                    </a:srgbClr>
                  </a:outerShdw>
                </a:effectLst>
                <a:latin typeface="+mj-lt"/>
                <a:ea typeface="+mn-ea"/>
                <a:cs typeface="+mn-cs"/>
              </a:rPr>
              <a:t>encourage greater interest of women and girls in ICT professions</a:t>
            </a:r>
            <a:r>
              <a:rPr lang="en-US" sz="2000" b="1" kern="1200" dirty="0">
                <a:solidFill>
                  <a:schemeClr val="tx1"/>
                </a:solidFill>
                <a:effectLst>
                  <a:outerShdw blurRad="38100" dist="38100" dir="2700000" algn="tl">
                    <a:srgbClr val="000000">
                      <a:alpha val="43137"/>
                    </a:srgbClr>
                  </a:outerShdw>
                </a:effectLst>
                <a:latin typeface="+mj-lt"/>
              </a:rPr>
              <a:t>, </a:t>
            </a:r>
            <a:endParaRPr lang="en-US" sz="20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endParaRPr>
          </a:p>
          <a:p>
            <a:pPr lvl="2" algn="just">
              <a:buFont typeface="Courier New" panose="02070309020205020404" pitchFamily="49" charset="0"/>
              <a:buChar char="o"/>
            </a:pPr>
            <a:r>
              <a:rPr lang="en-US" sz="2000" b="1" kern="1200" dirty="0">
                <a:solidFill>
                  <a:schemeClr val="tx1"/>
                </a:solidFill>
                <a:effectLst>
                  <a:outerShdw blurRad="38100" dist="38100" dir="2700000" algn="tl">
                    <a:srgbClr val="000000">
                      <a:alpha val="43137"/>
                    </a:srgbClr>
                  </a:outerShdw>
                </a:effectLst>
                <a:latin typeface="+mj-lt"/>
                <a:ea typeface="+mn-ea"/>
                <a:cs typeface="+mn-cs"/>
              </a:rPr>
              <a:t>reduce gender gaps in the field and</a:t>
            </a:r>
            <a:r>
              <a:rPr lang="en-US" sz="2000" b="1" kern="1200" dirty="0">
                <a:solidFill>
                  <a:schemeClr val="tx1"/>
                </a:solidFill>
                <a:effectLst>
                  <a:outerShdw blurRad="38100" dist="38100" dir="2700000" algn="tl">
                    <a:srgbClr val="000000">
                      <a:alpha val="43137"/>
                    </a:srgbClr>
                  </a:outerShdw>
                </a:effectLst>
                <a:latin typeface="+mj-lt"/>
              </a:rPr>
              <a:t> </a:t>
            </a:r>
            <a:endParaRPr lang="en-US" sz="20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endParaRPr>
          </a:p>
          <a:p>
            <a:pPr lvl="2" algn="just">
              <a:buFont typeface="Courier New" panose="02070309020205020404" pitchFamily="49" charset="0"/>
              <a:buChar char="o"/>
            </a:pPr>
            <a:r>
              <a:rPr lang="en-US" sz="2000" b="1" kern="1200" dirty="0">
                <a:solidFill>
                  <a:schemeClr val="tx1"/>
                </a:solidFill>
                <a:effectLst>
                  <a:outerShdw blurRad="38100" dist="38100" dir="2700000" algn="tl">
                    <a:srgbClr val="000000">
                      <a:alpha val="43137"/>
                    </a:srgbClr>
                  </a:outerShdw>
                </a:effectLst>
                <a:latin typeface="+mj-lt"/>
                <a:ea typeface="+mn-ea"/>
                <a:cs typeface="+mn-cs"/>
              </a:rPr>
              <a:t>change gender stereotypes and social beliefs about </a:t>
            </a:r>
            <a:endParaRPr lang="sl-SI" sz="2000" b="1" kern="1200" dirty="0">
              <a:solidFill>
                <a:schemeClr val="tx1"/>
              </a:solidFill>
              <a:effectLst>
                <a:outerShdw blurRad="38100" dist="38100" dir="2700000" algn="tl">
                  <a:srgbClr val="000000">
                    <a:alpha val="43137"/>
                  </a:srgbClr>
                </a:outerShdw>
              </a:effectLst>
              <a:latin typeface="+mj-lt"/>
              <a:ea typeface="+mn-ea"/>
              <a:cs typeface="+mn-cs"/>
            </a:endParaRPr>
          </a:p>
          <a:p>
            <a:pPr marL="914400" lvl="2" indent="0" algn="just">
              <a:buNone/>
            </a:pPr>
            <a:r>
              <a:rPr lang="sl-SI" sz="2000" b="1" kern="1200" dirty="0">
                <a:solidFill>
                  <a:schemeClr val="tx1"/>
                </a:solidFill>
                <a:effectLst>
                  <a:outerShdw blurRad="38100" dist="38100" dir="2700000" algn="tl">
                    <a:srgbClr val="000000">
                      <a:alpha val="43137"/>
                    </a:srgbClr>
                  </a:outerShdw>
                </a:effectLst>
                <a:latin typeface="+mj-lt"/>
                <a:ea typeface="+mn-ea"/>
                <a:cs typeface="+mn-cs"/>
              </a:rPr>
              <a:t>    </a:t>
            </a:r>
            <a:r>
              <a:rPr lang="en-US" sz="2000" b="1" kern="1200" dirty="0">
                <a:solidFill>
                  <a:schemeClr val="tx1"/>
                </a:solidFill>
                <a:effectLst>
                  <a:outerShdw blurRad="38100" dist="38100" dir="2700000" algn="tl">
                    <a:srgbClr val="000000">
                      <a:alpha val="43137"/>
                    </a:srgbClr>
                  </a:outerShdw>
                </a:effectLst>
                <a:latin typeface="+mj-lt"/>
                <a:ea typeface="+mn-ea"/>
                <a:cs typeface="+mn-cs"/>
              </a:rPr>
              <a:t>the correlation between the female gender and technology</a:t>
            </a:r>
            <a:r>
              <a:rPr lang="en-US" sz="2000" b="1" kern="1200" dirty="0">
                <a:solidFill>
                  <a:schemeClr val="tx1"/>
                </a:solidFill>
                <a:effectLst>
                  <a:outerShdw blurRad="38100" dist="38100" dir="2700000" algn="tl">
                    <a:srgbClr val="000000">
                      <a:alpha val="43137"/>
                    </a:srgbClr>
                  </a:outerShdw>
                </a:effectLst>
                <a:latin typeface="+mj-lt"/>
              </a:rPr>
              <a:t>.</a:t>
            </a:r>
            <a:endParaRPr lang="en-US" sz="20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endParaRPr>
          </a:p>
        </p:txBody>
      </p:sp>
      <p:sp>
        <p:nvSpPr>
          <p:cNvPr id="5" name="PoljeZBesedilom 4">
            <a:extLst>
              <a:ext uri="{FF2B5EF4-FFF2-40B4-BE49-F238E27FC236}">
                <a16:creationId xmlns:a16="http://schemas.microsoft.com/office/drawing/2014/main" id="{5DA9E0E5-C650-6440-2863-0C10D98D851F}"/>
              </a:ext>
            </a:extLst>
          </p:cNvPr>
          <p:cNvSpPr txBox="1"/>
          <p:nvPr/>
        </p:nvSpPr>
        <p:spPr>
          <a:xfrm>
            <a:off x="2438775" y="335987"/>
            <a:ext cx="7314450" cy="523220"/>
          </a:xfrm>
          <a:prstGeom prst="rect">
            <a:avLst/>
          </a:prstGeom>
          <a:noFill/>
        </p:spPr>
        <p:txBody>
          <a:bodyPr wrap="square">
            <a:spAutoFit/>
          </a:bodyPr>
          <a:lstStyle/>
          <a:p>
            <a:r>
              <a:rPr lang="en-US" sz="2800" b="1" dirty="0">
                <a:effectLst>
                  <a:outerShdw blurRad="38100" dist="38100" dir="2700000" algn="tl">
                    <a:srgbClr val="000000">
                      <a:alpha val="43137"/>
                    </a:srgbClr>
                  </a:outerShdw>
                </a:effectLst>
              </a:rPr>
              <a:t>Project Pilot Trainings for Women in ICT </a:t>
            </a:r>
            <a:endParaRPr lang="sl-SI"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12442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6454A7CF-5AE4-FFDD-0D20-3ECD8D0D9C58}"/>
              </a:ext>
            </a:extLst>
          </p:cNvPr>
          <p:cNvSpPr>
            <a:spLocks noGrp="1"/>
          </p:cNvSpPr>
          <p:nvPr>
            <p:ph idx="1"/>
          </p:nvPr>
        </p:nvSpPr>
        <p:spPr>
          <a:xfrm>
            <a:off x="251421" y="1062812"/>
            <a:ext cx="11471392" cy="5425062"/>
          </a:xfrm>
        </p:spPr>
        <p:txBody>
          <a:bodyPr>
            <a:normAutofit fontScale="25000" lnSpcReduction="20000"/>
          </a:bodyPr>
          <a:lstStyle/>
          <a:p>
            <a:pPr marL="342900" lvl="0" indent="-342900" algn="just">
              <a:buFont typeface="Symbol" panose="05050102010706020507" pitchFamily="18" charset="2"/>
              <a:buChar char=""/>
            </a:pPr>
            <a:r>
              <a:rPr lang="en-US" sz="8000" b="1" kern="1200" dirty="0">
                <a:solidFill>
                  <a:schemeClr val="tx1"/>
                </a:solidFill>
                <a:effectLst>
                  <a:outerShdw blurRad="38100" dist="38100" dir="2700000" algn="tl">
                    <a:srgbClr val="000000">
                      <a:alpha val="43137"/>
                    </a:srgbClr>
                  </a:outerShdw>
                </a:effectLst>
                <a:latin typeface="+mj-lt"/>
                <a:ea typeface="+mn-ea"/>
                <a:cs typeface="+mn-cs"/>
              </a:rPr>
              <a:t>Implementation of pilot informal trainings for women included</a:t>
            </a:r>
            <a:r>
              <a:rPr lang="en-US" sz="8000" b="1" kern="1200" dirty="0">
                <a:solidFill>
                  <a:schemeClr val="tx1"/>
                </a:solidFill>
                <a:effectLst>
                  <a:outerShdw blurRad="38100" dist="38100" dir="2700000" algn="tl">
                    <a:srgbClr val="000000">
                      <a:alpha val="43137"/>
                    </a:srgbClr>
                  </a:outerShdw>
                </a:effectLst>
                <a:latin typeface="+mj-lt"/>
              </a:rPr>
              <a:t>: </a:t>
            </a:r>
            <a:endParaRPr lang="en-US" sz="80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endParaRPr>
          </a:p>
          <a:p>
            <a:pPr marL="742950" lvl="1" indent="-285750" algn="just">
              <a:buFont typeface="Courier New" panose="02070309020205020404" pitchFamily="49" charset="0"/>
              <a:buChar char="o"/>
            </a:pPr>
            <a:r>
              <a:rPr lang="en-US" sz="8000" b="1" kern="1200" dirty="0">
                <a:solidFill>
                  <a:schemeClr val="tx1"/>
                </a:solidFill>
                <a:effectLst>
                  <a:outerShdw blurRad="38100" dist="38100" dir="2700000" algn="tl">
                    <a:srgbClr val="000000">
                      <a:alpha val="43137"/>
                    </a:srgbClr>
                  </a:outerShdw>
                </a:effectLst>
                <a:latin typeface="+mj-lt"/>
                <a:ea typeface="+mn-ea"/>
                <a:cs typeface="+mn-cs"/>
              </a:rPr>
              <a:t>short trainings</a:t>
            </a:r>
            <a:r>
              <a:rPr lang="sl-SI" sz="8000" b="1" kern="1200" dirty="0">
                <a:solidFill>
                  <a:schemeClr val="tx1"/>
                </a:solidFill>
                <a:effectLst>
                  <a:outerShdw blurRad="38100" dist="38100" dir="2700000" algn="tl">
                    <a:srgbClr val="000000">
                      <a:alpha val="43137"/>
                    </a:srgbClr>
                  </a:outerShdw>
                </a:effectLst>
                <a:latin typeface="+mj-lt"/>
                <a:ea typeface="+mn-ea"/>
                <a:cs typeface="+mn-cs"/>
              </a:rPr>
              <a:t> - </a:t>
            </a:r>
            <a:r>
              <a:rPr lang="en-US" sz="8000" b="1" dirty="0">
                <a:solidFill>
                  <a:schemeClr val="tx1"/>
                </a:solidFill>
                <a:effectLst>
                  <a:outerShdw blurRad="38100" dist="38100" dir="2700000" algn="tl">
                    <a:srgbClr val="000000">
                      <a:alpha val="43137"/>
                    </a:srgbClr>
                  </a:outerShdw>
                </a:effectLst>
                <a:latin typeface="+mj-lt"/>
              </a:rPr>
              <a:t>DigitALL </a:t>
            </a:r>
            <a:r>
              <a:rPr lang="sl-SI" sz="8000" b="1" dirty="0">
                <a:solidFill>
                  <a:schemeClr val="tx1"/>
                </a:solidFill>
                <a:effectLst>
                  <a:outerShdw blurRad="38100" dist="38100" dir="2700000" algn="tl">
                    <a:srgbClr val="000000">
                      <a:alpha val="43137"/>
                    </a:srgbClr>
                  </a:outerShdw>
                </a:effectLst>
                <a:latin typeface="+mj-lt"/>
              </a:rPr>
              <a:t>1</a:t>
            </a:r>
            <a:r>
              <a:rPr lang="en-US" sz="8000" b="1" kern="1200" dirty="0">
                <a:solidFill>
                  <a:schemeClr val="tx1"/>
                </a:solidFill>
                <a:effectLst>
                  <a:outerShdw blurRad="38100" dist="38100" dir="2700000" algn="tl">
                    <a:srgbClr val="000000">
                      <a:alpha val="43137"/>
                    </a:srgbClr>
                  </a:outerShdw>
                </a:effectLst>
                <a:latin typeface="+mj-lt"/>
              </a:rPr>
              <a:t>;</a:t>
            </a:r>
            <a:endParaRPr lang="en-US" sz="80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endParaRPr>
          </a:p>
          <a:p>
            <a:pPr lvl="1" algn="just">
              <a:buFont typeface="Courier New" panose="02070309020205020404" pitchFamily="49" charset="0"/>
              <a:buChar char="o"/>
            </a:pPr>
            <a:r>
              <a:rPr lang="en-US" sz="8000" b="1" dirty="0">
                <a:solidFill>
                  <a:schemeClr val="tx1"/>
                </a:solidFill>
                <a:effectLst>
                  <a:outerShdw blurRad="38100" dist="38100" dir="2700000" algn="tl">
                    <a:srgbClr val="000000">
                      <a:alpha val="43137"/>
                    </a:srgbClr>
                  </a:outerShdw>
                </a:effectLst>
                <a:latin typeface="+mj-lt"/>
              </a:rPr>
              <a:t>in-depth trainings</a:t>
            </a:r>
            <a:r>
              <a:rPr lang="sl-SI" sz="8000" b="1" dirty="0">
                <a:solidFill>
                  <a:schemeClr val="tx1"/>
                </a:solidFill>
                <a:effectLst>
                  <a:outerShdw blurRad="38100" dist="38100" dir="2700000" algn="tl">
                    <a:srgbClr val="000000">
                      <a:alpha val="43137"/>
                    </a:srgbClr>
                  </a:outerShdw>
                </a:effectLst>
                <a:latin typeface="+mj-lt"/>
              </a:rPr>
              <a:t> - </a:t>
            </a:r>
            <a:r>
              <a:rPr lang="en-US" sz="8000" b="1" dirty="0">
                <a:solidFill>
                  <a:schemeClr val="tx1"/>
                </a:solidFill>
                <a:effectLst>
                  <a:outerShdw blurRad="38100" dist="38100" dir="2700000" algn="tl">
                    <a:srgbClr val="000000">
                      <a:alpha val="43137"/>
                    </a:srgbClr>
                  </a:outerShdw>
                </a:effectLst>
                <a:latin typeface="+mj-lt"/>
              </a:rPr>
              <a:t>DigitALL 2;</a:t>
            </a:r>
          </a:p>
          <a:p>
            <a:pPr marL="742950" lvl="1" indent="-285750" algn="just">
              <a:buFont typeface="Courier New" panose="02070309020205020404" pitchFamily="49" charset="0"/>
              <a:buChar char="o"/>
            </a:pPr>
            <a:r>
              <a:rPr lang="en-US" sz="8000" b="1" kern="1200" dirty="0">
                <a:solidFill>
                  <a:schemeClr val="tx1"/>
                </a:solidFill>
                <a:effectLst>
                  <a:outerShdw blurRad="38100" dist="38100" dir="2700000" algn="tl">
                    <a:srgbClr val="000000">
                      <a:alpha val="43137"/>
                    </a:srgbClr>
                  </a:outerShdw>
                </a:effectLst>
                <a:latin typeface="+mj-lt"/>
                <a:ea typeface="+mn-ea"/>
                <a:cs typeface="+mn-cs"/>
              </a:rPr>
              <a:t>events to support trainings</a:t>
            </a:r>
            <a:r>
              <a:rPr lang="sl-SI" sz="8000" b="1" kern="1200" dirty="0">
                <a:solidFill>
                  <a:schemeClr val="tx1"/>
                </a:solidFill>
                <a:effectLst>
                  <a:outerShdw blurRad="38100" dist="38100" dir="2700000" algn="tl">
                    <a:srgbClr val="000000">
                      <a:alpha val="43137"/>
                    </a:srgbClr>
                  </a:outerShdw>
                </a:effectLst>
                <a:latin typeface="+mj-lt"/>
              </a:rPr>
              <a:t>.</a:t>
            </a:r>
            <a:endParaRPr lang="sl-SI" sz="80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endParaRPr>
          </a:p>
          <a:p>
            <a:pPr marL="0" indent="0" algn="just">
              <a:lnSpc>
                <a:spcPct val="107000"/>
              </a:lnSpc>
              <a:spcAft>
                <a:spcPts val="800"/>
              </a:spcAft>
              <a:buNone/>
            </a:pPr>
            <a:endParaRPr lang="sl-SI" sz="400" b="1" kern="100" dirty="0">
              <a:solidFill>
                <a:schemeClr val="tx1"/>
              </a:solidFill>
              <a:effectLst>
                <a:outerShdw blurRad="38100" dist="38100" dir="2700000" algn="tl">
                  <a:srgbClr val="000000">
                    <a:alpha val="43137"/>
                  </a:srgbClr>
                </a:outerShdw>
              </a:effectLst>
              <a:latin typeface="+mj-lt"/>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en-US" sz="80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During the project implementation period, </a:t>
            </a:r>
            <a:r>
              <a:rPr lang="en-US" sz="8000" b="1" u="sng"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23 short and in-depth trainings </a:t>
            </a:r>
            <a:r>
              <a:rPr lang="en-US" sz="80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were organized </a:t>
            </a:r>
            <a:r>
              <a:rPr lang="en-US" sz="8000" b="1" u="sng"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on the topic of</a:t>
            </a:r>
            <a:r>
              <a:rPr lang="en-US" sz="80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a:t>
            </a:r>
            <a:endParaRPr lang="sl-SI" sz="80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endParaRPr>
          </a:p>
          <a:p>
            <a:pPr lvl="3" algn="just">
              <a:buFont typeface="Courier New" panose="02070309020205020404" pitchFamily="49" charset="0"/>
              <a:buChar char="o"/>
            </a:pPr>
            <a:r>
              <a:rPr lang="en-US" sz="8000" b="1" kern="1200" dirty="0">
                <a:solidFill>
                  <a:schemeClr val="tx1"/>
                </a:solidFill>
                <a:effectLst>
                  <a:outerShdw blurRad="38100" dist="38100" dir="2700000" algn="tl">
                    <a:srgbClr val="000000">
                      <a:alpha val="43137"/>
                    </a:srgbClr>
                  </a:outerShdw>
                </a:effectLst>
                <a:latin typeface="+mj-lt"/>
                <a:ea typeface="+mn-ea"/>
                <a:cs typeface="+mn-cs"/>
              </a:rPr>
              <a:t>cyber security</a:t>
            </a:r>
            <a:r>
              <a:rPr lang="en-US" sz="8000" b="1" kern="1200" dirty="0">
                <a:solidFill>
                  <a:schemeClr val="tx1"/>
                </a:solidFill>
                <a:effectLst>
                  <a:outerShdw blurRad="38100" dist="38100" dir="2700000" algn="tl">
                    <a:srgbClr val="000000">
                      <a:alpha val="43137"/>
                    </a:srgbClr>
                  </a:outerShdw>
                </a:effectLst>
                <a:latin typeface="+mj-lt"/>
              </a:rPr>
              <a:t>, </a:t>
            </a:r>
            <a:endParaRPr lang="en-US" sz="80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endParaRPr>
          </a:p>
          <a:p>
            <a:pPr lvl="3" algn="just">
              <a:buFont typeface="Courier New" panose="02070309020205020404" pitchFamily="49" charset="0"/>
              <a:buChar char="o"/>
            </a:pPr>
            <a:r>
              <a:rPr lang="en-US" sz="8000" b="1" kern="1200" dirty="0">
                <a:solidFill>
                  <a:schemeClr val="tx1"/>
                </a:solidFill>
                <a:effectLst>
                  <a:outerShdw blurRad="38100" dist="38100" dir="2700000" algn="tl">
                    <a:srgbClr val="000000">
                      <a:alpha val="43137"/>
                    </a:srgbClr>
                  </a:outerShdw>
                </a:effectLst>
                <a:latin typeface="+mj-lt"/>
                <a:ea typeface="+mn-ea"/>
                <a:cs typeface="+mn-cs"/>
              </a:rPr>
              <a:t>data analysis</a:t>
            </a:r>
            <a:r>
              <a:rPr lang="en-US" sz="8000" b="1" kern="1200" dirty="0">
                <a:solidFill>
                  <a:schemeClr val="tx1"/>
                </a:solidFill>
                <a:effectLst>
                  <a:outerShdw blurRad="38100" dist="38100" dir="2700000" algn="tl">
                    <a:srgbClr val="000000">
                      <a:alpha val="43137"/>
                    </a:srgbClr>
                  </a:outerShdw>
                </a:effectLst>
                <a:latin typeface="+mj-lt"/>
              </a:rPr>
              <a:t>, </a:t>
            </a:r>
            <a:endParaRPr lang="en-US" sz="80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endParaRPr>
          </a:p>
          <a:p>
            <a:pPr lvl="3" algn="just">
              <a:buFont typeface="Courier New" panose="02070309020205020404" pitchFamily="49" charset="0"/>
              <a:buChar char="o"/>
            </a:pPr>
            <a:r>
              <a:rPr lang="en-US" sz="8000" b="1" kern="1200" dirty="0">
                <a:solidFill>
                  <a:schemeClr val="tx1"/>
                </a:solidFill>
                <a:effectLst>
                  <a:outerShdw blurRad="38100" dist="38100" dir="2700000" algn="tl">
                    <a:srgbClr val="000000">
                      <a:alpha val="43137"/>
                    </a:srgbClr>
                  </a:outerShdw>
                </a:effectLst>
                <a:latin typeface="+mj-lt"/>
                <a:ea typeface="+mn-ea"/>
                <a:cs typeface="+mn-cs"/>
              </a:rPr>
              <a:t>IT support</a:t>
            </a:r>
            <a:r>
              <a:rPr lang="en-US" sz="8000" b="1" kern="1200" dirty="0">
                <a:solidFill>
                  <a:schemeClr val="tx1"/>
                </a:solidFill>
                <a:effectLst>
                  <a:outerShdw blurRad="38100" dist="38100" dir="2700000" algn="tl">
                    <a:srgbClr val="000000">
                      <a:alpha val="43137"/>
                    </a:srgbClr>
                  </a:outerShdw>
                </a:effectLst>
                <a:latin typeface="+mj-lt"/>
              </a:rPr>
              <a:t>, </a:t>
            </a:r>
            <a:endParaRPr lang="en-US" sz="80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endParaRPr>
          </a:p>
          <a:p>
            <a:pPr lvl="3" algn="just">
              <a:buFont typeface="Courier New" panose="02070309020205020404" pitchFamily="49" charset="0"/>
              <a:buChar char="o"/>
            </a:pPr>
            <a:r>
              <a:rPr lang="en-US" sz="8000" b="1" kern="1200" dirty="0">
                <a:solidFill>
                  <a:schemeClr val="tx1"/>
                </a:solidFill>
                <a:effectLst>
                  <a:outerShdw blurRad="38100" dist="38100" dir="2700000" algn="tl">
                    <a:srgbClr val="000000">
                      <a:alpha val="43137"/>
                    </a:srgbClr>
                  </a:outerShdw>
                </a:effectLst>
                <a:latin typeface="+mj-lt"/>
                <a:ea typeface="+mn-ea"/>
                <a:cs typeface="+mn-cs"/>
              </a:rPr>
              <a:t>IT project</a:t>
            </a:r>
            <a:r>
              <a:rPr lang="en-US" sz="8000" b="1" kern="1200" dirty="0">
                <a:solidFill>
                  <a:schemeClr val="tx1"/>
                </a:solidFill>
                <a:effectLst>
                  <a:outerShdw blurRad="38100" dist="38100" dir="2700000" algn="tl">
                    <a:srgbClr val="000000">
                      <a:alpha val="43137"/>
                    </a:srgbClr>
                  </a:outerShdw>
                </a:effectLst>
                <a:latin typeface="+mj-lt"/>
              </a:rPr>
              <a:t> management, </a:t>
            </a:r>
            <a:endParaRPr lang="en-US" sz="80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endParaRPr>
          </a:p>
          <a:p>
            <a:pPr lvl="3" algn="just">
              <a:buFont typeface="Courier New" panose="02070309020205020404" pitchFamily="49" charset="0"/>
              <a:buChar char="o"/>
            </a:pPr>
            <a:r>
              <a:rPr lang="en-US" sz="8000" b="1" kern="1200" dirty="0">
                <a:solidFill>
                  <a:schemeClr val="tx1"/>
                </a:solidFill>
                <a:effectLst>
                  <a:outerShdw blurRad="38100" dist="38100" dir="2700000" algn="tl">
                    <a:srgbClr val="000000">
                      <a:alpha val="43137"/>
                    </a:srgbClr>
                  </a:outerShdw>
                </a:effectLst>
                <a:latin typeface="+mj-lt"/>
                <a:ea typeface="+mn-ea"/>
                <a:cs typeface="+mn-cs"/>
              </a:rPr>
              <a:t>artificial intelligence (AI) and</a:t>
            </a:r>
            <a:r>
              <a:rPr lang="en-US" sz="8000" b="1" kern="1200" dirty="0">
                <a:solidFill>
                  <a:schemeClr val="tx1"/>
                </a:solidFill>
                <a:effectLst>
                  <a:outerShdw blurRad="38100" dist="38100" dir="2700000" algn="tl">
                    <a:srgbClr val="000000">
                      <a:alpha val="43137"/>
                    </a:srgbClr>
                  </a:outerShdw>
                </a:effectLst>
                <a:latin typeface="+mj-lt"/>
              </a:rPr>
              <a:t> </a:t>
            </a:r>
            <a:endParaRPr lang="en-US" sz="80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endParaRPr>
          </a:p>
          <a:p>
            <a:pPr lvl="3" algn="just">
              <a:buFont typeface="Courier New" panose="02070309020205020404" pitchFamily="49" charset="0"/>
              <a:buChar char="o"/>
            </a:pPr>
            <a:r>
              <a:rPr lang="en-US" sz="8000" b="1" kern="1200" dirty="0">
                <a:solidFill>
                  <a:schemeClr val="tx1"/>
                </a:solidFill>
                <a:effectLst>
                  <a:outerShdw blurRad="38100" dist="38100" dir="2700000" algn="tl">
                    <a:srgbClr val="000000">
                      <a:alpha val="43137"/>
                    </a:srgbClr>
                  </a:outerShdw>
                </a:effectLst>
                <a:latin typeface="+mj-lt"/>
                <a:ea typeface="+mn-ea"/>
                <a:cs typeface="+mn-cs"/>
              </a:rPr>
              <a:t>user experience</a:t>
            </a:r>
            <a:r>
              <a:rPr lang="en-US" sz="8000" b="1" kern="1200" dirty="0">
                <a:solidFill>
                  <a:schemeClr val="tx1"/>
                </a:solidFill>
                <a:effectLst>
                  <a:outerShdw blurRad="38100" dist="38100" dir="2700000" algn="tl">
                    <a:srgbClr val="000000">
                      <a:alpha val="43137"/>
                    </a:srgbClr>
                  </a:outerShdw>
                </a:effectLst>
                <a:latin typeface="+mj-lt"/>
              </a:rPr>
              <a:t> (UX)</a:t>
            </a:r>
            <a:endParaRPr lang="sl-SI" sz="8000" b="1" kern="1200" dirty="0">
              <a:solidFill>
                <a:schemeClr val="tx1"/>
              </a:solidFill>
              <a:effectLst>
                <a:outerShdw blurRad="38100" dist="38100" dir="2700000" algn="tl">
                  <a:srgbClr val="000000">
                    <a:alpha val="43137"/>
                  </a:srgbClr>
                </a:outerShdw>
              </a:effectLst>
              <a:latin typeface="+mj-lt"/>
            </a:endParaRPr>
          </a:p>
          <a:p>
            <a:pPr marL="1371600" lvl="3" indent="0" algn="just">
              <a:buNone/>
            </a:pPr>
            <a:endParaRPr lang="sl-SI" sz="1600" b="1" dirty="0">
              <a:solidFill>
                <a:schemeClr val="tx1"/>
              </a:solidFill>
              <a:effectLst>
                <a:outerShdw blurRad="38100" dist="38100" dir="2700000" algn="tl">
                  <a:srgbClr val="000000">
                    <a:alpha val="43137"/>
                  </a:srgbClr>
                </a:outerShdw>
              </a:effectLst>
              <a:latin typeface="+mj-lt"/>
            </a:endParaRPr>
          </a:p>
          <a:p>
            <a:pPr marL="457200" lvl="1" indent="0" algn="just">
              <a:buNone/>
            </a:pPr>
            <a:r>
              <a:rPr lang="sl-SI" sz="8000" b="1" i="1" kern="1200" dirty="0">
                <a:solidFill>
                  <a:schemeClr val="tx1"/>
                </a:solidFill>
                <a:effectLst>
                  <a:outerShdw blurRad="38100" dist="38100" dir="2700000" algn="tl">
                    <a:srgbClr val="000000">
                      <a:alpha val="43137"/>
                    </a:srgbClr>
                  </a:outerShdw>
                </a:effectLst>
                <a:latin typeface="+mj-lt"/>
                <a:ea typeface="+mn-ea"/>
                <a:cs typeface="+mn-cs"/>
              </a:rPr>
              <a:t>-</a:t>
            </a:r>
            <a:r>
              <a:rPr lang="sl-SI" sz="8000" b="1" kern="1200" dirty="0">
                <a:solidFill>
                  <a:schemeClr val="tx1"/>
                </a:solidFill>
                <a:effectLst>
                  <a:outerShdw blurRad="38100" dist="38100" dir="2700000" algn="tl">
                    <a:srgbClr val="000000">
                      <a:alpha val="43137"/>
                    </a:srgbClr>
                  </a:outerShdw>
                </a:effectLst>
                <a:latin typeface="+mj-lt"/>
                <a:ea typeface="+mn-ea"/>
                <a:cs typeface="+mn-cs"/>
              </a:rPr>
              <a:t> </a:t>
            </a:r>
            <a:r>
              <a:rPr lang="en-US" sz="8000" b="1" i="1" u="sng" kern="1200" dirty="0">
                <a:solidFill>
                  <a:schemeClr val="tx1"/>
                </a:solidFill>
                <a:effectLst>
                  <a:outerShdw blurRad="38100" dist="38100" dir="2700000" algn="tl">
                    <a:srgbClr val="000000">
                      <a:alpha val="43137"/>
                    </a:srgbClr>
                  </a:outerShdw>
                </a:effectLst>
                <a:latin typeface="+mj-lt"/>
                <a:ea typeface="+mn-ea"/>
                <a:cs typeface="+mn-cs"/>
              </a:rPr>
              <a:t>with an emphasis on DEVELOPING KEY ICT SKILLS and</a:t>
            </a:r>
            <a:r>
              <a:rPr lang="sl-SI" sz="8000" b="1" i="1" u="sng" kern="1200" dirty="0">
                <a:solidFill>
                  <a:schemeClr val="tx1"/>
                </a:solidFill>
                <a:effectLst>
                  <a:outerShdw blurRad="38100" dist="38100" dir="2700000" algn="tl">
                    <a:srgbClr val="000000">
                      <a:alpha val="43137"/>
                    </a:srgbClr>
                  </a:outerShdw>
                </a:effectLst>
                <a:latin typeface="+mj-lt"/>
                <a:ea typeface="+mn-ea"/>
                <a:cs typeface="+mn-cs"/>
              </a:rPr>
              <a:t>          </a:t>
            </a:r>
          </a:p>
          <a:p>
            <a:pPr marL="457200" lvl="1" indent="0" algn="just">
              <a:buNone/>
            </a:pPr>
            <a:r>
              <a:rPr lang="sl-SI" sz="8000" b="1" i="1" dirty="0">
                <a:solidFill>
                  <a:schemeClr val="tx1"/>
                </a:solidFill>
                <a:effectLst>
                  <a:outerShdw blurRad="38100" dist="38100" dir="2700000" algn="tl">
                    <a:srgbClr val="000000">
                      <a:alpha val="43137"/>
                    </a:srgbClr>
                  </a:outerShdw>
                </a:effectLst>
                <a:latin typeface="+mj-lt"/>
              </a:rPr>
              <a:t>	       </a:t>
            </a:r>
            <a:r>
              <a:rPr lang="en-US" sz="8000" b="1" i="1" u="sng" kern="1200" dirty="0">
                <a:solidFill>
                  <a:schemeClr val="tx1"/>
                </a:solidFill>
                <a:effectLst>
                  <a:outerShdw blurRad="38100" dist="38100" dir="2700000" algn="tl">
                    <a:srgbClr val="000000">
                      <a:alpha val="43137"/>
                    </a:srgbClr>
                  </a:outerShdw>
                </a:effectLst>
                <a:latin typeface="+mj-lt"/>
                <a:ea typeface="+mn-ea"/>
                <a:cs typeface="+mn-cs"/>
              </a:rPr>
              <a:t>PROMOTING</a:t>
            </a:r>
            <a:r>
              <a:rPr lang="sl-SI" sz="8000" b="1" i="1" u="sng" kern="1200" dirty="0">
                <a:solidFill>
                  <a:schemeClr val="tx1"/>
                </a:solidFill>
                <a:effectLst>
                  <a:outerShdw blurRad="38100" dist="38100" dir="2700000" algn="tl">
                    <a:srgbClr val="000000">
                      <a:alpha val="43137"/>
                    </a:srgbClr>
                  </a:outerShdw>
                </a:effectLst>
                <a:latin typeface="+mj-lt"/>
                <a:ea typeface="+mn-ea"/>
                <a:cs typeface="+mn-cs"/>
              </a:rPr>
              <a:t> </a:t>
            </a:r>
            <a:r>
              <a:rPr lang="en-US" sz="8000" b="1" i="1" u="sng" kern="1200" dirty="0">
                <a:solidFill>
                  <a:schemeClr val="tx1"/>
                </a:solidFill>
                <a:effectLst>
                  <a:outerShdw blurRad="38100" dist="38100" dir="2700000" algn="tl">
                    <a:srgbClr val="000000">
                      <a:alpha val="43137"/>
                    </a:srgbClr>
                  </a:outerShdw>
                </a:effectLst>
                <a:latin typeface="+mj-lt"/>
                <a:ea typeface="+mn-ea"/>
                <a:cs typeface="+mn-cs"/>
              </a:rPr>
              <a:t>WOMEN'S SELF-CONFIDENCE in ICT SECTOR</a:t>
            </a:r>
            <a:r>
              <a:rPr lang="sl-SI" sz="8000" b="1" dirty="0">
                <a:solidFill>
                  <a:schemeClr val="tx1"/>
                </a:solidFill>
                <a:effectLst>
                  <a:outerShdw blurRad="38100" dist="38100" dir="2700000" algn="tl">
                    <a:srgbClr val="000000">
                      <a:alpha val="43137"/>
                    </a:srgbClr>
                  </a:outerShdw>
                </a:effectLst>
                <a:latin typeface="+mj-lt"/>
                <a:ea typeface="+mn-ea"/>
                <a:cs typeface="+mn-cs"/>
              </a:rPr>
              <a:t> </a:t>
            </a:r>
            <a:r>
              <a:rPr lang="sl-SI" sz="8000" b="1" i="1" dirty="0">
                <a:solidFill>
                  <a:schemeClr val="tx1"/>
                </a:solidFill>
                <a:effectLst>
                  <a:outerShdw blurRad="38100" dist="38100" dir="2700000" algn="tl">
                    <a:srgbClr val="000000">
                      <a:alpha val="43137"/>
                    </a:srgbClr>
                  </a:outerShdw>
                </a:effectLst>
                <a:latin typeface="+mj-lt"/>
                <a:ea typeface="+mn-ea"/>
                <a:cs typeface="+mn-cs"/>
              </a:rPr>
              <a:t>-</a:t>
            </a:r>
            <a:endParaRPr lang="sl-SI" sz="8000" b="1" i="1" kern="100" dirty="0">
              <a:solidFill>
                <a:schemeClr val="tx1"/>
              </a:solidFill>
              <a:effectLst>
                <a:outerShdw blurRad="38100" dist="38100" dir="2700000" algn="tl">
                  <a:srgbClr val="000000">
                    <a:alpha val="43137"/>
                  </a:srgbClr>
                </a:outerShdw>
              </a:effectLst>
              <a:latin typeface="+mj-lt"/>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endParaRPr lang="en-US" sz="20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endParaRPr>
          </a:p>
        </p:txBody>
      </p:sp>
      <p:sp>
        <p:nvSpPr>
          <p:cNvPr id="5" name="PoljeZBesedilom 4">
            <a:extLst>
              <a:ext uri="{FF2B5EF4-FFF2-40B4-BE49-F238E27FC236}">
                <a16:creationId xmlns:a16="http://schemas.microsoft.com/office/drawing/2014/main" id="{5DA9E0E5-C650-6440-2863-0C10D98D851F}"/>
              </a:ext>
            </a:extLst>
          </p:cNvPr>
          <p:cNvSpPr txBox="1"/>
          <p:nvPr/>
        </p:nvSpPr>
        <p:spPr>
          <a:xfrm>
            <a:off x="2329892" y="229678"/>
            <a:ext cx="7314450" cy="523220"/>
          </a:xfrm>
          <a:prstGeom prst="rect">
            <a:avLst/>
          </a:prstGeom>
          <a:noFill/>
        </p:spPr>
        <p:txBody>
          <a:bodyPr wrap="square">
            <a:spAutoFit/>
          </a:bodyPr>
          <a:lstStyle/>
          <a:p>
            <a:r>
              <a:rPr lang="en-US" sz="2800" b="1" dirty="0">
                <a:effectLst>
                  <a:outerShdw blurRad="38100" dist="38100" dir="2700000" algn="tl">
                    <a:srgbClr val="000000">
                      <a:alpha val="43137"/>
                    </a:srgbClr>
                  </a:outerShdw>
                </a:effectLst>
              </a:rPr>
              <a:t>Project Pilot Trainings for Women in ICT </a:t>
            </a:r>
            <a:endParaRPr lang="sl-SI"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54528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6454A7CF-5AE4-FFDD-0D20-3ECD8D0D9C58}"/>
              </a:ext>
            </a:extLst>
          </p:cNvPr>
          <p:cNvSpPr>
            <a:spLocks noGrp="1"/>
          </p:cNvSpPr>
          <p:nvPr>
            <p:ph idx="1"/>
          </p:nvPr>
        </p:nvSpPr>
        <p:spPr>
          <a:xfrm>
            <a:off x="491270" y="981694"/>
            <a:ext cx="9832943" cy="5406774"/>
          </a:xfrm>
        </p:spPr>
        <p:txBody>
          <a:bodyPr>
            <a:normAutofit fontScale="32500" lnSpcReduction="20000"/>
          </a:bodyPr>
          <a:lstStyle/>
          <a:p>
            <a:pPr marL="342900" lvl="0" indent="-342900">
              <a:buFont typeface="Symbol" panose="05050102010706020507" pitchFamily="18" charset="2"/>
              <a:buChar char=""/>
            </a:pPr>
            <a:r>
              <a:rPr lang="sl-SI" sz="7200" b="1" u="sng" dirty="0">
                <a:solidFill>
                  <a:schemeClr val="tx1"/>
                </a:solidFill>
                <a:effectLst/>
                <a:latin typeface="+mj-lt"/>
                <a:ea typeface="Times New Roman" panose="02020603050405020304" pitchFamily="18" charset="0"/>
              </a:rPr>
              <a:t>513 </a:t>
            </a:r>
            <a:r>
              <a:rPr lang="en-US" sz="7200" b="1" u="sng" dirty="0">
                <a:solidFill>
                  <a:schemeClr val="tx1"/>
                </a:solidFill>
                <a:effectLst/>
                <a:latin typeface="+mj-lt"/>
                <a:ea typeface="Times New Roman" panose="02020603050405020304" pitchFamily="18" charset="0"/>
              </a:rPr>
              <a:t>participants successfully completed the training</a:t>
            </a:r>
            <a:r>
              <a:rPr lang="en-US" sz="7200" u="sng" dirty="0">
                <a:solidFill>
                  <a:schemeClr val="tx1"/>
                </a:solidFill>
                <a:effectLst/>
                <a:latin typeface="+mj-lt"/>
                <a:ea typeface="Times New Roman" panose="02020603050405020304" pitchFamily="18" charset="0"/>
              </a:rPr>
              <a:t> </a:t>
            </a:r>
            <a:endParaRPr lang="en-US" sz="7200" dirty="0">
              <a:solidFill>
                <a:schemeClr val="tx1"/>
              </a:solidFill>
              <a:effectLst/>
              <a:latin typeface="+mj-lt"/>
              <a:ea typeface="Times New Roman" panose="02020603050405020304" pitchFamily="18" charset="0"/>
            </a:endParaRPr>
          </a:p>
          <a:p>
            <a:pPr marL="0" indent="0">
              <a:lnSpc>
                <a:spcPct val="107000"/>
              </a:lnSpc>
              <a:spcAft>
                <a:spcPts val="800"/>
              </a:spcAft>
              <a:buNone/>
            </a:pPr>
            <a:endParaRPr lang="sl-SI" sz="3400" b="1" kern="100" dirty="0">
              <a:solidFill>
                <a:schemeClr val="tx1"/>
              </a:solidFill>
              <a:effectLst/>
              <a:latin typeface="+mj-lt"/>
              <a:ea typeface="Calibri" panose="020F0502020204030204" pitchFamily="34" charset="0"/>
              <a:cs typeface="Times New Roman" panose="02020603050405020304" pitchFamily="18" charset="0"/>
            </a:endParaRPr>
          </a:p>
          <a:p>
            <a:pPr marL="0" indent="0">
              <a:lnSpc>
                <a:spcPct val="107000"/>
              </a:lnSpc>
              <a:spcAft>
                <a:spcPts val="800"/>
              </a:spcAft>
              <a:buNone/>
            </a:pPr>
            <a:r>
              <a:rPr lang="sl-SI" sz="7000" b="1" u="sng" kern="100" dirty="0">
                <a:solidFill>
                  <a:schemeClr val="tx1"/>
                </a:solidFill>
                <a:effectLst/>
                <a:latin typeface="+mj-lt"/>
                <a:ea typeface="Calibri" panose="020F0502020204030204" pitchFamily="34" charset="0"/>
                <a:cs typeface="Times New Roman" panose="02020603050405020304" pitchFamily="18" charset="0"/>
              </a:rPr>
              <a:t>7 </a:t>
            </a:r>
            <a:r>
              <a:rPr lang="en-US" sz="7000" b="1" u="sng" kern="100" dirty="0">
                <a:solidFill>
                  <a:schemeClr val="tx1"/>
                </a:solidFill>
                <a:effectLst/>
                <a:latin typeface="+mj-lt"/>
                <a:ea typeface="Calibri" panose="020F0502020204030204" pitchFamily="34" charset="0"/>
                <a:cs typeface="Times New Roman" panose="02020603050405020304" pitchFamily="18" charset="0"/>
              </a:rPr>
              <a:t>events held to support training</a:t>
            </a:r>
            <a:r>
              <a:rPr lang="sl-SI" sz="7000" b="1" u="sng" kern="100" dirty="0">
                <a:solidFill>
                  <a:schemeClr val="tx1"/>
                </a:solidFill>
                <a:effectLst/>
                <a:latin typeface="+mj-lt"/>
                <a:ea typeface="Calibri" panose="020F0502020204030204" pitchFamily="34" charset="0"/>
                <a:cs typeface="Times New Roman" panose="02020603050405020304" pitchFamily="18" charset="0"/>
              </a:rPr>
              <a:t>s</a:t>
            </a:r>
            <a:r>
              <a:rPr lang="en-US" sz="7000" b="1" kern="100" dirty="0">
                <a:solidFill>
                  <a:schemeClr val="tx1"/>
                </a:solidFill>
                <a:effectLst/>
                <a:latin typeface="+mj-lt"/>
                <a:ea typeface="Calibri" panose="020F0502020204030204" pitchFamily="34" charset="0"/>
                <a:cs typeface="Times New Roman" panose="02020603050405020304" pitchFamily="18" charset="0"/>
              </a:rPr>
              <a:t>:</a:t>
            </a:r>
            <a:endParaRPr lang="en-US" sz="7000" kern="100" dirty="0">
              <a:solidFill>
                <a:schemeClr val="tx1"/>
              </a:solidFill>
              <a:effectLst/>
              <a:latin typeface="+mj-lt"/>
              <a:ea typeface="Calibri" panose="020F0502020204030204" pitchFamily="34" charset="0"/>
              <a:cs typeface="Times New Roman" panose="02020603050405020304" pitchFamily="18" charset="0"/>
            </a:endParaRPr>
          </a:p>
          <a:p>
            <a:pPr>
              <a:lnSpc>
                <a:spcPct val="107000"/>
              </a:lnSpc>
              <a:spcAft>
                <a:spcPts val="800"/>
              </a:spcAft>
              <a:buFont typeface="Arial" panose="020B0604020202020204" pitchFamily="34" charset="0"/>
              <a:buChar char="•"/>
            </a:pPr>
            <a:r>
              <a:rPr lang="en-US" sz="5500" kern="100" dirty="0">
                <a:solidFill>
                  <a:schemeClr val="tx1"/>
                </a:solidFill>
                <a:effectLst/>
                <a:latin typeface="+mj-lt"/>
                <a:ea typeface="Calibri" panose="020F0502020204030204" pitchFamily="34" charset="0"/>
                <a:cs typeface="Times New Roman" panose="02020603050405020304" pitchFamily="18" charset="0"/>
              </a:rPr>
              <a:t>Job is Looking for ME </a:t>
            </a:r>
            <a:endParaRPr lang="sl-SI" sz="5500" kern="100" dirty="0">
              <a:solidFill>
                <a:schemeClr val="tx1"/>
              </a:solidFill>
              <a:effectLst/>
              <a:latin typeface="+mj-lt"/>
              <a:ea typeface="Calibri" panose="020F0502020204030204" pitchFamily="34" charset="0"/>
              <a:cs typeface="Times New Roman" panose="02020603050405020304" pitchFamily="18" charset="0"/>
            </a:endParaRPr>
          </a:p>
          <a:p>
            <a:pPr>
              <a:lnSpc>
                <a:spcPct val="107000"/>
              </a:lnSpc>
              <a:spcAft>
                <a:spcPts val="800"/>
              </a:spcAft>
              <a:buFont typeface="Arial" panose="020B0604020202020204" pitchFamily="34" charset="0"/>
              <a:buChar char="•"/>
            </a:pPr>
            <a:r>
              <a:rPr lang="en-US" sz="5500" kern="100" dirty="0">
                <a:solidFill>
                  <a:schemeClr val="tx1"/>
                </a:solidFill>
                <a:effectLst/>
                <a:latin typeface="+mj-lt"/>
                <a:ea typeface="Calibri" panose="020F0502020204030204" pitchFamily="34" charset="0"/>
                <a:cs typeface="Times New Roman" panose="02020603050405020304" pitchFamily="18" charset="0"/>
              </a:rPr>
              <a:t> Education and certification </a:t>
            </a:r>
          </a:p>
          <a:p>
            <a:pPr>
              <a:lnSpc>
                <a:spcPct val="107000"/>
              </a:lnSpc>
              <a:spcAft>
                <a:spcPts val="800"/>
              </a:spcAft>
              <a:buFont typeface="Arial" panose="020B0604020202020204" pitchFamily="34" charset="0"/>
              <a:buChar char="•"/>
            </a:pPr>
            <a:r>
              <a:rPr lang="en-US" sz="5500" kern="100" dirty="0">
                <a:solidFill>
                  <a:schemeClr val="tx1"/>
                </a:solidFill>
                <a:effectLst/>
                <a:latin typeface="+mj-lt"/>
                <a:ea typeface="Calibri" panose="020F0502020204030204" pitchFamily="34" charset="0"/>
                <a:cs typeface="Times New Roman" panose="02020603050405020304" pitchFamily="18" charset="0"/>
              </a:rPr>
              <a:t>Women in ICT </a:t>
            </a:r>
          </a:p>
          <a:p>
            <a:pPr>
              <a:lnSpc>
                <a:spcPct val="107000"/>
              </a:lnSpc>
              <a:spcAft>
                <a:spcPts val="800"/>
              </a:spcAft>
              <a:buFont typeface="Arial" panose="020B0604020202020204" pitchFamily="34" charset="0"/>
              <a:buChar char="•"/>
            </a:pPr>
            <a:r>
              <a:rPr lang="en-US" sz="5500" kern="100" dirty="0">
                <a:solidFill>
                  <a:schemeClr val="tx1"/>
                </a:solidFill>
                <a:effectLst/>
                <a:latin typeface="+mj-lt"/>
                <a:ea typeface="Calibri" panose="020F0502020204030204" pitchFamily="34" charset="0"/>
                <a:cs typeface="Times New Roman" panose="02020603050405020304" pitchFamily="18" charset="0"/>
              </a:rPr>
              <a:t>Women in ICT – Challenges and opportunities </a:t>
            </a:r>
          </a:p>
          <a:p>
            <a:pPr>
              <a:lnSpc>
                <a:spcPct val="107000"/>
              </a:lnSpc>
              <a:spcAft>
                <a:spcPts val="800"/>
              </a:spcAft>
              <a:buFont typeface="Arial" panose="020B0604020202020204" pitchFamily="34" charset="0"/>
              <a:buChar char="•"/>
            </a:pPr>
            <a:r>
              <a:rPr lang="en-US" sz="5500" kern="100" dirty="0">
                <a:solidFill>
                  <a:schemeClr val="tx1"/>
                </a:solidFill>
                <a:effectLst/>
                <a:latin typeface="+mj-lt"/>
                <a:ea typeface="Calibri" panose="020F0502020204030204" pitchFamily="34" charset="0"/>
                <a:cs typeface="Times New Roman" panose="02020603050405020304" pitchFamily="18" charset="0"/>
              </a:rPr>
              <a:t>Visit to COSYLAB COMPANY </a:t>
            </a:r>
          </a:p>
          <a:p>
            <a:pPr>
              <a:lnSpc>
                <a:spcPct val="107000"/>
              </a:lnSpc>
              <a:spcAft>
                <a:spcPts val="800"/>
              </a:spcAft>
              <a:buFont typeface="Arial" panose="020B0604020202020204" pitchFamily="34" charset="0"/>
              <a:buChar char="•"/>
            </a:pPr>
            <a:r>
              <a:rPr lang="en-US" sz="5500" kern="100" dirty="0">
                <a:solidFill>
                  <a:schemeClr val="tx1"/>
                </a:solidFill>
                <a:effectLst/>
                <a:latin typeface="+mj-lt"/>
                <a:ea typeface="Calibri" panose="020F0502020204030204" pitchFamily="34" charset="0"/>
                <a:cs typeface="Times New Roman" panose="02020603050405020304" pitchFamily="18" charset="0"/>
              </a:rPr>
              <a:t>Visit to AGITAVIT COMPANY </a:t>
            </a:r>
          </a:p>
          <a:p>
            <a:pPr>
              <a:lnSpc>
                <a:spcPct val="107000"/>
              </a:lnSpc>
              <a:spcAft>
                <a:spcPts val="800"/>
              </a:spcAft>
              <a:buFont typeface="Arial" panose="020B0604020202020204" pitchFamily="34" charset="0"/>
              <a:buChar char="•"/>
            </a:pPr>
            <a:r>
              <a:rPr lang="en-US" sz="5500" kern="100" dirty="0">
                <a:solidFill>
                  <a:schemeClr val="tx1"/>
                </a:solidFill>
                <a:effectLst/>
                <a:latin typeface="+mj-lt"/>
                <a:ea typeface="Calibri" panose="020F0502020204030204" pitchFamily="34" charset="0"/>
                <a:cs typeface="Times New Roman" panose="02020603050405020304" pitchFamily="18" charset="0"/>
              </a:rPr>
              <a:t>FINAL EVENT (with the awarding of certificates for participation in the event</a:t>
            </a:r>
            <a:r>
              <a:rPr lang="sl-SI" sz="5500" kern="100" dirty="0">
                <a:solidFill>
                  <a:schemeClr val="tx1"/>
                </a:solidFill>
                <a:effectLst/>
                <a:latin typeface="+mj-lt"/>
                <a:ea typeface="Calibri" panose="020F0502020204030204" pitchFamily="34" charset="0"/>
                <a:cs typeface="Times New Roman" panose="02020603050405020304" pitchFamily="18" charset="0"/>
              </a:rPr>
              <a:t>)</a:t>
            </a:r>
          </a:p>
          <a:p>
            <a:pPr>
              <a:lnSpc>
                <a:spcPct val="107000"/>
              </a:lnSpc>
              <a:spcAft>
                <a:spcPts val="800"/>
              </a:spcAft>
              <a:buFont typeface="Arial" panose="020B0604020202020204" pitchFamily="34" charset="0"/>
              <a:buChar char="•"/>
            </a:pPr>
            <a:endParaRPr lang="en-US" kern="100" dirty="0">
              <a:solidFill>
                <a:schemeClr val="tx1"/>
              </a:solidFill>
              <a:effectLst/>
              <a:latin typeface="+mj-lt"/>
              <a:ea typeface="Calibri" panose="020F0502020204030204" pitchFamily="34" charset="0"/>
              <a:cs typeface="Times New Roman" panose="02020603050405020304" pitchFamily="18" charset="0"/>
            </a:endParaRPr>
          </a:p>
          <a:p>
            <a:pPr marL="0" lvl="0" indent="0" algn="just">
              <a:buNone/>
            </a:pPr>
            <a:r>
              <a:rPr lang="en-US" sz="6000" dirty="0">
                <a:solidFill>
                  <a:schemeClr val="tx1"/>
                </a:solidFill>
                <a:effectLst/>
                <a:latin typeface="+mj-lt"/>
                <a:ea typeface="Calibri" panose="020F0502020204030204" pitchFamily="34" charset="0"/>
                <a:cs typeface="Times New Roman" panose="02020603050405020304" pitchFamily="18" charset="0"/>
              </a:rPr>
              <a:t>with </a:t>
            </a:r>
            <a:r>
              <a:rPr lang="en-US" sz="6000" b="1" dirty="0">
                <a:solidFill>
                  <a:schemeClr val="tx1"/>
                </a:solidFill>
                <a:effectLst/>
                <a:latin typeface="+mj-lt"/>
                <a:ea typeface="Calibri" panose="020F0502020204030204" pitchFamily="34" charset="0"/>
                <a:cs typeface="Times New Roman" panose="02020603050405020304" pitchFamily="18" charset="0"/>
              </a:rPr>
              <a:t>the aim of connecting, networking, and discovering the potential of women in ICT</a:t>
            </a:r>
            <a:r>
              <a:rPr lang="en-US" sz="6000" dirty="0">
                <a:solidFill>
                  <a:schemeClr val="tx1"/>
                </a:solidFill>
                <a:effectLst/>
                <a:latin typeface="+mj-lt"/>
                <a:ea typeface="Calibri" panose="020F0502020204030204" pitchFamily="34" charset="0"/>
                <a:cs typeface="Times New Roman" panose="02020603050405020304" pitchFamily="18" charset="0"/>
              </a:rPr>
              <a:t>, </a:t>
            </a:r>
            <a:endParaRPr lang="sl-SI" sz="6000" dirty="0">
              <a:solidFill>
                <a:schemeClr val="tx1"/>
              </a:solidFill>
              <a:effectLst/>
              <a:latin typeface="+mj-lt"/>
              <a:ea typeface="Calibri" panose="020F0502020204030204" pitchFamily="34" charset="0"/>
              <a:cs typeface="Times New Roman" panose="02020603050405020304" pitchFamily="18" charset="0"/>
            </a:endParaRPr>
          </a:p>
          <a:p>
            <a:pPr marL="0" lvl="0" indent="0" algn="just">
              <a:buNone/>
            </a:pPr>
            <a:r>
              <a:rPr lang="en-US" sz="6000" dirty="0">
                <a:solidFill>
                  <a:schemeClr val="tx1"/>
                </a:solidFill>
                <a:effectLst/>
                <a:latin typeface="+mj-lt"/>
                <a:ea typeface="Calibri" panose="020F0502020204030204" pitchFamily="34" charset="0"/>
                <a:cs typeface="Times New Roman" panose="02020603050405020304" pitchFamily="18" charset="0"/>
              </a:rPr>
              <a:t>which were attended by a total of </a:t>
            </a:r>
            <a:r>
              <a:rPr lang="en-US" sz="6000" b="1" u="sng" dirty="0">
                <a:solidFill>
                  <a:schemeClr val="tx1"/>
                </a:solidFill>
                <a:effectLst/>
                <a:latin typeface="+mj-lt"/>
                <a:ea typeface="Calibri" panose="020F0502020204030204" pitchFamily="34" charset="0"/>
                <a:cs typeface="Times New Roman" panose="02020603050405020304" pitchFamily="18" charset="0"/>
              </a:rPr>
              <a:t>277 participants</a:t>
            </a:r>
            <a:r>
              <a:rPr lang="en-US" sz="6000" b="1" dirty="0">
                <a:solidFill>
                  <a:schemeClr val="tx1"/>
                </a:solidFill>
                <a:effectLst/>
                <a:latin typeface="+mj-lt"/>
                <a:ea typeface="Calibri" panose="020F0502020204030204" pitchFamily="34" charset="0"/>
                <a:cs typeface="Times New Roman" panose="02020603050405020304" pitchFamily="18" charset="0"/>
              </a:rPr>
              <a:t>.</a:t>
            </a:r>
            <a:endParaRPr lang="en-US" sz="70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endParaRPr>
          </a:p>
        </p:txBody>
      </p:sp>
      <p:sp>
        <p:nvSpPr>
          <p:cNvPr id="5" name="PoljeZBesedilom 4">
            <a:extLst>
              <a:ext uri="{FF2B5EF4-FFF2-40B4-BE49-F238E27FC236}">
                <a16:creationId xmlns:a16="http://schemas.microsoft.com/office/drawing/2014/main" id="{5DA9E0E5-C650-6440-2863-0C10D98D851F}"/>
              </a:ext>
            </a:extLst>
          </p:cNvPr>
          <p:cNvSpPr txBox="1"/>
          <p:nvPr/>
        </p:nvSpPr>
        <p:spPr>
          <a:xfrm>
            <a:off x="2344388" y="299411"/>
            <a:ext cx="7314450" cy="523220"/>
          </a:xfrm>
          <a:prstGeom prst="rect">
            <a:avLst/>
          </a:prstGeom>
          <a:noFill/>
        </p:spPr>
        <p:txBody>
          <a:bodyPr wrap="square">
            <a:spAutoFit/>
          </a:bodyPr>
          <a:lstStyle/>
          <a:p>
            <a:r>
              <a:rPr lang="en-US" sz="2800" b="1" dirty="0">
                <a:effectLst>
                  <a:outerShdw blurRad="38100" dist="38100" dir="2700000" algn="tl">
                    <a:srgbClr val="000000">
                      <a:alpha val="43137"/>
                    </a:srgbClr>
                  </a:outerShdw>
                </a:effectLst>
              </a:rPr>
              <a:t>Project Pilot Trainings for Women in ICT </a:t>
            </a:r>
            <a:endParaRPr lang="sl-SI"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48879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6454A7CF-5AE4-FFDD-0D20-3ECD8D0D9C58}"/>
              </a:ext>
            </a:extLst>
          </p:cNvPr>
          <p:cNvSpPr>
            <a:spLocks noGrp="1"/>
          </p:cNvSpPr>
          <p:nvPr>
            <p:ph idx="1"/>
          </p:nvPr>
        </p:nvSpPr>
        <p:spPr>
          <a:xfrm>
            <a:off x="297758" y="1252727"/>
            <a:ext cx="11141386" cy="5150413"/>
          </a:xfrm>
        </p:spPr>
        <p:txBody>
          <a:bodyPr>
            <a:normAutofit lnSpcReduction="10000"/>
          </a:bodyPr>
          <a:lstStyle/>
          <a:p>
            <a:pPr>
              <a:lnSpc>
                <a:spcPct val="107000"/>
              </a:lnSpc>
              <a:spcAft>
                <a:spcPts val="800"/>
              </a:spcAft>
              <a:buFont typeface="Wingdings" panose="05000000000000000000" pitchFamily="2" charset="2"/>
              <a:buChar char="§"/>
            </a:pPr>
            <a:r>
              <a:rPr lang="en-US" b="1" kern="100" dirty="0">
                <a:solidFill>
                  <a:schemeClr val="tx1"/>
                </a:solidFill>
                <a:effectLst>
                  <a:outerShdw blurRad="38100" dist="38100" dir="2700000" algn="tl">
                    <a:srgbClr val="000000">
                      <a:alpha val="43137"/>
                    </a:srgbClr>
                  </a:outerShdw>
                </a:effectLst>
                <a:latin typeface="+mj-lt"/>
                <a:ea typeface="Calibri" panose="020F0502020204030204" pitchFamily="34" charset="0"/>
                <a:cs typeface="Times New Roman" panose="02020603050405020304" pitchFamily="18" charset="0"/>
              </a:rPr>
              <a:t>The project attracted a wide range of female participants with different backgrounds and levels of experience in ICT. </a:t>
            </a:r>
            <a:endParaRPr lang="sl-SI" b="1" kern="100" dirty="0">
              <a:solidFill>
                <a:schemeClr val="tx1"/>
              </a:solidFill>
              <a:effectLst>
                <a:outerShdw blurRad="38100" dist="38100" dir="2700000" algn="tl">
                  <a:srgbClr val="000000">
                    <a:alpha val="43137"/>
                  </a:srgbClr>
                </a:outerShdw>
              </a:effectLst>
              <a:latin typeface="+mj-lt"/>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US" b="1" kern="100" dirty="0">
              <a:solidFill>
                <a:schemeClr val="tx1"/>
              </a:solidFill>
              <a:effectLst>
                <a:outerShdw blurRad="38100" dist="38100" dir="2700000" algn="tl">
                  <a:srgbClr val="000000">
                    <a:alpha val="43137"/>
                  </a:srgbClr>
                </a:outerShdw>
              </a:effectLst>
              <a:latin typeface="+mj-lt"/>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
            </a:pPr>
            <a:r>
              <a:rPr lang="en-US" b="1" kern="100" dirty="0">
                <a:solidFill>
                  <a:schemeClr val="tx1"/>
                </a:solidFill>
                <a:effectLst>
                  <a:outerShdw blurRad="38100" dist="38100" dir="2700000" algn="tl">
                    <a:srgbClr val="000000">
                      <a:alpha val="43137"/>
                    </a:srgbClr>
                  </a:outerShdw>
                </a:effectLst>
                <a:latin typeface="+mj-lt"/>
                <a:ea typeface="Calibri" panose="020F0502020204030204" pitchFamily="34" charset="0"/>
                <a:cs typeface="Times New Roman" panose="02020603050405020304" pitchFamily="18" charset="0"/>
              </a:rPr>
              <a:t>The participants were of different ages, from different professions and covered a wide range of ICT skills.</a:t>
            </a:r>
            <a:endParaRPr lang="sl-SI" b="1" kern="100" dirty="0">
              <a:solidFill>
                <a:schemeClr val="tx1"/>
              </a:solidFill>
              <a:effectLst>
                <a:outerShdw blurRad="38100" dist="38100" dir="2700000" algn="tl">
                  <a:srgbClr val="000000">
                    <a:alpha val="43137"/>
                  </a:srgbClr>
                </a:outerShdw>
              </a:effectLst>
              <a:latin typeface="+mj-lt"/>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US" b="1" kern="100" dirty="0">
              <a:solidFill>
                <a:schemeClr val="tx1"/>
              </a:solidFill>
              <a:effectLst>
                <a:outerShdw blurRad="38100" dist="38100" dir="2700000" algn="tl">
                  <a:srgbClr val="000000">
                    <a:alpha val="43137"/>
                  </a:srgbClr>
                </a:outerShdw>
              </a:effectLst>
              <a:latin typeface="+mj-lt"/>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
            </a:pPr>
            <a:r>
              <a:rPr lang="en-US" b="1" kern="100" dirty="0">
                <a:solidFill>
                  <a:schemeClr val="tx1"/>
                </a:solidFill>
                <a:effectLst>
                  <a:outerShdw blurRad="38100" dist="38100" dir="2700000" algn="tl">
                    <a:srgbClr val="000000">
                      <a:alpha val="43137"/>
                    </a:srgbClr>
                  </a:outerShdw>
                </a:effectLst>
                <a:latin typeface="+mj-lt"/>
                <a:ea typeface="Calibri" panose="020F0502020204030204" pitchFamily="34" charset="0"/>
                <a:cs typeface="Times New Roman" panose="02020603050405020304" pitchFamily="18" charset="0"/>
              </a:rPr>
              <a:t>The achievements achieved through the implementation of this pilot project not only strengthen and develop the individual ICT competences of the participants, but also contribute to greater diversity and gender equality in the ICT professional environment.</a:t>
            </a:r>
            <a:endParaRPr lang="sl-SI" b="1" kern="100" dirty="0">
              <a:solidFill>
                <a:schemeClr val="tx1"/>
              </a:solidFill>
              <a:effectLst>
                <a:outerShdw blurRad="38100" dist="38100" dir="2700000" algn="tl">
                  <a:srgbClr val="000000">
                    <a:alpha val="43137"/>
                  </a:srgbClr>
                </a:outerShdw>
              </a:effectLst>
              <a:latin typeface="+mj-lt"/>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US" b="1" kern="100" dirty="0">
              <a:solidFill>
                <a:schemeClr val="tx1"/>
              </a:solidFill>
              <a:effectLst>
                <a:outerShdw blurRad="38100" dist="38100" dir="2700000" algn="tl">
                  <a:srgbClr val="000000">
                    <a:alpha val="43137"/>
                  </a:srgbClr>
                </a:outerShdw>
              </a:effectLst>
              <a:latin typeface="+mj-lt"/>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
            </a:pPr>
            <a:r>
              <a:rPr lang="en-US" b="1" kern="100" dirty="0">
                <a:solidFill>
                  <a:schemeClr val="tx1"/>
                </a:solidFill>
                <a:effectLst>
                  <a:outerShdw blurRad="38100" dist="38100" dir="2700000" algn="tl">
                    <a:srgbClr val="000000">
                      <a:alpha val="43137"/>
                    </a:srgbClr>
                  </a:outerShdw>
                </a:effectLst>
                <a:latin typeface="+mj-lt"/>
                <a:ea typeface="Calibri" panose="020F0502020204030204" pitchFamily="34" charset="0"/>
                <a:cs typeface="Times New Roman" panose="02020603050405020304" pitchFamily="18" charset="0"/>
              </a:rPr>
              <a:t>This pilot project provides a solid foundation for further efforts in ICT for girls and women. Together, we have created a solid foundation on which we will continue to build an inclusive, diverse, and innovative ICT sector.</a:t>
            </a:r>
          </a:p>
        </p:txBody>
      </p:sp>
      <p:sp>
        <p:nvSpPr>
          <p:cNvPr id="5" name="PoljeZBesedilom 4">
            <a:extLst>
              <a:ext uri="{FF2B5EF4-FFF2-40B4-BE49-F238E27FC236}">
                <a16:creationId xmlns:a16="http://schemas.microsoft.com/office/drawing/2014/main" id="{5DA9E0E5-C650-6440-2863-0C10D98D851F}"/>
              </a:ext>
            </a:extLst>
          </p:cNvPr>
          <p:cNvSpPr txBox="1"/>
          <p:nvPr/>
        </p:nvSpPr>
        <p:spPr>
          <a:xfrm>
            <a:off x="2353532" y="454859"/>
            <a:ext cx="7314450" cy="523220"/>
          </a:xfrm>
          <a:prstGeom prst="rect">
            <a:avLst/>
          </a:prstGeom>
          <a:noFill/>
        </p:spPr>
        <p:txBody>
          <a:bodyPr wrap="square">
            <a:spAutoFit/>
          </a:bodyPr>
          <a:lstStyle/>
          <a:p>
            <a:r>
              <a:rPr lang="en-US" sz="2800" b="1" dirty="0">
                <a:effectLst>
                  <a:outerShdw blurRad="38100" dist="38100" dir="2700000" algn="tl">
                    <a:srgbClr val="000000">
                      <a:alpha val="43137"/>
                    </a:srgbClr>
                  </a:outerShdw>
                </a:effectLst>
              </a:rPr>
              <a:t>Project Pilot Trainings for Women in ICT </a:t>
            </a:r>
            <a:endParaRPr lang="sl-SI"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69221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6454A7CF-5AE4-FFDD-0D20-3ECD8D0D9C58}"/>
              </a:ext>
            </a:extLst>
          </p:cNvPr>
          <p:cNvSpPr>
            <a:spLocks noGrp="1"/>
          </p:cNvSpPr>
          <p:nvPr>
            <p:ph idx="1"/>
          </p:nvPr>
        </p:nvSpPr>
        <p:spPr>
          <a:xfrm>
            <a:off x="672661" y="1621465"/>
            <a:ext cx="8860037" cy="4183912"/>
          </a:xfrm>
        </p:spPr>
        <p:txBody>
          <a:bodyPr>
            <a:normAutofit lnSpcReduction="10000"/>
          </a:bodyPr>
          <a:lstStyle/>
          <a:p>
            <a:pPr marL="342900" lvl="0" indent="-342900">
              <a:buFont typeface="Symbol" panose="05050102010706020507" pitchFamily="18" charset="2"/>
              <a:buChar char=""/>
            </a:pPr>
            <a:r>
              <a:rPr lang="en-US" sz="24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The</a:t>
            </a:r>
            <a:r>
              <a:rPr lang="sl-SI" sz="24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 "</a:t>
            </a:r>
            <a:r>
              <a:rPr lang="en-US" sz="24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Girls</a:t>
            </a:r>
            <a:r>
              <a:rPr lang="sl-SI" sz="24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 do </a:t>
            </a:r>
            <a:r>
              <a:rPr lang="en-US" sz="24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Code" project</a:t>
            </a:r>
          </a:p>
          <a:p>
            <a:pPr marL="171450" indent="0">
              <a:buNone/>
            </a:pPr>
            <a:r>
              <a:rPr lang="en-US" sz="2400"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We offer 300 girls aged 10 to 11 from participating elementary schools free learning of the basics of programming and logical thinking</a:t>
            </a:r>
            <a:r>
              <a:rPr lang="sl-SI" sz="2400"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a:t>
            </a:r>
          </a:p>
          <a:p>
            <a:pPr marL="171450" indent="0">
              <a:buNone/>
            </a:pPr>
            <a:endParaRPr lang="sl-SI" sz="2400" dirty="0">
              <a:solidFill>
                <a:schemeClr val="tx1"/>
              </a:solidFill>
              <a:effectLst>
                <a:outerShdw blurRad="38100" dist="38100" dir="2700000" algn="tl">
                  <a:srgbClr val="000000">
                    <a:alpha val="43137"/>
                  </a:srgbClr>
                </a:outerShdw>
              </a:effectLst>
              <a:latin typeface="+mj-lt"/>
              <a:ea typeface="Times New Roman" panose="02020603050405020304" pitchFamily="18" charset="0"/>
            </a:endParaRPr>
          </a:p>
          <a:p>
            <a:pPr marL="342900" lvl="0" indent="-342900">
              <a:buFont typeface="Symbol" panose="05050102010706020507" pitchFamily="18" charset="2"/>
              <a:buChar char=""/>
            </a:pPr>
            <a:r>
              <a:rPr lang="en-US" sz="24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Initiative “We will be engineers!” </a:t>
            </a:r>
          </a:p>
          <a:p>
            <a:pPr marL="171450" indent="0">
              <a:buNone/>
            </a:pPr>
            <a:r>
              <a:rPr lang="en-US" sz="2400"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The purpose of the project is to promote engineering, technological and natural science professions, and innovation among students at leading Slovenian high schools</a:t>
            </a:r>
            <a:r>
              <a:rPr lang="sl-SI" sz="2400"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a:t>
            </a:r>
            <a:r>
              <a:rPr lang="en-US" sz="2400"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 </a:t>
            </a:r>
            <a:endParaRPr lang="sl-SI" sz="2400" dirty="0">
              <a:solidFill>
                <a:schemeClr val="tx1"/>
              </a:solidFill>
              <a:effectLst>
                <a:outerShdw blurRad="38100" dist="38100" dir="2700000" algn="tl">
                  <a:srgbClr val="000000">
                    <a:alpha val="43137"/>
                  </a:srgbClr>
                </a:outerShdw>
              </a:effectLst>
              <a:latin typeface="+mj-lt"/>
              <a:ea typeface="Times New Roman" panose="02020603050405020304" pitchFamily="18" charset="0"/>
            </a:endParaRPr>
          </a:p>
        </p:txBody>
      </p:sp>
      <p:sp>
        <p:nvSpPr>
          <p:cNvPr id="5" name="PoljeZBesedilom 4">
            <a:extLst>
              <a:ext uri="{FF2B5EF4-FFF2-40B4-BE49-F238E27FC236}">
                <a16:creationId xmlns:a16="http://schemas.microsoft.com/office/drawing/2014/main" id="{5DA9E0E5-C650-6440-2863-0C10D98D851F}"/>
              </a:ext>
            </a:extLst>
          </p:cNvPr>
          <p:cNvSpPr txBox="1"/>
          <p:nvPr/>
        </p:nvSpPr>
        <p:spPr>
          <a:xfrm>
            <a:off x="491907" y="492132"/>
            <a:ext cx="10947410" cy="862159"/>
          </a:xfrm>
          <a:prstGeom prst="rect">
            <a:avLst/>
          </a:prstGeom>
          <a:noFill/>
        </p:spPr>
        <p:txBody>
          <a:bodyPr wrap="square">
            <a:spAutoFit/>
          </a:bodyPr>
          <a:lstStyle/>
          <a:p>
            <a:pPr algn="ctr">
              <a:lnSpc>
                <a:spcPct val="107000"/>
              </a:lnSpc>
              <a:spcAft>
                <a:spcPts val="800"/>
              </a:spcAft>
            </a:pPr>
            <a:r>
              <a:rPr lang="en-US" sz="2400" b="1" kern="100" dirty="0">
                <a:effectLst>
                  <a:outerShdw blurRad="38100" dist="38100" dir="2700000" algn="tl">
                    <a:srgbClr val="000000">
                      <a:alpha val="43137"/>
                    </a:srgbClr>
                  </a:outerShdw>
                </a:effectLst>
                <a:latin typeface="Century Gothic" panose="020B0502020202020204" pitchFamily="34" charset="0"/>
                <a:ea typeface="Calibri" panose="020F0502020204030204" pitchFamily="34" charset="0"/>
                <a:cs typeface="Times New Roman" panose="02020603050405020304" pitchFamily="18" charset="0"/>
              </a:rPr>
              <a:t>Encouraging girls and women for </a:t>
            </a:r>
            <a:r>
              <a:rPr lang="sl-SI" sz="2400" b="1" kern="100" dirty="0">
                <a:effectLst>
                  <a:outerShdw blurRad="38100" dist="38100" dir="2700000" algn="tl">
                    <a:srgbClr val="000000">
                      <a:alpha val="43137"/>
                    </a:srgbClr>
                  </a:outerShdw>
                </a:effectLst>
                <a:latin typeface="Century Gothic" panose="020B0502020202020204" pitchFamily="34" charset="0"/>
                <a:ea typeface="Calibri" panose="020F0502020204030204" pitchFamily="34" charset="0"/>
                <a:cs typeface="Times New Roman" panose="02020603050405020304" pitchFamily="18" charset="0"/>
              </a:rPr>
              <a:t>ICT</a:t>
            </a:r>
            <a:r>
              <a:rPr lang="en-US" sz="2400" b="1" kern="100" dirty="0">
                <a:effectLst>
                  <a:outerShdw blurRad="38100" dist="38100" dir="2700000" algn="tl">
                    <a:srgbClr val="000000">
                      <a:alpha val="43137"/>
                    </a:srgbClr>
                  </a:outerShdw>
                </a:effectLst>
                <a:latin typeface="Century Gothic" panose="020B0502020202020204" pitchFamily="34" charset="0"/>
                <a:ea typeface="Calibri" panose="020F0502020204030204" pitchFamily="34" charset="0"/>
                <a:cs typeface="Times New Roman" panose="02020603050405020304" pitchFamily="18" charset="0"/>
              </a:rPr>
              <a:t> and STEM professions through other projects in Slovenia: </a:t>
            </a:r>
            <a:endParaRPr lang="en-US" sz="2400"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226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6454A7CF-5AE4-FFDD-0D20-3ECD8D0D9C58}"/>
              </a:ext>
            </a:extLst>
          </p:cNvPr>
          <p:cNvSpPr>
            <a:spLocks noGrp="1"/>
          </p:cNvSpPr>
          <p:nvPr>
            <p:ph idx="1"/>
          </p:nvPr>
        </p:nvSpPr>
        <p:spPr>
          <a:xfrm>
            <a:off x="454085" y="1658677"/>
            <a:ext cx="9870130" cy="4635797"/>
          </a:xfrm>
        </p:spPr>
        <p:txBody>
          <a:bodyPr>
            <a:normAutofit fontScale="92500" lnSpcReduction="20000"/>
          </a:bodyPr>
          <a:lstStyle/>
          <a:p>
            <a:pPr marL="342900" lvl="0" indent="-342900">
              <a:buFont typeface="Symbol" panose="05050102010706020507" pitchFamily="18" charset="2"/>
              <a:buChar char=""/>
            </a:pPr>
            <a:r>
              <a:rPr lang="sl-SI" sz="24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a:t>
            </a:r>
            <a:r>
              <a:rPr lang="en-US" sz="2400" b="1" dirty="0" err="1">
                <a:solidFill>
                  <a:schemeClr val="tx1"/>
                </a:solidFill>
                <a:effectLst>
                  <a:outerShdw blurRad="38100" dist="38100" dir="2700000" algn="tl">
                    <a:srgbClr val="000000">
                      <a:alpha val="43137"/>
                    </a:srgbClr>
                  </a:outerShdw>
                </a:effectLst>
                <a:latin typeface="+mj-lt"/>
                <a:ea typeface="Times New Roman" panose="02020603050405020304" pitchFamily="18" charset="0"/>
              </a:rPr>
              <a:t>SparkDigiGirls</a:t>
            </a:r>
            <a:r>
              <a:rPr lang="en-US" sz="24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 project</a:t>
            </a:r>
          </a:p>
          <a:p>
            <a:pPr marL="171450" indent="0">
              <a:buNone/>
            </a:pPr>
            <a:r>
              <a:rPr lang="en-US" sz="2400"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The project aims to encourage girls to explore digital technologies such as AR (augmented reality), VR (virtual reality), AI (artificial intelligence), IoT (internet of things) and to create new and exciting ideas using new acquired digital knowledge to stir the waters of the male-dominated STEM industry with fresh, different and creative perspectives.</a:t>
            </a:r>
            <a:endParaRPr lang="sl-SI" sz="2400" dirty="0">
              <a:solidFill>
                <a:schemeClr val="tx1"/>
              </a:solidFill>
              <a:effectLst>
                <a:outerShdw blurRad="38100" dist="38100" dir="2700000" algn="tl">
                  <a:srgbClr val="000000">
                    <a:alpha val="43137"/>
                  </a:srgbClr>
                </a:outerShdw>
              </a:effectLst>
              <a:latin typeface="+mj-lt"/>
              <a:ea typeface="Times New Roman" panose="02020603050405020304" pitchFamily="18" charset="0"/>
            </a:endParaRPr>
          </a:p>
          <a:p>
            <a:pPr marL="171450" indent="0">
              <a:buNone/>
            </a:pPr>
            <a:endParaRPr lang="en-US" sz="2400" dirty="0">
              <a:solidFill>
                <a:schemeClr val="tx1"/>
              </a:solidFill>
              <a:effectLst>
                <a:outerShdw blurRad="38100" dist="38100" dir="2700000" algn="tl">
                  <a:srgbClr val="000000">
                    <a:alpha val="43137"/>
                  </a:srgbClr>
                </a:outerShdw>
              </a:effectLst>
              <a:latin typeface="+mj-lt"/>
              <a:ea typeface="Times New Roman" panose="02020603050405020304" pitchFamily="18" charset="0"/>
            </a:endParaRPr>
          </a:p>
          <a:p>
            <a:pPr marL="342900" lvl="0" indent="-342900">
              <a:buFont typeface="Symbol" panose="05050102010706020507" pitchFamily="18" charset="2"/>
              <a:buChar char=""/>
            </a:pPr>
            <a:r>
              <a:rPr lang="en-US" sz="24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Holiday week: </a:t>
            </a:r>
            <a:r>
              <a:rPr lang="sl-SI" sz="2400" b="1" dirty="0" err="1">
                <a:solidFill>
                  <a:schemeClr val="tx1"/>
                </a:solidFill>
                <a:effectLst>
                  <a:outerShdw blurRad="38100" dist="38100" dir="2700000" algn="tl">
                    <a:srgbClr val="000000">
                      <a:alpha val="43137"/>
                    </a:srgbClr>
                  </a:outerShdw>
                </a:effectLst>
                <a:latin typeface="+mj-lt"/>
                <a:ea typeface="Times New Roman" panose="02020603050405020304" pitchFamily="18" charset="0"/>
              </a:rPr>
              <a:t>The</a:t>
            </a:r>
            <a:r>
              <a:rPr lang="sl-SI" sz="24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 </a:t>
            </a:r>
            <a:r>
              <a:rPr lang="en-US" sz="24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KO-DI-CE</a:t>
            </a:r>
            <a:r>
              <a:rPr lang="sl-SI" sz="24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 </a:t>
            </a:r>
            <a:r>
              <a:rPr lang="sl-SI" sz="2400" b="1" dirty="0" err="1">
                <a:solidFill>
                  <a:schemeClr val="tx1"/>
                </a:solidFill>
                <a:effectLst>
                  <a:outerShdw blurRad="38100" dist="38100" dir="2700000" algn="tl">
                    <a:srgbClr val="000000">
                      <a:alpha val="43137"/>
                    </a:srgbClr>
                  </a:outerShdw>
                </a:effectLst>
                <a:latin typeface="+mj-lt"/>
                <a:ea typeface="Times New Roman" panose="02020603050405020304" pitchFamily="18" charset="0"/>
              </a:rPr>
              <a:t>project</a:t>
            </a:r>
            <a:r>
              <a:rPr lang="en-US" sz="2400" b="1"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 (1-5 July 2024)</a:t>
            </a:r>
          </a:p>
          <a:p>
            <a:pPr marL="171450" indent="0">
              <a:buNone/>
            </a:pPr>
            <a:r>
              <a:rPr lang="en-US" sz="2400" dirty="0">
                <a:solidFill>
                  <a:schemeClr val="tx1"/>
                </a:solidFill>
                <a:effectLst>
                  <a:outerShdw blurRad="38100" dist="38100" dir="2700000" algn="tl">
                    <a:srgbClr val="000000">
                      <a:alpha val="43137"/>
                    </a:srgbClr>
                  </a:outerShdw>
                </a:effectLst>
                <a:latin typeface="+mj-lt"/>
                <a:ea typeface="Times New Roman" panose="02020603050405020304" pitchFamily="18" charset="0"/>
              </a:rPr>
              <a:t>The project strengthens and develops girls' digital competences. Through a series of free workshops on prototyping, programming, online safety, netiquette and the use of various digital tools, the girls acquire basic knowledge in computing and informatics and strengthen their digital competences.</a:t>
            </a:r>
            <a:endParaRPr lang="en-US" sz="900" dirty="0">
              <a:solidFill>
                <a:schemeClr val="tx1"/>
              </a:solidFill>
              <a:effectLst>
                <a:outerShdw blurRad="38100" dist="38100" dir="2700000" algn="tl">
                  <a:srgbClr val="000000">
                    <a:alpha val="43137"/>
                  </a:srgbClr>
                </a:outerShdw>
              </a:effectLst>
              <a:latin typeface="+mj-lt"/>
              <a:ea typeface="Times New Roman" panose="02020603050405020304" pitchFamily="18" charset="0"/>
            </a:endParaRPr>
          </a:p>
        </p:txBody>
      </p:sp>
      <p:sp>
        <p:nvSpPr>
          <p:cNvPr id="5" name="PoljeZBesedilom 4">
            <a:extLst>
              <a:ext uri="{FF2B5EF4-FFF2-40B4-BE49-F238E27FC236}">
                <a16:creationId xmlns:a16="http://schemas.microsoft.com/office/drawing/2014/main" id="{5DA9E0E5-C650-6440-2863-0C10D98D851F}"/>
              </a:ext>
            </a:extLst>
          </p:cNvPr>
          <p:cNvSpPr txBox="1"/>
          <p:nvPr/>
        </p:nvSpPr>
        <p:spPr>
          <a:xfrm>
            <a:off x="454085" y="449602"/>
            <a:ext cx="10947410" cy="862159"/>
          </a:xfrm>
          <a:prstGeom prst="rect">
            <a:avLst/>
          </a:prstGeom>
          <a:noFill/>
        </p:spPr>
        <p:txBody>
          <a:bodyPr wrap="square">
            <a:spAutoFit/>
          </a:bodyPr>
          <a:lstStyle/>
          <a:p>
            <a:pPr algn="ctr">
              <a:lnSpc>
                <a:spcPct val="107000"/>
              </a:lnSpc>
              <a:spcAft>
                <a:spcPts val="800"/>
              </a:spcAft>
            </a:pPr>
            <a:r>
              <a:rPr lang="en-US" sz="2400" b="1" kern="100" dirty="0">
                <a:effectLst>
                  <a:outerShdw blurRad="38100" dist="38100" dir="2700000" algn="tl">
                    <a:srgbClr val="000000">
                      <a:alpha val="43137"/>
                    </a:srgbClr>
                  </a:outerShdw>
                </a:effectLst>
                <a:latin typeface="Century Gothic" panose="020B0502020202020204" pitchFamily="34" charset="0"/>
                <a:ea typeface="Calibri" panose="020F0502020204030204" pitchFamily="34" charset="0"/>
                <a:cs typeface="Times New Roman" panose="02020603050405020304" pitchFamily="18" charset="0"/>
              </a:rPr>
              <a:t>Encouraging girls and women for </a:t>
            </a:r>
            <a:r>
              <a:rPr lang="sl-SI" sz="2400" b="1" kern="100" dirty="0">
                <a:effectLst>
                  <a:outerShdw blurRad="38100" dist="38100" dir="2700000" algn="tl">
                    <a:srgbClr val="000000">
                      <a:alpha val="43137"/>
                    </a:srgbClr>
                  </a:outerShdw>
                </a:effectLst>
                <a:latin typeface="Century Gothic" panose="020B0502020202020204" pitchFamily="34" charset="0"/>
                <a:ea typeface="Calibri" panose="020F0502020204030204" pitchFamily="34" charset="0"/>
                <a:cs typeface="Times New Roman" panose="02020603050405020304" pitchFamily="18" charset="0"/>
              </a:rPr>
              <a:t>ICT</a:t>
            </a:r>
            <a:r>
              <a:rPr lang="en-US" sz="2400" b="1" kern="100" dirty="0">
                <a:effectLst>
                  <a:outerShdw blurRad="38100" dist="38100" dir="2700000" algn="tl">
                    <a:srgbClr val="000000">
                      <a:alpha val="43137"/>
                    </a:srgbClr>
                  </a:outerShdw>
                </a:effectLst>
                <a:latin typeface="Century Gothic" panose="020B0502020202020204" pitchFamily="34" charset="0"/>
                <a:ea typeface="Calibri" panose="020F0502020204030204" pitchFamily="34" charset="0"/>
                <a:cs typeface="Times New Roman" panose="02020603050405020304" pitchFamily="18" charset="0"/>
              </a:rPr>
              <a:t> and STEM professions through other projects in Slovenia: </a:t>
            </a:r>
            <a:endParaRPr lang="en-US" sz="2400" b="1" kern="1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1048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a:extLst>
              <a:ext uri="{FF2B5EF4-FFF2-40B4-BE49-F238E27FC236}">
                <a16:creationId xmlns:a16="http://schemas.microsoft.com/office/drawing/2014/main" id="{E53E10DA-AF65-16F2-2220-3A0444947E81}"/>
              </a:ext>
            </a:extLst>
          </p:cNvPr>
          <p:cNvSpPr>
            <a:spLocks noGrp="1"/>
          </p:cNvSpPr>
          <p:nvPr>
            <p:ph idx="1"/>
          </p:nvPr>
        </p:nvSpPr>
        <p:spPr>
          <a:xfrm>
            <a:off x="1428108" y="1171254"/>
            <a:ext cx="8712485" cy="3965825"/>
          </a:xfrm>
        </p:spPr>
        <p:txBody>
          <a:bodyPr>
            <a:normAutofit/>
          </a:bodyPr>
          <a:lstStyle/>
          <a:p>
            <a:pPr marL="0" lvl="0" indent="0" algn="ctr">
              <a:lnSpc>
                <a:spcPct val="107000"/>
              </a:lnSpc>
              <a:spcAft>
                <a:spcPts val="800"/>
              </a:spcAft>
              <a:buNone/>
            </a:pPr>
            <a:r>
              <a:rPr lang="en-GB" sz="4000" b="1" i="1" kern="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Thank you for your attention</a:t>
            </a:r>
            <a:r>
              <a:rPr lang="sl-SI" sz="4000" b="1" i="1" kern="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751042281"/>
      </p:ext>
    </p:extLst>
  </p:cSld>
  <p:clrMapOvr>
    <a:masterClrMapping/>
  </p:clrMapOvr>
</p:sld>
</file>

<file path=ppt/theme/theme1.xml><?xml version="1.0" encoding="utf-8"?>
<a:theme xmlns:a="http://schemas.openxmlformats.org/drawingml/2006/main" name="Rezina">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240BEE36140C4099AA2AE462C59614" ma:contentTypeVersion="2" ma:contentTypeDescription="Create a new document." ma:contentTypeScope="" ma:versionID="e63c2246d32922dcb5ba18055bf4d5d1">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f03cfa57e716973114bdf2422329f5c"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36FA76E-3CFA-48AA-956F-7B208F0E8F9D}"/>
</file>

<file path=customXml/itemProps2.xml><?xml version="1.0" encoding="utf-8"?>
<ds:datastoreItem xmlns:ds="http://schemas.openxmlformats.org/officeDocument/2006/customXml" ds:itemID="{4231DAE1-0CCB-475D-8952-38D18B6E581D}"/>
</file>

<file path=customXml/itemProps3.xml><?xml version="1.0" encoding="utf-8"?>
<ds:datastoreItem xmlns:ds="http://schemas.openxmlformats.org/officeDocument/2006/customXml" ds:itemID="{A9514738-1719-46D4-8AEC-9B4064C62D1D}"/>
</file>

<file path=docProps/app.xml><?xml version="1.0" encoding="utf-8"?>
<Properties xmlns="http://schemas.openxmlformats.org/officeDocument/2006/extended-properties" xmlns:vt="http://schemas.openxmlformats.org/officeDocument/2006/docPropsVTypes">
  <Template>Slice</Template>
  <TotalTime>531</TotalTime>
  <Words>680</Words>
  <Application>Microsoft Office PowerPoint</Application>
  <PresentationFormat>Širokozaslonsko</PresentationFormat>
  <Paragraphs>77</Paragraphs>
  <Slides>8</Slides>
  <Notes>0</Notes>
  <HiddenSlides>0</HiddenSlides>
  <MMClips>0</MMClips>
  <ScaleCrop>false</ScaleCrop>
  <HeadingPairs>
    <vt:vector size="6" baseType="variant">
      <vt:variant>
        <vt:lpstr>Uporabljene pisave</vt:lpstr>
      </vt:variant>
      <vt:variant>
        <vt:i4>7</vt:i4>
      </vt:variant>
      <vt:variant>
        <vt:lpstr>Tema</vt:lpstr>
      </vt:variant>
      <vt:variant>
        <vt:i4>1</vt:i4>
      </vt:variant>
      <vt:variant>
        <vt:lpstr>Naslovi diapozitivov</vt:lpstr>
      </vt:variant>
      <vt:variant>
        <vt:i4>8</vt:i4>
      </vt:variant>
    </vt:vector>
  </HeadingPairs>
  <TitlesOfParts>
    <vt:vector size="16" baseType="lpstr">
      <vt:lpstr>Arial</vt:lpstr>
      <vt:lpstr>Calibri</vt:lpstr>
      <vt:lpstr>Century Gothic</vt:lpstr>
      <vt:lpstr>Courier New</vt:lpstr>
      <vt:lpstr>Symbol</vt:lpstr>
      <vt:lpstr>Wingdings</vt:lpstr>
      <vt:lpstr>Wingdings 3</vt:lpstr>
      <vt:lpstr>Rezina</vt:lpstr>
      <vt:lpstr>REPUBLIC OF SLOVENIA  MINISTRY OF DIGITAL TRANSFORMATION </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Company>MJU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REPUBLIC OF SLOVENIA  MINISTRY OF DIGITAL TRANSFORMATION</dc:title>
  <dc:creator>Ksenja Podpecan</dc:creator>
  <cp:lastModifiedBy>Ksenja Podpecan</cp:lastModifiedBy>
  <cp:revision>57</cp:revision>
  <dcterms:created xsi:type="dcterms:W3CDTF">2024-05-03T15:17:41Z</dcterms:created>
  <dcterms:modified xsi:type="dcterms:W3CDTF">2024-05-06T19:40:42Z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0x01010042240BEE36140C4099AA2AE462C59614</vt:lpwstr>
  </property>
</Properties>
</file>