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Layouts/slideLayout2.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90" r:id="rId2"/>
  </p:sldMasterIdLst>
  <p:notesMasterIdLst>
    <p:notesMasterId r:id="rId41"/>
  </p:notesMasterIdLst>
  <p:handoutMasterIdLst>
    <p:handoutMasterId r:id="rId42"/>
  </p:handoutMasterIdLst>
  <p:sldIdLst>
    <p:sldId id="608" r:id="rId3"/>
    <p:sldId id="660" r:id="rId4"/>
    <p:sldId id="689" r:id="rId5"/>
    <p:sldId id="485" r:id="rId6"/>
    <p:sldId id="570" r:id="rId7"/>
    <p:sldId id="742" r:id="rId8"/>
    <p:sldId id="723" r:id="rId9"/>
    <p:sldId id="743" r:id="rId10"/>
    <p:sldId id="728" r:id="rId11"/>
    <p:sldId id="686" r:id="rId12"/>
    <p:sldId id="763" r:id="rId13"/>
    <p:sldId id="733" r:id="rId14"/>
    <p:sldId id="772" r:id="rId15"/>
    <p:sldId id="744" r:id="rId16"/>
    <p:sldId id="745" r:id="rId17"/>
    <p:sldId id="694" r:id="rId18"/>
    <p:sldId id="766" r:id="rId19"/>
    <p:sldId id="771" r:id="rId20"/>
    <p:sldId id="706" r:id="rId21"/>
    <p:sldId id="737" r:id="rId22"/>
    <p:sldId id="773" r:id="rId23"/>
    <p:sldId id="705" r:id="rId24"/>
    <p:sldId id="678" r:id="rId25"/>
    <p:sldId id="670" r:id="rId26"/>
    <p:sldId id="717" r:id="rId27"/>
    <p:sldId id="774" r:id="rId28"/>
    <p:sldId id="767" r:id="rId29"/>
    <p:sldId id="776" r:id="rId30"/>
    <p:sldId id="778" r:id="rId31"/>
    <p:sldId id="760" r:id="rId32"/>
    <p:sldId id="769" r:id="rId33"/>
    <p:sldId id="768" r:id="rId34"/>
    <p:sldId id="779" r:id="rId35"/>
    <p:sldId id="780" r:id="rId36"/>
    <p:sldId id="770" r:id="rId37"/>
    <p:sldId id="761" r:id="rId38"/>
    <p:sldId id="762" r:id="rId39"/>
    <p:sldId id="707" r:id="rId40"/>
  </p:sldIdLst>
  <p:sldSz cx="9144000" cy="6858000" type="screen4x3"/>
  <p:notesSz cx="9874250" cy="67976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A0A0A"/>
    <a:srgbClr val="FF6126"/>
    <a:srgbClr val="E74F89"/>
    <a:srgbClr val="3399FF"/>
    <a:srgbClr val="CCECFF"/>
    <a:srgbClr val="FFFF66"/>
    <a:srgbClr val="1B5BA2"/>
    <a:srgbClr val="0099FF"/>
    <a:srgbClr val="9F1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97" d="100"/>
          <a:sy n="97" d="100"/>
        </p:scale>
        <p:origin x="210" y="90"/>
      </p:cViewPr>
      <p:guideLst>
        <p:guide orient="horz" pos="2160"/>
        <p:guide pos="2880"/>
      </p:guideLst>
    </p:cSldViewPr>
  </p:slideViewPr>
  <p:outlineViewPr>
    <p:cViewPr>
      <p:scale>
        <a:sx n="33" d="100"/>
        <a:sy n="33" d="100"/>
      </p:scale>
      <p:origin x="0" y="-11340"/>
    </p:cViewPr>
  </p:outlineViewPr>
  <p:notesTextViewPr>
    <p:cViewPr>
      <p:scale>
        <a:sx n="100" d="100"/>
        <a:sy n="100" d="100"/>
      </p:scale>
      <p:origin x="0" y="0"/>
    </p:cViewPr>
  </p:notesTextViewPr>
  <p:sorterViewPr>
    <p:cViewPr>
      <p:scale>
        <a:sx n="100" d="100"/>
        <a:sy n="100" d="100"/>
      </p:scale>
      <p:origin x="0" y="3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dirty="0" smtClean="0"/>
            <a:t>1  Conformance Assessment</a:t>
          </a:r>
          <a:endParaRPr lang="en-US" dirty="0"/>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2 Interoperability</a:t>
          </a:r>
          <a:endParaRPr lang="en-US" dirty="0"/>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t>3          Capacity Building</a:t>
          </a:r>
          <a:endParaRPr lang="en-US" dirty="0"/>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8F218A5D-CEB3-49A1-84EF-913F1B62D5CD}" srcId="{49662AE6-68E5-4628-A17B-0A4E45AA412B}" destId="{48046104-1890-4291-823C-B2E5CC433D79}" srcOrd="2" destOrd="0" parTransId="{6C22CE85-8864-4531-8CF4-2A64836EA138}" sibTransId="{6099B9A3-3F7D-4893-AC17-D7AB53702839}"/>
    <dgm:cxn modelId="{212B0CD4-BA74-4B6D-BC89-F1F0DE257C63}" type="presOf" srcId="{48046104-1890-4291-823C-B2E5CC433D79}" destId="{27606CB9-C8C7-47AA-9645-2680231A5561}" srcOrd="1" destOrd="0" presId="urn:microsoft.com/office/officeart/2005/8/layout/matrix1"/>
    <dgm:cxn modelId="{70960D20-E233-4295-9A63-BC1AC0322C2B}" srcId="{49662AE6-68E5-4628-A17B-0A4E45AA412B}" destId="{980B1970-7B6B-4A9E-87BE-C0EC940F3602}" srcOrd="1" destOrd="0" parTransId="{D5DCEC7C-6A11-49CA-8221-2E48C2FFC8FE}" sibTransId="{188C6930-6564-4F7F-A669-D005FD02C806}"/>
    <dgm:cxn modelId="{06688E3C-3133-49CA-A720-C696FF3679E9}" srcId="{13108186-8875-49F0-BEF7-DCBB3BA78360}" destId="{49662AE6-68E5-4628-A17B-0A4E45AA412B}" srcOrd="0" destOrd="0" parTransId="{969C7A70-3603-4B20-8B31-277D2A6178A3}" sibTransId="{1F8D6196-3809-45F3-A7BC-120649788EA4}"/>
    <dgm:cxn modelId="{2F0B142D-4473-4F04-9ED4-D86F3B5954D5}" type="presOf" srcId="{13108186-8875-49F0-BEF7-DCBB3BA78360}" destId="{295A8491-16CE-4ACA-8CA4-637B6B2299B9}" srcOrd="0" destOrd="0" presId="urn:microsoft.com/office/officeart/2005/8/layout/matrix1"/>
    <dgm:cxn modelId="{6DADAF20-09A0-4622-A0AA-D7AD58073992}" type="presOf" srcId="{49662AE6-68E5-4628-A17B-0A4E45AA412B}" destId="{8B3A5DC7-61E4-4656-BD65-65A377AD5347}" srcOrd="0" destOrd="0" presId="urn:microsoft.com/office/officeart/2005/8/layout/matrix1"/>
    <dgm:cxn modelId="{5694BD17-C47E-46A0-AFAA-87BE09740FA3}" type="presOf" srcId="{75141E06-2236-4368-8880-354C4B5A599E}" destId="{F3D05419-02D5-4E05-802B-56819E15B0F7}" srcOrd="0" destOrd="0" presId="urn:microsoft.com/office/officeart/2005/8/layout/matrix1"/>
    <dgm:cxn modelId="{4E99D87A-73A5-41CE-8134-B94EAF6FC6BC}" type="presOf" srcId="{B1BAC015-E1A3-457F-875C-772CA79E25CC}" destId="{C46A1041-0648-42C1-855E-E4C955464D52}" srcOrd="1" destOrd="0" presId="urn:microsoft.com/office/officeart/2005/8/layout/matrix1"/>
    <dgm:cxn modelId="{CC187E5B-FC6D-4506-9B91-C0B59BF43975}" type="presOf" srcId="{B1BAC015-E1A3-457F-875C-772CA79E25CC}" destId="{D6A4F6DA-11F5-4DEF-ACFD-184488894B00}" srcOrd="0"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17AE81FA-85AF-4FCD-A92C-7D92AC58A029}" type="presOf" srcId="{980B1970-7B6B-4A9E-87BE-C0EC940F3602}" destId="{FE4AD0F1-E319-4ADD-8A59-924AB8316502}" srcOrd="0" destOrd="0" presId="urn:microsoft.com/office/officeart/2005/8/layout/matrix1"/>
    <dgm:cxn modelId="{71871CEC-51B2-4247-A154-2F62A5E46DF4}" type="presOf" srcId="{48046104-1890-4291-823C-B2E5CC433D79}" destId="{D4B202FF-EAFE-414C-A78E-204DB49AD503}" srcOrd="0" destOrd="0" presId="urn:microsoft.com/office/officeart/2005/8/layout/matrix1"/>
    <dgm:cxn modelId="{1ECA936C-5CD5-4874-8DB1-863E22058B69}" type="presOf" srcId="{75141E06-2236-4368-8880-354C4B5A599E}" destId="{CDB4452D-6190-43F8-8D65-D9CE9AB50682}"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5DA68933-314F-47F5-B7E7-0E0AEA2FD829}" type="presOf" srcId="{980B1970-7B6B-4A9E-87BE-C0EC940F3602}" destId="{517CB1FE-A6C5-4F65-B192-22F6AFBC7134}" srcOrd="1" destOrd="0" presId="urn:microsoft.com/office/officeart/2005/8/layout/matrix1"/>
    <dgm:cxn modelId="{D9B7D225-36DB-4DD4-9E0D-45C90ACA7852}" type="presParOf" srcId="{295A8491-16CE-4ACA-8CA4-637B6B2299B9}" destId="{26511AA4-AB34-4DB1-82CD-0D0C2AA1CEF3}" srcOrd="0" destOrd="0" presId="urn:microsoft.com/office/officeart/2005/8/layout/matrix1"/>
    <dgm:cxn modelId="{09CD38BA-5915-4C56-B15E-D51F8FF24A07}" type="presParOf" srcId="{26511AA4-AB34-4DB1-82CD-0D0C2AA1CEF3}" destId="{D6A4F6DA-11F5-4DEF-ACFD-184488894B00}" srcOrd="0" destOrd="0" presId="urn:microsoft.com/office/officeart/2005/8/layout/matrix1"/>
    <dgm:cxn modelId="{7A0D3999-7F5F-40A1-8A61-24D60DC3406A}" type="presParOf" srcId="{26511AA4-AB34-4DB1-82CD-0D0C2AA1CEF3}" destId="{C46A1041-0648-42C1-855E-E4C955464D52}" srcOrd="1" destOrd="0" presId="urn:microsoft.com/office/officeart/2005/8/layout/matrix1"/>
    <dgm:cxn modelId="{EE5FEDC4-41C6-4E22-AB4C-FC7E16229839}" type="presParOf" srcId="{26511AA4-AB34-4DB1-82CD-0D0C2AA1CEF3}" destId="{FE4AD0F1-E319-4ADD-8A59-924AB8316502}" srcOrd="2" destOrd="0" presId="urn:microsoft.com/office/officeart/2005/8/layout/matrix1"/>
    <dgm:cxn modelId="{E722A1C8-AB11-4F02-816E-1C88C7B19FCB}" type="presParOf" srcId="{26511AA4-AB34-4DB1-82CD-0D0C2AA1CEF3}" destId="{517CB1FE-A6C5-4F65-B192-22F6AFBC7134}" srcOrd="3" destOrd="0" presId="urn:microsoft.com/office/officeart/2005/8/layout/matrix1"/>
    <dgm:cxn modelId="{87DA7A82-7D14-439B-B54F-A03A08B9D4F2}" type="presParOf" srcId="{26511AA4-AB34-4DB1-82CD-0D0C2AA1CEF3}" destId="{D4B202FF-EAFE-414C-A78E-204DB49AD503}" srcOrd="4" destOrd="0" presId="urn:microsoft.com/office/officeart/2005/8/layout/matrix1"/>
    <dgm:cxn modelId="{36B4BE17-EA1D-43BE-8ACA-0439E430D02F}" type="presParOf" srcId="{26511AA4-AB34-4DB1-82CD-0D0C2AA1CEF3}" destId="{27606CB9-C8C7-47AA-9645-2680231A5561}" srcOrd="5" destOrd="0" presId="urn:microsoft.com/office/officeart/2005/8/layout/matrix1"/>
    <dgm:cxn modelId="{65A03395-AAFA-4F98-81A3-7A5FDB6ED7C6}" type="presParOf" srcId="{26511AA4-AB34-4DB1-82CD-0D0C2AA1CEF3}" destId="{F3D05419-02D5-4E05-802B-56819E15B0F7}" srcOrd="6" destOrd="0" presId="urn:microsoft.com/office/officeart/2005/8/layout/matrix1"/>
    <dgm:cxn modelId="{00774820-3CEE-4804-A5A7-4420BD7648C2}" type="presParOf" srcId="{26511AA4-AB34-4DB1-82CD-0D0C2AA1CEF3}" destId="{CDB4452D-6190-43F8-8D65-D9CE9AB50682}" srcOrd="7" destOrd="0" presId="urn:microsoft.com/office/officeart/2005/8/layout/matrix1"/>
    <dgm:cxn modelId="{8027EF12-B343-48A6-A8E2-7D8304581379}"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solidFill>
                <a:srgbClr val="0A0A0A"/>
              </a:solidFill>
            </a:rPr>
            <a:t>3          Capacity Building</a:t>
          </a:r>
          <a:endParaRPr lang="en-US" dirty="0">
            <a:solidFill>
              <a:srgbClr val="0A0A0A"/>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6ACB934A-B735-4AE4-A532-EC31324346E3}" type="presOf" srcId="{49662AE6-68E5-4628-A17B-0A4E45AA412B}" destId="{8B3A5DC7-61E4-4656-BD65-65A377AD5347}" srcOrd="0" destOrd="0" presId="urn:microsoft.com/office/officeart/2005/8/layout/matrix1"/>
    <dgm:cxn modelId="{23831591-BF78-4483-AB1E-B3D23E6E1573}" type="presOf" srcId="{B1BAC015-E1A3-457F-875C-772CA79E25CC}" destId="{D6A4F6DA-11F5-4DEF-ACFD-184488894B00}" srcOrd="0" destOrd="0" presId="urn:microsoft.com/office/officeart/2005/8/layout/matrix1"/>
    <dgm:cxn modelId="{36A062A6-AE6E-43FE-B36A-B331ED5D6B9E}" type="presOf" srcId="{980B1970-7B6B-4A9E-87BE-C0EC940F3602}" destId="{FE4AD0F1-E319-4ADD-8A59-924AB8316502}" srcOrd="0" destOrd="0" presId="urn:microsoft.com/office/officeart/2005/8/layout/matrix1"/>
    <dgm:cxn modelId="{8AA954D9-E976-4709-A342-077E27277901}" type="presOf" srcId="{48046104-1890-4291-823C-B2E5CC433D79}" destId="{D4B202FF-EAFE-414C-A78E-204DB49AD503}" srcOrd="0"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06688E3C-3133-49CA-A720-C696FF3679E9}" srcId="{13108186-8875-49F0-BEF7-DCBB3BA78360}" destId="{49662AE6-68E5-4628-A17B-0A4E45AA412B}" srcOrd="0" destOrd="0" parTransId="{969C7A70-3603-4B20-8B31-277D2A6178A3}" sibTransId="{1F8D6196-3809-45F3-A7BC-120649788EA4}"/>
    <dgm:cxn modelId="{BC4E4669-E391-46FB-893D-A77571934D01}" type="presOf" srcId="{980B1970-7B6B-4A9E-87BE-C0EC940F3602}" destId="{517CB1FE-A6C5-4F65-B192-22F6AFBC7134}" srcOrd="1" destOrd="0" presId="urn:microsoft.com/office/officeart/2005/8/layout/matrix1"/>
    <dgm:cxn modelId="{804A30CE-EB56-4BB1-A65D-B5C6ACE23065}" type="presOf" srcId="{75141E06-2236-4368-8880-354C4B5A599E}" destId="{CDB4452D-6190-43F8-8D65-D9CE9AB50682}"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E4BF436C-51C2-4816-8CBD-A8CDAEE149EE}" type="presOf" srcId="{13108186-8875-49F0-BEF7-DCBB3BA78360}" destId="{295A8491-16CE-4ACA-8CA4-637B6B2299B9}" srcOrd="0" destOrd="0" presId="urn:microsoft.com/office/officeart/2005/8/layout/matrix1"/>
    <dgm:cxn modelId="{F8D97763-B826-4199-9BAF-58BFB1164E2F}" type="presOf" srcId="{48046104-1890-4291-823C-B2E5CC433D79}" destId="{27606CB9-C8C7-47AA-9645-2680231A5561}" srcOrd="1" destOrd="0" presId="urn:microsoft.com/office/officeart/2005/8/layout/matrix1"/>
    <dgm:cxn modelId="{10C4668F-33A5-4B3D-AF3C-EA98D4DCE95F}" type="presOf" srcId="{B1BAC015-E1A3-457F-875C-772CA79E25CC}" destId="{C46A1041-0648-42C1-855E-E4C955464D52}"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E9FB34E7-9276-4023-BA40-E166E8521B2C}" type="presOf" srcId="{75141E06-2236-4368-8880-354C4B5A599E}" destId="{F3D05419-02D5-4E05-802B-56819E15B0F7}" srcOrd="0" destOrd="0" presId="urn:microsoft.com/office/officeart/2005/8/layout/matrix1"/>
    <dgm:cxn modelId="{2810E02D-8200-4663-9DC6-355E86ACF29B}" type="presParOf" srcId="{295A8491-16CE-4ACA-8CA4-637B6B2299B9}" destId="{26511AA4-AB34-4DB1-82CD-0D0C2AA1CEF3}" srcOrd="0" destOrd="0" presId="urn:microsoft.com/office/officeart/2005/8/layout/matrix1"/>
    <dgm:cxn modelId="{04EA29F4-793D-4A01-9561-0B33C76CE963}" type="presParOf" srcId="{26511AA4-AB34-4DB1-82CD-0D0C2AA1CEF3}" destId="{D6A4F6DA-11F5-4DEF-ACFD-184488894B00}" srcOrd="0" destOrd="0" presId="urn:microsoft.com/office/officeart/2005/8/layout/matrix1"/>
    <dgm:cxn modelId="{219CCF8D-1AF3-4B0C-AEF6-03A8FF1BAA30}" type="presParOf" srcId="{26511AA4-AB34-4DB1-82CD-0D0C2AA1CEF3}" destId="{C46A1041-0648-42C1-855E-E4C955464D52}" srcOrd="1" destOrd="0" presId="urn:microsoft.com/office/officeart/2005/8/layout/matrix1"/>
    <dgm:cxn modelId="{07E21B90-E497-4172-95FA-49BAAB057271}" type="presParOf" srcId="{26511AA4-AB34-4DB1-82CD-0D0C2AA1CEF3}" destId="{FE4AD0F1-E319-4ADD-8A59-924AB8316502}" srcOrd="2" destOrd="0" presId="urn:microsoft.com/office/officeart/2005/8/layout/matrix1"/>
    <dgm:cxn modelId="{DD340A7C-2153-4B32-954A-644A4575D425}" type="presParOf" srcId="{26511AA4-AB34-4DB1-82CD-0D0C2AA1CEF3}" destId="{517CB1FE-A6C5-4F65-B192-22F6AFBC7134}" srcOrd="3" destOrd="0" presId="urn:microsoft.com/office/officeart/2005/8/layout/matrix1"/>
    <dgm:cxn modelId="{65D72FD0-6570-466C-99CE-37169CE055AF}" type="presParOf" srcId="{26511AA4-AB34-4DB1-82CD-0D0C2AA1CEF3}" destId="{D4B202FF-EAFE-414C-A78E-204DB49AD503}" srcOrd="4" destOrd="0" presId="urn:microsoft.com/office/officeart/2005/8/layout/matrix1"/>
    <dgm:cxn modelId="{54988C77-232B-4C3A-A069-C67A508DACD0}" type="presParOf" srcId="{26511AA4-AB34-4DB1-82CD-0D0C2AA1CEF3}" destId="{27606CB9-C8C7-47AA-9645-2680231A5561}" srcOrd="5" destOrd="0" presId="urn:microsoft.com/office/officeart/2005/8/layout/matrix1"/>
    <dgm:cxn modelId="{40296FE4-40DD-46F1-BC0C-8302661F9887}" type="presParOf" srcId="{26511AA4-AB34-4DB1-82CD-0D0C2AA1CEF3}" destId="{F3D05419-02D5-4E05-802B-56819E15B0F7}" srcOrd="6" destOrd="0" presId="urn:microsoft.com/office/officeart/2005/8/layout/matrix1"/>
    <dgm:cxn modelId="{A483A643-0FFA-4C7D-953C-9B70A611BC44}" type="presParOf" srcId="{26511AA4-AB34-4DB1-82CD-0D0C2AA1CEF3}" destId="{CDB4452D-6190-43F8-8D65-D9CE9AB50682}" srcOrd="7" destOrd="0" presId="urn:microsoft.com/office/officeart/2005/8/layout/matrix1"/>
    <dgm:cxn modelId="{C39AD608-1616-4006-AACB-8DD7226FA15B}"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solidFill>
                <a:srgbClr val="0A0A0A"/>
              </a:solidFill>
            </a:rPr>
            <a:t>4           Testing Centers (Labs/MRAs)</a:t>
          </a:r>
          <a:endParaRPr lang="en-US" dirty="0">
            <a:solidFill>
              <a:srgbClr val="0A0A0A"/>
            </a:solidFill>
          </a:endParaRPr>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3          Capacity Building</a:t>
          </a:r>
          <a:endParaRPr lang="en-US" dirty="0">
            <a:solidFill>
              <a:schemeClr val="tx1">
                <a:lumMod val="40000"/>
                <a:lumOff val="60000"/>
              </a:schemeClr>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9938E987-B39A-4079-864D-482662FDF954}" type="presOf" srcId="{48046104-1890-4291-823C-B2E5CC433D79}" destId="{D4B202FF-EAFE-414C-A78E-204DB49AD503}" srcOrd="0"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D3FDDF3E-4A66-4571-A62C-0F2CC5A43B92}" type="presOf" srcId="{980B1970-7B6B-4A9E-87BE-C0EC940F3602}" destId="{FE4AD0F1-E319-4ADD-8A59-924AB8316502}" srcOrd="0" destOrd="0" presId="urn:microsoft.com/office/officeart/2005/8/layout/matrix1"/>
    <dgm:cxn modelId="{06688E3C-3133-49CA-A720-C696FF3679E9}" srcId="{13108186-8875-49F0-BEF7-DCBB3BA78360}" destId="{49662AE6-68E5-4628-A17B-0A4E45AA412B}" srcOrd="0" destOrd="0" parTransId="{969C7A70-3603-4B20-8B31-277D2A6178A3}" sibTransId="{1F8D6196-3809-45F3-A7BC-120649788EA4}"/>
    <dgm:cxn modelId="{E38042F8-44F7-497A-B95A-A03B6B428FC4}" type="presOf" srcId="{49662AE6-68E5-4628-A17B-0A4E45AA412B}" destId="{8B3A5DC7-61E4-4656-BD65-65A377AD5347}" srcOrd="0" destOrd="0" presId="urn:microsoft.com/office/officeart/2005/8/layout/matrix1"/>
    <dgm:cxn modelId="{19F163E6-D298-4775-A839-FC78320B1423}" type="presOf" srcId="{B1BAC015-E1A3-457F-875C-772CA79E25CC}" destId="{D6A4F6DA-11F5-4DEF-ACFD-184488894B00}" srcOrd="0" destOrd="0" presId="urn:microsoft.com/office/officeart/2005/8/layout/matrix1"/>
    <dgm:cxn modelId="{1C80F664-BAAC-44DD-AA15-0E87E15A5DB3}" type="presOf" srcId="{13108186-8875-49F0-BEF7-DCBB3BA78360}" destId="{295A8491-16CE-4ACA-8CA4-637B6B2299B9}" srcOrd="0" destOrd="0" presId="urn:microsoft.com/office/officeart/2005/8/layout/matrix1"/>
    <dgm:cxn modelId="{903D3E1A-0BD3-425A-B028-3CE93ECBFD56}" type="presOf" srcId="{B1BAC015-E1A3-457F-875C-772CA79E25CC}" destId="{C46A1041-0648-42C1-855E-E4C955464D52}" srcOrd="1" destOrd="0" presId="urn:microsoft.com/office/officeart/2005/8/layout/matrix1"/>
    <dgm:cxn modelId="{98AA67A8-CCAF-44C6-8057-F4A83D597027}" type="presOf" srcId="{75141E06-2236-4368-8880-354C4B5A599E}" destId="{F3D05419-02D5-4E05-802B-56819E15B0F7}" srcOrd="0" destOrd="0" presId="urn:microsoft.com/office/officeart/2005/8/layout/matrix1"/>
    <dgm:cxn modelId="{08278CD8-6B58-4591-9895-B6C5967ECAFC}" type="presOf" srcId="{980B1970-7B6B-4A9E-87BE-C0EC940F3602}" destId="{517CB1FE-A6C5-4F65-B192-22F6AFBC7134}"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F257FD18-FC0C-4155-B342-1CB51A7704D5}" type="presOf" srcId="{48046104-1890-4291-823C-B2E5CC433D79}" destId="{27606CB9-C8C7-47AA-9645-2680231A5561}"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7CD6A825-5FC4-4E08-AC99-6BA4B0BC76D0}" type="presOf" srcId="{75141E06-2236-4368-8880-354C4B5A599E}" destId="{CDB4452D-6190-43F8-8D65-D9CE9AB50682}" srcOrd="1" destOrd="0" presId="urn:microsoft.com/office/officeart/2005/8/layout/matrix1"/>
    <dgm:cxn modelId="{E17E4F73-F37C-412D-8192-DE6B50A88667}" type="presParOf" srcId="{295A8491-16CE-4ACA-8CA4-637B6B2299B9}" destId="{26511AA4-AB34-4DB1-82CD-0D0C2AA1CEF3}" srcOrd="0" destOrd="0" presId="urn:microsoft.com/office/officeart/2005/8/layout/matrix1"/>
    <dgm:cxn modelId="{9FBD73A6-D007-4AED-831C-294B3ED0C215}" type="presParOf" srcId="{26511AA4-AB34-4DB1-82CD-0D0C2AA1CEF3}" destId="{D6A4F6DA-11F5-4DEF-ACFD-184488894B00}" srcOrd="0" destOrd="0" presId="urn:microsoft.com/office/officeart/2005/8/layout/matrix1"/>
    <dgm:cxn modelId="{5594DECA-CA48-4BAB-8705-BAF1985F685A}" type="presParOf" srcId="{26511AA4-AB34-4DB1-82CD-0D0C2AA1CEF3}" destId="{C46A1041-0648-42C1-855E-E4C955464D52}" srcOrd="1" destOrd="0" presId="urn:microsoft.com/office/officeart/2005/8/layout/matrix1"/>
    <dgm:cxn modelId="{D9470A98-B677-4670-BDD9-F758722705CF}" type="presParOf" srcId="{26511AA4-AB34-4DB1-82CD-0D0C2AA1CEF3}" destId="{FE4AD0F1-E319-4ADD-8A59-924AB8316502}" srcOrd="2" destOrd="0" presId="urn:microsoft.com/office/officeart/2005/8/layout/matrix1"/>
    <dgm:cxn modelId="{EEE965CF-DA84-4FFB-BE8E-F907FF4ABA24}" type="presParOf" srcId="{26511AA4-AB34-4DB1-82CD-0D0C2AA1CEF3}" destId="{517CB1FE-A6C5-4F65-B192-22F6AFBC7134}" srcOrd="3" destOrd="0" presId="urn:microsoft.com/office/officeart/2005/8/layout/matrix1"/>
    <dgm:cxn modelId="{6A545464-A3C6-41AD-B6A4-833C636B09B9}" type="presParOf" srcId="{26511AA4-AB34-4DB1-82CD-0D0C2AA1CEF3}" destId="{D4B202FF-EAFE-414C-A78E-204DB49AD503}" srcOrd="4" destOrd="0" presId="urn:microsoft.com/office/officeart/2005/8/layout/matrix1"/>
    <dgm:cxn modelId="{45D84104-2BDC-4BCB-BBFD-81AA4D954DD1}" type="presParOf" srcId="{26511AA4-AB34-4DB1-82CD-0D0C2AA1CEF3}" destId="{27606CB9-C8C7-47AA-9645-2680231A5561}" srcOrd="5" destOrd="0" presId="urn:microsoft.com/office/officeart/2005/8/layout/matrix1"/>
    <dgm:cxn modelId="{146AA88D-AD0E-47F0-8D8C-81FDC8D4615F}" type="presParOf" srcId="{26511AA4-AB34-4DB1-82CD-0D0C2AA1CEF3}" destId="{F3D05419-02D5-4E05-802B-56819E15B0F7}" srcOrd="6" destOrd="0" presId="urn:microsoft.com/office/officeart/2005/8/layout/matrix1"/>
    <dgm:cxn modelId="{FDD90DF0-8BD7-4F95-A364-0917E22CF068}" type="presParOf" srcId="{26511AA4-AB34-4DB1-82CD-0D0C2AA1CEF3}" destId="{CDB4452D-6190-43F8-8D65-D9CE9AB50682}" srcOrd="7" destOrd="0" presId="urn:microsoft.com/office/officeart/2005/8/layout/matrix1"/>
    <dgm:cxn modelId="{C2D0D440-E51B-4765-A248-708BAAC8A657}"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79136" cy="339516"/>
          </a:xfrm>
          <a:prstGeom prst="rect">
            <a:avLst/>
          </a:prstGeom>
        </p:spPr>
        <p:txBody>
          <a:bodyPr vert="horz" lIns="88230" tIns="44115" rIns="88230" bIns="44115" rtlCol="0"/>
          <a:lstStyle>
            <a:lvl1pPr algn="l">
              <a:defRPr sz="1200"/>
            </a:lvl1pPr>
          </a:lstStyle>
          <a:p>
            <a:endParaRPr lang="en-US" dirty="0"/>
          </a:p>
        </p:txBody>
      </p:sp>
      <p:sp>
        <p:nvSpPr>
          <p:cNvPr id="3" name="Date Placeholder 2"/>
          <p:cNvSpPr>
            <a:spLocks noGrp="1"/>
          </p:cNvSpPr>
          <p:nvPr>
            <p:ph type="dt" sz="quarter" idx="1"/>
          </p:nvPr>
        </p:nvSpPr>
        <p:spPr>
          <a:xfrm>
            <a:off x="5592908" y="0"/>
            <a:ext cx="4279136" cy="339516"/>
          </a:xfrm>
          <a:prstGeom prst="rect">
            <a:avLst/>
          </a:prstGeom>
        </p:spPr>
        <p:txBody>
          <a:bodyPr vert="horz" lIns="88230" tIns="44115" rIns="88230" bIns="44115" rtlCol="0"/>
          <a:lstStyle>
            <a:lvl1pPr algn="r">
              <a:defRPr sz="1200"/>
            </a:lvl1pPr>
          </a:lstStyle>
          <a:p>
            <a:fld id="{22D9D3BE-5D8B-4533-A902-34AB45E76870}" type="datetimeFigureOut">
              <a:rPr lang="en-US" smtClean="0"/>
              <a:t>15/04/2015</a:t>
            </a:fld>
            <a:endParaRPr lang="en-US" dirty="0"/>
          </a:p>
        </p:txBody>
      </p:sp>
      <p:sp>
        <p:nvSpPr>
          <p:cNvPr id="4" name="Footer Placeholder 3"/>
          <p:cNvSpPr>
            <a:spLocks noGrp="1"/>
          </p:cNvSpPr>
          <p:nvPr>
            <p:ph type="ftr" sz="quarter" idx="2"/>
          </p:nvPr>
        </p:nvSpPr>
        <p:spPr>
          <a:xfrm>
            <a:off x="2" y="6457106"/>
            <a:ext cx="4279136" cy="339516"/>
          </a:xfrm>
          <a:prstGeom prst="rect">
            <a:avLst/>
          </a:prstGeom>
        </p:spPr>
        <p:txBody>
          <a:bodyPr vert="horz" lIns="88230" tIns="44115" rIns="88230" bIns="44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592908" y="6457106"/>
            <a:ext cx="4279136" cy="339516"/>
          </a:xfrm>
          <a:prstGeom prst="rect">
            <a:avLst/>
          </a:prstGeom>
        </p:spPr>
        <p:txBody>
          <a:bodyPr vert="horz" lIns="88230" tIns="44115" rIns="88230" bIns="44115" rtlCol="0" anchor="b"/>
          <a:lstStyle>
            <a:lvl1pPr algn="r">
              <a:defRPr sz="1200"/>
            </a:lvl1pPr>
          </a:lstStyle>
          <a:p>
            <a:fld id="{6B2CD160-CEA1-4D2E-A52D-CA05A5CAC242}" type="slidenum">
              <a:rPr lang="en-US" smtClean="0"/>
              <a:t>‹#›</a:t>
            </a:fld>
            <a:endParaRPr lang="en-US" dirty="0"/>
          </a:p>
        </p:txBody>
      </p:sp>
    </p:spTree>
    <p:extLst>
      <p:ext uri="{BB962C8B-B14F-4D97-AF65-F5344CB8AC3E}">
        <p14:creationId xmlns:p14="http://schemas.microsoft.com/office/powerpoint/2010/main" val="1422252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7823" cy="340210"/>
          </a:xfrm>
          <a:prstGeom prst="rect">
            <a:avLst/>
          </a:prstGeom>
        </p:spPr>
        <p:txBody>
          <a:bodyPr vert="horz" wrap="square" lIns="88230" tIns="44115" rIns="88230" bIns="44115" numCol="1" anchor="t" anchorCtr="0" compatLnSpc="1">
            <a:prstTxWarp prst="textNoShape">
              <a:avLst/>
            </a:prstTxWarp>
          </a:bodyPr>
          <a:lstStyle>
            <a:lvl1pPr>
              <a:defRPr sz="1200">
                <a:latin typeface="Calibri" pitchFamily="34" charset="0"/>
              </a:defRPr>
            </a:lvl1pPr>
          </a:lstStyle>
          <a:p>
            <a:pPr>
              <a:defRPr/>
            </a:pPr>
            <a:endParaRPr lang="en-CA" dirty="0"/>
          </a:p>
        </p:txBody>
      </p:sp>
      <p:sp>
        <p:nvSpPr>
          <p:cNvPr id="3" name="Date Placeholder 2"/>
          <p:cNvSpPr>
            <a:spLocks noGrp="1"/>
          </p:cNvSpPr>
          <p:nvPr>
            <p:ph type="dt" idx="1"/>
          </p:nvPr>
        </p:nvSpPr>
        <p:spPr>
          <a:xfrm>
            <a:off x="5594078" y="1"/>
            <a:ext cx="4277823" cy="340210"/>
          </a:xfrm>
          <a:prstGeom prst="rect">
            <a:avLst/>
          </a:prstGeom>
        </p:spPr>
        <p:txBody>
          <a:bodyPr vert="horz" wrap="square" lIns="88230" tIns="44115" rIns="88230" bIns="44115" numCol="1" anchor="t" anchorCtr="0" compatLnSpc="1">
            <a:prstTxWarp prst="textNoShape">
              <a:avLst/>
            </a:prstTxWarp>
          </a:bodyPr>
          <a:lstStyle>
            <a:lvl1pPr algn="r">
              <a:defRPr sz="1200">
                <a:latin typeface="Calibri" pitchFamily="34" charset="0"/>
              </a:defRPr>
            </a:lvl1pPr>
          </a:lstStyle>
          <a:p>
            <a:pPr>
              <a:defRPr/>
            </a:pPr>
            <a:fld id="{F42A893C-60B5-48C7-9522-A7DD22FC3865}" type="datetimeFigureOut">
              <a:rPr lang="en-CA"/>
              <a:pPr>
                <a:defRPr/>
              </a:pPr>
              <a:t>15/04/2015</a:t>
            </a:fld>
            <a:endParaRPr lang="en-CA" dirty="0"/>
          </a:p>
        </p:txBody>
      </p:sp>
      <p:sp>
        <p:nvSpPr>
          <p:cNvPr id="4" name="Slide Image Placeholder 3"/>
          <p:cNvSpPr>
            <a:spLocks noGrp="1" noRot="1" noChangeAspect="1"/>
          </p:cNvSpPr>
          <p:nvPr>
            <p:ph type="sldImg" idx="2"/>
          </p:nvPr>
        </p:nvSpPr>
        <p:spPr>
          <a:xfrm>
            <a:off x="3238500" y="511175"/>
            <a:ext cx="3397250" cy="2547938"/>
          </a:xfrm>
          <a:prstGeom prst="rect">
            <a:avLst/>
          </a:prstGeom>
          <a:noFill/>
          <a:ln w="12700">
            <a:solidFill>
              <a:prstClr val="black"/>
            </a:solidFill>
          </a:ln>
        </p:spPr>
        <p:txBody>
          <a:bodyPr vert="horz" lIns="88230" tIns="44115" rIns="88230" bIns="44115" rtlCol="0" anchor="ctr"/>
          <a:lstStyle/>
          <a:p>
            <a:pPr lvl="0"/>
            <a:endParaRPr lang="en-CA" noProof="0" dirty="0" smtClean="0"/>
          </a:p>
        </p:txBody>
      </p:sp>
      <p:sp>
        <p:nvSpPr>
          <p:cNvPr id="5" name="Notes Placeholder 4"/>
          <p:cNvSpPr>
            <a:spLocks noGrp="1"/>
          </p:cNvSpPr>
          <p:nvPr>
            <p:ph type="body" sz="quarter" idx="3"/>
          </p:nvPr>
        </p:nvSpPr>
        <p:spPr>
          <a:xfrm>
            <a:off x="987191" y="3229278"/>
            <a:ext cx="7899870" cy="3058628"/>
          </a:xfrm>
          <a:prstGeom prst="rect">
            <a:avLst/>
          </a:prstGeom>
        </p:spPr>
        <p:txBody>
          <a:bodyPr vert="horz" wrap="square" lIns="88230" tIns="44115" rIns="88230" bIns="441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1" y="6456379"/>
            <a:ext cx="4277823" cy="340210"/>
          </a:xfrm>
          <a:prstGeom prst="rect">
            <a:avLst/>
          </a:prstGeom>
        </p:spPr>
        <p:txBody>
          <a:bodyPr vert="horz" wrap="square" lIns="88230" tIns="44115" rIns="88230" bIns="44115" numCol="1" anchor="b" anchorCtr="0" compatLnSpc="1">
            <a:prstTxWarp prst="textNoShape">
              <a:avLst/>
            </a:prstTxWarp>
          </a:bodyPr>
          <a:lstStyle>
            <a:lvl1pPr>
              <a:defRPr sz="1200">
                <a:latin typeface="Calibri" pitchFamily="34" charset="0"/>
              </a:defRPr>
            </a:lvl1pPr>
          </a:lstStyle>
          <a:p>
            <a:pPr>
              <a:defRPr/>
            </a:pPr>
            <a:endParaRPr lang="en-CA" dirty="0"/>
          </a:p>
        </p:txBody>
      </p:sp>
      <p:sp>
        <p:nvSpPr>
          <p:cNvPr id="7" name="Slide Number Placeholder 6"/>
          <p:cNvSpPr>
            <a:spLocks noGrp="1"/>
          </p:cNvSpPr>
          <p:nvPr>
            <p:ph type="sldNum" sz="quarter" idx="5"/>
          </p:nvPr>
        </p:nvSpPr>
        <p:spPr>
          <a:xfrm>
            <a:off x="5594078" y="6456379"/>
            <a:ext cx="4277823" cy="340210"/>
          </a:xfrm>
          <a:prstGeom prst="rect">
            <a:avLst/>
          </a:prstGeom>
        </p:spPr>
        <p:txBody>
          <a:bodyPr vert="horz" wrap="square" lIns="88230" tIns="44115" rIns="88230" bIns="44115" numCol="1" anchor="b" anchorCtr="0" compatLnSpc="1">
            <a:prstTxWarp prst="textNoShape">
              <a:avLst/>
            </a:prstTxWarp>
          </a:bodyPr>
          <a:lstStyle>
            <a:lvl1pPr algn="r">
              <a:defRPr sz="1200">
                <a:latin typeface="Calibri" pitchFamily="34" charset="0"/>
              </a:defRPr>
            </a:lvl1pPr>
          </a:lstStyle>
          <a:p>
            <a:pPr>
              <a:defRPr/>
            </a:pPr>
            <a:fld id="{97DB0F9F-64F4-4FE1-9A07-15C3EA21B977}" type="slidenum">
              <a:rPr lang="en-CA"/>
              <a:pPr>
                <a:defRPr/>
              </a:pPr>
              <a:t>‹#›</a:t>
            </a:fld>
            <a:endParaRPr lang="en-CA" dirty="0"/>
          </a:p>
        </p:txBody>
      </p:sp>
    </p:spTree>
    <p:extLst>
      <p:ext uri="{BB962C8B-B14F-4D97-AF65-F5344CB8AC3E}">
        <p14:creationId xmlns:p14="http://schemas.microsoft.com/office/powerpoint/2010/main" val="2268571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B4D7B6E4-D52A-4D90-833E-F3A7A0D6C2BE}" type="slidenum">
              <a:rPr lang="en-US" smtClean="0"/>
              <a:pPr/>
              <a:t>1</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pPr>
            <a:endParaRPr lang="en-US" dirty="0" smtClean="0">
              <a:cs typeface="Arial" pitchFamily="34" charset="0"/>
            </a:endParaRPr>
          </a:p>
        </p:txBody>
      </p:sp>
    </p:spTree>
    <p:extLst>
      <p:ext uri="{BB962C8B-B14F-4D97-AF65-F5344CB8AC3E}">
        <p14:creationId xmlns:p14="http://schemas.microsoft.com/office/powerpoint/2010/main" val="84930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27</a:t>
            </a:fld>
            <a:endParaRPr lang="en-CA" dirty="0"/>
          </a:p>
        </p:txBody>
      </p:sp>
    </p:spTree>
    <p:extLst>
      <p:ext uri="{BB962C8B-B14F-4D97-AF65-F5344CB8AC3E}">
        <p14:creationId xmlns:p14="http://schemas.microsoft.com/office/powerpoint/2010/main" val="3396362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29</a:t>
            </a:fld>
            <a:endParaRPr lang="en-CA" dirty="0"/>
          </a:p>
        </p:txBody>
      </p:sp>
    </p:spTree>
    <p:extLst>
      <p:ext uri="{BB962C8B-B14F-4D97-AF65-F5344CB8AC3E}">
        <p14:creationId xmlns:p14="http://schemas.microsoft.com/office/powerpoint/2010/main" val="22389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pPr defTabSz="919163">
              <a:buClr>
                <a:srgbClr val="000000"/>
              </a:buClr>
            </a:pPr>
            <a:fld id="{6C28F0B8-2416-4CF0-B74C-6862FF76AE19}" type="slidenum">
              <a:rPr lang="en-US" smtClean="0">
                <a:solidFill>
                  <a:srgbClr val="000000"/>
                </a:solidFill>
              </a:rPr>
              <a:pPr defTabSz="919163">
                <a:buClr>
                  <a:srgbClr val="000000"/>
                </a:buClr>
              </a:pPr>
              <a:t>37</a:t>
            </a:fld>
            <a:endParaRPr lang="en-US" smtClean="0">
              <a:solidFill>
                <a:srgbClr val="000000"/>
              </a:solidFill>
            </a:endParaRPr>
          </a:p>
        </p:txBody>
      </p:sp>
      <p:sp>
        <p:nvSpPr>
          <p:cNvPr id="62467" name="Rectangle 7"/>
          <p:cNvSpPr txBox="1">
            <a:spLocks noGrp="1" noChangeArrowheads="1"/>
          </p:cNvSpPr>
          <p:nvPr/>
        </p:nvSpPr>
        <p:spPr bwMode="auto">
          <a:xfrm>
            <a:off x="3754931" y="9435746"/>
            <a:ext cx="2875781" cy="497119"/>
          </a:xfrm>
          <a:prstGeom prst="rect">
            <a:avLst/>
          </a:prstGeom>
          <a:noFill/>
          <a:ln w="9525">
            <a:noFill/>
            <a:miter lim="800000"/>
            <a:headEnd/>
            <a:tailEnd/>
          </a:ln>
        </p:spPr>
        <p:txBody>
          <a:bodyPr lIns="92300" tIns="46150" rIns="92300" bIns="46150" anchor="b"/>
          <a:lstStyle/>
          <a:p>
            <a:pPr algn="r"/>
            <a:fld id="{BC40F7E2-9767-4883-B665-09B1580FF1D8}" type="slidenum">
              <a:rPr lang="en-US" sz="1200">
                <a:solidFill>
                  <a:srgbClr val="000000"/>
                </a:solidFill>
              </a:rPr>
              <a:pPr algn="r"/>
              <a:t>37</a:t>
            </a:fld>
            <a:endParaRPr lang="en-US" sz="1200">
              <a:solidFill>
                <a:srgbClr val="000000"/>
              </a:solidFill>
            </a:endParaRPr>
          </a:p>
        </p:txBody>
      </p:sp>
      <p:sp>
        <p:nvSpPr>
          <p:cNvPr id="62468" name="Rectangle 2"/>
          <p:cNvSpPr>
            <a:spLocks noGrp="1" noRot="1" noChangeAspect="1" noChangeArrowheads="1" noTextEdit="1"/>
          </p:cNvSpPr>
          <p:nvPr>
            <p:ph type="sldImg"/>
          </p:nvPr>
        </p:nvSpPr>
        <p:spPr bwMode="auto">
          <a:xfrm>
            <a:off x="836613" y="746125"/>
            <a:ext cx="4962525" cy="3722688"/>
          </a:xfrm>
          <a:noFill/>
          <a:ln>
            <a:solidFill>
              <a:srgbClr val="000000"/>
            </a:solidFill>
            <a:miter lim="800000"/>
            <a:headEnd/>
            <a:tailEnd/>
          </a:ln>
        </p:spPr>
      </p:sp>
      <p:sp>
        <p:nvSpPr>
          <p:cNvPr id="62469" name="Rectangle 3"/>
          <p:cNvSpPr>
            <a:spLocks noGrp="1" noChangeArrowheads="1"/>
          </p:cNvSpPr>
          <p:nvPr>
            <p:ph type="body" idx="1"/>
          </p:nvPr>
        </p:nvSpPr>
        <p:spPr bwMode="auto">
          <a:noFill/>
        </p:spPr>
        <p:txBody>
          <a:bodyPr/>
          <a:lstStyle/>
          <a:p>
            <a:pPr algn="just"/>
            <a:r>
              <a:rPr lang="en-US" dirty="0" smtClean="0"/>
              <a:t>Thank you. </a:t>
            </a:r>
          </a:p>
          <a:p>
            <a:endParaRPr lang="en-US" dirty="0" smtClean="0"/>
          </a:p>
        </p:txBody>
      </p:sp>
    </p:spTree>
    <p:extLst>
      <p:ext uri="{BB962C8B-B14F-4D97-AF65-F5344CB8AC3E}">
        <p14:creationId xmlns:p14="http://schemas.microsoft.com/office/powerpoint/2010/main" val="61653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C&amp;I Task</a:t>
            </a:r>
            <a:r>
              <a:rPr lang="en-US" baseline="0" dirty="0" smtClean="0"/>
              <a:t> Force evolving all Sectors</a:t>
            </a:r>
          </a:p>
          <a:p>
            <a:r>
              <a:rPr lang="en-US" baseline="0" dirty="0" smtClean="0"/>
              <a:t>C&amp;I Action Plan</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a:t>
            </a:fld>
            <a:endParaRPr lang="en-CA" dirty="0"/>
          </a:p>
        </p:txBody>
      </p:sp>
    </p:spTree>
    <p:extLst>
      <p:ext uri="{BB962C8B-B14F-4D97-AF65-F5344CB8AC3E}">
        <p14:creationId xmlns:p14="http://schemas.microsoft.com/office/powerpoint/2010/main" val="14199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PROBLEM</a:t>
            </a:r>
            <a:r>
              <a:rPr lang="en-US" baseline="0" dirty="0" smtClean="0"/>
              <a:t> STATEMENT</a:t>
            </a:r>
          </a:p>
          <a:p>
            <a:endParaRPr lang="en-US" baseline="0" dirty="0" smtClean="0"/>
          </a:p>
          <a:p>
            <a:r>
              <a:rPr lang="en-US" dirty="0" smtClean="0"/>
              <a:t>Conformity assessment builds consumers’ trust and confidence in tested products and consequently strengthens business environment and, thanks to interoperability, the economy benefits from business stability, scalability and cost reduction of systems, equipment and tariffs.</a:t>
            </a:r>
          </a:p>
          <a:p>
            <a:r>
              <a:rPr lang="en-US" dirty="0" smtClean="0"/>
              <a:t> </a:t>
            </a:r>
          </a:p>
          <a:p>
            <a:r>
              <a:rPr lang="en-US" dirty="0" smtClean="0"/>
              <a:t>While economically Conformance and Interoperability (C&amp;I) increase market opportunities, encourage trade and technology transfer and contribute to the removal of technical barriers, they socially help spreading ICT services availability and affordability to all people at a good level of quality.</a:t>
            </a:r>
          </a:p>
          <a:p>
            <a:r>
              <a:rPr lang="en-US" dirty="0" smtClean="0"/>
              <a:t> </a:t>
            </a:r>
          </a:p>
          <a:p>
            <a:r>
              <a:rPr lang="en-US" dirty="0" smtClean="0"/>
              <a:t>To increase the benefits of C&amp;I, many countries have adopted harmonized C&amp;I regimes both at national and bi- or multi-lateral level. However, some developing countries, such as Southern African countries, have not yet done so because of a number of major challenges, such as the lack of appropriate/adequate regulatory frameworks, human capacity and infrastructure, to be in a position to test or to recognize tested ICT equipment (laboratories and related infrastructure). </a:t>
            </a:r>
          </a:p>
          <a:p>
            <a:r>
              <a:rPr lang="en-US" dirty="0" smtClean="0"/>
              <a:t>World Telecommunication Standardization Assembly 2012 (WTSA-12), Dubai, Resolution 76.</a:t>
            </a: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3</a:t>
            </a:fld>
            <a:endParaRPr lang="en-CA" dirty="0"/>
          </a:p>
        </p:txBody>
      </p:sp>
    </p:spTree>
    <p:extLst>
      <p:ext uri="{BB962C8B-B14F-4D97-AF65-F5344CB8AC3E}">
        <p14:creationId xmlns:p14="http://schemas.microsoft.com/office/powerpoint/2010/main" val="10742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4</a:t>
            </a:fld>
            <a:endParaRPr lang="en-CA" dirty="0"/>
          </a:p>
        </p:txBody>
      </p:sp>
    </p:spTree>
    <p:extLst>
      <p:ext uri="{BB962C8B-B14F-4D97-AF65-F5344CB8AC3E}">
        <p14:creationId xmlns:p14="http://schemas.microsoft.com/office/powerpoint/2010/main" val="178444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a:t>
            </a:r>
            <a:r>
              <a:rPr lang="en-US" baseline="0" dirty="0" smtClean="0"/>
              <a:t> and Action Plan Status</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5</a:t>
            </a:fld>
            <a:endParaRPr lang="en-CA" dirty="0"/>
          </a:p>
        </p:txBody>
      </p:sp>
    </p:spTree>
    <p:extLst>
      <p:ext uri="{BB962C8B-B14F-4D97-AF65-F5344CB8AC3E}">
        <p14:creationId xmlns:p14="http://schemas.microsoft.com/office/powerpoint/2010/main" val="394944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12</a:t>
            </a:fld>
            <a:endParaRPr lang="en-CA" dirty="0"/>
          </a:p>
        </p:txBody>
      </p:sp>
    </p:spTree>
    <p:extLst>
      <p:ext uri="{BB962C8B-B14F-4D97-AF65-F5344CB8AC3E}">
        <p14:creationId xmlns:p14="http://schemas.microsoft.com/office/powerpoint/2010/main" val="45555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Institutions:</a:t>
            </a:r>
            <a:r>
              <a:rPr lang="en-US" baseline="0" dirty="0" smtClean="0"/>
              <a:t> </a:t>
            </a:r>
            <a:r>
              <a:rPr lang="en-US" baseline="0" dirty="0" err="1" smtClean="0"/>
              <a:t>Accredita</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19</a:t>
            </a:fld>
            <a:endParaRPr lang="en-CA" dirty="0"/>
          </a:p>
        </p:txBody>
      </p:sp>
    </p:spTree>
    <p:extLst>
      <p:ext uri="{BB962C8B-B14F-4D97-AF65-F5344CB8AC3E}">
        <p14:creationId xmlns:p14="http://schemas.microsoft.com/office/powerpoint/2010/main" val="238852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25</a:t>
            </a:fld>
            <a:endParaRPr lang="en-CA" dirty="0"/>
          </a:p>
        </p:txBody>
      </p:sp>
    </p:spTree>
    <p:extLst>
      <p:ext uri="{BB962C8B-B14F-4D97-AF65-F5344CB8AC3E}">
        <p14:creationId xmlns:p14="http://schemas.microsoft.com/office/powerpoint/2010/main" val="53952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26</a:t>
            </a:fld>
            <a:endParaRPr lang="en-CA" dirty="0"/>
          </a:p>
        </p:txBody>
      </p:sp>
    </p:spTree>
    <p:extLst>
      <p:ext uri="{BB962C8B-B14F-4D97-AF65-F5344CB8AC3E}">
        <p14:creationId xmlns:p14="http://schemas.microsoft.com/office/powerpoint/2010/main" val="391100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chemeClr val="bg1"/>
                </a:solidFill>
                <a:latin typeface="Univers" pitchFamily="34" charset="0"/>
              </a:rPr>
              <a:t>International</a:t>
            </a:r>
            <a:br>
              <a:rPr lang="en-US" sz="1000" dirty="0">
                <a:solidFill>
                  <a:schemeClr val="bg1"/>
                </a:solidFill>
                <a:latin typeface="Univers" pitchFamily="34" charset="0"/>
              </a:rPr>
            </a:br>
            <a:r>
              <a:rPr lang="en-US" sz="1000" dirty="0">
                <a:solidFill>
                  <a:schemeClr val="bg1"/>
                </a:solidFill>
                <a:latin typeface="Univers" pitchFamily="34" charset="0"/>
              </a:rPr>
              <a:t>Telecommunication</a:t>
            </a:r>
            <a:br>
              <a:rPr lang="en-US" sz="1000" dirty="0">
                <a:solidFill>
                  <a:schemeClr val="bg1"/>
                </a:solidFill>
                <a:latin typeface="Univers" pitchFamily="34" charset="0"/>
              </a:rPr>
            </a:br>
            <a:r>
              <a:rPr lang="en-US" sz="1000" dirty="0">
                <a:solidFill>
                  <a:schemeClr val="bg1"/>
                </a:solidFill>
                <a:latin typeface="Univers" pitchFamily="34" charset="0"/>
              </a:rPr>
              <a:t>Union</a:t>
            </a:r>
          </a:p>
        </p:txBody>
      </p:sp>
      <p:sp>
        <p:nvSpPr>
          <p:cNvPr id="5" name="Rectangle 5"/>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latin typeface="Verdana" pitchFamily="34" charset="0"/>
            </a:endParaRPr>
          </a:p>
        </p:txBody>
      </p:sp>
      <p:sp>
        <p:nvSpPr>
          <p:cNvPr id="6" name="Rectangle 6"/>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latin typeface="Verdana" pitchFamily="34" charset="0"/>
            </a:endParaRPr>
          </a:p>
        </p:txBody>
      </p:sp>
      <p:sp>
        <p:nvSpPr>
          <p:cNvPr id="7" name="Rectangle 7"/>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rPr>
              <a:t> </a:t>
            </a:r>
            <a:endParaRPr lang="en-US" sz="2400" dirty="0">
              <a:latin typeface="Verdana" pitchFamily="34" charset="0"/>
            </a:endParaRPr>
          </a:p>
        </p:txBody>
      </p:sp>
      <p:sp>
        <p:nvSpPr>
          <p:cNvPr id="411650" name="Rectangle 2"/>
          <p:cNvSpPr>
            <a:spLocks noGrp="1" noChangeArrowheads="1"/>
          </p:cNvSpPr>
          <p:nvPr>
            <p:ph type="ctrTitle"/>
          </p:nvPr>
        </p:nvSpPr>
        <p:spPr>
          <a:xfrm>
            <a:off x="1187450" y="1916113"/>
            <a:ext cx="7054850" cy="1152525"/>
          </a:xfrm>
        </p:spPr>
        <p:txBody>
          <a:bodyPr/>
          <a:lstStyle>
            <a:lvl1pPr>
              <a:defRPr sz="4000"/>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smtClean="0"/>
              <a:t>Click to edit Master subtitle style</a:t>
            </a:r>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F667E87A-5C75-48B5-8304-B7EDC1758935}" type="slidenum">
              <a:rPr lang="en-CA"/>
              <a:pPr>
                <a:defRPr/>
              </a:pPr>
              <a:t>‹#›</a:t>
            </a:fld>
            <a:endParaRPr lang="en-CA"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ACBFF00E-AB5F-4945-8390-1D2F030D0176}" type="slidenum">
              <a:rPr lang="en-CA"/>
              <a:pPr>
                <a:defRPr/>
              </a:pPr>
              <a:t>‹#›</a:t>
            </a:fld>
            <a:endParaRPr lang="en-CA"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765175"/>
            <a:ext cx="7772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9A385C0D-8A2B-4A6D-9B06-46AC28A3198D}" type="slidenum">
              <a:rPr lang="en-CA"/>
              <a:pPr>
                <a:defRPr/>
              </a:pPr>
              <a:t>‹#›</a:t>
            </a:fld>
            <a:endParaRPr lang="en-CA"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5943600"/>
            <a:ext cx="339725" cy="244475"/>
          </a:xfrm>
          <a:prstGeom prst="rect">
            <a:avLst/>
          </a:prstGeom>
        </p:spPr>
        <p:txBody>
          <a:bodyPr/>
          <a:lstStyle>
            <a:lvl1pPr>
              <a:defRPr/>
            </a:lvl1pPr>
          </a:lstStyle>
          <a:p>
            <a:pPr>
              <a:defRPr/>
            </a:pPr>
            <a:fld id="{F85FDACF-BF87-4C27-974F-800AA411D5EB}" type="slidenum">
              <a:rPr lang="en-CA"/>
              <a:pPr>
                <a:defRPr/>
              </a:pPr>
              <a:t>‹#›</a:t>
            </a:fld>
            <a:endParaRPr lang="en-CA"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613150"/>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493F3812-C523-45FB-9C96-B6B250FA0CF9}" type="slidenum">
              <a:rPr lang="en-CA"/>
              <a:pPr>
                <a:defRPr/>
              </a:pPr>
              <a:t>‹#›</a:t>
            </a:fld>
            <a:endParaRPr lang="en-CA"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rPr>
              <a:t>International</a:t>
            </a:r>
            <a:br>
              <a:rPr lang="en-US" sz="1000" dirty="0">
                <a:solidFill>
                  <a:srgbClr val="FFFFFF"/>
                </a:solidFill>
                <a:latin typeface="Univers" pitchFamily="34" charset="0"/>
              </a:rPr>
            </a:br>
            <a:r>
              <a:rPr lang="en-US" sz="1000" dirty="0">
                <a:solidFill>
                  <a:srgbClr val="FFFFFF"/>
                </a:solidFill>
                <a:latin typeface="Univers" pitchFamily="34" charset="0"/>
              </a:rPr>
              <a:t>Telecommunication</a:t>
            </a:r>
            <a:br>
              <a:rPr lang="en-US" sz="1000" dirty="0">
                <a:solidFill>
                  <a:srgbClr val="FFFFFF"/>
                </a:solidFill>
                <a:latin typeface="Univers" pitchFamily="34" charset="0"/>
              </a:rPr>
            </a:br>
            <a:r>
              <a:rPr lang="en-US" sz="1000" dirty="0">
                <a:solidFill>
                  <a:srgbClr val="FFFFFF"/>
                </a:solidFill>
                <a:latin typeface="Univers" pitchFamily="34" charset="0"/>
              </a:rPr>
              <a:t>Union</a:t>
            </a:r>
          </a:p>
        </p:txBody>
      </p:sp>
      <p:sp>
        <p:nvSpPr>
          <p:cNvPr id="5" name="Rectangle 5"/>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6" name="Rectangle 6"/>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7" name="Rectangle 7"/>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rPr>
              <a:t> </a:t>
            </a:r>
            <a:endParaRPr lang="en-US" sz="2400" dirty="0">
              <a:solidFill>
                <a:srgbClr val="5C5C5C"/>
              </a:solidFill>
              <a:latin typeface="Verdana" pitchFamily="34" charset="0"/>
            </a:endParaRPr>
          </a:p>
        </p:txBody>
      </p:sp>
      <p:pic>
        <p:nvPicPr>
          <p:cNvPr id="8" name="Picture 1" descr="C:\Documents and Settings\tarif\Local Settings\Temporary Internet Files\Content.Outlook\CEAXITGN\Interop_logo (2).gif"/>
          <p:cNvPicPr>
            <a:picLocks noChangeAspect="1" noChangeArrowheads="1"/>
          </p:cNvPicPr>
          <p:nvPr/>
        </p:nvPicPr>
        <p:blipFill>
          <a:blip r:embed="rId2" cstate="print"/>
          <a:srcRect b="17868"/>
          <a:stretch>
            <a:fillRect/>
          </a:stretch>
        </p:blipFill>
        <p:spPr bwMode="auto">
          <a:xfrm>
            <a:off x="8286750" y="6143625"/>
            <a:ext cx="647700" cy="557213"/>
          </a:xfrm>
          <a:prstGeom prst="rect">
            <a:avLst/>
          </a:prstGeom>
          <a:noFill/>
          <a:ln w="9525">
            <a:noFill/>
            <a:miter lim="800000"/>
            <a:headEnd/>
            <a:tailEnd/>
          </a:ln>
        </p:spPr>
      </p:pic>
      <p:pic>
        <p:nvPicPr>
          <p:cNvPr id="9" name="Picture 11" descr="itu"/>
          <p:cNvPicPr>
            <a:picLocks noChangeAspect="1" noChangeArrowheads="1"/>
          </p:cNvPicPr>
          <p:nvPr/>
        </p:nvPicPr>
        <p:blipFill>
          <a:blip r:embed="rId3" cstate="print"/>
          <a:srcRect/>
          <a:stretch>
            <a:fillRect/>
          </a:stretch>
        </p:blipFill>
        <p:spPr bwMode="auto">
          <a:xfrm>
            <a:off x="7896225" y="0"/>
            <a:ext cx="1247775" cy="962025"/>
          </a:xfrm>
          <a:prstGeom prst="rect">
            <a:avLst/>
          </a:prstGeom>
          <a:noFill/>
          <a:ln w="9525">
            <a:noFill/>
            <a:miter lim="800000"/>
            <a:headEnd/>
            <a:tailEnd/>
          </a:ln>
        </p:spPr>
      </p:pic>
      <p:sp>
        <p:nvSpPr>
          <p:cNvPr id="411650" name="Rectangle 2"/>
          <p:cNvSpPr>
            <a:spLocks noGrp="1" noChangeArrowheads="1"/>
          </p:cNvSpPr>
          <p:nvPr>
            <p:ph type="ctrTitle"/>
          </p:nvPr>
        </p:nvSpPr>
        <p:spPr>
          <a:xfrm>
            <a:off x="1187450" y="1916113"/>
            <a:ext cx="7054850" cy="1152525"/>
          </a:xfrm>
        </p:spPr>
        <p:txBody>
          <a:bodyPr/>
          <a:lstStyle>
            <a:lvl1pPr>
              <a:defRPr sz="4000"/>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148815647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805186"/>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489122"/>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6003925"/>
            <a:ext cx="339725" cy="244475"/>
          </a:xfrm>
        </p:spPr>
        <p:txBody>
          <a:bodyPr/>
          <a:lstStyle>
            <a:lvl1pPr>
              <a:defRPr/>
            </a:lvl1pPr>
          </a:lstStyle>
          <a:p>
            <a:pPr>
              <a:defRPr/>
            </a:pPr>
            <a:fld id="{66F82A31-59B9-41A7-B09E-DB18E9450072}" type="slidenum">
              <a:rPr lang="en-CA"/>
              <a:pPr>
                <a:defRPr/>
              </a:pPr>
              <a:t>‹#›</a:t>
            </a:fld>
            <a:endParaRPr lang="en-CA" dirty="0"/>
          </a:p>
        </p:txBody>
      </p:sp>
    </p:spTree>
    <p:extLst>
      <p:ext uri="{BB962C8B-B14F-4D97-AF65-F5344CB8AC3E}">
        <p14:creationId xmlns:p14="http://schemas.microsoft.com/office/powerpoint/2010/main" val="276059439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8D09EAB-14A6-4321-85C0-9A819BCE4913}" type="slidenum">
              <a:rPr lang="en-CA"/>
              <a:pPr>
                <a:defRPr/>
              </a:pPr>
              <a:t>‹#›</a:t>
            </a:fld>
            <a:endParaRPr lang="en-CA" dirty="0"/>
          </a:p>
        </p:txBody>
      </p:sp>
    </p:spTree>
    <p:extLst>
      <p:ext uri="{BB962C8B-B14F-4D97-AF65-F5344CB8AC3E}">
        <p14:creationId xmlns:p14="http://schemas.microsoft.com/office/powerpoint/2010/main" val="20730678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a:xfrm>
            <a:off x="8172450" y="6381750"/>
            <a:ext cx="360363" cy="476250"/>
          </a:xfrm>
        </p:spPr>
        <p:txBody>
          <a:bodyPr/>
          <a:lstStyle>
            <a:lvl1pPr>
              <a:defRPr/>
            </a:lvl1pPr>
          </a:lstStyle>
          <a:p>
            <a:pPr>
              <a:defRPr/>
            </a:pPr>
            <a:fld id="{444451E9-9692-4A64-A559-231A227A2C1B}" type="slidenum">
              <a:rPr lang="en-CA"/>
              <a:pPr>
                <a:defRPr/>
              </a:pPr>
              <a:t>‹#›</a:t>
            </a:fld>
            <a:endParaRPr lang="en-CA" dirty="0"/>
          </a:p>
        </p:txBody>
      </p:sp>
    </p:spTree>
    <p:extLst>
      <p:ext uri="{BB962C8B-B14F-4D97-AF65-F5344CB8AC3E}">
        <p14:creationId xmlns:p14="http://schemas.microsoft.com/office/powerpoint/2010/main" val="420663209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39552" y="6419850"/>
            <a:ext cx="339725" cy="438150"/>
          </a:xfrm>
        </p:spPr>
        <p:txBody>
          <a:bodyPr/>
          <a:lstStyle>
            <a:lvl1pPr>
              <a:defRPr/>
            </a:lvl1pPr>
          </a:lstStyle>
          <a:p>
            <a:pPr>
              <a:defRPr/>
            </a:pPr>
            <a:fld id="{21EB8188-FB64-4FDC-8EC0-6C5577A16DBF}" type="slidenum">
              <a:rPr lang="en-CA"/>
              <a:pPr>
                <a:defRPr/>
              </a:pPr>
              <a:t>‹#›</a:t>
            </a:fld>
            <a:endParaRPr lang="en-CA" dirty="0"/>
          </a:p>
        </p:txBody>
      </p:sp>
    </p:spTree>
    <p:extLst>
      <p:ext uri="{BB962C8B-B14F-4D97-AF65-F5344CB8AC3E}">
        <p14:creationId xmlns:p14="http://schemas.microsoft.com/office/powerpoint/2010/main" val="20830876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B4C01-64E1-4FDC-B7D6-AF679D531EB3}" type="slidenum">
              <a:rPr lang="en-CA"/>
              <a:pPr>
                <a:defRPr/>
              </a:pPr>
              <a:t>‹#›</a:t>
            </a:fld>
            <a:endParaRPr lang="en-CA" dirty="0"/>
          </a:p>
        </p:txBody>
      </p:sp>
    </p:spTree>
    <p:extLst>
      <p:ext uri="{BB962C8B-B14F-4D97-AF65-F5344CB8AC3E}">
        <p14:creationId xmlns:p14="http://schemas.microsoft.com/office/powerpoint/2010/main" val="11636315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FD61818-846A-4B31-826C-A5375F949E07}" type="slidenum">
              <a:rPr lang="en-CA"/>
              <a:pPr>
                <a:defRPr/>
              </a:pPr>
              <a:t>‹#›</a:t>
            </a:fld>
            <a:endParaRPr lang="en-CA" dirty="0"/>
          </a:p>
        </p:txBody>
      </p:sp>
    </p:spTree>
    <p:extLst>
      <p:ext uri="{BB962C8B-B14F-4D97-AF65-F5344CB8AC3E}">
        <p14:creationId xmlns:p14="http://schemas.microsoft.com/office/powerpoint/2010/main" val="45022648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67E87A-5C75-48B5-8304-B7EDC1758935}" type="slidenum">
              <a:rPr lang="en-CA"/>
              <a:pPr>
                <a:defRPr/>
              </a:pPr>
              <a:t>‹#›</a:t>
            </a:fld>
            <a:endParaRPr lang="en-CA" dirty="0"/>
          </a:p>
        </p:txBody>
      </p:sp>
    </p:spTree>
    <p:extLst>
      <p:ext uri="{BB962C8B-B14F-4D97-AF65-F5344CB8AC3E}">
        <p14:creationId xmlns:p14="http://schemas.microsoft.com/office/powerpoint/2010/main" val="410189229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BFF00E-AB5F-4945-8390-1D2F030D0176}" type="slidenum">
              <a:rPr lang="en-CA"/>
              <a:pPr>
                <a:defRPr/>
              </a:pPr>
              <a:t>‹#›</a:t>
            </a:fld>
            <a:endParaRPr lang="en-CA" dirty="0"/>
          </a:p>
        </p:txBody>
      </p:sp>
    </p:spTree>
    <p:extLst>
      <p:ext uri="{BB962C8B-B14F-4D97-AF65-F5344CB8AC3E}">
        <p14:creationId xmlns:p14="http://schemas.microsoft.com/office/powerpoint/2010/main" val="116931617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765175"/>
            <a:ext cx="7772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385C0D-8A2B-4A6D-9B06-46AC28A3198D}" type="slidenum">
              <a:rPr lang="en-CA"/>
              <a:pPr>
                <a:defRPr/>
              </a:pPr>
              <a:t>‹#›</a:t>
            </a:fld>
            <a:endParaRPr lang="en-CA" dirty="0"/>
          </a:p>
        </p:txBody>
      </p:sp>
    </p:spTree>
    <p:extLst>
      <p:ext uri="{BB962C8B-B14F-4D97-AF65-F5344CB8AC3E}">
        <p14:creationId xmlns:p14="http://schemas.microsoft.com/office/powerpoint/2010/main" val="148506256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5943600"/>
            <a:ext cx="339725" cy="244475"/>
          </a:xfrm>
        </p:spPr>
        <p:txBody>
          <a:bodyPr/>
          <a:lstStyle>
            <a:lvl1pPr>
              <a:defRPr/>
            </a:lvl1pPr>
          </a:lstStyle>
          <a:p>
            <a:pPr>
              <a:defRPr/>
            </a:pPr>
            <a:fld id="{F85FDACF-BF87-4C27-974F-800AA411D5EB}" type="slidenum">
              <a:rPr lang="en-CA"/>
              <a:pPr>
                <a:defRPr/>
              </a:pPr>
              <a:t>‹#›</a:t>
            </a:fld>
            <a:endParaRPr lang="en-CA" dirty="0"/>
          </a:p>
        </p:txBody>
      </p:sp>
    </p:spTree>
    <p:extLst>
      <p:ext uri="{BB962C8B-B14F-4D97-AF65-F5344CB8AC3E}">
        <p14:creationId xmlns:p14="http://schemas.microsoft.com/office/powerpoint/2010/main" val="277974301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613150"/>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93F3812-C523-45FB-9C96-B6B250FA0CF9}" type="slidenum">
              <a:rPr lang="en-CA"/>
              <a:pPr>
                <a:defRPr/>
              </a:pPr>
              <a:t>‹#›</a:t>
            </a:fld>
            <a:endParaRPr lang="en-CA" dirty="0"/>
          </a:p>
        </p:txBody>
      </p:sp>
    </p:spTree>
    <p:extLst>
      <p:ext uri="{BB962C8B-B14F-4D97-AF65-F5344CB8AC3E}">
        <p14:creationId xmlns:p14="http://schemas.microsoft.com/office/powerpoint/2010/main" val="19333970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FF231797-5EB1-4CC4-B2C7-3047F14CD535}" type="slidenum">
              <a:rPr lang="en-CA"/>
              <a:pPr>
                <a:defRPr/>
              </a:pPr>
              <a:t>‹#›</a:t>
            </a:fld>
            <a:endParaRPr lang="en-CA"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6003925"/>
            <a:ext cx="339725" cy="244475"/>
          </a:xfrm>
          <a:prstGeom prst="rect">
            <a:avLst/>
          </a:prstGeom>
        </p:spPr>
        <p:txBody>
          <a:bodyPr/>
          <a:lstStyle>
            <a:lvl1pPr>
              <a:defRPr/>
            </a:lvl1pPr>
          </a:lstStyle>
          <a:p>
            <a:pPr>
              <a:defRPr/>
            </a:pPr>
            <a:fld id="{66F82A31-59B9-41A7-B09E-DB18E9450072}" type="slidenum">
              <a:rPr lang="en-CA"/>
              <a:pPr>
                <a:defRPr/>
              </a:pPr>
              <a:t>‹#›</a:t>
            </a:fld>
            <a:endParaRPr lang="en-CA"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C8D09EAB-14A6-4321-85C0-9A819BCE4913}" type="slidenum">
              <a:rPr lang="en-CA"/>
              <a:pPr>
                <a:defRPr/>
              </a:pPr>
              <a:t>‹#›</a:t>
            </a:fld>
            <a:endParaRPr lang="en-CA"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noChangeArrowheads="1"/>
          </p:cNvSpPr>
          <p:nvPr>
            <p:ph type="sldNum" sz="quarter" idx="10"/>
          </p:nvPr>
        </p:nvSpPr>
        <p:spPr>
          <a:xfrm>
            <a:off x="8172450" y="6381750"/>
            <a:ext cx="360363" cy="476250"/>
          </a:xfrm>
          <a:prstGeom prst="rect">
            <a:avLst/>
          </a:prstGeom>
        </p:spPr>
        <p:txBody>
          <a:bodyPr/>
          <a:lstStyle>
            <a:lvl1pPr>
              <a:defRPr/>
            </a:lvl1pPr>
          </a:lstStyle>
          <a:p>
            <a:pPr>
              <a:defRPr/>
            </a:pPr>
            <a:fld id="{444451E9-9692-4A64-A559-231A227A2C1B}" type="slidenum">
              <a:rPr lang="en-CA"/>
              <a:pPr>
                <a:defRPr/>
              </a:pPr>
              <a:t>‹#›</a:t>
            </a:fld>
            <a:endParaRPr lang="en-CA"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6FD61818-846A-4B31-826C-A5375F949E07}" type="slidenum">
              <a:rPr lang="en-CA"/>
              <a:pPr>
                <a:defRPr/>
              </a:pPr>
              <a:t>‹#›</a:t>
            </a:fld>
            <a:endParaRPr lang="en-CA"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72270" y="361861"/>
            <a:ext cx="7024066" cy="120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
          <p:cNvGrpSpPr/>
          <p:nvPr userDrawn="1"/>
        </p:nvGrpSpPr>
        <p:grpSpPr>
          <a:xfrm>
            <a:off x="7852239" y="-22259"/>
            <a:ext cx="1275493" cy="984284"/>
            <a:chOff x="7852239" y="-22259"/>
            <a:chExt cx="1275493" cy="984284"/>
          </a:xfrm>
        </p:grpSpPr>
        <p:pic>
          <p:nvPicPr>
            <p:cNvPr id="1030" name="Picture 11" descr="itu"/>
            <p:cNvPicPr>
              <a:picLocks noChangeAspect="1" noChangeArrowheads="1"/>
            </p:cNvPicPr>
            <p:nvPr/>
          </p:nvPicPr>
          <p:blipFill>
            <a:blip r:embed="rId16" cstate="print"/>
            <a:srcRect/>
            <a:stretch>
              <a:fillRect/>
            </a:stretch>
          </p:blipFill>
          <p:spPr bwMode="auto">
            <a:xfrm>
              <a:off x="7852239" y="-22259"/>
              <a:ext cx="1134341" cy="874568"/>
            </a:xfrm>
            <a:prstGeom prst="rect">
              <a:avLst/>
            </a:prstGeom>
            <a:noFill/>
            <a:ln w="9525">
              <a:noFill/>
              <a:miter lim="800000"/>
              <a:headEnd/>
              <a:tailEnd/>
            </a:ln>
          </p:spPr>
        </p:pic>
        <p:pic>
          <p:nvPicPr>
            <p:cNvPr id="1029" name="Picture 1" descr="C:\Documents and Settings\tarif\Local Settings\Temporary Internet Files\Content.Outlook\CEAXITGN\Interop_logo (2).gif"/>
            <p:cNvPicPr>
              <a:picLocks noChangeAspect="1" noChangeArrowheads="1"/>
            </p:cNvPicPr>
            <p:nvPr/>
          </p:nvPicPr>
          <p:blipFill>
            <a:blip r:embed="rId17" cstate="print"/>
            <a:srcRect b="17868"/>
            <a:stretch>
              <a:fillRect/>
            </a:stretch>
          </p:blipFill>
          <p:spPr bwMode="auto">
            <a:xfrm>
              <a:off x="8687208" y="583044"/>
              <a:ext cx="440524" cy="3789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383" r:id="rId1"/>
    <p:sldLayoutId id="2147484384" r:id="rId2"/>
    <p:sldLayoutId id="2147484375" r:id="rId3"/>
    <p:sldLayoutId id="2147484385" r:id="rId4"/>
    <p:sldLayoutId id="2147484376" r:id="rId5"/>
    <p:sldLayoutId id="2147484386" r:id="rId6"/>
    <p:sldLayoutId id="2147484387" r:id="rId7"/>
    <p:sldLayoutId id="2147484377" r:id="rId8"/>
    <p:sldLayoutId id="2147484378" r:id="rId9"/>
    <p:sldLayoutId id="2147484379" r:id="rId10"/>
    <p:sldLayoutId id="2147484380" r:id="rId11"/>
    <p:sldLayoutId id="2147484381" r:id="rId12"/>
    <p:sldLayoutId id="2147484388" r:id="rId13"/>
    <p:sldLayoutId id="2147484382" r:id="rId14"/>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30" name="Rectangle 6"/>
          <p:cNvSpPr>
            <a:spLocks noGrp="1" noChangeArrowheads="1"/>
          </p:cNvSpPr>
          <p:nvPr>
            <p:ph type="sldNum" sz="quarter" idx="4"/>
          </p:nvPr>
        </p:nvSpPr>
        <p:spPr bwMode="auto">
          <a:xfrm>
            <a:off x="611560" y="6237312"/>
            <a:ext cx="339725" cy="24622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1E2281B2-AA13-4130-93A5-D756FE91E44A}" type="slidenum">
              <a:rPr lang="en-CA"/>
              <a:pPr>
                <a:defRPr/>
              </a:pPr>
              <a:t>‹#›</a:t>
            </a:fld>
            <a:endParaRPr lang="en-CA" dirty="0"/>
          </a:p>
        </p:txBody>
      </p:sp>
      <p:pic>
        <p:nvPicPr>
          <p:cNvPr id="1029" name="Picture 1" descr="C:\Documents and Settings\tarif\Local Settings\Temporary Internet Files\Content.Outlook\CEAXITGN\Interop_logo (2).gif"/>
          <p:cNvPicPr>
            <a:picLocks noChangeAspect="1" noChangeArrowheads="1"/>
          </p:cNvPicPr>
          <p:nvPr/>
        </p:nvPicPr>
        <p:blipFill>
          <a:blip r:embed="rId16" cstate="print"/>
          <a:srcRect b="17868"/>
          <a:stretch>
            <a:fillRect/>
          </a:stretch>
        </p:blipFill>
        <p:spPr bwMode="auto">
          <a:xfrm>
            <a:off x="8382000" y="5943600"/>
            <a:ext cx="647700" cy="557213"/>
          </a:xfrm>
          <a:prstGeom prst="rect">
            <a:avLst/>
          </a:prstGeom>
          <a:noFill/>
          <a:ln w="9525">
            <a:noFill/>
            <a:miter lim="800000"/>
            <a:headEnd/>
            <a:tailEnd/>
          </a:ln>
        </p:spPr>
      </p:pic>
      <p:pic>
        <p:nvPicPr>
          <p:cNvPr id="1030" name="Picture 11" descr="itu"/>
          <p:cNvPicPr>
            <a:picLocks noChangeAspect="1" noChangeArrowheads="1"/>
          </p:cNvPicPr>
          <p:nvPr/>
        </p:nvPicPr>
        <p:blipFill>
          <a:blip r:embed="rId17" cstate="print"/>
          <a:srcRect/>
          <a:stretch>
            <a:fillRect/>
          </a:stretch>
        </p:blipFill>
        <p:spPr bwMode="auto">
          <a:xfrm>
            <a:off x="7896225" y="0"/>
            <a:ext cx="1247775" cy="962025"/>
          </a:xfrm>
          <a:prstGeom prst="rect">
            <a:avLst/>
          </a:prstGeom>
          <a:noFill/>
          <a:ln w="9525">
            <a:noFill/>
            <a:miter lim="800000"/>
            <a:headEnd/>
            <a:tailEnd/>
          </a:ln>
        </p:spPr>
      </p:pic>
    </p:spTree>
    <p:extLst>
      <p:ext uri="{BB962C8B-B14F-4D97-AF65-F5344CB8AC3E}">
        <p14:creationId xmlns:p14="http://schemas.microsoft.com/office/powerpoint/2010/main" val="1283151352"/>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iccardo.passerini@itu.in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www.itu.int/en/ITU-D/Technology/Pages/CICollabAgreement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u.int/en/ITU-D/Technology/Pages/CI_Event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cademy.itu.int/moodle/course/view.php?id=61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1.jpg@01CE7CE1.9A362A9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www.itu.int/en/ITU-D/Technology/Documents/ConformanceInteroperability/CIRegimes_TOR_CompleteGuideline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itu.int/en/ITU-D/Projects"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tu.int/en/ITU-D/Technology/Pages/CI_AssessmentStudyRegional.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en.wikipedia.org/wiki/Southern_African_Development_Community"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itu.int/en/ITU-D/Technology/Documents/Events2014/CI_Workshop_SADC_Livingstone_October14/CI_SADCWorkshop_Zambia_Oct14_PlanMRA.pdf" TargetMode="External"/><Relationship Id="rId3" Type="http://schemas.openxmlformats.org/officeDocument/2006/relationships/hyperlink" Target="http://www.itu.int/en/ITU-D/Technology/Documents/ConformanceInteroperability/SADCAssessmentStudy_Final.pdf" TargetMode="External"/><Relationship Id="rId7" Type="http://schemas.openxmlformats.org/officeDocument/2006/relationships/hyperlink" Target="http://www.itu.int/en/ITU-D/Technology/Documents/Events2014/CI_Workshop_SADC_Livingstone_October14/CI_SADCWorkshop_Zambia_Oct14_PlanRegTestLab.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tu.int/en/ITU-D/Technology/Documents/Events2014/CI_Workshop_SADC_Livingstone_October14/CI_SADCWorkshop_Zambia_Oct14_Incountrylabs.pdf" TargetMode="External"/><Relationship Id="rId5" Type="http://schemas.openxmlformats.org/officeDocument/2006/relationships/hyperlink" Target="http://www.itu.int/en/ITU-D/Technology/Documents/Events2014/CI_Workshop_SADC_Livingstone_October14/CI_SADCWorkshop_Zambia_Oct14_WorkshopOutcomes.pdf" TargetMode="External"/><Relationship Id="rId4" Type="http://schemas.openxmlformats.org/officeDocument/2006/relationships/hyperlink" Target="http://www.itu.int/en/ITU-D/Technology/Documents/Events2014/CI_Workshop_SADC_Livingstone_October14/CI_SADCWorkshop_Zambia_Oct14_SurveyFindings.pdf" TargetMode="External"/><Relationship Id="rId9" Type="http://schemas.openxmlformats.org/officeDocument/2006/relationships/hyperlink" Target="http://www.itu.int/en/ITU-D/Technology/Documents/Events2014/CI_Workshop_SADC_Livingstone_October14/MEDIA_STATEMENT_ON_THE_MEETING_OF_SADC_MINISTERS_RESPONSIBLE_FOR_COMMUNICATIONS.doc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aghrebarabe.org/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tu.int/en/ITU-D/Technology/Documents/Events2014/CI_Workshop_Maghreb_Tunis_December14/Presentations/CI_Maghreb_Workshop_Tunis_Dec14%20_%20S5_3_MAkli.pdf" TargetMode="External"/><Relationship Id="rId7" Type="http://schemas.openxmlformats.org/officeDocument/2006/relationships/hyperlink" Target="http://www.itu.int/en/ITU-D/Technology/Documents/Events2014/CI_Workshop_Maghreb_Tunis_December14/CI%20Workshop%20Maghreb%202014_ProposedPlanMRA.pdf" TargetMode="External"/><Relationship Id="rId2" Type="http://schemas.openxmlformats.org/officeDocument/2006/relationships/hyperlink" Target="http://www.itu.int/en/ITU-D/Technology/Documents/ConformanceInteroperability/Maghreb_AssessmentStudy_Final.pdf" TargetMode="External"/><Relationship Id="rId1" Type="http://schemas.openxmlformats.org/officeDocument/2006/relationships/slideLayout" Target="../slideLayouts/slideLayout2.xml"/><Relationship Id="rId6" Type="http://schemas.openxmlformats.org/officeDocument/2006/relationships/hyperlink" Target="http://www.itu.int/en/ITU-D/Technology/Documents/Events2014/CI_Workshop_Maghreb_Tunis_December14/CI%20Workshop%20Maghreb%202014_SelectionCriteria.pdf" TargetMode="External"/><Relationship Id="rId5" Type="http://schemas.openxmlformats.org/officeDocument/2006/relationships/hyperlink" Target="http://www.itu.int/en/ITU-D/Technology/Documents/Events2014/CI_Workshop_Maghreb_Tunis_December14/CI%20Workshop%20Maghreb%202014_InCountryLab.pdf" TargetMode="External"/><Relationship Id="rId4" Type="http://schemas.openxmlformats.org/officeDocument/2006/relationships/hyperlink" Target="http://www.itu.int/en/ITU-D/Technology/Documents/Events2014/CI_Workshop_Maghreb_Tunis_December14/CI%20Workshop%20Maghreb%202014_Outcome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ac.i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OneNote%20Notebooks/Personal/C_I%20Portal.one" TargetMode="External"/><Relationship Id="rId1" Type="http://schemas.openxmlformats.org/officeDocument/2006/relationships/slideLayout" Target="../slideLayouts/slideLayout1.xml"/><Relationship Id="rId6" Type="http://schemas.openxmlformats.org/officeDocument/2006/relationships/hyperlink" Target="mailto:riccardo.passerini@itu.int"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tu.int/en/ITU-D/Technology/Pages/CI_Events.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tarif\Local Settings\Temporary Internet Files\Content.Outlook\CEAXITGN\Interop_logo (2).gif"/>
          <p:cNvPicPr>
            <a:picLocks noChangeAspect="1" noChangeArrowheads="1"/>
          </p:cNvPicPr>
          <p:nvPr/>
        </p:nvPicPr>
        <p:blipFill>
          <a:blip r:embed="rId3" cstate="print">
            <a:clrChange>
              <a:clrFrom>
                <a:srgbClr val="000000">
                  <a:alpha val="0"/>
                </a:srgbClr>
              </a:clrFrom>
              <a:clrTo>
                <a:srgbClr val="000000">
                  <a:alpha val="0"/>
                </a:srgbClr>
              </a:clrTo>
            </a:clrChange>
          </a:blip>
          <a:srcRect b="17868"/>
          <a:stretch>
            <a:fillRect/>
          </a:stretch>
        </p:blipFill>
        <p:spPr bwMode="auto">
          <a:xfrm>
            <a:off x="25440" y="134762"/>
            <a:ext cx="2100601" cy="1807136"/>
          </a:xfrm>
          <a:prstGeom prst="rect">
            <a:avLst/>
          </a:prstGeom>
          <a:noFill/>
          <a:ln w="9525">
            <a:noFill/>
            <a:miter lim="800000"/>
            <a:headEnd/>
            <a:tailEnd/>
          </a:ln>
          <a:effectLst>
            <a:outerShdw blurRad="50800" dist="50800" dir="5400000" algn="ctr" rotWithShape="0">
              <a:srgbClr val="000000"/>
            </a:outerShdw>
          </a:effectLst>
        </p:spPr>
      </p:pic>
      <p:sp>
        <p:nvSpPr>
          <p:cNvPr id="2" name="Subtitle 1"/>
          <p:cNvSpPr>
            <a:spLocks noGrp="1"/>
          </p:cNvSpPr>
          <p:nvPr>
            <p:ph type="subTitle" idx="1"/>
          </p:nvPr>
        </p:nvSpPr>
        <p:spPr>
          <a:xfrm>
            <a:off x="1979712" y="720541"/>
            <a:ext cx="7168100" cy="2135124"/>
          </a:xfrm>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 </a:t>
            </a:r>
            <a:r>
              <a:rPr lang="en-US" sz="2200" b="1" dirty="0">
                <a:solidFill>
                  <a:schemeClr val="tx2">
                    <a:lumMod val="75000"/>
                  </a:schemeClr>
                </a:solidFill>
                <a:latin typeface="+mj-lt"/>
              </a:rPr>
              <a:t>Conformity and Interoperability Training for ARB Region </a:t>
            </a:r>
            <a:r>
              <a:rPr lang="en-US" sz="2200" b="1">
                <a:solidFill>
                  <a:schemeClr val="tx2">
                    <a:lumMod val="75000"/>
                  </a:schemeClr>
                </a:solidFill>
                <a:latin typeface="+mj-lt"/>
              </a:rPr>
              <a:t>on  </a:t>
            </a:r>
            <a:r>
              <a:rPr lang="en-US" sz="2200" b="1" smtClean="0">
                <a:solidFill>
                  <a:schemeClr val="tx2">
                    <a:lumMod val="75000"/>
                  </a:schemeClr>
                </a:solidFill>
                <a:latin typeface="+mj-lt"/>
              </a:rPr>
              <a:t>Type </a:t>
            </a:r>
            <a:r>
              <a:rPr lang="en-US" sz="2200" b="1" dirty="0">
                <a:solidFill>
                  <a:schemeClr val="tx2">
                    <a:lumMod val="75000"/>
                  </a:schemeClr>
                </a:solidFill>
                <a:latin typeface="+mj-lt"/>
              </a:rPr>
              <a:t>Approval testing for Mobile Terminals, Homologation Procedures and Market Surveillance </a:t>
            </a:r>
            <a:endParaRPr lang="en-US" sz="2200" dirty="0">
              <a:solidFill>
                <a:schemeClr val="tx2">
                  <a:lumMod val="75000"/>
                </a:schemeClr>
              </a:solidFill>
              <a:latin typeface="+mj-lt"/>
            </a:endParaRPr>
          </a:p>
          <a:p>
            <a:r>
              <a:rPr lang="en-US" sz="2200" b="1" dirty="0">
                <a:solidFill>
                  <a:schemeClr val="tx2">
                    <a:lumMod val="75000"/>
                  </a:schemeClr>
                </a:solidFill>
                <a:latin typeface="+mj-lt"/>
              </a:rPr>
              <a:t>Tunis-Tunisia, 20-24 April 2015 </a:t>
            </a:r>
            <a:r>
              <a:rPr lang="en-GB" sz="2200" b="1" dirty="0" smtClean="0">
                <a:solidFill>
                  <a:schemeClr val="tx2">
                    <a:lumMod val="75000"/>
                  </a:schemeClr>
                </a:solidFill>
                <a:latin typeface="+mj-lt"/>
                <a:ea typeface="Calibri" panose="020F0502020204030204" pitchFamily="34" charset="0"/>
                <a:cs typeface="Times New Roman" panose="02020603050405020304" pitchFamily="18" charset="0"/>
              </a:rPr>
              <a:t> </a:t>
            </a:r>
          </a:p>
          <a:p>
            <a:endParaRPr lang="en-GB" sz="14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GB" sz="2000" b="1" dirty="0" smtClean="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GB" sz="2000" b="1" dirty="0">
              <a:solidFill>
                <a:schemeClr val="tx2">
                  <a:lumMod val="75000"/>
                </a:schemeClr>
              </a:solidFill>
              <a:effectLst>
                <a:outerShdw blurRad="50800" dist="50800" dir="5400000" algn="ctr" rotWithShape="0">
                  <a:schemeClr val="tx1">
                    <a:lumMod val="20000"/>
                    <a:lumOff val="80000"/>
                  </a:schemeClr>
                </a:outerShdw>
              </a:effectLst>
              <a:latin typeface="Calibri" panose="020F0502020204030204" pitchFamily="34" charset="0"/>
            </a:endParaRPr>
          </a:p>
          <a:p>
            <a:r>
              <a:rPr lang="en-US" sz="3200" b="1" dirty="0" smtClean="0">
                <a:latin typeface="Calibri" panose="020F0502020204030204" pitchFamily="34" charset="0"/>
                <a:ea typeface="Calibri" panose="020F0502020204030204" pitchFamily="34" charset="0"/>
                <a:cs typeface="Times New Roman" panose="02020603050405020304" pitchFamily="18" charset="0"/>
              </a:rPr>
              <a:t> </a:t>
            </a:r>
            <a:endParaRPr lang="en-GB" dirty="0" smtClean="0">
              <a:solidFill>
                <a:schemeClr val="accent2">
                  <a:lumMod val="75000"/>
                </a:schemeClr>
              </a:solidFill>
              <a:effectLst>
                <a:outerShdw blurRad="50800" dist="50800" dir="5400000" algn="ctr" rotWithShape="0">
                  <a:schemeClr val="tx1">
                    <a:lumMod val="20000"/>
                    <a:lumOff val="80000"/>
                  </a:schemeClr>
                </a:outerShdw>
              </a:effectLst>
            </a:endParaRPr>
          </a:p>
        </p:txBody>
      </p:sp>
      <p:sp>
        <p:nvSpPr>
          <p:cNvPr id="5" name="TextBox 3"/>
          <p:cNvSpPr txBox="1">
            <a:spLocks noChangeArrowheads="1"/>
          </p:cNvSpPr>
          <p:nvPr/>
        </p:nvSpPr>
        <p:spPr bwMode="auto">
          <a:xfrm>
            <a:off x="-237008" y="5085184"/>
            <a:ext cx="97472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lgn="ctr">
              <a:spcBef>
                <a:spcPct val="0"/>
              </a:spcBef>
              <a:buSzTx/>
              <a:buFontTx/>
              <a:buNone/>
            </a:pPr>
            <a:r>
              <a:rPr lang="en-US" altLang="en-US" sz="2000" dirty="0">
                <a:solidFill>
                  <a:srgbClr val="22228B"/>
                </a:solidFill>
                <a:ea typeface="Verdana" pitchFamily="34" charset="0"/>
                <a:cs typeface="Verdana" pitchFamily="34" charset="0"/>
              </a:rPr>
              <a:t>Riccardo Passerini</a:t>
            </a:r>
          </a:p>
          <a:p>
            <a:pPr algn="ctr">
              <a:spcBef>
                <a:spcPct val="0"/>
              </a:spcBef>
              <a:buSzTx/>
              <a:buFontTx/>
              <a:buNone/>
            </a:pPr>
            <a:r>
              <a:rPr lang="en-US" altLang="en-US" sz="2000" dirty="0">
                <a:solidFill>
                  <a:srgbClr val="22228B"/>
                </a:solidFill>
                <a:ea typeface="Verdana" pitchFamily="34" charset="0"/>
                <a:cs typeface="Verdana" pitchFamily="34" charset="0"/>
              </a:rPr>
              <a:t>Head Telecommunication Technologies and Network Development</a:t>
            </a:r>
          </a:p>
          <a:p>
            <a:pPr algn="ctr">
              <a:spcBef>
                <a:spcPct val="0"/>
              </a:spcBef>
              <a:buSzTx/>
              <a:buFontTx/>
              <a:buNone/>
            </a:pPr>
            <a:r>
              <a:rPr lang="en-US" altLang="en-US" sz="2000" dirty="0">
                <a:solidFill>
                  <a:srgbClr val="0070C0"/>
                </a:solidFill>
                <a:ea typeface="Verdana" pitchFamily="34" charset="0"/>
                <a:cs typeface="Verdana" pitchFamily="34" charset="0"/>
              </a:rPr>
              <a:t> </a:t>
            </a:r>
            <a:r>
              <a:rPr lang="en-US" altLang="en-US" sz="2000" dirty="0">
                <a:solidFill>
                  <a:srgbClr val="22228B"/>
                </a:solidFill>
                <a:ea typeface="Verdana" pitchFamily="34" charset="0"/>
                <a:cs typeface="Verdana" pitchFamily="34" charset="0"/>
              </a:rPr>
              <a:t>ITU-BDT</a:t>
            </a:r>
            <a:r>
              <a:rPr lang="en-US" altLang="en-US" sz="2000" dirty="0" smtClean="0">
                <a:solidFill>
                  <a:srgbClr val="22228B"/>
                </a:solidFill>
                <a:ea typeface="Verdana" pitchFamily="34" charset="0"/>
                <a:cs typeface="Verdana" pitchFamily="34" charset="0"/>
              </a:rPr>
              <a:t>, Focal Point Q.4/2 </a:t>
            </a:r>
            <a:r>
              <a:rPr lang="en-US" altLang="en-US" sz="2000" dirty="0" smtClean="0">
                <a:solidFill>
                  <a:srgbClr val="0070C0"/>
                </a:solidFill>
                <a:ea typeface="Verdana" pitchFamily="34" charset="0"/>
                <a:cs typeface="Verdana" pitchFamily="34" charset="0"/>
              </a:rPr>
              <a:t> </a:t>
            </a:r>
            <a:r>
              <a:rPr lang="en-US" altLang="en-US" sz="2000" dirty="0" smtClean="0">
                <a:solidFill>
                  <a:srgbClr val="0070C0"/>
                </a:solidFill>
                <a:ea typeface="Verdana" pitchFamily="34" charset="0"/>
                <a:cs typeface="Verdana" pitchFamily="34" charset="0"/>
                <a:hlinkClick r:id="rId6"/>
              </a:rPr>
              <a:t>riccardo.passerini@itu.int</a:t>
            </a:r>
            <a:endParaRPr lang="en-US" altLang="en-US" sz="2000" dirty="0" smtClean="0">
              <a:solidFill>
                <a:srgbClr val="0070C0"/>
              </a:solidFill>
              <a:ea typeface="Verdana" pitchFamily="34" charset="0"/>
              <a:cs typeface="Verdana" pitchFamily="34" charset="0"/>
            </a:endParaRPr>
          </a:p>
          <a:p>
            <a:pPr algn="ctr">
              <a:spcBef>
                <a:spcPct val="0"/>
              </a:spcBef>
              <a:buSzTx/>
              <a:buFontTx/>
              <a:buNone/>
            </a:pPr>
            <a:endParaRPr lang="en-US" altLang="en-US" sz="2000" dirty="0">
              <a:solidFill>
                <a:srgbClr val="0070C0"/>
              </a:solidFill>
              <a:ea typeface="Verdana" pitchFamily="34" charset="0"/>
              <a:cs typeface="Verdana" pitchFamily="34" charset="0"/>
            </a:endParaRPr>
          </a:p>
          <a:p>
            <a:pPr algn="ctr">
              <a:spcBef>
                <a:spcPct val="0"/>
              </a:spcBef>
              <a:buSzTx/>
              <a:buFontTx/>
              <a:buNone/>
            </a:pPr>
            <a:r>
              <a:rPr lang="en-US" altLang="en-US" sz="2000" dirty="0" smtClean="0">
                <a:solidFill>
                  <a:srgbClr val="22228B"/>
                </a:solidFill>
                <a:ea typeface="Verdana" pitchFamily="34" charset="0"/>
                <a:cs typeface="Verdana" pitchFamily="34" charset="0"/>
              </a:rPr>
              <a:t> </a:t>
            </a:r>
          </a:p>
          <a:p>
            <a:pPr algn="ctr">
              <a:spcBef>
                <a:spcPct val="0"/>
              </a:spcBef>
              <a:buSzTx/>
              <a:buFontTx/>
              <a:buNone/>
            </a:pPr>
            <a:endParaRPr lang="en-US" altLang="en-US" sz="2000" dirty="0">
              <a:solidFill>
                <a:srgbClr val="22228B"/>
              </a:solidFill>
              <a:ea typeface="Verdana" pitchFamily="34" charset="0"/>
              <a:cs typeface="Verdana" pitchFamily="34" charset="0"/>
            </a:endParaRPr>
          </a:p>
        </p:txBody>
      </p:sp>
      <p:sp>
        <p:nvSpPr>
          <p:cNvPr id="4" name="Rectangle 3"/>
          <p:cNvSpPr/>
          <p:nvPr/>
        </p:nvSpPr>
        <p:spPr>
          <a:xfrm rot="10800000" flipV="1">
            <a:off x="1275207" y="3678037"/>
            <a:ext cx="7061129" cy="584775"/>
          </a:xfrm>
          <a:prstGeom prst="rect">
            <a:avLst/>
          </a:prstGeom>
        </p:spPr>
        <p:txBody>
          <a:bodyPr wrap="square">
            <a:spAutoFit/>
          </a:bodyPr>
          <a:lstStyle/>
          <a:p>
            <a:pPr algn="ctr"/>
            <a:r>
              <a:rPr lang="en-GB" sz="3200" b="1" dirty="0" smtClean="0">
                <a:solidFill>
                  <a:srgbClr val="FF6126"/>
                </a:solidFill>
                <a:effectLst>
                  <a:outerShdw blurRad="50800" dist="50800" dir="5400000" algn="ctr" rotWithShape="0">
                    <a:schemeClr val="tx1">
                      <a:lumMod val="20000"/>
                      <a:lumOff val="80000"/>
                    </a:schemeClr>
                  </a:outerShdw>
                </a:effectLst>
              </a:rPr>
              <a:t>ITU C&amp;I Programme: Pillars </a:t>
            </a:r>
            <a:r>
              <a:rPr lang="en-GB" sz="3200" b="1" dirty="0">
                <a:solidFill>
                  <a:srgbClr val="FF6126"/>
                </a:solidFill>
                <a:effectLst>
                  <a:outerShdw blurRad="50800" dist="50800" dir="5400000" algn="ctr" rotWithShape="0">
                    <a:schemeClr val="tx1">
                      <a:lumMod val="20000"/>
                      <a:lumOff val="80000"/>
                    </a:schemeClr>
                  </a:outerShdw>
                </a:effectLst>
              </a:rPr>
              <a:t>3 and </a:t>
            </a:r>
            <a:r>
              <a:rPr lang="en-GB" sz="3200" b="1" dirty="0" smtClean="0">
                <a:solidFill>
                  <a:srgbClr val="FF6126"/>
                </a:solidFill>
                <a:effectLst>
                  <a:outerShdw blurRad="50800" dist="50800" dir="5400000" algn="ctr" rotWithShape="0">
                    <a:schemeClr val="tx1">
                      <a:lumMod val="20000"/>
                      <a:lumOff val="80000"/>
                    </a:schemeClr>
                  </a:outerShdw>
                </a:effectLst>
              </a:rPr>
              <a:t>4</a:t>
            </a:r>
            <a:endParaRPr lang="en-US" sz="3200" b="1" dirty="0">
              <a:solidFill>
                <a:srgbClr val="FF6126"/>
              </a:solidFill>
              <a:effectLst>
                <a:outerShdw blurRad="50800" dist="50800" dir="5400000" algn="ctr" rotWithShape="0">
                  <a:schemeClr val="tx1">
                    <a:lumMod val="20000"/>
                    <a:lumOff val="80000"/>
                  </a:schemeClr>
                </a:outerShdw>
              </a:effectLst>
            </a:endParaRPr>
          </a:p>
        </p:txBody>
      </p:sp>
      <p:sp>
        <p:nvSpPr>
          <p:cNvPr id="3" name="Rectangle 2"/>
          <p:cNvSpPr/>
          <p:nvPr/>
        </p:nvSpPr>
        <p:spPr>
          <a:xfrm>
            <a:off x="467544" y="1557271"/>
            <a:ext cx="8676456" cy="461665"/>
          </a:xfrm>
          <a:prstGeom prst="rect">
            <a:avLst/>
          </a:prstGeom>
        </p:spPr>
        <p:txBody>
          <a:bodyPr wrap="square">
            <a:spAutoFit/>
          </a:bodyPr>
          <a:lstStyle/>
          <a:p>
            <a:pPr algn="ctr"/>
            <a:r>
              <a:rPr lang="en-US" dirty="0" smtClean="0"/>
              <a:t> </a:t>
            </a:r>
            <a:endParaRPr lang="en-US" sz="2400" b="1" dirty="0">
              <a:solidFill>
                <a:schemeClr val="tx2">
                  <a:lumMod val="75000"/>
                </a:schemeClr>
              </a:solidFill>
            </a:endParaRPr>
          </a:p>
        </p:txBody>
      </p:sp>
      <p:sp>
        <p:nvSpPr>
          <p:cNvPr id="8" name="Rectangle 7"/>
          <p:cNvSpPr/>
          <p:nvPr/>
        </p:nvSpPr>
        <p:spPr>
          <a:xfrm>
            <a:off x="467544" y="1511733"/>
            <a:ext cx="8676456" cy="461665"/>
          </a:xfrm>
          <a:prstGeom prst="rect">
            <a:avLst/>
          </a:prstGeom>
        </p:spPr>
        <p:txBody>
          <a:bodyPr wrap="square">
            <a:spAutoFit/>
          </a:bodyPr>
          <a:lstStyle/>
          <a:p>
            <a:pPr algn="ctr"/>
            <a:r>
              <a:rPr lang="en-US" dirty="0" smtClean="0"/>
              <a:t> </a:t>
            </a:r>
            <a:endParaRPr lang="en-US" sz="2400" b="1" dirty="0">
              <a:solidFill>
                <a:schemeClr val="tx2">
                  <a:lumMod val="7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024066" cy="584775"/>
          </a:xfrm>
        </p:spPr>
        <p:txBody>
          <a:bodyPr/>
          <a:lstStyle/>
          <a:p>
            <a:r>
              <a:rPr lang="en-US" sz="3200" dirty="0" smtClean="0"/>
              <a:t>Pillar 3</a:t>
            </a:r>
            <a:endParaRPr lang="en-US" sz="3200" dirty="0"/>
          </a:p>
        </p:txBody>
      </p:sp>
      <p:graphicFrame>
        <p:nvGraphicFramePr>
          <p:cNvPr id="5" name="Diagram 4"/>
          <p:cNvGraphicFramePr/>
          <p:nvPr>
            <p:extLst>
              <p:ext uri="{D42A27DB-BD31-4B8C-83A1-F6EECF244321}">
                <p14:modId xmlns:p14="http://schemas.microsoft.com/office/powerpoint/2010/main" val="904263484"/>
              </p:ext>
            </p:extLst>
          </p:nvPr>
        </p:nvGraphicFramePr>
        <p:xfrm>
          <a:off x="1403648"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98926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552" y="116632"/>
            <a:ext cx="7772400" cy="584775"/>
          </a:xfrm>
        </p:spPr>
        <p:txBody>
          <a:bodyPr/>
          <a:lstStyle/>
          <a:p>
            <a:r>
              <a:rPr lang="en-CA" sz="3200" dirty="0" smtClean="0">
                <a:latin typeface="+mn-lt"/>
                <a:cs typeface="Arial" pitchFamily="34" charset="0"/>
              </a:rPr>
              <a:t>Partnership and Collaboration</a:t>
            </a:r>
          </a:p>
        </p:txBody>
      </p:sp>
      <p:sp>
        <p:nvSpPr>
          <p:cNvPr id="17411" name="Content Placeholder 2"/>
          <p:cNvSpPr>
            <a:spLocks noGrp="1"/>
          </p:cNvSpPr>
          <p:nvPr>
            <p:ph idx="1"/>
          </p:nvPr>
        </p:nvSpPr>
        <p:spPr>
          <a:xfrm>
            <a:off x="323528" y="836712"/>
            <a:ext cx="8496299" cy="5832648"/>
          </a:xfrm>
        </p:spPr>
        <p:txBody>
          <a:bodyPr>
            <a:normAutofit fontScale="92500" lnSpcReduction="20000"/>
          </a:bodyPr>
          <a:lstStyle/>
          <a:p>
            <a:pPr marL="0" indent="0">
              <a:spcAft>
                <a:spcPts val="1200"/>
              </a:spcAft>
              <a:buNone/>
            </a:pPr>
            <a:r>
              <a:rPr lang="en-US" sz="2200" dirty="0"/>
              <a:t>The ITU Secretariat signed </a:t>
            </a:r>
            <a:r>
              <a:rPr lang="en-US" sz="2200" dirty="0" err="1"/>
              <a:t>MoUs</a:t>
            </a:r>
            <a:r>
              <a:rPr lang="en-US" sz="2200" dirty="0"/>
              <a:t> </a:t>
            </a:r>
            <a:r>
              <a:rPr lang="en-US" sz="2200" dirty="0" smtClean="0"/>
              <a:t>with </a:t>
            </a:r>
            <a:r>
              <a:rPr lang="en-US" sz="2200" dirty="0" smtClean="0">
                <a:hlinkClick r:id="rId2"/>
              </a:rPr>
              <a:t>Testing centers </a:t>
            </a:r>
            <a:r>
              <a:rPr lang="en-US" sz="2200" dirty="0" smtClean="0"/>
              <a:t>in the Regions for promoting activities of the C&amp;I </a:t>
            </a:r>
            <a:r>
              <a:rPr lang="en-US" sz="2200" dirty="0" err="1" smtClean="0"/>
              <a:t>Programme</a:t>
            </a:r>
            <a:r>
              <a:rPr lang="en-US" sz="2200" dirty="0" smtClean="0"/>
              <a:t> such as capacity </a:t>
            </a:r>
            <a:r>
              <a:rPr lang="en-US" sz="2200" dirty="0"/>
              <a:t>b</a:t>
            </a:r>
            <a:r>
              <a:rPr lang="en-US" sz="2200" dirty="0" smtClean="0"/>
              <a:t>uilding events and direct assistance: </a:t>
            </a:r>
          </a:p>
          <a:p>
            <a:pPr marL="904875">
              <a:spcAft>
                <a:spcPts val="1200"/>
              </a:spcAft>
            </a:pPr>
            <a:r>
              <a:rPr lang="en-US" sz="2200" dirty="0" smtClean="0"/>
              <a:t>AFR and ARB: CERT </a:t>
            </a:r>
            <a:r>
              <a:rPr lang="en-US" sz="2200" dirty="0"/>
              <a:t>(Research and Studies Telecommunication Center, Tunisia</a:t>
            </a:r>
            <a:r>
              <a:rPr lang="en-US" sz="2200" dirty="0" smtClean="0"/>
              <a:t>)</a:t>
            </a:r>
          </a:p>
          <a:p>
            <a:pPr marL="904875">
              <a:spcAft>
                <a:spcPts val="1200"/>
              </a:spcAft>
            </a:pPr>
            <a:r>
              <a:rPr lang="en-US" sz="2200" dirty="0" smtClean="0"/>
              <a:t>AMS: </a:t>
            </a:r>
            <a:r>
              <a:rPr lang="en-US" sz="2200" dirty="0" err="1" smtClean="0"/>
              <a:t>CPqD</a:t>
            </a:r>
            <a:r>
              <a:rPr lang="en-US" sz="2200" dirty="0" smtClean="0"/>
              <a:t> </a:t>
            </a:r>
            <a:r>
              <a:rPr lang="en-US" sz="2200" dirty="0"/>
              <a:t>(Brazil</a:t>
            </a:r>
            <a:r>
              <a:rPr lang="en-US" sz="2200" dirty="0" smtClean="0"/>
              <a:t>)</a:t>
            </a:r>
          </a:p>
          <a:p>
            <a:pPr marL="904875">
              <a:spcAft>
                <a:spcPts val="1200"/>
              </a:spcAft>
            </a:pPr>
            <a:r>
              <a:rPr lang="en-US" sz="2200" dirty="0" smtClean="0"/>
              <a:t>Europe: </a:t>
            </a:r>
            <a:r>
              <a:rPr lang="en-US" sz="2200" dirty="0" err="1" smtClean="0"/>
              <a:t>Sintesio</a:t>
            </a:r>
            <a:r>
              <a:rPr lang="en-US" sz="2200" dirty="0" smtClean="0"/>
              <a:t> </a:t>
            </a:r>
            <a:r>
              <a:rPr lang="en-US" sz="2200" dirty="0"/>
              <a:t>(Slovenia</a:t>
            </a:r>
            <a:r>
              <a:rPr lang="en-US" sz="2200" dirty="0" smtClean="0"/>
              <a:t>) and </a:t>
            </a:r>
            <a:r>
              <a:rPr lang="en-US" sz="2200" dirty="0" err="1" smtClean="0"/>
              <a:t>Tilab</a:t>
            </a:r>
            <a:r>
              <a:rPr lang="en-US" sz="2200" dirty="0"/>
              <a:t> </a:t>
            </a:r>
            <a:r>
              <a:rPr lang="en-US" sz="2200" dirty="0" smtClean="0"/>
              <a:t>(Italy)</a:t>
            </a:r>
          </a:p>
          <a:p>
            <a:pPr marL="904875">
              <a:spcAft>
                <a:spcPts val="1200"/>
              </a:spcAft>
            </a:pPr>
            <a:r>
              <a:rPr lang="en-US" sz="2200" dirty="0" smtClean="0"/>
              <a:t>CIS: ZNIIS </a:t>
            </a:r>
            <a:r>
              <a:rPr lang="en-US" sz="2200" dirty="0"/>
              <a:t>(Russia</a:t>
            </a:r>
            <a:r>
              <a:rPr lang="en-US" sz="2200" dirty="0" smtClean="0"/>
              <a:t>)</a:t>
            </a:r>
          </a:p>
          <a:p>
            <a:pPr marL="904875">
              <a:spcAft>
                <a:spcPts val="1200"/>
              </a:spcAft>
            </a:pPr>
            <a:r>
              <a:rPr lang="en-US" sz="2200" dirty="0" smtClean="0"/>
              <a:t>ASP: agreement being finalized with MIIT (China)</a:t>
            </a:r>
          </a:p>
          <a:p>
            <a:pPr marL="904875">
              <a:spcAft>
                <a:spcPts val="1200"/>
              </a:spcAft>
            </a:pPr>
            <a:r>
              <a:rPr lang="en-US" sz="2200" dirty="0"/>
              <a:t>International Accreditation Forum (IAF) and </a:t>
            </a:r>
          </a:p>
          <a:p>
            <a:pPr marL="904875">
              <a:spcAft>
                <a:spcPts val="1200"/>
              </a:spcAft>
            </a:pPr>
            <a:r>
              <a:rPr lang="en-US" sz="2200" dirty="0"/>
              <a:t>International Laboratory Accreditation Cooperation (ILAC)</a:t>
            </a:r>
          </a:p>
          <a:p>
            <a:pPr marL="904875">
              <a:spcAft>
                <a:spcPts val="1200"/>
              </a:spcAft>
            </a:pPr>
            <a:r>
              <a:rPr lang="en-US" sz="2200" dirty="0"/>
              <a:t>International Standardization Organization (ISO)</a:t>
            </a:r>
          </a:p>
          <a:p>
            <a:pPr marL="904875">
              <a:spcAft>
                <a:spcPts val="1200"/>
              </a:spcAft>
            </a:pPr>
            <a:r>
              <a:rPr lang="en-US" sz="2200" dirty="0"/>
              <a:t>UNIDO</a:t>
            </a:r>
          </a:p>
          <a:p>
            <a:pPr marL="904875">
              <a:spcAft>
                <a:spcPts val="1200"/>
              </a:spcAft>
            </a:pPr>
            <a:endParaRPr lang="en-US" sz="2200" dirty="0"/>
          </a:p>
        </p:txBody>
      </p:sp>
    </p:spTree>
    <p:extLst>
      <p:ext uri="{BB962C8B-B14F-4D97-AF65-F5344CB8AC3E}">
        <p14:creationId xmlns:p14="http://schemas.microsoft.com/office/powerpoint/2010/main" val="177551390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
            <a:ext cx="8244408" cy="614972"/>
          </a:xfrm>
        </p:spPr>
        <p:txBody>
          <a:bodyPr/>
          <a:lstStyle/>
          <a:p>
            <a:r>
              <a:rPr lang="en-US" sz="3200" dirty="0" smtClean="0">
                <a:cs typeface="Arial" pitchFamily="34" charset="0"/>
              </a:rPr>
              <a:t>ITU Training activities on C&amp;I</a:t>
            </a:r>
            <a:endParaRPr lang="en-CA" sz="3200" dirty="0" smtClean="0"/>
          </a:p>
        </p:txBody>
      </p:sp>
      <p:sp>
        <p:nvSpPr>
          <p:cNvPr id="24579" name="Content Placeholder 2"/>
          <p:cNvSpPr>
            <a:spLocks noGrp="1"/>
          </p:cNvSpPr>
          <p:nvPr>
            <p:ph idx="1"/>
          </p:nvPr>
        </p:nvSpPr>
        <p:spPr>
          <a:xfrm>
            <a:off x="251520" y="614973"/>
            <a:ext cx="8712968" cy="6392757"/>
          </a:xfrm>
        </p:spPr>
        <p:txBody>
          <a:bodyPr>
            <a:normAutofit fontScale="85000" lnSpcReduction="10000"/>
          </a:bodyPr>
          <a:lstStyle/>
          <a:p>
            <a:pPr marL="0" indent="0">
              <a:lnSpc>
                <a:spcPct val="80000"/>
              </a:lnSpc>
              <a:buFontTx/>
              <a:buNone/>
            </a:pPr>
            <a:r>
              <a:rPr lang="en-GB" altLang="ja-JP" sz="2000" dirty="0">
                <a:solidFill>
                  <a:schemeClr val="tx2">
                    <a:lumMod val="75000"/>
                  </a:schemeClr>
                </a:solidFill>
                <a:ea typeface="MS PGothic" pitchFamily="34" charset="-128"/>
              </a:rPr>
              <a:t> </a:t>
            </a:r>
            <a:r>
              <a:rPr lang="en-GB" altLang="ja-JP" sz="2000" dirty="0">
                <a:solidFill>
                  <a:schemeClr val="tx2">
                    <a:lumMod val="75000"/>
                  </a:schemeClr>
                </a:solidFill>
                <a:ea typeface="MS PGothic" pitchFamily="34" charset="-128"/>
                <a:hlinkClick r:id="rId3"/>
              </a:rPr>
              <a:t>http://</a:t>
            </a:r>
            <a:r>
              <a:rPr lang="en-GB" altLang="ja-JP" sz="2000" dirty="0" smtClean="0">
                <a:solidFill>
                  <a:schemeClr val="tx2">
                    <a:lumMod val="75000"/>
                  </a:schemeClr>
                </a:solidFill>
                <a:ea typeface="MS PGothic" pitchFamily="34" charset="-128"/>
                <a:hlinkClick r:id="rId3"/>
              </a:rPr>
              <a:t>www.itu.int/en/ITU-D/Technology/Pages/CI_Events.aspx</a:t>
            </a:r>
            <a:endParaRPr lang="en-GB" altLang="ja-JP" sz="2000" dirty="0" smtClean="0">
              <a:solidFill>
                <a:schemeClr val="tx2">
                  <a:lumMod val="75000"/>
                </a:schemeClr>
              </a:solidFill>
              <a:ea typeface="MS PGothic" pitchFamily="34" charset="-128"/>
            </a:endParaRPr>
          </a:p>
          <a:p>
            <a:pPr marL="0" indent="0">
              <a:lnSpc>
                <a:spcPct val="80000"/>
              </a:lnSpc>
              <a:buNone/>
            </a:pPr>
            <a:r>
              <a:rPr lang="en-GB" sz="2000" dirty="0">
                <a:solidFill>
                  <a:schemeClr val="tx2">
                    <a:lumMod val="75000"/>
                  </a:schemeClr>
                </a:solidFill>
                <a:ea typeface="MS PGothic" pitchFamily="34" charset="-128"/>
              </a:rPr>
              <a:t> </a:t>
            </a:r>
            <a:r>
              <a:rPr lang="en-US" sz="2000" dirty="0" smtClean="0">
                <a:solidFill>
                  <a:srgbClr val="000066"/>
                </a:solidFill>
                <a:latin typeface="Calibri"/>
                <a:ea typeface="Times New Roman"/>
                <a:cs typeface="Times New Roman"/>
              </a:rPr>
              <a:t>ITU </a:t>
            </a:r>
            <a:r>
              <a:rPr lang="en-US" sz="2000" dirty="0">
                <a:solidFill>
                  <a:srgbClr val="000066"/>
                </a:solidFill>
                <a:latin typeface="Calibri"/>
                <a:ea typeface="Times New Roman"/>
                <a:cs typeface="Times New Roman"/>
              </a:rPr>
              <a:t>Academy – </a:t>
            </a:r>
            <a:r>
              <a:rPr lang="en-US" sz="2000" dirty="0">
                <a:solidFill>
                  <a:srgbClr val="000066"/>
                </a:solidFill>
                <a:latin typeface="Calibri"/>
                <a:ea typeface="Times New Roman"/>
                <a:cs typeface="Times New Roman"/>
                <a:hlinkClick r:id="rId4"/>
              </a:rPr>
              <a:t>C&amp;I </a:t>
            </a:r>
            <a:r>
              <a:rPr lang="en-US" sz="2000" dirty="0" smtClean="0">
                <a:solidFill>
                  <a:srgbClr val="000066"/>
                </a:solidFill>
                <a:latin typeface="Calibri"/>
                <a:ea typeface="Times New Roman"/>
                <a:cs typeface="Times New Roman"/>
                <a:hlinkClick r:id="rId4"/>
              </a:rPr>
              <a:t>training</a:t>
            </a:r>
            <a:endParaRPr lang="en-GB" altLang="ja-JP" sz="2400" dirty="0" smtClean="0">
              <a:solidFill>
                <a:schemeClr val="tx2"/>
              </a:solidFill>
              <a:ea typeface="MS PGothic" pitchFamily="34" charset="-128"/>
            </a:endParaRPr>
          </a:p>
          <a:p>
            <a:pPr marL="354013" indent="-354013">
              <a:lnSpc>
                <a:spcPct val="120000"/>
              </a:lnSpc>
              <a:spcAft>
                <a:spcPts val="600"/>
              </a:spcAft>
              <a:buSzPct val="100000"/>
            </a:pPr>
            <a:r>
              <a:rPr lang="en-GB" altLang="ja-JP" sz="2200" dirty="0" smtClean="0">
                <a:solidFill>
                  <a:schemeClr val="tx2">
                    <a:lumMod val="75000"/>
                  </a:schemeClr>
                </a:solidFill>
                <a:ea typeface="MS PGothic" pitchFamily="34" charset="-128"/>
              </a:rPr>
              <a:t>CIS Countries NGN integration testing, Moscow (Russian Federation),  2010 and 2011</a:t>
            </a:r>
          </a:p>
          <a:p>
            <a:pPr marL="354013" indent="-354013">
              <a:lnSpc>
                <a:spcPct val="120000"/>
              </a:lnSpc>
              <a:spcAft>
                <a:spcPts val="600"/>
              </a:spcAft>
              <a:buSzPct val="100000"/>
            </a:pPr>
            <a:r>
              <a:rPr lang="en-GB" sz="2200" dirty="0" smtClean="0">
                <a:solidFill>
                  <a:schemeClr val="tx2">
                    <a:lumMod val="75000"/>
                  </a:schemeClr>
                </a:solidFill>
                <a:ea typeface="MS PGothic" pitchFamily="34" charset="-128"/>
              </a:rPr>
              <a:t>Africa and Arab Regions, Tunis 5-7 Nov 2012</a:t>
            </a:r>
          </a:p>
          <a:p>
            <a:pPr marL="354013" indent="-354013">
              <a:lnSpc>
                <a:spcPct val="120000"/>
              </a:lnSpc>
              <a:spcAft>
                <a:spcPts val="600"/>
              </a:spcAft>
              <a:buSzPct val="100000"/>
            </a:pPr>
            <a:r>
              <a:rPr lang="en-GB" sz="2200" dirty="0" smtClean="0">
                <a:solidFill>
                  <a:schemeClr val="tx2">
                    <a:lumMod val="75000"/>
                  </a:schemeClr>
                </a:solidFill>
                <a:ea typeface="MS PGothic" pitchFamily="34" charset="-128"/>
              </a:rPr>
              <a:t>ARB Region, Tunis 2-6 April 2013 (EMC Compatibility)</a:t>
            </a:r>
          </a:p>
          <a:p>
            <a:pPr marL="354013" indent="-354013">
              <a:lnSpc>
                <a:spcPct val="120000"/>
              </a:lnSpc>
              <a:spcAft>
                <a:spcPts val="600"/>
              </a:spcAft>
              <a:buSzPct val="100000"/>
            </a:pPr>
            <a:r>
              <a:rPr lang="en-GB" sz="2200" dirty="0" smtClean="0">
                <a:solidFill>
                  <a:schemeClr val="tx2">
                    <a:lumMod val="75000"/>
                  </a:schemeClr>
                </a:solidFill>
                <a:ea typeface="MS PGothic" pitchFamily="34" charset="-128"/>
              </a:rPr>
              <a:t>Africa Region, Tunis 28 October-1</a:t>
            </a:r>
            <a:r>
              <a:rPr lang="en-GB" sz="2200" baseline="30000" dirty="0" smtClean="0">
                <a:solidFill>
                  <a:schemeClr val="tx2">
                    <a:lumMod val="75000"/>
                  </a:schemeClr>
                </a:solidFill>
                <a:ea typeface="MS PGothic" pitchFamily="34" charset="-128"/>
              </a:rPr>
              <a:t>st</a:t>
            </a:r>
            <a:r>
              <a:rPr lang="en-GB" sz="2200" dirty="0" smtClean="0">
                <a:solidFill>
                  <a:schemeClr val="tx2">
                    <a:lumMod val="75000"/>
                  </a:schemeClr>
                </a:solidFill>
                <a:ea typeface="MS PGothic" pitchFamily="34" charset="-128"/>
              </a:rPr>
              <a:t> November 2013 (EMC Compatibility)</a:t>
            </a:r>
          </a:p>
          <a:p>
            <a:pPr marL="354013" indent="-354013">
              <a:lnSpc>
                <a:spcPct val="120000"/>
              </a:lnSpc>
              <a:spcAft>
                <a:spcPts val="600"/>
              </a:spcAft>
              <a:buSzPct val="100000"/>
            </a:pPr>
            <a:r>
              <a:rPr lang="en-US" sz="2200" dirty="0" smtClean="0">
                <a:solidFill>
                  <a:schemeClr val="tx2">
                    <a:lumMod val="75000"/>
                  </a:schemeClr>
                </a:solidFill>
              </a:rPr>
              <a:t>Americas Region, Campinas</a:t>
            </a:r>
            <a:r>
              <a:rPr lang="en-US" sz="2200" dirty="0">
                <a:solidFill>
                  <a:schemeClr val="tx2">
                    <a:lumMod val="75000"/>
                  </a:schemeClr>
                </a:solidFill>
              </a:rPr>
              <a:t>, 24-28 June </a:t>
            </a:r>
            <a:r>
              <a:rPr lang="en-US" sz="2200" dirty="0" smtClean="0">
                <a:solidFill>
                  <a:schemeClr val="tx2">
                    <a:lumMod val="75000"/>
                  </a:schemeClr>
                </a:solidFill>
              </a:rPr>
              <a:t>2013 (EMC Compatibility)  </a:t>
            </a:r>
            <a:endParaRPr lang="en-GB" sz="2200" dirty="0" smtClean="0">
              <a:solidFill>
                <a:schemeClr val="tx2">
                  <a:lumMod val="75000"/>
                </a:schemeClr>
              </a:solidFill>
              <a:ea typeface="MS PGothic" pitchFamily="34" charset="-128"/>
            </a:endParaRPr>
          </a:p>
          <a:p>
            <a:pPr marL="354013" indent="-354013">
              <a:lnSpc>
                <a:spcPct val="120000"/>
              </a:lnSpc>
              <a:spcAft>
                <a:spcPts val="600"/>
              </a:spcAft>
              <a:buSzPct val="100000"/>
            </a:pPr>
            <a:r>
              <a:rPr lang="en-GB" sz="2200" dirty="0" smtClean="0">
                <a:solidFill>
                  <a:schemeClr val="tx2">
                    <a:lumMod val="75000"/>
                  </a:schemeClr>
                </a:solidFill>
                <a:ea typeface="MS PGothic" pitchFamily="34" charset="-128"/>
              </a:rPr>
              <a:t>ARB Region, Tunis 17-22 March 2014 (Mobile terminals)</a:t>
            </a:r>
            <a:r>
              <a:rPr lang="en-US" sz="2200" dirty="0">
                <a:solidFill>
                  <a:schemeClr val="tx2">
                    <a:lumMod val="75000"/>
                  </a:schemeClr>
                </a:solidFill>
              </a:rPr>
              <a:t> </a:t>
            </a:r>
            <a:endParaRPr lang="en-US" sz="2200" dirty="0" smtClean="0">
              <a:solidFill>
                <a:schemeClr val="tx2">
                  <a:lumMod val="75000"/>
                </a:schemeClr>
              </a:solidFill>
            </a:endParaRPr>
          </a:p>
          <a:p>
            <a:pPr marL="354013" indent="-354013">
              <a:lnSpc>
                <a:spcPct val="120000"/>
              </a:lnSpc>
              <a:spcAft>
                <a:spcPts val="600"/>
              </a:spcAft>
              <a:buSzPct val="100000"/>
            </a:pPr>
            <a:r>
              <a:rPr lang="en-US" sz="2200" dirty="0" smtClean="0">
                <a:solidFill>
                  <a:schemeClr val="tx2">
                    <a:lumMod val="75000"/>
                  </a:schemeClr>
                </a:solidFill>
              </a:rPr>
              <a:t>Americas Region, Campinas </a:t>
            </a:r>
            <a:r>
              <a:rPr lang="en-US" sz="2200" dirty="0">
                <a:solidFill>
                  <a:schemeClr val="tx2">
                    <a:lumMod val="75000"/>
                  </a:schemeClr>
                </a:solidFill>
              </a:rPr>
              <a:t>(Brazil</a:t>
            </a:r>
            <a:r>
              <a:rPr lang="en-US" sz="2200" dirty="0" smtClean="0">
                <a:solidFill>
                  <a:schemeClr val="tx2">
                    <a:lumMod val="75000"/>
                  </a:schemeClr>
                </a:solidFill>
              </a:rPr>
              <a:t>)</a:t>
            </a:r>
            <a:r>
              <a:rPr lang="en-US" sz="2200" dirty="0">
                <a:solidFill>
                  <a:schemeClr val="tx2">
                    <a:lumMod val="75000"/>
                  </a:schemeClr>
                </a:solidFill>
              </a:rPr>
              <a:t> 12-16 May 2014, </a:t>
            </a:r>
            <a:r>
              <a:rPr lang="en-US" sz="2200" dirty="0" smtClean="0">
                <a:solidFill>
                  <a:schemeClr val="tx2">
                    <a:lumMod val="75000"/>
                  </a:schemeClr>
                </a:solidFill>
              </a:rPr>
              <a:t>(Mobile terminals)</a:t>
            </a:r>
            <a:endParaRPr lang="en-GB" sz="2200" dirty="0" smtClean="0">
              <a:solidFill>
                <a:schemeClr val="tx2">
                  <a:lumMod val="75000"/>
                </a:schemeClr>
              </a:solidFill>
              <a:ea typeface="MS PGothic" pitchFamily="34" charset="-128"/>
            </a:endParaRPr>
          </a:p>
          <a:p>
            <a:pPr>
              <a:lnSpc>
                <a:spcPct val="120000"/>
              </a:lnSpc>
            </a:pPr>
            <a:r>
              <a:rPr lang="en-US" sz="2200" dirty="0" smtClean="0">
                <a:solidFill>
                  <a:schemeClr val="tx2">
                    <a:lumMod val="75000"/>
                  </a:schemeClr>
                </a:solidFill>
              </a:rPr>
              <a:t>Training </a:t>
            </a:r>
            <a:r>
              <a:rPr lang="en-US" sz="2200" dirty="0">
                <a:solidFill>
                  <a:schemeClr val="tx2">
                    <a:lumMod val="75000"/>
                  </a:schemeClr>
                </a:solidFill>
              </a:rPr>
              <a:t>Course on Conformance and Interoperability Testing for the Africa Region, 23-27 June 2014, Tunis (Tunisia</a:t>
            </a:r>
            <a:r>
              <a:rPr lang="en-US" sz="2200" dirty="0" smtClean="0">
                <a:solidFill>
                  <a:schemeClr val="tx2">
                    <a:lumMod val="75000"/>
                  </a:schemeClr>
                </a:solidFill>
              </a:rPr>
              <a:t>)</a:t>
            </a:r>
          </a:p>
          <a:p>
            <a:pPr>
              <a:lnSpc>
                <a:spcPct val="120000"/>
              </a:lnSpc>
            </a:pPr>
            <a:r>
              <a:rPr lang="en-US" sz="2200" dirty="0" smtClean="0">
                <a:solidFill>
                  <a:schemeClr val="tx2">
                    <a:lumMod val="75000"/>
                  </a:schemeClr>
                </a:solidFill>
              </a:rPr>
              <a:t>CIS Region: ITU </a:t>
            </a:r>
            <a:r>
              <a:rPr lang="en-US" sz="2200" dirty="0">
                <a:solidFill>
                  <a:schemeClr val="tx2">
                    <a:lumMod val="75000"/>
                  </a:schemeClr>
                </a:solidFill>
              </a:rPr>
              <a:t>Virtual Laboratory for Remote Tests of Equipment, New Technologies and Services", 10-12 November 2014, Moscow (Russian Federation)</a:t>
            </a:r>
            <a:endParaRPr lang="en-US" sz="2200" dirty="0" smtClean="0">
              <a:solidFill>
                <a:schemeClr val="tx2">
                  <a:lumMod val="75000"/>
                </a:schemeClr>
              </a:solidFill>
            </a:endParaRPr>
          </a:p>
          <a:p>
            <a:pPr>
              <a:lnSpc>
                <a:spcPct val="120000"/>
              </a:lnSpc>
            </a:pPr>
            <a:endParaRPr lang="en-US" sz="2200" dirty="0">
              <a:solidFill>
                <a:schemeClr val="tx2">
                  <a:lumMod val="75000"/>
                </a:schemeClr>
              </a:solidFill>
            </a:endParaRPr>
          </a:p>
          <a:p>
            <a:pPr>
              <a:lnSpc>
                <a:spcPct val="120000"/>
              </a:lnSpc>
            </a:pPr>
            <a:endParaRPr lang="en-US" sz="2400" dirty="0"/>
          </a:p>
          <a:p>
            <a:pPr marL="354013" indent="-354013">
              <a:lnSpc>
                <a:spcPct val="80000"/>
              </a:lnSpc>
              <a:spcAft>
                <a:spcPts val="600"/>
              </a:spcAft>
              <a:buSzPct val="100000"/>
            </a:pPr>
            <a:endParaRPr lang="en-US" sz="2200" dirty="0" smtClean="0">
              <a:solidFill>
                <a:schemeClr val="tx2">
                  <a:lumMod val="75000"/>
                </a:schemeClr>
              </a:solidFill>
            </a:endParaRPr>
          </a:p>
        </p:txBody>
      </p:sp>
    </p:spTree>
    <p:extLst>
      <p:ext uri="{BB962C8B-B14F-4D97-AF65-F5344CB8AC3E}">
        <p14:creationId xmlns:p14="http://schemas.microsoft.com/office/powerpoint/2010/main" val="398962386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604448" cy="1015663"/>
          </a:xfrm>
        </p:spPr>
        <p:txBody>
          <a:bodyPr/>
          <a:lstStyle/>
          <a:p>
            <a:r>
              <a:rPr lang="en-US" sz="3000" dirty="0">
                <a:cs typeface="Arial" pitchFamily="34" charset="0"/>
              </a:rPr>
              <a:t>ITU Training activities on </a:t>
            </a:r>
            <a:r>
              <a:rPr lang="en-US" sz="3000" dirty="0" smtClean="0">
                <a:cs typeface="Arial" pitchFamily="34" charset="0"/>
              </a:rPr>
              <a:t>C&amp;I for 2015</a:t>
            </a:r>
            <a:endParaRPr lang="en-US" sz="3000" dirty="0"/>
          </a:p>
        </p:txBody>
      </p:sp>
      <p:sp>
        <p:nvSpPr>
          <p:cNvPr id="3" name="Content Placeholder 2"/>
          <p:cNvSpPr>
            <a:spLocks noGrp="1"/>
          </p:cNvSpPr>
          <p:nvPr>
            <p:ph idx="1"/>
          </p:nvPr>
        </p:nvSpPr>
        <p:spPr>
          <a:xfrm>
            <a:off x="572270" y="1196752"/>
            <a:ext cx="7884343" cy="5616623"/>
          </a:xfrm>
        </p:spPr>
        <p:txBody>
          <a:bodyPr>
            <a:normAutofit fontScale="32500" lnSpcReduction="20000"/>
          </a:bodyPr>
          <a:lstStyle/>
          <a:p>
            <a:pPr>
              <a:lnSpc>
                <a:spcPct val="120000"/>
              </a:lnSpc>
            </a:pPr>
            <a:r>
              <a:rPr lang="en-US" sz="6200" dirty="0">
                <a:solidFill>
                  <a:schemeClr val="tx2">
                    <a:lumMod val="75000"/>
                  </a:schemeClr>
                </a:solidFill>
              </a:rPr>
              <a:t>Training Course for the Arab Region on Type Approval Testing for Mobile Terminals, Homologation Procedures and Market Surveillance, 20-24 April 2015, Tunis (Tunisia)</a:t>
            </a:r>
          </a:p>
          <a:p>
            <a:pPr>
              <a:lnSpc>
                <a:spcPct val="120000"/>
              </a:lnSpc>
            </a:pPr>
            <a:r>
              <a:rPr lang="en-US" sz="6200" dirty="0">
                <a:solidFill>
                  <a:schemeClr val="tx2">
                    <a:lumMod val="75000"/>
                  </a:schemeClr>
                </a:solidFill>
              </a:rPr>
              <a:t>Training Course for the Americas Region on Type Approval Testing for Mobile Terminals, NGN integration and interoperability testing, Homologation Procedures and Market Surveillance, 8-12 June 2015, Campinas (Brazil</a:t>
            </a:r>
            <a:r>
              <a:rPr lang="en-US" sz="6200" dirty="0" smtClean="0">
                <a:solidFill>
                  <a:schemeClr val="tx2">
                    <a:lumMod val="75000"/>
                  </a:schemeClr>
                </a:solidFill>
              </a:rPr>
              <a:t>)</a:t>
            </a:r>
          </a:p>
          <a:p>
            <a:pPr>
              <a:lnSpc>
                <a:spcPct val="120000"/>
              </a:lnSpc>
            </a:pPr>
            <a:r>
              <a:rPr lang="en-US" sz="6200" dirty="0">
                <a:solidFill>
                  <a:schemeClr val="tx2">
                    <a:lumMod val="75000"/>
                  </a:schemeClr>
                </a:solidFill>
              </a:rPr>
              <a:t>Training Course for the </a:t>
            </a:r>
            <a:r>
              <a:rPr lang="en-US" sz="6200" dirty="0" smtClean="0">
                <a:solidFill>
                  <a:schemeClr val="tx2">
                    <a:lumMod val="75000"/>
                  </a:schemeClr>
                </a:solidFill>
              </a:rPr>
              <a:t>Africa  </a:t>
            </a:r>
            <a:r>
              <a:rPr lang="en-US" sz="6200" dirty="0">
                <a:solidFill>
                  <a:schemeClr val="tx2">
                    <a:lumMod val="75000"/>
                  </a:schemeClr>
                </a:solidFill>
              </a:rPr>
              <a:t>Region on Type Approval Testing for Mobile Terminals, Homologation Procedures and Market Surveillance, </a:t>
            </a:r>
            <a:r>
              <a:rPr lang="en-US" sz="6200" dirty="0" smtClean="0">
                <a:solidFill>
                  <a:schemeClr val="tx2">
                    <a:lumMod val="75000"/>
                  </a:schemeClr>
                </a:solidFill>
              </a:rPr>
              <a:t>27-31 July </a:t>
            </a:r>
            <a:r>
              <a:rPr lang="en-US" sz="6200" dirty="0">
                <a:solidFill>
                  <a:schemeClr val="tx2">
                    <a:lumMod val="75000"/>
                  </a:schemeClr>
                </a:solidFill>
              </a:rPr>
              <a:t>2015, Tunis (Tunisia</a:t>
            </a:r>
            <a:r>
              <a:rPr lang="en-US" sz="6200" dirty="0" smtClean="0">
                <a:solidFill>
                  <a:schemeClr val="tx2">
                    <a:lumMod val="75000"/>
                  </a:schemeClr>
                </a:solidFill>
              </a:rPr>
              <a:t>)</a:t>
            </a:r>
          </a:p>
          <a:p>
            <a:pPr>
              <a:lnSpc>
                <a:spcPct val="120000"/>
              </a:lnSpc>
            </a:pPr>
            <a:r>
              <a:rPr lang="en-US" sz="6200" dirty="0" smtClean="0">
                <a:solidFill>
                  <a:schemeClr val="tx2">
                    <a:lumMod val="75000"/>
                  </a:schemeClr>
                </a:solidFill>
              </a:rPr>
              <a:t>Training Course for CIS Region, San Petersburg, July 2015 (</a:t>
            </a:r>
            <a:r>
              <a:rPr lang="en-US" sz="6200" dirty="0" err="1" smtClean="0">
                <a:solidFill>
                  <a:schemeClr val="tx2">
                    <a:lumMod val="75000"/>
                  </a:schemeClr>
                </a:solidFill>
              </a:rPr>
              <a:t>t.b.c</a:t>
            </a:r>
            <a:r>
              <a:rPr lang="en-US" sz="6200" dirty="0" smtClean="0">
                <a:solidFill>
                  <a:schemeClr val="tx2">
                    <a:lumMod val="75000"/>
                  </a:schemeClr>
                </a:solidFill>
              </a:rPr>
              <a:t>.)</a:t>
            </a:r>
          </a:p>
          <a:p>
            <a:pPr>
              <a:lnSpc>
                <a:spcPct val="120000"/>
              </a:lnSpc>
            </a:pPr>
            <a:r>
              <a:rPr lang="en-US" sz="6200" dirty="0" smtClean="0">
                <a:solidFill>
                  <a:schemeClr val="tx2">
                    <a:lumMod val="75000"/>
                  </a:schemeClr>
                </a:solidFill>
              </a:rPr>
              <a:t>Training Course for ASP Region, October 2015 (</a:t>
            </a:r>
            <a:r>
              <a:rPr lang="en-US" sz="6200" dirty="0" err="1" smtClean="0">
                <a:solidFill>
                  <a:schemeClr val="tx2">
                    <a:lumMod val="75000"/>
                  </a:schemeClr>
                </a:solidFill>
              </a:rPr>
              <a:t>t.b.c</a:t>
            </a:r>
            <a:r>
              <a:rPr lang="en-US" sz="6200" dirty="0" smtClean="0">
                <a:solidFill>
                  <a:schemeClr val="tx2">
                    <a:lumMod val="75000"/>
                  </a:schemeClr>
                </a:solidFill>
              </a:rPr>
              <a:t>.)</a:t>
            </a:r>
            <a:endParaRPr lang="en-US" sz="6200" dirty="0">
              <a:solidFill>
                <a:schemeClr val="tx2">
                  <a:lumMod val="75000"/>
                </a:schemeClr>
              </a:solidFill>
            </a:endParaRPr>
          </a:p>
          <a:p>
            <a:endParaRPr lang="en-US" sz="6200" dirty="0"/>
          </a:p>
          <a:p>
            <a:endParaRPr lang="en-US" sz="6200"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36987353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04200"/>
            <a:ext cx="7024066" cy="584775"/>
          </a:xfrm>
        </p:spPr>
        <p:txBody>
          <a:bodyPr/>
          <a:lstStyle/>
          <a:p>
            <a:r>
              <a:rPr lang="en-US" sz="3200" dirty="0" smtClean="0"/>
              <a:t>Training Goals</a:t>
            </a:r>
            <a:endParaRPr lang="en-US" sz="3200" dirty="0"/>
          </a:p>
        </p:txBody>
      </p:sp>
      <p:sp>
        <p:nvSpPr>
          <p:cNvPr id="3" name="Content Placeholder 2"/>
          <p:cNvSpPr>
            <a:spLocks noGrp="1"/>
          </p:cNvSpPr>
          <p:nvPr>
            <p:ph idx="1"/>
          </p:nvPr>
        </p:nvSpPr>
        <p:spPr>
          <a:xfrm>
            <a:off x="-19541" y="980728"/>
            <a:ext cx="9144000" cy="4893126"/>
          </a:xfrm>
        </p:spPr>
        <p:txBody>
          <a:bodyPr>
            <a:noAutofit/>
          </a:bodyPr>
          <a:lstStyle/>
          <a:p>
            <a:pPr>
              <a:lnSpc>
                <a:spcPct val="110000"/>
              </a:lnSpc>
            </a:pPr>
            <a:r>
              <a:rPr lang="en-US" sz="2000" dirty="0" smtClean="0">
                <a:solidFill>
                  <a:schemeClr val="accent4"/>
                </a:solidFill>
              </a:rPr>
              <a:t>The </a:t>
            </a:r>
            <a:r>
              <a:rPr lang="en-US" sz="2000" dirty="0">
                <a:solidFill>
                  <a:schemeClr val="accent4"/>
                </a:solidFill>
              </a:rPr>
              <a:t>ITU Training on C&amp;I </a:t>
            </a:r>
            <a:r>
              <a:rPr lang="en-US" sz="2000" dirty="0" smtClean="0">
                <a:solidFill>
                  <a:schemeClr val="accent4"/>
                </a:solidFill>
              </a:rPr>
              <a:t>– is </a:t>
            </a:r>
            <a:r>
              <a:rPr lang="en-US" sz="2000" dirty="0">
                <a:solidFill>
                  <a:schemeClr val="accent4"/>
                </a:solidFill>
              </a:rPr>
              <a:t>a capacity event in the </a:t>
            </a:r>
            <a:r>
              <a:rPr lang="en-US" sz="2000" dirty="0" smtClean="0">
                <a:solidFill>
                  <a:schemeClr val="accent4"/>
                </a:solidFill>
              </a:rPr>
              <a:t>framework </a:t>
            </a:r>
            <a:r>
              <a:rPr lang="en-US" sz="2000" dirty="0">
                <a:solidFill>
                  <a:schemeClr val="accent4"/>
                </a:solidFill>
              </a:rPr>
              <a:t>of the Conformity and Interoperability Programme that </a:t>
            </a:r>
            <a:r>
              <a:rPr lang="en-US" sz="2000" dirty="0" smtClean="0">
                <a:solidFill>
                  <a:schemeClr val="accent4"/>
                </a:solidFill>
              </a:rPr>
              <a:t>has as objective:</a:t>
            </a:r>
            <a:endParaRPr lang="en-US" sz="2400" dirty="0" smtClean="0">
              <a:solidFill>
                <a:schemeClr val="accent4"/>
              </a:solidFill>
            </a:endParaRPr>
          </a:p>
          <a:p>
            <a:pPr lvl="1">
              <a:lnSpc>
                <a:spcPct val="110000"/>
              </a:lnSpc>
              <a:spcAft>
                <a:spcPts val="1000"/>
              </a:spcAft>
            </a:pPr>
            <a:r>
              <a:rPr lang="en-US" sz="1900" b="1" dirty="0" smtClean="0">
                <a:solidFill>
                  <a:schemeClr val="accent4"/>
                </a:solidFill>
              </a:rPr>
              <a:t>Improve </a:t>
            </a:r>
            <a:r>
              <a:rPr lang="en-US" sz="1900" b="1" dirty="0">
                <a:solidFill>
                  <a:schemeClr val="accent4"/>
                </a:solidFill>
              </a:rPr>
              <a:t>knowledge </a:t>
            </a:r>
            <a:r>
              <a:rPr lang="en-US" sz="1900" dirty="0">
                <a:solidFill>
                  <a:schemeClr val="accent4"/>
                </a:solidFill>
              </a:rPr>
              <a:t>of participants through the presentation of up-to-date information/technologies</a:t>
            </a:r>
          </a:p>
          <a:p>
            <a:pPr lvl="1">
              <a:lnSpc>
                <a:spcPct val="110000"/>
              </a:lnSpc>
              <a:spcAft>
                <a:spcPts val="1000"/>
              </a:spcAft>
            </a:pPr>
            <a:r>
              <a:rPr lang="en-US" sz="1900" dirty="0" smtClean="0">
                <a:solidFill>
                  <a:schemeClr val="accent4"/>
                </a:solidFill>
              </a:rPr>
              <a:t>Contribute </a:t>
            </a:r>
            <a:r>
              <a:rPr lang="en-US" sz="1900" dirty="0">
                <a:solidFill>
                  <a:schemeClr val="accent4"/>
                </a:solidFill>
              </a:rPr>
              <a:t>to </a:t>
            </a:r>
            <a:r>
              <a:rPr lang="en-US" sz="1900" b="1" dirty="0">
                <a:solidFill>
                  <a:schemeClr val="accent4"/>
                </a:solidFill>
              </a:rPr>
              <a:t>increase awareness </a:t>
            </a:r>
            <a:r>
              <a:rPr lang="en-US" sz="1900" dirty="0">
                <a:solidFill>
                  <a:schemeClr val="accent4"/>
                </a:solidFill>
              </a:rPr>
              <a:t>on the relevance of C&amp;I testing</a:t>
            </a:r>
          </a:p>
          <a:p>
            <a:pPr lvl="1">
              <a:lnSpc>
                <a:spcPct val="110000"/>
              </a:lnSpc>
              <a:spcAft>
                <a:spcPts val="1000"/>
              </a:spcAft>
            </a:pPr>
            <a:r>
              <a:rPr lang="en-US" sz="1900" dirty="0" smtClean="0">
                <a:solidFill>
                  <a:schemeClr val="accent4"/>
                </a:solidFill>
              </a:rPr>
              <a:t>Provide </a:t>
            </a:r>
            <a:r>
              <a:rPr lang="en-US" sz="1900" dirty="0">
                <a:solidFill>
                  <a:schemeClr val="accent4"/>
                </a:solidFill>
              </a:rPr>
              <a:t>the necessary tools for participants to </a:t>
            </a:r>
            <a:r>
              <a:rPr lang="en-US" sz="1900" b="1" dirty="0">
                <a:solidFill>
                  <a:schemeClr val="accent4"/>
                </a:solidFill>
              </a:rPr>
              <a:t>replicate knowledge in their country</a:t>
            </a:r>
            <a:r>
              <a:rPr lang="en-US" sz="1900" dirty="0">
                <a:solidFill>
                  <a:schemeClr val="accent4"/>
                </a:solidFill>
              </a:rPr>
              <a:t>, taking into consideration national </a:t>
            </a:r>
            <a:r>
              <a:rPr lang="en-US" sz="1900" dirty="0" smtClean="0">
                <a:solidFill>
                  <a:schemeClr val="accent4"/>
                </a:solidFill>
              </a:rPr>
              <a:t>specificities</a:t>
            </a:r>
          </a:p>
          <a:p>
            <a:pPr lvl="1">
              <a:lnSpc>
                <a:spcPct val="110000"/>
              </a:lnSpc>
              <a:spcAft>
                <a:spcPts val="1000"/>
              </a:spcAft>
            </a:pPr>
            <a:r>
              <a:rPr lang="en-US" sz="1900" b="1" dirty="0">
                <a:solidFill>
                  <a:schemeClr val="accent4"/>
                </a:solidFill>
              </a:rPr>
              <a:t>Promote experience-sharing </a:t>
            </a:r>
            <a:r>
              <a:rPr lang="en-US" sz="1900" dirty="0">
                <a:solidFill>
                  <a:schemeClr val="accent4"/>
                </a:solidFill>
              </a:rPr>
              <a:t>on Certification/Homologation process, Lab. Accreditation and </a:t>
            </a:r>
            <a:r>
              <a:rPr lang="en-US" sz="1900" dirty="0" smtClean="0">
                <a:solidFill>
                  <a:schemeClr val="accent4"/>
                </a:solidFill>
              </a:rPr>
              <a:t>testing </a:t>
            </a:r>
            <a:r>
              <a:rPr lang="en-US" sz="1900" dirty="0">
                <a:solidFill>
                  <a:schemeClr val="accent4"/>
                </a:solidFill>
              </a:rPr>
              <a:t>among the participants from different countries in Conformance and Interoperability field</a:t>
            </a:r>
          </a:p>
          <a:p>
            <a:pPr lvl="1">
              <a:lnSpc>
                <a:spcPct val="110000"/>
              </a:lnSpc>
              <a:spcAft>
                <a:spcPts val="1000"/>
              </a:spcAft>
            </a:pPr>
            <a:r>
              <a:rPr lang="en-US" sz="1900" dirty="0">
                <a:solidFill>
                  <a:schemeClr val="accent4"/>
                </a:solidFill>
              </a:rPr>
              <a:t>Present a practical learning on </a:t>
            </a:r>
            <a:r>
              <a:rPr lang="en-US" sz="1900" b="1" dirty="0" smtClean="0">
                <a:solidFill>
                  <a:schemeClr val="accent4"/>
                </a:solidFill>
              </a:rPr>
              <a:t>standards</a:t>
            </a:r>
            <a:r>
              <a:rPr lang="en-US" sz="1900" dirty="0">
                <a:solidFill>
                  <a:schemeClr val="accent4"/>
                </a:solidFill>
              </a:rPr>
              <a:t>, </a:t>
            </a:r>
            <a:r>
              <a:rPr lang="en-US" sz="1900" b="1" dirty="0">
                <a:solidFill>
                  <a:schemeClr val="accent4"/>
                </a:solidFill>
              </a:rPr>
              <a:t>regulations</a:t>
            </a:r>
            <a:r>
              <a:rPr lang="en-US" sz="1900" dirty="0">
                <a:solidFill>
                  <a:schemeClr val="accent4"/>
                </a:solidFill>
              </a:rPr>
              <a:t>, </a:t>
            </a:r>
            <a:r>
              <a:rPr lang="en-US" sz="1900" b="1" dirty="0">
                <a:solidFill>
                  <a:schemeClr val="accent4"/>
                </a:solidFill>
              </a:rPr>
              <a:t>real Lab experience</a:t>
            </a:r>
            <a:r>
              <a:rPr lang="en-US" sz="1900" dirty="0">
                <a:solidFill>
                  <a:schemeClr val="accent4"/>
                </a:solidFill>
              </a:rPr>
              <a:t> and  </a:t>
            </a:r>
            <a:r>
              <a:rPr lang="en-US" sz="1900" b="1" dirty="0">
                <a:solidFill>
                  <a:schemeClr val="accent4"/>
                </a:solidFill>
              </a:rPr>
              <a:t>accreditation </a:t>
            </a:r>
            <a:r>
              <a:rPr lang="en-US" sz="1900" b="1" dirty="0" smtClean="0">
                <a:solidFill>
                  <a:schemeClr val="accent4"/>
                </a:solidFill>
              </a:rPr>
              <a:t>procedures</a:t>
            </a:r>
            <a:r>
              <a:rPr lang="en-US" sz="1900" dirty="0">
                <a:solidFill>
                  <a:schemeClr val="accent4"/>
                </a:solidFill>
              </a:rPr>
              <a:t>.</a:t>
            </a:r>
            <a:endParaRPr lang="en-US" sz="1900" dirty="0" smtClean="0">
              <a:solidFill>
                <a:schemeClr val="accent4"/>
              </a:solidFill>
            </a:endParaRPr>
          </a:p>
        </p:txBody>
      </p:sp>
    </p:spTree>
    <p:extLst>
      <p:ext uri="{BB962C8B-B14F-4D97-AF65-F5344CB8AC3E}">
        <p14:creationId xmlns:p14="http://schemas.microsoft.com/office/powerpoint/2010/main" val="242151592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024066" cy="584775"/>
          </a:xfrm>
        </p:spPr>
        <p:txBody>
          <a:bodyPr/>
          <a:lstStyle/>
          <a:p>
            <a:r>
              <a:rPr lang="en-US" sz="3200" dirty="0" smtClean="0"/>
              <a:t>Training on C&amp;I</a:t>
            </a:r>
            <a:endParaRPr lang="en-US" sz="3200" dirty="0"/>
          </a:p>
        </p:txBody>
      </p:sp>
      <p:pic>
        <p:nvPicPr>
          <p:cNvPr id="5" name="Picture 4" descr="https://lh4.googleusercontent.com/-PrTD8ORjymU/UcybOWn5FvI/AAAAAAAAAqM/-2qj5Fi7fqc/w1073-h481-no/DSCN1003.JPG"/>
          <p:cNvPicPr/>
          <p:nvPr/>
        </p:nvPicPr>
        <p:blipFill rotWithShape="1">
          <a:blip r:embed="rId2" r:link="rId3">
            <a:extLst>
              <a:ext uri="{28A0092B-C50C-407E-A947-70E740481C1C}">
                <a14:useLocalDpi xmlns:a14="http://schemas.microsoft.com/office/drawing/2010/main" val="0"/>
              </a:ext>
            </a:extLst>
          </a:blip>
          <a:srcRect l="2475" r="9477"/>
          <a:stretch/>
        </p:blipFill>
        <p:spPr bwMode="auto">
          <a:xfrm>
            <a:off x="107504" y="4027542"/>
            <a:ext cx="4631066" cy="2785834"/>
          </a:xfrm>
          <a:prstGeom prst="rect">
            <a:avLst/>
          </a:prstGeom>
          <a:noFill/>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7379" y="4022911"/>
            <a:ext cx="3905761" cy="2790465"/>
          </a:xfrm>
          <a:prstGeom prst="rect">
            <a:avLst/>
          </a:prstGeom>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831265"/>
            <a:ext cx="3973109" cy="3024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52306"/>
            <a:ext cx="4860032" cy="3024336"/>
          </a:xfrm>
          <a:prstGeom prst="rect">
            <a:avLst/>
          </a:prstGeom>
        </p:spPr>
      </p:pic>
    </p:spTree>
    <p:extLst>
      <p:ext uri="{BB962C8B-B14F-4D97-AF65-F5344CB8AC3E}">
        <p14:creationId xmlns:p14="http://schemas.microsoft.com/office/powerpoint/2010/main" val="256174274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63434"/>
            <a:ext cx="7024066" cy="1138773"/>
          </a:xfrm>
        </p:spPr>
        <p:txBody>
          <a:bodyPr/>
          <a:lstStyle/>
          <a:p>
            <a:r>
              <a:rPr lang="en-US" sz="3200" dirty="0" smtClean="0"/>
              <a:t>Pillar 4</a:t>
            </a:r>
            <a:r>
              <a:rPr lang="en-US" dirty="0" smtClean="0"/>
              <a:t/>
            </a:r>
            <a:br>
              <a:rPr lang="en-US" dirty="0" smtClean="0"/>
            </a:br>
            <a:endParaRPr lang="en-US" dirty="0"/>
          </a:p>
        </p:txBody>
      </p:sp>
      <p:graphicFrame>
        <p:nvGraphicFramePr>
          <p:cNvPr id="4" name="Diagram 3"/>
          <p:cNvGraphicFramePr/>
          <p:nvPr>
            <p:extLst>
              <p:ext uri="{D42A27DB-BD31-4B8C-83A1-F6EECF244321}">
                <p14:modId xmlns:p14="http://schemas.microsoft.com/office/powerpoint/2010/main" val="2861007656"/>
              </p:ext>
            </p:extLst>
          </p:nvPr>
        </p:nvGraphicFramePr>
        <p:xfrm>
          <a:off x="1556048" y="16371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37563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34" y="0"/>
            <a:ext cx="7772400" cy="586646"/>
          </a:xfrm>
        </p:spPr>
        <p:txBody>
          <a:bodyPr/>
          <a:lstStyle/>
          <a:p>
            <a:r>
              <a:rPr lang="pt-BR" sz="2800" dirty="0" smtClean="0"/>
              <a:t>ITU C&amp;I Guidelines</a:t>
            </a:r>
            <a:endParaRPr lang="en-US" sz="2800" dirty="0"/>
          </a:p>
        </p:txBody>
      </p:sp>
      <p:sp>
        <p:nvSpPr>
          <p:cNvPr id="4" name="Slide Number Placeholder 3"/>
          <p:cNvSpPr>
            <a:spLocks noGrp="1"/>
          </p:cNvSpPr>
          <p:nvPr>
            <p:ph type="sldNum" sz="quarter" idx="4294967295"/>
          </p:nvPr>
        </p:nvSpPr>
        <p:spPr>
          <a:xfrm>
            <a:off x="7645623" y="6237312"/>
            <a:ext cx="1366837" cy="431800"/>
          </a:xfrm>
          <a:prstGeom prst="rect">
            <a:avLst/>
          </a:prstGeom>
        </p:spPr>
        <p:txBody>
          <a:bodyPr/>
          <a:lstStyle/>
          <a:p>
            <a:pPr>
              <a:defRPr/>
            </a:pPr>
            <a:fld id="{8260D185-294F-422D-8999-8D8798A54C55}" type="slidenum">
              <a:rPr lang="en-CA" smtClean="0"/>
              <a:pPr>
                <a:defRPr/>
              </a:pPr>
              <a:t>17</a:t>
            </a:fld>
            <a:endParaRPr lang="en-CA"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06" t="4574" r="3119" b="3335"/>
          <a:stretch/>
        </p:blipFill>
        <p:spPr bwMode="auto">
          <a:xfrm>
            <a:off x="158467" y="3720890"/>
            <a:ext cx="1378498" cy="1956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49290" y="625222"/>
            <a:ext cx="3024945" cy="2693045"/>
          </a:xfrm>
          <a:prstGeom prst="rect">
            <a:avLst/>
          </a:prstGeom>
          <a:noFill/>
        </p:spPr>
        <p:txBody>
          <a:bodyPr wrap="square" rtlCol="0">
            <a:spAutoFit/>
          </a:bodyPr>
          <a:lstStyle/>
          <a:p>
            <a:r>
              <a:rPr lang="en-US" sz="1300" b="1" dirty="0">
                <a:solidFill>
                  <a:schemeClr val="tx2"/>
                </a:solidFill>
              </a:rPr>
              <a:t>Guidelines for developing </a:t>
            </a:r>
            <a:endParaRPr lang="en-US" sz="1300" b="1" dirty="0" smtClean="0">
              <a:solidFill>
                <a:schemeClr val="tx2"/>
              </a:solidFill>
            </a:endParaRPr>
          </a:p>
          <a:p>
            <a:r>
              <a:rPr lang="en-US" sz="1300" b="1" dirty="0" smtClean="0">
                <a:solidFill>
                  <a:schemeClr val="tx2"/>
                </a:solidFill>
              </a:rPr>
              <a:t>countries </a:t>
            </a:r>
            <a:r>
              <a:rPr lang="en-US" sz="1300" b="1" dirty="0">
                <a:solidFill>
                  <a:schemeClr val="tx2"/>
                </a:solidFill>
              </a:rPr>
              <a:t>on Establishing Conformity assessment Test Labs in Different Regions </a:t>
            </a:r>
            <a:r>
              <a:rPr lang="en-US" sz="1300" b="1" dirty="0" smtClean="0">
                <a:solidFill>
                  <a:schemeClr val="tx2"/>
                </a:solidFill>
              </a:rPr>
              <a:t>(2012)</a:t>
            </a:r>
          </a:p>
          <a:p>
            <a:pPr marL="0" indent="0">
              <a:spcAft>
                <a:spcPts val="600"/>
              </a:spcAft>
              <a:buNone/>
            </a:pPr>
            <a:r>
              <a:rPr lang="en-US" sz="1300" dirty="0"/>
              <a:t>This set of guidelines is the first publication on C&amp;I, its valuable content includes information concerning: </a:t>
            </a:r>
            <a:r>
              <a:rPr lang="en-US" sz="1300" dirty="0" smtClean="0"/>
              <a:t>The </a:t>
            </a:r>
            <a:r>
              <a:rPr lang="en-US" sz="1300" dirty="0"/>
              <a:t>process required for building testing </a:t>
            </a:r>
            <a:r>
              <a:rPr lang="en-US" sz="1300" dirty="0" smtClean="0"/>
              <a:t>labs; A </a:t>
            </a:r>
            <a:r>
              <a:rPr lang="en-US" sz="1300" dirty="0"/>
              <a:t>site analysis (e.g. existing testing labs, know-how</a:t>
            </a:r>
            <a:r>
              <a:rPr lang="en-US" sz="1300" dirty="0" smtClean="0"/>
              <a:t>);Collaboration mechanisms; Best practices; Reference </a:t>
            </a:r>
            <a:r>
              <a:rPr lang="en-US" sz="1300" dirty="0"/>
              <a:t>standards and ITU Recommendations</a:t>
            </a:r>
            <a:endParaRPr lang="es-ES_tradnl" sz="1300" dirty="0">
              <a:solidFill>
                <a:schemeClr val="tx2"/>
              </a:solidFill>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050" r="5452" b="5030"/>
          <a:stretch/>
        </p:blipFill>
        <p:spPr bwMode="auto">
          <a:xfrm>
            <a:off x="4709675" y="3708079"/>
            <a:ext cx="1460127" cy="198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80011" y="4858733"/>
            <a:ext cx="2832449" cy="307777"/>
          </a:xfrm>
          <a:prstGeom prst="rect">
            <a:avLst/>
          </a:prstGeom>
        </p:spPr>
        <p:txBody>
          <a:bodyPr wrap="square">
            <a:spAutoFit/>
          </a:bodyPr>
          <a:lstStyle/>
          <a:p>
            <a:r>
              <a:rPr lang="en-US" altLang="pt-BR" sz="1400" dirty="0" smtClean="0"/>
              <a:t> </a:t>
            </a:r>
            <a:endParaRPr lang="es-ES_tradnl" sz="1400" dirty="0" smtClean="0">
              <a:solidFill>
                <a:schemeClr val="tx2"/>
              </a:solidFill>
            </a:endParaRP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697" t="4243" r="7520" b="3824"/>
          <a:stretch/>
        </p:blipFill>
        <p:spPr bwMode="auto">
          <a:xfrm>
            <a:off x="97837" y="646008"/>
            <a:ext cx="1395420" cy="20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35696" y="1771427"/>
            <a:ext cx="2304256" cy="307777"/>
          </a:xfrm>
          <a:prstGeom prst="rect">
            <a:avLst/>
          </a:prstGeom>
        </p:spPr>
        <p:txBody>
          <a:bodyPr wrap="square">
            <a:spAutoFit/>
          </a:bodyPr>
          <a:lstStyle/>
          <a:p>
            <a:r>
              <a:rPr lang="en-US" sz="1400" dirty="0" smtClean="0">
                <a:solidFill>
                  <a:schemeClr val="tx2"/>
                </a:solidFill>
              </a:rPr>
              <a:t> </a:t>
            </a:r>
            <a:endParaRPr lang="en-US" sz="1400" dirty="0">
              <a:solidFill>
                <a:schemeClr val="tx2"/>
              </a:solidFill>
            </a:endParaRPr>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904" y="682065"/>
            <a:ext cx="1412099" cy="1879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2055" y="3619803"/>
            <a:ext cx="3284159" cy="3093154"/>
          </a:xfrm>
          <a:prstGeom prst="rect">
            <a:avLst/>
          </a:prstGeom>
          <a:noFill/>
        </p:spPr>
        <p:txBody>
          <a:bodyPr wrap="square" rtlCol="0">
            <a:spAutoFit/>
          </a:bodyPr>
          <a:lstStyle/>
          <a:p>
            <a:r>
              <a:rPr lang="en-US" sz="1300" b="1" dirty="0">
                <a:solidFill>
                  <a:schemeClr val="tx2"/>
                </a:solidFill>
              </a:rPr>
              <a:t>Guidelines for the Development, Implementation and Management of </a:t>
            </a:r>
            <a:r>
              <a:rPr lang="en-US" sz="1300" b="1" dirty="0" smtClean="0">
                <a:solidFill>
                  <a:schemeClr val="tx2"/>
                </a:solidFill>
              </a:rPr>
              <a:t>Mutual Recognition Arrangements/Agreements </a:t>
            </a:r>
            <a:r>
              <a:rPr lang="en-US" sz="1300" b="1" dirty="0">
                <a:solidFill>
                  <a:schemeClr val="tx2"/>
                </a:solidFill>
              </a:rPr>
              <a:t>on Conformity Assessment (2013</a:t>
            </a:r>
            <a:r>
              <a:rPr lang="en-US" sz="1300" b="1" dirty="0" smtClean="0">
                <a:solidFill>
                  <a:schemeClr val="tx2"/>
                </a:solidFill>
              </a:rPr>
              <a:t>)</a:t>
            </a:r>
            <a:endParaRPr lang="en-US" sz="1300" b="1" dirty="0"/>
          </a:p>
          <a:p>
            <a:r>
              <a:rPr lang="en-US" sz="1300" dirty="0"/>
              <a:t>These guidelines promote the understanding and establishment of </a:t>
            </a:r>
            <a:r>
              <a:rPr lang="en-US" sz="1300" dirty="0" smtClean="0"/>
              <a:t>Mutual Recognition </a:t>
            </a:r>
            <a:r>
              <a:rPr lang="en-US" sz="1300" dirty="0"/>
              <a:t>Agreements (MRAs)</a:t>
            </a:r>
          </a:p>
          <a:p>
            <a:r>
              <a:rPr lang="en-US" sz="1300" dirty="0" smtClean="0"/>
              <a:t>on </a:t>
            </a:r>
            <a:r>
              <a:rPr lang="en-US" sz="1300" dirty="0"/>
              <a:t>conformity assessment </a:t>
            </a:r>
            <a:r>
              <a:rPr lang="en-US" sz="1300" dirty="0" smtClean="0"/>
              <a:t>that are </a:t>
            </a:r>
            <a:r>
              <a:rPr lang="en-US" sz="1300" dirty="0"/>
              <a:t>intended to promote efficiency and resource </a:t>
            </a:r>
            <a:r>
              <a:rPr lang="en-US" sz="1300" dirty="0" smtClean="0"/>
              <a:t>sharing as </a:t>
            </a:r>
            <a:r>
              <a:rPr lang="en-US" sz="1300" dirty="0"/>
              <a:t>well as to streamline the flow of products among participating Parties </a:t>
            </a:r>
            <a:r>
              <a:rPr lang="en-US" sz="1300" dirty="0" smtClean="0"/>
              <a:t>such as </a:t>
            </a:r>
            <a:r>
              <a:rPr lang="en-US" sz="1300" dirty="0"/>
              <a:t>ITU Member States and private sector organizations, such as testing laboratories</a:t>
            </a:r>
          </a:p>
        </p:txBody>
      </p:sp>
      <p:sp>
        <p:nvSpPr>
          <p:cNvPr id="7" name="Rectangle 6"/>
          <p:cNvSpPr/>
          <p:nvPr/>
        </p:nvSpPr>
        <p:spPr>
          <a:xfrm>
            <a:off x="1571450" y="554747"/>
            <a:ext cx="2704227" cy="3093154"/>
          </a:xfrm>
          <a:prstGeom prst="rect">
            <a:avLst/>
          </a:prstGeom>
        </p:spPr>
        <p:txBody>
          <a:bodyPr wrap="square">
            <a:spAutoFit/>
          </a:bodyPr>
          <a:lstStyle/>
          <a:p>
            <a:r>
              <a:rPr lang="en-US" sz="1300" b="1" dirty="0">
                <a:solidFill>
                  <a:schemeClr val="tx2"/>
                </a:solidFill>
              </a:rPr>
              <a:t>Establishing Conformity and Interoperability Regimes – Basic </a:t>
            </a:r>
            <a:r>
              <a:rPr lang="en-US" sz="1300" b="1" dirty="0" smtClean="0">
                <a:solidFill>
                  <a:schemeClr val="tx2"/>
                </a:solidFill>
              </a:rPr>
              <a:t>Guidelines (2014)</a:t>
            </a:r>
            <a:endParaRPr lang="en-US" sz="1300" b="1" dirty="0">
              <a:solidFill>
                <a:schemeClr val="tx2"/>
              </a:solidFill>
            </a:endParaRPr>
          </a:p>
          <a:p>
            <a:r>
              <a:rPr lang="en-US" sz="1300" dirty="0" smtClean="0"/>
              <a:t>These </a:t>
            </a:r>
            <a:r>
              <a:rPr lang="en-US" sz="1300" dirty="0"/>
              <a:t>Guidelines address challenges faced by developing countries as they plan and review their own C&amp;I regimes. Aspects covered by this publication include, inter alia, conformity assessment procedures; legislation to promote an orderly equipment marketplace; surveillance; coordination across regulatory agencies; and relevant international standards.</a:t>
            </a:r>
          </a:p>
        </p:txBody>
      </p:sp>
      <p:sp>
        <p:nvSpPr>
          <p:cNvPr id="9" name="Rectangle 8"/>
          <p:cNvSpPr/>
          <p:nvPr/>
        </p:nvSpPr>
        <p:spPr>
          <a:xfrm>
            <a:off x="6249137" y="3612238"/>
            <a:ext cx="2695817" cy="2492990"/>
          </a:xfrm>
          <a:prstGeom prst="rect">
            <a:avLst/>
          </a:prstGeom>
        </p:spPr>
        <p:txBody>
          <a:bodyPr wrap="square">
            <a:spAutoFit/>
          </a:bodyPr>
          <a:lstStyle/>
          <a:p>
            <a:r>
              <a:rPr lang="en-US" sz="1300" b="1" dirty="0">
                <a:solidFill>
                  <a:schemeClr val="tx2"/>
                </a:solidFill>
              </a:rPr>
              <a:t>Feasibility Study for the establishment of a Conformance Testing Centre (2013)</a:t>
            </a:r>
          </a:p>
          <a:p>
            <a:endParaRPr lang="pt-BR" sz="1300" b="1" dirty="0">
              <a:solidFill>
                <a:schemeClr val="tx2"/>
              </a:solidFill>
            </a:endParaRPr>
          </a:p>
          <a:p>
            <a:r>
              <a:rPr lang="en-US" sz="1300" dirty="0"/>
              <a:t>This feasibility study describes environments, procedures and methodologies to </a:t>
            </a:r>
            <a:r>
              <a:rPr lang="en-US" sz="1300" dirty="0" smtClean="0"/>
              <a:t>be adopted </a:t>
            </a:r>
            <a:r>
              <a:rPr lang="en-US" sz="1300" dirty="0"/>
              <a:t>to establish, manage and maintain a testing center covering different </a:t>
            </a:r>
            <a:r>
              <a:rPr lang="en-US" sz="1300" dirty="0" smtClean="0"/>
              <a:t>kinds of </a:t>
            </a:r>
            <a:r>
              <a:rPr lang="en-US" sz="1300" dirty="0"/>
              <a:t>conformance and interoperability testing areas</a:t>
            </a:r>
          </a:p>
        </p:txBody>
      </p:sp>
    </p:spTree>
    <p:extLst>
      <p:ext uri="{BB962C8B-B14F-4D97-AF65-F5344CB8AC3E}">
        <p14:creationId xmlns:p14="http://schemas.microsoft.com/office/powerpoint/2010/main" val="368331716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408" y="6272530"/>
            <a:ext cx="7024066" cy="307777"/>
          </a:xfrm>
        </p:spPr>
        <p:txBody>
          <a:bodyPr/>
          <a:lstStyle/>
          <a:p>
            <a:r>
              <a:rPr lang="en-US" sz="1400" dirty="0" smtClean="0"/>
              <a:t> terms of reference available </a:t>
            </a:r>
            <a:r>
              <a:rPr lang="en-US" sz="1400" dirty="0" smtClean="0">
                <a:hlinkClick r:id="rId2"/>
              </a:rPr>
              <a:t>here</a:t>
            </a:r>
            <a:endParaRPr lang="en-US" sz="1400" dirty="0"/>
          </a:p>
        </p:txBody>
      </p:sp>
      <p:pic>
        <p:nvPicPr>
          <p:cNvPr id="4" name="Content Placeholder 3"/>
          <p:cNvPicPr>
            <a:picLocks noGrp="1" noChangeAspect="1"/>
          </p:cNvPicPr>
          <p:nvPr>
            <p:ph idx="1"/>
          </p:nvPr>
        </p:nvPicPr>
        <p:blipFill>
          <a:blip r:embed="rId3"/>
          <a:stretch>
            <a:fillRect/>
          </a:stretch>
        </p:blipFill>
        <p:spPr>
          <a:xfrm>
            <a:off x="107504" y="980274"/>
            <a:ext cx="3736010" cy="5256584"/>
          </a:xfrm>
          <a:prstGeom prst="rect">
            <a:avLst/>
          </a:prstGeom>
        </p:spPr>
      </p:pic>
      <p:sp>
        <p:nvSpPr>
          <p:cNvPr id="5" name="Title 1"/>
          <p:cNvSpPr txBox="1">
            <a:spLocks/>
          </p:cNvSpPr>
          <p:nvPr/>
        </p:nvSpPr>
        <p:spPr bwMode="auto">
          <a:xfrm>
            <a:off x="665408" y="173907"/>
            <a:ext cx="7024066"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a:lstStyle>
          <a:p>
            <a:r>
              <a:rPr lang="en-US" kern="0" dirty="0" smtClean="0"/>
              <a:t>New ITU C&amp;I Guidelines</a:t>
            </a:r>
            <a:endParaRPr lang="en-US" kern="0" dirty="0"/>
          </a:p>
        </p:txBody>
      </p:sp>
      <p:sp>
        <p:nvSpPr>
          <p:cNvPr id="6" name="Rectangle 5"/>
          <p:cNvSpPr/>
          <p:nvPr/>
        </p:nvSpPr>
        <p:spPr>
          <a:xfrm>
            <a:off x="3923928" y="1422725"/>
            <a:ext cx="5112568" cy="3970318"/>
          </a:xfrm>
          <a:prstGeom prst="rect">
            <a:avLst/>
          </a:prstGeom>
        </p:spPr>
        <p:txBody>
          <a:bodyPr wrap="square">
            <a:spAutoFit/>
          </a:bodyPr>
          <a:lstStyle/>
          <a:p>
            <a:r>
              <a:rPr lang="en-US" b="1" dirty="0">
                <a:solidFill>
                  <a:schemeClr val="tx2">
                    <a:lumMod val="75000"/>
                  </a:schemeClr>
                </a:solidFill>
              </a:rPr>
              <a:t>Establishing Conformity and Interoperability Regimes – </a:t>
            </a:r>
            <a:r>
              <a:rPr lang="en-US" b="1" dirty="0" smtClean="0">
                <a:solidFill>
                  <a:schemeClr val="tx2">
                    <a:lumMod val="75000"/>
                  </a:schemeClr>
                </a:solidFill>
              </a:rPr>
              <a:t> Complete Guidelines </a:t>
            </a:r>
            <a:r>
              <a:rPr lang="en-US" b="1" dirty="0">
                <a:solidFill>
                  <a:schemeClr val="tx2">
                    <a:lumMod val="75000"/>
                  </a:schemeClr>
                </a:solidFill>
              </a:rPr>
              <a:t>(</a:t>
            </a:r>
            <a:r>
              <a:rPr lang="en-US" b="1" dirty="0" smtClean="0">
                <a:solidFill>
                  <a:schemeClr val="tx2">
                    <a:lumMod val="75000"/>
                  </a:schemeClr>
                </a:solidFill>
              </a:rPr>
              <a:t>2015)</a:t>
            </a:r>
            <a:endParaRPr lang="en-US" b="1" dirty="0">
              <a:solidFill>
                <a:schemeClr val="tx2">
                  <a:lumMod val="75000"/>
                </a:schemeClr>
              </a:solidFill>
            </a:endParaRPr>
          </a:p>
          <a:p>
            <a:r>
              <a:rPr lang="en-US" dirty="0"/>
              <a:t>These </a:t>
            </a:r>
            <a:r>
              <a:rPr lang="en-US" dirty="0" smtClean="0"/>
              <a:t>Guidelines compiled </a:t>
            </a:r>
            <a:r>
              <a:rPr lang="en-US" dirty="0"/>
              <a:t>from a careful collection of international best </a:t>
            </a:r>
            <a:r>
              <a:rPr lang="en-US" dirty="0" smtClean="0"/>
              <a:t>practices, </a:t>
            </a:r>
            <a:endParaRPr lang="en-US" dirty="0"/>
          </a:p>
          <a:p>
            <a:r>
              <a:rPr lang="en-US" dirty="0" smtClean="0"/>
              <a:t>address </a:t>
            </a:r>
            <a:r>
              <a:rPr lang="en-US" dirty="0"/>
              <a:t>challenges faced by developing countries as they plan and review their own C&amp;I regimes. Aspects covered by this publication include, inter alia, conformity assessment procedures; the right type of approval system, the legislation required to promote an </a:t>
            </a:r>
            <a:r>
              <a:rPr lang="en-US" dirty="0" smtClean="0"/>
              <a:t>orderly telecommunication </a:t>
            </a:r>
            <a:r>
              <a:rPr lang="en-US" dirty="0"/>
              <a:t>service and </a:t>
            </a:r>
            <a:r>
              <a:rPr lang="en-US" dirty="0" smtClean="0"/>
              <a:t>marketplace; </a:t>
            </a:r>
            <a:r>
              <a:rPr lang="en-US" dirty="0"/>
              <a:t>the calculation of fees, and the ideal enforcement </a:t>
            </a:r>
            <a:r>
              <a:rPr lang="en-US" dirty="0" smtClean="0"/>
              <a:t>and Surveillance; coordination </a:t>
            </a:r>
            <a:r>
              <a:rPr lang="en-US" dirty="0"/>
              <a:t>across regulatory agencies; </a:t>
            </a:r>
            <a:r>
              <a:rPr lang="en-US" dirty="0" smtClean="0"/>
              <a:t>relevant </a:t>
            </a:r>
            <a:r>
              <a:rPr lang="en-US" dirty="0"/>
              <a:t>international </a:t>
            </a:r>
            <a:r>
              <a:rPr lang="en-US" dirty="0" smtClean="0"/>
              <a:t>standards.  </a:t>
            </a:r>
            <a:endParaRPr lang="en-US" dirty="0"/>
          </a:p>
        </p:txBody>
      </p:sp>
    </p:spTree>
    <p:extLst>
      <p:ext uri="{BB962C8B-B14F-4D97-AF65-F5344CB8AC3E}">
        <p14:creationId xmlns:p14="http://schemas.microsoft.com/office/powerpoint/2010/main" val="401037336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5733" y="19108"/>
            <a:ext cx="7772400" cy="584775"/>
          </a:xfrm>
        </p:spPr>
        <p:txBody>
          <a:bodyPr/>
          <a:lstStyle/>
          <a:p>
            <a:r>
              <a:rPr lang="en-CA" sz="3200" dirty="0" smtClean="0">
                <a:latin typeface="+mn-lt"/>
                <a:cs typeface="Arial" pitchFamily="34" charset="0"/>
              </a:rPr>
              <a:t>Direct Assistance on C&amp;I</a:t>
            </a:r>
          </a:p>
        </p:txBody>
      </p:sp>
      <p:sp>
        <p:nvSpPr>
          <p:cNvPr id="17411" name="Content Placeholder 2"/>
          <p:cNvSpPr>
            <a:spLocks noGrp="1"/>
          </p:cNvSpPr>
          <p:nvPr>
            <p:ph idx="1"/>
          </p:nvPr>
        </p:nvSpPr>
        <p:spPr>
          <a:xfrm>
            <a:off x="455733" y="603883"/>
            <a:ext cx="8064251" cy="5498124"/>
          </a:xfrm>
        </p:spPr>
        <p:txBody>
          <a:bodyPr>
            <a:noAutofit/>
          </a:bodyPr>
          <a:lstStyle/>
          <a:p>
            <a:pPr marL="0" indent="0">
              <a:spcAft>
                <a:spcPts val="1800"/>
              </a:spcAft>
              <a:buNone/>
            </a:pPr>
            <a:r>
              <a:rPr lang="en-US" sz="2300" dirty="0"/>
              <a:t>A number of countries have expressed strong interest and requested direct assistance (e.g. </a:t>
            </a:r>
            <a:r>
              <a:rPr lang="en-US" sz="2300" dirty="0" smtClean="0"/>
              <a:t>Sri-Lanka</a:t>
            </a:r>
            <a:r>
              <a:rPr lang="en-US" sz="2300" dirty="0"/>
              <a:t>, </a:t>
            </a:r>
            <a:r>
              <a:rPr lang="en-US" sz="2300" dirty="0" smtClean="0"/>
              <a:t>Kiribati, Mongolia, Zambia, Cameroon, Cote d’Ivoire) </a:t>
            </a:r>
            <a:r>
              <a:rPr lang="en-US" sz="2300" dirty="0"/>
              <a:t>in establishing C&amp;I </a:t>
            </a:r>
            <a:r>
              <a:rPr lang="en-US" sz="2300" dirty="0" smtClean="0"/>
              <a:t>infrastructure and procedures</a:t>
            </a:r>
          </a:p>
          <a:p>
            <a:pPr marL="0" indent="0">
              <a:spcAft>
                <a:spcPts val="600"/>
              </a:spcAft>
              <a:buNone/>
            </a:pPr>
            <a:r>
              <a:rPr lang="en-US" sz="2300" dirty="0" smtClean="0"/>
              <a:t>The Direct Assistance provided through the Regional Offices will provide support taken into consideration all C&amp;I aspects, as:  </a:t>
            </a:r>
          </a:p>
          <a:p>
            <a:pPr lvl="1">
              <a:spcAft>
                <a:spcPts val="600"/>
              </a:spcAft>
              <a:buFont typeface="Arial" panose="020B0604020202020204" pitchFamily="34" charset="0"/>
              <a:buChar char="•"/>
            </a:pPr>
            <a:r>
              <a:rPr lang="en-US" sz="2300" b="1" dirty="0" smtClean="0"/>
              <a:t>Regulatory framework</a:t>
            </a:r>
          </a:p>
          <a:p>
            <a:pPr lvl="1">
              <a:spcAft>
                <a:spcPts val="600"/>
              </a:spcAft>
              <a:buFont typeface="Arial" panose="020B0604020202020204" pitchFamily="34" charset="0"/>
              <a:buChar char="•"/>
            </a:pPr>
            <a:r>
              <a:rPr lang="en-US" sz="2300" b="1" dirty="0" smtClean="0"/>
              <a:t>Institutions roles and typical procedures </a:t>
            </a:r>
          </a:p>
          <a:p>
            <a:pPr lvl="1">
              <a:spcAft>
                <a:spcPts val="600"/>
              </a:spcAft>
              <a:buFont typeface="Arial" panose="020B0604020202020204" pitchFamily="34" charset="0"/>
              <a:buChar char="•"/>
            </a:pPr>
            <a:r>
              <a:rPr lang="en-US" sz="2300" b="1" dirty="0" smtClean="0"/>
              <a:t>Mutual </a:t>
            </a:r>
            <a:r>
              <a:rPr lang="en-US" sz="2300" b="1" dirty="0"/>
              <a:t>Recognition </a:t>
            </a:r>
            <a:r>
              <a:rPr lang="en-US" sz="2300" b="1" dirty="0" smtClean="0"/>
              <a:t>Agreements</a:t>
            </a:r>
          </a:p>
          <a:p>
            <a:pPr lvl="1">
              <a:spcAft>
                <a:spcPts val="600"/>
              </a:spcAft>
              <a:buFont typeface="Arial" panose="020B0604020202020204" pitchFamily="34" charset="0"/>
              <a:buChar char="•"/>
            </a:pPr>
            <a:r>
              <a:rPr lang="en-US" sz="2300" b="1" dirty="0" smtClean="0"/>
              <a:t>Funding </a:t>
            </a:r>
          </a:p>
          <a:p>
            <a:pPr lvl="1">
              <a:spcAft>
                <a:spcPts val="600"/>
              </a:spcAft>
              <a:buFont typeface="Arial" panose="020B0604020202020204" pitchFamily="34" charset="0"/>
              <a:buChar char="•"/>
            </a:pPr>
            <a:r>
              <a:rPr lang="en-US" sz="2300" b="1" dirty="0" smtClean="0"/>
              <a:t>regional </a:t>
            </a:r>
            <a:r>
              <a:rPr lang="en-US" sz="2300" b="1" dirty="0"/>
              <a:t>test centres and harmonized C&amp;I programmes. </a:t>
            </a:r>
            <a:endParaRPr lang="en-US" sz="2300" b="1" dirty="0" smtClean="0"/>
          </a:p>
        </p:txBody>
      </p:sp>
    </p:spTree>
    <p:extLst>
      <p:ext uri="{BB962C8B-B14F-4D97-AF65-F5344CB8AC3E}">
        <p14:creationId xmlns:p14="http://schemas.microsoft.com/office/powerpoint/2010/main" val="148842253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669638"/>
            <a:ext cx="7024066" cy="584775"/>
          </a:xfrm>
        </p:spPr>
        <p:txBody>
          <a:bodyPr/>
          <a:lstStyle/>
          <a:p>
            <a:r>
              <a:rPr lang="en-US" sz="3200" dirty="0" smtClean="0"/>
              <a:t>C&amp;I Programme</a:t>
            </a:r>
            <a:endParaRPr lang="en-US" sz="3200" dirty="0"/>
          </a:p>
        </p:txBody>
      </p:sp>
      <p:sp>
        <p:nvSpPr>
          <p:cNvPr id="3" name="Content Placeholder 2"/>
          <p:cNvSpPr>
            <a:spLocks noGrp="1"/>
          </p:cNvSpPr>
          <p:nvPr>
            <p:ph idx="1"/>
          </p:nvPr>
        </p:nvSpPr>
        <p:spPr>
          <a:xfrm>
            <a:off x="251520" y="1628775"/>
            <a:ext cx="8640959" cy="3816350"/>
          </a:xfrm>
        </p:spPr>
        <p:txBody>
          <a:bodyPr>
            <a:normAutofit/>
          </a:bodyPr>
          <a:lstStyle/>
          <a:p>
            <a:r>
              <a:rPr lang="en-US" dirty="0" smtClean="0"/>
              <a:t>To tackle different obstacles to the achievement of conformity and interoperability, expressed by member states in ITU`s Decisions.</a:t>
            </a:r>
            <a:endParaRPr lang="en-US" dirty="0"/>
          </a:p>
        </p:txBody>
      </p:sp>
      <p:pic>
        <p:nvPicPr>
          <p:cNvPr id="4" name="Picture 1" descr="C:\Documents and Settings\tarif\Local Settings\Temporary Internet Files\Content.Outlook\CEAXITGN\Interop_logo (2).gif"/>
          <p:cNvPicPr>
            <a:picLocks noChangeAspect="1" noChangeArrowheads="1"/>
          </p:cNvPicPr>
          <p:nvPr/>
        </p:nvPicPr>
        <p:blipFill>
          <a:blip r:embed="rId3" cstate="print">
            <a:clrChange>
              <a:clrFrom>
                <a:srgbClr val="000000">
                  <a:alpha val="0"/>
                </a:srgbClr>
              </a:clrFrom>
              <a:clrTo>
                <a:srgbClr val="000000">
                  <a:alpha val="0"/>
                </a:srgbClr>
              </a:clrTo>
            </a:clrChange>
          </a:blip>
          <a:srcRect b="17868"/>
          <a:stretch>
            <a:fillRect/>
          </a:stretch>
        </p:blipFill>
        <p:spPr bwMode="auto">
          <a:xfrm>
            <a:off x="3644244" y="3954024"/>
            <a:ext cx="2255022" cy="1939984"/>
          </a:xfrm>
          <a:prstGeom prst="rect">
            <a:avLst/>
          </a:prstGeom>
          <a:noFill/>
          <a:ln w="9525">
            <a:noFill/>
            <a:miter lim="800000"/>
            <a:headEnd/>
            <a:tailEnd/>
          </a:ln>
          <a:effectLst>
            <a:outerShdw blurRad="50800" dist="50800" dir="5400000" algn="ctr" rotWithShape="0">
              <a:srgbClr val="000000"/>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488152"/>
            <a:ext cx="2113699" cy="1405856"/>
          </a:xfrm>
          <a:prstGeom prst="rect">
            <a:avLst/>
          </a:prstGeom>
          <a:effectLst>
            <a:innerShdw blurRad="63500" dist="50800" dir="2700000">
              <a:prstClr val="black">
                <a:alpha val="50000"/>
              </a:prstClr>
            </a:innerShdw>
          </a:effectLst>
        </p:spPr>
      </p:pic>
      <p:sp>
        <p:nvSpPr>
          <p:cNvPr id="8" name="TextBox 7"/>
          <p:cNvSpPr txBox="1"/>
          <p:nvPr/>
        </p:nvSpPr>
        <p:spPr>
          <a:xfrm>
            <a:off x="6157990" y="5976406"/>
            <a:ext cx="1822037" cy="369332"/>
          </a:xfrm>
          <a:prstGeom prst="rect">
            <a:avLst/>
          </a:prstGeom>
          <a:noFill/>
        </p:spPr>
        <p:txBody>
          <a:bodyPr wrap="none" rtlCol="0">
            <a:spAutoFit/>
          </a:bodyPr>
          <a:lstStyle/>
          <a:p>
            <a:r>
              <a:rPr lang="en-US" dirty="0" smtClean="0"/>
              <a:t>C&amp;I Task Force </a:t>
            </a:r>
            <a:endParaRPr lang="en-US" dirty="0"/>
          </a:p>
        </p:txBody>
      </p:sp>
      <p:pic>
        <p:nvPicPr>
          <p:cNvPr id="1026" name="Picture 2" descr="http://www.itu.int/en/ITU-D/Projects/PublishingImages/projects_opportuniti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6915" y="4572203"/>
            <a:ext cx="2378981" cy="15859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9446" y="6343375"/>
            <a:ext cx="2133918" cy="369332"/>
          </a:xfrm>
          <a:prstGeom prst="rect">
            <a:avLst/>
          </a:prstGeom>
          <a:noFill/>
        </p:spPr>
        <p:txBody>
          <a:bodyPr wrap="none" rtlCol="0">
            <a:spAutoFit/>
          </a:bodyPr>
          <a:lstStyle/>
          <a:p>
            <a:r>
              <a:rPr lang="en-US" dirty="0" smtClean="0"/>
              <a:t>Regional Presence</a:t>
            </a:r>
            <a:endParaRPr lang="en-US" dirty="0"/>
          </a:p>
        </p:txBody>
      </p:sp>
    </p:spTree>
    <p:extLst>
      <p:ext uri="{BB962C8B-B14F-4D97-AF65-F5344CB8AC3E}">
        <p14:creationId xmlns:p14="http://schemas.microsoft.com/office/powerpoint/2010/main" val="1901926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638860"/>
            <a:ext cx="7024066" cy="646331"/>
          </a:xfrm>
        </p:spPr>
        <p:txBody>
          <a:bodyPr/>
          <a:lstStyle/>
          <a:p>
            <a:r>
              <a:rPr lang="en-CA" dirty="0">
                <a:cs typeface="Arial" pitchFamily="34" charset="0"/>
              </a:rPr>
              <a:t>Direct Assistance on C&amp;I</a:t>
            </a:r>
            <a:endParaRPr lang="en-US" dirty="0"/>
          </a:p>
        </p:txBody>
      </p:sp>
      <p:sp>
        <p:nvSpPr>
          <p:cNvPr id="3" name="Content Placeholder 2"/>
          <p:cNvSpPr>
            <a:spLocks noGrp="1"/>
          </p:cNvSpPr>
          <p:nvPr>
            <p:ph idx="1"/>
          </p:nvPr>
        </p:nvSpPr>
        <p:spPr>
          <a:xfrm>
            <a:off x="684212" y="1628774"/>
            <a:ext cx="8208267" cy="4464521"/>
          </a:xfrm>
        </p:spPr>
        <p:txBody>
          <a:bodyPr>
            <a:normAutofit fontScale="85000" lnSpcReduction="20000"/>
          </a:bodyPr>
          <a:lstStyle/>
          <a:p>
            <a:pPr marL="0" indent="0">
              <a:spcAft>
                <a:spcPts val="1800"/>
              </a:spcAft>
              <a:buNone/>
            </a:pPr>
            <a:r>
              <a:rPr lang="en-US" dirty="0" smtClean="0"/>
              <a:t> </a:t>
            </a:r>
            <a:r>
              <a:rPr lang="en-US" sz="2400" dirty="0"/>
              <a:t>A number of countries have expressed strong interest and requested direct assistance (e.g. Sri-Lanka, Kiribati and Mongolia) in establishing C&amp;I infrastructure.</a:t>
            </a:r>
          </a:p>
          <a:p>
            <a:pPr marL="0" indent="0">
              <a:spcAft>
                <a:spcPts val="600"/>
              </a:spcAft>
              <a:buNone/>
            </a:pPr>
            <a:r>
              <a:rPr lang="en-US" sz="2400" dirty="0"/>
              <a:t>The Direct Assistance provided through the Regional Offices will provide support taken into consideration all C&amp;I aspects, as:  </a:t>
            </a:r>
          </a:p>
          <a:p>
            <a:pPr lvl="1">
              <a:spcAft>
                <a:spcPts val="600"/>
              </a:spcAft>
              <a:buFont typeface="Arial" panose="020B0604020202020204" pitchFamily="34" charset="0"/>
              <a:buChar char="•"/>
            </a:pPr>
            <a:r>
              <a:rPr lang="en-US" sz="2400" dirty="0" smtClean="0"/>
              <a:t>Policy and Regulatory </a:t>
            </a:r>
            <a:r>
              <a:rPr lang="en-US" sz="2400" dirty="0"/>
              <a:t>framework</a:t>
            </a:r>
          </a:p>
          <a:p>
            <a:pPr lvl="1">
              <a:spcAft>
                <a:spcPts val="600"/>
              </a:spcAft>
              <a:buFont typeface="Arial" panose="020B0604020202020204" pitchFamily="34" charset="0"/>
              <a:buChar char="•"/>
            </a:pPr>
            <a:r>
              <a:rPr lang="en-US" sz="2400" dirty="0"/>
              <a:t>Institutions roles and typical procedures </a:t>
            </a:r>
          </a:p>
          <a:p>
            <a:pPr lvl="1">
              <a:spcAft>
                <a:spcPts val="600"/>
              </a:spcAft>
              <a:buFont typeface="Arial" panose="020B0604020202020204" pitchFamily="34" charset="0"/>
              <a:buChar char="•"/>
            </a:pPr>
            <a:r>
              <a:rPr lang="en-US" sz="2400" dirty="0"/>
              <a:t>Mutual Recognition </a:t>
            </a:r>
            <a:r>
              <a:rPr lang="en-US" sz="2400" dirty="0" smtClean="0"/>
              <a:t>Agreements - MRAs</a:t>
            </a:r>
            <a:endParaRPr lang="en-US" sz="2400" dirty="0"/>
          </a:p>
          <a:p>
            <a:pPr lvl="1">
              <a:spcAft>
                <a:spcPts val="600"/>
              </a:spcAft>
              <a:buFont typeface="Arial" panose="020B0604020202020204" pitchFamily="34" charset="0"/>
              <a:buChar char="•"/>
            </a:pPr>
            <a:r>
              <a:rPr lang="en-US" sz="2400" dirty="0"/>
              <a:t>Funding </a:t>
            </a:r>
          </a:p>
          <a:p>
            <a:pPr lvl="1">
              <a:spcAft>
                <a:spcPts val="600"/>
              </a:spcAft>
              <a:buFont typeface="Arial" panose="020B0604020202020204" pitchFamily="34" charset="0"/>
              <a:buChar char="•"/>
            </a:pPr>
            <a:r>
              <a:rPr lang="en-US" sz="2400" dirty="0"/>
              <a:t>regional test </a:t>
            </a:r>
            <a:r>
              <a:rPr lang="en-US" sz="2400" dirty="0" err="1"/>
              <a:t>centres</a:t>
            </a:r>
            <a:r>
              <a:rPr lang="en-US" sz="2400" dirty="0"/>
              <a:t> and harmonized C&amp;I </a:t>
            </a:r>
            <a:r>
              <a:rPr lang="en-US" sz="2400" dirty="0" err="1"/>
              <a:t>programmes</a:t>
            </a:r>
            <a:r>
              <a:rPr lang="en-US" sz="2400" dirty="0" smtClean="0"/>
              <a:t>.</a:t>
            </a:r>
          </a:p>
          <a:p>
            <a:pPr lvl="1">
              <a:spcAft>
                <a:spcPts val="600"/>
              </a:spcAft>
              <a:buFont typeface="Arial" panose="020B0604020202020204" pitchFamily="34" charset="0"/>
              <a:buChar char="•"/>
            </a:pPr>
            <a:r>
              <a:rPr lang="en-US" sz="2400" dirty="0" smtClean="0"/>
              <a:t>Roadmap and feasibility study for building labs </a:t>
            </a:r>
            <a:endParaRPr lang="en-US" sz="2400" dirty="0"/>
          </a:p>
          <a:p>
            <a:endParaRPr lang="en-US" dirty="0"/>
          </a:p>
        </p:txBody>
      </p:sp>
    </p:spTree>
    <p:extLst>
      <p:ext uri="{BB962C8B-B14F-4D97-AF65-F5344CB8AC3E}">
        <p14:creationId xmlns:p14="http://schemas.microsoft.com/office/powerpoint/2010/main" val="3884800604"/>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638860"/>
            <a:ext cx="7024066" cy="646331"/>
          </a:xfrm>
        </p:spPr>
        <p:txBody>
          <a:bodyPr/>
          <a:lstStyle/>
          <a:p>
            <a:r>
              <a:rPr lang="en-CA" dirty="0">
                <a:cs typeface="Arial" pitchFamily="34" charset="0"/>
              </a:rPr>
              <a:t>Direct Assistance on C&amp;I</a:t>
            </a:r>
            <a:endParaRPr lang="en-US" dirty="0"/>
          </a:p>
        </p:txBody>
      </p:sp>
      <p:sp>
        <p:nvSpPr>
          <p:cNvPr id="3" name="Content Placeholder 2"/>
          <p:cNvSpPr>
            <a:spLocks noGrp="1"/>
          </p:cNvSpPr>
          <p:nvPr>
            <p:ph idx="1"/>
          </p:nvPr>
        </p:nvSpPr>
        <p:spPr/>
        <p:txBody>
          <a:bodyPr/>
          <a:lstStyle/>
          <a:p>
            <a:r>
              <a:rPr lang="en-US" dirty="0" smtClean="0">
                <a:solidFill>
                  <a:schemeClr val="tx2">
                    <a:lumMod val="75000"/>
                  </a:schemeClr>
                </a:solidFill>
              </a:rPr>
              <a:t>Mongolia</a:t>
            </a:r>
          </a:p>
          <a:p>
            <a:r>
              <a:rPr lang="en-US" dirty="0" smtClean="0">
                <a:solidFill>
                  <a:schemeClr val="tx2">
                    <a:lumMod val="75000"/>
                  </a:schemeClr>
                </a:solidFill>
              </a:rPr>
              <a:t>Cameroon</a:t>
            </a:r>
          </a:p>
          <a:p>
            <a:r>
              <a:rPr lang="en-US" dirty="0" smtClean="0">
                <a:solidFill>
                  <a:schemeClr val="tx2">
                    <a:lumMod val="75000"/>
                  </a:schemeClr>
                </a:solidFill>
              </a:rPr>
              <a:t>Zambia</a:t>
            </a:r>
          </a:p>
          <a:p>
            <a:r>
              <a:rPr lang="en-US" dirty="0" smtClean="0">
                <a:solidFill>
                  <a:schemeClr val="tx2">
                    <a:lumMod val="75000"/>
                  </a:schemeClr>
                </a:solidFill>
              </a:rPr>
              <a:t>Cote d’Ivoire</a:t>
            </a:r>
          </a:p>
          <a:p>
            <a:r>
              <a:rPr lang="en-US" dirty="0" smtClean="0">
                <a:solidFill>
                  <a:schemeClr val="tx2">
                    <a:lumMod val="75000"/>
                  </a:schemeClr>
                </a:solidFill>
              </a:rPr>
              <a:t>Ecuador</a:t>
            </a:r>
            <a:endParaRPr lang="en-US" dirty="0">
              <a:solidFill>
                <a:schemeClr val="tx2">
                  <a:lumMod val="75000"/>
                </a:schemeClr>
              </a:solidFill>
            </a:endParaRPr>
          </a:p>
        </p:txBody>
      </p:sp>
    </p:spTree>
    <p:extLst>
      <p:ext uri="{BB962C8B-B14F-4D97-AF65-F5344CB8AC3E}">
        <p14:creationId xmlns:p14="http://schemas.microsoft.com/office/powerpoint/2010/main" val="58283106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812"/>
            <a:ext cx="7851650" cy="1015663"/>
          </a:xfrm>
        </p:spPr>
        <p:txBody>
          <a:bodyPr/>
          <a:lstStyle/>
          <a:p>
            <a:r>
              <a:rPr lang="en-US" sz="3000" dirty="0" smtClean="0"/>
              <a:t>C&amp;I Regional Assessment Studies</a:t>
            </a:r>
            <a:endParaRPr lang="en-US" sz="3000" dirty="0"/>
          </a:p>
        </p:txBody>
      </p:sp>
      <p:sp>
        <p:nvSpPr>
          <p:cNvPr id="3" name="Content Placeholder 2"/>
          <p:cNvSpPr>
            <a:spLocks noGrp="1"/>
          </p:cNvSpPr>
          <p:nvPr>
            <p:ph idx="1"/>
          </p:nvPr>
        </p:nvSpPr>
        <p:spPr>
          <a:xfrm>
            <a:off x="152542" y="721970"/>
            <a:ext cx="8964488" cy="5733256"/>
          </a:xfrm>
        </p:spPr>
        <p:txBody>
          <a:bodyPr>
            <a:normAutofit fontScale="85000" lnSpcReduction="20000"/>
          </a:bodyPr>
          <a:lstStyle/>
          <a:p>
            <a:pPr marL="0" indent="0">
              <a:lnSpc>
                <a:spcPct val="120000"/>
              </a:lnSpc>
              <a:spcAft>
                <a:spcPts val="600"/>
              </a:spcAft>
              <a:buNone/>
            </a:pPr>
            <a:r>
              <a:rPr lang="en-US" sz="2800" dirty="0" smtClean="0"/>
              <a:t>The C&amp;I Assessment Studies looks for promoting the establishment of  Harmonized </a:t>
            </a:r>
            <a:r>
              <a:rPr lang="en-US" sz="2800" dirty="0"/>
              <a:t>C&amp;I </a:t>
            </a:r>
            <a:r>
              <a:rPr lang="en-US" sz="2800" dirty="0" smtClean="0"/>
              <a:t>Programmes, when possible.</a:t>
            </a:r>
          </a:p>
          <a:p>
            <a:pPr marL="0" indent="0">
              <a:lnSpc>
                <a:spcPct val="120000"/>
              </a:lnSpc>
              <a:spcAft>
                <a:spcPts val="600"/>
              </a:spcAft>
              <a:buNone/>
            </a:pPr>
            <a:r>
              <a:rPr lang="en-US" sz="2800" dirty="0" smtClean="0"/>
              <a:t>It will collaborate to improve </a:t>
            </a:r>
            <a:r>
              <a:rPr lang="en-US" sz="2800" b="1" dirty="0" smtClean="0">
                <a:solidFill>
                  <a:schemeClr val="tx2"/>
                </a:solidFill>
              </a:rPr>
              <a:t>regional </a:t>
            </a:r>
            <a:r>
              <a:rPr lang="en-US" sz="2800" b="1" dirty="0">
                <a:solidFill>
                  <a:schemeClr val="tx2"/>
                </a:solidFill>
              </a:rPr>
              <a:t>integration </a:t>
            </a:r>
            <a:r>
              <a:rPr lang="en-US" sz="2800" dirty="0" smtClean="0"/>
              <a:t>and  foster </a:t>
            </a:r>
            <a:r>
              <a:rPr lang="en-US" sz="2800" dirty="0"/>
              <a:t>the availability of highly qualified institutions </a:t>
            </a:r>
            <a:r>
              <a:rPr lang="en-US" sz="2800" dirty="0" smtClean="0"/>
              <a:t>(as Laboratories</a:t>
            </a:r>
            <a:r>
              <a:rPr lang="en-US" sz="2800" dirty="0"/>
              <a:t>, Certification and Accreditation Bodies) </a:t>
            </a:r>
            <a:endParaRPr lang="en-US" sz="2800" dirty="0" smtClean="0"/>
          </a:p>
          <a:p>
            <a:pPr marL="0" indent="0">
              <a:lnSpc>
                <a:spcPct val="120000"/>
              </a:lnSpc>
              <a:spcAft>
                <a:spcPts val="600"/>
              </a:spcAft>
              <a:buNone/>
            </a:pPr>
            <a:r>
              <a:rPr lang="en-US" sz="2800" dirty="0" smtClean="0"/>
              <a:t>In an overall analysis, the Assessment Studies contributes to:</a:t>
            </a:r>
          </a:p>
          <a:p>
            <a:pPr>
              <a:lnSpc>
                <a:spcPct val="120000"/>
              </a:lnSpc>
              <a:spcAft>
                <a:spcPts val="600"/>
              </a:spcAft>
              <a:buFontTx/>
              <a:buChar char="-"/>
            </a:pPr>
            <a:r>
              <a:rPr lang="en-US" sz="2800" b="1" dirty="0" smtClean="0">
                <a:solidFill>
                  <a:schemeClr val="tx2"/>
                </a:solidFill>
              </a:rPr>
              <a:t>Bridging </a:t>
            </a:r>
            <a:r>
              <a:rPr lang="en-US" sz="2800" b="1" dirty="0">
                <a:solidFill>
                  <a:schemeClr val="tx2"/>
                </a:solidFill>
              </a:rPr>
              <a:t>the Standardization Gap</a:t>
            </a:r>
            <a:r>
              <a:rPr lang="en-US" sz="2800" b="1" dirty="0" smtClean="0"/>
              <a:t>,</a:t>
            </a:r>
          </a:p>
          <a:p>
            <a:pPr>
              <a:lnSpc>
                <a:spcPct val="120000"/>
              </a:lnSpc>
              <a:spcAft>
                <a:spcPts val="600"/>
              </a:spcAft>
              <a:buFontTx/>
              <a:buChar char="-"/>
            </a:pPr>
            <a:r>
              <a:rPr lang="en-US" sz="2800" b="1" dirty="0" smtClean="0"/>
              <a:t>reducing </a:t>
            </a:r>
            <a:r>
              <a:rPr lang="en-US" sz="2800" b="1" dirty="0"/>
              <a:t>the </a:t>
            </a:r>
            <a:r>
              <a:rPr lang="en-US" sz="2800" b="1" dirty="0">
                <a:solidFill>
                  <a:schemeClr val="tx2"/>
                </a:solidFill>
              </a:rPr>
              <a:t>Digital </a:t>
            </a:r>
            <a:r>
              <a:rPr lang="en-US" sz="2800" b="1" dirty="0" smtClean="0">
                <a:solidFill>
                  <a:schemeClr val="tx2"/>
                </a:solidFill>
              </a:rPr>
              <a:t>Divide, </a:t>
            </a:r>
            <a:r>
              <a:rPr lang="en-US" sz="2800" b="1" dirty="0" smtClean="0"/>
              <a:t>and</a:t>
            </a:r>
          </a:p>
          <a:p>
            <a:pPr>
              <a:lnSpc>
                <a:spcPct val="120000"/>
              </a:lnSpc>
              <a:spcAft>
                <a:spcPts val="600"/>
              </a:spcAft>
              <a:buFontTx/>
              <a:buChar char="-"/>
            </a:pPr>
            <a:r>
              <a:rPr lang="en-US" sz="2800" b="1" dirty="0" smtClean="0"/>
              <a:t>as </a:t>
            </a:r>
            <a:r>
              <a:rPr lang="en-US" sz="2800" b="1" dirty="0"/>
              <a:t>is inherent to ICT technologies development, </a:t>
            </a:r>
            <a:r>
              <a:rPr lang="en-US" sz="2800" b="1" dirty="0" smtClean="0">
                <a:solidFill>
                  <a:schemeClr val="tx2"/>
                </a:solidFill>
              </a:rPr>
              <a:t>strengthens </a:t>
            </a:r>
            <a:r>
              <a:rPr lang="en-US" sz="2800" b="1" dirty="0">
                <a:solidFill>
                  <a:schemeClr val="tx2"/>
                </a:solidFill>
              </a:rPr>
              <a:t>business environment for global players</a:t>
            </a:r>
            <a:r>
              <a:rPr lang="en-US" sz="2800" dirty="0" smtClean="0"/>
              <a:t>.</a:t>
            </a:r>
            <a:endParaRPr lang="en-US" sz="2800" dirty="0"/>
          </a:p>
        </p:txBody>
      </p:sp>
    </p:spTree>
    <p:extLst>
      <p:ext uri="{BB962C8B-B14F-4D97-AF65-F5344CB8AC3E}">
        <p14:creationId xmlns:p14="http://schemas.microsoft.com/office/powerpoint/2010/main" val="289840956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147248" cy="593685"/>
          </a:xfrm>
        </p:spPr>
        <p:txBody>
          <a:bodyPr>
            <a:normAutofit/>
          </a:bodyPr>
          <a:lstStyle/>
          <a:p>
            <a:r>
              <a:rPr lang="pt-BR" sz="2800" dirty="0" smtClean="0">
                <a:solidFill>
                  <a:schemeClr val="tx2">
                    <a:lumMod val="75000"/>
                  </a:schemeClr>
                </a:solidFill>
                <a:latin typeface="Verdana" pitchFamily="34" charset="0"/>
              </a:rPr>
              <a:t>C&amp;I Regional Assessement Studies</a:t>
            </a:r>
            <a:endParaRPr lang="pt-BR" sz="2800" b="1" dirty="0">
              <a:solidFill>
                <a:schemeClr val="tx2">
                  <a:lumMod val="75000"/>
                </a:schemeClr>
              </a:solidFill>
              <a:latin typeface="Verdana" pitchFamily="34" charset="0"/>
            </a:endParaRPr>
          </a:p>
        </p:txBody>
      </p:sp>
      <p:sp>
        <p:nvSpPr>
          <p:cNvPr id="3" name="Espaço Reservado para Conteúdo 2"/>
          <p:cNvSpPr>
            <a:spLocks noGrp="1"/>
          </p:cNvSpPr>
          <p:nvPr>
            <p:ph idx="1"/>
          </p:nvPr>
        </p:nvSpPr>
        <p:spPr>
          <a:xfrm>
            <a:off x="179512" y="854333"/>
            <a:ext cx="8820472" cy="5743019"/>
          </a:xfrm>
          <a:noFill/>
          <a:ln w="9525">
            <a:noFill/>
            <a:miter lim="800000"/>
            <a:headEnd/>
            <a:tailEnd/>
          </a:ln>
        </p:spPr>
        <p:txBody>
          <a:bodyPr vert="horz" wrap="square" lIns="91440" tIns="45720" rIns="91440" bIns="45720" numCol="1" anchor="t" anchorCtr="0" compatLnSpc="1">
            <a:prstTxWarp prst="textNoShape">
              <a:avLst/>
            </a:prstTxWarp>
            <a:noAutofit/>
          </a:bodyPr>
          <a:lstStyle/>
          <a:p>
            <a:pPr>
              <a:spcAft>
                <a:spcPts val="1800"/>
              </a:spcAft>
            </a:pPr>
            <a:r>
              <a:rPr lang="pt-BR" sz="2400" kern="1200" dirty="0" smtClean="0">
                <a:solidFill>
                  <a:schemeClr val="tx1"/>
                </a:solidFill>
              </a:rPr>
              <a:t>C&amp;I infrastructure in regions/sub-regions/countries are being assessed</a:t>
            </a:r>
          </a:p>
          <a:p>
            <a:pPr>
              <a:spcAft>
                <a:spcPts val="1800"/>
              </a:spcAft>
            </a:pPr>
            <a:r>
              <a:rPr lang="pt-BR" sz="2400" kern="1200" dirty="0" smtClean="0">
                <a:solidFill>
                  <a:schemeClr val="tx1"/>
                </a:solidFill>
              </a:rPr>
              <a:t>Analysis of </a:t>
            </a:r>
            <a:r>
              <a:rPr lang="pt-BR" sz="2400" kern="1200" dirty="0">
                <a:solidFill>
                  <a:schemeClr val="tx1"/>
                </a:solidFill>
              </a:rPr>
              <a:t>the status </a:t>
            </a:r>
            <a:r>
              <a:rPr lang="pt-BR" sz="2400" kern="1200" dirty="0" smtClean="0">
                <a:solidFill>
                  <a:schemeClr val="tx1"/>
                </a:solidFill>
              </a:rPr>
              <a:t>in </a:t>
            </a:r>
            <a:r>
              <a:rPr lang="pt-BR" sz="2400" kern="1200" dirty="0">
                <a:solidFill>
                  <a:schemeClr val="tx1"/>
                </a:solidFill>
              </a:rPr>
              <a:t>the </a:t>
            </a:r>
            <a:r>
              <a:rPr lang="pt-BR" sz="2400" kern="1200" dirty="0" smtClean="0">
                <a:solidFill>
                  <a:schemeClr val="tx1"/>
                </a:solidFill>
              </a:rPr>
              <a:t>regions are being conducted</a:t>
            </a:r>
            <a:endParaRPr lang="pt-BR" sz="2400" kern="1200" dirty="0">
              <a:solidFill>
                <a:schemeClr val="tx1"/>
              </a:solidFill>
            </a:endParaRPr>
          </a:p>
          <a:p>
            <a:pPr>
              <a:spcAft>
                <a:spcPts val="1800"/>
              </a:spcAft>
            </a:pPr>
            <a:r>
              <a:rPr lang="pt-BR" sz="2400" kern="1200" dirty="0" smtClean="0">
                <a:solidFill>
                  <a:schemeClr val="tx1"/>
                </a:solidFill>
              </a:rPr>
              <a:t>Looking for promoting regional agreements about </a:t>
            </a:r>
            <a:r>
              <a:rPr lang="pt-BR" sz="2400" kern="1200" dirty="0">
                <a:solidFill>
                  <a:schemeClr val="tx1"/>
                </a:solidFill>
              </a:rPr>
              <a:t>possible locations for </a:t>
            </a:r>
            <a:r>
              <a:rPr lang="pt-BR" sz="2400" kern="1200" dirty="0" smtClean="0">
                <a:solidFill>
                  <a:schemeClr val="tx1"/>
                </a:solidFill>
              </a:rPr>
              <a:t>resources (Labs), agreements  </a:t>
            </a:r>
            <a:r>
              <a:rPr lang="pt-BR" sz="2400" kern="1200" dirty="0">
                <a:solidFill>
                  <a:schemeClr val="tx1"/>
                </a:solidFill>
              </a:rPr>
              <a:t>and testing </a:t>
            </a:r>
            <a:r>
              <a:rPr lang="pt-BR" sz="2400" kern="1200" dirty="0" smtClean="0">
                <a:solidFill>
                  <a:schemeClr val="tx1"/>
                </a:solidFill>
              </a:rPr>
              <a:t>capabilities</a:t>
            </a:r>
            <a:endParaRPr lang="pt-BR" sz="2400" kern="1200" dirty="0">
              <a:solidFill>
                <a:schemeClr val="tx1"/>
              </a:solidFill>
            </a:endParaRPr>
          </a:p>
          <a:p>
            <a:pPr>
              <a:spcAft>
                <a:spcPts val="1800"/>
              </a:spcAft>
            </a:pPr>
            <a:r>
              <a:rPr lang="pt-BR" sz="2400" kern="1200" dirty="0" smtClean="0">
                <a:solidFill>
                  <a:schemeClr val="tx1"/>
                </a:solidFill>
              </a:rPr>
              <a:t>Close collaboration with regional experts in addressing capacity </a:t>
            </a:r>
            <a:r>
              <a:rPr lang="pt-BR" sz="2400" kern="1200" dirty="0">
                <a:solidFill>
                  <a:schemeClr val="tx1"/>
                </a:solidFill>
              </a:rPr>
              <a:t>b</a:t>
            </a:r>
            <a:r>
              <a:rPr lang="pt-BR" sz="2400" kern="1200" dirty="0" smtClean="0">
                <a:solidFill>
                  <a:schemeClr val="tx1"/>
                </a:solidFill>
              </a:rPr>
              <a:t>uilding </a:t>
            </a:r>
            <a:r>
              <a:rPr lang="pt-BR" sz="2400" kern="1200" dirty="0">
                <a:solidFill>
                  <a:schemeClr val="tx1"/>
                </a:solidFill>
              </a:rPr>
              <a:t>activities, accreditation and </a:t>
            </a:r>
            <a:r>
              <a:rPr lang="pt-BR" sz="2400" kern="1200" dirty="0" smtClean="0">
                <a:solidFill>
                  <a:schemeClr val="tx1"/>
                </a:solidFill>
              </a:rPr>
              <a:t>type approval testing.</a:t>
            </a:r>
            <a:endParaRPr lang="pt-BR" sz="2400" kern="1200" dirty="0">
              <a:solidFill>
                <a:schemeClr val="tx1"/>
              </a:solidFill>
            </a:endParaRPr>
          </a:p>
          <a:p>
            <a:pPr>
              <a:spcAft>
                <a:spcPts val="1800"/>
              </a:spcAft>
            </a:pPr>
            <a:r>
              <a:rPr lang="pt-BR" sz="2400" kern="1200" dirty="0" smtClean="0">
                <a:solidFill>
                  <a:schemeClr val="tx1"/>
                </a:solidFill>
              </a:rPr>
              <a:t>Moving forward to establishing regional </a:t>
            </a:r>
            <a:r>
              <a:rPr lang="pt-BR" sz="2400" kern="1200" dirty="0">
                <a:solidFill>
                  <a:schemeClr val="tx1"/>
                </a:solidFill>
              </a:rPr>
              <a:t>test </a:t>
            </a:r>
            <a:r>
              <a:rPr lang="pt-BR" sz="2400" kern="1200" dirty="0" smtClean="0">
                <a:solidFill>
                  <a:schemeClr val="tx1"/>
                </a:solidFill>
              </a:rPr>
              <a:t>centers and/or MRAs as appropriate</a:t>
            </a:r>
          </a:p>
          <a:p>
            <a:pPr>
              <a:spcAft>
                <a:spcPts val="1800"/>
              </a:spcAft>
            </a:pPr>
            <a:endParaRPr lang="pt-BR" sz="2400" kern="1200" dirty="0">
              <a:solidFill>
                <a:schemeClr val="tx1"/>
              </a:solidFill>
            </a:endParaRPr>
          </a:p>
        </p:txBody>
      </p:sp>
    </p:spTree>
    <p:extLst>
      <p:ext uri="{BB962C8B-B14F-4D97-AF65-F5344CB8AC3E}">
        <p14:creationId xmlns:p14="http://schemas.microsoft.com/office/powerpoint/2010/main" val="36704116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8520" y="204029"/>
            <a:ext cx="8456613" cy="523220"/>
          </a:xfrm>
        </p:spPr>
        <p:txBody>
          <a:bodyPr/>
          <a:lstStyle/>
          <a:p>
            <a:r>
              <a:rPr lang="en-CA" sz="2800" dirty="0" smtClean="0">
                <a:latin typeface="+mn-lt"/>
                <a:cs typeface="Arial" pitchFamily="34" charset="0"/>
              </a:rPr>
              <a:t>C&amp;I Regional Assessment Studies</a:t>
            </a:r>
          </a:p>
        </p:txBody>
      </p:sp>
      <p:sp>
        <p:nvSpPr>
          <p:cNvPr id="10243" name="Content Placeholder 2"/>
          <p:cNvSpPr>
            <a:spLocks noGrp="1"/>
          </p:cNvSpPr>
          <p:nvPr>
            <p:ph idx="1"/>
          </p:nvPr>
        </p:nvSpPr>
        <p:spPr>
          <a:xfrm>
            <a:off x="539552" y="908720"/>
            <a:ext cx="8064896" cy="5688632"/>
          </a:xfrm>
        </p:spPr>
        <p:txBody>
          <a:bodyPr>
            <a:normAutofit fontScale="92500" lnSpcReduction="20000"/>
          </a:bodyPr>
          <a:lstStyle/>
          <a:p>
            <a:pPr marL="0" indent="0">
              <a:buNone/>
              <a:defRPr/>
            </a:pPr>
            <a:r>
              <a:rPr lang="en-CA" sz="2400" b="1" dirty="0" smtClean="0">
                <a:solidFill>
                  <a:schemeClr val="tx2">
                    <a:lumMod val="60000"/>
                    <a:lumOff val="40000"/>
                  </a:schemeClr>
                </a:solidFill>
              </a:rPr>
              <a:t>Roadmap</a:t>
            </a:r>
          </a:p>
          <a:p>
            <a:pPr>
              <a:defRPr/>
            </a:pPr>
            <a:r>
              <a:rPr lang="en-CA" sz="2400" dirty="0" smtClean="0"/>
              <a:t>Conformity Assessment Bodies will contribute with an orderly telecom apparatus </a:t>
            </a:r>
            <a:r>
              <a:rPr lang="en-CA" sz="2400" dirty="0" smtClean="0">
                <a:solidFill>
                  <a:schemeClr val="tx1"/>
                </a:solidFill>
              </a:rPr>
              <a:t>market </a:t>
            </a:r>
            <a:r>
              <a:rPr lang="en-CA" sz="2400" dirty="0" smtClean="0"/>
              <a:t>place </a:t>
            </a:r>
          </a:p>
          <a:p>
            <a:pPr>
              <a:buNone/>
              <a:defRPr/>
            </a:pPr>
            <a:endParaRPr lang="en-CA" sz="2400" dirty="0" smtClean="0"/>
          </a:p>
          <a:p>
            <a:pPr>
              <a:defRPr/>
            </a:pPr>
            <a:r>
              <a:rPr lang="en-CA" sz="2400" dirty="0" smtClean="0"/>
              <a:t>Once standards and procedures are in place, test labs and/or MRAs can approve equipment for compliance</a:t>
            </a:r>
          </a:p>
          <a:p>
            <a:pPr>
              <a:buNone/>
              <a:defRPr/>
            </a:pPr>
            <a:endParaRPr lang="en-CA" sz="2400" dirty="0" smtClean="0"/>
          </a:p>
          <a:p>
            <a:pPr>
              <a:defRPr/>
            </a:pPr>
            <a:r>
              <a:rPr lang="en-CA" sz="2400" dirty="0" smtClean="0"/>
              <a:t>Sharing test labs resources and using same procedures amongst countries and regions, lowers overall costs while continues addressing regional priorities </a:t>
            </a:r>
          </a:p>
          <a:p>
            <a:pPr>
              <a:buNone/>
              <a:defRPr/>
            </a:pPr>
            <a:endParaRPr lang="en-CA" sz="2400" dirty="0" smtClean="0"/>
          </a:p>
          <a:p>
            <a:pPr>
              <a:defRPr/>
            </a:pPr>
            <a:r>
              <a:rPr lang="en-CA" sz="2400" dirty="0" smtClean="0"/>
              <a:t>Setup of a robust framework (base on international procedures – ITU, ISO, IAF, ILAC, etc.) needed for trust and confidence in test results and among test labs </a:t>
            </a:r>
          </a:p>
          <a:p>
            <a:pPr marL="0" indent="0">
              <a:buFont typeface="Wingdings" pitchFamily="2" charset="2"/>
              <a:buNone/>
              <a:defRPr/>
            </a:pPr>
            <a:endParaRPr lang="en-CA" sz="2400" dirty="0" smtClean="0"/>
          </a:p>
        </p:txBody>
      </p:sp>
    </p:spTree>
    <p:extLst>
      <p:ext uri="{BB962C8B-B14F-4D97-AF65-F5344CB8AC3E}">
        <p14:creationId xmlns:p14="http://schemas.microsoft.com/office/powerpoint/2010/main" val="206146577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8520" y="188640"/>
            <a:ext cx="8456613" cy="553998"/>
          </a:xfrm>
        </p:spPr>
        <p:txBody>
          <a:bodyPr/>
          <a:lstStyle/>
          <a:p>
            <a:r>
              <a:rPr lang="en-CA" sz="3000" dirty="0" smtClean="0">
                <a:latin typeface="+mn-lt"/>
                <a:cs typeface="Arial" pitchFamily="34" charset="0"/>
              </a:rPr>
              <a:t>C&amp;I Regional Assessment Studies</a:t>
            </a:r>
          </a:p>
        </p:txBody>
      </p:sp>
      <p:sp>
        <p:nvSpPr>
          <p:cNvPr id="10243" name="Content Placeholder 2"/>
          <p:cNvSpPr>
            <a:spLocks noGrp="1"/>
          </p:cNvSpPr>
          <p:nvPr>
            <p:ph idx="1"/>
          </p:nvPr>
        </p:nvSpPr>
        <p:spPr>
          <a:xfrm>
            <a:off x="539552" y="908720"/>
            <a:ext cx="8064896" cy="5688632"/>
          </a:xfrm>
        </p:spPr>
        <p:txBody>
          <a:bodyPr>
            <a:normAutofit/>
          </a:bodyPr>
          <a:lstStyle/>
          <a:p>
            <a:pPr marL="0" indent="0">
              <a:buNone/>
              <a:defRPr/>
            </a:pPr>
            <a:r>
              <a:rPr lang="en-CA" sz="2400" b="1" dirty="0" smtClean="0">
                <a:solidFill>
                  <a:schemeClr val="tx2">
                    <a:lumMod val="60000"/>
                    <a:lumOff val="40000"/>
                  </a:schemeClr>
                </a:solidFill>
                <a:hlinkClick r:id="rId3"/>
              </a:rPr>
              <a:t>Calendar</a:t>
            </a:r>
            <a:endParaRPr lang="en-CA" sz="2400" b="1" dirty="0" smtClean="0">
              <a:solidFill>
                <a:schemeClr val="tx2">
                  <a:lumMod val="60000"/>
                  <a:lumOff val="40000"/>
                </a:schemeClr>
              </a:solidFill>
            </a:endParaRPr>
          </a:p>
          <a:p>
            <a:pPr>
              <a:buFont typeface="Wingdings" panose="05000000000000000000" pitchFamily="2" charset="2"/>
              <a:buChar char="q"/>
              <a:defRPr/>
            </a:pPr>
            <a:r>
              <a:rPr lang="en-CA" sz="2400" b="1" dirty="0" smtClean="0"/>
              <a:t>Assessment Study for </a:t>
            </a:r>
            <a:r>
              <a:rPr lang="en-CA" sz="2400" b="1" dirty="0" smtClean="0">
                <a:hlinkClick r:id="rId4"/>
              </a:rPr>
              <a:t>SADC Region </a:t>
            </a:r>
            <a:r>
              <a:rPr lang="en-CA" sz="2400" b="1" dirty="0" smtClean="0"/>
              <a:t>  completed 2014)</a:t>
            </a:r>
          </a:p>
          <a:p>
            <a:pPr lvl="1">
              <a:defRPr/>
            </a:pPr>
            <a:r>
              <a:rPr lang="en-CA" sz="2000" dirty="0" smtClean="0"/>
              <a:t>The results of the Assessment Study have been presented during the  </a:t>
            </a:r>
            <a:r>
              <a:rPr lang="en-US" sz="2000" dirty="0"/>
              <a:t>Subregional Workshop for SADC (Southern African Development Community</a:t>
            </a:r>
            <a:r>
              <a:rPr lang="en-US" sz="2000" dirty="0" smtClean="0"/>
              <a:t>), </a:t>
            </a:r>
            <a:r>
              <a:rPr lang="en-US" sz="2000" dirty="0"/>
              <a:t>13-15 October 2014, Livingstone (Zambia)</a:t>
            </a:r>
            <a:r>
              <a:rPr lang="en-US" sz="2000" dirty="0" smtClean="0"/>
              <a:t>  </a:t>
            </a:r>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US" sz="2000" dirty="0"/>
          </a:p>
          <a:p>
            <a:pPr lvl="1">
              <a:defRPr/>
            </a:pPr>
            <a:endParaRPr lang="en-US" sz="2000" dirty="0" smtClean="0"/>
          </a:p>
          <a:p>
            <a:pPr lvl="1">
              <a:defRPr/>
            </a:pPr>
            <a:endParaRPr lang="en-CA" sz="2000" dirty="0" smtClean="0"/>
          </a:p>
          <a:p>
            <a:pPr>
              <a:buNone/>
              <a:defRPr/>
            </a:pPr>
            <a:endParaRPr lang="en-CA" sz="2400" dirty="0" smtClean="0"/>
          </a:p>
          <a:p>
            <a:pPr marL="0" indent="0">
              <a:buFont typeface="Wingdings" pitchFamily="2" charset="2"/>
              <a:buNone/>
              <a:defRPr/>
            </a:pPr>
            <a:endParaRPr lang="en-CA" sz="2400" dirty="0" smtClean="0"/>
          </a:p>
        </p:txBody>
      </p:sp>
      <p:pic>
        <p:nvPicPr>
          <p:cNvPr id="1026" name="Picture 2" descr="SADC_Member_States_low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524872"/>
            <a:ext cx="4608512" cy="321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3288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026"/>
            <a:ext cx="8604448" cy="553998"/>
          </a:xfrm>
        </p:spPr>
        <p:txBody>
          <a:bodyPr/>
          <a:lstStyle/>
          <a:p>
            <a:r>
              <a:rPr lang="en-US" sz="3000" dirty="0" smtClean="0"/>
              <a:t>C&amp;I Assessment Study for SADC</a:t>
            </a:r>
            <a:endParaRPr lang="en-US" sz="3000" dirty="0"/>
          </a:p>
        </p:txBody>
      </p:sp>
      <p:sp>
        <p:nvSpPr>
          <p:cNvPr id="3" name="Content Placeholder 2"/>
          <p:cNvSpPr>
            <a:spLocks noGrp="1"/>
          </p:cNvSpPr>
          <p:nvPr>
            <p:ph idx="1"/>
          </p:nvPr>
        </p:nvSpPr>
        <p:spPr>
          <a:xfrm>
            <a:off x="251520" y="1628774"/>
            <a:ext cx="8424936" cy="5112593"/>
          </a:xfrm>
        </p:spPr>
        <p:txBody>
          <a:bodyPr>
            <a:normAutofit lnSpcReduction="10000"/>
          </a:bodyPr>
          <a:lstStyle/>
          <a:p>
            <a:r>
              <a:rPr lang="en-US" sz="2800" dirty="0" smtClean="0">
                <a:solidFill>
                  <a:srgbClr val="FF0000"/>
                </a:solidFill>
                <a:hlinkClick r:id="rId3"/>
              </a:rPr>
              <a:t>Final Report</a:t>
            </a:r>
            <a:endParaRPr lang="en-US" sz="2800" dirty="0" smtClean="0">
              <a:solidFill>
                <a:srgbClr val="FF0000"/>
              </a:solidFill>
            </a:endParaRPr>
          </a:p>
          <a:p>
            <a:r>
              <a:rPr lang="en-US" sz="2800" dirty="0" smtClean="0">
                <a:solidFill>
                  <a:schemeClr val="tx2">
                    <a:lumMod val="75000"/>
                  </a:schemeClr>
                </a:solidFill>
                <a:hlinkClick r:id="rId4"/>
              </a:rPr>
              <a:t>Survey Findings</a:t>
            </a:r>
            <a:endParaRPr lang="en-US" sz="2800" dirty="0"/>
          </a:p>
          <a:p>
            <a:r>
              <a:rPr lang="en-US" sz="2800" dirty="0" smtClean="0">
                <a:solidFill>
                  <a:schemeClr val="tx2">
                    <a:lumMod val="75000"/>
                  </a:schemeClr>
                </a:solidFill>
                <a:hlinkClick r:id="rId5"/>
              </a:rPr>
              <a:t>Outcomes </a:t>
            </a:r>
            <a:r>
              <a:rPr lang="en-US" sz="2800" dirty="0">
                <a:solidFill>
                  <a:schemeClr val="tx2">
                    <a:lumMod val="75000"/>
                  </a:schemeClr>
                </a:solidFill>
                <a:hlinkClick r:id="rId5"/>
              </a:rPr>
              <a:t>of the Workshop for </a:t>
            </a:r>
            <a:r>
              <a:rPr lang="en-US" sz="2800" dirty="0" smtClean="0">
                <a:solidFill>
                  <a:schemeClr val="tx2">
                    <a:lumMod val="75000"/>
                  </a:schemeClr>
                </a:solidFill>
                <a:hlinkClick r:id="rId5"/>
              </a:rPr>
              <a:t>SADC,  Livingstone</a:t>
            </a:r>
            <a:r>
              <a:rPr lang="en-US" sz="2800" dirty="0">
                <a:solidFill>
                  <a:schemeClr val="tx2">
                    <a:lumMod val="75000"/>
                  </a:schemeClr>
                </a:solidFill>
                <a:hlinkClick r:id="rId5"/>
              </a:rPr>
              <a:t>, Zambia, 13-15 October, 2014 </a:t>
            </a:r>
            <a:endParaRPr lang="en-US" sz="2800" dirty="0" smtClean="0">
              <a:solidFill>
                <a:schemeClr val="tx2">
                  <a:lumMod val="75000"/>
                </a:schemeClr>
              </a:solidFill>
            </a:endParaRPr>
          </a:p>
          <a:p>
            <a:pPr lvl="1"/>
            <a:r>
              <a:rPr lang="en-US" sz="2400" dirty="0" smtClean="0">
                <a:hlinkClick r:id="rId6"/>
              </a:rPr>
              <a:t>Recommendations</a:t>
            </a:r>
            <a:r>
              <a:rPr lang="en-US" sz="2400" dirty="0">
                <a:hlinkClick r:id="rId6"/>
              </a:rPr>
              <a:t>: In Country C&amp;I Test Lab</a:t>
            </a:r>
            <a:endParaRPr lang="en-US" sz="2400" dirty="0"/>
          </a:p>
          <a:p>
            <a:pPr lvl="1"/>
            <a:r>
              <a:rPr lang="en-US" sz="2400" dirty="0">
                <a:hlinkClick r:id="rId7"/>
              </a:rPr>
              <a:t>Criteria for selecting countries for establishing regional test </a:t>
            </a:r>
            <a:r>
              <a:rPr lang="en-US" sz="2400" dirty="0" err="1">
                <a:hlinkClick r:id="rId7"/>
              </a:rPr>
              <a:t>centres</a:t>
            </a:r>
            <a:endParaRPr lang="en-US" sz="2400" dirty="0"/>
          </a:p>
          <a:p>
            <a:pPr lvl="1"/>
            <a:r>
              <a:rPr lang="en-US" sz="2400" dirty="0">
                <a:hlinkClick r:id="rId8"/>
              </a:rPr>
              <a:t>Proposed plan for a SADC framework </a:t>
            </a:r>
            <a:r>
              <a:rPr lang="en-US" sz="2400" dirty="0" smtClean="0">
                <a:hlinkClick r:id="rId8"/>
              </a:rPr>
              <a:t>MRA</a:t>
            </a:r>
            <a:r>
              <a:rPr lang="en-US" sz="2400" dirty="0" smtClean="0">
                <a:solidFill>
                  <a:srgbClr val="FF0000"/>
                </a:solidFill>
              </a:rPr>
              <a:t> </a:t>
            </a:r>
            <a:endParaRPr lang="en-US" sz="2400" dirty="0">
              <a:solidFill>
                <a:srgbClr val="FF0000"/>
              </a:solidFill>
            </a:endParaRPr>
          </a:p>
          <a:p>
            <a:pPr marL="428625" lvl="1" indent="-342900">
              <a:buFont typeface="Wingdings" panose="05000000000000000000" pitchFamily="2" charset="2"/>
              <a:buChar char="§"/>
            </a:pPr>
            <a:r>
              <a:rPr lang="en-US" dirty="0" smtClean="0">
                <a:hlinkClick r:id="rId9"/>
              </a:rPr>
              <a:t>Media </a:t>
            </a:r>
            <a:r>
              <a:rPr lang="en-US" dirty="0">
                <a:hlinkClick r:id="rId9"/>
              </a:rPr>
              <a:t>​statement on the meeting of SADC Ministers </a:t>
            </a:r>
            <a:r>
              <a:rPr lang="en-US" dirty="0" smtClean="0">
                <a:hlinkClick r:id="rId9"/>
              </a:rPr>
              <a:t>Responsible for </a:t>
            </a:r>
            <a:r>
              <a:rPr lang="en-US" dirty="0">
                <a:hlinkClick r:id="rId9"/>
              </a:rPr>
              <a:t> Communications, Postal and ICTs. </a:t>
            </a:r>
            <a:r>
              <a:rPr lang="en-US" dirty="0" err="1">
                <a:hlinkClick r:id="rId9"/>
              </a:rPr>
              <a:t>Mangochi</a:t>
            </a:r>
            <a:r>
              <a:rPr lang="en-US" dirty="0">
                <a:hlinkClick r:id="rId9"/>
              </a:rPr>
              <a:t>, Malawi,​ 21 November </a:t>
            </a:r>
            <a:r>
              <a:rPr lang="en-US" dirty="0" smtClean="0">
                <a:hlinkClick r:id="rId9"/>
              </a:rPr>
              <a:t>2014​​</a:t>
            </a:r>
            <a:endParaRPr lang="en-US" dirty="0" smtClean="0"/>
          </a:p>
          <a:p>
            <a:pPr marL="428625" lvl="1" indent="-342900">
              <a:buFont typeface="Wingdings" panose="05000000000000000000" pitchFamily="2" charset="2"/>
              <a:buChar char="§"/>
            </a:pPr>
            <a:endParaRPr lang="en-US" sz="2400" dirty="0" smtClean="0"/>
          </a:p>
          <a:p>
            <a:pPr marL="428625" lvl="1" indent="-342900">
              <a:buFont typeface="Wingdings" panose="05000000000000000000" pitchFamily="2" charset="2"/>
              <a:buChar char="§"/>
            </a:pPr>
            <a:endParaRPr lang="en-US" sz="2400" dirty="0">
              <a:solidFill>
                <a:srgbClr val="FF0000"/>
              </a:solidFill>
            </a:endParaRPr>
          </a:p>
          <a:p>
            <a:pPr marL="457200" lvl="1" indent="0">
              <a:buNone/>
            </a:pPr>
            <a:endParaRPr lang="en-US" sz="2400" dirty="0">
              <a:solidFill>
                <a:srgbClr val="FF0000"/>
              </a:solidFill>
            </a:endParaRPr>
          </a:p>
        </p:txBody>
      </p:sp>
    </p:spTree>
    <p:extLst>
      <p:ext uri="{BB962C8B-B14F-4D97-AF65-F5344CB8AC3E}">
        <p14:creationId xmlns:p14="http://schemas.microsoft.com/office/powerpoint/2010/main" val="415674629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5696" y="5773001"/>
            <a:ext cx="94204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6600" b="0" i="0" u="none" strike="noStrike" cap="none" normalizeH="0" baseline="0" dirty="0" smtClean="0">
                <a:ln>
                  <a:noFill/>
                </a:ln>
                <a:solidFill>
                  <a:schemeClr val="tx1"/>
                </a:solidFill>
                <a:effectLst/>
                <a:latin typeface="Arial" panose="020B0604020202020204" pitchFamily="34" charset="0"/>
              </a:rPr>
              <a:t/>
            </a:r>
            <a:br>
              <a:rPr kumimoji="0" lang="en-US" altLang="en-US" sz="16600" b="0"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844824"/>
            <a:ext cx="8111939" cy="4142883"/>
          </a:xfrm>
          <a:prstGeom prst="rect">
            <a:avLst/>
          </a:prstGeom>
        </p:spPr>
      </p:pic>
      <p:sp>
        <p:nvSpPr>
          <p:cNvPr id="6" name="Rectangle 5"/>
          <p:cNvSpPr/>
          <p:nvPr/>
        </p:nvSpPr>
        <p:spPr>
          <a:xfrm>
            <a:off x="107504" y="231800"/>
            <a:ext cx="8784976" cy="1384995"/>
          </a:xfrm>
          <a:prstGeom prst="rect">
            <a:avLst/>
          </a:prstGeom>
        </p:spPr>
        <p:txBody>
          <a:bodyPr wrap="square">
            <a:spAutoFit/>
          </a:bodyPr>
          <a:lstStyle/>
          <a:p>
            <a:pPr marL="342900" indent="-342900">
              <a:buFont typeface="Wingdings" panose="05000000000000000000" pitchFamily="2" charset="2"/>
              <a:buChar char="q"/>
              <a:defRPr/>
            </a:pPr>
            <a:r>
              <a:rPr lang="en-CA" sz="2400" b="1" dirty="0" smtClean="0">
                <a:solidFill>
                  <a:schemeClr val="tx2">
                    <a:lumMod val="60000"/>
                    <a:lumOff val="40000"/>
                  </a:schemeClr>
                </a:solidFill>
              </a:rPr>
              <a:t> </a:t>
            </a:r>
            <a:r>
              <a:rPr lang="en-CA" sz="2400" b="1" dirty="0" smtClean="0">
                <a:latin typeface="+mn-lt"/>
              </a:rPr>
              <a:t>Assessment Study </a:t>
            </a:r>
            <a:r>
              <a:rPr lang="en-CA" sz="2400" b="1" dirty="0">
                <a:latin typeface="+mn-lt"/>
              </a:rPr>
              <a:t>for</a:t>
            </a:r>
            <a:r>
              <a:rPr lang="en-CA" sz="2400" b="1" dirty="0">
                <a:latin typeface="+mn-lt"/>
                <a:hlinkClick r:id="rId4"/>
              </a:rPr>
              <a:t> </a:t>
            </a:r>
            <a:r>
              <a:rPr lang="en-CA" sz="2400" b="1" dirty="0" smtClean="0">
                <a:latin typeface="+mn-lt"/>
                <a:hlinkClick r:id="rId4"/>
              </a:rPr>
              <a:t>Maghreb </a:t>
            </a:r>
            <a:r>
              <a:rPr lang="en-CA" sz="2400" b="1" dirty="0" smtClean="0">
                <a:latin typeface="+mn-lt"/>
              </a:rPr>
              <a:t>countries</a:t>
            </a:r>
          </a:p>
          <a:p>
            <a:pPr marL="0" indent="0">
              <a:buNone/>
              <a:defRPr/>
            </a:pPr>
            <a:r>
              <a:rPr lang="en-US" altLang="en-US" sz="2000" b="1" dirty="0" smtClean="0"/>
              <a:t>Mauritania,  Morocco, Algeria, Tunisia,  Libya </a:t>
            </a:r>
            <a:r>
              <a:rPr lang="en-CA" sz="2000" b="1" dirty="0" smtClean="0">
                <a:latin typeface="+mn-lt"/>
              </a:rPr>
              <a:t>(completed 2014)</a:t>
            </a:r>
          </a:p>
          <a:p>
            <a:pPr marL="0" indent="0">
              <a:buNone/>
              <a:defRPr/>
            </a:pPr>
            <a:r>
              <a:rPr lang="en-CA" sz="2000" dirty="0" smtClean="0"/>
              <a:t>The </a:t>
            </a:r>
            <a:r>
              <a:rPr lang="en-CA" sz="2000" dirty="0"/>
              <a:t>results of </a:t>
            </a:r>
            <a:r>
              <a:rPr lang="en-CA" sz="2000" dirty="0" smtClean="0"/>
              <a:t>the assessment study will </a:t>
            </a:r>
            <a:r>
              <a:rPr lang="en-CA" sz="2000" dirty="0"/>
              <a:t>be presented during the  </a:t>
            </a:r>
            <a:r>
              <a:rPr lang="en-US" sz="2000" dirty="0" err="1"/>
              <a:t>Subregional</a:t>
            </a:r>
            <a:r>
              <a:rPr lang="en-US" sz="2000" dirty="0"/>
              <a:t> Workshop for </a:t>
            </a:r>
            <a:r>
              <a:rPr lang="en-US" sz="2000" dirty="0" smtClean="0"/>
              <a:t> Maghreb Countries, Tunis 9-11 December 2014  </a:t>
            </a:r>
            <a:endParaRPr lang="en-US" sz="2000" dirty="0"/>
          </a:p>
        </p:txBody>
      </p:sp>
      <p:sp>
        <p:nvSpPr>
          <p:cNvPr id="7" name="Rectangle 6"/>
          <p:cNvSpPr/>
          <p:nvPr/>
        </p:nvSpPr>
        <p:spPr>
          <a:xfrm>
            <a:off x="0" y="6150114"/>
            <a:ext cx="8892480" cy="584775"/>
          </a:xfrm>
          <a:prstGeom prst="rect">
            <a:avLst/>
          </a:prstGeom>
        </p:spPr>
        <p:txBody>
          <a:bodyPr wrap="square">
            <a:spAutoFit/>
          </a:bodyPr>
          <a:lstStyle/>
          <a:p>
            <a:pPr marL="800100" lvl="1" indent="-342900">
              <a:buFont typeface="Wingdings" panose="05000000000000000000" pitchFamily="2" charset="2"/>
              <a:buChar char="Ø"/>
              <a:defRPr/>
            </a:pPr>
            <a:r>
              <a:rPr lang="en-US" sz="1600" dirty="0" smtClean="0">
                <a:solidFill>
                  <a:schemeClr val="tx2">
                    <a:lumMod val="60000"/>
                    <a:lumOff val="40000"/>
                  </a:schemeClr>
                </a:solidFill>
              </a:rPr>
              <a:t>Assessment Study </a:t>
            </a:r>
            <a:r>
              <a:rPr lang="en-US" sz="1600" dirty="0">
                <a:solidFill>
                  <a:schemeClr val="tx2">
                    <a:lumMod val="60000"/>
                    <a:lumOff val="40000"/>
                  </a:schemeClr>
                </a:solidFill>
              </a:rPr>
              <a:t>for </a:t>
            </a:r>
            <a:r>
              <a:rPr lang="en-US" sz="1600" dirty="0" smtClean="0">
                <a:solidFill>
                  <a:schemeClr val="tx2">
                    <a:lumMod val="60000"/>
                    <a:lumOff val="40000"/>
                  </a:schemeClr>
                </a:solidFill>
              </a:rPr>
              <a:t>AMS (Caribbean) conducted in 2014, Assessment Studies  for  AMS (Central America) and  AFR (EAC countries) are  being conducted during 2015  </a:t>
            </a:r>
            <a:endParaRPr lang="en-US" sz="1600" dirty="0">
              <a:solidFill>
                <a:schemeClr val="tx2">
                  <a:lumMod val="60000"/>
                  <a:lumOff val="40000"/>
                </a:schemeClr>
              </a:solidFill>
            </a:endParaRPr>
          </a:p>
        </p:txBody>
      </p:sp>
    </p:spTree>
    <p:extLst>
      <p:ext uri="{BB962C8B-B14F-4D97-AF65-F5344CB8AC3E}">
        <p14:creationId xmlns:p14="http://schemas.microsoft.com/office/powerpoint/2010/main" val="84545722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188641"/>
            <a:ext cx="7384106" cy="792088"/>
          </a:xfrm>
        </p:spPr>
        <p:txBody>
          <a:bodyPr/>
          <a:lstStyle/>
          <a:p>
            <a:r>
              <a:rPr lang="en-US" sz="2800" dirty="0"/>
              <a:t>C&amp;I Assessment Study for </a:t>
            </a:r>
            <a:r>
              <a:rPr lang="en-US" sz="2800" dirty="0" smtClean="0"/>
              <a:t>Maghreb </a:t>
            </a:r>
            <a:endParaRPr lang="en-US" sz="2800" dirty="0"/>
          </a:p>
        </p:txBody>
      </p:sp>
      <p:sp>
        <p:nvSpPr>
          <p:cNvPr id="3" name="Content Placeholder 2"/>
          <p:cNvSpPr>
            <a:spLocks noGrp="1"/>
          </p:cNvSpPr>
          <p:nvPr>
            <p:ph idx="1"/>
          </p:nvPr>
        </p:nvSpPr>
        <p:spPr>
          <a:xfrm>
            <a:off x="572270" y="980728"/>
            <a:ext cx="7883698" cy="5472607"/>
          </a:xfrm>
        </p:spPr>
        <p:txBody>
          <a:bodyPr/>
          <a:lstStyle/>
          <a:p>
            <a:r>
              <a:rPr lang="en-US" sz="3000" dirty="0" smtClean="0">
                <a:solidFill>
                  <a:srgbClr val="FF0000"/>
                </a:solidFill>
                <a:hlinkClick r:id="rId2"/>
              </a:rPr>
              <a:t>Final Report</a:t>
            </a:r>
            <a:endParaRPr lang="en-US" sz="3000" dirty="0">
              <a:solidFill>
                <a:srgbClr val="FF0000"/>
              </a:solidFill>
            </a:endParaRPr>
          </a:p>
          <a:p>
            <a:r>
              <a:rPr lang="en-US" sz="3000" dirty="0" smtClean="0">
                <a:hlinkClick r:id="rId3"/>
              </a:rPr>
              <a:t>Survey Findings</a:t>
            </a:r>
            <a:endParaRPr lang="en-US" sz="3000" dirty="0"/>
          </a:p>
          <a:p>
            <a:r>
              <a:rPr lang="en-US" sz="3000" dirty="0" smtClean="0">
                <a:hlinkClick r:id="rId4"/>
              </a:rPr>
              <a:t>Outcomes of the workshop for Maghreb, Tunis 9-11 December 2014</a:t>
            </a:r>
            <a:endParaRPr lang="en-US" sz="3000" dirty="0"/>
          </a:p>
          <a:p>
            <a:pPr lvl="2">
              <a:buFont typeface="Wingdings" panose="05000000000000000000" pitchFamily="2" charset="2"/>
              <a:buChar char="Ø"/>
            </a:pPr>
            <a:r>
              <a:rPr lang="en-US" dirty="0">
                <a:hlinkClick r:id="rId5"/>
              </a:rPr>
              <a:t>Recommendations: In Country C&amp;I Test Lab</a:t>
            </a:r>
            <a:endParaRPr lang="en-US" dirty="0"/>
          </a:p>
          <a:p>
            <a:pPr lvl="2">
              <a:buFont typeface="Wingdings" panose="05000000000000000000" pitchFamily="2" charset="2"/>
              <a:buChar char="Ø"/>
            </a:pPr>
            <a:r>
              <a:rPr lang="en-US" dirty="0">
                <a:hlinkClick r:id="rId6"/>
              </a:rPr>
              <a:t>Criteria for selecting countries for establishing regional test </a:t>
            </a:r>
            <a:r>
              <a:rPr lang="en-US" dirty="0" err="1">
                <a:hlinkClick r:id="rId6"/>
              </a:rPr>
              <a:t>centres</a:t>
            </a:r>
            <a:endParaRPr lang="en-US" dirty="0"/>
          </a:p>
          <a:p>
            <a:pPr lvl="2">
              <a:buFont typeface="Wingdings" panose="05000000000000000000" pitchFamily="2" charset="2"/>
              <a:buChar char="Ø"/>
            </a:pPr>
            <a:r>
              <a:rPr lang="en-US" dirty="0">
                <a:hlinkClick r:id="rId7"/>
              </a:rPr>
              <a:t>Proposed plan for a Maghreb framework MRA</a:t>
            </a:r>
            <a:endParaRPr lang="en-US" dirty="0"/>
          </a:p>
          <a:p>
            <a:endParaRPr lang="en-US" dirty="0">
              <a:solidFill>
                <a:srgbClr val="FF0000"/>
              </a:solidFill>
            </a:endParaRPr>
          </a:p>
        </p:txBody>
      </p:sp>
    </p:spTree>
    <p:extLst>
      <p:ext uri="{BB962C8B-B14F-4D97-AF65-F5344CB8AC3E}">
        <p14:creationId xmlns:p14="http://schemas.microsoft.com/office/powerpoint/2010/main" val="338353509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35696" y="5773001"/>
            <a:ext cx="94204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6600" b="0" i="0" u="none" strike="noStrike" cap="none" normalizeH="0" baseline="0" dirty="0" smtClean="0">
                <a:ln>
                  <a:noFill/>
                </a:ln>
                <a:solidFill>
                  <a:schemeClr val="tx1"/>
                </a:solidFill>
                <a:effectLst/>
                <a:latin typeface="Arial" panose="020B0604020202020204" pitchFamily="34" charset="0"/>
              </a:rPr>
              <a:t/>
            </a:r>
            <a:br>
              <a:rPr kumimoji="0" lang="en-US" altLang="en-US" sz="16600" b="0"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107504" y="231800"/>
            <a:ext cx="8784976" cy="1692771"/>
          </a:xfrm>
          <a:prstGeom prst="rect">
            <a:avLst/>
          </a:prstGeom>
        </p:spPr>
        <p:txBody>
          <a:bodyPr wrap="square">
            <a:spAutoFit/>
          </a:bodyPr>
          <a:lstStyle/>
          <a:p>
            <a:pPr marL="342900" indent="-342900">
              <a:buFont typeface="Wingdings" panose="05000000000000000000" pitchFamily="2" charset="2"/>
              <a:buChar char="q"/>
              <a:defRPr/>
            </a:pPr>
            <a:r>
              <a:rPr lang="en-CA" sz="2400" b="1" dirty="0" smtClean="0">
                <a:solidFill>
                  <a:schemeClr val="tx2">
                    <a:lumMod val="60000"/>
                    <a:lumOff val="40000"/>
                  </a:schemeClr>
                </a:solidFill>
              </a:rPr>
              <a:t> </a:t>
            </a:r>
            <a:r>
              <a:rPr lang="en-CA" sz="2400" b="1" dirty="0" smtClean="0">
                <a:latin typeface="+mn-lt"/>
              </a:rPr>
              <a:t>Assessment </a:t>
            </a:r>
            <a:r>
              <a:rPr lang="en-CA" sz="2400" b="1" dirty="0">
                <a:latin typeface="+mn-lt"/>
              </a:rPr>
              <a:t>Studies for </a:t>
            </a:r>
            <a:r>
              <a:rPr lang="en-CA" sz="2400" b="1" dirty="0" smtClean="0">
                <a:latin typeface="+mn-lt"/>
                <a:hlinkClick r:id="rId3"/>
              </a:rPr>
              <a:t>EAC</a:t>
            </a:r>
            <a:r>
              <a:rPr lang="en-CA" sz="2400" b="1" dirty="0" smtClean="0">
                <a:latin typeface="+mn-lt"/>
              </a:rPr>
              <a:t> countries: </a:t>
            </a:r>
          </a:p>
          <a:p>
            <a:pPr marL="0" indent="0">
              <a:buNone/>
              <a:defRPr/>
            </a:pPr>
            <a:r>
              <a:rPr lang="en-US" sz="1600" dirty="0" smtClean="0">
                <a:cs typeface="+mn-cs"/>
              </a:rPr>
              <a:t>The </a:t>
            </a:r>
            <a:r>
              <a:rPr lang="en-US" sz="1600" dirty="0">
                <a:cs typeface="+mn-cs"/>
              </a:rPr>
              <a:t>East African Community (EAC) is the regional intergovernmental </a:t>
            </a:r>
            <a:r>
              <a:rPr lang="en-US" sz="1600" dirty="0" err="1">
                <a:cs typeface="+mn-cs"/>
              </a:rPr>
              <a:t>organisation</a:t>
            </a:r>
            <a:r>
              <a:rPr lang="en-US" sz="1600" dirty="0">
                <a:cs typeface="+mn-cs"/>
              </a:rPr>
              <a:t> of the Republics of </a:t>
            </a:r>
            <a:r>
              <a:rPr lang="en-US" sz="1600" b="1" dirty="0">
                <a:cs typeface="+mn-cs"/>
              </a:rPr>
              <a:t>Burundi</a:t>
            </a:r>
            <a:r>
              <a:rPr lang="en-US" sz="1600" dirty="0">
                <a:cs typeface="+mn-cs"/>
              </a:rPr>
              <a:t>, </a:t>
            </a:r>
            <a:r>
              <a:rPr lang="en-US" sz="1600" b="1" dirty="0">
                <a:cs typeface="+mn-cs"/>
              </a:rPr>
              <a:t>Kenya</a:t>
            </a:r>
            <a:r>
              <a:rPr lang="en-US" sz="1600" dirty="0">
                <a:cs typeface="+mn-cs"/>
              </a:rPr>
              <a:t>, </a:t>
            </a:r>
            <a:r>
              <a:rPr lang="en-US" sz="1600" b="1" dirty="0">
                <a:cs typeface="+mn-cs"/>
              </a:rPr>
              <a:t>Rwanda</a:t>
            </a:r>
            <a:r>
              <a:rPr lang="en-US" sz="1600" dirty="0">
                <a:cs typeface="+mn-cs"/>
              </a:rPr>
              <a:t>, the </a:t>
            </a:r>
            <a:r>
              <a:rPr lang="en-US" sz="1600" b="1" dirty="0">
                <a:cs typeface="+mn-cs"/>
              </a:rPr>
              <a:t>United Republic of Tanzania</a:t>
            </a:r>
            <a:r>
              <a:rPr lang="en-US" sz="1600" dirty="0">
                <a:cs typeface="+mn-cs"/>
              </a:rPr>
              <a:t>, and the Republic of </a:t>
            </a:r>
            <a:r>
              <a:rPr lang="en-US" sz="1600" b="1" dirty="0">
                <a:cs typeface="+mn-cs"/>
              </a:rPr>
              <a:t>Uganda</a:t>
            </a:r>
            <a:r>
              <a:rPr lang="en-US" sz="1600" dirty="0">
                <a:cs typeface="+mn-cs"/>
              </a:rPr>
              <a:t>, with its headquarters in Arusha, </a:t>
            </a:r>
            <a:r>
              <a:rPr lang="en-US" sz="1600" b="1" dirty="0">
                <a:cs typeface="+mn-cs"/>
              </a:rPr>
              <a:t>Tanzania</a:t>
            </a:r>
            <a:r>
              <a:rPr lang="en-US" sz="1600" dirty="0">
                <a:cs typeface="+mn-cs"/>
              </a:rPr>
              <a:t>. </a:t>
            </a:r>
            <a:r>
              <a:rPr lang="en-CA" sz="1600" b="1" dirty="0" smtClean="0">
                <a:latin typeface="+mn-lt"/>
                <a:cs typeface="+mn-cs"/>
              </a:rPr>
              <a:t>(ongoing 2015)</a:t>
            </a:r>
          </a:p>
          <a:p>
            <a:pPr marL="0" indent="0">
              <a:buNone/>
              <a:defRPr/>
            </a:pPr>
            <a:r>
              <a:rPr lang="en-CA" sz="1600" dirty="0" smtClean="0">
                <a:cs typeface="+mn-cs"/>
              </a:rPr>
              <a:t>The </a:t>
            </a:r>
            <a:r>
              <a:rPr lang="en-CA" sz="1600" dirty="0">
                <a:cs typeface="+mn-cs"/>
              </a:rPr>
              <a:t>results of </a:t>
            </a:r>
            <a:r>
              <a:rPr lang="en-CA" sz="1600" dirty="0" smtClean="0">
                <a:cs typeface="+mn-cs"/>
              </a:rPr>
              <a:t>the assessment study will </a:t>
            </a:r>
            <a:r>
              <a:rPr lang="en-CA" sz="1600" dirty="0">
                <a:cs typeface="+mn-cs"/>
              </a:rPr>
              <a:t>be presented during the  </a:t>
            </a:r>
            <a:r>
              <a:rPr lang="en-US" sz="1600" dirty="0" err="1">
                <a:cs typeface="+mn-cs"/>
              </a:rPr>
              <a:t>Subregional</a:t>
            </a:r>
            <a:r>
              <a:rPr lang="en-US" sz="1600" dirty="0">
                <a:cs typeface="+mn-cs"/>
              </a:rPr>
              <a:t> Workshop for </a:t>
            </a:r>
            <a:r>
              <a:rPr lang="en-US" sz="1600" dirty="0" smtClean="0">
                <a:cs typeface="+mn-cs"/>
              </a:rPr>
              <a:t>EAC countries, Nairobi October 2015 (</a:t>
            </a:r>
            <a:r>
              <a:rPr lang="en-US" sz="1600" dirty="0" err="1" smtClean="0">
                <a:cs typeface="+mn-cs"/>
              </a:rPr>
              <a:t>t.b.c</a:t>
            </a:r>
            <a:r>
              <a:rPr lang="en-US" sz="1600" dirty="0" smtClean="0">
                <a:cs typeface="+mn-cs"/>
              </a:rPr>
              <a:t>.)</a:t>
            </a:r>
            <a:endParaRPr lang="en-US" sz="1600" dirty="0">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932352"/>
            <a:ext cx="6838611" cy="4925648"/>
          </a:xfrm>
          <a:prstGeom prst="rect">
            <a:avLst/>
          </a:prstGeom>
        </p:spPr>
      </p:pic>
    </p:spTree>
    <p:extLst>
      <p:ext uri="{BB962C8B-B14F-4D97-AF65-F5344CB8AC3E}">
        <p14:creationId xmlns:p14="http://schemas.microsoft.com/office/powerpoint/2010/main" val="401060527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7416824" cy="764703"/>
          </a:xfrm>
        </p:spPr>
        <p:txBody>
          <a:bodyPr/>
          <a:lstStyle/>
          <a:p>
            <a:pPr algn="l"/>
            <a:r>
              <a:rPr lang="en-US" sz="3000" dirty="0" smtClean="0"/>
              <a:t>Conformity Assessment benefits</a:t>
            </a:r>
            <a:endParaRPr lang="en-US" sz="3000" dirty="0"/>
          </a:p>
        </p:txBody>
      </p:sp>
      <p:sp>
        <p:nvSpPr>
          <p:cNvPr id="3" name="Content Placeholder 2"/>
          <p:cNvSpPr>
            <a:spLocks noGrp="1"/>
          </p:cNvSpPr>
          <p:nvPr>
            <p:ph idx="1"/>
          </p:nvPr>
        </p:nvSpPr>
        <p:spPr>
          <a:xfrm>
            <a:off x="323528" y="701272"/>
            <a:ext cx="8424937" cy="4896569"/>
          </a:xfrm>
        </p:spPr>
        <p:txBody>
          <a:bodyPr>
            <a:noAutofit/>
          </a:bodyPr>
          <a:lstStyle/>
          <a:p>
            <a:pPr>
              <a:lnSpc>
                <a:spcPct val="120000"/>
              </a:lnSpc>
            </a:pPr>
            <a:r>
              <a:rPr lang="en-US" sz="2300" b="1" dirty="0"/>
              <a:t>Conformity assessment builds consumers’ trust and confidence in tested products and consequently strengthens business environment and, thanks to interoperability, the economy benefits from business </a:t>
            </a:r>
            <a:r>
              <a:rPr lang="en-US" sz="2300" b="1" dirty="0">
                <a:solidFill>
                  <a:schemeClr val="tx2"/>
                </a:solidFill>
              </a:rPr>
              <a:t>stability, scalability and cost reduction of systems, equipment and tariffs</a:t>
            </a:r>
            <a:r>
              <a:rPr lang="en-US" sz="2300" b="1" dirty="0" smtClean="0"/>
              <a:t>.</a:t>
            </a:r>
            <a:endParaRPr lang="en-US" sz="2300" b="1" dirty="0"/>
          </a:p>
          <a:p>
            <a:pPr>
              <a:lnSpc>
                <a:spcPct val="120000"/>
              </a:lnSpc>
            </a:pPr>
            <a:r>
              <a:rPr lang="en-US" sz="2300" b="1" dirty="0"/>
              <a:t>While economically Conformance and Interoperability (C&amp;I) </a:t>
            </a:r>
            <a:r>
              <a:rPr lang="en-US" sz="2300" b="1" dirty="0">
                <a:solidFill>
                  <a:schemeClr val="tx2"/>
                </a:solidFill>
              </a:rPr>
              <a:t>increase</a:t>
            </a:r>
            <a:r>
              <a:rPr lang="en-US" sz="2300" b="1" dirty="0"/>
              <a:t> market opportunities, encourage trade and technology transfer and contribute to the removal of technical barriers, they socially help spreading ICT services </a:t>
            </a:r>
            <a:r>
              <a:rPr lang="en-US" sz="2300" b="1" dirty="0">
                <a:solidFill>
                  <a:schemeClr val="tx2"/>
                </a:solidFill>
              </a:rPr>
              <a:t>availability and affordability </a:t>
            </a:r>
            <a:r>
              <a:rPr lang="en-US" sz="2300" b="1" dirty="0"/>
              <a:t>to all people at a good level of quality</a:t>
            </a:r>
            <a:r>
              <a:rPr lang="en-US" sz="2300" b="1" dirty="0" smtClean="0"/>
              <a:t>.</a:t>
            </a:r>
            <a:endParaRPr lang="en-US" sz="2300" b="1" dirty="0"/>
          </a:p>
        </p:txBody>
      </p:sp>
    </p:spTree>
    <p:extLst>
      <p:ext uri="{BB962C8B-B14F-4D97-AF65-F5344CB8AC3E}">
        <p14:creationId xmlns:p14="http://schemas.microsoft.com/office/powerpoint/2010/main" val="25451380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251520" y="6381328"/>
            <a:ext cx="339725" cy="244475"/>
          </a:xfrm>
          <a:prstGeom prst="rect">
            <a:avLst/>
          </a:prstGeom>
        </p:spPr>
        <p:txBody>
          <a:bodyPr/>
          <a:lstStyle/>
          <a:p>
            <a:pPr>
              <a:defRPr/>
            </a:pPr>
            <a:fld id="{8260D185-294F-422D-8999-8D8798A54C55}" type="slidenum">
              <a:rPr lang="en-CA" smtClean="0"/>
              <a:pPr>
                <a:defRPr/>
              </a:pPr>
              <a:t>30</a:t>
            </a:fld>
            <a:endParaRPr lang="en-CA"/>
          </a:p>
        </p:txBody>
      </p:sp>
      <p:pic>
        <p:nvPicPr>
          <p:cNvPr id="5" name="Picture 4"/>
          <p:cNvPicPr>
            <a:picLocks noChangeAspect="1"/>
          </p:cNvPicPr>
          <p:nvPr/>
        </p:nvPicPr>
        <p:blipFill>
          <a:blip r:embed="rId2"/>
          <a:stretch>
            <a:fillRect/>
          </a:stretch>
        </p:blipFill>
        <p:spPr>
          <a:xfrm>
            <a:off x="-331275" y="-51657"/>
            <a:ext cx="9806549" cy="6961314"/>
          </a:xfrm>
          <a:prstGeom prst="rect">
            <a:avLst/>
          </a:prstGeom>
        </p:spPr>
      </p:pic>
    </p:spTree>
    <p:extLst>
      <p:ext uri="{BB962C8B-B14F-4D97-AF65-F5344CB8AC3E}">
        <p14:creationId xmlns:p14="http://schemas.microsoft.com/office/powerpoint/2010/main" val="225016222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23417"/>
            <a:ext cx="7920880" cy="1077218"/>
          </a:xfrm>
        </p:spPr>
        <p:txBody>
          <a:bodyPr/>
          <a:lstStyle/>
          <a:p>
            <a:r>
              <a:rPr lang="en-GB" sz="3200" dirty="0"/>
              <a:t>WTDC-14 outcomes on </a:t>
            </a:r>
            <a:r>
              <a:rPr lang="en-GB" sz="3200" dirty="0" smtClean="0"/>
              <a:t>C&amp;I</a:t>
            </a:r>
            <a:r>
              <a:rPr lang="en-US" sz="3200" dirty="0"/>
              <a:t/>
            </a:r>
            <a:br>
              <a:rPr lang="en-US" sz="3200" dirty="0"/>
            </a:br>
            <a:endParaRPr lang="en-US" sz="3200" dirty="0"/>
          </a:p>
        </p:txBody>
      </p:sp>
      <p:sp>
        <p:nvSpPr>
          <p:cNvPr id="3" name="Content Placeholder 2"/>
          <p:cNvSpPr>
            <a:spLocks noGrp="1"/>
          </p:cNvSpPr>
          <p:nvPr>
            <p:ph idx="1"/>
          </p:nvPr>
        </p:nvSpPr>
        <p:spPr>
          <a:xfrm>
            <a:off x="899592" y="1196752"/>
            <a:ext cx="7628384" cy="5328592"/>
          </a:xfrm>
        </p:spPr>
        <p:txBody>
          <a:bodyPr>
            <a:normAutofit fontScale="92500" lnSpcReduction="20000"/>
          </a:bodyPr>
          <a:lstStyle/>
          <a:p>
            <a:r>
              <a:rPr lang="en-GB" b="1" dirty="0" smtClean="0">
                <a:solidFill>
                  <a:srgbClr val="003399"/>
                </a:solidFill>
              </a:rPr>
              <a:t>The </a:t>
            </a:r>
            <a:r>
              <a:rPr lang="en-GB" b="1" dirty="0">
                <a:solidFill>
                  <a:srgbClr val="003399"/>
                </a:solidFill>
              </a:rPr>
              <a:t>Dubai Declaration </a:t>
            </a:r>
            <a:r>
              <a:rPr lang="en-GB" dirty="0"/>
              <a:t>recognized that conformance and interoperability of telecommunication/ ICT equipment and systems can increase market opportunities and reliability and encourage global integration and trade. </a:t>
            </a:r>
            <a:endParaRPr lang="en-US" dirty="0"/>
          </a:p>
          <a:p>
            <a:r>
              <a:rPr lang="en-GB" b="1" dirty="0" smtClean="0">
                <a:solidFill>
                  <a:srgbClr val="003399"/>
                </a:solidFill>
              </a:rPr>
              <a:t>Resolution </a:t>
            </a:r>
            <a:r>
              <a:rPr lang="en-GB" b="1" dirty="0">
                <a:solidFill>
                  <a:srgbClr val="003399"/>
                </a:solidFill>
              </a:rPr>
              <a:t>47 </a:t>
            </a:r>
            <a:r>
              <a:rPr lang="en-GB" dirty="0"/>
              <a:t>was amended, reaffirming the importance of collaboration and coordination between the three ITU Bureaux in implementing the ITU C&amp;I programme.  </a:t>
            </a:r>
            <a:endParaRPr lang="en-US" dirty="0"/>
          </a:p>
        </p:txBody>
      </p:sp>
    </p:spTree>
    <p:extLst>
      <p:ext uri="{BB962C8B-B14F-4D97-AF65-F5344CB8AC3E}">
        <p14:creationId xmlns:p14="http://schemas.microsoft.com/office/powerpoint/2010/main" val="31478998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710"/>
            <a:ext cx="7024066" cy="584775"/>
          </a:xfrm>
        </p:spPr>
        <p:txBody>
          <a:bodyPr/>
          <a:lstStyle/>
          <a:p>
            <a:r>
              <a:rPr lang="en-GB" sz="3200" dirty="0"/>
              <a:t>WTDC-14 outcomes on C&amp;I</a:t>
            </a:r>
            <a:endParaRPr lang="en-US" sz="3200" dirty="0"/>
          </a:p>
        </p:txBody>
      </p:sp>
      <p:sp>
        <p:nvSpPr>
          <p:cNvPr id="3" name="Content Placeholder 2"/>
          <p:cNvSpPr>
            <a:spLocks noGrp="1"/>
          </p:cNvSpPr>
          <p:nvPr>
            <p:ph idx="1"/>
          </p:nvPr>
        </p:nvSpPr>
        <p:spPr>
          <a:xfrm>
            <a:off x="539552" y="586485"/>
            <a:ext cx="7992888" cy="6271515"/>
          </a:xfrm>
        </p:spPr>
        <p:txBody>
          <a:bodyPr>
            <a:normAutofit fontScale="62500" lnSpcReduction="20000"/>
          </a:bodyPr>
          <a:lstStyle/>
          <a:p>
            <a:r>
              <a:rPr lang="en-GB" sz="3400" b="1" dirty="0" smtClean="0">
                <a:solidFill>
                  <a:srgbClr val="003399"/>
                </a:solidFill>
              </a:rPr>
              <a:t>Study </a:t>
            </a:r>
            <a:r>
              <a:rPr lang="en-GB" sz="3400" b="1" dirty="0">
                <a:solidFill>
                  <a:srgbClr val="003399"/>
                </a:solidFill>
              </a:rPr>
              <a:t>Group </a:t>
            </a:r>
            <a:r>
              <a:rPr lang="en-GB" sz="3400" b="1" dirty="0" smtClean="0">
                <a:solidFill>
                  <a:srgbClr val="003399"/>
                </a:solidFill>
              </a:rPr>
              <a:t>Question </a:t>
            </a:r>
            <a:r>
              <a:rPr lang="en-GB" sz="3400" b="1" dirty="0" smtClean="0">
                <a:solidFill>
                  <a:srgbClr val="003399"/>
                </a:solidFill>
                <a:latin typeface="Calibri" panose="020F0502020204030204" pitchFamily="34" charset="0"/>
                <a:ea typeface="Calibri" panose="020F0502020204030204" pitchFamily="34" charset="0"/>
                <a:cs typeface="Times New Roman" panose="02020603050405020304" pitchFamily="18" charset="0"/>
              </a:rPr>
              <a:t>4/2, </a:t>
            </a:r>
            <a:r>
              <a:rPr lang="en-GB" sz="3400" dirty="0" smtClean="0"/>
              <a:t>mandate:</a:t>
            </a:r>
          </a:p>
          <a:p>
            <a:pPr marL="0" indent="0">
              <a:buNone/>
            </a:pPr>
            <a:r>
              <a:rPr lang="en-GB" sz="3400" dirty="0" smtClean="0"/>
              <a:t> </a:t>
            </a:r>
            <a:r>
              <a:rPr lang="en-GB" sz="3400" i="1" dirty="0"/>
              <a:t>“Studies of various issues related to conformance and interoperability are to be reported, and among others the description of the technical, legislative and regulatory framework that would be needed to implement appropriate C&amp;I programmes by developing countries. Specifically, the following outputs are envisaged</a:t>
            </a:r>
            <a:r>
              <a:rPr lang="en-GB" sz="3400" dirty="0"/>
              <a:t>: </a:t>
            </a:r>
            <a:endParaRPr lang="en-US" sz="3400" dirty="0"/>
          </a:p>
          <a:p>
            <a:pPr>
              <a:spcAft>
                <a:spcPts val="600"/>
              </a:spcAft>
            </a:pPr>
            <a:r>
              <a:rPr lang="en-GB" sz="3400" dirty="0"/>
              <a:t>	</a:t>
            </a:r>
            <a:r>
              <a:rPr lang="en-GB" b="1" i="1" dirty="0"/>
              <a:t>a) Harmonized Guidelines on technical, legal and regulatory aspects of C&amp;I Regime; 	</a:t>
            </a:r>
            <a:endParaRPr lang="en-US" b="1" i="1" dirty="0"/>
          </a:p>
          <a:p>
            <a:pPr>
              <a:spcAft>
                <a:spcPts val="600"/>
              </a:spcAft>
            </a:pPr>
            <a:r>
              <a:rPr lang="en-GB" b="1" i="1" dirty="0"/>
              <a:t>	b) Feasibility studies regarding establishment of laboratories in different C&amp;I Domains; </a:t>
            </a:r>
            <a:endParaRPr lang="en-US" b="1" i="1" dirty="0"/>
          </a:p>
          <a:p>
            <a:pPr>
              <a:spcAft>
                <a:spcPts val="600"/>
              </a:spcAft>
            </a:pPr>
            <a:r>
              <a:rPr lang="en-GB" b="1" i="1" dirty="0"/>
              <a:t>	c) Guidance on the framework and procedures to establish MRA; </a:t>
            </a:r>
            <a:endParaRPr lang="en-US" b="1" i="1" dirty="0"/>
          </a:p>
          <a:p>
            <a:pPr>
              <a:spcAft>
                <a:spcPts val="600"/>
              </a:spcAft>
            </a:pPr>
            <a:r>
              <a:rPr lang="en-GB" b="1" i="1" dirty="0"/>
              <a:t>	d) C&amp;I Regimes, case studies established at national, regional or global levels; </a:t>
            </a:r>
            <a:endParaRPr lang="en-US" b="1" i="1" dirty="0"/>
          </a:p>
          <a:p>
            <a:pPr>
              <a:spcAft>
                <a:spcPts val="600"/>
              </a:spcAft>
            </a:pPr>
            <a:r>
              <a:rPr lang="en-GB" b="1" i="1" dirty="0"/>
              <a:t>	e) Development of a methodology for assessing the situation of C&amp;I regimes in place in the regions (or sub regions); </a:t>
            </a:r>
            <a:endParaRPr lang="en-US" b="1" i="1" dirty="0"/>
          </a:p>
          <a:p>
            <a:pPr>
              <a:spcAft>
                <a:spcPts val="600"/>
              </a:spcAft>
            </a:pPr>
            <a:r>
              <a:rPr lang="en-GB" b="1" i="1" dirty="0"/>
              <a:t>	f) Experience sharing and case studies reports on C&amp;I programmes implementation.”</a:t>
            </a:r>
            <a:endParaRPr lang="en-US" b="1" i="1" dirty="0"/>
          </a:p>
          <a:p>
            <a:endParaRPr lang="en-US" dirty="0"/>
          </a:p>
        </p:txBody>
      </p:sp>
    </p:spTree>
    <p:extLst>
      <p:ext uri="{BB962C8B-B14F-4D97-AF65-F5344CB8AC3E}">
        <p14:creationId xmlns:p14="http://schemas.microsoft.com/office/powerpoint/2010/main" val="331807058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33980"/>
            <a:ext cx="7724378" cy="584775"/>
          </a:xfrm>
        </p:spPr>
        <p:txBody>
          <a:bodyPr/>
          <a:lstStyle/>
          <a:p>
            <a:r>
              <a:rPr lang="en-US" sz="3200" dirty="0" smtClean="0"/>
              <a:t>First Meeting Q.4/2 on C&amp;I</a:t>
            </a:r>
            <a:endParaRPr lang="en-US" sz="3200" dirty="0"/>
          </a:p>
        </p:txBody>
      </p:sp>
      <p:pic>
        <p:nvPicPr>
          <p:cNvPr id="4" name="Content Placeholder 3"/>
          <p:cNvPicPr>
            <a:picLocks noGrp="1" noChangeAspect="1"/>
          </p:cNvPicPr>
          <p:nvPr>
            <p:ph idx="1"/>
          </p:nvPr>
        </p:nvPicPr>
        <p:blipFill>
          <a:blip r:embed="rId2"/>
          <a:stretch>
            <a:fillRect/>
          </a:stretch>
        </p:blipFill>
        <p:spPr>
          <a:xfrm>
            <a:off x="323528" y="1562190"/>
            <a:ext cx="8627838" cy="5126560"/>
          </a:xfrm>
          <a:prstGeom prst="rect">
            <a:avLst/>
          </a:prstGeom>
        </p:spPr>
      </p:pic>
    </p:spTree>
    <p:extLst>
      <p:ext uri="{BB962C8B-B14F-4D97-AF65-F5344CB8AC3E}">
        <p14:creationId xmlns:p14="http://schemas.microsoft.com/office/powerpoint/2010/main" val="291703801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1555"/>
            <a:ext cx="7600130" cy="1077218"/>
          </a:xfrm>
        </p:spPr>
        <p:txBody>
          <a:bodyPr/>
          <a:lstStyle/>
          <a:p>
            <a:r>
              <a:rPr lang="en-US" sz="3200" dirty="0" smtClean="0"/>
              <a:t>Main Outputs of the first meeting Q.4/2</a:t>
            </a:r>
            <a:endParaRPr lang="en-US" sz="3200" dirty="0"/>
          </a:p>
        </p:txBody>
      </p:sp>
      <p:sp>
        <p:nvSpPr>
          <p:cNvPr id="3" name="Content Placeholder 2"/>
          <p:cNvSpPr>
            <a:spLocks noGrp="1"/>
          </p:cNvSpPr>
          <p:nvPr>
            <p:ph idx="1"/>
          </p:nvPr>
        </p:nvSpPr>
        <p:spPr>
          <a:xfrm>
            <a:off x="251521" y="1200329"/>
            <a:ext cx="8640960" cy="5541039"/>
          </a:xfrm>
        </p:spPr>
        <p:txBody>
          <a:bodyPr>
            <a:normAutofit fontScale="92500" lnSpcReduction="10000"/>
          </a:bodyPr>
          <a:lstStyle/>
          <a:p>
            <a:r>
              <a:rPr lang="en-US" b="1" dirty="0" smtClean="0">
                <a:solidFill>
                  <a:srgbClr val="FF0000"/>
                </a:solidFill>
              </a:rPr>
              <a:t>Working Plan:  </a:t>
            </a:r>
            <a:endParaRPr lang="en-US" dirty="0">
              <a:solidFill>
                <a:srgbClr val="FF0000"/>
              </a:solidFill>
            </a:endParaRPr>
          </a:p>
          <a:p>
            <a:pPr marL="0" indent="0">
              <a:buNone/>
            </a:pPr>
            <a:r>
              <a:rPr lang="en-US" b="1" dirty="0" smtClean="0"/>
              <a:t>1) List </a:t>
            </a:r>
            <a:r>
              <a:rPr lang="en-US" b="1" dirty="0"/>
              <a:t>of Tasks to be </a:t>
            </a:r>
            <a:r>
              <a:rPr lang="en-US" b="1" dirty="0" smtClean="0"/>
              <a:t>completed</a:t>
            </a:r>
          </a:p>
          <a:p>
            <a:pPr marL="723900" indent="-723900">
              <a:buNone/>
            </a:pPr>
            <a:r>
              <a:rPr lang="en-US" b="1" dirty="0" smtClean="0"/>
              <a:t>2) </a:t>
            </a:r>
            <a:r>
              <a:rPr lang="en-US" b="1" dirty="0"/>
              <a:t>Results anticipated including titles of output documents and their target </a:t>
            </a:r>
            <a:r>
              <a:rPr lang="en-US" b="1" dirty="0" smtClean="0"/>
              <a:t>dates</a:t>
            </a:r>
          </a:p>
          <a:p>
            <a:pPr marL="0" indent="0">
              <a:buNone/>
            </a:pPr>
            <a:r>
              <a:rPr lang="en-US" b="1" dirty="0" smtClean="0"/>
              <a:t>3) </a:t>
            </a:r>
            <a:r>
              <a:rPr lang="en-GB" b="1" dirty="0" smtClean="0"/>
              <a:t>Liaison </a:t>
            </a:r>
            <a:r>
              <a:rPr lang="en-GB" b="1" dirty="0"/>
              <a:t>required with other groups </a:t>
            </a:r>
            <a:endParaRPr lang="en-GB" b="1" dirty="0" smtClean="0"/>
          </a:p>
          <a:p>
            <a:pPr marL="0" indent="0">
              <a:buNone/>
            </a:pPr>
            <a:r>
              <a:rPr lang="en-GB" b="1" dirty="0" smtClean="0"/>
              <a:t>4)</a:t>
            </a:r>
            <a:r>
              <a:rPr lang="en-GB" b="1" dirty="0"/>
              <a:t> Working </a:t>
            </a:r>
            <a:r>
              <a:rPr lang="en-GB" b="1" dirty="0" smtClean="0"/>
              <a:t>Methods</a:t>
            </a:r>
          </a:p>
          <a:p>
            <a:r>
              <a:rPr lang="en-GB" b="1" dirty="0" smtClean="0"/>
              <a:t>Annex 1: </a:t>
            </a:r>
            <a:r>
              <a:rPr lang="en-US" b="1" dirty="0" smtClean="0"/>
              <a:t>Table </a:t>
            </a:r>
            <a:r>
              <a:rPr lang="en-US" b="1" dirty="0"/>
              <a:t>of contents for </a:t>
            </a:r>
            <a:r>
              <a:rPr lang="en-US" b="1" dirty="0" smtClean="0"/>
              <a:t>final report </a:t>
            </a:r>
            <a:r>
              <a:rPr lang="en-US" b="1" dirty="0"/>
              <a:t>on Question 4/2 </a:t>
            </a:r>
            <a:endParaRPr lang="en-US" b="1" dirty="0" smtClean="0"/>
          </a:p>
          <a:p>
            <a:r>
              <a:rPr lang="en-GB" b="1" dirty="0" smtClean="0"/>
              <a:t>Annex 2:</a:t>
            </a:r>
            <a:r>
              <a:rPr lang="en-US" b="1" dirty="0" smtClean="0"/>
              <a:t>C&amp;I </a:t>
            </a:r>
            <a:r>
              <a:rPr lang="en-US" b="1" dirty="0"/>
              <a:t>Vocabulary – </a:t>
            </a:r>
            <a:r>
              <a:rPr lang="en-US" b="1" dirty="0" smtClean="0"/>
              <a:t>Common ground</a:t>
            </a:r>
            <a:endParaRPr lang="en-US" b="1" dirty="0"/>
          </a:p>
          <a:p>
            <a:pPr marL="0" indent="0">
              <a:buNone/>
            </a:pPr>
            <a:r>
              <a:rPr lang="en-US" sz="1900" b="1" dirty="0" smtClean="0">
                <a:solidFill>
                  <a:schemeClr val="tx2">
                    <a:lumMod val="75000"/>
                  </a:schemeClr>
                </a:solidFill>
              </a:rPr>
              <a:t> 	(next meeting, Geneva 27 April- 8 May 2015)</a:t>
            </a:r>
          </a:p>
          <a:p>
            <a:endParaRPr lang="en-US" b="1" dirty="0" smtClean="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9577314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1"/>
            <a:ext cx="7024066" cy="836712"/>
          </a:xfrm>
        </p:spPr>
        <p:txBody>
          <a:bodyPr/>
          <a:lstStyle/>
          <a:p>
            <a:r>
              <a:rPr lang="en-GB" sz="3200" dirty="0"/>
              <a:t>WTDC-14 outcomes on C&amp;I</a:t>
            </a:r>
            <a:endParaRPr lang="en-US" sz="3200" dirty="0"/>
          </a:p>
        </p:txBody>
      </p:sp>
      <p:sp>
        <p:nvSpPr>
          <p:cNvPr id="3" name="Content Placeholder 2"/>
          <p:cNvSpPr>
            <a:spLocks noGrp="1"/>
          </p:cNvSpPr>
          <p:nvPr>
            <p:ph idx="1"/>
          </p:nvPr>
        </p:nvSpPr>
        <p:spPr>
          <a:xfrm>
            <a:off x="683568" y="861084"/>
            <a:ext cx="8208912" cy="5996916"/>
          </a:xfrm>
        </p:spPr>
        <p:txBody>
          <a:bodyPr>
            <a:normAutofit fontScale="62500" lnSpcReduction="20000"/>
          </a:bodyPr>
          <a:lstStyle/>
          <a:p>
            <a:pPr marL="0" indent="0">
              <a:buNone/>
            </a:pPr>
            <a:r>
              <a:rPr lang="en-GB" b="1" dirty="0" smtClean="0">
                <a:solidFill>
                  <a:srgbClr val="003399"/>
                </a:solidFill>
              </a:rPr>
              <a:t>Outcomes of Objective 2, Output 2.2 of the Dubai Action Plan</a:t>
            </a:r>
            <a:r>
              <a:rPr lang="en-GB" dirty="0" smtClean="0"/>
              <a:t>, </a:t>
            </a:r>
            <a:r>
              <a:rPr lang="en-GB" dirty="0"/>
              <a:t>focusing on the following issues</a:t>
            </a:r>
            <a:r>
              <a:rPr lang="en-GB" dirty="0" smtClean="0"/>
              <a:t>:</a:t>
            </a:r>
          </a:p>
          <a:p>
            <a:pPr marL="0" indent="0">
              <a:buNone/>
            </a:pPr>
            <a:r>
              <a:rPr lang="en-GB" dirty="0" smtClean="0"/>
              <a:t> </a:t>
            </a:r>
            <a:endParaRPr lang="en-US" dirty="0"/>
          </a:p>
          <a:p>
            <a:r>
              <a:rPr lang="en-GB" dirty="0"/>
              <a:t>	</a:t>
            </a:r>
            <a:r>
              <a:rPr lang="en-GB" sz="3700" dirty="0"/>
              <a:t>a) </a:t>
            </a:r>
            <a:r>
              <a:rPr lang="en-GB" sz="3700" b="1" dirty="0" smtClean="0"/>
              <a:t>Educating</a:t>
            </a:r>
            <a:r>
              <a:rPr lang="en-GB" sz="3700" dirty="0" smtClean="0"/>
              <a:t> </a:t>
            </a:r>
            <a:r>
              <a:rPr lang="en-GB" sz="3700" dirty="0"/>
              <a:t>technicians, policy-makers and businesses on the importance of C&amp;I procedures and testing, mobilizing the resources required to implement regional and national C&amp;I programmes, in cooperation with other relevant regional and international organizations; </a:t>
            </a:r>
            <a:endParaRPr lang="en-US" sz="3700" dirty="0"/>
          </a:p>
          <a:p>
            <a:r>
              <a:rPr lang="en-GB" sz="3700" dirty="0"/>
              <a:t>	b) </a:t>
            </a:r>
            <a:r>
              <a:rPr lang="en-GB" sz="3700" b="1" dirty="0"/>
              <a:t>Providing assistance </a:t>
            </a:r>
            <a:r>
              <a:rPr lang="en-GB" sz="3700" dirty="0"/>
              <a:t>to developing countries in the establishment of national, regional or </a:t>
            </a:r>
            <a:r>
              <a:rPr lang="en-GB" sz="3700" dirty="0" err="1"/>
              <a:t>subregional</a:t>
            </a:r>
            <a:r>
              <a:rPr lang="en-GB" sz="3700" dirty="0"/>
              <a:t> C&amp;I programmes, and conducting assessment studies for facilitating the establishment of common conformance and interoperability regimes at national, regional and </a:t>
            </a:r>
            <a:r>
              <a:rPr lang="en-GB" sz="3700" dirty="0" err="1"/>
              <a:t>subregional</a:t>
            </a:r>
            <a:r>
              <a:rPr lang="en-GB" sz="3700" dirty="0"/>
              <a:t> level; </a:t>
            </a:r>
            <a:endParaRPr lang="en-US" sz="3700" dirty="0"/>
          </a:p>
          <a:p>
            <a:r>
              <a:rPr lang="en-GB" sz="3700" dirty="0"/>
              <a:t>	c) </a:t>
            </a:r>
            <a:r>
              <a:rPr lang="en-GB" sz="3700" b="1" dirty="0"/>
              <a:t>Preparing guidelines </a:t>
            </a:r>
            <a:r>
              <a:rPr lang="en-GB" sz="3700" dirty="0"/>
              <a:t>on this process which outline the technical and human resources required and the international standards to be applied.</a:t>
            </a:r>
            <a:endParaRPr lang="en-US" sz="3700" dirty="0"/>
          </a:p>
          <a:p>
            <a:pPr marL="0" indent="0">
              <a:buNone/>
            </a:pPr>
            <a:endParaRPr lang="en-US" sz="3500" dirty="0"/>
          </a:p>
        </p:txBody>
      </p:sp>
    </p:spTree>
    <p:extLst>
      <p:ext uri="{BB962C8B-B14F-4D97-AF65-F5344CB8AC3E}">
        <p14:creationId xmlns:p14="http://schemas.microsoft.com/office/powerpoint/2010/main" val="262417206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1540" y="0"/>
            <a:ext cx="8147248" cy="593685"/>
          </a:xfrm>
        </p:spPr>
        <p:txBody>
          <a:bodyPr>
            <a:normAutofit fontScale="90000"/>
          </a:bodyPr>
          <a:lstStyle/>
          <a:p>
            <a:r>
              <a:rPr lang="pt-BR" sz="3600" b="1" dirty="0" smtClean="0">
                <a:solidFill>
                  <a:schemeClr val="tx2">
                    <a:lumMod val="75000"/>
                  </a:schemeClr>
                </a:solidFill>
                <a:latin typeface="Verdana" pitchFamily="34" charset="0"/>
              </a:rPr>
              <a:t> ITU Cooperation</a:t>
            </a:r>
            <a:endParaRPr lang="pt-BR" sz="3600" b="1" dirty="0">
              <a:solidFill>
                <a:schemeClr val="tx2">
                  <a:lumMod val="75000"/>
                </a:schemeClr>
              </a:solidFill>
              <a:latin typeface="Verdana" pitchFamily="34" charset="0"/>
            </a:endParaRPr>
          </a:p>
        </p:txBody>
      </p:sp>
      <p:sp>
        <p:nvSpPr>
          <p:cNvPr id="3" name="Espaço Reservado para Conteúdo 2"/>
          <p:cNvSpPr>
            <a:spLocks noGrp="1"/>
          </p:cNvSpPr>
          <p:nvPr>
            <p:ph idx="1"/>
          </p:nvPr>
        </p:nvSpPr>
        <p:spPr>
          <a:xfrm>
            <a:off x="58924" y="1052736"/>
            <a:ext cx="8977572" cy="5616624"/>
          </a:xfrm>
          <a:solidFill>
            <a:srgbClr val="00B0F0"/>
          </a:solidFill>
        </p:spPr>
        <p:txBody>
          <a:bodyPr>
            <a:noAutofit/>
          </a:bodyPr>
          <a:lstStyle/>
          <a:p>
            <a:pPr>
              <a:buNone/>
            </a:pPr>
            <a:endParaRPr lang="pt-BR" sz="2400" b="1" dirty="0" smtClean="0">
              <a:solidFill>
                <a:srgbClr val="FFFF00"/>
              </a:solidFill>
              <a:latin typeface="Verdana" pitchFamily="34" charset="0"/>
            </a:endParaRPr>
          </a:p>
          <a:p>
            <a:pPr>
              <a:buFont typeface="Wingdings" pitchFamily="2" charset="2"/>
              <a:buChar char="v"/>
            </a:pPr>
            <a:r>
              <a:rPr lang="pt-BR" sz="2400" b="1" dirty="0" err="1" smtClean="0">
                <a:solidFill>
                  <a:srgbClr val="FFFF00"/>
                </a:solidFill>
                <a:latin typeface="Verdana" pitchFamily="34" charset="0"/>
              </a:rPr>
              <a:t>Analysing</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the</a:t>
            </a:r>
            <a:r>
              <a:rPr lang="pt-BR" sz="2400" b="1" dirty="0" smtClean="0">
                <a:solidFill>
                  <a:srgbClr val="FFFF00"/>
                </a:solidFill>
                <a:latin typeface="Verdana" pitchFamily="34" charset="0"/>
              </a:rPr>
              <a:t> status </a:t>
            </a:r>
            <a:r>
              <a:rPr lang="pt-BR" sz="2400" b="1" dirty="0" err="1" smtClean="0">
                <a:solidFill>
                  <a:srgbClr val="FFFF00"/>
                </a:solidFill>
                <a:latin typeface="Verdana" pitchFamily="34" charset="0"/>
              </a:rPr>
              <a:t>of</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resources</a:t>
            </a:r>
            <a:r>
              <a:rPr lang="pt-BR" sz="2400" b="1" dirty="0" smtClean="0">
                <a:solidFill>
                  <a:srgbClr val="FFFF00"/>
                </a:solidFill>
                <a:latin typeface="Verdana" pitchFamily="34" charset="0"/>
              </a:rPr>
              <a:t> in </a:t>
            </a:r>
            <a:r>
              <a:rPr lang="pt-BR" sz="2400" b="1" dirty="0" err="1" smtClean="0">
                <a:solidFill>
                  <a:srgbClr val="FFFF00"/>
                </a:solidFill>
                <a:latin typeface="Verdana" pitchFamily="34" charset="0"/>
              </a:rPr>
              <a:t>the</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regions</a:t>
            </a:r>
            <a:endParaRPr lang="pt-BR" sz="2400" b="1" dirty="0" smtClean="0">
              <a:solidFill>
                <a:srgbClr val="FFFF00"/>
              </a:solidFill>
              <a:latin typeface="Verdana" pitchFamily="34" charset="0"/>
            </a:endParaRPr>
          </a:p>
          <a:p>
            <a:pPr>
              <a:buFont typeface="Wingdings" pitchFamily="2" charset="2"/>
              <a:buChar char="v"/>
            </a:pPr>
            <a:endParaRPr lang="pt-BR" sz="2400" b="1" dirty="0" smtClean="0">
              <a:solidFill>
                <a:srgbClr val="FFFF00"/>
              </a:solidFill>
              <a:latin typeface="Verdana" pitchFamily="34" charset="0"/>
            </a:endParaRPr>
          </a:p>
          <a:p>
            <a:pPr>
              <a:buFont typeface="Wingdings" pitchFamily="2" charset="2"/>
              <a:buChar char="v"/>
            </a:pPr>
            <a:r>
              <a:rPr lang="pt-BR" sz="2400" b="1" dirty="0" smtClean="0">
                <a:solidFill>
                  <a:srgbClr val="FFFF00"/>
                </a:solidFill>
                <a:latin typeface="Verdana" pitchFamily="34" charset="0"/>
              </a:rPr>
              <a:t>Finding regional agreements about possible locations for resources/ MRAs and testing capabilities: </a:t>
            </a:r>
            <a:r>
              <a:rPr lang="pt-BR" sz="2400" b="1" dirty="0" smtClean="0">
                <a:solidFill>
                  <a:srgbClr val="FF0000"/>
                </a:solidFill>
                <a:latin typeface="Verdana" pitchFamily="34" charset="0"/>
              </a:rPr>
              <a:t>establishing Forums of Experts at Subregional Level</a:t>
            </a:r>
          </a:p>
          <a:p>
            <a:pPr>
              <a:buFont typeface="Wingdings" pitchFamily="2" charset="2"/>
              <a:buChar char="v"/>
            </a:pPr>
            <a:endParaRPr lang="pt-BR" sz="2400" b="1" dirty="0" smtClean="0">
              <a:solidFill>
                <a:srgbClr val="FFFF00"/>
              </a:solidFill>
              <a:latin typeface="Verdana" pitchFamily="34" charset="0"/>
            </a:endParaRPr>
          </a:p>
          <a:p>
            <a:pPr>
              <a:buFont typeface="Wingdings" pitchFamily="2" charset="2"/>
              <a:buChar char="v"/>
            </a:pPr>
            <a:r>
              <a:rPr lang="pt-BR" sz="2400" b="1" dirty="0" err="1" smtClean="0">
                <a:solidFill>
                  <a:srgbClr val="FFFF00"/>
                </a:solidFill>
                <a:latin typeface="Verdana" pitchFamily="34" charset="0"/>
              </a:rPr>
              <a:t>Participation</a:t>
            </a:r>
            <a:r>
              <a:rPr lang="pt-BR" sz="2400" b="1" dirty="0" smtClean="0">
                <a:solidFill>
                  <a:srgbClr val="FFFF00"/>
                </a:solidFill>
                <a:latin typeface="Verdana" pitchFamily="34" charset="0"/>
              </a:rPr>
              <a:t> in </a:t>
            </a:r>
            <a:r>
              <a:rPr lang="pt-BR" sz="2400" b="1" dirty="0" err="1" smtClean="0">
                <a:solidFill>
                  <a:srgbClr val="FFFF00"/>
                </a:solidFill>
                <a:latin typeface="Verdana" pitchFamily="34" charset="0"/>
              </a:rPr>
              <a:t>Capacity</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Building</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activities</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accreditation</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and</a:t>
            </a:r>
            <a:r>
              <a:rPr lang="pt-BR" sz="2400" b="1" dirty="0" smtClean="0">
                <a:solidFill>
                  <a:srgbClr val="FFFF00"/>
                </a:solidFill>
                <a:latin typeface="Verdana" pitchFamily="34" charset="0"/>
              </a:rPr>
              <a:t> </a:t>
            </a:r>
            <a:r>
              <a:rPr lang="pt-BR" sz="2400" b="1" dirty="0" err="1" smtClean="0">
                <a:solidFill>
                  <a:srgbClr val="FFFF00"/>
                </a:solidFill>
                <a:latin typeface="Verdana" pitchFamily="34" charset="0"/>
              </a:rPr>
              <a:t>certification</a:t>
            </a:r>
            <a:endParaRPr lang="pt-BR" sz="2400" b="1" dirty="0" smtClean="0">
              <a:solidFill>
                <a:srgbClr val="FFFF00"/>
              </a:solidFill>
              <a:latin typeface="Verdana" pitchFamily="34" charset="0"/>
            </a:endParaRPr>
          </a:p>
          <a:p>
            <a:pPr>
              <a:buFont typeface="Wingdings" pitchFamily="2" charset="2"/>
              <a:buChar char="v"/>
            </a:pPr>
            <a:endParaRPr lang="pt-BR" sz="2400" b="1" dirty="0" smtClean="0">
              <a:solidFill>
                <a:srgbClr val="FFFF00"/>
              </a:solidFill>
              <a:latin typeface="Verdana" pitchFamily="34" charset="0"/>
            </a:endParaRPr>
          </a:p>
          <a:p>
            <a:pPr>
              <a:buFont typeface="Wingdings" pitchFamily="2" charset="2"/>
              <a:buChar char="v"/>
            </a:pPr>
            <a:r>
              <a:rPr lang="pt-BR" sz="2400" b="1" dirty="0" smtClean="0">
                <a:solidFill>
                  <a:srgbClr val="FFFF00"/>
                </a:solidFill>
                <a:latin typeface="Verdana" pitchFamily="34" charset="0"/>
              </a:rPr>
              <a:t>Participation in the creation of a common C&amp;I regime: MRAs and  regional test laboratories</a:t>
            </a:r>
          </a:p>
          <a:p>
            <a:pPr>
              <a:buNone/>
            </a:pPr>
            <a:endParaRPr lang="pt-BR" sz="2400" b="1" dirty="0" smtClean="0">
              <a:solidFill>
                <a:srgbClr val="FFFF00"/>
              </a:solidFill>
              <a:latin typeface="Verdana" pitchFamily="34" charset="0"/>
            </a:endParaRPr>
          </a:p>
          <a:p>
            <a:pPr marL="0" indent="0">
              <a:buNone/>
            </a:pPr>
            <a:endParaRPr lang="pt-BR" sz="2400" b="1" dirty="0" smtClean="0">
              <a:solidFill>
                <a:srgbClr val="FFFF00"/>
              </a:solidFill>
              <a:latin typeface="Verdana" pitchFamily="34" charset="0"/>
            </a:endParaRPr>
          </a:p>
        </p:txBody>
      </p:sp>
    </p:spTree>
    <p:extLst>
      <p:ext uri="{BB962C8B-B14F-4D97-AF65-F5344CB8AC3E}">
        <p14:creationId xmlns:p14="http://schemas.microsoft.com/office/powerpoint/2010/main" val="422854530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3" cstate="print"/>
          <a:srcRect/>
          <a:stretch>
            <a:fillRect/>
          </a:stretch>
        </p:blipFill>
        <p:spPr bwMode="white">
          <a:xfrm>
            <a:off x="755576" y="666750"/>
            <a:ext cx="7381875" cy="5086350"/>
          </a:xfrm>
          <a:prstGeom prst="rect">
            <a:avLst/>
          </a:prstGeom>
          <a:noFill/>
          <a:ln w="9525">
            <a:noFill/>
            <a:miter lim="800000"/>
            <a:headEnd/>
            <a:tailEnd/>
          </a:ln>
        </p:spPr>
      </p:pic>
      <p:pic>
        <p:nvPicPr>
          <p:cNvPr id="141315" name="Picture 6" descr="C:\Documents and Settings\lutz\My Documents\ITU PROJECTS\WTPF\Digital Messaging\Losse_elementen\ITU_logo.png"/>
          <p:cNvPicPr>
            <a:picLocks noChangeAspect="1" noChangeArrowheads="1"/>
          </p:cNvPicPr>
          <p:nvPr/>
        </p:nvPicPr>
        <p:blipFill>
          <a:blip r:embed="rId4" cstate="print"/>
          <a:srcRect l="7465" t="6859" r="10664" b="40544"/>
          <a:stretch>
            <a:fillRect/>
          </a:stretch>
        </p:blipFill>
        <p:spPr bwMode="auto">
          <a:xfrm>
            <a:off x="3924300" y="3284538"/>
            <a:ext cx="1101725" cy="1150937"/>
          </a:xfrm>
          <a:prstGeom prst="rect">
            <a:avLst/>
          </a:prstGeom>
          <a:solidFill>
            <a:schemeClr val="accent1">
              <a:alpha val="9019"/>
            </a:schemeClr>
          </a:solidFill>
          <a:ln w="9525">
            <a:noFill/>
            <a:miter lim="800000"/>
            <a:headEnd/>
            <a:tailEnd/>
          </a:ln>
        </p:spPr>
      </p:pic>
      <p:sp>
        <p:nvSpPr>
          <p:cNvPr id="9" name="Rectangle 6"/>
          <p:cNvSpPr>
            <a:spLocks noGrp="1" noChangeArrowheads="1"/>
          </p:cNvSpPr>
          <p:nvPr>
            <p:ph type="title" idx="4294967295"/>
          </p:nvPr>
        </p:nvSpPr>
        <p:spPr>
          <a:xfrm>
            <a:off x="971600" y="791706"/>
            <a:ext cx="7056438" cy="954107"/>
          </a:xfrm>
        </p:spPr>
        <p:txBody>
          <a:bodyPr/>
          <a:lstStyle/>
          <a:p>
            <a:r>
              <a:rPr lang="en-US" b="0" dirty="0" smtClean="0">
                <a:solidFill>
                  <a:schemeClr val="bg1"/>
                </a:solidFill>
              </a:rPr>
              <a:t>www.itu.int </a:t>
            </a:r>
            <a:br>
              <a:rPr lang="en-US" b="0" dirty="0" smtClean="0">
                <a:solidFill>
                  <a:schemeClr val="bg1"/>
                </a:solidFill>
              </a:rPr>
            </a:br>
            <a:endParaRPr lang="en-US" sz="2000" dirty="0" smtClean="0">
              <a:solidFill>
                <a:schemeClr val="bg1"/>
              </a:solidFill>
            </a:endParaRPr>
          </a:p>
        </p:txBody>
      </p:sp>
      <p:sp>
        <p:nvSpPr>
          <p:cNvPr id="2" name="Rectangle 6"/>
          <p:cNvSpPr>
            <a:spLocks noChangeArrowheads="1"/>
          </p:cNvSpPr>
          <p:nvPr/>
        </p:nvSpPr>
        <p:spPr bwMode="auto">
          <a:xfrm>
            <a:off x="1187450" y="5733256"/>
            <a:ext cx="6840538" cy="769441"/>
          </a:xfrm>
          <a:prstGeom prst="rect">
            <a:avLst/>
          </a:prstGeom>
          <a:noFill/>
          <a:ln w="9525">
            <a:noFill/>
            <a:miter lim="800000"/>
            <a:headEnd/>
            <a:tailEnd/>
          </a:ln>
        </p:spPr>
        <p:txBody>
          <a:bodyPr anchor="ctr">
            <a:spAutoFit/>
          </a:bodyPr>
          <a:lstStyle/>
          <a:p>
            <a:pPr algn="ctr"/>
            <a:r>
              <a:rPr lang="en-US" sz="4400" b="1" dirty="0">
                <a:solidFill>
                  <a:srgbClr val="1B5BA2"/>
                </a:solidFill>
              </a:rPr>
              <a:t>Thank You </a:t>
            </a:r>
            <a:r>
              <a:rPr lang="en-US" sz="4400" b="1" dirty="0" smtClean="0">
                <a:solidFill>
                  <a:srgbClr val="1B5BA2"/>
                </a:solidFill>
              </a:rPr>
              <a:t>!</a:t>
            </a:r>
          </a:p>
        </p:txBody>
      </p:sp>
      <p:sp>
        <p:nvSpPr>
          <p:cNvPr id="6" name="Rectangle 6"/>
          <p:cNvSpPr>
            <a:spLocks noChangeArrowheads="1"/>
          </p:cNvSpPr>
          <p:nvPr/>
        </p:nvSpPr>
        <p:spPr bwMode="auto">
          <a:xfrm>
            <a:off x="0" y="6504056"/>
            <a:ext cx="6840538" cy="307777"/>
          </a:xfrm>
          <a:prstGeom prst="rect">
            <a:avLst/>
          </a:prstGeom>
          <a:noFill/>
          <a:ln w="9525">
            <a:noFill/>
            <a:miter lim="800000"/>
            <a:headEnd/>
            <a:tailEnd/>
          </a:ln>
        </p:spPr>
        <p:txBody>
          <a:bodyPr anchor="ctr">
            <a:spAutoFit/>
          </a:bodyPr>
          <a:lstStyle/>
          <a:p>
            <a:r>
              <a:rPr lang="en-US" sz="1400" b="1" dirty="0" smtClean="0">
                <a:solidFill>
                  <a:srgbClr val="FF0000"/>
                </a:solidFill>
              </a:rPr>
              <a:t> </a:t>
            </a:r>
            <a:endParaRPr lang="en-US" sz="1400" b="1" dirty="0">
              <a:solidFill>
                <a:srgbClr val="FF0000"/>
              </a:solidFill>
            </a:endParaRPr>
          </a:p>
        </p:txBody>
      </p:sp>
    </p:spTree>
    <p:extLst>
      <p:ext uri="{BB962C8B-B14F-4D97-AF65-F5344CB8AC3E}">
        <p14:creationId xmlns:p14="http://schemas.microsoft.com/office/powerpoint/2010/main" val="1591906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1315"/>
                                        </p:tgtEl>
                                        <p:attrNameLst>
                                          <p:attrName>style.visibility</p:attrName>
                                        </p:attrNameLst>
                                      </p:cBhvr>
                                      <p:to>
                                        <p:strVal val="visible"/>
                                      </p:to>
                                    </p:set>
                                    <p:animEffect transition="in" filter="fade">
                                      <p:cBhvr>
                                        <p:cTn id="13" dur="2000"/>
                                        <p:tgtEl>
                                          <p:spTgt spid="141315"/>
                                        </p:tgtEl>
                                      </p:cBhvr>
                                    </p:animEffect>
                                  </p:childTnLst>
                                </p:cTn>
                              </p:par>
                            </p:childTnLst>
                          </p:cTn>
                        </p:par>
                        <p:par>
                          <p:cTn id="14" fill="hold">
                            <p:stCondLst>
                              <p:cond delay="2000"/>
                            </p:stCondLst>
                            <p:childTnLst>
                              <p:par>
                                <p:cTn id="15" presetID="35" presetClass="emph" presetSubtype="0" fill="hold" grpId="0" nodeType="afterEffect">
                                  <p:stCondLst>
                                    <p:cond delay="2000"/>
                                  </p:stCondLst>
                                  <p:childTnLst>
                                    <p:anim calcmode="discrete" valueType="str">
                                      <p:cBhvr>
                                        <p:cTn id="16"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6"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980728"/>
            <a:ext cx="7054850" cy="707886"/>
          </a:xfrm>
        </p:spPr>
        <p:txBody>
          <a:bodyPr/>
          <a:lstStyle/>
          <a:p>
            <a:r>
              <a:rPr lang="en-US" dirty="0" smtClean="0"/>
              <a:t>Thank you!!</a:t>
            </a:r>
            <a:endParaRPr lang="en-US" dirty="0"/>
          </a:p>
        </p:txBody>
      </p:sp>
      <p:sp>
        <p:nvSpPr>
          <p:cNvPr id="6" name="TextBox 5"/>
          <p:cNvSpPr txBox="1"/>
          <p:nvPr/>
        </p:nvSpPr>
        <p:spPr>
          <a:xfrm>
            <a:off x="4045923" y="3752756"/>
            <a:ext cx="1236236" cy="369332"/>
          </a:xfrm>
          <a:prstGeom prst="rect">
            <a:avLst/>
          </a:prstGeom>
          <a:noFill/>
        </p:spPr>
        <p:txBody>
          <a:bodyPr wrap="none" rtlCol="0">
            <a:spAutoFit/>
          </a:bodyPr>
          <a:lstStyle/>
          <a:p>
            <a:r>
              <a:rPr lang="en-US" dirty="0" smtClean="0">
                <a:hlinkClick r:id="rId2" action="ppaction://hlinkfile"/>
              </a:rPr>
              <a:t>C&amp;I Portal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591" y="1859186"/>
            <a:ext cx="1866900" cy="1847850"/>
          </a:xfrm>
          <a:prstGeom prst="rect">
            <a:avLst/>
          </a:prstGeom>
        </p:spPr>
      </p:pic>
      <p:sp>
        <p:nvSpPr>
          <p:cNvPr id="7" name="TextBox 3"/>
          <p:cNvSpPr txBox="1">
            <a:spLocks noChangeArrowheads="1"/>
          </p:cNvSpPr>
          <p:nvPr/>
        </p:nvSpPr>
        <p:spPr bwMode="auto">
          <a:xfrm>
            <a:off x="-209584" y="4558782"/>
            <a:ext cx="974725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4"/>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5"/>
              </a:buBlip>
              <a:defRPr sz="2800">
                <a:solidFill>
                  <a:schemeClr val="bg2"/>
                </a:solidFill>
                <a:latin typeface="Verdana" pitchFamily="34" charset="0"/>
              </a:defRPr>
            </a:lvl2pPr>
            <a:lvl3pPr marL="1143000" indent="-228600">
              <a:spcBef>
                <a:spcPct val="20000"/>
              </a:spcBef>
              <a:buSzPct val="60000"/>
              <a:buBlip>
                <a:blip r:embed="rId4"/>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5"/>
              </a:buBlip>
              <a:defRPr sz="2000">
                <a:solidFill>
                  <a:schemeClr val="bg2"/>
                </a:solidFill>
                <a:latin typeface="Verdana" pitchFamily="34" charset="0"/>
              </a:defRPr>
            </a:lvl4pPr>
            <a:lvl5pPr marL="2057400" indent="-228600">
              <a:spcBef>
                <a:spcPct val="20000"/>
              </a:spcBef>
              <a:buSzPct val="60000"/>
              <a:buBlip>
                <a:blip r:embed="rId4"/>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4"/>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4"/>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4"/>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4"/>
              </a:buBlip>
              <a:defRPr sz="2000">
                <a:solidFill>
                  <a:schemeClr val="bg2"/>
                </a:solidFill>
                <a:latin typeface="Verdana" pitchFamily="34" charset="0"/>
              </a:defRPr>
            </a:lvl9pPr>
          </a:lstStyle>
          <a:p>
            <a:pPr algn="ctr">
              <a:spcBef>
                <a:spcPct val="0"/>
              </a:spcBef>
              <a:buSzTx/>
              <a:buFontTx/>
              <a:buNone/>
            </a:pPr>
            <a:r>
              <a:rPr lang="en-US" altLang="en-US" sz="2000" dirty="0">
                <a:solidFill>
                  <a:srgbClr val="22228B"/>
                </a:solidFill>
                <a:ea typeface="Verdana" pitchFamily="34" charset="0"/>
                <a:cs typeface="Verdana" pitchFamily="34" charset="0"/>
              </a:rPr>
              <a:t>Riccardo Passerini</a:t>
            </a:r>
          </a:p>
          <a:p>
            <a:pPr algn="ctr">
              <a:spcBef>
                <a:spcPct val="0"/>
              </a:spcBef>
              <a:buSzTx/>
              <a:buFontTx/>
              <a:buNone/>
            </a:pPr>
            <a:r>
              <a:rPr lang="en-US" altLang="en-US" sz="2000" dirty="0">
                <a:solidFill>
                  <a:srgbClr val="22228B"/>
                </a:solidFill>
                <a:ea typeface="Verdana" pitchFamily="34" charset="0"/>
                <a:cs typeface="Verdana" pitchFamily="34" charset="0"/>
              </a:rPr>
              <a:t>Head Telecommunication Technologies and Network Development</a:t>
            </a:r>
          </a:p>
          <a:p>
            <a:pPr algn="ctr">
              <a:spcBef>
                <a:spcPct val="0"/>
              </a:spcBef>
              <a:buSzTx/>
              <a:buFontTx/>
              <a:buNone/>
            </a:pPr>
            <a:r>
              <a:rPr lang="en-US" altLang="en-US" sz="2000" dirty="0">
                <a:solidFill>
                  <a:srgbClr val="0070C0"/>
                </a:solidFill>
                <a:ea typeface="Verdana" pitchFamily="34" charset="0"/>
                <a:cs typeface="Verdana" pitchFamily="34" charset="0"/>
              </a:rPr>
              <a:t> </a:t>
            </a:r>
            <a:r>
              <a:rPr lang="en-US" altLang="en-US" sz="2000" dirty="0">
                <a:solidFill>
                  <a:srgbClr val="22228B"/>
                </a:solidFill>
                <a:ea typeface="Verdana" pitchFamily="34" charset="0"/>
                <a:cs typeface="Verdana" pitchFamily="34" charset="0"/>
              </a:rPr>
              <a:t>ITU-BDT,</a:t>
            </a:r>
            <a:r>
              <a:rPr lang="en-US" altLang="en-US" sz="2000" dirty="0">
                <a:solidFill>
                  <a:srgbClr val="0070C0"/>
                </a:solidFill>
                <a:ea typeface="Verdana" pitchFamily="34" charset="0"/>
                <a:cs typeface="Verdana" pitchFamily="34" charset="0"/>
              </a:rPr>
              <a:t> </a:t>
            </a:r>
            <a:r>
              <a:rPr lang="en-US" altLang="en-US" sz="2000" dirty="0" smtClean="0">
                <a:solidFill>
                  <a:srgbClr val="0070C0"/>
                </a:solidFill>
                <a:ea typeface="Verdana" pitchFamily="34" charset="0"/>
                <a:cs typeface="Verdana" pitchFamily="34" charset="0"/>
                <a:hlinkClick r:id="rId6"/>
              </a:rPr>
              <a:t>riccardo.passerini@itu.int</a:t>
            </a:r>
            <a:endParaRPr lang="en-US" altLang="en-US" sz="2000" dirty="0" smtClean="0">
              <a:solidFill>
                <a:srgbClr val="0070C0"/>
              </a:solidFill>
              <a:ea typeface="Verdana" pitchFamily="34" charset="0"/>
              <a:cs typeface="Verdana" pitchFamily="34" charset="0"/>
            </a:endParaRPr>
          </a:p>
          <a:p>
            <a:pPr algn="ctr">
              <a:spcBef>
                <a:spcPct val="0"/>
              </a:spcBef>
              <a:buSzTx/>
              <a:buFontTx/>
              <a:buNone/>
            </a:pPr>
            <a:endParaRPr lang="en-US" altLang="en-US" sz="2000" dirty="0">
              <a:solidFill>
                <a:srgbClr val="0070C0"/>
              </a:solidFill>
              <a:ea typeface="Verdana" pitchFamily="34" charset="0"/>
              <a:cs typeface="Verdana" pitchFamily="34" charset="0"/>
            </a:endParaRPr>
          </a:p>
          <a:p>
            <a:pPr algn="ctr">
              <a:spcBef>
                <a:spcPct val="0"/>
              </a:spcBef>
              <a:buSzTx/>
              <a:buFontTx/>
              <a:buNone/>
            </a:pPr>
            <a:r>
              <a:rPr lang="en-US" altLang="en-US" sz="2000" dirty="0" smtClean="0">
                <a:solidFill>
                  <a:srgbClr val="22228B"/>
                </a:solidFill>
                <a:ea typeface="Verdana" pitchFamily="34" charset="0"/>
                <a:cs typeface="Verdana" pitchFamily="34" charset="0"/>
              </a:rPr>
              <a:t> </a:t>
            </a:r>
          </a:p>
          <a:p>
            <a:pPr algn="ctr">
              <a:spcBef>
                <a:spcPct val="0"/>
              </a:spcBef>
              <a:buSzTx/>
              <a:buFontTx/>
              <a:buNone/>
            </a:pPr>
            <a:endParaRPr lang="en-US" altLang="en-US" sz="2000" dirty="0" smtClean="0">
              <a:solidFill>
                <a:srgbClr val="22228B"/>
              </a:solidFill>
              <a:ea typeface="Verdana" pitchFamily="34" charset="0"/>
              <a:cs typeface="Verdana" pitchFamily="34" charset="0"/>
            </a:endParaRPr>
          </a:p>
          <a:p>
            <a:pPr algn="ctr">
              <a:spcBef>
                <a:spcPct val="0"/>
              </a:spcBef>
              <a:buSzTx/>
              <a:buFontTx/>
              <a:buNone/>
            </a:pPr>
            <a:endParaRPr lang="en-US" altLang="en-US" sz="2000" dirty="0" smtClean="0">
              <a:solidFill>
                <a:srgbClr val="22228B"/>
              </a:solidFill>
              <a:ea typeface="Verdana" pitchFamily="34" charset="0"/>
              <a:cs typeface="Verdana" pitchFamily="34" charset="0"/>
            </a:endParaRPr>
          </a:p>
          <a:p>
            <a:pPr algn="ctr">
              <a:spcBef>
                <a:spcPct val="0"/>
              </a:spcBef>
              <a:buSzTx/>
              <a:buFontTx/>
              <a:buNone/>
            </a:pPr>
            <a:endParaRPr lang="en-US" altLang="en-US" sz="2000" dirty="0">
              <a:solidFill>
                <a:srgbClr val="22228B"/>
              </a:solidFill>
              <a:ea typeface="Verdana" pitchFamily="34" charset="0"/>
              <a:cs typeface="Verdana" pitchFamily="34" charset="0"/>
            </a:endParaRPr>
          </a:p>
        </p:txBody>
      </p:sp>
    </p:spTree>
    <p:extLst>
      <p:ext uri="{BB962C8B-B14F-4D97-AF65-F5344CB8AC3E}">
        <p14:creationId xmlns:p14="http://schemas.microsoft.com/office/powerpoint/2010/main" val="29936936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6552" y="44624"/>
            <a:ext cx="8927976" cy="1143000"/>
          </a:xfrm>
        </p:spPr>
        <p:txBody>
          <a:bodyPr>
            <a:noAutofit/>
          </a:bodyPr>
          <a:lstStyle/>
          <a:p>
            <a:r>
              <a:rPr lang="en-US" sz="3200" b="1" dirty="0" smtClean="0">
                <a:solidFill>
                  <a:srgbClr val="1B5BA2"/>
                </a:solidFill>
                <a:latin typeface="Verdana" pitchFamily="34" charset="0"/>
              </a:rPr>
              <a:t>ITU’s Decisions – C&amp;I Action Plan</a:t>
            </a:r>
            <a:endParaRPr lang="en-CA" sz="3200" b="1" dirty="0" smtClean="0">
              <a:solidFill>
                <a:srgbClr val="1B5BA2"/>
              </a:solidFill>
              <a:latin typeface="Verdana" pitchFamily="34" charset="0"/>
            </a:endParaRPr>
          </a:p>
        </p:txBody>
      </p:sp>
      <p:sp>
        <p:nvSpPr>
          <p:cNvPr id="12291" name="Content Placeholder 2"/>
          <p:cNvSpPr>
            <a:spLocks noGrp="1"/>
          </p:cNvSpPr>
          <p:nvPr>
            <p:ph idx="1"/>
          </p:nvPr>
        </p:nvSpPr>
        <p:spPr>
          <a:xfrm>
            <a:off x="539552" y="1412776"/>
            <a:ext cx="8208912" cy="4752528"/>
          </a:xfrm>
          <a:noFill/>
          <a:ln>
            <a:noFill/>
          </a:ln>
          <a:scene3d>
            <a:camera prst="orthographicFront"/>
            <a:lightRig rig="threePt" dir="t"/>
          </a:scene3d>
          <a:sp3d>
            <a:bevelT w="165100" prst="coolSlant"/>
          </a:sp3d>
        </p:spPr>
        <p:txBody>
          <a:bodyPr>
            <a:noAutofit/>
          </a:bodyPr>
          <a:lstStyle/>
          <a:p>
            <a:r>
              <a:rPr lang="en-US" sz="2400" b="1" dirty="0">
                <a:solidFill>
                  <a:srgbClr val="0070C0"/>
                </a:solidFill>
              </a:rPr>
              <a:t>Resolution 177 </a:t>
            </a:r>
            <a:r>
              <a:rPr lang="en-US" sz="2400" dirty="0">
                <a:solidFill>
                  <a:srgbClr val="002060"/>
                </a:solidFill>
              </a:rPr>
              <a:t>ITU Plenipotentiary Conference </a:t>
            </a:r>
          </a:p>
          <a:p>
            <a:pPr>
              <a:buNone/>
            </a:pPr>
            <a:r>
              <a:rPr lang="en-US" sz="2400" dirty="0">
                <a:solidFill>
                  <a:srgbClr val="002060"/>
                </a:solidFill>
              </a:rPr>
              <a:t>	(</a:t>
            </a:r>
            <a:r>
              <a:rPr lang="en-US" sz="2400" dirty="0" smtClean="0">
                <a:solidFill>
                  <a:srgbClr val="002060"/>
                </a:solidFill>
              </a:rPr>
              <a:t>PP-14)</a:t>
            </a:r>
            <a:endParaRPr lang="en-US" sz="2400" b="1" dirty="0">
              <a:solidFill>
                <a:srgbClr val="0070C0"/>
              </a:solidFill>
            </a:endParaRPr>
          </a:p>
          <a:p>
            <a:pPr>
              <a:spcBef>
                <a:spcPts val="600"/>
              </a:spcBef>
            </a:pPr>
            <a:r>
              <a:rPr lang="en-US" sz="2400" b="1" dirty="0">
                <a:solidFill>
                  <a:srgbClr val="0070C0"/>
                </a:solidFill>
              </a:rPr>
              <a:t>Resolution 47 </a:t>
            </a:r>
            <a:r>
              <a:rPr lang="en-US" sz="2400" dirty="0">
                <a:solidFill>
                  <a:srgbClr val="002060"/>
                </a:solidFill>
              </a:rPr>
              <a:t>ITU World Telecommunication Development Conference (</a:t>
            </a:r>
            <a:r>
              <a:rPr lang="en-US" sz="2400" dirty="0" smtClean="0">
                <a:solidFill>
                  <a:srgbClr val="002060"/>
                </a:solidFill>
              </a:rPr>
              <a:t>WTDC-10,  rev. WTDC-14)</a:t>
            </a:r>
            <a:endParaRPr lang="en-US" sz="2400" b="1" dirty="0">
              <a:solidFill>
                <a:srgbClr val="0070C0"/>
              </a:solidFill>
            </a:endParaRPr>
          </a:p>
          <a:p>
            <a:pPr>
              <a:spcBef>
                <a:spcPts val="600"/>
              </a:spcBef>
            </a:pPr>
            <a:r>
              <a:rPr lang="en-US" sz="2400" b="1" dirty="0" smtClean="0">
                <a:solidFill>
                  <a:srgbClr val="0070C0"/>
                </a:solidFill>
              </a:rPr>
              <a:t>Resolution 76 </a:t>
            </a:r>
            <a:r>
              <a:rPr lang="en-US" sz="2400" dirty="0">
                <a:solidFill>
                  <a:srgbClr val="002060"/>
                </a:solidFill>
              </a:rPr>
              <a:t>ITU World Telecommunication Standardization Assembly </a:t>
            </a:r>
            <a:r>
              <a:rPr lang="en-US" sz="2400" dirty="0" smtClean="0">
                <a:solidFill>
                  <a:srgbClr val="002060"/>
                </a:solidFill>
              </a:rPr>
              <a:t>(WTSA-08 rev. WTSA-12)</a:t>
            </a:r>
            <a:endParaRPr lang="en-US" sz="2400" b="1" dirty="0">
              <a:solidFill>
                <a:srgbClr val="0070C0"/>
              </a:solidFill>
            </a:endParaRPr>
          </a:p>
          <a:p>
            <a:r>
              <a:rPr lang="en-US" sz="2400" b="1" dirty="0" smtClean="0">
                <a:solidFill>
                  <a:srgbClr val="0070C0"/>
                </a:solidFill>
              </a:rPr>
              <a:t>Resolution 62 </a:t>
            </a:r>
            <a:r>
              <a:rPr lang="en-US" sz="2400" dirty="0">
                <a:solidFill>
                  <a:srgbClr val="002060"/>
                </a:solidFill>
              </a:rPr>
              <a:t>Radiocommunication Assembly </a:t>
            </a:r>
            <a:r>
              <a:rPr lang="en-US" sz="2400" dirty="0" smtClean="0">
                <a:solidFill>
                  <a:srgbClr val="002060"/>
                </a:solidFill>
              </a:rPr>
              <a:t>(RA-2012)</a:t>
            </a:r>
            <a:endParaRPr lang="en-US" sz="2400" b="1" dirty="0" smtClean="0">
              <a:solidFill>
                <a:srgbClr val="0070C0"/>
              </a:solidFill>
            </a:endParaRPr>
          </a:p>
          <a:p>
            <a:r>
              <a:rPr lang="en-US" sz="2400" b="1" dirty="0" smtClean="0">
                <a:solidFill>
                  <a:srgbClr val="0070C0"/>
                </a:solidFill>
              </a:rPr>
              <a:t>ITU Council Decisions  </a:t>
            </a:r>
            <a:r>
              <a:rPr lang="en-US" sz="2400" dirty="0">
                <a:solidFill>
                  <a:srgbClr val="002060"/>
                </a:solidFill>
              </a:rPr>
              <a:t>(2009, 2010, </a:t>
            </a:r>
            <a:r>
              <a:rPr lang="en-US" sz="2400" dirty="0" smtClean="0">
                <a:solidFill>
                  <a:srgbClr val="002060"/>
                </a:solidFill>
              </a:rPr>
              <a:t>2011,2012</a:t>
            </a:r>
            <a:r>
              <a:rPr lang="en-US" sz="2400" dirty="0">
                <a:solidFill>
                  <a:srgbClr val="002060"/>
                </a:solidFill>
              </a:rPr>
              <a:t>, </a:t>
            </a:r>
            <a:r>
              <a:rPr lang="en-US" sz="2400" dirty="0" smtClean="0">
                <a:solidFill>
                  <a:srgbClr val="002060"/>
                </a:solidFill>
              </a:rPr>
              <a:t>2013, 2014)</a:t>
            </a:r>
            <a:endParaRPr lang="en-CA" sz="2400" dirty="0">
              <a:solidFill>
                <a:srgbClr val="002060"/>
              </a:solidFill>
            </a:endParaRPr>
          </a:p>
        </p:txBody>
      </p:sp>
    </p:spTree>
    <p:extLst>
      <p:ext uri="{BB962C8B-B14F-4D97-AF65-F5344CB8AC3E}">
        <p14:creationId xmlns:p14="http://schemas.microsoft.com/office/powerpoint/2010/main" val="117553462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79512" y="242261"/>
            <a:ext cx="8132763" cy="584775"/>
          </a:xfrm>
        </p:spPr>
        <p:txBody>
          <a:bodyPr/>
          <a:lstStyle/>
          <a:p>
            <a:pPr eaLnBrk="1" hangingPunct="1"/>
            <a:r>
              <a:rPr lang="en-US" sz="3200" dirty="0" smtClean="0"/>
              <a:t>“The ITU 4 Pillars”</a:t>
            </a:r>
            <a:endParaRPr lang="en-CA" sz="3200" dirty="0" smtClean="0">
              <a:latin typeface="Arial" pitchFamily="34" charset="0"/>
            </a:endParaRPr>
          </a:p>
        </p:txBody>
      </p:sp>
      <p:graphicFrame>
        <p:nvGraphicFramePr>
          <p:cNvPr id="2" name="Diagram 1"/>
          <p:cNvGraphicFramePr/>
          <p:nvPr>
            <p:extLst>
              <p:ext uri="{D42A27DB-BD31-4B8C-83A1-F6EECF244321}">
                <p14:modId xmlns:p14="http://schemas.microsoft.com/office/powerpoint/2010/main" val="2784108068"/>
              </p:ext>
            </p:extLst>
          </p:nvPr>
        </p:nvGraphicFramePr>
        <p:xfrm>
          <a:off x="1403648"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516535"/>
            <a:ext cx="7024066" cy="584775"/>
          </a:xfrm>
        </p:spPr>
        <p:txBody>
          <a:bodyPr/>
          <a:lstStyle/>
          <a:p>
            <a:r>
              <a:rPr lang="en-US" sz="3200" dirty="0" smtClean="0"/>
              <a:t>The ITU 4 “Pillars”</a:t>
            </a:r>
            <a:endParaRPr lang="en-US" sz="3200" dirty="0"/>
          </a:p>
        </p:txBody>
      </p:sp>
      <p:sp>
        <p:nvSpPr>
          <p:cNvPr id="3" name="Content Placeholder 2"/>
          <p:cNvSpPr>
            <a:spLocks noGrp="1"/>
          </p:cNvSpPr>
          <p:nvPr>
            <p:ph idx="1"/>
          </p:nvPr>
        </p:nvSpPr>
        <p:spPr>
          <a:xfrm>
            <a:off x="572270" y="1628774"/>
            <a:ext cx="7884343" cy="4824561"/>
          </a:xfrm>
        </p:spPr>
        <p:txBody>
          <a:bodyPr>
            <a:normAutofit/>
          </a:bodyPr>
          <a:lstStyle/>
          <a:p>
            <a:r>
              <a:rPr lang="en-US" b="1" dirty="0" smtClean="0">
                <a:solidFill>
                  <a:schemeClr val="tx2">
                    <a:lumMod val="50000"/>
                  </a:schemeClr>
                </a:solidFill>
              </a:rPr>
              <a:t>The Standardization Sector Side</a:t>
            </a:r>
          </a:p>
          <a:p>
            <a:pPr>
              <a:buFont typeface="Wingdings" panose="05000000000000000000" pitchFamily="2" charset="2"/>
              <a:buChar char="v"/>
            </a:pPr>
            <a:r>
              <a:rPr lang="en-US" sz="2800" dirty="0" smtClean="0">
                <a:solidFill>
                  <a:srgbClr val="FF0000"/>
                </a:solidFill>
              </a:rPr>
              <a:t>Conformity Assessment</a:t>
            </a:r>
          </a:p>
          <a:p>
            <a:pPr>
              <a:buFont typeface="Wingdings" panose="05000000000000000000" pitchFamily="2" charset="2"/>
              <a:buChar char="v"/>
            </a:pPr>
            <a:r>
              <a:rPr lang="en-US" sz="2800" dirty="0" smtClean="0">
                <a:solidFill>
                  <a:srgbClr val="FF0000"/>
                </a:solidFill>
              </a:rPr>
              <a:t>Interoperability Events</a:t>
            </a:r>
          </a:p>
          <a:p>
            <a:endParaRPr lang="en-US" dirty="0"/>
          </a:p>
          <a:p>
            <a:r>
              <a:rPr lang="en-US" b="1" dirty="0" smtClean="0">
                <a:solidFill>
                  <a:schemeClr val="tx2">
                    <a:lumMod val="50000"/>
                  </a:schemeClr>
                </a:solidFill>
              </a:rPr>
              <a:t>The Development Sector Side</a:t>
            </a:r>
          </a:p>
          <a:p>
            <a:pPr>
              <a:buFont typeface="Wingdings" panose="05000000000000000000" pitchFamily="2" charset="2"/>
              <a:buChar char="v"/>
            </a:pPr>
            <a:r>
              <a:rPr lang="en-US" sz="2800" dirty="0" smtClean="0">
                <a:solidFill>
                  <a:srgbClr val="FF0000"/>
                </a:solidFill>
              </a:rPr>
              <a:t>Capacity building</a:t>
            </a:r>
          </a:p>
          <a:p>
            <a:pPr>
              <a:buFont typeface="Wingdings" panose="05000000000000000000" pitchFamily="2" charset="2"/>
              <a:buChar char="v"/>
            </a:pPr>
            <a:r>
              <a:rPr lang="en-US" sz="2800" dirty="0" smtClean="0">
                <a:solidFill>
                  <a:srgbClr val="FF0000"/>
                </a:solidFill>
              </a:rPr>
              <a:t>Establishing C&amp;I </a:t>
            </a:r>
            <a:r>
              <a:rPr lang="en-US" sz="2800" dirty="0" err="1" smtClean="0">
                <a:solidFill>
                  <a:srgbClr val="FF0000"/>
                </a:solidFill>
              </a:rPr>
              <a:t>programmes</a:t>
            </a:r>
            <a:r>
              <a:rPr lang="en-US" sz="2800" dirty="0" smtClean="0">
                <a:solidFill>
                  <a:srgbClr val="FF0000"/>
                </a:solidFill>
              </a:rPr>
              <a:t> in developing countries </a:t>
            </a:r>
          </a:p>
          <a:p>
            <a:endParaRPr lang="en-US" dirty="0"/>
          </a:p>
        </p:txBody>
      </p:sp>
    </p:spTree>
    <p:extLst>
      <p:ext uri="{BB962C8B-B14F-4D97-AF65-F5344CB8AC3E}">
        <p14:creationId xmlns:p14="http://schemas.microsoft.com/office/powerpoint/2010/main" val="387527448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0040" y="109082"/>
            <a:ext cx="8132763" cy="954107"/>
          </a:xfrm>
        </p:spPr>
        <p:txBody>
          <a:bodyPr/>
          <a:lstStyle/>
          <a:p>
            <a:pPr eaLnBrk="1" hangingPunct="1"/>
            <a:r>
              <a:rPr lang="en-CA" sz="2800" dirty="0" smtClean="0"/>
              <a:t>The Telecommunication Development  </a:t>
            </a:r>
            <a:r>
              <a:rPr lang="en-US" sz="2800" dirty="0" smtClean="0"/>
              <a:t>Bureau Side</a:t>
            </a:r>
            <a:endParaRPr lang="en-CA" sz="2800" dirty="0" smtClean="0">
              <a:latin typeface="Arial" pitchFamily="34" charset="0"/>
            </a:endParaRPr>
          </a:p>
        </p:txBody>
      </p:sp>
      <p:sp>
        <p:nvSpPr>
          <p:cNvPr id="4" name="Content Placeholder 2"/>
          <p:cNvSpPr txBox="1">
            <a:spLocks/>
          </p:cNvSpPr>
          <p:nvPr/>
        </p:nvSpPr>
        <p:spPr bwMode="auto">
          <a:xfrm>
            <a:off x="539480" y="2492896"/>
            <a:ext cx="8064897" cy="3984100"/>
          </a:xfrm>
          <a:prstGeom prst="rect">
            <a:avLst/>
          </a:prstGeom>
          <a:noFill/>
          <a:ln w="9525">
            <a:noFill/>
            <a:miter lim="800000"/>
            <a:headEnd/>
            <a:tailEnd/>
          </a:ln>
          <a:scene3d>
            <a:camera prst="orthographicFront"/>
            <a:lightRig rig="threePt" dir="t"/>
          </a:scene3d>
          <a:sp3d>
            <a:bevelT w="165100" prst="coolSlant"/>
          </a:sp3d>
          <a:extLst/>
        </p:spPr>
        <p:txBody>
          <a:bodyPr/>
          <a:lstStyle/>
          <a:p>
            <a:pPr eaLnBrk="0" hangingPunct="0"/>
            <a:r>
              <a:rPr lang="en-GB" sz="2400" dirty="0" smtClean="0">
                <a:latin typeface="Verdana" pitchFamily="34" charset="0"/>
                <a:cs typeface="Times New Roman" pitchFamily="18" charset="0"/>
              </a:rPr>
              <a:t>ITU </a:t>
            </a:r>
            <a:r>
              <a:rPr lang="en-GB" sz="2400" dirty="0" smtClean="0">
                <a:latin typeface="Verdana" pitchFamily="34" charset="0"/>
                <a:cs typeface="Times New Roman" pitchFamily="18" charset="0"/>
                <a:hlinkClick r:id="rId2"/>
              </a:rPr>
              <a:t>Forums</a:t>
            </a:r>
            <a:r>
              <a:rPr lang="en-GB" sz="2400" dirty="0" smtClean="0">
                <a:latin typeface="Verdana" pitchFamily="34" charset="0"/>
                <a:cs typeface="Times New Roman" pitchFamily="18" charset="0"/>
              </a:rPr>
              <a:t> with in-deep consideration for test centres and Capacity Building in the Regions</a:t>
            </a:r>
            <a:endParaRPr lang="en-GB" sz="1400" dirty="0" smtClean="0">
              <a:latin typeface="Verdana" pitchFamily="34" charset="0"/>
              <a:cs typeface="Times New Roman" pitchFamily="18" charset="0"/>
            </a:endParaRPr>
          </a:p>
          <a:p>
            <a:pPr eaLnBrk="0" hangingPunct="0"/>
            <a:r>
              <a:rPr lang="en-GB" sz="2000" b="1" dirty="0" smtClean="0">
                <a:latin typeface="Verdana" pitchFamily="34" charset="0"/>
                <a:cs typeface="Times New Roman" pitchFamily="18" charset="0"/>
              </a:rPr>
              <a:t>Held 2010 -2013</a:t>
            </a:r>
            <a:r>
              <a:rPr lang="en-GB" sz="2000" dirty="0" smtClean="0">
                <a:latin typeface="Verdana" pitchFamily="34" charset="0"/>
                <a:cs typeface="Times New Roman" pitchFamily="18" charset="0"/>
              </a:rPr>
              <a:t>:</a:t>
            </a:r>
          </a:p>
          <a:p>
            <a:pPr marL="355600" indent="-355600" eaLnBrk="0" hangingPunct="0">
              <a:buFont typeface="Wingdings" pitchFamily="2" charset="2"/>
              <a:buChar char="v"/>
            </a:pPr>
            <a:r>
              <a:rPr lang="en-GB" sz="2000" dirty="0" smtClean="0">
                <a:latin typeface="Verdana" pitchFamily="34" charset="0"/>
                <a:cs typeface="Times New Roman" pitchFamily="18" charset="0"/>
              </a:rPr>
              <a:t>Africa (Kenya 2010, Ghana 2011)</a:t>
            </a:r>
          </a:p>
          <a:p>
            <a:pPr marL="355600" indent="-355600" eaLnBrk="0" hangingPunct="0">
              <a:buFont typeface="Wingdings" pitchFamily="2" charset="2"/>
              <a:buChar char="v"/>
            </a:pPr>
            <a:r>
              <a:rPr lang="en-GB" sz="2000" dirty="0" smtClean="0">
                <a:latin typeface="Verdana" pitchFamily="34" charset="0"/>
                <a:cs typeface="Times New Roman" pitchFamily="18" charset="0"/>
              </a:rPr>
              <a:t>CIS (Moscow 2011)</a:t>
            </a:r>
          </a:p>
          <a:p>
            <a:pPr marL="355600" indent="-355600" eaLnBrk="0" hangingPunct="0">
              <a:buFont typeface="Wingdings" pitchFamily="2" charset="2"/>
              <a:buChar char="v"/>
            </a:pPr>
            <a:r>
              <a:rPr lang="en-GB" sz="2000" dirty="0" smtClean="0">
                <a:latin typeface="Verdana" pitchFamily="34" charset="0"/>
                <a:cs typeface="Times New Roman" pitchFamily="18" charset="0"/>
              </a:rPr>
              <a:t>Americas (Brasilia 2012)</a:t>
            </a:r>
          </a:p>
          <a:p>
            <a:pPr marL="355600" indent="-355600" eaLnBrk="0" hangingPunct="0">
              <a:buFont typeface="Wingdings" pitchFamily="2" charset="2"/>
              <a:buChar char="v"/>
            </a:pPr>
            <a:r>
              <a:rPr lang="en-GB" sz="2000" dirty="0" smtClean="0">
                <a:latin typeface="Verdana" pitchFamily="34" charset="0"/>
                <a:cs typeface="Times New Roman" pitchFamily="18" charset="0"/>
              </a:rPr>
              <a:t>Arab States (Tunis 2012) Forum and Training</a:t>
            </a:r>
          </a:p>
          <a:p>
            <a:pPr marL="355600" indent="-355600" eaLnBrk="0" hangingPunct="0">
              <a:buFont typeface="Wingdings" pitchFamily="2" charset="2"/>
              <a:buChar char="v"/>
            </a:pPr>
            <a:r>
              <a:rPr lang="en-GB" sz="2000" dirty="0" smtClean="0">
                <a:latin typeface="Verdana" pitchFamily="34" charset="0"/>
                <a:cs typeface="Times New Roman" pitchFamily="18" charset="0"/>
              </a:rPr>
              <a:t>Asia Pacific (Myanmar 2013)  </a:t>
            </a:r>
          </a:p>
          <a:p>
            <a:pPr marL="355600" indent="-355600" eaLnBrk="0" hangingPunct="0"/>
            <a:r>
              <a:rPr lang="en-GB" sz="2000" b="1" dirty="0" smtClean="0">
                <a:latin typeface="Verdana" pitchFamily="34" charset="0"/>
                <a:cs typeface="Times New Roman" pitchFamily="18" charset="0"/>
              </a:rPr>
              <a:t>Held 2014</a:t>
            </a:r>
            <a:r>
              <a:rPr lang="en-GB" sz="2000" dirty="0" smtClean="0">
                <a:latin typeface="Verdana" pitchFamily="34" charset="0"/>
                <a:cs typeface="Times New Roman" pitchFamily="18" charset="0"/>
              </a:rPr>
              <a:t>:</a:t>
            </a:r>
          </a:p>
          <a:p>
            <a:pPr marL="355600" indent="-355600" eaLnBrk="0" hangingPunct="0">
              <a:buFont typeface="Wingdings" pitchFamily="2" charset="2"/>
              <a:buChar char="v"/>
            </a:pPr>
            <a:r>
              <a:rPr lang="en-GB" sz="2000" dirty="0" smtClean="0">
                <a:latin typeface="Verdana" pitchFamily="34" charset="0"/>
                <a:cs typeface="Times New Roman" pitchFamily="18" charset="0"/>
              </a:rPr>
              <a:t>CIS (Moscow)</a:t>
            </a:r>
            <a:endParaRPr lang="en-GB" sz="2000" b="1" dirty="0" smtClean="0">
              <a:solidFill>
                <a:srgbClr val="FF0000"/>
              </a:solidFill>
              <a:latin typeface="Verdana" pitchFamily="34" charset="0"/>
              <a:cs typeface="Times New Roman" pitchFamily="18" charset="0"/>
            </a:endParaRPr>
          </a:p>
          <a:p>
            <a:pPr marL="355600" indent="-355600" eaLnBrk="0" hangingPunct="0">
              <a:buFont typeface="Wingdings" pitchFamily="2" charset="2"/>
              <a:buChar char="v"/>
            </a:pPr>
            <a:endParaRPr lang="en-GB" sz="2000" dirty="0" smtClean="0">
              <a:solidFill>
                <a:srgbClr val="FF0000"/>
              </a:solidFill>
              <a:latin typeface="Verdana" pitchFamily="34" charset="0"/>
              <a:cs typeface="Times New Roman" pitchFamily="18" charset="0"/>
            </a:endParaRPr>
          </a:p>
          <a:p>
            <a:pPr eaLnBrk="0" hangingPunct="0"/>
            <a:endParaRPr lang="en-GB" sz="2400" dirty="0">
              <a:latin typeface="Verdana" pitchFamily="34" charset="0"/>
            </a:endParaRPr>
          </a:p>
        </p:txBody>
      </p:sp>
      <p:sp>
        <p:nvSpPr>
          <p:cNvPr id="5" name="Content Placeholder 2"/>
          <p:cNvSpPr txBox="1">
            <a:spLocks/>
          </p:cNvSpPr>
          <p:nvPr/>
        </p:nvSpPr>
        <p:spPr bwMode="auto">
          <a:xfrm>
            <a:off x="390334" y="1069316"/>
            <a:ext cx="8073749" cy="1584176"/>
          </a:xfrm>
          <a:prstGeom prst="rect">
            <a:avLst/>
          </a:prstGeom>
          <a:noFill/>
          <a:ln w="9525">
            <a:noFill/>
            <a:miter lim="800000"/>
            <a:headEnd/>
            <a:tailEnd/>
          </a:ln>
          <a:scene3d>
            <a:camera prst="orthographicFront"/>
            <a:lightRig rig="threePt" dir="t"/>
          </a:scene3d>
          <a:sp3d>
            <a:bevelT w="165100" prst="coolSlant"/>
          </a:sp3d>
          <a:extLst/>
        </p:spPr>
        <p:txBody>
          <a:bodyPr/>
          <a:lstStyle/>
          <a:p>
            <a:pPr marL="354013" indent="-354013" eaLnBrk="0" hangingPunct="0">
              <a:buFont typeface="Wingdings" pitchFamily="2" charset="2"/>
              <a:buChar char="v"/>
            </a:pPr>
            <a:r>
              <a:rPr lang="en-GB" sz="2400" dirty="0" smtClean="0">
                <a:latin typeface="Verdana" pitchFamily="34" charset="0"/>
                <a:cs typeface="Times New Roman" pitchFamily="18" charset="0"/>
              </a:rPr>
              <a:t>Capacity building</a:t>
            </a:r>
          </a:p>
          <a:p>
            <a:pPr marL="354013" indent="-354013" eaLnBrk="0" hangingPunct="0">
              <a:buFont typeface="Wingdings" pitchFamily="2" charset="2"/>
              <a:buChar char="v"/>
            </a:pPr>
            <a:r>
              <a:rPr lang="en-GB" sz="2400" dirty="0" smtClean="0">
                <a:latin typeface="Verdana" pitchFamily="34" charset="0"/>
                <a:cs typeface="Times New Roman" pitchFamily="18" charset="0"/>
              </a:rPr>
              <a:t>Establishment of test centres and appropriate C&amp;I Regimes including MRAs in developing countries.</a:t>
            </a:r>
            <a:endParaRPr lang="en-GB" sz="2400" dirty="0">
              <a:latin typeface="Verdana" pitchFamily="34" charset="0"/>
            </a:endParaRPr>
          </a:p>
        </p:txBody>
      </p:sp>
    </p:spTree>
    <p:extLst>
      <p:ext uri="{BB962C8B-B14F-4D97-AF65-F5344CB8AC3E}">
        <p14:creationId xmlns:p14="http://schemas.microsoft.com/office/powerpoint/2010/main" val="64210627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49237" y="-46295"/>
            <a:ext cx="8643937" cy="1439862"/>
          </a:xfrm>
          <a:prstGeom prst="rect">
            <a:avLst/>
          </a:prstGeom>
          <a:noFill/>
          <a:ln w="9525">
            <a:noFill/>
            <a:miter lim="800000"/>
            <a:headEnd/>
            <a:tailEnd/>
          </a:ln>
        </p:spPr>
        <p:txBody>
          <a:bodyPr anchor="ctr">
            <a:normAutofit/>
          </a:bodyPr>
          <a:lstStyle/>
          <a:p>
            <a:pPr algn="ctr" fontAlgn="auto">
              <a:spcAft>
                <a:spcPts val="0"/>
              </a:spcAft>
              <a:defRPr/>
            </a:pPr>
            <a:r>
              <a:rPr lang="en-US" sz="3200" b="1" kern="0" dirty="0">
                <a:solidFill>
                  <a:srgbClr val="1B5BA2"/>
                </a:solidFill>
                <a:latin typeface="+mn-lt"/>
                <a:ea typeface="+mj-ea"/>
                <a:cs typeface="+mj-cs"/>
              </a:rPr>
              <a:t>Capacity building and test </a:t>
            </a:r>
            <a:r>
              <a:rPr lang="en-US" sz="3200" b="1" kern="0" dirty="0" err="1">
                <a:solidFill>
                  <a:srgbClr val="1B5BA2"/>
                </a:solidFill>
                <a:latin typeface="+mn-lt"/>
                <a:ea typeface="+mj-ea"/>
                <a:cs typeface="+mj-cs"/>
              </a:rPr>
              <a:t>centres</a:t>
            </a:r>
            <a:endParaRPr lang="en-US" sz="3200" b="1" kern="0" dirty="0">
              <a:solidFill>
                <a:srgbClr val="1B5BA2"/>
              </a:solidFill>
              <a:latin typeface="+mn-lt"/>
              <a:ea typeface="+mj-ea"/>
              <a:cs typeface="+mj-cs"/>
            </a:endParaRPr>
          </a:p>
        </p:txBody>
      </p:sp>
      <p:sp>
        <p:nvSpPr>
          <p:cNvPr id="6" name="Rectangle 3"/>
          <p:cNvSpPr txBox="1">
            <a:spLocks noChangeArrowheads="1"/>
          </p:cNvSpPr>
          <p:nvPr/>
        </p:nvSpPr>
        <p:spPr bwMode="auto">
          <a:xfrm>
            <a:off x="685005" y="1355149"/>
            <a:ext cx="7772400" cy="4680520"/>
          </a:xfrm>
          <a:prstGeom prst="rect">
            <a:avLst/>
          </a:prstGeom>
          <a:noFill/>
          <a:ln w="9525">
            <a:noFill/>
            <a:miter lim="800000"/>
            <a:headEnd/>
            <a:tailEnd/>
          </a:ln>
          <a:scene3d>
            <a:camera prst="orthographicFront"/>
            <a:lightRig rig="threePt" dir="t"/>
          </a:scene3d>
          <a:sp3d>
            <a:bevelT w="165100" prst="coolSlant"/>
          </a:sp3d>
        </p:spPr>
        <p:txBody>
          <a:bodyPr/>
          <a:lstStyle/>
          <a:p>
            <a:pPr marL="342900" indent="-342900" algn="just">
              <a:spcBef>
                <a:spcPct val="20000"/>
              </a:spcBef>
              <a:buSzPct val="100000"/>
              <a:buFont typeface="Wingdings" pitchFamily="2" charset="2"/>
              <a:buChar char="v"/>
              <a:defRPr/>
            </a:pPr>
            <a:r>
              <a:rPr lang="en-US" sz="2400" dirty="0">
                <a:solidFill>
                  <a:srgbClr val="1B5BA2"/>
                </a:solidFill>
              </a:rPr>
              <a:t>ITU is implementing proposals on human </a:t>
            </a:r>
            <a:r>
              <a:rPr lang="en-US" sz="2400" b="1" i="1" dirty="0">
                <a:solidFill>
                  <a:srgbClr val="FF0000"/>
                </a:solidFill>
              </a:rPr>
              <a:t>capacity building</a:t>
            </a:r>
          </a:p>
          <a:p>
            <a:pPr marL="342900" indent="-342900" algn="just">
              <a:spcBef>
                <a:spcPct val="20000"/>
              </a:spcBef>
              <a:buSzPct val="100000"/>
              <a:defRPr/>
            </a:pPr>
            <a:endParaRPr lang="en-US" sz="2400" dirty="0">
              <a:solidFill>
                <a:srgbClr val="1B5BA2"/>
              </a:solidFill>
            </a:endParaRPr>
          </a:p>
          <a:p>
            <a:pPr marL="342900" indent="-342900">
              <a:spcBef>
                <a:spcPct val="20000"/>
              </a:spcBef>
              <a:buSzPct val="100000"/>
              <a:buFont typeface="Wingdings" pitchFamily="2" charset="2"/>
              <a:buChar char="v"/>
              <a:defRPr/>
            </a:pPr>
            <a:r>
              <a:rPr lang="en-US" sz="2400" dirty="0">
                <a:solidFill>
                  <a:srgbClr val="1B5BA2"/>
                </a:solidFill>
              </a:rPr>
              <a:t>ITU will assist developing countries in the establishment of test facilities and in cooperation with </a:t>
            </a:r>
            <a:r>
              <a:rPr lang="en-US" sz="2400" b="1" i="1" dirty="0">
                <a:solidFill>
                  <a:srgbClr val="FF0000"/>
                </a:solidFill>
              </a:rPr>
              <a:t>international institutions</a:t>
            </a:r>
            <a:r>
              <a:rPr lang="en-US" sz="2400" dirty="0">
                <a:solidFill>
                  <a:srgbClr val="1B5BA2"/>
                </a:solidFill>
              </a:rPr>
              <a:t>:</a:t>
            </a:r>
          </a:p>
          <a:p>
            <a:pPr marL="800100" lvl="1" indent="-342900">
              <a:spcBef>
                <a:spcPct val="20000"/>
              </a:spcBef>
              <a:buSzPct val="100000"/>
              <a:buFont typeface="Wingdings" pitchFamily="2" charset="2"/>
              <a:buChar char="Ø"/>
              <a:defRPr/>
            </a:pPr>
            <a:r>
              <a:rPr lang="en-US" sz="2400" dirty="0">
                <a:solidFill>
                  <a:srgbClr val="1B5BA2"/>
                </a:solidFill>
              </a:rPr>
              <a:t>UNIDO </a:t>
            </a:r>
          </a:p>
          <a:p>
            <a:pPr marL="800100" lvl="1" indent="-342900">
              <a:spcBef>
                <a:spcPct val="20000"/>
              </a:spcBef>
              <a:buSzPct val="100000"/>
              <a:buFont typeface="Wingdings" pitchFamily="2" charset="2"/>
              <a:buChar char="Ø"/>
              <a:defRPr/>
            </a:pPr>
            <a:r>
              <a:rPr lang="en-US" sz="2400" dirty="0">
                <a:solidFill>
                  <a:srgbClr val="1B5BA2"/>
                </a:solidFill>
              </a:rPr>
              <a:t>International Laboratory Accreditation Cooperation (ILAC)</a:t>
            </a:r>
          </a:p>
          <a:p>
            <a:pPr marL="800100" lvl="1" indent="-342900">
              <a:spcBef>
                <a:spcPct val="20000"/>
              </a:spcBef>
              <a:buSzPct val="100000"/>
              <a:buFont typeface="Wingdings" pitchFamily="2" charset="2"/>
              <a:buChar char="Ø"/>
              <a:defRPr/>
            </a:pPr>
            <a:r>
              <a:rPr lang="en-US" sz="2400" dirty="0">
                <a:solidFill>
                  <a:srgbClr val="1B5BA2"/>
                </a:solidFill>
              </a:rPr>
              <a:t>International Accreditation Forum (IAF),…)</a:t>
            </a:r>
          </a:p>
          <a:p>
            <a:pPr marL="800100" lvl="1" indent="-342900">
              <a:spcBef>
                <a:spcPct val="20000"/>
              </a:spcBef>
              <a:buSzPct val="100000"/>
              <a:buFont typeface="Wingdings" pitchFamily="2" charset="2"/>
              <a:buChar char="Ø"/>
              <a:defRPr/>
            </a:pPr>
            <a:r>
              <a:rPr lang="en-US" sz="2400" dirty="0">
                <a:solidFill>
                  <a:srgbClr val="1B5BA2"/>
                </a:solidFill>
              </a:rPr>
              <a:t>Labs and R&amp;D institutions</a:t>
            </a:r>
          </a:p>
        </p:txBody>
      </p:sp>
    </p:spTree>
    <p:extLst>
      <p:ext uri="{BB962C8B-B14F-4D97-AF65-F5344CB8AC3E}">
        <p14:creationId xmlns:p14="http://schemas.microsoft.com/office/powerpoint/2010/main" val="326009209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2536" y="-62057"/>
            <a:ext cx="8456613" cy="984885"/>
          </a:xfrm>
        </p:spPr>
        <p:txBody>
          <a:bodyPr/>
          <a:lstStyle/>
          <a:p>
            <a:r>
              <a:rPr lang="en-CA" sz="2800" dirty="0" smtClean="0">
                <a:latin typeface="+mn-lt"/>
                <a:cs typeface="Arial" pitchFamily="34" charset="0"/>
              </a:rPr>
              <a:t>Needs in Developing Countries for Test Labs and/or MRAs</a:t>
            </a:r>
          </a:p>
        </p:txBody>
      </p:sp>
      <p:sp>
        <p:nvSpPr>
          <p:cNvPr id="10243" name="Content Placeholder 2"/>
          <p:cNvSpPr>
            <a:spLocks noGrp="1"/>
          </p:cNvSpPr>
          <p:nvPr>
            <p:ph idx="1"/>
          </p:nvPr>
        </p:nvSpPr>
        <p:spPr>
          <a:xfrm>
            <a:off x="467544" y="1268760"/>
            <a:ext cx="8064896" cy="5688632"/>
          </a:xfrm>
        </p:spPr>
        <p:txBody>
          <a:bodyPr>
            <a:normAutofit fontScale="92500" lnSpcReduction="20000"/>
          </a:bodyPr>
          <a:lstStyle/>
          <a:p>
            <a:pPr>
              <a:defRPr/>
            </a:pPr>
            <a:r>
              <a:rPr lang="en-CA" sz="2400" dirty="0" smtClean="0"/>
              <a:t>Conformity Assessment Bodies to contribute to create an orderly telecom apparatus </a:t>
            </a:r>
            <a:r>
              <a:rPr lang="en-CA" sz="2400" dirty="0" smtClean="0">
                <a:solidFill>
                  <a:schemeClr val="tx1"/>
                </a:solidFill>
              </a:rPr>
              <a:t>market </a:t>
            </a:r>
            <a:r>
              <a:rPr lang="en-CA" sz="2400" dirty="0" smtClean="0"/>
              <a:t>place </a:t>
            </a:r>
          </a:p>
          <a:p>
            <a:pPr>
              <a:buNone/>
              <a:defRPr/>
            </a:pPr>
            <a:endParaRPr lang="en-CA" sz="2400" dirty="0" smtClean="0"/>
          </a:p>
          <a:p>
            <a:pPr>
              <a:defRPr/>
            </a:pPr>
            <a:r>
              <a:rPr lang="en-CA" sz="2400" dirty="0" smtClean="0"/>
              <a:t>Once reference standards and procedures are in place, test labs and/or MRAs can approve equipment for compliance</a:t>
            </a:r>
          </a:p>
          <a:p>
            <a:pPr marL="0" indent="0">
              <a:buNone/>
              <a:defRPr/>
            </a:pPr>
            <a:r>
              <a:rPr lang="en-CA" sz="2400" dirty="0" smtClean="0"/>
              <a:t> </a:t>
            </a:r>
          </a:p>
          <a:p>
            <a:pPr>
              <a:defRPr/>
            </a:pPr>
            <a:r>
              <a:rPr lang="en-CA" sz="2400" dirty="0" smtClean="0"/>
              <a:t>Sharing test labs resources and using same procedures amongst countries and regions may lowering overall costs while continuing addressing regional priorities </a:t>
            </a:r>
          </a:p>
          <a:p>
            <a:pPr>
              <a:buNone/>
              <a:defRPr/>
            </a:pPr>
            <a:endParaRPr lang="en-CA" sz="2400" dirty="0" smtClean="0"/>
          </a:p>
          <a:p>
            <a:pPr>
              <a:defRPr/>
            </a:pPr>
            <a:r>
              <a:rPr lang="en-CA" sz="2400" dirty="0" smtClean="0"/>
              <a:t>A robust framework (following international procedures – ISO/CASCO) needed for trust and confidence in test results and among test labs (MRAs) </a:t>
            </a:r>
          </a:p>
          <a:p>
            <a:pPr marL="0" indent="0">
              <a:buFont typeface="Wingdings" pitchFamily="2" charset="2"/>
              <a:buNone/>
              <a:defRPr/>
            </a:pPr>
            <a:r>
              <a:rPr lang="en-CA" sz="2400" dirty="0" smtClean="0"/>
              <a:t>  </a:t>
            </a:r>
          </a:p>
        </p:txBody>
      </p:sp>
    </p:spTree>
    <p:extLst>
      <p:ext uri="{BB962C8B-B14F-4D97-AF65-F5344CB8AC3E}">
        <p14:creationId xmlns:p14="http://schemas.microsoft.com/office/powerpoint/2010/main" val="55180699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esentation Format">
  <a:themeElements>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resentation Forma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Format">
  <a:themeElements>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resentation Forma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44E79213C8544E94BEEE54E620DC64" ma:contentTypeVersion="2" ma:contentTypeDescription="Create a new document." ma:contentTypeScope="" ma:versionID="dae8bdb4a9d5ad1ca2052e79c107dd70">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f03cfa57e716973114bdf2422329f5c"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1A9CE-7498-4CC8-84B9-6F5F2671649F}"/>
</file>

<file path=customXml/itemProps2.xml><?xml version="1.0" encoding="utf-8"?>
<ds:datastoreItem xmlns:ds="http://schemas.openxmlformats.org/officeDocument/2006/customXml" ds:itemID="{56994FC4-8BF7-44AE-BA81-3559D47F9A3B}"/>
</file>

<file path=customXml/itemProps3.xml><?xml version="1.0" encoding="utf-8"?>
<ds:datastoreItem xmlns:ds="http://schemas.openxmlformats.org/officeDocument/2006/customXml" ds:itemID="{7CDD113E-E30C-4D8B-B80C-6F6476DEA7CA}"/>
</file>

<file path=docProps/app.xml><?xml version="1.0" encoding="utf-8"?>
<Properties xmlns="http://schemas.openxmlformats.org/officeDocument/2006/extended-properties" xmlns:vt="http://schemas.openxmlformats.org/officeDocument/2006/docPropsVTypes">
  <Template/>
  <TotalTime>7429</TotalTime>
  <Words>2215</Words>
  <Application>Microsoft Office PowerPoint</Application>
  <PresentationFormat>On-screen Show (4:3)</PresentationFormat>
  <Paragraphs>303</Paragraphs>
  <Slides>38</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MS PGothic</vt:lpstr>
      <vt:lpstr>Univers</vt:lpstr>
      <vt:lpstr>Zurich BT</vt:lpstr>
      <vt:lpstr>Arial</vt:lpstr>
      <vt:lpstr>Calibri</vt:lpstr>
      <vt:lpstr>Times New Roman</vt:lpstr>
      <vt:lpstr>Verdana</vt:lpstr>
      <vt:lpstr>Wingdings</vt:lpstr>
      <vt:lpstr>Presentation Format</vt:lpstr>
      <vt:lpstr>1_Presentation Format</vt:lpstr>
      <vt:lpstr>PowerPoint Presentation</vt:lpstr>
      <vt:lpstr>C&amp;I Programme</vt:lpstr>
      <vt:lpstr>Conformity Assessment benefits</vt:lpstr>
      <vt:lpstr>ITU’s Decisions – C&amp;I Action Plan</vt:lpstr>
      <vt:lpstr>“The ITU 4 Pillars”</vt:lpstr>
      <vt:lpstr>The ITU 4 “Pillars”</vt:lpstr>
      <vt:lpstr>The Telecommunication Development  Bureau Side</vt:lpstr>
      <vt:lpstr>PowerPoint Presentation</vt:lpstr>
      <vt:lpstr>Needs in Developing Countries for Test Labs and/or MRAs</vt:lpstr>
      <vt:lpstr>Pillar 3</vt:lpstr>
      <vt:lpstr>Partnership and Collaboration</vt:lpstr>
      <vt:lpstr>ITU Training activities on C&amp;I</vt:lpstr>
      <vt:lpstr>ITU Training activities on C&amp;I for 2015</vt:lpstr>
      <vt:lpstr>Training Goals</vt:lpstr>
      <vt:lpstr>Training on C&amp;I</vt:lpstr>
      <vt:lpstr>Pillar 4 </vt:lpstr>
      <vt:lpstr>ITU C&amp;I Guidelines</vt:lpstr>
      <vt:lpstr> terms of reference available here</vt:lpstr>
      <vt:lpstr>Direct Assistance on C&amp;I</vt:lpstr>
      <vt:lpstr>Direct Assistance on C&amp;I</vt:lpstr>
      <vt:lpstr>Direct Assistance on C&amp;I</vt:lpstr>
      <vt:lpstr>C&amp;I Regional Assessment Studies</vt:lpstr>
      <vt:lpstr>C&amp;I Regional Assessement Studies</vt:lpstr>
      <vt:lpstr>C&amp;I Regional Assessment Studies</vt:lpstr>
      <vt:lpstr>C&amp;I Regional Assessment Studies</vt:lpstr>
      <vt:lpstr>C&amp;I Assessment Study for SADC</vt:lpstr>
      <vt:lpstr>PowerPoint Presentation</vt:lpstr>
      <vt:lpstr>C&amp;I Assessment Study for Maghreb </vt:lpstr>
      <vt:lpstr>PowerPoint Presentation</vt:lpstr>
      <vt:lpstr>PowerPoint Presentation</vt:lpstr>
      <vt:lpstr>WTDC-14 outcomes on C&amp;I </vt:lpstr>
      <vt:lpstr>WTDC-14 outcomes on C&amp;I</vt:lpstr>
      <vt:lpstr>First Meeting Q.4/2 on C&amp;I</vt:lpstr>
      <vt:lpstr>Main Outputs of the first meeting Q.4/2</vt:lpstr>
      <vt:lpstr>WTDC-14 outcomes on C&amp;I</vt:lpstr>
      <vt:lpstr> ITU Cooperation</vt:lpstr>
      <vt:lpstr>www.itu.int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billmccrum</dc:creator>
  <cp:lastModifiedBy>Passerini, Riccardo</cp:lastModifiedBy>
  <cp:revision>749</cp:revision>
  <cp:lastPrinted>2015-04-13T14:53:39Z</cp:lastPrinted>
  <dcterms:created xsi:type="dcterms:W3CDTF">2011-02-18T18:05:40Z</dcterms:created>
  <dcterms:modified xsi:type="dcterms:W3CDTF">2015-04-15T11:47:22Z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0x010100B244E79213C8544E94BEEE54E620DC64</vt:lpwstr>
  </property>
</Properties>
</file>