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404" r:id="rId6"/>
    <p:sldId id="396" r:id="rId7"/>
    <p:sldId id="369" r:id="rId8"/>
    <p:sldId id="389" r:id="rId9"/>
    <p:sldId id="388" r:id="rId10"/>
    <p:sldId id="406" r:id="rId11"/>
    <p:sldId id="391" r:id="rId12"/>
    <p:sldId id="392" r:id="rId13"/>
    <p:sldId id="428" r:id="rId14"/>
    <p:sldId id="390" r:id="rId15"/>
    <p:sldId id="429" r:id="rId16"/>
    <p:sldId id="430" r:id="rId17"/>
    <p:sldId id="431" r:id="rId18"/>
    <p:sldId id="329" r:id="rId19"/>
    <p:sldId id="432" r:id="rId20"/>
    <p:sldId id="397" r:id="rId21"/>
    <p:sldId id="398" r:id="rId22"/>
    <p:sldId id="399" r:id="rId23"/>
    <p:sldId id="401" r:id="rId24"/>
    <p:sldId id="283" r:id="rId25"/>
    <p:sldId id="343" r:id="rId26"/>
    <p:sldId id="346" r:id="rId27"/>
    <p:sldId id="381" r:id="rId28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FF3300"/>
    <a:srgbClr val="000066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75176" autoAdjust="0"/>
  </p:normalViewPr>
  <p:slideViewPr>
    <p:cSldViewPr>
      <p:cViewPr varScale="1">
        <p:scale>
          <a:sx n="87" d="100"/>
          <a:sy n="87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A87456-73A0-4554-B0B7-0581D07B6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0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0750C3-6D4D-4D5A-97E5-3B772EA1A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670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7420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9595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7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1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8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 smtClean="0">
              <a:solidFill>
                <a:schemeClr val="tx2"/>
              </a:solidFill>
              <a:latin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3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-2465" y="765175"/>
            <a:ext cx="6467476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4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120532" y="6559056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ITU-D SG2 meeting (06.05.2015)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  <p:pic>
        <p:nvPicPr>
          <p:cNvPr id="3074" name="Picture 2" descr="C:\Users\andreev\Downloads\150logo-Blue-horizontal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9" y="-171400"/>
            <a:ext cx="1347192" cy="10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2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2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84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2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5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6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7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0" descr="Waterm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3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20532" y="6559056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ITU-D SG2 meeting (06.05.2015)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0532" y="6559056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70C0"/>
                </a:solidFill>
              </a:rPr>
              <a:t>ITU-D SG2 meeting (06.05.2015)</a:t>
            </a:r>
            <a:endParaRPr lang="en-US" sz="1200" dirty="0" smtClean="0">
              <a:solidFill>
                <a:srgbClr val="0070C0"/>
              </a:solidFill>
            </a:endParaRPr>
          </a:p>
          <a:p>
            <a:pPr algn="l"/>
            <a:endParaRPr lang="en-US" sz="1200" dirty="0" smtClean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8312" y="6554144"/>
            <a:ext cx="8173688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C:\Documents and Settings\tarif\Local Settings\Temporary Internet Files\Content.Outlook\CEAXITGN\Interop_logo (2).gif"/>
          <p:cNvPicPr>
            <a:picLocks noChangeAspect="1" noChangeArrowheads="1"/>
          </p:cNvPicPr>
          <p:nvPr userDrawn="1"/>
        </p:nvPicPr>
        <p:blipFill>
          <a:blip r:embed="rId10" cstate="print"/>
          <a:srcRect b="17868"/>
          <a:stretch>
            <a:fillRect/>
          </a:stretch>
        </p:blipFill>
        <p:spPr bwMode="auto">
          <a:xfrm>
            <a:off x="8382000" y="204737"/>
            <a:ext cx="6477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ndreev\Downloads\150logo-Blue-horizonta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00"/>
            <a:ext cx="1347192" cy="10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9" r:id="rId3"/>
    <p:sldLayoutId id="2147484160" r:id="rId4"/>
    <p:sldLayoutId id="2147484167" r:id="rId5"/>
    <p:sldLayoutId id="2147484168" r:id="rId6"/>
    <p:sldLayoutId id="2147484171" r:id="rId7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2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3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3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2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-I/Pages/IM/Internet-speed.aspx" TargetMode="External"/><Relationship Id="rId2" Type="http://schemas.openxmlformats.org/officeDocument/2006/relationships/hyperlink" Target="https://www.itu.int/md/dologin_md.asp?lang=en&amp;id=T13-SG11-C-0218!!ZIP-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u.int/md/meetingdoc.asp?lang=en&amp;parent=T13-SG11-C-0220" TargetMode="External"/><Relationship Id="rId4" Type="http://schemas.openxmlformats.org/officeDocument/2006/relationships/hyperlink" Target="http://www.itu.int/md/meetingdoc.asp?lang=en&amp;parent=T13-SG11-C-024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meetingdoc.asp?lang=en&amp;parent=T13-SG11-C-0218" TargetMode="External"/><Relationship Id="rId2" Type="http://schemas.openxmlformats.org/officeDocument/2006/relationships/hyperlink" Target="http://www.itu.int/md/meetingdoc.asp?lang=en&amp;parent=T13-SG11-C-02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itu.int/en/ITU-T/C-I/Pages/IM/Internet-speed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www.itu.int/ITU-T/workprog/wp_item.aspx?isn=99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net/itu-t/ls/ls.aspx?isn=5575" TargetMode="External"/><Relationship Id="rId2" Type="http://schemas.openxmlformats.org/officeDocument/2006/relationships/hyperlink" Target="http://www.itu.int/md/meetingdoc.asp?lang=en&amp;parent=T13-SG11-150422-TD-GEN-06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md/meetingdoc.asp?lang=en&amp;parent=T13-SG11-150422-TD-GEN-0634" TargetMode="External"/><Relationship Id="rId5" Type="http://schemas.openxmlformats.org/officeDocument/2006/relationships/hyperlink" Target="http://www.itu.int/rec/T-REC-P.1110-201501-P" TargetMode="External"/><Relationship Id="rId4" Type="http://schemas.openxmlformats.org/officeDocument/2006/relationships/hyperlink" Target="http://www.itu.int/rec/T-REC-P.1100-201501-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pub/T-TUT-CCICT-2014" TargetMode="External"/><Relationship Id="rId2" Type="http://schemas.openxmlformats.org/officeDocument/2006/relationships/hyperlink" Target="http://www.itu.int/en/ITU-T/C-I/Pages/WSHP_counterfei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en/ITU-T/jca/cit/Documents/2013-04-25/Outputs/jca-cit-o-001.doc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-I/interop/e-health/201502/Pages/default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itu.int/en/ITU-T/C-I/Pages/test_event_Feb14.aspx%60" TargetMode="External"/><Relationship Id="rId4" Type="http://schemas.openxmlformats.org/officeDocument/2006/relationships/hyperlink" Target="http://www.itu.int/en/ITU-T/C-I/interop/Pages/CI-APT-201408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tu.int/en/ITU-T/C-I/Pages/default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-I/Pages/HFT-mobile-tests/HFT_testing.aspx" TargetMode="External"/><Relationship Id="rId2" Type="http://schemas.openxmlformats.org/officeDocument/2006/relationships/hyperlink" Target="http://www.itu.int/go/test-ev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itu.int/en/ITU-T/C-I/Documents/HFT_test_event_May_14/ITU-T%20Anonymous%20Test%20Report_12-16%20May%202014_Final%20version.doc" TargetMode="External"/><Relationship Id="rId4" Type="http://schemas.openxmlformats.org/officeDocument/2006/relationships/hyperlink" Target="http://www.itu.int/net/pressoffice/press_releases/2014/35.asp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onformity@itu.in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is.andreev@itu.int" TargetMode="External"/><Relationship Id="rId5" Type="http://schemas.openxmlformats.org/officeDocument/2006/relationships/hyperlink" Target="mailto:tsbjcacit@itu.int" TargetMode="External"/><Relationship Id="rId4" Type="http://schemas.openxmlformats.org/officeDocument/2006/relationships/hyperlink" Target="mailto:interop@itu.in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-I/Pages/HFT-mobile-tests/HFT_testing.aspx" TargetMode="External"/><Relationship Id="rId7" Type="http://schemas.openxmlformats.org/officeDocument/2006/relationships/hyperlink" Target="http://itu.int/go/reference-table" TargetMode="External"/><Relationship Id="rId2" Type="http://schemas.openxmlformats.org/officeDocument/2006/relationships/hyperlink" Target="http://itu.int/net/itu-t/cdb/ConformityDB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u.int/go/key-technologies" TargetMode="External"/><Relationship Id="rId5" Type="http://schemas.openxmlformats.org/officeDocument/2006/relationships/hyperlink" Target="http://www.itu.int/ITU-T/workprog/wp_item.aspx?isn=9971" TargetMode="External"/><Relationship Id="rId4" Type="http://schemas.openxmlformats.org/officeDocument/2006/relationships/hyperlink" Target="http://itu.int/go/pilot-projec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tu.int/net/itu-t/cdb/ConformityDB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tu.int/go/key-technolog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meetingdoc.asp?lang=en&amp;parent=T13-SG11-150422-TD-GEN-065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Visio_2003-2010_Drawing11.vsd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ee.org/Operational_documents/iecee_documents/IECEE02-1_ed.1.0.pdf" TargetMode="External"/><Relationship Id="rId2" Type="http://schemas.openxmlformats.org/officeDocument/2006/relationships/hyperlink" Target="http://www.itu.int/md/S14-PP-C-0063/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772816"/>
            <a:ext cx="7920880" cy="2952328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50800" dir="5400000" sx="63000" sy="63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lvl="0"/>
            <a:r>
              <a:rPr lang="en-US" sz="3600" kern="1200" dirty="0">
                <a:latin typeface="+mn-lt"/>
                <a:ea typeface="+mn-ea"/>
                <a:cs typeface="Times New Roman" pitchFamily="18" charset="0"/>
              </a:rPr>
              <a:t>Key activities and </a:t>
            </a:r>
            <a: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  <a:t>major</a:t>
            </a:r>
            <a:b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  <a:t>ITU-T </a:t>
            </a:r>
            <a:r>
              <a:rPr lang="en-US" sz="3600" kern="1200" dirty="0">
                <a:latin typeface="+mn-lt"/>
                <a:ea typeface="+mn-ea"/>
                <a:cs typeface="Times New Roman" pitchFamily="18" charset="0"/>
              </a:rPr>
              <a:t>outcomes </a:t>
            </a:r>
            <a: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  <a:t>on C&amp;I</a:t>
            </a:r>
            <a:b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  <a:t/>
            </a:r>
            <a:b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  <a:t>Pillar </a:t>
            </a:r>
            <a:r>
              <a:rPr lang="en-US" sz="3600" kern="1200" dirty="0">
                <a:latin typeface="+mn-lt"/>
                <a:ea typeface="+mn-ea"/>
                <a:cs typeface="Times New Roman" pitchFamily="18" charset="0"/>
              </a:rPr>
              <a:t>1 and </a:t>
            </a:r>
            <a: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  <a:t>2 of</a:t>
            </a:r>
            <a:br>
              <a:rPr lang="en-US" sz="3600" kern="1200" dirty="0" smtClean="0">
                <a:latin typeface="+mn-lt"/>
                <a:ea typeface="+mn-ea"/>
                <a:cs typeface="Times New Roman" pitchFamily="18" charset="0"/>
              </a:rPr>
            </a:br>
            <a:r>
              <a:rPr lang="en-US" sz="3600" kern="1200" dirty="0" smtClean="0">
                <a:cs typeface="Times New Roman" pitchFamily="18" charset="0"/>
              </a:rPr>
              <a:t>ITU </a:t>
            </a:r>
            <a:r>
              <a:rPr lang="en-US" sz="3600" kern="1200" dirty="0">
                <a:cs typeface="Times New Roman" pitchFamily="18" charset="0"/>
              </a:rPr>
              <a:t>C&amp;I </a:t>
            </a:r>
            <a:r>
              <a:rPr lang="en-US" sz="3600" kern="1200" dirty="0" err="1" smtClean="0">
                <a:cs typeface="Times New Roman" pitchFamily="18" charset="0"/>
              </a:rPr>
              <a:t>Programme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29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5530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ITU-T SG11 activities on C&amp;I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524" y="155679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SIP-IMS conformity assessment. Work plan (</a:t>
            </a:r>
            <a:r>
              <a:rPr lang="en-US" sz="2000" u="sng" dirty="0" smtClean="0">
                <a:solidFill>
                  <a:srgbClr val="0E438A"/>
                </a:solidFill>
                <a:hlinkClick r:id="rId2"/>
              </a:rPr>
              <a:t>C-218</a:t>
            </a:r>
            <a:r>
              <a:rPr lang="en-US" sz="2000" dirty="0" smtClean="0">
                <a:solidFill>
                  <a:srgbClr val="0E438A"/>
                </a:solidFill>
              </a:rPr>
              <a:t>, SG11)</a:t>
            </a:r>
            <a:endParaRPr lang="en-US" sz="2000" dirty="0">
              <a:solidFill>
                <a:srgbClr val="0E438A"/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Requirements and test specifications of basic call and supplementary services </a:t>
            </a:r>
            <a:r>
              <a:rPr lang="en-US" sz="2000" dirty="0" smtClean="0">
                <a:solidFill>
                  <a:srgbClr val="0E438A"/>
                </a:solidFill>
              </a:rPr>
              <a:t>which are provided </a:t>
            </a:r>
            <a:r>
              <a:rPr lang="en-US" sz="2000" dirty="0">
                <a:solidFill>
                  <a:srgbClr val="0E438A"/>
                </a:solidFill>
              </a:rPr>
              <a:t>on the IMS </a:t>
            </a:r>
            <a:r>
              <a:rPr lang="en-US" sz="2000" dirty="0" smtClean="0">
                <a:solidFill>
                  <a:srgbClr val="0E438A"/>
                </a:solidFill>
              </a:rPr>
              <a:t>basis</a:t>
            </a:r>
            <a:br>
              <a:rPr lang="en-US" sz="2000" dirty="0" smtClean="0">
                <a:solidFill>
                  <a:srgbClr val="0E438A"/>
                </a:solidFill>
              </a:rPr>
            </a:br>
            <a:r>
              <a:rPr lang="en-US" sz="2000" i="1" dirty="0" smtClean="0">
                <a:solidFill>
                  <a:srgbClr val="0E438A"/>
                </a:solidFill>
              </a:rPr>
              <a:t>(around </a:t>
            </a:r>
            <a:r>
              <a:rPr lang="en-US" sz="2000" i="1" dirty="0">
                <a:solidFill>
                  <a:srgbClr val="0E438A"/>
                </a:solidFill>
              </a:rPr>
              <a:t>20 new work </a:t>
            </a:r>
            <a:r>
              <a:rPr lang="en-US" sz="2000" i="1" dirty="0" smtClean="0">
                <a:solidFill>
                  <a:srgbClr val="0E438A"/>
                </a:solidFill>
              </a:rPr>
              <a:t>items are going to start in April 2015)</a:t>
            </a:r>
            <a:endParaRPr lang="en-US" sz="2000" i="1" dirty="0">
              <a:solidFill>
                <a:srgbClr val="0E438A"/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Work item “Unified methodology of Internet speed quality measurement usable by end-users on the fixed and mobile networks” (</a:t>
            </a:r>
            <a:r>
              <a:rPr lang="en-US" sz="2000" u="sng" dirty="0">
                <a:solidFill>
                  <a:srgbClr val="0E438A"/>
                </a:solidFill>
                <a:hlinkClick r:id="rId3"/>
              </a:rPr>
              <a:t>ITU website</a:t>
            </a:r>
            <a:r>
              <a:rPr lang="en-US" sz="2000" dirty="0" smtClean="0">
                <a:solidFill>
                  <a:srgbClr val="0E438A"/>
                </a:solidFill>
              </a:rPr>
              <a:t>)</a:t>
            </a:r>
            <a:endParaRPr lang="en-US" sz="2000" dirty="0">
              <a:solidFill>
                <a:srgbClr val="0E438A"/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New work item “Conformance test plan for Number Portability requirements defined by ITU-T Q.Suppl.4” (</a:t>
            </a:r>
            <a:r>
              <a:rPr lang="en-US" sz="2000" u="sng" dirty="0" smtClean="0">
                <a:solidFill>
                  <a:srgbClr val="0E438A"/>
                </a:solidFill>
                <a:hlinkClick r:id="rId4"/>
              </a:rPr>
              <a:t>C-240</a:t>
            </a:r>
            <a:r>
              <a:rPr lang="en-US" sz="2000" dirty="0" smtClean="0">
                <a:solidFill>
                  <a:srgbClr val="0E438A"/>
                </a:solidFill>
              </a:rPr>
              <a:t>, SG11)</a:t>
            </a:r>
            <a:endParaRPr lang="en-US" sz="2000" dirty="0">
              <a:solidFill>
                <a:srgbClr val="0E438A"/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Benchmarking of IMS platform. Work plan (</a:t>
            </a:r>
            <a:r>
              <a:rPr lang="en-US" sz="2000" u="sng" dirty="0" smtClean="0">
                <a:solidFill>
                  <a:srgbClr val="0E438A"/>
                </a:solidFill>
                <a:hlinkClick r:id="rId5"/>
              </a:rPr>
              <a:t>C-220</a:t>
            </a:r>
            <a:r>
              <a:rPr lang="en-US" sz="2000" dirty="0" smtClean="0">
                <a:solidFill>
                  <a:srgbClr val="0E438A"/>
                </a:solidFill>
              </a:rPr>
              <a:t>, SG11)</a:t>
            </a:r>
            <a:endParaRPr lang="en-GB" sz="2000" dirty="0" smtClean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10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6555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5530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Objectives of SIP-IMS standardization plan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524" y="1092060"/>
            <a:ext cx="864096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90"/>
                </a:solidFill>
              </a:rPr>
              <a:t>Collect </a:t>
            </a:r>
            <a:r>
              <a:rPr lang="en-US" sz="1800" dirty="0">
                <a:solidFill>
                  <a:srgbClr val="000090"/>
                </a:solidFill>
              </a:rPr>
              <a:t>all standards on SIP-IMS profile in ITU-T and amend it with missing </a:t>
            </a:r>
            <a:r>
              <a:rPr lang="en-US" sz="1800" dirty="0" smtClean="0">
                <a:solidFill>
                  <a:srgbClr val="000090"/>
                </a:solidFill>
              </a:rPr>
              <a:t>standards</a:t>
            </a:r>
            <a:br>
              <a:rPr lang="en-US" sz="1800" dirty="0" smtClean="0">
                <a:solidFill>
                  <a:srgbClr val="000090"/>
                </a:solidFill>
              </a:rPr>
            </a:br>
            <a:r>
              <a:rPr lang="en-US" altLang="de-DE" sz="1800" i="1" dirty="0">
                <a:solidFill>
                  <a:srgbClr val="000090"/>
                </a:solidFill>
              </a:rPr>
              <a:t>(e.g. requirements, test specifications, use cases, etc.)</a:t>
            </a:r>
            <a:endParaRPr lang="en-US" sz="18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90"/>
                </a:solidFill>
              </a:rPr>
              <a:t>Establish </a:t>
            </a:r>
            <a:r>
              <a:rPr lang="en-US" sz="1800" dirty="0">
                <a:solidFill>
                  <a:srgbClr val="000090"/>
                </a:solidFill>
              </a:rPr>
              <a:t>the conformity assessment </a:t>
            </a:r>
            <a:r>
              <a:rPr lang="en-US" sz="1800" dirty="0" smtClean="0">
                <a:solidFill>
                  <a:srgbClr val="000090"/>
                </a:solidFill>
              </a:rPr>
              <a:t>of </a:t>
            </a:r>
            <a:r>
              <a:rPr lang="en-US" sz="1800" dirty="0">
                <a:solidFill>
                  <a:srgbClr val="000090"/>
                </a:solidFill>
              </a:rPr>
              <a:t>SIP-IMS profile which may be used by </a:t>
            </a:r>
            <a:r>
              <a:rPr lang="en-US" sz="1800" dirty="0" smtClean="0">
                <a:solidFill>
                  <a:srgbClr val="000090"/>
                </a:solidFill>
              </a:rPr>
              <a:t>all fixed telecom operators in the world </a:t>
            </a:r>
            <a:r>
              <a:rPr lang="en-US" sz="1800" dirty="0">
                <a:solidFill>
                  <a:srgbClr val="000090"/>
                </a:solidFill>
              </a:rPr>
              <a:t>for testing </a:t>
            </a:r>
            <a:r>
              <a:rPr lang="en-US" sz="1800" dirty="0" smtClean="0">
                <a:solidFill>
                  <a:srgbClr val="000090"/>
                </a:solidFill>
              </a:rPr>
              <a:t>equipment </a:t>
            </a:r>
            <a:r>
              <a:rPr lang="en-US" sz="1800" dirty="0">
                <a:solidFill>
                  <a:srgbClr val="000090"/>
                </a:solidFill>
              </a:rPr>
              <a:t>based on SIP-IMS </a:t>
            </a:r>
            <a:r>
              <a:rPr lang="en-US" sz="1800" dirty="0" smtClean="0">
                <a:solidFill>
                  <a:srgbClr val="000090"/>
                </a:solidFill>
              </a:rPr>
              <a:t>profile</a:t>
            </a:r>
            <a:endParaRPr lang="en-US" sz="18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de-DE" sz="1800" dirty="0" smtClean="0">
                <a:solidFill>
                  <a:srgbClr val="000090"/>
                </a:solidFill>
              </a:rPr>
              <a:t>Start </a:t>
            </a:r>
            <a:r>
              <a:rPr lang="en-US" altLang="de-DE" sz="1800" dirty="0">
                <a:solidFill>
                  <a:srgbClr val="000090"/>
                </a:solidFill>
              </a:rPr>
              <a:t>the ITU pilot project for conformity assessment of the equipment which is based on SIP-IMS profile</a:t>
            </a:r>
            <a:br>
              <a:rPr lang="en-US" altLang="de-DE" sz="1800" dirty="0">
                <a:solidFill>
                  <a:srgbClr val="000090"/>
                </a:solidFill>
              </a:rPr>
            </a:br>
            <a:r>
              <a:rPr lang="en-US" altLang="de-DE" sz="1800" i="1" dirty="0">
                <a:solidFill>
                  <a:srgbClr val="000090"/>
                </a:solidFill>
              </a:rPr>
              <a:t>(Testing Laboratory and other interested parties are invited</a:t>
            </a:r>
            <a:r>
              <a:rPr lang="en-US" altLang="de-DE" sz="1800" i="1" dirty="0" smtClean="0">
                <a:solidFill>
                  <a:srgbClr val="000090"/>
                </a:solidFill>
              </a:rPr>
              <a:t>)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90"/>
                </a:solidFill>
              </a:rPr>
              <a:t>Create a list of TEs based on SIP-IMS profile which comply with ITU-T Recommendations</a:t>
            </a:r>
            <a:br>
              <a:rPr lang="en-US" sz="1800" dirty="0">
                <a:solidFill>
                  <a:srgbClr val="000090"/>
                </a:solidFill>
              </a:rPr>
            </a:br>
            <a:r>
              <a:rPr lang="en-US" sz="1800" i="1" dirty="0">
                <a:solidFill>
                  <a:srgbClr val="000090"/>
                </a:solidFill>
              </a:rPr>
              <a:t>(e.g. </a:t>
            </a:r>
            <a:r>
              <a:rPr lang="en-US" sz="1800" i="1" dirty="0" err="1">
                <a:solidFill>
                  <a:srgbClr val="000090"/>
                </a:solidFill>
              </a:rPr>
              <a:t>signalling</a:t>
            </a:r>
            <a:r>
              <a:rPr lang="en-US" sz="1800" i="1" dirty="0">
                <a:solidFill>
                  <a:srgbClr val="000090"/>
                </a:solidFill>
              </a:rPr>
              <a:t> protocol, voice </a:t>
            </a:r>
            <a:r>
              <a:rPr lang="en-US" sz="1800" i="1" dirty="0" err="1">
                <a:solidFill>
                  <a:srgbClr val="000090"/>
                </a:solidFill>
              </a:rPr>
              <a:t>QoS</a:t>
            </a:r>
            <a:r>
              <a:rPr lang="en-US" sz="1800" i="1" dirty="0">
                <a:solidFill>
                  <a:srgbClr val="000090"/>
                </a:solidFill>
              </a:rPr>
              <a:t>/</a:t>
            </a:r>
            <a:r>
              <a:rPr lang="en-US" sz="1800" i="1" dirty="0" err="1">
                <a:solidFill>
                  <a:srgbClr val="000090"/>
                </a:solidFill>
              </a:rPr>
              <a:t>QoE</a:t>
            </a:r>
            <a:r>
              <a:rPr lang="en-US" sz="1800" i="1" dirty="0">
                <a:solidFill>
                  <a:srgbClr val="000090"/>
                </a:solidFill>
              </a:rPr>
              <a:t>)</a:t>
            </a:r>
          </a:p>
          <a:p>
            <a:pPr marL="177800" lvl="0">
              <a:spcBef>
                <a:spcPts val="1200"/>
              </a:spcBef>
            </a:pPr>
            <a:r>
              <a:rPr lang="en-US" sz="1200" b="1" u="sng" dirty="0" smtClean="0">
                <a:solidFill>
                  <a:srgbClr val="000090"/>
                </a:solidFill>
              </a:rPr>
              <a:t>Note</a:t>
            </a:r>
          </a:p>
          <a:p>
            <a:pPr marL="177800" lvl="0">
              <a:spcBef>
                <a:spcPts val="1200"/>
              </a:spcBef>
            </a:pPr>
            <a:r>
              <a:rPr lang="en-US" sz="1200" b="1" i="1" dirty="0" smtClean="0">
                <a:solidFill>
                  <a:srgbClr val="000090"/>
                </a:solidFill>
              </a:rPr>
              <a:t>Presentation </a:t>
            </a:r>
            <a:r>
              <a:rPr lang="en-US" sz="1200" b="1" i="1" dirty="0">
                <a:solidFill>
                  <a:srgbClr val="000090"/>
                </a:solidFill>
              </a:rPr>
              <a:t>of SIP-IMS standardization plan (</a:t>
            </a:r>
            <a:r>
              <a:rPr lang="en-US" sz="1200" b="1" i="1" dirty="0">
                <a:solidFill>
                  <a:srgbClr val="000090"/>
                </a:solidFill>
                <a:hlinkClick r:id="rId2"/>
              </a:rPr>
              <a:t>TD219</a:t>
            </a:r>
            <a:r>
              <a:rPr lang="en-US" sz="1200" b="1" i="1" dirty="0" smtClean="0">
                <a:solidFill>
                  <a:srgbClr val="000090"/>
                </a:solidFill>
              </a:rPr>
              <a:t>)</a:t>
            </a:r>
          </a:p>
          <a:p>
            <a:pPr marL="177800" lvl="0">
              <a:spcBef>
                <a:spcPts val="1200"/>
              </a:spcBef>
            </a:pPr>
            <a:r>
              <a:rPr lang="en-US" sz="1200" b="1" i="1" dirty="0" smtClean="0">
                <a:solidFill>
                  <a:srgbClr val="000090"/>
                </a:solidFill>
              </a:rPr>
              <a:t>Work plan (</a:t>
            </a:r>
            <a:r>
              <a:rPr lang="en-US" sz="1200" b="1" i="1" dirty="0" smtClean="0">
                <a:solidFill>
                  <a:srgbClr val="000090"/>
                </a:solidFill>
                <a:hlinkClick r:id="rId3"/>
              </a:rPr>
              <a:t>TD218</a:t>
            </a:r>
            <a:r>
              <a:rPr lang="en-US" sz="1200" b="1" i="1" dirty="0" smtClean="0">
                <a:solidFill>
                  <a:srgbClr val="000090"/>
                </a:solidFill>
              </a:rPr>
              <a:t>)</a:t>
            </a:r>
            <a:endParaRPr lang="en-US" sz="1200" b="1" i="1" dirty="0">
              <a:solidFill>
                <a:srgbClr val="000090"/>
              </a:solidFill>
            </a:endParaRPr>
          </a:p>
          <a:p>
            <a:pPr marL="177800" lvl="0">
              <a:spcBef>
                <a:spcPts val="1200"/>
              </a:spcBef>
            </a:pP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11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0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60563" y="185572"/>
            <a:ext cx="5791200" cy="53997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r>
              <a:rPr lang="en-US" sz="2400" kern="0" dirty="0" smtClean="0"/>
              <a:t>Work plan on SIP-IMS standardization</a:t>
            </a:r>
            <a:endParaRPr lang="en-US" sz="2400" kern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5550"/>
            <a:ext cx="8352928" cy="57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12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28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1196752"/>
            <a:ext cx="48233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0090"/>
                </a:solidFill>
              </a:rPr>
              <a:t>Two types of measurements: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Internet access speed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90"/>
                </a:solidFill>
              </a:rPr>
              <a:t>Internet resources access </a:t>
            </a:r>
            <a:r>
              <a:rPr lang="en-US" sz="2000" dirty="0" smtClean="0">
                <a:solidFill>
                  <a:srgbClr val="000090"/>
                </a:solidFill>
              </a:rPr>
              <a:t>speed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  <a:hlinkClick r:id="rId2"/>
              </a:rPr>
              <a:t>Website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  <p:pic>
        <p:nvPicPr>
          <p:cNvPr id="7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79"/>
            <a:ext cx="4033641" cy="2068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69137" y="3789040"/>
            <a:ext cx="507486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0090"/>
                </a:solidFill>
              </a:rPr>
              <a:t>In </a:t>
            </a:r>
            <a:r>
              <a:rPr lang="en-US" sz="2000" b="1" dirty="0">
                <a:solidFill>
                  <a:srgbClr val="000090"/>
                </a:solidFill>
              </a:rPr>
              <a:t>progress: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0090"/>
                </a:solidFill>
              </a:rPr>
              <a:t>Draft Recommendation ITU-T </a:t>
            </a:r>
            <a:r>
              <a:rPr lang="en-US" sz="2000" dirty="0" err="1" smtClean="0">
                <a:solidFill>
                  <a:srgbClr val="000090"/>
                </a:solidFill>
                <a:hlinkClick r:id="rId4"/>
              </a:rPr>
              <a:t>Q.Int_speed_test</a:t>
            </a: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“Unified </a:t>
            </a:r>
            <a:r>
              <a:rPr lang="en-US" sz="2000" dirty="0">
                <a:solidFill>
                  <a:srgbClr val="000090"/>
                </a:solidFill>
              </a:rPr>
              <a:t>methodology of Internet speed quality measurement usable by end-users on the fixed and mobile networks</a:t>
            </a:r>
            <a:r>
              <a:rPr lang="en-US" sz="2000" dirty="0" smtClean="0">
                <a:solidFill>
                  <a:srgbClr val="000090"/>
                </a:solidFill>
              </a:rPr>
              <a:t>”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9" name="Picture 2" descr="Speed shutterstock_152924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0691"/>
            <a:ext cx="2694369" cy="22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4744" y="26064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000090"/>
                </a:solidFill>
              </a:rPr>
              <a:t>Measurements of Internet speed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>
                <a:solidFill>
                  <a:srgbClr val="000090"/>
                </a:solidFill>
              </a:rPr>
              <a:t>(under ITU-T </a:t>
            </a:r>
            <a:r>
              <a:rPr lang="en-US" sz="1600" b="1" dirty="0">
                <a:solidFill>
                  <a:srgbClr val="000090"/>
                </a:solidFill>
              </a:rPr>
              <a:t>SG11 Q15/11 “Testing as a service TAAS</a:t>
            </a:r>
            <a:r>
              <a:rPr lang="en-US" sz="1600" b="1" dirty="0" smtClean="0">
                <a:solidFill>
                  <a:srgbClr val="000090"/>
                </a:solidFill>
              </a:rPr>
              <a:t>”)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13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29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45530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ITU-T SGs activities on C&amp;I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524" y="1575338"/>
            <a:ext cx="864096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ITU-T SG12 assumes that ITU-T P.381 “Technical requirements and test methods for the universal wired headset or headphone interface of digital mobile terminals” may become a candidate for a pilot project </a:t>
            </a:r>
            <a:r>
              <a:rPr lang="en-US" sz="2000" i="1" dirty="0">
                <a:solidFill>
                  <a:srgbClr val="0E438A"/>
                </a:solidFill>
              </a:rPr>
              <a:t>(</a:t>
            </a:r>
            <a:r>
              <a:rPr lang="en-US" sz="2000" i="1" dirty="0" err="1">
                <a:solidFill>
                  <a:srgbClr val="0E438A"/>
                </a:solidFill>
              </a:rPr>
              <a:t>iLS</a:t>
            </a:r>
            <a:r>
              <a:rPr lang="en-US" sz="2000" i="1" dirty="0">
                <a:solidFill>
                  <a:srgbClr val="0E438A"/>
                </a:solidFill>
              </a:rPr>
              <a:t> to SG11 </a:t>
            </a:r>
            <a:r>
              <a:rPr lang="en-US" sz="2000" i="1" u="sng" dirty="0">
                <a:solidFill>
                  <a:srgbClr val="0E438A"/>
                </a:solidFill>
                <a:hlinkClick r:id="rId2"/>
              </a:rPr>
              <a:t>TD641</a:t>
            </a:r>
            <a:r>
              <a:rPr lang="en-US" sz="2000" i="1" dirty="0" smtClean="0">
                <a:solidFill>
                  <a:srgbClr val="0E438A"/>
                </a:solidFill>
              </a:rPr>
              <a:t>)</a:t>
            </a:r>
            <a:endParaRPr lang="en-US" sz="2000" i="1" dirty="0">
              <a:solidFill>
                <a:srgbClr val="0E438A"/>
              </a:solidFill>
            </a:endParaRP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ITU-T SG2 continue developing conformance testing specifications for network management </a:t>
            </a:r>
            <a:r>
              <a:rPr lang="en-US" sz="2000" dirty="0" smtClean="0">
                <a:solidFill>
                  <a:srgbClr val="0E438A"/>
                </a:solidFill>
              </a:rPr>
              <a:t>interface</a:t>
            </a:r>
            <a:br>
              <a:rPr lang="en-US" sz="2000" dirty="0" smtClean="0">
                <a:solidFill>
                  <a:srgbClr val="0E438A"/>
                </a:solidFill>
              </a:rPr>
            </a:br>
            <a:r>
              <a:rPr lang="en-US" sz="2000" dirty="0" smtClean="0">
                <a:solidFill>
                  <a:srgbClr val="0E438A"/>
                </a:solidFill>
              </a:rPr>
              <a:t>(ITU-T </a:t>
            </a:r>
            <a:r>
              <a:rPr lang="en-US" sz="2000" dirty="0">
                <a:solidFill>
                  <a:srgbClr val="0E438A"/>
                </a:solidFill>
              </a:rPr>
              <a:t>M.3170) </a:t>
            </a:r>
            <a:r>
              <a:rPr lang="en-US" sz="2000" i="1" dirty="0">
                <a:solidFill>
                  <a:srgbClr val="0E438A"/>
                </a:solidFill>
              </a:rPr>
              <a:t>(</a:t>
            </a:r>
            <a:r>
              <a:rPr lang="en-US" sz="2000" i="1" u="sng" dirty="0" err="1">
                <a:solidFill>
                  <a:srgbClr val="0E438A"/>
                </a:solidFill>
                <a:hlinkClick r:id="rId3"/>
              </a:rPr>
              <a:t>oLS</a:t>
            </a:r>
            <a:r>
              <a:rPr lang="en-US" sz="2000" i="1" u="sng" dirty="0">
                <a:solidFill>
                  <a:srgbClr val="0E438A"/>
                </a:solidFill>
                <a:hlinkClick r:id="rId3"/>
              </a:rPr>
              <a:t> from SG2</a:t>
            </a:r>
            <a:r>
              <a:rPr lang="en-US" sz="2000" i="1" dirty="0" smtClean="0">
                <a:solidFill>
                  <a:srgbClr val="0E438A"/>
                </a:solidFill>
              </a:rPr>
              <a:t>)</a:t>
            </a:r>
            <a:endParaRPr lang="en-US" sz="2000" i="1" dirty="0">
              <a:solidFill>
                <a:srgbClr val="0E438A"/>
              </a:solidFill>
            </a:endParaRP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0E438A"/>
                </a:solidFill>
              </a:rPr>
              <a:t>ITU-T SG12 </a:t>
            </a:r>
            <a:r>
              <a:rPr lang="fr-CH" sz="2000" dirty="0" err="1">
                <a:solidFill>
                  <a:srgbClr val="0E438A"/>
                </a:solidFill>
              </a:rPr>
              <a:t>revised</a:t>
            </a:r>
            <a:r>
              <a:rPr lang="fr-CH" sz="2000" dirty="0">
                <a:solidFill>
                  <a:srgbClr val="0E438A"/>
                </a:solidFill>
              </a:rPr>
              <a:t> ITU-T </a:t>
            </a:r>
            <a:r>
              <a:rPr lang="fr-CH" sz="2000" u="sng" dirty="0" smtClean="0">
                <a:solidFill>
                  <a:srgbClr val="0E438A"/>
                </a:solidFill>
                <a:hlinkClick r:id="rId4"/>
              </a:rPr>
              <a:t>P.1100</a:t>
            </a:r>
            <a:r>
              <a:rPr lang="fr-CH" sz="2000" dirty="0" smtClean="0">
                <a:solidFill>
                  <a:srgbClr val="0E438A"/>
                </a:solidFill>
              </a:rPr>
              <a:t>/</a:t>
            </a:r>
            <a:r>
              <a:rPr lang="fr-CH" sz="2000" u="sng" dirty="0" smtClean="0">
                <a:solidFill>
                  <a:srgbClr val="0E438A"/>
                </a:solidFill>
                <a:hlinkClick r:id="rId5"/>
              </a:rPr>
              <a:t>P.1110</a:t>
            </a:r>
            <a:endParaRPr lang="en-US" sz="2000" dirty="0">
              <a:solidFill>
                <a:srgbClr val="0E438A"/>
              </a:solidFill>
            </a:endParaRPr>
          </a:p>
          <a:p>
            <a:pPr marL="342900" lvl="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E438A"/>
                </a:solidFill>
              </a:rPr>
              <a:t>ITU-T SG15 developed Implementers' Guide for Recommendation ITU-T G.9801 (Conformance and interoperability tests for OMCI-EPON) </a:t>
            </a:r>
            <a:r>
              <a:rPr lang="en-US" sz="2000" i="1" dirty="0">
                <a:solidFill>
                  <a:srgbClr val="0E438A"/>
                </a:solidFill>
              </a:rPr>
              <a:t>(</a:t>
            </a:r>
            <a:r>
              <a:rPr lang="en-US" sz="2000" i="1" dirty="0" err="1">
                <a:solidFill>
                  <a:srgbClr val="0E438A"/>
                </a:solidFill>
              </a:rPr>
              <a:t>iLS</a:t>
            </a:r>
            <a:r>
              <a:rPr lang="en-US" sz="2000" i="1" dirty="0">
                <a:solidFill>
                  <a:srgbClr val="0E438A"/>
                </a:solidFill>
              </a:rPr>
              <a:t> to SG11 </a:t>
            </a:r>
            <a:r>
              <a:rPr lang="en-US" sz="2000" i="1" u="sng" dirty="0">
                <a:solidFill>
                  <a:srgbClr val="0E438A"/>
                </a:solidFill>
                <a:hlinkClick r:id="rId6"/>
              </a:rPr>
              <a:t>TD634</a:t>
            </a:r>
            <a:r>
              <a:rPr lang="en-US" sz="2000" i="1" dirty="0" smtClean="0">
                <a:solidFill>
                  <a:srgbClr val="0E438A"/>
                </a:solidFill>
              </a:rPr>
              <a:t>)</a:t>
            </a:r>
            <a:endParaRPr lang="en-US" sz="2000" dirty="0">
              <a:solidFill>
                <a:srgbClr val="0E438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14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78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1196752"/>
            <a:ext cx="8784976" cy="52564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360363"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0090"/>
                </a:solidFill>
                <a:latin typeface="Verdana" pitchFamily="34" charset="0"/>
              </a:rPr>
              <a:t>ITU-T PP-14 New Resolution on Combating counterfeit telecommunication/ICT devices which refers to the Resolution 177 (PP-14) on Conformity and Interoperability</a:t>
            </a:r>
          </a:p>
          <a:p>
            <a:pPr marL="441325" lvl="1" indent="-360363"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WTDC-14 Resolution 79  “</a:t>
            </a:r>
            <a:r>
              <a:rPr lang="en-GB" sz="1800" dirty="0">
                <a:solidFill>
                  <a:srgbClr val="000090"/>
                </a:solidFill>
                <a:latin typeface="Verdana" pitchFamily="34" charset="0"/>
              </a:rPr>
              <a:t>The role of </a:t>
            </a:r>
            <a:r>
              <a:rPr lang="en-GB" sz="1800" dirty="0" smtClean="0">
                <a:solidFill>
                  <a:srgbClr val="000090"/>
                </a:solidFill>
                <a:latin typeface="Verdana" pitchFamily="34" charset="0"/>
              </a:rPr>
              <a:t>telecommunications/ICT </a:t>
            </a:r>
            <a:r>
              <a:rPr lang="en-GB" sz="1800" dirty="0">
                <a:solidFill>
                  <a:srgbClr val="000090"/>
                </a:solidFill>
                <a:latin typeface="Verdana" pitchFamily="34" charset="0"/>
              </a:rPr>
              <a:t>in combating and dealing with counterfeit </a:t>
            </a:r>
            <a:r>
              <a:rPr lang="en-GB" sz="1800" dirty="0" smtClean="0">
                <a:solidFill>
                  <a:srgbClr val="000090"/>
                </a:solidFill>
                <a:latin typeface="Verdana" pitchFamily="34" charset="0"/>
              </a:rPr>
              <a:t>telecommunication/information and communication </a:t>
            </a:r>
            <a:r>
              <a:rPr lang="en-GB" sz="1800" dirty="0">
                <a:solidFill>
                  <a:srgbClr val="000090"/>
                </a:solidFill>
                <a:latin typeface="Verdana" pitchFamily="34" charset="0"/>
              </a:rPr>
              <a:t>devices”</a:t>
            </a:r>
          </a:p>
          <a:p>
            <a:pPr marL="441325" lvl="1" indent="-360363">
              <a:spcBef>
                <a:spcPts val="12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0090"/>
                </a:solidFill>
                <a:latin typeface="Verdana" pitchFamily="34" charset="0"/>
              </a:rPr>
              <a:t>ITU </a:t>
            </a:r>
            <a:r>
              <a:rPr lang="en-GB" sz="1800" dirty="0" smtClean="0">
                <a:solidFill>
                  <a:srgbClr val="000090"/>
                </a:solidFill>
                <a:latin typeface="Verdana" pitchFamily="34" charset="0"/>
              </a:rPr>
              <a:t>held an </a:t>
            </a:r>
            <a:r>
              <a:rPr lang="en-GB" sz="1800" dirty="0">
                <a:solidFill>
                  <a:srgbClr val="000090"/>
                </a:solidFill>
                <a:latin typeface="Verdana" pitchFamily="34" charset="0"/>
              </a:rPr>
              <a:t>event on combating counterfeit and substandard ICT devices (</a:t>
            </a:r>
            <a:r>
              <a:rPr lang="en-GB" sz="1800" dirty="0">
                <a:solidFill>
                  <a:srgbClr val="002060"/>
                </a:solidFill>
                <a:hlinkClick r:id="rId2"/>
              </a:rPr>
              <a:t>17-18 November </a:t>
            </a:r>
            <a:r>
              <a:rPr lang="en-GB" sz="1800" dirty="0" smtClean="0">
                <a:solidFill>
                  <a:srgbClr val="002060"/>
                </a:solidFill>
                <a:hlinkClick r:id="rId2"/>
              </a:rPr>
              <a:t>2014</a:t>
            </a:r>
            <a:r>
              <a:rPr lang="en-GB" sz="1800" dirty="0" smtClean="0">
                <a:solidFill>
                  <a:srgbClr val="000090"/>
                </a:solidFill>
                <a:latin typeface="Verdana" pitchFamily="34" charset="0"/>
              </a:rPr>
              <a:t>)</a:t>
            </a:r>
            <a:br>
              <a:rPr lang="en-GB" sz="1800" dirty="0" smtClean="0">
                <a:solidFill>
                  <a:srgbClr val="000090"/>
                </a:solidFill>
                <a:latin typeface="Verdana" pitchFamily="34" charset="0"/>
              </a:rPr>
            </a:br>
            <a:r>
              <a:rPr lang="en-GB" sz="1800" i="1" dirty="0" smtClean="0">
                <a:solidFill>
                  <a:srgbClr val="FF0000"/>
                </a:solidFill>
                <a:latin typeface="Verdana" pitchFamily="34" charset="0"/>
              </a:rPr>
              <a:t>Note: </a:t>
            </a:r>
            <a:r>
              <a:rPr lang="en-US" sz="1800" i="1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1800" i="1" dirty="0">
                <a:solidFill>
                  <a:srgbClr val="FF0000"/>
                </a:solidFill>
                <a:latin typeface="Verdana" pitchFamily="34" charset="0"/>
              </a:rPr>
              <a:t>its conclusion, ITU was invited to contribute by “using standards and C&amp;I programs as a means to combat counterfeit and substandard ICT devices</a:t>
            </a:r>
            <a:r>
              <a:rPr lang="en-US" sz="1800" i="1" dirty="0" smtClean="0">
                <a:solidFill>
                  <a:srgbClr val="FF0000"/>
                </a:solidFill>
                <a:latin typeface="Verdana" pitchFamily="34" charset="0"/>
              </a:rPr>
              <a:t>”</a:t>
            </a:r>
            <a:r>
              <a:rPr lang="en-GB" sz="1800" i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GB" sz="1800" i="1" dirty="0">
              <a:solidFill>
                <a:srgbClr val="FF0000"/>
              </a:solidFill>
              <a:latin typeface="Verdana" pitchFamily="34" charset="0"/>
            </a:endParaRPr>
          </a:p>
          <a:p>
            <a:pPr marL="441325" lvl="1" indent="-360363"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ITU-T SG11 approved </a:t>
            </a: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a 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“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  <a:hlinkClick r:id="rId3"/>
              </a:rPr>
              <a:t>Technical </a:t>
            </a:r>
            <a:r>
              <a:rPr lang="en-US" sz="1800" dirty="0">
                <a:solidFill>
                  <a:srgbClr val="000090"/>
                </a:solidFill>
                <a:latin typeface="Verdana" pitchFamily="34" charset="0"/>
                <a:hlinkClick r:id="rId3"/>
              </a:rPr>
              <a:t>Report</a:t>
            </a: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 on 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Counterfeit ICT </a:t>
            </a: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Equipment”. 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(Involvement of WTO, </a:t>
            </a: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WCO, 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WIPO</a:t>
            </a: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, MMF, GSMA etc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.)</a:t>
            </a:r>
          </a:p>
          <a:p>
            <a:pPr marL="441325" lvl="1" indent="-360363"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90"/>
                </a:solidFill>
                <a:latin typeface="Verdana" pitchFamily="34" charset="0"/>
              </a:rPr>
              <a:t>The Framework on combating counterfeit goods is under </a:t>
            </a:r>
            <a:r>
              <a:rPr lang="en-US" sz="1800" dirty="0" smtClean="0">
                <a:solidFill>
                  <a:srgbClr val="000090"/>
                </a:solidFill>
                <a:latin typeface="Verdana" pitchFamily="34" charset="0"/>
              </a:rPr>
              <a:t>study in ITU-T SG11</a:t>
            </a:r>
            <a:endParaRPr lang="en-US" sz="1800" dirty="0">
              <a:solidFill>
                <a:srgbClr val="000090"/>
              </a:solidFill>
              <a:latin typeface="Verdana" pitchFamily="34" charset="0"/>
            </a:endParaRPr>
          </a:p>
        </p:txBody>
      </p:sp>
      <p:pic>
        <p:nvPicPr>
          <p:cNvPr id="4" name="Picture 2" descr="WSHP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247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533" y="540522"/>
            <a:ext cx="5798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ITU Activities to combat counterfeiting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15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74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JCA-CIT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(Study period 2012-2016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General statistic</a:t>
            </a:r>
          </a:p>
          <a:p>
            <a:r>
              <a:rPr lang="en-US" sz="2000" dirty="0" smtClean="0"/>
              <a:t>5 meetings</a:t>
            </a:r>
          </a:p>
          <a:p>
            <a:r>
              <a:rPr lang="en-US" sz="2000" dirty="0" smtClean="0"/>
              <a:t>Next meeting 27 April 2015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Key outcomes</a:t>
            </a:r>
          </a:p>
          <a:p>
            <a:r>
              <a:rPr lang="en-US" sz="2000" dirty="0" smtClean="0"/>
              <a:t>Discussed key ITU-T activities on C&amp;I (G.8265.1, SIP-IMS profile, Internet speed measurements etc.)</a:t>
            </a:r>
          </a:p>
          <a:p>
            <a:r>
              <a:rPr lang="en-US" sz="2000" dirty="0" smtClean="0"/>
              <a:t>JCA-CIT decided to extend the list of ICT products to be tested on conformity (</a:t>
            </a:r>
            <a:r>
              <a:rPr lang="en-US" sz="2000" dirty="0" err="1" smtClean="0"/>
              <a:t>signalling</a:t>
            </a:r>
            <a:r>
              <a:rPr lang="en-US" sz="2000" dirty="0" smtClean="0"/>
              <a:t> protocols, interfaces, telecom services, benchmarking, </a:t>
            </a:r>
            <a:r>
              <a:rPr lang="en-US" sz="2000" dirty="0" err="1" smtClean="0"/>
              <a:t>QoS</a:t>
            </a:r>
            <a:r>
              <a:rPr lang="en-US" sz="2000" dirty="0" smtClean="0"/>
              <a:t>/</a:t>
            </a:r>
            <a:r>
              <a:rPr lang="en-US" sz="2000" dirty="0" err="1" smtClean="0"/>
              <a:t>QoE</a:t>
            </a:r>
            <a:r>
              <a:rPr lang="en-US" sz="2000" dirty="0" smtClean="0"/>
              <a:t>/NP) </a:t>
            </a:r>
            <a:r>
              <a:rPr lang="en-US" sz="2000" dirty="0" smtClean="0">
                <a:hlinkClick r:id="rId2"/>
              </a:rPr>
              <a:t>Report, 25 April 13</a:t>
            </a:r>
            <a:endParaRPr lang="en-US" sz="2000" dirty="0" smtClean="0"/>
          </a:p>
          <a:p>
            <a:r>
              <a:rPr lang="en-US" sz="2000" dirty="0" smtClean="0"/>
              <a:t>Assisted SG11 to maintain living lists on C&amp;I (key technologies, reference table, pilot projects)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16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26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768697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Pillar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2996952"/>
            <a:ext cx="7772400" cy="30956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Interoperability Events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17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73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2540" y="701675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Objectives of ITU Interop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1800"/>
              </a:spcBef>
            </a:pPr>
            <a:r>
              <a:rPr lang="en-US" dirty="0" smtClean="0"/>
              <a:t>cross-connect </a:t>
            </a:r>
            <a:r>
              <a:rPr lang="en-US" dirty="0"/>
              <a:t>various manufacturers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evaluate of interoperability of all </a:t>
            </a:r>
            <a:r>
              <a:rPr lang="en-US" dirty="0" smtClean="0"/>
              <a:t>participants </a:t>
            </a:r>
            <a:r>
              <a:rPr lang="en-US" dirty="0"/>
              <a:t>on a peer basis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check </a:t>
            </a:r>
            <a:r>
              <a:rPr lang="en-US" dirty="0" smtClean="0"/>
              <a:t>end-to-end </a:t>
            </a:r>
            <a:r>
              <a:rPr lang="en-US" dirty="0"/>
              <a:t>performance at common “</a:t>
            </a:r>
            <a:r>
              <a:rPr lang="en-US" dirty="0" smtClean="0"/>
              <a:t>interfaces”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to </a:t>
            </a:r>
            <a:r>
              <a:rPr lang="en-US" dirty="0"/>
              <a:t>validate different implementations of standard, and feedback to </a:t>
            </a:r>
            <a:r>
              <a:rPr lang="en-US" dirty="0" smtClean="0"/>
              <a:t>standard-making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18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3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ITU Interop </a:t>
            </a:r>
            <a:r>
              <a:rPr lang="en-US" dirty="0" smtClean="0">
                <a:solidFill>
                  <a:srgbClr val="000090"/>
                </a:solidFill>
              </a:rPr>
              <a:t>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928992" cy="54726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1"/>
            <a:r>
              <a:rPr lang="en-US" sz="1900" u="sng" dirty="0">
                <a:hlinkClick r:id="rId3"/>
              </a:rPr>
              <a:t>E-health testing and showcasing event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en-US" sz="1900" i="1" dirty="0"/>
              <a:t>(Geneva, ITU Headquarters, 10-12 February 2015</a:t>
            </a:r>
            <a:r>
              <a:rPr lang="en-US" sz="1900" i="1" dirty="0" smtClean="0"/>
              <a:t>)</a:t>
            </a:r>
            <a:endParaRPr lang="en-US" sz="1900" dirty="0"/>
          </a:p>
          <a:p>
            <a:pPr lvl="1"/>
            <a:r>
              <a:rPr lang="en-GB" sz="1900" u="sng" dirty="0">
                <a:hlinkClick r:id="rId4"/>
              </a:rPr>
              <a:t>2nd joint APT/ITU Conformance and Interoperability event</a:t>
            </a:r>
            <a:r>
              <a:rPr lang="en-GB" sz="1900" u="sng" dirty="0"/>
              <a:t/>
            </a:r>
            <a:br>
              <a:rPr lang="en-GB" sz="1900" u="sng" dirty="0"/>
            </a:br>
            <a:r>
              <a:rPr lang="en-GB" sz="1900" i="1" dirty="0"/>
              <a:t>(Bangkok, Thailand, 25-26 August 2014</a:t>
            </a:r>
            <a:r>
              <a:rPr lang="en-GB" sz="1900" i="1" dirty="0" smtClean="0"/>
              <a:t>)</a:t>
            </a:r>
            <a:endParaRPr lang="en-US" sz="1900" dirty="0"/>
          </a:p>
          <a:p>
            <a:pPr lvl="1"/>
            <a:r>
              <a:rPr lang="en-GB" sz="1900" u="sng" dirty="0">
                <a:hlinkClick r:id="rId5"/>
              </a:rPr>
              <a:t>ITU test event</a:t>
            </a:r>
            <a:r>
              <a:rPr lang="en-GB" sz="1900" dirty="0"/>
              <a:t> on Performance assessment of vehicle-mounted mobile phones in conjunction with Hands-free Terminals according to Recommendations ITU-T P.1100 and ITU-T P.1110</a:t>
            </a:r>
            <a:br>
              <a:rPr lang="en-GB" sz="1900" dirty="0"/>
            </a:br>
            <a:r>
              <a:rPr lang="en-GB" sz="1900" i="1" dirty="0"/>
              <a:t>(Geneva, ITU Headquarters, 12-16 May 2014</a:t>
            </a:r>
            <a:r>
              <a:rPr lang="en-GB" sz="1900" i="1" dirty="0" smtClean="0"/>
              <a:t>)</a:t>
            </a:r>
            <a:endParaRPr lang="en-US" sz="1900" dirty="0"/>
          </a:p>
          <a:p>
            <a:pPr marL="342900" lvl="1" indent="0">
              <a:spcBef>
                <a:spcPts val="450"/>
              </a:spcBef>
              <a:buNone/>
            </a:pPr>
            <a:endParaRPr lang="en-US" sz="1900" dirty="0">
              <a:solidFill>
                <a:srgbClr val="000090"/>
              </a:solidFill>
            </a:endParaRPr>
          </a:p>
          <a:p>
            <a:pPr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900" b="1" dirty="0">
                <a:solidFill>
                  <a:srgbClr val="000090"/>
                </a:solidFill>
              </a:rPr>
              <a:t>Future events planned:</a:t>
            </a:r>
          </a:p>
          <a:p>
            <a:pPr lvl="1"/>
            <a:r>
              <a:rPr lang="en-US" sz="1900" dirty="0"/>
              <a:t>3rd </a:t>
            </a:r>
            <a:r>
              <a:rPr lang="en-US" sz="1900" dirty="0" smtClean="0"/>
              <a:t>APT/ITU </a:t>
            </a:r>
            <a:r>
              <a:rPr lang="en-US" sz="1900" dirty="0"/>
              <a:t>Conformance and </a:t>
            </a:r>
            <a:r>
              <a:rPr lang="en-US" sz="1900"/>
              <a:t>Interoperability </a:t>
            </a:r>
            <a:r>
              <a:rPr lang="en-US" sz="1900" smtClean="0"/>
              <a:t>event</a:t>
            </a:r>
            <a:br>
              <a:rPr lang="en-US" sz="1900" smtClean="0"/>
            </a:br>
            <a:r>
              <a:rPr lang="en-US" sz="1900" i="1" smtClean="0"/>
              <a:t>(</a:t>
            </a:r>
            <a:r>
              <a:rPr lang="en-GB" sz="1900" i="1" dirty="0"/>
              <a:t>Bangkok, Thailand, </a:t>
            </a:r>
            <a:r>
              <a:rPr lang="en-US" sz="1900" i="1" dirty="0"/>
              <a:t>7-8 Sep 2015</a:t>
            </a:r>
            <a:r>
              <a:rPr lang="en-US" sz="1900" i="1" dirty="0" smtClean="0"/>
              <a:t>)</a:t>
            </a:r>
            <a:endParaRPr lang="en-US" sz="1900" dirty="0"/>
          </a:p>
          <a:p>
            <a:pPr lvl="1"/>
            <a:r>
              <a:rPr lang="en-US" sz="1900" dirty="0"/>
              <a:t>2nd ITU-T testing event on performance assessment of vehicle-mounted mobile phones in conjunction with hands-free terminals according to Recommendations ITU-T P.1100 and ITU-T P.1110</a:t>
            </a:r>
            <a:br>
              <a:rPr lang="en-US" sz="1900" dirty="0"/>
            </a:br>
            <a:r>
              <a:rPr lang="en-US" sz="1900" i="1" dirty="0"/>
              <a:t>(Geneva, ITU Headquarters, 8-10 September 2015</a:t>
            </a:r>
            <a:r>
              <a:rPr lang="en-US" sz="1900" i="1" dirty="0" smtClean="0"/>
              <a:t>)</a:t>
            </a:r>
            <a:endParaRPr lang="en-US" sz="19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19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5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1074" y="271761"/>
            <a:ext cx="223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ITU-T C&amp;I Portal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733426"/>
            <a:ext cx="6150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www.itu.int/en/ITU-T/C-I/Pages/default.aspx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13" y="1105863"/>
            <a:ext cx="6025083" cy="53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2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29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88640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</a:rPr>
              <a:t>ITU Test Event</a:t>
            </a:r>
          </a:p>
          <a:p>
            <a:pPr marL="0" lvl="1" algn="ctr"/>
            <a:r>
              <a:rPr lang="en-US" sz="1600" b="1" dirty="0" smtClean="0">
                <a:solidFill>
                  <a:srgbClr val="000090"/>
                </a:solidFill>
              </a:rPr>
              <a:t>Performance </a:t>
            </a:r>
            <a:r>
              <a:rPr lang="en-US" sz="1600" b="1" dirty="0">
                <a:solidFill>
                  <a:srgbClr val="000090"/>
                </a:solidFill>
              </a:rPr>
              <a:t>assessment of mobile phones in conjunction with </a:t>
            </a:r>
            <a:r>
              <a:rPr lang="en-US" sz="1600" b="1" dirty="0" smtClean="0">
                <a:solidFill>
                  <a:srgbClr val="000090"/>
                </a:solidFill>
              </a:rPr>
              <a:t>vehicle's HFT in accordance with Recs</a:t>
            </a:r>
            <a:r>
              <a:rPr lang="en-US" sz="1600" b="1" dirty="0">
                <a:solidFill>
                  <a:srgbClr val="000090"/>
                </a:solidFill>
              </a:rPr>
              <a:t>. </a:t>
            </a:r>
            <a:r>
              <a:rPr lang="en-US" sz="1600" b="1" dirty="0" smtClean="0">
                <a:solidFill>
                  <a:srgbClr val="000090"/>
                </a:solidFill>
              </a:rPr>
              <a:t>ITU-T P.1100/P.1110</a:t>
            </a:r>
            <a:br>
              <a:rPr lang="en-US" sz="1600" b="1" dirty="0" smtClean="0">
                <a:solidFill>
                  <a:srgbClr val="000090"/>
                </a:solidFill>
              </a:rPr>
            </a:br>
            <a:r>
              <a:rPr lang="en-US" sz="1600" b="1" dirty="0" smtClean="0">
                <a:solidFill>
                  <a:srgbClr val="000090"/>
                </a:solidFill>
                <a:hlinkClick r:id="rId2"/>
              </a:rPr>
              <a:t>www.itu.int/go/test-event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484784"/>
            <a:ext cx="5776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Background</a:t>
            </a:r>
          </a:p>
          <a:p>
            <a:r>
              <a:rPr lang="en-US" sz="1600" dirty="0" smtClean="0"/>
              <a:t>Many </a:t>
            </a:r>
            <a:r>
              <a:rPr lang="en-US" sz="1600" dirty="0"/>
              <a:t>mobile phones do not </a:t>
            </a:r>
            <a:r>
              <a:rPr lang="en-US" sz="1600" dirty="0" smtClean="0"/>
              <a:t>work properly with HFT’s system and </a:t>
            </a:r>
            <a:r>
              <a:rPr lang="en-US" sz="1600" dirty="0"/>
              <a:t>thereby significantly degrading the speech quality of the complete system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/>
              <a:t>Findings</a:t>
            </a:r>
          </a:p>
          <a:p>
            <a:pPr marL="444500" lvl="0" indent="-266700">
              <a:buFont typeface="Wingdings" panose="05000000000000000000" pitchFamily="2" charset="2"/>
              <a:buChar char="ü"/>
            </a:pPr>
            <a:r>
              <a:rPr lang="en-US" sz="1600" dirty="0"/>
              <a:t>an incorrect behavior of the mobile phone in the wireless connection to a vehicle’s </a:t>
            </a:r>
            <a:r>
              <a:rPr lang="en-US" sz="1600" dirty="0" smtClean="0"/>
              <a:t>HFT</a:t>
            </a:r>
            <a:endParaRPr lang="en-US" sz="1600" dirty="0"/>
          </a:p>
          <a:p>
            <a:pPr marL="444500" indent="-266700">
              <a:buFont typeface="Wingdings" panose="05000000000000000000" pitchFamily="2" charset="2"/>
              <a:buChar char="ü"/>
            </a:pPr>
            <a:r>
              <a:rPr lang="en-US" sz="1600" dirty="0"/>
              <a:t>an unacceptable quality of a voice-call inside the car and outside the car for the conversational </a:t>
            </a:r>
            <a:r>
              <a:rPr lang="en-US" sz="1600" dirty="0" smtClean="0"/>
              <a:t>partner</a:t>
            </a:r>
          </a:p>
          <a:p>
            <a:pPr marL="444500" indent="-266700"/>
            <a:r>
              <a:rPr lang="en-US" sz="1600" b="1" dirty="0" smtClean="0">
                <a:solidFill>
                  <a:srgbClr val="C00000"/>
                </a:solidFill>
              </a:rPr>
              <a:t>Only 30 % of phones passed the tests!</a:t>
            </a:r>
            <a:endParaRPr lang="en-US" sz="1600" b="1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/>
              <a:t>Key outcomes</a:t>
            </a:r>
          </a:p>
          <a:p>
            <a:pPr marL="4381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New </a:t>
            </a:r>
            <a:r>
              <a:rPr lang="en-US" sz="1600" b="1" dirty="0" smtClean="0">
                <a:hlinkClick r:id="rId3"/>
              </a:rPr>
              <a:t>web portal</a:t>
            </a:r>
            <a:r>
              <a:rPr lang="en-US" sz="1600" b="1" dirty="0" smtClean="0"/>
              <a:t> </a:t>
            </a:r>
            <a:r>
              <a:rPr lang="en-US" sz="1600" dirty="0" smtClean="0"/>
              <a:t>describing the existing issues</a:t>
            </a:r>
          </a:p>
          <a:p>
            <a:pPr marL="4381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Updated Recs. ITU-T P.1100/P.1110 </a:t>
            </a:r>
            <a:r>
              <a:rPr lang="en-US" sz="1600" dirty="0"/>
              <a:t>with the new values of performance have </a:t>
            </a:r>
            <a:r>
              <a:rPr lang="en-US" sz="1600" dirty="0" smtClean="0"/>
              <a:t>been approved </a:t>
            </a:r>
            <a:r>
              <a:rPr lang="en-US" sz="1600" i="1" dirty="0" smtClean="0"/>
              <a:t>(December 14)</a:t>
            </a:r>
          </a:p>
          <a:p>
            <a:pPr marL="4381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Automotive industry appealed to ITU to publish a </a:t>
            </a:r>
            <a:r>
              <a:rPr lang="en-US" sz="1600" b="1" dirty="0">
                <a:solidFill>
                  <a:srgbClr val="FF0000"/>
                </a:solidFill>
              </a:rPr>
              <a:t>“</a:t>
            </a:r>
            <a:r>
              <a:rPr lang="en-US" sz="1600" b="1" dirty="0" smtClean="0">
                <a:solidFill>
                  <a:srgbClr val="FF0000"/>
                </a:solidFill>
              </a:rPr>
              <a:t>whitelist</a:t>
            </a:r>
            <a:r>
              <a:rPr lang="en-US" sz="1600" b="1" dirty="0">
                <a:solidFill>
                  <a:srgbClr val="FF0000"/>
                </a:solidFill>
              </a:rPr>
              <a:t>”</a:t>
            </a:r>
            <a:r>
              <a:rPr lang="en-US" sz="1600" dirty="0"/>
              <a:t> of mobile phones </a:t>
            </a:r>
            <a:r>
              <a:rPr lang="en-US" sz="1600" dirty="0" smtClean="0"/>
              <a:t>which meet the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2248" y="4309353"/>
            <a:ext cx="360226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1600" b="1" dirty="0" smtClean="0">
                <a:solidFill>
                  <a:srgbClr val="000090"/>
                </a:solidFill>
              </a:rPr>
              <a:t>Venue: </a:t>
            </a:r>
            <a:r>
              <a:rPr lang="en-US" sz="1600" dirty="0" smtClean="0">
                <a:solidFill>
                  <a:srgbClr val="000090"/>
                </a:solidFill>
              </a:rPr>
              <a:t>ITU Headquarters</a:t>
            </a:r>
          </a:p>
          <a:p>
            <a:pPr marL="0" lvl="1"/>
            <a:r>
              <a:rPr lang="en-US" sz="1600" b="1" dirty="0" smtClean="0">
                <a:solidFill>
                  <a:srgbClr val="000090"/>
                </a:solidFill>
              </a:rPr>
              <a:t>TL: </a:t>
            </a:r>
            <a:r>
              <a:rPr lang="en-US" sz="1600" dirty="0" smtClean="0">
                <a:solidFill>
                  <a:srgbClr val="000090"/>
                </a:solidFill>
              </a:rPr>
              <a:t>HEAD Acoustics</a:t>
            </a:r>
          </a:p>
          <a:p>
            <a:pPr marL="0" lvl="1"/>
            <a:r>
              <a:rPr lang="en-US" sz="1600" b="1" dirty="0" smtClean="0">
                <a:solidFill>
                  <a:srgbClr val="000090"/>
                </a:solidFill>
              </a:rPr>
              <a:t>Date: </a:t>
            </a:r>
            <a:r>
              <a:rPr lang="en-US" sz="1600" dirty="0" smtClean="0">
                <a:solidFill>
                  <a:srgbClr val="000090"/>
                </a:solidFill>
              </a:rPr>
              <a:t>12-16 </a:t>
            </a:r>
            <a:r>
              <a:rPr lang="en-US" sz="1600" dirty="0">
                <a:solidFill>
                  <a:srgbClr val="000090"/>
                </a:solidFill>
              </a:rPr>
              <a:t>May </a:t>
            </a:r>
            <a:r>
              <a:rPr lang="en-US" sz="1600" dirty="0" smtClean="0">
                <a:solidFill>
                  <a:srgbClr val="000090"/>
                </a:solidFill>
              </a:rPr>
              <a:t>2014</a:t>
            </a:r>
          </a:p>
          <a:p>
            <a:pPr marL="0" lvl="1"/>
            <a:r>
              <a:rPr lang="en-US" sz="1600" b="1" dirty="0" smtClean="0">
                <a:solidFill>
                  <a:srgbClr val="000090"/>
                </a:solidFill>
              </a:rPr>
              <a:t>Participants: </a:t>
            </a:r>
            <a:r>
              <a:rPr lang="en-US" sz="1600" dirty="0" smtClean="0">
                <a:solidFill>
                  <a:srgbClr val="000090"/>
                </a:solidFill>
              </a:rPr>
              <a:t>Mercedes-Benz,</a:t>
            </a:r>
          </a:p>
          <a:p>
            <a:pPr marL="0" lvl="1"/>
            <a:r>
              <a:rPr lang="en-US" sz="1600" dirty="0" smtClean="0">
                <a:solidFill>
                  <a:srgbClr val="000090"/>
                </a:solidFill>
              </a:rPr>
              <a:t>Volvo, Bosch, Toyota, Renault</a:t>
            </a:r>
          </a:p>
          <a:p>
            <a:pPr marL="0" lvl="1"/>
            <a:r>
              <a:rPr lang="en-US" sz="1600" dirty="0" smtClean="0">
                <a:solidFill>
                  <a:srgbClr val="000090"/>
                </a:solidFill>
              </a:rPr>
              <a:t>Number of tests: 40 (30 phones)</a:t>
            </a:r>
            <a:endParaRPr lang="en-US" sz="1600" dirty="0" smtClean="0">
              <a:solidFill>
                <a:srgbClr val="000090"/>
              </a:solidFill>
              <a:hlinkClick r:id="rId4"/>
            </a:endParaRPr>
          </a:p>
          <a:p>
            <a:pPr marL="0" lvl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hlinkClick r:id="rId4"/>
              </a:rPr>
              <a:t>ITU press-release</a:t>
            </a:r>
            <a:endParaRPr lang="en-US" sz="1600" b="1" dirty="0" smtClean="0">
              <a:solidFill>
                <a:srgbClr val="000090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en-US" sz="1600" b="1" dirty="0" smtClean="0">
                <a:solidFill>
                  <a:srgbClr val="000090"/>
                </a:solidFill>
                <a:hlinkClick r:id="rId5"/>
              </a:rPr>
              <a:t>Test report</a:t>
            </a:r>
            <a:endParaRPr lang="en-US" sz="1600" b="1" dirty="0">
              <a:solidFill>
                <a:srgbClr val="000090"/>
              </a:solidFill>
            </a:endParaRPr>
          </a:p>
        </p:txBody>
      </p:sp>
      <p:pic>
        <p:nvPicPr>
          <p:cNvPr id="4098" name="Picture 2" descr="web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2079"/>
            <a:ext cx="31683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20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2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102636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8784976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The living list of ITU-T Recommendations which are suitable for C&amp;I testing can be used by TLs for performing tests at the national/regional level</a:t>
            </a: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All interested parties are invited to participate in ITU-T SGs on developing ITU-T Recommendations for which the </a:t>
            </a:r>
            <a:r>
              <a:rPr lang="en-US" sz="2000" dirty="0">
                <a:solidFill>
                  <a:srgbClr val="000099"/>
                </a:solidFill>
              </a:rPr>
              <a:t>market </a:t>
            </a:r>
            <a:r>
              <a:rPr lang="en-US" sz="2000" dirty="0" smtClean="0">
                <a:solidFill>
                  <a:srgbClr val="000099"/>
                </a:solidFill>
              </a:rPr>
              <a:t>requires C&amp;I testing</a:t>
            </a:r>
            <a:endParaRPr lang="en-US" sz="2000" dirty="0" smtClean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Interoperability testing events become very popular and can help operators to fix the compatibility issues at the early stage </a:t>
            </a:r>
            <a:r>
              <a:rPr lang="en-US" sz="2000" dirty="0" smtClean="0">
                <a:solidFill>
                  <a:srgbClr val="000099"/>
                </a:solidFill>
                <a:ea typeface="+mj-ea"/>
                <a:cs typeface="+mj-cs"/>
              </a:rPr>
              <a:t>(interoperability plays </a:t>
            </a:r>
            <a:r>
              <a:rPr lang="en-US" sz="2000" dirty="0">
                <a:solidFill>
                  <a:srgbClr val="000099"/>
                </a:solidFill>
                <a:ea typeface="+mj-ea"/>
                <a:cs typeface="+mj-cs"/>
              </a:rPr>
              <a:t>a significant role for user’s connection and interconnection among telecom </a:t>
            </a:r>
            <a:r>
              <a:rPr lang="en-US" sz="2000" dirty="0" smtClean="0">
                <a:solidFill>
                  <a:srgbClr val="000099"/>
                </a:solidFill>
                <a:ea typeface="+mj-ea"/>
                <a:cs typeface="+mj-cs"/>
              </a:rPr>
              <a:t>operators)</a:t>
            </a:r>
            <a:endParaRPr lang="en-US" sz="2000" dirty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Pilot project is one of the tools to verify technologies before implementing in the ICT market</a:t>
            </a:r>
            <a:endParaRPr lang="en-US" sz="2000" dirty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Conformity assessment can play a role in the fight against counterfeit telecommunication/ICT devices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21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5076056" y="1550374"/>
            <a:ext cx="3638054" cy="250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76056" y="4653136"/>
            <a:ext cx="381642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TSB contacts</a:t>
            </a:r>
          </a:p>
          <a:p>
            <a:endParaRPr lang="en-US" sz="1200" b="1" dirty="0" smtClean="0">
              <a:solidFill>
                <a:srgbClr val="000090"/>
              </a:solidFill>
            </a:endParaRPr>
          </a:p>
          <a:p>
            <a:r>
              <a:rPr lang="en-US" sz="1200" b="1" dirty="0" smtClean="0">
                <a:solidFill>
                  <a:srgbClr val="000090"/>
                </a:solidFill>
              </a:rPr>
              <a:t>Conformance: </a:t>
            </a:r>
            <a:r>
              <a:rPr lang="en-US" sz="1200" b="1" dirty="0" smtClean="0">
                <a:solidFill>
                  <a:srgbClr val="000090"/>
                </a:solidFill>
                <a:hlinkClick r:id="rId3"/>
              </a:rPr>
              <a:t>conformity@itu.int</a:t>
            </a:r>
            <a:endParaRPr lang="en-US" sz="1200" b="1" dirty="0">
              <a:solidFill>
                <a:srgbClr val="000090"/>
              </a:solidFill>
            </a:endParaRPr>
          </a:p>
          <a:p>
            <a:r>
              <a:rPr lang="en-US" sz="1200" b="1" dirty="0" smtClean="0">
                <a:solidFill>
                  <a:srgbClr val="000090"/>
                </a:solidFill>
              </a:rPr>
              <a:t>Interoperability</a:t>
            </a:r>
            <a:r>
              <a:rPr lang="pl-PL" sz="1200" b="1" dirty="0" smtClean="0">
                <a:solidFill>
                  <a:srgbClr val="000090"/>
                </a:solidFill>
              </a:rPr>
              <a:t>: </a:t>
            </a:r>
            <a:r>
              <a:rPr lang="en-US" sz="1200" b="1" dirty="0" smtClean="0">
                <a:solidFill>
                  <a:srgbClr val="000090"/>
                </a:solidFill>
                <a:hlinkClick r:id="rId4"/>
              </a:rPr>
              <a:t>interop@itu.int</a:t>
            </a:r>
            <a:endParaRPr lang="en-US" sz="1200" b="1" dirty="0" smtClean="0">
              <a:solidFill>
                <a:srgbClr val="000090"/>
              </a:solidFill>
            </a:endParaRPr>
          </a:p>
          <a:p>
            <a:endParaRPr lang="en-US" sz="2000" b="1" dirty="0" smtClean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  <a:p>
            <a:r>
              <a:rPr lang="en-US" sz="1600" b="1" dirty="0" smtClean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JCA-CIT </a:t>
            </a:r>
            <a:r>
              <a:rPr lang="en-US" sz="1600" b="1" dirty="0" smtClean="0">
                <a:solidFill>
                  <a:srgbClr val="000090"/>
                </a:solidFill>
                <a:hlinkClick r:id="rId5"/>
              </a:rPr>
              <a:t>tsbjcacit@itu.int</a:t>
            </a:r>
            <a:r>
              <a:rPr lang="pl-PL" sz="1050" b="1" dirty="0">
                <a:solidFill>
                  <a:srgbClr val="000090"/>
                </a:solidFill>
              </a:rPr>
              <a:t> </a:t>
            </a:r>
            <a:endParaRPr lang="en-US" sz="1050" b="1" dirty="0">
              <a:solidFill>
                <a:srgbClr val="000090"/>
              </a:solidFill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23528" y="1628800"/>
            <a:ext cx="457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Denis Andreev</a:t>
            </a:r>
            <a:r>
              <a:rPr lang="ru-RU" sz="2000" b="1" dirty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 </a:t>
            </a:r>
          </a:p>
          <a:p>
            <a:endParaRPr lang="en-US" sz="2000" b="1" dirty="0">
              <a:solidFill>
                <a:srgbClr val="000099"/>
              </a:solidFill>
              <a:latin typeface="Verdana"/>
              <a:ea typeface="+mj-ea"/>
              <a:cs typeface="+mj-cs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JCA-CIT Secretariat</a:t>
            </a:r>
          </a:p>
          <a:p>
            <a:r>
              <a:rPr lang="en-US" sz="2000" b="1" dirty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ITU/TSB – C&amp;I </a:t>
            </a:r>
            <a:r>
              <a:rPr lang="en-US" sz="2000" b="1" dirty="0" err="1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Programme</a:t>
            </a:r>
            <a:r>
              <a:rPr lang="en-US" sz="2000" b="1" dirty="0">
                <a:solidFill>
                  <a:srgbClr val="000099"/>
                </a:solidFill>
                <a:latin typeface="Verdana"/>
                <a:ea typeface="+mj-ea"/>
                <a:cs typeface="+mj-cs"/>
              </a:rPr>
              <a:t> coordinator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Fix. Tel: +41227305780</a:t>
            </a:r>
          </a:p>
          <a:p>
            <a:r>
              <a:rPr lang="en-US" sz="2000" dirty="0" err="1"/>
              <a:t>Mob.Tel</a:t>
            </a:r>
            <a:r>
              <a:rPr lang="en-US" sz="2000" dirty="0"/>
              <a:t>: +41792494833</a:t>
            </a:r>
          </a:p>
          <a:p>
            <a:r>
              <a:rPr lang="en-US" sz="2000" dirty="0"/>
              <a:t>E-mail: </a:t>
            </a:r>
            <a:r>
              <a:rPr lang="en-US" sz="2000" u="sng" dirty="0" smtClean="0">
                <a:hlinkClick r:id="rId6"/>
              </a:rPr>
              <a:t>denis.andreev@itu.int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22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3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852936"/>
            <a:ext cx="5025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ADDITIONAL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23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0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38275"/>
            <a:ext cx="87249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24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82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5400" y="692696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Pillar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52936"/>
            <a:ext cx="8229600" cy="165618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Conformity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3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0872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US" sz="2400" b="1" dirty="0">
                <a:solidFill>
                  <a:srgbClr val="000090"/>
                </a:solidFill>
                <a:latin typeface="Verdana" pitchFamily="34" charset="0"/>
                <a:ea typeface="+mn-ea"/>
                <a:cs typeface="+mn-cs"/>
              </a:rPr>
              <a:t>Pillar 1 as defined in Resolution 177</a:t>
            </a:r>
          </a:p>
          <a:p>
            <a:pPr eaLnBrk="0" hangingPunct="0"/>
            <a:r>
              <a:rPr lang="en-US" sz="2400" b="1" dirty="0">
                <a:solidFill>
                  <a:srgbClr val="000090"/>
                </a:solidFill>
                <a:latin typeface="Verdana" pitchFamily="34" charset="0"/>
                <a:ea typeface="+mn-ea"/>
                <a:cs typeface="+mn-cs"/>
              </a:rPr>
              <a:t>(ITU PP-14)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076" y="1556792"/>
            <a:ext cx="822960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3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“Instructs the Director of the TSB:</a:t>
            </a:r>
          </a:p>
          <a:p>
            <a:pPr marL="1258888" lvl="1">
              <a:spcBef>
                <a:spcPts val="3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to </a:t>
            </a:r>
            <a:r>
              <a:rPr lang="en-US" sz="2000" b="1" dirty="0">
                <a:solidFill>
                  <a:srgbClr val="000090"/>
                </a:solidFill>
                <a:latin typeface="Verdana" pitchFamily="34" charset="0"/>
              </a:rPr>
              <a:t>continue to carry out pilot projects for conformity to </a:t>
            </a: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ITU-T Recommendations </a:t>
            </a:r>
            <a:r>
              <a:rPr lang="en-US" sz="2000" b="1" dirty="0">
                <a:solidFill>
                  <a:srgbClr val="000090"/>
                </a:solidFill>
                <a:latin typeface="Verdana" pitchFamily="34" charset="0"/>
              </a:rPr>
              <a:t>to increase the probability of </a:t>
            </a: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interoperability</a:t>
            </a:r>
          </a:p>
          <a:p>
            <a:pPr marL="1258888" lvl="1">
              <a:spcBef>
                <a:spcPts val="3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to </a:t>
            </a:r>
            <a:r>
              <a:rPr lang="en-US" sz="2000" b="1" dirty="0">
                <a:solidFill>
                  <a:srgbClr val="000090"/>
                </a:solidFill>
                <a:latin typeface="Verdana" pitchFamily="34" charset="0"/>
              </a:rPr>
              <a:t>enhance and improve standards-setting processes in order to improve interoperability through conformity”</a:t>
            </a:r>
          </a:p>
          <a:p>
            <a:pPr lvl="1">
              <a:spcBef>
                <a:spcPts val="3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“Invited the Membership to </a:t>
            </a:r>
            <a:r>
              <a:rPr lang="en-US" sz="2000" b="1" dirty="0">
                <a:solidFill>
                  <a:srgbClr val="000090"/>
                </a:solidFill>
                <a:latin typeface="Verdana" pitchFamily="34" charset="0"/>
              </a:rPr>
              <a:t>populate the pilot conformity database with details of products tested to applicable ITU T </a:t>
            </a:r>
            <a:r>
              <a:rPr lang="en-US" sz="2000" b="1" dirty="0" smtClean="0">
                <a:solidFill>
                  <a:srgbClr val="000090"/>
                </a:solidFill>
                <a:latin typeface="Verdana" pitchFamily="34" charset="0"/>
              </a:rPr>
              <a:t>recommendations”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4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8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92089"/>
            <a:ext cx="6840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0"/>
                </a:solidFill>
              </a:rPr>
              <a:t>Pillar </a:t>
            </a:r>
            <a:r>
              <a:rPr lang="en-US" sz="2000" b="1" dirty="0" smtClean="0">
                <a:solidFill>
                  <a:srgbClr val="000090"/>
                </a:solidFill>
              </a:rPr>
              <a:t>1 Key outcomes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27" y="980728"/>
            <a:ext cx="8712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90"/>
                </a:solidFill>
              </a:rPr>
              <a:t>First entries in the Product </a:t>
            </a:r>
            <a:r>
              <a:rPr lang="en-US" sz="1800" b="1" dirty="0">
                <a:solidFill>
                  <a:srgbClr val="000090"/>
                </a:solidFill>
              </a:rPr>
              <a:t>Conformity </a:t>
            </a:r>
            <a:r>
              <a:rPr lang="en-US" sz="1800" b="1" dirty="0" smtClean="0">
                <a:solidFill>
                  <a:srgbClr val="000090"/>
                </a:solidFill>
              </a:rPr>
              <a:t>Database,</a:t>
            </a:r>
            <a:br>
              <a:rPr lang="en-US" sz="1800" b="1" dirty="0" smtClean="0">
                <a:solidFill>
                  <a:srgbClr val="000090"/>
                </a:solidFill>
              </a:rPr>
            </a:br>
            <a:r>
              <a:rPr lang="en-US" sz="1800" b="1" dirty="0" smtClean="0">
                <a:solidFill>
                  <a:srgbClr val="000090"/>
                </a:solidFill>
              </a:rPr>
              <a:t>(</a:t>
            </a:r>
            <a:r>
              <a:rPr lang="en-US" sz="1800" dirty="0" smtClean="0">
                <a:solidFill>
                  <a:srgbClr val="000090"/>
                </a:solidFill>
              </a:rPr>
              <a:t>19 </a:t>
            </a:r>
            <a:r>
              <a:rPr lang="en-US" sz="1800" dirty="0">
                <a:solidFill>
                  <a:srgbClr val="000090"/>
                </a:solidFill>
              </a:rPr>
              <a:t>December </a:t>
            </a:r>
            <a:r>
              <a:rPr lang="en-US" sz="1800" dirty="0" smtClean="0">
                <a:solidFill>
                  <a:srgbClr val="000090"/>
                </a:solidFill>
              </a:rPr>
              <a:t>2014,</a:t>
            </a:r>
            <a:r>
              <a:rPr lang="en-US" sz="1800" b="1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hlinkClick r:id="rId2"/>
              </a:rPr>
              <a:t>http</a:t>
            </a:r>
            <a:r>
              <a:rPr lang="en-US" sz="1800" dirty="0">
                <a:solidFill>
                  <a:srgbClr val="000090"/>
                </a:solidFill>
                <a:hlinkClick r:id="rId2"/>
              </a:rPr>
              <a:t>://itu.int/net/itu-t/cdb/ConformityDB.aspx</a:t>
            </a:r>
            <a:r>
              <a:rPr lang="en-US" sz="1800" b="1" dirty="0">
                <a:solidFill>
                  <a:srgbClr val="000090"/>
                </a:solidFill>
              </a:rPr>
              <a:t>)</a:t>
            </a:r>
            <a:endParaRPr lang="en-US" sz="1800" b="1" dirty="0" smtClean="0">
              <a:solidFill>
                <a:srgbClr val="000090"/>
              </a:solidFill>
            </a:endParaRPr>
          </a:p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90"/>
                </a:solidFill>
                <a:hlinkClick r:id="rId3"/>
              </a:rPr>
              <a:t>Whitelist</a:t>
            </a:r>
            <a:r>
              <a:rPr lang="en-US" sz="1800" b="1" dirty="0" smtClean="0">
                <a:solidFill>
                  <a:srgbClr val="000090"/>
                </a:solidFill>
              </a:rPr>
              <a:t> of mobile phones </a:t>
            </a:r>
            <a:r>
              <a:rPr lang="en-US" sz="1800" dirty="0" smtClean="0">
                <a:solidFill>
                  <a:srgbClr val="000090"/>
                </a:solidFill>
              </a:rPr>
              <a:t>which meet the requirements of P.1100/P.1110</a:t>
            </a:r>
          </a:p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90"/>
                </a:solidFill>
              </a:rPr>
              <a:t>Pilot projects</a:t>
            </a:r>
            <a:r>
              <a:rPr lang="en-US" sz="1800" dirty="0" smtClean="0">
                <a:solidFill>
                  <a:srgbClr val="000090"/>
                </a:solidFill>
              </a:rPr>
              <a:t> (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itu.int/go/pilot-projects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  <a:r>
              <a:rPr lang="en-US" sz="1800" b="1" dirty="0" smtClean="0">
                <a:solidFill>
                  <a:srgbClr val="000090"/>
                </a:solidFill>
              </a:rPr>
              <a:t> </a:t>
            </a:r>
            <a:r>
              <a:rPr lang="en-US" sz="1800" dirty="0">
                <a:solidFill>
                  <a:srgbClr val="000090"/>
                </a:solidFill>
              </a:rPr>
              <a:t>of conformity assessment against ITU-T </a:t>
            </a:r>
            <a:r>
              <a:rPr lang="en-US" sz="1800" dirty="0" smtClean="0">
                <a:solidFill>
                  <a:srgbClr val="000090"/>
                </a:solidFill>
              </a:rPr>
              <a:t>Recs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M.3170-series (SG2)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Mobile Number Portability (SG11)</a:t>
            </a:r>
          </a:p>
          <a:p>
            <a:pPr marL="446088" indent="-4460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SG11 </a:t>
            </a:r>
            <a:r>
              <a:rPr lang="en-US" sz="1800" dirty="0">
                <a:solidFill>
                  <a:srgbClr val="000090"/>
                </a:solidFill>
              </a:rPr>
              <a:t>work item </a:t>
            </a:r>
            <a:r>
              <a:rPr lang="en-US" sz="1800" b="1" dirty="0">
                <a:solidFill>
                  <a:srgbClr val="000090"/>
                </a:solidFill>
                <a:hlinkClick r:id="rId5"/>
              </a:rPr>
              <a:t>Q.TL-rec-pro</a:t>
            </a:r>
            <a:r>
              <a:rPr lang="en-US" sz="1800" b="1" dirty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“Testing laboratories recognition procedure”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</a:p>
          <a:p>
            <a:pPr marL="444500" indent="-444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A</a:t>
            </a:r>
            <a:r>
              <a:rPr lang="en-US" sz="1800" b="1" dirty="0" smtClean="0">
                <a:solidFill>
                  <a:srgbClr val="000090"/>
                </a:solidFill>
              </a:rPr>
              <a:t> living </a:t>
            </a:r>
            <a:r>
              <a:rPr lang="en-US" sz="1800" b="1" dirty="0">
                <a:solidFill>
                  <a:srgbClr val="000090"/>
                </a:solidFill>
              </a:rPr>
              <a:t>list of </a:t>
            </a:r>
            <a:r>
              <a:rPr lang="en-US" sz="1800" b="1" dirty="0" smtClean="0">
                <a:solidFill>
                  <a:srgbClr val="000090"/>
                </a:solidFill>
              </a:rPr>
              <a:t>ITU-T Recommendations </a:t>
            </a:r>
            <a:r>
              <a:rPr lang="en-US" sz="1800" dirty="0" smtClean="0">
                <a:solidFill>
                  <a:srgbClr val="000090"/>
                </a:solidFill>
              </a:rPr>
              <a:t>on key </a:t>
            </a:r>
            <a:r>
              <a:rPr lang="en-US" sz="1800" dirty="0">
                <a:solidFill>
                  <a:srgbClr val="000090"/>
                </a:solidFill>
              </a:rPr>
              <a:t>technologies suitable for </a:t>
            </a:r>
            <a:r>
              <a:rPr lang="en-US" sz="1800" dirty="0" smtClean="0">
                <a:solidFill>
                  <a:srgbClr val="000090"/>
                </a:solidFill>
              </a:rPr>
              <a:t>C&amp;I testing (</a:t>
            </a:r>
            <a:r>
              <a:rPr lang="en-US" sz="1800" dirty="0" smtClean="0">
                <a:hlinkClick r:id="rId6"/>
              </a:rPr>
              <a:t>http</a:t>
            </a:r>
            <a:r>
              <a:rPr lang="en-US" sz="1800" dirty="0">
                <a:hlinkClick r:id="rId6"/>
              </a:rPr>
              <a:t>://itu.int/go/key-technologies</a:t>
            </a:r>
            <a:r>
              <a:rPr lang="en-US" sz="1800" dirty="0" smtClean="0">
                <a:solidFill>
                  <a:srgbClr val="000090"/>
                </a:solidFill>
              </a:rPr>
              <a:t>)</a:t>
            </a:r>
            <a:endParaRPr lang="en-US" sz="1800" dirty="0">
              <a:solidFill>
                <a:srgbClr val="000090"/>
              </a:solidFill>
            </a:endParaRPr>
          </a:p>
          <a:p>
            <a:pPr marL="444500" indent="-444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A</a:t>
            </a:r>
            <a:r>
              <a:rPr lang="en-US" sz="1800" b="1" dirty="0" smtClean="0">
                <a:solidFill>
                  <a:srgbClr val="000090"/>
                </a:solidFill>
              </a:rPr>
              <a:t> reference table of ITU-T Recs and corresponding test specification</a:t>
            </a:r>
            <a:r>
              <a:rPr lang="en-US" sz="1800" dirty="0" smtClean="0">
                <a:solidFill>
                  <a:srgbClr val="000090"/>
                </a:solidFill>
              </a:rPr>
              <a:t> under C&amp;I testing (</a:t>
            </a:r>
            <a:r>
              <a:rPr lang="en-US" sz="1800" dirty="0" smtClean="0">
                <a:hlinkClick r:id="rId7"/>
              </a:rPr>
              <a:t>http</a:t>
            </a:r>
            <a:r>
              <a:rPr lang="en-US" sz="1800" dirty="0">
                <a:hlinkClick r:id="rId7"/>
              </a:rPr>
              <a:t>://itu.int/go/reference-table</a:t>
            </a:r>
            <a:r>
              <a:rPr lang="en-US" sz="1800" dirty="0" smtClean="0">
                <a:solidFill>
                  <a:srgbClr val="000090"/>
                </a:solidFill>
              </a:rPr>
              <a:t>) 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5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8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60909"/>
            <a:ext cx="71287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</a:rPr>
              <a:t>ITU conformity database </a:t>
            </a:r>
            <a:r>
              <a:rPr lang="en-US" sz="1800" dirty="0" smtClean="0">
                <a:solidFill>
                  <a:srgbClr val="000090"/>
                </a:solidFill>
                <a:hlinkClick r:id="rId2"/>
              </a:rPr>
              <a:t>http</a:t>
            </a:r>
            <a:r>
              <a:rPr lang="en-US" sz="1800" dirty="0">
                <a:solidFill>
                  <a:srgbClr val="000090"/>
                </a:solidFill>
                <a:hlinkClick r:id="rId2"/>
              </a:rPr>
              <a:t>://</a:t>
            </a:r>
            <a:r>
              <a:rPr lang="en-US" sz="1800" dirty="0" smtClean="0">
                <a:solidFill>
                  <a:srgbClr val="000090"/>
                </a:solidFill>
                <a:hlinkClick r:id="rId2"/>
              </a:rPr>
              <a:t>itu.int/net/itu-t/cdb/ConformityDB.aspx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3461"/>
            <a:ext cx="6624736" cy="529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6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3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18864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90"/>
                </a:solidFill>
              </a:rPr>
              <a:t>The list of key Technologies for C&amp;I</a:t>
            </a:r>
            <a:br>
              <a:rPr lang="en-US" sz="2000" b="1" dirty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  <a:latin typeface="Calibri"/>
                <a:hlinkClick r:id="rId2"/>
              </a:rPr>
              <a:t>http</a:t>
            </a:r>
            <a:r>
              <a:rPr lang="en-US" sz="1600" dirty="0">
                <a:solidFill>
                  <a:prstClr val="black"/>
                </a:solidFill>
                <a:latin typeface="Calibri"/>
                <a:hlinkClick r:id="rId2"/>
              </a:rPr>
              <a:t>://itu.int/go/key-technologies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9" y="1048238"/>
            <a:ext cx="7637961" cy="54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7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2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5375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90"/>
                </a:solidFill>
              </a:rPr>
              <a:t>Testing Laboratories recognition procedure work flow </a:t>
            </a:r>
            <a:br>
              <a:rPr lang="en-US" sz="1800" b="1" dirty="0" smtClean="0">
                <a:solidFill>
                  <a:srgbClr val="000090"/>
                </a:solidFill>
              </a:rPr>
            </a:br>
            <a:r>
              <a:rPr lang="en-US" sz="1800" b="1" dirty="0" smtClean="0">
                <a:solidFill>
                  <a:srgbClr val="000090"/>
                </a:solidFill>
              </a:rPr>
              <a:t>(under discussion)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908720"/>
            <a:ext cx="856895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rgbClr val="000090"/>
                </a:solidFill>
              </a:rPr>
              <a:t>In accordance </a:t>
            </a:r>
            <a:r>
              <a:rPr lang="en-US" sz="1600" dirty="0">
                <a:solidFill>
                  <a:srgbClr val="000090"/>
                </a:solidFill>
              </a:rPr>
              <a:t>with draft Recommendation ITU-T </a:t>
            </a:r>
            <a:r>
              <a:rPr lang="en-US" sz="1600" dirty="0" err="1">
                <a:solidFill>
                  <a:srgbClr val="000090"/>
                </a:solidFill>
              </a:rPr>
              <a:t>Q.TL_rec_pro</a:t>
            </a:r>
            <a:r>
              <a:rPr lang="en-US" sz="1600" dirty="0">
                <a:solidFill>
                  <a:srgbClr val="000090"/>
                </a:solidFill>
              </a:rPr>
              <a:t> “Testing Laboratories recognition procedure</a:t>
            </a:r>
            <a:r>
              <a:rPr lang="en-US" sz="1600" dirty="0" smtClean="0">
                <a:solidFill>
                  <a:srgbClr val="000090"/>
                </a:solidFill>
              </a:rPr>
              <a:t>” (</a:t>
            </a:r>
            <a:r>
              <a:rPr lang="en-US" sz="1600" dirty="0" smtClean="0">
                <a:solidFill>
                  <a:srgbClr val="000090"/>
                </a:solidFill>
                <a:hlinkClick r:id="rId3"/>
              </a:rPr>
              <a:t>TD659-GEN/11</a:t>
            </a:r>
            <a:r>
              <a:rPr lang="en-US" sz="1600" dirty="0" smtClean="0">
                <a:solidFill>
                  <a:srgbClr val="000090"/>
                </a:solidFill>
              </a:rPr>
              <a:t>, April 2015) there are two scenarios:</a:t>
            </a:r>
            <a:endParaRPr lang="en-US" sz="1600" dirty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to </a:t>
            </a:r>
            <a:r>
              <a:rPr lang="en-US" sz="1600" dirty="0">
                <a:solidFill>
                  <a:srgbClr val="000090"/>
                </a:solidFill>
              </a:rPr>
              <a:t>join the existing conformity assessment programs, by providing ITU-T’s technical experts for making relevant TL’s assessment against ITU-T </a:t>
            </a:r>
            <a:r>
              <a:rPr lang="en-US" sz="1600" dirty="0" smtClean="0">
                <a:solidFill>
                  <a:srgbClr val="000090"/>
                </a:solidFill>
              </a:rPr>
              <a:t>Recommendations;</a:t>
            </a:r>
            <a:endParaRPr lang="en-US" sz="1600" dirty="0">
              <a:solidFill>
                <a:srgbClr val="00009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based </a:t>
            </a:r>
            <a:r>
              <a:rPr lang="en-US" sz="1600" dirty="0">
                <a:solidFill>
                  <a:srgbClr val="000090"/>
                </a:solidFill>
              </a:rPr>
              <a:t>on experience gained from collaboration with existing schemes, ITU may in future consider the possibility of establishing a ITU-T TL self-recognition procedure, providing the assessment of ITU-T technical experts and assessment of the TL.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1570500" y="3573014"/>
            <a:ext cx="6022515" cy="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13870"/>
              </p:ext>
            </p:extLst>
          </p:nvPr>
        </p:nvGraphicFramePr>
        <p:xfrm>
          <a:off x="1475656" y="3573016"/>
          <a:ext cx="6403298" cy="2880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5" imgW="14363239" imgH="6497266" progId="Visio.Drawing.11">
                  <p:embed/>
                </p:oleObj>
              </mc:Choice>
              <mc:Fallback>
                <p:oleObj name="Visio" r:id="rId5" imgW="14363239" imgH="6497266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73016"/>
                        <a:ext cx="6403298" cy="2880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8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25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7256" y="404664"/>
            <a:ext cx="7540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Possible ITU </a:t>
            </a:r>
            <a:r>
              <a:rPr lang="en-US" sz="2400" b="1" dirty="0">
                <a:solidFill>
                  <a:srgbClr val="000090"/>
                </a:solidFill>
              </a:rPr>
              <a:t>collaboration with </a:t>
            </a:r>
            <a:r>
              <a:rPr lang="en-US" sz="2400" b="1" dirty="0" smtClean="0">
                <a:solidFill>
                  <a:srgbClr val="000090"/>
                </a:solidFill>
              </a:rPr>
              <a:t>IEC/IECEE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(PP-14, </a:t>
            </a:r>
            <a:r>
              <a:rPr lang="en-US" sz="2000" b="1" dirty="0" smtClean="0">
                <a:solidFill>
                  <a:srgbClr val="000090"/>
                </a:solidFill>
                <a:hlinkClick r:id="rId2"/>
              </a:rPr>
              <a:t>C63</a:t>
            </a:r>
            <a:r>
              <a:rPr lang="en-US" sz="2000" b="1" dirty="0" smtClean="0">
                <a:solidFill>
                  <a:srgbClr val="000090"/>
                </a:solidFill>
              </a:rPr>
              <a:t>)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071" y="1356919"/>
            <a:ext cx="82809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1800" b="1" dirty="0">
                <a:solidFill>
                  <a:srgbClr val="000090"/>
                </a:solidFill>
              </a:rPr>
              <a:t>ITU partner with IEC to conduct a trial of voluntary 3rd party CA of suitable ITU-T Recommendations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0090"/>
                </a:solidFill>
              </a:rPr>
              <a:t>A team of assessors selected by ITU-T and qualified by IECEE would recognize test labs which qualify for testing specific ITU-T Recommendations. A recognized test lab would then be able to issue certificates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0090"/>
                </a:solidFill>
              </a:rPr>
              <a:t>An ‘ITU steering committee’ would be established within the </a:t>
            </a:r>
            <a:r>
              <a:rPr lang="en-US" sz="1800" b="1" dirty="0">
                <a:solidFill>
                  <a:srgbClr val="000090"/>
                </a:solidFill>
                <a:hlinkClick r:id="rId3"/>
              </a:rPr>
              <a:t>IECEE organization structure</a:t>
            </a:r>
            <a:endParaRPr lang="en-US" sz="1800" b="1" dirty="0">
              <a:solidFill>
                <a:srgbClr val="00009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81" y="3973020"/>
            <a:ext cx="4818683" cy="25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180BD05-C3E0-4EDF-93B7-5D3572EE81BC}" type="slidenum">
              <a:rPr lang="en-US" smtClean="0"/>
              <a:pPr>
                <a:defRPr/>
              </a:pPr>
              <a:t>9</a:t>
            </a:fld>
            <a:r>
              <a:rPr lang="en-US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85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4E79213C8544E94BEEE54E620DC64" ma:contentTypeVersion="2" ma:contentTypeDescription="Create a new document." ma:contentTypeScope="" ma:versionID="dae8bdb4a9d5ad1ca2052e79c107dd7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36A345-680C-42BE-95C5-D359C5236BD6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A3F77C99-D9ED-4BB2-B10B-6B67ADAAFF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17619</TotalTime>
  <Words>926</Words>
  <Application>Microsoft Office PowerPoint</Application>
  <PresentationFormat>On-screen Show (4:3)</PresentationFormat>
  <Paragraphs>155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Univers</vt:lpstr>
      <vt:lpstr>ZapfDingbats BT</vt:lpstr>
      <vt:lpstr>Arial</vt:lpstr>
      <vt:lpstr>Calibri</vt:lpstr>
      <vt:lpstr>Times New Roman</vt:lpstr>
      <vt:lpstr>Verdana</vt:lpstr>
      <vt:lpstr>Wingdings</vt:lpstr>
      <vt:lpstr>ITU-e</vt:lpstr>
      <vt:lpstr>Visio</vt:lpstr>
      <vt:lpstr>Key activities and major ITU-T outcomes on C&amp;I  Pillar 1 and 2 of ITU C&amp;I Programme</vt:lpstr>
      <vt:lpstr>PowerPoint Presentation</vt:lpstr>
      <vt:lpstr>Pillar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JCA-CIT (Study period 2012-2016)</vt:lpstr>
      <vt:lpstr>Pillar 2</vt:lpstr>
      <vt:lpstr>Objectives of ITU Interop events</vt:lpstr>
      <vt:lpstr>ITU Interop events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Passerini, Riccardo</cp:lastModifiedBy>
  <cp:revision>612</cp:revision>
  <cp:lastPrinted>2001-11-25T13:41:09Z</cp:lastPrinted>
  <dcterms:created xsi:type="dcterms:W3CDTF">2007-02-20T15:47:31Z</dcterms:created>
  <dcterms:modified xsi:type="dcterms:W3CDTF">2015-04-13T08:09:11Z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0x010100B244E79213C8544E94BEEE54E620DC64</vt:lpwstr>
  </property>
</Properties>
</file>