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9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10" r:id="rId19"/>
    <p:sldId id="311"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88" y="-48"/>
      </p:cViewPr>
      <p:guideLst>
        <p:guide orient="horz" pos="2160"/>
        <p:guide pos="2880"/>
      </p:guideLst>
    </p:cSldViewPr>
  </p:slideViewPr>
  <p:notesTextViewPr>
    <p:cViewPr>
      <p:scale>
        <a:sx n="1" d="1"/>
        <a:sy n="1" d="1"/>
      </p:scale>
      <p:origin x="0" y="0"/>
    </p:cViewPr>
  </p:notesTextViewPr>
  <p:sorterViewPr>
    <p:cViewPr>
      <p:scale>
        <a:sx n="100" d="100"/>
        <a:sy n="100" d="100"/>
      </p:scale>
      <p:origin x="0" y="6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0ED2BC-C1B4-4F2E-94A1-58046F3BA867}" type="datetimeFigureOut">
              <a:rPr lang="en-CA" smtClean="0"/>
              <a:t>2015-04-11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A37FE1-BECB-4351-A410-A6976DF68784}" type="slidenum">
              <a:rPr lang="en-CA" smtClean="0"/>
              <a:t>‹#›</a:t>
            </a:fld>
            <a:endParaRPr lang="en-CA"/>
          </a:p>
        </p:txBody>
      </p:sp>
    </p:spTree>
    <p:extLst>
      <p:ext uri="{BB962C8B-B14F-4D97-AF65-F5344CB8AC3E}">
        <p14:creationId xmlns:p14="http://schemas.microsoft.com/office/powerpoint/2010/main" val="2359936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8628FF-B697-40CC-9CEE-BFD3F8DA6F37}" type="slidenum">
              <a:rPr lang="en-US" smtClean="0">
                <a:cs typeface="Arial" pitchFamily="34" charset="0"/>
              </a:rPr>
              <a:pPr fontAlgn="base">
                <a:spcBef>
                  <a:spcPct val="0"/>
                </a:spcBef>
                <a:spcAft>
                  <a:spcPct val="0"/>
                </a:spcAft>
                <a:defRPr/>
              </a:pPr>
              <a:t>1</a:t>
            </a:fld>
            <a:endParaRPr lang="en-US" dirty="0" smtClean="0">
              <a:cs typeface="Arial" pitchFamily="34"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13</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14</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15</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16</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17</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18</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19</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5</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6</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7</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8</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9</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10</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11</a:t>
            </a:fld>
            <a:endParaRPr lang="en-CA"/>
          </a:p>
        </p:txBody>
      </p:sp>
    </p:spTree>
    <p:extLst>
      <p:ext uri="{BB962C8B-B14F-4D97-AF65-F5344CB8AC3E}">
        <p14:creationId xmlns:p14="http://schemas.microsoft.com/office/powerpoint/2010/main" val="1002013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12</a:t>
            </a:fld>
            <a:endParaRPr lang="en-CA"/>
          </a:p>
        </p:txBody>
      </p:sp>
    </p:spTree>
    <p:extLst>
      <p:ext uri="{BB962C8B-B14F-4D97-AF65-F5344CB8AC3E}">
        <p14:creationId xmlns:p14="http://schemas.microsoft.com/office/powerpoint/2010/main" val="1002013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8852BF5-FB6B-45A7-9E9C-E5C0DD89240A}" type="datetimeFigureOut">
              <a:rPr lang="en-CA" smtClean="0"/>
              <a:t>2015-04-11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53355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8852BF5-FB6B-45A7-9E9C-E5C0DD89240A}" type="datetimeFigureOut">
              <a:rPr lang="en-CA" smtClean="0"/>
              <a:t>2015-04-11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128964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8852BF5-FB6B-45A7-9E9C-E5C0DD89240A}" type="datetimeFigureOut">
              <a:rPr lang="en-CA" smtClean="0"/>
              <a:t>2015-04-11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254483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8852BF5-FB6B-45A7-9E9C-E5C0DD89240A}" type="datetimeFigureOut">
              <a:rPr lang="en-CA" smtClean="0"/>
              <a:t>2015-04-11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1224424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852BF5-FB6B-45A7-9E9C-E5C0DD89240A}" type="datetimeFigureOut">
              <a:rPr lang="en-CA" smtClean="0"/>
              <a:t>2015-04-11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3525909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8852BF5-FB6B-45A7-9E9C-E5C0DD89240A}" type="datetimeFigureOut">
              <a:rPr lang="en-CA" smtClean="0"/>
              <a:t>2015-04-11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365359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8852BF5-FB6B-45A7-9E9C-E5C0DD89240A}" type="datetimeFigureOut">
              <a:rPr lang="en-CA" smtClean="0"/>
              <a:t>2015-04-11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3779125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8852BF5-FB6B-45A7-9E9C-E5C0DD89240A}" type="datetimeFigureOut">
              <a:rPr lang="en-CA" smtClean="0"/>
              <a:t>2015-04-11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365729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52BF5-FB6B-45A7-9E9C-E5C0DD89240A}" type="datetimeFigureOut">
              <a:rPr lang="en-CA" smtClean="0"/>
              <a:t>2015-04-11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2316705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52BF5-FB6B-45A7-9E9C-E5C0DD89240A}" type="datetimeFigureOut">
              <a:rPr lang="en-CA" smtClean="0"/>
              <a:t>2015-04-11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4250004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52BF5-FB6B-45A7-9E9C-E5C0DD89240A}" type="datetimeFigureOut">
              <a:rPr lang="en-CA" smtClean="0"/>
              <a:t>2015-04-11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1653991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52BF5-FB6B-45A7-9E9C-E5C0DD89240A}" type="datetimeFigureOut">
              <a:rPr lang="en-CA" smtClean="0"/>
              <a:t>2015-04-11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B456E-6154-47B8-9905-CD1FD02968D6}" type="slidenum">
              <a:rPr lang="en-CA" smtClean="0"/>
              <a:t>‹#›</a:t>
            </a:fld>
            <a:endParaRPr lang="en-CA"/>
          </a:p>
        </p:txBody>
      </p:sp>
    </p:spTree>
    <p:extLst>
      <p:ext uri="{BB962C8B-B14F-4D97-AF65-F5344CB8AC3E}">
        <p14:creationId xmlns:p14="http://schemas.microsoft.com/office/powerpoint/2010/main" val="2833242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0"/>
          </p:nvPr>
        </p:nvSpPr>
        <p:spPr>
          <a:xfrm>
            <a:off x="457200" y="6356350"/>
            <a:ext cx="2133600" cy="36512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algn="l" eaLnBrk="1" hangingPunct="1">
              <a:spcBef>
                <a:spcPct val="0"/>
              </a:spcBef>
              <a:buClrTx/>
              <a:buSzTx/>
              <a:buFontTx/>
              <a:buNone/>
            </a:pPr>
            <a:fld id="{711B17A6-F865-4875-9993-433C0422160A}" type="slidenum">
              <a:rPr lang="ja-JP" altLang="en-US" sz="1000" smtClean="0">
                <a:solidFill>
                  <a:srgbClr val="0E438A"/>
                </a:solidFill>
                <a:latin typeface="Zurich BT"/>
                <a:ea typeface="MS PGothic" pitchFamily="34" charset="-128"/>
                <a:cs typeface="Times New Roman" pitchFamily="18" charset="0"/>
              </a:rPr>
              <a:pPr algn="l" eaLnBrk="1" hangingPunct="1">
                <a:spcBef>
                  <a:spcPct val="0"/>
                </a:spcBef>
                <a:buClrTx/>
                <a:buSzTx/>
                <a:buFontTx/>
                <a:buNone/>
              </a:pPr>
              <a:t>1</a:t>
            </a:fld>
            <a:endParaRPr lang="en-US" altLang="ja-JP" sz="1000" smtClean="0">
              <a:solidFill>
                <a:srgbClr val="0E438A"/>
              </a:solidFill>
              <a:latin typeface="Zurich BT"/>
              <a:ea typeface="MS PGothic" pitchFamily="34" charset="-128"/>
              <a:cs typeface="Times New Roman" pitchFamily="18" charset="0"/>
            </a:endParaRPr>
          </a:p>
        </p:txBody>
      </p:sp>
      <p:sp>
        <p:nvSpPr>
          <p:cNvPr id="8195" name="Rectangle 2"/>
          <p:cNvSpPr>
            <a:spLocks noGrp="1" noChangeArrowheads="1"/>
          </p:cNvSpPr>
          <p:nvPr>
            <p:ph type="ctrTitle" idx="4294967295"/>
          </p:nvPr>
        </p:nvSpPr>
        <p:spPr>
          <a:xfrm>
            <a:off x="0" y="2382838"/>
            <a:ext cx="9144000" cy="2062162"/>
          </a:xfrm>
        </p:spPr>
        <p:txBody>
          <a:bodyPr/>
          <a:lstStyle/>
          <a:p>
            <a:pPr eaLnBrk="1" hangingPunct="1"/>
            <a:r>
              <a:rPr lang="en-US" altLang="en-US" sz="3200" b="1" dirty="0" smtClean="0"/>
              <a:t>Market Surveillance </a:t>
            </a:r>
            <a:r>
              <a:rPr lang="en-US" altLang="en-US" sz="3200" b="1" smtClean="0"/>
              <a:t>and Enforcement</a:t>
            </a:r>
            <a:r>
              <a:rPr lang="en-US" altLang="en-US" sz="3200" dirty="0" smtClean="0"/>
              <a:t/>
            </a:r>
            <a:br>
              <a:rPr lang="en-US" altLang="en-US" sz="3200" dirty="0" smtClean="0"/>
            </a:br>
            <a:endParaRPr lang="en-US" altLang="en-US" sz="3200" dirty="0" smtClean="0"/>
          </a:p>
        </p:txBody>
      </p:sp>
      <p:sp>
        <p:nvSpPr>
          <p:cNvPr id="572420" name="Rectangle 4"/>
          <p:cNvSpPr>
            <a:spLocks noChangeArrowheads="1"/>
          </p:cNvSpPr>
          <p:nvPr/>
        </p:nvSpPr>
        <p:spPr bwMode="auto">
          <a:xfrm>
            <a:off x="0" y="5211763"/>
            <a:ext cx="3330575" cy="922337"/>
          </a:xfrm>
          <a:prstGeom prst="rect">
            <a:avLst/>
          </a:prstGeom>
          <a:noFill/>
          <a:ln w="9525">
            <a:noFill/>
            <a:miter lim="800000"/>
            <a:headEnd/>
            <a:tailEnd/>
          </a:ln>
          <a:effectLst/>
        </p:spPr>
        <p:txBody>
          <a:bodyPr>
            <a:spAutoFit/>
          </a:bodyPr>
          <a:lstStyle/>
          <a:p>
            <a:pPr eaLnBrk="0" hangingPunct="0">
              <a:defRPr/>
            </a:pPr>
            <a:r>
              <a:rPr lang="en-US" b="1" dirty="0">
                <a:solidFill>
                  <a:schemeClr val="tx2"/>
                </a:solidFill>
                <a:latin typeface="Verdana" pitchFamily="34" charset="0"/>
              </a:rPr>
              <a:t>Presented by</a:t>
            </a:r>
          </a:p>
          <a:p>
            <a:pPr eaLnBrk="0" hangingPunct="0">
              <a:defRPr/>
            </a:pPr>
            <a:r>
              <a:rPr lang="en-US" b="1" dirty="0">
                <a:solidFill>
                  <a:schemeClr val="tx2"/>
                </a:solidFill>
                <a:latin typeface="Verdana" pitchFamily="34" charset="0"/>
              </a:rPr>
              <a:t>Andrew Kwan</a:t>
            </a:r>
            <a:r>
              <a:rPr lang="en-US" dirty="0">
                <a:solidFill>
                  <a:schemeClr val="tx2"/>
                </a:solidFill>
                <a:latin typeface="Verdana" pitchFamily="34" charset="0"/>
              </a:rPr>
              <a:t> </a:t>
            </a:r>
          </a:p>
          <a:p>
            <a:pPr eaLnBrk="0" hangingPunct="0">
              <a:defRPr/>
            </a:pPr>
            <a:r>
              <a:rPr lang="en-US" b="1" dirty="0">
                <a:solidFill>
                  <a:schemeClr val="tx2"/>
                </a:solidFill>
                <a:latin typeface="Verdana" pitchFamily="34" charset="0"/>
              </a:rPr>
              <a:t>ITU Consultant</a:t>
            </a:r>
            <a:r>
              <a:rPr lang="en-US" b="1" dirty="0">
                <a:solidFill>
                  <a:srgbClr val="5C5C5C"/>
                </a:solidFill>
                <a:latin typeface="Verdana" pitchFamily="34" charset="0"/>
              </a:rPr>
              <a:t> </a:t>
            </a:r>
            <a:r>
              <a:rPr lang="en-US" b="1" dirty="0">
                <a:solidFill>
                  <a:srgbClr val="0070C0"/>
                </a:solidFill>
                <a:latin typeface="Verdana" pitchFamily="34" charset="0"/>
              </a:rPr>
              <a:t> </a:t>
            </a:r>
            <a:endParaRPr lang="en-US" dirty="0">
              <a:solidFill>
                <a:srgbClr val="0070C0"/>
              </a:solidFill>
              <a:effectLst>
                <a:outerShdw blurRad="38100" dist="38100" dir="2700000" algn="tl">
                  <a:srgbClr val="C0C0C0"/>
                </a:outerShdw>
              </a:effectLst>
              <a:latin typeface="Verdana" pitchFamily="34" charset="0"/>
            </a:endParaRPr>
          </a:p>
        </p:txBody>
      </p:sp>
      <p:sp>
        <p:nvSpPr>
          <p:cNvPr id="8197" name="Rectangle 2"/>
          <p:cNvSpPr>
            <a:spLocks noChangeArrowheads="1"/>
          </p:cNvSpPr>
          <p:nvPr/>
        </p:nvSpPr>
        <p:spPr bwMode="auto">
          <a:xfrm>
            <a:off x="0" y="465326"/>
            <a:ext cx="9144000" cy="1569660"/>
          </a:xfrm>
          <a:prstGeom prst="rect">
            <a:avLst/>
          </a:prstGeom>
          <a:solidFill>
            <a:srgbClr val="92D050"/>
          </a:solidFill>
          <a:ln>
            <a:noFill/>
          </a:ln>
          <a:extLst/>
        </p:spPr>
        <p:txBody>
          <a:bodyPr anchor="ctr">
            <a:spAutoFit/>
          </a:bodyPr>
          <a:lstStyle/>
          <a:p>
            <a:pPr algn="ctr">
              <a:lnSpc>
                <a:spcPct val="80000"/>
              </a:lnSpc>
              <a:defRPr/>
            </a:pPr>
            <a:r>
              <a:rPr lang="en-CA" altLang="en-US" sz="2400" b="1" dirty="0">
                <a:solidFill>
                  <a:srgbClr val="000000"/>
                </a:solidFill>
                <a:latin typeface="+mj-lt"/>
              </a:rPr>
              <a:t>Conformity and Interoperability Training for ARB Region on </a:t>
            </a:r>
            <a:r>
              <a:rPr lang="en-CA" altLang="en-US" sz="2400" b="1" dirty="0" smtClean="0">
                <a:solidFill>
                  <a:srgbClr val="000000"/>
                </a:solidFill>
                <a:latin typeface="+mj-lt"/>
              </a:rPr>
              <a:t>Type </a:t>
            </a:r>
            <a:r>
              <a:rPr lang="en-CA" altLang="en-US" sz="2400" b="1" dirty="0">
                <a:solidFill>
                  <a:srgbClr val="000000"/>
                </a:solidFill>
                <a:latin typeface="+mj-lt"/>
              </a:rPr>
              <a:t>Approval </a:t>
            </a:r>
            <a:r>
              <a:rPr lang="en-CA" altLang="en-US" sz="2400" b="1" dirty="0" smtClean="0">
                <a:solidFill>
                  <a:srgbClr val="000000"/>
                </a:solidFill>
                <a:latin typeface="+mj-lt"/>
              </a:rPr>
              <a:t>Testing </a:t>
            </a:r>
            <a:r>
              <a:rPr lang="en-CA" altLang="en-US" sz="2400" b="1" dirty="0">
                <a:solidFill>
                  <a:srgbClr val="000000"/>
                </a:solidFill>
                <a:latin typeface="+mj-lt"/>
              </a:rPr>
              <a:t>for Mobile Terminals, Homologation Procedures and Market Surveillance</a:t>
            </a:r>
            <a:br>
              <a:rPr lang="en-CA" altLang="en-US" sz="2400" b="1" dirty="0">
                <a:solidFill>
                  <a:srgbClr val="000000"/>
                </a:solidFill>
                <a:latin typeface="+mj-lt"/>
              </a:rPr>
            </a:br>
            <a:r>
              <a:rPr lang="en-CA" altLang="en-US" sz="2400" b="1" dirty="0">
                <a:solidFill>
                  <a:srgbClr val="000000"/>
                </a:solidFill>
                <a:latin typeface="+mj-lt"/>
              </a:rPr>
              <a:t/>
            </a:r>
            <a:br>
              <a:rPr lang="en-CA" altLang="en-US" sz="2400" b="1" dirty="0">
                <a:solidFill>
                  <a:srgbClr val="000000"/>
                </a:solidFill>
                <a:latin typeface="+mj-lt"/>
              </a:rPr>
            </a:br>
            <a:r>
              <a:rPr lang="en-CA" altLang="en-US" sz="2400" b="1" dirty="0">
                <a:solidFill>
                  <a:srgbClr val="000000"/>
                </a:solidFill>
                <a:latin typeface="+mj-lt"/>
              </a:rPr>
              <a:t>Tunis-Tunisia, 20-24 April 2015</a:t>
            </a:r>
            <a:endParaRPr lang="en-US" sz="2400" b="1" dirty="0">
              <a:solidFill>
                <a:schemeClr val="bg2"/>
              </a:solidFill>
              <a:latin typeface="+mj-lt"/>
            </a:endParaRPr>
          </a:p>
        </p:txBody>
      </p:sp>
      <p:pic>
        <p:nvPicPr>
          <p:cNvPr id="8198"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dirty="0">
                <a:solidFill>
                  <a:schemeClr val="tx1"/>
                </a:solidFill>
                <a:latin typeface="Univers" pitchFamily="34" charset="0"/>
              </a:rPr>
              <a:t>Tunis-Tunisia, 20-24 April 2015</a:t>
            </a:r>
          </a:p>
          <a:p>
            <a:pPr eaLnBrk="1" hangingPunct="1">
              <a:spcBef>
                <a:spcPct val="0"/>
              </a:spcBef>
              <a:buClrTx/>
              <a:buSzTx/>
              <a:buFontTx/>
              <a:buNone/>
            </a:pPr>
            <a:endParaRPr lang="en-US" altLang="en-US" sz="1400" dirty="0">
              <a:solidFill>
                <a:schemeClr val="tx1"/>
              </a:solidFill>
              <a:latin typeface="Univers" pitchFamily="34" charset="0"/>
            </a:endParaRPr>
          </a:p>
        </p:txBody>
      </p:sp>
    </p:spTree>
    <p:extLst>
      <p:ext uri="{BB962C8B-B14F-4D97-AF65-F5344CB8AC3E}">
        <p14:creationId xmlns:p14="http://schemas.microsoft.com/office/powerpoint/2010/main" val="824456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79512" y="1341438"/>
            <a:ext cx="8784976" cy="4824412"/>
          </a:xfrm>
        </p:spPr>
        <p:txBody>
          <a:bodyPr>
            <a:normAutofit/>
          </a:bodyPr>
          <a:lstStyle/>
          <a:p>
            <a:pPr marL="57150" indent="0">
              <a:buNone/>
            </a:pPr>
            <a:r>
              <a:rPr lang="en-CA" altLang="en-US" b="1" dirty="0" smtClean="0"/>
              <a:t>Market Surveillance activities – </a:t>
            </a:r>
            <a:r>
              <a:rPr lang="en-CA" altLang="en-US" b="1" i="1" dirty="0" smtClean="0"/>
              <a:t>Regulators(cont’d)</a:t>
            </a:r>
          </a:p>
          <a:p>
            <a:pPr marL="57150" indent="0">
              <a:buNone/>
            </a:pPr>
            <a:endParaRPr lang="en-CA" altLang="en-US" b="1" i="1" dirty="0" smtClean="0"/>
          </a:p>
          <a:p>
            <a:pPr marL="514350" indent="-457200">
              <a:buFont typeface="Wingdings" panose="05000000000000000000" pitchFamily="2" charset="2"/>
              <a:buChar char="§"/>
            </a:pPr>
            <a:r>
              <a:rPr lang="en-CA" altLang="en-US" sz="2800" dirty="0" smtClean="0"/>
              <a:t>Liaise with border control department to track ICT equipment imported in their territories</a:t>
            </a:r>
          </a:p>
          <a:p>
            <a:pPr marL="514350" indent="-457200">
              <a:buFont typeface="Wingdings" panose="05000000000000000000" pitchFamily="2" charset="2"/>
              <a:buChar char="§"/>
            </a:pPr>
            <a:r>
              <a:rPr lang="en-CA" altLang="en-US" sz="2800" dirty="0" smtClean="0"/>
              <a:t>Consult with foreign regulators to share and discuss market surveillance results and experience</a:t>
            </a:r>
          </a:p>
          <a:p>
            <a:pPr lvl="2">
              <a:buFont typeface="Wingdings" panose="05000000000000000000" pitchFamily="2" charset="2"/>
              <a:buChar char="Ø"/>
            </a:pPr>
            <a:endParaRPr lang="en-CA" altLang="en-US" dirty="0"/>
          </a:p>
          <a:p>
            <a:pPr lvl="1">
              <a:buFont typeface="Wingdings" panose="05000000000000000000" pitchFamily="2" charset="2"/>
              <a:buChar char="§"/>
            </a:pPr>
            <a:endParaRPr lang="en-CA" altLang="en-US" b="1" i="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10</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2763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07504" y="1341438"/>
            <a:ext cx="9001000" cy="4824412"/>
          </a:xfrm>
        </p:spPr>
        <p:txBody>
          <a:bodyPr>
            <a:normAutofit/>
          </a:bodyPr>
          <a:lstStyle/>
          <a:p>
            <a:pPr marL="57150" indent="0">
              <a:buNone/>
            </a:pPr>
            <a:r>
              <a:rPr lang="en-CA" altLang="en-US" b="1" dirty="0" smtClean="0"/>
              <a:t>Market Surveillance activities – </a:t>
            </a:r>
            <a:r>
              <a:rPr lang="en-CA" altLang="en-US" b="1" i="1" dirty="0" smtClean="0"/>
              <a:t>Accreditation Bodies</a:t>
            </a:r>
          </a:p>
          <a:p>
            <a:pPr lvl="1">
              <a:buFont typeface="Wingdings" panose="05000000000000000000" pitchFamily="2" charset="2"/>
              <a:buChar char="§"/>
            </a:pPr>
            <a:r>
              <a:rPr lang="en-CA" altLang="en-US" sz="2400" dirty="0" smtClean="0"/>
              <a:t>Maintain compliance with ISO/IEC 17011 by peer assessment as set out by ILAC  for testing laboratories and IAF for certification bodies</a:t>
            </a:r>
          </a:p>
          <a:p>
            <a:pPr lvl="1">
              <a:buFont typeface="Wingdings" panose="05000000000000000000" pitchFamily="2" charset="2"/>
              <a:buChar char="§"/>
            </a:pPr>
            <a:r>
              <a:rPr lang="en-CA" altLang="en-US" sz="2400" dirty="0" smtClean="0"/>
              <a:t>Ensure that the conformity assessment bodies which they had accredited remain compliant by reassessment and on-site surveillance according to ISO/IEC 17025 for testing laboratories and ISO/IEC 17065 for certification bodies</a:t>
            </a:r>
          </a:p>
          <a:p>
            <a:pPr marL="57150" indent="0">
              <a:buNone/>
            </a:pPr>
            <a:endParaRPr lang="en-CA" altLang="en-US" b="1" i="1" dirty="0" smtClean="0"/>
          </a:p>
          <a:p>
            <a:pPr lvl="1">
              <a:buFont typeface="Wingdings" panose="05000000000000000000" pitchFamily="2" charset="2"/>
              <a:buChar char="§"/>
            </a:pPr>
            <a:endParaRPr lang="en-CA" altLang="en-US" b="1" i="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11</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9865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07504" y="1341438"/>
            <a:ext cx="9001000" cy="4824412"/>
          </a:xfrm>
        </p:spPr>
        <p:txBody>
          <a:bodyPr>
            <a:normAutofit lnSpcReduction="10000"/>
          </a:bodyPr>
          <a:lstStyle/>
          <a:p>
            <a:pPr marL="57150" indent="0">
              <a:buNone/>
            </a:pPr>
            <a:r>
              <a:rPr lang="en-CA" altLang="en-US" b="1" dirty="0" smtClean="0"/>
              <a:t>Market Surveillance activities – </a:t>
            </a:r>
            <a:r>
              <a:rPr lang="en-CA" altLang="en-US" b="1" i="1" dirty="0" smtClean="0"/>
              <a:t>Conformity Assessment Bodies (CABs)</a:t>
            </a:r>
          </a:p>
          <a:p>
            <a:pPr marL="57150" indent="0">
              <a:buNone/>
            </a:pPr>
            <a:endParaRPr lang="en-CA" altLang="en-US" b="1" i="1" dirty="0" smtClean="0"/>
          </a:p>
          <a:p>
            <a:pPr lvl="1">
              <a:buFont typeface="Wingdings" panose="05000000000000000000" pitchFamily="2" charset="2"/>
              <a:buChar char="§"/>
            </a:pPr>
            <a:r>
              <a:rPr lang="en-CA" altLang="en-US" dirty="0" smtClean="0"/>
              <a:t>CBs</a:t>
            </a:r>
            <a:r>
              <a:rPr lang="en-CA" altLang="en-US" dirty="0"/>
              <a:t> </a:t>
            </a:r>
            <a:r>
              <a:rPr lang="en-CA" altLang="en-US" dirty="0" smtClean="0"/>
              <a:t>to maintain compliance with ISO/IEC 17065</a:t>
            </a:r>
          </a:p>
          <a:p>
            <a:pPr lvl="1">
              <a:buFont typeface="Wingdings" panose="05000000000000000000" pitchFamily="2" charset="2"/>
              <a:buChar char="§"/>
            </a:pPr>
            <a:r>
              <a:rPr lang="en-CA" altLang="en-US" dirty="0"/>
              <a:t>CBs </a:t>
            </a:r>
            <a:r>
              <a:rPr lang="en-CA" altLang="en-US" dirty="0" smtClean="0"/>
              <a:t>to conduct </a:t>
            </a:r>
            <a:r>
              <a:rPr lang="en-GB" dirty="0"/>
              <a:t>appropriate market surveillance activities in accordance with ISO/IEC 17065</a:t>
            </a:r>
          </a:p>
          <a:p>
            <a:pPr lvl="1">
              <a:buFont typeface="Wingdings" panose="05000000000000000000" pitchFamily="2" charset="2"/>
              <a:buChar char="§"/>
            </a:pPr>
            <a:r>
              <a:rPr lang="en-CA" altLang="en-US" dirty="0" smtClean="0"/>
              <a:t>CBs to conduct specific tasks as requested by the regulators</a:t>
            </a:r>
            <a:endParaRPr lang="en-GB" dirty="0"/>
          </a:p>
          <a:p>
            <a:pPr lvl="1">
              <a:buFont typeface="Wingdings" panose="05000000000000000000" pitchFamily="2" charset="2"/>
              <a:buChar char="§"/>
            </a:pPr>
            <a:r>
              <a:rPr lang="en-CA" altLang="en-US" dirty="0" smtClean="0"/>
              <a:t>Testing laboratories to maintain compliance with ISO/IEC 17025</a:t>
            </a:r>
          </a:p>
          <a:p>
            <a:pPr lvl="1">
              <a:buFont typeface="Wingdings" panose="05000000000000000000" pitchFamily="2" charset="2"/>
              <a:buChar char="§"/>
            </a:pPr>
            <a:endParaRPr lang="en-CA" altLang="en-US" sz="2400" dirty="0" smtClean="0"/>
          </a:p>
          <a:p>
            <a:pPr marL="57150" indent="0">
              <a:buNone/>
            </a:pPr>
            <a:endParaRPr lang="en-CA" altLang="en-US" b="1" i="1" dirty="0" smtClean="0"/>
          </a:p>
          <a:p>
            <a:pPr lvl="1">
              <a:buFont typeface="Wingdings" panose="05000000000000000000" pitchFamily="2" charset="2"/>
              <a:buChar char="§"/>
            </a:pPr>
            <a:endParaRPr lang="en-CA" altLang="en-US" b="1" i="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12</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5335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07504" y="1341438"/>
            <a:ext cx="9001000" cy="4824412"/>
          </a:xfrm>
        </p:spPr>
        <p:txBody>
          <a:bodyPr>
            <a:normAutofit/>
          </a:bodyPr>
          <a:lstStyle/>
          <a:p>
            <a:pPr marL="57150" indent="0">
              <a:buNone/>
            </a:pPr>
            <a:r>
              <a:rPr lang="en-CA" altLang="en-US" b="1" dirty="0" smtClean="0"/>
              <a:t>Market Surveillance activities – </a:t>
            </a:r>
            <a:r>
              <a:rPr lang="en-CA" altLang="en-US" b="1" i="1" dirty="0" smtClean="0"/>
              <a:t>Manufacturers</a:t>
            </a:r>
          </a:p>
          <a:p>
            <a:pPr marL="57150" indent="0">
              <a:buNone/>
            </a:pPr>
            <a:endParaRPr lang="en-CA" altLang="en-US" b="1" i="1" dirty="0" smtClean="0"/>
          </a:p>
          <a:p>
            <a:pPr lvl="1">
              <a:buFont typeface="Wingdings" panose="05000000000000000000" pitchFamily="2" charset="2"/>
              <a:buChar char="§"/>
            </a:pPr>
            <a:r>
              <a:rPr lang="en-GB" dirty="0" smtClean="0"/>
              <a:t>To ensure </a:t>
            </a:r>
            <a:r>
              <a:rPr lang="en-GB" dirty="0"/>
              <a:t>that equipment sold in the </a:t>
            </a:r>
            <a:r>
              <a:rPr lang="en-GB" dirty="0" smtClean="0"/>
              <a:t>regulator’s territory </a:t>
            </a:r>
            <a:r>
              <a:rPr lang="en-GB" dirty="0"/>
              <a:t>continues to meet the applicable standards throughout its entire life cycle. </a:t>
            </a:r>
            <a:endParaRPr lang="en-GB" dirty="0" smtClean="0"/>
          </a:p>
          <a:p>
            <a:pPr lvl="1">
              <a:buFont typeface="Wingdings" panose="05000000000000000000" pitchFamily="2" charset="2"/>
              <a:buChar char="§"/>
            </a:pPr>
            <a:r>
              <a:rPr lang="en-GB" altLang="en-US" dirty="0" smtClean="0"/>
              <a:t>To provide audit samples to the regulator and CB on a timely basis</a:t>
            </a:r>
            <a:endParaRPr lang="en-CA" altLang="en-US" dirty="0" smtClean="0"/>
          </a:p>
          <a:p>
            <a:pPr marL="57150" indent="0">
              <a:buNone/>
            </a:pPr>
            <a:endParaRPr lang="en-CA" altLang="en-US" b="1" i="1" dirty="0" smtClean="0"/>
          </a:p>
          <a:p>
            <a:pPr lvl="1">
              <a:buFont typeface="Wingdings" panose="05000000000000000000" pitchFamily="2" charset="2"/>
              <a:buChar char="§"/>
            </a:pPr>
            <a:endParaRPr lang="en-CA" altLang="en-US" b="1" i="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13</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7516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07504" y="1341438"/>
            <a:ext cx="9001000" cy="4824412"/>
          </a:xfrm>
        </p:spPr>
        <p:txBody>
          <a:bodyPr>
            <a:normAutofit/>
          </a:bodyPr>
          <a:lstStyle/>
          <a:p>
            <a:pPr marL="57150" indent="0">
              <a:buNone/>
            </a:pPr>
            <a:r>
              <a:rPr lang="en-CA" altLang="en-US" b="1" dirty="0" smtClean="0"/>
              <a:t>	Audits</a:t>
            </a:r>
          </a:p>
          <a:p>
            <a:pPr marL="57150" indent="0">
              <a:buNone/>
            </a:pPr>
            <a:endParaRPr lang="en-CA" altLang="en-US" b="1" dirty="0" smtClean="0"/>
          </a:p>
          <a:p>
            <a:pPr lvl="1">
              <a:buFont typeface="Wingdings" panose="05000000000000000000" pitchFamily="2" charset="2"/>
              <a:buChar char="§"/>
            </a:pPr>
            <a:r>
              <a:rPr lang="en-GB" sz="2400" dirty="0" smtClean="0"/>
              <a:t>Regulators, CBs and manufacturers conduct audits according to the regulators’ requirements </a:t>
            </a:r>
          </a:p>
          <a:p>
            <a:pPr lvl="1">
              <a:buFont typeface="Wingdings" panose="05000000000000000000" pitchFamily="2" charset="2"/>
              <a:buChar char="§"/>
            </a:pPr>
            <a:r>
              <a:rPr lang="en-GB" altLang="en-US" sz="2400" dirty="0" smtClean="0"/>
              <a:t>Audits can be random or targeted based on complaints or past surveillance results</a:t>
            </a:r>
          </a:p>
          <a:p>
            <a:pPr lvl="1">
              <a:buFont typeface="Wingdings" panose="05000000000000000000" pitchFamily="2" charset="2"/>
              <a:buChar char="§"/>
            </a:pPr>
            <a:r>
              <a:rPr lang="en-GB" sz="2400" dirty="0" smtClean="0"/>
              <a:t>Audit samples </a:t>
            </a:r>
            <a:r>
              <a:rPr lang="en-GB" sz="2400" dirty="0"/>
              <a:t>may be obtained </a:t>
            </a:r>
            <a:r>
              <a:rPr lang="en-GB" sz="2400" dirty="0" smtClean="0"/>
              <a:t>from:</a:t>
            </a:r>
            <a:endParaRPr lang="en-CA" sz="2400" dirty="0"/>
          </a:p>
          <a:p>
            <a:pPr lvl="2">
              <a:buFont typeface="Wingdings" panose="05000000000000000000" pitchFamily="2" charset="2"/>
              <a:buChar char="Ø"/>
            </a:pPr>
            <a:r>
              <a:rPr lang="en-GB" sz="2000" dirty="0" smtClean="0"/>
              <a:t>the manufacturer</a:t>
            </a:r>
            <a:endParaRPr lang="en-CA" sz="2000" dirty="0"/>
          </a:p>
          <a:p>
            <a:pPr lvl="2">
              <a:buFont typeface="Wingdings" panose="05000000000000000000" pitchFamily="2" charset="2"/>
              <a:buChar char="Ø"/>
            </a:pPr>
            <a:r>
              <a:rPr lang="en-GB" sz="2000" dirty="0"/>
              <a:t>the </a:t>
            </a:r>
            <a:r>
              <a:rPr lang="en-GB" sz="2000" dirty="0" smtClean="0"/>
              <a:t>domestic </a:t>
            </a:r>
            <a:r>
              <a:rPr lang="en-GB" sz="2000" dirty="0"/>
              <a:t>representative of a manufacturer or </a:t>
            </a:r>
            <a:r>
              <a:rPr lang="en-GB" sz="2000" dirty="0" smtClean="0"/>
              <a:t>supplier</a:t>
            </a:r>
            <a:endParaRPr lang="en-CA" sz="2000" dirty="0"/>
          </a:p>
          <a:p>
            <a:pPr lvl="2">
              <a:buFont typeface="Wingdings" panose="05000000000000000000" pitchFamily="2" charset="2"/>
              <a:buChar char="Ø"/>
            </a:pPr>
            <a:r>
              <a:rPr lang="en-GB" sz="2000" dirty="0"/>
              <a:t>the importer or </a:t>
            </a:r>
            <a:r>
              <a:rPr lang="en-GB" sz="2000" dirty="0" smtClean="0"/>
              <a:t>distributor</a:t>
            </a:r>
            <a:endParaRPr lang="en-CA" sz="2000" dirty="0"/>
          </a:p>
          <a:p>
            <a:pPr lvl="2">
              <a:buFont typeface="Wingdings" panose="05000000000000000000" pitchFamily="2" charset="2"/>
              <a:buChar char="Ø"/>
            </a:pPr>
            <a:r>
              <a:rPr lang="en-GB" sz="2000" dirty="0"/>
              <a:t>the </a:t>
            </a:r>
            <a:r>
              <a:rPr lang="en-GB" sz="2000" dirty="0" smtClean="0"/>
              <a:t>marketplace</a:t>
            </a:r>
            <a:endParaRPr lang="en-CA" sz="2000" dirty="0"/>
          </a:p>
          <a:p>
            <a:pPr lvl="1">
              <a:buFont typeface="Wingdings" panose="05000000000000000000" pitchFamily="2" charset="2"/>
              <a:buChar char="§"/>
            </a:pPr>
            <a:endParaRPr lang="en-CA" altLang="en-US" sz="2400" dirty="0" smtClean="0"/>
          </a:p>
          <a:p>
            <a:pPr marL="57150" indent="0">
              <a:buNone/>
            </a:pPr>
            <a:endParaRPr lang="en-CA" altLang="en-US" b="1" i="1" dirty="0" smtClean="0"/>
          </a:p>
          <a:p>
            <a:pPr lvl="1">
              <a:buFont typeface="Wingdings" panose="05000000000000000000" pitchFamily="2" charset="2"/>
              <a:buChar char="§"/>
            </a:pPr>
            <a:endParaRPr lang="en-CA" altLang="en-US" b="1" i="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14</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4732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07504" y="1341438"/>
            <a:ext cx="9001000" cy="4824412"/>
          </a:xfrm>
        </p:spPr>
        <p:txBody>
          <a:bodyPr>
            <a:normAutofit/>
          </a:bodyPr>
          <a:lstStyle/>
          <a:p>
            <a:pPr marL="57150" indent="0">
              <a:buNone/>
            </a:pPr>
            <a:r>
              <a:rPr lang="en-GB" sz="2800" b="1" dirty="0"/>
              <a:t>Consultations on Market Surveillance Intelligence and </a:t>
            </a:r>
            <a:r>
              <a:rPr lang="en-GB" sz="2800" b="1" dirty="0" smtClean="0"/>
              <a:t>Experience</a:t>
            </a:r>
            <a:endParaRPr lang="en-CA" altLang="en-US" sz="2800" b="1" dirty="0" smtClean="0"/>
          </a:p>
          <a:p>
            <a:pPr lvl="1">
              <a:buFont typeface="Wingdings" panose="05000000000000000000" pitchFamily="2" charset="2"/>
              <a:buChar char="§"/>
            </a:pPr>
            <a:r>
              <a:rPr lang="en-GB" sz="2400" dirty="0" smtClean="0"/>
              <a:t>Sharing </a:t>
            </a:r>
            <a:r>
              <a:rPr lang="en-GB" sz="2400" dirty="0"/>
              <a:t>of information and consulting with other countries which have a market surveillance and enforcement program in place. </a:t>
            </a:r>
            <a:endParaRPr lang="en-GB" sz="2400" dirty="0" smtClean="0"/>
          </a:p>
          <a:p>
            <a:pPr lvl="1">
              <a:buFont typeface="Wingdings" panose="05000000000000000000" pitchFamily="2" charset="2"/>
              <a:buChar char="§"/>
            </a:pPr>
            <a:r>
              <a:rPr lang="en-GB" sz="2400" dirty="0" smtClean="0"/>
              <a:t>Countries </a:t>
            </a:r>
            <a:r>
              <a:rPr lang="en-GB" sz="2400" dirty="0"/>
              <a:t>within the same region, sharing a common language and perhaps common spectrum management and frequency assignments for services </a:t>
            </a:r>
            <a:endParaRPr lang="en-GB" sz="2400" dirty="0" smtClean="0"/>
          </a:p>
          <a:p>
            <a:pPr lvl="1">
              <a:buFont typeface="Wingdings" panose="05000000000000000000" pitchFamily="2" charset="2"/>
              <a:buChar char="§"/>
            </a:pPr>
            <a:r>
              <a:rPr lang="en-GB" sz="2400" dirty="0" smtClean="0"/>
              <a:t>Heads-up </a:t>
            </a:r>
            <a:r>
              <a:rPr lang="en-GB" sz="2400" dirty="0"/>
              <a:t>notice, or advance warning from </a:t>
            </a:r>
            <a:r>
              <a:rPr lang="en-GB" sz="2400" dirty="0" smtClean="0"/>
              <a:t>collaborative partners </a:t>
            </a:r>
            <a:r>
              <a:rPr lang="en-GB" sz="2400" dirty="0"/>
              <a:t>on compliance problems with technologies and products which may have early deployment in a particular country or region. </a:t>
            </a:r>
            <a:endParaRPr lang="en-CA" altLang="en-US" sz="2400" dirty="0" smtClean="0"/>
          </a:p>
          <a:p>
            <a:pPr marL="57150" indent="0">
              <a:buNone/>
            </a:pPr>
            <a:endParaRPr lang="en-CA" altLang="en-US" b="1" i="1" dirty="0" smtClean="0"/>
          </a:p>
          <a:p>
            <a:pPr lvl="1">
              <a:buFont typeface="Wingdings" panose="05000000000000000000" pitchFamily="2" charset="2"/>
              <a:buChar char="§"/>
            </a:pPr>
            <a:endParaRPr lang="en-CA" altLang="en-US" b="1" i="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15</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29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07504" y="1341438"/>
            <a:ext cx="9001000" cy="4824412"/>
          </a:xfrm>
        </p:spPr>
        <p:txBody>
          <a:bodyPr>
            <a:normAutofit/>
          </a:bodyPr>
          <a:lstStyle/>
          <a:p>
            <a:pPr marL="57150" indent="0">
              <a:buNone/>
            </a:pPr>
            <a:r>
              <a:rPr lang="en-GB" sz="2800" b="1" dirty="0"/>
              <a:t>Consultations on Market Surveillance Intelligence and </a:t>
            </a:r>
            <a:r>
              <a:rPr lang="en-GB" sz="2800" b="1" dirty="0" smtClean="0"/>
              <a:t>Experience (cont’d)</a:t>
            </a:r>
            <a:endParaRPr lang="en-CA" altLang="en-US" sz="2800" b="1" dirty="0" smtClean="0"/>
          </a:p>
          <a:p>
            <a:pPr lvl="1">
              <a:buFont typeface="Wingdings" panose="05000000000000000000" pitchFamily="2" charset="2"/>
              <a:buChar char="§"/>
            </a:pPr>
            <a:r>
              <a:rPr lang="en-GB" sz="2400" dirty="0" smtClean="0"/>
              <a:t>Alert </a:t>
            </a:r>
            <a:r>
              <a:rPr lang="en-GB" sz="2400" dirty="0"/>
              <a:t>the collaborative partners to the potential for non-compliance of such products or technologies when they are deployed more broadly and therefore can be targeted for inspection and audit.</a:t>
            </a:r>
            <a:endParaRPr lang="en-GB" sz="2400" dirty="0" smtClean="0"/>
          </a:p>
          <a:p>
            <a:pPr lvl="1">
              <a:buFont typeface="Wingdings" panose="05000000000000000000" pitchFamily="2" charset="2"/>
              <a:buChar char="§"/>
            </a:pPr>
            <a:r>
              <a:rPr lang="en-GB" sz="2400" dirty="0" smtClean="0"/>
              <a:t>The </a:t>
            </a:r>
            <a:r>
              <a:rPr lang="en-GB" sz="2400" dirty="0"/>
              <a:t>Administrative Cooperation Group on R&amp;TTE (</a:t>
            </a:r>
            <a:r>
              <a:rPr lang="en-GB" sz="2400" dirty="0" smtClean="0"/>
              <a:t>ADCO) is example of collaborative group in the European Community</a:t>
            </a:r>
          </a:p>
          <a:p>
            <a:pPr lvl="1">
              <a:buFont typeface="Wingdings" panose="05000000000000000000" pitchFamily="2" charset="2"/>
              <a:buChar char="§"/>
            </a:pPr>
            <a:r>
              <a:rPr lang="en-GB" sz="2400" dirty="0" smtClean="0"/>
              <a:t>ADCO has </a:t>
            </a:r>
            <a:r>
              <a:rPr lang="en-GB" sz="2400" dirty="0" err="1" smtClean="0"/>
              <a:t>MoU</a:t>
            </a:r>
            <a:r>
              <a:rPr lang="en-GB" sz="2400" dirty="0" smtClean="0"/>
              <a:t> with the Federal Communication Commission (USA) and Industry Canada (Canada) </a:t>
            </a:r>
            <a:endParaRPr lang="en-CA" altLang="en-US" sz="2400" b="1" i="1" dirty="0" smtClean="0"/>
          </a:p>
          <a:p>
            <a:pPr lvl="1">
              <a:buFont typeface="Wingdings" panose="05000000000000000000" pitchFamily="2" charset="2"/>
              <a:buChar char="§"/>
            </a:pPr>
            <a:endParaRPr lang="en-CA" altLang="en-US" b="1" i="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16</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2558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07504" y="1341438"/>
            <a:ext cx="9001000" cy="4824412"/>
          </a:xfrm>
        </p:spPr>
        <p:txBody>
          <a:bodyPr>
            <a:normAutofit/>
          </a:bodyPr>
          <a:lstStyle/>
          <a:p>
            <a:pPr marL="457200" lvl="1" indent="0">
              <a:buNone/>
            </a:pPr>
            <a:r>
              <a:rPr lang="en-GB" sz="3200" b="1" dirty="0" smtClean="0"/>
              <a:t>Import Monitoring</a:t>
            </a:r>
          </a:p>
          <a:p>
            <a:pPr marL="457200" lvl="1" indent="0">
              <a:buNone/>
            </a:pPr>
            <a:endParaRPr lang="en-GB" sz="3200" b="1" dirty="0"/>
          </a:p>
          <a:p>
            <a:pPr lvl="1">
              <a:buFont typeface="Wingdings" panose="05000000000000000000" pitchFamily="2" charset="2"/>
              <a:buChar char="§"/>
            </a:pPr>
            <a:r>
              <a:rPr lang="en-US" sz="2400" dirty="0" smtClean="0"/>
              <a:t>Regulators need </a:t>
            </a:r>
            <a:r>
              <a:rPr lang="en-US" sz="2400" dirty="0"/>
              <a:t>to have a method to track the equipment imported into </a:t>
            </a:r>
            <a:r>
              <a:rPr lang="en-US" sz="2400" dirty="0" smtClean="0"/>
              <a:t>their territories. </a:t>
            </a:r>
          </a:p>
          <a:p>
            <a:pPr lvl="1">
              <a:buFont typeface="Wingdings" panose="05000000000000000000" pitchFamily="2" charset="2"/>
              <a:buChar char="§"/>
            </a:pPr>
            <a:endParaRPr lang="en-US" sz="2400" dirty="0" smtClean="0"/>
          </a:p>
          <a:p>
            <a:pPr lvl="1">
              <a:buFont typeface="Wingdings" panose="05000000000000000000" pitchFamily="2" charset="2"/>
              <a:buChar char="§"/>
            </a:pPr>
            <a:r>
              <a:rPr lang="en-US" sz="2400" dirty="0"/>
              <a:t>“</a:t>
            </a:r>
            <a:r>
              <a:rPr lang="en-US" sz="2400" b="1" dirty="0"/>
              <a:t>HS Code</a:t>
            </a:r>
            <a:r>
              <a:rPr lang="en-US" sz="2400" dirty="0"/>
              <a:t>” is a 6-digit standardized numerical method of classifying traded products developed and maintained by the World Customs Organization </a:t>
            </a:r>
          </a:p>
          <a:p>
            <a:pPr lvl="1">
              <a:buFont typeface="Wingdings" panose="05000000000000000000" pitchFamily="2" charset="2"/>
              <a:buChar char="§"/>
            </a:pPr>
            <a:endParaRPr lang="en-CA" altLang="en-US" b="1" i="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17</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2086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07504" y="1341438"/>
            <a:ext cx="9001000" cy="4824412"/>
          </a:xfrm>
        </p:spPr>
        <p:txBody>
          <a:bodyPr>
            <a:normAutofit/>
          </a:bodyPr>
          <a:lstStyle/>
          <a:p>
            <a:pPr marL="457200" lvl="1" indent="0">
              <a:buNone/>
            </a:pPr>
            <a:r>
              <a:rPr lang="en-GB" sz="3200" b="1" dirty="0" smtClean="0"/>
              <a:t>Import Monitoring</a:t>
            </a:r>
          </a:p>
          <a:p>
            <a:pPr marL="457200" lvl="1" indent="0">
              <a:buNone/>
            </a:pPr>
            <a:endParaRPr lang="en-GB" sz="3200" b="1" dirty="0" smtClean="0"/>
          </a:p>
          <a:p>
            <a:pPr lvl="1">
              <a:buFont typeface="Wingdings" panose="05000000000000000000" pitchFamily="2" charset="2"/>
              <a:buChar char="§"/>
            </a:pPr>
            <a:r>
              <a:rPr lang="en-US" sz="2400" dirty="0" smtClean="0"/>
              <a:t>A </a:t>
            </a:r>
            <a:r>
              <a:rPr lang="en-US" sz="2400" dirty="0"/>
              <a:t>regulator through the appropriate department in its territory can assign the HS Code to the ICT equipment and through its customs department can monitor the ICT equipment which is imported into its territory. </a:t>
            </a:r>
            <a:endParaRPr lang="en-US" sz="2400" dirty="0" smtClean="0"/>
          </a:p>
          <a:p>
            <a:pPr lvl="1">
              <a:buFont typeface="Wingdings" panose="05000000000000000000" pitchFamily="2" charset="2"/>
              <a:buChar char="§"/>
            </a:pPr>
            <a:r>
              <a:rPr lang="en-GB" dirty="0" smtClean="0"/>
              <a:t> </a:t>
            </a:r>
            <a:r>
              <a:rPr lang="en-US" sz="2400" dirty="0"/>
              <a:t>HS Codes can be used by the regulator to stop the equipment from entering its territory if the equipment is determined to be non-compliant </a:t>
            </a:r>
            <a:endParaRPr lang="en-CA" altLang="en-US" sz="2400" b="1" i="1" dirty="0" smtClean="0"/>
          </a:p>
          <a:p>
            <a:pPr lvl="1">
              <a:buFont typeface="Wingdings" panose="05000000000000000000" pitchFamily="2" charset="2"/>
              <a:buChar char="§"/>
            </a:pPr>
            <a:endParaRPr lang="en-CA" altLang="en-US" sz="2400" b="1" i="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18</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3279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Enforcement</a:t>
            </a:r>
          </a:p>
        </p:txBody>
      </p:sp>
      <p:sp>
        <p:nvSpPr>
          <p:cNvPr id="9219" name="Content Placeholder 2"/>
          <p:cNvSpPr>
            <a:spLocks noGrp="1"/>
          </p:cNvSpPr>
          <p:nvPr>
            <p:ph idx="1"/>
          </p:nvPr>
        </p:nvSpPr>
        <p:spPr>
          <a:xfrm>
            <a:off x="107504" y="1341438"/>
            <a:ext cx="9001000" cy="4824412"/>
          </a:xfrm>
        </p:spPr>
        <p:txBody>
          <a:bodyPr>
            <a:normAutofit/>
          </a:bodyPr>
          <a:lstStyle/>
          <a:p>
            <a:pPr lvl="1">
              <a:buFont typeface="Wingdings" panose="05000000000000000000" pitchFamily="2" charset="2"/>
              <a:buChar char="§"/>
            </a:pPr>
            <a:endParaRPr lang="en-CA" altLang="en-US" sz="3200" b="1" dirty="0" smtClean="0"/>
          </a:p>
          <a:p>
            <a:pPr lvl="1">
              <a:buFont typeface="Wingdings" panose="05000000000000000000" pitchFamily="2" charset="2"/>
              <a:buChar char="§"/>
            </a:pPr>
            <a:r>
              <a:rPr lang="en-CA" altLang="en-US" sz="3200" b="1" dirty="0" smtClean="0"/>
              <a:t>Revocation of certification , registration</a:t>
            </a:r>
          </a:p>
          <a:p>
            <a:pPr lvl="1">
              <a:buFont typeface="Wingdings" panose="05000000000000000000" pitchFamily="2" charset="2"/>
              <a:buChar char="§"/>
            </a:pPr>
            <a:r>
              <a:rPr lang="en-CA" altLang="en-US" sz="3200" b="1" dirty="0" smtClean="0"/>
              <a:t>Recall</a:t>
            </a:r>
            <a:endParaRPr lang="en-CA" altLang="en-US" sz="3200" b="1" dirty="0"/>
          </a:p>
          <a:p>
            <a:pPr lvl="1">
              <a:buFont typeface="Wingdings" panose="05000000000000000000" pitchFamily="2" charset="2"/>
              <a:buChar char="§"/>
            </a:pPr>
            <a:r>
              <a:rPr lang="en-CA" altLang="en-US" sz="3200" b="1" dirty="0" smtClean="0"/>
              <a:t>Monetary </a:t>
            </a:r>
            <a:r>
              <a:rPr lang="en-CA" altLang="en-US" sz="3200" b="1" dirty="0"/>
              <a:t>penalties</a:t>
            </a:r>
          </a:p>
          <a:p>
            <a:pPr lvl="1">
              <a:buFont typeface="Wingdings" panose="05000000000000000000" pitchFamily="2" charset="2"/>
              <a:buChar char="§"/>
            </a:pPr>
            <a:r>
              <a:rPr lang="en-CA" altLang="en-US" sz="3200" b="1" dirty="0" smtClean="0"/>
              <a:t>Forfeiture</a:t>
            </a:r>
          </a:p>
          <a:p>
            <a:pPr lvl="1">
              <a:buFont typeface="Wingdings" panose="05000000000000000000" pitchFamily="2" charset="2"/>
              <a:buChar char="§"/>
            </a:pPr>
            <a:r>
              <a:rPr lang="en-CA" altLang="en-US" sz="3200" b="1" dirty="0" smtClean="0"/>
              <a:t>Border control</a:t>
            </a:r>
          </a:p>
          <a:p>
            <a:pPr lvl="1">
              <a:buFont typeface="Wingdings" panose="05000000000000000000" pitchFamily="2" charset="2"/>
              <a:buChar char="§"/>
            </a:pPr>
            <a:endParaRPr lang="en-CA" altLang="en-US" b="1" dirty="0"/>
          </a:p>
          <a:p>
            <a:pPr lvl="1">
              <a:buFont typeface="Wingdings" panose="05000000000000000000" pitchFamily="2" charset="2"/>
              <a:buChar char="§"/>
            </a:pPr>
            <a:endParaRPr lang="en-CA" altLang="en-US" sz="2400" b="1" i="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19</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8892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684213" y="1341438"/>
            <a:ext cx="7772400" cy="4824412"/>
          </a:xfrm>
        </p:spPr>
        <p:txBody>
          <a:bodyPr>
            <a:normAutofit fontScale="92500" lnSpcReduction="10000"/>
          </a:bodyPr>
          <a:lstStyle/>
          <a:p>
            <a:pPr marL="457200" lvl="1" indent="0">
              <a:buNone/>
            </a:pPr>
            <a:r>
              <a:rPr lang="en-CA" altLang="en-US" sz="3200" b="1" dirty="0" smtClean="0"/>
              <a:t>Purpose</a:t>
            </a:r>
          </a:p>
          <a:p>
            <a:pPr marL="1200150" lvl="2" indent="-342900">
              <a:buFont typeface="Wingdings" panose="05000000000000000000" pitchFamily="2" charset="2"/>
              <a:buChar char="§"/>
            </a:pPr>
            <a:r>
              <a:rPr lang="en-CA" dirty="0"/>
              <a:t>To ensure the ICT products placed on the market comply with all the requirements set out in the relevant legislation and regulations</a:t>
            </a:r>
          </a:p>
          <a:p>
            <a:pPr marL="1200150" lvl="2" indent="-342900">
              <a:buFont typeface="Wingdings" panose="05000000000000000000" pitchFamily="2" charset="2"/>
              <a:buChar char="§"/>
            </a:pPr>
            <a:r>
              <a:rPr lang="en-CA" dirty="0" smtClean="0"/>
              <a:t>To </a:t>
            </a:r>
            <a:r>
              <a:rPr lang="en-CA" dirty="0"/>
              <a:t>ensure that </a:t>
            </a:r>
            <a:r>
              <a:rPr lang="en-CA" dirty="0" smtClean="0"/>
              <a:t>ICT products </a:t>
            </a:r>
            <a:r>
              <a:rPr lang="en-CA" dirty="0"/>
              <a:t>placed on the market do not cause electromagnetic interference, harm the public telecommunications network, and endanger health, safety or any other aspect of protection of public interests </a:t>
            </a:r>
            <a:endParaRPr lang="en-CA" dirty="0" smtClean="0"/>
          </a:p>
          <a:p>
            <a:pPr marL="1200150" lvl="2" indent="-342900">
              <a:buFont typeface="Wingdings" panose="05000000000000000000" pitchFamily="2" charset="2"/>
              <a:buChar char="§"/>
            </a:pPr>
            <a:r>
              <a:rPr lang="en-CA" dirty="0" smtClean="0"/>
              <a:t>To take necessary </a:t>
            </a:r>
            <a:r>
              <a:rPr lang="en-CA" dirty="0"/>
              <a:t>action (e.g. prohibitions, withdrawals, recalls) to stop the circulation of products that do not comply with all the requirements set out in the relevant   legislation and regulations, to bring the products into compliance and to apply sanctions. </a:t>
            </a:r>
          </a:p>
          <a:p>
            <a:pPr marL="1200150" lvl="2" indent="-342900">
              <a:buFont typeface="Wingdings" panose="05000000000000000000" pitchFamily="2" charset="2"/>
              <a:buChar char="§"/>
            </a:pPr>
            <a:endParaRPr lang="en-CA"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2</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2">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1596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1588" y="239713"/>
            <a:ext cx="9142412" cy="1814512"/>
          </a:xfrm>
        </p:spPr>
        <p:txBody>
          <a:bodyPr>
            <a:normAutofit/>
          </a:bodyPr>
          <a:lstStyle/>
          <a:p>
            <a:r>
              <a:rPr lang="en-US" altLang="en-US" sz="4000" b="1" dirty="0" smtClean="0"/>
              <a:t>Market Surveillance and Enforcement</a:t>
            </a:r>
            <a:r>
              <a:rPr lang="en-US" altLang="en-US" sz="4000" b="1" dirty="0"/>
              <a:t/>
            </a:r>
            <a:br>
              <a:rPr lang="en-US" altLang="en-US" sz="4000" b="1" dirty="0"/>
            </a:br>
            <a:endParaRPr lang="en-CA" altLang="en-US" sz="4000" b="1" dirty="0" smtClean="0"/>
          </a:p>
        </p:txBody>
      </p:sp>
      <p:sp>
        <p:nvSpPr>
          <p:cNvPr id="32771" name="Content Placeholder 2"/>
          <p:cNvSpPr>
            <a:spLocks noGrp="1"/>
          </p:cNvSpPr>
          <p:nvPr>
            <p:ph idx="4294967295"/>
          </p:nvPr>
        </p:nvSpPr>
        <p:spPr>
          <a:xfrm>
            <a:off x="684213" y="2276475"/>
            <a:ext cx="7772400" cy="3922713"/>
          </a:xfrm>
        </p:spPr>
        <p:txBody>
          <a:bodyPr/>
          <a:lstStyle/>
          <a:p>
            <a:pPr algn="ctr">
              <a:buFont typeface="Wingdings" pitchFamily="2" charset="2"/>
              <a:buNone/>
            </a:pPr>
            <a:endParaRPr lang="en-US" altLang="en-US" sz="2400" dirty="0" smtClean="0"/>
          </a:p>
          <a:p>
            <a:pPr algn="ctr">
              <a:buFont typeface="Wingdings" pitchFamily="2" charset="2"/>
              <a:buNone/>
            </a:pPr>
            <a:endParaRPr lang="en-US" altLang="en-US" sz="2400" dirty="0" smtClean="0"/>
          </a:p>
          <a:p>
            <a:pPr algn="ctr">
              <a:buFont typeface="Wingdings" pitchFamily="2" charset="2"/>
              <a:buNone/>
            </a:pPr>
            <a:r>
              <a:rPr lang="en-US" altLang="en-US" sz="4400" dirty="0" smtClean="0"/>
              <a:t>Thank you</a:t>
            </a:r>
          </a:p>
          <a:p>
            <a:pPr algn="ctr">
              <a:buFont typeface="Wingdings" pitchFamily="2" charset="2"/>
              <a:buNone/>
            </a:pPr>
            <a:endParaRPr lang="en-US" altLang="en-US" sz="4400" dirty="0" smtClean="0"/>
          </a:p>
          <a:p>
            <a:pPr algn="ctr">
              <a:buFont typeface="Wingdings" pitchFamily="2" charset="2"/>
              <a:buNone/>
            </a:pPr>
            <a:r>
              <a:rPr lang="en-US" altLang="en-US" sz="2400" dirty="0" smtClean="0"/>
              <a:t>Andrew Kwan</a:t>
            </a:r>
          </a:p>
          <a:p>
            <a:pPr algn="ctr">
              <a:buFont typeface="Wingdings" pitchFamily="2" charset="2"/>
              <a:buNone/>
            </a:pPr>
            <a:r>
              <a:rPr lang="en-US" altLang="en-US" sz="2400" dirty="0" smtClean="0"/>
              <a:t>akwan68@gmail.com</a:t>
            </a:r>
          </a:p>
          <a:p>
            <a:pPr algn="ctr">
              <a:buFont typeface="Wingdings" pitchFamily="2" charset="2"/>
              <a:buNone/>
            </a:pPr>
            <a:endParaRPr lang="en-US" altLang="en-US" sz="2400" dirty="0" smtClean="0"/>
          </a:p>
        </p:txBody>
      </p:sp>
      <p:sp>
        <p:nvSpPr>
          <p:cNvPr id="32772" name="Slide Number Placeholder 3"/>
          <p:cNvSpPr txBox="1">
            <a:spLocks noGrp="1"/>
          </p:cNvSpPr>
          <p:nvPr/>
        </p:nvSpPr>
        <p:spPr bwMode="auto">
          <a:xfrm>
            <a:off x="8820150" y="6524625"/>
            <a:ext cx="32385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algn="r" eaLnBrk="1" hangingPunct="1">
              <a:spcBef>
                <a:spcPct val="0"/>
              </a:spcBef>
              <a:buClrTx/>
              <a:buSzTx/>
              <a:buFontTx/>
              <a:buNone/>
            </a:pPr>
            <a:fld id="{D9411C09-ECB4-4390-924C-0A4DD9B3B292}" type="slidenum">
              <a:rPr lang="en-CA" altLang="en-US" sz="1000">
                <a:solidFill>
                  <a:srgbClr val="0E438A"/>
                </a:solidFill>
                <a:latin typeface="Zurich BT"/>
                <a:cs typeface="Times New Roman" pitchFamily="18" charset="0"/>
              </a:rPr>
              <a:pPr algn="r" eaLnBrk="1" hangingPunct="1">
                <a:spcBef>
                  <a:spcPct val="0"/>
                </a:spcBef>
                <a:buClrTx/>
                <a:buSzTx/>
                <a:buFontTx/>
                <a:buNone/>
              </a:pPr>
              <a:t>20</a:t>
            </a:fld>
            <a:endParaRPr lang="en-CA" altLang="en-US" sz="1000">
              <a:solidFill>
                <a:srgbClr val="0E438A"/>
              </a:solidFill>
              <a:latin typeface="Zurich BT"/>
              <a:cs typeface="Times New Roman" pitchFamily="18" charset="0"/>
            </a:endParaRPr>
          </a:p>
        </p:txBody>
      </p:sp>
      <p:sp>
        <p:nvSpPr>
          <p:cNvPr id="32773" name="Rectangle 4"/>
          <p:cNvSpPr txBox="1">
            <a:spLocks noChangeArrowheads="1"/>
          </p:cNvSpPr>
          <p:nvPr/>
        </p:nvSpPr>
        <p:spPr bwMode="auto">
          <a:xfrm>
            <a:off x="457200" y="6453188"/>
            <a:ext cx="4691063"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dirty="0" smtClean="0">
                <a:solidFill>
                  <a:schemeClr val="tx1"/>
                </a:solidFill>
                <a:latin typeface="Univers" pitchFamily="34" charset="0"/>
              </a:rPr>
              <a:t>Tunis-Tunisia, 20-24 April 2015</a:t>
            </a:r>
            <a:endParaRPr lang="en-US" altLang="en-US" sz="1400" dirty="0">
              <a:solidFill>
                <a:schemeClr val="tx1"/>
              </a:solidFill>
              <a:latin typeface="Univers" pitchFamily="34" charset="0"/>
            </a:endParaRPr>
          </a:p>
          <a:p>
            <a:pPr eaLnBrk="1" hangingPunct="1">
              <a:spcBef>
                <a:spcPct val="0"/>
              </a:spcBef>
              <a:buClrTx/>
              <a:buSzTx/>
              <a:buFontTx/>
              <a:buNone/>
            </a:pPr>
            <a:endParaRPr lang="en-US" altLang="en-US" sz="1400" dirty="0">
              <a:solidFill>
                <a:schemeClr val="tx1"/>
              </a:solidFill>
              <a:latin typeface="Univers" pitchFamily="34" charset="0"/>
            </a:endParaRPr>
          </a:p>
        </p:txBody>
      </p:sp>
      <p:pic>
        <p:nvPicPr>
          <p:cNvPr id="32774" name="Picture 16" descr="ITUseries"/>
          <p:cNvPicPr>
            <a:picLocks noChangeAspect="1" noChangeArrowheads="1"/>
          </p:cNvPicPr>
          <p:nvPr/>
        </p:nvPicPr>
        <p:blipFill>
          <a:blip r:embed="rId2">
            <a:extLst>
              <a:ext uri="{28A0092B-C50C-407E-A947-70E740481C1C}">
                <a14:useLocalDpi xmlns:a14="http://schemas.microsoft.com/office/drawing/2010/main" val="0"/>
              </a:ext>
            </a:extLst>
          </a:blip>
          <a:srcRect t="17264" b="69327"/>
          <a:stretch>
            <a:fillRect/>
          </a:stretch>
        </p:blipFill>
        <p:spPr bwMode="auto">
          <a:xfrm>
            <a:off x="6973888" y="5872163"/>
            <a:ext cx="172720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5721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684213" y="1341438"/>
            <a:ext cx="7772400" cy="4824412"/>
          </a:xfrm>
        </p:spPr>
        <p:txBody>
          <a:bodyPr>
            <a:normAutofit/>
          </a:bodyPr>
          <a:lstStyle/>
          <a:p>
            <a:pPr marL="457200" lvl="1" indent="0">
              <a:buNone/>
            </a:pPr>
            <a:r>
              <a:rPr lang="en-CA" altLang="en-US" sz="3200" b="1" dirty="0" smtClean="0"/>
              <a:t>Key Stakeholders</a:t>
            </a:r>
          </a:p>
          <a:p>
            <a:pPr marL="457200" lvl="1" indent="0">
              <a:buNone/>
            </a:pPr>
            <a:endParaRPr lang="en-CA" altLang="en-US" sz="3600" b="1" dirty="0" smtClean="0"/>
          </a:p>
          <a:p>
            <a:pPr lvl="1">
              <a:buFont typeface="Wingdings" panose="05000000000000000000" pitchFamily="2" charset="2"/>
              <a:buChar char="§"/>
            </a:pPr>
            <a:r>
              <a:rPr lang="en-CA" altLang="en-US" sz="3200" dirty="0" smtClean="0"/>
              <a:t>Regulators</a:t>
            </a:r>
          </a:p>
          <a:p>
            <a:pPr lvl="1">
              <a:buFont typeface="Wingdings" panose="05000000000000000000" pitchFamily="2" charset="2"/>
              <a:buChar char="§"/>
            </a:pPr>
            <a:r>
              <a:rPr lang="en-CA" altLang="en-US" sz="3200" dirty="0" smtClean="0"/>
              <a:t>Accreditation Bodies (ABs)</a:t>
            </a:r>
          </a:p>
          <a:p>
            <a:pPr lvl="1">
              <a:buFont typeface="Wingdings" panose="05000000000000000000" pitchFamily="2" charset="2"/>
              <a:buChar char="§"/>
            </a:pPr>
            <a:r>
              <a:rPr lang="en-CA" altLang="en-US" sz="3200" dirty="0" smtClean="0"/>
              <a:t>Conformity Assessment Bodies (CABs)</a:t>
            </a:r>
          </a:p>
          <a:p>
            <a:pPr lvl="1">
              <a:buFont typeface="Wingdings" panose="05000000000000000000" pitchFamily="2" charset="2"/>
              <a:buChar char="§"/>
            </a:pPr>
            <a:r>
              <a:rPr lang="en-CA" altLang="en-US" sz="3200" dirty="0" smtClean="0"/>
              <a:t>Manufacturers, importers, vendors and service providers</a:t>
            </a:r>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3</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2">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0599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79512" y="1341438"/>
            <a:ext cx="8784976" cy="4824412"/>
          </a:xfrm>
        </p:spPr>
        <p:txBody>
          <a:bodyPr>
            <a:normAutofit/>
          </a:bodyPr>
          <a:lstStyle/>
          <a:p>
            <a:pPr marL="457200" lvl="1" indent="0">
              <a:buNone/>
            </a:pPr>
            <a:r>
              <a:rPr lang="en-CA" altLang="en-US" sz="3200" b="1" dirty="0" smtClean="0"/>
              <a:t>Market Surveillance activities – </a:t>
            </a:r>
            <a:r>
              <a:rPr lang="en-CA" altLang="en-US" sz="3200" b="1" i="1" dirty="0" smtClean="0"/>
              <a:t>Regulators</a:t>
            </a:r>
          </a:p>
          <a:p>
            <a:pPr marL="457200" lvl="1" indent="0">
              <a:buNone/>
            </a:pPr>
            <a:endParaRPr lang="en-CA" altLang="en-US" sz="3200" b="1" i="1" dirty="0" smtClean="0"/>
          </a:p>
          <a:p>
            <a:pPr lvl="1">
              <a:buFont typeface="Wingdings" panose="05000000000000000000" pitchFamily="2" charset="2"/>
              <a:buChar char="§"/>
            </a:pPr>
            <a:r>
              <a:rPr lang="en-CA" altLang="en-US" dirty="0" smtClean="0"/>
              <a:t>Market surveillance mandates in place in legislation and regulations</a:t>
            </a:r>
          </a:p>
          <a:p>
            <a:pPr lvl="1">
              <a:buFont typeface="Wingdings" panose="05000000000000000000" pitchFamily="2" charset="2"/>
              <a:buChar char="§"/>
            </a:pPr>
            <a:r>
              <a:rPr lang="en-CA" altLang="en-US" dirty="0" smtClean="0"/>
              <a:t>Processes and procedures in place to conduct market surveillance</a:t>
            </a:r>
          </a:p>
          <a:p>
            <a:pPr lvl="1">
              <a:buFont typeface="Wingdings" panose="05000000000000000000" pitchFamily="2" charset="2"/>
              <a:buChar char="§"/>
            </a:pPr>
            <a:r>
              <a:rPr lang="en-CA" altLang="en-US" dirty="0" smtClean="0"/>
              <a:t>Monitor appointed/recognized Accreditation Bodies to ensure continued ISO/IEC 17011 compliance</a:t>
            </a:r>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4</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2">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8601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79512" y="1268760"/>
            <a:ext cx="8784976" cy="4824412"/>
          </a:xfrm>
        </p:spPr>
        <p:txBody>
          <a:bodyPr>
            <a:normAutofit/>
          </a:bodyPr>
          <a:lstStyle/>
          <a:p>
            <a:pPr marL="57150" indent="0">
              <a:buNone/>
            </a:pPr>
            <a:r>
              <a:rPr lang="en-CA" altLang="en-US" b="1" dirty="0" smtClean="0"/>
              <a:t>Market Surveillance activities – </a:t>
            </a:r>
            <a:r>
              <a:rPr lang="en-CA" altLang="en-US" b="1" i="1" dirty="0" smtClean="0"/>
              <a:t>Regulators(cont’d)</a:t>
            </a:r>
          </a:p>
          <a:p>
            <a:pPr marL="57150" indent="0">
              <a:buNone/>
            </a:pPr>
            <a:endParaRPr lang="en-CA" altLang="en-US" b="1" i="1" dirty="0" smtClean="0"/>
          </a:p>
          <a:p>
            <a:pPr marL="514350" indent="-457200">
              <a:buFont typeface="Wingdings" panose="05000000000000000000" pitchFamily="2" charset="2"/>
              <a:buChar char="§"/>
            </a:pPr>
            <a:r>
              <a:rPr lang="en-CA" altLang="en-US" sz="2800" dirty="0" smtClean="0"/>
              <a:t>Monitor designated/recognized Certification Bodies (CBs) to ensure their continued compliance with ISO/IEC 17065</a:t>
            </a:r>
          </a:p>
          <a:p>
            <a:pPr marL="514350" indent="-457200">
              <a:buFont typeface="Wingdings" panose="05000000000000000000" pitchFamily="2" charset="2"/>
              <a:buChar char="§"/>
            </a:pPr>
            <a:r>
              <a:rPr lang="en-CA" altLang="en-US" sz="2800" dirty="0" smtClean="0"/>
              <a:t>Ensure that the designated/recognized CBs conduct </a:t>
            </a:r>
            <a:r>
              <a:rPr lang="en-GB" sz="2800" dirty="0"/>
              <a:t>appropriate market surveillance </a:t>
            </a:r>
            <a:r>
              <a:rPr lang="en-GB" sz="2800" dirty="0" smtClean="0"/>
              <a:t>activities </a:t>
            </a:r>
            <a:r>
              <a:rPr lang="en-GB" sz="2800" dirty="0"/>
              <a:t>in accordance with ISO/IEC </a:t>
            </a:r>
            <a:r>
              <a:rPr lang="en-GB" sz="2800" dirty="0" smtClean="0"/>
              <a:t>17065</a:t>
            </a:r>
          </a:p>
          <a:p>
            <a:pPr marL="514350" indent="-457200">
              <a:buFont typeface="Wingdings" panose="05000000000000000000" pitchFamily="2" charset="2"/>
              <a:buChar char="§"/>
            </a:pPr>
            <a:endParaRPr lang="en-CA" altLang="en-US" sz="2800"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5</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7054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79512" y="1341438"/>
            <a:ext cx="8784976" cy="4824412"/>
          </a:xfrm>
        </p:spPr>
        <p:txBody>
          <a:bodyPr>
            <a:normAutofit/>
          </a:bodyPr>
          <a:lstStyle/>
          <a:p>
            <a:pPr marL="57150" indent="0">
              <a:buNone/>
            </a:pPr>
            <a:r>
              <a:rPr lang="en-CA" altLang="en-US" b="1" dirty="0" smtClean="0"/>
              <a:t>Market Surveillance activities – </a:t>
            </a:r>
            <a:r>
              <a:rPr lang="en-CA" altLang="en-US" b="1" i="1" dirty="0" smtClean="0"/>
              <a:t>Regulators(cont’d)</a:t>
            </a:r>
          </a:p>
          <a:p>
            <a:pPr marL="514350" indent="-457200">
              <a:buFont typeface="Wingdings" panose="05000000000000000000" pitchFamily="2" charset="2"/>
              <a:buChar char="§"/>
            </a:pPr>
            <a:r>
              <a:rPr lang="en-CA" altLang="en-US" sz="2800" dirty="0" smtClean="0"/>
              <a:t>Specify additional market surveillance tasks for designated/recognized CBs such as:</a:t>
            </a:r>
          </a:p>
          <a:p>
            <a:pPr lvl="1">
              <a:buFont typeface="Wingdings" panose="05000000000000000000" pitchFamily="2" charset="2"/>
              <a:buChar char="Ø"/>
            </a:pPr>
            <a:r>
              <a:rPr lang="en-CA" altLang="en-US" sz="2400" dirty="0" smtClean="0"/>
              <a:t>Conduct audit of X % of equipment they certified annually</a:t>
            </a:r>
          </a:p>
          <a:p>
            <a:pPr lvl="1">
              <a:buFont typeface="Wingdings" panose="05000000000000000000" pitchFamily="2" charset="2"/>
              <a:buChar char="Ø"/>
            </a:pPr>
            <a:r>
              <a:rPr lang="en-CA" altLang="en-US" sz="2400" dirty="0" smtClean="0"/>
              <a:t>CBs may use the following criteria to select audit samples:</a:t>
            </a:r>
          </a:p>
          <a:p>
            <a:pPr lvl="2"/>
            <a:r>
              <a:rPr lang="en-GB" sz="2000" dirty="0"/>
              <a:t>past history of compliance </a:t>
            </a:r>
            <a:endParaRPr lang="en-GB" sz="2000" dirty="0" smtClean="0"/>
          </a:p>
          <a:p>
            <a:pPr lvl="2"/>
            <a:r>
              <a:rPr lang="en-GB" sz="2000" dirty="0" smtClean="0"/>
              <a:t>whether </a:t>
            </a:r>
            <a:r>
              <a:rPr lang="en-GB" sz="2000" dirty="0"/>
              <a:t>the sample comes from a new applicant </a:t>
            </a:r>
            <a:endParaRPr lang="en-GB" sz="2000" dirty="0" smtClean="0"/>
          </a:p>
          <a:p>
            <a:pPr lvl="2"/>
            <a:r>
              <a:rPr lang="en-GB" sz="2000" dirty="0" smtClean="0"/>
              <a:t>whether </a:t>
            </a:r>
            <a:r>
              <a:rPr lang="en-GB" sz="2000" dirty="0"/>
              <a:t>the sample is based on new </a:t>
            </a:r>
            <a:r>
              <a:rPr lang="en-GB" sz="2000" dirty="0" smtClean="0"/>
              <a:t>technology</a:t>
            </a:r>
            <a:endParaRPr lang="en-CA" sz="2000" dirty="0"/>
          </a:p>
          <a:p>
            <a:pPr lvl="2"/>
            <a:r>
              <a:rPr lang="en-GB" sz="2000" dirty="0"/>
              <a:t>popularity of the technology </a:t>
            </a:r>
            <a:endParaRPr lang="en-GB" sz="2000" dirty="0" smtClean="0"/>
          </a:p>
          <a:p>
            <a:pPr lvl="2"/>
            <a:r>
              <a:rPr lang="en-GB" sz="2000" dirty="0" smtClean="0"/>
              <a:t>price </a:t>
            </a:r>
            <a:r>
              <a:rPr lang="en-GB" sz="2000" dirty="0"/>
              <a:t>of the sample relative to the average price of similar </a:t>
            </a:r>
            <a:r>
              <a:rPr lang="en-GB" sz="2000" dirty="0" smtClean="0"/>
              <a:t>technology </a:t>
            </a:r>
            <a:endParaRPr lang="en-CA" sz="2000" dirty="0"/>
          </a:p>
          <a:p>
            <a:pPr lvl="2"/>
            <a:r>
              <a:rPr lang="en-GB" sz="2000" dirty="0"/>
              <a:t>potential harm to the network or people as a result of </a:t>
            </a:r>
            <a:r>
              <a:rPr lang="en-GB" sz="2000" dirty="0" smtClean="0"/>
              <a:t>non-compliance</a:t>
            </a:r>
            <a:endParaRPr lang="en-CA" sz="2000" dirty="0"/>
          </a:p>
          <a:p>
            <a:pPr lvl="2">
              <a:buFont typeface="Wingdings" panose="05000000000000000000" pitchFamily="2" charset="2"/>
              <a:buChar char="Ø"/>
            </a:pPr>
            <a:endParaRPr lang="en-CA" altLang="en-US" sz="2000"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6</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432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79512" y="1341438"/>
            <a:ext cx="8784976" cy="4824412"/>
          </a:xfrm>
        </p:spPr>
        <p:txBody>
          <a:bodyPr>
            <a:normAutofit/>
          </a:bodyPr>
          <a:lstStyle/>
          <a:p>
            <a:pPr marL="57150" indent="0">
              <a:buNone/>
            </a:pPr>
            <a:r>
              <a:rPr lang="en-CA" altLang="en-US" b="1" dirty="0" smtClean="0"/>
              <a:t>Market Surveillance activities – </a:t>
            </a:r>
            <a:r>
              <a:rPr lang="en-CA" altLang="en-US" b="1" i="1" dirty="0" smtClean="0"/>
              <a:t>Regulators(cont’d)</a:t>
            </a:r>
          </a:p>
          <a:p>
            <a:pPr marL="514350" indent="-457200">
              <a:buFont typeface="Wingdings" panose="05000000000000000000" pitchFamily="2" charset="2"/>
              <a:buChar char="§"/>
            </a:pPr>
            <a:r>
              <a:rPr lang="en-CA" altLang="en-US" sz="2800" dirty="0" smtClean="0"/>
              <a:t>Specify additional market surveillance tasks for designated/recognized CBs such as (cont’d):</a:t>
            </a:r>
          </a:p>
          <a:p>
            <a:pPr lvl="1">
              <a:buFont typeface="Wingdings" panose="05000000000000000000" pitchFamily="2" charset="2"/>
              <a:buChar char="Ø"/>
            </a:pPr>
            <a:r>
              <a:rPr lang="en-CA" sz="2400" dirty="0" smtClean="0"/>
              <a:t>CBs to </a:t>
            </a:r>
            <a:r>
              <a:rPr lang="en-CA" sz="2400" dirty="0"/>
              <a:t>have a plan that demonstrates how they intend to ensure that the minimum audit requirement of equipment certified by the CB will be met</a:t>
            </a:r>
            <a:endParaRPr lang="en-CA" altLang="en-US" sz="2400" dirty="0" smtClean="0"/>
          </a:p>
          <a:p>
            <a:pPr lvl="1">
              <a:buFont typeface="Wingdings" panose="05000000000000000000" pitchFamily="2" charset="2"/>
              <a:buChar char="Ø"/>
            </a:pPr>
            <a:r>
              <a:rPr lang="en-GB" sz="2400" dirty="0" smtClean="0"/>
              <a:t>CBs to </a:t>
            </a:r>
            <a:r>
              <a:rPr lang="en-GB" sz="2400" dirty="0"/>
              <a:t>notify </a:t>
            </a:r>
            <a:r>
              <a:rPr lang="en-GB" sz="2400" dirty="0" smtClean="0"/>
              <a:t>their regulators </a:t>
            </a:r>
            <a:r>
              <a:rPr lang="en-GB" sz="2400" dirty="0"/>
              <a:t>by January 31 of each calendar year of all audits conducted in the previous calendar year. </a:t>
            </a:r>
            <a:endParaRPr lang="en-CA" altLang="en-US" sz="2400"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7</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504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79512" y="1341438"/>
            <a:ext cx="8784976" cy="4824412"/>
          </a:xfrm>
        </p:spPr>
        <p:txBody>
          <a:bodyPr>
            <a:normAutofit/>
          </a:bodyPr>
          <a:lstStyle/>
          <a:p>
            <a:pPr marL="57150" indent="0">
              <a:buNone/>
            </a:pPr>
            <a:r>
              <a:rPr lang="en-CA" altLang="en-US" b="1" dirty="0" smtClean="0"/>
              <a:t>Market Surveillance activities – </a:t>
            </a:r>
            <a:r>
              <a:rPr lang="en-CA" altLang="en-US" b="1" i="1" dirty="0" smtClean="0"/>
              <a:t>Regulators(cont’d)</a:t>
            </a:r>
          </a:p>
          <a:p>
            <a:pPr marL="514350" indent="-457200">
              <a:buFont typeface="Wingdings" panose="05000000000000000000" pitchFamily="2" charset="2"/>
              <a:buChar char="§"/>
            </a:pPr>
            <a:r>
              <a:rPr lang="en-CA" altLang="en-US" sz="2800" dirty="0" smtClean="0"/>
              <a:t>Specify additional market surveillance tasks for designated/recognized CBs such as (cont’d):</a:t>
            </a:r>
          </a:p>
          <a:p>
            <a:pPr marL="914400" lvl="1" indent="-457200">
              <a:buFont typeface="Wingdings" panose="05000000000000000000" pitchFamily="2" charset="2"/>
              <a:buChar char="Ø"/>
            </a:pPr>
            <a:r>
              <a:rPr lang="en-CA" sz="2400" dirty="0"/>
              <a:t>CBs </a:t>
            </a:r>
            <a:r>
              <a:rPr lang="en-CA" sz="2400" dirty="0" smtClean="0"/>
              <a:t>to </a:t>
            </a:r>
            <a:r>
              <a:rPr lang="en-CA" sz="2400" dirty="0"/>
              <a:t>work with certificate holders to resolve cases of non-compliance to the extent possible. </a:t>
            </a:r>
            <a:r>
              <a:rPr lang="en-GB" sz="2400" dirty="0" smtClean="0"/>
              <a:t>If </a:t>
            </a:r>
            <a:r>
              <a:rPr lang="en-GB" sz="2400" dirty="0"/>
              <a:t>the case of non-compliance cannot be resolved, the </a:t>
            </a:r>
            <a:r>
              <a:rPr lang="en-GB" sz="2400" dirty="0" smtClean="0"/>
              <a:t>CB </a:t>
            </a:r>
            <a:r>
              <a:rPr lang="en-GB" sz="2400" dirty="0"/>
              <a:t>refers it to the </a:t>
            </a:r>
            <a:r>
              <a:rPr lang="en-GB" sz="2400" dirty="0" smtClean="0"/>
              <a:t>regulator</a:t>
            </a:r>
          </a:p>
          <a:p>
            <a:pPr marL="914400" lvl="1" indent="-457200">
              <a:buFont typeface="Wingdings" panose="05000000000000000000" pitchFamily="2" charset="2"/>
              <a:buChar char="Ø"/>
            </a:pPr>
            <a:r>
              <a:rPr lang="en-GB" sz="2400" dirty="0" smtClean="0"/>
              <a:t>CBs to report to their regulators of the resolutions of non-compliance and the non-compliant cases</a:t>
            </a:r>
            <a:endParaRPr lang="en-CA" altLang="en-US" sz="2400"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8</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595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Market Surveillance</a:t>
            </a:r>
          </a:p>
        </p:txBody>
      </p:sp>
      <p:sp>
        <p:nvSpPr>
          <p:cNvPr id="9219" name="Content Placeholder 2"/>
          <p:cNvSpPr>
            <a:spLocks noGrp="1"/>
          </p:cNvSpPr>
          <p:nvPr>
            <p:ph idx="1"/>
          </p:nvPr>
        </p:nvSpPr>
        <p:spPr>
          <a:xfrm>
            <a:off x="179512" y="1341438"/>
            <a:ext cx="8784976" cy="4824412"/>
          </a:xfrm>
        </p:spPr>
        <p:txBody>
          <a:bodyPr>
            <a:normAutofit/>
          </a:bodyPr>
          <a:lstStyle/>
          <a:p>
            <a:pPr marL="57150" indent="0">
              <a:buNone/>
            </a:pPr>
            <a:r>
              <a:rPr lang="en-CA" altLang="en-US" b="1" dirty="0" smtClean="0"/>
              <a:t>Market Surveillance activities – </a:t>
            </a:r>
            <a:r>
              <a:rPr lang="en-CA" altLang="en-US" b="1" i="1" dirty="0" smtClean="0"/>
              <a:t>Regulators(cont’d)</a:t>
            </a:r>
          </a:p>
          <a:p>
            <a:pPr lvl="1">
              <a:buFont typeface="Wingdings" panose="05000000000000000000" pitchFamily="2" charset="2"/>
              <a:buChar char="§"/>
            </a:pPr>
            <a:r>
              <a:rPr lang="en-CA" altLang="en-US" dirty="0"/>
              <a:t>Monitor designated/recognized </a:t>
            </a:r>
            <a:r>
              <a:rPr lang="en-CA" altLang="en-US" dirty="0" smtClean="0"/>
              <a:t>testing laboratories </a:t>
            </a:r>
            <a:r>
              <a:rPr lang="en-CA" altLang="en-US" dirty="0"/>
              <a:t>to ensure their continued compliance with </a:t>
            </a:r>
            <a:r>
              <a:rPr lang="en-CA" altLang="en-US" dirty="0" smtClean="0"/>
              <a:t>ISO/IEC 17025</a:t>
            </a:r>
          </a:p>
          <a:p>
            <a:pPr lvl="1">
              <a:buFont typeface="Wingdings" panose="05000000000000000000" pitchFamily="2" charset="2"/>
              <a:buChar char="§"/>
            </a:pPr>
            <a:r>
              <a:rPr lang="en-CA" altLang="en-US" dirty="0" smtClean="0"/>
              <a:t>Conduct audits on ICT equipment on the market based on </a:t>
            </a:r>
          </a:p>
          <a:p>
            <a:pPr lvl="2">
              <a:buFont typeface="Wingdings" panose="05000000000000000000" pitchFamily="2" charset="2"/>
              <a:buChar char="Ø"/>
            </a:pPr>
            <a:r>
              <a:rPr lang="en-CA" altLang="en-US" dirty="0" smtClean="0"/>
              <a:t>selective criteria</a:t>
            </a:r>
          </a:p>
          <a:p>
            <a:pPr lvl="2">
              <a:buFont typeface="Wingdings" panose="05000000000000000000" pitchFamily="2" charset="2"/>
              <a:buChar char="Ø"/>
            </a:pPr>
            <a:r>
              <a:rPr lang="en-CA" altLang="en-US" dirty="0" smtClean="0"/>
              <a:t>Complaints and incidence driven</a:t>
            </a:r>
          </a:p>
          <a:p>
            <a:pPr lvl="2">
              <a:buFont typeface="Wingdings" panose="05000000000000000000" pitchFamily="2" charset="2"/>
              <a:buChar char="Ø"/>
            </a:pPr>
            <a:endParaRPr lang="en-CA" altLang="en-US" dirty="0" smtClean="0"/>
          </a:p>
          <a:p>
            <a:pPr lvl="2">
              <a:buFont typeface="Wingdings" panose="05000000000000000000" pitchFamily="2" charset="2"/>
              <a:buChar char="Ø"/>
            </a:pPr>
            <a:endParaRPr lang="en-CA" altLang="en-US" dirty="0"/>
          </a:p>
          <a:p>
            <a:pPr lvl="1">
              <a:buFont typeface="Wingdings" panose="05000000000000000000" pitchFamily="2" charset="2"/>
              <a:buChar char="§"/>
            </a:pPr>
            <a:endParaRPr lang="en-CA" altLang="en-US" b="1" i="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9</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5000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44E79213C8544E94BEEE54E620DC64" ma:contentTypeVersion="2" ma:contentTypeDescription="Create a new document." ma:contentTypeScope="" ma:versionID="dae8bdb4a9d5ad1ca2052e79c107dd70">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f03cfa57e716973114bdf2422329f5c"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5A1A230-A24C-43B7-8D8A-0B2B226E1D20}"/>
</file>

<file path=customXml/itemProps2.xml><?xml version="1.0" encoding="utf-8"?>
<ds:datastoreItem xmlns:ds="http://schemas.openxmlformats.org/officeDocument/2006/customXml" ds:itemID="{2806DD2E-11C3-4AA1-960F-25EABBBAEC99}"/>
</file>

<file path=customXml/itemProps3.xml><?xml version="1.0" encoding="utf-8"?>
<ds:datastoreItem xmlns:ds="http://schemas.openxmlformats.org/officeDocument/2006/customXml" ds:itemID="{1FE4D011-8DDD-40A1-B8B8-B4C6F935982E}"/>
</file>

<file path=docProps/app.xml><?xml version="1.0" encoding="utf-8"?>
<Properties xmlns="http://schemas.openxmlformats.org/officeDocument/2006/extended-properties" xmlns:vt="http://schemas.openxmlformats.org/officeDocument/2006/docPropsVTypes">
  <TotalTime>10211</TotalTime>
  <Words>1095</Words>
  <Application>Microsoft Office PowerPoint</Application>
  <PresentationFormat>On-screen Show (4:3)</PresentationFormat>
  <Paragraphs>180</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Market Surveillance and Enforcement </vt:lpstr>
      <vt:lpstr>Market Surveillance</vt:lpstr>
      <vt:lpstr>Market Surveillance</vt:lpstr>
      <vt:lpstr>Market Surveillance</vt:lpstr>
      <vt:lpstr>Market Surveillance</vt:lpstr>
      <vt:lpstr>Market Surveillance</vt:lpstr>
      <vt:lpstr>Market Surveillance</vt:lpstr>
      <vt:lpstr>Market Surveillance</vt:lpstr>
      <vt:lpstr>Market Surveillance</vt:lpstr>
      <vt:lpstr>Market Surveillance</vt:lpstr>
      <vt:lpstr>Market Surveillance</vt:lpstr>
      <vt:lpstr>Market Surveillance</vt:lpstr>
      <vt:lpstr>Market Surveillance</vt:lpstr>
      <vt:lpstr>Market Surveillance</vt:lpstr>
      <vt:lpstr>Market Surveillance</vt:lpstr>
      <vt:lpstr>Market Surveillance</vt:lpstr>
      <vt:lpstr>Market Surveillance</vt:lpstr>
      <vt:lpstr>Market Surveillance</vt:lpstr>
      <vt:lpstr>Enforcement</vt:lpstr>
      <vt:lpstr>Market Surveillance and Enforcement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Kwan</dc:creator>
  <cp:lastModifiedBy>Andrew Kwan</cp:lastModifiedBy>
  <cp:revision>95</cp:revision>
  <dcterms:created xsi:type="dcterms:W3CDTF">2015-03-24T20:20:40Z</dcterms:created>
  <dcterms:modified xsi:type="dcterms:W3CDTF">2015-04-11T15:31:25Z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0x010100B244E79213C8544E94BEEE54E620DC64</vt:lpwstr>
  </property>
</Properties>
</file>