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rawing8.xml" ContentType="application/vnd.ms-office.drawingml.diagramDrawing+xml"/>
  <Override PartName="/ppt/notesMasters/notesMaster1.xml" ContentType="application/vnd.openxmlformats-officedocument.presentationml.notesMaster+xml"/>
  <Override PartName="/ppt/diagrams/quickStyle8.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theme/theme3.xml" ContentType="application/vnd.openxmlformats-officedocument.theme+xml"/>
  <Override PartName="/ppt/diagrams/drawing4.xml" ContentType="application/vnd.ms-office.drawingml.diagramDrawing+xml"/>
  <Override PartName="/ppt/diagrams/colors8.xml" ContentType="application/vnd.openxmlformats-officedocument.drawingml.diagramColors+xml"/>
  <Override PartName="/ppt/diagrams/layout5.xml" ContentType="application/vnd.openxmlformats-officedocument.drawingml.diagramLayout+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theme/theme1.xml" ContentType="application/vnd.openxmlformats-officedocument.them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6"/>
  </p:notesMasterIdLst>
  <p:sldIdLst>
    <p:sldId id="257" r:id="rId3"/>
    <p:sldId id="258" r:id="rId4"/>
    <p:sldId id="297" r:id="rId5"/>
    <p:sldId id="284" r:id="rId6"/>
    <p:sldId id="285" r:id="rId7"/>
    <p:sldId id="286" r:id="rId8"/>
    <p:sldId id="296" r:id="rId9"/>
    <p:sldId id="287" r:id="rId10"/>
    <p:sldId id="288" r:id="rId11"/>
    <p:sldId id="289" r:id="rId12"/>
    <p:sldId id="290" r:id="rId13"/>
    <p:sldId id="291" r:id="rId14"/>
    <p:sldId id="292" r:id="rId15"/>
    <p:sldId id="293" r:id="rId16"/>
    <p:sldId id="294" r:id="rId17"/>
    <p:sldId id="295" r:id="rId18"/>
    <p:sldId id="298" r:id="rId19"/>
    <p:sldId id="299" r:id="rId20"/>
    <p:sldId id="261" r:id="rId21"/>
    <p:sldId id="302" r:id="rId22"/>
    <p:sldId id="300" r:id="rId23"/>
    <p:sldId id="301" r:id="rId24"/>
    <p:sldId id="283" r:id="rId25"/>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6" autoAdjust="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43622F9-F00E-4A6F-8C0D-35348599D96E}">
      <dgm:prSet/>
      <dgm:spPr/>
      <dgm:t>
        <a:bodyPr/>
        <a:lstStyle/>
        <a:p>
          <a:pPr rtl="0"/>
          <a:r>
            <a:rPr lang="en-GB" dirty="0" smtClean="0">
              <a:latin typeface="Cambria" pitchFamily="18" charset="0"/>
            </a:rPr>
            <a:t>Detection</a:t>
          </a:r>
          <a:endParaRPr lang="en-US" dirty="0">
            <a:latin typeface="Cambria" pitchFamily="18" charset="0"/>
          </a:endParaRPr>
        </a:p>
      </dgm:t>
    </dgm:pt>
    <dgm:pt modelId="{BA9A798D-E2C5-4F50-A248-FF4FC750D210}" type="parTrans" cxnId="{6DD5CE09-2D8B-41D6-B881-14B99F5506A9}">
      <dgm:prSet/>
      <dgm:spPr/>
      <dgm:t>
        <a:bodyPr/>
        <a:lstStyle/>
        <a:p>
          <a:endParaRPr lang="en-US">
            <a:latin typeface="Cambria" pitchFamily="18" charset="0"/>
          </a:endParaRPr>
        </a:p>
      </dgm:t>
    </dgm:pt>
    <dgm:pt modelId="{144F316C-7389-408A-98A7-0EA17B893BB8}" type="sibTrans" cxnId="{6DD5CE09-2D8B-41D6-B881-14B99F5506A9}">
      <dgm:prSet/>
      <dgm:spPr/>
      <dgm:t>
        <a:bodyPr/>
        <a:lstStyle/>
        <a:p>
          <a:endParaRPr lang="en-US">
            <a:latin typeface="Cambria" pitchFamily="18" charset="0"/>
          </a:endParaRPr>
        </a:p>
      </dgm:t>
    </dgm:pt>
    <dgm:pt modelId="{2A1C0BFF-FC5D-4470-97B1-AD2C58FBC4E2}">
      <dgm:prSet/>
      <dgm:spPr/>
      <dgm:t>
        <a:bodyPr/>
        <a:lstStyle/>
        <a:p>
          <a:pPr rtl="0"/>
          <a:r>
            <a:rPr lang="en-GB" dirty="0" smtClean="0">
              <a:latin typeface="Cambria" pitchFamily="18" charset="0"/>
            </a:rPr>
            <a:t>Single Satellite Geolocation</a:t>
          </a:r>
          <a:endParaRPr lang="en-US" dirty="0">
            <a:latin typeface="Cambria" pitchFamily="18" charset="0"/>
          </a:endParaRPr>
        </a:p>
      </dgm:t>
    </dgm:pt>
    <dgm:pt modelId="{610C91E3-90E3-4521-9937-62A10C86FD13}" type="parTrans" cxnId="{9C1BD2F4-DDC9-424C-90E4-709B4125196C}">
      <dgm:prSet/>
      <dgm:spPr/>
      <dgm:t>
        <a:bodyPr/>
        <a:lstStyle/>
        <a:p>
          <a:endParaRPr lang="en-US">
            <a:latin typeface="Cambria" pitchFamily="18" charset="0"/>
          </a:endParaRPr>
        </a:p>
      </dgm:t>
    </dgm:pt>
    <dgm:pt modelId="{34E97602-ABE0-4582-9F53-03297D02BE1C}" type="sibTrans" cxnId="{9C1BD2F4-DDC9-424C-90E4-709B4125196C}">
      <dgm:prSet/>
      <dgm:spPr/>
      <dgm:t>
        <a:bodyPr/>
        <a:lstStyle/>
        <a:p>
          <a:endParaRPr lang="en-US">
            <a:latin typeface="Cambria" pitchFamily="18" charset="0"/>
          </a:endParaRPr>
        </a:p>
      </dgm:t>
    </dgm:pt>
    <dgm:pt modelId="{3AA82BEE-00A9-4AC0-B87E-9D4C5A35C75E}">
      <dgm:prSet/>
      <dgm:spPr/>
      <dgm:t>
        <a:bodyPr/>
        <a:lstStyle/>
        <a:p>
          <a:pPr rtl="0"/>
          <a:r>
            <a:rPr lang="en-GB" dirty="0" smtClean="0">
              <a:latin typeface="Cambria" pitchFamily="18" charset="0"/>
            </a:rPr>
            <a:t>Two Satellites Geolocation</a:t>
          </a:r>
          <a:endParaRPr lang="en-US" dirty="0">
            <a:latin typeface="Cambria" pitchFamily="18" charset="0"/>
          </a:endParaRPr>
        </a:p>
      </dgm:t>
    </dgm:pt>
    <dgm:pt modelId="{D447DB2B-2A4A-4CDA-A962-722F1CE70087}" type="parTrans" cxnId="{F7CA5F11-F943-4C01-92C9-FA409D350531}">
      <dgm:prSet/>
      <dgm:spPr/>
      <dgm:t>
        <a:bodyPr/>
        <a:lstStyle/>
        <a:p>
          <a:endParaRPr lang="en-US">
            <a:latin typeface="Cambria" pitchFamily="18" charset="0"/>
          </a:endParaRPr>
        </a:p>
      </dgm:t>
    </dgm:pt>
    <dgm:pt modelId="{02CD449E-3C31-4ECB-9DF1-D719AB6B2510}" type="sibTrans" cxnId="{F7CA5F11-F943-4C01-92C9-FA409D350531}">
      <dgm:prSet/>
      <dgm:spPr/>
      <dgm:t>
        <a:bodyPr/>
        <a:lstStyle/>
        <a:p>
          <a:endParaRPr lang="en-US">
            <a:latin typeface="Cambria" pitchFamily="18" charset="0"/>
          </a:endParaRPr>
        </a:p>
      </dgm:t>
    </dgm:pt>
    <dgm:pt modelId="{B09166EF-FD60-4E97-A2EB-9CB8CB951013}">
      <dgm:prSet/>
      <dgm:spPr/>
      <dgm:t>
        <a:bodyPr/>
        <a:lstStyle/>
        <a:p>
          <a:pPr rtl="0"/>
          <a:r>
            <a:rPr lang="en-US" dirty="0" smtClean="0">
              <a:latin typeface="Cambria" pitchFamily="18" charset="0"/>
            </a:rPr>
            <a:t>Types of Interferences</a:t>
          </a:r>
          <a:endParaRPr lang="en-US" dirty="0">
            <a:latin typeface="Cambria" pitchFamily="18" charset="0"/>
          </a:endParaRPr>
        </a:p>
      </dgm:t>
    </dgm:pt>
    <dgm:pt modelId="{573C547F-9725-4319-BE76-4DEF5AD53E05}" type="parTrans" cxnId="{B6450E40-E7A3-4F11-86B9-A977A20071DC}">
      <dgm:prSet/>
      <dgm:spPr/>
      <dgm:t>
        <a:bodyPr/>
        <a:lstStyle/>
        <a:p>
          <a:endParaRPr lang="en-US"/>
        </a:p>
      </dgm:t>
    </dgm:pt>
    <dgm:pt modelId="{F5D74F4B-C1B6-42CF-A38B-C007948401B9}" type="sibTrans" cxnId="{B6450E40-E7A3-4F11-86B9-A977A20071DC}">
      <dgm:prSet/>
      <dgm:spPr/>
      <dgm:t>
        <a:bodyPr/>
        <a:lstStyle/>
        <a:p>
          <a:endParaRPr lang="en-US"/>
        </a:p>
      </dgm:t>
    </dgm:pt>
    <dgm:pt modelId="{53F12980-A129-40D5-B74A-9A15163A57E8}">
      <dgm:prSet/>
      <dgm:spPr/>
      <dgm:t>
        <a:bodyPr/>
        <a:lstStyle/>
        <a:p>
          <a:pPr rtl="0"/>
          <a:r>
            <a:rPr lang="en-US" dirty="0" smtClean="0">
              <a:latin typeface="Cambria" pitchFamily="18" charset="0"/>
            </a:rPr>
            <a:t>Basic Requirements</a:t>
          </a:r>
          <a:endParaRPr lang="en-US" dirty="0">
            <a:latin typeface="Cambria" pitchFamily="18" charset="0"/>
          </a:endParaRPr>
        </a:p>
      </dgm:t>
    </dgm:pt>
    <dgm:pt modelId="{D8D41829-73C8-49A1-A5F1-AECAB39BA44E}" type="parTrans" cxnId="{3830826E-4464-4F1E-9DBD-7F506B4D6DE5}">
      <dgm:prSet/>
      <dgm:spPr/>
      <dgm:t>
        <a:bodyPr/>
        <a:lstStyle/>
        <a:p>
          <a:endParaRPr lang="en-US"/>
        </a:p>
      </dgm:t>
    </dgm:pt>
    <dgm:pt modelId="{0E7538B7-D363-4B31-9AF5-67348A72483A}" type="sibTrans" cxnId="{3830826E-4464-4F1E-9DBD-7F506B4D6DE5}">
      <dgm:prSet/>
      <dgm:spPr/>
      <dgm:t>
        <a:bodyPr/>
        <a:lstStyle/>
        <a:p>
          <a:endParaRPr lang="en-US"/>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F82AB389-978F-4BB1-8FAA-FD8B93914764}" type="pres">
      <dgm:prSet presAssocID="{B09166EF-FD60-4E97-A2EB-9CB8CB951013}" presName="parentText" presStyleLbl="node1" presStyleIdx="0" presStyleCnt="5">
        <dgm:presLayoutVars>
          <dgm:chMax val="0"/>
          <dgm:bulletEnabled val="1"/>
        </dgm:presLayoutVars>
      </dgm:prSet>
      <dgm:spPr/>
      <dgm:t>
        <a:bodyPr/>
        <a:lstStyle/>
        <a:p>
          <a:endParaRPr lang="en-US"/>
        </a:p>
      </dgm:t>
    </dgm:pt>
    <dgm:pt modelId="{1C1EDB0C-6EE2-4460-B82F-A19F9540BE86}" type="pres">
      <dgm:prSet presAssocID="{F5D74F4B-C1B6-42CF-A38B-C007948401B9}" presName="spacer" presStyleCnt="0"/>
      <dgm:spPr/>
    </dgm:pt>
    <dgm:pt modelId="{B74B19A0-FAE3-405B-918E-801B744672FB}" type="pres">
      <dgm:prSet presAssocID="{943622F9-F00E-4A6F-8C0D-35348599D96E}" presName="parentText" presStyleLbl="node1" presStyleIdx="1" presStyleCnt="5">
        <dgm:presLayoutVars>
          <dgm:chMax val="0"/>
          <dgm:bulletEnabled val="1"/>
        </dgm:presLayoutVars>
      </dgm:prSet>
      <dgm:spPr/>
      <dgm:t>
        <a:bodyPr/>
        <a:lstStyle/>
        <a:p>
          <a:endParaRPr lang="en-US"/>
        </a:p>
      </dgm:t>
    </dgm:pt>
    <dgm:pt modelId="{44DD33F5-0D6C-4DD0-8C22-5C883B6FF15F}" type="pres">
      <dgm:prSet presAssocID="{144F316C-7389-408A-98A7-0EA17B893BB8}" presName="spacer" presStyleCnt="0"/>
      <dgm:spPr/>
      <dgm:t>
        <a:bodyPr/>
        <a:lstStyle/>
        <a:p>
          <a:endParaRPr lang="en-US"/>
        </a:p>
      </dgm:t>
    </dgm:pt>
    <dgm:pt modelId="{5ADF176C-9371-4F0D-BA71-8344DE65FD6D}" type="pres">
      <dgm:prSet presAssocID="{3AA82BEE-00A9-4AC0-B87E-9D4C5A35C75E}" presName="parentText" presStyleLbl="node1" presStyleIdx="2" presStyleCnt="5">
        <dgm:presLayoutVars>
          <dgm:chMax val="0"/>
          <dgm:bulletEnabled val="1"/>
        </dgm:presLayoutVars>
      </dgm:prSet>
      <dgm:spPr/>
      <dgm:t>
        <a:bodyPr/>
        <a:lstStyle/>
        <a:p>
          <a:endParaRPr lang="en-US"/>
        </a:p>
      </dgm:t>
    </dgm:pt>
    <dgm:pt modelId="{B8C2A71B-EFA9-44AD-9D43-FBD5E753ECC2}" type="pres">
      <dgm:prSet presAssocID="{02CD449E-3C31-4ECB-9DF1-D719AB6B2510}" presName="spacer" presStyleCnt="0"/>
      <dgm:spPr/>
      <dgm:t>
        <a:bodyPr/>
        <a:lstStyle/>
        <a:p>
          <a:endParaRPr lang="en-US"/>
        </a:p>
      </dgm:t>
    </dgm:pt>
    <dgm:pt modelId="{A0708DE1-6607-4318-AF23-66CFBF446330}" type="pres">
      <dgm:prSet presAssocID="{2A1C0BFF-FC5D-4470-97B1-AD2C58FBC4E2}" presName="parentText" presStyleLbl="node1" presStyleIdx="3" presStyleCnt="5">
        <dgm:presLayoutVars>
          <dgm:chMax val="0"/>
          <dgm:bulletEnabled val="1"/>
        </dgm:presLayoutVars>
      </dgm:prSet>
      <dgm:spPr/>
      <dgm:t>
        <a:bodyPr/>
        <a:lstStyle/>
        <a:p>
          <a:endParaRPr lang="en-US"/>
        </a:p>
      </dgm:t>
    </dgm:pt>
    <dgm:pt modelId="{E9545BA5-69E8-4440-9BB5-FE2DCE86F52E}" type="pres">
      <dgm:prSet presAssocID="{34E97602-ABE0-4582-9F53-03297D02BE1C}" presName="spacer" presStyleCnt="0"/>
      <dgm:spPr/>
      <dgm:t>
        <a:bodyPr/>
        <a:lstStyle/>
        <a:p>
          <a:endParaRPr lang="en-US"/>
        </a:p>
      </dgm:t>
    </dgm:pt>
    <dgm:pt modelId="{9C6307DD-023A-4A4D-B7A3-03E954F3D0A4}" type="pres">
      <dgm:prSet presAssocID="{53F12980-A129-40D5-B74A-9A15163A57E8}" presName="parentText" presStyleLbl="node1" presStyleIdx="4" presStyleCnt="5">
        <dgm:presLayoutVars>
          <dgm:chMax val="0"/>
          <dgm:bulletEnabled val="1"/>
        </dgm:presLayoutVars>
      </dgm:prSet>
      <dgm:spPr/>
      <dgm:t>
        <a:bodyPr/>
        <a:lstStyle/>
        <a:p>
          <a:endParaRPr lang="en-US"/>
        </a:p>
      </dgm:t>
    </dgm:pt>
  </dgm:ptLst>
  <dgm:cxnLst>
    <dgm:cxn modelId="{6E03224E-4780-4114-99B6-99C3F152AF4F}" type="presOf" srcId="{446B52CA-BDF8-4671-93B9-5B638BF89015}" destId="{0DEDF726-B5A2-4696-953F-E21A7103BA8D}" srcOrd="0" destOrd="0" presId="urn:microsoft.com/office/officeart/2005/8/layout/vList2"/>
    <dgm:cxn modelId="{C57AD815-D423-44D6-A967-D5BE759B725A}" type="presOf" srcId="{943622F9-F00E-4A6F-8C0D-35348599D96E}" destId="{B74B19A0-FAE3-405B-918E-801B744672FB}" srcOrd="0" destOrd="0" presId="urn:microsoft.com/office/officeart/2005/8/layout/vList2"/>
    <dgm:cxn modelId="{6DD5CE09-2D8B-41D6-B881-14B99F5506A9}" srcId="{446B52CA-BDF8-4671-93B9-5B638BF89015}" destId="{943622F9-F00E-4A6F-8C0D-35348599D96E}" srcOrd="1" destOrd="0" parTransId="{BA9A798D-E2C5-4F50-A248-FF4FC750D210}" sibTransId="{144F316C-7389-408A-98A7-0EA17B893BB8}"/>
    <dgm:cxn modelId="{AF7E22F7-CE9F-4BA9-9536-F84C2E282BC4}" type="presOf" srcId="{2A1C0BFF-FC5D-4470-97B1-AD2C58FBC4E2}" destId="{A0708DE1-6607-4318-AF23-66CFBF446330}" srcOrd="0" destOrd="0" presId="urn:microsoft.com/office/officeart/2005/8/layout/vList2"/>
    <dgm:cxn modelId="{9C1BD2F4-DDC9-424C-90E4-709B4125196C}" srcId="{446B52CA-BDF8-4671-93B9-5B638BF89015}" destId="{2A1C0BFF-FC5D-4470-97B1-AD2C58FBC4E2}" srcOrd="3" destOrd="0" parTransId="{610C91E3-90E3-4521-9937-62A10C86FD13}" sibTransId="{34E97602-ABE0-4582-9F53-03297D02BE1C}"/>
    <dgm:cxn modelId="{B6450E40-E7A3-4F11-86B9-A977A20071DC}" srcId="{446B52CA-BDF8-4671-93B9-5B638BF89015}" destId="{B09166EF-FD60-4E97-A2EB-9CB8CB951013}" srcOrd="0" destOrd="0" parTransId="{573C547F-9725-4319-BE76-4DEF5AD53E05}" sibTransId="{F5D74F4B-C1B6-42CF-A38B-C007948401B9}"/>
    <dgm:cxn modelId="{3830826E-4464-4F1E-9DBD-7F506B4D6DE5}" srcId="{446B52CA-BDF8-4671-93B9-5B638BF89015}" destId="{53F12980-A129-40D5-B74A-9A15163A57E8}" srcOrd="4" destOrd="0" parTransId="{D8D41829-73C8-49A1-A5F1-AECAB39BA44E}" sibTransId="{0E7538B7-D363-4B31-9AF5-67348A72483A}"/>
    <dgm:cxn modelId="{509C677E-26B5-4745-B96E-679C9E549FEC}" type="presOf" srcId="{B09166EF-FD60-4E97-A2EB-9CB8CB951013}" destId="{F82AB389-978F-4BB1-8FAA-FD8B93914764}" srcOrd="0" destOrd="0" presId="urn:microsoft.com/office/officeart/2005/8/layout/vList2"/>
    <dgm:cxn modelId="{BC6385F6-064C-4EB2-89C2-09A1C744E593}" type="presOf" srcId="{53F12980-A129-40D5-B74A-9A15163A57E8}" destId="{9C6307DD-023A-4A4D-B7A3-03E954F3D0A4}" srcOrd="0" destOrd="0" presId="urn:microsoft.com/office/officeart/2005/8/layout/vList2"/>
    <dgm:cxn modelId="{F7CA5F11-F943-4C01-92C9-FA409D350531}" srcId="{446B52CA-BDF8-4671-93B9-5B638BF89015}" destId="{3AA82BEE-00A9-4AC0-B87E-9D4C5A35C75E}" srcOrd="2" destOrd="0" parTransId="{D447DB2B-2A4A-4CDA-A962-722F1CE70087}" sibTransId="{02CD449E-3C31-4ECB-9DF1-D719AB6B2510}"/>
    <dgm:cxn modelId="{E909436C-D562-4AA0-9C1D-A6EBA3E894AE}" type="presOf" srcId="{3AA82BEE-00A9-4AC0-B87E-9D4C5A35C75E}" destId="{5ADF176C-9371-4F0D-BA71-8344DE65FD6D}" srcOrd="0" destOrd="0" presId="urn:microsoft.com/office/officeart/2005/8/layout/vList2"/>
    <dgm:cxn modelId="{1D06942F-EB56-4FE1-8A4B-7036EA7FDA9F}" type="presParOf" srcId="{0DEDF726-B5A2-4696-953F-E21A7103BA8D}" destId="{F82AB389-978F-4BB1-8FAA-FD8B93914764}" srcOrd="0" destOrd="0" presId="urn:microsoft.com/office/officeart/2005/8/layout/vList2"/>
    <dgm:cxn modelId="{6B8B6A74-8EC4-49FE-8685-DD2642F5EA32}" type="presParOf" srcId="{0DEDF726-B5A2-4696-953F-E21A7103BA8D}" destId="{1C1EDB0C-6EE2-4460-B82F-A19F9540BE86}" srcOrd="1" destOrd="0" presId="urn:microsoft.com/office/officeart/2005/8/layout/vList2"/>
    <dgm:cxn modelId="{3B564283-426F-4627-A518-BB23FF765ADB}" type="presParOf" srcId="{0DEDF726-B5A2-4696-953F-E21A7103BA8D}" destId="{B74B19A0-FAE3-405B-918E-801B744672FB}" srcOrd="2" destOrd="0" presId="urn:microsoft.com/office/officeart/2005/8/layout/vList2"/>
    <dgm:cxn modelId="{0801707C-A532-444C-B7ED-C4DACBBBFAE4}" type="presParOf" srcId="{0DEDF726-B5A2-4696-953F-E21A7103BA8D}" destId="{44DD33F5-0D6C-4DD0-8C22-5C883B6FF15F}" srcOrd="3" destOrd="0" presId="urn:microsoft.com/office/officeart/2005/8/layout/vList2"/>
    <dgm:cxn modelId="{E535EA51-251B-4694-9CBB-990CE6BDC500}" type="presParOf" srcId="{0DEDF726-B5A2-4696-953F-E21A7103BA8D}" destId="{5ADF176C-9371-4F0D-BA71-8344DE65FD6D}" srcOrd="4" destOrd="0" presId="urn:microsoft.com/office/officeart/2005/8/layout/vList2"/>
    <dgm:cxn modelId="{08046EB8-B59C-433E-B1BA-A57CB87A053D}" type="presParOf" srcId="{0DEDF726-B5A2-4696-953F-E21A7103BA8D}" destId="{B8C2A71B-EFA9-44AD-9D43-FBD5E753ECC2}" srcOrd="5" destOrd="0" presId="urn:microsoft.com/office/officeart/2005/8/layout/vList2"/>
    <dgm:cxn modelId="{905EF0A0-B7D0-42EE-B17D-90D208683831}" type="presParOf" srcId="{0DEDF726-B5A2-4696-953F-E21A7103BA8D}" destId="{A0708DE1-6607-4318-AF23-66CFBF446330}" srcOrd="6" destOrd="0" presId="urn:microsoft.com/office/officeart/2005/8/layout/vList2"/>
    <dgm:cxn modelId="{0E404904-B3D4-4068-B3AC-66DEEDBC18FB}" type="presParOf" srcId="{0DEDF726-B5A2-4696-953F-E21A7103BA8D}" destId="{E9545BA5-69E8-4440-9BB5-FE2DCE86F52E}" srcOrd="7" destOrd="0" presId="urn:microsoft.com/office/officeart/2005/8/layout/vList2"/>
    <dgm:cxn modelId="{E179A95B-C8CB-4C7C-BEFE-D4EE7AB002F5}" type="presParOf" srcId="{0DEDF726-B5A2-4696-953F-E21A7103BA8D}" destId="{9C6307DD-023A-4A4D-B7A3-03E954F3D0A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A7527-A535-456A-ADAF-103F88AC4DAB}"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GB"/>
        </a:p>
      </dgm:t>
    </dgm:pt>
    <dgm:pt modelId="{58AFC17A-87A9-42FD-BD6B-AC64CC521E76}">
      <dgm:prSet/>
      <dgm:spPr/>
      <dgm:t>
        <a:bodyPr/>
        <a:lstStyle/>
        <a:p>
          <a:pPr rtl="0"/>
          <a:r>
            <a:rPr lang="en-US" smtClean="0"/>
            <a:t>Cross-Pol Interference – Accidental / very common</a:t>
          </a:r>
          <a:endParaRPr lang="en-GB"/>
        </a:p>
      </dgm:t>
    </dgm:pt>
    <dgm:pt modelId="{BA3F62EC-42E7-477D-9AEC-7920C4811E21}" type="parTrans" cxnId="{F921E252-E1AB-45B2-9A38-918FB3E68492}">
      <dgm:prSet/>
      <dgm:spPr/>
      <dgm:t>
        <a:bodyPr/>
        <a:lstStyle/>
        <a:p>
          <a:endParaRPr lang="en-GB"/>
        </a:p>
      </dgm:t>
    </dgm:pt>
    <dgm:pt modelId="{3583A024-0EA6-41A4-AB32-D32F58CD77DF}" type="sibTrans" cxnId="{F921E252-E1AB-45B2-9A38-918FB3E68492}">
      <dgm:prSet/>
      <dgm:spPr/>
      <dgm:t>
        <a:bodyPr/>
        <a:lstStyle/>
        <a:p>
          <a:endParaRPr lang="en-GB"/>
        </a:p>
      </dgm:t>
    </dgm:pt>
    <dgm:pt modelId="{A4E3E04E-6834-45CF-B7F6-83C869CE7966}">
      <dgm:prSet/>
      <dgm:spPr/>
      <dgm:t>
        <a:bodyPr/>
        <a:lstStyle/>
        <a:p>
          <a:pPr rtl="0"/>
          <a:r>
            <a:rPr lang="en-US" b="1" smtClean="0"/>
            <a:t>Generally caused by</a:t>
          </a:r>
          <a:r>
            <a:rPr lang="en-US" smtClean="0"/>
            <a:t>: incompatible modulation types transmitted in the opposite polarization field to digital services on the cross-pol; poorly aligned antennas in bursting networks; and/or lack of training/experience of the uplink operators.</a:t>
          </a:r>
          <a:endParaRPr lang="en-GB"/>
        </a:p>
      </dgm:t>
    </dgm:pt>
    <dgm:pt modelId="{918611CA-0C5F-437C-8ECE-8BE32219AD49}" type="parTrans" cxnId="{30481B6C-4AC1-409E-BCC4-58772D7EA9C1}">
      <dgm:prSet/>
      <dgm:spPr/>
      <dgm:t>
        <a:bodyPr/>
        <a:lstStyle/>
        <a:p>
          <a:endParaRPr lang="en-GB"/>
        </a:p>
      </dgm:t>
    </dgm:pt>
    <dgm:pt modelId="{622758DE-2995-4B2E-A900-D1B1D2CA8387}" type="sibTrans" cxnId="{30481B6C-4AC1-409E-BCC4-58772D7EA9C1}">
      <dgm:prSet/>
      <dgm:spPr/>
      <dgm:t>
        <a:bodyPr/>
        <a:lstStyle/>
        <a:p>
          <a:endParaRPr lang="en-GB"/>
        </a:p>
      </dgm:t>
    </dgm:pt>
    <dgm:pt modelId="{1161A437-E64D-45C6-B8FF-A6FE25DEEA1F}">
      <dgm:prSet/>
      <dgm:spPr/>
      <dgm:t>
        <a:bodyPr/>
        <a:lstStyle/>
        <a:p>
          <a:pPr rtl="0"/>
          <a:r>
            <a:rPr lang="en-US" smtClean="0"/>
            <a:t>Becoming more prevalent as installation margins are squeezed.</a:t>
          </a:r>
          <a:endParaRPr lang="en-GB"/>
        </a:p>
      </dgm:t>
    </dgm:pt>
    <dgm:pt modelId="{8D1523FC-205B-46DE-A55E-C73B7F726450}" type="parTrans" cxnId="{585F6A38-B650-4E60-A5BB-4E5290AEB337}">
      <dgm:prSet/>
      <dgm:spPr/>
      <dgm:t>
        <a:bodyPr/>
        <a:lstStyle/>
        <a:p>
          <a:endParaRPr lang="en-GB"/>
        </a:p>
      </dgm:t>
    </dgm:pt>
    <dgm:pt modelId="{9C6F52CD-D093-44E0-AF9E-FEFF5B969E2D}" type="sibTrans" cxnId="{585F6A38-B650-4E60-A5BB-4E5290AEB337}">
      <dgm:prSet/>
      <dgm:spPr/>
      <dgm:t>
        <a:bodyPr/>
        <a:lstStyle/>
        <a:p>
          <a:endParaRPr lang="en-GB"/>
        </a:p>
      </dgm:t>
    </dgm:pt>
    <dgm:pt modelId="{F14B23E9-EAF1-4886-A56A-70E2C324876C}">
      <dgm:prSet/>
      <dgm:spPr/>
      <dgm:t>
        <a:bodyPr/>
        <a:lstStyle/>
        <a:p>
          <a:pPr rtl="0"/>
          <a:r>
            <a:rPr lang="en-US" b="1" smtClean="0"/>
            <a:t>Mitigation</a:t>
          </a:r>
          <a:r>
            <a:rPr lang="en-US" smtClean="0"/>
            <a:t>: monitoring, detection and geolocation tools, carrierID, training.</a:t>
          </a:r>
          <a:endParaRPr lang="en-GB"/>
        </a:p>
      </dgm:t>
    </dgm:pt>
    <dgm:pt modelId="{1BF807A6-44C2-4596-9B7F-B3CCF51A74A9}" type="parTrans" cxnId="{4C2AB961-28BB-4603-B7B1-E25BF582150E}">
      <dgm:prSet/>
      <dgm:spPr/>
      <dgm:t>
        <a:bodyPr/>
        <a:lstStyle/>
        <a:p>
          <a:endParaRPr lang="en-GB"/>
        </a:p>
      </dgm:t>
    </dgm:pt>
    <dgm:pt modelId="{60D6D27D-4B12-483C-A428-4410898948CE}" type="sibTrans" cxnId="{4C2AB961-28BB-4603-B7B1-E25BF582150E}">
      <dgm:prSet/>
      <dgm:spPr/>
      <dgm:t>
        <a:bodyPr/>
        <a:lstStyle/>
        <a:p>
          <a:endParaRPr lang="en-GB"/>
        </a:p>
      </dgm:t>
    </dgm:pt>
    <dgm:pt modelId="{40AC4306-C939-467A-A143-B94CCBB7C63B}">
      <dgm:prSet/>
      <dgm:spPr/>
      <dgm:t>
        <a:bodyPr/>
        <a:lstStyle/>
        <a:p>
          <a:pPr rtl="0"/>
          <a:r>
            <a:rPr lang="en-US" smtClean="0"/>
            <a:t>Adjacent Satellite Interference – Accidental / common</a:t>
          </a:r>
          <a:endParaRPr lang="en-GB"/>
        </a:p>
      </dgm:t>
    </dgm:pt>
    <dgm:pt modelId="{2B77441C-9B0E-40EA-8AA1-BEABD3359510}" type="parTrans" cxnId="{562C874E-43C6-45A5-9881-EAA688972DBD}">
      <dgm:prSet/>
      <dgm:spPr/>
      <dgm:t>
        <a:bodyPr/>
        <a:lstStyle/>
        <a:p>
          <a:endParaRPr lang="en-GB"/>
        </a:p>
      </dgm:t>
    </dgm:pt>
    <dgm:pt modelId="{20C43E3B-7BFD-40F9-953D-A57337A8A3F3}" type="sibTrans" cxnId="{562C874E-43C6-45A5-9881-EAA688972DBD}">
      <dgm:prSet/>
      <dgm:spPr/>
      <dgm:t>
        <a:bodyPr/>
        <a:lstStyle/>
        <a:p>
          <a:endParaRPr lang="en-GB"/>
        </a:p>
      </dgm:t>
    </dgm:pt>
    <dgm:pt modelId="{4752610E-5883-407D-81F6-D591703CC936}">
      <dgm:prSet/>
      <dgm:spPr/>
      <dgm:t>
        <a:bodyPr/>
        <a:lstStyle/>
        <a:p>
          <a:pPr rtl="0"/>
          <a:r>
            <a:rPr lang="en-US" b="1" smtClean="0"/>
            <a:t>Generally caused by</a:t>
          </a:r>
          <a:r>
            <a:rPr lang="en-US" smtClean="0"/>
            <a:t>: operator error, or poor inter-system coordination. Transmitting antenna is poorly pointed. </a:t>
          </a:r>
          <a:endParaRPr lang="en-GB"/>
        </a:p>
      </dgm:t>
    </dgm:pt>
    <dgm:pt modelId="{D58E7FE6-4B52-4203-B5C6-2FD62862B77C}" type="parTrans" cxnId="{D11E3946-0BA8-49B9-8B72-6FBD47CFBCB1}">
      <dgm:prSet/>
      <dgm:spPr/>
      <dgm:t>
        <a:bodyPr/>
        <a:lstStyle/>
        <a:p>
          <a:endParaRPr lang="en-GB"/>
        </a:p>
      </dgm:t>
    </dgm:pt>
    <dgm:pt modelId="{7FD4C2BA-45C7-4087-A841-DC6F9D08AA71}" type="sibTrans" cxnId="{D11E3946-0BA8-49B9-8B72-6FBD47CFBCB1}">
      <dgm:prSet/>
      <dgm:spPr/>
      <dgm:t>
        <a:bodyPr/>
        <a:lstStyle/>
        <a:p>
          <a:endParaRPr lang="en-GB"/>
        </a:p>
      </dgm:t>
    </dgm:pt>
    <dgm:pt modelId="{E9AB9CBC-F11D-4FFD-99E9-760EB64C74C4}">
      <dgm:prSet/>
      <dgm:spPr/>
      <dgm:t>
        <a:bodyPr/>
        <a:lstStyle/>
        <a:p>
          <a:pPr rtl="0"/>
          <a:r>
            <a:rPr lang="en-US" smtClean="0"/>
            <a:t>Caused by lack of installation expertise but becoming more prevalent as two degree spacing between satellites in the geostationary arc becomes more common.</a:t>
          </a:r>
          <a:endParaRPr lang="en-GB"/>
        </a:p>
      </dgm:t>
    </dgm:pt>
    <dgm:pt modelId="{83EA9A88-967C-4E17-B731-DF35CF5DCF6E}" type="parTrans" cxnId="{1B58CEC8-1095-4060-B3A2-D09D19FC5642}">
      <dgm:prSet/>
      <dgm:spPr/>
      <dgm:t>
        <a:bodyPr/>
        <a:lstStyle/>
        <a:p>
          <a:endParaRPr lang="en-GB"/>
        </a:p>
      </dgm:t>
    </dgm:pt>
    <dgm:pt modelId="{75D40452-7ED8-4D7A-99E5-F7B24D6830D2}" type="sibTrans" cxnId="{1B58CEC8-1095-4060-B3A2-D09D19FC5642}">
      <dgm:prSet/>
      <dgm:spPr/>
      <dgm:t>
        <a:bodyPr/>
        <a:lstStyle/>
        <a:p>
          <a:endParaRPr lang="en-GB"/>
        </a:p>
      </dgm:t>
    </dgm:pt>
    <dgm:pt modelId="{5CB5CAA3-27CB-4E10-AA2A-80CE5361C915}">
      <dgm:prSet/>
      <dgm:spPr/>
      <dgm:t>
        <a:bodyPr/>
        <a:lstStyle/>
        <a:p>
          <a:pPr rtl="0"/>
          <a:r>
            <a:rPr lang="en-US" b="1" smtClean="0"/>
            <a:t>Mitigation</a:t>
          </a:r>
          <a:r>
            <a:rPr lang="en-US" smtClean="0"/>
            <a:t>: monitoring, detection and geolocation tools, carrierID, coordination between satellite operators.</a:t>
          </a:r>
          <a:endParaRPr lang="en-GB"/>
        </a:p>
      </dgm:t>
    </dgm:pt>
    <dgm:pt modelId="{EAE2D65A-6196-4547-91F0-ADE6BFAF7008}" type="parTrans" cxnId="{4E7F132B-1D34-4E28-A544-C6627376A040}">
      <dgm:prSet/>
      <dgm:spPr/>
      <dgm:t>
        <a:bodyPr/>
        <a:lstStyle/>
        <a:p>
          <a:endParaRPr lang="en-GB"/>
        </a:p>
      </dgm:t>
    </dgm:pt>
    <dgm:pt modelId="{0894C486-A470-42C1-8DAA-68D5B10FCEF3}" type="sibTrans" cxnId="{4E7F132B-1D34-4E28-A544-C6627376A040}">
      <dgm:prSet/>
      <dgm:spPr/>
      <dgm:t>
        <a:bodyPr/>
        <a:lstStyle/>
        <a:p>
          <a:endParaRPr lang="en-GB"/>
        </a:p>
      </dgm:t>
    </dgm:pt>
    <dgm:pt modelId="{0A46496D-E07C-4BEB-9926-AB9FDA6016DF}">
      <dgm:prSet/>
      <dgm:spPr/>
      <dgm:t>
        <a:bodyPr/>
        <a:lstStyle/>
        <a:p>
          <a:pPr rtl="0"/>
          <a:r>
            <a:rPr lang="en-US" smtClean="0"/>
            <a:t>Adjacent Carrier Interference – Accidental / minimum occurrence</a:t>
          </a:r>
          <a:endParaRPr lang="en-GB"/>
        </a:p>
      </dgm:t>
    </dgm:pt>
    <dgm:pt modelId="{4B0E810D-C1B7-4D56-BD67-7D1A38A340FD}" type="parTrans" cxnId="{F3323DFE-65E4-4011-9925-312399107DE4}">
      <dgm:prSet/>
      <dgm:spPr/>
      <dgm:t>
        <a:bodyPr/>
        <a:lstStyle/>
        <a:p>
          <a:endParaRPr lang="en-GB"/>
        </a:p>
      </dgm:t>
    </dgm:pt>
    <dgm:pt modelId="{41EE37E7-4BD9-4CE5-B0DB-D785E1E8EC2B}" type="sibTrans" cxnId="{F3323DFE-65E4-4011-9925-312399107DE4}">
      <dgm:prSet/>
      <dgm:spPr/>
      <dgm:t>
        <a:bodyPr/>
        <a:lstStyle/>
        <a:p>
          <a:endParaRPr lang="en-GB"/>
        </a:p>
      </dgm:t>
    </dgm:pt>
    <dgm:pt modelId="{6489A110-DE1B-41BB-9E36-21E58B0E9FDE}">
      <dgm:prSet/>
      <dgm:spPr/>
      <dgm:t>
        <a:bodyPr/>
        <a:lstStyle/>
        <a:p>
          <a:pPr rtl="0"/>
          <a:r>
            <a:rPr lang="en-US" b="1" smtClean="0"/>
            <a:t>Generally caused by</a:t>
          </a:r>
          <a:r>
            <a:rPr lang="en-US" smtClean="0"/>
            <a:t>: operator error, or equipment failure (unlocked equipment). </a:t>
          </a:r>
          <a:endParaRPr lang="en-GB"/>
        </a:p>
      </dgm:t>
    </dgm:pt>
    <dgm:pt modelId="{4E5DF6AA-988E-4BE3-BA46-F0CDD933D3BD}" type="parTrans" cxnId="{FE1E67F7-CDFB-4171-B2D7-8BA4CC52EF82}">
      <dgm:prSet/>
      <dgm:spPr/>
      <dgm:t>
        <a:bodyPr/>
        <a:lstStyle/>
        <a:p>
          <a:endParaRPr lang="en-GB"/>
        </a:p>
      </dgm:t>
    </dgm:pt>
    <dgm:pt modelId="{49D391C3-8FE3-4EA6-ACE1-194A991A7437}" type="sibTrans" cxnId="{FE1E67F7-CDFB-4171-B2D7-8BA4CC52EF82}">
      <dgm:prSet/>
      <dgm:spPr/>
      <dgm:t>
        <a:bodyPr/>
        <a:lstStyle/>
        <a:p>
          <a:endParaRPr lang="en-GB"/>
        </a:p>
      </dgm:t>
    </dgm:pt>
    <dgm:pt modelId="{3F77B6FA-C22C-4F65-8D56-9EFEE805C497}">
      <dgm:prSet/>
      <dgm:spPr/>
      <dgm:t>
        <a:bodyPr/>
        <a:lstStyle/>
        <a:p>
          <a:pPr rtl="0"/>
          <a:r>
            <a:rPr lang="en-US" smtClean="0"/>
            <a:t>Relatively infrequent</a:t>
          </a:r>
          <a:endParaRPr lang="en-GB"/>
        </a:p>
      </dgm:t>
    </dgm:pt>
    <dgm:pt modelId="{D4CA7AF7-80C4-40C8-B525-AD036C31C1DB}" type="parTrans" cxnId="{73BE7134-0150-43C3-97B8-473308CA42A6}">
      <dgm:prSet/>
      <dgm:spPr/>
      <dgm:t>
        <a:bodyPr/>
        <a:lstStyle/>
        <a:p>
          <a:endParaRPr lang="en-GB"/>
        </a:p>
      </dgm:t>
    </dgm:pt>
    <dgm:pt modelId="{CF21A866-6DB1-48C1-93A4-16A573691FD3}" type="sibTrans" cxnId="{73BE7134-0150-43C3-97B8-473308CA42A6}">
      <dgm:prSet/>
      <dgm:spPr/>
      <dgm:t>
        <a:bodyPr/>
        <a:lstStyle/>
        <a:p>
          <a:endParaRPr lang="en-GB"/>
        </a:p>
      </dgm:t>
    </dgm:pt>
    <dgm:pt modelId="{2B7CEC12-126C-4064-A254-34DBD952936C}">
      <dgm:prSet/>
      <dgm:spPr/>
      <dgm:t>
        <a:bodyPr/>
        <a:lstStyle/>
        <a:p>
          <a:pPr rtl="0"/>
          <a:r>
            <a:rPr lang="en-US" b="1" smtClean="0"/>
            <a:t>Mitigation</a:t>
          </a:r>
          <a:r>
            <a:rPr lang="en-US" smtClean="0"/>
            <a:t>: monitoring, detection and geolocation tools, carrierID.</a:t>
          </a:r>
          <a:br>
            <a:rPr lang="en-US" smtClean="0"/>
          </a:br>
          <a:endParaRPr lang="en-GB"/>
        </a:p>
      </dgm:t>
    </dgm:pt>
    <dgm:pt modelId="{653A2F87-7A97-4C34-B743-792FFAD82F89}" type="parTrans" cxnId="{2DAF10AF-1D3C-4CC9-A3B1-C567D87817A5}">
      <dgm:prSet/>
      <dgm:spPr/>
      <dgm:t>
        <a:bodyPr/>
        <a:lstStyle/>
        <a:p>
          <a:endParaRPr lang="en-GB"/>
        </a:p>
      </dgm:t>
    </dgm:pt>
    <dgm:pt modelId="{BB09AA41-DC8E-4553-95C5-428222C159AE}" type="sibTrans" cxnId="{2DAF10AF-1D3C-4CC9-A3B1-C567D87817A5}">
      <dgm:prSet/>
      <dgm:spPr/>
      <dgm:t>
        <a:bodyPr/>
        <a:lstStyle/>
        <a:p>
          <a:endParaRPr lang="en-GB"/>
        </a:p>
      </dgm:t>
    </dgm:pt>
    <dgm:pt modelId="{8F556705-1F18-4B82-AF05-07230F628445}" type="pres">
      <dgm:prSet presAssocID="{6A8A7527-A535-456A-ADAF-103F88AC4DAB}" presName="linear" presStyleCnt="0">
        <dgm:presLayoutVars>
          <dgm:animLvl val="lvl"/>
          <dgm:resizeHandles val="exact"/>
        </dgm:presLayoutVars>
      </dgm:prSet>
      <dgm:spPr/>
      <dgm:t>
        <a:bodyPr/>
        <a:lstStyle/>
        <a:p>
          <a:endParaRPr lang="en-GB"/>
        </a:p>
      </dgm:t>
    </dgm:pt>
    <dgm:pt modelId="{02890C81-B351-4FAA-B9ED-3CAA02DE294C}" type="pres">
      <dgm:prSet presAssocID="{58AFC17A-87A9-42FD-BD6B-AC64CC521E76}" presName="parentText" presStyleLbl="node1" presStyleIdx="0" presStyleCnt="3">
        <dgm:presLayoutVars>
          <dgm:chMax val="0"/>
          <dgm:bulletEnabled val="1"/>
        </dgm:presLayoutVars>
      </dgm:prSet>
      <dgm:spPr/>
      <dgm:t>
        <a:bodyPr/>
        <a:lstStyle/>
        <a:p>
          <a:endParaRPr lang="en-GB"/>
        </a:p>
      </dgm:t>
    </dgm:pt>
    <dgm:pt modelId="{92D2E5B5-185D-4206-92FC-15BB987566B1}" type="pres">
      <dgm:prSet presAssocID="{58AFC17A-87A9-42FD-BD6B-AC64CC521E76}" presName="childText" presStyleLbl="revTx" presStyleIdx="0" presStyleCnt="3">
        <dgm:presLayoutVars>
          <dgm:bulletEnabled val="1"/>
        </dgm:presLayoutVars>
      </dgm:prSet>
      <dgm:spPr/>
      <dgm:t>
        <a:bodyPr/>
        <a:lstStyle/>
        <a:p>
          <a:endParaRPr lang="en-GB"/>
        </a:p>
      </dgm:t>
    </dgm:pt>
    <dgm:pt modelId="{0B0AA0FB-68C2-401F-897C-2D2105313C1C}" type="pres">
      <dgm:prSet presAssocID="{40AC4306-C939-467A-A143-B94CCBB7C63B}" presName="parentText" presStyleLbl="node1" presStyleIdx="1" presStyleCnt="3">
        <dgm:presLayoutVars>
          <dgm:chMax val="0"/>
          <dgm:bulletEnabled val="1"/>
        </dgm:presLayoutVars>
      </dgm:prSet>
      <dgm:spPr/>
      <dgm:t>
        <a:bodyPr/>
        <a:lstStyle/>
        <a:p>
          <a:endParaRPr lang="en-GB"/>
        </a:p>
      </dgm:t>
    </dgm:pt>
    <dgm:pt modelId="{400A8645-D094-46E2-9B12-DB5AD7D5D4B6}" type="pres">
      <dgm:prSet presAssocID="{40AC4306-C939-467A-A143-B94CCBB7C63B}" presName="childText" presStyleLbl="revTx" presStyleIdx="1" presStyleCnt="3">
        <dgm:presLayoutVars>
          <dgm:bulletEnabled val="1"/>
        </dgm:presLayoutVars>
      </dgm:prSet>
      <dgm:spPr/>
      <dgm:t>
        <a:bodyPr/>
        <a:lstStyle/>
        <a:p>
          <a:endParaRPr lang="en-GB"/>
        </a:p>
      </dgm:t>
    </dgm:pt>
    <dgm:pt modelId="{F9F370C6-1B90-4E75-A490-BA318C689BCE}" type="pres">
      <dgm:prSet presAssocID="{0A46496D-E07C-4BEB-9926-AB9FDA6016DF}" presName="parentText" presStyleLbl="node1" presStyleIdx="2" presStyleCnt="3">
        <dgm:presLayoutVars>
          <dgm:chMax val="0"/>
          <dgm:bulletEnabled val="1"/>
        </dgm:presLayoutVars>
      </dgm:prSet>
      <dgm:spPr/>
      <dgm:t>
        <a:bodyPr/>
        <a:lstStyle/>
        <a:p>
          <a:endParaRPr lang="en-GB"/>
        </a:p>
      </dgm:t>
    </dgm:pt>
    <dgm:pt modelId="{5C0C1E10-1618-4F74-80C5-E7198E1723C2}" type="pres">
      <dgm:prSet presAssocID="{0A46496D-E07C-4BEB-9926-AB9FDA6016DF}" presName="childText" presStyleLbl="revTx" presStyleIdx="2" presStyleCnt="3">
        <dgm:presLayoutVars>
          <dgm:bulletEnabled val="1"/>
        </dgm:presLayoutVars>
      </dgm:prSet>
      <dgm:spPr/>
      <dgm:t>
        <a:bodyPr/>
        <a:lstStyle/>
        <a:p>
          <a:endParaRPr lang="en-GB"/>
        </a:p>
      </dgm:t>
    </dgm:pt>
  </dgm:ptLst>
  <dgm:cxnLst>
    <dgm:cxn modelId="{30481B6C-4AC1-409E-BCC4-58772D7EA9C1}" srcId="{58AFC17A-87A9-42FD-BD6B-AC64CC521E76}" destId="{A4E3E04E-6834-45CF-B7F6-83C869CE7966}" srcOrd="0" destOrd="0" parTransId="{918611CA-0C5F-437C-8ECE-8BE32219AD49}" sibTransId="{622758DE-2995-4B2E-A900-D1B1D2CA8387}"/>
    <dgm:cxn modelId="{1F493268-220F-4F50-8CF3-D4CF5BA6488F}" type="presOf" srcId="{2B7CEC12-126C-4064-A254-34DBD952936C}" destId="{5C0C1E10-1618-4F74-80C5-E7198E1723C2}" srcOrd="0" destOrd="2" presId="urn:microsoft.com/office/officeart/2005/8/layout/vList2"/>
    <dgm:cxn modelId="{F921E252-E1AB-45B2-9A38-918FB3E68492}" srcId="{6A8A7527-A535-456A-ADAF-103F88AC4DAB}" destId="{58AFC17A-87A9-42FD-BD6B-AC64CC521E76}" srcOrd="0" destOrd="0" parTransId="{BA3F62EC-42E7-477D-9AEC-7920C4811E21}" sibTransId="{3583A024-0EA6-41A4-AB32-D32F58CD77DF}"/>
    <dgm:cxn modelId="{8C44DF35-DD34-46BB-BB95-E3B160529D97}" type="presOf" srcId="{A4E3E04E-6834-45CF-B7F6-83C869CE7966}" destId="{92D2E5B5-185D-4206-92FC-15BB987566B1}" srcOrd="0" destOrd="0" presId="urn:microsoft.com/office/officeart/2005/8/layout/vList2"/>
    <dgm:cxn modelId="{FEA3C0DE-1967-4FEC-AB2F-85BD015E02AA}" type="presOf" srcId="{1161A437-E64D-45C6-B8FF-A6FE25DEEA1F}" destId="{92D2E5B5-185D-4206-92FC-15BB987566B1}" srcOrd="0" destOrd="1" presId="urn:microsoft.com/office/officeart/2005/8/layout/vList2"/>
    <dgm:cxn modelId="{2DAF10AF-1D3C-4CC9-A3B1-C567D87817A5}" srcId="{0A46496D-E07C-4BEB-9926-AB9FDA6016DF}" destId="{2B7CEC12-126C-4064-A254-34DBD952936C}" srcOrd="2" destOrd="0" parTransId="{653A2F87-7A97-4C34-B743-792FFAD82F89}" sibTransId="{BB09AA41-DC8E-4553-95C5-428222C159AE}"/>
    <dgm:cxn modelId="{AD9AD8B2-FDCE-49D6-9765-BEDFBD480BCC}" type="presOf" srcId="{58AFC17A-87A9-42FD-BD6B-AC64CC521E76}" destId="{02890C81-B351-4FAA-B9ED-3CAA02DE294C}" srcOrd="0" destOrd="0" presId="urn:microsoft.com/office/officeart/2005/8/layout/vList2"/>
    <dgm:cxn modelId="{D9E18F39-83C9-44DF-A818-60F9522130EB}" type="presOf" srcId="{E9AB9CBC-F11D-4FFD-99E9-760EB64C74C4}" destId="{400A8645-D094-46E2-9B12-DB5AD7D5D4B6}" srcOrd="0" destOrd="1" presId="urn:microsoft.com/office/officeart/2005/8/layout/vList2"/>
    <dgm:cxn modelId="{1B58CEC8-1095-4060-B3A2-D09D19FC5642}" srcId="{40AC4306-C939-467A-A143-B94CCBB7C63B}" destId="{E9AB9CBC-F11D-4FFD-99E9-760EB64C74C4}" srcOrd="1" destOrd="0" parTransId="{83EA9A88-967C-4E17-B731-DF35CF5DCF6E}" sibTransId="{75D40452-7ED8-4D7A-99E5-F7B24D6830D2}"/>
    <dgm:cxn modelId="{73BE7134-0150-43C3-97B8-473308CA42A6}" srcId="{0A46496D-E07C-4BEB-9926-AB9FDA6016DF}" destId="{3F77B6FA-C22C-4F65-8D56-9EFEE805C497}" srcOrd="1" destOrd="0" parTransId="{D4CA7AF7-80C4-40C8-B525-AD036C31C1DB}" sibTransId="{CF21A866-6DB1-48C1-93A4-16A573691FD3}"/>
    <dgm:cxn modelId="{4C2AB961-28BB-4603-B7B1-E25BF582150E}" srcId="{58AFC17A-87A9-42FD-BD6B-AC64CC521E76}" destId="{F14B23E9-EAF1-4886-A56A-70E2C324876C}" srcOrd="2" destOrd="0" parTransId="{1BF807A6-44C2-4596-9B7F-B3CCF51A74A9}" sibTransId="{60D6D27D-4B12-483C-A428-4410898948CE}"/>
    <dgm:cxn modelId="{4E7F132B-1D34-4E28-A544-C6627376A040}" srcId="{40AC4306-C939-467A-A143-B94CCBB7C63B}" destId="{5CB5CAA3-27CB-4E10-AA2A-80CE5361C915}" srcOrd="2" destOrd="0" parTransId="{EAE2D65A-6196-4547-91F0-ADE6BFAF7008}" sibTransId="{0894C486-A470-42C1-8DAA-68D5B10FCEF3}"/>
    <dgm:cxn modelId="{3B1220B7-AB4F-4E6C-9A9E-081F1066429D}" type="presOf" srcId="{40AC4306-C939-467A-A143-B94CCBB7C63B}" destId="{0B0AA0FB-68C2-401F-897C-2D2105313C1C}" srcOrd="0" destOrd="0" presId="urn:microsoft.com/office/officeart/2005/8/layout/vList2"/>
    <dgm:cxn modelId="{EF01BE73-724D-425C-9939-27E40A30561B}" type="presOf" srcId="{6489A110-DE1B-41BB-9E36-21E58B0E9FDE}" destId="{5C0C1E10-1618-4F74-80C5-E7198E1723C2}" srcOrd="0" destOrd="0" presId="urn:microsoft.com/office/officeart/2005/8/layout/vList2"/>
    <dgm:cxn modelId="{FE1E67F7-CDFB-4171-B2D7-8BA4CC52EF82}" srcId="{0A46496D-E07C-4BEB-9926-AB9FDA6016DF}" destId="{6489A110-DE1B-41BB-9E36-21E58B0E9FDE}" srcOrd="0" destOrd="0" parTransId="{4E5DF6AA-988E-4BE3-BA46-F0CDD933D3BD}" sibTransId="{49D391C3-8FE3-4EA6-ACE1-194A991A7437}"/>
    <dgm:cxn modelId="{F3323DFE-65E4-4011-9925-312399107DE4}" srcId="{6A8A7527-A535-456A-ADAF-103F88AC4DAB}" destId="{0A46496D-E07C-4BEB-9926-AB9FDA6016DF}" srcOrd="2" destOrd="0" parTransId="{4B0E810D-C1B7-4D56-BD67-7D1A38A340FD}" sibTransId="{41EE37E7-4BD9-4CE5-B0DB-D785E1E8EC2B}"/>
    <dgm:cxn modelId="{6905F27D-B36B-4C8D-9BF1-BFDB237A3774}" type="presOf" srcId="{3F77B6FA-C22C-4F65-8D56-9EFEE805C497}" destId="{5C0C1E10-1618-4F74-80C5-E7198E1723C2}" srcOrd="0" destOrd="1" presId="urn:microsoft.com/office/officeart/2005/8/layout/vList2"/>
    <dgm:cxn modelId="{562C874E-43C6-45A5-9881-EAA688972DBD}" srcId="{6A8A7527-A535-456A-ADAF-103F88AC4DAB}" destId="{40AC4306-C939-467A-A143-B94CCBB7C63B}" srcOrd="1" destOrd="0" parTransId="{2B77441C-9B0E-40EA-8AA1-BEABD3359510}" sibTransId="{20C43E3B-7BFD-40F9-953D-A57337A8A3F3}"/>
    <dgm:cxn modelId="{A5ACB4A5-F63F-4337-BED8-1735DD30584D}" type="presOf" srcId="{F14B23E9-EAF1-4886-A56A-70E2C324876C}" destId="{92D2E5B5-185D-4206-92FC-15BB987566B1}" srcOrd="0" destOrd="2" presId="urn:microsoft.com/office/officeart/2005/8/layout/vList2"/>
    <dgm:cxn modelId="{99B8C86A-37A8-4428-80B9-ADCF0BED213F}" type="presOf" srcId="{5CB5CAA3-27CB-4E10-AA2A-80CE5361C915}" destId="{400A8645-D094-46E2-9B12-DB5AD7D5D4B6}" srcOrd="0" destOrd="2" presId="urn:microsoft.com/office/officeart/2005/8/layout/vList2"/>
    <dgm:cxn modelId="{585F6A38-B650-4E60-A5BB-4E5290AEB337}" srcId="{58AFC17A-87A9-42FD-BD6B-AC64CC521E76}" destId="{1161A437-E64D-45C6-B8FF-A6FE25DEEA1F}" srcOrd="1" destOrd="0" parTransId="{8D1523FC-205B-46DE-A55E-C73B7F726450}" sibTransId="{9C6F52CD-D093-44E0-AF9E-FEFF5B969E2D}"/>
    <dgm:cxn modelId="{043C0D1B-8579-4B3C-BD9D-E37CAC28677F}" type="presOf" srcId="{0A46496D-E07C-4BEB-9926-AB9FDA6016DF}" destId="{F9F370C6-1B90-4E75-A490-BA318C689BCE}" srcOrd="0" destOrd="0" presId="urn:microsoft.com/office/officeart/2005/8/layout/vList2"/>
    <dgm:cxn modelId="{D11E3946-0BA8-49B9-8B72-6FBD47CFBCB1}" srcId="{40AC4306-C939-467A-A143-B94CCBB7C63B}" destId="{4752610E-5883-407D-81F6-D591703CC936}" srcOrd="0" destOrd="0" parTransId="{D58E7FE6-4B52-4203-B5C6-2FD62862B77C}" sibTransId="{7FD4C2BA-45C7-4087-A841-DC6F9D08AA71}"/>
    <dgm:cxn modelId="{6C7F2782-07B7-41A0-85EA-A1C186E4647C}" type="presOf" srcId="{6A8A7527-A535-456A-ADAF-103F88AC4DAB}" destId="{8F556705-1F18-4B82-AF05-07230F628445}" srcOrd="0" destOrd="0" presId="urn:microsoft.com/office/officeart/2005/8/layout/vList2"/>
    <dgm:cxn modelId="{276E15D6-CCBB-4F72-8740-E5C97347A69F}" type="presOf" srcId="{4752610E-5883-407D-81F6-D591703CC936}" destId="{400A8645-D094-46E2-9B12-DB5AD7D5D4B6}" srcOrd="0" destOrd="0" presId="urn:microsoft.com/office/officeart/2005/8/layout/vList2"/>
    <dgm:cxn modelId="{980F90B1-861C-4AD3-BF42-300FF6EE24DC}" type="presParOf" srcId="{8F556705-1F18-4B82-AF05-07230F628445}" destId="{02890C81-B351-4FAA-B9ED-3CAA02DE294C}" srcOrd="0" destOrd="0" presId="urn:microsoft.com/office/officeart/2005/8/layout/vList2"/>
    <dgm:cxn modelId="{E235A93C-B096-4474-A2EC-434D61B2EA4F}" type="presParOf" srcId="{8F556705-1F18-4B82-AF05-07230F628445}" destId="{92D2E5B5-185D-4206-92FC-15BB987566B1}" srcOrd="1" destOrd="0" presId="urn:microsoft.com/office/officeart/2005/8/layout/vList2"/>
    <dgm:cxn modelId="{B71D9C1A-943E-4097-B14D-2285D4022877}" type="presParOf" srcId="{8F556705-1F18-4B82-AF05-07230F628445}" destId="{0B0AA0FB-68C2-401F-897C-2D2105313C1C}" srcOrd="2" destOrd="0" presId="urn:microsoft.com/office/officeart/2005/8/layout/vList2"/>
    <dgm:cxn modelId="{25BA07D9-18C8-420F-BA19-990312ECB3E6}" type="presParOf" srcId="{8F556705-1F18-4B82-AF05-07230F628445}" destId="{400A8645-D094-46E2-9B12-DB5AD7D5D4B6}" srcOrd="3" destOrd="0" presId="urn:microsoft.com/office/officeart/2005/8/layout/vList2"/>
    <dgm:cxn modelId="{BA3CFFE9-36FD-4BAD-BF5A-CBF9C54CA3F8}" type="presParOf" srcId="{8F556705-1F18-4B82-AF05-07230F628445}" destId="{F9F370C6-1B90-4E75-A490-BA318C689BCE}" srcOrd="4" destOrd="0" presId="urn:microsoft.com/office/officeart/2005/8/layout/vList2"/>
    <dgm:cxn modelId="{8AA0FD53-0292-4C95-8C17-C2C539BC7F57}" type="presParOf" srcId="{8F556705-1F18-4B82-AF05-07230F628445}" destId="{5C0C1E10-1618-4F74-80C5-E7198E1723C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4CAFE74-0FF7-4B37-8252-36DC773708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GB"/>
        </a:p>
      </dgm:t>
    </dgm:pt>
    <dgm:pt modelId="{47DA7B62-250C-456D-A69A-277AE9711179}">
      <dgm:prSet/>
      <dgm:spPr/>
      <dgm:t>
        <a:bodyPr/>
        <a:lstStyle/>
        <a:p>
          <a:pPr rtl="0"/>
          <a:r>
            <a:rPr lang="en-US" smtClean="0"/>
            <a:t>Unauthorised Access – Accidental &amp; Deliberate</a:t>
          </a:r>
          <a:endParaRPr lang="en-GB"/>
        </a:p>
      </dgm:t>
    </dgm:pt>
    <dgm:pt modelId="{EFEE8EB3-A5C7-4EF7-96AF-086E5D1DD619}" type="parTrans" cxnId="{48B5F79B-8EC3-4C63-A052-20D581D7C333}">
      <dgm:prSet/>
      <dgm:spPr/>
      <dgm:t>
        <a:bodyPr/>
        <a:lstStyle/>
        <a:p>
          <a:endParaRPr lang="en-GB"/>
        </a:p>
      </dgm:t>
    </dgm:pt>
    <dgm:pt modelId="{07603160-A2E8-4410-81EC-3782795378EF}" type="sibTrans" cxnId="{48B5F79B-8EC3-4C63-A052-20D581D7C333}">
      <dgm:prSet/>
      <dgm:spPr/>
      <dgm:t>
        <a:bodyPr/>
        <a:lstStyle/>
        <a:p>
          <a:endParaRPr lang="en-GB"/>
        </a:p>
      </dgm:t>
    </dgm:pt>
    <dgm:pt modelId="{43800753-BB9E-449A-939D-6805C649F208}">
      <dgm:prSet/>
      <dgm:spPr/>
      <dgm:t>
        <a:bodyPr/>
        <a:lstStyle/>
        <a:p>
          <a:pPr rtl="0"/>
          <a:r>
            <a:rPr lang="en-US" dirty="0" smtClean="0"/>
            <a:t>Term given to a signal which is not resident as cross-pol or adjacent satellite or carrier.</a:t>
          </a:r>
          <a:endParaRPr lang="en-GB" dirty="0"/>
        </a:p>
      </dgm:t>
    </dgm:pt>
    <dgm:pt modelId="{B898D3C1-BBDA-427D-8422-0403CE1E0059}" type="parTrans" cxnId="{654138D9-941E-4B61-B7DC-2A967F39FBD9}">
      <dgm:prSet/>
      <dgm:spPr/>
      <dgm:t>
        <a:bodyPr/>
        <a:lstStyle/>
        <a:p>
          <a:endParaRPr lang="en-GB"/>
        </a:p>
      </dgm:t>
    </dgm:pt>
    <dgm:pt modelId="{A6BE17A6-0B9C-4B75-AE3E-5674174DF737}" type="sibTrans" cxnId="{654138D9-941E-4B61-B7DC-2A967F39FBD9}">
      <dgm:prSet/>
      <dgm:spPr/>
      <dgm:t>
        <a:bodyPr/>
        <a:lstStyle/>
        <a:p>
          <a:endParaRPr lang="en-GB"/>
        </a:p>
      </dgm:t>
    </dgm:pt>
    <dgm:pt modelId="{AB731D80-55F1-4D52-8396-5529250C707E}">
      <dgm:prSet/>
      <dgm:spPr/>
      <dgm:t>
        <a:bodyPr/>
        <a:lstStyle/>
        <a:p>
          <a:pPr rtl="0"/>
          <a:r>
            <a:rPr lang="en-US" smtClean="0"/>
            <a:t>Accidental: very common</a:t>
          </a:r>
          <a:endParaRPr lang="en-GB"/>
        </a:p>
      </dgm:t>
    </dgm:pt>
    <dgm:pt modelId="{DC35D62E-B1AD-4D7E-BA51-A9C8FAACF065}" type="parTrans" cxnId="{12F601D5-BA8B-4C59-B8AB-62708B5C2632}">
      <dgm:prSet/>
      <dgm:spPr/>
      <dgm:t>
        <a:bodyPr/>
        <a:lstStyle/>
        <a:p>
          <a:endParaRPr lang="en-GB"/>
        </a:p>
      </dgm:t>
    </dgm:pt>
    <dgm:pt modelId="{042C55DF-017E-4362-80DF-94F4374AFF6E}" type="sibTrans" cxnId="{12F601D5-BA8B-4C59-B8AB-62708B5C2632}">
      <dgm:prSet/>
      <dgm:spPr/>
      <dgm:t>
        <a:bodyPr/>
        <a:lstStyle/>
        <a:p>
          <a:endParaRPr lang="en-GB"/>
        </a:p>
      </dgm:t>
    </dgm:pt>
    <dgm:pt modelId="{A0418B42-5504-4F79-878D-F7B34B27A2AC}">
      <dgm:prSet/>
      <dgm:spPr/>
      <dgm:t>
        <a:bodyPr/>
        <a:lstStyle/>
        <a:p>
          <a:pPr rtl="0"/>
          <a:r>
            <a:rPr lang="en-US" b="1" smtClean="0"/>
            <a:t>Generally caused by</a:t>
          </a:r>
          <a:r>
            <a:rPr lang="en-US" smtClean="0"/>
            <a:t>: equipment failure, human error, improper commissioning, and terrestrial interference.</a:t>
          </a:r>
          <a:endParaRPr lang="en-GB"/>
        </a:p>
      </dgm:t>
    </dgm:pt>
    <dgm:pt modelId="{11075C7F-C9E9-4EFA-836D-CC1601E065DB}" type="parTrans" cxnId="{42C726BE-17A2-4B9B-831A-C0C47193C3A4}">
      <dgm:prSet/>
      <dgm:spPr/>
      <dgm:t>
        <a:bodyPr/>
        <a:lstStyle/>
        <a:p>
          <a:endParaRPr lang="en-GB"/>
        </a:p>
      </dgm:t>
    </dgm:pt>
    <dgm:pt modelId="{3D07C1D8-654E-4B3A-9D18-13E74528FFC8}" type="sibTrans" cxnId="{42C726BE-17A2-4B9B-831A-C0C47193C3A4}">
      <dgm:prSet/>
      <dgm:spPr/>
      <dgm:t>
        <a:bodyPr/>
        <a:lstStyle/>
        <a:p>
          <a:endParaRPr lang="en-GB"/>
        </a:p>
      </dgm:t>
    </dgm:pt>
    <dgm:pt modelId="{94AFAC91-C723-44F7-8DC1-9C19013B9D6D}">
      <dgm:prSet/>
      <dgm:spPr/>
      <dgm:t>
        <a:bodyPr/>
        <a:lstStyle/>
        <a:p>
          <a:pPr rtl="0"/>
          <a:r>
            <a:rPr lang="en-US" smtClean="0"/>
            <a:t>Interference from proliferation of terrestrial (e.g. microwave) systems.</a:t>
          </a:r>
          <a:endParaRPr lang="en-GB"/>
        </a:p>
      </dgm:t>
    </dgm:pt>
    <dgm:pt modelId="{5322CB4F-4EC0-414B-A60B-00AA556E7DB7}" type="parTrans" cxnId="{383F765B-94E4-4779-B5FF-473B65784F2C}">
      <dgm:prSet/>
      <dgm:spPr/>
      <dgm:t>
        <a:bodyPr/>
        <a:lstStyle/>
        <a:p>
          <a:endParaRPr lang="en-GB"/>
        </a:p>
      </dgm:t>
    </dgm:pt>
    <dgm:pt modelId="{8E68652A-B1B5-4C54-8E3A-6883643DD7F5}" type="sibTrans" cxnId="{383F765B-94E4-4779-B5FF-473B65784F2C}">
      <dgm:prSet/>
      <dgm:spPr/>
      <dgm:t>
        <a:bodyPr/>
        <a:lstStyle/>
        <a:p>
          <a:endParaRPr lang="en-GB"/>
        </a:p>
      </dgm:t>
    </dgm:pt>
    <dgm:pt modelId="{530A439D-1882-4B67-A81C-396452742D73}">
      <dgm:prSet/>
      <dgm:spPr/>
      <dgm:t>
        <a:bodyPr/>
        <a:lstStyle/>
        <a:p>
          <a:pPr rtl="0"/>
          <a:r>
            <a:rPr lang="en-US" b="1" smtClean="0"/>
            <a:t>Mitigation</a:t>
          </a:r>
          <a:r>
            <a:rPr lang="en-US" smtClean="0"/>
            <a:t>: monitoring, detection and geolocation tools, carrierID, training. Unfortunately terrestrial systems often have priority and so becomes dead capacity. </a:t>
          </a:r>
          <a:endParaRPr lang="en-GB"/>
        </a:p>
      </dgm:t>
    </dgm:pt>
    <dgm:pt modelId="{11CC8269-9CF5-405A-A104-08EE083AB82B}" type="parTrans" cxnId="{BBE9DCDD-A868-468B-AC08-6CF998BFE681}">
      <dgm:prSet/>
      <dgm:spPr/>
      <dgm:t>
        <a:bodyPr/>
        <a:lstStyle/>
        <a:p>
          <a:endParaRPr lang="en-GB"/>
        </a:p>
      </dgm:t>
    </dgm:pt>
    <dgm:pt modelId="{0632F471-69CC-43D3-8721-36649CD326A8}" type="sibTrans" cxnId="{BBE9DCDD-A868-468B-AC08-6CF998BFE681}">
      <dgm:prSet/>
      <dgm:spPr/>
      <dgm:t>
        <a:bodyPr/>
        <a:lstStyle/>
        <a:p>
          <a:endParaRPr lang="en-GB"/>
        </a:p>
      </dgm:t>
    </dgm:pt>
    <dgm:pt modelId="{66D7106E-85F1-4B9E-80A6-6F805A050BC7}">
      <dgm:prSet/>
      <dgm:spPr/>
      <dgm:t>
        <a:bodyPr/>
        <a:lstStyle/>
        <a:p>
          <a:pPr rtl="0"/>
          <a:r>
            <a:rPr lang="en-US" smtClean="0"/>
            <a:t>Deliberate: relatively rare</a:t>
          </a:r>
          <a:endParaRPr lang="en-GB"/>
        </a:p>
      </dgm:t>
    </dgm:pt>
    <dgm:pt modelId="{802BEE2A-B3DE-45F3-9F37-5B327C99BE78}" type="parTrans" cxnId="{BFDA411A-6E86-47F2-B23E-901B5959A1A8}">
      <dgm:prSet/>
      <dgm:spPr/>
      <dgm:t>
        <a:bodyPr/>
        <a:lstStyle/>
        <a:p>
          <a:endParaRPr lang="en-GB"/>
        </a:p>
      </dgm:t>
    </dgm:pt>
    <dgm:pt modelId="{6F4F4E8A-9796-4C8B-BDC0-A958E89CFE23}" type="sibTrans" cxnId="{BFDA411A-6E86-47F2-B23E-901B5959A1A8}">
      <dgm:prSet/>
      <dgm:spPr/>
      <dgm:t>
        <a:bodyPr/>
        <a:lstStyle/>
        <a:p>
          <a:endParaRPr lang="en-GB"/>
        </a:p>
      </dgm:t>
    </dgm:pt>
    <dgm:pt modelId="{833D0604-91D9-47B7-BBB2-6FB5C4778793}">
      <dgm:prSet/>
      <dgm:spPr/>
      <dgm:t>
        <a:bodyPr/>
        <a:lstStyle/>
        <a:p>
          <a:pPr rtl="0"/>
          <a:r>
            <a:rPr lang="en-US" b="1" smtClean="0"/>
            <a:t>Generally caused by</a:t>
          </a:r>
          <a:r>
            <a:rPr lang="en-US" smtClean="0"/>
            <a:t>: unauthorised “borrowing” of bandwidth for test purposes (e.g. at commissioning), piracy, and </a:t>
          </a:r>
          <a:r>
            <a:rPr lang="en-US" u="sng" smtClean="0"/>
            <a:t>hostile attempts to deny service</a:t>
          </a:r>
          <a:r>
            <a:rPr lang="en-US" smtClean="0"/>
            <a:t>.</a:t>
          </a:r>
          <a:endParaRPr lang="en-GB"/>
        </a:p>
      </dgm:t>
    </dgm:pt>
    <dgm:pt modelId="{B6708672-C31D-4361-B38D-44FCD7E1E7A2}" type="parTrans" cxnId="{070C603B-C540-4038-8B0D-FA3B5F9E228D}">
      <dgm:prSet/>
      <dgm:spPr/>
      <dgm:t>
        <a:bodyPr/>
        <a:lstStyle/>
        <a:p>
          <a:endParaRPr lang="en-GB"/>
        </a:p>
      </dgm:t>
    </dgm:pt>
    <dgm:pt modelId="{A60C1EA3-5815-4650-A127-D8E22D55FF41}" type="sibTrans" cxnId="{070C603B-C540-4038-8B0D-FA3B5F9E228D}">
      <dgm:prSet/>
      <dgm:spPr/>
      <dgm:t>
        <a:bodyPr/>
        <a:lstStyle/>
        <a:p>
          <a:endParaRPr lang="en-GB"/>
        </a:p>
      </dgm:t>
    </dgm:pt>
    <dgm:pt modelId="{F65E2441-F7DC-4D0B-BB86-DAC0658873BB}">
      <dgm:prSet/>
      <dgm:spPr/>
      <dgm:t>
        <a:bodyPr/>
        <a:lstStyle/>
        <a:p>
          <a:pPr rtl="0"/>
          <a:r>
            <a:rPr lang="en-US" smtClean="0"/>
            <a:t>Becoming more prevalent though geopolitical motivation.</a:t>
          </a:r>
          <a:endParaRPr lang="en-GB"/>
        </a:p>
      </dgm:t>
    </dgm:pt>
    <dgm:pt modelId="{A9038A18-BA55-4EDD-B89C-D550A3712FEB}" type="parTrans" cxnId="{C251BBB3-D491-45CA-B129-A3B2984A35B5}">
      <dgm:prSet/>
      <dgm:spPr/>
      <dgm:t>
        <a:bodyPr/>
        <a:lstStyle/>
        <a:p>
          <a:endParaRPr lang="en-GB"/>
        </a:p>
      </dgm:t>
    </dgm:pt>
    <dgm:pt modelId="{058B9DEE-5089-4C79-8F03-25557E28630C}" type="sibTrans" cxnId="{C251BBB3-D491-45CA-B129-A3B2984A35B5}">
      <dgm:prSet/>
      <dgm:spPr/>
      <dgm:t>
        <a:bodyPr/>
        <a:lstStyle/>
        <a:p>
          <a:endParaRPr lang="en-GB"/>
        </a:p>
      </dgm:t>
    </dgm:pt>
    <dgm:pt modelId="{9BA17C36-6C72-4B21-9729-85E3738F7ED2}">
      <dgm:prSet/>
      <dgm:spPr/>
      <dgm:t>
        <a:bodyPr/>
        <a:lstStyle/>
        <a:p>
          <a:pPr rtl="0"/>
          <a:r>
            <a:rPr lang="en-US" b="1" smtClean="0"/>
            <a:t>Mitigation</a:t>
          </a:r>
          <a:r>
            <a:rPr lang="en-US" smtClean="0"/>
            <a:t>: monitoring, detection and geolocation tools. While hostile jamming is generally easy to locate, it is almost impossible to remove without political intervention, which can prove difficult.</a:t>
          </a:r>
          <a:endParaRPr lang="en-GB"/>
        </a:p>
      </dgm:t>
    </dgm:pt>
    <dgm:pt modelId="{293116AD-191F-48C1-9EA4-A385A0B3EB83}" type="parTrans" cxnId="{D3E3A444-8794-42AB-B29E-C32AD1EC04A8}">
      <dgm:prSet/>
      <dgm:spPr/>
      <dgm:t>
        <a:bodyPr/>
        <a:lstStyle/>
        <a:p>
          <a:endParaRPr lang="en-GB"/>
        </a:p>
      </dgm:t>
    </dgm:pt>
    <dgm:pt modelId="{CAE5F992-6E59-4DC1-AF77-1714B5FCD7C3}" type="sibTrans" cxnId="{D3E3A444-8794-42AB-B29E-C32AD1EC04A8}">
      <dgm:prSet/>
      <dgm:spPr/>
      <dgm:t>
        <a:bodyPr/>
        <a:lstStyle/>
        <a:p>
          <a:endParaRPr lang="en-GB"/>
        </a:p>
      </dgm:t>
    </dgm:pt>
    <dgm:pt modelId="{B03A390B-584E-494E-87B8-6D32667A61A1}" type="pres">
      <dgm:prSet presAssocID="{14CAFE74-0FF7-4B37-8252-36DC77370875}" presName="linear" presStyleCnt="0">
        <dgm:presLayoutVars>
          <dgm:animLvl val="lvl"/>
          <dgm:resizeHandles val="exact"/>
        </dgm:presLayoutVars>
      </dgm:prSet>
      <dgm:spPr/>
      <dgm:t>
        <a:bodyPr/>
        <a:lstStyle/>
        <a:p>
          <a:endParaRPr lang="en-GB"/>
        </a:p>
      </dgm:t>
    </dgm:pt>
    <dgm:pt modelId="{F8893E46-6712-41BD-8BE0-CEAED8B70D21}" type="pres">
      <dgm:prSet presAssocID="{47DA7B62-250C-456D-A69A-277AE9711179}" presName="parentText" presStyleLbl="node1" presStyleIdx="0" presStyleCnt="3">
        <dgm:presLayoutVars>
          <dgm:chMax val="0"/>
          <dgm:bulletEnabled val="1"/>
        </dgm:presLayoutVars>
      </dgm:prSet>
      <dgm:spPr/>
      <dgm:t>
        <a:bodyPr/>
        <a:lstStyle/>
        <a:p>
          <a:endParaRPr lang="en-GB"/>
        </a:p>
      </dgm:t>
    </dgm:pt>
    <dgm:pt modelId="{9A77A6AB-4FCE-4A30-9D3D-705AFB62F800}" type="pres">
      <dgm:prSet presAssocID="{47DA7B62-250C-456D-A69A-277AE9711179}" presName="childText" presStyleLbl="revTx" presStyleIdx="0" presStyleCnt="3">
        <dgm:presLayoutVars>
          <dgm:bulletEnabled val="1"/>
        </dgm:presLayoutVars>
      </dgm:prSet>
      <dgm:spPr/>
      <dgm:t>
        <a:bodyPr/>
        <a:lstStyle/>
        <a:p>
          <a:endParaRPr lang="en-GB"/>
        </a:p>
      </dgm:t>
    </dgm:pt>
    <dgm:pt modelId="{F9584B6D-CC33-4FD4-A77A-2B686CE6086D}" type="pres">
      <dgm:prSet presAssocID="{AB731D80-55F1-4D52-8396-5529250C707E}" presName="parentText" presStyleLbl="node1" presStyleIdx="1" presStyleCnt="3">
        <dgm:presLayoutVars>
          <dgm:chMax val="0"/>
          <dgm:bulletEnabled val="1"/>
        </dgm:presLayoutVars>
      </dgm:prSet>
      <dgm:spPr/>
      <dgm:t>
        <a:bodyPr/>
        <a:lstStyle/>
        <a:p>
          <a:endParaRPr lang="en-GB"/>
        </a:p>
      </dgm:t>
    </dgm:pt>
    <dgm:pt modelId="{7125D165-94FC-49ED-B6AF-3C6242110F66}" type="pres">
      <dgm:prSet presAssocID="{AB731D80-55F1-4D52-8396-5529250C707E}" presName="childText" presStyleLbl="revTx" presStyleIdx="1" presStyleCnt="3">
        <dgm:presLayoutVars>
          <dgm:bulletEnabled val="1"/>
        </dgm:presLayoutVars>
      </dgm:prSet>
      <dgm:spPr/>
      <dgm:t>
        <a:bodyPr/>
        <a:lstStyle/>
        <a:p>
          <a:endParaRPr lang="en-GB"/>
        </a:p>
      </dgm:t>
    </dgm:pt>
    <dgm:pt modelId="{C8348F96-0DB9-4E55-A3D7-3706B8F68AA1}" type="pres">
      <dgm:prSet presAssocID="{66D7106E-85F1-4B9E-80A6-6F805A050BC7}" presName="parentText" presStyleLbl="node1" presStyleIdx="2" presStyleCnt="3">
        <dgm:presLayoutVars>
          <dgm:chMax val="0"/>
          <dgm:bulletEnabled val="1"/>
        </dgm:presLayoutVars>
      </dgm:prSet>
      <dgm:spPr/>
      <dgm:t>
        <a:bodyPr/>
        <a:lstStyle/>
        <a:p>
          <a:endParaRPr lang="en-GB"/>
        </a:p>
      </dgm:t>
    </dgm:pt>
    <dgm:pt modelId="{3D047640-37DC-4EB2-AB2E-43C6209E6B35}" type="pres">
      <dgm:prSet presAssocID="{66D7106E-85F1-4B9E-80A6-6F805A050BC7}" presName="childText" presStyleLbl="revTx" presStyleIdx="2" presStyleCnt="3">
        <dgm:presLayoutVars>
          <dgm:bulletEnabled val="1"/>
        </dgm:presLayoutVars>
      </dgm:prSet>
      <dgm:spPr/>
      <dgm:t>
        <a:bodyPr/>
        <a:lstStyle/>
        <a:p>
          <a:endParaRPr lang="en-GB"/>
        </a:p>
      </dgm:t>
    </dgm:pt>
  </dgm:ptLst>
  <dgm:cxnLst>
    <dgm:cxn modelId="{C251BBB3-D491-45CA-B129-A3B2984A35B5}" srcId="{66D7106E-85F1-4B9E-80A6-6F805A050BC7}" destId="{F65E2441-F7DC-4D0B-BB86-DAC0658873BB}" srcOrd="1" destOrd="0" parTransId="{A9038A18-BA55-4EDD-B89C-D550A3712FEB}" sibTransId="{058B9DEE-5089-4C79-8F03-25557E28630C}"/>
    <dgm:cxn modelId="{59E60B88-165F-49F5-917D-7AB9E0DA4392}" type="presOf" srcId="{47DA7B62-250C-456D-A69A-277AE9711179}" destId="{F8893E46-6712-41BD-8BE0-CEAED8B70D21}" srcOrd="0" destOrd="0" presId="urn:microsoft.com/office/officeart/2005/8/layout/vList2"/>
    <dgm:cxn modelId="{34F03341-CF11-4F43-81CD-45EDCE0564B4}" type="presOf" srcId="{F65E2441-F7DC-4D0B-BB86-DAC0658873BB}" destId="{3D047640-37DC-4EB2-AB2E-43C6209E6B35}" srcOrd="0" destOrd="1" presId="urn:microsoft.com/office/officeart/2005/8/layout/vList2"/>
    <dgm:cxn modelId="{D3E3A444-8794-42AB-B29E-C32AD1EC04A8}" srcId="{66D7106E-85F1-4B9E-80A6-6F805A050BC7}" destId="{9BA17C36-6C72-4B21-9729-85E3738F7ED2}" srcOrd="2" destOrd="0" parTransId="{293116AD-191F-48C1-9EA4-A385A0B3EB83}" sibTransId="{CAE5F992-6E59-4DC1-AF77-1714B5FCD7C3}"/>
    <dgm:cxn modelId="{12F601D5-BA8B-4C59-B8AB-62708B5C2632}" srcId="{14CAFE74-0FF7-4B37-8252-36DC77370875}" destId="{AB731D80-55F1-4D52-8396-5529250C707E}" srcOrd="1" destOrd="0" parTransId="{DC35D62E-B1AD-4D7E-BA51-A9C8FAACF065}" sibTransId="{042C55DF-017E-4362-80DF-94F4374AFF6E}"/>
    <dgm:cxn modelId="{48B5F79B-8EC3-4C63-A052-20D581D7C333}" srcId="{14CAFE74-0FF7-4B37-8252-36DC77370875}" destId="{47DA7B62-250C-456D-A69A-277AE9711179}" srcOrd="0" destOrd="0" parTransId="{EFEE8EB3-A5C7-4EF7-96AF-086E5D1DD619}" sibTransId="{07603160-A2E8-4410-81EC-3782795378EF}"/>
    <dgm:cxn modelId="{2AF3BA74-1877-4932-96A6-FFD110091016}" type="presOf" srcId="{66D7106E-85F1-4B9E-80A6-6F805A050BC7}" destId="{C8348F96-0DB9-4E55-A3D7-3706B8F68AA1}" srcOrd="0" destOrd="0" presId="urn:microsoft.com/office/officeart/2005/8/layout/vList2"/>
    <dgm:cxn modelId="{5BD62616-CA43-4D48-A389-531D4157FAFD}" type="presOf" srcId="{A0418B42-5504-4F79-878D-F7B34B27A2AC}" destId="{7125D165-94FC-49ED-B6AF-3C6242110F66}" srcOrd="0" destOrd="0" presId="urn:microsoft.com/office/officeart/2005/8/layout/vList2"/>
    <dgm:cxn modelId="{08D4863D-19C7-4F67-93FC-69709CD1E168}" type="presOf" srcId="{9BA17C36-6C72-4B21-9729-85E3738F7ED2}" destId="{3D047640-37DC-4EB2-AB2E-43C6209E6B35}" srcOrd="0" destOrd="2" presId="urn:microsoft.com/office/officeart/2005/8/layout/vList2"/>
    <dgm:cxn modelId="{771E9C2E-2EE8-477A-8BFD-DA3B07C54C9F}" type="presOf" srcId="{AB731D80-55F1-4D52-8396-5529250C707E}" destId="{F9584B6D-CC33-4FD4-A77A-2B686CE6086D}" srcOrd="0" destOrd="0" presId="urn:microsoft.com/office/officeart/2005/8/layout/vList2"/>
    <dgm:cxn modelId="{42C726BE-17A2-4B9B-831A-C0C47193C3A4}" srcId="{AB731D80-55F1-4D52-8396-5529250C707E}" destId="{A0418B42-5504-4F79-878D-F7B34B27A2AC}" srcOrd="0" destOrd="0" parTransId="{11075C7F-C9E9-4EFA-836D-CC1601E065DB}" sibTransId="{3D07C1D8-654E-4B3A-9D18-13E74528FFC8}"/>
    <dgm:cxn modelId="{BFDA411A-6E86-47F2-B23E-901B5959A1A8}" srcId="{14CAFE74-0FF7-4B37-8252-36DC77370875}" destId="{66D7106E-85F1-4B9E-80A6-6F805A050BC7}" srcOrd="2" destOrd="0" parTransId="{802BEE2A-B3DE-45F3-9F37-5B327C99BE78}" sibTransId="{6F4F4E8A-9796-4C8B-BDC0-A958E89CFE23}"/>
    <dgm:cxn modelId="{379648D3-6CB0-4584-AE27-C15183F4759D}" type="presOf" srcId="{43800753-BB9E-449A-939D-6805C649F208}" destId="{9A77A6AB-4FCE-4A30-9D3D-705AFB62F800}" srcOrd="0" destOrd="0" presId="urn:microsoft.com/office/officeart/2005/8/layout/vList2"/>
    <dgm:cxn modelId="{D0A0FE3A-0015-4E2F-B6C9-1A4E4A9D0903}" type="presOf" srcId="{94AFAC91-C723-44F7-8DC1-9C19013B9D6D}" destId="{7125D165-94FC-49ED-B6AF-3C6242110F66}" srcOrd="0" destOrd="1" presId="urn:microsoft.com/office/officeart/2005/8/layout/vList2"/>
    <dgm:cxn modelId="{275D1F70-2359-412F-A4FE-51383A52AB1E}" type="presOf" srcId="{530A439D-1882-4B67-A81C-396452742D73}" destId="{7125D165-94FC-49ED-B6AF-3C6242110F66}" srcOrd="0" destOrd="2" presId="urn:microsoft.com/office/officeart/2005/8/layout/vList2"/>
    <dgm:cxn modelId="{654138D9-941E-4B61-B7DC-2A967F39FBD9}" srcId="{47DA7B62-250C-456D-A69A-277AE9711179}" destId="{43800753-BB9E-449A-939D-6805C649F208}" srcOrd="0" destOrd="0" parTransId="{B898D3C1-BBDA-427D-8422-0403CE1E0059}" sibTransId="{A6BE17A6-0B9C-4B75-AE3E-5674174DF737}"/>
    <dgm:cxn modelId="{383F765B-94E4-4779-B5FF-473B65784F2C}" srcId="{AB731D80-55F1-4D52-8396-5529250C707E}" destId="{94AFAC91-C723-44F7-8DC1-9C19013B9D6D}" srcOrd="1" destOrd="0" parTransId="{5322CB4F-4EC0-414B-A60B-00AA556E7DB7}" sibTransId="{8E68652A-B1B5-4C54-8E3A-6883643DD7F5}"/>
    <dgm:cxn modelId="{BBE9DCDD-A868-468B-AC08-6CF998BFE681}" srcId="{AB731D80-55F1-4D52-8396-5529250C707E}" destId="{530A439D-1882-4B67-A81C-396452742D73}" srcOrd="2" destOrd="0" parTransId="{11CC8269-9CF5-405A-A104-08EE083AB82B}" sibTransId="{0632F471-69CC-43D3-8721-36649CD326A8}"/>
    <dgm:cxn modelId="{31BA2A24-4008-4698-ABEA-19F342DF6CEA}" type="presOf" srcId="{833D0604-91D9-47B7-BBB2-6FB5C4778793}" destId="{3D047640-37DC-4EB2-AB2E-43C6209E6B35}" srcOrd="0" destOrd="0" presId="urn:microsoft.com/office/officeart/2005/8/layout/vList2"/>
    <dgm:cxn modelId="{070C603B-C540-4038-8B0D-FA3B5F9E228D}" srcId="{66D7106E-85F1-4B9E-80A6-6F805A050BC7}" destId="{833D0604-91D9-47B7-BBB2-6FB5C4778793}" srcOrd="0" destOrd="0" parTransId="{B6708672-C31D-4361-B38D-44FCD7E1E7A2}" sibTransId="{A60C1EA3-5815-4650-A127-D8E22D55FF41}"/>
    <dgm:cxn modelId="{53C5FDBA-0084-4534-A877-A35918688D84}" type="presOf" srcId="{14CAFE74-0FF7-4B37-8252-36DC77370875}" destId="{B03A390B-584E-494E-87B8-6D32667A61A1}" srcOrd="0" destOrd="0" presId="urn:microsoft.com/office/officeart/2005/8/layout/vList2"/>
    <dgm:cxn modelId="{E3F9D756-5801-4214-AFBC-8052ABA15F9A}" type="presParOf" srcId="{B03A390B-584E-494E-87B8-6D32667A61A1}" destId="{F8893E46-6712-41BD-8BE0-CEAED8B70D21}" srcOrd="0" destOrd="0" presId="urn:microsoft.com/office/officeart/2005/8/layout/vList2"/>
    <dgm:cxn modelId="{A6E611AF-9C65-4DD5-9DA1-49A8B1D2FB26}" type="presParOf" srcId="{B03A390B-584E-494E-87B8-6D32667A61A1}" destId="{9A77A6AB-4FCE-4A30-9D3D-705AFB62F800}" srcOrd="1" destOrd="0" presId="urn:microsoft.com/office/officeart/2005/8/layout/vList2"/>
    <dgm:cxn modelId="{AEB0338F-D5BC-454C-9678-671F568F51F2}" type="presParOf" srcId="{B03A390B-584E-494E-87B8-6D32667A61A1}" destId="{F9584B6D-CC33-4FD4-A77A-2B686CE6086D}" srcOrd="2" destOrd="0" presId="urn:microsoft.com/office/officeart/2005/8/layout/vList2"/>
    <dgm:cxn modelId="{7AF21D21-D6C8-43D3-AF4A-A97E650FFE71}" type="presParOf" srcId="{B03A390B-584E-494E-87B8-6D32667A61A1}" destId="{7125D165-94FC-49ED-B6AF-3C6242110F66}" srcOrd="3" destOrd="0" presId="urn:microsoft.com/office/officeart/2005/8/layout/vList2"/>
    <dgm:cxn modelId="{8982F63F-C20C-4944-A8BC-9D7D72AF09D5}" type="presParOf" srcId="{B03A390B-584E-494E-87B8-6D32667A61A1}" destId="{C8348F96-0DB9-4E55-A3D7-3706B8F68AA1}" srcOrd="4" destOrd="0" presId="urn:microsoft.com/office/officeart/2005/8/layout/vList2"/>
    <dgm:cxn modelId="{30B80875-A6B8-4B93-9ABF-B81BF2A21984}" type="presParOf" srcId="{B03A390B-584E-494E-87B8-6D32667A61A1}" destId="{3D047640-37DC-4EB2-AB2E-43C6209E6B3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3286F5-0506-49E6-957C-B06E516C7CA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GB"/>
        </a:p>
      </dgm:t>
    </dgm:pt>
    <dgm:pt modelId="{D0C94181-9CA8-4B3F-9373-49B9248E3B44}">
      <dgm:prSet/>
      <dgm:spPr/>
      <dgm:t>
        <a:bodyPr/>
        <a:lstStyle/>
        <a:p>
          <a:pPr rtl="0"/>
          <a:r>
            <a:rPr lang="en-US" smtClean="0"/>
            <a:t>Passive</a:t>
          </a:r>
          <a:endParaRPr lang="en-GB"/>
        </a:p>
      </dgm:t>
    </dgm:pt>
    <dgm:pt modelId="{358C3CD6-0B64-4DA1-A642-A54290329007}" type="parTrans" cxnId="{3E90E48E-4DFC-4624-8E03-DCCBE5A4DA4F}">
      <dgm:prSet/>
      <dgm:spPr/>
      <dgm:t>
        <a:bodyPr/>
        <a:lstStyle/>
        <a:p>
          <a:endParaRPr lang="en-GB"/>
        </a:p>
      </dgm:t>
    </dgm:pt>
    <dgm:pt modelId="{3079905D-550A-4300-8E1A-3DE3595B7A64}" type="sibTrans" cxnId="{3E90E48E-4DFC-4624-8E03-DCCBE5A4DA4F}">
      <dgm:prSet/>
      <dgm:spPr/>
      <dgm:t>
        <a:bodyPr/>
        <a:lstStyle/>
        <a:p>
          <a:endParaRPr lang="en-GB"/>
        </a:p>
      </dgm:t>
    </dgm:pt>
    <dgm:pt modelId="{FC233C29-3BB3-40A6-9D51-BC31A648DC9F}">
      <dgm:prSet/>
      <dgm:spPr/>
      <dgm:t>
        <a:bodyPr/>
        <a:lstStyle/>
        <a:p>
          <a:pPr rtl="0"/>
          <a:r>
            <a:rPr lang="en-US" dirty="0" smtClean="0"/>
            <a:t>Wait for end customer complaints or local authority report</a:t>
          </a:r>
          <a:endParaRPr lang="en-GB" dirty="0"/>
        </a:p>
      </dgm:t>
    </dgm:pt>
    <dgm:pt modelId="{18232CD2-7D6F-4830-8AD3-FC58EAD11A20}" type="parTrans" cxnId="{0FA369EB-68BD-4D22-8D25-1CA8A2FCF5F7}">
      <dgm:prSet/>
      <dgm:spPr/>
      <dgm:t>
        <a:bodyPr/>
        <a:lstStyle/>
        <a:p>
          <a:endParaRPr lang="en-GB"/>
        </a:p>
      </dgm:t>
    </dgm:pt>
    <dgm:pt modelId="{612A215D-B35F-4C69-9B38-94F34B00C93A}" type="sibTrans" cxnId="{0FA369EB-68BD-4D22-8D25-1CA8A2FCF5F7}">
      <dgm:prSet/>
      <dgm:spPr/>
      <dgm:t>
        <a:bodyPr/>
        <a:lstStyle/>
        <a:p>
          <a:endParaRPr lang="en-GB"/>
        </a:p>
      </dgm:t>
    </dgm:pt>
    <dgm:pt modelId="{FC4B672B-8710-4467-9D97-2B74E7C0FA0E}">
      <dgm:prSet/>
      <dgm:spPr/>
      <dgm:t>
        <a:bodyPr/>
        <a:lstStyle/>
        <a:p>
          <a:pPr rtl="0"/>
          <a:r>
            <a:rPr lang="en-US" smtClean="0"/>
            <a:t>Compare spectrum plot of the transponder with the nominal frequency plan</a:t>
          </a:r>
          <a:endParaRPr lang="en-GB"/>
        </a:p>
      </dgm:t>
    </dgm:pt>
    <dgm:pt modelId="{BC6EF719-68FE-4112-B2F0-B71055190F97}" type="parTrans" cxnId="{922EB90D-9EAE-49B6-8984-7D8F7090EDEB}">
      <dgm:prSet/>
      <dgm:spPr/>
      <dgm:t>
        <a:bodyPr/>
        <a:lstStyle/>
        <a:p>
          <a:endParaRPr lang="en-GB"/>
        </a:p>
      </dgm:t>
    </dgm:pt>
    <dgm:pt modelId="{53C769BD-C687-4CD7-A001-CEB580BFA36C}" type="sibTrans" cxnId="{922EB90D-9EAE-49B6-8984-7D8F7090EDEB}">
      <dgm:prSet/>
      <dgm:spPr/>
      <dgm:t>
        <a:bodyPr/>
        <a:lstStyle/>
        <a:p>
          <a:endParaRPr lang="en-GB"/>
        </a:p>
      </dgm:t>
    </dgm:pt>
    <dgm:pt modelId="{5C5AD61D-8ED8-45DD-952D-083A4C8BB69B}">
      <dgm:prSet/>
      <dgm:spPr/>
      <dgm:t>
        <a:bodyPr/>
        <a:lstStyle/>
        <a:p>
          <a:pPr rtl="0"/>
          <a:r>
            <a:rPr lang="en-US" smtClean="0"/>
            <a:t>Check for unauthorized carriers, spurious</a:t>
          </a:r>
          <a:endParaRPr lang="en-GB"/>
        </a:p>
      </dgm:t>
    </dgm:pt>
    <dgm:pt modelId="{7667798E-E7E1-4A20-AC0F-8E5934A8EF2F}" type="parTrans" cxnId="{9A752399-2DB5-457F-B880-296056FE5FCE}">
      <dgm:prSet/>
      <dgm:spPr/>
      <dgm:t>
        <a:bodyPr/>
        <a:lstStyle/>
        <a:p>
          <a:endParaRPr lang="en-GB"/>
        </a:p>
      </dgm:t>
    </dgm:pt>
    <dgm:pt modelId="{922A155E-DD2F-4A10-86B2-8ABF52CC18A7}" type="sibTrans" cxnId="{9A752399-2DB5-457F-B880-296056FE5FCE}">
      <dgm:prSet/>
      <dgm:spPr/>
      <dgm:t>
        <a:bodyPr/>
        <a:lstStyle/>
        <a:p>
          <a:endParaRPr lang="en-GB"/>
        </a:p>
      </dgm:t>
    </dgm:pt>
    <dgm:pt modelId="{457F6A9A-4113-4CF2-989D-C90CBA310315}">
      <dgm:prSet/>
      <dgm:spPr/>
      <dgm:t>
        <a:bodyPr/>
        <a:lstStyle/>
        <a:p>
          <a:pPr rtl="0"/>
          <a:r>
            <a:rPr lang="en-US" smtClean="0"/>
            <a:t>Active </a:t>
          </a:r>
          <a:endParaRPr lang="en-GB"/>
        </a:p>
      </dgm:t>
    </dgm:pt>
    <dgm:pt modelId="{66945DA9-CC3C-498F-B109-5E376C34E167}" type="parTrans" cxnId="{F381FC2B-772B-4B26-ACA4-94FA0C35713F}">
      <dgm:prSet/>
      <dgm:spPr/>
      <dgm:t>
        <a:bodyPr/>
        <a:lstStyle/>
        <a:p>
          <a:endParaRPr lang="en-GB"/>
        </a:p>
      </dgm:t>
    </dgm:pt>
    <dgm:pt modelId="{E8D93C3E-BE02-4CCC-BE61-C8648C30B567}" type="sibTrans" cxnId="{F381FC2B-772B-4B26-ACA4-94FA0C35713F}">
      <dgm:prSet/>
      <dgm:spPr/>
      <dgm:t>
        <a:bodyPr/>
        <a:lstStyle/>
        <a:p>
          <a:endParaRPr lang="en-GB"/>
        </a:p>
      </dgm:t>
    </dgm:pt>
    <dgm:pt modelId="{1A948858-7D8A-4F01-AF78-F91F7D118BB2}">
      <dgm:prSet/>
      <dgm:spPr/>
      <dgm:t>
        <a:bodyPr/>
        <a:lstStyle/>
        <a:p>
          <a:pPr rtl="0"/>
          <a:r>
            <a:rPr lang="en-US" smtClean="0"/>
            <a:t>Continually scan signals and transponders of interest, generate alarms for out-of-tolerance conditions</a:t>
          </a:r>
          <a:endParaRPr lang="en-GB"/>
        </a:p>
      </dgm:t>
    </dgm:pt>
    <dgm:pt modelId="{3D364393-010F-40C4-9F0B-8E310266CB6D}" type="parTrans" cxnId="{50237689-98DA-48D9-88B2-2BC682CAF06F}">
      <dgm:prSet/>
      <dgm:spPr/>
      <dgm:t>
        <a:bodyPr/>
        <a:lstStyle/>
        <a:p>
          <a:endParaRPr lang="en-GB"/>
        </a:p>
      </dgm:t>
    </dgm:pt>
    <dgm:pt modelId="{22C0C371-F357-4226-94A4-BB5BC0012433}" type="sibTrans" cxnId="{50237689-98DA-48D9-88B2-2BC682CAF06F}">
      <dgm:prSet/>
      <dgm:spPr/>
      <dgm:t>
        <a:bodyPr/>
        <a:lstStyle/>
        <a:p>
          <a:endParaRPr lang="en-GB"/>
        </a:p>
      </dgm:t>
    </dgm:pt>
    <dgm:pt modelId="{C68B4DCD-9888-4DE7-9EA4-9D3983F1B418}">
      <dgm:prSet/>
      <dgm:spPr/>
      <dgm:t>
        <a:bodyPr/>
        <a:lstStyle/>
        <a:p>
          <a:pPr rtl="0"/>
          <a:r>
            <a:rPr lang="en-US" smtClean="0"/>
            <a:t>Analog Spectrum Analyzer</a:t>
          </a:r>
          <a:endParaRPr lang="en-GB"/>
        </a:p>
      </dgm:t>
    </dgm:pt>
    <dgm:pt modelId="{75BBD718-EDF3-49EF-BB61-02E0D3C697AD}" type="parTrans" cxnId="{19D7781B-2288-4298-BD60-631A8650FE8F}">
      <dgm:prSet/>
      <dgm:spPr/>
      <dgm:t>
        <a:bodyPr/>
        <a:lstStyle/>
        <a:p>
          <a:endParaRPr lang="en-GB"/>
        </a:p>
      </dgm:t>
    </dgm:pt>
    <dgm:pt modelId="{4CE67D3B-504A-466E-8C95-29D7E98E2B77}" type="sibTrans" cxnId="{19D7781B-2288-4298-BD60-631A8650FE8F}">
      <dgm:prSet/>
      <dgm:spPr/>
      <dgm:t>
        <a:bodyPr/>
        <a:lstStyle/>
        <a:p>
          <a:endParaRPr lang="en-GB"/>
        </a:p>
      </dgm:t>
    </dgm:pt>
    <dgm:pt modelId="{6CD20210-F32E-4D6C-8DEB-3AC95A89B3DB}">
      <dgm:prSet/>
      <dgm:spPr/>
      <dgm:t>
        <a:bodyPr/>
        <a:lstStyle/>
        <a:p>
          <a:pPr rtl="0"/>
          <a:r>
            <a:rPr lang="en-US" smtClean="0"/>
            <a:t>Digital Spectrum Analyzer</a:t>
          </a:r>
          <a:endParaRPr lang="en-GB"/>
        </a:p>
      </dgm:t>
    </dgm:pt>
    <dgm:pt modelId="{2C51F7F0-F53A-4134-83EF-64D5DBC6EF17}" type="parTrans" cxnId="{E016FB0C-3856-4814-BB5B-5441E4D0F395}">
      <dgm:prSet/>
      <dgm:spPr/>
      <dgm:t>
        <a:bodyPr/>
        <a:lstStyle/>
        <a:p>
          <a:endParaRPr lang="en-GB"/>
        </a:p>
      </dgm:t>
    </dgm:pt>
    <dgm:pt modelId="{C68C3E07-193F-4456-8353-3C998C1CDFA0}" type="sibTrans" cxnId="{E016FB0C-3856-4814-BB5B-5441E4D0F395}">
      <dgm:prSet/>
      <dgm:spPr/>
      <dgm:t>
        <a:bodyPr/>
        <a:lstStyle/>
        <a:p>
          <a:endParaRPr lang="en-GB"/>
        </a:p>
      </dgm:t>
    </dgm:pt>
    <dgm:pt modelId="{3409A5B9-3A07-4AAA-9CBE-C4158DF30B25}">
      <dgm:prSet/>
      <dgm:spPr/>
      <dgm:t>
        <a:bodyPr/>
        <a:lstStyle/>
        <a:p>
          <a:pPr rtl="0"/>
          <a:r>
            <a:rPr lang="en-US" smtClean="0"/>
            <a:t>Pro-active; problem can be cleared before it is noticed by the customer</a:t>
          </a:r>
          <a:endParaRPr lang="en-GB"/>
        </a:p>
      </dgm:t>
    </dgm:pt>
    <dgm:pt modelId="{ADF72B0E-B885-4451-AD0F-9A1CD953961F}" type="parTrans" cxnId="{44B39D35-486F-42E8-97A2-FE75ECB24303}">
      <dgm:prSet/>
      <dgm:spPr/>
      <dgm:t>
        <a:bodyPr/>
        <a:lstStyle/>
        <a:p>
          <a:endParaRPr lang="en-GB"/>
        </a:p>
      </dgm:t>
    </dgm:pt>
    <dgm:pt modelId="{BA5D2C43-951C-4E33-913C-CC6A2BBB8A30}" type="sibTrans" cxnId="{44B39D35-486F-42E8-97A2-FE75ECB24303}">
      <dgm:prSet/>
      <dgm:spPr/>
      <dgm:t>
        <a:bodyPr/>
        <a:lstStyle/>
        <a:p>
          <a:endParaRPr lang="en-GB"/>
        </a:p>
      </dgm:t>
    </dgm:pt>
    <dgm:pt modelId="{CD11663E-CA72-42D6-8BF1-70B758B9DF79}" type="pres">
      <dgm:prSet presAssocID="{A93286F5-0506-49E6-957C-B06E516C7CA2}" presName="linear" presStyleCnt="0">
        <dgm:presLayoutVars>
          <dgm:animLvl val="lvl"/>
          <dgm:resizeHandles val="exact"/>
        </dgm:presLayoutVars>
      </dgm:prSet>
      <dgm:spPr/>
      <dgm:t>
        <a:bodyPr/>
        <a:lstStyle/>
        <a:p>
          <a:endParaRPr lang="en-GB"/>
        </a:p>
      </dgm:t>
    </dgm:pt>
    <dgm:pt modelId="{E4540B0A-8642-4A69-8768-4C8C4A0AB369}" type="pres">
      <dgm:prSet presAssocID="{D0C94181-9CA8-4B3F-9373-49B9248E3B44}" presName="parentText" presStyleLbl="node1" presStyleIdx="0" presStyleCnt="2">
        <dgm:presLayoutVars>
          <dgm:chMax val="0"/>
          <dgm:bulletEnabled val="1"/>
        </dgm:presLayoutVars>
      </dgm:prSet>
      <dgm:spPr/>
      <dgm:t>
        <a:bodyPr/>
        <a:lstStyle/>
        <a:p>
          <a:endParaRPr lang="en-GB"/>
        </a:p>
      </dgm:t>
    </dgm:pt>
    <dgm:pt modelId="{C6EFBB75-D3B7-4DBA-8D7A-C23411505653}" type="pres">
      <dgm:prSet presAssocID="{D0C94181-9CA8-4B3F-9373-49B9248E3B44}" presName="childText" presStyleLbl="revTx" presStyleIdx="0" presStyleCnt="2">
        <dgm:presLayoutVars>
          <dgm:bulletEnabled val="1"/>
        </dgm:presLayoutVars>
      </dgm:prSet>
      <dgm:spPr/>
      <dgm:t>
        <a:bodyPr/>
        <a:lstStyle/>
        <a:p>
          <a:endParaRPr lang="en-GB"/>
        </a:p>
      </dgm:t>
    </dgm:pt>
    <dgm:pt modelId="{AF7310E9-458A-4A7F-89CC-34A1E719EBBB}" type="pres">
      <dgm:prSet presAssocID="{457F6A9A-4113-4CF2-989D-C90CBA310315}" presName="parentText" presStyleLbl="node1" presStyleIdx="1" presStyleCnt="2">
        <dgm:presLayoutVars>
          <dgm:chMax val="0"/>
          <dgm:bulletEnabled val="1"/>
        </dgm:presLayoutVars>
      </dgm:prSet>
      <dgm:spPr/>
      <dgm:t>
        <a:bodyPr/>
        <a:lstStyle/>
        <a:p>
          <a:endParaRPr lang="en-GB"/>
        </a:p>
      </dgm:t>
    </dgm:pt>
    <dgm:pt modelId="{8648EB6C-765C-48C7-8D59-0B30D9AE2887}" type="pres">
      <dgm:prSet presAssocID="{457F6A9A-4113-4CF2-989D-C90CBA310315}" presName="childText" presStyleLbl="revTx" presStyleIdx="1" presStyleCnt="2">
        <dgm:presLayoutVars>
          <dgm:bulletEnabled val="1"/>
        </dgm:presLayoutVars>
      </dgm:prSet>
      <dgm:spPr/>
      <dgm:t>
        <a:bodyPr/>
        <a:lstStyle/>
        <a:p>
          <a:endParaRPr lang="en-GB"/>
        </a:p>
      </dgm:t>
    </dgm:pt>
  </dgm:ptLst>
  <dgm:cxnLst>
    <dgm:cxn modelId="{50237689-98DA-48D9-88B2-2BC682CAF06F}" srcId="{457F6A9A-4113-4CF2-989D-C90CBA310315}" destId="{1A948858-7D8A-4F01-AF78-F91F7D118BB2}" srcOrd="0" destOrd="0" parTransId="{3D364393-010F-40C4-9F0B-8E310266CB6D}" sibTransId="{22C0C371-F357-4226-94A4-BB5BC0012433}"/>
    <dgm:cxn modelId="{F381FC2B-772B-4B26-ACA4-94FA0C35713F}" srcId="{A93286F5-0506-49E6-957C-B06E516C7CA2}" destId="{457F6A9A-4113-4CF2-989D-C90CBA310315}" srcOrd="1" destOrd="0" parTransId="{66945DA9-CC3C-498F-B109-5E376C34E167}" sibTransId="{E8D93C3E-BE02-4CCC-BE61-C8648C30B567}"/>
    <dgm:cxn modelId="{A05664C4-553D-4C84-B549-913B7D7F7E9C}" type="presOf" srcId="{6CD20210-F32E-4D6C-8DEB-3AC95A89B3DB}" destId="{8648EB6C-765C-48C7-8D59-0B30D9AE2887}" srcOrd="0" destOrd="2" presId="urn:microsoft.com/office/officeart/2005/8/layout/vList2"/>
    <dgm:cxn modelId="{437685CF-ACDE-482A-ACD4-AE47A067CD8C}" type="presOf" srcId="{FC233C29-3BB3-40A6-9D51-BC31A648DC9F}" destId="{C6EFBB75-D3B7-4DBA-8D7A-C23411505653}" srcOrd="0" destOrd="0" presId="urn:microsoft.com/office/officeart/2005/8/layout/vList2"/>
    <dgm:cxn modelId="{94B56440-A308-4458-9FBC-F64042F2114F}" type="presOf" srcId="{1A948858-7D8A-4F01-AF78-F91F7D118BB2}" destId="{8648EB6C-765C-48C7-8D59-0B30D9AE2887}" srcOrd="0" destOrd="0" presId="urn:microsoft.com/office/officeart/2005/8/layout/vList2"/>
    <dgm:cxn modelId="{9A752399-2DB5-457F-B880-296056FE5FCE}" srcId="{D0C94181-9CA8-4B3F-9373-49B9248E3B44}" destId="{5C5AD61D-8ED8-45DD-952D-083A4C8BB69B}" srcOrd="2" destOrd="0" parTransId="{7667798E-E7E1-4A20-AC0F-8E5934A8EF2F}" sibTransId="{922A155E-DD2F-4A10-86B2-8ABF52CC18A7}"/>
    <dgm:cxn modelId="{C9E342EF-18C8-4A31-8382-9AFAB06458F5}" type="presOf" srcId="{FC4B672B-8710-4467-9D97-2B74E7C0FA0E}" destId="{C6EFBB75-D3B7-4DBA-8D7A-C23411505653}" srcOrd="0" destOrd="1" presId="urn:microsoft.com/office/officeart/2005/8/layout/vList2"/>
    <dgm:cxn modelId="{34F6A97E-9875-4DFE-A580-5239EAE09037}" type="presOf" srcId="{3409A5B9-3A07-4AAA-9CBE-C4158DF30B25}" destId="{8648EB6C-765C-48C7-8D59-0B30D9AE2887}" srcOrd="0" destOrd="3" presId="urn:microsoft.com/office/officeart/2005/8/layout/vList2"/>
    <dgm:cxn modelId="{ADB172BA-74E2-4337-80DF-10EC08B836C4}" type="presOf" srcId="{D0C94181-9CA8-4B3F-9373-49B9248E3B44}" destId="{E4540B0A-8642-4A69-8768-4C8C4A0AB369}" srcOrd="0" destOrd="0" presId="urn:microsoft.com/office/officeart/2005/8/layout/vList2"/>
    <dgm:cxn modelId="{19D7781B-2288-4298-BD60-631A8650FE8F}" srcId="{1A948858-7D8A-4F01-AF78-F91F7D118BB2}" destId="{C68B4DCD-9888-4DE7-9EA4-9D3983F1B418}" srcOrd="0" destOrd="0" parTransId="{75BBD718-EDF3-49EF-BB61-02E0D3C697AD}" sibTransId="{4CE67D3B-504A-466E-8C95-29D7E98E2B77}"/>
    <dgm:cxn modelId="{F7AF746A-4066-4115-9E60-F5DF5D7D521E}" type="presOf" srcId="{5C5AD61D-8ED8-45DD-952D-083A4C8BB69B}" destId="{C6EFBB75-D3B7-4DBA-8D7A-C23411505653}" srcOrd="0" destOrd="2" presId="urn:microsoft.com/office/officeart/2005/8/layout/vList2"/>
    <dgm:cxn modelId="{3E90E48E-4DFC-4624-8E03-DCCBE5A4DA4F}" srcId="{A93286F5-0506-49E6-957C-B06E516C7CA2}" destId="{D0C94181-9CA8-4B3F-9373-49B9248E3B44}" srcOrd="0" destOrd="0" parTransId="{358C3CD6-0B64-4DA1-A642-A54290329007}" sibTransId="{3079905D-550A-4300-8E1A-3DE3595B7A64}"/>
    <dgm:cxn modelId="{7809E4CC-63B9-4A8A-8904-FE0A15F35130}" type="presOf" srcId="{C68B4DCD-9888-4DE7-9EA4-9D3983F1B418}" destId="{8648EB6C-765C-48C7-8D59-0B30D9AE2887}" srcOrd="0" destOrd="1" presId="urn:microsoft.com/office/officeart/2005/8/layout/vList2"/>
    <dgm:cxn modelId="{DD195C4A-CB4B-43D8-8BA2-FE6283FC8EB0}" type="presOf" srcId="{A93286F5-0506-49E6-957C-B06E516C7CA2}" destId="{CD11663E-CA72-42D6-8BF1-70B758B9DF79}" srcOrd="0" destOrd="0" presId="urn:microsoft.com/office/officeart/2005/8/layout/vList2"/>
    <dgm:cxn modelId="{922EB90D-9EAE-49B6-8984-7D8F7090EDEB}" srcId="{D0C94181-9CA8-4B3F-9373-49B9248E3B44}" destId="{FC4B672B-8710-4467-9D97-2B74E7C0FA0E}" srcOrd="1" destOrd="0" parTransId="{BC6EF719-68FE-4112-B2F0-B71055190F97}" sibTransId="{53C769BD-C687-4CD7-A001-CEB580BFA36C}"/>
    <dgm:cxn modelId="{0B6AB43E-6277-4430-8B64-1DABF6CF8A36}" type="presOf" srcId="{457F6A9A-4113-4CF2-989D-C90CBA310315}" destId="{AF7310E9-458A-4A7F-89CC-34A1E719EBBB}" srcOrd="0" destOrd="0" presId="urn:microsoft.com/office/officeart/2005/8/layout/vList2"/>
    <dgm:cxn modelId="{44B39D35-486F-42E8-97A2-FE75ECB24303}" srcId="{457F6A9A-4113-4CF2-989D-C90CBA310315}" destId="{3409A5B9-3A07-4AAA-9CBE-C4158DF30B25}" srcOrd="1" destOrd="0" parTransId="{ADF72B0E-B885-4451-AD0F-9A1CD953961F}" sibTransId="{BA5D2C43-951C-4E33-913C-CC6A2BBB8A30}"/>
    <dgm:cxn modelId="{0FA369EB-68BD-4D22-8D25-1CA8A2FCF5F7}" srcId="{D0C94181-9CA8-4B3F-9373-49B9248E3B44}" destId="{FC233C29-3BB3-40A6-9D51-BC31A648DC9F}" srcOrd="0" destOrd="0" parTransId="{18232CD2-7D6F-4830-8AD3-FC58EAD11A20}" sibTransId="{612A215D-B35F-4C69-9B38-94F34B00C93A}"/>
    <dgm:cxn modelId="{E016FB0C-3856-4814-BB5B-5441E4D0F395}" srcId="{1A948858-7D8A-4F01-AF78-F91F7D118BB2}" destId="{6CD20210-F32E-4D6C-8DEB-3AC95A89B3DB}" srcOrd="1" destOrd="0" parTransId="{2C51F7F0-F53A-4134-83EF-64D5DBC6EF17}" sibTransId="{C68C3E07-193F-4456-8353-3C998C1CDFA0}"/>
    <dgm:cxn modelId="{3593AF18-67C1-49C6-A848-8EE52E8665AD}" type="presParOf" srcId="{CD11663E-CA72-42D6-8BF1-70B758B9DF79}" destId="{E4540B0A-8642-4A69-8768-4C8C4A0AB369}" srcOrd="0" destOrd="0" presId="urn:microsoft.com/office/officeart/2005/8/layout/vList2"/>
    <dgm:cxn modelId="{876AE161-CA13-47AC-AD56-54CE17197BF1}" type="presParOf" srcId="{CD11663E-CA72-42D6-8BF1-70B758B9DF79}" destId="{C6EFBB75-D3B7-4DBA-8D7A-C23411505653}" srcOrd="1" destOrd="0" presId="urn:microsoft.com/office/officeart/2005/8/layout/vList2"/>
    <dgm:cxn modelId="{085E31B9-B35B-4913-B334-D956CBD23D15}" type="presParOf" srcId="{CD11663E-CA72-42D6-8BF1-70B758B9DF79}" destId="{AF7310E9-458A-4A7F-89CC-34A1E719EBBB}" srcOrd="2" destOrd="0" presId="urn:microsoft.com/office/officeart/2005/8/layout/vList2"/>
    <dgm:cxn modelId="{12A60C8F-C9A5-4FD2-B5CC-E2E1A8A87108}" type="presParOf" srcId="{CD11663E-CA72-42D6-8BF1-70B758B9DF79}" destId="{8648EB6C-765C-48C7-8D59-0B30D9AE288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826FED-D2C5-4182-B1C6-3835EA832B0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GB"/>
        </a:p>
      </dgm:t>
    </dgm:pt>
    <dgm:pt modelId="{B6F10D54-1FAF-494B-AAA0-27F51F5FA1C4}">
      <dgm:prSet/>
      <dgm:spPr/>
      <dgm:t>
        <a:bodyPr/>
        <a:lstStyle/>
        <a:p>
          <a:pPr rtl="0"/>
          <a:r>
            <a:rPr lang="en-US" smtClean="0"/>
            <a:t>Analogue</a:t>
          </a:r>
          <a:endParaRPr lang="en-GB"/>
        </a:p>
      </dgm:t>
    </dgm:pt>
    <dgm:pt modelId="{A5D5A72E-4D2F-45DC-A866-166943E8990C}" type="parTrans" cxnId="{283791FF-24D1-4A0B-997D-712D37CCDE78}">
      <dgm:prSet/>
      <dgm:spPr/>
      <dgm:t>
        <a:bodyPr/>
        <a:lstStyle/>
        <a:p>
          <a:endParaRPr lang="en-GB"/>
        </a:p>
      </dgm:t>
    </dgm:pt>
    <dgm:pt modelId="{562A9F0B-BFAE-4E8C-A3BA-81706535E2BC}" type="sibTrans" cxnId="{283791FF-24D1-4A0B-997D-712D37CCDE78}">
      <dgm:prSet/>
      <dgm:spPr/>
      <dgm:t>
        <a:bodyPr/>
        <a:lstStyle/>
        <a:p>
          <a:endParaRPr lang="en-GB"/>
        </a:p>
      </dgm:t>
    </dgm:pt>
    <dgm:pt modelId="{EE6C0A07-1E60-4B7D-A29C-74058AA1172E}">
      <dgm:prSet/>
      <dgm:spPr/>
      <dgm:t>
        <a:bodyPr/>
        <a:lstStyle/>
        <a:p>
          <a:pPr rtl="0"/>
          <a:r>
            <a:rPr lang="en-US" dirty="0" smtClean="0"/>
            <a:t>Legacy Spectrum </a:t>
          </a:r>
          <a:r>
            <a:rPr lang="en-US" dirty="0" err="1" smtClean="0"/>
            <a:t>Analyser</a:t>
          </a:r>
          <a:endParaRPr lang="en-GB" dirty="0"/>
        </a:p>
      </dgm:t>
    </dgm:pt>
    <dgm:pt modelId="{AB449AE2-E805-4BF9-9DF1-9F0570DCBB52}" type="parTrans" cxnId="{F537BE47-6E95-4C2F-BB52-CAA8F385DEB1}">
      <dgm:prSet/>
      <dgm:spPr/>
      <dgm:t>
        <a:bodyPr/>
        <a:lstStyle/>
        <a:p>
          <a:endParaRPr lang="en-GB"/>
        </a:p>
      </dgm:t>
    </dgm:pt>
    <dgm:pt modelId="{B25D8B52-B355-4375-B025-A972095FDEA9}" type="sibTrans" cxnId="{F537BE47-6E95-4C2F-BB52-CAA8F385DEB1}">
      <dgm:prSet/>
      <dgm:spPr/>
      <dgm:t>
        <a:bodyPr/>
        <a:lstStyle/>
        <a:p>
          <a:endParaRPr lang="en-GB"/>
        </a:p>
      </dgm:t>
    </dgm:pt>
    <dgm:pt modelId="{D9FDAA1A-21A8-4E04-9F33-277961DBEC76}">
      <dgm:prSet/>
      <dgm:spPr/>
      <dgm:t>
        <a:bodyPr/>
        <a:lstStyle/>
        <a:p>
          <a:pPr rtl="0"/>
          <a:r>
            <a:rPr lang="en-US" smtClean="0"/>
            <a:t>Digital</a:t>
          </a:r>
          <a:endParaRPr lang="en-GB"/>
        </a:p>
      </dgm:t>
    </dgm:pt>
    <dgm:pt modelId="{D7529A7B-864A-4FFA-9864-847143EF49E7}" type="parTrans" cxnId="{12D66A1E-C35E-4C4C-A603-0185B92D1478}">
      <dgm:prSet/>
      <dgm:spPr/>
      <dgm:t>
        <a:bodyPr/>
        <a:lstStyle/>
        <a:p>
          <a:endParaRPr lang="en-GB"/>
        </a:p>
      </dgm:t>
    </dgm:pt>
    <dgm:pt modelId="{7F0CEB05-7EF4-4DC3-A8AD-EB40A56A0C71}" type="sibTrans" cxnId="{12D66A1E-C35E-4C4C-A603-0185B92D1478}">
      <dgm:prSet/>
      <dgm:spPr/>
      <dgm:t>
        <a:bodyPr/>
        <a:lstStyle/>
        <a:p>
          <a:endParaRPr lang="en-GB"/>
        </a:p>
      </dgm:t>
    </dgm:pt>
    <dgm:pt modelId="{503B9E57-B07D-4F55-9171-3FD862D3F7CA}">
      <dgm:prSet/>
      <dgm:spPr/>
      <dgm:t>
        <a:bodyPr/>
        <a:lstStyle/>
        <a:p>
          <a:pPr rtl="0"/>
          <a:r>
            <a:rPr lang="en-US" smtClean="0"/>
            <a:t>DSP based Spectrum Analyser</a:t>
          </a:r>
          <a:endParaRPr lang="en-GB"/>
        </a:p>
      </dgm:t>
    </dgm:pt>
    <dgm:pt modelId="{B03E6E08-EA07-490B-B630-0A2D7B8A8D98}" type="parTrans" cxnId="{D3C48996-C708-4BAC-8CC2-0B3549EE457B}">
      <dgm:prSet/>
      <dgm:spPr/>
      <dgm:t>
        <a:bodyPr/>
        <a:lstStyle/>
        <a:p>
          <a:endParaRPr lang="en-GB"/>
        </a:p>
      </dgm:t>
    </dgm:pt>
    <dgm:pt modelId="{844373C4-70B4-488F-AA14-02615F5CA535}" type="sibTrans" cxnId="{D3C48996-C708-4BAC-8CC2-0B3549EE457B}">
      <dgm:prSet/>
      <dgm:spPr/>
      <dgm:t>
        <a:bodyPr/>
        <a:lstStyle/>
        <a:p>
          <a:endParaRPr lang="en-GB"/>
        </a:p>
      </dgm:t>
    </dgm:pt>
    <dgm:pt modelId="{27490D47-2B0D-4F68-8AEB-AC8BB3C4C3A4}" type="pres">
      <dgm:prSet presAssocID="{ED826FED-D2C5-4182-B1C6-3835EA832B08}" presName="linear" presStyleCnt="0">
        <dgm:presLayoutVars>
          <dgm:animLvl val="lvl"/>
          <dgm:resizeHandles val="exact"/>
        </dgm:presLayoutVars>
      </dgm:prSet>
      <dgm:spPr/>
      <dgm:t>
        <a:bodyPr/>
        <a:lstStyle/>
        <a:p>
          <a:endParaRPr lang="en-GB"/>
        </a:p>
      </dgm:t>
    </dgm:pt>
    <dgm:pt modelId="{ED939E37-8599-42F4-9188-6BD093E37BAC}" type="pres">
      <dgm:prSet presAssocID="{B6F10D54-1FAF-494B-AAA0-27F51F5FA1C4}" presName="parentText" presStyleLbl="node1" presStyleIdx="0" presStyleCnt="2">
        <dgm:presLayoutVars>
          <dgm:chMax val="0"/>
          <dgm:bulletEnabled val="1"/>
        </dgm:presLayoutVars>
      </dgm:prSet>
      <dgm:spPr/>
      <dgm:t>
        <a:bodyPr/>
        <a:lstStyle/>
        <a:p>
          <a:endParaRPr lang="en-GB"/>
        </a:p>
      </dgm:t>
    </dgm:pt>
    <dgm:pt modelId="{70376677-EBBF-465B-8ACD-F78DB00656B9}" type="pres">
      <dgm:prSet presAssocID="{B6F10D54-1FAF-494B-AAA0-27F51F5FA1C4}" presName="childText" presStyleLbl="revTx" presStyleIdx="0" presStyleCnt="2">
        <dgm:presLayoutVars>
          <dgm:bulletEnabled val="1"/>
        </dgm:presLayoutVars>
      </dgm:prSet>
      <dgm:spPr/>
      <dgm:t>
        <a:bodyPr/>
        <a:lstStyle/>
        <a:p>
          <a:endParaRPr lang="en-GB"/>
        </a:p>
      </dgm:t>
    </dgm:pt>
    <dgm:pt modelId="{537E509E-8388-4593-86DF-34D16C6054F4}" type="pres">
      <dgm:prSet presAssocID="{D9FDAA1A-21A8-4E04-9F33-277961DBEC76}" presName="parentText" presStyleLbl="node1" presStyleIdx="1" presStyleCnt="2">
        <dgm:presLayoutVars>
          <dgm:chMax val="0"/>
          <dgm:bulletEnabled val="1"/>
        </dgm:presLayoutVars>
      </dgm:prSet>
      <dgm:spPr/>
      <dgm:t>
        <a:bodyPr/>
        <a:lstStyle/>
        <a:p>
          <a:endParaRPr lang="en-GB"/>
        </a:p>
      </dgm:t>
    </dgm:pt>
    <dgm:pt modelId="{1C0C0377-A06E-4048-A16F-F55325F945BC}" type="pres">
      <dgm:prSet presAssocID="{D9FDAA1A-21A8-4E04-9F33-277961DBEC76}" presName="childText" presStyleLbl="revTx" presStyleIdx="1" presStyleCnt="2">
        <dgm:presLayoutVars>
          <dgm:bulletEnabled val="1"/>
        </dgm:presLayoutVars>
      </dgm:prSet>
      <dgm:spPr/>
      <dgm:t>
        <a:bodyPr/>
        <a:lstStyle/>
        <a:p>
          <a:endParaRPr lang="en-GB"/>
        </a:p>
      </dgm:t>
    </dgm:pt>
  </dgm:ptLst>
  <dgm:cxnLst>
    <dgm:cxn modelId="{D3C48996-C708-4BAC-8CC2-0B3549EE457B}" srcId="{D9FDAA1A-21A8-4E04-9F33-277961DBEC76}" destId="{503B9E57-B07D-4F55-9171-3FD862D3F7CA}" srcOrd="0" destOrd="0" parTransId="{B03E6E08-EA07-490B-B630-0A2D7B8A8D98}" sibTransId="{844373C4-70B4-488F-AA14-02615F5CA535}"/>
    <dgm:cxn modelId="{F537BE47-6E95-4C2F-BB52-CAA8F385DEB1}" srcId="{B6F10D54-1FAF-494B-AAA0-27F51F5FA1C4}" destId="{EE6C0A07-1E60-4B7D-A29C-74058AA1172E}" srcOrd="0" destOrd="0" parTransId="{AB449AE2-E805-4BF9-9DF1-9F0570DCBB52}" sibTransId="{B25D8B52-B355-4375-B025-A972095FDEA9}"/>
    <dgm:cxn modelId="{C32A2CEB-8B90-4F60-923C-5C6B12D7CE04}" type="presOf" srcId="{B6F10D54-1FAF-494B-AAA0-27F51F5FA1C4}" destId="{ED939E37-8599-42F4-9188-6BD093E37BAC}" srcOrd="0" destOrd="0" presId="urn:microsoft.com/office/officeart/2005/8/layout/vList2"/>
    <dgm:cxn modelId="{F52C6432-3D01-4226-8232-007109729221}" type="presOf" srcId="{503B9E57-B07D-4F55-9171-3FD862D3F7CA}" destId="{1C0C0377-A06E-4048-A16F-F55325F945BC}" srcOrd="0" destOrd="0" presId="urn:microsoft.com/office/officeart/2005/8/layout/vList2"/>
    <dgm:cxn modelId="{EE627FC5-BA92-4FA3-84FB-DEF91ABAF6B9}" type="presOf" srcId="{EE6C0A07-1E60-4B7D-A29C-74058AA1172E}" destId="{70376677-EBBF-465B-8ACD-F78DB00656B9}" srcOrd="0" destOrd="0" presId="urn:microsoft.com/office/officeart/2005/8/layout/vList2"/>
    <dgm:cxn modelId="{BEAAFAED-0CBA-4402-88AE-BDF155DC51ED}" type="presOf" srcId="{ED826FED-D2C5-4182-B1C6-3835EA832B08}" destId="{27490D47-2B0D-4F68-8AEB-AC8BB3C4C3A4}" srcOrd="0" destOrd="0" presId="urn:microsoft.com/office/officeart/2005/8/layout/vList2"/>
    <dgm:cxn modelId="{12D66A1E-C35E-4C4C-A603-0185B92D1478}" srcId="{ED826FED-D2C5-4182-B1C6-3835EA832B08}" destId="{D9FDAA1A-21A8-4E04-9F33-277961DBEC76}" srcOrd="1" destOrd="0" parTransId="{D7529A7B-864A-4FFA-9864-847143EF49E7}" sibTransId="{7F0CEB05-7EF4-4DC3-A8AD-EB40A56A0C71}"/>
    <dgm:cxn modelId="{283791FF-24D1-4A0B-997D-712D37CCDE78}" srcId="{ED826FED-D2C5-4182-B1C6-3835EA832B08}" destId="{B6F10D54-1FAF-494B-AAA0-27F51F5FA1C4}" srcOrd="0" destOrd="0" parTransId="{A5D5A72E-4D2F-45DC-A866-166943E8990C}" sibTransId="{562A9F0B-BFAE-4E8C-A3BA-81706535E2BC}"/>
    <dgm:cxn modelId="{983C5BAF-F00B-4662-9A62-FF20DD27638D}" type="presOf" srcId="{D9FDAA1A-21A8-4E04-9F33-277961DBEC76}" destId="{537E509E-8388-4593-86DF-34D16C6054F4}" srcOrd="0" destOrd="0" presId="urn:microsoft.com/office/officeart/2005/8/layout/vList2"/>
    <dgm:cxn modelId="{3540C4DF-A0C2-4683-B104-BBB229C371B0}" type="presParOf" srcId="{27490D47-2B0D-4F68-8AEB-AC8BB3C4C3A4}" destId="{ED939E37-8599-42F4-9188-6BD093E37BAC}" srcOrd="0" destOrd="0" presId="urn:microsoft.com/office/officeart/2005/8/layout/vList2"/>
    <dgm:cxn modelId="{42D2F6B2-8AD7-4541-92E6-119A0789291C}" type="presParOf" srcId="{27490D47-2B0D-4F68-8AEB-AC8BB3C4C3A4}" destId="{70376677-EBBF-465B-8ACD-F78DB00656B9}" srcOrd="1" destOrd="0" presId="urn:microsoft.com/office/officeart/2005/8/layout/vList2"/>
    <dgm:cxn modelId="{77CE567A-7732-40B6-84F1-DC17869B9357}" type="presParOf" srcId="{27490D47-2B0D-4F68-8AEB-AC8BB3C4C3A4}" destId="{537E509E-8388-4593-86DF-34D16C6054F4}" srcOrd="2" destOrd="0" presId="urn:microsoft.com/office/officeart/2005/8/layout/vList2"/>
    <dgm:cxn modelId="{FE970C3D-3113-4DA4-B65C-2DF0A0C2BEC2}" type="presParOf" srcId="{27490D47-2B0D-4F68-8AEB-AC8BB3C4C3A4}" destId="{1C0C0377-A06E-4048-A16F-F55325F945B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latin typeface="Cambria" pitchFamily="18" charset="0"/>
            </a:rPr>
            <a:t>Overlaps</a:t>
          </a:r>
          <a:endParaRPr lang="en-US" sz="1800" dirty="0" smtClean="0">
            <a:latin typeface="Cambria" pitchFamily="18" charset="0"/>
          </a:endParaRPr>
        </a:p>
      </dgm:t>
    </dgm:pt>
    <dgm:pt modelId="{5C645CC0-331D-43E4-91E1-F2AD9479C0B4}" type="parTrans" cxnId="{55DEE8DC-B090-4626-8542-434C06CE193F}">
      <dgm:prSet/>
      <dgm:spPr/>
      <dgm:t>
        <a:bodyPr/>
        <a:lstStyle/>
        <a:p>
          <a:endParaRPr lang="en-US" sz="1800">
            <a:solidFill>
              <a:schemeClr val="tx1"/>
            </a:solidFill>
            <a:latin typeface="Cambria" pitchFamily="18" charset="0"/>
          </a:endParaRPr>
        </a:p>
      </dgm:t>
    </dgm:pt>
    <dgm:pt modelId="{4C59E8E6-AC39-4779-816B-84776537F2E3}" type="sibTrans" cxnId="{55DEE8DC-B090-4626-8542-434C06CE193F}">
      <dgm:prSet/>
      <dgm:spPr/>
      <dgm:t>
        <a:bodyPr/>
        <a:lstStyle/>
        <a:p>
          <a:endParaRPr lang="en-US" sz="1800">
            <a:solidFill>
              <a:schemeClr val="tx1"/>
            </a:solidFill>
            <a:latin typeface="Cambria" pitchFamily="18" charset="0"/>
          </a:endParaRPr>
        </a:p>
      </dgm:t>
    </dgm:pt>
    <dgm:pt modelId="{E6549DEC-2D77-4D96-AB22-4BD1BB6D599E}">
      <dgm:prSet custT="1"/>
      <dgm:spPr/>
      <dgm:t>
        <a:bodyPr/>
        <a:lstStyle/>
        <a:p>
          <a:pPr algn="just"/>
          <a:r>
            <a:rPr lang="en-GB" sz="1800" dirty="0" smtClean="0">
              <a:latin typeface="Cambria" pitchFamily="18" charset="0"/>
            </a:rPr>
            <a:t>Intercept Site</a:t>
          </a:r>
          <a:endParaRPr lang="en-US" sz="1800" dirty="0">
            <a:latin typeface="Cambria" pitchFamily="18" charset="0"/>
          </a:endParaRPr>
        </a:p>
      </dgm:t>
    </dgm:pt>
    <dgm:pt modelId="{7C8FFCC6-B024-43E5-AED2-C74ADF3920B2}" type="parTrans" cxnId="{7B1462BB-A5BB-409B-8BEC-C7FAB6AE6DF4}">
      <dgm:prSet/>
      <dgm:spPr/>
      <dgm:t>
        <a:bodyPr/>
        <a:lstStyle/>
        <a:p>
          <a:endParaRPr lang="en-US" sz="1800">
            <a:solidFill>
              <a:schemeClr val="tx1"/>
            </a:solidFill>
            <a:latin typeface="Cambria" pitchFamily="18" charset="0"/>
          </a:endParaRPr>
        </a:p>
      </dgm:t>
    </dgm:pt>
    <dgm:pt modelId="{CDEB6CBF-8585-4568-AB28-BD4C4376DDAA}" type="sibTrans" cxnId="{7B1462BB-A5BB-409B-8BEC-C7FAB6AE6DF4}">
      <dgm:prSet/>
      <dgm:spPr/>
      <dgm:t>
        <a:bodyPr/>
        <a:lstStyle/>
        <a:p>
          <a:endParaRPr lang="en-US" sz="1800">
            <a:solidFill>
              <a:schemeClr val="tx1"/>
            </a:solidFill>
            <a:latin typeface="Cambria" pitchFamily="18" charset="0"/>
          </a:endParaRPr>
        </a:p>
      </dgm:t>
    </dgm:pt>
    <dgm:pt modelId="{985BBD6A-B662-41E1-9507-616DA9735918}">
      <dgm:prSet custT="1"/>
      <dgm:spPr/>
      <dgm:t>
        <a:bodyPr/>
        <a:lstStyle/>
        <a:p>
          <a:pPr algn="just"/>
          <a:r>
            <a:rPr lang="en-GB" sz="1800" dirty="0" smtClean="0">
              <a:latin typeface="Cambria" pitchFamily="18" charset="0"/>
            </a:rPr>
            <a:t>Satellites</a:t>
          </a:r>
          <a:endParaRPr lang="en-US" sz="1800" dirty="0">
            <a:latin typeface="Cambria" pitchFamily="18" charset="0"/>
          </a:endParaRPr>
        </a:p>
      </dgm:t>
    </dgm:pt>
    <dgm:pt modelId="{2F44E4D8-D46E-4F1E-88DB-95EDC2EB77B0}" type="parTrans" cxnId="{0977A60C-5DB3-49AE-9413-00964550FFD4}">
      <dgm:prSet/>
      <dgm:spPr/>
      <dgm:t>
        <a:bodyPr/>
        <a:lstStyle/>
        <a:p>
          <a:endParaRPr lang="en-US" sz="1800">
            <a:solidFill>
              <a:schemeClr val="tx1"/>
            </a:solidFill>
            <a:latin typeface="Cambria" pitchFamily="18" charset="0"/>
          </a:endParaRPr>
        </a:p>
      </dgm:t>
    </dgm:pt>
    <dgm:pt modelId="{464A4EDA-3DF7-410A-98F3-00E3DBA2EF47}" type="sibTrans" cxnId="{0977A60C-5DB3-49AE-9413-00964550FFD4}">
      <dgm:prSet/>
      <dgm:spPr/>
      <dgm:t>
        <a:bodyPr/>
        <a:lstStyle/>
        <a:p>
          <a:endParaRPr lang="en-US" sz="1800">
            <a:solidFill>
              <a:schemeClr val="tx1"/>
            </a:solidFill>
            <a:latin typeface="Cambria" pitchFamily="18" charset="0"/>
          </a:endParaRPr>
        </a:p>
      </dgm:t>
    </dgm:pt>
    <dgm:pt modelId="{8F0E26A7-7F5C-411C-A59C-09D289FAB12B}">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Cambria" pitchFamily="18" charset="0"/>
            </a:rPr>
            <a:t>Geographical Overlap</a:t>
          </a:r>
        </a:p>
      </dgm:t>
    </dgm:pt>
    <dgm:pt modelId="{8EE4C5D6-DB2B-4B47-9F2E-41DEDEF9A7B2}" type="parTrans" cxnId="{5C571A1E-78DC-4006-99AD-FD417F5C89DF}">
      <dgm:prSet/>
      <dgm:spPr/>
      <dgm:t>
        <a:bodyPr/>
        <a:lstStyle/>
        <a:p>
          <a:endParaRPr lang="en-GB"/>
        </a:p>
      </dgm:t>
    </dgm:pt>
    <dgm:pt modelId="{B292E655-212C-446C-9FD0-8C8520010606}" type="sibTrans" cxnId="{5C571A1E-78DC-4006-99AD-FD417F5C89DF}">
      <dgm:prSet/>
      <dgm:spPr/>
      <dgm:t>
        <a:bodyPr/>
        <a:lstStyle/>
        <a:p>
          <a:endParaRPr lang="en-GB"/>
        </a:p>
      </dgm:t>
    </dgm:pt>
    <dgm:pt modelId="{D9F25F53-E51C-41DA-852E-7AB49FC5C8DD}">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Cambria" pitchFamily="18" charset="0"/>
            </a:rPr>
            <a:t>Frequency Overlap</a:t>
          </a:r>
        </a:p>
      </dgm:t>
    </dgm:pt>
    <dgm:pt modelId="{F508D19E-DF2B-49D7-829D-D3AC6FD96771}" type="parTrans" cxnId="{DC72F8EC-E4BA-4129-9DA8-6AC49280575E}">
      <dgm:prSet/>
      <dgm:spPr/>
      <dgm:t>
        <a:bodyPr/>
        <a:lstStyle/>
        <a:p>
          <a:endParaRPr lang="en-GB"/>
        </a:p>
      </dgm:t>
    </dgm:pt>
    <dgm:pt modelId="{ECF2A49F-DDB0-4C41-8EA9-BE9AE84422BD}" type="sibTrans" cxnId="{DC72F8EC-E4BA-4129-9DA8-6AC49280575E}">
      <dgm:prSet/>
      <dgm:spPr/>
      <dgm:t>
        <a:bodyPr/>
        <a:lstStyle/>
        <a:p>
          <a:endParaRPr lang="en-GB"/>
        </a:p>
      </dgm:t>
    </dgm:pt>
    <dgm:pt modelId="{62C767DA-2A1F-4024-B419-0831871E8FDA}">
      <dgm:prSet custT="1"/>
      <dgm:spPr/>
      <dgm:t>
        <a:bodyPr/>
        <a:lstStyle/>
        <a:p>
          <a:pPr algn="just"/>
          <a:r>
            <a:rPr lang="en-US" sz="1800" dirty="0" smtClean="0">
              <a:latin typeface="Cambria" pitchFamily="18" charset="0"/>
            </a:rPr>
            <a:t>Two </a:t>
          </a:r>
          <a:r>
            <a:rPr lang="en-US" sz="1800" dirty="0" smtClean="0">
              <a:latin typeface="Cambria" pitchFamily="18" charset="0"/>
            </a:rPr>
            <a:t>Antenna per Frequency Band</a:t>
          </a:r>
          <a:endParaRPr lang="en-US" sz="1800" dirty="0">
            <a:latin typeface="Cambria" pitchFamily="18" charset="0"/>
          </a:endParaRPr>
        </a:p>
      </dgm:t>
    </dgm:pt>
    <dgm:pt modelId="{7330B3E8-B77B-4AAB-9EC1-550997DD58B2}" type="parTrans" cxnId="{807CA9C7-9533-4C01-AC4E-0C0BF589CBF3}">
      <dgm:prSet/>
      <dgm:spPr/>
      <dgm:t>
        <a:bodyPr/>
        <a:lstStyle/>
        <a:p>
          <a:endParaRPr lang="en-GB"/>
        </a:p>
      </dgm:t>
    </dgm:pt>
    <dgm:pt modelId="{98AF3B2E-7FBA-43A9-8B67-CBEAF2B0E2E1}" type="sibTrans" cxnId="{807CA9C7-9533-4C01-AC4E-0C0BF589CBF3}">
      <dgm:prSet/>
      <dgm:spPr/>
      <dgm:t>
        <a:bodyPr/>
        <a:lstStyle/>
        <a:p>
          <a:endParaRPr lang="en-GB"/>
        </a:p>
      </dgm:t>
    </dgm:pt>
    <dgm:pt modelId="{2DE42800-D301-4762-A75B-6A6CABE8DDD6}">
      <dgm:prSet custT="1"/>
      <dgm:spPr/>
      <dgm:t>
        <a:bodyPr/>
        <a:lstStyle/>
        <a:p>
          <a:pPr algn="just"/>
          <a:r>
            <a:rPr lang="en-US" sz="1800" dirty="0" smtClean="0">
              <a:latin typeface="Cambria" pitchFamily="18" charset="0"/>
            </a:rPr>
            <a:t>Geographically Separated</a:t>
          </a:r>
          <a:endParaRPr lang="en-US" sz="1800" dirty="0">
            <a:latin typeface="Cambria" pitchFamily="18" charset="0"/>
          </a:endParaRPr>
        </a:p>
      </dgm:t>
    </dgm:pt>
    <dgm:pt modelId="{4915C7E7-C929-42E3-B5A1-A1672F887A0D}" type="parTrans" cxnId="{12A1062E-95BB-4597-92EC-BFBB48410034}">
      <dgm:prSet/>
      <dgm:spPr/>
      <dgm:t>
        <a:bodyPr/>
        <a:lstStyle/>
        <a:p>
          <a:endParaRPr lang="en-GB"/>
        </a:p>
      </dgm:t>
    </dgm:pt>
    <dgm:pt modelId="{725250B9-6A81-408F-B58C-B2E225AE6A6B}" type="sibTrans" cxnId="{12A1062E-95BB-4597-92EC-BFBB48410034}">
      <dgm:prSet/>
      <dgm:spPr/>
      <dgm:t>
        <a:bodyPr/>
        <a:lstStyle/>
        <a:p>
          <a:endParaRPr lang="en-GB"/>
        </a:p>
      </dgm:t>
    </dgm:pt>
    <dgm:pt modelId="{C03FAD10-D15D-44E3-9F26-2481C44C753C}">
      <dgm:prSet custT="1"/>
      <dgm:spPr/>
      <dgm:t>
        <a:bodyPr/>
        <a:lstStyle/>
        <a:p>
          <a:pPr algn="just"/>
          <a:r>
            <a:rPr lang="en-US" sz="1800" dirty="0" smtClean="0">
              <a:latin typeface="Cambria" pitchFamily="18" charset="0"/>
            </a:rPr>
            <a:t>Remotely Controlled</a:t>
          </a:r>
          <a:endParaRPr lang="en-US" sz="1800" dirty="0">
            <a:latin typeface="Cambria" pitchFamily="18" charset="0"/>
          </a:endParaRPr>
        </a:p>
      </dgm:t>
    </dgm:pt>
    <dgm:pt modelId="{33CD47A2-A343-451A-BD82-60C902C32207}" type="parTrans" cxnId="{FCD1C4EE-BFAA-4589-957C-E73E92800FD4}">
      <dgm:prSet/>
      <dgm:spPr/>
      <dgm:t>
        <a:bodyPr/>
        <a:lstStyle/>
        <a:p>
          <a:endParaRPr lang="en-GB"/>
        </a:p>
      </dgm:t>
    </dgm:pt>
    <dgm:pt modelId="{568152AD-C001-4355-897B-0B43ECE0B93D}" type="sibTrans" cxnId="{FCD1C4EE-BFAA-4589-957C-E73E92800FD4}">
      <dgm:prSet/>
      <dgm:spPr/>
      <dgm:t>
        <a:bodyPr/>
        <a:lstStyle/>
        <a:p>
          <a:endParaRPr lang="en-GB"/>
        </a:p>
      </dgm:t>
    </dgm:pt>
    <dgm:pt modelId="{CD951F54-CB8F-4F0A-89DD-AFE2AED1C51D}">
      <dgm:prSet custT="1"/>
      <dgm:spPr/>
      <dgm:t>
        <a:bodyPr/>
        <a:lstStyle/>
        <a:p>
          <a:pPr algn="just"/>
          <a:r>
            <a:rPr lang="en-US" sz="1800" dirty="0" smtClean="0">
              <a:latin typeface="Cambria" pitchFamily="18" charset="0"/>
            </a:rPr>
            <a:t>Size Function of Satellites Used</a:t>
          </a:r>
          <a:endParaRPr lang="en-US" sz="1800" dirty="0">
            <a:latin typeface="Cambria" pitchFamily="18" charset="0"/>
          </a:endParaRPr>
        </a:p>
      </dgm:t>
    </dgm:pt>
    <dgm:pt modelId="{2A21D940-B072-4ECF-B5BD-BBEE0B258E48}" type="parTrans" cxnId="{7F8661E0-D962-411D-A29D-CE7E5E2BA8BD}">
      <dgm:prSet/>
      <dgm:spPr/>
      <dgm:t>
        <a:bodyPr/>
        <a:lstStyle/>
        <a:p>
          <a:endParaRPr lang="en-GB"/>
        </a:p>
      </dgm:t>
    </dgm:pt>
    <dgm:pt modelId="{6600AC13-9F7B-48AD-9A40-56473B81680F}" type="sibTrans" cxnId="{7F8661E0-D962-411D-A29D-CE7E5E2BA8BD}">
      <dgm:prSet/>
      <dgm:spPr/>
      <dgm:t>
        <a:bodyPr/>
        <a:lstStyle/>
        <a:p>
          <a:endParaRPr lang="en-GB"/>
        </a:p>
      </dgm:t>
    </dgm:pt>
    <dgm:pt modelId="{9B457D7D-43A5-4885-9A5D-BE6CA8502D49}">
      <dgm:prSet custT="1"/>
      <dgm:spPr/>
      <dgm:t>
        <a:bodyPr/>
        <a:lstStyle/>
        <a:p>
          <a:pPr algn="just"/>
          <a:r>
            <a:rPr lang="en-US" sz="1800" dirty="0" smtClean="0">
              <a:latin typeface="Cambria" pitchFamily="18" charset="0"/>
            </a:rPr>
            <a:t>Rain Fade</a:t>
          </a:r>
          <a:endParaRPr lang="en-US" sz="1800" dirty="0">
            <a:latin typeface="Cambria" pitchFamily="18" charset="0"/>
          </a:endParaRPr>
        </a:p>
      </dgm:t>
    </dgm:pt>
    <dgm:pt modelId="{EE940673-EC7D-4211-BCC0-46FE0D92B297}" type="parTrans" cxnId="{C5B52A36-8234-4037-8B31-97991D28094E}">
      <dgm:prSet/>
      <dgm:spPr/>
      <dgm:t>
        <a:bodyPr/>
        <a:lstStyle/>
        <a:p>
          <a:endParaRPr lang="en-GB"/>
        </a:p>
      </dgm:t>
    </dgm:pt>
    <dgm:pt modelId="{F03E1540-A1EC-4932-99B4-5178C1BAFAAD}" type="sibTrans" cxnId="{C5B52A36-8234-4037-8B31-97991D28094E}">
      <dgm:prSet/>
      <dgm:spPr/>
      <dgm:t>
        <a:bodyPr/>
        <a:lstStyle/>
        <a:p>
          <a:endParaRPr lang="en-GB"/>
        </a:p>
      </dgm:t>
    </dgm:pt>
    <dgm:pt modelId="{670EB59A-CD65-4B61-8A68-448D0B38F350}">
      <dgm:prSet custT="1"/>
      <dgm:spPr/>
      <dgm:t>
        <a:bodyPr/>
        <a:lstStyle/>
        <a:p>
          <a:pPr algn="just"/>
          <a:r>
            <a:rPr lang="en-US" sz="1800" dirty="0" smtClean="0">
              <a:latin typeface="Cambria" pitchFamily="18" charset="0"/>
            </a:rPr>
            <a:t>Frequency Plans</a:t>
          </a:r>
          <a:endParaRPr lang="en-US" sz="1800" dirty="0">
            <a:latin typeface="Cambria" pitchFamily="18" charset="0"/>
          </a:endParaRPr>
        </a:p>
      </dgm:t>
    </dgm:pt>
    <dgm:pt modelId="{ADE81BE9-29EC-4018-A867-94EDA295FF4D}" type="parTrans" cxnId="{4924F172-DA7F-4C5C-8114-BCA9A3D4DF95}">
      <dgm:prSet/>
      <dgm:spPr/>
      <dgm:t>
        <a:bodyPr/>
        <a:lstStyle/>
        <a:p>
          <a:endParaRPr lang="en-GB"/>
        </a:p>
      </dgm:t>
    </dgm:pt>
    <dgm:pt modelId="{51F0AFCA-2D2E-4853-83BB-CCA43385E35D}" type="sibTrans" cxnId="{4924F172-DA7F-4C5C-8114-BCA9A3D4DF95}">
      <dgm:prSet/>
      <dgm:spPr/>
      <dgm:t>
        <a:bodyPr/>
        <a:lstStyle/>
        <a:p>
          <a:endParaRPr lang="en-GB"/>
        </a:p>
      </dgm:t>
    </dgm:pt>
    <dgm:pt modelId="{DC3C82A1-86E1-4369-AB77-6032B35BC278}">
      <dgm:prSet custT="1"/>
      <dgm:spPr/>
      <dgm:t>
        <a:bodyPr/>
        <a:lstStyle/>
        <a:p>
          <a:pPr algn="just"/>
          <a:r>
            <a:rPr lang="en-US" sz="1800" dirty="0" smtClean="0">
              <a:latin typeface="Cambria" pitchFamily="18" charset="0"/>
            </a:rPr>
            <a:t>Orbital Ephemeris</a:t>
          </a:r>
          <a:endParaRPr lang="en-US" sz="1800" dirty="0">
            <a:latin typeface="Cambria" pitchFamily="18" charset="0"/>
          </a:endParaRPr>
        </a:p>
      </dgm:t>
    </dgm:pt>
    <dgm:pt modelId="{3954FA1F-4BAB-4CD2-A5F6-E2463A56EB89}" type="parTrans" cxnId="{CC6AC297-0F4F-448E-BCC9-D69F15A50539}">
      <dgm:prSet/>
      <dgm:spPr/>
      <dgm:t>
        <a:bodyPr/>
        <a:lstStyle/>
        <a:p>
          <a:endParaRPr lang="en-GB"/>
        </a:p>
      </dgm:t>
    </dgm:pt>
    <dgm:pt modelId="{44600D6C-E517-4CA1-9074-95124D09043E}" type="sibTrans" cxnId="{CC6AC297-0F4F-448E-BCC9-D69F15A50539}">
      <dgm:prSet/>
      <dgm:spPr/>
      <dgm:t>
        <a:bodyPr/>
        <a:lstStyle/>
        <a:p>
          <a:endParaRPr lang="en-GB"/>
        </a:p>
      </dgm:t>
    </dgm:pt>
    <dgm:pt modelId="{FC3C4EC2-62C2-4199-AA48-0CE03B64158B}">
      <dgm:prSet custT="1"/>
      <dgm:spPr/>
      <dgm:t>
        <a:bodyPr/>
        <a:lstStyle/>
        <a:p>
          <a:pPr algn="just"/>
          <a:r>
            <a:rPr lang="en-US" sz="1800" dirty="0" smtClean="0">
              <a:latin typeface="Cambria" pitchFamily="18" charset="0"/>
            </a:rPr>
            <a:t>Orbital Separation</a:t>
          </a:r>
          <a:endParaRPr lang="en-US" sz="1800" dirty="0">
            <a:latin typeface="Cambria" pitchFamily="18" charset="0"/>
          </a:endParaRPr>
        </a:p>
      </dgm:t>
    </dgm:pt>
    <dgm:pt modelId="{87117CAE-BDCB-462C-B36C-A320225E4020}" type="parTrans" cxnId="{258AF80D-0B6E-434F-99B9-A254AFAB1800}">
      <dgm:prSet/>
      <dgm:spPr/>
      <dgm:t>
        <a:bodyPr/>
        <a:lstStyle/>
        <a:p>
          <a:endParaRPr lang="en-GB"/>
        </a:p>
      </dgm:t>
    </dgm:pt>
    <dgm:pt modelId="{F23EE9CE-F477-404C-968A-CD232817C5D4}" type="sibTrans" cxnId="{258AF80D-0B6E-434F-99B9-A254AFAB1800}">
      <dgm:prSet/>
      <dgm:spPr/>
      <dgm:t>
        <a:bodyPr/>
        <a:lstStyle/>
        <a:p>
          <a:endParaRPr lang="en-GB"/>
        </a:p>
      </dgm:t>
    </dgm:pt>
    <dgm:pt modelId="{9165AAEC-43EA-4E54-8A7E-F1E74D8622E4}">
      <dgm:prSet custT="1"/>
      <dgm:spPr/>
      <dgm:t>
        <a:bodyPr/>
        <a:lstStyle/>
        <a:p>
          <a:pPr algn="just"/>
          <a:r>
            <a:rPr lang="en-US" sz="1800" dirty="0" smtClean="0">
              <a:latin typeface="Cambria" pitchFamily="18" charset="0"/>
            </a:rPr>
            <a:t>Ephemeris Error Compensation</a:t>
          </a:r>
          <a:endParaRPr lang="en-US" sz="1800" dirty="0">
            <a:latin typeface="Cambria" pitchFamily="18" charset="0"/>
          </a:endParaRPr>
        </a:p>
      </dgm:t>
    </dgm:pt>
    <dgm:pt modelId="{9623B2C4-6361-4195-A6F9-B64D8E848528}" type="parTrans" cxnId="{211ED401-1BA9-4C3F-AF5F-656AD9347826}">
      <dgm:prSet/>
      <dgm:spPr/>
      <dgm:t>
        <a:bodyPr/>
        <a:lstStyle/>
        <a:p>
          <a:endParaRPr lang="en-GB"/>
        </a:p>
      </dgm:t>
    </dgm:pt>
    <dgm:pt modelId="{40AB43C8-6B81-46D5-9F20-E5F83DAA9423}" type="sibTrans" cxnId="{211ED401-1BA9-4C3F-AF5F-656AD9347826}">
      <dgm:prSet/>
      <dgm:spPr/>
      <dgm:t>
        <a:bodyPr/>
        <a:lstStyle/>
        <a:p>
          <a:endParaRPr lang="en-GB"/>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BA59820A-EE36-4346-846C-3B9525E3FF51}" type="pres">
      <dgm:prSet presAssocID="{3F37171C-A73A-4E80-9275-E1B1789FBC6A}" presName="parentText" presStyleLbl="node1" presStyleIdx="0" presStyleCnt="3">
        <dgm:presLayoutVars>
          <dgm:chMax val="0"/>
          <dgm:bulletEnabled val="1"/>
        </dgm:presLayoutVars>
      </dgm:prSet>
      <dgm:spPr/>
      <dgm:t>
        <a:bodyPr/>
        <a:lstStyle/>
        <a:p>
          <a:endParaRPr lang="en-US"/>
        </a:p>
      </dgm:t>
    </dgm:pt>
    <dgm:pt modelId="{8C976B6F-36EF-4529-B5AD-ADD26BB58E33}" type="pres">
      <dgm:prSet presAssocID="{3F37171C-A73A-4E80-9275-E1B1789FBC6A}" presName="childText" presStyleLbl="revTx" presStyleIdx="0" presStyleCnt="3">
        <dgm:presLayoutVars>
          <dgm:bulletEnabled val="1"/>
        </dgm:presLayoutVars>
      </dgm:prSet>
      <dgm:spPr/>
      <dgm:t>
        <a:bodyPr/>
        <a:lstStyle/>
        <a:p>
          <a:endParaRPr lang="en-GB"/>
        </a:p>
      </dgm:t>
    </dgm:pt>
    <dgm:pt modelId="{D4DBB9B2-1F03-46B5-B132-B4C50AB32033}" type="pres">
      <dgm:prSet presAssocID="{E6549DEC-2D77-4D96-AB22-4BD1BB6D599E}" presName="parentText" presStyleLbl="node1" presStyleIdx="1" presStyleCnt="3">
        <dgm:presLayoutVars>
          <dgm:chMax val="0"/>
          <dgm:bulletEnabled val="1"/>
        </dgm:presLayoutVars>
      </dgm:prSet>
      <dgm:spPr/>
      <dgm:t>
        <a:bodyPr/>
        <a:lstStyle/>
        <a:p>
          <a:endParaRPr lang="en-US"/>
        </a:p>
      </dgm:t>
    </dgm:pt>
    <dgm:pt modelId="{8E983ABF-34C3-4BF9-8AC8-0EA4DA65BF7B}" type="pres">
      <dgm:prSet presAssocID="{E6549DEC-2D77-4D96-AB22-4BD1BB6D599E}" presName="childText" presStyleLbl="revTx" presStyleIdx="1" presStyleCnt="3">
        <dgm:presLayoutVars>
          <dgm:bulletEnabled val="1"/>
        </dgm:presLayoutVars>
      </dgm:prSet>
      <dgm:spPr/>
      <dgm:t>
        <a:bodyPr/>
        <a:lstStyle/>
        <a:p>
          <a:endParaRPr lang="en-GB"/>
        </a:p>
      </dgm:t>
    </dgm:pt>
    <dgm:pt modelId="{1B80191F-F0A3-4770-8A8F-6A209F9C7A72}" type="pres">
      <dgm:prSet presAssocID="{985BBD6A-B662-41E1-9507-616DA9735918}" presName="parentText" presStyleLbl="node1" presStyleIdx="2" presStyleCnt="3">
        <dgm:presLayoutVars>
          <dgm:chMax val="0"/>
          <dgm:bulletEnabled val="1"/>
        </dgm:presLayoutVars>
      </dgm:prSet>
      <dgm:spPr/>
      <dgm:t>
        <a:bodyPr/>
        <a:lstStyle/>
        <a:p>
          <a:endParaRPr lang="en-US"/>
        </a:p>
      </dgm:t>
    </dgm:pt>
    <dgm:pt modelId="{D34AD5D4-89A9-4B8A-A0A6-D1519CE6DB57}" type="pres">
      <dgm:prSet presAssocID="{985BBD6A-B662-41E1-9507-616DA9735918}" presName="childText" presStyleLbl="revTx" presStyleIdx="2" presStyleCnt="3">
        <dgm:presLayoutVars>
          <dgm:bulletEnabled val="1"/>
        </dgm:presLayoutVars>
      </dgm:prSet>
      <dgm:spPr/>
      <dgm:t>
        <a:bodyPr/>
        <a:lstStyle/>
        <a:p>
          <a:endParaRPr lang="en-GB"/>
        </a:p>
      </dgm:t>
    </dgm:pt>
  </dgm:ptLst>
  <dgm:cxnLst>
    <dgm:cxn modelId="{3C5F9A6E-BDCA-4ADA-B7FE-E1C308DBF2A4}" type="presOf" srcId="{670EB59A-CD65-4B61-8A68-448D0B38F350}" destId="{D34AD5D4-89A9-4B8A-A0A6-D1519CE6DB57}" srcOrd="0" destOrd="0" presId="urn:microsoft.com/office/officeart/2005/8/layout/vList2"/>
    <dgm:cxn modelId="{482EAFBD-30EC-4275-931A-A8382D40108F}" type="presOf" srcId="{8F0E26A7-7F5C-411C-A59C-09D289FAB12B}" destId="{8C976B6F-36EF-4529-B5AD-ADD26BB58E33}" srcOrd="0" destOrd="0" presId="urn:microsoft.com/office/officeart/2005/8/layout/vList2"/>
    <dgm:cxn modelId="{723E464F-B302-481F-B751-0A9C4622C874}" type="presOf" srcId="{9B457D7D-43A5-4885-9A5D-BE6CA8502D49}" destId="{8E983ABF-34C3-4BF9-8AC8-0EA4DA65BF7B}" srcOrd="0" destOrd="2" presId="urn:microsoft.com/office/officeart/2005/8/layout/vList2"/>
    <dgm:cxn modelId="{55DEE8DC-B090-4626-8542-434C06CE193F}" srcId="{446B52CA-BDF8-4671-93B9-5B638BF89015}" destId="{3F37171C-A73A-4E80-9275-E1B1789FBC6A}" srcOrd="0" destOrd="0" parTransId="{5C645CC0-331D-43E4-91E1-F2AD9479C0B4}" sibTransId="{4C59E8E6-AC39-4779-816B-84776537F2E3}"/>
    <dgm:cxn modelId="{F0993604-2960-4735-98C5-860668E7D8B4}" type="presOf" srcId="{E6549DEC-2D77-4D96-AB22-4BD1BB6D599E}" destId="{D4DBB9B2-1F03-46B5-B132-B4C50AB32033}" srcOrd="0" destOrd="0" presId="urn:microsoft.com/office/officeart/2005/8/layout/vList2"/>
    <dgm:cxn modelId="{B05BD590-EE0B-458F-A6D3-C304D2A56940}" type="presOf" srcId="{D9F25F53-E51C-41DA-852E-7AB49FC5C8DD}" destId="{8C976B6F-36EF-4529-B5AD-ADD26BB58E33}" srcOrd="0" destOrd="1" presId="urn:microsoft.com/office/officeart/2005/8/layout/vList2"/>
    <dgm:cxn modelId="{4924F172-DA7F-4C5C-8114-BCA9A3D4DF95}" srcId="{985BBD6A-B662-41E1-9507-616DA9735918}" destId="{670EB59A-CD65-4B61-8A68-448D0B38F350}" srcOrd="0" destOrd="0" parTransId="{ADE81BE9-29EC-4018-A867-94EDA295FF4D}" sibTransId="{51F0AFCA-2D2E-4853-83BB-CCA43385E35D}"/>
    <dgm:cxn modelId="{85A96177-3FD4-489F-9EAC-48A556A95602}" type="presOf" srcId="{9165AAEC-43EA-4E54-8A7E-F1E74D8622E4}" destId="{D34AD5D4-89A9-4B8A-A0A6-D1519CE6DB57}" srcOrd="0" destOrd="3" presId="urn:microsoft.com/office/officeart/2005/8/layout/vList2"/>
    <dgm:cxn modelId="{4A4B4E75-DCB3-4C91-B787-372EE400BCBF}" type="presOf" srcId="{C03FAD10-D15D-44E3-9F26-2481C44C753C}" destId="{8E983ABF-34C3-4BF9-8AC8-0EA4DA65BF7B}" srcOrd="0" destOrd="4" presId="urn:microsoft.com/office/officeart/2005/8/layout/vList2"/>
    <dgm:cxn modelId="{B8C03736-7029-49AA-924F-17D5941CAF47}" type="presOf" srcId="{2DE42800-D301-4762-A75B-6A6CABE8DDD6}" destId="{8E983ABF-34C3-4BF9-8AC8-0EA4DA65BF7B}" srcOrd="0" destOrd="3" presId="urn:microsoft.com/office/officeart/2005/8/layout/vList2"/>
    <dgm:cxn modelId="{CC6AC297-0F4F-448E-BCC9-D69F15A50539}" srcId="{985BBD6A-B662-41E1-9507-616DA9735918}" destId="{DC3C82A1-86E1-4369-AB77-6032B35BC278}" srcOrd="1" destOrd="0" parTransId="{3954FA1F-4BAB-4CD2-A5F6-E2463A56EB89}" sibTransId="{44600D6C-E517-4CA1-9074-95124D09043E}"/>
    <dgm:cxn modelId="{12A1062E-95BB-4597-92EC-BFBB48410034}" srcId="{E6549DEC-2D77-4D96-AB22-4BD1BB6D599E}" destId="{2DE42800-D301-4762-A75B-6A6CABE8DDD6}" srcOrd="1" destOrd="0" parTransId="{4915C7E7-C929-42E3-B5A1-A1672F887A0D}" sibTransId="{725250B9-6A81-408F-B58C-B2E225AE6A6B}"/>
    <dgm:cxn modelId="{6C82EFEF-BC38-4063-90D3-DF007ECB8464}" type="presOf" srcId="{FC3C4EC2-62C2-4199-AA48-0CE03B64158B}" destId="{D34AD5D4-89A9-4B8A-A0A6-D1519CE6DB57}" srcOrd="0" destOrd="2" presId="urn:microsoft.com/office/officeart/2005/8/layout/vList2"/>
    <dgm:cxn modelId="{5C571A1E-78DC-4006-99AD-FD417F5C89DF}" srcId="{3F37171C-A73A-4E80-9275-E1B1789FBC6A}" destId="{8F0E26A7-7F5C-411C-A59C-09D289FAB12B}" srcOrd="0" destOrd="0" parTransId="{8EE4C5D6-DB2B-4B47-9F2E-41DEDEF9A7B2}" sibTransId="{B292E655-212C-446C-9FD0-8C8520010606}"/>
    <dgm:cxn modelId="{C68F9987-89DD-4467-A344-D42FA0B8C79B}" type="presOf" srcId="{446B52CA-BDF8-4671-93B9-5B638BF89015}" destId="{0DEDF726-B5A2-4696-953F-E21A7103BA8D}" srcOrd="0" destOrd="0" presId="urn:microsoft.com/office/officeart/2005/8/layout/vList2"/>
    <dgm:cxn modelId="{807CA9C7-9533-4C01-AC4E-0C0BF589CBF3}" srcId="{E6549DEC-2D77-4D96-AB22-4BD1BB6D599E}" destId="{62C767DA-2A1F-4024-B419-0831871E8FDA}" srcOrd="0" destOrd="0" parTransId="{7330B3E8-B77B-4AAB-9EC1-550997DD58B2}" sibTransId="{98AF3B2E-7FBA-43A9-8B67-CBEAF2B0E2E1}"/>
    <dgm:cxn modelId="{C5B52A36-8234-4037-8B31-97991D28094E}" srcId="{62C767DA-2A1F-4024-B419-0831871E8FDA}" destId="{9B457D7D-43A5-4885-9A5D-BE6CA8502D49}" srcOrd="1" destOrd="0" parTransId="{EE940673-EC7D-4211-BCC0-46FE0D92B297}" sibTransId="{F03E1540-A1EC-4932-99B4-5178C1BAFAAD}"/>
    <dgm:cxn modelId="{24132201-E3C3-4A45-98E3-9A77A8DF84A4}" type="presOf" srcId="{DC3C82A1-86E1-4369-AB77-6032B35BC278}" destId="{D34AD5D4-89A9-4B8A-A0A6-D1519CE6DB57}" srcOrd="0" destOrd="1" presId="urn:microsoft.com/office/officeart/2005/8/layout/vList2"/>
    <dgm:cxn modelId="{7F8661E0-D962-411D-A29D-CE7E5E2BA8BD}" srcId="{62C767DA-2A1F-4024-B419-0831871E8FDA}" destId="{CD951F54-CB8F-4F0A-89DD-AFE2AED1C51D}" srcOrd="0" destOrd="0" parTransId="{2A21D940-B072-4ECF-B5BD-BBEE0B258E48}" sibTransId="{6600AC13-9F7B-48AD-9A40-56473B81680F}"/>
    <dgm:cxn modelId="{29618360-D321-47B6-9FE3-9C4016DCDC0A}" type="presOf" srcId="{62C767DA-2A1F-4024-B419-0831871E8FDA}" destId="{8E983ABF-34C3-4BF9-8AC8-0EA4DA65BF7B}" srcOrd="0" destOrd="0" presId="urn:microsoft.com/office/officeart/2005/8/layout/vList2"/>
    <dgm:cxn modelId="{DC72F8EC-E4BA-4129-9DA8-6AC49280575E}" srcId="{3F37171C-A73A-4E80-9275-E1B1789FBC6A}" destId="{D9F25F53-E51C-41DA-852E-7AB49FC5C8DD}" srcOrd="1" destOrd="0" parTransId="{F508D19E-DF2B-49D7-829D-D3AC6FD96771}" sibTransId="{ECF2A49F-DDB0-4C41-8EA9-BE9AE84422BD}"/>
    <dgm:cxn modelId="{FF7BA767-EF53-4ABA-8216-95BF83474F5A}" type="presOf" srcId="{3F37171C-A73A-4E80-9275-E1B1789FBC6A}" destId="{BA59820A-EE36-4346-846C-3B9525E3FF51}" srcOrd="0" destOrd="0" presId="urn:microsoft.com/office/officeart/2005/8/layout/vList2"/>
    <dgm:cxn modelId="{258AF80D-0B6E-434F-99B9-A254AFAB1800}" srcId="{985BBD6A-B662-41E1-9507-616DA9735918}" destId="{FC3C4EC2-62C2-4199-AA48-0CE03B64158B}" srcOrd="2" destOrd="0" parTransId="{87117CAE-BDCB-462C-B36C-A320225E4020}" sibTransId="{F23EE9CE-F477-404C-968A-CD232817C5D4}"/>
    <dgm:cxn modelId="{7055707B-DBC2-4781-BCC5-209C8AE68ADE}" type="presOf" srcId="{985BBD6A-B662-41E1-9507-616DA9735918}" destId="{1B80191F-F0A3-4770-8A8F-6A209F9C7A72}" srcOrd="0" destOrd="0" presId="urn:microsoft.com/office/officeart/2005/8/layout/vList2"/>
    <dgm:cxn modelId="{7B1462BB-A5BB-409B-8BEC-C7FAB6AE6DF4}" srcId="{446B52CA-BDF8-4671-93B9-5B638BF89015}" destId="{E6549DEC-2D77-4D96-AB22-4BD1BB6D599E}" srcOrd="1" destOrd="0" parTransId="{7C8FFCC6-B024-43E5-AED2-C74ADF3920B2}" sibTransId="{CDEB6CBF-8585-4568-AB28-BD4C4376DDAA}"/>
    <dgm:cxn modelId="{211ED401-1BA9-4C3F-AF5F-656AD9347826}" srcId="{985BBD6A-B662-41E1-9507-616DA9735918}" destId="{9165AAEC-43EA-4E54-8A7E-F1E74D8622E4}" srcOrd="3" destOrd="0" parTransId="{9623B2C4-6361-4195-A6F9-B64D8E848528}" sibTransId="{40AB43C8-6B81-46D5-9F20-E5F83DAA9423}"/>
    <dgm:cxn modelId="{BCB700CD-F662-47EA-BE3E-96DD30BE3D82}" type="presOf" srcId="{CD951F54-CB8F-4F0A-89DD-AFE2AED1C51D}" destId="{8E983ABF-34C3-4BF9-8AC8-0EA4DA65BF7B}" srcOrd="0" destOrd="1" presId="urn:microsoft.com/office/officeart/2005/8/layout/vList2"/>
    <dgm:cxn modelId="{0977A60C-5DB3-49AE-9413-00964550FFD4}" srcId="{446B52CA-BDF8-4671-93B9-5B638BF89015}" destId="{985BBD6A-B662-41E1-9507-616DA9735918}" srcOrd="2" destOrd="0" parTransId="{2F44E4D8-D46E-4F1E-88DB-95EDC2EB77B0}" sibTransId="{464A4EDA-3DF7-410A-98F3-00E3DBA2EF47}"/>
    <dgm:cxn modelId="{FCD1C4EE-BFAA-4589-957C-E73E92800FD4}" srcId="{E6549DEC-2D77-4D96-AB22-4BD1BB6D599E}" destId="{C03FAD10-D15D-44E3-9F26-2481C44C753C}" srcOrd="2" destOrd="0" parTransId="{33CD47A2-A343-451A-BD82-60C902C32207}" sibTransId="{568152AD-C001-4355-897B-0B43ECE0B93D}"/>
    <dgm:cxn modelId="{E516AE18-47A7-46D6-9299-B7F4CC6F64C7}" type="presParOf" srcId="{0DEDF726-B5A2-4696-953F-E21A7103BA8D}" destId="{BA59820A-EE36-4346-846C-3B9525E3FF51}" srcOrd="0" destOrd="0" presId="urn:microsoft.com/office/officeart/2005/8/layout/vList2"/>
    <dgm:cxn modelId="{00B689CA-899E-42C5-8AE5-83A3085ACC44}" type="presParOf" srcId="{0DEDF726-B5A2-4696-953F-E21A7103BA8D}" destId="{8C976B6F-36EF-4529-B5AD-ADD26BB58E33}" srcOrd="1" destOrd="0" presId="urn:microsoft.com/office/officeart/2005/8/layout/vList2"/>
    <dgm:cxn modelId="{BC92BEE3-D4D3-4A5D-B29C-5F0318EADF84}" type="presParOf" srcId="{0DEDF726-B5A2-4696-953F-E21A7103BA8D}" destId="{D4DBB9B2-1F03-46B5-B132-B4C50AB32033}" srcOrd="2" destOrd="0" presId="urn:microsoft.com/office/officeart/2005/8/layout/vList2"/>
    <dgm:cxn modelId="{2C8B66AF-7EA2-47FB-A3C7-4CF24BEF2778}" type="presParOf" srcId="{0DEDF726-B5A2-4696-953F-E21A7103BA8D}" destId="{8E983ABF-34C3-4BF9-8AC8-0EA4DA65BF7B}" srcOrd="3" destOrd="0" presId="urn:microsoft.com/office/officeart/2005/8/layout/vList2"/>
    <dgm:cxn modelId="{554FE3BD-2536-40F3-9937-B98973CFD2F0}" type="presParOf" srcId="{0DEDF726-B5A2-4696-953F-E21A7103BA8D}" destId="{1B80191F-F0A3-4770-8A8F-6A209F9C7A72}" srcOrd="4" destOrd="0" presId="urn:microsoft.com/office/officeart/2005/8/layout/vList2"/>
    <dgm:cxn modelId="{2C350F7F-BD05-4A67-BE23-2758F83E5D23}" type="presParOf" srcId="{0DEDF726-B5A2-4696-953F-E21A7103BA8D}" destId="{D34AD5D4-89A9-4B8A-A0A6-D1519CE6DB5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latin typeface="Cambria" pitchFamily="18" charset="0"/>
            </a:rPr>
            <a:t>Sensitivity</a:t>
          </a:r>
          <a:endParaRPr lang="en-US" sz="1800" dirty="0" smtClean="0">
            <a:latin typeface="Cambria" pitchFamily="18" charset="0"/>
          </a:endParaRPr>
        </a:p>
      </dgm:t>
    </dgm:pt>
    <dgm:pt modelId="{5C645CC0-331D-43E4-91E1-F2AD9479C0B4}" type="parTrans" cxnId="{55DEE8DC-B090-4626-8542-434C06CE193F}">
      <dgm:prSet/>
      <dgm:spPr/>
      <dgm:t>
        <a:bodyPr/>
        <a:lstStyle/>
        <a:p>
          <a:endParaRPr lang="en-US" sz="1800">
            <a:solidFill>
              <a:schemeClr val="tx1"/>
            </a:solidFill>
            <a:latin typeface="Cambria" pitchFamily="18" charset="0"/>
          </a:endParaRPr>
        </a:p>
      </dgm:t>
    </dgm:pt>
    <dgm:pt modelId="{4C59E8E6-AC39-4779-816B-84776537F2E3}" type="sibTrans" cxnId="{55DEE8DC-B090-4626-8542-434C06CE193F}">
      <dgm:prSet/>
      <dgm:spPr/>
      <dgm:t>
        <a:bodyPr/>
        <a:lstStyle/>
        <a:p>
          <a:endParaRPr lang="en-US" sz="1800">
            <a:solidFill>
              <a:schemeClr val="tx1"/>
            </a:solidFill>
            <a:latin typeface="Cambria" pitchFamily="18" charset="0"/>
          </a:endParaRPr>
        </a:p>
      </dgm:t>
    </dgm:pt>
    <dgm:pt modelId="{E6549DEC-2D77-4D96-AB22-4BD1BB6D599E}">
      <dgm:prSet custT="1"/>
      <dgm:spPr/>
      <dgm:t>
        <a:bodyPr/>
        <a:lstStyle/>
        <a:p>
          <a:pPr algn="just"/>
          <a:r>
            <a:rPr lang="en-GB" sz="1800" dirty="0" smtClean="0">
              <a:latin typeface="Cambria" pitchFamily="18" charset="0"/>
            </a:rPr>
            <a:t>Accuracy</a:t>
          </a:r>
          <a:endParaRPr lang="en-US" sz="1800" dirty="0">
            <a:latin typeface="Cambria" pitchFamily="18" charset="0"/>
          </a:endParaRPr>
        </a:p>
      </dgm:t>
    </dgm:pt>
    <dgm:pt modelId="{7C8FFCC6-B024-43E5-AED2-C74ADF3920B2}" type="parTrans" cxnId="{7B1462BB-A5BB-409B-8BEC-C7FAB6AE6DF4}">
      <dgm:prSet/>
      <dgm:spPr/>
      <dgm:t>
        <a:bodyPr/>
        <a:lstStyle/>
        <a:p>
          <a:endParaRPr lang="en-US" sz="1800">
            <a:solidFill>
              <a:schemeClr val="tx1"/>
            </a:solidFill>
            <a:latin typeface="Cambria" pitchFamily="18" charset="0"/>
          </a:endParaRPr>
        </a:p>
      </dgm:t>
    </dgm:pt>
    <dgm:pt modelId="{CDEB6CBF-8585-4568-AB28-BD4C4376DDAA}" type="sibTrans" cxnId="{7B1462BB-A5BB-409B-8BEC-C7FAB6AE6DF4}">
      <dgm:prSet/>
      <dgm:spPr/>
      <dgm:t>
        <a:bodyPr/>
        <a:lstStyle/>
        <a:p>
          <a:endParaRPr lang="en-US" sz="1800">
            <a:solidFill>
              <a:schemeClr val="tx1"/>
            </a:solidFill>
            <a:latin typeface="Cambria" pitchFamily="18" charset="0"/>
          </a:endParaRPr>
        </a:p>
      </dgm:t>
    </dgm:pt>
    <dgm:pt modelId="{985BBD6A-B662-41E1-9507-616DA9735918}">
      <dgm:prSet custT="1"/>
      <dgm:spPr/>
      <dgm:t>
        <a:bodyPr/>
        <a:lstStyle/>
        <a:p>
          <a:pPr algn="just"/>
          <a:r>
            <a:rPr lang="en-GB" sz="1800" dirty="0" smtClean="0">
              <a:latin typeface="Cambria" pitchFamily="18" charset="0"/>
            </a:rPr>
            <a:t>Speed</a:t>
          </a:r>
          <a:endParaRPr lang="en-US" sz="1800" dirty="0">
            <a:latin typeface="Cambria" pitchFamily="18" charset="0"/>
          </a:endParaRPr>
        </a:p>
      </dgm:t>
    </dgm:pt>
    <dgm:pt modelId="{2F44E4D8-D46E-4F1E-88DB-95EDC2EB77B0}" type="parTrans" cxnId="{0977A60C-5DB3-49AE-9413-00964550FFD4}">
      <dgm:prSet/>
      <dgm:spPr/>
      <dgm:t>
        <a:bodyPr/>
        <a:lstStyle/>
        <a:p>
          <a:endParaRPr lang="en-US" sz="1800">
            <a:solidFill>
              <a:schemeClr val="tx1"/>
            </a:solidFill>
            <a:latin typeface="Cambria" pitchFamily="18" charset="0"/>
          </a:endParaRPr>
        </a:p>
      </dgm:t>
    </dgm:pt>
    <dgm:pt modelId="{464A4EDA-3DF7-410A-98F3-00E3DBA2EF47}" type="sibTrans" cxnId="{0977A60C-5DB3-49AE-9413-00964550FFD4}">
      <dgm:prSet/>
      <dgm:spPr/>
      <dgm:t>
        <a:bodyPr/>
        <a:lstStyle/>
        <a:p>
          <a:endParaRPr lang="en-US" sz="1800">
            <a:solidFill>
              <a:schemeClr val="tx1"/>
            </a:solidFill>
            <a:latin typeface="Cambria" pitchFamily="18" charset="0"/>
          </a:endParaRPr>
        </a:p>
      </dgm:t>
    </dgm:pt>
    <dgm:pt modelId="{62C767DA-2A1F-4024-B419-0831871E8FDA}">
      <dgm:prSet custT="1"/>
      <dgm:spPr/>
      <dgm:t>
        <a:bodyPr/>
        <a:lstStyle/>
        <a:p>
          <a:pPr algn="just"/>
          <a:r>
            <a:rPr lang="en-US" sz="1800" dirty="0" smtClean="0">
              <a:latin typeface="Cambria" panose="02040503050406030204" pitchFamily="18" charset="0"/>
            </a:rPr>
            <a:t>Signal (and </a:t>
          </a:r>
          <a:r>
            <a:rPr lang="en-US" sz="1800" dirty="0" smtClean="0">
              <a:latin typeface="Cambria" panose="02040503050406030204" pitchFamily="18" charset="0"/>
            </a:rPr>
            <a:t>Sample</a:t>
          </a:r>
          <a:r>
            <a:rPr lang="en-US" sz="1800" dirty="0" smtClean="0">
              <a:latin typeface="Cambria" panose="02040503050406030204" pitchFamily="18" charset="0"/>
            </a:rPr>
            <a:t>) bandwidth</a:t>
          </a:r>
          <a:endParaRPr lang="en-US" sz="1800" dirty="0">
            <a:latin typeface="Cambria" pitchFamily="18" charset="0"/>
          </a:endParaRPr>
        </a:p>
      </dgm:t>
    </dgm:pt>
    <dgm:pt modelId="{7330B3E8-B77B-4AAB-9EC1-550997DD58B2}" type="parTrans" cxnId="{807CA9C7-9533-4C01-AC4E-0C0BF589CBF3}">
      <dgm:prSet/>
      <dgm:spPr/>
      <dgm:t>
        <a:bodyPr/>
        <a:lstStyle/>
        <a:p>
          <a:endParaRPr lang="en-GB"/>
        </a:p>
      </dgm:t>
    </dgm:pt>
    <dgm:pt modelId="{98AF3B2E-7FBA-43A9-8B67-CBEAF2B0E2E1}" type="sibTrans" cxnId="{807CA9C7-9533-4C01-AC4E-0C0BF589CBF3}">
      <dgm:prSet/>
      <dgm:spPr/>
      <dgm:t>
        <a:bodyPr/>
        <a:lstStyle/>
        <a:p>
          <a:endParaRPr lang="en-GB"/>
        </a:p>
      </dgm:t>
    </dgm:pt>
    <dgm:pt modelId="{670EB59A-CD65-4B61-8A68-448D0B38F350}">
      <dgm:prSet custT="1"/>
      <dgm:spPr/>
      <dgm:t>
        <a:bodyPr/>
        <a:lstStyle/>
        <a:p>
          <a:pPr algn="just"/>
          <a:r>
            <a:rPr lang="en-US" sz="1800" dirty="0" smtClean="0">
              <a:latin typeface="Cambria" pitchFamily="18" charset="0"/>
            </a:rPr>
            <a:t>System </a:t>
          </a:r>
          <a:r>
            <a:rPr lang="en-US" sz="1800" dirty="0" smtClean="0">
              <a:latin typeface="Cambria" pitchFamily="18" charset="0"/>
            </a:rPr>
            <a:t>Setup (Antenna Pointing)</a:t>
          </a:r>
          <a:endParaRPr lang="en-US" sz="1800" dirty="0">
            <a:latin typeface="Cambria" pitchFamily="18" charset="0"/>
          </a:endParaRPr>
        </a:p>
      </dgm:t>
    </dgm:pt>
    <dgm:pt modelId="{ADE81BE9-29EC-4018-A867-94EDA295FF4D}" type="parTrans" cxnId="{4924F172-DA7F-4C5C-8114-BCA9A3D4DF95}">
      <dgm:prSet/>
      <dgm:spPr/>
      <dgm:t>
        <a:bodyPr/>
        <a:lstStyle/>
        <a:p>
          <a:endParaRPr lang="en-GB"/>
        </a:p>
      </dgm:t>
    </dgm:pt>
    <dgm:pt modelId="{51F0AFCA-2D2E-4853-83BB-CCA43385E35D}" type="sibTrans" cxnId="{4924F172-DA7F-4C5C-8114-BCA9A3D4DF95}">
      <dgm:prSet/>
      <dgm:spPr/>
      <dgm:t>
        <a:bodyPr/>
        <a:lstStyle/>
        <a:p>
          <a:endParaRPr lang="en-GB"/>
        </a:p>
      </dgm:t>
    </dgm:pt>
    <dgm:pt modelId="{DC3C82A1-86E1-4369-AB77-6032B35BC278}">
      <dgm:prSet custT="1"/>
      <dgm:spPr/>
      <dgm:t>
        <a:bodyPr/>
        <a:lstStyle/>
        <a:p>
          <a:pPr algn="just"/>
          <a:r>
            <a:rPr lang="en-US" sz="1800" dirty="0" smtClean="0">
              <a:latin typeface="Cambria" pitchFamily="18" charset="0"/>
            </a:rPr>
            <a:t>New or Existing Scenario</a:t>
          </a:r>
          <a:endParaRPr lang="en-US" sz="1800" dirty="0">
            <a:latin typeface="Cambria" pitchFamily="18" charset="0"/>
          </a:endParaRPr>
        </a:p>
      </dgm:t>
    </dgm:pt>
    <dgm:pt modelId="{3954FA1F-4BAB-4CD2-A5F6-E2463A56EB89}" type="parTrans" cxnId="{CC6AC297-0F4F-448E-BCC9-D69F15A50539}">
      <dgm:prSet/>
      <dgm:spPr/>
      <dgm:t>
        <a:bodyPr/>
        <a:lstStyle/>
        <a:p>
          <a:endParaRPr lang="en-GB"/>
        </a:p>
      </dgm:t>
    </dgm:pt>
    <dgm:pt modelId="{44600D6C-E517-4CA1-9074-95124D09043E}" type="sibTrans" cxnId="{CC6AC297-0F4F-448E-BCC9-D69F15A50539}">
      <dgm:prSet/>
      <dgm:spPr/>
      <dgm:t>
        <a:bodyPr/>
        <a:lstStyle/>
        <a:p>
          <a:endParaRPr lang="en-GB"/>
        </a:p>
      </dgm:t>
    </dgm:pt>
    <dgm:pt modelId="{FC3C4EC2-62C2-4199-AA48-0CE03B64158B}">
      <dgm:prSet custT="1"/>
      <dgm:spPr/>
      <dgm:t>
        <a:bodyPr/>
        <a:lstStyle/>
        <a:p>
          <a:pPr algn="just"/>
          <a:r>
            <a:rPr lang="en-US" sz="1800" dirty="0" smtClean="0">
              <a:latin typeface="Cambria" pitchFamily="18" charset="0"/>
            </a:rPr>
            <a:t>Sampling Bandwidth and Signal Periodicity</a:t>
          </a:r>
          <a:endParaRPr lang="en-US" sz="1800" dirty="0">
            <a:latin typeface="Cambria" pitchFamily="18" charset="0"/>
          </a:endParaRPr>
        </a:p>
      </dgm:t>
    </dgm:pt>
    <dgm:pt modelId="{87117CAE-BDCB-462C-B36C-A320225E4020}" type="parTrans" cxnId="{258AF80D-0B6E-434F-99B9-A254AFAB1800}">
      <dgm:prSet/>
      <dgm:spPr/>
      <dgm:t>
        <a:bodyPr/>
        <a:lstStyle/>
        <a:p>
          <a:endParaRPr lang="en-GB"/>
        </a:p>
      </dgm:t>
    </dgm:pt>
    <dgm:pt modelId="{F23EE9CE-F477-404C-968A-CD232817C5D4}" type="sibTrans" cxnId="{258AF80D-0B6E-434F-99B9-A254AFAB1800}">
      <dgm:prSet/>
      <dgm:spPr/>
      <dgm:t>
        <a:bodyPr/>
        <a:lstStyle/>
        <a:p>
          <a:endParaRPr lang="en-GB"/>
        </a:p>
      </dgm:t>
    </dgm:pt>
    <dgm:pt modelId="{9165AAEC-43EA-4E54-8A7E-F1E74D8622E4}">
      <dgm:prSet custT="1"/>
      <dgm:spPr/>
      <dgm:t>
        <a:bodyPr/>
        <a:lstStyle/>
        <a:p>
          <a:pPr algn="just"/>
          <a:r>
            <a:rPr lang="en-US" sz="1800" dirty="0" smtClean="0">
              <a:latin typeface="Cambria" pitchFamily="18" charset="0"/>
            </a:rPr>
            <a:t>Available Processing Gain</a:t>
          </a:r>
          <a:endParaRPr lang="en-US" sz="1800" dirty="0">
            <a:latin typeface="Cambria" pitchFamily="18" charset="0"/>
          </a:endParaRPr>
        </a:p>
      </dgm:t>
    </dgm:pt>
    <dgm:pt modelId="{9623B2C4-6361-4195-A6F9-B64D8E848528}" type="parTrans" cxnId="{211ED401-1BA9-4C3F-AF5F-656AD9347826}">
      <dgm:prSet/>
      <dgm:spPr/>
      <dgm:t>
        <a:bodyPr/>
        <a:lstStyle/>
        <a:p>
          <a:endParaRPr lang="en-GB"/>
        </a:p>
      </dgm:t>
    </dgm:pt>
    <dgm:pt modelId="{40AB43C8-6B81-46D5-9F20-E5F83DAA9423}" type="sibTrans" cxnId="{211ED401-1BA9-4C3F-AF5F-656AD9347826}">
      <dgm:prSet/>
      <dgm:spPr/>
      <dgm:t>
        <a:bodyPr/>
        <a:lstStyle/>
        <a:p>
          <a:endParaRPr lang="en-GB"/>
        </a:p>
      </dgm:t>
    </dgm:pt>
    <dgm:pt modelId="{FCA3E4F0-2FE3-4DC9-AED8-DB66DC926CC7}">
      <dgm:prSet custT="1"/>
      <dgm:spPr/>
      <dgm:t>
        <a:bodyPr/>
        <a:lstStyle/>
        <a:p>
          <a:r>
            <a:rPr lang="en-US" sz="1800" dirty="0" smtClean="0">
              <a:latin typeface="Cambria" panose="02040503050406030204" pitchFamily="18" charset="0"/>
            </a:rPr>
            <a:t>Signal </a:t>
          </a:r>
          <a:r>
            <a:rPr lang="en-US" sz="1800" dirty="0" smtClean="0">
              <a:latin typeface="Cambria" panose="02040503050406030204" pitchFamily="18" charset="0"/>
            </a:rPr>
            <a:t>Modulation Type</a:t>
          </a:r>
          <a:endParaRPr lang="en-GB" sz="1800" dirty="0">
            <a:latin typeface="Cambria" panose="02040503050406030204" pitchFamily="18" charset="0"/>
          </a:endParaRPr>
        </a:p>
      </dgm:t>
    </dgm:pt>
    <dgm:pt modelId="{201D2B23-A4BA-49D4-ADE0-9113B46A8A15}" type="parTrans" cxnId="{8A41D9EA-7760-49EA-9584-57304B5F11C9}">
      <dgm:prSet/>
      <dgm:spPr/>
      <dgm:t>
        <a:bodyPr/>
        <a:lstStyle/>
        <a:p>
          <a:endParaRPr lang="en-GB"/>
        </a:p>
      </dgm:t>
    </dgm:pt>
    <dgm:pt modelId="{3D9E0C64-4965-485C-9C7C-9EAFE4EEF234}" type="sibTrans" cxnId="{8A41D9EA-7760-49EA-9584-57304B5F11C9}">
      <dgm:prSet/>
      <dgm:spPr/>
      <dgm:t>
        <a:bodyPr/>
        <a:lstStyle/>
        <a:p>
          <a:endParaRPr lang="en-GB"/>
        </a:p>
      </dgm:t>
    </dgm:pt>
    <dgm:pt modelId="{39A58DF4-163C-4BCE-904B-73AAA931447A}">
      <dgm:prSet custT="1"/>
      <dgm:spPr/>
      <dgm:t>
        <a:bodyPr/>
        <a:lstStyle/>
        <a:p>
          <a:r>
            <a:rPr lang="en-US" sz="1800" dirty="0" smtClean="0">
              <a:latin typeface="Cambria" panose="02040503050406030204" pitchFamily="18" charset="0"/>
            </a:rPr>
            <a:t>Measurement </a:t>
          </a:r>
          <a:r>
            <a:rPr lang="en-US" sz="1800" dirty="0" smtClean="0">
              <a:latin typeface="Cambria" panose="02040503050406030204" pitchFamily="18" charset="0"/>
            </a:rPr>
            <a:t>Frequency Accuracy</a:t>
          </a:r>
          <a:endParaRPr lang="en-GB" sz="1800" dirty="0">
            <a:latin typeface="Cambria" panose="02040503050406030204" pitchFamily="18" charset="0"/>
          </a:endParaRPr>
        </a:p>
      </dgm:t>
    </dgm:pt>
    <dgm:pt modelId="{1198CD9B-39CA-458F-88CC-D8C359D1A7E5}" type="parTrans" cxnId="{7C33E71A-790E-49A0-9F71-FF8E1C7D33F8}">
      <dgm:prSet/>
      <dgm:spPr/>
      <dgm:t>
        <a:bodyPr/>
        <a:lstStyle/>
        <a:p>
          <a:endParaRPr lang="en-GB"/>
        </a:p>
      </dgm:t>
    </dgm:pt>
    <dgm:pt modelId="{8B33261D-4ACD-45C1-8880-FEEFFA9E1754}" type="sibTrans" cxnId="{7C33E71A-790E-49A0-9F71-FF8E1C7D33F8}">
      <dgm:prSet/>
      <dgm:spPr/>
      <dgm:t>
        <a:bodyPr/>
        <a:lstStyle/>
        <a:p>
          <a:endParaRPr lang="en-GB"/>
        </a:p>
      </dgm:t>
    </dgm:pt>
    <dgm:pt modelId="{83C52BBB-FE99-42C2-8654-B96919FAEAEB}">
      <dgm:prSet custT="1"/>
      <dgm:spPr/>
      <dgm:t>
        <a:bodyPr/>
        <a:lstStyle/>
        <a:p>
          <a:r>
            <a:rPr lang="en-US" sz="1800" dirty="0" smtClean="0">
              <a:latin typeface="Cambria" panose="02040503050406030204" pitchFamily="18" charset="0"/>
            </a:rPr>
            <a:t>Primary and </a:t>
          </a:r>
          <a:r>
            <a:rPr lang="en-US" sz="1800" dirty="0" smtClean="0">
              <a:latin typeface="Cambria" panose="02040503050406030204" pitchFamily="18" charset="0"/>
            </a:rPr>
            <a:t>Secondary Satellite </a:t>
          </a:r>
          <a:r>
            <a:rPr lang="en-US" sz="1800" dirty="0" smtClean="0">
              <a:latin typeface="Cambria" panose="02040503050406030204" pitchFamily="18" charset="0"/>
            </a:rPr>
            <a:t>relative positions</a:t>
          </a:r>
          <a:endParaRPr lang="en-GB" sz="1800" dirty="0">
            <a:latin typeface="Cambria" panose="02040503050406030204" pitchFamily="18" charset="0"/>
          </a:endParaRPr>
        </a:p>
      </dgm:t>
    </dgm:pt>
    <dgm:pt modelId="{DF919329-1BF6-4AB4-A4C6-03F14D2CE077}" type="parTrans" cxnId="{0A8ED5AA-DD5F-422F-9430-80C9E7B7FBCB}">
      <dgm:prSet/>
      <dgm:spPr/>
      <dgm:t>
        <a:bodyPr/>
        <a:lstStyle/>
        <a:p>
          <a:endParaRPr lang="en-GB"/>
        </a:p>
      </dgm:t>
    </dgm:pt>
    <dgm:pt modelId="{DB3002B1-2E05-46BB-B042-95AAAF97EA69}" type="sibTrans" cxnId="{0A8ED5AA-DD5F-422F-9430-80C9E7B7FBCB}">
      <dgm:prSet/>
      <dgm:spPr/>
      <dgm:t>
        <a:bodyPr/>
        <a:lstStyle/>
        <a:p>
          <a:endParaRPr lang="en-GB"/>
        </a:p>
      </dgm:t>
    </dgm:pt>
    <dgm:pt modelId="{D4FFFF5E-851F-4DEE-9E20-0AE7CCEE0BF5}">
      <dgm:prSet custT="1"/>
      <dgm:spPr/>
      <dgm:t>
        <a:bodyPr/>
        <a:lstStyle/>
        <a:p>
          <a:r>
            <a:rPr lang="en-US" sz="1800" dirty="0" smtClean="0">
              <a:latin typeface="Cambria" panose="02040503050406030204" pitchFamily="18" charset="0"/>
            </a:rPr>
            <a:t>Satellites relative velocities</a:t>
          </a:r>
          <a:endParaRPr lang="en-GB" sz="1800" dirty="0">
            <a:latin typeface="Cambria" panose="02040503050406030204" pitchFamily="18" charset="0"/>
          </a:endParaRPr>
        </a:p>
      </dgm:t>
    </dgm:pt>
    <dgm:pt modelId="{41E6BF5A-FF7C-465D-B059-3B1C9EAACBD3}" type="parTrans" cxnId="{53608EE9-A761-4E47-9D98-DD369D755CBD}">
      <dgm:prSet/>
      <dgm:spPr/>
      <dgm:t>
        <a:bodyPr/>
        <a:lstStyle/>
        <a:p>
          <a:endParaRPr lang="en-GB"/>
        </a:p>
      </dgm:t>
    </dgm:pt>
    <dgm:pt modelId="{679D5FD7-EEAB-498A-A5B1-905FC178AF1E}" type="sibTrans" cxnId="{53608EE9-A761-4E47-9D98-DD369D755CBD}">
      <dgm:prSet/>
      <dgm:spPr/>
      <dgm:t>
        <a:bodyPr/>
        <a:lstStyle/>
        <a:p>
          <a:endParaRPr lang="en-GB"/>
        </a:p>
      </dgm:t>
    </dgm:pt>
    <dgm:pt modelId="{4BEF7DED-324D-4D1C-B0EA-850922C42C77}">
      <dgm:prSet custT="1"/>
      <dgm:spPr/>
      <dgm:t>
        <a:bodyPr/>
        <a:lstStyle/>
        <a:p>
          <a:r>
            <a:rPr lang="en-US" sz="1800" dirty="0" smtClean="0">
              <a:latin typeface="Cambria" panose="02040503050406030204" pitchFamily="18" charset="0"/>
            </a:rPr>
            <a:t>Ephemeris </a:t>
          </a:r>
          <a:r>
            <a:rPr lang="en-US" sz="1800" dirty="0" smtClean="0">
              <a:latin typeface="Cambria" panose="02040503050406030204" pitchFamily="18" charset="0"/>
            </a:rPr>
            <a:t>Accuracy</a:t>
          </a:r>
          <a:endParaRPr lang="en-GB" sz="1800" dirty="0">
            <a:latin typeface="Cambria" panose="02040503050406030204" pitchFamily="18" charset="0"/>
          </a:endParaRPr>
        </a:p>
      </dgm:t>
    </dgm:pt>
    <dgm:pt modelId="{7BF6FAEE-E1C5-4ED1-B15B-654AF33882C4}" type="parTrans" cxnId="{27024A3E-DA25-45E1-9B38-5E098FA8E0D5}">
      <dgm:prSet/>
      <dgm:spPr/>
      <dgm:t>
        <a:bodyPr/>
        <a:lstStyle/>
        <a:p>
          <a:endParaRPr lang="en-GB"/>
        </a:p>
      </dgm:t>
    </dgm:pt>
    <dgm:pt modelId="{DEF5952A-F501-4D81-B195-11DE5835A847}" type="sibTrans" cxnId="{27024A3E-DA25-45E1-9B38-5E098FA8E0D5}">
      <dgm:prSet/>
      <dgm:spPr/>
      <dgm:t>
        <a:bodyPr/>
        <a:lstStyle/>
        <a:p>
          <a:endParaRPr lang="en-GB"/>
        </a:p>
      </dgm:t>
    </dgm:pt>
    <dgm:pt modelId="{158C0442-9416-4094-BBA3-AD67A3DE9BCF}">
      <dgm:prSet custT="1"/>
      <dgm:spPr/>
      <dgm:t>
        <a:bodyPr/>
        <a:lstStyle/>
        <a:p>
          <a:r>
            <a:rPr lang="en-US" sz="1800" dirty="0" smtClean="0"/>
            <a:t>Reference signal position and accuracy</a:t>
          </a:r>
          <a:endParaRPr lang="en-GB" sz="1800" dirty="0"/>
        </a:p>
      </dgm:t>
    </dgm:pt>
    <dgm:pt modelId="{331404BC-95C7-459C-B0B0-3092EA87F7DF}" type="parTrans" cxnId="{B24846A5-E5FE-4DC5-A8CB-423AF64210BD}">
      <dgm:prSet/>
      <dgm:spPr/>
      <dgm:t>
        <a:bodyPr/>
        <a:lstStyle/>
        <a:p>
          <a:endParaRPr lang="en-GB"/>
        </a:p>
      </dgm:t>
    </dgm:pt>
    <dgm:pt modelId="{69F1BB32-438F-4E30-B4F7-D959183AD0FD}" type="sibTrans" cxnId="{B24846A5-E5FE-4DC5-A8CB-423AF64210BD}">
      <dgm:prSet/>
      <dgm:spPr/>
      <dgm:t>
        <a:bodyPr/>
        <a:lstStyle/>
        <a:p>
          <a:endParaRPr lang="en-GB"/>
        </a:p>
      </dgm:t>
    </dgm:pt>
    <dgm:pt modelId="{A675FAFD-F3F6-4089-8A42-B99779EF3A3E}">
      <dgm:prSet custT="1"/>
      <dgm:spPr/>
      <dgm:t>
        <a:bodyPr/>
        <a:lstStyle/>
        <a:p>
          <a:pPr algn="just"/>
          <a:r>
            <a:rPr lang="en-US" sz="1800" dirty="0" smtClean="0">
              <a:latin typeface="Cambria" pitchFamily="18" charset="0"/>
            </a:rPr>
            <a:t>De-Correlation Time</a:t>
          </a:r>
          <a:endParaRPr lang="en-US" sz="1800" dirty="0">
            <a:latin typeface="Cambria" pitchFamily="18" charset="0"/>
          </a:endParaRPr>
        </a:p>
      </dgm:t>
    </dgm:pt>
    <dgm:pt modelId="{8EDD3A25-1B62-4E7D-871F-5F67F67ED305}" type="parTrans" cxnId="{C4C91039-84B2-4A73-9081-F34040324B59}">
      <dgm:prSet/>
      <dgm:spPr/>
    </dgm:pt>
    <dgm:pt modelId="{D9DF9C5B-D8F7-4669-B7F0-E238D0101314}" type="sibTrans" cxnId="{C4C91039-84B2-4A73-9081-F34040324B59}">
      <dgm:prSet/>
      <dgm:spPr/>
    </dgm:pt>
    <dgm:pt modelId="{29A672F0-B453-449E-9FFF-F454E7C00382}">
      <dgm:prSet custT="1"/>
      <dgm:spPr/>
      <dgm:t>
        <a:bodyPr/>
        <a:lstStyle/>
        <a:p>
          <a:pPr algn="just"/>
          <a:r>
            <a:rPr lang="en-US" sz="1800" dirty="0" smtClean="0">
              <a:latin typeface="Cambria" pitchFamily="18" charset="0"/>
            </a:rPr>
            <a:t>Sampling System Performances</a:t>
          </a:r>
          <a:endParaRPr lang="en-US" sz="1800" dirty="0">
            <a:latin typeface="Cambria" pitchFamily="18" charset="0"/>
          </a:endParaRPr>
        </a:p>
      </dgm:t>
    </dgm:pt>
    <dgm:pt modelId="{E6504743-92CA-4F19-B877-110788AA7D97}" type="parTrans" cxnId="{F9B26DAF-1D8A-4C37-A4B1-C9DE28DB5F08}">
      <dgm:prSet/>
      <dgm:spPr/>
    </dgm:pt>
    <dgm:pt modelId="{E2430D2A-6782-4429-ADCA-F06C7CEEE37A}" type="sibTrans" cxnId="{F9B26DAF-1D8A-4C37-A4B1-C9DE28DB5F08}">
      <dgm:prSet/>
      <dgm:spPr/>
    </dgm:pt>
    <dgm:pt modelId="{CE7E34D5-031A-4088-9754-3E7C46D9E190}">
      <dgm:prSet custT="1"/>
      <dgm:spPr/>
      <dgm:t>
        <a:bodyPr/>
        <a:lstStyle/>
        <a:p>
          <a:pPr algn="just"/>
          <a:r>
            <a:rPr lang="en-US" sz="1800" dirty="0" smtClean="0">
              <a:latin typeface="Cambria" pitchFamily="18" charset="0"/>
            </a:rPr>
            <a:t>System Processing Gain (PG)</a:t>
          </a:r>
          <a:endParaRPr lang="en-US" sz="1800" dirty="0">
            <a:latin typeface="Cambria" pitchFamily="18" charset="0"/>
          </a:endParaRPr>
        </a:p>
      </dgm:t>
    </dgm:pt>
    <dgm:pt modelId="{F93FE793-4B28-46BF-AE95-6F59E9078389}" type="sibTrans" cxnId="{1D901DBD-590C-4AF5-876A-C923708D31F8}">
      <dgm:prSet/>
      <dgm:spPr/>
    </dgm:pt>
    <dgm:pt modelId="{2687BFC7-DAE9-450B-8280-C752A0D3559D}" type="parTrans" cxnId="{1D901DBD-590C-4AF5-876A-C923708D31F8}">
      <dgm:prSet/>
      <dgm:spPr/>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BA59820A-EE36-4346-846C-3B9525E3FF51}" type="pres">
      <dgm:prSet presAssocID="{3F37171C-A73A-4E80-9275-E1B1789FBC6A}" presName="parentText" presStyleLbl="node1" presStyleIdx="0" presStyleCnt="3">
        <dgm:presLayoutVars>
          <dgm:chMax val="0"/>
          <dgm:bulletEnabled val="1"/>
        </dgm:presLayoutVars>
      </dgm:prSet>
      <dgm:spPr/>
      <dgm:t>
        <a:bodyPr/>
        <a:lstStyle/>
        <a:p>
          <a:endParaRPr lang="en-US"/>
        </a:p>
      </dgm:t>
    </dgm:pt>
    <dgm:pt modelId="{8C976B6F-36EF-4529-B5AD-ADD26BB58E33}" type="pres">
      <dgm:prSet presAssocID="{3F37171C-A73A-4E80-9275-E1B1789FBC6A}" presName="childText" presStyleLbl="revTx" presStyleIdx="0" presStyleCnt="3" custScaleY="107485">
        <dgm:presLayoutVars>
          <dgm:bulletEnabled val="1"/>
        </dgm:presLayoutVars>
      </dgm:prSet>
      <dgm:spPr/>
      <dgm:t>
        <a:bodyPr/>
        <a:lstStyle/>
        <a:p>
          <a:endParaRPr lang="en-GB"/>
        </a:p>
      </dgm:t>
    </dgm:pt>
    <dgm:pt modelId="{D4DBB9B2-1F03-46B5-B132-B4C50AB32033}" type="pres">
      <dgm:prSet presAssocID="{E6549DEC-2D77-4D96-AB22-4BD1BB6D599E}" presName="parentText" presStyleLbl="node1" presStyleIdx="1" presStyleCnt="3" custScaleY="96815">
        <dgm:presLayoutVars>
          <dgm:chMax val="0"/>
          <dgm:bulletEnabled val="1"/>
        </dgm:presLayoutVars>
      </dgm:prSet>
      <dgm:spPr/>
      <dgm:t>
        <a:bodyPr/>
        <a:lstStyle/>
        <a:p>
          <a:endParaRPr lang="en-US"/>
        </a:p>
      </dgm:t>
    </dgm:pt>
    <dgm:pt modelId="{8E983ABF-34C3-4BF9-8AC8-0EA4DA65BF7B}" type="pres">
      <dgm:prSet presAssocID="{E6549DEC-2D77-4D96-AB22-4BD1BB6D599E}" presName="childText" presStyleLbl="revTx" presStyleIdx="1" presStyleCnt="3" custScaleY="115893">
        <dgm:presLayoutVars>
          <dgm:bulletEnabled val="1"/>
        </dgm:presLayoutVars>
      </dgm:prSet>
      <dgm:spPr/>
      <dgm:t>
        <a:bodyPr/>
        <a:lstStyle/>
        <a:p>
          <a:endParaRPr lang="en-GB"/>
        </a:p>
      </dgm:t>
    </dgm:pt>
    <dgm:pt modelId="{1B80191F-F0A3-4770-8A8F-6A209F9C7A72}" type="pres">
      <dgm:prSet presAssocID="{985BBD6A-B662-41E1-9507-616DA9735918}" presName="parentText" presStyleLbl="node1" presStyleIdx="2" presStyleCnt="3">
        <dgm:presLayoutVars>
          <dgm:chMax val="0"/>
          <dgm:bulletEnabled val="1"/>
        </dgm:presLayoutVars>
      </dgm:prSet>
      <dgm:spPr/>
      <dgm:t>
        <a:bodyPr/>
        <a:lstStyle/>
        <a:p>
          <a:endParaRPr lang="en-US"/>
        </a:p>
      </dgm:t>
    </dgm:pt>
    <dgm:pt modelId="{D34AD5D4-89A9-4B8A-A0A6-D1519CE6DB57}" type="pres">
      <dgm:prSet presAssocID="{985BBD6A-B662-41E1-9507-616DA9735918}" presName="childText" presStyleLbl="revTx" presStyleIdx="2" presStyleCnt="3">
        <dgm:presLayoutVars>
          <dgm:bulletEnabled val="1"/>
        </dgm:presLayoutVars>
      </dgm:prSet>
      <dgm:spPr/>
      <dgm:t>
        <a:bodyPr/>
        <a:lstStyle/>
        <a:p>
          <a:endParaRPr lang="en-GB"/>
        </a:p>
      </dgm:t>
    </dgm:pt>
  </dgm:ptLst>
  <dgm:cxnLst>
    <dgm:cxn modelId="{53608EE9-A761-4E47-9D98-DD369D755CBD}" srcId="{E6549DEC-2D77-4D96-AB22-4BD1BB6D599E}" destId="{D4FFFF5E-851F-4DEE-9E20-0AE7CCEE0BF5}" srcOrd="4" destOrd="0" parTransId="{41E6BF5A-FF7C-465D-B059-3B1C9EAACBD3}" sibTransId="{679D5FD7-EEAB-498A-A5B1-905FC178AF1E}"/>
    <dgm:cxn modelId="{807CA9C7-9533-4C01-AC4E-0C0BF589CBF3}" srcId="{E6549DEC-2D77-4D96-AB22-4BD1BB6D599E}" destId="{62C767DA-2A1F-4024-B419-0831871E8FDA}" srcOrd="0" destOrd="0" parTransId="{7330B3E8-B77B-4AAB-9EC1-550997DD58B2}" sibTransId="{98AF3B2E-7FBA-43A9-8B67-CBEAF2B0E2E1}"/>
    <dgm:cxn modelId="{9D8335CF-E8D4-4886-95CB-3150AC4B9251}" type="presOf" srcId="{158C0442-9416-4094-BBA3-AD67A3DE9BCF}" destId="{8E983ABF-34C3-4BF9-8AC8-0EA4DA65BF7B}" srcOrd="0" destOrd="6" presId="urn:microsoft.com/office/officeart/2005/8/layout/vList2"/>
    <dgm:cxn modelId="{C0F6BF0C-57E0-41F0-94F2-956833CC5A48}" type="presOf" srcId="{CE7E34D5-031A-4088-9754-3E7C46D9E190}" destId="{8C976B6F-36EF-4529-B5AD-ADD26BB58E33}" srcOrd="0" destOrd="0" presId="urn:microsoft.com/office/officeart/2005/8/layout/vList2"/>
    <dgm:cxn modelId="{0AF148BE-8A70-4D4A-AFCB-F77ED64DA6AA}" type="presOf" srcId="{D4FFFF5E-851F-4DEE-9E20-0AE7CCEE0BF5}" destId="{8E983ABF-34C3-4BF9-8AC8-0EA4DA65BF7B}" srcOrd="0" destOrd="4" presId="urn:microsoft.com/office/officeart/2005/8/layout/vList2"/>
    <dgm:cxn modelId="{211ED401-1BA9-4C3F-AF5F-656AD9347826}" srcId="{FC3C4EC2-62C2-4199-AA48-0CE03B64158B}" destId="{9165AAEC-43EA-4E54-8A7E-F1E74D8622E4}" srcOrd="0" destOrd="0" parTransId="{9623B2C4-6361-4195-A6F9-B64D8E848528}" sibTransId="{40AB43C8-6B81-46D5-9F20-E5F83DAA9423}"/>
    <dgm:cxn modelId="{E5B8DB1B-6D62-4378-9449-A81838DFC2B0}" type="presOf" srcId="{83C52BBB-FE99-42C2-8654-B96919FAEAEB}" destId="{8E983ABF-34C3-4BF9-8AC8-0EA4DA65BF7B}" srcOrd="0" destOrd="3" presId="urn:microsoft.com/office/officeart/2005/8/layout/vList2"/>
    <dgm:cxn modelId="{1D901DBD-590C-4AF5-876A-C923708D31F8}" srcId="{3F37171C-A73A-4E80-9275-E1B1789FBC6A}" destId="{CE7E34D5-031A-4088-9754-3E7C46D9E190}" srcOrd="0" destOrd="0" parTransId="{2687BFC7-DAE9-450B-8280-C752A0D3559D}" sibTransId="{F93FE793-4B28-46BF-AE95-6F59E9078389}"/>
    <dgm:cxn modelId="{0977A60C-5DB3-49AE-9413-00964550FFD4}" srcId="{446B52CA-BDF8-4671-93B9-5B638BF89015}" destId="{985BBD6A-B662-41E1-9507-616DA9735918}" srcOrd="2" destOrd="0" parTransId="{2F44E4D8-D46E-4F1E-88DB-95EDC2EB77B0}" sibTransId="{464A4EDA-3DF7-410A-98F3-00E3DBA2EF47}"/>
    <dgm:cxn modelId="{93D1F7E3-63FF-45D2-B00B-635E5377C573}" type="presOf" srcId="{9165AAEC-43EA-4E54-8A7E-F1E74D8622E4}" destId="{D34AD5D4-89A9-4B8A-A0A6-D1519CE6DB57}" srcOrd="0" destOrd="3" presId="urn:microsoft.com/office/officeart/2005/8/layout/vList2"/>
    <dgm:cxn modelId="{5DE8E6B6-CA20-49CF-B31E-0F91457E74B8}" type="presOf" srcId="{446B52CA-BDF8-4671-93B9-5B638BF89015}" destId="{0DEDF726-B5A2-4696-953F-E21A7103BA8D}" srcOrd="0" destOrd="0" presId="urn:microsoft.com/office/officeart/2005/8/layout/vList2"/>
    <dgm:cxn modelId="{C4C91039-84B2-4A73-9081-F34040324B59}" srcId="{3F37171C-A73A-4E80-9275-E1B1789FBC6A}" destId="{A675FAFD-F3F6-4089-8A42-B99779EF3A3E}" srcOrd="1" destOrd="0" parTransId="{8EDD3A25-1B62-4E7D-871F-5F67F67ED305}" sibTransId="{D9DF9C5B-D8F7-4669-B7F0-E238D0101314}"/>
    <dgm:cxn modelId="{6F0C054F-0BEC-4206-B3D8-52C752CF2E1D}" type="presOf" srcId="{29A672F0-B453-449E-9FFF-F454E7C00382}" destId="{8C976B6F-36EF-4529-B5AD-ADD26BB58E33}" srcOrd="0" destOrd="2" presId="urn:microsoft.com/office/officeart/2005/8/layout/vList2"/>
    <dgm:cxn modelId="{B24846A5-E5FE-4DC5-A8CB-423AF64210BD}" srcId="{E6549DEC-2D77-4D96-AB22-4BD1BB6D599E}" destId="{158C0442-9416-4094-BBA3-AD67A3DE9BCF}" srcOrd="6" destOrd="0" parTransId="{331404BC-95C7-459C-B0B0-3092EA87F7DF}" sibTransId="{69F1BB32-438F-4E30-B4F7-D959183AD0FD}"/>
    <dgm:cxn modelId="{3B0BEBA8-DB42-403B-A1BF-B40EC495F6E5}" type="presOf" srcId="{985BBD6A-B662-41E1-9507-616DA9735918}" destId="{1B80191F-F0A3-4770-8A8F-6A209F9C7A72}" srcOrd="0" destOrd="0" presId="urn:microsoft.com/office/officeart/2005/8/layout/vList2"/>
    <dgm:cxn modelId="{0A8ED5AA-DD5F-422F-9430-80C9E7B7FBCB}" srcId="{E6549DEC-2D77-4D96-AB22-4BD1BB6D599E}" destId="{83C52BBB-FE99-42C2-8654-B96919FAEAEB}" srcOrd="3" destOrd="0" parTransId="{DF919329-1BF6-4AB4-A4C6-03F14D2CE077}" sibTransId="{DB3002B1-2E05-46BB-B042-95AAAF97EA69}"/>
    <dgm:cxn modelId="{DCA9AA1B-A74A-4A41-9DCC-FA59812B84C6}" type="presOf" srcId="{FCA3E4F0-2FE3-4DC9-AED8-DB66DC926CC7}" destId="{8E983ABF-34C3-4BF9-8AC8-0EA4DA65BF7B}" srcOrd="0" destOrd="1" presId="urn:microsoft.com/office/officeart/2005/8/layout/vList2"/>
    <dgm:cxn modelId="{FB8D844A-E61F-4E56-BF79-264DBB9AA1C8}" type="presOf" srcId="{A675FAFD-F3F6-4089-8A42-B99779EF3A3E}" destId="{8C976B6F-36EF-4529-B5AD-ADD26BB58E33}" srcOrd="0" destOrd="1" presId="urn:microsoft.com/office/officeart/2005/8/layout/vList2"/>
    <dgm:cxn modelId="{7B1462BB-A5BB-409B-8BEC-C7FAB6AE6DF4}" srcId="{446B52CA-BDF8-4671-93B9-5B638BF89015}" destId="{E6549DEC-2D77-4D96-AB22-4BD1BB6D599E}" srcOrd="1" destOrd="0" parTransId="{7C8FFCC6-B024-43E5-AED2-C74ADF3920B2}" sibTransId="{CDEB6CBF-8585-4568-AB28-BD4C4376DDAA}"/>
    <dgm:cxn modelId="{F9B26DAF-1D8A-4C37-A4B1-C9DE28DB5F08}" srcId="{3F37171C-A73A-4E80-9275-E1B1789FBC6A}" destId="{29A672F0-B453-449E-9FFF-F454E7C00382}" srcOrd="2" destOrd="0" parTransId="{E6504743-92CA-4F19-B877-110788AA7D97}" sibTransId="{E2430D2A-6782-4429-ADCA-F06C7CEEE37A}"/>
    <dgm:cxn modelId="{C75CDCD1-2F4A-4903-88D1-06B036441133}" type="presOf" srcId="{E6549DEC-2D77-4D96-AB22-4BD1BB6D599E}" destId="{D4DBB9B2-1F03-46B5-B132-B4C50AB32033}" srcOrd="0" destOrd="0" presId="urn:microsoft.com/office/officeart/2005/8/layout/vList2"/>
    <dgm:cxn modelId="{1619EAF4-DB40-4C6B-A2DB-FFAF7C1BF718}" type="presOf" srcId="{FC3C4EC2-62C2-4199-AA48-0CE03B64158B}" destId="{D34AD5D4-89A9-4B8A-A0A6-D1519CE6DB57}" srcOrd="0" destOrd="2" presId="urn:microsoft.com/office/officeart/2005/8/layout/vList2"/>
    <dgm:cxn modelId="{8A41D9EA-7760-49EA-9584-57304B5F11C9}" srcId="{E6549DEC-2D77-4D96-AB22-4BD1BB6D599E}" destId="{FCA3E4F0-2FE3-4DC9-AED8-DB66DC926CC7}" srcOrd="1" destOrd="0" parTransId="{201D2B23-A4BA-49D4-ADE0-9113B46A8A15}" sibTransId="{3D9E0C64-4965-485C-9C7C-9EAFE4EEF234}"/>
    <dgm:cxn modelId="{6EC20667-7FB0-4282-AC1D-74728B06103C}" type="presOf" srcId="{3F37171C-A73A-4E80-9275-E1B1789FBC6A}" destId="{BA59820A-EE36-4346-846C-3B9525E3FF51}" srcOrd="0" destOrd="0" presId="urn:microsoft.com/office/officeart/2005/8/layout/vList2"/>
    <dgm:cxn modelId="{40CC7ECE-03D7-44A3-9A05-50D297D259C2}" type="presOf" srcId="{4BEF7DED-324D-4D1C-B0EA-850922C42C77}" destId="{8E983ABF-34C3-4BF9-8AC8-0EA4DA65BF7B}" srcOrd="0" destOrd="5" presId="urn:microsoft.com/office/officeart/2005/8/layout/vList2"/>
    <dgm:cxn modelId="{CC6AC297-0F4F-448E-BCC9-D69F15A50539}" srcId="{985BBD6A-B662-41E1-9507-616DA9735918}" destId="{DC3C82A1-86E1-4369-AB77-6032B35BC278}" srcOrd="1" destOrd="0" parTransId="{3954FA1F-4BAB-4CD2-A5F6-E2463A56EB89}" sibTransId="{44600D6C-E517-4CA1-9074-95124D09043E}"/>
    <dgm:cxn modelId="{27024A3E-DA25-45E1-9B38-5E098FA8E0D5}" srcId="{E6549DEC-2D77-4D96-AB22-4BD1BB6D599E}" destId="{4BEF7DED-324D-4D1C-B0EA-850922C42C77}" srcOrd="5" destOrd="0" parTransId="{7BF6FAEE-E1C5-4ED1-B15B-654AF33882C4}" sibTransId="{DEF5952A-F501-4D81-B195-11DE5835A847}"/>
    <dgm:cxn modelId="{258AF80D-0B6E-434F-99B9-A254AFAB1800}" srcId="{985BBD6A-B662-41E1-9507-616DA9735918}" destId="{FC3C4EC2-62C2-4199-AA48-0CE03B64158B}" srcOrd="2" destOrd="0" parTransId="{87117CAE-BDCB-462C-B36C-A320225E4020}" sibTransId="{F23EE9CE-F477-404C-968A-CD232817C5D4}"/>
    <dgm:cxn modelId="{BF737DFF-E2FF-4D54-8B78-B7C25EE68DD7}" type="presOf" srcId="{670EB59A-CD65-4B61-8A68-448D0B38F350}" destId="{D34AD5D4-89A9-4B8A-A0A6-D1519CE6DB57}" srcOrd="0" destOrd="0" presId="urn:microsoft.com/office/officeart/2005/8/layout/vList2"/>
    <dgm:cxn modelId="{7C33E71A-790E-49A0-9F71-FF8E1C7D33F8}" srcId="{E6549DEC-2D77-4D96-AB22-4BD1BB6D599E}" destId="{39A58DF4-163C-4BCE-904B-73AAA931447A}" srcOrd="2" destOrd="0" parTransId="{1198CD9B-39CA-458F-88CC-D8C359D1A7E5}" sibTransId="{8B33261D-4ACD-45C1-8880-FEEFFA9E1754}"/>
    <dgm:cxn modelId="{6506208A-B46B-4E26-9CEE-85B6BBA637A9}" type="presOf" srcId="{62C767DA-2A1F-4024-B419-0831871E8FDA}" destId="{8E983ABF-34C3-4BF9-8AC8-0EA4DA65BF7B}" srcOrd="0" destOrd="0" presId="urn:microsoft.com/office/officeart/2005/8/layout/vList2"/>
    <dgm:cxn modelId="{4924F172-DA7F-4C5C-8114-BCA9A3D4DF95}" srcId="{985BBD6A-B662-41E1-9507-616DA9735918}" destId="{670EB59A-CD65-4B61-8A68-448D0B38F350}" srcOrd="0" destOrd="0" parTransId="{ADE81BE9-29EC-4018-A867-94EDA295FF4D}" sibTransId="{51F0AFCA-2D2E-4853-83BB-CCA43385E35D}"/>
    <dgm:cxn modelId="{E63EEC83-2B99-497C-900A-283926BA56A8}" type="presOf" srcId="{DC3C82A1-86E1-4369-AB77-6032B35BC278}" destId="{D34AD5D4-89A9-4B8A-A0A6-D1519CE6DB57}" srcOrd="0" destOrd="1" presId="urn:microsoft.com/office/officeart/2005/8/layout/vList2"/>
    <dgm:cxn modelId="{55DEE8DC-B090-4626-8542-434C06CE193F}" srcId="{446B52CA-BDF8-4671-93B9-5B638BF89015}" destId="{3F37171C-A73A-4E80-9275-E1B1789FBC6A}" srcOrd="0" destOrd="0" parTransId="{5C645CC0-331D-43E4-91E1-F2AD9479C0B4}" sibTransId="{4C59E8E6-AC39-4779-816B-84776537F2E3}"/>
    <dgm:cxn modelId="{1759E33D-9B12-4469-800D-8F155E5A9567}" type="presOf" srcId="{39A58DF4-163C-4BCE-904B-73AAA931447A}" destId="{8E983ABF-34C3-4BF9-8AC8-0EA4DA65BF7B}" srcOrd="0" destOrd="2" presId="urn:microsoft.com/office/officeart/2005/8/layout/vList2"/>
    <dgm:cxn modelId="{927A5479-9296-4A4E-9ECF-43FF1763163D}" type="presParOf" srcId="{0DEDF726-B5A2-4696-953F-E21A7103BA8D}" destId="{BA59820A-EE36-4346-846C-3B9525E3FF51}" srcOrd="0" destOrd="0" presId="urn:microsoft.com/office/officeart/2005/8/layout/vList2"/>
    <dgm:cxn modelId="{0BB91BBD-128E-4614-9D26-AB0F15A06DBB}" type="presParOf" srcId="{0DEDF726-B5A2-4696-953F-E21A7103BA8D}" destId="{8C976B6F-36EF-4529-B5AD-ADD26BB58E33}" srcOrd="1" destOrd="0" presId="urn:microsoft.com/office/officeart/2005/8/layout/vList2"/>
    <dgm:cxn modelId="{744E0A02-42E7-4DD7-A751-B2434274B7A0}" type="presParOf" srcId="{0DEDF726-B5A2-4696-953F-E21A7103BA8D}" destId="{D4DBB9B2-1F03-46B5-B132-B4C50AB32033}" srcOrd="2" destOrd="0" presId="urn:microsoft.com/office/officeart/2005/8/layout/vList2"/>
    <dgm:cxn modelId="{24170312-6638-4221-981F-EE63840DA74C}" type="presParOf" srcId="{0DEDF726-B5A2-4696-953F-E21A7103BA8D}" destId="{8E983ABF-34C3-4BF9-8AC8-0EA4DA65BF7B}" srcOrd="3" destOrd="0" presId="urn:microsoft.com/office/officeart/2005/8/layout/vList2"/>
    <dgm:cxn modelId="{C332EDE9-3826-4CCD-8F09-DC42F812ADE1}" type="presParOf" srcId="{0DEDF726-B5A2-4696-953F-E21A7103BA8D}" destId="{1B80191F-F0A3-4770-8A8F-6A209F9C7A72}" srcOrd="4" destOrd="0" presId="urn:microsoft.com/office/officeart/2005/8/layout/vList2"/>
    <dgm:cxn modelId="{429298A4-BFBC-422F-8D72-87499596BE13}" type="presParOf" srcId="{0DEDF726-B5A2-4696-953F-E21A7103BA8D}" destId="{D34AD5D4-89A9-4B8A-A0A6-D1519CE6DB5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B5ED15-FFAA-4BBF-BA48-2849083F8159}"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US"/>
        </a:p>
      </dgm:t>
    </dgm:pt>
    <dgm:pt modelId="{4234CE12-95A8-4261-B0A4-A39AF1B418B1}">
      <dgm:prSet/>
      <dgm:spPr/>
      <dgm:t>
        <a:bodyPr/>
        <a:lstStyle/>
        <a:p>
          <a:pPr rtl="0"/>
          <a:r>
            <a:rPr lang="en-US" dirty="0" smtClean="0">
              <a:solidFill>
                <a:schemeClr val="tx1"/>
              </a:solidFill>
              <a:latin typeface="Cambria" pitchFamily="18" charset="0"/>
            </a:rPr>
            <a:t>Contact</a:t>
          </a:r>
          <a:endParaRPr lang="en-US" dirty="0">
            <a:solidFill>
              <a:schemeClr val="tx1"/>
            </a:solidFill>
            <a:latin typeface="Cambria" pitchFamily="18" charset="0"/>
          </a:endParaRPr>
        </a:p>
      </dgm:t>
    </dgm:pt>
    <dgm:pt modelId="{C8C51F01-3D00-4C55-B1CC-CCE57C4117B0}" type="parTrans" cxnId="{69E33FFA-5823-459D-B6C2-25E702CC96BA}">
      <dgm:prSet/>
      <dgm:spPr/>
      <dgm:t>
        <a:bodyPr/>
        <a:lstStyle/>
        <a:p>
          <a:endParaRPr lang="en-US">
            <a:latin typeface="Cambria" pitchFamily="18" charset="0"/>
          </a:endParaRPr>
        </a:p>
      </dgm:t>
    </dgm:pt>
    <dgm:pt modelId="{BCCF1180-A41A-4026-90C7-A8FE80CD2199}" type="sibTrans" cxnId="{69E33FFA-5823-459D-B6C2-25E702CC96BA}">
      <dgm:prSet/>
      <dgm:spPr/>
      <dgm:t>
        <a:bodyPr/>
        <a:lstStyle/>
        <a:p>
          <a:endParaRPr lang="en-US">
            <a:latin typeface="Cambria" pitchFamily="18" charset="0"/>
          </a:endParaRPr>
        </a:p>
      </dgm:t>
    </dgm:pt>
    <dgm:pt modelId="{BD825D6E-62F0-40E7-94A1-3782650DEA2C}">
      <dgm:prSet/>
      <dgm:spPr/>
      <dgm:t>
        <a:bodyPr/>
        <a:lstStyle/>
        <a:p>
          <a:pPr rtl="0"/>
          <a:r>
            <a:rPr lang="en-US" dirty="0" smtClean="0">
              <a:solidFill>
                <a:schemeClr val="tx1"/>
              </a:solidFill>
              <a:latin typeface="Cambria" pitchFamily="18" charset="0"/>
            </a:rPr>
            <a:t>Guido Baraglia gbaraglia@sat.com</a:t>
          </a:r>
          <a:endParaRPr lang="en-US" dirty="0">
            <a:solidFill>
              <a:schemeClr val="tx1"/>
            </a:solidFill>
            <a:latin typeface="Cambria" pitchFamily="18" charset="0"/>
          </a:endParaRPr>
        </a:p>
      </dgm:t>
    </dgm:pt>
    <dgm:pt modelId="{67A96FF4-EAEF-41B9-B564-94C1658C5EB5}" type="parTrans" cxnId="{546CEECE-EF35-4FBD-A2DA-A5DF82E82B11}">
      <dgm:prSet/>
      <dgm:spPr/>
      <dgm:t>
        <a:bodyPr/>
        <a:lstStyle/>
        <a:p>
          <a:endParaRPr lang="en-US">
            <a:latin typeface="Cambria" pitchFamily="18" charset="0"/>
          </a:endParaRPr>
        </a:p>
      </dgm:t>
    </dgm:pt>
    <dgm:pt modelId="{D6CCFD00-A710-41A8-9050-DEF587D449B3}" type="sibTrans" cxnId="{546CEECE-EF35-4FBD-A2DA-A5DF82E82B11}">
      <dgm:prSet/>
      <dgm:spPr/>
      <dgm:t>
        <a:bodyPr/>
        <a:lstStyle/>
        <a:p>
          <a:endParaRPr lang="en-US">
            <a:latin typeface="Cambria" pitchFamily="18" charset="0"/>
          </a:endParaRPr>
        </a:p>
      </dgm:t>
    </dgm:pt>
    <dgm:pt modelId="{64D289E2-78DD-4302-A6A2-7D8E100AD7F3}" type="pres">
      <dgm:prSet presAssocID="{7AB5ED15-FFAA-4BBF-BA48-2849083F8159}" presName="linear" presStyleCnt="0">
        <dgm:presLayoutVars>
          <dgm:animLvl val="lvl"/>
          <dgm:resizeHandles val="exact"/>
        </dgm:presLayoutVars>
      </dgm:prSet>
      <dgm:spPr/>
      <dgm:t>
        <a:bodyPr/>
        <a:lstStyle/>
        <a:p>
          <a:endParaRPr lang="en-US"/>
        </a:p>
      </dgm:t>
    </dgm:pt>
    <dgm:pt modelId="{BC605CDB-BC14-4878-B0C8-FBCF19E53257}" type="pres">
      <dgm:prSet presAssocID="{4234CE12-95A8-4261-B0A4-A39AF1B418B1}" presName="parentText" presStyleLbl="node1" presStyleIdx="0" presStyleCnt="2">
        <dgm:presLayoutVars>
          <dgm:chMax val="0"/>
          <dgm:bulletEnabled val="1"/>
        </dgm:presLayoutVars>
      </dgm:prSet>
      <dgm:spPr/>
      <dgm:t>
        <a:bodyPr/>
        <a:lstStyle/>
        <a:p>
          <a:endParaRPr lang="en-US"/>
        </a:p>
      </dgm:t>
    </dgm:pt>
    <dgm:pt modelId="{7E85F4A3-5506-42E7-BD95-3E1A2D2C5AD3}" type="pres">
      <dgm:prSet presAssocID="{BCCF1180-A41A-4026-90C7-A8FE80CD2199}" presName="spacer" presStyleCnt="0"/>
      <dgm:spPr/>
      <dgm:t>
        <a:bodyPr/>
        <a:lstStyle/>
        <a:p>
          <a:endParaRPr lang="en-US"/>
        </a:p>
      </dgm:t>
    </dgm:pt>
    <dgm:pt modelId="{93D6ADC1-8253-4EF5-B9E0-0EFF0604E861}" type="pres">
      <dgm:prSet presAssocID="{BD825D6E-62F0-40E7-94A1-3782650DEA2C}" presName="parentText" presStyleLbl="node1" presStyleIdx="1" presStyleCnt="2">
        <dgm:presLayoutVars>
          <dgm:chMax val="0"/>
          <dgm:bulletEnabled val="1"/>
        </dgm:presLayoutVars>
      </dgm:prSet>
      <dgm:spPr/>
      <dgm:t>
        <a:bodyPr/>
        <a:lstStyle/>
        <a:p>
          <a:endParaRPr lang="en-US"/>
        </a:p>
      </dgm:t>
    </dgm:pt>
  </dgm:ptLst>
  <dgm:cxnLst>
    <dgm:cxn modelId="{B4E8AB57-FDAA-4A68-A125-07500B60D795}" type="presOf" srcId="{BD825D6E-62F0-40E7-94A1-3782650DEA2C}" destId="{93D6ADC1-8253-4EF5-B9E0-0EFF0604E861}" srcOrd="0" destOrd="0" presId="urn:microsoft.com/office/officeart/2005/8/layout/vList2"/>
    <dgm:cxn modelId="{546CEECE-EF35-4FBD-A2DA-A5DF82E82B11}" srcId="{7AB5ED15-FFAA-4BBF-BA48-2849083F8159}" destId="{BD825D6E-62F0-40E7-94A1-3782650DEA2C}" srcOrd="1" destOrd="0" parTransId="{67A96FF4-EAEF-41B9-B564-94C1658C5EB5}" sibTransId="{D6CCFD00-A710-41A8-9050-DEF587D449B3}"/>
    <dgm:cxn modelId="{6DCCBCAF-AA02-4EDA-B321-181475A46621}" type="presOf" srcId="{7AB5ED15-FFAA-4BBF-BA48-2849083F8159}" destId="{64D289E2-78DD-4302-A6A2-7D8E100AD7F3}" srcOrd="0" destOrd="0" presId="urn:microsoft.com/office/officeart/2005/8/layout/vList2"/>
    <dgm:cxn modelId="{69E33FFA-5823-459D-B6C2-25E702CC96BA}" srcId="{7AB5ED15-FFAA-4BBF-BA48-2849083F8159}" destId="{4234CE12-95A8-4261-B0A4-A39AF1B418B1}" srcOrd="0" destOrd="0" parTransId="{C8C51F01-3D00-4C55-B1CC-CCE57C4117B0}" sibTransId="{BCCF1180-A41A-4026-90C7-A8FE80CD2199}"/>
    <dgm:cxn modelId="{68EA6422-D8BF-41AE-A3E2-25F0A5F67383}" type="presOf" srcId="{4234CE12-95A8-4261-B0A4-A39AF1B418B1}" destId="{BC605CDB-BC14-4878-B0C8-FBCF19E53257}" srcOrd="0" destOrd="0" presId="urn:microsoft.com/office/officeart/2005/8/layout/vList2"/>
    <dgm:cxn modelId="{7D8946FB-7E17-410B-8143-13C827F64809}" type="presParOf" srcId="{64D289E2-78DD-4302-A6A2-7D8E100AD7F3}" destId="{BC605CDB-BC14-4878-B0C8-FBCF19E53257}" srcOrd="0" destOrd="0" presId="urn:microsoft.com/office/officeart/2005/8/layout/vList2"/>
    <dgm:cxn modelId="{853430A2-4E89-4BE9-9EAA-7769A732355C}" type="presParOf" srcId="{64D289E2-78DD-4302-A6A2-7D8E100AD7F3}" destId="{7E85F4A3-5506-42E7-BD95-3E1A2D2C5AD3}" srcOrd="1" destOrd="0" presId="urn:microsoft.com/office/officeart/2005/8/layout/vList2"/>
    <dgm:cxn modelId="{19A3174D-6C80-4BC5-A250-70E14DC98182}" type="presParOf" srcId="{64D289E2-78DD-4302-A6A2-7D8E100AD7F3}" destId="{93D6ADC1-8253-4EF5-B9E0-0EFF0604E86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AB389-978F-4BB1-8FAA-FD8B93914764}">
      <dsp:nvSpPr>
        <dsp:cNvPr id="0" name=""/>
        <dsp:cNvSpPr/>
      </dsp:nvSpPr>
      <dsp:spPr>
        <a:xfrm>
          <a:off x="0" y="46947"/>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mbria" pitchFamily="18" charset="0"/>
            </a:rPr>
            <a:t>Types of Interferences</a:t>
          </a:r>
          <a:endParaRPr lang="en-US" sz="2000" kern="1200" dirty="0">
            <a:latin typeface="Cambria" pitchFamily="18" charset="0"/>
          </a:endParaRPr>
        </a:p>
      </dsp:txBody>
      <dsp:txXfrm>
        <a:off x="22846" y="69793"/>
        <a:ext cx="4069108" cy="422308"/>
      </dsp:txXfrm>
    </dsp:sp>
    <dsp:sp modelId="{B74B19A0-FAE3-405B-918E-801B744672FB}">
      <dsp:nvSpPr>
        <dsp:cNvPr id="0" name=""/>
        <dsp:cNvSpPr/>
      </dsp:nvSpPr>
      <dsp:spPr>
        <a:xfrm>
          <a:off x="0" y="572547"/>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Detection</a:t>
          </a:r>
          <a:endParaRPr lang="en-US" sz="2000" kern="1200" dirty="0">
            <a:latin typeface="Cambria" pitchFamily="18" charset="0"/>
          </a:endParaRPr>
        </a:p>
      </dsp:txBody>
      <dsp:txXfrm>
        <a:off x="22846" y="595393"/>
        <a:ext cx="4069108" cy="422308"/>
      </dsp:txXfrm>
    </dsp:sp>
    <dsp:sp modelId="{5ADF176C-9371-4F0D-BA71-8344DE65FD6D}">
      <dsp:nvSpPr>
        <dsp:cNvPr id="0" name=""/>
        <dsp:cNvSpPr/>
      </dsp:nvSpPr>
      <dsp:spPr>
        <a:xfrm>
          <a:off x="0" y="1098147"/>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Two Satellites Geolocation</a:t>
          </a:r>
          <a:endParaRPr lang="en-US" sz="2000" kern="1200" dirty="0">
            <a:latin typeface="Cambria" pitchFamily="18" charset="0"/>
          </a:endParaRPr>
        </a:p>
      </dsp:txBody>
      <dsp:txXfrm>
        <a:off x="22846" y="1120993"/>
        <a:ext cx="4069108" cy="422308"/>
      </dsp:txXfrm>
    </dsp:sp>
    <dsp:sp modelId="{A0708DE1-6607-4318-AF23-66CFBF446330}">
      <dsp:nvSpPr>
        <dsp:cNvPr id="0" name=""/>
        <dsp:cNvSpPr/>
      </dsp:nvSpPr>
      <dsp:spPr>
        <a:xfrm>
          <a:off x="0" y="1623748"/>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Single Satellite Geolocation</a:t>
          </a:r>
          <a:endParaRPr lang="en-US" sz="2000" kern="1200" dirty="0">
            <a:latin typeface="Cambria" pitchFamily="18" charset="0"/>
          </a:endParaRPr>
        </a:p>
      </dsp:txBody>
      <dsp:txXfrm>
        <a:off x="22846" y="1646594"/>
        <a:ext cx="4069108" cy="422308"/>
      </dsp:txXfrm>
    </dsp:sp>
    <dsp:sp modelId="{9C6307DD-023A-4A4D-B7A3-03E954F3D0A4}">
      <dsp:nvSpPr>
        <dsp:cNvPr id="0" name=""/>
        <dsp:cNvSpPr/>
      </dsp:nvSpPr>
      <dsp:spPr>
        <a:xfrm>
          <a:off x="0" y="2149348"/>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mbria" pitchFamily="18" charset="0"/>
            </a:rPr>
            <a:t>Basic Requirements</a:t>
          </a:r>
          <a:endParaRPr lang="en-US" sz="2000" kern="1200" dirty="0">
            <a:latin typeface="Cambria" pitchFamily="18" charset="0"/>
          </a:endParaRPr>
        </a:p>
      </dsp:txBody>
      <dsp:txXfrm>
        <a:off x="22846" y="2172194"/>
        <a:ext cx="4069108" cy="422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90C81-B351-4FAA-B9ED-3CAA02DE294C}">
      <dsp:nvSpPr>
        <dsp:cNvPr id="0" name=""/>
        <dsp:cNvSpPr/>
      </dsp:nvSpPr>
      <dsp:spPr>
        <a:xfrm>
          <a:off x="0" y="181375"/>
          <a:ext cx="6982359"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Cross-Pol Interference – Accidental / very common</a:t>
          </a:r>
          <a:endParaRPr lang="en-GB" sz="1900" kern="1200"/>
        </a:p>
      </dsp:txBody>
      <dsp:txXfrm>
        <a:off x="22246" y="203621"/>
        <a:ext cx="6937867" cy="411223"/>
      </dsp:txXfrm>
    </dsp:sp>
    <dsp:sp modelId="{92D2E5B5-185D-4206-92FC-15BB987566B1}">
      <dsp:nvSpPr>
        <dsp:cNvPr id="0" name=""/>
        <dsp:cNvSpPr/>
      </dsp:nvSpPr>
      <dsp:spPr>
        <a:xfrm>
          <a:off x="0" y="637090"/>
          <a:ext cx="6982359"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smtClean="0"/>
            <a:t>Generally caused by</a:t>
          </a:r>
          <a:r>
            <a:rPr lang="en-US" sz="1500" kern="1200" smtClean="0"/>
            <a:t>: incompatible modulation types transmitted in the opposite polarization field to digital services on the cross-pol; poorly aligned antennas in bursting networks; and/or lack of training/experience of the uplink operators.</a:t>
          </a:r>
          <a:endParaRPr lang="en-GB" sz="1500" kern="1200"/>
        </a:p>
        <a:p>
          <a:pPr marL="114300" lvl="1" indent="-114300" algn="l" defTabSz="666750" rtl="0">
            <a:lnSpc>
              <a:spcPct val="90000"/>
            </a:lnSpc>
            <a:spcBef>
              <a:spcPct val="0"/>
            </a:spcBef>
            <a:spcAft>
              <a:spcPct val="20000"/>
            </a:spcAft>
            <a:buChar char="••"/>
          </a:pPr>
          <a:r>
            <a:rPr lang="en-US" sz="1500" kern="1200" smtClean="0"/>
            <a:t>Becoming more prevalent as installation margins are squeezed.</a:t>
          </a:r>
          <a:endParaRPr lang="en-GB" sz="1500" kern="1200"/>
        </a:p>
        <a:p>
          <a:pPr marL="114300" lvl="1" indent="-114300" algn="l" defTabSz="666750" rtl="0">
            <a:lnSpc>
              <a:spcPct val="90000"/>
            </a:lnSpc>
            <a:spcBef>
              <a:spcPct val="0"/>
            </a:spcBef>
            <a:spcAft>
              <a:spcPct val="20000"/>
            </a:spcAft>
            <a:buChar char="••"/>
          </a:pPr>
          <a:r>
            <a:rPr lang="en-US" sz="1500" b="1" kern="1200" smtClean="0"/>
            <a:t>Mitigation</a:t>
          </a:r>
          <a:r>
            <a:rPr lang="en-US" sz="1500" kern="1200" smtClean="0"/>
            <a:t>: monitoring, detection and geolocation tools, carrierID, training.</a:t>
          </a:r>
          <a:endParaRPr lang="en-GB" sz="1500" kern="1200"/>
        </a:p>
      </dsp:txBody>
      <dsp:txXfrm>
        <a:off x="0" y="637090"/>
        <a:ext cx="6982359" cy="1199565"/>
      </dsp:txXfrm>
    </dsp:sp>
    <dsp:sp modelId="{0B0AA0FB-68C2-401F-897C-2D2105313C1C}">
      <dsp:nvSpPr>
        <dsp:cNvPr id="0" name=""/>
        <dsp:cNvSpPr/>
      </dsp:nvSpPr>
      <dsp:spPr>
        <a:xfrm>
          <a:off x="0" y="1836655"/>
          <a:ext cx="6982359"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Adjacent Satellite Interference – Accidental / common</a:t>
          </a:r>
          <a:endParaRPr lang="en-GB" sz="1900" kern="1200"/>
        </a:p>
      </dsp:txBody>
      <dsp:txXfrm>
        <a:off x="22246" y="1858901"/>
        <a:ext cx="6937867" cy="411223"/>
      </dsp:txXfrm>
    </dsp:sp>
    <dsp:sp modelId="{400A8645-D094-46E2-9B12-DB5AD7D5D4B6}">
      <dsp:nvSpPr>
        <dsp:cNvPr id="0" name=""/>
        <dsp:cNvSpPr/>
      </dsp:nvSpPr>
      <dsp:spPr>
        <a:xfrm>
          <a:off x="0" y="2292370"/>
          <a:ext cx="6982359"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smtClean="0"/>
            <a:t>Generally caused by</a:t>
          </a:r>
          <a:r>
            <a:rPr lang="en-US" sz="1500" kern="1200" smtClean="0"/>
            <a:t>: operator error, or poor inter-system coordination. Transmitting antenna is poorly pointed. </a:t>
          </a:r>
          <a:endParaRPr lang="en-GB" sz="1500" kern="1200"/>
        </a:p>
        <a:p>
          <a:pPr marL="114300" lvl="1" indent="-114300" algn="l" defTabSz="666750" rtl="0">
            <a:lnSpc>
              <a:spcPct val="90000"/>
            </a:lnSpc>
            <a:spcBef>
              <a:spcPct val="0"/>
            </a:spcBef>
            <a:spcAft>
              <a:spcPct val="20000"/>
            </a:spcAft>
            <a:buChar char="••"/>
          </a:pPr>
          <a:r>
            <a:rPr lang="en-US" sz="1500" kern="1200" smtClean="0"/>
            <a:t>Caused by lack of installation expertise but becoming more prevalent as two degree spacing between satellites in the geostationary arc becomes more common.</a:t>
          </a:r>
          <a:endParaRPr lang="en-GB" sz="1500" kern="1200"/>
        </a:p>
        <a:p>
          <a:pPr marL="114300" lvl="1" indent="-114300" algn="l" defTabSz="666750" rtl="0">
            <a:lnSpc>
              <a:spcPct val="90000"/>
            </a:lnSpc>
            <a:spcBef>
              <a:spcPct val="0"/>
            </a:spcBef>
            <a:spcAft>
              <a:spcPct val="20000"/>
            </a:spcAft>
            <a:buChar char="••"/>
          </a:pPr>
          <a:r>
            <a:rPr lang="en-US" sz="1500" b="1" kern="1200" smtClean="0"/>
            <a:t>Mitigation</a:t>
          </a:r>
          <a:r>
            <a:rPr lang="en-US" sz="1500" kern="1200" smtClean="0"/>
            <a:t>: monitoring, detection and geolocation tools, carrierID, coordination between satellite operators.</a:t>
          </a:r>
          <a:endParaRPr lang="en-GB" sz="1500" kern="1200"/>
        </a:p>
      </dsp:txBody>
      <dsp:txXfrm>
        <a:off x="0" y="2292370"/>
        <a:ext cx="6982359" cy="1415880"/>
      </dsp:txXfrm>
    </dsp:sp>
    <dsp:sp modelId="{F9F370C6-1B90-4E75-A490-BA318C689BCE}">
      <dsp:nvSpPr>
        <dsp:cNvPr id="0" name=""/>
        <dsp:cNvSpPr/>
      </dsp:nvSpPr>
      <dsp:spPr>
        <a:xfrm>
          <a:off x="0" y="3708251"/>
          <a:ext cx="6982359"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Adjacent Carrier Interference – Accidental / minimum occurrence</a:t>
          </a:r>
          <a:endParaRPr lang="en-GB" sz="1900" kern="1200"/>
        </a:p>
      </dsp:txBody>
      <dsp:txXfrm>
        <a:off x="22246" y="3730497"/>
        <a:ext cx="6937867" cy="411223"/>
      </dsp:txXfrm>
    </dsp:sp>
    <dsp:sp modelId="{5C0C1E10-1618-4F74-80C5-E7198E1723C2}">
      <dsp:nvSpPr>
        <dsp:cNvPr id="0" name=""/>
        <dsp:cNvSpPr/>
      </dsp:nvSpPr>
      <dsp:spPr>
        <a:xfrm>
          <a:off x="0" y="4163966"/>
          <a:ext cx="6982359"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6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smtClean="0"/>
            <a:t>Generally caused by</a:t>
          </a:r>
          <a:r>
            <a:rPr lang="en-US" sz="1500" kern="1200" smtClean="0"/>
            <a:t>: operator error, or equipment failure (unlocked equipment). </a:t>
          </a:r>
          <a:endParaRPr lang="en-GB" sz="1500" kern="1200"/>
        </a:p>
        <a:p>
          <a:pPr marL="114300" lvl="1" indent="-114300" algn="l" defTabSz="666750" rtl="0">
            <a:lnSpc>
              <a:spcPct val="90000"/>
            </a:lnSpc>
            <a:spcBef>
              <a:spcPct val="0"/>
            </a:spcBef>
            <a:spcAft>
              <a:spcPct val="20000"/>
            </a:spcAft>
            <a:buChar char="••"/>
          </a:pPr>
          <a:r>
            <a:rPr lang="en-US" sz="1500" kern="1200" smtClean="0"/>
            <a:t>Relatively infrequent</a:t>
          </a:r>
          <a:endParaRPr lang="en-GB" sz="1500" kern="1200"/>
        </a:p>
        <a:p>
          <a:pPr marL="114300" lvl="1" indent="-114300" algn="l" defTabSz="666750" rtl="0">
            <a:lnSpc>
              <a:spcPct val="90000"/>
            </a:lnSpc>
            <a:spcBef>
              <a:spcPct val="0"/>
            </a:spcBef>
            <a:spcAft>
              <a:spcPct val="20000"/>
            </a:spcAft>
            <a:buChar char="••"/>
          </a:pPr>
          <a:r>
            <a:rPr lang="en-US" sz="1500" b="1" kern="1200" smtClean="0"/>
            <a:t>Mitigation</a:t>
          </a:r>
          <a:r>
            <a:rPr lang="en-US" sz="1500" kern="1200" smtClean="0"/>
            <a:t>: monitoring, detection and geolocation tools, carrierID.</a:t>
          </a:r>
          <a:br>
            <a:rPr lang="en-US" sz="1500" kern="1200" smtClean="0"/>
          </a:br>
          <a:endParaRPr lang="en-GB" sz="1500" kern="1200"/>
        </a:p>
      </dsp:txBody>
      <dsp:txXfrm>
        <a:off x="0" y="4163966"/>
        <a:ext cx="6982359" cy="983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93E46-6712-41BD-8BE0-CEAED8B70D21}">
      <dsp:nvSpPr>
        <dsp:cNvPr id="0" name=""/>
        <dsp:cNvSpPr/>
      </dsp:nvSpPr>
      <dsp:spPr>
        <a:xfrm>
          <a:off x="0" y="245705"/>
          <a:ext cx="6751472"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Unauthorised Access – Accidental &amp; Deliberate</a:t>
          </a:r>
          <a:endParaRPr lang="en-GB" sz="1900" kern="1200"/>
        </a:p>
      </dsp:txBody>
      <dsp:txXfrm>
        <a:off x="22246" y="267951"/>
        <a:ext cx="6706980" cy="411223"/>
      </dsp:txXfrm>
    </dsp:sp>
    <dsp:sp modelId="{9A77A6AB-4FCE-4A30-9D3D-705AFB62F800}">
      <dsp:nvSpPr>
        <dsp:cNvPr id="0" name=""/>
        <dsp:cNvSpPr/>
      </dsp:nvSpPr>
      <dsp:spPr>
        <a:xfrm>
          <a:off x="0" y="701420"/>
          <a:ext cx="675147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35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Term given to a signal which is not resident as cross-pol or adjacent satellite or carrier.</a:t>
          </a:r>
          <a:endParaRPr lang="en-GB" sz="1500" kern="1200" dirty="0"/>
        </a:p>
      </dsp:txBody>
      <dsp:txXfrm>
        <a:off x="0" y="701420"/>
        <a:ext cx="6751472" cy="471960"/>
      </dsp:txXfrm>
    </dsp:sp>
    <dsp:sp modelId="{F9584B6D-CC33-4FD4-A77A-2B686CE6086D}">
      <dsp:nvSpPr>
        <dsp:cNvPr id="0" name=""/>
        <dsp:cNvSpPr/>
      </dsp:nvSpPr>
      <dsp:spPr>
        <a:xfrm>
          <a:off x="0" y="1173380"/>
          <a:ext cx="6751472"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Accidental: very common</a:t>
          </a:r>
          <a:endParaRPr lang="en-GB" sz="1900" kern="1200"/>
        </a:p>
      </dsp:txBody>
      <dsp:txXfrm>
        <a:off x="22246" y="1195626"/>
        <a:ext cx="6706980" cy="411223"/>
      </dsp:txXfrm>
    </dsp:sp>
    <dsp:sp modelId="{7125D165-94FC-49ED-B6AF-3C6242110F66}">
      <dsp:nvSpPr>
        <dsp:cNvPr id="0" name=""/>
        <dsp:cNvSpPr/>
      </dsp:nvSpPr>
      <dsp:spPr>
        <a:xfrm>
          <a:off x="0" y="1629095"/>
          <a:ext cx="6751472"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35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smtClean="0"/>
            <a:t>Generally caused by</a:t>
          </a:r>
          <a:r>
            <a:rPr lang="en-US" sz="1500" kern="1200" smtClean="0"/>
            <a:t>: equipment failure, human error, improper commissioning, and terrestrial interference.</a:t>
          </a:r>
          <a:endParaRPr lang="en-GB" sz="1500" kern="1200"/>
        </a:p>
        <a:p>
          <a:pPr marL="114300" lvl="1" indent="-114300" algn="l" defTabSz="666750" rtl="0">
            <a:lnSpc>
              <a:spcPct val="90000"/>
            </a:lnSpc>
            <a:spcBef>
              <a:spcPct val="0"/>
            </a:spcBef>
            <a:spcAft>
              <a:spcPct val="20000"/>
            </a:spcAft>
            <a:buChar char="••"/>
          </a:pPr>
          <a:r>
            <a:rPr lang="en-US" sz="1500" kern="1200" smtClean="0"/>
            <a:t>Interference from proliferation of terrestrial (e.g. microwave) systems.</a:t>
          </a:r>
          <a:endParaRPr lang="en-GB" sz="1500" kern="1200"/>
        </a:p>
        <a:p>
          <a:pPr marL="114300" lvl="1" indent="-114300" algn="l" defTabSz="666750" rtl="0">
            <a:lnSpc>
              <a:spcPct val="90000"/>
            </a:lnSpc>
            <a:spcBef>
              <a:spcPct val="0"/>
            </a:spcBef>
            <a:spcAft>
              <a:spcPct val="20000"/>
            </a:spcAft>
            <a:buChar char="••"/>
          </a:pPr>
          <a:r>
            <a:rPr lang="en-US" sz="1500" b="1" kern="1200" smtClean="0"/>
            <a:t>Mitigation</a:t>
          </a:r>
          <a:r>
            <a:rPr lang="en-US" sz="1500" kern="1200" smtClean="0"/>
            <a:t>: monitoring, detection and geolocation tools, carrierID, training. Unfortunately terrestrial systems often have priority and so becomes dead capacity. </a:t>
          </a:r>
          <a:endParaRPr lang="en-GB" sz="1500" kern="1200"/>
        </a:p>
      </dsp:txBody>
      <dsp:txXfrm>
        <a:off x="0" y="1629095"/>
        <a:ext cx="6751472" cy="1415880"/>
      </dsp:txXfrm>
    </dsp:sp>
    <dsp:sp modelId="{C8348F96-0DB9-4E55-A3D7-3706B8F68AA1}">
      <dsp:nvSpPr>
        <dsp:cNvPr id="0" name=""/>
        <dsp:cNvSpPr/>
      </dsp:nvSpPr>
      <dsp:spPr>
        <a:xfrm>
          <a:off x="0" y="3044975"/>
          <a:ext cx="6751472"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Deliberate: relatively rare</a:t>
          </a:r>
          <a:endParaRPr lang="en-GB" sz="1900" kern="1200"/>
        </a:p>
      </dsp:txBody>
      <dsp:txXfrm>
        <a:off x="22246" y="3067221"/>
        <a:ext cx="6706980" cy="411223"/>
      </dsp:txXfrm>
    </dsp:sp>
    <dsp:sp modelId="{3D047640-37DC-4EB2-AB2E-43C6209E6B35}">
      <dsp:nvSpPr>
        <dsp:cNvPr id="0" name=""/>
        <dsp:cNvSpPr/>
      </dsp:nvSpPr>
      <dsp:spPr>
        <a:xfrm>
          <a:off x="0" y="3500690"/>
          <a:ext cx="6751472"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35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smtClean="0"/>
            <a:t>Generally caused by</a:t>
          </a:r>
          <a:r>
            <a:rPr lang="en-US" sz="1500" kern="1200" smtClean="0"/>
            <a:t>: unauthorised “borrowing” of bandwidth for test purposes (e.g. at commissioning), piracy, and </a:t>
          </a:r>
          <a:r>
            <a:rPr lang="en-US" sz="1500" u="sng" kern="1200" smtClean="0"/>
            <a:t>hostile attempts to deny service</a:t>
          </a:r>
          <a:r>
            <a:rPr lang="en-US" sz="1500" kern="1200" smtClean="0"/>
            <a:t>.</a:t>
          </a:r>
          <a:endParaRPr lang="en-GB" sz="1500" kern="1200"/>
        </a:p>
        <a:p>
          <a:pPr marL="114300" lvl="1" indent="-114300" algn="l" defTabSz="666750" rtl="0">
            <a:lnSpc>
              <a:spcPct val="90000"/>
            </a:lnSpc>
            <a:spcBef>
              <a:spcPct val="0"/>
            </a:spcBef>
            <a:spcAft>
              <a:spcPct val="20000"/>
            </a:spcAft>
            <a:buChar char="••"/>
          </a:pPr>
          <a:r>
            <a:rPr lang="en-US" sz="1500" kern="1200" smtClean="0"/>
            <a:t>Becoming more prevalent though geopolitical motivation.</a:t>
          </a:r>
          <a:endParaRPr lang="en-GB" sz="1500" kern="1200"/>
        </a:p>
        <a:p>
          <a:pPr marL="114300" lvl="1" indent="-114300" algn="l" defTabSz="666750" rtl="0">
            <a:lnSpc>
              <a:spcPct val="90000"/>
            </a:lnSpc>
            <a:spcBef>
              <a:spcPct val="0"/>
            </a:spcBef>
            <a:spcAft>
              <a:spcPct val="20000"/>
            </a:spcAft>
            <a:buChar char="••"/>
          </a:pPr>
          <a:r>
            <a:rPr lang="en-US" sz="1500" b="1" kern="1200" smtClean="0"/>
            <a:t>Mitigation</a:t>
          </a:r>
          <a:r>
            <a:rPr lang="en-US" sz="1500" kern="1200" smtClean="0"/>
            <a:t>: monitoring, detection and geolocation tools. While hostile jamming is generally easy to locate, it is almost impossible to remove without political intervention, which can prove difficult.</a:t>
          </a:r>
          <a:endParaRPr lang="en-GB" sz="1500" kern="1200"/>
        </a:p>
      </dsp:txBody>
      <dsp:txXfrm>
        <a:off x="0" y="3500690"/>
        <a:ext cx="6751472" cy="1415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40B0A-8642-4A69-8768-4C8C4A0AB369}">
      <dsp:nvSpPr>
        <dsp:cNvPr id="0" name=""/>
        <dsp:cNvSpPr/>
      </dsp:nvSpPr>
      <dsp:spPr>
        <a:xfrm>
          <a:off x="0" y="189134"/>
          <a:ext cx="8686800" cy="62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Passive</a:t>
          </a:r>
          <a:endParaRPr lang="en-GB" sz="2600" kern="1200"/>
        </a:p>
      </dsp:txBody>
      <dsp:txXfrm>
        <a:off x="30442" y="219576"/>
        <a:ext cx="8625916" cy="562726"/>
      </dsp:txXfrm>
    </dsp:sp>
    <dsp:sp modelId="{C6EFBB75-D3B7-4DBA-8D7A-C23411505653}">
      <dsp:nvSpPr>
        <dsp:cNvPr id="0" name=""/>
        <dsp:cNvSpPr/>
      </dsp:nvSpPr>
      <dsp:spPr>
        <a:xfrm>
          <a:off x="0" y="812745"/>
          <a:ext cx="86868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Wait for end customer complaints or local authority report</a:t>
          </a:r>
          <a:endParaRPr lang="en-GB" sz="2000" kern="1200" dirty="0"/>
        </a:p>
        <a:p>
          <a:pPr marL="228600" lvl="1" indent="-228600" algn="l" defTabSz="889000" rtl="0">
            <a:lnSpc>
              <a:spcPct val="90000"/>
            </a:lnSpc>
            <a:spcBef>
              <a:spcPct val="0"/>
            </a:spcBef>
            <a:spcAft>
              <a:spcPct val="20000"/>
            </a:spcAft>
            <a:buChar char="••"/>
          </a:pPr>
          <a:r>
            <a:rPr lang="en-US" sz="2000" kern="1200" smtClean="0"/>
            <a:t>Compare spectrum plot of the transponder with the nominal frequency plan</a:t>
          </a:r>
          <a:endParaRPr lang="en-GB" sz="2000" kern="1200"/>
        </a:p>
        <a:p>
          <a:pPr marL="228600" lvl="1" indent="-228600" algn="l" defTabSz="889000" rtl="0">
            <a:lnSpc>
              <a:spcPct val="90000"/>
            </a:lnSpc>
            <a:spcBef>
              <a:spcPct val="0"/>
            </a:spcBef>
            <a:spcAft>
              <a:spcPct val="20000"/>
            </a:spcAft>
            <a:buChar char="••"/>
          </a:pPr>
          <a:r>
            <a:rPr lang="en-US" sz="2000" kern="1200" smtClean="0"/>
            <a:t>Check for unauthorized carriers, spurious</a:t>
          </a:r>
          <a:endParaRPr lang="en-GB" sz="2000" kern="1200"/>
        </a:p>
      </dsp:txBody>
      <dsp:txXfrm>
        <a:off x="0" y="812745"/>
        <a:ext cx="8686800" cy="1049490"/>
      </dsp:txXfrm>
    </dsp:sp>
    <dsp:sp modelId="{AF7310E9-458A-4A7F-89CC-34A1E719EBBB}">
      <dsp:nvSpPr>
        <dsp:cNvPr id="0" name=""/>
        <dsp:cNvSpPr/>
      </dsp:nvSpPr>
      <dsp:spPr>
        <a:xfrm>
          <a:off x="0" y="1862235"/>
          <a:ext cx="8686800" cy="62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Active </a:t>
          </a:r>
          <a:endParaRPr lang="en-GB" sz="2600" kern="1200"/>
        </a:p>
      </dsp:txBody>
      <dsp:txXfrm>
        <a:off x="30442" y="1892677"/>
        <a:ext cx="8625916" cy="562726"/>
      </dsp:txXfrm>
    </dsp:sp>
    <dsp:sp modelId="{8648EB6C-765C-48C7-8D59-0B30D9AE2887}">
      <dsp:nvSpPr>
        <dsp:cNvPr id="0" name=""/>
        <dsp:cNvSpPr/>
      </dsp:nvSpPr>
      <dsp:spPr>
        <a:xfrm>
          <a:off x="0" y="2485845"/>
          <a:ext cx="8686800"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smtClean="0"/>
            <a:t>Continually scan signals and transponders of interest, generate alarms for out-of-tolerance conditions</a:t>
          </a:r>
          <a:endParaRPr lang="en-GB" sz="2000" kern="1200"/>
        </a:p>
        <a:p>
          <a:pPr marL="457200" lvl="2" indent="-228600" algn="l" defTabSz="889000" rtl="0">
            <a:lnSpc>
              <a:spcPct val="90000"/>
            </a:lnSpc>
            <a:spcBef>
              <a:spcPct val="0"/>
            </a:spcBef>
            <a:spcAft>
              <a:spcPct val="20000"/>
            </a:spcAft>
            <a:buChar char="••"/>
          </a:pPr>
          <a:r>
            <a:rPr lang="en-US" sz="2000" kern="1200" smtClean="0"/>
            <a:t>Analog Spectrum Analyzer</a:t>
          </a:r>
          <a:endParaRPr lang="en-GB" sz="2000" kern="1200"/>
        </a:p>
        <a:p>
          <a:pPr marL="457200" lvl="2" indent="-228600" algn="l" defTabSz="889000" rtl="0">
            <a:lnSpc>
              <a:spcPct val="90000"/>
            </a:lnSpc>
            <a:spcBef>
              <a:spcPct val="0"/>
            </a:spcBef>
            <a:spcAft>
              <a:spcPct val="20000"/>
            </a:spcAft>
            <a:buChar char="••"/>
          </a:pPr>
          <a:r>
            <a:rPr lang="en-US" sz="2000" kern="1200" smtClean="0"/>
            <a:t>Digital Spectrum Analyzer</a:t>
          </a:r>
          <a:endParaRPr lang="en-GB" sz="2000" kern="1200"/>
        </a:p>
        <a:p>
          <a:pPr marL="228600" lvl="1" indent="-228600" algn="l" defTabSz="889000" rtl="0">
            <a:lnSpc>
              <a:spcPct val="90000"/>
            </a:lnSpc>
            <a:spcBef>
              <a:spcPct val="0"/>
            </a:spcBef>
            <a:spcAft>
              <a:spcPct val="20000"/>
            </a:spcAft>
            <a:buChar char="••"/>
          </a:pPr>
          <a:r>
            <a:rPr lang="en-US" sz="2000" kern="1200" smtClean="0"/>
            <a:t>Pro-active; problem can be cleared before it is noticed by the customer</a:t>
          </a:r>
          <a:endParaRPr lang="en-GB" sz="2000" kern="1200"/>
        </a:p>
      </dsp:txBody>
      <dsp:txXfrm>
        <a:off x="0" y="2485845"/>
        <a:ext cx="8686800" cy="1668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39E37-8599-42F4-9188-6BD093E37BAC}">
      <dsp:nvSpPr>
        <dsp:cNvPr id="0" name=""/>
        <dsp:cNvSpPr/>
      </dsp:nvSpPr>
      <dsp:spPr>
        <a:xfrm>
          <a:off x="0" y="21732"/>
          <a:ext cx="3600400"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Analogue</a:t>
          </a:r>
          <a:endParaRPr lang="en-GB" sz="1900" kern="1200"/>
        </a:p>
      </dsp:txBody>
      <dsp:txXfrm>
        <a:off x="22246" y="43978"/>
        <a:ext cx="3555908" cy="411223"/>
      </dsp:txXfrm>
    </dsp:sp>
    <dsp:sp modelId="{70376677-EBBF-465B-8ACD-F78DB00656B9}">
      <dsp:nvSpPr>
        <dsp:cNvPr id="0" name=""/>
        <dsp:cNvSpPr/>
      </dsp:nvSpPr>
      <dsp:spPr>
        <a:xfrm>
          <a:off x="0" y="477447"/>
          <a:ext cx="36004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13"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smtClean="0"/>
            <a:t>Legacy Spectrum </a:t>
          </a:r>
          <a:r>
            <a:rPr lang="en-US" sz="1500" kern="1200" dirty="0" err="1" smtClean="0"/>
            <a:t>Analyser</a:t>
          </a:r>
          <a:endParaRPr lang="en-GB" sz="1500" kern="1200" dirty="0"/>
        </a:p>
      </dsp:txBody>
      <dsp:txXfrm>
        <a:off x="0" y="477447"/>
        <a:ext cx="3600400" cy="314640"/>
      </dsp:txXfrm>
    </dsp:sp>
    <dsp:sp modelId="{537E509E-8388-4593-86DF-34D16C6054F4}">
      <dsp:nvSpPr>
        <dsp:cNvPr id="0" name=""/>
        <dsp:cNvSpPr/>
      </dsp:nvSpPr>
      <dsp:spPr>
        <a:xfrm>
          <a:off x="0" y="792087"/>
          <a:ext cx="3600400" cy="4557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Digital</a:t>
          </a:r>
          <a:endParaRPr lang="en-GB" sz="1900" kern="1200"/>
        </a:p>
      </dsp:txBody>
      <dsp:txXfrm>
        <a:off x="22246" y="814333"/>
        <a:ext cx="3555908" cy="411223"/>
      </dsp:txXfrm>
    </dsp:sp>
    <dsp:sp modelId="{1C0C0377-A06E-4048-A16F-F55325F945BC}">
      <dsp:nvSpPr>
        <dsp:cNvPr id="0" name=""/>
        <dsp:cNvSpPr/>
      </dsp:nvSpPr>
      <dsp:spPr>
        <a:xfrm>
          <a:off x="0" y="1247802"/>
          <a:ext cx="36004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13"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smtClean="0"/>
            <a:t>DSP based Spectrum Analyser</a:t>
          </a:r>
          <a:endParaRPr lang="en-GB" sz="1500" kern="1200"/>
        </a:p>
      </dsp:txBody>
      <dsp:txXfrm>
        <a:off x="0" y="1247802"/>
        <a:ext cx="3600400" cy="31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820A-EE36-4346-846C-3B9525E3FF51}">
      <dsp:nvSpPr>
        <dsp:cNvPr id="0" name=""/>
        <dsp:cNvSpPr/>
      </dsp:nvSpPr>
      <dsp:spPr>
        <a:xfrm>
          <a:off x="0" y="1233"/>
          <a:ext cx="5688632" cy="636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sz="1800" kern="1200" dirty="0" smtClean="0">
              <a:latin typeface="Cambria" pitchFamily="18" charset="0"/>
            </a:rPr>
            <a:t>Overlaps</a:t>
          </a:r>
          <a:endParaRPr lang="en-US" sz="1800" kern="1200" dirty="0" smtClean="0">
            <a:latin typeface="Cambria" pitchFamily="18" charset="0"/>
          </a:endParaRPr>
        </a:p>
      </dsp:txBody>
      <dsp:txXfrm>
        <a:off x="31070" y="32303"/>
        <a:ext cx="5626492" cy="574340"/>
      </dsp:txXfrm>
    </dsp:sp>
    <dsp:sp modelId="{8C976B6F-36EF-4529-B5AD-ADD26BB58E33}">
      <dsp:nvSpPr>
        <dsp:cNvPr id="0" name=""/>
        <dsp:cNvSpPr/>
      </dsp:nvSpPr>
      <dsp:spPr>
        <a:xfrm>
          <a:off x="0" y="637713"/>
          <a:ext cx="5688632"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14" tIns="22860" rIns="128016" bIns="22860" numCol="1" spcCol="1270" anchor="t" anchorCtr="0">
          <a:noAutofit/>
        </a:bodyPr>
        <a:lstStyle/>
        <a:p>
          <a:pPr marL="0" marR="0" lvl="1" indent="0" algn="just" defTabSz="914400" rtl="0" eaLnBrk="1" fontAlgn="auto" latinLnBrk="0" hangingPunct="1">
            <a:lnSpc>
              <a:spcPct val="100000"/>
            </a:lnSpc>
            <a:spcBef>
              <a:spcPct val="0"/>
            </a:spcBef>
            <a:spcAft>
              <a:spcPts val="0"/>
            </a:spcAft>
            <a:buClrTx/>
            <a:buSzTx/>
            <a:buFontTx/>
            <a:buChar char="••"/>
            <a:tabLst/>
            <a:defRPr/>
          </a:pPr>
          <a:r>
            <a:rPr lang="en-US" sz="1800" kern="1200" dirty="0" smtClean="0">
              <a:latin typeface="Cambria" pitchFamily="18" charset="0"/>
            </a:rPr>
            <a:t>Geographical Overlap</a:t>
          </a:r>
        </a:p>
        <a:p>
          <a:pPr marL="0" marR="0" lvl="1" indent="0" algn="just" defTabSz="914400" rtl="0" eaLnBrk="1" fontAlgn="auto" latinLnBrk="0" hangingPunct="1">
            <a:lnSpc>
              <a:spcPct val="100000"/>
            </a:lnSpc>
            <a:spcBef>
              <a:spcPct val="0"/>
            </a:spcBef>
            <a:spcAft>
              <a:spcPts val="0"/>
            </a:spcAft>
            <a:buClrTx/>
            <a:buSzTx/>
            <a:buFontTx/>
            <a:buChar char="••"/>
            <a:tabLst/>
            <a:defRPr/>
          </a:pPr>
          <a:r>
            <a:rPr lang="en-US" sz="1800" kern="1200" dirty="0" smtClean="0">
              <a:latin typeface="Cambria" pitchFamily="18" charset="0"/>
            </a:rPr>
            <a:t>Frequency Overlap</a:t>
          </a:r>
        </a:p>
      </dsp:txBody>
      <dsp:txXfrm>
        <a:off x="0" y="637713"/>
        <a:ext cx="5688632" cy="598230"/>
      </dsp:txXfrm>
    </dsp:sp>
    <dsp:sp modelId="{D4DBB9B2-1F03-46B5-B132-B4C50AB32033}">
      <dsp:nvSpPr>
        <dsp:cNvPr id="0" name=""/>
        <dsp:cNvSpPr/>
      </dsp:nvSpPr>
      <dsp:spPr>
        <a:xfrm>
          <a:off x="0" y="1235943"/>
          <a:ext cx="5688632" cy="636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dirty="0" smtClean="0">
              <a:latin typeface="Cambria" pitchFamily="18" charset="0"/>
            </a:rPr>
            <a:t>Intercept Site</a:t>
          </a:r>
          <a:endParaRPr lang="en-US" sz="1800" kern="1200" dirty="0">
            <a:latin typeface="Cambria" pitchFamily="18" charset="0"/>
          </a:endParaRPr>
        </a:p>
      </dsp:txBody>
      <dsp:txXfrm>
        <a:off x="31070" y="1267013"/>
        <a:ext cx="5626492" cy="574340"/>
      </dsp:txXfrm>
    </dsp:sp>
    <dsp:sp modelId="{8E983ABF-34C3-4BF9-8AC8-0EA4DA65BF7B}">
      <dsp:nvSpPr>
        <dsp:cNvPr id="0" name=""/>
        <dsp:cNvSpPr/>
      </dsp:nvSpPr>
      <dsp:spPr>
        <a:xfrm>
          <a:off x="0" y="1872423"/>
          <a:ext cx="5688632" cy="1477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14"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smtClean="0">
              <a:latin typeface="Cambria" pitchFamily="18" charset="0"/>
            </a:rPr>
            <a:t>Two </a:t>
          </a:r>
          <a:r>
            <a:rPr lang="en-US" sz="1800" kern="1200" dirty="0" smtClean="0">
              <a:latin typeface="Cambria" pitchFamily="18" charset="0"/>
            </a:rPr>
            <a:t>Antenna per Frequency Band</a:t>
          </a:r>
          <a:endParaRPr lang="en-US" sz="1800" kern="1200" dirty="0">
            <a:latin typeface="Cambria" pitchFamily="18" charset="0"/>
          </a:endParaRPr>
        </a:p>
        <a:p>
          <a:pPr marL="342900" lvl="2" indent="-171450" algn="just" defTabSz="800100">
            <a:lnSpc>
              <a:spcPct val="90000"/>
            </a:lnSpc>
            <a:spcBef>
              <a:spcPct val="0"/>
            </a:spcBef>
            <a:spcAft>
              <a:spcPct val="20000"/>
            </a:spcAft>
            <a:buChar char="••"/>
          </a:pPr>
          <a:r>
            <a:rPr lang="en-US" sz="1800" kern="1200" dirty="0" smtClean="0">
              <a:latin typeface="Cambria" pitchFamily="18" charset="0"/>
            </a:rPr>
            <a:t>Size Function of Satellites Used</a:t>
          </a:r>
          <a:endParaRPr lang="en-US" sz="1800" kern="1200" dirty="0">
            <a:latin typeface="Cambria" pitchFamily="18" charset="0"/>
          </a:endParaRPr>
        </a:p>
        <a:p>
          <a:pPr marL="342900" lvl="2" indent="-171450" algn="just" defTabSz="800100">
            <a:lnSpc>
              <a:spcPct val="90000"/>
            </a:lnSpc>
            <a:spcBef>
              <a:spcPct val="0"/>
            </a:spcBef>
            <a:spcAft>
              <a:spcPct val="20000"/>
            </a:spcAft>
            <a:buChar char="••"/>
          </a:pPr>
          <a:r>
            <a:rPr lang="en-US" sz="1800" kern="1200" dirty="0" smtClean="0">
              <a:latin typeface="Cambria" pitchFamily="18" charset="0"/>
            </a:rPr>
            <a:t>Rain Fade</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Geographically Separated</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Remotely Controlled</a:t>
          </a:r>
          <a:endParaRPr lang="en-US" sz="1800" kern="1200" dirty="0">
            <a:latin typeface="Cambria" pitchFamily="18" charset="0"/>
          </a:endParaRPr>
        </a:p>
      </dsp:txBody>
      <dsp:txXfrm>
        <a:off x="0" y="1872423"/>
        <a:ext cx="5688632" cy="1477980"/>
      </dsp:txXfrm>
    </dsp:sp>
    <dsp:sp modelId="{1B80191F-F0A3-4770-8A8F-6A209F9C7A72}">
      <dsp:nvSpPr>
        <dsp:cNvPr id="0" name=""/>
        <dsp:cNvSpPr/>
      </dsp:nvSpPr>
      <dsp:spPr>
        <a:xfrm>
          <a:off x="0" y="3350403"/>
          <a:ext cx="5688632" cy="636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dirty="0" smtClean="0">
              <a:latin typeface="Cambria" pitchFamily="18" charset="0"/>
            </a:rPr>
            <a:t>Satellites</a:t>
          </a:r>
          <a:endParaRPr lang="en-US" sz="1800" kern="1200" dirty="0">
            <a:latin typeface="Cambria" pitchFamily="18" charset="0"/>
          </a:endParaRPr>
        </a:p>
      </dsp:txBody>
      <dsp:txXfrm>
        <a:off x="31070" y="3381473"/>
        <a:ext cx="5626492" cy="574340"/>
      </dsp:txXfrm>
    </dsp:sp>
    <dsp:sp modelId="{D34AD5D4-89A9-4B8A-A0A6-D1519CE6DB57}">
      <dsp:nvSpPr>
        <dsp:cNvPr id="0" name=""/>
        <dsp:cNvSpPr/>
      </dsp:nvSpPr>
      <dsp:spPr>
        <a:xfrm>
          <a:off x="0" y="3986883"/>
          <a:ext cx="5688632" cy="119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14"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smtClean="0">
              <a:latin typeface="Cambria" pitchFamily="18" charset="0"/>
            </a:rPr>
            <a:t>Frequency Plans</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Orbital Ephemeris</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Orbital Separation</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Ephemeris Error Compensation</a:t>
          </a:r>
          <a:endParaRPr lang="en-US" sz="1800" kern="1200" dirty="0">
            <a:latin typeface="Cambria" pitchFamily="18" charset="0"/>
          </a:endParaRPr>
        </a:p>
      </dsp:txBody>
      <dsp:txXfrm>
        <a:off x="0" y="3986883"/>
        <a:ext cx="5688632" cy="11964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820A-EE36-4346-846C-3B9525E3FF51}">
      <dsp:nvSpPr>
        <dsp:cNvPr id="0" name=""/>
        <dsp:cNvSpPr/>
      </dsp:nvSpPr>
      <dsp:spPr>
        <a:xfrm>
          <a:off x="0" y="1095"/>
          <a:ext cx="5688632" cy="3869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sz="1800" kern="1200" dirty="0" smtClean="0">
              <a:latin typeface="Cambria" pitchFamily="18" charset="0"/>
            </a:rPr>
            <a:t>Sensitivity</a:t>
          </a:r>
          <a:endParaRPr lang="en-US" sz="1800" kern="1200" dirty="0" smtClean="0">
            <a:latin typeface="Cambria" pitchFamily="18" charset="0"/>
          </a:endParaRPr>
        </a:p>
      </dsp:txBody>
      <dsp:txXfrm>
        <a:off x="18889" y="19984"/>
        <a:ext cx="5650854" cy="349155"/>
      </dsp:txXfrm>
    </dsp:sp>
    <dsp:sp modelId="{8C976B6F-36EF-4529-B5AD-ADD26BB58E33}">
      <dsp:nvSpPr>
        <dsp:cNvPr id="0" name=""/>
        <dsp:cNvSpPr/>
      </dsp:nvSpPr>
      <dsp:spPr>
        <a:xfrm>
          <a:off x="0" y="388029"/>
          <a:ext cx="5688632" cy="85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14"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smtClean="0">
              <a:latin typeface="Cambria" pitchFamily="18" charset="0"/>
            </a:rPr>
            <a:t>System Processing Gain (PG)</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De-Correlation Time</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Sampling System Performances</a:t>
          </a:r>
          <a:endParaRPr lang="en-US" sz="1800" kern="1200" dirty="0">
            <a:latin typeface="Cambria" pitchFamily="18" charset="0"/>
          </a:endParaRPr>
        </a:p>
      </dsp:txBody>
      <dsp:txXfrm>
        <a:off x="0" y="388029"/>
        <a:ext cx="5688632" cy="850897"/>
      </dsp:txXfrm>
    </dsp:sp>
    <dsp:sp modelId="{D4DBB9B2-1F03-46B5-B132-B4C50AB32033}">
      <dsp:nvSpPr>
        <dsp:cNvPr id="0" name=""/>
        <dsp:cNvSpPr/>
      </dsp:nvSpPr>
      <dsp:spPr>
        <a:xfrm>
          <a:off x="0" y="1238926"/>
          <a:ext cx="5688632" cy="3746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dirty="0" smtClean="0">
              <a:latin typeface="Cambria" pitchFamily="18" charset="0"/>
            </a:rPr>
            <a:t>Accuracy</a:t>
          </a:r>
          <a:endParaRPr lang="en-US" sz="1800" kern="1200" dirty="0">
            <a:latin typeface="Cambria" pitchFamily="18" charset="0"/>
          </a:endParaRPr>
        </a:p>
      </dsp:txBody>
      <dsp:txXfrm>
        <a:off x="18287" y="1257213"/>
        <a:ext cx="5652058" cy="338035"/>
      </dsp:txXfrm>
    </dsp:sp>
    <dsp:sp modelId="{8E983ABF-34C3-4BF9-8AC8-0EA4DA65BF7B}">
      <dsp:nvSpPr>
        <dsp:cNvPr id="0" name=""/>
        <dsp:cNvSpPr/>
      </dsp:nvSpPr>
      <dsp:spPr>
        <a:xfrm>
          <a:off x="0" y="1613535"/>
          <a:ext cx="5688632" cy="2133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14"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smtClean="0">
              <a:latin typeface="Cambria" panose="02040503050406030204" pitchFamily="18" charset="0"/>
            </a:rPr>
            <a:t>Signal (and </a:t>
          </a:r>
          <a:r>
            <a:rPr lang="en-US" sz="1800" kern="1200" dirty="0" smtClean="0">
              <a:latin typeface="Cambria" panose="02040503050406030204" pitchFamily="18" charset="0"/>
            </a:rPr>
            <a:t>Sample</a:t>
          </a:r>
          <a:r>
            <a:rPr lang="en-US" sz="1800" kern="1200" dirty="0" smtClean="0">
              <a:latin typeface="Cambria" panose="02040503050406030204" pitchFamily="18" charset="0"/>
            </a:rPr>
            <a:t>) bandwidth</a:t>
          </a:r>
          <a:endParaRPr lang="en-US" sz="1800" kern="1200" dirty="0">
            <a:latin typeface="Cambria" pitchFamily="18" charset="0"/>
          </a:endParaRPr>
        </a:p>
        <a:p>
          <a:pPr marL="171450" lvl="1" indent="-171450" algn="l" defTabSz="800100">
            <a:lnSpc>
              <a:spcPct val="90000"/>
            </a:lnSpc>
            <a:spcBef>
              <a:spcPct val="0"/>
            </a:spcBef>
            <a:spcAft>
              <a:spcPct val="20000"/>
            </a:spcAft>
            <a:buChar char="••"/>
          </a:pPr>
          <a:r>
            <a:rPr lang="en-US" sz="1800" kern="1200" dirty="0" smtClean="0">
              <a:latin typeface="Cambria" panose="02040503050406030204" pitchFamily="18" charset="0"/>
            </a:rPr>
            <a:t>Signal </a:t>
          </a:r>
          <a:r>
            <a:rPr lang="en-US" sz="1800" kern="1200" dirty="0" smtClean="0">
              <a:latin typeface="Cambria" panose="02040503050406030204" pitchFamily="18" charset="0"/>
            </a:rPr>
            <a:t>Modulation Type</a:t>
          </a:r>
          <a:endParaRPr lang="en-GB" sz="1800" kern="1200" dirty="0">
            <a:latin typeface="Cambria" panose="02040503050406030204" pitchFamily="18" charset="0"/>
          </a:endParaRPr>
        </a:p>
        <a:p>
          <a:pPr marL="171450" lvl="1" indent="-171450" algn="l" defTabSz="800100">
            <a:lnSpc>
              <a:spcPct val="90000"/>
            </a:lnSpc>
            <a:spcBef>
              <a:spcPct val="0"/>
            </a:spcBef>
            <a:spcAft>
              <a:spcPct val="20000"/>
            </a:spcAft>
            <a:buChar char="••"/>
          </a:pPr>
          <a:r>
            <a:rPr lang="en-US" sz="1800" kern="1200" dirty="0" smtClean="0">
              <a:latin typeface="Cambria" panose="02040503050406030204" pitchFamily="18" charset="0"/>
            </a:rPr>
            <a:t>Measurement </a:t>
          </a:r>
          <a:r>
            <a:rPr lang="en-US" sz="1800" kern="1200" dirty="0" smtClean="0">
              <a:latin typeface="Cambria" panose="02040503050406030204" pitchFamily="18" charset="0"/>
            </a:rPr>
            <a:t>Frequency Accuracy</a:t>
          </a:r>
          <a:endParaRPr lang="en-GB" sz="1800" kern="1200" dirty="0">
            <a:latin typeface="Cambria" panose="02040503050406030204" pitchFamily="18" charset="0"/>
          </a:endParaRPr>
        </a:p>
        <a:p>
          <a:pPr marL="171450" lvl="1" indent="-171450" algn="l" defTabSz="800100">
            <a:lnSpc>
              <a:spcPct val="90000"/>
            </a:lnSpc>
            <a:spcBef>
              <a:spcPct val="0"/>
            </a:spcBef>
            <a:spcAft>
              <a:spcPct val="20000"/>
            </a:spcAft>
            <a:buChar char="••"/>
          </a:pPr>
          <a:r>
            <a:rPr lang="en-US" sz="1800" kern="1200" dirty="0" smtClean="0">
              <a:latin typeface="Cambria" panose="02040503050406030204" pitchFamily="18" charset="0"/>
            </a:rPr>
            <a:t>Primary and </a:t>
          </a:r>
          <a:r>
            <a:rPr lang="en-US" sz="1800" kern="1200" dirty="0" smtClean="0">
              <a:latin typeface="Cambria" panose="02040503050406030204" pitchFamily="18" charset="0"/>
            </a:rPr>
            <a:t>Secondary Satellite </a:t>
          </a:r>
          <a:r>
            <a:rPr lang="en-US" sz="1800" kern="1200" dirty="0" smtClean="0">
              <a:latin typeface="Cambria" panose="02040503050406030204" pitchFamily="18" charset="0"/>
            </a:rPr>
            <a:t>relative positions</a:t>
          </a:r>
          <a:endParaRPr lang="en-GB" sz="1800" kern="1200" dirty="0">
            <a:latin typeface="Cambria" panose="02040503050406030204" pitchFamily="18" charset="0"/>
          </a:endParaRPr>
        </a:p>
        <a:p>
          <a:pPr marL="171450" lvl="1" indent="-171450" algn="l" defTabSz="800100">
            <a:lnSpc>
              <a:spcPct val="90000"/>
            </a:lnSpc>
            <a:spcBef>
              <a:spcPct val="0"/>
            </a:spcBef>
            <a:spcAft>
              <a:spcPct val="20000"/>
            </a:spcAft>
            <a:buChar char="••"/>
          </a:pPr>
          <a:r>
            <a:rPr lang="en-US" sz="1800" kern="1200" dirty="0" smtClean="0">
              <a:latin typeface="Cambria" panose="02040503050406030204" pitchFamily="18" charset="0"/>
            </a:rPr>
            <a:t>Satellites relative velocities</a:t>
          </a:r>
          <a:endParaRPr lang="en-GB" sz="1800" kern="1200" dirty="0">
            <a:latin typeface="Cambria" panose="02040503050406030204" pitchFamily="18" charset="0"/>
          </a:endParaRPr>
        </a:p>
        <a:p>
          <a:pPr marL="171450" lvl="1" indent="-171450" algn="l" defTabSz="800100">
            <a:lnSpc>
              <a:spcPct val="90000"/>
            </a:lnSpc>
            <a:spcBef>
              <a:spcPct val="0"/>
            </a:spcBef>
            <a:spcAft>
              <a:spcPct val="20000"/>
            </a:spcAft>
            <a:buChar char="••"/>
          </a:pPr>
          <a:r>
            <a:rPr lang="en-US" sz="1800" kern="1200" dirty="0" smtClean="0">
              <a:latin typeface="Cambria" panose="02040503050406030204" pitchFamily="18" charset="0"/>
            </a:rPr>
            <a:t>Ephemeris </a:t>
          </a:r>
          <a:r>
            <a:rPr lang="en-US" sz="1800" kern="1200" dirty="0" smtClean="0">
              <a:latin typeface="Cambria" panose="02040503050406030204" pitchFamily="18" charset="0"/>
            </a:rPr>
            <a:t>Accuracy</a:t>
          </a:r>
          <a:endParaRPr lang="en-GB" sz="1800" kern="1200" dirty="0">
            <a:latin typeface="Cambria" panose="02040503050406030204" pitchFamily="18" charset="0"/>
          </a:endParaRPr>
        </a:p>
        <a:p>
          <a:pPr marL="171450" lvl="1" indent="-171450" algn="l" defTabSz="800100">
            <a:lnSpc>
              <a:spcPct val="90000"/>
            </a:lnSpc>
            <a:spcBef>
              <a:spcPct val="0"/>
            </a:spcBef>
            <a:spcAft>
              <a:spcPct val="20000"/>
            </a:spcAft>
            <a:buChar char="••"/>
          </a:pPr>
          <a:r>
            <a:rPr lang="en-US" sz="1800" kern="1200" dirty="0" smtClean="0"/>
            <a:t>Reference signal position and accuracy</a:t>
          </a:r>
          <a:endParaRPr lang="en-GB" sz="1800" kern="1200" dirty="0"/>
        </a:p>
      </dsp:txBody>
      <dsp:txXfrm>
        <a:off x="0" y="1613535"/>
        <a:ext cx="5688632" cy="2133624"/>
      </dsp:txXfrm>
    </dsp:sp>
    <dsp:sp modelId="{1B80191F-F0A3-4770-8A8F-6A209F9C7A72}">
      <dsp:nvSpPr>
        <dsp:cNvPr id="0" name=""/>
        <dsp:cNvSpPr/>
      </dsp:nvSpPr>
      <dsp:spPr>
        <a:xfrm>
          <a:off x="0" y="3747159"/>
          <a:ext cx="5688632" cy="3869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dirty="0" smtClean="0">
              <a:latin typeface="Cambria" pitchFamily="18" charset="0"/>
            </a:rPr>
            <a:t>Speed</a:t>
          </a:r>
          <a:endParaRPr lang="en-US" sz="1800" kern="1200" dirty="0">
            <a:latin typeface="Cambria" pitchFamily="18" charset="0"/>
          </a:endParaRPr>
        </a:p>
      </dsp:txBody>
      <dsp:txXfrm>
        <a:off x="18889" y="3766048"/>
        <a:ext cx="5650854" cy="349155"/>
      </dsp:txXfrm>
    </dsp:sp>
    <dsp:sp modelId="{D34AD5D4-89A9-4B8A-A0A6-D1519CE6DB57}">
      <dsp:nvSpPr>
        <dsp:cNvPr id="0" name=""/>
        <dsp:cNvSpPr/>
      </dsp:nvSpPr>
      <dsp:spPr>
        <a:xfrm>
          <a:off x="0" y="4134093"/>
          <a:ext cx="5688632" cy="104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614"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n-US" sz="1800" kern="1200" dirty="0" smtClean="0">
              <a:latin typeface="Cambria" pitchFamily="18" charset="0"/>
            </a:rPr>
            <a:t>System </a:t>
          </a:r>
          <a:r>
            <a:rPr lang="en-US" sz="1800" kern="1200" dirty="0" smtClean="0">
              <a:latin typeface="Cambria" pitchFamily="18" charset="0"/>
            </a:rPr>
            <a:t>Setup (Antenna Pointing)</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New or Existing Scenario</a:t>
          </a:r>
          <a:endParaRPr lang="en-US" sz="1800" kern="1200" dirty="0">
            <a:latin typeface="Cambria" pitchFamily="18" charset="0"/>
          </a:endParaRPr>
        </a:p>
        <a:p>
          <a:pPr marL="171450" lvl="1" indent="-171450" algn="just" defTabSz="800100">
            <a:lnSpc>
              <a:spcPct val="90000"/>
            </a:lnSpc>
            <a:spcBef>
              <a:spcPct val="0"/>
            </a:spcBef>
            <a:spcAft>
              <a:spcPct val="20000"/>
            </a:spcAft>
            <a:buChar char="••"/>
          </a:pPr>
          <a:r>
            <a:rPr lang="en-US" sz="1800" kern="1200" dirty="0" smtClean="0">
              <a:latin typeface="Cambria" pitchFamily="18" charset="0"/>
            </a:rPr>
            <a:t>Sampling Bandwidth and Signal Periodicity</a:t>
          </a:r>
          <a:endParaRPr lang="en-US" sz="1800" kern="1200" dirty="0">
            <a:latin typeface="Cambria" pitchFamily="18" charset="0"/>
          </a:endParaRPr>
        </a:p>
        <a:p>
          <a:pPr marL="342900" lvl="2" indent="-171450" algn="just" defTabSz="800100">
            <a:lnSpc>
              <a:spcPct val="90000"/>
            </a:lnSpc>
            <a:spcBef>
              <a:spcPct val="0"/>
            </a:spcBef>
            <a:spcAft>
              <a:spcPct val="20000"/>
            </a:spcAft>
            <a:buChar char="••"/>
          </a:pPr>
          <a:r>
            <a:rPr lang="en-US" sz="1800" kern="1200" dirty="0" smtClean="0">
              <a:latin typeface="Cambria" pitchFamily="18" charset="0"/>
            </a:rPr>
            <a:t>Available Processing Gain</a:t>
          </a:r>
          <a:endParaRPr lang="en-US" sz="1800" kern="1200" dirty="0">
            <a:latin typeface="Cambria" pitchFamily="18" charset="0"/>
          </a:endParaRPr>
        </a:p>
      </dsp:txBody>
      <dsp:txXfrm>
        <a:off x="0" y="4134093"/>
        <a:ext cx="5688632" cy="10493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05CDB-BC14-4878-B0C8-FBCF19E53257}">
      <dsp:nvSpPr>
        <dsp:cNvPr id="0" name=""/>
        <dsp:cNvSpPr/>
      </dsp:nvSpPr>
      <dsp:spPr>
        <a:xfrm>
          <a:off x="0" y="82021"/>
          <a:ext cx="4327774" cy="514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tx1"/>
              </a:solidFill>
              <a:latin typeface="Cambria" pitchFamily="18" charset="0"/>
            </a:rPr>
            <a:t>Contact</a:t>
          </a:r>
          <a:endParaRPr lang="en-US" sz="2200" kern="1200" dirty="0">
            <a:solidFill>
              <a:schemeClr val="tx1"/>
            </a:solidFill>
            <a:latin typeface="Cambria" pitchFamily="18" charset="0"/>
          </a:endParaRPr>
        </a:p>
      </dsp:txBody>
      <dsp:txXfrm>
        <a:off x="25130" y="107151"/>
        <a:ext cx="4277514" cy="464540"/>
      </dsp:txXfrm>
    </dsp:sp>
    <dsp:sp modelId="{93D6ADC1-8253-4EF5-B9E0-0EFF0604E861}">
      <dsp:nvSpPr>
        <dsp:cNvPr id="0" name=""/>
        <dsp:cNvSpPr/>
      </dsp:nvSpPr>
      <dsp:spPr>
        <a:xfrm>
          <a:off x="0" y="660181"/>
          <a:ext cx="4327774" cy="514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tx1"/>
              </a:solidFill>
              <a:latin typeface="Cambria" pitchFamily="18" charset="0"/>
            </a:rPr>
            <a:t>Guido Baraglia gbaraglia@sat.com</a:t>
          </a:r>
          <a:endParaRPr lang="en-US" sz="2200" kern="1200" dirty="0">
            <a:solidFill>
              <a:schemeClr val="tx1"/>
            </a:solidFill>
            <a:latin typeface="Cambria" pitchFamily="18" charset="0"/>
          </a:endParaRPr>
        </a:p>
      </dsp:txBody>
      <dsp:txXfrm>
        <a:off x="25130" y="685311"/>
        <a:ext cx="4277514"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BEA0609E-5BF1-4EC5-94C2-370B9464AA4C}" type="datetimeFigureOut">
              <a:rPr lang="en-US" smtClean="0"/>
              <a:t>4/9/2014</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D3390515-878A-4C8B-A566-111EABE4E19E}" type="slidenum">
              <a:rPr lang="en-US" smtClean="0"/>
              <a:t>‹#›</a:t>
            </a:fld>
            <a:endParaRPr lang="en-US"/>
          </a:p>
        </p:txBody>
      </p:sp>
    </p:spTree>
    <p:extLst>
      <p:ext uri="{BB962C8B-B14F-4D97-AF65-F5344CB8AC3E}">
        <p14:creationId xmlns:p14="http://schemas.microsoft.com/office/powerpoint/2010/main" val="228063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F57DB-8AC3-4F62-ABCF-C0D92E5F7C0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What is geolocation?</a:t>
            </a:r>
          </a:p>
          <a:p>
            <a:r>
              <a:rPr lang="en-US" dirty="0" smtClean="0"/>
              <a:t>A: Geolocation is the process of determining the ground position associated with a satellite transmission of interest.</a:t>
            </a:r>
          </a:p>
          <a:p>
            <a:r>
              <a:rPr lang="en-US" dirty="0" smtClean="0"/>
              <a:t>Generally used to mitigate against the effects of accidental interference</a:t>
            </a:r>
          </a:p>
          <a:p>
            <a:r>
              <a:rPr lang="en-US" dirty="0" smtClean="0"/>
              <a:t>Increasingly used to locate hostile attempts to deny the satellite service</a:t>
            </a:r>
          </a:p>
          <a:p>
            <a:r>
              <a:rPr lang="en-US" dirty="0" smtClean="0"/>
              <a:t>Significant uptake from intelligence agencies</a:t>
            </a:r>
          </a:p>
          <a:p>
            <a:endParaRPr lang="en-US" dirty="0" smtClean="0"/>
          </a:p>
          <a:p>
            <a:r>
              <a:rPr lang="en-US" dirty="0" smtClean="0"/>
              <a:t>Very Long Baseline Interferometry</a:t>
            </a:r>
          </a:p>
          <a:p>
            <a:r>
              <a:rPr lang="en-US" dirty="0" smtClean="0"/>
              <a:t>Developed in the 1960s by astronomers in the US to produce high resolution astronomical images at radio frequencies</a:t>
            </a:r>
          </a:p>
          <a:p>
            <a:r>
              <a:rPr lang="en-US" dirty="0" smtClean="0"/>
              <a:t>Satellite Communications use of Line-of-Site Frequency Bands</a:t>
            </a:r>
          </a:p>
          <a:p>
            <a:r>
              <a:rPr lang="en-US" dirty="0" smtClean="0"/>
              <a:t>In the 1970s/80s UHF (300 MHz) </a:t>
            </a:r>
            <a:r>
              <a:rPr lang="en-US" dirty="0" err="1" smtClean="0"/>
              <a:t>satcom</a:t>
            </a:r>
            <a:r>
              <a:rPr lang="en-US" dirty="0" smtClean="0"/>
              <a:t> is allocated secondary user to ground based systems</a:t>
            </a:r>
          </a:p>
          <a:p>
            <a:r>
              <a:rPr lang="en-US" dirty="0" smtClean="0"/>
              <a:t>The proliferation of which leads to increased interference of UHF </a:t>
            </a:r>
            <a:r>
              <a:rPr lang="en-US" dirty="0" err="1" smtClean="0"/>
              <a:t>satcoms</a:t>
            </a:r>
            <a:endParaRPr lang="en-US" dirty="0" smtClean="0"/>
          </a:p>
          <a:p>
            <a:r>
              <a:rPr lang="en-US" dirty="0" smtClean="0"/>
              <a:t>A SOLUTION WAS REQUIRED</a:t>
            </a:r>
          </a:p>
          <a:p>
            <a:r>
              <a:rPr lang="en-US" dirty="0" smtClean="0"/>
              <a:t>Illegal transmissions on Commercial </a:t>
            </a:r>
            <a:r>
              <a:rPr lang="en-US" dirty="0" err="1" smtClean="0"/>
              <a:t>Satcom</a:t>
            </a:r>
            <a:endParaRPr lang="en-US" dirty="0" smtClean="0"/>
          </a:p>
          <a:p>
            <a:r>
              <a:rPr lang="en-US" dirty="0" smtClean="0"/>
              <a:t>Captain Midnight – HBO pirate</a:t>
            </a:r>
          </a:p>
          <a:p>
            <a:r>
              <a:rPr lang="en-US" dirty="0" smtClean="0"/>
              <a:t>Jamming of political/religious broadcasts</a:t>
            </a:r>
          </a:p>
          <a:p>
            <a:r>
              <a:rPr lang="en-US" dirty="0" smtClean="0"/>
              <a:t>General Tool for Satellite Communications</a:t>
            </a:r>
          </a:p>
          <a:p>
            <a:r>
              <a:rPr lang="en-US" dirty="0" smtClean="0"/>
              <a:t>Global use of 2 satellite geolocation systems combining the need for interference geolocation and interferometry technology</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D3390515-878A-4C8B-A566-111EABE4E19E}" type="slidenum">
              <a:rPr lang="en-US" smtClean="0"/>
              <a:t>2</a:t>
            </a:fld>
            <a:endParaRPr lang="en-US"/>
          </a:p>
        </p:txBody>
      </p:sp>
    </p:spTree>
    <p:extLst>
      <p:ext uri="{BB962C8B-B14F-4D97-AF65-F5344CB8AC3E}">
        <p14:creationId xmlns:p14="http://schemas.microsoft.com/office/powerpoint/2010/main" val="110130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DA352-55DA-411C-A693-32CB3028AF2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84E8AC-CD81-425C-8BBF-40B8DE22DA69}" type="slidenum">
              <a:rPr lang="en-US"/>
              <a:pPr>
                <a:defRPr/>
              </a:pPr>
              <a:t>4</a:t>
            </a:fld>
            <a:endParaRPr lang="en-US" dirty="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84E8AC-CD81-425C-8BBF-40B8DE22DA69}" type="slidenum">
              <a:rPr lang="en-US"/>
              <a:pPr>
                <a:defRPr/>
              </a:pPr>
              <a:t>5</a:t>
            </a:fld>
            <a:endParaRPr lang="en-US" dirty="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Satellite Geolocation Pros…</a:t>
            </a:r>
          </a:p>
          <a:p>
            <a:r>
              <a:rPr lang="en-US" dirty="0" smtClean="0"/>
              <a:t>Not a differential measurement therefore no secondary satellite required</a:t>
            </a:r>
          </a:p>
          <a:p>
            <a:r>
              <a:rPr lang="en-US" dirty="0" smtClean="0"/>
              <a:t>Reduced ground-based infrastructure requirements</a:t>
            </a:r>
          </a:p>
          <a:p>
            <a:r>
              <a:rPr lang="en-US" dirty="0" smtClean="0"/>
              <a:t>Has been exploited by Search and Rescue (SAR) for over 30 years</a:t>
            </a:r>
          </a:p>
          <a:p>
            <a:r>
              <a:rPr lang="en-US" dirty="0" smtClean="0"/>
              <a:t>Only since 1990’s have most distress beacons been transmitting GPS coordinates</a:t>
            </a:r>
          </a:p>
          <a:p>
            <a:r>
              <a:rPr lang="en-US" dirty="0" smtClean="0"/>
              <a:t>Prior to this Doppler Processing was required of signals from Emergency Position-Indicating Radio Beacons (EPIRBs) or Emergency Locator Transmitters (ELTs)</a:t>
            </a:r>
          </a:p>
          <a:p>
            <a:r>
              <a:rPr lang="en-US" dirty="0" smtClean="0"/>
              <a:t>Exploited Low Earth Orbit satellites (LEOs) only.</a:t>
            </a:r>
          </a:p>
          <a:p>
            <a:endParaRPr lang="en-US" dirty="0"/>
          </a:p>
        </p:txBody>
      </p:sp>
      <p:sp>
        <p:nvSpPr>
          <p:cNvPr id="4" name="Slide Number Placeholder 3"/>
          <p:cNvSpPr>
            <a:spLocks noGrp="1"/>
          </p:cNvSpPr>
          <p:nvPr>
            <p:ph type="sldNum" sz="quarter" idx="10"/>
          </p:nvPr>
        </p:nvSpPr>
        <p:spPr/>
        <p:txBody>
          <a:bodyPr/>
          <a:lstStyle/>
          <a:p>
            <a:fld id="{E5ADA352-55DA-411C-A693-32CB3028AF29}"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1EE15C-D914-41A5-A363-815206EEFF2E}" type="slidenum">
              <a:rPr lang="en-GB"/>
              <a:pPr fontAlgn="base">
                <a:spcBef>
                  <a:spcPct val="0"/>
                </a:spcBef>
                <a:spcAft>
                  <a:spcPct val="0"/>
                </a:spcAft>
              </a:pPr>
              <a:t>21</a:t>
            </a:fld>
            <a:endParaRPr lang="en-GB" dirty="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3F7AE7-B9F5-4922-A2DD-4AEB3E1D1D4A}" type="slidenum">
              <a:rPr lang="en-GB"/>
              <a:pPr fontAlgn="base">
                <a:spcBef>
                  <a:spcPct val="0"/>
                </a:spcBef>
                <a:spcAft>
                  <a:spcPct val="0"/>
                </a:spcAft>
              </a:pPr>
              <a:t>22</a:t>
            </a:fld>
            <a:endParaRPr lang="en-GB" dirty="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228D1EC-47EF-4407-B3A6-3BD30D0BF892}" type="slidenum">
              <a:rPr lang="en-GB" smtClean="0">
                <a:latin typeface="Arial" charset="0"/>
              </a:rPr>
              <a:pPr/>
              <a:t>23</a:t>
            </a:fld>
            <a:endParaRPr lang="en-GB" smtClean="0">
              <a:latin typeface="Arial"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p:nvPr>
        </p:nvSpPr>
        <p:spPr>
          <a:xfrm>
            <a:off x="457200" y="4021139"/>
            <a:ext cx="8229600" cy="582611"/>
          </a:xfrm>
          <a:prstGeom prst="rect">
            <a:avLst/>
          </a:prstGeom>
        </p:spPr>
        <p:txBody>
          <a:bodyPr vert="horz"/>
          <a:lstStyle/>
          <a:p>
            <a:r>
              <a:rPr lang="en-US" dirty="0" smtClean="0"/>
              <a:t>Click to edit Master title style</a:t>
            </a:r>
            <a:endParaRPr lang="en-US" dirty="0"/>
          </a:p>
        </p:txBody>
      </p:sp>
      <p:sp>
        <p:nvSpPr>
          <p:cNvPr id="14" name="Text Placeholder 5"/>
          <p:cNvSpPr>
            <a:spLocks noGrp="1"/>
          </p:cNvSpPr>
          <p:nvPr>
            <p:ph type="body" sz="quarter" idx="10"/>
          </p:nvPr>
        </p:nvSpPr>
        <p:spPr>
          <a:xfrm>
            <a:off x="457200" y="4614867"/>
            <a:ext cx="8229600" cy="655637"/>
          </a:xfrm>
          <a:prstGeom prst="rect">
            <a:avLst/>
          </a:prstGeom>
        </p:spPr>
        <p:txBody>
          <a:bodyPr vert="horz"/>
          <a:lstStyle>
            <a:lvl1pPr marL="0" indent="0" algn="r">
              <a:buNone/>
              <a:defRPr sz="2400"/>
            </a:lvl1pPr>
          </a:lstStyle>
          <a:p>
            <a:pPr lvl="0"/>
            <a:r>
              <a:rPr lang="en-US" smtClean="0"/>
              <a:t>Click to edit Master text styles</a:t>
            </a:r>
          </a:p>
        </p:txBody>
      </p:sp>
    </p:spTree>
    <p:extLst>
      <p:ext uri="{BB962C8B-B14F-4D97-AF65-F5344CB8AC3E}">
        <p14:creationId xmlns:p14="http://schemas.microsoft.com/office/powerpoint/2010/main" val="137531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35099"/>
            <a:ext cx="5111750" cy="4691064"/>
          </a:xfrm>
          <a:prstGeom prst="rect">
            <a:avLst/>
          </a:prstGeom>
        </p:spPr>
        <p:txBody>
          <a:bodyPr/>
          <a:lstStyle>
            <a:lvl1pPr>
              <a:defRPr sz="3200"/>
            </a:lvl1pPr>
            <a:lvl2pPr>
              <a:defRPr sz="2800"/>
            </a:lvl2pPr>
            <a:lvl3pPr>
              <a:buSzPct val="50000"/>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13"/>
          <p:cNvSpPr>
            <a:spLocks noGrp="1"/>
          </p:cNvSpPr>
          <p:nvPr>
            <p:ph sz="quarter" idx="12"/>
          </p:nvPr>
        </p:nvSpPr>
        <p:spPr>
          <a:xfrm>
            <a:off x="6116638" y="1435099"/>
            <a:ext cx="2570162" cy="4559230"/>
          </a:xfrm>
          <a:prstGeom prst="roundRect">
            <a:avLst>
              <a:gd name="adj" fmla="val 7164"/>
            </a:avLst>
          </a:prstGeom>
          <a:blipFill rotWithShape="1">
            <a:blip r:embed="rId2">
              <a:alphaModFix amt="35000"/>
            </a:blip>
            <a:stretch>
              <a:fillRect/>
            </a:stretch>
          </a:blipFill>
          <a:scene3d>
            <a:camera prst="orthographicFront"/>
            <a:lightRig rig="threePt" dir="t"/>
          </a:scene3d>
          <a:sp3d>
            <a:bevelT prst="relaxedInset"/>
          </a:sp3d>
        </p:spPr>
        <p:style>
          <a:lnRef idx="1">
            <a:schemeClr val="dk1"/>
          </a:lnRef>
          <a:fillRef idx="2">
            <a:schemeClr val="dk1"/>
          </a:fillRef>
          <a:effectRef idx="1">
            <a:schemeClr val="dk1"/>
          </a:effectRef>
          <a:fontRef idx="none"/>
        </p:style>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2452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35099"/>
            <a:ext cx="5111750" cy="4691064"/>
          </a:xfrm>
          <a:prstGeom prst="rect">
            <a:avLst/>
          </a:prstGeom>
        </p:spPr>
        <p:txBody>
          <a:bodyPr/>
          <a:lstStyle>
            <a:lvl1pPr>
              <a:defRPr sz="3200"/>
            </a:lvl1pPr>
            <a:lvl2pPr>
              <a:defRPr sz="2800"/>
            </a:lvl2pPr>
            <a:lvl3pPr>
              <a:buSzPct val="50000"/>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able Placeholder 5"/>
          <p:cNvSpPr>
            <a:spLocks noGrp="1"/>
          </p:cNvSpPr>
          <p:nvPr>
            <p:ph type="tbl" sz="quarter" idx="10"/>
          </p:nvPr>
        </p:nvSpPr>
        <p:spPr>
          <a:xfrm>
            <a:off x="5707063" y="1435100"/>
            <a:ext cx="2979737" cy="2979738"/>
          </a:xfrm>
          <a:prstGeom prst="rect">
            <a:avLst/>
          </a:prstGeom>
        </p:spPr>
        <p:txBody>
          <a:bodyPr rtlCol="0">
            <a:normAutofit/>
          </a:bodyPr>
          <a:lstStyle/>
          <a:p>
            <a:pPr lvl="0"/>
            <a:endParaRPr lang="en-US" noProof="0" smtClean="0"/>
          </a:p>
        </p:txBody>
      </p:sp>
    </p:spTree>
    <p:extLst>
      <p:ext uri="{BB962C8B-B14F-4D97-AF65-F5344CB8AC3E}">
        <p14:creationId xmlns:p14="http://schemas.microsoft.com/office/powerpoint/2010/main" val="404311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35099"/>
            <a:ext cx="5111750" cy="4691064"/>
          </a:xfrm>
          <a:prstGeom prst="rect">
            <a:avLst/>
          </a:prstGeom>
        </p:spPr>
        <p:txBody>
          <a:bodyPr/>
          <a:lstStyle>
            <a:lvl1pPr>
              <a:defRPr sz="3200"/>
            </a:lvl1pPr>
            <a:lvl2pPr>
              <a:defRPr sz="2800"/>
            </a:lvl2pPr>
            <a:lvl3pPr>
              <a:buSzPct val="50000"/>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hart Placeholder 4"/>
          <p:cNvSpPr>
            <a:spLocks noGrp="1"/>
          </p:cNvSpPr>
          <p:nvPr>
            <p:ph type="chart" sz="quarter" idx="11"/>
          </p:nvPr>
        </p:nvSpPr>
        <p:spPr>
          <a:xfrm>
            <a:off x="5707063" y="1435099"/>
            <a:ext cx="2979737" cy="2979738"/>
          </a:xfrm>
          <a:prstGeom prst="rect">
            <a:avLst/>
          </a:prstGeom>
        </p:spPr>
        <p:txBody>
          <a:bodyPr rtlCol="0">
            <a:normAutofit/>
          </a:bodyPr>
          <a:lstStyle/>
          <a:p>
            <a:pPr lvl="0"/>
            <a:endParaRPr lang="en-US" noProof="0" smtClean="0"/>
          </a:p>
        </p:txBody>
      </p:sp>
    </p:spTree>
    <p:extLst>
      <p:ext uri="{BB962C8B-B14F-4D97-AF65-F5344CB8AC3E}">
        <p14:creationId xmlns:p14="http://schemas.microsoft.com/office/powerpoint/2010/main" val="96194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099"/>
            <a:ext cx="5111750" cy="469106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1"/>
          <p:cNvSpPr>
            <a:spLocks noGrp="1"/>
          </p:cNvSpPr>
          <p:nvPr>
            <p:ph type="title"/>
          </p:nvPr>
        </p:nvSpPr>
        <p:spPr>
          <a:xfrm>
            <a:off x="457200" y="307522"/>
            <a:ext cx="8229600" cy="46754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6137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808AA45E-610A-9D49-9884-0B2E08780C11}" type="datetimeFigureOut">
              <a:rPr lang="en-US" smtClean="0"/>
              <a:pPr/>
              <a:t>4/9/2014</a:t>
            </a:fld>
            <a:endParaRPr lang="en-US" dirty="0"/>
          </a:p>
        </p:txBody>
      </p:sp>
    </p:spTree>
    <p:extLst>
      <p:ext uri="{BB962C8B-B14F-4D97-AF65-F5344CB8AC3E}">
        <p14:creationId xmlns:p14="http://schemas.microsoft.com/office/powerpoint/2010/main" val="2076800920"/>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1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60E281-9A28-4891-9AFD-3CE65FE35EA8}" type="datetimeFigureOut">
              <a:rPr lang="en-US" smtClean="0"/>
              <a:pPr/>
              <a:t>4/9/2014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A8924F-CC00-472A-A9CE-61A4ED68A126}" type="slidenum">
              <a:rPr lang="en-US" smtClean="0"/>
              <a:pPr/>
              <a:t>‹#›</a:t>
            </a:fld>
            <a:endParaRPr lang="en-US"/>
          </a:p>
        </p:txBody>
      </p:sp>
    </p:spTree>
    <p:extLst>
      <p:ext uri="{BB962C8B-B14F-4D97-AF65-F5344CB8AC3E}">
        <p14:creationId xmlns:p14="http://schemas.microsoft.com/office/powerpoint/2010/main" val="321409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1C5DF1-9AC5-4A30-B5EF-5863302F429E}" type="datetimeFigureOut">
              <a:rPr lang="en-US" smtClean="0"/>
              <a:pPr/>
              <a:t>4/9/2014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2017-EAE0-4A1E-ADD9-87C860AE6B68}" type="slidenum">
              <a:rPr lang="en-US" smtClean="0"/>
              <a:pPr/>
              <a:t>‹#›</a:t>
            </a:fld>
            <a:endParaRPr lang="en-US"/>
          </a:p>
        </p:txBody>
      </p:sp>
    </p:spTree>
    <p:extLst>
      <p:ext uri="{BB962C8B-B14F-4D97-AF65-F5344CB8AC3E}">
        <p14:creationId xmlns:p14="http://schemas.microsoft.com/office/powerpoint/2010/main" val="824223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rtl="0" eaLnBrk="1" fontAlgn="base" hangingPunct="1">
              <a:spcBef>
                <a:spcPct val="0"/>
              </a:spcBef>
              <a:spcAft>
                <a:spcPct val="0"/>
              </a:spcAft>
              <a:defRPr lang="en-US" sz="4000">
                <a:solidFill>
                  <a:schemeClr val="tx2"/>
                </a:solidFill>
                <a:latin typeface="+mn-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a:xfrm>
            <a:off x="304800" y="6476999"/>
            <a:ext cx="2133600" cy="244475"/>
          </a:xfrm>
          <a:prstGeom prst="rect">
            <a:avLst/>
          </a:prstGeom>
        </p:spPr>
        <p:txBody>
          <a:bodyPr/>
          <a:lstStyle>
            <a:lvl1pPr>
              <a:defRPr/>
            </a:lvl1pPr>
          </a:lstStyle>
          <a:p>
            <a:fld id="{5492B641-49D3-4E7D-B406-9AEEEB326678}" type="datetime1">
              <a:rPr lang="en-US" smtClean="0"/>
              <a:pPr/>
              <a:t>4/9/2014</a:t>
            </a:fld>
            <a:endParaRPr lang="en-US"/>
          </a:p>
        </p:txBody>
      </p:sp>
      <p:sp>
        <p:nvSpPr>
          <p:cNvPr id="4" name="Footer Placeholder 3"/>
          <p:cNvSpPr>
            <a:spLocks noGrp="1"/>
          </p:cNvSpPr>
          <p:nvPr>
            <p:ph type="ftr" sz="quarter" idx="11"/>
          </p:nvPr>
        </p:nvSpPr>
        <p:spPr>
          <a:xfrm>
            <a:off x="2590800" y="6476999"/>
            <a:ext cx="3886200" cy="244475"/>
          </a:xfrm>
          <a:prstGeom prst="rect">
            <a:avLst/>
          </a:prstGeom>
        </p:spPr>
        <p:txBody>
          <a:bodyPr/>
          <a:lstStyle>
            <a:lvl1pPr>
              <a:defRPr/>
            </a:lvl1pPr>
          </a:lstStyle>
          <a:p>
            <a:r>
              <a:rPr lang="en-US" smtClean="0"/>
              <a:t>SAT Corp Proprietary - Permission Required For Use</a:t>
            </a:r>
            <a:endParaRPr lang="en-US" dirty="0"/>
          </a:p>
        </p:txBody>
      </p:sp>
      <p:sp>
        <p:nvSpPr>
          <p:cNvPr id="5" name="Slide Number Placeholder 4"/>
          <p:cNvSpPr>
            <a:spLocks noGrp="1"/>
          </p:cNvSpPr>
          <p:nvPr>
            <p:ph type="sldNum" sz="quarter" idx="12"/>
          </p:nvPr>
        </p:nvSpPr>
        <p:spPr>
          <a:xfrm>
            <a:off x="6629400" y="6476999"/>
            <a:ext cx="2133600" cy="244475"/>
          </a:xfrm>
          <a:prstGeom prst="rect">
            <a:avLst/>
          </a:prstGeom>
        </p:spPr>
        <p:txBody>
          <a:bodyPr/>
          <a:lstStyle>
            <a:lvl1pPr>
              <a:defRPr/>
            </a:lvl1pPr>
          </a:lstStyle>
          <a:p>
            <a:fld id="{7F23A90E-6B49-4E26-B426-B4BA59D28E81}" type="slidenum">
              <a:rPr lang="en-US" smtClean="0"/>
              <a:pPr/>
              <a:t>‹#›</a:t>
            </a:fld>
            <a:endParaRPr lang="en-US"/>
          </a:p>
        </p:txBody>
      </p:sp>
    </p:spTree>
    <p:extLst>
      <p:ext uri="{BB962C8B-B14F-4D97-AF65-F5344CB8AC3E}">
        <p14:creationId xmlns:p14="http://schemas.microsoft.com/office/powerpoint/2010/main" val="13801184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43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722313" y="5718094"/>
            <a:ext cx="7772400" cy="1362075"/>
          </a:xfrm>
          <a:prstGeom prst="rect">
            <a:avLst/>
          </a:prstGeom>
        </p:spPr>
        <p:txBody>
          <a:bodyPr anchor="t"/>
          <a:lstStyle>
            <a:lvl1pPr algn="l">
              <a:defRPr sz="2800" b="1" cap="all"/>
            </a:lvl1pPr>
          </a:lstStyle>
          <a:p>
            <a:r>
              <a:rPr lang="en-US" smtClean="0"/>
              <a:t>Click to edit Master title style</a:t>
            </a:r>
            <a:endParaRPr lang="en-US" dirty="0"/>
          </a:p>
        </p:txBody>
      </p:sp>
      <p:sp>
        <p:nvSpPr>
          <p:cNvPr id="10" name="Text Placeholder 2"/>
          <p:cNvSpPr>
            <a:spLocks noGrp="1"/>
          </p:cNvSpPr>
          <p:nvPr>
            <p:ph type="body" idx="1"/>
          </p:nvPr>
        </p:nvSpPr>
        <p:spPr>
          <a:xfrm>
            <a:off x="722313" y="4217907"/>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61425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RT_NoBox">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490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2900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181600" cy="8382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295400"/>
            <a:ext cx="8534400" cy="4724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152400" y="6172200"/>
            <a:ext cx="8869680" cy="0"/>
          </a:xfrm>
          <a:prstGeom prst="line">
            <a:avLst/>
          </a:prstGeom>
          <a:ln w="190500">
            <a:gradFill>
              <a:gsLst>
                <a:gs pos="0">
                  <a:srgbClr val="5E9EFF"/>
                </a:gs>
                <a:gs pos="39999">
                  <a:srgbClr val="85C2FF"/>
                </a:gs>
                <a:gs pos="70000">
                  <a:srgbClr val="C4D6EB"/>
                </a:gs>
                <a:gs pos="100000">
                  <a:srgbClr val="FFEBFA"/>
                </a:gs>
              </a:gsLst>
              <a:lin ang="5400000" scaled="0"/>
            </a:gradFill>
          </a:ln>
        </p:spPr>
        <p:style>
          <a:lnRef idx="2">
            <a:schemeClr val="accent5"/>
          </a:lnRef>
          <a:fillRef idx="0">
            <a:schemeClr val="accent5"/>
          </a:fillRef>
          <a:effectRef idx="1">
            <a:schemeClr val="accent5"/>
          </a:effectRef>
          <a:fontRef idx="minor">
            <a:schemeClr val="tx1"/>
          </a:fontRef>
        </p:style>
      </p:cxnSp>
      <p:cxnSp>
        <p:nvCxnSpPr>
          <p:cNvPr id="5" name="Straight Connector 4"/>
          <p:cNvCxnSpPr/>
          <p:nvPr userDrawn="1"/>
        </p:nvCxnSpPr>
        <p:spPr>
          <a:xfrm>
            <a:off x="152400" y="1143000"/>
            <a:ext cx="88696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userDrawn="1"/>
        </p:nvPicPr>
        <p:blipFill>
          <a:blip r:embed="rId2" cstate="print"/>
          <a:srcRect/>
          <a:stretch>
            <a:fillRect/>
          </a:stretch>
        </p:blipFill>
        <p:spPr bwMode="auto">
          <a:xfrm>
            <a:off x="152400" y="76200"/>
            <a:ext cx="1524000" cy="1039091"/>
          </a:xfrm>
          <a:prstGeom prst="rect">
            <a:avLst/>
          </a:prstGeom>
          <a:noFill/>
          <a:ln w="9525">
            <a:noFill/>
            <a:miter lim="800000"/>
            <a:headEnd/>
            <a:tailEnd/>
          </a:ln>
        </p:spPr>
      </p:pic>
    </p:spTree>
    <p:extLst>
      <p:ext uri="{BB962C8B-B14F-4D97-AF65-F5344CB8AC3E}">
        <p14:creationId xmlns:p14="http://schemas.microsoft.com/office/powerpoint/2010/main" val="64955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457200" y="1600200"/>
            <a:ext cx="8686800" cy="4525963"/>
          </a:xfrm>
          <a:prstGeom prst="rect">
            <a:avLst/>
          </a:prstGeom>
        </p:spPr>
        <p:txBody>
          <a:bodyPr/>
          <a:lstStyle>
            <a:lvl1pPr marL="230188" indent="-230188">
              <a:lnSpc>
                <a:spcPct val="100000"/>
              </a:lnSpc>
              <a:buClr>
                <a:schemeClr val="accent1"/>
              </a:buClr>
              <a:buFont typeface="Arial"/>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549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agrap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457200" y="1463675"/>
            <a:ext cx="8229600" cy="4875213"/>
          </a:xfrm>
        </p:spPr>
        <p:txBody>
          <a:bodyPr/>
          <a:lstStyle>
            <a:lvl1pPr>
              <a:lnSpc>
                <a:spcPct val="9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661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57200" y="1506538"/>
            <a:ext cx="8229600" cy="4832350"/>
          </a:xfrm>
        </p:spPr>
        <p:txBody>
          <a:bodyPr/>
          <a:lstStyle>
            <a:lvl1pPr>
              <a:lnSpc>
                <a:spcPct val="100000"/>
              </a:lnSpc>
              <a:spcAft>
                <a:spcPts val="600"/>
              </a:spcAft>
              <a:defRPr/>
            </a:lvl1pPr>
          </a:lstStyle>
          <a:p>
            <a:pPr lvl="0"/>
            <a:r>
              <a:rPr lang="en-US" dirty="0" smtClean="0"/>
              <a:t>Click to edit Master text styles</a:t>
            </a:r>
          </a:p>
        </p:txBody>
      </p:sp>
    </p:spTree>
    <p:extLst>
      <p:ext uri="{BB962C8B-B14F-4D97-AF65-F5344CB8AC3E}">
        <p14:creationId xmlns:p14="http://schemas.microsoft.com/office/powerpoint/2010/main" val="306063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3179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9739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10.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16" name="Picture 15"/>
          <p:cNvPicPr>
            <a:picLocks noChangeAspect="1"/>
          </p:cNvPicPr>
          <p:nvPr/>
        </p:nvPicPr>
        <p:blipFill rotWithShape="1">
          <a:blip r:embed="rId7">
            <a:extLst/>
          </a:blip>
          <a:srcRect l="13185" t="27796" r="6373"/>
          <a:stretch/>
        </p:blipFill>
        <p:spPr>
          <a:xfrm>
            <a:off x="194602" y="3142799"/>
            <a:ext cx="1187258" cy="847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8">
            <a:extLst/>
          </a:blip>
          <a:srcRect l="9634" t="50188" r="45239" b="8026"/>
          <a:stretch/>
        </p:blipFill>
        <p:spPr>
          <a:xfrm>
            <a:off x="194602" y="2159057"/>
            <a:ext cx="1187257" cy="824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9">
            <a:extLst/>
          </a:blip>
          <a:stretch>
            <a:fillRect/>
          </a:stretch>
        </p:blipFill>
        <p:spPr>
          <a:xfrm>
            <a:off x="194602" y="184394"/>
            <a:ext cx="1187258" cy="79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10">
            <a:extLst/>
          </a:blip>
          <a:stretch>
            <a:fillRect/>
          </a:stretch>
        </p:blipFill>
        <p:spPr>
          <a:xfrm>
            <a:off x="198163" y="1168523"/>
            <a:ext cx="1180136" cy="79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3" descr="NEWSLIDEfrontunder.png"/>
          <p:cNvPicPr>
            <a:picLocks noChangeAspect="1"/>
          </p:cNvPicPr>
          <p:nvPr/>
        </p:nvPicPr>
        <p:blipFill>
          <a:blip r:embed="rId11"/>
          <a:srcRect t="36684"/>
          <a:stretch>
            <a:fillRect/>
          </a:stretch>
        </p:blipFill>
        <p:spPr bwMode="auto">
          <a:xfrm>
            <a:off x="0" y="2516188"/>
            <a:ext cx="9144000" cy="4341812"/>
          </a:xfrm>
          <a:prstGeom prst="rect">
            <a:avLst/>
          </a:prstGeom>
          <a:noFill/>
          <a:ln w="9525">
            <a:noFill/>
            <a:miter lim="800000"/>
            <a:headEnd/>
            <a:tailEnd/>
          </a:ln>
        </p:spPr>
      </p:pic>
      <p:pic>
        <p:nvPicPr>
          <p:cNvPr id="12" name="Picture 11" descr="SAT-Logo.png"/>
          <p:cNvPicPr>
            <a:picLocks noChangeAspect="1"/>
          </p:cNvPicPr>
          <p:nvPr/>
        </p:nvPicPr>
        <p:blipFill>
          <a:blip r:embed="rId12"/>
          <a:stretch>
            <a:fillRect/>
          </a:stretch>
        </p:blipFill>
        <p:spPr>
          <a:xfrm>
            <a:off x="5058692" y="810906"/>
            <a:ext cx="3495675" cy="733425"/>
          </a:xfrm>
          <a:prstGeom prst="rect">
            <a:avLst/>
          </a:prstGeom>
        </p:spPr>
      </p:pic>
    </p:spTree>
    <p:extLst>
      <p:ext uri="{BB962C8B-B14F-4D97-AF65-F5344CB8AC3E}">
        <p14:creationId xmlns:p14="http://schemas.microsoft.com/office/powerpoint/2010/main" val="2968202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 id="2147483680" r:id="rId4"/>
  </p:sldLayoutIdLst>
  <p:timing>
    <p:tnLst>
      <p:par>
        <p:cTn id="1" dur="indefinite" restart="never" nodeType="tmRoot"/>
      </p:par>
    </p:tnLst>
  </p:timing>
  <p:txStyles>
    <p:titleStyle>
      <a:lvl1pPr algn="r" defTabSz="457200" rtl="0" eaLnBrk="1" fontAlgn="base" hangingPunct="1">
        <a:spcBef>
          <a:spcPct val="0"/>
        </a:spcBef>
        <a:spcAft>
          <a:spcPct val="0"/>
        </a:spcAft>
        <a:defRPr sz="3600" b="1" kern="1200">
          <a:solidFill>
            <a:srgbClr val="773141"/>
          </a:solidFill>
          <a:latin typeface="Arial"/>
          <a:ea typeface="ＭＳ Ｐゴシック" charset="0"/>
          <a:cs typeface="Arial"/>
        </a:defRPr>
      </a:lvl1pPr>
      <a:lvl2pPr algn="r" defTabSz="457200" rtl="0" eaLnBrk="1" fontAlgn="base" hangingPunct="1">
        <a:spcBef>
          <a:spcPct val="0"/>
        </a:spcBef>
        <a:spcAft>
          <a:spcPct val="0"/>
        </a:spcAft>
        <a:defRPr sz="3600" b="1">
          <a:solidFill>
            <a:srgbClr val="773141"/>
          </a:solidFill>
          <a:latin typeface="Arial" charset="0"/>
          <a:ea typeface="ＭＳ Ｐゴシック" charset="0"/>
          <a:cs typeface="Arial" charset="0"/>
        </a:defRPr>
      </a:lvl2pPr>
      <a:lvl3pPr algn="r" defTabSz="457200" rtl="0" eaLnBrk="1" fontAlgn="base" hangingPunct="1">
        <a:spcBef>
          <a:spcPct val="0"/>
        </a:spcBef>
        <a:spcAft>
          <a:spcPct val="0"/>
        </a:spcAft>
        <a:defRPr sz="3600" b="1">
          <a:solidFill>
            <a:srgbClr val="773141"/>
          </a:solidFill>
          <a:latin typeface="Arial" charset="0"/>
          <a:ea typeface="ＭＳ Ｐゴシック" charset="0"/>
          <a:cs typeface="Arial" charset="0"/>
        </a:defRPr>
      </a:lvl3pPr>
      <a:lvl4pPr algn="r" defTabSz="457200" rtl="0" eaLnBrk="1" fontAlgn="base" hangingPunct="1">
        <a:spcBef>
          <a:spcPct val="0"/>
        </a:spcBef>
        <a:spcAft>
          <a:spcPct val="0"/>
        </a:spcAft>
        <a:defRPr sz="3600" b="1">
          <a:solidFill>
            <a:srgbClr val="773141"/>
          </a:solidFill>
          <a:latin typeface="Arial" charset="0"/>
          <a:ea typeface="ＭＳ Ｐゴシック" charset="0"/>
          <a:cs typeface="Arial" charset="0"/>
        </a:defRPr>
      </a:lvl4pPr>
      <a:lvl5pPr algn="r" defTabSz="457200" rtl="0" eaLnBrk="1" fontAlgn="base" hangingPunct="1">
        <a:spcBef>
          <a:spcPct val="0"/>
        </a:spcBef>
        <a:spcAft>
          <a:spcPct val="0"/>
        </a:spcAft>
        <a:defRPr sz="3600" b="1">
          <a:solidFill>
            <a:srgbClr val="773141"/>
          </a:solidFill>
          <a:latin typeface="Arial" charset="0"/>
          <a:ea typeface="ＭＳ Ｐゴシック" charset="0"/>
          <a:cs typeface="Arial" charset="0"/>
        </a:defRPr>
      </a:lvl5pPr>
      <a:lvl6pPr marL="457200" algn="r" defTabSz="457200" rtl="0" eaLnBrk="1" fontAlgn="base" hangingPunct="1">
        <a:spcBef>
          <a:spcPct val="0"/>
        </a:spcBef>
        <a:spcAft>
          <a:spcPct val="0"/>
        </a:spcAft>
        <a:defRPr sz="3600" b="1">
          <a:solidFill>
            <a:srgbClr val="773141"/>
          </a:solidFill>
          <a:latin typeface="Arial" charset="0"/>
          <a:ea typeface="ＭＳ Ｐゴシック" charset="0"/>
        </a:defRPr>
      </a:lvl6pPr>
      <a:lvl7pPr marL="914400" algn="r" defTabSz="457200" rtl="0" eaLnBrk="1" fontAlgn="base" hangingPunct="1">
        <a:spcBef>
          <a:spcPct val="0"/>
        </a:spcBef>
        <a:spcAft>
          <a:spcPct val="0"/>
        </a:spcAft>
        <a:defRPr sz="3600" b="1">
          <a:solidFill>
            <a:srgbClr val="773141"/>
          </a:solidFill>
          <a:latin typeface="Arial" charset="0"/>
          <a:ea typeface="ＭＳ Ｐゴシック" charset="0"/>
        </a:defRPr>
      </a:lvl7pPr>
      <a:lvl8pPr marL="1371600" algn="r" defTabSz="457200" rtl="0" eaLnBrk="1" fontAlgn="base" hangingPunct="1">
        <a:spcBef>
          <a:spcPct val="0"/>
        </a:spcBef>
        <a:spcAft>
          <a:spcPct val="0"/>
        </a:spcAft>
        <a:defRPr sz="3600" b="1">
          <a:solidFill>
            <a:srgbClr val="773141"/>
          </a:solidFill>
          <a:latin typeface="Arial" charset="0"/>
          <a:ea typeface="ＭＳ Ｐゴシック" charset="0"/>
        </a:defRPr>
      </a:lvl8pPr>
      <a:lvl9pPr marL="1828800" algn="r" defTabSz="457200" rtl="0" eaLnBrk="1" fontAlgn="base" hangingPunct="1">
        <a:spcBef>
          <a:spcPct val="0"/>
        </a:spcBef>
        <a:spcAft>
          <a:spcPct val="0"/>
        </a:spcAft>
        <a:defRPr sz="3600" b="1">
          <a:solidFill>
            <a:srgbClr val="77314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3200" kern="1200">
          <a:solidFill>
            <a:schemeClr val="tx1"/>
          </a:solidFill>
          <a:latin typeface="+mn-lt"/>
          <a:ea typeface="ＭＳ Ｐゴシック" charset="0"/>
          <a:cs typeface="ＭＳ Ｐゴシック" charset="0"/>
        </a:defRPr>
      </a:lvl1pPr>
      <a:lvl2pPr marL="454025" indent="-223838"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742950" indent="-231775" algn="l" defTabSz="457200" rtl="0" eaLnBrk="1" fontAlgn="base" hangingPunct="1">
        <a:spcBef>
          <a:spcPct val="20000"/>
        </a:spcBef>
        <a:spcAft>
          <a:spcPct val="0"/>
        </a:spcAft>
        <a:buSzPct val="49000"/>
        <a:buFont typeface="Courier New" pitchFamily="49" charset="0"/>
        <a:buChar char="o"/>
        <a:tabLst>
          <a:tab pos="684213" algn="l"/>
        </a:tabLst>
        <a:defRPr sz="2400" kern="1200">
          <a:solidFill>
            <a:schemeClr val="tx1"/>
          </a:solidFill>
          <a:latin typeface="+mn-lt"/>
          <a:ea typeface="ＭＳ Ｐゴシック" charset="0"/>
          <a:cs typeface="ＭＳ Ｐゴシック"/>
        </a:defRPr>
      </a:lvl3pPr>
      <a:lvl4pPr marL="973138" indent="-173038"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p:cNvPicPr>
            <a:picLocks noChangeAspect="1"/>
          </p:cNvPicPr>
          <p:nvPr/>
        </p:nvPicPr>
        <p:blipFill>
          <a:blip r:embed="rId18"/>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306819"/>
            <a:ext cx="8229600" cy="468312"/>
          </a:xfrm>
          <a:prstGeom prst="rect">
            <a:avLst/>
          </a:prstGeom>
          <a:effectLst>
            <a:outerShdw blurRad="63500" sx="102000" sy="102000" algn="ctr" rotWithShape="0">
              <a:prstClr val="black">
                <a:alpha val="40000"/>
              </a:prstClr>
            </a:outerShdw>
          </a:effectLst>
        </p:spPr>
        <p:txBody>
          <a:bodyPr vert="horz" lIns="0" tIns="0" rIns="0" bIns="0" rtlCol="0" anchor="t" anchorCtr="0">
            <a:noAutofit/>
          </a:bodyPr>
          <a:lstStyle/>
          <a:p>
            <a:r>
              <a:rPr lang="en-US" dirty="0" smtClean="0"/>
              <a:t>Click to edit Master title style</a:t>
            </a:r>
            <a:endParaRPr lang="en-US" dirty="0"/>
          </a:p>
        </p:txBody>
      </p:sp>
      <p:cxnSp>
        <p:nvCxnSpPr>
          <p:cNvPr id="9" name="Straight Connector 8"/>
          <p:cNvCxnSpPr/>
          <p:nvPr/>
        </p:nvCxnSpPr>
        <p:spPr>
          <a:xfrm>
            <a:off x="398463" y="6418263"/>
            <a:ext cx="8288337"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txBox="1">
            <a:spLocks/>
          </p:cNvSpPr>
          <p:nvPr/>
        </p:nvSpPr>
        <p:spPr>
          <a:xfrm>
            <a:off x="8340725" y="6469063"/>
            <a:ext cx="346075" cy="365125"/>
          </a:xfrm>
          <a:prstGeom prst="rect">
            <a:avLst/>
          </a:prstGeom>
        </p:spPr>
        <p:txBody>
          <a:bodyPr anchor="ctr"/>
          <a:lstStyle>
            <a:defPPr>
              <a:defRPr lang="en-US"/>
            </a:defPPr>
            <a:lvl1pPr marL="0" algn="r" defTabSz="457200" rtl="0" eaLnBrk="1" latinLnBrk="0" hangingPunct="1">
              <a:defRPr sz="10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B31123F-F82D-4313-A227-4D7244FAA375}" type="slidenum">
              <a:rPr lang="en-US" smtClean="0"/>
              <a:pPr fontAlgn="auto">
                <a:spcBef>
                  <a:spcPts val="0"/>
                </a:spcBef>
                <a:spcAft>
                  <a:spcPts val="0"/>
                </a:spcAft>
                <a:defRPr/>
              </a:pPr>
              <a:t>‹#›</a:t>
            </a:fld>
            <a:endParaRPr lang="en-US"/>
          </a:p>
        </p:txBody>
      </p:sp>
      <p:sp>
        <p:nvSpPr>
          <p:cNvPr id="11" name="Slide Number Placeholder 1"/>
          <p:cNvSpPr txBox="1">
            <a:spLocks/>
          </p:cNvSpPr>
          <p:nvPr/>
        </p:nvSpPr>
        <p:spPr>
          <a:xfrm>
            <a:off x="6245225" y="6473825"/>
            <a:ext cx="2095500" cy="365125"/>
          </a:xfrm>
          <a:prstGeom prst="rect">
            <a:avLst/>
          </a:prstGeom>
        </p:spPr>
        <p:txBody>
          <a:bodyPr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www.sat.com    |</a:t>
            </a:r>
            <a:endParaRPr lang="en-US" dirty="0"/>
          </a:p>
        </p:txBody>
      </p:sp>
      <p:sp>
        <p:nvSpPr>
          <p:cNvPr id="4104" name="Text Placeholder 3"/>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2" name="Picture 11" descr="SAT-Logo.png"/>
          <p:cNvPicPr>
            <a:picLocks noChangeAspect="1"/>
          </p:cNvPicPr>
          <p:nvPr/>
        </p:nvPicPr>
        <p:blipFill>
          <a:blip r:embed="rId19"/>
          <a:stretch>
            <a:fillRect/>
          </a:stretch>
        </p:blipFill>
        <p:spPr>
          <a:xfrm>
            <a:off x="416010" y="6506777"/>
            <a:ext cx="1389045" cy="280080"/>
          </a:xfrm>
          <a:prstGeom prst="rect">
            <a:avLst/>
          </a:prstGeom>
        </p:spPr>
      </p:pic>
    </p:spTree>
    <p:extLst>
      <p:ext uri="{BB962C8B-B14F-4D97-AF65-F5344CB8AC3E}">
        <p14:creationId xmlns:p14="http://schemas.microsoft.com/office/powerpoint/2010/main" val="29740119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81" r:id="rId16"/>
  </p:sldLayoutIdLst>
  <p:timing>
    <p:tnLst>
      <p:par>
        <p:cTn id="1" dur="indefinite" restart="never" nodeType="tmRoot"/>
      </p:par>
    </p:tnLst>
  </p:timing>
  <p:txStyles>
    <p:titleStyle>
      <a:lvl1pPr algn="r" defTabSz="457200" rtl="0" eaLnBrk="0" fontAlgn="base" hangingPunct="0">
        <a:spcBef>
          <a:spcPct val="0"/>
        </a:spcBef>
        <a:spcAft>
          <a:spcPct val="0"/>
        </a:spcAft>
        <a:defRPr sz="3200" b="1" kern="1200">
          <a:solidFill>
            <a:srgbClr val="773141"/>
          </a:solidFill>
          <a:latin typeface="Arial"/>
          <a:ea typeface="ＭＳ Ｐゴシック" charset="0"/>
          <a:cs typeface="Arial"/>
        </a:defRPr>
      </a:lvl1pPr>
      <a:lvl2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2pPr>
      <a:lvl3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3pPr>
      <a:lvl4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4pPr>
      <a:lvl5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5pPr>
      <a:lvl6pPr marL="457200" algn="r" defTabSz="457200" rtl="0" fontAlgn="base">
        <a:spcBef>
          <a:spcPct val="0"/>
        </a:spcBef>
        <a:spcAft>
          <a:spcPct val="0"/>
        </a:spcAft>
        <a:defRPr sz="3600" b="1">
          <a:solidFill>
            <a:srgbClr val="773141"/>
          </a:solidFill>
          <a:latin typeface="Arial" charset="0"/>
          <a:ea typeface="ＭＳ Ｐゴシック" charset="0"/>
        </a:defRPr>
      </a:lvl6pPr>
      <a:lvl7pPr marL="914400" algn="r" defTabSz="457200" rtl="0" fontAlgn="base">
        <a:spcBef>
          <a:spcPct val="0"/>
        </a:spcBef>
        <a:spcAft>
          <a:spcPct val="0"/>
        </a:spcAft>
        <a:defRPr sz="3600" b="1">
          <a:solidFill>
            <a:srgbClr val="773141"/>
          </a:solidFill>
          <a:latin typeface="Arial" charset="0"/>
          <a:ea typeface="ＭＳ Ｐゴシック" charset="0"/>
        </a:defRPr>
      </a:lvl7pPr>
      <a:lvl8pPr marL="1371600" algn="r" defTabSz="457200" rtl="0" fontAlgn="base">
        <a:spcBef>
          <a:spcPct val="0"/>
        </a:spcBef>
        <a:spcAft>
          <a:spcPct val="0"/>
        </a:spcAft>
        <a:defRPr sz="3600" b="1">
          <a:solidFill>
            <a:srgbClr val="773141"/>
          </a:solidFill>
          <a:latin typeface="Arial" charset="0"/>
          <a:ea typeface="ＭＳ Ｐゴシック" charset="0"/>
        </a:defRPr>
      </a:lvl8pPr>
      <a:lvl9pPr marL="1828800" algn="r" defTabSz="457200" rtl="0" fontAlgn="base">
        <a:spcBef>
          <a:spcPct val="0"/>
        </a:spcBef>
        <a:spcAft>
          <a:spcPct val="0"/>
        </a:spcAft>
        <a:defRPr sz="3600" b="1">
          <a:solidFill>
            <a:srgbClr val="773141"/>
          </a:solidFill>
          <a:latin typeface="Arial" charset="0"/>
          <a:ea typeface="ＭＳ Ｐゴシック" charset="0"/>
        </a:defRPr>
      </a:lvl9pPr>
    </p:titleStyle>
    <p:bodyStyle>
      <a:lvl1pPr marL="230188" indent="-230188" algn="l" defTabSz="457200" rtl="0" eaLnBrk="0" fontAlgn="base" hangingPunct="0">
        <a:lnSpc>
          <a:spcPct val="80000"/>
        </a:lnSpc>
        <a:spcBef>
          <a:spcPct val="20000"/>
        </a:spcBef>
        <a:spcAft>
          <a:spcPct val="0"/>
        </a:spcAft>
        <a:buClr>
          <a:schemeClr val="accent1"/>
        </a:buClr>
        <a:buFont typeface="Arial" pitchFamily="34" charset="0"/>
        <a:buChar char="•"/>
        <a:defRPr sz="2400" kern="1200">
          <a:solidFill>
            <a:schemeClr val="tx1"/>
          </a:solidFill>
          <a:latin typeface="Arial" pitchFamily="34" charset="0"/>
          <a:ea typeface="ＭＳ Ｐゴシック" charset="0"/>
          <a:cs typeface="Arial" pitchFamily="34" charset="0"/>
        </a:defRPr>
      </a:lvl1pPr>
      <a:lvl2pPr marL="568325" indent="-222250" algn="l" defTabSz="457200" rtl="0" eaLnBrk="0" fontAlgn="base" hangingPunct="0">
        <a:spcBef>
          <a:spcPct val="20000"/>
        </a:spcBef>
        <a:spcAft>
          <a:spcPct val="0"/>
        </a:spcAft>
        <a:buClr>
          <a:schemeClr val="accent1"/>
        </a:buClr>
        <a:buFont typeface="Arial" pitchFamily="34" charset="0"/>
        <a:buChar char="–"/>
        <a:defRPr sz="2000" kern="1200">
          <a:solidFill>
            <a:schemeClr val="tx1"/>
          </a:solidFill>
          <a:latin typeface="Arial" pitchFamily="34" charset="0"/>
          <a:ea typeface="ＭＳ Ｐゴシック" charset="0"/>
          <a:cs typeface="Arial" pitchFamily="34" charset="0"/>
        </a:defRPr>
      </a:lvl2pPr>
      <a:lvl3pPr marL="914400" indent="-230188" algn="l" defTabSz="457200" rtl="0" eaLnBrk="0" fontAlgn="base" hangingPunct="0">
        <a:spcBef>
          <a:spcPct val="20000"/>
        </a:spcBef>
        <a:spcAft>
          <a:spcPct val="0"/>
        </a:spcAft>
        <a:buClr>
          <a:schemeClr val="accent1"/>
        </a:buClr>
        <a:buSzPct val="100000"/>
        <a:buFont typeface="Arial" pitchFamily="34" charset="0"/>
        <a:buChar char="•"/>
        <a:tabLst/>
        <a:defRPr kern="1200">
          <a:solidFill>
            <a:schemeClr val="tx1"/>
          </a:solidFill>
          <a:latin typeface="Arial" pitchFamily="34" charset="0"/>
          <a:ea typeface="ＭＳ Ｐゴシック" charset="0"/>
          <a:cs typeface="Arial" pitchFamily="34" charset="0"/>
        </a:defRPr>
      </a:lvl3pPr>
      <a:lvl4pPr marL="1260475" indent="-230188" algn="l" defTabSz="457200" rtl="0" eaLnBrk="0" fontAlgn="base" hangingPunct="0">
        <a:spcBef>
          <a:spcPct val="20000"/>
        </a:spcBef>
        <a:spcAft>
          <a:spcPct val="0"/>
        </a:spcAft>
        <a:buClr>
          <a:srgbClr val="773141"/>
        </a:buClr>
        <a:buFont typeface="Arial" charset="0"/>
        <a:buChar char="–"/>
        <a:defRPr sz="1600" kern="1200">
          <a:solidFill>
            <a:schemeClr val="tx1"/>
          </a:solidFill>
          <a:latin typeface="Arial" pitchFamily="34" charset="0"/>
          <a:ea typeface="ＭＳ Ｐゴシック" charset="0"/>
          <a:cs typeface="Arial" pitchFamily="34" charset="0"/>
        </a:defRPr>
      </a:lvl4pPr>
      <a:lvl5pPr marL="1482725" indent="-222250" algn="l" defTabSz="457200" rtl="0" eaLnBrk="0" fontAlgn="base" hangingPunct="0">
        <a:spcBef>
          <a:spcPct val="20000"/>
        </a:spcBef>
        <a:spcAft>
          <a:spcPct val="0"/>
        </a:spcAft>
        <a:buFont typeface="Arial" pitchFamily="34"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2.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3.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5.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5.jpeg"/><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3272" y="3140968"/>
            <a:ext cx="1230376" cy="1775192"/>
          </a:xfrm>
          <a:prstGeom prst="roundRect">
            <a:avLst>
              <a:gd name="adj" fmla="val 14706"/>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59394" name="TextBox 6"/>
          <p:cNvSpPr txBox="1">
            <a:spLocks noChangeArrowheads="1"/>
          </p:cNvSpPr>
          <p:nvPr/>
        </p:nvSpPr>
        <p:spPr bwMode="auto">
          <a:xfrm>
            <a:off x="683568" y="3405480"/>
            <a:ext cx="8352928" cy="2492990"/>
          </a:xfrm>
          <a:prstGeom prst="rect">
            <a:avLst/>
          </a:prstGeom>
          <a:noFill/>
          <a:ln w="9525">
            <a:noFill/>
            <a:miter lim="800000"/>
            <a:headEnd/>
            <a:tailEnd/>
          </a:ln>
        </p:spPr>
        <p:txBody>
          <a:bodyPr wrap="square">
            <a:spAutoFit/>
          </a:bodyPr>
          <a:lstStyle/>
          <a:p>
            <a:pPr algn="ctr"/>
            <a:r>
              <a:rPr lang="en-GB" sz="3600" b="1" dirty="0" smtClean="0">
                <a:solidFill>
                  <a:schemeClr val="bg1"/>
                </a:solidFill>
                <a:latin typeface="Cambria" pitchFamily="18" charset="0"/>
                <a:cs typeface="Arial" pitchFamily="34" charset="0"/>
              </a:rPr>
              <a:t>In</a:t>
            </a:r>
            <a:r>
              <a:rPr lang="en-GB" sz="3600" b="1" dirty="0" smtClean="0">
                <a:latin typeface="Cambria" pitchFamily="18" charset="0"/>
                <a:cs typeface="Arial" pitchFamily="34" charset="0"/>
              </a:rPr>
              <a:t>terference Geolocation Techniques</a:t>
            </a:r>
          </a:p>
          <a:p>
            <a:pPr algn="ctr"/>
            <a:r>
              <a:rPr lang="en-GB" sz="3600" b="1" dirty="0" smtClean="0">
                <a:solidFill>
                  <a:schemeClr val="bg1"/>
                </a:solidFill>
                <a:latin typeface="Cambria" pitchFamily="18" charset="0"/>
                <a:cs typeface="Arial" pitchFamily="34" charset="0"/>
              </a:rPr>
              <a:t>In</a:t>
            </a:r>
            <a:r>
              <a:rPr lang="en-GB" sz="3600" b="1" dirty="0" smtClean="0">
                <a:latin typeface="Cambria" pitchFamily="18" charset="0"/>
                <a:cs typeface="Arial" pitchFamily="34" charset="0"/>
              </a:rPr>
              <a:t>troduction and Basic Requirements</a:t>
            </a:r>
          </a:p>
          <a:p>
            <a:pPr marL="0" lvl="1" algn="ctr"/>
            <a:r>
              <a:rPr lang="en-GB" sz="2800" dirty="0" smtClean="0">
                <a:latin typeface="Cambria" pitchFamily="18" charset="0"/>
                <a:cs typeface="Arial" pitchFamily="34" charset="0"/>
              </a:rPr>
              <a:t>ITU Workshop Limassol, Cyprus</a:t>
            </a:r>
          </a:p>
          <a:p>
            <a:pPr marL="0" lvl="1" algn="ctr"/>
            <a:r>
              <a:rPr lang="en-GB" sz="2800" dirty="0" smtClean="0">
                <a:latin typeface="Cambria" pitchFamily="18" charset="0"/>
                <a:cs typeface="Arial" pitchFamily="34" charset="0"/>
              </a:rPr>
              <a:t>14-16 April 2014</a:t>
            </a:r>
          </a:p>
          <a:p>
            <a:pPr marL="0" lvl="1" algn="ctr"/>
            <a:r>
              <a:rPr lang="en-GB" sz="2800" dirty="0" smtClean="0">
                <a:latin typeface="Cambria" pitchFamily="18" charset="0"/>
                <a:cs typeface="Arial" pitchFamily="34" charset="0"/>
              </a:rPr>
              <a:t>G. Baraglia</a:t>
            </a:r>
          </a:p>
        </p:txBody>
      </p:sp>
    </p:spTree>
    <p:extLst>
      <p:ext uri="{BB962C8B-B14F-4D97-AF65-F5344CB8AC3E}">
        <p14:creationId xmlns:p14="http://schemas.microsoft.com/office/powerpoint/2010/main" val="8997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Satellites Geolocation </a:t>
            </a:r>
            <a:r>
              <a:rPr lang="en-US" sz="1600" dirty="0" smtClean="0"/>
              <a:t>(3/9</a:t>
            </a:r>
            <a:r>
              <a:rPr lang="en-US" sz="1600" dirty="0"/>
              <a:t>)</a:t>
            </a:r>
            <a:r>
              <a:rPr lang="en-US" dirty="0"/>
              <a:t> </a:t>
            </a:r>
          </a:p>
        </p:txBody>
      </p:sp>
      <p:sp>
        <p:nvSpPr>
          <p:cNvPr id="3" name="Oval 2"/>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5"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6"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7"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8"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9"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10"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11"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12"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13"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4"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
        <p:nvSpPr>
          <p:cNvPr id="15" name="Rounded Rectangle 14"/>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When another antenna is aimed at the nearby Secondary Satellite, this low power copy of the signal can be received.</a:t>
            </a:r>
            <a:endParaRPr lang="en-US" sz="2000" dirty="0">
              <a:solidFill>
                <a:schemeClr val="bg1"/>
              </a:solidFill>
            </a:endParaRPr>
          </a:p>
        </p:txBody>
      </p:sp>
      <p:grpSp>
        <p:nvGrpSpPr>
          <p:cNvPr id="16" name="Group 271"/>
          <p:cNvGrpSpPr/>
          <p:nvPr/>
        </p:nvGrpSpPr>
        <p:grpSpPr>
          <a:xfrm>
            <a:off x="3503613" y="2286000"/>
            <a:ext cx="915987" cy="1123950"/>
            <a:chOff x="3503613" y="1114425"/>
            <a:chExt cx="915987" cy="1123950"/>
          </a:xfrm>
        </p:grpSpPr>
        <p:sp>
          <p:nvSpPr>
            <p:cNvPr id="17"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18"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19"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20"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21"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22"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23"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24"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25"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26"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27"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28"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29"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30"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31"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32"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33"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34"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35"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36"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37"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38"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39"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40"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41"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42"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43"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44"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45"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46"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47"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48"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49"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50"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51"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52"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53"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54"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grpSp>
        <p:nvGrpSpPr>
          <p:cNvPr id="55" name="Group 58"/>
          <p:cNvGrpSpPr/>
          <p:nvPr/>
        </p:nvGrpSpPr>
        <p:grpSpPr>
          <a:xfrm>
            <a:off x="2003425" y="2409825"/>
            <a:ext cx="920750" cy="928688"/>
            <a:chOff x="2003425" y="1238250"/>
            <a:chExt cx="920750" cy="928688"/>
          </a:xfrm>
        </p:grpSpPr>
        <p:sp>
          <p:nvSpPr>
            <p:cNvPr id="56" name="Freeform 7"/>
            <p:cNvSpPr>
              <a:spLocks noChangeAspect="1"/>
            </p:cNvSpPr>
            <p:nvPr/>
          </p:nvSpPr>
          <p:spPr bwMode="auto">
            <a:xfrm>
              <a:off x="2422525" y="1706563"/>
              <a:ext cx="142875" cy="176212"/>
            </a:xfrm>
            <a:custGeom>
              <a:avLst/>
              <a:gdLst/>
              <a:ahLst/>
              <a:cxnLst>
                <a:cxn ang="0">
                  <a:pos x="7" y="70"/>
                </a:cxn>
                <a:cxn ang="0">
                  <a:pos x="0" y="197"/>
                </a:cxn>
                <a:cxn ang="0">
                  <a:pos x="182" y="130"/>
                </a:cxn>
                <a:cxn ang="0">
                  <a:pos x="187" y="0"/>
                </a:cxn>
                <a:cxn ang="0">
                  <a:pos x="105" y="24"/>
                </a:cxn>
              </a:cxnLst>
              <a:rect l="0" t="0" r="r" b="b"/>
              <a:pathLst>
                <a:path w="187" h="197">
                  <a:moveTo>
                    <a:pt x="7" y="70"/>
                  </a:moveTo>
                  <a:lnTo>
                    <a:pt x="0" y="197"/>
                  </a:lnTo>
                  <a:lnTo>
                    <a:pt x="182" y="130"/>
                  </a:lnTo>
                  <a:lnTo>
                    <a:pt x="187" y="0"/>
                  </a:lnTo>
                  <a:lnTo>
                    <a:pt x="105" y="24"/>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57" name="Freeform 8"/>
            <p:cNvSpPr>
              <a:spLocks noChangeAspect="1"/>
            </p:cNvSpPr>
            <p:nvPr/>
          </p:nvSpPr>
          <p:spPr bwMode="auto">
            <a:xfrm>
              <a:off x="2003425" y="1238250"/>
              <a:ext cx="498475" cy="554038"/>
            </a:xfrm>
            <a:custGeom>
              <a:avLst/>
              <a:gdLst/>
              <a:ahLst/>
              <a:cxnLst>
                <a:cxn ang="0">
                  <a:pos x="199" y="0"/>
                </a:cxn>
                <a:cxn ang="0">
                  <a:pos x="650" y="542"/>
                </a:cxn>
                <a:cxn ang="0">
                  <a:pos x="494" y="612"/>
                </a:cxn>
                <a:cxn ang="0">
                  <a:pos x="0" y="105"/>
                </a:cxn>
                <a:cxn ang="0">
                  <a:pos x="194" y="0"/>
                </a:cxn>
              </a:cxnLst>
              <a:rect l="0" t="0" r="r" b="b"/>
              <a:pathLst>
                <a:path w="650" h="612">
                  <a:moveTo>
                    <a:pt x="199" y="0"/>
                  </a:moveTo>
                  <a:lnTo>
                    <a:pt x="650" y="542"/>
                  </a:lnTo>
                  <a:lnTo>
                    <a:pt x="494" y="612"/>
                  </a:lnTo>
                  <a:lnTo>
                    <a:pt x="0" y="105"/>
                  </a:lnTo>
                  <a:lnTo>
                    <a:pt x="194"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58" name="Line 9"/>
            <p:cNvSpPr>
              <a:spLocks noChangeAspect="1" noChangeShapeType="1"/>
            </p:cNvSpPr>
            <p:nvPr/>
          </p:nvSpPr>
          <p:spPr bwMode="auto">
            <a:xfrm flipV="1">
              <a:off x="2085975" y="1346200"/>
              <a:ext cx="146050" cy="87313"/>
            </a:xfrm>
            <a:prstGeom prst="line">
              <a:avLst/>
            </a:prstGeom>
            <a:noFill/>
            <a:ln w="1270">
              <a:solidFill>
                <a:srgbClr val="000000"/>
              </a:solidFill>
              <a:round/>
              <a:headEnd/>
              <a:tailEnd/>
            </a:ln>
          </p:spPr>
          <p:txBody>
            <a:bodyPr/>
            <a:lstStyle/>
            <a:p>
              <a:endParaRPr lang="en-US" dirty="0"/>
            </a:p>
          </p:txBody>
        </p:sp>
        <p:sp>
          <p:nvSpPr>
            <p:cNvPr id="59" name="Line 10"/>
            <p:cNvSpPr>
              <a:spLocks noChangeAspect="1" noChangeShapeType="1"/>
            </p:cNvSpPr>
            <p:nvPr/>
          </p:nvSpPr>
          <p:spPr bwMode="auto">
            <a:xfrm flipV="1">
              <a:off x="2165350" y="1444625"/>
              <a:ext cx="136525" cy="80963"/>
            </a:xfrm>
            <a:prstGeom prst="line">
              <a:avLst/>
            </a:prstGeom>
            <a:noFill/>
            <a:ln w="1270">
              <a:solidFill>
                <a:srgbClr val="000000"/>
              </a:solidFill>
              <a:round/>
              <a:headEnd/>
              <a:tailEnd/>
            </a:ln>
          </p:spPr>
          <p:txBody>
            <a:bodyPr/>
            <a:lstStyle/>
            <a:p>
              <a:endParaRPr lang="en-US" dirty="0"/>
            </a:p>
          </p:txBody>
        </p:sp>
        <p:sp>
          <p:nvSpPr>
            <p:cNvPr id="60" name="Line 11"/>
            <p:cNvSpPr>
              <a:spLocks noChangeAspect="1" noChangeShapeType="1"/>
            </p:cNvSpPr>
            <p:nvPr/>
          </p:nvSpPr>
          <p:spPr bwMode="auto">
            <a:xfrm flipV="1">
              <a:off x="2232025" y="1530350"/>
              <a:ext cx="123825" cy="77788"/>
            </a:xfrm>
            <a:prstGeom prst="line">
              <a:avLst/>
            </a:prstGeom>
            <a:noFill/>
            <a:ln w="1270">
              <a:solidFill>
                <a:srgbClr val="000000"/>
              </a:solidFill>
              <a:round/>
              <a:headEnd/>
              <a:tailEnd/>
            </a:ln>
          </p:spPr>
          <p:txBody>
            <a:bodyPr/>
            <a:lstStyle/>
            <a:p>
              <a:endParaRPr lang="en-US" dirty="0"/>
            </a:p>
          </p:txBody>
        </p:sp>
        <p:sp>
          <p:nvSpPr>
            <p:cNvPr id="61" name="Line 12"/>
            <p:cNvSpPr>
              <a:spLocks noChangeAspect="1" noChangeShapeType="1"/>
            </p:cNvSpPr>
            <p:nvPr/>
          </p:nvSpPr>
          <p:spPr bwMode="auto">
            <a:xfrm flipV="1">
              <a:off x="2286000" y="1604963"/>
              <a:ext cx="125412" cy="68262"/>
            </a:xfrm>
            <a:prstGeom prst="line">
              <a:avLst/>
            </a:prstGeom>
            <a:noFill/>
            <a:ln w="1270">
              <a:solidFill>
                <a:srgbClr val="000000"/>
              </a:solidFill>
              <a:round/>
              <a:headEnd/>
              <a:tailEnd/>
            </a:ln>
          </p:spPr>
          <p:txBody>
            <a:bodyPr/>
            <a:lstStyle/>
            <a:p>
              <a:endParaRPr lang="en-US" dirty="0"/>
            </a:p>
          </p:txBody>
        </p:sp>
        <p:sp>
          <p:nvSpPr>
            <p:cNvPr id="62" name="Freeform 13"/>
            <p:cNvSpPr>
              <a:spLocks noChangeAspect="1"/>
            </p:cNvSpPr>
            <p:nvPr/>
          </p:nvSpPr>
          <p:spPr bwMode="auto">
            <a:xfrm>
              <a:off x="2386012" y="1728788"/>
              <a:ext cx="115888" cy="90487"/>
            </a:xfrm>
            <a:custGeom>
              <a:avLst/>
              <a:gdLst/>
              <a:ahLst/>
              <a:cxnLst>
                <a:cxn ang="0">
                  <a:pos x="0" y="72"/>
                </a:cxn>
                <a:cxn ang="0">
                  <a:pos x="130" y="103"/>
                </a:cxn>
                <a:cxn ang="0">
                  <a:pos x="151" y="0"/>
                </a:cxn>
              </a:cxnLst>
              <a:rect l="0" t="0" r="r" b="b"/>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dirty="0"/>
            </a:p>
          </p:txBody>
        </p:sp>
        <p:sp>
          <p:nvSpPr>
            <p:cNvPr id="63" name="Freeform 14"/>
            <p:cNvSpPr>
              <a:spLocks noChangeAspect="1"/>
            </p:cNvSpPr>
            <p:nvPr/>
          </p:nvSpPr>
          <p:spPr bwMode="auto">
            <a:xfrm>
              <a:off x="2498725" y="1706563"/>
              <a:ext cx="127000" cy="263525"/>
            </a:xfrm>
            <a:custGeom>
              <a:avLst/>
              <a:gdLst/>
              <a:ahLst/>
              <a:cxnLst>
                <a:cxn ang="0">
                  <a:pos x="87" y="0"/>
                </a:cxn>
                <a:cxn ang="0">
                  <a:pos x="164" y="108"/>
                </a:cxn>
                <a:cxn ang="0">
                  <a:pos x="159" y="233"/>
                </a:cxn>
                <a:cxn ang="0">
                  <a:pos x="0" y="293"/>
                </a:cxn>
              </a:cxnLst>
              <a:rect l="0" t="0" r="r" b="b"/>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dirty="0"/>
            </a:p>
          </p:txBody>
        </p:sp>
        <p:sp>
          <p:nvSpPr>
            <p:cNvPr id="64" name="Line 15"/>
            <p:cNvSpPr>
              <a:spLocks noChangeAspect="1" noChangeShapeType="1"/>
            </p:cNvSpPr>
            <p:nvPr/>
          </p:nvSpPr>
          <p:spPr bwMode="auto">
            <a:xfrm>
              <a:off x="2562225" y="1822450"/>
              <a:ext cx="58737" cy="88900"/>
            </a:xfrm>
            <a:prstGeom prst="line">
              <a:avLst/>
            </a:prstGeom>
            <a:noFill/>
            <a:ln w="1270">
              <a:solidFill>
                <a:srgbClr val="000000"/>
              </a:solidFill>
              <a:round/>
              <a:headEnd/>
              <a:tailEnd/>
            </a:ln>
          </p:spPr>
          <p:txBody>
            <a:bodyPr/>
            <a:lstStyle/>
            <a:p>
              <a:endParaRPr lang="en-US" dirty="0"/>
            </a:p>
          </p:txBody>
        </p:sp>
        <p:sp>
          <p:nvSpPr>
            <p:cNvPr id="65" name="Freeform 16"/>
            <p:cNvSpPr>
              <a:spLocks noChangeAspect="1"/>
            </p:cNvSpPr>
            <p:nvPr/>
          </p:nvSpPr>
          <p:spPr bwMode="auto">
            <a:xfrm>
              <a:off x="2557462" y="1949450"/>
              <a:ext cx="227013" cy="217488"/>
            </a:xfrm>
            <a:custGeom>
              <a:avLst/>
              <a:gdLst/>
              <a:ahLst/>
              <a:cxnLst>
                <a:cxn ang="0">
                  <a:pos x="125" y="0"/>
                </a:cxn>
                <a:cxn ang="0">
                  <a:pos x="295" y="199"/>
                </a:cxn>
                <a:cxn ang="0">
                  <a:pos x="178" y="240"/>
                </a:cxn>
                <a:cxn ang="0">
                  <a:pos x="0" y="53"/>
                </a:cxn>
                <a:cxn ang="0">
                  <a:pos x="125" y="0"/>
                </a:cxn>
              </a:cxnLst>
              <a:rect l="0" t="0" r="r" b="b"/>
              <a:pathLst>
                <a:path w="295" h="240">
                  <a:moveTo>
                    <a:pt x="125" y="0"/>
                  </a:moveTo>
                  <a:lnTo>
                    <a:pt x="295" y="199"/>
                  </a:lnTo>
                  <a:lnTo>
                    <a:pt x="178" y="240"/>
                  </a:lnTo>
                  <a:lnTo>
                    <a:pt x="0" y="53"/>
                  </a:lnTo>
                  <a:lnTo>
                    <a:pt x="125" y="0"/>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66" name="Line 17"/>
            <p:cNvSpPr>
              <a:spLocks noChangeAspect="1" noChangeShapeType="1"/>
            </p:cNvSpPr>
            <p:nvPr/>
          </p:nvSpPr>
          <p:spPr bwMode="auto">
            <a:xfrm flipH="1" flipV="1">
              <a:off x="2590800" y="1933575"/>
              <a:ext cx="61912" cy="15875"/>
            </a:xfrm>
            <a:prstGeom prst="line">
              <a:avLst/>
            </a:prstGeom>
            <a:noFill/>
            <a:ln w="1270">
              <a:solidFill>
                <a:srgbClr val="000000"/>
              </a:solidFill>
              <a:round/>
              <a:headEnd/>
              <a:tailEnd/>
            </a:ln>
          </p:spPr>
          <p:txBody>
            <a:bodyPr/>
            <a:lstStyle/>
            <a:p>
              <a:endParaRPr lang="en-US" dirty="0"/>
            </a:p>
          </p:txBody>
        </p:sp>
        <p:sp>
          <p:nvSpPr>
            <p:cNvPr id="67" name="Freeform 18"/>
            <p:cNvSpPr>
              <a:spLocks noChangeAspect="1"/>
            </p:cNvSpPr>
            <p:nvPr/>
          </p:nvSpPr>
          <p:spPr bwMode="auto">
            <a:xfrm>
              <a:off x="2473325" y="1814513"/>
              <a:ext cx="19050" cy="7937"/>
            </a:xfrm>
            <a:custGeom>
              <a:avLst/>
              <a:gdLst/>
              <a:ahLst/>
              <a:cxnLst>
                <a:cxn ang="0">
                  <a:pos x="22" y="5"/>
                </a:cxn>
                <a:cxn ang="0">
                  <a:pos x="15" y="0"/>
                </a:cxn>
                <a:cxn ang="0">
                  <a:pos x="0" y="5"/>
                </a:cxn>
                <a:cxn ang="0">
                  <a:pos x="15" y="7"/>
                </a:cxn>
                <a:cxn ang="0">
                  <a:pos x="22" y="5"/>
                </a:cxn>
              </a:cxnLst>
              <a:rect l="0" t="0" r="r" b="b"/>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dirty="0"/>
            </a:p>
          </p:txBody>
        </p:sp>
        <p:sp>
          <p:nvSpPr>
            <p:cNvPr id="68" name="Freeform 19"/>
            <p:cNvSpPr>
              <a:spLocks noChangeAspect="1"/>
            </p:cNvSpPr>
            <p:nvPr/>
          </p:nvSpPr>
          <p:spPr bwMode="auto">
            <a:xfrm>
              <a:off x="2651125" y="2071688"/>
              <a:ext cx="88900" cy="39687"/>
            </a:xfrm>
            <a:custGeom>
              <a:avLst/>
              <a:gdLst/>
              <a:ahLst/>
              <a:cxnLst>
                <a:cxn ang="0">
                  <a:pos x="0" y="46"/>
                </a:cxn>
                <a:cxn ang="0">
                  <a:pos x="105" y="5"/>
                </a:cxn>
                <a:cxn ang="0">
                  <a:pos x="115" y="0"/>
                </a:cxn>
              </a:cxnLst>
              <a:rect l="0" t="0" r="r" b="b"/>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dirty="0"/>
            </a:p>
          </p:txBody>
        </p:sp>
        <p:sp>
          <p:nvSpPr>
            <p:cNvPr id="69" name="Line 20"/>
            <p:cNvSpPr>
              <a:spLocks noChangeAspect="1" noChangeShapeType="1"/>
            </p:cNvSpPr>
            <p:nvPr/>
          </p:nvSpPr>
          <p:spPr bwMode="auto">
            <a:xfrm flipV="1">
              <a:off x="2600325" y="2006600"/>
              <a:ext cx="92075" cy="41275"/>
            </a:xfrm>
            <a:prstGeom prst="line">
              <a:avLst/>
            </a:prstGeom>
            <a:noFill/>
            <a:ln w="1270">
              <a:solidFill>
                <a:srgbClr val="000000"/>
              </a:solidFill>
              <a:round/>
              <a:headEnd/>
              <a:tailEnd/>
            </a:ln>
          </p:spPr>
          <p:txBody>
            <a:bodyPr/>
            <a:lstStyle/>
            <a:p>
              <a:endParaRPr lang="en-US" dirty="0"/>
            </a:p>
          </p:txBody>
        </p:sp>
        <p:sp>
          <p:nvSpPr>
            <p:cNvPr id="70" name="Line 21"/>
            <p:cNvSpPr>
              <a:spLocks noChangeAspect="1" noChangeShapeType="1"/>
            </p:cNvSpPr>
            <p:nvPr/>
          </p:nvSpPr>
          <p:spPr bwMode="auto">
            <a:xfrm flipV="1">
              <a:off x="2625725" y="2041525"/>
              <a:ext cx="92075" cy="44450"/>
            </a:xfrm>
            <a:prstGeom prst="line">
              <a:avLst/>
            </a:prstGeom>
            <a:noFill/>
            <a:ln w="1270">
              <a:solidFill>
                <a:srgbClr val="000000"/>
              </a:solidFill>
              <a:round/>
              <a:headEnd/>
              <a:tailEnd/>
            </a:ln>
          </p:spPr>
          <p:txBody>
            <a:bodyPr/>
            <a:lstStyle/>
            <a:p>
              <a:endParaRPr lang="en-US" dirty="0"/>
            </a:p>
          </p:txBody>
        </p:sp>
        <p:sp>
          <p:nvSpPr>
            <p:cNvPr id="71" name="Freeform 22"/>
            <p:cNvSpPr>
              <a:spLocks noChangeAspect="1"/>
            </p:cNvSpPr>
            <p:nvPr/>
          </p:nvSpPr>
          <p:spPr bwMode="auto">
            <a:xfrm>
              <a:off x="2676525" y="2103438"/>
              <a:ext cx="85725" cy="41275"/>
            </a:xfrm>
            <a:custGeom>
              <a:avLst/>
              <a:gdLst/>
              <a:ahLst/>
              <a:cxnLst>
                <a:cxn ang="0">
                  <a:pos x="0" y="48"/>
                </a:cxn>
                <a:cxn ang="0">
                  <a:pos x="113" y="0"/>
                </a:cxn>
                <a:cxn ang="0">
                  <a:pos x="113" y="0"/>
                </a:cxn>
              </a:cxnLst>
              <a:rect l="0" t="0" r="r" b="b"/>
              <a:pathLst>
                <a:path w="113" h="48">
                  <a:moveTo>
                    <a:pt x="0" y="48"/>
                  </a:moveTo>
                  <a:lnTo>
                    <a:pt x="113" y="0"/>
                  </a:lnTo>
                  <a:lnTo>
                    <a:pt x="113" y="0"/>
                  </a:lnTo>
                </a:path>
              </a:pathLst>
            </a:custGeom>
            <a:noFill/>
            <a:ln w="1270">
              <a:solidFill>
                <a:srgbClr val="000000"/>
              </a:solidFill>
              <a:prstDash val="solid"/>
              <a:round/>
              <a:headEnd/>
              <a:tailEnd/>
            </a:ln>
          </p:spPr>
          <p:txBody>
            <a:bodyPr/>
            <a:lstStyle/>
            <a:p>
              <a:endParaRPr lang="en-US" dirty="0"/>
            </a:p>
          </p:txBody>
        </p:sp>
        <p:sp>
          <p:nvSpPr>
            <p:cNvPr id="72" name="Line 23"/>
            <p:cNvSpPr>
              <a:spLocks noChangeAspect="1" noChangeShapeType="1"/>
            </p:cNvSpPr>
            <p:nvPr/>
          </p:nvSpPr>
          <p:spPr bwMode="auto">
            <a:xfrm flipV="1">
              <a:off x="2574925" y="1970088"/>
              <a:ext cx="95250" cy="46037"/>
            </a:xfrm>
            <a:prstGeom prst="line">
              <a:avLst/>
            </a:prstGeom>
            <a:noFill/>
            <a:ln w="1270">
              <a:solidFill>
                <a:srgbClr val="000000"/>
              </a:solidFill>
              <a:round/>
              <a:headEnd/>
              <a:tailEnd/>
            </a:ln>
          </p:spPr>
          <p:txBody>
            <a:bodyPr/>
            <a:lstStyle/>
            <a:p>
              <a:endParaRPr lang="en-US" dirty="0"/>
            </a:p>
          </p:txBody>
        </p:sp>
        <p:sp>
          <p:nvSpPr>
            <p:cNvPr id="73" name="Line 24"/>
            <p:cNvSpPr>
              <a:spLocks noChangeAspect="1" noChangeShapeType="1"/>
            </p:cNvSpPr>
            <p:nvPr/>
          </p:nvSpPr>
          <p:spPr bwMode="auto">
            <a:xfrm flipV="1">
              <a:off x="2354262" y="1685925"/>
              <a:ext cx="119063" cy="68263"/>
            </a:xfrm>
            <a:prstGeom prst="line">
              <a:avLst/>
            </a:prstGeom>
            <a:noFill/>
            <a:ln w="1270">
              <a:solidFill>
                <a:srgbClr val="000000"/>
              </a:solidFill>
              <a:round/>
              <a:headEnd/>
              <a:tailEnd/>
            </a:ln>
          </p:spPr>
          <p:txBody>
            <a:bodyPr/>
            <a:lstStyle/>
            <a:p>
              <a:endParaRPr lang="en-US" dirty="0"/>
            </a:p>
          </p:txBody>
        </p:sp>
        <p:sp>
          <p:nvSpPr>
            <p:cNvPr id="74" name="Freeform 25"/>
            <p:cNvSpPr>
              <a:spLocks noChangeAspect="1"/>
            </p:cNvSpPr>
            <p:nvPr/>
          </p:nvSpPr>
          <p:spPr bwMode="auto">
            <a:xfrm>
              <a:off x="2620962" y="1754188"/>
              <a:ext cx="61913" cy="77787"/>
            </a:xfrm>
            <a:custGeom>
              <a:avLst/>
              <a:gdLst/>
              <a:ahLst/>
              <a:cxnLst>
                <a:cxn ang="0">
                  <a:pos x="84" y="0"/>
                </a:cxn>
                <a:cxn ang="0">
                  <a:pos x="14" y="86"/>
                </a:cxn>
                <a:cxn ang="0">
                  <a:pos x="0" y="81"/>
                </a:cxn>
              </a:cxnLst>
              <a:rect l="0" t="0" r="r" b="b"/>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dirty="0"/>
            </a:p>
          </p:txBody>
        </p:sp>
        <p:sp>
          <p:nvSpPr>
            <p:cNvPr id="75" name="Freeform 26"/>
            <p:cNvSpPr>
              <a:spLocks noChangeAspect="1"/>
            </p:cNvSpPr>
            <p:nvPr/>
          </p:nvSpPr>
          <p:spPr bwMode="auto">
            <a:xfrm>
              <a:off x="2590800" y="1749425"/>
              <a:ext cx="111125" cy="131763"/>
            </a:xfrm>
            <a:custGeom>
              <a:avLst/>
              <a:gdLst/>
              <a:ahLst/>
              <a:cxnLst>
                <a:cxn ang="0">
                  <a:pos x="36" y="36"/>
                </a:cxn>
                <a:cxn ang="0">
                  <a:pos x="12" y="65"/>
                </a:cxn>
                <a:cxn ang="0">
                  <a:pos x="0" y="91"/>
                </a:cxn>
                <a:cxn ang="0">
                  <a:pos x="0" y="115"/>
                </a:cxn>
                <a:cxn ang="0">
                  <a:pos x="12" y="137"/>
                </a:cxn>
                <a:cxn ang="0">
                  <a:pos x="36" y="146"/>
                </a:cxn>
                <a:cxn ang="0">
                  <a:pos x="60" y="146"/>
                </a:cxn>
                <a:cxn ang="0">
                  <a:pos x="84" y="132"/>
                </a:cxn>
                <a:cxn ang="0">
                  <a:pos x="113" y="110"/>
                </a:cxn>
                <a:cxn ang="0">
                  <a:pos x="132" y="84"/>
                </a:cxn>
                <a:cxn ang="0">
                  <a:pos x="141" y="55"/>
                </a:cxn>
                <a:cxn ang="0">
                  <a:pos x="141" y="31"/>
                </a:cxn>
                <a:cxn ang="0">
                  <a:pos x="132" y="12"/>
                </a:cxn>
                <a:cxn ang="0">
                  <a:pos x="113" y="0"/>
                </a:cxn>
                <a:cxn ang="0">
                  <a:pos x="86" y="0"/>
                </a:cxn>
                <a:cxn ang="0">
                  <a:pos x="60" y="14"/>
                </a:cxn>
                <a:cxn ang="0">
                  <a:pos x="36" y="36"/>
                </a:cxn>
              </a:cxnLst>
              <a:rect l="0" t="0" r="r" b="b"/>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76" name="Freeform 27"/>
            <p:cNvSpPr>
              <a:spLocks noChangeAspect="1"/>
            </p:cNvSpPr>
            <p:nvPr/>
          </p:nvSpPr>
          <p:spPr bwMode="auto">
            <a:xfrm>
              <a:off x="2657475" y="1822450"/>
              <a:ext cx="12700" cy="20638"/>
            </a:xfrm>
            <a:custGeom>
              <a:avLst/>
              <a:gdLst/>
              <a:ahLst/>
              <a:cxnLst>
                <a:cxn ang="0">
                  <a:pos x="3" y="5"/>
                </a:cxn>
                <a:cxn ang="0">
                  <a:pos x="0" y="24"/>
                </a:cxn>
                <a:cxn ang="0">
                  <a:pos x="20" y="19"/>
                </a:cxn>
                <a:cxn ang="0">
                  <a:pos x="20" y="0"/>
                </a:cxn>
                <a:cxn ang="0">
                  <a:pos x="3" y="5"/>
                </a:cxn>
              </a:cxnLst>
              <a:rect l="0" t="0" r="r" b="b"/>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dirty="0"/>
            </a:p>
          </p:txBody>
        </p:sp>
        <p:sp>
          <p:nvSpPr>
            <p:cNvPr id="77" name="Freeform 28"/>
            <p:cNvSpPr>
              <a:spLocks noChangeAspect="1"/>
            </p:cNvSpPr>
            <p:nvPr/>
          </p:nvSpPr>
          <p:spPr bwMode="auto">
            <a:xfrm>
              <a:off x="2638425" y="1808163"/>
              <a:ext cx="14287" cy="33337"/>
            </a:xfrm>
            <a:custGeom>
              <a:avLst/>
              <a:gdLst/>
              <a:ahLst/>
              <a:cxnLst>
                <a:cxn ang="0">
                  <a:pos x="22" y="36"/>
                </a:cxn>
                <a:cxn ang="0">
                  <a:pos x="5" y="0"/>
                </a:cxn>
                <a:cxn ang="0">
                  <a:pos x="0" y="0"/>
                </a:cxn>
              </a:cxnLst>
              <a:rect l="0" t="0" r="r" b="b"/>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dirty="0"/>
            </a:p>
          </p:txBody>
        </p:sp>
        <p:sp>
          <p:nvSpPr>
            <p:cNvPr id="78" name="Freeform 29"/>
            <p:cNvSpPr>
              <a:spLocks noChangeAspect="1"/>
            </p:cNvSpPr>
            <p:nvPr/>
          </p:nvSpPr>
          <p:spPr bwMode="auto">
            <a:xfrm>
              <a:off x="2638425" y="1798638"/>
              <a:ext cx="31750" cy="23812"/>
            </a:xfrm>
            <a:custGeom>
              <a:avLst/>
              <a:gdLst/>
              <a:ahLst/>
              <a:cxnLst>
                <a:cxn ang="0">
                  <a:pos x="41" y="24"/>
                </a:cxn>
                <a:cxn ang="0">
                  <a:pos x="7" y="10"/>
                </a:cxn>
                <a:cxn ang="0">
                  <a:pos x="0" y="0"/>
                </a:cxn>
              </a:cxnLst>
              <a:rect l="0" t="0" r="r" b="b"/>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dirty="0"/>
            </a:p>
          </p:txBody>
        </p:sp>
        <p:sp>
          <p:nvSpPr>
            <p:cNvPr id="79" name="Freeform 30"/>
            <p:cNvSpPr>
              <a:spLocks noChangeAspect="1"/>
            </p:cNvSpPr>
            <p:nvPr/>
          </p:nvSpPr>
          <p:spPr bwMode="auto">
            <a:xfrm>
              <a:off x="2633662" y="1798638"/>
              <a:ext cx="11113" cy="9525"/>
            </a:xfrm>
            <a:custGeom>
              <a:avLst/>
              <a:gdLst/>
              <a:ahLst/>
              <a:cxnLst>
                <a:cxn ang="0">
                  <a:pos x="5" y="10"/>
                </a:cxn>
                <a:cxn ang="0">
                  <a:pos x="0" y="10"/>
                </a:cxn>
                <a:cxn ang="0">
                  <a:pos x="0" y="5"/>
                </a:cxn>
                <a:cxn ang="0">
                  <a:pos x="0" y="0"/>
                </a:cxn>
                <a:cxn ang="0">
                  <a:pos x="5" y="0"/>
                </a:cxn>
                <a:cxn ang="0">
                  <a:pos x="7" y="0"/>
                </a:cxn>
                <a:cxn ang="0">
                  <a:pos x="10" y="5"/>
                </a:cxn>
              </a:cxnLst>
              <a:rect l="0" t="0" r="r" b="b"/>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dirty="0"/>
            </a:p>
          </p:txBody>
        </p:sp>
        <p:sp>
          <p:nvSpPr>
            <p:cNvPr id="80" name="Line 31"/>
            <p:cNvSpPr>
              <a:spLocks noChangeAspect="1" noChangeShapeType="1"/>
            </p:cNvSpPr>
            <p:nvPr/>
          </p:nvSpPr>
          <p:spPr bwMode="auto">
            <a:xfrm flipV="1">
              <a:off x="2557462" y="1944688"/>
              <a:ext cx="1588" cy="52387"/>
            </a:xfrm>
            <a:prstGeom prst="line">
              <a:avLst/>
            </a:prstGeom>
            <a:noFill/>
            <a:ln w="1270">
              <a:solidFill>
                <a:srgbClr val="000000"/>
              </a:solidFill>
              <a:round/>
              <a:headEnd/>
              <a:tailEnd/>
            </a:ln>
          </p:spPr>
          <p:txBody>
            <a:bodyPr/>
            <a:lstStyle/>
            <a:p>
              <a:endParaRPr lang="en-US" dirty="0"/>
            </a:p>
          </p:txBody>
        </p:sp>
        <p:sp>
          <p:nvSpPr>
            <p:cNvPr id="81" name="Freeform 32"/>
            <p:cNvSpPr>
              <a:spLocks noChangeAspect="1"/>
            </p:cNvSpPr>
            <p:nvPr/>
          </p:nvSpPr>
          <p:spPr bwMode="auto">
            <a:xfrm>
              <a:off x="2589212" y="1779588"/>
              <a:ext cx="23813" cy="52387"/>
            </a:xfrm>
            <a:custGeom>
              <a:avLst/>
              <a:gdLst/>
              <a:ahLst/>
              <a:cxnLst>
                <a:cxn ang="0">
                  <a:pos x="29" y="9"/>
                </a:cxn>
                <a:cxn ang="0">
                  <a:pos x="3" y="0"/>
                </a:cxn>
                <a:cxn ang="0">
                  <a:pos x="0" y="36"/>
                </a:cxn>
                <a:cxn ang="0">
                  <a:pos x="3" y="57"/>
                </a:cxn>
                <a:cxn ang="0">
                  <a:pos x="5" y="55"/>
                </a:cxn>
              </a:cxnLst>
              <a:rect l="0" t="0" r="r" b="b"/>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dirty="0"/>
            </a:p>
          </p:txBody>
        </p:sp>
        <p:sp>
          <p:nvSpPr>
            <p:cNvPr id="82" name="Freeform 33"/>
            <p:cNvSpPr>
              <a:spLocks noChangeAspect="1"/>
            </p:cNvSpPr>
            <p:nvPr/>
          </p:nvSpPr>
          <p:spPr bwMode="auto">
            <a:xfrm>
              <a:off x="2511425" y="1871663"/>
              <a:ext cx="41275" cy="23812"/>
            </a:xfrm>
            <a:custGeom>
              <a:avLst/>
              <a:gdLst/>
              <a:ahLst/>
              <a:cxnLst>
                <a:cxn ang="0">
                  <a:pos x="7" y="27"/>
                </a:cxn>
                <a:cxn ang="0">
                  <a:pos x="55" y="0"/>
                </a:cxn>
                <a:cxn ang="0">
                  <a:pos x="0" y="20"/>
                </a:cxn>
              </a:cxnLst>
              <a:rect l="0" t="0" r="r" b="b"/>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dirty="0"/>
            </a:p>
          </p:txBody>
        </p:sp>
        <p:sp>
          <p:nvSpPr>
            <p:cNvPr id="83" name="Freeform 34"/>
            <p:cNvSpPr>
              <a:spLocks noChangeAspect="1"/>
            </p:cNvSpPr>
            <p:nvPr/>
          </p:nvSpPr>
          <p:spPr bwMode="auto">
            <a:xfrm>
              <a:off x="2543175" y="1871663"/>
              <a:ext cx="31750" cy="57150"/>
            </a:xfrm>
            <a:custGeom>
              <a:avLst/>
              <a:gdLst/>
              <a:ahLst/>
              <a:cxnLst>
                <a:cxn ang="0">
                  <a:pos x="14" y="0"/>
                </a:cxn>
                <a:cxn ang="0">
                  <a:pos x="41" y="36"/>
                </a:cxn>
                <a:cxn ang="0">
                  <a:pos x="0" y="63"/>
                </a:cxn>
              </a:cxnLst>
              <a:rect l="0" t="0" r="r" b="b"/>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dirty="0"/>
            </a:p>
          </p:txBody>
        </p:sp>
        <p:sp>
          <p:nvSpPr>
            <p:cNvPr id="84" name="Line 35"/>
            <p:cNvSpPr>
              <a:spLocks noChangeAspect="1" noChangeShapeType="1"/>
            </p:cNvSpPr>
            <p:nvPr/>
          </p:nvSpPr>
          <p:spPr bwMode="auto">
            <a:xfrm flipV="1">
              <a:off x="2544762" y="1943100"/>
              <a:ext cx="4763" cy="50800"/>
            </a:xfrm>
            <a:prstGeom prst="line">
              <a:avLst/>
            </a:prstGeom>
            <a:noFill/>
            <a:ln w="1270">
              <a:solidFill>
                <a:srgbClr val="000000"/>
              </a:solidFill>
              <a:round/>
              <a:headEnd/>
              <a:tailEnd/>
            </a:ln>
          </p:spPr>
          <p:txBody>
            <a:bodyPr/>
            <a:lstStyle/>
            <a:p>
              <a:endParaRPr lang="en-US" dirty="0"/>
            </a:p>
          </p:txBody>
        </p:sp>
        <p:sp>
          <p:nvSpPr>
            <p:cNvPr id="85" name="Freeform 36"/>
            <p:cNvSpPr>
              <a:spLocks noChangeAspect="1"/>
            </p:cNvSpPr>
            <p:nvPr/>
          </p:nvSpPr>
          <p:spPr bwMode="auto">
            <a:xfrm>
              <a:off x="2416175" y="1879600"/>
              <a:ext cx="158750" cy="136525"/>
            </a:xfrm>
            <a:custGeom>
              <a:avLst/>
              <a:gdLst/>
              <a:ahLst/>
              <a:cxnLst>
                <a:cxn ang="0">
                  <a:pos x="130" y="10"/>
                </a:cxn>
                <a:cxn ang="0">
                  <a:pos x="166" y="31"/>
                </a:cxn>
                <a:cxn ang="0">
                  <a:pos x="192" y="60"/>
                </a:cxn>
                <a:cxn ang="0">
                  <a:pos x="207" y="86"/>
                </a:cxn>
                <a:cxn ang="0">
                  <a:pos x="207" y="115"/>
                </a:cxn>
                <a:cxn ang="0">
                  <a:pos x="188" y="134"/>
                </a:cxn>
                <a:cxn ang="0">
                  <a:pos x="159" y="149"/>
                </a:cxn>
                <a:cxn ang="0">
                  <a:pos x="118" y="149"/>
                </a:cxn>
                <a:cxn ang="0">
                  <a:pos x="77" y="137"/>
                </a:cxn>
                <a:cxn ang="0">
                  <a:pos x="41" y="115"/>
                </a:cxn>
                <a:cxn ang="0">
                  <a:pos x="15" y="89"/>
                </a:cxn>
                <a:cxn ang="0">
                  <a:pos x="0" y="60"/>
                </a:cxn>
                <a:cxn ang="0">
                  <a:pos x="3" y="31"/>
                </a:cxn>
                <a:cxn ang="0">
                  <a:pos x="20" y="10"/>
                </a:cxn>
                <a:cxn ang="0">
                  <a:pos x="51" y="0"/>
                </a:cxn>
                <a:cxn ang="0">
                  <a:pos x="87" y="0"/>
                </a:cxn>
                <a:cxn ang="0">
                  <a:pos x="130" y="10"/>
                </a:cxn>
              </a:cxnLst>
              <a:rect l="0" t="0" r="r" b="b"/>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dirty="0"/>
            </a:p>
          </p:txBody>
        </p:sp>
        <p:sp>
          <p:nvSpPr>
            <p:cNvPr id="86" name="Freeform 37"/>
            <p:cNvSpPr>
              <a:spLocks noChangeAspect="1"/>
            </p:cNvSpPr>
            <p:nvPr/>
          </p:nvSpPr>
          <p:spPr bwMode="auto">
            <a:xfrm>
              <a:off x="2473325" y="1963738"/>
              <a:ext cx="28575" cy="23812"/>
            </a:xfrm>
            <a:custGeom>
              <a:avLst/>
              <a:gdLst/>
              <a:ahLst/>
              <a:cxnLst>
                <a:cxn ang="0">
                  <a:pos x="27" y="0"/>
                </a:cxn>
                <a:cxn ang="0">
                  <a:pos x="41" y="19"/>
                </a:cxn>
                <a:cxn ang="0">
                  <a:pos x="15" y="27"/>
                </a:cxn>
                <a:cxn ang="0">
                  <a:pos x="0" y="5"/>
                </a:cxn>
                <a:cxn ang="0">
                  <a:pos x="27" y="0"/>
                </a:cxn>
              </a:cxnLst>
              <a:rect l="0" t="0" r="r" b="b"/>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87" name="Freeform 38"/>
            <p:cNvSpPr>
              <a:spLocks noChangeAspect="1"/>
            </p:cNvSpPr>
            <p:nvPr/>
          </p:nvSpPr>
          <p:spPr bwMode="auto">
            <a:xfrm>
              <a:off x="2501900" y="1928813"/>
              <a:ext cx="3175" cy="50800"/>
            </a:xfrm>
            <a:custGeom>
              <a:avLst/>
              <a:gdLst/>
              <a:ahLst/>
              <a:cxnLst>
                <a:cxn ang="0">
                  <a:pos x="0" y="57"/>
                </a:cxn>
                <a:cxn ang="0">
                  <a:pos x="0" y="7"/>
                </a:cxn>
                <a:cxn ang="0">
                  <a:pos x="3" y="0"/>
                </a:cxn>
              </a:cxnLst>
              <a:rect l="0" t="0" r="r" b="b"/>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dirty="0"/>
            </a:p>
          </p:txBody>
        </p:sp>
        <p:sp>
          <p:nvSpPr>
            <p:cNvPr id="88" name="Freeform 39"/>
            <p:cNvSpPr>
              <a:spLocks noChangeAspect="1"/>
            </p:cNvSpPr>
            <p:nvPr/>
          </p:nvSpPr>
          <p:spPr bwMode="auto">
            <a:xfrm>
              <a:off x="2473325" y="1928813"/>
              <a:ext cx="28575" cy="36512"/>
            </a:xfrm>
            <a:custGeom>
              <a:avLst/>
              <a:gdLst/>
              <a:ahLst/>
              <a:cxnLst>
                <a:cxn ang="0">
                  <a:pos x="0" y="43"/>
                </a:cxn>
                <a:cxn ang="0">
                  <a:pos x="36" y="7"/>
                </a:cxn>
                <a:cxn ang="0">
                  <a:pos x="41" y="0"/>
                </a:cxn>
              </a:cxnLst>
              <a:rect l="0" t="0" r="r" b="b"/>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dirty="0"/>
            </a:p>
          </p:txBody>
        </p:sp>
        <p:sp>
          <p:nvSpPr>
            <p:cNvPr id="89" name="Freeform 40"/>
            <p:cNvSpPr>
              <a:spLocks noChangeAspect="1"/>
            </p:cNvSpPr>
            <p:nvPr/>
          </p:nvSpPr>
          <p:spPr bwMode="auto">
            <a:xfrm>
              <a:off x="2498725" y="1924050"/>
              <a:ext cx="6350" cy="9525"/>
            </a:xfrm>
            <a:custGeom>
              <a:avLst/>
              <a:gdLst/>
              <a:ahLst/>
              <a:cxnLst>
                <a:cxn ang="0">
                  <a:pos x="8" y="10"/>
                </a:cxn>
                <a:cxn ang="0">
                  <a:pos x="10" y="10"/>
                </a:cxn>
                <a:cxn ang="0">
                  <a:pos x="10" y="5"/>
                </a:cxn>
                <a:cxn ang="0">
                  <a:pos x="8" y="0"/>
                </a:cxn>
                <a:cxn ang="0">
                  <a:pos x="3" y="0"/>
                </a:cxn>
                <a:cxn ang="0">
                  <a:pos x="0" y="5"/>
                </a:cxn>
                <a:cxn ang="0">
                  <a:pos x="0" y="7"/>
                </a:cxn>
              </a:cxnLst>
              <a:rect l="0" t="0" r="r" b="b"/>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dirty="0"/>
            </a:p>
          </p:txBody>
        </p:sp>
        <p:sp>
          <p:nvSpPr>
            <p:cNvPr id="90" name="Line 41"/>
            <p:cNvSpPr>
              <a:spLocks noChangeAspect="1" noChangeShapeType="1"/>
            </p:cNvSpPr>
            <p:nvPr/>
          </p:nvSpPr>
          <p:spPr bwMode="auto">
            <a:xfrm>
              <a:off x="2417762" y="1882775"/>
              <a:ext cx="11113" cy="14288"/>
            </a:xfrm>
            <a:prstGeom prst="line">
              <a:avLst/>
            </a:prstGeom>
            <a:noFill/>
            <a:ln w="1270">
              <a:solidFill>
                <a:srgbClr val="000000"/>
              </a:solidFill>
              <a:round/>
              <a:headEnd/>
              <a:tailEnd/>
            </a:ln>
          </p:spPr>
          <p:txBody>
            <a:bodyPr/>
            <a:lstStyle/>
            <a:p>
              <a:endParaRPr lang="en-US" dirty="0"/>
            </a:p>
          </p:txBody>
        </p:sp>
        <p:sp>
          <p:nvSpPr>
            <p:cNvPr id="91" name="Rectangle 109"/>
            <p:cNvSpPr>
              <a:spLocks noChangeAspect="1" noChangeArrowheads="1"/>
            </p:cNvSpPr>
            <p:nvPr/>
          </p:nvSpPr>
          <p:spPr bwMode="auto">
            <a:xfrm>
              <a:off x="2525712" y="1370013"/>
              <a:ext cx="133350" cy="152400"/>
            </a:xfrm>
            <a:prstGeom prst="rect">
              <a:avLst/>
            </a:prstGeom>
            <a:noFill/>
            <a:ln w="9525">
              <a:noFill/>
              <a:miter lim="800000"/>
              <a:headEnd/>
              <a:tailEnd/>
            </a:ln>
          </p:spPr>
          <p:txBody>
            <a:bodyPr/>
            <a:lstStyle/>
            <a:p>
              <a:endParaRPr lang="en-US" dirty="0"/>
            </a:p>
          </p:txBody>
        </p:sp>
        <p:sp>
          <p:nvSpPr>
            <p:cNvPr id="92" name="Rectangle 110"/>
            <p:cNvSpPr>
              <a:spLocks noChangeAspect="1" noChangeArrowheads="1"/>
            </p:cNvSpPr>
            <p:nvPr/>
          </p:nvSpPr>
          <p:spPr bwMode="auto">
            <a:xfrm>
              <a:off x="2811462" y="1514475"/>
              <a:ext cx="112713" cy="200025"/>
            </a:xfrm>
            <a:prstGeom prst="rect">
              <a:avLst/>
            </a:prstGeom>
            <a:noFill/>
            <a:ln w="9525">
              <a:noFill/>
              <a:miter lim="800000"/>
              <a:headEnd/>
              <a:tailEnd/>
            </a:ln>
          </p:spPr>
          <p:txBody>
            <a:bodyPr/>
            <a:lstStyle/>
            <a:p>
              <a:endParaRPr lang="en-US" dirty="0"/>
            </a:p>
          </p:txBody>
        </p:sp>
      </p:grpSp>
      <p:pic>
        <p:nvPicPr>
          <p:cNvPr id="93" name="Picture 9"/>
          <p:cNvPicPr>
            <a:picLocks noChangeAspect="1" noChangeArrowheads="1"/>
          </p:cNvPicPr>
          <p:nvPr/>
        </p:nvPicPr>
        <p:blipFill>
          <a:blip r:embed="rId2" cstate="print"/>
          <a:srcRect/>
          <a:stretch>
            <a:fillRect/>
          </a:stretch>
        </p:blipFill>
        <p:spPr bwMode="auto">
          <a:xfrm>
            <a:off x="1457325" y="4686300"/>
            <a:ext cx="1158875" cy="682625"/>
          </a:xfrm>
          <a:prstGeom prst="rect">
            <a:avLst/>
          </a:prstGeom>
          <a:noFill/>
          <a:ln w="9525">
            <a:noFill/>
            <a:miter lim="800000"/>
            <a:headEnd/>
            <a:tailEnd/>
          </a:ln>
          <a:effectLst/>
        </p:spPr>
      </p:pic>
      <p:sp>
        <p:nvSpPr>
          <p:cNvPr id="94" name="Text Box 14"/>
          <p:cNvSpPr txBox="1">
            <a:spLocks noChangeArrowheads="1"/>
          </p:cNvSpPr>
          <p:nvPr/>
        </p:nvSpPr>
        <p:spPr bwMode="auto">
          <a:xfrm>
            <a:off x="2995972" y="2362200"/>
            <a:ext cx="686470" cy="461665"/>
          </a:xfrm>
          <a:prstGeom prst="rect">
            <a:avLst/>
          </a:prstGeom>
          <a:noFill/>
          <a:ln w="9525">
            <a:noFill/>
            <a:miter lim="800000"/>
            <a:headEnd/>
            <a:tailEnd/>
          </a:ln>
          <a:effectLst/>
        </p:spPr>
        <p:txBody>
          <a:bodyPr wrap="none">
            <a:spAutoFit/>
          </a:bodyPr>
          <a:lstStyle/>
          <a:p>
            <a:pPr algn="r"/>
            <a:r>
              <a:rPr lang="en-US" sz="1200" dirty="0" smtClean="0"/>
              <a:t>Primary</a:t>
            </a:r>
          </a:p>
          <a:p>
            <a:pPr algn="r"/>
            <a:r>
              <a:rPr lang="en-US" sz="1200" dirty="0" smtClean="0"/>
              <a:t>Satellite</a:t>
            </a:r>
            <a:endParaRPr lang="en-US" sz="1200" dirty="0"/>
          </a:p>
        </p:txBody>
      </p:sp>
      <p:sp>
        <p:nvSpPr>
          <p:cNvPr id="95" name="Text Box 14"/>
          <p:cNvSpPr txBox="1">
            <a:spLocks noChangeArrowheads="1"/>
          </p:cNvSpPr>
          <p:nvPr/>
        </p:nvSpPr>
        <p:spPr bwMode="auto">
          <a:xfrm>
            <a:off x="1301466" y="2543175"/>
            <a:ext cx="834972" cy="461665"/>
          </a:xfrm>
          <a:prstGeom prst="rect">
            <a:avLst/>
          </a:prstGeom>
          <a:noFill/>
          <a:ln w="9525">
            <a:noFill/>
            <a:miter lim="800000"/>
            <a:headEnd/>
            <a:tailEnd/>
          </a:ln>
          <a:effectLst/>
        </p:spPr>
        <p:txBody>
          <a:bodyPr wrap="none">
            <a:spAutoFit/>
          </a:bodyPr>
          <a:lstStyle/>
          <a:p>
            <a:pPr algn="r"/>
            <a:r>
              <a:rPr lang="en-US" sz="1200" dirty="0" smtClean="0"/>
              <a:t>Secondary</a:t>
            </a:r>
          </a:p>
          <a:p>
            <a:pPr algn="r"/>
            <a:r>
              <a:rPr lang="en-US" sz="1200" dirty="0" smtClean="0"/>
              <a:t>Satellite</a:t>
            </a:r>
            <a:endParaRPr lang="en-US" sz="1200" dirty="0"/>
          </a:p>
        </p:txBody>
      </p:sp>
      <p:grpSp>
        <p:nvGrpSpPr>
          <p:cNvPr id="96" name="Group 95"/>
          <p:cNvGrpSpPr/>
          <p:nvPr/>
        </p:nvGrpSpPr>
        <p:grpSpPr>
          <a:xfrm>
            <a:off x="2819400" y="3000375"/>
            <a:ext cx="4038600" cy="1657350"/>
            <a:chOff x="2819400" y="3369012"/>
            <a:chExt cx="4038600" cy="1657350"/>
          </a:xfrm>
        </p:grpSpPr>
        <p:sp>
          <p:nvSpPr>
            <p:cNvPr id="97" name="Line 20"/>
            <p:cNvSpPr>
              <a:spLocks noChangeShapeType="1"/>
            </p:cNvSpPr>
            <p:nvPr/>
          </p:nvSpPr>
          <p:spPr bwMode="auto">
            <a:xfrm flipH="1" flipV="1">
              <a:off x="4191000" y="3445212"/>
              <a:ext cx="2667000" cy="1581150"/>
            </a:xfrm>
            <a:prstGeom prst="line">
              <a:avLst/>
            </a:prstGeom>
            <a:noFill/>
            <a:ln w="38100">
              <a:solidFill>
                <a:srgbClr val="0000FF"/>
              </a:solidFill>
              <a:round/>
              <a:headEnd/>
              <a:tailEnd type="triangle" w="med" len="med"/>
            </a:ln>
            <a:effectLst/>
          </p:spPr>
          <p:txBody>
            <a:bodyPr/>
            <a:lstStyle/>
            <a:p>
              <a:endParaRPr lang="en-US" dirty="0"/>
            </a:p>
          </p:txBody>
        </p:sp>
        <p:sp>
          <p:nvSpPr>
            <p:cNvPr id="98" name="Line 21"/>
            <p:cNvSpPr>
              <a:spLocks noChangeShapeType="1"/>
            </p:cNvSpPr>
            <p:nvPr/>
          </p:nvSpPr>
          <p:spPr bwMode="auto">
            <a:xfrm flipH="1" flipV="1">
              <a:off x="2819400" y="3369012"/>
              <a:ext cx="4019550" cy="1628774"/>
            </a:xfrm>
            <a:prstGeom prst="line">
              <a:avLst/>
            </a:prstGeom>
            <a:noFill/>
            <a:ln w="6350">
              <a:solidFill>
                <a:srgbClr val="0000FF"/>
              </a:solidFill>
              <a:prstDash val="dash"/>
              <a:round/>
              <a:headEnd/>
              <a:tailEnd type="triangle" w="med" len="med"/>
            </a:ln>
            <a:effectLst/>
          </p:spPr>
          <p:txBody>
            <a:bodyPr/>
            <a:lstStyle/>
            <a:p>
              <a:endParaRPr lang="en-US" dirty="0"/>
            </a:p>
          </p:txBody>
        </p:sp>
      </p:grpSp>
      <p:grpSp>
        <p:nvGrpSpPr>
          <p:cNvPr id="99" name="Group 98"/>
          <p:cNvGrpSpPr/>
          <p:nvPr/>
        </p:nvGrpSpPr>
        <p:grpSpPr>
          <a:xfrm>
            <a:off x="1752600" y="3219450"/>
            <a:ext cx="1895475" cy="1619250"/>
            <a:chOff x="1752600" y="3588087"/>
            <a:chExt cx="1895475" cy="1619250"/>
          </a:xfrm>
        </p:grpSpPr>
        <p:sp>
          <p:nvSpPr>
            <p:cNvPr id="100" name="Line 25"/>
            <p:cNvSpPr>
              <a:spLocks noChangeShapeType="1"/>
            </p:cNvSpPr>
            <p:nvPr/>
          </p:nvSpPr>
          <p:spPr bwMode="auto">
            <a:xfrm flipH="1">
              <a:off x="2276475" y="3588087"/>
              <a:ext cx="1371600" cy="1600200"/>
            </a:xfrm>
            <a:prstGeom prst="line">
              <a:avLst/>
            </a:prstGeom>
            <a:noFill/>
            <a:ln w="38100">
              <a:solidFill>
                <a:srgbClr val="0000FF"/>
              </a:solidFill>
              <a:round/>
              <a:headEnd/>
              <a:tailEnd type="triangle" w="med" len="med"/>
            </a:ln>
            <a:effectLst/>
          </p:spPr>
          <p:txBody>
            <a:bodyPr/>
            <a:lstStyle/>
            <a:p>
              <a:endParaRPr lang="en-US" dirty="0"/>
            </a:p>
          </p:txBody>
        </p:sp>
        <p:sp>
          <p:nvSpPr>
            <p:cNvPr id="101" name="Line 26"/>
            <p:cNvSpPr>
              <a:spLocks noChangeShapeType="1"/>
            </p:cNvSpPr>
            <p:nvPr/>
          </p:nvSpPr>
          <p:spPr bwMode="auto">
            <a:xfrm flipH="1">
              <a:off x="1752600" y="3673813"/>
              <a:ext cx="685800" cy="1533524"/>
            </a:xfrm>
            <a:prstGeom prst="line">
              <a:avLst/>
            </a:prstGeom>
            <a:noFill/>
            <a:ln w="6350">
              <a:solidFill>
                <a:srgbClr val="0000FF"/>
              </a:solidFill>
              <a:prstDash val="dash"/>
              <a:round/>
              <a:headEnd/>
              <a:tailEnd type="triangle" w="med" len="med"/>
            </a:ln>
            <a:effectLst/>
          </p:spPr>
          <p:txBody>
            <a:bodyPr/>
            <a:lstStyle/>
            <a:p>
              <a:endParaRPr lang="en-US" dirty="0"/>
            </a:p>
          </p:txBody>
        </p:sp>
      </p:grpSp>
      <p:sp>
        <p:nvSpPr>
          <p:cNvPr id="102" name="Text Box 15"/>
          <p:cNvSpPr txBox="1">
            <a:spLocks noChangeArrowheads="1"/>
          </p:cNvSpPr>
          <p:nvPr/>
        </p:nvSpPr>
        <p:spPr bwMode="auto">
          <a:xfrm>
            <a:off x="1447800" y="5498763"/>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sp>
        <p:nvSpPr>
          <p:cNvPr id="103" name="Text Box 15"/>
          <p:cNvSpPr txBox="1">
            <a:spLocks noChangeArrowheads="1"/>
          </p:cNvSpPr>
          <p:nvPr/>
        </p:nvSpPr>
        <p:spPr bwMode="auto">
          <a:xfrm>
            <a:off x="6973257" y="5446673"/>
            <a:ext cx="961674"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spTree>
    <p:extLst>
      <p:ext uri="{BB962C8B-B14F-4D97-AF65-F5344CB8AC3E}">
        <p14:creationId xmlns:p14="http://schemas.microsoft.com/office/powerpoint/2010/main" val="384439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Satellites Geolocation </a:t>
            </a:r>
            <a:r>
              <a:rPr lang="en-US" sz="1600" dirty="0" smtClean="0"/>
              <a:t>(4/9</a:t>
            </a:r>
            <a:r>
              <a:rPr lang="en-US" sz="1600" dirty="0"/>
              <a:t>)</a:t>
            </a:r>
            <a:r>
              <a:rPr lang="en-US" dirty="0"/>
              <a:t> </a:t>
            </a:r>
          </a:p>
        </p:txBody>
      </p:sp>
      <p:sp>
        <p:nvSpPr>
          <p:cNvPr id="3" name="Oval 2"/>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5"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6"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7"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8"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9"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10"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11"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12"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13"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4"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
        <p:nvSpPr>
          <p:cNvPr id="15" name="Line 20"/>
          <p:cNvSpPr>
            <a:spLocks noChangeShapeType="1"/>
          </p:cNvSpPr>
          <p:nvPr/>
        </p:nvSpPr>
        <p:spPr bwMode="auto">
          <a:xfrm flipH="1" flipV="1">
            <a:off x="4191000" y="3076575"/>
            <a:ext cx="2667000" cy="1581150"/>
          </a:xfrm>
          <a:prstGeom prst="line">
            <a:avLst/>
          </a:prstGeom>
          <a:noFill/>
          <a:ln w="38100">
            <a:solidFill>
              <a:srgbClr val="0000FF"/>
            </a:solidFill>
            <a:round/>
            <a:headEnd/>
            <a:tailEnd type="triangle" w="med" len="med"/>
          </a:ln>
          <a:effectLst/>
        </p:spPr>
        <p:txBody>
          <a:bodyPr/>
          <a:lstStyle/>
          <a:p>
            <a:endParaRPr lang="en-US" dirty="0"/>
          </a:p>
        </p:txBody>
      </p:sp>
      <p:sp>
        <p:nvSpPr>
          <p:cNvPr id="16" name="Line 25"/>
          <p:cNvSpPr>
            <a:spLocks noChangeShapeType="1"/>
          </p:cNvSpPr>
          <p:nvPr/>
        </p:nvSpPr>
        <p:spPr bwMode="auto">
          <a:xfrm flipH="1">
            <a:off x="2276475" y="3219450"/>
            <a:ext cx="1371600" cy="1600200"/>
          </a:xfrm>
          <a:prstGeom prst="line">
            <a:avLst/>
          </a:prstGeom>
          <a:noFill/>
          <a:ln w="38100">
            <a:solidFill>
              <a:srgbClr val="0000FF"/>
            </a:solidFill>
            <a:round/>
            <a:headEnd/>
            <a:tailEnd type="triangle" w="med" len="med"/>
          </a:ln>
          <a:effectLst/>
        </p:spPr>
        <p:txBody>
          <a:bodyPr/>
          <a:lstStyle/>
          <a:p>
            <a:endParaRPr lang="en-US" dirty="0"/>
          </a:p>
        </p:txBody>
      </p:sp>
      <p:grpSp>
        <p:nvGrpSpPr>
          <p:cNvPr id="17" name="Group 271"/>
          <p:cNvGrpSpPr/>
          <p:nvPr/>
        </p:nvGrpSpPr>
        <p:grpSpPr>
          <a:xfrm>
            <a:off x="3503613" y="2286000"/>
            <a:ext cx="915987" cy="1123950"/>
            <a:chOff x="3503613" y="1114425"/>
            <a:chExt cx="915987" cy="1123950"/>
          </a:xfrm>
        </p:grpSpPr>
        <p:sp>
          <p:nvSpPr>
            <p:cNvPr id="18"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19"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20"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21"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22"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23"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24"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25"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26"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27"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28"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29"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30"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31"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32"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33"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34"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35"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36"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37"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38"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39"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40"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41"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42"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43"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44"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45"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46"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47"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48"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49"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50"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51"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52"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53"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54"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55"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grpSp>
        <p:nvGrpSpPr>
          <p:cNvPr id="56" name="Group 58"/>
          <p:cNvGrpSpPr/>
          <p:nvPr/>
        </p:nvGrpSpPr>
        <p:grpSpPr>
          <a:xfrm>
            <a:off x="2003425" y="2409825"/>
            <a:ext cx="920750" cy="928688"/>
            <a:chOff x="2003425" y="1238250"/>
            <a:chExt cx="920750" cy="928688"/>
          </a:xfrm>
        </p:grpSpPr>
        <p:sp>
          <p:nvSpPr>
            <p:cNvPr id="57" name="Freeform 7"/>
            <p:cNvSpPr>
              <a:spLocks noChangeAspect="1"/>
            </p:cNvSpPr>
            <p:nvPr/>
          </p:nvSpPr>
          <p:spPr bwMode="auto">
            <a:xfrm>
              <a:off x="2422525" y="1706563"/>
              <a:ext cx="142875" cy="176212"/>
            </a:xfrm>
            <a:custGeom>
              <a:avLst/>
              <a:gdLst/>
              <a:ahLst/>
              <a:cxnLst>
                <a:cxn ang="0">
                  <a:pos x="7" y="70"/>
                </a:cxn>
                <a:cxn ang="0">
                  <a:pos x="0" y="197"/>
                </a:cxn>
                <a:cxn ang="0">
                  <a:pos x="182" y="130"/>
                </a:cxn>
                <a:cxn ang="0">
                  <a:pos x="187" y="0"/>
                </a:cxn>
                <a:cxn ang="0">
                  <a:pos x="105" y="24"/>
                </a:cxn>
              </a:cxnLst>
              <a:rect l="0" t="0" r="r" b="b"/>
              <a:pathLst>
                <a:path w="187" h="197">
                  <a:moveTo>
                    <a:pt x="7" y="70"/>
                  </a:moveTo>
                  <a:lnTo>
                    <a:pt x="0" y="197"/>
                  </a:lnTo>
                  <a:lnTo>
                    <a:pt x="182" y="130"/>
                  </a:lnTo>
                  <a:lnTo>
                    <a:pt x="187" y="0"/>
                  </a:lnTo>
                  <a:lnTo>
                    <a:pt x="105" y="24"/>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58" name="Freeform 8"/>
            <p:cNvSpPr>
              <a:spLocks noChangeAspect="1"/>
            </p:cNvSpPr>
            <p:nvPr/>
          </p:nvSpPr>
          <p:spPr bwMode="auto">
            <a:xfrm>
              <a:off x="2003425" y="1238250"/>
              <a:ext cx="498475" cy="554038"/>
            </a:xfrm>
            <a:custGeom>
              <a:avLst/>
              <a:gdLst/>
              <a:ahLst/>
              <a:cxnLst>
                <a:cxn ang="0">
                  <a:pos x="199" y="0"/>
                </a:cxn>
                <a:cxn ang="0">
                  <a:pos x="650" y="542"/>
                </a:cxn>
                <a:cxn ang="0">
                  <a:pos x="494" y="612"/>
                </a:cxn>
                <a:cxn ang="0">
                  <a:pos x="0" y="105"/>
                </a:cxn>
                <a:cxn ang="0">
                  <a:pos x="194" y="0"/>
                </a:cxn>
              </a:cxnLst>
              <a:rect l="0" t="0" r="r" b="b"/>
              <a:pathLst>
                <a:path w="650" h="612">
                  <a:moveTo>
                    <a:pt x="199" y="0"/>
                  </a:moveTo>
                  <a:lnTo>
                    <a:pt x="650" y="542"/>
                  </a:lnTo>
                  <a:lnTo>
                    <a:pt x="494" y="612"/>
                  </a:lnTo>
                  <a:lnTo>
                    <a:pt x="0" y="105"/>
                  </a:lnTo>
                  <a:lnTo>
                    <a:pt x="194"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59" name="Line 9"/>
            <p:cNvSpPr>
              <a:spLocks noChangeAspect="1" noChangeShapeType="1"/>
            </p:cNvSpPr>
            <p:nvPr/>
          </p:nvSpPr>
          <p:spPr bwMode="auto">
            <a:xfrm flipV="1">
              <a:off x="2085975" y="1346200"/>
              <a:ext cx="146050" cy="87313"/>
            </a:xfrm>
            <a:prstGeom prst="line">
              <a:avLst/>
            </a:prstGeom>
            <a:noFill/>
            <a:ln w="1270">
              <a:solidFill>
                <a:srgbClr val="000000"/>
              </a:solidFill>
              <a:round/>
              <a:headEnd/>
              <a:tailEnd/>
            </a:ln>
          </p:spPr>
          <p:txBody>
            <a:bodyPr/>
            <a:lstStyle/>
            <a:p>
              <a:endParaRPr lang="en-US" dirty="0"/>
            </a:p>
          </p:txBody>
        </p:sp>
        <p:sp>
          <p:nvSpPr>
            <p:cNvPr id="60" name="Line 10"/>
            <p:cNvSpPr>
              <a:spLocks noChangeAspect="1" noChangeShapeType="1"/>
            </p:cNvSpPr>
            <p:nvPr/>
          </p:nvSpPr>
          <p:spPr bwMode="auto">
            <a:xfrm flipV="1">
              <a:off x="2165350" y="1444625"/>
              <a:ext cx="136525" cy="80963"/>
            </a:xfrm>
            <a:prstGeom prst="line">
              <a:avLst/>
            </a:prstGeom>
            <a:noFill/>
            <a:ln w="1270">
              <a:solidFill>
                <a:srgbClr val="000000"/>
              </a:solidFill>
              <a:round/>
              <a:headEnd/>
              <a:tailEnd/>
            </a:ln>
          </p:spPr>
          <p:txBody>
            <a:bodyPr/>
            <a:lstStyle/>
            <a:p>
              <a:endParaRPr lang="en-US" dirty="0"/>
            </a:p>
          </p:txBody>
        </p:sp>
        <p:sp>
          <p:nvSpPr>
            <p:cNvPr id="61" name="Line 11"/>
            <p:cNvSpPr>
              <a:spLocks noChangeAspect="1" noChangeShapeType="1"/>
            </p:cNvSpPr>
            <p:nvPr/>
          </p:nvSpPr>
          <p:spPr bwMode="auto">
            <a:xfrm flipV="1">
              <a:off x="2232025" y="1530350"/>
              <a:ext cx="123825" cy="77788"/>
            </a:xfrm>
            <a:prstGeom prst="line">
              <a:avLst/>
            </a:prstGeom>
            <a:noFill/>
            <a:ln w="1270">
              <a:solidFill>
                <a:srgbClr val="000000"/>
              </a:solidFill>
              <a:round/>
              <a:headEnd/>
              <a:tailEnd/>
            </a:ln>
          </p:spPr>
          <p:txBody>
            <a:bodyPr/>
            <a:lstStyle/>
            <a:p>
              <a:endParaRPr lang="en-US" dirty="0"/>
            </a:p>
          </p:txBody>
        </p:sp>
        <p:sp>
          <p:nvSpPr>
            <p:cNvPr id="62" name="Line 12"/>
            <p:cNvSpPr>
              <a:spLocks noChangeAspect="1" noChangeShapeType="1"/>
            </p:cNvSpPr>
            <p:nvPr/>
          </p:nvSpPr>
          <p:spPr bwMode="auto">
            <a:xfrm flipV="1">
              <a:off x="2286000" y="1604963"/>
              <a:ext cx="125412" cy="68262"/>
            </a:xfrm>
            <a:prstGeom prst="line">
              <a:avLst/>
            </a:prstGeom>
            <a:noFill/>
            <a:ln w="1270">
              <a:solidFill>
                <a:srgbClr val="000000"/>
              </a:solidFill>
              <a:round/>
              <a:headEnd/>
              <a:tailEnd/>
            </a:ln>
          </p:spPr>
          <p:txBody>
            <a:bodyPr/>
            <a:lstStyle/>
            <a:p>
              <a:endParaRPr lang="en-US" dirty="0"/>
            </a:p>
          </p:txBody>
        </p:sp>
        <p:sp>
          <p:nvSpPr>
            <p:cNvPr id="63" name="Freeform 13"/>
            <p:cNvSpPr>
              <a:spLocks noChangeAspect="1"/>
            </p:cNvSpPr>
            <p:nvPr/>
          </p:nvSpPr>
          <p:spPr bwMode="auto">
            <a:xfrm>
              <a:off x="2386012" y="1728788"/>
              <a:ext cx="115888" cy="90487"/>
            </a:xfrm>
            <a:custGeom>
              <a:avLst/>
              <a:gdLst/>
              <a:ahLst/>
              <a:cxnLst>
                <a:cxn ang="0">
                  <a:pos x="0" y="72"/>
                </a:cxn>
                <a:cxn ang="0">
                  <a:pos x="130" y="103"/>
                </a:cxn>
                <a:cxn ang="0">
                  <a:pos x="151" y="0"/>
                </a:cxn>
              </a:cxnLst>
              <a:rect l="0" t="0" r="r" b="b"/>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dirty="0"/>
            </a:p>
          </p:txBody>
        </p:sp>
        <p:sp>
          <p:nvSpPr>
            <p:cNvPr id="64" name="Freeform 14"/>
            <p:cNvSpPr>
              <a:spLocks noChangeAspect="1"/>
            </p:cNvSpPr>
            <p:nvPr/>
          </p:nvSpPr>
          <p:spPr bwMode="auto">
            <a:xfrm>
              <a:off x="2498725" y="1706563"/>
              <a:ext cx="127000" cy="263525"/>
            </a:xfrm>
            <a:custGeom>
              <a:avLst/>
              <a:gdLst/>
              <a:ahLst/>
              <a:cxnLst>
                <a:cxn ang="0">
                  <a:pos x="87" y="0"/>
                </a:cxn>
                <a:cxn ang="0">
                  <a:pos x="164" y="108"/>
                </a:cxn>
                <a:cxn ang="0">
                  <a:pos x="159" y="233"/>
                </a:cxn>
                <a:cxn ang="0">
                  <a:pos x="0" y="293"/>
                </a:cxn>
              </a:cxnLst>
              <a:rect l="0" t="0" r="r" b="b"/>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dirty="0"/>
            </a:p>
          </p:txBody>
        </p:sp>
        <p:sp>
          <p:nvSpPr>
            <p:cNvPr id="65" name="Line 15"/>
            <p:cNvSpPr>
              <a:spLocks noChangeAspect="1" noChangeShapeType="1"/>
            </p:cNvSpPr>
            <p:nvPr/>
          </p:nvSpPr>
          <p:spPr bwMode="auto">
            <a:xfrm>
              <a:off x="2562225" y="1822450"/>
              <a:ext cx="58737" cy="88900"/>
            </a:xfrm>
            <a:prstGeom prst="line">
              <a:avLst/>
            </a:prstGeom>
            <a:noFill/>
            <a:ln w="1270">
              <a:solidFill>
                <a:srgbClr val="000000"/>
              </a:solidFill>
              <a:round/>
              <a:headEnd/>
              <a:tailEnd/>
            </a:ln>
          </p:spPr>
          <p:txBody>
            <a:bodyPr/>
            <a:lstStyle/>
            <a:p>
              <a:endParaRPr lang="en-US" dirty="0"/>
            </a:p>
          </p:txBody>
        </p:sp>
        <p:sp>
          <p:nvSpPr>
            <p:cNvPr id="66" name="Freeform 16"/>
            <p:cNvSpPr>
              <a:spLocks noChangeAspect="1"/>
            </p:cNvSpPr>
            <p:nvPr/>
          </p:nvSpPr>
          <p:spPr bwMode="auto">
            <a:xfrm>
              <a:off x="2557462" y="1949450"/>
              <a:ext cx="227013" cy="217488"/>
            </a:xfrm>
            <a:custGeom>
              <a:avLst/>
              <a:gdLst/>
              <a:ahLst/>
              <a:cxnLst>
                <a:cxn ang="0">
                  <a:pos x="125" y="0"/>
                </a:cxn>
                <a:cxn ang="0">
                  <a:pos x="295" y="199"/>
                </a:cxn>
                <a:cxn ang="0">
                  <a:pos x="178" y="240"/>
                </a:cxn>
                <a:cxn ang="0">
                  <a:pos x="0" y="53"/>
                </a:cxn>
                <a:cxn ang="0">
                  <a:pos x="125" y="0"/>
                </a:cxn>
              </a:cxnLst>
              <a:rect l="0" t="0" r="r" b="b"/>
              <a:pathLst>
                <a:path w="295" h="240">
                  <a:moveTo>
                    <a:pt x="125" y="0"/>
                  </a:moveTo>
                  <a:lnTo>
                    <a:pt x="295" y="199"/>
                  </a:lnTo>
                  <a:lnTo>
                    <a:pt x="178" y="240"/>
                  </a:lnTo>
                  <a:lnTo>
                    <a:pt x="0" y="53"/>
                  </a:lnTo>
                  <a:lnTo>
                    <a:pt x="125" y="0"/>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67" name="Line 17"/>
            <p:cNvSpPr>
              <a:spLocks noChangeAspect="1" noChangeShapeType="1"/>
            </p:cNvSpPr>
            <p:nvPr/>
          </p:nvSpPr>
          <p:spPr bwMode="auto">
            <a:xfrm flipH="1" flipV="1">
              <a:off x="2590800" y="1933575"/>
              <a:ext cx="61912" cy="15875"/>
            </a:xfrm>
            <a:prstGeom prst="line">
              <a:avLst/>
            </a:prstGeom>
            <a:noFill/>
            <a:ln w="1270">
              <a:solidFill>
                <a:srgbClr val="000000"/>
              </a:solidFill>
              <a:round/>
              <a:headEnd/>
              <a:tailEnd/>
            </a:ln>
          </p:spPr>
          <p:txBody>
            <a:bodyPr/>
            <a:lstStyle/>
            <a:p>
              <a:endParaRPr lang="en-US" dirty="0"/>
            </a:p>
          </p:txBody>
        </p:sp>
        <p:sp>
          <p:nvSpPr>
            <p:cNvPr id="68" name="Freeform 18"/>
            <p:cNvSpPr>
              <a:spLocks noChangeAspect="1"/>
            </p:cNvSpPr>
            <p:nvPr/>
          </p:nvSpPr>
          <p:spPr bwMode="auto">
            <a:xfrm>
              <a:off x="2473325" y="1814513"/>
              <a:ext cx="19050" cy="7937"/>
            </a:xfrm>
            <a:custGeom>
              <a:avLst/>
              <a:gdLst/>
              <a:ahLst/>
              <a:cxnLst>
                <a:cxn ang="0">
                  <a:pos x="22" y="5"/>
                </a:cxn>
                <a:cxn ang="0">
                  <a:pos x="15" y="0"/>
                </a:cxn>
                <a:cxn ang="0">
                  <a:pos x="0" y="5"/>
                </a:cxn>
                <a:cxn ang="0">
                  <a:pos x="15" y="7"/>
                </a:cxn>
                <a:cxn ang="0">
                  <a:pos x="22" y="5"/>
                </a:cxn>
              </a:cxnLst>
              <a:rect l="0" t="0" r="r" b="b"/>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dirty="0"/>
            </a:p>
          </p:txBody>
        </p:sp>
        <p:sp>
          <p:nvSpPr>
            <p:cNvPr id="69" name="Freeform 19"/>
            <p:cNvSpPr>
              <a:spLocks noChangeAspect="1"/>
            </p:cNvSpPr>
            <p:nvPr/>
          </p:nvSpPr>
          <p:spPr bwMode="auto">
            <a:xfrm>
              <a:off x="2651125" y="2071688"/>
              <a:ext cx="88900" cy="39687"/>
            </a:xfrm>
            <a:custGeom>
              <a:avLst/>
              <a:gdLst/>
              <a:ahLst/>
              <a:cxnLst>
                <a:cxn ang="0">
                  <a:pos x="0" y="46"/>
                </a:cxn>
                <a:cxn ang="0">
                  <a:pos x="105" y="5"/>
                </a:cxn>
                <a:cxn ang="0">
                  <a:pos x="115" y="0"/>
                </a:cxn>
              </a:cxnLst>
              <a:rect l="0" t="0" r="r" b="b"/>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dirty="0"/>
            </a:p>
          </p:txBody>
        </p:sp>
        <p:sp>
          <p:nvSpPr>
            <p:cNvPr id="70" name="Line 20"/>
            <p:cNvSpPr>
              <a:spLocks noChangeAspect="1" noChangeShapeType="1"/>
            </p:cNvSpPr>
            <p:nvPr/>
          </p:nvSpPr>
          <p:spPr bwMode="auto">
            <a:xfrm flipV="1">
              <a:off x="2600325" y="2006600"/>
              <a:ext cx="92075" cy="41275"/>
            </a:xfrm>
            <a:prstGeom prst="line">
              <a:avLst/>
            </a:prstGeom>
            <a:noFill/>
            <a:ln w="1270">
              <a:solidFill>
                <a:srgbClr val="000000"/>
              </a:solidFill>
              <a:round/>
              <a:headEnd/>
              <a:tailEnd/>
            </a:ln>
          </p:spPr>
          <p:txBody>
            <a:bodyPr/>
            <a:lstStyle/>
            <a:p>
              <a:endParaRPr lang="en-US" dirty="0"/>
            </a:p>
          </p:txBody>
        </p:sp>
        <p:sp>
          <p:nvSpPr>
            <p:cNvPr id="71" name="Line 21"/>
            <p:cNvSpPr>
              <a:spLocks noChangeAspect="1" noChangeShapeType="1"/>
            </p:cNvSpPr>
            <p:nvPr/>
          </p:nvSpPr>
          <p:spPr bwMode="auto">
            <a:xfrm flipV="1">
              <a:off x="2625725" y="2041525"/>
              <a:ext cx="92075" cy="44450"/>
            </a:xfrm>
            <a:prstGeom prst="line">
              <a:avLst/>
            </a:prstGeom>
            <a:noFill/>
            <a:ln w="1270">
              <a:solidFill>
                <a:srgbClr val="000000"/>
              </a:solidFill>
              <a:round/>
              <a:headEnd/>
              <a:tailEnd/>
            </a:ln>
          </p:spPr>
          <p:txBody>
            <a:bodyPr/>
            <a:lstStyle/>
            <a:p>
              <a:endParaRPr lang="en-US" dirty="0"/>
            </a:p>
          </p:txBody>
        </p:sp>
        <p:sp>
          <p:nvSpPr>
            <p:cNvPr id="72" name="Freeform 22"/>
            <p:cNvSpPr>
              <a:spLocks noChangeAspect="1"/>
            </p:cNvSpPr>
            <p:nvPr/>
          </p:nvSpPr>
          <p:spPr bwMode="auto">
            <a:xfrm>
              <a:off x="2676525" y="2103438"/>
              <a:ext cx="85725" cy="41275"/>
            </a:xfrm>
            <a:custGeom>
              <a:avLst/>
              <a:gdLst/>
              <a:ahLst/>
              <a:cxnLst>
                <a:cxn ang="0">
                  <a:pos x="0" y="48"/>
                </a:cxn>
                <a:cxn ang="0">
                  <a:pos x="113" y="0"/>
                </a:cxn>
                <a:cxn ang="0">
                  <a:pos x="113" y="0"/>
                </a:cxn>
              </a:cxnLst>
              <a:rect l="0" t="0" r="r" b="b"/>
              <a:pathLst>
                <a:path w="113" h="48">
                  <a:moveTo>
                    <a:pt x="0" y="48"/>
                  </a:moveTo>
                  <a:lnTo>
                    <a:pt x="113" y="0"/>
                  </a:lnTo>
                  <a:lnTo>
                    <a:pt x="113" y="0"/>
                  </a:lnTo>
                </a:path>
              </a:pathLst>
            </a:custGeom>
            <a:noFill/>
            <a:ln w="1270">
              <a:solidFill>
                <a:srgbClr val="000000"/>
              </a:solidFill>
              <a:prstDash val="solid"/>
              <a:round/>
              <a:headEnd/>
              <a:tailEnd/>
            </a:ln>
          </p:spPr>
          <p:txBody>
            <a:bodyPr/>
            <a:lstStyle/>
            <a:p>
              <a:endParaRPr lang="en-US" dirty="0"/>
            </a:p>
          </p:txBody>
        </p:sp>
        <p:sp>
          <p:nvSpPr>
            <p:cNvPr id="73" name="Line 23"/>
            <p:cNvSpPr>
              <a:spLocks noChangeAspect="1" noChangeShapeType="1"/>
            </p:cNvSpPr>
            <p:nvPr/>
          </p:nvSpPr>
          <p:spPr bwMode="auto">
            <a:xfrm flipV="1">
              <a:off x="2574925" y="1970088"/>
              <a:ext cx="95250" cy="46037"/>
            </a:xfrm>
            <a:prstGeom prst="line">
              <a:avLst/>
            </a:prstGeom>
            <a:noFill/>
            <a:ln w="1270">
              <a:solidFill>
                <a:srgbClr val="000000"/>
              </a:solidFill>
              <a:round/>
              <a:headEnd/>
              <a:tailEnd/>
            </a:ln>
          </p:spPr>
          <p:txBody>
            <a:bodyPr/>
            <a:lstStyle/>
            <a:p>
              <a:endParaRPr lang="en-US" dirty="0"/>
            </a:p>
          </p:txBody>
        </p:sp>
        <p:sp>
          <p:nvSpPr>
            <p:cNvPr id="74" name="Line 24"/>
            <p:cNvSpPr>
              <a:spLocks noChangeAspect="1" noChangeShapeType="1"/>
            </p:cNvSpPr>
            <p:nvPr/>
          </p:nvSpPr>
          <p:spPr bwMode="auto">
            <a:xfrm flipV="1">
              <a:off x="2354262" y="1685925"/>
              <a:ext cx="119063" cy="68263"/>
            </a:xfrm>
            <a:prstGeom prst="line">
              <a:avLst/>
            </a:prstGeom>
            <a:noFill/>
            <a:ln w="1270">
              <a:solidFill>
                <a:srgbClr val="000000"/>
              </a:solidFill>
              <a:round/>
              <a:headEnd/>
              <a:tailEnd/>
            </a:ln>
          </p:spPr>
          <p:txBody>
            <a:bodyPr/>
            <a:lstStyle/>
            <a:p>
              <a:endParaRPr lang="en-US" dirty="0"/>
            </a:p>
          </p:txBody>
        </p:sp>
        <p:sp>
          <p:nvSpPr>
            <p:cNvPr id="75" name="Freeform 25"/>
            <p:cNvSpPr>
              <a:spLocks noChangeAspect="1"/>
            </p:cNvSpPr>
            <p:nvPr/>
          </p:nvSpPr>
          <p:spPr bwMode="auto">
            <a:xfrm>
              <a:off x="2620962" y="1754188"/>
              <a:ext cx="61913" cy="77787"/>
            </a:xfrm>
            <a:custGeom>
              <a:avLst/>
              <a:gdLst/>
              <a:ahLst/>
              <a:cxnLst>
                <a:cxn ang="0">
                  <a:pos x="84" y="0"/>
                </a:cxn>
                <a:cxn ang="0">
                  <a:pos x="14" y="86"/>
                </a:cxn>
                <a:cxn ang="0">
                  <a:pos x="0" y="81"/>
                </a:cxn>
              </a:cxnLst>
              <a:rect l="0" t="0" r="r" b="b"/>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dirty="0"/>
            </a:p>
          </p:txBody>
        </p:sp>
        <p:sp>
          <p:nvSpPr>
            <p:cNvPr id="76" name="Freeform 26"/>
            <p:cNvSpPr>
              <a:spLocks noChangeAspect="1"/>
            </p:cNvSpPr>
            <p:nvPr/>
          </p:nvSpPr>
          <p:spPr bwMode="auto">
            <a:xfrm>
              <a:off x="2590800" y="1749425"/>
              <a:ext cx="111125" cy="131763"/>
            </a:xfrm>
            <a:custGeom>
              <a:avLst/>
              <a:gdLst/>
              <a:ahLst/>
              <a:cxnLst>
                <a:cxn ang="0">
                  <a:pos x="36" y="36"/>
                </a:cxn>
                <a:cxn ang="0">
                  <a:pos x="12" y="65"/>
                </a:cxn>
                <a:cxn ang="0">
                  <a:pos x="0" y="91"/>
                </a:cxn>
                <a:cxn ang="0">
                  <a:pos x="0" y="115"/>
                </a:cxn>
                <a:cxn ang="0">
                  <a:pos x="12" y="137"/>
                </a:cxn>
                <a:cxn ang="0">
                  <a:pos x="36" y="146"/>
                </a:cxn>
                <a:cxn ang="0">
                  <a:pos x="60" y="146"/>
                </a:cxn>
                <a:cxn ang="0">
                  <a:pos x="84" y="132"/>
                </a:cxn>
                <a:cxn ang="0">
                  <a:pos x="113" y="110"/>
                </a:cxn>
                <a:cxn ang="0">
                  <a:pos x="132" y="84"/>
                </a:cxn>
                <a:cxn ang="0">
                  <a:pos x="141" y="55"/>
                </a:cxn>
                <a:cxn ang="0">
                  <a:pos x="141" y="31"/>
                </a:cxn>
                <a:cxn ang="0">
                  <a:pos x="132" y="12"/>
                </a:cxn>
                <a:cxn ang="0">
                  <a:pos x="113" y="0"/>
                </a:cxn>
                <a:cxn ang="0">
                  <a:pos x="86" y="0"/>
                </a:cxn>
                <a:cxn ang="0">
                  <a:pos x="60" y="14"/>
                </a:cxn>
                <a:cxn ang="0">
                  <a:pos x="36" y="36"/>
                </a:cxn>
              </a:cxnLst>
              <a:rect l="0" t="0" r="r" b="b"/>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77" name="Freeform 27"/>
            <p:cNvSpPr>
              <a:spLocks noChangeAspect="1"/>
            </p:cNvSpPr>
            <p:nvPr/>
          </p:nvSpPr>
          <p:spPr bwMode="auto">
            <a:xfrm>
              <a:off x="2657475" y="1822450"/>
              <a:ext cx="12700" cy="20638"/>
            </a:xfrm>
            <a:custGeom>
              <a:avLst/>
              <a:gdLst/>
              <a:ahLst/>
              <a:cxnLst>
                <a:cxn ang="0">
                  <a:pos x="3" y="5"/>
                </a:cxn>
                <a:cxn ang="0">
                  <a:pos x="0" y="24"/>
                </a:cxn>
                <a:cxn ang="0">
                  <a:pos x="20" y="19"/>
                </a:cxn>
                <a:cxn ang="0">
                  <a:pos x="20" y="0"/>
                </a:cxn>
                <a:cxn ang="0">
                  <a:pos x="3" y="5"/>
                </a:cxn>
              </a:cxnLst>
              <a:rect l="0" t="0" r="r" b="b"/>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dirty="0"/>
            </a:p>
          </p:txBody>
        </p:sp>
        <p:sp>
          <p:nvSpPr>
            <p:cNvPr id="78" name="Freeform 28"/>
            <p:cNvSpPr>
              <a:spLocks noChangeAspect="1"/>
            </p:cNvSpPr>
            <p:nvPr/>
          </p:nvSpPr>
          <p:spPr bwMode="auto">
            <a:xfrm>
              <a:off x="2638425" y="1808163"/>
              <a:ext cx="14287" cy="33337"/>
            </a:xfrm>
            <a:custGeom>
              <a:avLst/>
              <a:gdLst/>
              <a:ahLst/>
              <a:cxnLst>
                <a:cxn ang="0">
                  <a:pos x="22" y="36"/>
                </a:cxn>
                <a:cxn ang="0">
                  <a:pos x="5" y="0"/>
                </a:cxn>
                <a:cxn ang="0">
                  <a:pos x="0" y="0"/>
                </a:cxn>
              </a:cxnLst>
              <a:rect l="0" t="0" r="r" b="b"/>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dirty="0"/>
            </a:p>
          </p:txBody>
        </p:sp>
        <p:sp>
          <p:nvSpPr>
            <p:cNvPr id="79" name="Freeform 29"/>
            <p:cNvSpPr>
              <a:spLocks noChangeAspect="1"/>
            </p:cNvSpPr>
            <p:nvPr/>
          </p:nvSpPr>
          <p:spPr bwMode="auto">
            <a:xfrm>
              <a:off x="2638425" y="1798638"/>
              <a:ext cx="31750" cy="23812"/>
            </a:xfrm>
            <a:custGeom>
              <a:avLst/>
              <a:gdLst/>
              <a:ahLst/>
              <a:cxnLst>
                <a:cxn ang="0">
                  <a:pos x="41" y="24"/>
                </a:cxn>
                <a:cxn ang="0">
                  <a:pos x="7" y="10"/>
                </a:cxn>
                <a:cxn ang="0">
                  <a:pos x="0" y="0"/>
                </a:cxn>
              </a:cxnLst>
              <a:rect l="0" t="0" r="r" b="b"/>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dirty="0"/>
            </a:p>
          </p:txBody>
        </p:sp>
        <p:sp>
          <p:nvSpPr>
            <p:cNvPr id="80" name="Freeform 30"/>
            <p:cNvSpPr>
              <a:spLocks noChangeAspect="1"/>
            </p:cNvSpPr>
            <p:nvPr/>
          </p:nvSpPr>
          <p:spPr bwMode="auto">
            <a:xfrm>
              <a:off x="2633662" y="1798638"/>
              <a:ext cx="11113" cy="9525"/>
            </a:xfrm>
            <a:custGeom>
              <a:avLst/>
              <a:gdLst/>
              <a:ahLst/>
              <a:cxnLst>
                <a:cxn ang="0">
                  <a:pos x="5" y="10"/>
                </a:cxn>
                <a:cxn ang="0">
                  <a:pos x="0" y="10"/>
                </a:cxn>
                <a:cxn ang="0">
                  <a:pos x="0" y="5"/>
                </a:cxn>
                <a:cxn ang="0">
                  <a:pos x="0" y="0"/>
                </a:cxn>
                <a:cxn ang="0">
                  <a:pos x="5" y="0"/>
                </a:cxn>
                <a:cxn ang="0">
                  <a:pos x="7" y="0"/>
                </a:cxn>
                <a:cxn ang="0">
                  <a:pos x="10" y="5"/>
                </a:cxn>
              </a:cxnLst>
              <a:rect l="0" t="0" r="r" b="b"/>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dirty="0"/>
            </a:p>
          </p:txBody>
        </p:sp>
        <p:sp>
          <p:nvSpPr>
            <p:cNvPr id="81" name="Line 31"/>
            <p:cNvSpPr>
              <a:spLocks noChangeAspect="1" noChangeShapeType="1"/>
            </p:cNvSpPr>
            <p:nvPr/>
          </p:nvSpPr>
          <p:spPr bwMode="auto">
            <a:xfrm flipV="1">
              <a:off x="2557462" y="1944688"/>
              <a:ext cx="1588" cy="52387"/>
            </a:xfrm>
            <a:prstGeom prst="line">
              <a:avLst/>
            </a:prstGeom>
            <a:noFill/>
            <a:ln w="1270">
              <a:solidFill>
                <a:srgbClr val="000000"/>
              </a:solidFill>
              <a:round/>
              <a:headEnd/>
              <a:tailEnd/>
            </a:ln>
          </p:spPr>
          <p:txBody>
            <a:bodyPr/>
            <a:lstStyle/>
            <a:p>
              <a:endParaRPr lang="en-US" dirty="0"/>
            </a:p>
          </p:txBody>
        </p:sp>
        <p:sp>
          <p:nvSpPr>
            <p:cNvPr id="82" name="Freeform 32"/>
            <p:cNvSpPr>
              <a:spLocks noChangeAspect="1"/>
            </p:cNvSpPr>
            <p:nvPr/>
          </p:nvSpPr>
          <p:spPr bwMode="auto">
            <a:xfrm>
              <a:off x="2589212" y="1779588"/>
              <a:ext cx="23813" cy="52387"/>
            </a:xfrm>
            <a:custGeom>
              <a:avLst/>
              <a:gdLst/>
              <a:ahLst/>
              <a:cxnLst>
                <a:cxn ang="0">
                  <a:pos x="29" y="9"/>
                </a:cxn>
                <a:cxn ang="0">
                  <a:pos x="3" y="0"/>
                </a:cxn>
                <a:cxn ang="0">
                  <a:pos x="0" y="36"/>
                </a:cxn>
                <a:cxn ang="0">
                  <a:pos x="3" y="57"/>
                </a:cxn>
                <a:cxn ang="0">
                  <a:pos x="5" y="55"/>
                </a:cxn>
              </a:cxnLst>
              <a:rect l="0" t="0" r="r" b="b"/>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dirty="0"/>
            </a:p>
          </p:txBody>
        </p:sp>
        <p:sp>
          <p:nvSpPr>
            <p:cNvPr id="83" name="Freeform 33"/>
            <p:cNvSpPr>
              <a:spLocks noChangeAspect="1"/>
            </p:cNvSpPr>
            <p:nvPr/>
          </p:nvSpPr>
          <p:spPr bwMode="auto">
            <a:xfrm>
              <a:off x="2511425" y="1871663"/>
              <a:ext cx="41275" cy="23812"/>
            </a:xfrm>
            <a:custGeom>
              <a:avLst/>
              <a:gdLst/>
              <a:ahLst/>
              <a:cxnLst>
                <a:cxn ang="0">
                  <a:pos x="7" y="27"/>
                </a:cxn>
                <a:cxn ang="0">
                  <a:pos x="55" y="0"/>
                </a:cxn>
                <a:cxn ang="0">
                  <a:pos x="0" y="20"/>
                </a:cxn>
              </a:cxnLst>
              <a:rect l="0" t="0" r="r" b="b"/>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dirty="0"/>
            </a:p>
          </p:txBody>
        </p:sp>
        <p:sp>
          <p:nvSpPr>
            <p:cNvPr id="84" name="Freeform 34"/>
            <p:cNvSpPr>
              <a:spLocks noChangeAspect="1"/>
            </p:cNvSpPr>
            <p:nvPr/>
          </p:nvSpPr>
          <p:spPr bwMode="auto">
            <a:xfrm>
              <a:off x="2543175" y="1871663"/>
              <a:ext cx="31750" cy="57150"/>
            </a:xfrm>
            <a:custGeom>
              <a:avLst/>
              <a:gdLst/>
              <a:ahLst/>
              <a:cxnLst>
                <a:cxn ang="0">
                  <a:pos x="14" y="0"/>
                </a:cxn>
                <a:cxn ang="0">
                  <a:pos x="41" y="36"/>
                </a:cxn>
                <a:cxn ang="0">
                  <a:pos x="0" y="63"/>
                </a:cxn>
              </a:cxnLst>
              <a:rect l="0" t="0" r="r" b="b"/>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dirty="0"/>
            </a:p>
          </p:txBody>
        </p:sp>
        <p:sp>
          <p:nvSpPr>
            <p:cNvPr id="85" name="Line 35"/>
            <p:cNvSpPr>
              <a:spLocks noChangeAspect="1" noChangeShapeType="1"/>
            </p:cNvSpPr>
            <p:nvPr/>
          </p:nvSpPr>
          <p:spPr bwMode="auto">
            <a:xfrm flipV="1">
              <a:off x="2544762" y="1943100"/>
              <a:ext cx="4763" cy="50800"/>
            </a:xfrm>
            <a:prstGeom prst="line">
              <a:avLst/>
            </a:prstGeom>
            <a:noFill/>
            <a:ln w="1270">
              <a:solidFill>
                <a:srgbClr val="000000"/>
              </a:solidFill>
              <a:round/>
              <a:headEnd/>
              <a:tailEnd/>
            </a:ln>
          </p:spPr>
          <p:txBody>
            <a:bodyPr/>
            <a:lstStyle/>
            <a:p>
              <a:endParaRPr lang="en-US" dirty="0"/>
            </a:p>
          </p:txBody>
        </p:sp>
        <p:sp>
          <p:nvSpPr>
            <p:cNvPr id="86" name="Freeform 36"/>
            <p:cNvSpPr>
              <a:spLocks noChangeAspect="1"/>
            </p:cNvSpPr>
            <p:nvPr/>
          </p:nvSpPr>
          <p:spPr bwMode="auto">
            <a:xfrm>
              <a:off x="2416175" y="1879600"/>
              <a:ext cx="158750" cy="136525"/>
            </a:xfrm>
            <a:custGeom>
              <a:avLst/>
              <a:gdLst/>
              <a:ahLst/>
              <a:cxnLst>
                <a:cxn ang="0">
                  <a:pos x="130" y="10"/>
                </a:cxn>
                <a:cxn ang="0">
                  <a:pos x="166" y="31"/>
                </a:cxn>
                <a:cxn ang="0">
                  <a:pos x="192" y="60"/>
                </a:cxn>
                <a:cxn ang="0">
                  <a:pos x="207" y="86"/>
                </a:cxn>
                <a:cxn ang="0">
                  <a:pos x="207" y="115"/>
                </a:cxn>
                <a:cxn ang="0">
                  <a:pos x="188" y="134"/>
                </a:cxn>
                <a:cxn ang="0">
                  <a:pos x="159" y="149"/>
                </a:cxn>
                <a:cxn ang="0">
                  <a:pos x="118" y="149"/>
                </a:cxn>
                <a:cxn ang="0">
                  <a:pos x="77" y="137"/>
                </a:cxn>
                <a:cxn ang="0">
                  <a:pos x="41" y="115"/>
                </a:cxn>
                <a:cxn ang="0">
                  <a:pos x="15" y="89"/>
                </a:cxn>
                <a:cxn ang="0">
                  <a:pos x="0" y="60"/>
                </a:cxn>
                <a:cxn ang="0">
                  <a:pos x="3" y="31"/>
                </a:cxn>
                <a:cxn ang="0">
                  <a:pos x="20" y="10"/>
                </a:cxn>
                <a:cxn ang="0">
                  <a:pos x="51" y="0"/>
                </a:cxn>
                <a:cxn ang="0">
                  <a:pos x="87" y="0"/>
                </a:cxn>
                <a:cxn ang="0">
                  <a:pos x="130" y="10"/>
                </a:cxn>
              </a:cxnLst>
              <a:rect l="0" t="0" r="r" b="b"/>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dirty="0"/>
            </a:p>
          </p:txBody>
        </p:sp>
        <p:sp>
          <p:nvSpPr>
            <p:cNvPr id="87" name="Freeform 37"/>
            <p:cNvSpPr>
              <a:spLocks noChangeAspect="1"/>
            </p:cNvSpPr>
            <p:nvPr/>
          </p:nvSpPr>
          <p:spPr bwMode="auto">
            <a:xfrm>
              <a:off x="2473325" y="1963738"/>
              <a:ext cx="28575" cy="23812"/>
            </a:xfrm>
            <a:custGeom>
              <a:avLst/>
              <a:gdLst/>
              <a:ahLst/>
              <a:cxnLst>
                <a:cxn ang="0">
                  <a:pos x="27" y="0"/>
                </a:cxn>
                <a:cxn ang="0">
                  <a:pos x="41" y="19"/>
                </a:cxn>
                <a:cxn ang="0">
                  <a:pos x="15" y="27"/>
                </a:cxn>
                <a:cxn ang="0">
                  <a:pos x="0" y="5"/>
                </a:cxn>
                <a:cxn ang="0">
                  <a:pos x="27" y="0"/>
                </a:cxn>
              </a:cxnLst>
              <a:rect l="0" t="0" r="r" b="b"/>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88" name="Freeform 38"/>
            <p:cNvSpPr>
              <a:spLocks noChangeAspect="1"/>
            </p:cNvSpPr>
            <p:nvPr/>
          </p:nvSpPr>
          <p:spPr bwMode="auto">
            <a:xfrm>
              <a:off x="2501900" y="1928813"/>
              <a:ext cx="3175" cy="50800"/>
            </a:xfrm>
            <a:custGeom>
              <a:avLst/>
              <a:gdLst/>
              <a:ahLst/>
              <a:cxnLst>
                <a:cxn ang="0">
                  <a:pos x="0" y="57"/>
                </a:cxn>
                <a:cxn ang="0">
                  <a:pos x="0" y="7"/>
                </a:cxn>
                <a:cxn ang="0">
                  <a:pos x="3" y="0"/>
                </a:cxn>
              </a:cxnLst>
              <a:rect l="0" t="0" r="r" b="b"/>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dirty="0"/>
            </a:p>
          </p:txBody>
        </p:sp>
        <p:sp>
          <p:nvSpPr>
            <p:cNvPr id="89" name="Freeform 39"/>
            <p:cNvSpPr>
              <a:spLocks noChangeAspect="1"/>
            </p:cNvSpPr>
            <p:nvPr/>
          </p:nvSpPr>
          <p:spPr bwMode="auto">
            <a:xfrm>
              <a:off x="2473325" y="1928813"/>
              <a:ext cx="28575" cy="36512"/>
            </a:xfrm>
            <a:custGeom>
              <a:avLst/>
              <a:gdLst/>
              <a:ahLst/>
              <a:cxnLst>
                <a:cxn ang="0">
                  <a:pos x="0" y="43"/>
                </a:cxn>
                <a:cxn ang="0">
                  <a:pos x="36" y="7"/>
                </a:cxn>
                <a:cxn ang="0">
                  <a:pos x="41" y="0"/>
                </a:cxn>
              </a:cxnLst>
              <a:rect l="0" t="0" r="r" b="b"/>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dirty="0"/>
            </a:p>
          </p:txBody>
        </p:sp>
        <p:sp>
          <p:nvSpPr>
            <p:cNvPr id="90" name="Freeform 40"/>
            <p:cNvSpPr>
              <a:spLocks noChangeAspect="1"/>
            </p:cNvSpPr>
            <p:nvPr/>
          </p:nvSpPr>
          <p:spPr bwMode="auto">
            <a:xfrm>
              <a:off x="2498725" y="1924050"/>
              <a:ext cx="6350" cy="9525"/>
            </a:xfrm>
            <a:custGeom>
              <a:avLst/>
              <a:gdLst/>
              <a:ahLst/>
              <a:cxnLst>
                <a:cxn ang="0">
                  <a:pos x="8" y="10"/>
                </a:cxn>
                <a:cxn ang="0">
                  <a:pos x="10" y="10"/>
                </a:cxn>
                <a:cxn ang="0">
                  <a:pos x="10" y="5"/>
                </a:cxn>
                <a:cxn ang="0">
                  <a:pos x="8" y="0"/>
                </a:cxn>
                <a:cxn ang="0">
                  <a:pos x="3" y="0"/>
                </a:cxn>
                <a:cxn ang="0">
                  <a:pos x="0" y="5"/>
                </a:cxn>
                <a:cxn ang="0">
                  <a:pos x="0" y="7"/>
                </a:cxn>
              </a:cxnLst>
              <a:rect l="0" t="0" r="r" b="b"/>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dirty="0"/>
            </a:p>
          </p:txBody>
        </p:sp>
        <p:sp>
          <p:nvSpPr>
            <p:cNvPr id="91" name="Line 41"/>
            <p:cNvSpPr>
              <a:spLocks noChangeAspect="1" noChangeShapeType="1"/>
            </p:cNvSpPr>
            <p:nvPr/>
          </p:nvSpPr>
          <p:spPr bwMode="auto">
            <a:xfrm>
              <a:off x="2417762" y="1882775"/>
              <a:ext cx="11113" cy="14288"/>
            </a:xfrm>
            <a:prstGeom prst="line">
              <a:avLst/>
            </a:prstGeom>
            <a:noFill/>
            <a:ln w="1270">
              <a:solidFill>
                <a:srgbClr val="000000"/>
              </a:solidFill>
              <a:round/>
              <a:headEnd/>
              <a:tailEnd/>
            </a:ln>
          </p:spPr>
          <p:txBody>
            <a:bodyPr/>
            <a:lstStyle/>
            <a:p>
              <a:endParaRPr lang="en-US" dirty="0"/>
            </a:p>
          </p:txBody>
        </p:sp>
        <p:sp>
          <p:nvSpPr>
            <p:cNvPr id="92" name="Rectangle 109"/>
            <p:cNvSpPr>
              <a:spLocks noChangeAspect="1" noChangeArrowheads="1"/>
            </p:cNvSpPr>
            <p:nvPr/>
          </p:nvSpPr>
          <p:spPr bwMode="auto">
            <a:xfrm>
              <a:off x="2525712" y="1370013"/>
              <a:ext cx="133350" cy="152400"/>
            </a:xfrm>
            <a:prstGeom prst="rect">
              <a:avLst/>
            </a:prstGeom>
            <a:noFill/>
            <a:ln w="9525">
              <a:noFill/>
              <a:miter lim="800000"/>
              <a:headEnd/>
              <a:tailEnd/>
            </a:ln>
          </p:spPr>
          <p:txBody>
            <a:bodyPr/>
            <a:lstStyle/>
            <a:p>
              <a:endParaRPr lang="en-US" dirty="0"/>
            </a:p>
          </p:txBody>
        </p:sp>
        <p:sp>
          <p:nvSpPr>
            <p:cNvPr id="93" name="Rectangle 110"/>
            <p:cNvSpPr>
              <a:spLocks noChangeAspect="1" noChangeArrowheads="1"/>
            </p:cNvSpPr>
            <p:nvPr/>
          </p:nvSpPr>
          <p:spPr bwMode="auto">
            <a:xfrm>
              <a:off x="2811462" y="1514475"/>
              <a:ext cx="112713" cy="200025"/>
            </a:xfrm>
            <a:prstGeom prst="rect">
              <a:avLst/>
            </a:prstGeom>
            <a:noFill/>
            <a:ln w="9525">
              <a:noFill/>
              <a:miter lim="800000"/>
              <a:headEnd/>
              <a:tailEnd/>
            </a:ln>
          </p:spPr>
          <p:txBody>
            <a:bodyPr/>
            <a:lstStyle/>
            <a:p>
              <a:endParaRPr lang="en-US" dirty="0"/>
            </a:p>
          </p:txBody>
        </p:sp>
      </p:grpSp>
      <p:sp>
        <p:nvSpPr>
          <p:cNvPr id="94" name="Line 21"/>
          <p:cNvSpPr>
            <a:spLocks noChangeShapeType="1"/>
          </p:cNvSpPr>
          <p:nvPr/>
        </p:nvSpPr>
        <p:spPr bwMode="auto">
          <a:xfrm flipH="1" flipV="1">
            <a:off x="2819400" y="3000375"/>
            <a:ext cx="4019550" cy="1628774"/>
          </a:xfrm>
          <a:prstGeom prst="line">
            <a:avLst/>
          </a:prstGeom>
          <a:noFill/>
          <a:ln w="6350">
            <a:solidFill>
              <a:srgbClr val="0000FF"/>
            </a:solidFill>
            <a:prstDash val="dash"/>
            <a:round/>
            <a:headEnd/>
            <a:tailEnd type="triangle" w="med" len="med"/>
          </a:ln>
          <a:effectLst/>
        </p:spPr>
        <p:txBody>
          <a:bodyPr/>
          <a:lstStyle/>
          <a:p>
            <a:endParaRPr lang="en-US" dirty="0"/>
          </a:p>
        </p:txBody>
      </p:sp>
      <p:pic>
        <p:nvPicPr>
          <p:cNvPr id="95" name="Picture 9"/>
          <p:cNvPicPr>
            <a:picLocks noChangeAspect="1" noChangeArrowheads="1"/>
          </p:cNvPicPr>
          <p:nvPr/>
        </p:nvPicPr>
        <p:blipFill>
          <a:blip r:embed="rId2" cstate="print"/>
          <a:srcRect/>
          <a:stretch>
            <a:fillRect/>
          </a:stretch>
        </p:blipFill>
        <p:spPr bwMode="auto">
          <a:xfrm>
            <a:off x="1457325" y="4686300"/>
            <a:ext cx="1158875" cy="682625"/>
          </a:xfrm>
          <a:prstGeom prst="rect">
            <a:avLst/>
          </a:prstGeom>
          <a:noFill/>
          <a:ln w="9525">
            <a:noFill/>
            <a:miter lim="800000"/>
            <a:headEnd/>
            <a:tailEnd/>
          </a:ln>
          <a:effectLst/>
        </p:spPr>
      </p:pic>
      <p:sp>
        <p:nvSpPr>
          <p:cNvPr id="96" name="Text Box 14"/>
          <p:cNvSpPr txBox="1">
            <a:spLocks noChangeArrowheads="1"/>
          </p:cNvSpPr>
          <p:nvPr/>
        </p:nvSpPr>
        <p:spPr bwMode="auto">
          <a:xfrm>
            <a:off x="2995972" y="2362200"/>
            <a:ext cx="686470" cy="461665"/>
          </a:xfrm>
          <a:prstGeom prst="rect">
            <a:avLst/>
          </a:prstGeom>
          <a:noFill/>
          <a:ln w="9525">
            <a:noFill/>
            <a:miter lim="800000"/>
            <a:headEnd/>
            <a:tailEnd/>
          </a:ln>
          <a:effectLst/>
        </p:spPr>
        <p:txBody>
          <a:bodyPr wrap="none">
            <a:spAutoFit/>
          </a:bodyPr>
          <a:lstStyle/>
          <a:p>
            <a:pPr algn="r"/>
            <a:r>
              <a:rPr lang="en-US" sz="1200" dirty="0" smtClean="0"/>
              <a:t>Primary</a:t>
            </a:r>
          </a:p>
          <a:p>
            <a:pPr algn="r"/>
            <a:r>
              <a:rPr lang="en-US" sz="1200" dirty="0" smtClean="0"/>
              <a:t>Satellite</a:t>
            </a:r>
            <a:endParaRPr lang="en-US" sz="1200" dirty="0"/>
          </a:p>
        </p:txBody>
      </p:sp>
      <p:sp>
        <p:nvSpPr>
          <p:cNvPr id="97" name="Text Box 14"/>
          <p:cNvSpPr txBox="1">
            <a:spLocks noChangeArrowheads="1"/>
          </p:cNvSpPr>
          <p:nvPr/>
        </p:nvSpPr>
        <p:spPr bwMode="auto">
          <a:xfrm>
            <a:off x="1301466" y="2543175"/>
            <a:ext cx="834972" cy="461665"/>
          </a:xfrm>
          <a:prstGeom prst="rect">
            <a:avLst/>
          </a:prstGeom>
          <a:noFill/>
          <a:ln w="9525">
            <a:noFill/>
            <a:miter lim="800000"/>
            <a:headEnd/>
            <a:tailEnd/>
          </a:ln>
          <a:effectLst/>
        </p:spPr>
        <p:txBody>
          <a:bodyPr wrap="none">
            <a:spAutoFit/>
          </a:bodyPr>
          <a:lstStyle/>
          <a:p>
            <a:pPr algn="r"/>
            <a:r>
              <a:rPr lang="en-US" sz="1200" dirty="0" smtClean="0"/>
              <a:t>Secondary</a:t>
            </a:r>
          </a:p>
          <a:p>
            <a:pPr algn="r"/>
            <a:r>
              <a:rPr lang="en-US" sz="1200" dirty="0" smtClean="0"/>
              <a:t>Satellite</a:t>
            </a:r>
            <a:endParaRPr lang="en-US" sz="1200" dirty="0"/>
          </a:p>
        </p:txBody>
      </p:sp>
      <p:sp>
        <p:nvSpPr>
          <p:cNvPr id="98" name="Line 26"/>
          <p:cNvSpPr>
            <a:spLocks noChangeShapeType="1"/>
          </p:cNvSpPr>
          <p:nvPr/>
        </p:nvSpPr>
        <p:spPr bwMode="auto">
          <a:xfrm flipH="1">
            <a:off x="1752600" y="3305176"/>
            <a:ext cx="685800" cy="1533524"/>
          </a:xfrm>
          <a:prstGeom prst="line">
            <a:avLst/>
          </a:prstGeom>
          <a:noFill/>
          <a:ln w="6350">
            <a:solidFill>
              <a:srgbClr val="0000FF"/>
            </a:solidFill>
            <a:prstDash val="dash"/>
            <a:round/>
            <a:headEnd/>
            <a:tailEnd type="triangle" w="med" len="med"/>
          </a:ln>
          <a:effectLst/>
        </p:spPr>
        <p:txBody>
          <a:bodyPr/>
          <a:lstStyle/>
          <a:p>
            <a:endParaRPr lang="en-US" dirty="0"/>
          </a:p>
        </p:txBody>
      </p:sp>
      <p:sp>
        <p:nvSpPr>
          <p:cNvPr id="99" name="Text Box 15"/>
          <p:cNvSpPr txBox="1">
            <a:spLocks noChangeArrowheads="1"/>
          </p:cNvSpPr>
          <p:nvPr/>
        </p:nvSpPr>
        <p:spPr bwMode="auto">
          <a:xfrm>
            <a:off x="1447800" y="5498763"/>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sp>
        <p:nvSpPr>
          <p:cNvPr id="100" name="Text Box 15"/>
          <p:cNvSpPr txBox="1">
            <a:spLocks noChangeArrowheads="1"/>
          </p:cNvSpPr>
          <p:nvPr/>
        </p:nvSpPr>
        <p:spPr bwMode="auto">
          <a:xfrm>
            <a:off x="6973257" y="5446673"/>
            <a:ext cx="961674"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sp>
        <p:nvSpPr>
          <p:cNvPr id="101" name="Rounded Rectangle 100"/>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The signal path lengths are different through the two satellites, so the Receiving Station sees different delay on the signals received from each.</a:t>
            </a:r>
            <a:endParaRPr lang="en-US" sz="2000" dirty="0">
              <a:solidFill>
                <a:schemeClr val="bg1"/>
              </a:solidFill>
            </a:endParaRPr>
          </a:p>
        </p:txBody>
      </p:sp>
    </p:spTree>
    <p:extLst>
      <p:ext uri="{BB962C8B-B14F-4D97-AF65-F5344CB8AC3E}">
        <p14:creationId xmlns:p14="http://schemas.microsoft.com/office/powerpoint/2010/main" val="1011918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Satellites Geolocation </a:t>
            </a:r>
            <a:r>
              <a:rPr lang="en-US" sz="1600" dirty="0" smtClean="0"/>
              <a:t>(5/9</a:t>
            </a:r>
            <a:r>
              <a:rPr lang="en-US" sz="1600" dirty="0"/>
              <a:t>)</a:t>
            </a:r>
            <a:r>
              <a:rPr lang="en-US" dirty="0"/>
              <a:t> </a:t>
            </a:r>
          </a:p>
        </p:txBody>
      </p:sp>
      <p:sp>
        <p:nvSpPr>
          <p:cNvPr id="3" name="Oval 2"/>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ine 20"/>
          <p:cNvSpPr>
            <a:spLocks noChangeShapeType="1"/>
          </p:cNvSpPr>
          <p:nvPr/>
        </p:nvSpPr>
        <p:spPr bwMode="auto">
          <a:xfrm flipH="1" flipV="1">
            <a:off x="4191000" y="3076575"/>
            <a:ext cx="2667000" cy="1581150"/>
          </a:xfrm>
          <a:prstGeom prst="line">
            <a:avLst/>
          </a:prstGeom>
          <a:noFill/>
          <a:ln w="38100">
            <a:solidFill>
              <a:srgbClr val="0000FF"/>
            </a:solidFill>
            <a:round/>
            <a:headEnd/>
            <a:tailEnd type="triangle" w="med" len="med"/>
          </a:ln>
          <a:effectLst/>
        </p:spPr>
        <p:txBody>
          <a:bodyPr/>
          <a:lstStyle/>
          <a:p>
            <a:endParaRPr lang="en-US" dirty="0"/>
          </a:p>
        </p:txBody>
      </p:sp>
      <p:sp>
        <p:nvSpPr>
          <p:cNvPr id="5" name="Line 21"/>
          <p:cNvSpPr>
            <a:spLocks noChangeShapeType="1"/>
          </p:cNvSpPr>
          <p:nvPr/>
        </p:nvSpPr>
        <p:spPr bwMode="auto">
          <a:xfrm flipH="1" flipV="1">
            <a:off x="2819400" y="3000375"/>
            <a:ext cx="4019550" cy="1628774"/>
          </a:xfrm>
          <a:prstGeom prst="line">
            <a:avLst/>
          </a:prstGeom>
          <a:noFill/>
          <a:ln w="6350">
            <a:solidFill>
              <a:srgbClr val="0000FF"/>
            </a:solidFill>
            <a:prstDash val="dash"/>
            <a:round/>
            <a:headEnd/>
            <a:tailEnd type="triangle" w="med" len="med"/>
          </a:ln>
          <a:effectLst/>
        </p:spPr>
        <p:txBody>
          <a:bodyPr/>
          <a:lstStyle/>
          <a:p>
            <a:endParaRPr lang="en-US" dirty="0"/>
          </a:p>
        </p:txBody>
      </p:sp>
      <p:pic>
        <p:nvPicPr>
          <p:cNvPr id="6" name="Picture 9"/>
          <p:cNvPicPr>
            <a:picLocks noChangeAspect="1" noChangeArrowheads="1"/>
          </p:cNvPicPr>
          <p:nvPr/>
        </p:nvPicPr>
        <p:blipFill>
          <a:blip r:embed="rId2" cstate="print"/>
          <a:srcRect/>
          <a:stretch>
            <a:fillRect/>
          </a:stretch>
        </p:blipFill>
        <p:spPr bwMode="auto">
          <a:xfrm>
            <a:off x="1457325" y="4686300"/>
            <a:ext cx="1158875" cy="682625"/>
          </a:xfrm>
          <a:prstGeom prst="rect">
            <a:avLst/>
          </a:prstGeom>
          <a:noFill/>
          <a:ln w="9525">
            <a:noFill/>
            <a:miter lim="800000"/>
            <a:headEnd/>
            <a:tailEnd/>
          </a:ln>
          <a:effectLst/>
        </p:spPr>
      </p:pic>
      <p:sp>
        <p:nvSpPr>
          <p:cNvPr id="7" name="Text Box 14"/>
          <p:cNvSpPr txBox="1">
            <a:spLocks noChangeArrowheads="1"/>
          </p:cNvSpPr>
          <p:nvPr/>
        </p:nvSpPr>
        <p:spPr bwMode="auto">
          <a:xfrm>
            <a:off x="2995972" y="2362200"/>
            <a:ext cx="686470" cy="461665"/>
          </a:xfrm>
          <a:prstGeom prst="rect">
            <a:avLst/>
          </a:prstGeom>
          <a:noFill/>
          <a:ln w="9525">
            <a:noFill/>
            <a:miter lim="800000"/>
            <a:headEnd/>
            <a:tailEnd/>
          </a:ln>
          <a:effectLst/>
        </p:spPr>
        <p:txBody>
          <a:bodyPr wrap="none">
            <a:spAutoFit/>
          </a:bodyPr>
          <a:lstStyle/>
          <a:p>
            <a:pPr algn="r"/>
            <a:r>
              <a:rPr lang="en-US" sz="1200" dirty="0" smtClean="0"/>
              <a:t>Primary</a:t>
            </a:r>
          </a:p>
          <a:p>
            <a:pPr algn="r"/>
            <a:r>
              <a:rPr lang="en-US" sz="1200" dirty="0" smtClean="0"/>
              <a:t>Satellite</a:t>
            </a:r>
            <a:endParaRPr lang="en-US" sz="1200" dirty="0"/>
          </a:p>
        </p:txBody>
      </p:sp>
      <p:sp>
        <p:nvSpPr>
          <p:cNvPr id="8" name="Text Box 14"/>
          <p:cNvSpPr txBox="1">
            <a:spLocks noChangeArrowheads="1"/>
          </p:cNvSpPr>
          <p:nvPr/>
        </p:nvSpPr>
        <p:spPr bwMode="auto">
          <a:xfrm>
            <a:off x="1301466" y="2543175"/>
            <a:ext cx="834972" cy="461665"/>
          </a:xfrm>
          <a:prstGeom prst="rect">
            <a:avLst/>
          </a:prstGeom>
          <a:noFill/>
          <a:ln w="9525">
            <a:noFill/>
            <a:miter lim="800000"/>
            <a:headEnd/>
            <a:tailEnd/>
          </a:ln>
          <a:effectLst/>
        </p:spPr>
        <p:txBody>
          <a:bodyPr wrap="none">
            <a:spAutoFit/>
          </a:bodyPr>
          <a:lstStyle/>
          <a:p>
            <a:pPr algn="r"/>
            <a:r>
              <a:rPr lang="en-US" sz="1200" dirty="0" smtClean="0"/>
              <a:t>Secondary</a:t>
            </a:r>
          </a:p>
          <a:p>
            <a:pPr algn="r"/>
            <a:r>
              <a:rPr lang="en-US" sz="1200" dirty="0" smtClean="0"/>
              <a:t>Satellite</a:t>
            </a:r>
            <a:endParaRPr lang="en-US" sz="1200" dirty="0"/>
          </a:p>
        </p:txBody>
      </p:sp>
      <p:sp>
        <p:nvSpPr>
          <p:cNvPr id="9" name="Freeform 127"/>
          <p:cNvSpPr>
            <a:spLocks/>
          </p:cNvSpPr>
          <p:nvPr/>
        </p:nvSpPr>
        <p:spPr bwMode="auto">
          <a:xfrm>
            <a:off x="609600" y="3962400"/>
            <a:ext cx="8305800" cy="2133600"/>
          </a:xfrm>
          <a:custGeom>
            <a:avLst/>
            <a:gdLst/>
            <a:ahLst/>
            <a:cxnLst>
              <a:cxn ang="0">
                <a:pos x="0" y="0"/>
              </a:cxn>
              <a:cxn ang="0">
                <a:pos x="1488" y="384"/>
              </a:cxn>
              <a:cxn ang="0">
                <a:pos x="2322" y="972"/>
              </a:cxn>
            </a:cxnLst>
            <a:rect l="0" t="0" r="r" b="b"/>
            <a:pathLst>
              <a:path w="2322" h="972">
                <a:moveTo>
                  <a:pt x="0" y="0"/>
                </a:moveTo>
                <a:cubicBezTo>
                  <a:pt x="550" y="111"/>
                  <a:pt x="1101" y="222"/>
                  <a:pt x="1488" y="384"/>
                </a:cubicBezTo>
                <a:cubicBezTo>
                  <a:pt x="1875" y="546"/>
                  <a:pt x="2098" y="759"/>
                  <a:pt x="2322" y="972"/>
                </a:cubicBezTo>
              </a:path>
            </a:pathLst>
          </a:custGeom>
          <a:noFill/>
          <a:ln w="50800" cap="flat" cmpd="sng">
            <a:solidFill>
              <a:srgbClr val="FF0066"/>
            </a:solidFill>
            <a:prstDash val="solid"/>
            <a:round/>
            <a:headEnd type="none" w="med" len="med"/>
            <a:tailEnd type="none" w="med" len="med"/>
          </a:ln>
          <a:effectLst/>
        </p:spPr>
        <p:txBody>
          <a:bodyPr wrap="none" anchor="ctr"/>
          <a:lstStyle/>
          <a:p>
            <a:endParaRPr lang="en-US" dirty="0"/>
          </a:p>
        </p:txBody>
      </p:sp>
      <p:sp>
        <p:nvSpPr>
          <p:cNvPr id="10" name="Text Box 15"/>
          <p:cNvSpPr txBox="1">
            <a:spLocks noChangeArrowheads="1"/>
          </p:cNvSpPr>
          <p:nvPr/>
        </p:nvSpPr>
        <p:spPr bwMode="auto">
          <a:xfrm>
            <a:off x="1447800" y="5498763"/>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sp>
        <p:nvSpPr>
          <p:cNvPr id="11" name="Text Box 15"/>
          <p:cNvSpPr txBox="1">
            <a:spLocks noChangeArrowheads="1"/>
          </p:cNvSpPr>
          <p:nvPr/>
        </p:nvSpPr>
        <p:spPr bwMode="auto">
          <a:xfrm>
            <a:off x="6973257" y="5446673"/>
            <a:ext cx="961674"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grpSp>
        <p:nvGrpSpPr>
          <p:cNvPr id="12"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13"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14"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15"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6"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17"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18"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19"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20"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21"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22"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
        <p:nvSpPr>
          <p:cNvPr id="23" name="Line 25"/>
          <p:cNvSpPr>
            <a:spLocks noChangeShapeType="1"/>
          </p:cNvSpPr>
          <p:nvPr/>
        </p:nvSpPr>
        <p:spPr bwMode="auto">
          <a:xfrm flipH="1">
            <a:off x="2276475" y="3219450"/>
            <a:ext cx="1371600" cy="1600200"/>
          </a:xfrm>
          <a:prstGeom prst="line">
            <a:avLst/>
          </a:prstGeom>
          <a:noFill/>
          <a:ln w="38100">
            <a:solidFill>
              <a:srgbClr val="0000FF"/>
            </a:solidFill>
            <a:round/>
            <a:headEnd/>
            <a:tailEnd type="triangle" w="med" len="med"/>
          </a:ln>
          <a:effectLst/>
        </p:spPr>
        <p:txBody>
          <a:bodyPr/>
          <a:lstStyle/>
          <a:p>
            <a:endParaRPr lang="en-US" dirty="0"/>
          </a:p>
        </p:txBody>
      </p:sp>
      <p:sp>
        <p:nvSpPr>
          <p:cNvPr id="24" name="Line 26"/>
          <p:cNvSpPr>
            <a:spLocks noChangeShapeType="1"/>
          </p:cNvSpPr>
          <p:nvPr/>
        </p:nvSpPr>
        <p:spPr bwMode="auto">
          <a:xfrm flipH="1">
            <a:off x="1752600" y="3305176"/>
            <a:ext cx="685800" cy="1533524"/>
          </a:xfrm>
          <a:prstGeom prst="line">
            <a:avLst/>
          </a:prstGeom>
          <a:noFill/>
          <a:ln w="6350">
            <a:solidFill>
              <a:srgbClr val="0000FF"/>
            </a:solidFill>
            <a:prstDash val="dash"/>
            <a:round/>
            <a:headEnd/>
            <a:tailEnd type="triangle" w="med" len="med"/>
          </a:ln>
          <a:effectLst/>
        </p:spPr>
        <p:txBody>
          <a:bodyPr/>
          <a:lstStyle/>
          <a:p>
            <a:endParaRPr lang="en-US" dirty="0"/>
          </a:p>
        </p:txBody>
      </p:sp>
      <p:sp>
        <p:nvSpPr>
          <p:cNvPr id="25" name="Rounded Rectangle 24"/>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The resulting </a:t>
            </a:r>
            <a:r>
              <a:rPr lang="en-US" sz="2000" dirty="0" smtClean="0">
                <a:solidFill>
                  <a:srgbClr val="FFC000"/>
                </a:solidFill>
              </a:rPr>
              <a:t>Differential Time Offset (DTO)</a:t>
            </a:r>
            <a:r>
              <a:rPr lang="en-US" sz="2000" dirty="0" smtClean="0">
                <a:solidFill>
                  <a:schemeClr val="bg1">
                    <a:lumMod val="85000"/>
                  </a:schemeClr>
                </a:solidFill>
              </a:rPr>
              <a:t> </a:t>
            </a:r>
            <a:r>
              <a:rPr lang="en-US" sz="2000" dirty="0" smtClean="0">
                <a:solidFill>
                  <a:schemeClr val="bg1"/>
                </a:solidFill>
              </a:rPr>
              <a:t>results in partial location information.</a:t>
            </a:r>
            <a:endParaRPr lang="en-US" sz="2000" dirty="0">
              <a:solidFill>
                <a:schemeClr val="bg1"/>
              </a:solidFill>
            </a:endParaRPr>
          </a:p>
        </p:txBody>
      </p:sp>
      <p:grpSp>
        <p:nvGrpSpPr>
          <p:cNvPr id="26" name="Group 271"/>
          <p:cNvGrpSpPr/>
          <p:nvPr/>
        </p:nvGrpSpPr>
        <p:grpSpPr>
          <a:xfrm>
            <a:off x="3503613" y="2286000"/>
            <a:ext cx="915987" cy="1123950"/>
            <a:chOff x="3503613" y="1114425"/>
            <a:chExt cx="915987" cy="1123950"/>
          </a:xfrm>
        </p:grpSpPr>
        <p:sp>
          <p:nvSpPr>
            <p:cNvPr id="27"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28"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29"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30"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31"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32"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33"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34"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35"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36"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37"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38"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39"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40"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41"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42"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43"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44"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45"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46"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47"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48"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49"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50"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51"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52"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53"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54"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55"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56"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57"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58"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59"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60"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61"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62"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63"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64"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grpSp>
        <p:nvGrpSpPr>
          <p:cNvPr id="65" name="Group 58"/>
          <p:cNvGrpSpPr/>
          <p:nvPr/>
        </p:nvGrpSpPr>
        <p:grpSpPr>
          <a:xfrm>
            <a:off x="2003425" y="2409825"/>
            <a:ext cx="920750" cy="928688"/>
            <a:chOff x="2003425" y="1238250"/>
            <a:chExt cx="920750" cy="928688"/>
          </a:xfrm>
        </p:grpSpPr>
        <p:sp>
          <p:nvSpPr>
            <p:cNvPr id="66" name="Freeform 7"/>
            <p:cNvSpPr>
              <a:spLocks noChangeAspect="1"/>
            </p:cNvSpPr>
            <p:nvPr/>
          </p:nvSpPr>
          <p:spPr bwMode="auto">
            <a:xfrm>
              <a:off x="2422525" y="1706563"/>
              <a:ext cx="142875" cy="176212"/>
            </a:xfrm>
            <a:custGeom>
              <a:avLst/>
              <a:gdLst/>
              <a:ahLst/>
              <a:cxnLst>
                <a:cxn ang="0">
                  <a:pos x="7" y="70"/>
                </a:cxn>
                <a:cxn ang="0">
                  <a:pos x="0" y="197"/>
                </a:cxn>
                <a:cxn ang="0">
                  <a:pos x="182" y="130"/>
                </a:cxn>
                <a:cxn ang="0">
                  <a:pos x="187" y="0"/>
                </a:cxn>
                <a:cxn ang="0">
                  <a:pos x="105" y="24"/>
                </a:cxn>
              </a:cxnLst>
              <a:rect l="0" t="0" r="r" b="b"/>
              <a:pathLst>
                <a:path w="187" h="197">
                  <a:moveTo>
                    <a:pt x="7" y="70"/>
                  </a:moveTo>
                  <a:lnTo>
                    <a:pt x="0" y="197"/>
                  </a:lnTo>
                  <a:lnTo>
                    <a:pt x="182" y="130"/>
                  </a:lnTo>
                  <a:lnTo>
                    <a:pt x="187" y="0"/>
                  </a:lnTo>
                  <a:lnTo>
                    <a:pt x="105" y="24"/>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67" name="Freeform 8"/>
            <p:cNvSpPr>
              <a:spLocks noChangeAspect="1"/>
            </p:cNvSpPr>
            <p:nvPr/>
          </p:nvSpPr>
          <p:spPr bwMode="auto">
            <a:xfrm>
              <a:off x="2003425" y="1238250"/>
              <a:ext cx="498475" cy="554038"/>
            </a:xfrm>
            <a:custGeom>
              <a:avLst/>
              <a:gdLst/>
              <a:ahLst/>
              <a:cxnLst>
                <a:cxn ang="0">
                  <a:pos x="199" y="0"/>
                </a:cxn>
                <a:cxn ang="0">
                  <a:pos x="650" y="542"/>
                </a:cxn>
                <a:cxn ang="0">
                  <a:pos x="494" y="612"/>
                </a:cxn>
                <a:cxn ang="0">
                  <a:pos x="0" y="105"/>
                </a:cxn>
                <a:cxn ang="0">
                  <a:pos x="194" y="0"/>
                </a:cxn>
              </a:cxnLst>
              <a:rect l="0" t="0" r="r" b="b"/>
              <a:pathLst>
                <a:path w="650" h="612">
                  <a:moveTo>
                    <a:pt x="199" y="0"/>
                  </a:moveTo>
                  <a:lnTo>
                    <a:pt x="650" y="542"/>
                  </a:lnTo>
                  <a:lnTo>
                    <a:pt x="494" y="612"/>
                  </a:lnTo>
                  <a:lnTo>
                    <a:pt x="0" y="105"/>
                  </a:lnTo>
                  <a:lnTo>
                    <a:pt x="194"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68" name="Line 9"/>
            <p:cNvSpPr>
              <a:spLocks noChangeAspect="1" noChangeShapeType="1"/>
            </p:cNvSpPr>
            <p:nvPr/>
          </p:nvSpPr>
          <p:spPr bwMode="auto">
            <a:xfrm flipV="1">
              <a:off x="2085975" y="1346200"/>
              <a:ext cx="146050" cy="87313"/>
            </a:xfrm>
            <a:prstGeom prst="line">
              <a:avLst/>
            </a:prstGeom>
            <a:noFill/>
            <a:ln w="1270">
              <a:solidFill>
                <a:srgbClr val="000000"/>
              </a:solidFill>
              <a:round/>
              <a:headEnd/>
              <a:tailEnd/>
            </a:ln>
          </p:spPr>
          <p:txBody>
            <a:bodyPr/>
            <a:lstStyle/>
            <a:p>
              <a:endParaRPr lang="en-US" dirty="0"/>
            </a:p>
          </p:txBody>
        </p:sp>
        <p:sp>
          <p:nvSpPr>
            <p:cNvPr id="69" name="Line 10"/>
            <p:cNvSpPr>
              <a:spLocks noChangeAspect="1" noChangeShapeType="1"/>
            </p:cNvSpPr>
            <p:nvPr/>
          </p:nvSpPr>
          <p:spPr bwMode="auto">
            <a:xfrm flipV="1">
              <a:off x="2165350" y="1444625"/>
              <a:ext cx="136525" cy="80963"/>
            </a:xfrm>
            <a:prstGeom prst="line">
              <a:avLst/>
            </a:prstGeom>
            <a:noFill/>
            <a:ln w="1270">
              <a:solidFill>
                <a:srgbClr val="000000"/>
              </a:solidFill>
              <a:round/>
              <a:headEnd/>
              <a:tailEnd/>
            </a:ln>
          </p:spPr>
          <p:txBody>
            <a:bodyPr/>
            <a:lstStyle/>
            <a:p>
              <a:endParaRPr lang="en-US" dirty="0"/>
            </a:p>
          </p:txBody>
        </p:sp>
        <p:sp>
          <p:nvSpPr>
            <p:cNvPr id="70" name="Line 11"/>
            <p:cNvSpPr>
              <a:spLocks noChangeAspect="1" noChangeShapeType="1"/>
            </p:cNvSpPr>
            <p:nvPr/>
          </p:nvSpPr>
          <p:spPr bwMode="auto">
            <a:xfrm flipV="1">
              <a:off x="2232025" y="1530350"/>
              <a:ext cx="123825" cy="77788"/>
            </a:xfrm>
            <a:prstGeom prst="line">
              <a:avLst/>
            </a:prstGeom>
            <a:noFill/>
            <a:ln w="1270">
              <a:solidFill>
                <a:srgbClr val="000000"/>
              </a:solidFill>
              <a:round/>
              <a:headEnd/>
              <a:tailEnd/>
            </a:ln>
          </p:spPr>
          <p:txBody>
            <a:bodyPr/>
            <a:lstStyle/>
            <a:p>
              <a:endParaRPr lang="en-US" dirty="0"/>
            </a:p>
          </p:txBody>
        </p:sp>
        <p:sp>
          <p:nvSpPr>
            <p:cNvPr id="71" name="Line 12"/>
            <p:cNvSpPr>
              <a:spLocks noChangeAspect="1" noChangeShapeType="1"/>
            </p:cNvSpPr>
            <p:nvPr/>
          </p:nvSpPr>
          <p:spPr bwMode="auto">
            <a:xfrm flipV="1">
              <a:off x="2286000" y="1604963"/>
              <a:ext cx="125412" cy="68262"/>
            </a:xfrm>
            <a:prstGeom prst="line">
              <a:avLst/>
            </a:prstGeom>
            <a:noFill/>
            <a:ln w="1270">
              <a:solidFill>
                <a:srgbClr val="000000"/>
              </a:solidFill>
              <a:round/>
              <a:headEnd/>
              <a:tailEnd/>
            </a:ln>
          </p:spPr>
          <p:txBody>
            <a:bodyPr/>
            <a:lstStyle/>
            <a:p>
              <a:endParaRPr lang="en-US" dirty="0"/>
            </a:p>
          </p:txBody>
        </p:sp>
        <p:sp>
          <p:nvSpPr>
            <p:cNvPr id="72" name="Freeform 13"/>
            <p:cNvSpPr>
              <a:spLocks noChangeAspect="1"/>
            </p:cNvSpPr>
            <p:nvPr/>
          </p:nvSpPr>
          <p:spPr bwMode="auto">
            <a:xfrm>
              <a:off x="2386012" y="1728788"/>
              <a:ext cx="115888" cy="90487"/>
            </a:xfrm>
            <a:custGeom>
              <a:avLst/>
              <a:gdLst/>
              <a:ahLst/>
              <a:cxnLst>
                <a:cxn ang="0">
                  <a:pos x="0" y="72"/>
                </a:cxn>
                <a:cxn ang="0">
                  <a:pos x="130" y="103"/>
                </a:cxn>
                <a:cxn ang="0">
                  <a:pos x="151" y="0"/>
                </a:cxn>
              </a:cxnLst>
              <a:rect l="0" t="0" r="r" b="b"/>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dirty="0"/>
            </a:p>
          </p:txBody>
        </p:sp>
        <p:sp>
          <p:nvSpPr>
            <p:cNvPr id="73" name="Freeform 14"/>
            <p:cNvSpPr>
              <a:spLocks noChangeAspect="1"/>
            </p:cNvSpPr>
            <p:nvPr/>
          </p:nvSpPr>
          <p:spPr bwMode="auto">
            <a:xfrm>
              <a:off x="2498725" y="1706563"/>
              <a:ext cx="127000" cy="263525"/>
            </a:xfrm>
            <a:custGeom>
              <a:avLst/>
              <a:gdLst/>
              <a:ahLst/>
              <a:cxnLst>
                <a:cxn ang="0">
                  <a:pos x="87" y="0"/>
                </a:cxn>
                <a:cxn ang="0">
                  <a:pos x="164" y="108"/>
                </a:cxn>
                <a:cxn ang="0">
                  <a:pos x="159" y="233"/>
                </a:cxn>
                <a:cxn ang="0">
                  <a:pos x="0" y="293"/>
                </a:cxn>
              </a:cxnLst>
              <a:rect l="0" t="0" r="r" b="b"/>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dirty="0"/>
            </a:p>
          </p:txBody>
        </p:sp>
        <p:sp>
          <p:nvSpPr>
            <p:cNvPr id="74" name="Line 15"/>
            <p:cNvSpPr>
              <a:spLocks noChangeAspect="1" noChangeShapeType="1"/>
            </p:cNvSpPr>
            <p:nvPr/>
          </p:nvSpPr>
          <p:spPr bwMode="auto">
            <a:xfrm>
              <a:off x="2562225" y="1822450"/>
              <a:ext cx="58737" cy="88900"/>
            </a:xfrm>
            <a:prstGeom prst="line">
              <a:avLst/>
            </a:prstGeom>
            <a:noFill/>
            <a:ln w="1270">
              <a:solidFill>
                <a:srgbClr val="000000"/>
              </a:solidFill>
              <a:round/>
              <a:headEnd/>
              <a:tailEnd/>
            </a:ln>
          </p:spPr>
          <p:txBody>
            <a:bodyPr/>
            <a:lstStyle/>
            <a:p>
              <a:endParaRPr lang="en-US" dirty="0"/>
            </a:p>
          </p:txBody>
        </p:sp>
        <p:sp>
          <p:nvSpPr>
            <p:cNvPr id="75" name="Freeform 16"/>
            <p:cNvSpPr>
              <a:spLocks noChangeAspect="1"/>
            </p:cNvSpPr>
            <p:nvPr/>
          </p:nvSpPr>
          <p:spPr bwMode="auto">
            <a:xfrm>
              <a:off x="2557462" y="1949450"/>
              <a:ext cx="227013" cy="217488"/>
            </a:xfrm>
            <a:custGeom>
              <a:avLst/>
              <a:gdLst/>
              <a:ahLst/>
              <a:cxnLst>
                <a:cxn ang="0">
                  <a:pos x="125" y="0"/>
                </a:cxn>
                <a:cxn ang="0">
                  <a:pos x="295" y="199"/>
                </a:cxn>
                <a:cxn ang="0">
                  <a:pos x="178" y="240"/>
                </a:cxn>
                <a:cxn ang="0">
                  <a:pos x="0" y="53"/>
                </a:cxn>
                <a:cxn ang="0">
                  <a:pos x="125" y="0"/>
                </a:cxn>
              </a:cxnLst>
              <a:rect l="0" t="0" r="r" b="b"/>
              <a:pathLst>
                <a:path w="295" h="240">
                  <a:moveTo>
                    <a:pt x="125" y="0"/>
                  </a:moveTo>
                  <a:lnTo>
                    <a:pt x="295" y="199"/>
                  </a:lnTo>
                  <a:lnTo>
                    <a:pt x="178" y="240"/>
                  </a:lnTo>
                  <a:lnTo>
                    <a:pt x="0" y="53"/>
                  </a:lnTo>
                  <a:lnTo>
                    <a:pt x="125" y="0"/>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76" name="Line 17"/>
            <p:cNvSpPr>
              <a:spLocks noChangeAspect="1" noChangeShapeType="1"/>
            </p:cNvSpPr>
            <p:nvPr/>
          </p:nvSpPr>
          <p:spPr bwMode="auto">
            <a:xfrm flipH="1" flipV="1">
              <a:off x="2590800" y="1933575"/>
              <a:ext cx="61912" cy="15875"/>
            </a:xfrm>
            <a:prstGeom prst="line">
              <a:avLst/>
            </a:prstGeom>
            <a:noFill/>
            <a:ln w="1270">
              <a:solidFill>
                <a:srgbClr val="000000"/>
              </a:solidFill>
              <a:round/>
              <a:headEnd/>
              <a:tailEnd/>
            </a:ln>
          </p:spPr>
          <p:txBody>
            <a:bodyPr/>
            <a:lstStyle/>
            <a:p>
              <a:endParaRPr lang="en-US" dirty="0"/>
            </a:p>
          </p:txBody>
        </p:sp>
        <p:sp>
          <p:nvSpPr>
            <p:cNvPr id="77" name="Freeform 18"/>
            <p:cNvSpPr>
              <a:spLocks noChangeAspect="1"/>
            </p:cNvSpPr>
            <p:nvPr/>
          </p:nvSpPr>
          <p:spPr bwMode="auto">
            <a:xfrm>
              <a:off x="2473325" y="1814513"/>
              <a:ext cx="19050" cy="7937"/>
            </a:xfrm>
            <a:custGeom>
              <a:avLst/>
              <a:gdLst/>
              <a:ahLst/>
              <a:cxnLst>
                <a:cxn ang="0">
                  <a:pos x="22" y="5"/>
                </a:cxn>
                <a:cxn ang="0">
                  <a:pos x="15" y="0"/>
                </a:cxn>
                <a:cxn ang="0">
                  <a:pos x="0" y="5"/>
                </a:cxn>
                <a:cxn ang="0">
                  <a:pos x="15" y="7"/>
                </a:cxn>
                <a:cxn ang="0">
                  <a:pos x="22" y="5"/>
                </a:cxn>
              </a:cxnLst>
              <a:rect l="0" t="0" r="r" b="b"/>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dirty="0"/>
            </a:p>
          </p:txBody>
        </p:sp>
        <p:sp>
          <p:nvSpPr>
            <p:cNvPr id="78" name="Freeform 19"/>
            <p:cNvSpPr>
              <a:spLocks noChangeAspect="1"/>
            </p:cNvSpPr>
            <p:nvPr/>
          </p:nvSpPr>
          <p:spPr bwMode="auto">
            <a:xfrm>
              <a:off x="2651125" y="2071688"/>
              <a:ext cx="88900" cy="39687"/>
            </a:xfrm>
            <a:custGeom>
              <a:avLst/>
              <a:gdLst/>
              <a:ahLst/>
              <a:cxnLst>
                <a:cxn ang="0">
                  <a:pos x="0" y="46"/>
                </a:cxn>
                <a:cxn ang="0">
                  <a:pos x="105" y="5"/>
                </a:cxn>
                <a:cxn ang="0">
                  <a:pos x="115" y="0"/>
                </a:cxn>
              </a:cxnLst>
              <a:rect l="0" t="0" r="r" b="b"/>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dirty="0"/>
            </a:p>
          </p:txBody>
        </p:sp>
        <p:sp>
          <p:nvSpPr>
            <p:cNvPr id="79" name="Line 20"/>
            <p:cNvSpPr>
              <a:spLocks noChangeAspect="1" noChangeShapeType="1"/>
            </p:cNvSpPr>
            <p:nvPr/>
          </p:nvSpPr>
          <p:spPr bwMode="auto">
            <a:xfrm flipV="1">
              <a:off x="2600325" y="2006600"/>
              <a:ext cx="92075" cy="41275"/>
            </a:xfrm>
            <a:prstGeom prst="line">
              <a:avLst/>
            </a:prstGeom>
            <a:noFill/>
            <a:ln w="1270">
              <a:solidFill>
                <a:srgbClr val="000000"/>
              </a:solidFill>
              <a:round/>
              <a:headEnd/>
              <a:tailEnd/>
            </a:ln>
          </p:spPr>
          <p:txBody>
            <a:bodyPr/>
            <a:lstStyle/>
            <a:p>
              <a:endParaRPr lang="en-US" dirty="0"/>
            </a:p>
          </p:txBody>
        </p:sp>
        <p:sp>
          <p:nvSpPr>
            <p:cNvPr id="80" name="Line 21"/>
            <p:cNvSpPr>
              <a:spLocks noChangeAspect="1" noChangeShapeType="1"/>
            </p:cNvSpPr>
            <p:nvPr/>
          </p:nvSpPr>
          <p:spPr bwMode="auto">
            <a:xfrm flipV="1">
              <a:off x="2625725" y="2041525"/>
              <a:ext cx="92075" cy="44450"/>
            </a:xfrm>
            <a:prstGeom prst="line">
              <a:avLst/>
            </a:prstGeom>
            <a:noFill/>
            <a:ln w="1270">
              <a:solidFill>
                <a:srgbClr val="000000"/>
              </a:solidFill>
              <a:round/>
              <a:headEnd/>
              <a:tailEnd/>
            </a:ln>
          </p:spPr>
          <p:txBody>
            <a:bodyPr/>
            <a:lstStyle/>
            <a:p>
              <a:endParaRPr lang="en-US" dirty="0"/>
            </a:p>
          </p:txBody>
        </p:sp>
        <p:sp>
          <p:nvSpPr>
            <p:cNvPr id="81" name="Freeform 22"/>
            <p:cNvSpPr>
              <a:spLocks noChangeAspect="1"/>
            </p:cNvSpPr>
            <p:nvPr/>
          </p:nvSpPr>
          <p:spPr bwMode="auto">
            <a:xfrm>
              <a:off x="2676525" y="2103438"/>
              <a:ext cx="85725" cy="41275"/>
            </a:xfrm>
            <a:custGeom>
              <a:avLst/>
              <a:gdLst/>
              <a:ahLst/>
              <a:cxnLst>
                <a:cxn ang="0">
                  <a:pos x="0" y="48"/>
                </a:cxn>
                <a:cxn ang="0">
                  <a:pos x="113" y="0"/>
                </a:cxn>
                <a:cxn ang="0">
                  <a:pos x="113" y="0"/>
                </a:cxn>
              </a:cxnLst>
              <a:rect l="0" t="0" r="r" b="b"/>
              <a:pathLst>
                <a:path w="113" h="48">
                  <a:moveTo>
                    <a:pt x="0" y="48"/>
                  </a:moveTo>
                  <a:lnTo>
                    <a:pt x="113" y="0"/>
                  </a:lnTo>
                  <a:lnTo>
                    <a:pt x="113" y="0"/>
                  </a:lnTo>
                </a:path>
              </a:pathLst>
            </a:custGeom>
            <a:noFill/>
            <a:ln w="1270">
              <a:solidFill>
                <a:srgbClr val="000000"/>
              </a:solidFill>
              <a:prstDash val="solid"/>
              <a:round/>
              <a:headEnd/>
              <a:tailEnd/>
            </a:ln>
          </p:spPr>
          <p:txBody>
            <a:bodyPr/>
            <a:lstStyle/>
            <a:p>
              <a:endParaRPr lang="en-US" dirty="0"/>
            </a:p>
          </p:txBody>
        </p:sp>
        <p:sp>
          <p:nvSpPr>
            <p:cNvPr id="82" name="Line 23"/>
            <p:cNvSpPr>
              <a:spLocks noChangeAspect="1" noChangeShapeType="1"/>
            </p:cNvSpPr>
            <p:nvPr/>
          </p:nvSpPr>
          <p:spPr bwMode="auto">
            <a:xfrm flipV="1">
              <a:off x="2574925" y="1970088"/>
              <a:ext cx="95250" cy="46037"/>
            </a:xfrm>
            <a:prstGeom prst="line">
              <a:avLst/>
            </a:prstGeom>
            <a:noFill/>
            <a:ln w="1270">
              <a:solidFill>
                <a:srgbClr val="000000"/>
              </a:solidFill>
              <a:round/>
              <a:headEnd/>
              <a:tailEnd/>
            </a:ln>
          </p:spPr>
          <p:txBody>
            <a:bodyPr/>
            <a:lstStyle/>
            <a:p>
              <a:endParaRPr lang="en-US" dirty="0"/>
            </a:p>
          </p:txBody>
        </p:sp>
        <p:sp>
          <p:nvSpPr>
            <p:cNvPr id="83" name="Line 24"/>
            <p:cNvSpPr>
              <a:spLocks noChangeAspect="1" noChangeShapeType="1"/>
            </p:cNvSpPr>
            <p:nvPr/>
          </p:nvSpPr>
          <p:spPr bwMode="auto">
            <a:xfrm flipV="1">
              <a:off x="2354262" y="1685925"/>
              <a:ext cx="119063" cy="68263"/>
            </a:xfrm>
            <a:prstGeom prst="line">
              <a:avLst/>
            </a:prstGeom>
            <a:noFill/>
            <a:ln w="1270">
              <a:solidFill>
                <a:srgbClr val="000000"/>
              </a:solidFill>
              <a:round/>
              <a:headEnd/>
              <a:tailEnd/>
            </a:ln>
          </p:spPr>
          <p:txBody>
            <a:bodyPr/>
            <a:lstStyle/>
            <a:p>
              <a:endParaRPr lang="en-US" dirty="0"/>
            </a:p>
          </p:txBody>
        </p:sp>
        <p:sp>
          <p:nvSpPr>
            <p:cNvPr id="84" name="Freeform 25"/>
            <p:cNvSpPr>
              <a:spLocks noChangeAspect="1"/>
            </p:cNvSpPr>
            <p:nvPr/>
          </p:nvSpPr>
          <p:spPr bwMode="auto">
            <a:xfrm>
              <a:off x="2620962" y="1754188"/>
              <a:ext cx="61913" cy="77787"/>
            </a:xfrm>
            <a:custGeom>
              <a:avLst/>
              <a:gdLst/>
              <a:ahLst/>
              <a:cxnLst>
                <a:cxn ang="0">
                  <a:pos x="84" y="0"/>
                </a:cxn>
                <a:cxn ang="0">
                  <a:pos x="14" y="86"/>
                </a:cxn>
                <a:cxn ang="0">
                  <a:pos x="0" y="81"/>
                </a:cxn>
              </a:cxnLst>
              <a:rect l="0" t="0" r="r" b="b"/>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dirty="0"/>
            </a:p>
          </p:txBody>
        </p:sp>
        <p:sp>
          <p:nvSpPr>
            <p:cNvPr id="85" name="Freeform 26"/>
            <p:cNvSpPr>
              <a:spLocks noChangeAspect="1"/>
            </p:cNvSpPr>
            <p:nvPr/>
          </p:nvSpPr>
          <p:spPr bwMode="auto">
            <a:xfrm>
              <a:off x="2590800" y="1749425"/>
              <a:ext cx="111125" cy="131763"/>
            </a:xfrm>
            <a:custGeom>
              <a:avLst/>
              <a:gdLst/>
              <a:ahLst/>
              <a:cxnLst>
                <a:cxn ang="0">
                  <a:pos x="36" y="36"/>
                </a:cxn>
                <a:cxn ang="0">
                  <a:pos x="12" y="65"/>
                </a:cxn>
                <a:cxn ang="0">
                  <a:pos x="0" y="91"/>
                </a:cxn>
                <a:cxn ang="0">
                  <a:pos x="0" y="115"/>
                </a:cxn>
                <a:cxn ang="0">
                  <a:pos x="12" y="137"/>
                </a:cxn>
                <a:cxn ang="0">
                  <a:pos x="36" y="146"/>
                </a:cxn>
                <a:cxn ang="0">
                  <a:pos x="60" y="146"/>
                </a:cxn>
                <a:cxn ang="0">
                  <a:pos x="84" y="132"/>
                </a:cxn>
                <a:cxn ang="0">
                  <a:pos x="113" y="110"/>
                </a:cxn>
                <a:cxn ang="0">
                  <a:pos x="132" y="84"/>
                </a:cxn>
                <a:cxn ang="0">
                  <a:pos x="141" y="55"/>
                </a:cxn>
                <a:cxn ang="0">
                  <a:pos x="141" y="31"/>
                </a:cxn>
                <a:cxn ang="0">
                  <a:pos x="132" y="12"/>
                </a:cxn>
                <a:cxn ang="0">
                  <a:pos x="113" y="0"/>
                </a:cxn>
                <a:cxn ang="0">
                  <a:pos x="86" y="0"/>
                </a:cxn>
                <a:cxn ang="0">
                  <a:pos x="60" y="14"/>
                </a:cxn>
                <a:cxn ang="0">
                  <a:pos x="36" y="36"/>
                </a:cxn>
              </a:cxnLst>
              <a:rect l="0" t="0" r="r" b="b"/>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86" name="Freeform 27"/>
            <p:cNvSpPr>
              <a:spLocks noChangeAspect="1"/>
            </p:cNvSpPr>
            <p:nvPr/>
          </p:nvSpPr>
          <p:spPr bwMode="auto">
            <a:xfrm>
              <a:off x="2657475" y="1822450"/>
              <a:ext cx="12700" cy="20638"/>
            </a:xfrm>
            <a:custGeom>
              <a:avLst/>
              <a:gdLst/>
              <a:ahLst/>
              <a:cxnLst>
                <a:cxn ang="0">
                  <a:pos x="3" y="5"/>
                </a:cxn>
                <a:cxn ang="0">
                  <a:pos x="0" y="24"/>
                </a:cxn>
                <a:cxn ang="0">
                  <a:pos x="20" y="19"/>
                </a:cxn>
                <a:cxn ang="0">
                  <a:pos x="20" y="0"/>
                </a:cxn>
                <a:cxn ang="0">
                  <a:pos x="3" y="5"/>
                </a:cxn>
              </a:cxnLst>
              <a:rect l="0" t="0" r="r" b="b"/>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dirty="0"/>
            </a:p>
          </p:txBody>
        </p:sp>
        <p:sp>
          <p:nvSpPr>
            <p:cNvPr id="87" name="Freeform 28"/>
            <p:cNvSpPr>
              <a:spLocks noChangeAspect="1"/>
            </p:cNvSpPr>
            <p:nvPr/>
          </p:nvSpPr>
          <p:spPr bwMode="auto">
            <a:xfrm>
              <a:off x="2638425" y="1808163"/>
              <a:ext cx="14287" cy="33337"/>
            </a:xfrm>
            <a:custGeom>
              <a:avLst/>
              <a:gdLst/>
              <a:ahLst/>
              <a:cxnLst>
                <a:cxn ang="0">
                  <a:pos x="22" y="36"/>
                </a:cxn>
                <a:cxn ang="0">
                  <a:pos x="5" y="0"/>
                </a:cxn>
                <a:cxn ang="0">
                  <a:pos x="0" y="0"/>
                </a:cxn>
              </a:cxnLst>
              <a:rect l="0" t="0" r="r" b="b"/>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dirty="0"/>
            </a:p>
          </p:txBody>
        </p:sp>
        <p:sp>
          <p:nvSpPr>
            <p:cNvPr id="88" name="Freeform 29"/>
            <p:cNvSpPr>
              <a:spLocks noChangeAspect="1"/>
            </p:cNvSpPr>
            <p:nvPr/>
          </p:nvSpPr>
          <p:spPr bwMode="auto">
            <a:xfrm>
              <a:off x="2638425" y="1798638"/>
              <a:ext cx="31750" cy="23812"/>
            </a:xfrm>
            <a:custGeom>
              <a:avLst/>
              <a:gdLst/>
              <a:ahLst/>
              <a:cxnLst>
                <a:cxn ang="0">
                  <a:pos x="41" y="24"/>
                </a:cxn>
                <a:cxn ang="0">
                  <a:pos x="7" y="10"/>
                </a:cxn>
                <a:cxn ang="0">
                  <a:pos x="0" y="0"/>
                </a:cxn>
              </a:cxnLst>
              <a:rect l="0" t="0" r="r" b="b"/>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dirty="0"/>
            </a:p>
          </p:txBody>
        </p:sp>
        <p:sp>
          <p:nvSpPr>
            <p:cNvPr id="89" name="Freeform 30"/>
            <p:cNvSpPr>
              <a:spLocks noChangeAspect="1"/>
            </p:cNvSpPr>
            <p:nvPr/>
          </p:nvSpPr>
          <p:spPr bwMode="auto">
            <a:xfrm>
              <a:off x="2633662" y="1798638"/>
              <a:ext cx="11113" cy="9525"/>
            </a:xfrm>
            <a:custGeom>
              <a:avLst/>
              <a:gdLst/>
              <a:ahLst/>
              <a:cxnLst>
                <a:cxn ang="0">
                  <a:pos x="5" y="10"/>
                </a:cxn>
                <a:cxn ang="0">
                  <a:pos x="0" y="10"/>
                </a:cxn>
                <a:cxn ang="0">
                  <a:pos x="0" y="5"/>
                </a:cxn>
                <a:cxn ang="0">
                  <a:pos x="0" y="0"/>
                </a:cxn>
                <a:cxn ang="0">
                  <a:pos x="5" y="0"/>
                </a:cxn>
                <a:cxn ang="0">
                  <a:pos x="7" y="0"/>
                </a:cxn>
                <a:cxn ang="0">
                  <a:pos x="10" y="5"/>
                </a:cxn>
              </a:cxnLst>
              <a:rect l="0" t="0" r="r" b="b"/>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dirty="0"/>
            </a:p>
          </p:txBody>
        </p:sp>
        <p:sp>
          <p:nvSpPr>
            <p:cNvPr id="90" name="Line 31"/>
            <p:cNvSpPr>
              <a:spLocks noChangeAspect="1" noChangeShapeType="1"/>
            </p:cNvSpPr>
            <p:nvPr/>
          </p:nvSpPr>
          <p:spPr bwMode="auto">
            <a:xfrm flipV="1">
              <a:off x="2557462" y="1944688"/>
              <a:ext cx="1588" cy="52387"/>
            </a:xfrm>
            <a:prstGeom prst="line">
              <a:avLst/>
            </a:prstGeom>
            <a:noFill/>
            <a:ln w="1270">
              <a:solidFill>
                <a:srgbClr val="000000"/>
              </a:solidFill>
              <a:round/>
              <a:headEnd/>
              <a:tailEnd/>
            </a:ln>
          </p:spPr>
          <p:txBody>
            <a:bodyPr/>
            <a:lstStyle/>
            <a:p>
              <a:endParaRPr lang="en-US" dirty="0"/>
            </a:p>
          </p:txBody>
        </p:sp>
        <p:sp>
          <p:nvSpPr>
            <p:cNvPr id="91" name="Freeform 32"/>
            <p:cNvSpPr>
              <a:spLocks noChangeAspect="1"/>
            </p:cNvSpPr>
            <p:nvPr/>
          </p:nvSpPr>
          <p:spPr bwMode="auto">
            <a:xfrm>
              <a:off x="2589212" y="1779588"/>
              <a:ext cx="23813" cy="52387"/>
            </a:xfrm>
            <a:custGeom>
              <a:avLst/>
              <a:gdLst/>
              <a:ahLst/>
              <a:cxnLst>
                <a:cxn ang="0">
                  <a:pos x="29" y="9"/>
                </a:cxn>
                <a:cxn ang="0">
                  <a:pos x="3" y="0"/>
                </a:cxn>
                <a:cxn ang="0">
                  <a:pos x="0" y="36"/>
                </a:cxn>
                <a:cxn ang="0">
                  <a:pos x="3" y="57"/>
                </a:cxn>
                <a:cxn ang="0">
                  <a:pos x="5" y="55"/>
                </a:cxn>
              </a:cxnLst>
              <a:rect l="0" t="0" r="r" b="b"/>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dirty="0"/>
            </a:p>
          </p:txBody>
        </p:sp>
        <p:sp>
          <p:nvSpPr>
            <p:cNvPr id="92" name="Freeform 33"/>
            <p:cNvSpPr>
              <a:spLocks noChangeAspect="1"/>
            </p:cNvSpPr>
            <p:nvPr/>
          </p:nvSpPr>
          <p:spPr bwMode="auto">
            <a:xfrm>
              <a:off x="2511425" y="1871663"/>
              <a:ext cx="41275" cy="23812"/>
            </a:xfrm>
            <a:custGeom>
              <a:avLst/>
              <a:gdLst/>
              <a:ahLst/>
              <a:cxnLst>
                <a:cxn ang="0">
                  <a:pos x="7" y="27"/>
                </a:cxn>
                <a:cxn ang="0">
                  <a:pos x="55" y="0"/>
                </a:cxn>
                <a:cxn ang="0">
                  <a:pos x="0" y="20"/>
                </a:cxn>
              </a:cxnLst>
              <a:rect l="0" t="0" r="r" b="b"/>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dirty="0"/>
            </a:p>
          </p:txBody>
        </p:sp>
        <p:sp>
          <p:nvSpPr>
            <p:cNvPr id="93" name="Freeform 34"/>
            <p:cNvSpPr>
              <a:spLocks noChangeAspect="1"/>
            </p:cNvSpPr>
            <p:nvPr/>
          </p:nvSpPr>
          <p:spPr bwMode="auto">
            <a:xfrm>
              <a:off x="2543175" y="1871663"/>
              <a:ext cx="31750" cy="57150"/>
            </a:xfrm>
            <a:custGeom>
              <a:avLst/>
              <a:gdLst/>
              <a:ahLst/>
              <a:cxnLst>
                <a:cxn ang="0">
                  <a:pos x="14" y="0"/>
                </a:cxn>
                <a:cxn ang="0">
                  <a:pos x="41" y="36"/>
                </a:cxn>
                <a:cxn ang="0">
                  <a:pos x="0" y="63"/>
                </a:cxn>
              </a:cxnLst>
              <a:rect l="0" t="0" r="r" b="b"/>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dirty="0"/>
            </a:p>
          </p:txBody>
        </p:sp>
        <p:sp>
          <p:nvSpPr>
            <p:cNvPr id="94" name="Line 35"/>
            <p:cNvSpPr>
              <a:spLocks noChangeAspect="1" noChangeShapeType="1"/>
            </p:cNvSpPr>
            <p:nvPr/>
          </p:nvSpPr>
          <p:spPr bwMode="auto">
            <a:xfrm flipV="1">
              <a:off x="2544762" y="1943100"/>
              <a:ext cx="4763" cy="50800"/>
            </a:xfrm>
            <a:prstGeom prst="line">
              <a:avLst/>
            </a:prstGeom>
            <a:noFill/>
            <a:ln w="1270">
              <a:solidFill>
                <a:srgbClr val="000000"/>
              </a:solidFill>
              <a:round/>
              <a:headEnd/>
              <a:tailEnd/>
            </a:ln>
          </p:spPr>
          <p:txBody>
            <a:bodyPr/>
            <a:lstStyle/>
            <a:p>
              <a:endParaRPr lang="en-US" dirty="0"/>
            </a:p>
          </p:txBody>
        </p:sp>
        <p:sp>
          <p:nvSpPr>
            <p:cNvPr id="95" name="Freeform 36"/>
            <p:cNvSpPr>
              <a:spLocks noChangeAspect="1"/>
            </p:cNvSpPr>
            <p:nvPr/>
          </p:nvSpPr>
          <p:spPr bwMode="auto">
            <a:xfrm>
              <a:off x="2416175" y="1879600"/>
              <a:ext cx="158750" cy="136525"/>
            </a:xfrm>
            <a:custGeom>
              <a:avLst/>
              <a:gdLst/>
              <a:ahLst/>
              <a:cxnLst>
                <a:cxn ang="0">
                  <a:pos x="130" y="10"/>
                </a:cxn>
                <a:cxn ang="0">
                  <a:pos x="166" y="31"/>
                </a:cxn>
                <a:cxn ang="0">
                  <a:pos x="192" y="60"/>
                </a:cxn>
                <a:cxn ang="0">
                  <a:pos x="207" y="86"/>
                </a:cxn>
                <a:cxn ang="0">
                  <a:pos x="207" y="115"/>
                </a:cxn>
                <a:cxn ang="0">
                  <a:pos x="188" y="134"/>
                </a:cxn>
                <a:cxn ang="0">
                  <a:pos x="159" y="149"/>
                </a:cxn>
                <a:cxn ang="0">
                  <a:pos x="118" y="149"/>
                </a:cxn>
                <a:cxn ang="0">
                  <a:pos x="77" y="137"/>
                </a:cxn>
                <a:cxn ang="0">
                  <a:pos x="41" y="115"/>
                </a:cxn>
                <a:cxn ang="0">
                  <a:pos x="15" y="89"/>
                </a:cxn>
                <a:cxn ang="0">
                  <a:pos x="0" y="60"/>
                </a:cxn>
                <a:cxn ang="0">
                  <a:pos x="3" y="31"/>
                </a:cxn>
                <a:cxn ang="0">
                  <a:pos x="20" y="10"/>
                </a:cxn>
                <a:cxn ang="0">
                  <a:pos x="51" y="0"/>
                </a:cxn>
                <a:cxn ang="0">
                  <a:pos x="87" y="0"/>
                </a:cxn>
                <a:cxn ang="0">
                  <a:pos x="130" y="10"/>
                </a:cxn>
              </a:cxnLst>
              <a:rect l="0" t="0" r="r" b="b"/>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dirty="0"/>
            </a:p>
          </p:txBody>
        </p:sp>
        <p:sp>
          <p:nvSpPr>
            <p:cNvPr id="96" name="Freeform 37"/>
            <p:cNvSpPr>
              <a:spLocks noChangeAspect="1"/>
            </p:cNvSpPr>
            <p:nvPr/>
          </p:nvSpPr>
          <p:spPr bwMode="auto">
            <a:xfrm>
              <a:off x="2473325" y="1963738"/>
              <a:ext cx="28575" cy="23812"/>
            </a:xfrm>
            <a:custGeom>
              <a:avLst/>
              <a:gdLst/>
              <a:ahLst/>
              <a:cxnLst>
                <a:cxn ang="0">
                  <a:pos x="27" y="0"/>
                </a:cxn>
                <a:cxn ang="0">
                  <a:pos x="41" y="19"/>
                </a:cxn>
                <a:cxn ang="0">
                  <a:pos x="15" y="27"/>
                </a:cxn>
                <a:cxn ang="0">
                  <a:pos x="0" y="5"/>
                </a:cxn>
                <a:cxn ang="0">
                  <a:pos x="27" y="0"/>
                </a:cxn>
              </a:cxnLst>
              <a:rect l="0" t="0" r="r" b="b"/>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97" name="Freeform 38"/>
            <p:cNvSpPr>
              <a:spLocks noChangeAspect="1"/>
            </p:cNvSpPr>
            <p:nvPr/>
          </p:nvSpPr>
          <p:spPr bwMode="auto">
            <a:xfrm>
              <a:off x="2501900" y="1928813"/>
              <a:ext cx="3175" cy="50800"/>
            </a:xfrm>
            <a:custGeom>
              <a:avLst/>
              <a:gdLst/>
              <a:ahLst/>
              <a:cxnLst>
                <a:cxn ang="0">
                  <a:pos x="0" y="57"/>
                </a:cxn>
                <a:cxn ang="0">
                  <a:pos x="0" y="7"/>
                </a:cxn>
                <a:cxn ang="0">
                  <a:pos x="3" y="0"/>
                </a:cxn>
              </a:cxnLst>
              <a:rect l="0" t="0" r="r" b="b"/>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dirty="0"/>
            </a:p>
          </p:txBody>
        </p:sp>
        <p:sp>
          <p:nvSpPr>
            <p:cNvPr id="98" name="Freeform 39"/>
            <p:cNvSpPr>
              <a:spLocks noChangeAspect="1"/>
            </p:cNvSpPr>
            <p:nvPr/>
          </p:nvSpPr>
          <p:spPr bwMode="auto">
            <a:xfrm>
              <a:off x="2473325" y="1928813"/>
              <a:ext cx="28575" cy="36512"/>
            </a:xfrm>
            <a:custGeom>
              <a:avLst/>
              <a:gdLst/>
              <a:ahLst/>
              <a:cxnLst>
                <a:cxn ang="0">
                  <a:pos x="0" y="43"/>
                </a:cxn>
                <a:cxn ang="0">
                  <a:pos x="36" y="7"/>
                </a:cxn>
                <a:cxn ang="0">
                  <a:pos x="41" y="0"/>
                </a:cxn>
              </a:cxnLst>
              <a:rect l="0" t="0" r="r" b="b"/>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dirty="0"/>
            </a:p>
          </p:txBody>
        </p:sp>
        <p:sp>
          <p:nvSpPr>
            <p:cNvPr id="99" name="Freeform 40"/>
            <p:cNvSpPr>
              <a:spLocks noChangeAspect="1"/>
            </p:cNvSpPr>
            <p:nvPr/>
          </p:nvSpPr>
          <p:spPr bwMode="auto">
            <a:xfrm>
              <a:off x="2498725" y="1924050"/>
              <a:ext cx="6350" cy="9525"/>
            </a:xfrm>
            <a:custGeom>
              <a:avLst/>
              <a:gdLst/>
              <a:ahLst/>
              <a:cxnLst>
                <a:cxn ang="0">
                  <a:pos x="8" y="10"/>
                </a:cxn>
                <a:cxn ang="0">
                  <a:pos x="10" y="10"/>
                </a:cxn>
                <a:cxn ang="0">
                  <a:pos x="10" y="5"/>
                </a:cxn>
                <a:cxn ang="0">
                  <a:pos x="8" y="0"/>
                </a:cxn>
                <a:cxn ang="0">
                  <a:pos x="3" y="0"/>
                </a:cxn>
                <a:cxn ang="0">
                  <a:pos x="0" y="5"/>
                </a:cxn>
                <a:cxn ang="0">
                  <a:pos x="0" y="7"/>
                </a:cxn>
              </a:cxnLst>
              <a:rect l="0" t="0" r="r" b="b"/>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dirty="0"/>
            </a:p>
          </p:txBody>
        </p:sp>
        <p:sp>
          <p:nvSpPr>
            <p:cNvPr id="100" name="Line 41"/>
            <p:cNvSpPr>
              <a:spLocks noChangeAspect="1" noChangeShapeType="1"/>
            </p:cNvSpPr>
            <p:nvPr/>
          </p:nvSpPr>
          <p:spPr bwMode="auto">
            <a:xfrm>
              <a:off x="2417762" y="1882775"/>
              <a:ext cx="11113" cy="14288"/>
            </a:xfrm>
            <a:prstGeom prst="line">
              <a:avLst/>
            </a:prstGeom>
            <a:noFill/>
            <a:ln w="1270">
              <a:solidFill>
                <a:srgbClr val="000000"/>
              </a:solidFill>
              <a:round/>
              <a:headEnd/>
              <a:tailEnd/>
            </a:ln>
          </p:spPr>
          <p:txBody>
            <a:bodyPr/>
            <a:lstStyle/>
            <a:p>
              <a:endParaRPr lang="en-US" dirty="0"/>
            </a:p>
          </p:txBody>
        </p:sp>
        <p:sp>
          <p:nvSpPr>
            <p:cNvPr id="101" name="Rectangle 109"/>
            <p:cNvSpPr>
              <a:spLocks noChangeAspect="1" noChangeArrowheads="1"/>
            </p:cNvSpPr>
            <p:nvPr/>
          </p:nvSpPr>
          <p:spPr bwMode="auto">
            <a:xfrm>
              <a:off x="2525712" y="1370013"/>
              <a:ext cx="133350" cy="152400"/>
            </a:xfrm>
            <a:prstGeom prst="rect">
              <a:avLst/>
            </a:prstGeom>
            <a:noFill/>
            <a:ln w="9525">
              <a:noFill/>
              <a:miter lim="800000"/>
              <a:headEnd/>
              <a:tailEnd/>
            </a:ln>
          </p:spPr>
          <p:txBody>
            <a:bodyPr/>
            <a:lstStyle/>
            <a:p>
              <a:endParaRPr lang="en-US" dirty="0"/>
            </a:p>
          </p:txBody>
        </p:sp>
        <p:sp>
          <p:nvSpPr>
            <p:cNvPr id="102" name="Rectangle 110"/>
            <p:cNvSpPr>
              <a:spLocks noChangeAspect="1" noChangeArrowheads="1"/>
            </p:cNvSpPr>
            <p:nvPr/>
          </p:nvSpPr>
          <p:spPr bwMode="auto">
            <a:xfrm>
              <a:off x="2811462" y="1514475"/>
              <a:ext cx="112713" cy="200025"/>
            </a:xfrm>
            <a:prstGeom prst="rect">
              <a:avLst/>
            </a:prstGeom>
            <a:noFill/>
            <a:ln w="9525">
              <a:noFill/>
              <a:miter lim="800000"/>
              <a:headEnd/>
              <a:tailEnd/>
            </a:ln>
          </p:spPr>
          <p:txBody>
            <a:bodyPr/>
            <a:lstStyle/>
            <a:p>
              <a:endParaRPr lang="en-US" dirty="0"/>
            </a:p>
          </p:txBody>
        </p:sp>
      </p:grpSp>
      <p:grpSp>
        <p:nvGrpSpPr>
          <p:cNvPr id="104" name="Group 103"/>
          <p:cNvGrpSpPr/>
          <p:nvPr/>
        </p:nvGrpSpPr>
        <p:grpSpPr>
          <a:xfrm>
            <a:off x="2915816" y="5013176"/>
            <a:ext cx="3041650" cy="1590675"/>
            <a:chOff x="735013" y="1554311"/>
            <a:chExt cx="3041650" cy="1590675"/>
          </a:xfrm>
        </p:grpSpPr>
        <p:pic>
          <p:nvPicPr>
            <p:cNvPr id="105" name="Picture 18" descr="bpsk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13" y="1554311"/>
              <a:ext cx="3041650" cy="1590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6" name="Rectangle 22"/>
            <p:cNvSpPr>
              <a:spLocks noChangeArrowheads="1"/>
            </p:cNvSpPr>
            <p:nvPr/>
          </p:nvSpPr>
          <p:spPr bwMode="auto">
            <a:xfrm>
              <a:off x="1592263" y="1678136"/>
              <a:ext cx="1892300" cy="541337"/>
            </a:xfrm>
            <a:prstGeom prst="rect">
              <a:avLst/>
            </a:prstGeom>
            <a:solidFill>
              <a:srgbClr val="FFFF99">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mbria" pitchFamily="18" charset="0"/>
              </a:endParaRPr>
            </a:p>
          </p:txBody>
        </p:sp>
        <p:sp>
          <p:nvSpPr>
            <p:cNvPr id="107" name="Rectangle 23"/>
            <p:cNvSpPr>
              <a:spLocks noChangeArrowheads="1"/>
            </p:cNvSpPr>
            <p:nvPr/>
          </p:nvSpPr>
          <p:spPr bwMode="auto">
            <a:xfrm>
              <a:off x="1135063" y="2421086"/>
              <a:ext cx="1360487" cy="541337"/>
            </a:xfrm>
            <a:prstGeom prst="rect">
              <a:avLst/>
            </a:prstGeom>
            <a:solidFill>
              <a:srgbClr val="FFFF99">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mbria" pitchFamily="18" charset="0"/>
              </a:endParaRPr>
            </a:p>
          </p:txBody>
        </p:sp>
        <p:grpSp>
          <p:nvGrpSpPr>
            <p:cNvPr id="108" name="Group 45"/>
            <p:cNvGrpSpPr>
              <a:grpSpLocks/>
            </p:cNvGrpSpPr>
            <p:nvPr/>
          </p:nvGrpSpPr>
          <p:grpSpPr bwMode="auto">
            <a:xfrm>
              <a:off x="1122363" y="2211536"/>
              <a:ext cx="2365375" cy="209550"/>
              <a:chOff x="707" y="1051"/>
              <a:chExt cx="1490" cy="132"/>
            </a:xfrm>
          </p:grpSpPr>
          <p:sp>
            <p:nvSpPr>
              <p:cNvPr id="109" name="Line 25"/>
              <p:cNvSpPr>
                <a:spLocks noChangeShapeType="1"/>
              </p:cNvSpPr>
              <p:nvPr/>
            </p:nvSpPr>
            <p:spPr bwMode="auto">
              <a:xfrm flipV="1">
                <a:off x="707" y="1057"/>
                <a:ext cx="282"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110" name="Line 26"/>
              <p:cNvSpPr>
                <a:spLocks noChangeShapeType="1"/>
              </p:cNvSpPr>
              <p:nvPr/>
            </p:nvSpPr>
            <p:spPr bwMode="auto">
              <a:xfrm flipV="1">
                <a:off x="1572" y="1051"/>
                <a:ext cx="625"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grpSp>
      </p:grpSp>
    </p:spTree>
    <p:extLst>
      <p:ext uri="{BB962C8B-B14F-4D97-AF65-F5344CB8AC3E}">
        <p14:creationId xmlns:p14="http://schemas.microsoft.com/office/powerpoint/2010/main" val="161396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25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Satellites Geolocation </a:t>
            </a:r>
            <a:r>
              <a:rPr lang="en-US" sz="1600" dirty="0" smtClean="0"/>
              <a:t>(6/9</a:t>
            </a:r>
            <a:r>
              <a:rPr lang="en-US" sz="1600" dirty="0"/>
              <a:t>)</a:t>
            </a:r>
            <a:r>
              <a:rPr lang="en-US" dirty="0"/>
              <a:t> </a:t>
            </a:r>
          </a:p>
        </p:txBody>
      </p:sp>
      <p:sp>
        <p:nvSpPr>
          <p:cNvPr id="3" name="Oval 2"/>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ine 20"/>
          <p:cNvSpPr>
            <a:spLocks noChangeShapeType="1"/>
          </p:cNvSpPr>
          <p:nvPr/>
        </p:nvSpPr>
        <p:spPr bwMode="auto">
          <a:xfrm flipH="1" flipV="1">
            <a:off x="4191000" y="3076575"/>
            <a:ext cx="2667000" cy="1581150"/>
          </a:xfrm>
          <a:prstGeom prst="line">
            <a:avLst/>
          </a:prstGeom>
          <a:noFill/>
          <a:ln w="38100">
            <a:solidFill>
              <a:srgbClr val="0000FF"/>
            </a:solidFill>
            <a:round/>
            <a:headEnd/>
            <a:tailEnd type="triangle" w="med" len="med"/>
          </a:ln>
          <a:effectLst/>
        </p:spPr>
        <p:txBody>
          <a:bodyPr/>
          <a:lstStyle/>
          <a:p>
            <a:endParaRPr lang="en-US" dirty="0"/>
          </a:p>
        </p:txBody>
      </p:sp>
      <p:sp>
        <p:nvSpPr>
          <p:cNvPr id="5" name="Line 21"/>
          <p:cNvSpPr>
            <a:spLocks noChangeShapeType="1"/>
          </p:cNvSpPr>
          <p:nvPr/>
        </p:nvSpPr>
        <p:spPr bwMode="auto">
          <a:xfrm flipH="1" flipV="1">
            <a:off x="2819400" y="3000375"/>
            <a:ext cx="4019550" cy="1628774"/>
          </a:xfrm>
          <a:prstGeom prst="line">
            <a:avLst/>
          </a:prstGeom>
          <a:noFill/>
          <a:ln w="6350">
            <a:solidFill>
              <a:srgbClr val="0000FF"/>
            </a:solidFill>
            <a:prstDash val="dash"/>
            <a:round/>
            <a:headEnd/>
            <a:tailEnd type="triangle" w="med" len="med"/>
          </a:ln>
          <a:effectLst/>
        </p:spPr>
        <p:txBody>
          <a:bodyPr/>
          <a:lstStyle/>
          <a:p>
            <a:endParaRPr lang="en-US" dirty="0"/>
          </a:p>
        </p:txBody>
      </p:sp>
      <p:pic>
        <p:nvPicPr>
          <p:cNvPr id="6" name="Picture 9"/>
          <p:cNvPicPr>
            <a:picLocks noChangeAspect="1" noChangeArrowheads="1"/>
          </p:cNvPicPr>
          <p:nvPr/>
        </p:nvPicPr>
        <p:blipFill>
          <a:blip r:embed="rId2" cstate="print"/>
          <a:srcRect/>
          <a:stretch>
            <a:fillRect/>
          </a:stretch>
        </p:blipFill>
        <p:spPr bwMode="auto">
          <a:xfrm>
            <a:off x="1457325" y="4686300"/>
            <a:ext cx="1158875" cy="682625"/>
          </a:xfrm>
          <a:prstGeom prst="rect">
            <a:avLst/>
          </a:prstGeom>
          <a:noFill/>
          <a:ln w="9525">
            <a:noFill/>
            <a:miter lim="800000"/>
            <a:headEnd/>
            <a:tailEnd/>
          </a:ln>
          <a:effectLst/>
        </p:spPr>
      </p:pic>
      <p:sp>
        <p:nvSpPr>
          <p:cNvPr id="7" name="Text Box 14"/>
          <p:cNvSpPr txBox="1">
            <a:spLocks noChangeArrowheads="1"/>
          </p:cNvSpPr>
          <p:nvPr/>
        </p:nvSpPr>
        <p:spPr bwMode="auto">
          <a:xfrm>
            <a:off x="2995972" y="2362200"/>
            <a:ext cx="686470" cy="461665"/>
          </a:xfrm>
          <a:prstGeom prst="rect">
            <a:avLst/>
          </a:prstGeom>
          <a:noFill/>
          <a:ln w="9525">
            <a:noFill/>
            <a:miter lim="800000"/>
            <a:headEnd/>
            <a:tailEnd/>
          </a:ln>
          <a:effectLst/>
        </p:spPr>
        <p:txBody>
          <a:bodyPr wrap="none">
            <a:spAutoFit/>
          </a:bodyPr>
          <a:lstStyle/>
          <a:p>
            <a:pPr algn="r"/>
            <a:r>
              <a:rPr lang="en-US" sz="1200" dirty="0" smtClean="0"/>
              <a:t>Primary</a:t>
            </a:r>
          </a:p>
          <a:p>
            <a:pPr algn="r"/>
            <a:r>
              <a:rPr lang="en-US" sz="1200" dirty="0" smtClean="0"/>
              <a:t>Satellite</a:t>
            </a:r>
            <a:endParaRPr lang="en-US" sz="1200" dirty="0"/>
          </a:p>
        </p:txBody>
      </p:sp>
      <p:sp>
        <p:nvSpPr>
          <p:cNvPr id="8" name="Text Box 14"/>
          <p:cNvSpPr txBox="1">
            <a:spLocks noChangeArrowheads="1"/>
          </p:cNvSpPr>
          <p:nvPr/>
        </p:nvSpPr>
        <p:spPr bwMode="auto">
          <a:xfrm>
            <a:off x="1301466" y="2543175"/>
            <a:ext cx="834972" cy="461665"/>
          </a:xfrm>
          <a:prstGeom prst="rect">
            <a:avLst/>
          </a:prstGeom>
          <a:noFill/>
          <a:ln w="9525">
            <a:noFill/>
            <a:miter lim="800000"/>
            <a:headEnd/>
            <a:tailEnd/>
          </a:ln>
          <a:effectLst/>
        </p:spPr>
        <p:txBody>
          <a:bodyPr wrap="none">
            <a:spAutoFit/>
          </a:bodyPr>
          <a:lstStyle/>
          <a:p>
            <a:pPr algn="r"/>
            <a:r>
              <a:rPr lang="en-US" sz="1200" dirty="0" smtClean="0"/>
              <a:t>Secondary</a:t>
            </a:r>
          </a:p>
          <a:p>
            <a:pPr algn="r"/>
            <a:r>
              <a:rPr lang="en-US" sz="1200" dirty="0" smtClean="0"/>
              <a:t>Satellite</a:t>
            </a:r>
            <a:endParaRPr lang="en-US" sz="1200" dirty="0"/>
          </a:p>
        </p:txBody>
      </p:sp>
      <p:sp>
        <p:nvSpPr>
          <p:cNvPr id="9" name="Freeform 127"/>
          <p:cNvSpPr>
            <a:spLocks/>
          </p:cNvSpPr>
          <p:nvPr/>
        </p:nvSpPr>
        <p:spPr bwMode="auto">
          <a:xfrm>
            <a:off x="609600" y="3962400"/>
            <a:ext cx="8305800" cy="2133600"/>
          </a:xfrm>
          <a:custGeom>
            <a:avLst/>
            <a:gdLst/>
            <a:ahLst/>
            <a:cxnLst>
              <a:cxn ang="0">
                <a:pos x="0" y="0"/>
              </a:cxn>
              <a:cxn ang="0">
                <a:pos x="1488" y="384"/>
              </a:cxn>
              <a:cxn ang="0">
                <a:pos x="2322" y="972"/>
              </a:cxn>
            </a:cxnLst>
            <a:rect l="0" t="0" r="r" b="b"/>
            <a:pathLst>
              <a:path w="2322" h="972">
                <a:moveTo>
                  <a:pt x="0" y="0"/>
                </a:moveTo>
                <a:cubicBezTo>
                  <a:pt x="550" y="111"/>
                  <a:pt x="1101" y="222"/>
                  <a:pt x="1488" y="384"/>
                </a:cubicBezTo>
                <a:cubicBezTo>
                  <a:pt x="1875" y="546"/>
                  <a:pt x="2098" y="759"/>
                  <a:pt x="2322" y="972"/>
                </a:cubicBezTo>
              </a:path>
            </a:pathLst>
          </a:custGeom>
          <a:noFill/>
          <a:ln w="50800" cap="flat" cmpd="sng">
            <a:solidFill>
              <a:srgbClr val="FF0066"/>
            </a:solidFill>
            <a:prstDash val="solid"/>
            <a:round/>
            <a:headEnd type="none" w="med" len="med"/>
            <a:tailEnd type="none" w="med" len="med"/>
          </a:ln>
          <a:effectLst/>
        </p:spPr>
        <p:txBody>
          <a:bodyPr wrap="none" anchor="ctr"/>
          <a:lstStyle/>
          <a:p>
            <a:endParaRPr lang="en-US" dirty="0"/>
          </a:p>
        </p:txBody>
      </p:sp>
      <p:sp>
        <p:nvSpPr>
          <p:cNvPr id="10" name="Text Box 15"/>
          <p:cNvSpPr txBox="1">
            <a:spLocks noChangeArrowheads="1"/>
          </p:cNvSpPr>
          <p:nvPr/>
        </p:nvSpPr>
        <p:spPr bwMode="auto">
          <a:xfrm>
            <a:off x="1447800" y="5498763"/>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sp>
        <p:nvSpPr>
          <p:cNvPr id="11" name="Text Box 15"/>
          <p:cNvSpPr txBox="1">
            <a:spLocks noChangeArrowheads="1"/>
          </p:cNvSpPr>
          <p:nvPr/>
        </p:nvSpPr>
        <p:spPr bwMode="auto">
          <a:xfrm>
            <a:off x="6973257" y="5446673"/>
            <a:ext cx="961674"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grpSp>
        <p:nvGrpSpPr>
          <p:cNvPr id="12"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13"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14"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15"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6"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17"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18"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19"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20"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21"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22"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
        <p:nvSpPr>
          <p:cNvPr id="23" name="Line 25"/>
          <p:cNvSpPr>
            <a:spLocks noChangeShapeType="1"/>
          </p:cNvSpPr>
          <p:nvPr/>
        </p:nvSpPr>
        <p:spPr bwMode="auto">
          <a:xfrm flipH="1">
            <a:off x="2276475" y="3219450"/>
            <a:ext cx="1371600" cy="1600200"/>
          </a:xfrm>
          <a:prstGeom prst="line">
            <a:avLst/>
          </a:prstGeom>
          <a:noFill/>
          <a:ln w="38100">
            <a:solidFill>
              <a:srgbClr val="0000FF"/>
            </a:solidFill>
            <a:round/>
            <a:headEnd/>
            <a:tailEnd type="triangle" w="med" len="med"/>
          </a:ln>
          <a:effectLst/>
        </p:spPr>
        <p:txBody>
          <a:bodyPr/>
          <a:lstStyle/>
          <a:p>
            <a:endParaRPr lang="en-US" dirty="0"/>
          </a:p>
        </p:txBody>
      </p:sp>
      <p:sp>
        <p:nvSpPr>
          <p:cNvPr id="24" name="Line 26"/>
          <p:cNvSpPr>
            <a:spLocks noChangeShapeType="1"/>
          </p:cNvSpPr>
          <p:nvPr/>
        </p:nvSpPr>
        <p:spPr bwMode="auto">
          <a:xfrm flipH="1">
            <a:off x="1752600" y="3305176"/>
            <a:ext cx="685800" cy="1533524"/>
          </a:xfrm>
          <a:prstGeom prst="line">
            <a:avLst/>
          </a:prstGeom>
          <a:noFill/>
          <a:ln w="6350">
            <a:solidFill>
              <a:srgbClr val="0000FF"/>
            </a:solidFill>
            <a:prstDash val="dash"/>
            <a:round/>
            <a:headEnd/>
            <a:tailEnd type="triangle" w="med" len="med"/>
          </a:ln>
          <a:effectLst/>
        </p:spPr>
        <p:txBody>
          <a:bodyPr/>
          <a:lstStyle/>
          <a:p>
            <a:endParaRPr lang="en-US" dirty="0"/>
          </a:p>
        </p:txBody>
      </p:sp>
      <p:sp>
        <p:nvSpPr>
          <p:cNvPr id="25" name="Rounded Rectangle 24"/>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The two satellites are moving with respect to the ground and each other, so the Receiving Station sees different Doppler shift on the signals received from each.</a:t>
            </a:r>
            <a:endParaRPr lang="en-US" sz="2000" dirty="0">
              <a:solidFill>
                <a:schemeClr val="bg1"/>
              </a:solidFill>
            </a:endParaRPr>
          </a:p>
        </p:txBody>
      </p:sp>
      <p:grpSp>
        <p:nvGrpSpPr>
          <p:cNvPr id="26" name="Group 271"/>
          <p:cNvGrpSpPr/>
          <p:nvPr/>
        </p:nvGrpSpPr>
        <p:grpSpPr>
          <a:xfrm>
            <a:off x="3503613" y="2286000"/>
            <a:ext cx="915987" cy="1123950"/>
            <a:chOff x="3503613" y="1114425"/>
            <a:chExt cx="915987" cy="1123950"/>
          </a:xfrm>
        </p:grpSpPr>
        <p:sp>
          <p:nvSpPr>
            <p:cNvPr id="27"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28"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29"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30"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31"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32"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33"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34"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35"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36"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37"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38"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39"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40"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41"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42"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43"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44"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45"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46"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47"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48"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49"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50"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51"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52"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53"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54"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55"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56"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57"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58"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59"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60"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61"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62"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63"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64"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grpSp>
        <p:nvGrpSpPr>
          <p:cNvPr id="65" name="Group 58"/>
          <p:cNvGrpSpPr/>
          <p:nvPr/>
        </p:nvGrpSpPr>
        <p:grpSpPr>
          <a:xfrm>
            <a:off x="2003425" y="2409825"/>
            <a:ext cx="920750" cy="928688"/>
            <a:chOff x="2003425" y="1238250"/>
            <a:chExt cx="920750" cy="928688"/>
          </a:xfrm>
        </p:grpSpPr>
        <p:sp>
          <p:nvSpPr>
            <p:cNvPr id="66" name="Freeform 7"/>
            <p:cNvSpPr>
              <a:spLocks noChangeAspect="1"/>
            </p:cNvSpPr>
            <p:nvPr/>
          </p:nvSpPr>
          <p:spPr bwMode="auto">
            <a:xfrm>
              <a:off x="2422525" y="1706563"/>
              <a:ext cx="142875" cy="176212"/>
            </a:xfrm>
            <a:custGeom>
              <a:avLst/>
              <a:gdLst/>
              <a:ahLst/>
              <a:cxnLst>
                <a:cxn ang="0">
                  <a:pos x="7" y="70"/>
                </a:cxn>
                <a:cxn ang="0">
                  <a:pos x="0" y="197"/>
                </a:cxn>
                <a:cxn ang="0">
                  <a:pos x="182" y="130"/>
                </a:cxn>
                <a:cxn ang="0">
                  <a:pos x="187" y="0"/>
                </a:cxn>
                <a:cxn ang="0">
                  <a:pos x="105" y="24"/>
                </a:cxn>
              </a:cxnLst>
              <a:rect l="0" t="0" r="r" b="b"/>
              <a:pathLst>
                <a:path w="187" h="197">
                  <a:moveTo>
                    <a:pt x="7" y="70"/>
                  </a:moveTo>
                  <a:lnTo>
                    <a:pt x="0" y="197"/>
                  </a:lnTo>
                  <a:lnTo>
                    <a:pt x="182" y="130"/>
                  </a:lnTo>
                  <a:lnTo>
                    <a:pt x="187" y="0"/>
                  </a:lnTo>
                  <a:lnTo>
                    <a:pt x="105" y="24"/>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67" name="Freeform 8"/>
            <p:cNvSpPr>
              <a:spLocks noChangeAspect="1"/>
            </p:cNvSpPr>
            <p:nvPr/>
          </p:nvSpPr>
          <p:spPr bwMode="auto">
            <a:xfrm>
              <a:off x="2003425" y="1238250"/>
              <a:ext cx="498475" cy="554038"/>
            </a:xfrm>
            <a:custGeom>
              <a:avLst/>
              <a:gdLst/>
              <a:ahLst/>
              <a:cxnLst>
                <a:cxn ang="0">
                  <a:pos x="199" y="0"/>
                </a:cxn>
                <a:cxn ang="0">
                  <a:pos x="650" y="542"/>
                </a:cxn>
                <a:cxn ang="0">
                  <a:pos x="494" y="612"/>
                </a:cxn>
                <a:cxn ang="0">
                  <a:pos x="0" y="105"/>
                </a:cxn>
                <a:cxn ang="0">
                  <a:pos x="194" y="0"/>
                </a:cxn>
              </a:cxnLst>
              <a:rect l="0" t="0" r="r" b="b"/>
              <a:pathLst>
                <a:path w="650" h="612">
                  <a:moveTo>
                    <a:pt x="199" y="0"/>
                  </a:moveTo>
                  <a:lnTo>
                    <a:pt x="650" y="542"/>
                  </a:lnTo>
                  <a:lnTo>
                    <a:pt x="494" y="612"/>
                  </a:lnTo>
                  <a:lnTo>
                    <a:pt x="0" y="105"/>
                  </a:lnTo>
                  <a:lnTo>
                    <a:pt x="194"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68" name="Line 9"/>
            <p:cNvSpPr>
              <a:spLocks noChangeAspect="1" noChangeShapeType="1"/>
            </p:cNvSpPr>
            <p:nvPr/>
          </p:nvSpPr>
          <p:spPr bwMode="auto">
            <a:xfrm flipV="1">
              <a:off x="2085975" y="1346200"/>
              <a:ext cx="146050" cy="87313"/>
            </a:xfrm>
            <a:prstGeom prst="line">
              <a:avLst/>
            </a:prstGeom>
            <a:noFill/>
            <a:ln w="1270">
              <a:solidFill>
                <a:srgbClr val="000000"/>
              </a:solidFill>
              <a:round/>
              <a:headEnd/>
              <a:tailEnd/>
            </a:ln>
          </p:spPr>
          <p:txBody>
            <a:bodyPr/>
            <a:lstStyle/>
            <a:p>
              <a:endParaRPr lang="en-US" dirty="0"/>
            </a:p>
          </p:txBody>
        </p:sp>
        <p:sp>
          <p:nvSpPr>
            <p:cNvPr id="69" name="Line 10"/>
            <p:cNvSpPr>
              <a:spLocks noChangeAspect="1" noChangeShapeType="1"/>
            </p:cNvSpPr>
            <p:nvPr/>
          </p:nvSpPr>
          <p:spPr bwMode="auto">
            <a:xfrm flipV="1">
              <a:off x="2165350" y="1444625"/>
              <a:ext cx="136525" cy="80963"/>
            </a:xfrm>
            <a:prstGeom prst="line">
              <a:avLst/>
            </a:prstGeom>
            <a:noFill/>
            <a:ln w="1270">
              <a:solidFill>
                <a:srgbClr val="000000"/>
              </a:solidFill>
              <a:round/>
              <a:headEnd/>
              <a:tailEnd/>
            </a:ln>
          </p:spPr>
          <p:txBody>
            <a:bodyPr/>
            <a:lstStyle/>
            <a:p>
              <a:endParaRPr lang="en-US" dirty="0"/>
            </a:p>
          </p:txBody>
        </p:sp>
        <p:sp>
          <p:nvSpPr>
            <p:cNvPr id="70" name="Line 11"/>
            <p:cNvSpPr>
              <a:spLocks noChangeAspect="1" noChangeShapeType="1"/>
            </p:cNvSpPr>
            <p:nvPr/>
          </p:nvSpPr>
          <p:spPr bwMode="auto">
            <a:xfrm flipV="1">
              <a:off x="2232025" y="1530350"/>
              <a:ext cx="123825" cy="77788"/>
            </a:xfrm>
            <a:prstGeom prst="line">
              <a:avLst/>
            </a:prstGeom>
            <a:noFill/>
            <a:ln w="1270">
              <a:solidFill>
                <a:srgbClr val="000000"/>
              </a:solidFill>
              <a:round/>
              <a:headEnd/>
              <a:tailEnd/>
            </a:ln>
          </p:spPr>
          <p:txBody>
            <a:bodyPr/>
            <a:lstStyle/>
            <a:p>
              <a:endParaRPr lang="en-US" dirty="0"/>
            </a:p>
          </p:txBody>
        </p:sp>
        <p:sp>
          <p:nvSpPr>
            <p:cNvPr id="71" name="Line 12"/>
            <p:cNvSpPr>
              <a:spLocks noChangeAspect="1" noChangeShapeType="1"/>
            </p:cNvSpPr>
            <p:nvPr/>
          </p:nvSpPr>
          <p:spPr bwMode="auto">
            <a:xfrm flipV="1">
              <a:off x="2286000" y="1604963"/>
              <a:ext cx="125412" cy="68262"/>
            </a:xfrm>
            <a:prstGeom prst="line">
              <a:avLst/>
            </a:prstGeom>
            <a:noFill/>
            <a:ln w="1270">
              <a:solidFill>
                <a:srgbClr val="000000"/>
              </a:solidFill>
              <a:round/>
              <a:headEnd/>
              <a:tailEnd/>
            </a:ln>
          </p:spPr>
          <p:txBody>
            <a:bodyPr/>
            <a:lstStyle/>
            <a:p>
              <a:endParaRPr lang="en-US" dirty="0"/>
            </a:p>
          </p:txBody>
        </p:sp>
        <p:sp>
          <p:nvSpPr>
            <p:cNvPr id="72" name="Freeform 13"/>
            <p:cNvSpPr>
              <a:spLocks noChangeAspect="1"/>
            </p:cNvSpPr>
            <p:nvPr/>
          </p:nvSpPr>
          <p:spPr bwMode="auto">
            <a:xfrm>
              <a:off x="2386012" y="1728788"/>
              <a:ext cx="115888" cy="90487"/>
            </a:xfrm>
            <a:custGeom>
              <a:avLst/>
              <a:gdLst/>
              <a:ahLst/>
              <a:cxnLst>
                <a:cxn ang="0">
                  <a:pos x="0" y="72"/>
                </a:cxn>
                <a:cxn ang="0">
                  <a:pos x="130" y="103"/>
                </a:cxn>
                <a:cxn ang="0">
                  <a:pos x="151" y="0"/>
                </a:cxn>
              </a:cxnLst>
              <a:rect l="0" t="0" r="r" b="b"/>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dirty="0"/>
            </a:p>
          </p:txBody>
        </p:sp>
        <p:sp>
          <p:nvSpPr>
            <p:cNvPr id="73" name="Freeform 14"/>
            <p:cNvSpPr>
              <a:spLocks noChangeAspect="1"/>
            </p:cNvSpPr>
            <p:nvPr/>
          </p:nvSpPr>
          <p:spPr bwMode="auto">
            <a:xfrm>
              <a:off x="2498725" y="1706563"/>
              <a:ext cx="127000" cy="263525"/>
            </a:xfrm>
            <a:custGeom>
              <a:avLst/>
              <a:gdLst/>
              <a:ahLst/>
              <a:cxnLst>
                <a:cxn ang="0">
                  <a:pos x="87" y="0"/>
                </a:cxn>
                <a:cxn ang="0">
                  <a:pos x="164" y="108"/>
                </a:cxn>
                <a:cxn ang="0">
                  <a:pos x="159" y="233"/>
                </a:cxn>
                <a:cxn ang="0">
                  <a:pos x="0" y="293"/>
                </a:cxn>
              </a:cxnLst>
              <a:rect l="0" t="0" r="r" b="b"/>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dirty="0"/>
            </a:p>
          </p:txBody>
        </p:sp>
        <p:sp>
          <p:nvSpPr>
            <p:cNvPr id="74" name="Line 15"/>
            <p:cNvSpPr>
              <a:spLocks noChangeAspect="1" noChangeShapeType="1"/>
            </p:cNvSpPr>
            <p:nvPr/>
          </p:nvSpPr>
          <p:spPr bwMode="auto">
            <a:xfrm>
              <a:off x="2562225" y="1822450"/>
              <a:ext cx="58737" cy="88900"/>
            </a:xfrm>
            <a:prstGeom prst="line">
              <a:avLst/>
            </a:prstGeom>
            <a:noFill/>
            <a:ln w="1270">
              <a:solidFill>
                <a:srgbClr val="000000"/>
              </a:solidFill>
              <a:round/>
              <a:headEnd/>
              <a:tailEnd/>
            </a:ln>
          </p:spPr>
          <p:txBody>
            <a:bodyPr/>
            <a:lstStyle/>
            <a:p>
              <a:endParaRPr lang="en-US" dirty="0"/>
            </a:p>
          </p:txBody>
        </p:sp>
        <p:sp>
          <p:nvSpPr>
            <p:cNvPr id="75" name="Freeform 16"/>
            <p:cNvSpPr>
              <a:spLocks noChangeAspect="1"/>
            </p:cNvSpPr>
            <p:nvPr/>
          </p:nvSpPr>
          <p:spPr bwMode="auto">
            <a:xfrm>
              <a:off x="2557462" y="1949450"/>
              <a:ext cx="227013" cy="217488"/>
            </a:xfrm>
            <a:custGeom>
              <a:avLst/>
              <a:gdLst/>
              <a:ahLst/>
              <a:cxnLst>
                <a:cxn ang="0">
                  <a:pos x="125" y="0"/>
                </a:cxn>
                <a:cxn ang="0">
                  <a:pos x="295" y="199"/>
                </a:cxn>
                <a:cxn ang="0">
                  <a:pos x="178" y="240"/>
                </a:cxn>
                <a:cxn ang="0">
                  <a:pos x="0" y="53"/>
                </a:cxn>
                <a:cxn ang="0">
                  <a:pos x="125" y="0"/>
                </a:cxn>
              </a:cxnLst>
              <a:rect l="0" t="0" r="r" b="b"/>
              <a:pathLst>
                <a:path w="295" h="240">
                  <a:moveTo>
                    <a:pt x="125" y="0"/>
                  </a:moveTo>
                  <a:lnTo>
                    <a:pt x="295" y="199"/>
                  </a:lnTo>
                  <a:lnTo>
                    <a:pt x="178" y="240"/>
                  </a:lnTo>
                  <a:lnTo>
                    <a:pt x="0" y="53"/>
                  </a:lnTo>
                  <a:lnTo>
                    <a:pt x="125" y="0"/>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76" name="Line 17"/>
            <p:cNvSpPr>
              <a:spLocks noChangeAspect="1" noChangeShapeType="1"/>
            </p:cNvSpPr>
            <p:nvPr/>
          </p:nvSpPr>
          <p:spPr bwMode="auto">
            <a:xfrm flipH="1" flipV="1">
              <a:off x="2590800" y="1933575"/>
              <a:ext cx="61912" cy="15875"/>
            </a:xfrm>
            <a:prstGeom prst="line">
              <a:avLst/>
            </a:prstGeom>
            <a:noFill/>
            <a:ln w="1270">
              <a:solidFill>
                <a:srgbClr val="000000"/>
              </a:solidFill>
              <a:round/>
              <a:headEnd/>
              <a:tailEnd/>
            </a:ln>
          </p:spPr>
          <p:txBody>
            <a:bodyPr/>
            <a:lstStyle/>
            <a:p>
              <a:endParaRPr lang="en-US" dirty="0"/>
            </a:p>
          </p:txBody>
        </p:sp>
        <p:sp>
          <p:nvSpPr>
            <p:cNvPr id="77" name="Freeform 18"/>
            <p:cNvSpPr>
              <a:spLocks noChangeAspect="1"/>
            </p:cNvSpPr>
            <p:nvPr/>
          </p:nvSpPr>
          <p:spPr bwMode="auto">
            <a:xfrm>
              <a:off x="2473325" y="1814513"/>
              <a:ext cx="19050" cy="7937"/>
            </a:xfrm>
            <a:custGeom>
              <a:avLst/>
              <a:gdLst/>
              <a:ahLst/>
              <a:cxnLst>
                <a:cxn ang="0">
                  <a:pos x="22" y="5"/>
                </a:cxn>
                <a:cxn ang="0">
                  <a:pos x="15" y="0"/>
                </a:cxn>
                <a:cxn ang="0">
                  <a:pos x="0" y="5"/>
                </a:cxn>
                <a:cxn ang="0">
                  <a:pos x="15" y="7"/>
                </a:cxn>
                <a:cxn ang="0">
                  <a:pos x="22" y="5"/>
                </a:cxn>
              </a:cxnLst>
              <a:rect l="0" t="0" r="r" b="b"/>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dirty="0"/>
            </a:p>
          </p:txBody>
        </p:sp>
        <p:sp>
          <p:nvSpPr>
            <p:cNvPr id="78" name="Freeform 19"/>
            <p:cNvSpPr>
              <a:spLocks noChangeAspect="1"/>
            </p:cNvSpPr>
            <p:nvPr/>
          </p:nvSpPr>
          <p:spPr bwMode="auto">
            <a:xfrm>
              <a:off x="2651125" y="2071688"/>
              <a:ext cx="88900" cy="39687"/>
            </a:xfrm>
            <a:custGeom>
              <a:avLst/>
              <a:gdLst/>
              <a:ahLst/>
              <a:cxnLst>
                <a:cxn ang="0">
                  <a:pos x="0" y="46"/>
                </a:cxn>
                <a:cxn ang="0">
                  <a:pos x="105" y="5"/>
                </a:cxn>
                <a:cxn ang="0">
                  <a:pos x="115" y="0"/>
                </a:cxn>
              </a:cxnLst>
              <a:rect l="0" t="0" r="r" b="b"/>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dirty="0"/>
            </a:p>
          </p:txBody>
        </p:sp>
        <p:sp>
          <p:nvSpPr>
            <p:cNvPr id="79" name="Line 20"/>
            <p:cNvSpPr>
              <a:spLocks noChangeAspect="1" noChangeShapeType="1"/>
            </p:cNvSpPr>
            <p:nvPr/>
          </p:nvSpPr>
          <p:spPr bwMode="auto">
            <a:xfrm flipV="1">
              <a:off x="2600325" y="2006600"/>
              <a:ext cx="92075" cy="41275"/>
            </a:xfrm>
            <a:prstGeom prst="line">
              <a:avLst/>
            </a:prstGeom>
            <a:noFill/>
            <a:ln w="1270">
              <a:solidFill>
                <a:srgbClr val="000000"/>
              </a:solidFill>
              <a:round/>
              <a:headEnd/>
              <a:tailEnd/>
            </a:ln>
          </p:spPr>
          <p:txBody>
            <a:bodyPr/>
            <a:lstStyle/>
            <a:p>
              <a:endParaRPr lang="en-US" dirty="0"/>
            </a:p>
          </p:txBody>
        </p:sp>
        <p:sp>
          <p:nvSpPr>
            <p:cNvPr id="80" name="Line 21"/>
            <p:cNvSpPr>
              <a:spLocks noChangeAspect="1" noChangeShapeType="1"/>
            </p:cNvSpPr>
            <p:nvPr/>
          </p:nvSpPr>
          <p:spPr bwMode="auto">
            <a:xfrm flipV="1">
              <a:off x="2625725" y="2041525"/>
              <a:ext cx="92075" cy="44450"/>
            </a:xfrm>
            <a:prstGeom prst="line">
              <a:avLst/>
            </a:prstGeom>
            <a:noFill/>
            <a:ln w="1270">
              <a:solidFill>
                <a:srgbClr val="000000"/>
              </a:solidFill>
              <a:round/>
              <a:headEnd/>
              <a:tailEnd/>
            </a:ln>
          </p:spPr>
          <p:txBody>
            <a:bodyPr/>
            <a:lstStyle/>
            <a:p>
              <a:endParaRPr lang="en-US" dirty="0"/>
            </a:p>
          </p:txBody>
        </p:sp>
        <p:sp>
          <p:nvSpPr>
            <p:cNvPr id="81" name="Freeform 22"/>
            <p:cNvSpPr>
              <a:spLocks noChangeAspect="1"/>
            </p:cNvSpPr>
            <p:nvPr/>
          </p:nvSpPr>
          <p:spPr bwMode="auto">
            <a:xfrm>
              <a:off x="2676525" y="2103438"/>
              <a:ext cx="85725" cy="41275"/>
            </a:xfrm>
            <a:custGeom>
              <a:avLst/>
              <a:gdLst/>
              <a:ahLst/>
              <a:cxnLst>
                <a:cxn ang="0">
                  <a:pos x="0" y="48"/>
                </a:cxn>
                <a:cxn ang="0">
                  <a:pos x="113" y="0"/>
                </a:cxn>
                <a:cxn ang="0">
                  <a:pos x="113" y="0"/>
                </a:cxn>
              </a:cxnLst>
              <a:rect l="0" t="0" r="r" b="b"/>
              <a:pathLst>
                <a:path w="113" h="48">
                  <a:moveTo>
                    <a:pt x="0" y="48"/>
                  </a:moveTo>
                  <a:lnTo>
                    <a:pt x="113" y="0"/>
                  </a:lnTo>
                  <a:lnTo>
                    <a:pt x="113" y="0"/>
                  </a:lnTo>
                </a:path>
              </a:pathLst>
            </a:custGeom>
            <a:noFill/>
            <a:ln w="1270">
              <a:solidFill>
                <a:srgbClr val="000000"/>
              </a:solidFill>
              <a:prstDash val="solid"/>
              <a:round/>
              <a:headEnd/>
              <a:tailEnd/>
            </a:ln>
          </p:spPr>
          <p:txBody>
            <a:bodyPr/>
            <a:lstStyle/>
            <a:p>
              <a:endParaRPr lang="en-US" dirty="0"/>
            </a:p>
          </p:txBody>
        </p:sp>
        <p:sp>
          <p:nvSpPr>
            <p:cNvPr id="82" name="Line 23"/>
            <p:cNvSpPr>
              <a:spLocks noChangeAspect="1" noChangeShapeType="1"/>
            </p:cNvSpPr>
            <p:nvPr/>
          </p:nvSpPr>
          <p:spPr bwMode="auto">
            <a:xfrm flipV="1">
              <a:off x="2574925" y="1970088"/>
              <a:ext cx="95250" cy="46037"/>
            </a:xfrm>
            <a:prstGeom prst="line">
              <a:avLst/>
            </a:prstGeom>
            <a:noFill/>
            <a:ln w="1270">
              <a:solidFill>
                <a:srgbClr val="000000"/>
              </a:solidFill>
              <a:round/>
              <a:headEnd/>
              <a:tailEnd/>
            </a:ln>
          </p:spPr>
          <p:txBody>
            <a:bodyPr/>
            <a:lstStyle/>
            <a:p>
              <a:endParaRPr lang="en-US" dirty="0"/>
            </a:p>
          </p:txBody>
        </p:sp>
        <p:sp>
          <p:nvSpPr>
            <p:cNvPr id="83" name="Line 24"/>
            <p:cNvSpPr>
              <a:spLocks noChangeAspect="1" noChangeShapeType="1"/>
            </p:cNvSpPr>
            <p:nvPr/>
          </p:nvSpPr>
          <p:spPr bwMode="auto">
            <a:xfrm flipV="1">
              <a:off x="2354262" y="1685925"/>
              <a:ext cx="119063" cy="68263"/>
            </a:xfrm>
            <a:prstGeom prst="line">
              <a:avLst/>
            </a:prstGeom>
            <a:noFill/>
            <a:ln w="1270">
              <a:solidFill>
                <a:srgbClr val="000000"/>
              </a:solidFill>
              <a:round/>
              <a:headEnd/>
              <a:tailEnd/>
            </a:ln>
          </p:spPr>
          <p:txBody>
            <a:bodyPr/>
            <a:lstStyle/>
            <a:p>
              <a:endParaRPr lang="en-US" dirty="0"/>
            </a:p>
          </p:txBody>
        </p:sp>
        <p:sp>
          <p:nvSpPr>
            <p:cNvPr id="84" name="Freeform 25"/>
            <p:cNvSpPr>
              <a:spLocks noChangeAspect="1"/>
            </p:cNvSpPr>
            <p:nvPr/>
          </p:nvSpPr>
          <p:spPr bwMode="auto">
            <a:xfrm>
              <a:off x="2620962" y="1754188"/>
              <a:ext cx="61913" cy="77787"/>
            </a:xfrm>
            <a:custGeom>
              <a:avLst/>
              <a:gdLst/>
              <a:ahLst/>
              <a:cxnLst>
                <a:cxn ang="0">
                  <a:pos x="84" y="0"/>
                </a:cxn>
                <a:cxn ang="0">
                  <a:pos x="14" y="86"/>
                </a:cxn>
                <a:cxn ang="0">
                  <a:pos x="0" y="81"/>
                </a:cxn>
              </a:cxnLst>
              <a:rect l="0" t="0" r="r" b="b"/>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dirty="0"/>
            </a:p>
          </p:txBody>
        </p:sp>
        <p:sp>
          <p:nvSpPr>
            <p:cNvPr id="85" name="Freeform 26"/>
            <p:cNvSpPr>
              <a:spLocks noChangeAspect="1"/>
            </p:cNvSpPr>
            <p:nvPr/>
          </p:nvSpPr>
          <p:spPr bwMode="auto">
            <a:xfrm>
              <a:off x="2590800" y="1749425"/>
              <a:ext cx="111125" cy="131763"/>
            </a:xfrm>
            <a:custGeom>
              <a:avLst/>
              <a:gdLst/>
              <a:ahLst/>
              <a:cxnLst>
                <a:cxn ang="0">
                  <a:pos x="36" y="36"/>
                </a:cxn>
                <a:cxn ang="0">
                  <a:pos x="12" y="65"/>
                </a:cxn>
                <a:cxn ang="0">
                  <a:pos x="0" y="91"/>
                </a:cxn>
                <a:cxn ang="0">
                  <a:pos x="0" y="115"/>
                </a:cxn>
                <a:cxn ang="0">
                  <a:pos x="12" y="137"/>
                </a:cxn>
                <a:cxn ang="0">
                  <a:pos x="36" y="146"/>
                </a:cxn>
                <a:cxn ang="0">
                  <a:pos x="60" y="146"/>
                </a:cxn>
                <a:cxn ang="0">
                  <a:pos x="84" y="132"/>
                </a:cxn>
                <a:cxn ang="0">
                  <a:pos x="113" y="110"/>
                </a:cxn>
                <a:cxn ang="0">
                  <a:pos x="132" y="84"/>
                </a:cxn>
                <a:cxn ang="0">
                  <a:pos x="141" y="55"/>
                </a:cxn>
                <a:cxn ang="0">
                  <a:pos x="141" y="31"/>
                </a:cxn>
                <a:cxn ang="0">
                  <a:pos x="132" y="12"/>
                </a:cxn>
                <a:cxn ang="0">
                  <a:pos x="113" y="0"/>
                </a:cxn>
                <a:cxn ang="0">
                  <a:pos x="86" y="0"/>
                </a:cxn>
                <a:cxn ang="0">
                  <a:pos x="60" y="14"/>
                </a:cxn>
                <a:cxn ang="0">
                  <a:pos x="36" y="36"/>
                </a:cxn>
              </a:cxnLst>
              <a:rect l="0" t="0" r="r" b="b"/>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86" name="Freeform 27"/>
            <p:cNvSpPr>
              <a:spLocks noChangeAspect="1"/>
            </p:cNvSpPr>
            <p:nvPr/>
          </p:nvSpPr>
          <p:spPr bwMode="auto">
            <a:xfrm>
              <a:off x="2657475" y="1822450"/>
              <a:ext cx="12700" cy="20638"/>
            </a:xfrm>
            <a:custGeom>
              <a:avLst/>
              <a:gdLst/>
              <a:ahLst/>
              <a:cxnLst>
                <a:cxn ang="0">
                  <a:pos x="3" y="5"/>
                </a:cxn>
                <a:cxn ang="0">
                  <a:pos x="0" y="24"/>
                </a:cxn>
                <a:cxn ang="0">
                  <a:pos x="20" y="19"/>
                </a:cxn>
                <a:cxn ang="0">
                  <a:pos x="20" y="0"/>
                </a:cxn>
                <a:cxn ang="0">
                  <a:pos x="3" y="5"/>
                </a:cxn>
              </a:cxnLst>
              <a:rect l="0" t="0" r="r" b="b"/>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dirty="0"/>
            </a:p>
          </p:txBody>
        </p:sp>
        <p:sp>
          <p:nvSpPr>
            <p:cNvPr id="87" name="Freeform 28"/>
            <p:cNvSpPr>
              <a:spLocks noChangeAspect="1"/>
            </p:cNvSpPr>
            <p:nvPr/>
          </p:nvSpPr>
          <p:spPr bwMode="auto">
            <a:xfrm>
              <a:off x="2638425" y="1808163"/>
              <a:ext cx="14287" cy="33337"/>
            </a:xfrm>
            <a:custGeom>
              <a:avLst/>
              <a:gdLst/>
              <a:ahLst/>
              <a:cxnLst>
                <a:cxn ang="0">
                  <a:pos x="22" y="36"/>
                </a:cxn>
                <a:cxn ang="0">
                  <a:pos x="5" y="0"/>
                </a:cxn>
                <a:cxn ang="0">
                  <a:pos x="0" y="0"/>
                </a:cxn>
              </a:cxnLst>
              <a:rect l="0" t="0" r="r" b="b"/>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dirty="0"/>
            </a:p>
          </p:txBody>
        </p:sp>
        <p:sp>
          <p:nvSpPr>
            <p:cNvPr id="88" name="Freeform 29"/>
            <p:cNvSpPr>
              <a:spLocks noChangeAspect="1"/>
            </p:cNvSpPr>
            <p:nvPr/>
          </p:nvSpPr>
          <p:spPr bwMode="auto">
            <a:xfrm>
              <a:off x="2638425" y="1798638"/>
              <a:ext cx="31750" cy="23812"/>
            </a:xfrm>
            <a:custGeom>
              <a:avLst/>
              <a:gdLst/>
              <a:ahLst/>
              <a:cxnLst>
                <a:cxn ang="0">
                  <a:pos x="41" y="24"/>
                </a:cxn>
                <a:cxn ang="0">
                  <a:pos x="7" y="10"/>
                </a:cxn>
                <a:cxn ang="0">
                  <a:pos x="0" y="0"/>
                </a:cxn>
              </a:cxnLst>
              <a:rect l="0" t="0" r="r" b="b"/>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dirty="0"/>
            </a:p>
          </p:txBody>
        </p:sp>
        <p:sp>
          <p:nvSpPr>
            <p:cNvPr id="89" name="Freeform 30"/>
            <p:cNvSpPr>
              <a:spLocks noChangeAspect="1"/>
            </p:cNvSpPr>
            <p:nvPr/>
          </p:nvSpPr>
          <p:spPr bwMode="auto">
            <a:xfrm>
              <a:off x="2633662" y="1798638"/>
              <a:ext cx="11113" cy="9525"/>
            </a:xfrm>
            <a:custGeom>
              <a:avLst/>
              <a:gdLst/>
              <a:ahLst/>
              <a:cxnLst>
                <a:cxn ang="0">
                  <a:pos x="5" y="10"/>
                </a:cxn>
                <a:cxn ang="0">
                  <a:pos x="0" y="10"/>
                </a:cxn>
                <a:cxn ang="0">
                  <a:pos x="0" y="5"/>
                </a:cxn>
                <a:cxn ang="0">
                  <a:pos x="0" y="0"/>
                </a:cxn>
                <a:cxn ang="0">
                  <a:pos x="5" y="0"/>
                </a:cxn>
                <a:cxn ang="0">
                  <a:pos x="7" y="0"/>
                </a:cxn>
                <a:cxn ang="0">
                  <a:pos x="10" y="5"/>
                </a:cxn>
              </a:cxnLst>
              <a:rect l="0" t="0" r="r" b="b"/>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dirty="0"/>
            </a:p>
          </p:txBody>
        </p:sp>
        <p:sp>
          <p:nvSpPr>
            <p:cNvPr id="90" name="Line 31"/>
            <p:cNvSpPr>
              <a:spLocks noChangeAspect="1" noChangeShapeType="1"/>
            </p:cNvSpPr>
            <p:nvPr/>
          </p:nvSpPr>
          <p:spPr bwMode="auto">
            <a:xfrm flipV="1">
              <a:off x="2557462" y="1944688"/>
              <a:ext cx="1588" cy="52387"/>
            </a:xfrm>
            <a:prstGeom prst="line">
              <a:avLst/>
            </a:prstGeom>
            <a:noFill/>
            <a:ln w="1270">
              <a:solidFill>
                <a:srgbClr val="000000"/>
              </a:solidFill>
              <a:round/>
              <a:headEnd/>
              <a:tailEnd/>
            </a:ln>
          </p:spPr>
          <p:txBody>
            <a:bodyPr/>
            <a:lstStyle/>
            <a:p>
              <a:endParaRPr lang="en-US" dirty="0"/>
            </a:p>
          </p:txBody>
        </p:sp>
        <p:sp>
          <p:nvSpPr>
            <p:cNvPr id="91" name="Freeform 32"/>
            <p:cNvSpPr>
              <a:spLocks noChangeAspect="1"/>
            </p:cNvSpPr>
            <p:nvPr/>
          </p:nvSpPr>
          <p:spPr bwMode="auto">
            <a:xfrm>
              <a:off x="2589212" y="1779588"/>
              <a:ext cx="23813" cy="52387"/>
            </a:xfrm>
            <a:custGeom>
              <a:avLst/>
              <a:gdLst/>
              <a:ahLst/>
              <a:cxnLst>
                <a:cxn ang="0">
                  <a:pos x="29" y="9"/>
                </a:cxn>
                <a:cxn ang="0">
                  <a:pos x="3" y="0"/>
                </a:cxn>
                <a:cxn ang="0">
                  <a:pos x="0" y="36"/>
                </a:cxn>
                <a:cxn ang="0">
                  <a:pos x="3" y="57"/>
                </a:cxn>
                <a:cxn ang="0">
                  <a:pos x="5" y="55"/>
                </a:cxn>
              </a:cxnLst>
              <a:rect l="0" t="0" r="r" b="b"/>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dirty="0"/>
            </a:p>
          </p:txBody>
        </p:sp>
        <p:sp>
          <p:nvSpPr>
            <p:cNvPr id="92" name="Freeform 33"/>
            <p:cNvSpPr>
              <a:spLocks noChangeAspect="1"/>
            </p:cNvSpPr>
            <p:nvPr/>
          </p:nvSpPr>
          <p:spPr bwMode="auto">
            <a:xfrm>
              <a:off x="2511425" y="1871663"/>
              <a:ext cx="41275" cy="23812"/>
            </a:xfrm>
            <a:custGeom>
              <a:avLst/>
              <a:gdLst/>
              <a:ahLst/>
              <a:cxnLst>
                <a:cxn ang="0">
                  <a:pos x="7" y="27"/>
                </a:cxn>
                <a:cxn ang="0">
                  <a:pos x="55" y="0"/>
                </a:cxn>
                <a:cxn ang="0">
                  <a:pos x="0" y="20"/>
                </a:cxn>
              </a:cxnLst>
              <a:rect l="0" t="0" r="r" b="b"/>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dirty="0"/>
            </a:p>
          </p:txBody>
        </p:sp>
        <p:sp>
          <p:nvSpPr>
            <p:cNvPr id="93" name="Freeform 34"/>
            <p:cNvSpPr>
              <a:spLocks noChangeAspect="1"/>
            </p:cNvSpPr>
            <p:nvPr/>
          </p:nvSpPr>
          <p:spPr bwMode="auto">
            <a:xfrm>
              <a:off x="2543175" y="1871663"/>
              <a:ext cx="31750" cy="57150"/>
            </a:xfrm>
            <a:custGeom>
              <a:avLst/>
              <a:gdLst/>
              <a:ahLst/>
              <a:cxnLst>
                <a:cxn ang="0">
                  <a:pos x="14" y="0"/>
                </a:cxn>
                <a:cxn ang="0">
                  <a:pos x="41" y="36"/>
                </a:cxn>
                <a:cxn ang="0">
                  <a:pos x="0" y="63"/>
                </a:cxn>
              </a:cxnLst>
              <a:rect l="0" t="0" r="r" b="b"/>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dirty="0"/>
            </a:p>
          </p:txBody>
        </p:sp>
        <p:sp>
          <p:nvSpPr>
            <p:cNvPr id="94" name="Line 35"/>
            <p:cNvSpPr>
              <a:spLocks noChangeAspect="1" noChangeShapeType="1"/>
            </p:cNvSpPr>
            <p:nvPr/>
          </p:nvSpPr>
          <p:spPr bwMode="auto">
            <a:xfrm flipV="1">
              <a:off x="2544762" y="1943100"/>
              <a:ext cx="4763" cy="50800"/>
            </a:xfrm>
            <a:prstGeom prst="line">
              <a:avLst/>
            </a:prstGeom>
            <a:noFill/>
            <a:ln w="1270">
              <a:solidFill>
                <a:srgbClr val="000000"/>
              </a:solidFill>
              <a:round/>
              <a:headEnd/>
              <a:tailEnd/>
            </a:ln>
          </p:spPr>
          <p:txBody>
            <a:bodyPr/>
            <a:lstStyle/>
            <a:p>
              <a:endParaRPr lang="en-US" dirty="0"/>
            </a:p>
          </p:txBody>
        </p:sp>
        <p:sp>
          <p:nvSpPr>
            <p:cNvPr id="95" name="Freeform 36"/>
            <p:cNvSpPr>
              <a:spLocks noChangeAspect="1"/>
            </p:cNvSpPr>
            <p:nvPr/>
          </p:nvSpPr>
          <p:spPr bwMode="auto">
            <a:xfrm>
              <a:off x="2416175" y="1879600"/>
              <a:ext cx="158750" cy="136525"/>
            </a:xfrm>
            <a:custGeom>
              <a:avLst/>
              <a:gdLst/>
              <a:ahLst/>
              <a:cxnLst>
                <a:cxn ang="0">
                  <a:pos x="130" y="10"/>
                </a:cxn>
                <a:cxn ang="0">
                  <a:pos x="166" y="31"/>
                </a:cxn>
                <a:cxn ang="0">
                  <a:pos x="192" y="60"/>
                </a:cxn>
                <a:cxn ang="0">
                  <a:pos x="207" y="86"/>
                </a:cxn>
                <a:cxn ang="0">
                  <a:pos x="207" y="115"/>
                </a:cxn>
                <a:cxn ang="0">
                  <a:pos x="188" y="134"/>
                </a:cxn>
                <a:cxn ang="0">
                  <a:pos x="159" y="149"/>
                </a:cxn>
                <a:cxn ang="0">
                  <a:pos x="118" y="149"/>
                </a:cxn>
                <a:cxn ang="0">
                  <a:pos x="77" y="137"/>
                </a:cxn>
                <a:cxn ang="0">
                  <a:pos x="41" y="115"/>
                </a:cxn>
                <a:cxn ang="0">
                  <a:pos x="15" y="89"/>
                </a:cxn>
                <a:cxn ang="0">
                  <a:pos x="0" y="60"/>
                </a:cxn>
                <a:cxn ang="0">
                  <a:pos x="3" y="31"/>
                </a:cxn>
                <a:cxn ang="0">
                  <a:pos x="20" y="10"/>
                </a:cxn>
                <a:cxn ang="0">
                  <a:pos x="51" y="0"/>
                </a:cxn>
                <a:cxn ang="0">
                  <a:pos x="87" y="0"/>
                </a:cxn>
                <a:cxn ang="0">
                  <a:pos x="130" y="10"/>
                </a:cxn>
              </a:cxnLst>
              <a:rect l="0" t="0" r="r" b="b"/>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dirty="0"/>
            </a:p>
          </p:txBody>
        </p:sp>
        <p:sp>
          <p:nvSpPr>
            <p:cNvPr id="96" name="Freeform 37"/>
            <p:cNvSpPr>
              <a:spLocks noChangeAspect="1"/>
            </p:cNvSpPr>
            <p:nvPr/>
          </p:nvSpPr>
          <p:spPr bwMode="auto">
            <a:xfrm>
              <a:off x="2473325" y="1963738"/>
              <a:ext cx="28575" cy="23812"/>
            </a:xfrm>
            <a:custGeom>
              <a:avLst/>
              <a:gdLst/>
              <a:ahLst/>
              <a:cxnLst>
                <a:cxn ang="0">
                  <a:pos x="27" y="0"/>
                </a:cxn>
                <a:cxn ang="0">
                  <a:pos x="41" y="19"/>
                </a:cxn>
                <a:cxn ang="0">
                  <a:pos x="15" y="27"/>
                </a:cxn>
                <a:cxn ang="0">
                  <a:pos x="0" y="5"/>
                </a:cxn>
                <a:cxn ang="0">
                  <a:pos x="27" y="0"/>
                </a:cxn>
              </a:cxnLst>
              <a:rect l="0" t="0" r="r" b="b"/>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97" name="Freeform 38"/>
            <p:cNvSpPr>
              <a:spLocks noChangeAspect="1"/>
            </p:cNvSpPr>
            <p:nvPr/>
          </p:nvSpPr>
          <p:spPr bwMode="auto">
            <a:xfrm>
              <a:off x="2501900" y="1928813"/>
              <a:ext cx="3175" cy="50800"/>
            </a:xfrm>
            <a:custGeom>
              <a:avLst/>
              <a:gdLst/>
              <a:ahLst/>
              <a:cxnLst>
                <a:cxn ang="0">
                  <a:pos x="0" y="57"/>
                </a:cxn>
                <a:cxn ang="0">
                  <a:pos x="0" y="7"/>
                </a:cxn>
                <a:cxn ang="0">
                  <a:pos x="3" y="0"/>
                </a:cxn>
              </a:cxnLst>
              <a:rect l="0" t="0" r="r" b="b"/>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dirty="0"/>
            </a:p>
          </p:txBody>
        </p:sp>
        <p:sp>
          <p:nvSpPr>
            <p:cNvPr id="98" name="Freeform 39"/>
            <p:cNvSpPr>
              <a:spLocks noChangeAspect="1"/>
            </p:cNvSpPr>
            <p:nvPr/>
          </p:nvSpPr>
          <p:spPr bwMode="auto">
            <a:xfrm>
              <a:off x="2473325" y="1928813"/>
              <a:ext cx="28575" cy="36512"/>
            </a:xfrm>
            <a:custGeom>
              <a:avLst/>
              <a:gdLst/>
              <a:ahLst/>
              <a:cxnLst>
                <a:cxn ang="0">
                  <a:pos x="0" y="43"/>
                </a:cxn>
                <a:cxn ang="0">
                  <a:pos x="36" y="7"/>
                </a:cxn>
                <a:cxn ang="0">
                  <a:pos x="41" y="0"/>
                </a:cxn>
              </a:cxnLst>
              <a:rect l="0" t="0" r="r" b="b"/>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dirty="0"/>
            </a:p>
          </p:txBody>
        </p:sp>
        <p:sp>
          <p:nvSpPr>
            <p:cNvPr id="99" name="Freeform 40"/>
            <p:cNvSpPr>
              <a:spLocks noChangeAspect="1"/>
            </p:cNvSpPr>
            <p:nvPr/>
          </p:nvSpPr>
          <p:spPr bwMode="auto">
            <a:xfrm>
              <a:off x="2498725" y="1924050"/>
              <a:ext cx="6350" cy="9525"/>
            </a:xfrm>
            <a:custGeom>
              <a:avLst/>
              <a:gdLst/>
              <a:ahLst/>
              <a:cxnLst>
                <a:cxn ang="0">
                  <a:pos x="8" y="10"/>
                </a:cxn>
                <a:cxn ang="0">
                  <a:pos x="10" y="10"/>
                </a:cxn>
                <a:cxn ang="0">
                  <a:pos x="10" y="5"/>
                </a:cxn>
                <a:cxn ang="0">
                  <a:pos x="8" y="0"/>
                </a:cxn>
                <a:cxn ang="0">
                  <a:pos x="3" y="0"/>
                </a:cxn>
                <a:cxn ang="0">
                  <a:pos x="0" y="5"/>
                </a:cxn>
                <a:cxn ang="0">
                  <a:pos x="0" y="7"/>
                </a:cxn>
              </a:cxnLst>
              <a:rect l="0" t="0" r="r" b="b"/>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dirty="0"/>
            </a:p>
          </p:txBody>
        </p:sp>
        <p:sp>
          <p:nvSpPr>
            <p:cNvPr id="100" name="Line 41"/>
            <p:cNvSpPr>
              <a:spLocks noChangeAspect="1" noChangeShapeType="1"/>
            </p:cNvSpPr>
            <p:nvPr/>
          </p:nvSpPr>
          <p:spPr bwMode="auto">
            <a:xfrm>
              <a:off x="2417762" y="1882775"/>
              <a:ext cx="11113" cy="14288"/>
            </a:xfrm>
            <a:prstGeom prst="line">
              <a:avLst/>
            </a:prstGeom>
            <a:noFill/>
            <a:ln w="1270">
              <a:solidFill>
                <a:srgbClr val="000000"/>
              </a:solidFill>
              <a:round/>
              <a:headEnd/>
              <a:tailEnd/>
            </a:ln>
          </p:spPr>
          <p:txBody>
            <a:bodyPr/>
            <a:lstStyle/>
            <a:p>
              <a:endParaRPr lang="en-US" dirty="0"/>
            </a:p>
          </p:txBody>
        </p:sp>
        <p:sp>
          <p:nvSpPr>
            <p:cNvPr id="101" name="Rectangle 109"/>
            <p:cNvSpPr>
              <a:spLocks noChangeAspect="1" noChangeArrowheads="1"/>
            </p:cNvSpPr>
            <p:nvPr/>
          </p:nvSpPr>
          <p:spPr bwMode="auto">
            <a:xfrm>
              <a:off x="2525712" y="1370013"/>
              <a:ext cx="133350" cy="152400"/>
            </a:xfrm>
            <a:prstGeom prst="rect">
              <a:avLst/>
            </a:prstGeom>
            <a:noFill/>
            <a:ln w="9525">
              <a:noFill/>
              <a:miter lim="800000"/>
              <a:headEnd/>
              <a:tailEnd/>
            </a:ln>
          </p:spPr>
          <p:txBody>
            <a:bodyPr/>
            <a:lstStyle/>
            <a:p>
              <a:endParaRPr lang="en-US" dirty="0"/>
            </a:p>
          </p:txBody>
        </p:sp>
        <p:sp>
          <p:nvSpPr>
            <p:cNvPr id="102" name="Rectangle 110"/>
            <p:cNvSpPr>
              <a:spLocks noChangeAspect="1" noChangeArrowheads="1"/>
            </p:cNvSpPr>
            <p:nvPr/>
          </p:nvSpPr>
          <p:spPr bwMode="auto">
            <a:xfrm>
              <a:off x="2811462" y="1514475"/>
              <a:ext cx="112713" cy="200025"/>
            </a:xfrm>
            <a:prstGeom prst="rect">
              <a:avLst/>
            </a:prstGeom>
            <a:noFill/>
            <a:ln w="9525">
              <a:noFill/>
              <a:miter lim="800000"/>
              <a:headEnd/>
              <a:tailEnd/>
            </a:ln>
          </p:spPr>
          <p:txBody>
            <a:bodyPr/>
            <a:lstStyle/>
            <a:p>
              <a:endParaRPr lang="en-US" dirty="0"/>
            </a:p>
          </p:txBody>
        </p:sp>
      </p:grpSp>
    </p:spTree>
    <p:extLst>
      <p:ext uri="{BB962C8B-B14F-4D97-AF65-F5344CB8AC3E}">
        <p14:creationId xmlns:p14="http://schemas.microsoft.com/office/powerpoint/2010/main" val="15542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Clr clrSpc="rgb" dir="cw">
                                      <p:cBhvr override="childStyle">
                                        <p:cTn id="6" dur="200" fill="hold"/>
                                        <p:tgtEl>
                                          <p:spTgt spid="65"/>
                                        </p:tgtEl>
                                        <p:attrNameLst>
                                          <p:attrName>style.color</p:attrName>
                                        </p:attrNameLst>
                                      </p:cBhvr>
                                      <p:to>
                                        <a:schemeClr val="accent2"/>
                                      </p:to>
                                    </p:animClr>
                                    <p:animClr clrSpc="rgb" dir="cw">
                                      <p:cBhvr>
                                        <p:cTn id="7" dur="200" fill="hold"/>
                                        <p:tgtEl>
                                          <p:spTgt spid="65"/>
                                        </p:tgtEl>
                                        <p:attrNameLst>
                                          <p:attrName>fillcolor</p:attrName>
                                        </p:attrNameLst>
                                      </p:cBhvr>
                                      <p:to>
                                        <a:schemeClr val="accent2"/>
                                      </p:to>
                                    </p:animClr>
                                    <p:set>
                                      <p:cBhvr>
                                        <p:cTn id="8" dur="200" fill="hold"/>
                                        <p:tgtEl>
                                          <p:spTgt spid="65"/>
                                        </p:tgtEl>
                                        <p:attrNameLst>
                                          <p:attrName>fill.type</p:attrName>
                                        </p:attrNameLst>
                                      </p:cBhvr>
                                      <p:to>
                                        <p:strVal val="solid"/>
                                      </p:to>
                                    </p:set>
                                    <p:set>
                                      <p:cBhvr>
                                        <p:cTn id="9" dur="200" fill="hold"/>
                                        <p:tgtEl>
                                          <p:spTgt spid="65"/>
                                        </p:tgtEl>
                                        <p:attrNameLst>
                                          <p:attrName>fill.on</p:attrName>
                                        </p:attrNameLst>
                                      </p:cBhvr>
                                      <p:to>
                                        <p:strVal val="true"/>
                                      </p:to>
                                    </p:set>
                                    <p:animRot by="120000">
                                      <p:cBhvr>
                                        <p:cTn id="10" dur="200" fill="hold">
                                          <p:stCondLst>
                                            <p:cond delay="0"/>
                                          </p:stCondLst>
                                        </p:cTn>
                                        <p:tgtEl>
                                          <p:spTgt spid="65"/>
                                        </p:tgtEl>
                                        <p:attrNameLst>
                                          <p:attrName>r</p:attrName>
                                        </p:attrNameLst>
                                      </p:cBhvr>
                                    </p:animRot>
                                    <p:animRot by="-240000">
                                      <p:cBhvr>
                                        <p:cTn id="11" dur="400" fill="hold">
                                          <p:stCondLst>
                                            <p:cond delay="400"/>
                                          </p:stCondLst>
                                        </p:cTn>
                                        <p:tgtEl>
                                          <p:spTgt spid="65"/>
                                        </p:tgtEl>
                                        <p:attrNameLst>
                                          <p:attrName>r</p:attrName>
                                        </p:attrNameLst>
                                      </p:cBhvr>
                                    </p:animRot>
                                    <p:animRot by="240000">
                                      <p:cBhvr>
                                        <p:cTn id="12" dur="400" fill="hold">
                                          <p:stCondLst>
                                            <p:cond delay="800"/>
                                          </p:stCondLst>
                                        </p:cTn>
                                        <p:tgtEl>
                                          <p:spTgt spid="65"/>
                                        </p:tgtEl>
                                        <p:attrNameLst>
                                          <p:attrName>r</p:attrName>
                                        </p:attrNameLst>
                                      </p:cBhvr>
                                    </p:animRot>
                                    <p:animRot by="-240000">
                                      <p:cBhvr>
                                        <p:cTn id="13" dur="400" fill="hold">
                                          <p:stCondLst>
                                            <p:cond delay="1200"/>
                                          </p:stCondLst>
                                        </p:cTn>
                                        <p:tgtEl>
                                          <p:spTgt spid="65"/>
                                        </p:tgtEl>
                                        <p:attrNameLst>
                                          <p:attrName>r</p:attrName>
                                        </p:attrNameLst>
                                      </p:cBhvr>
                                    </p:animRot>
                                    <p:animRot by="120000">
                                      <p:cBhvr>
                                        <p:cTn id="14" dur="400" fill="hold">
                                          <p:stCondLst>
                                            <p:cond delay="1600"/>
                                          </p:stCondLst>
                                        </p:cTn>
                                        <p:tgtEl>
                                          <p:spTgt spid="65"/>
                                        </p:tgtEl>
                                        <p:attrNameLst>
                                          <p:attrName>r</p:attrName>
                                        </p:attrNameLst>
                                      </p:cBhvr>
                                    </p:animRot>
                                  </p:childTnLst>
                                </p:cTn>
                              </p:par>
                            </p:childTnLst>
                          </p:cTn>
                        </p:par>
                        <p:par>
                          <p:cTn id="15" fill="hold">
                            <p:stCondLst>
                              <p:cond delay="2000"/>
                            </p:stCondLst>
                            <p:childTnLst>
                              <p:par>
                                <p:cTn id="16" presetID="32" presetClass="emph" presetSubtype="0" repeatCount="indefinite" fill="hold" nodeType="afterEffect">
                                  <p:stCondLst>
                                    <p:cond delay="200"/>
                                  </p:stCondLst>
                                  <p:childTnLst>
                                    <p:animClr clrSpc="rgb" dir="cw">
                                      <p:cBhvr override="childStyle">
                                        <p:cTn id="17" dur="200" fill="hold"/>
                                        <p:tgtEl>
                                          <p:spTgt spid="26"/>
                                        </p:tgtEl>
                                        <p:attrNameLst>
                                          <p:attrName>style.color</p:attrName>
                                        </p:attrNameLst>
                                      </p:cBhvr>
                                      <p:to>
                                        <a:schemeClr val="accent2"/>
                                      </p:to>
                                    </p:animClr>
                                    <p:animClr clrSpc="rgb" dir="cw">
                                      <p:cBhvr>
                                        <p:cTn id="18" dur="200" fill="hold"/>
                                        <p:tgtEl>
                                          <p:spTgt spid="26"/>
                                        </p:tgtEl>
                                        <p:attrNameLst>
                                          <p:attrName>fillcolor</p:attrName>
                                        </p:attrNameLst>
                                      </p:cBhvr>
                                      <p:to>
                                        <a:schemeClr val="accent2"/>
                                      </p:to>
                                    </p:animClr>
                                    <p:set>
                                      <p:cBhvr>
                                        <p:cTn id="19" dur="200" fill="hold"/>
                                        <p:tgtEl>
                                          <p:spTgt spid="26"/>
                                        </p:tgtEl>
                                        <p:attrNameLst>
                                          <p:attrName>fill.type</p:attrName>
                                        </p:attrNameLst>
                                      </p:cBhvr>
                                      <p:to>
                                        <p:strVal val="solid"/>
                                      </p:to>
                                    </p:set>
                                    <p:set>
                                      <p:cBhvr>
                                        <p:cTn id="20" dur="200" fill="hold"/>
                                        <p:tgtEl>
                                          <p:spTgt spid="26"/>
                                        </p:tgtEl>
                                        <p:attrNameLst>
                                          <p:attrName>fill.on</p:attrName>
                                        </p:attrNameLst>
                                      </p:cBhvr>
                                      <p:to>
                                        <p:strVal val="true"/>
                                      </p:to>
                                    </p:set>
                                    <p:animRot by="120000">
                                      <p:cBhvr>
                                        <p:cTn id="21" dur="200" fill="hold">
                                          <p:stCondLst>
                                            <p:cond delay="0"/>
                                          </p:stCondLst>
                                        </p:cTn>
                                        <p:tgtEl>
                                          <p:spTgt spid="26"/>
                                        </p:tgtEl>
                                        <p:attrNameLst>
                                          <p:attrName>r</p:attrName>
                                        </p:attrNameLst>
                                      </p:cBhvr>
                                    </p:animRot>
                                    <p:animRot by="-240000">
                                      <p:cBhvr>
                                        <p:cTn id="22" dur="400" fill="hold">
                                          <p:stCondLst>
                                            <p:cond delay="400"/>
                                          </p:stCondLst>
                                        </p:cTn>
                                        <p:tgtEl>
                                          <p:spTgt spid="26"/>
                                        </p:tgtEl>
                                        <p:attrNameLst>
                                          <p:attrName>r</p:attrName>
                                        </p:attrNameLst>
                                      </p:cBhvr>
                                    </p:animRot>
                                    <p:animRot by="240000">
                                      <p:cBhvr>
                                        <p:cTn id="23" dur="400" fill="hold">
                                          <p:stCondLst>
                                            <p:cond delay="800"/>
                                          </p:stCondLst>
                                        </p:cTn>
                                        <p:tgtEl>
                                          <p:spTgt spid="26"/>
                                        </p:tgtEl>
                                        <p:attrNameLst>
                                          <p:attrName>r</p:attrName>
                                        </p:attrNameLst>
                                      </p:cBhvr>
                                    </p:animRot>
                                    <p:animRot by="-240000">
                                      <p:cBhvr>
                                        <p:cTn id="24" dur="400" fill="hold">
                                          <p:stCondLst>
                                            <p:cond delay="1200"/>
                                          </p:stCondLst>
                                        </p:cTn>
                                        <p:tgtEl>
                                          <p:spTgt spid="26"/>
                                        </p:tgtEl>
                                        <p:attrNameLst>
                                          <p:attrName>r</p:attrName>
                                        </p:attrNameLst>
                                      </p:cBhvr>
                                    </p:animRot>
                                    <p:animRot by="120000">
                                      <p:cBhvr>
                                        <p:cTn id="25" dur="400" fill="hold">
                                          <p:stCondLst>
                                            <p:cond delay="1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Satellites Geolocation </a:t>
            </a:r>
            <a:r>
              <a:rPr lang="en-US" sz="1600" dirty="0" smtClean="0"/>
              <a:t>(7/9</a:t>
            </a:r>
            <a:r>
              <a:rPr lang="en-US" sz="1600" dirty="0"/>
              <a:t>)</a:t>
            </a:r>
            <a:r>
              <a:rPr lang="en-US" dirty="0"/>
              <a:t> </a:t>
            </a:r>
          </a:p>
        </p:txBody>
      </p:sp>
      <p:sp>
        <p:nvSpPr>
          <p:cNvPr id="3" name="Oval 2"/>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ine 20"/>
          <p:cNvSpPr>
            <a:spLocks noChangeShapeType="1"/>
          </p:cNvSpPr>
          <p:nvPr/>
        </p:nvSpPr>
        <p:spPr bwMode="auto">
          <a:xfrm flipH="1" flipV="1">
            <a:off x="4191000" y="3076575"/>
            <a:ext cx="2667000" cy="1581150"/>
          </a:xfrm>
          <a:prstGeom prst="line">
            <a:avLst/>
          </a:prstGeom>
          <a:noFill/>
          <a:ln w="38100">
            <a:solidFill>
              <a:srgbClr val="0000FF"/>
            </a:solidFill>
            <a:round/>
            <a:headEnd/>
            <a:tailEnd type="triangle" w="med" len="med"/>
          </a:ln>
          <a:effectLst/>
        </p:spPr>
        <p:txBody>
          <a:bodyPr/>
          <a:lstStyle/>
          <a:p>
            <a:endParaRPr lang="en-US" dirty="0"/>
          </a:p>
        </p:txBody>
      </p:sp>
      <p:sp>
        <p:nvSpPr>
          <p:cNvPr id="5" name="Line 21"/>
          <p:cNvSpPr>
            <a:spLocks noChangeShapeType="1"/>
          </p:cNvSpPr>
          <p:nvPr/>
        </p:nvSpPr>
        <p:spPr bwMode="auto">
          <a:xfrm flipH="1" flipV="1">
            <a:off x="2819400" y="3000375"/>
            <a:ext cx="4019550" cy="1628774"/>
          </a:xfrm>
          <a:prstGeom prst="line">
            <a:avLst/>
          </a:prstGeom>
          <a:noFill/>
          <a:ln w="6350">
            <a:solidFill>
              <a:srgbClr val="0000FF"/>
            </a:solidFill>
            <a:prstDash val="dash"/>
            <a:round/>
            <a:headEnd/>
            <a:tailEnd type="triangle" w="med" len="med"/>
          </a:ln>
          <a:effectLst/>
        </p:spPr>
        <p:txBody>
          <a:bodyPr/>
          <a:lstStyle/>
          <a:p>
            <a:endParaRPr lang="en-US" dirty="0"/>
          </a:p>
        </p:txBody>
      </p:sp>
      <p:pic>
        <p:nvPicPr>
          <p:cNvPr id="6" name="Picture 9"/>
          <p:cNvPicPr>
            <a:picLocks noChangeAspect="1" noChangeArrowheads="1"/>
          </p:cNvPicPr>
          <p:nvPr/>
        </p:nvPicPr>
        <p:blipFill>
          <a:blip r:embed="rId2" cstate="print"/>
          <a:srcRect/>
          <a:stretch>
            <a:fillRect/>
          </a:stretch>
        </p:blipFill>
        <p:spPr bwMode="auto">
          <a:xfrm>
            <a:off x="1457325" y="4686300"/>
            <a:ext cx="1158875" cy="682625"/>
          </a:xfrm>
          <a:prstGeom prst="rect">
            <a:avLst/>
          </a:prstGeom>
          <a:noFill/>
          <a:ln w="9525">
            <a:noFill/>
            <a:miter lim="800000"/>
            <a:headEnd/>
            <a:tailEnd/>
          </a:ln>
          <a:effectLst/>
        </p:spPr>
      </p:pic>
      <p:sp>
        <p:nvSpPr>
          <p:cNvPr id="7" name="Text Box 14"/>
          <p:cNvSpPr txBox="1">
            <a:spLocks noChangeArrowheads="1"/>
          </p:cNvSpPr>
          <p:nvPr/>
        </p:nvSpPr>
        <p:spPr bwMode="auto">
          <a:xfrm>
            <a:off x="2995972" y="2362200"/>
            <a:ext cx="686470" cy="461665"/>
          </a:xfrm>
          <a:prstGeom prst="rect">
            <a:avLst/>
          </a:prstGeom>
          <a:noFill/>
          <a:ln w="9525">
            <a:noFill/>
            <a:miter lim="800000"/>
            <a:headEnd/>
            <a:tailEnd/>
          </a:ln>
          <a:effectLst/>
        </p:spPr>
        <p:txBody>
          <a:bodyPr wrap="none">
            <a:spAutoFit/>
          </a:bodyPr>
          <a:lstStyle/>
          <a:p>
            <a:pPr algn="r"/>
            <a:r>
              <a:rPr lang="en-US" sz="1200" dirty="0" smtClean="0"/>
              <a:t>Primary</a:t>
            </a:r>
          </a:p>
          <a:p>
            <a:pPr algn="r"/>
            <a:r>
              <a:rPr lang="en-US" sz="1200" dirty="0" smtClean="0"/>
              <a:t>Satellite</a:t>
            </a:r>
            <a:endParaRPr lang="en-US" sz="1200" dirty="0"/>
          </a:p>
        </p:txBody>
      </p:sp>
      <p:sp>
        <p:nvSpPr>
          <p:cNvPr id="8" name="Text Box 14"/>
          <p:cNvSpPr txBox="1">
            <a:spLocks noChangeArrowheads="1"/>
          </p:cNvSpPr>
          <p:nvPr/>
        </p:nvSpPr>
        <p:spPr bwMode="auto">
          <a:xfrm>
            <a:off x="1301466" y="2543175"/>
            <a:ext cx="834972" cy="461665"/>
          </a:xfrm>
          <a:prstGeom prst="rect">
            <a:avLst/>
          </a:prstGeom>
          <a:noFill/>
          <a:ln w="9525">
            <a:noFill/>
            <a:miter lim="800000"/>
            <a:headEnd/>
            <a:tailEnd/>
          </a:ln>
          <a:effectLst/>
        </p:spPr>
        <p:txBody>
          <a:bodyPr wrap="none">
            <a:spAutoFit/>
          </a:bodyPr>
          <a:lstStyle/>
          <a:p>
            <a:pPr algn="r"/>
            <a:r>
              <a:rPr lang="en-US" sz="1200" dirty="0" smtClean="0"/>
              <a:t>Secondary</a:t>
            </a:r>
          </a:p>
          <a:p>
            <a:pPr algn="r"/>
            <a:r>
              <a:rPr lang="en-US" sz="1200" dirty="0" smtClean="0"/>
              <a:t>Satellite</a:t>
            </a:r>
            <a:endParaRPr lang="en-US" sz="1200" dirty="0"/>
          </a:p>
        </p:txBody>
      </p:sp>
      <p:sp>
        <p:nvSpPr>
          <p:cNvPr id="9" name="Line 26"/>
          <p:cNvSpPr>
            <a:spLocks noChangeShapeType="1"/>
          </p:cNvSpPr>
          <p:nvPr/>
        </p:nvSpPr>
        <p:spPr bwMode="auto">
          <a:xfrm flipH="1">
            <a:off x="1752600" y="3305176"/>
            <a:ext cx="685800" cy="1533524"/>
          </a:xfrm>
          <a:prstGeom prst="line">
            <a:avLst/>
          </a:prstGeom>
          <a:noFill/>
          <a:ln w="6350">
            <a:solidFill>
              <a:srgbClr val="0000FF"/>
            </a:solidFill>
            <a:prstDash val="dash"/>
            <a:round/>
            <a:headEnd/>
            <a:tailEnd type="triangle" w="med" len="med"/>
          </a:ln>
          <a:effectLst/>
        </p:spPr>
        <p:txBody>
          <a:bodyPr/>
          <a:lstStyle/>
          <a:p>
            <a:endParaRPr lang="en-US" dirty="0"/>
          </a:p>
        </p:txBody>
      </p:sp>
      <p:sp>
        <p:nvSpPr>
          <p:cNvPr id="10" name="Freeform 130"/>
          <p:cNvSpPr>
            <a:spLocks/>
          </p:cNvSpPr>
          <p:nvPr/>
        </p:nvSpPr>
        <p:spPr bwMode="auto">
          <a:xfrm>
            <a:off x="5257800" y="4191000"/>
            <a:ext cx="2514600" cy="2514600"/>
          </a:xfrm>
          <a:custGeom>
            <a:avLst/>
            <a:gdLst/>
            <a:ahLst/>
            <a:cxnLst>
              <a:cxn ang="0">
                <a:pos x="0" y="1326"/>
              </a:cxn>
              <a:cxn ang="0">
                <a:pos x="918" y="528"/>
              </a:cxn>
              <a:cxn ang="0">
                <a:pos x="1236" y="0"/>
              </a:cxn>
            </a:cxnLst>
            <a:rect l="0" t="0" r="r" b="b"/>
            <a:pathLst>
              <a:path w="1236" h="1326">
                <a:moveTo>
                  <a:pt x="0" y="1326"/>
                </a:moveTo>
                <a:cubicBezTo>
                  <a:pt x="356" y="1037"/>
                  <a:pt x="712" y="749"/>
                  <a:pt x="918" y="528"/>
                </a:cubicBezTo>
                <a:cubicBezTo>
                  <a:pt x="1124" y="307"/>
                  <a:pt x="1180" y="153"/>
                  <a:pt x="1236" y="0"/>
                </a:cubicBezTo>
              </a:path>
            </a:pathLst>
          </a:custGeom>
          <a:noFill/>
          <a:ln w="50800" cap="flat" cmpd="sng">
            <a:solidFill>
              <a:srgbClr val="7030A0"/>
            </a:solidFill>
            <a:prstDash val="solid"/>
            <a:round/>
            <a:headEnd type="none" w="med" len="med"/>
            <a:tailEnd type="none" w="med" len="med"/>
          </a:ln>
          <a:effectLst/>
        </p:spPr>
        <p:txBody>
          <a:bodyPr wrap="none" anchor="ctr"/>
          <a:lstStyle/>
          <a:p>
            <a:endParaRPr lang="en-US" dirty="0"/>
          </a:p>
        </p:txBody>
      </p:sp>
      <p:sp>
        <p:nvSpPr>
          <p:cNvPr id="11" name="Text Box 15"/>
          <p:cNvSpPr txBox="1">
            <a:spLocks noChangeArrowheads="1"/>
          </p:cNvSpPr>
          <p:nvPr/>
        </p:nvSpPr>
        <p:spPr bwMode="auto">
          <a:xfrm>
            <a:off x="6973257" y="5446673"/>
            <a:ext cx="951543"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sp>
        <p:nvSpPr>
          <p:cNvPr id="12" name="Text Box 15"/>
          <p:cNvSpPr txBox="1">
            <a:spLocks noChangeArrowheads="1"/>
          </p:cNvSpPr>
          <p:nvPr/>
        </p:nvSpPr>
        <p:spPr bwMode="auto">
          <a:xfrm>
            <a:off x="1447800" y="5498763"/>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sp>
        <p:nvSpPr>
          <p:cNvPr id="13" name="Freeform 127"/>
          <p:cNvSpPr>
            <a:spLocks/>
          </p:cNvSpPr>
          <p:nvPr/>
        </p:nvSpPr>
        <p:spPr bwMode="auto">
          <a:xfrm>
            <a:off x="609600" y="3962400"/>
            <a:ext cx="8305800" cy="2133600"/>
          </a:xfrm>
          <a:custGeom>
            <a:avLst/>
            <a:gdLst/>
            <a:ahLst/>
            <a:cxnLst>
              <a:cxn ang="0">
                <a:pos x="0" y="0"/>
              </a:cxn>
              <a:cxn ang="0">
                <a:pos x="1488" y="384"/>
              </a:cxn>
              <a:cxn ang="0">
                <a:pos x="2322" y="972"/>
              </a:cxn>
            </a:cxnLst>
            <a:rect l="0" t="0" r="r" b="b"/>
            <a:pathLst>
              <a:path w="2322" h="972">
                <a:moveTo>
                  <a:pt x="0" y="0"/>
                </a:moveTo>
                <a:cubicBezTo>
                  <a:pt x="550" y="111"/>
                  <a:pt x="1101" y="222"/>
                  <a:pt x="1488" y="384"/>
                </a:cubicBezTo>
                <a:cubicBezTo>
                  <a:pt x="1875" y="546"/>
                  <a:pt x="2098" y="759"/>
                  <a:pt x="2322" y="972"/>
                </a:cubicBezTo>
              </a:path>
            </a:pathLst>
          </a:custGeom>
          <a:noFill/>
          <a:ln w="50800" cap="flat" cmpd="sng">
            <a:solidFill>
              <a:srgbClr val="FF0066"/>
            </a:solidFill>
            <a:prstDash val="solid"/>
            <a:round/>
            <a:headEnd type="none" w="med" len="med"/>
            <a:tailEnd type="none" w="med" len="med"/>
          </a:ln>
          <a:effectLst/>
        </p:spPr>
        <p:txBody>
          <a:bodyPr wrap="none" anchor="ctr"/>
          <a:lstStyle/>
          <a:p>
            <a:endParaRPr lang="en-US" dirty="0"/>
          </a:p>
        </p:txBody>
      </p:sp>
      <p:grpSp>
        <p:nvGrpSpPr>
          <p:cNvPr id="14"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15"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16"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17"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8"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19"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20"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21"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22"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23"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24"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
        <p:nvSpPr>
          <p:cNvPr id="25" name="Line 25"/>
          <p:cNvSpPr>
            <a:spLocks noChangeShapeType="1"/>
          </p:cNvSpPr>
          <p:nvPr/>
        </p:nvSpPr>
        <p:spPr bwMode="auto">
          <a:xfrm flipH="1">
            <a:off x="2276475" y="3219450"/>
            <a:ext cx="1371600" cy="1600200"/>
          </a:xfrm>
          <a:prstGeom prst="line">
            <a:avLst/>
          </a:prstGeom>
          <a:noFill/>
          <a:ln w="38100">
            <a:solidFill>
              <a:srgbClr val="0000FF"/>
            </a:solidFill>
            <a:round/>
            <a:headEnd/>
            <a:tailEnd type="triangle" w="med" len="med"/>
          </a:ln>
          <a:effectLst/>
        </p:spPr>
        <p:txBody>
          <a:bodyPr/>
          <a:lstStyle/>
          <a:p>
            <a:endParaRPr lang="en-US" dirty="0"/>
          </a:p>
        </p:txBody>
      </p:sp>
      <p:sp>
        <p:nvSpPr>
          <p:cNvPr id="26" name="Rounded Rectangle 25"/>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The resulting </a:t>
            </a:r>
            <a:r>
              <a:rPr lang="en-US" sz="2000" dirty="0" smtClean="0">
                <a:solidFill>
                  <a:srgbClr val="FFC000"/>
                </a:solidFill>
              </a:rPr>
              <a:t>Differential Frequency Offset (DFO)</a:t>
            </a:r>
            <a:r>
              <a:rPr lang="en-US" sz="2000" dirty="0" smtClean="0">
                <a:solidFill>
                  <a:schemeClr val="bg1">
                    <a:lumMod val="85000"/>
                  </a:schemeClr>
                </a:solidFill>
              </a:rPr>
              <a:t> </a:t>
            </a:r>
            <a:r>
              <a:rPr lang="en-US" sz="2000" dirty="0" smtClean="0">
                <a:solidFill>
                  <a:schemeClr val="bg1"/>
                </a:solidFill>
              </a:rPr>
              <a:t>results in additional location information.</a:t>
            </a:r>
            <a:endParaRPr lang="en-US" sz="2000" dirty="0">
              <a:solidFill>
                <a:schemeClr val="bg1"/>
              </a:solidFill>
            </a:endParaRPr>
          </a:p>
        </p:txBody>
      </p:sp>
      <p:grpSp>
        <p:nvGrpSpPr>
          <p:cNvPr id="27" name="Group 271"/>
          <p:cNvGrpSpPr/>
          <p:nvPr/>
        </p:nvGrpSpPr>
        <p:grpSpPr>
          <a:xfrm>
            <a:off x="3503613" y="2286000"/>
            <a:ext cx="915987" cy="1123950"/>
            <a:chOff x="3503613" y="1114425"/>
            <a:chExt cx="915987" cy="1123950"/>
          </a:xfrm>
        </p:grpSpPr>
        <p:sp>
          <p:nvSpPr>
            <p:cNvPr id="28"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29"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30"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31"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32"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33"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34"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35"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36"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37"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38"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39"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40"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41"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42"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43"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44"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45"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46"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47"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48"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49"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50"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51"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52"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53"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54"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55"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56"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57"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58"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59"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60"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61"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62"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63"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64"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65"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grpSp>
        <p:nvGrpSpPr>
          <p:cNvPr id="66" name="Group 58"/>
          <p:cNvGrpSpPr/>
          <p:nvPr/>
        </p:nvGrpSpPr>
        <p:grpSpPr>
          <a:xfrm>
            <a:off x="2003425" y="2409825"/>
            <a:ext cx="920750" cy="928688"/>
            <a:chOff x="2003425" y="1238250"/>
            <a:chExt cx="920750" cy="928688"/>
          </a:xfrm>
        </p:grpSpPr>
        <p:sp>
          <p:nvSpPr>
            <p:cNvPr id="67" name="Freeform 7"/>
            <p:cNvSpPr>
              <a:spLocks noChangeAspect="1"/>
            </p:cNvSpPr>
            <p:nvPr/>
          </p:nvSpPr>
          <p:spPr bwMode="auto">
            <a:xfrm>
              <a:off x="2422525" y="1706563"/>
              <a:ext cx="142875" cy="176212"/>
            </a:xfrm>
            <a:custGeom>
              <a:avLst/>
              <a:gdLst/>
              <a:ahLst/>
              <a:cxnLst>
                <a:cxn ang="0">
                  <a:pos x="7" y="70"/>
                </a:cxn>
                <a:cxn ang="0">
                  <a:pos x="0" y="197"/>
                </a:cxn>
                <a:cxn ang="0">
                  <a:pos x="182" y="130"/>
                </a:cxn>
                <a:cxn ang="0">
                  <a:pos x="187" y="0"/>
                </a:cxn>
                <a:cxn ang="0">
                  <a:pos x="105" y="24"/>
                </a:cxn>
              </a:cxnLst>
              <a:rect l="0" t="0" r="r" b="b"/>
              <a:pathLst>
                <a:path w="187" h="197">
                  <a:moveTo>
                    <a:pt x="7" y="70"/>
                  </a:moveTo>
                  <a:lnTo>
                    <a:pt x="0" y="197"/>
                  </a:lnTo>
                  <a:lnTo>
                    <a:pt x="182" y="130"/>
                  </a:lnTo>
                  <a:lnTo>
                    <a:pt x="187" y="0"/>
                  </a:lnTo>
                  <a:lnTo>
                    <a:pt x="105" y="24"/>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68" name="Freeform 8"/>
            <p:cNvSpPr>
              <a:spLocks noChangeAspect="1"/>
            </p:cNvSpPr>
            <p:nvPr/>
          </p:nvSpPr>
          <p:spPr bwMode="auto">
            <a:xfrm>
              <a:off x="2003425" y="1238250"/>
              <a:ext cx="498475" cy="554038"/>
            </a:xfrm>
            <a:custGeom>
              <a:avLst/>
              <a:gdLst/>
              <a:ahLst/>
              <a:cxnLst>
                <a:cxn ang="0">
                  <a:pos x="199" y="0"/>
                </a:cxn>
                <a:cxn ang="0">
                  <a:pos x="650" y="542"/>
                </a:cxn>
                <a:cxn ang="0">
                  <a:pos x="494" y="612"/>
                </a:cxn>
                <a:cxn ang="0">
                  <a:pos x="0" y="105"/>
                </a:cxn>
                <a:cxn ang="0">
                  <a:pos x="194" y="0"/>
                </a:cxn>
              </a:cxnLst>
              <a:rect l="0" t="0" r="r" b="b"/>
              <a:pathLst>
                <a:path w="650" h="612">
                  <a:moveTo>
                    <a:pt x="199" y="0"/>
                  </a:moveTo>
                  <a:lnTo>
                    <a:pt x="650" y="542"/>
                  </a:lnTo>
                  <a:lnTo>
                    <a:pt x="494" y="612"/>
                  </a:lnTo>
                  <a:lnTo>
                    <a:pt x="0" y="105"/>
                  </a:lnTo>
                  <a:lnTo>
                    <a:pt x="194"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69" name="Line 9"/>
            <p:cNvSpPr>
              <a:spLocks noChangeAspect="1" noChangeShapeType="1"/>
            </p:cNvSpPr>
            <p:nvPr/>
          </p:nvSpPr>
          <p:spPr bwMode="auto">
            <a:xfrm flipV="1">
              <a:off x="2085975" y="1346200"/>
              <a:ext cx="146050" cy="87313"/>
            </a:xfrm>
            <a:prstGeom prst="line">
              <a:avLst/>
            </a:prstGeom>
            <a:noFill/>
            <a:ln w="1270">
              <a:solidFill>
                <a:srgbClr val="000000"/>
              </a:solidFill>
              <a:round/>
              <a:headEnd/>
              <a:tailEnd/>
            </a:ln>
          </p:spPr>
          <p:txBody>
            <a:bodyPr/>
            <a:lstStyle/>
            <a:p>
              <a:endParaRPr lang="en-US" dirty="0"/>
            </a:p>
          </p:txBody>
        </p:sp>
        <p:sp>
          <p:nvSpPr>
            <p:cNvPr id="70" name="Line 10"/>
            <p:cNvSpPr>
              <a:spLocks noChangeAspect="1" noChangeShapeType="1"/>
            </p:cNvSpPr>
            <p:nvPr/>
          </p:nvSpPr>
          <p:spPr bwMode="auto">
            <a:xfrm flipV="1">
              <a:off x="2165350" y="1444625"/>
              <a:ext cx="136525" cy="80963"/>
            </a:xfrm>
            <a:prstGeom prst="line">
              <a:avLst/>
            </a:prstGeom>
            <a:noFill/>
            <a:ln w="1270">
              <a:solidFill>
                <a:srgbClr val="000000"/>
              </a:solidFill>
              <a:round/>
              <a:headEnd/>
              <a:tailEnd/>
            </a:ln>
          </p:spPr>
          <p:txBody>
            <a:bodyPr/>
            <a:lstStyle/>
            <a:p>
              <a:endParaRPr lang="en-US" dirty="0"/>
            </a:p>
          </p:txBody>
        </p:sp>
        <p:sp>
          <p:nvSpPr>
            <p:cNvPr id="71" name="Line 11"/>
            <p:cNvSpPr>
              <a:spLocks noChangeAspect="1" noChangeShapeType="1"/>
            </p:cNvSpPr>
            <p:nvPr/>
          </p:nvSpPr>
          <p:spPr bwMode="auto">
            <a:xfrm flipV="1">
              <a:off x="2232025" y="1530350"/>
              <a:ext cx="123825" cy="77788"/>
            </a:xfrm>
            <a:prstGeom prst="line">
              <a:avLst/>
            </a:prstGeom>
            <a:noFill/>
            <a:ln w="1270">
              <a:solidFill>
                <a:srgbClr val="000000"/>
              </a:solidFill>
              <a:round/>
              <a:headEnd/>
              <a:tailEnd/>
            </a:ln>
          </p:spPr>
          <p:txBody>
            <a:bodyPr/>
            <a:lstStyle/>
            <a:p>
              <a:endParaRPr lang="en-US" dirty="0"/>
            </a:p>
          </p:txBody>
        </p:sp>
        <p:sp>
          <p:nvSpPr>
            <p:cNvPr id="72" name="Line 12"/>
            <p:cNvSpPr>
              <a:spLocks noChangeAspect="1" noChangeShapeType="1"/>
            </p:cNvSpPr>
            <p:nvPr/>
          </p:nvSpPr>
          <p:spPr bwMode="auto">
            <a:xfrm flipV="1">
              <a:off x="2286000" y="1604963"/>
              <a:ext cx="125412" cy="68262"/>
            </a:xfrm>
            <a:prstGeom prst="line">
              <a:avLst/>
            </a:prstGeom>
            <a:noFill/>
            <a:ln w="1270">
              <a:solidFill>
                <a:srgbClr val="000000"/>
              </a:solidFill>
              <a:round/>
              <a:headEnd/>
              <a:tailEnd/>
            </a:ln>
          </p:spPr>
          <p:txBody>
            <a:bodyPr/>
            <a:lstStyle/>
            <a:p>
              <a:endParaRPr lang="en-US" dirty="0"/>
            </a:p>
          </p:txBody>
        </p:sp>
        <p:sp>
          <p:nvSpPr>
            <p:cNvPr id="73" name="Freeform 13"/>
            <p:cNvSpPr>
              <a:spLocks noChangeAspect="1"/>
            </p:cNvSpPr>
            <p:nvPr/>
          </p:nvSpPr>
          <p:spPr bwMode="auto">
            <a:xfrm>
              <a:off x="2386012" y="1728788"/>
              <a:ext cx="115888" cy="90487"/>
            </a:xfrm>
            <a:custGeom>
              <a:avLst/>
              <a:gdLst/>
              <a:ahLst/>
              <a:cxnLst>
                <a:cxn ang="0">
                  <a:pos x="0" y="72"/>
                </a:cxn>
                <a:cxn ang="0">
                  <a:pos x="130" y="103"/>
                </a:cxn>
                <a:cxn ang="0">
                  <a:pos x="151" y="0"/>
                </a:cxn>
              </a:cxnLst>
              <a:rect l="0" t="0" r="r" b="b"/>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dirty="0"/>
            </a:p>
          </p:txBody>
        </p:sp>
        <p:sp>
          <p:nvSpPr>
            <p:cNvPr id="74" name="Freeform 14"/>
            <p:cNvSpPr>
              <a:spLocks noChangeAspect="1"/>
            </p:cNvSpPr>
            <p:nvPr/>
          </p:nvSpPr>
          <p:spPr bwMode="auto">
            <a:xfrm>
              <a:off x="2498725" y="1706563"/>
              <a:ext cx="127000" cy="263525"/>
            </a:xfrm>
            <a:custGeom>
              <a:avLst/>
              <a:gdLst/>
              <a:ahLst/>
              <a:cxnLst>
                <a:cxn ang="0">
                  <a:pos x="87" y="0"/>
                </a:cxn>
                <a:cxn ang="0">
                  <a:pos x="164" y="108"/>
                </a:cxn>
                <a:cxn ang="0">
                  <a:pos x="159" y="233"/>
                </a:cxn>
                <a:cxn ang="0">
                  <a:pos x="0" y="293"/>
                </a:cxn>
              </a:cxnLst>
              <a:rect l="0" t="0" r="r" b="b"/>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dirty="0"/>
            </a:p>
          </p:txBody>
        </p:sp>
        <p:sp>
          <p:nvSpPr>
            <p:cNvPr id="75" name="Line 15"/>
            <p:cNvSpPr>
              <a:spLocks noChangeAspect="1" noChangeShapeType="1"/>
            </p:cNvSpPr>
            <p:nvPr/>
          </p:nvSpPr>
          <p:spPr bwMode="auto">
            <a:xfrm>
              <a:off x="2562225" y="1822450"/>
              <a:ext cx="58737" cy="88900"/>
            </a:xfrm>
            <a:prstGeom prst="line">
              <a:avLst/>
            </a:prstGeom>
            <a:noFill/>
            <a:ln w="1270">
              <a:solidFill>
                <a:srgbClr val="000000"/>
              </a:solidFill>
              <a:round/>
              <a:headEnd/>
              <a:tailEnd/>
            </a:ln>
          </p:spPr>
          <p:txBody>
            <a:bodyPr/>
            <a:lstStyle/>
            <a:p>
              <a:endParaRPr lang="en-US" dirty="0"/>
            </a:p>
          </p:txBody>
        </p:sp>
        <p:sp>
          <p:nvSpPr>
            <p:cNvPr id="76" name="Freeform 16"/>
            <p:cNvSpPr>
              <a:spLocks noChangeAspect="1"/>
            </p:cNvSpPr>
            <p:nvPr/>
          </p:nvSpPr>
          <p:spPr bwMode="auto">
            <a:xfrm>
              <a:off x="2557462" y="1949450"/>
              <a:ext cx="227013" cy="217488"/>
            </a:xfrm>
            <a:custGeom>
              <a:avLst/>
              <a:gdLst/>
              <a:ahLst/>
              <a:cxnLst>
                <a:cxn ang="0">
                  <a:pos x="125" y="0"/>
                </a:cxn>
                <a:cxn ang="0">
                  <a:pos x="295" y="199"/>
                </a:cxn>
                <a:cxn ang="0">
                  <a:pos x="178" y="240"/>
                </a:cxn>
                <a:cxn ang="0">
                  <a:pos x="0" y="53"/>
                </a:cxn>
                <a:cxn ang="0">
                  <a:pos x="125" y="0"/>
                </a:cxn>
              </a:cxnLst>
              <a:rect l="0" t="0" r="r" b="b"/>
              <a:pathLst>
                <a:path w="295" h="240">
                  <a:moveTo>
                    <a:pt x="125" y="0"/>
                  </a:moveTo>
                  <a:lnTo>
                    <a:pt x="295" y="199"/>
                  </a:lnTo>
                  <a:lnTo>
                    <a:pt x="178" y="240"/>
                  </a:lnTo>
                  <a:lnTo>
                    <a:pt x="0" y="53"/>
                  </a:lnTo>
                  <a:lnTo>
                    <a:pt x="125" y="0"/>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77" name="Line 17"/>
            <p:cNvSpPr>
              <a:spLocks noChangeAspect="1" noChangeShapeType="1"/>
            </p:cNvSpPr>
            <p:nvPr/>
          </p:nvSpPr>
          <p:spPr bwMode="auto">
            <a:xfrm flipH="1" flipV="1">
              <a:off x="2590800" y="1933575"/>
              <a:ext cx="61912" cy="15875"/>
            </a:xfrm>
            <a:prstGeom prst="line">
              <a:avLst/>
            </a:prstGeom>
            <a:noFill/>
            <a:ln w="1270">
              <a:solidFill>
                <a:srgbClr val="000000"/>
              </a:solidFill>
              <a:round/>
              <a:headEnd/>
              <a:tailEnd/>
            </a:ln>
          </p:spPr>
          <p:txBody>
            <a:bodyPr/>
            <a:lstStyle/>
            <a:p>
              <a:endParaRPr lang="en-US" dirty="0"/>
            </a:p>
          </p:txBody>
        </p:sp>
        <p:sp>
          <p:nvSpPr>
            <p:cNvPr id="78" name="Freeform 18"/>
            <p:cNvSpPr>
              <a:spLocks noChangeAspect="1"/>
            </p:cNvSpPr>
            <p:nvPr/>
          </p:nvSpPr>
          <p:spPr bwMode="auto">
            <a:xfrm>
              <a:off x="2473325" y="1814513"/>
              <a:ext cx="19050" cy="7937"/>
            </a:xfrm>
            <a:custGeom>
              <a:avLst/>
              <a:gdLst/>
              <a:ahLst/>
              <a:cxnLst>
                <a:cxn ang="0">
                  <a:pos x="22" y="5"/>
                </a:cxn>
                <a:cxn ang="0">
                  <a:pos x="15" y="0"/>
                </a:cxn>
                <a:cxn ang="0">
                  <a:pos x="0" y="5"/>
                </a:cxn>
                <a:cxn ang="0">
                  <a:pos x="15" y="7"/>
                </a:cxn>
                <a:cxn ang="0">
                  <a:pos x="22" y="5"/>
                </a:cxn>
              </a:cxnLst>
              <a:rect l="0" t="0" r="r" b="b"/>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dirty="0"/>
            </a:p>
          </p:txBody>
        </p:sp>
        <p:sp>
          <p:nvSpPr>
            <p:cNvPr id="79" name="Freeform 19"/>
            <p:cNvSpPr>
              <a:spLocks noChangeAspect="1"/>
            </p:cNvSpPr>
            <p:nvPr/>
          </p:nvSpPr>
          <p:spPr bwMode="auto">
            <a:xfrm>
              <a:off x="2651125" y="2071688"/>
              <a:ext cx="88900" cy="39687"/>
            </a:xfrm>
            <a:custGeom>
              <a:avLst/>
              <a:gdLst/>
              <a:ahLst/>
              <a:cxnLst>
                <a:cxn ang="0">
                  <a:pos x="0" y="46"/>
                </a:cxn>
                <a:cxn ang="0">
                  <a:pos x="105" y="5"/>
                </a:cxn>
                <a:cxn ang="0">
                  <a:pos x="115" y="0"/>
                </a:cxn>
              </a:cxnLst>
              <a:rect l="0" t="0" r="r" b="b"/>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dirty="0"/>
            </a:p>
          </p:txBody>
        </p:sp>
        <p:sp>
          <p:nvSpPr>
            <p:cNvPr id="80" name="Line 20"/>
            <p:cNvSpPr>
              <a:spLocks noChangeAspect="1" noChangeShapeType="1"/>
            </p:cNvSpPr>
            <p:nvPr/>
          </p:nvSpPr>
          <p:spPr bwMode="auto">
            <a:xfrm flipV="1">
              <a:off x="2600325" y="2006600"/>
              <a:ext cx="92075" cy="41275"/>
            </a:xfrm>
            <a:prstGeom prst="line">
              <a:avLst/>
            </a:prstGeom>
            <a:noFill/>
            <a:ln w="1270">
              <a:solidFill>
                <a:srgbClr val="000000"/>
              </a:solidFill>
              <a:round/>
              <a:headEnd/>
              <a:tailEnd/>
            </a:ln>
          </p:spPr>
          <p:txBody>
            <a:bodyPr/>
            <a:lstStyle/>
            <a:p>
              <a:endParaRPr lang="en-US" dirty="0"/>
            </a:p>
          </p:txBody>
        </p:sp>
        <p:sp>
          <p:nvSpPr>
            <p:cNvPr id="81" name="Line 21"/>
            <p:cNvSpPr>
              <a:spLocks noChangeAspect="1" noChangeShapeType="1"/>
            </p:cNvSpPr>
            <p:nvPr/>
          </p:nvSpPr>
          <p:spPr bwMode="auto">
            <a:xfrm flipV="1">
              <a:off x="2625725" y="2041525"/>
              <a:ext cx="92075" cy="44450"/>
            </a:xfrm>
            <a:prstGeom prst="line">
              <a:avLst/>
            </a:prstGeom>
            <a:noFill/>
            <a:ln w="1270">
              <a:solidFill>
                <a:srgbClr val="000000"/>
              </a:solidFill>
              <a:round/>
              <a:headEnd/>
              <a:tailEnd/>
            </a:ln>
          </p:spPr>
          <p:txBody>
            <a:bodyPr/>
            <a:lstStyle/>
            <a:p>
              <a:endParaRPr lang="en-US" dirty="0"/>
            </a:p>
          </p:txBody>
        </p:sp>
        <p:sp>
          <p:nvSpPr>
            <p:cNvPr id="82" name="Freeform 22"/>
            <p:cNvSpPr>
              <a:spLocks noChangeAspect="1"/>
            </p:cNvSpPr>
            <p:nvPr/>
          </p:nvSpPr>
          <p:spPr bwMode="auto">
            <a:xfrm>
              <a:off x="2676525" y="2103438"/>
              <a:ext cx="85725" cy="41275"/>
            </a:xfrm>
            <a:custGeom>
              <a:avLst/>
              <a:gdLst/>
              <a:ahLst/>
              <a:cxnLst>
                <a:cxn ang="0">
                  <a:pos x="0" y="48"/>
                </a:cxn>
                <a:cxn ang="0">
                  <a:pos x="113" y="0"/>
                </a:cxn>
                <a:cxn ang="0">
                  <a:pos x="113" y="0"/>
                </a:cxn>
              </a:cxnLst>
              <a:rect l="0" t="0" r="r" b="b"/>
              <a:pathLst>
                <a:path w="113" h="48">
                  <a:moveTo>
                    <a:pt x="0" y="48"/>
                  </a:moveTo>
                  <a:lnTo>
                    <a:pt x="113" y="0"/>
                  </a:lnTo>
                  <a:lnTo>
                    <a:pt x="113" y="0"/>
                  </a:lnTo>
                </a:path>
              </a:pathLst>
            </a:custGeom>
            <a:noFill/>
            <a:ln w="1270">
              <a:solidFill>
                <a:srgbClr val="000000"/>
              </a:solidFill>
              <a:prstDash val="solid"/>
              <a:round/>
              <a:headEnd/>
              <a:tailEnd/>
            </a:ln>
          </p:spPr>
          <p:txBody>
            <a:bodyPr/>
            <a:lstStyle/>
            <a:p>
              <a:endParaRPr lang="en-US" dirty="0"/>
            </a:p>
          </p:txBody>
        </p:sp>
        <p:sp>
          <p:nvSpPr>
            <p:cNvPr id="83" name="Line 23"/>
            <p:cNvSpPr>
              <a:spLocks noChangeAspect="1" noChangeShapeType="1"/>
            </p:cNvSpPr>
            <p:nvPr/>
          </p:nvSpPr>
          <p:spPr bwMode="auto">
            <a:xfrm flipV="1">
              <a:off x="2574925" y="1970088"/>
              <a:ext cx="95250" cy="46037"/>
            </a:xfrm>
            <a:prstGeom prst="line">
              <a:avLst/>
            </a:prstGeom>
            <a:noFill/>
            <a:ln w="1270">
              <a:solidFill>
                <a:srgbClr val="000000"/>
              </a:solidFill>
              <a:round/>
              <a:headEnd/>
              <a:tailEnd/>
            </a:ln>
          </p:spPr>
          <p:txBody>
            <a:bodyPr/>
            <a:lstStyle/>
            <a:p>
              <a:endParaRPr lang="en-US" dirty="0"/>
            </a:p>
          </p:txBody>
        </p:sp>
        <p:sp>
          <p:nvSpPr>
            <p:cNvPr id="84" name="Line 24"/>
            <p:cNvSpPr>
              <a:spLocks noChangeAspect="1" noChangeShapeType="1"/>
            </p:cNvSpPr>
            <p:nvPr/>
          </p:nvSpPr>
          <p:spPr bwMode="auto">
            <a:xfrm flipV="1">
              <a:off x="2354262" y="1685925"/>
              <a:ext cx="119063" cy="68263"/>
            </a:xfrm>
            <a:prstGeom prst="line">
              <a:avLst/>
            </a:prstGeom>
            <a:noFill/>
            <a:ln w="1270">
              <a:solidFill>
                <a:srgbClr val="000000"/>
              </a:solidFill>
              <a:round/>
              <a:headEnd/>
              <a:tailEnd/>
            </a:ln>
          </p:spPr>
          <p:txBody>
            <a:bodyPr/>
            <a:lstStyle/>
            <a:p>
              <a:endParaRPr lang="en-US" dirty="0"/>
            </a:p>
          </p:txBody>
        </p:sp>
        <p:sp>
          <p:nvSpPr>
            <p:cNvPr id="85" name="Freeform 25"/>
            <p:cNvSpPr>
              <a:spLocks noChangeAspect="1"/>
            </p:cNvSpPr>
            <p:nvPr/>
          </p:nvSpPr>
          <p:spPr bwMode="auto">
            <a:xfrm>
              <a:off x="2620962" y="1754188"/>
              <a:ext cx="61913" cy="77787"/>
            </a:xfrm>
            <a:custGeom>
              <a:avLst/>
              <a:gdLst/>
              <a:ahLst/>
              <a:cxnLst>
                <a:cxn ang="0">
                  <a:pos x="84" y="0"/>
                </a:cxn>
                <a:cxn ang="0">
                  <a:pos x="14" y="86"/>
                </a:cxn>
                <a:cxn ang="0">
                  <a:pos x="0" y="81"/>
                </a:cxn>
              </a:cxnLst>
              <a:rect l="0" t="0" r="r" b="b"/>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dirty="0"/>
            </a:p>
          </p:txBody>
        </p:sp>
        <p:sp>
          <p:nvSpPr>
            <p:cNvPr id="86" name="Freeform 26"/>
            <p:cNvSpPr>
              <a:spLocks noChangeAspect="1"/>
            </p:cNvSpPr>
            <p:nvPr/>
          </p:nvSpPr>
          <p:spPr bwMode="auto">
            <a:xfrm>
              <a:off x="2590800" y="1749425"/>
              <a:ext cx="111125" cy="131763"/>
            </a:xfrm>
            <a:custGeom>
              <a:avLst/>
              <a:gdLst/>
              <a:ahLst/>
              <a:cxnLst>
                <a:cxn ang="0">
                  <a:pos x="36" y="36"/>
                </a:cxn>
                <a:cxn ang="0">
                  <a:pos x="12" y="65"/>
                </a:cxn>
                <a:cxn ang="0">
                  <a:pos x="0" y="91"/>
                </a:cxn>
                <a:cxn ang="0">
                  <a:pos x="0" y="115"/>
                </a:cxn>
                <a:cxn ang="0">
                  <a:pos x="12" y="137"/>
                </a:cxn>
                <a:cxn ang="0">
                  <a:pos x="36" y="146"/>
                </a:cxn>
                <a:cxn ang="0">
                  <a:pos x="60" y="146"/>
                </a:cxn>
                <a:cxn ang="0">
                  <a:pos x="84" y="132"/>
                </a:cxn>
                <a:cxn ang="0">
                  <a:pos x="113" y="110"/>
                </a:cxn>
                <a:cxn ang="0">
                  <a:pos x="132" y="84"/>
                </a:cxn>
                <a:cxn ang="0">
                  <a:pos x="141" y="55"/>
                </a:cxn>
                <a:cxn ang="0">
                  <a:pos x="141" y="31"/>
                </a:cxn>
                <a:cxn ang="0">
                  <a:pos x="132" y="12"/>
                </a:cxn>
                <a:cxn ang="0">
                  <a:pos x="113" y="0"/>
                </a:cxn>
                <a:cxn ang="0">
                  <a:pos x="86" y="0"/>
                </a:cxn>
                <a:cxn ang="0">
                  <a:pos x="60" y="14"/>
                </a:cxn>
                <a:cxn ang="0">
                  <a:pos x="36" y="36"/>
                </a:cxn>
              </a:cxnLst>
              <a:rect l="0" t="0" r="r" b="b"/>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87" name="Freeform 27"/>
            <p:cNvSpPr>
              <a:spLocks noChangeAspect="1"/>
            </p:cNvSpPr>
            <p:nvPr/>
          </p:nvSpPr>
          <p:spPr bwMode="auto">
            <a:xfrm>
              <a:off x="2657475" y="1822450"/>
              <a:ext cx="12700" cy="20638"/>
            </a:xfrm>
            <a:custGeom>
              <a:avLst/>
              <a:gdLst/>
              <a:ahLst/>
              <a:cxnLst>
                <a:cxn ang="0">
                  <a:pos x="3" y="5"/>
                </a:cxn>
                <a:cxn ang="0">
                  <a:pos x="0" y="24"/>
                </a:cxn>
                <a:cxn ang="0">
                  <a:pos x="20" y="19"/>
                </a:cxn>
                <a:cxn ang="0">
                  <a:pos x="20" y="0"/>
                </a:cxn>
                <a:cxn ang="0">
                  <a:pos x="3" y="5"/>
                </a:cxn>
              </a:cxnLst>
              <a:rect l="0" t="0" r="r" b="b"/>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dirty="0"/>
            </a:p>
          </p:txBody>
        </p:sp>
        <p:sp>
          <p:nvSpPr>
            <p:cNvPr id="88" name="Freeform 28"/>
            <p:cNvSpPr>
              <a:spLocks noChangeAspect="1"/>
            </p:cNvSpPr>
            <p:nvPr/>
          </p:nvSpPr>
          <p:spPr bwMode="auto">
            <a:xfrm>
              <a:off x="2638425" y="1808163"/>
              <a:ext cx="14287" cy="33337"/>
            </a:xfrm>
            <a:custGeom>
              <a:avLst/>
              <a:gdLst/>
              <a:ahLst/>
              <a:cxnLst>
                <a:cxn ang="0">
                  <a:pos x="22" y="36"/>
                </a:cxn>
                <a:cxn ang="0">
                  <a:pos x="5" y="0"/>
                </a:cxn>
                <a:cxn ang="0">
                  <a:pos x="0" y="0"/>
                </a:cxn>
              </a:cxnLst>
              <a:rect l="0" t="0" r="r" b="b"/>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dirty="0"/>
            </a:p>
          </p:txBody>
        </p:sp>
        <p:sp>
          <p:nvSpPr>
            <p:cNvPr id="89" name="Freeform 29"/>
            <p:cNvSpPr>
              <a:spLocks noChangeAspect="1"/>
            </p:cNvSpPr>
            <p:nvPr/>
          </p:nvSpPr>
          <p:spPr bwMode="auto">
            <a:xfrm>
              <a:off x="2638425" y="1798638"/>
              <a:ext cx="31750" cy="23812"/>
            </a:xfrm>
            <a:custGeom>
              <a:avLst/>
              <a:gdLst/>
              <a:ahLst/>
              <a:cxnLst>
                <a:cxn ang="0">
                  <a:pos x="41" y="24"/>
                </a:cxn>
                <a:cxn ang="0">
                  <a:pos x="7" y="10"/>
                </a:cxn>
                <a:cxn ang="0">
                  <a:pos x="0" y="0"/>
                </a:cxn>
              </a:cxnLst>
              <a:rect l="0" t="0" r="r" b="b"/>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dirty="0"/>
            </a:p>
          </p:txBody>
        </p:sp>
        <p:sp>
          <p:nvSpPr>
            <p:cNvPr id="90" name="Freeform 30"/>
            <p:cNvSpPr>
              <a:spLocks noChangeAspect="1"/>
            </p:cNvSpPr>
            <p:nvPr/>
          </p:nvSpPr>
          <p:spPr bwMode="auto">
            <a:xfrm>
              <a:off x="2633662" y="1798638"/>
              <a:ext cx="11113" cy="9525"/>
            </a:xfrm>
            <a:custGeom>
              <a:avLst/>
              <a:gdLst/>
              <a:ahLst/>
              <a:cxnLst>
                <a:cxn ang="0">
                  <a:pos x="5" y="10"/>
                </a:cxn>
                <a:cxn ang="0">
                  <a:pos x="0" y="10"/>
                </a:cxn>
                <a:cxn ang="0">
                  <a:pos x="0" y="5"/>
                </a:cxn>
                <a:cxn ang="0">
                  <a:pos x="0" y="0"/>
                </a:cxn>
                <a:cxn ang="0">
                  <a:pos x="5" y="0"/>
                </a:cxn>
                <a:cxn ang="0">
                  <a:pos x="7" y="0"/>
                </a:cxn>
                <a:cxn ang="0">
                  <a:pos x="10" y="5"/>
                </a:cxn>
              </a:cxnLst>
              <a:rect l="0" t="0" r="r" b="b"/>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dirty="0"/>
            </a:p>
          </p:txBody>
        </p:sp>
        <p:sp>
          <p:nvSpPr>
            <p:cNvPr id="91" name="Line 31"/>
            <p:cNvSpPr>
              <a:spLocks noChangeAspect="1" noChangeShapeType="1"/>
            </p:cNvSpPr>
            <p:nvPr/>
          </p:nvSpPr>
          <p:spPr bwMode="auto">
            <a:xfrm flipV="1">
              <a:off x="2557462" y="1944688"/>
              <a:ext cx="1588" cy="52387"/>
            </a:xfrm>
            <a:prstGeom prst="line">
              <a:avLst/>
            </a:prstGeom>
            <a:noFill/>
            <a:ln w="1270">
              <a:solidFill>
                <a:srgbClr val="000000"/>
              </a:solidFill>
              <a:round/>
              <a:headEnd/>
              <a:tailEnd/>
            </a:ln>
          </p:spPr>
          <p:txBody>
            <a:bodyPr/>
            <a:lstStyle/>
            <a:p>
              <a:endParaRPr lang="en-US" dirty="0"/>
            </a:p>
          </p:txBody>
        </p:sp>
        <p:sp>
          <p:nvSpPr>
            <p:cNvPr id="92" name="Freeform 32"/>
            <p:cNvSpPr>
              <a:spLocks noChangeAspect="1"/>
            </p:cNvSpPr>
            <p:nvPr/>
          </p:nvSpPr>
          <p:spPr bwMode="auto">
            <a:xfrm>
              <a:off x="2589212" y="1779588"/>
              <a:ext cx="23813" cy="52387"/>
            </a:xfrm>
            <a:custGeom>
              <a:avLst/>
              <a:gdLst/>
              <a:ahLst/>
              <a:cxnLst>
                <a:cxn ang="0">
                  <a:pos x="29" y="9"/>
                </a:cxn>
                <a:cxn ang="0">
                  <a:pos x="3" y="0"/>
                </a:cxn>
                <a:cxn ang="0">
                  <a:pos x="0" y="36"/>
                </a:cxn>
                <a:cxn ang="0">
                  <a:pos x="3" y="57"/>
                </a:cxn>
                <a:cxn ang="0">
                  <a:pos x="5" y="55"/>
                </a:cxn>
              </a:cxnLst>
              <a:rect l="0" t="0" r="r" b="b"/>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dirty="0"/>
            </a:p>
          </p:txBody>
        </p:sp>
        <p:sp>
          <p:nvSpPr>
            <p:cNvPr id="93" name="Freeform 33"/>
            <p:cNvSpPr>
              <a:spLocks noChangeAspect="1"/>
            </p:cNvSpPr>
            <p:nvPr/>
          </p:nvSpPr>
          <p:spPr bwMode="auto">
            <a:xfrm>
              <a:off x="2511425" y="1871663"/>
              <a:ext cx="41275" cy="23812"/>
            </a:xfrm>
            <a:custGeom>
              <a:avLst/>
              <a:gdLst/>
              <a:ahLst/>
              <a:cxnLst>
                <a:cxn ang="0">
                  <a:pos x="7" y="27"/>
                </a:cxn>
                <a:cxn ang="0">
                  <a:pos x="55" y="0"/>
                </a:cxn>
                <a:cxn ang="0">
                  <a:pos x="0" y="20"/>
                </a:cxn>
              </a:cxnLst>
              <a:rect l="0" t="0" r="r" b="b"/>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dirty="0"/>
            </a:p>
          </p:txBody>
        </p:sp>
        <p:sp>
          <p:nvSpPr>
            <p:cNvPr id="94" name="Freeform 34"/>
            <p:cNvSpPr>
              <a:spLocks noChangeAspect="1"/>
            </p:cNvSpPr>
            <p:nvPr/>
          </p:nvSpPr>
          <p:spPr bwMode="auto">
            <a:xfrm>
              <a:off x="2543175" y="1871663"/>
              <a:ext cx="31750" cy="57150"/>
            </a:xfrm>
            <a:custGeom>
              <a:avLst/>
              <a:gdLst/>
              <a:ahLst/>
              <a:cxnLst>
                <a:cxn ang="0">
                  <a:pos x="14" y="0"/>
                </a:cxn>
                <a:cxn ang="0">
                  <a:pos x="41" y="36"/>
                </a:cxn>
                <a:cxn ang="0">
                  <a:pos x="0" y="63"/>
                </a:cxn>
              </a:cxnLst>
              <a:rect l="0" t="0" r="r" b="b"/>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dirty="0"/>
            </a:p>
          </p:txBody>
        </p:sp>
        <p:sp>
          <p:nvSpPr>
            <p:cNvPr id="95" name="Line 35"/>
            <p:cNvSpPr>
              <a:spLocks noChangeAspect="1" noChangeShapeType="1"/>
            </p:cNvSpPr>
            <p:nvPr/>
          </p:nvSpPr>
          <p:spPr bwMode="auto">
            <a:xfrm flipV="1">
              <a:off x="2544762" y="1943100"/>
              <a:ext cx="4763" cy="50800"/>
            </a:xfrm>
            <a:prstGeom prst="line">
              <a:avLst/>
            </a:prstGeom>
            <a:noFill/>
            <a:ln w="1270">
              <a:solidFill>
                <a:srgbClr val="000000"/>
              </a:solidFill>
              <a:round/>
              <a:headEnd/>
              <a:tailEnd/>
            </a:ln>
          </p:spPr>
          <p:txBody>
            <a:bodyPr/>
            <a:lstStyle/>
            <a:p>
              <a:endParaRPr lang="en-US" dirty="0"/>
            </a:p>
          </p:txBody>
        </p:sp>
        <p:sp>
          <p:nvSpPr>
            <p:cNvPr id="96" name="Freeform 36"/>
            <p:cNvSpPr>
              <a:spLocks noChangeAspect="1"/>
            </p:cNvSpPr>
            <p:nvPr/>
          </p:nvSpPr>
          <p:spPr bwMode="auto">
            <a:xfrm>
              <a:off x="2416175" y="1879600"/>
              <a:ext cx="158750" cy="136525"/>
            </a:xfrm>
            <a:custGeom>
              <a:avLst/>
              <a:gdLst/>
              <a:ahLst/>
              <a:cxnLst>
                <a:cxn ang="0">
                  <a:pos x="130" y="10"/>
                </a:cxn>
                <a:cxn ang="0">
                  <a:pos x="166" y="31"/>
                </a:cxn>
                <a:cxn ang="0">
                  <a:pos x="192" y="60"/>
                </a:cxn>
                <a:cxn ang="0">
                  <a:pos x="207" y="86"/>
                </a:cxn>
                <a:cxn ang="0">
                  <a:pos x="207" y="115"/>
                </a:cxn>
                <a:cxn ang="0">
                  <a:pos x="188" y="134"/>
                </a:cxn>
                <a:cxn ang="0">
                  <a:pos x="159" y="149"/>
                </a:cxn>
                <a:cxn ang="0">
                  <a:pos x="118" y="149"/>
                </a:cxn>
                <a:cxn ang="0">
                  <a:pos x="77" y="137"/>
                </a:cxn>
                <a:cxn ang="0">
                  <a:pos x="41" y="115"/>
                </a:cxn>
                <a:cxn ang="0">
                  <a:pos x="15" y="89"/>
                </a:cxn>
                <a:cxn ang="0">
                  <a:pos x="0" y="60"/>
                </a:cxn>
                <a:cxn ang="0">
                  <a:pos x="3" y="31"/>
                </a:cxn>
                <a:cxn ang="0">
                  <a:pos x="20" y="10"/>
                </a:cxn>
                <a:cxn ang="0">
                  <a:pos x="51" y="0"/>
                </a:cxn>
                <a:cxn ang="0">
                  <a:pos x="87" y="0"/>
                </a:cxn>
                <a:cxn ang="0">
                  <a:pos x="130" y="10"/>
                </a:cxn>
              </a:cxnLst>
              <a:rect l="0" t="0" r="r" b="b"/>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dirty="0"/>
            </a:p>
          </p:txBody>
        </p:sp>
        <p:sp>
          <p:nvSpPr>
            <p:cNvPr id="97" name="Freeform 37"/>
            <p:cNvSpPr>
              <a:spLocks noChangeAspect="1"/>
            </p:cNvSpPr>
            <p:nvPr/>
          </p:nvSpPr>
          <p:spPr bwMode="auto">
            <a:xfrm>
              <a:off x="2473325" y="1963738"/>
              <a:ext cx="28575" cy="23812"/>
            </a:xfrm>
            <a:custGeom>
              <a:avLst/>
              <a:gdLst/>
              <a:ahLst/>
              <a:cxnLst>
                <a:cxn ang="0">
                  <a:pos x="27" y="0"/>
                </a:cxn>
                <a:cxn ang="0">
                  <a:pos x="41" y="19"/>
                </a:cxn>
                <a:cxn ang="0">
                  <a:pos x="15" y="27"/>
                </a:cxn>
                <a:cxn ang="0">
                  <a:pos x="0" y="5"/>
                </a:cxn>
                <a:cxn ang="0">
                  <a:pos x="27" y="0"/>
                </a:cxn>
              </a:cxnLst>
              <a:rect l="0" t="0" r="r" b="b"/>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98" name="Freeform 38"/>
            <p:cNvSpPr>
              <a:spLocks noChangeAspect="1"/>
            </p:cNvSpPr>
            <p:nvPr/>
          </p:nvSpPr>
          <p:spPr bwMode="auto">
            <a:xfrm>
              <a:off x="2501900" y="1928813"/>
              <a:ext cx="3175" cy="50800"/>
            </a:xfrm>
            <a:custGeom>
              <a:avLst/>
              <a:gdLst/>
              <a:ahLst/>
              <a:cxnLst>
                <a:cxn ang="0">
                  <a:pos x="0" y="57"/>
                </a:cxn>
                <a:cxn ang="0">
                  <a:pos x="0" y="7"/>
                </a:cxn>
                <a:cxn ang="0">
                  <a:pos x="3" y="0"/>
                </a:cxn>
              </a:cxnLst>
              <a:rect l="0" t="0" r="r" b="b"/>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dirty="0"/>
            </a:p>
          </p:txBody>
        </p:sp>
        <p:sp>
          <p:nvSpPr>
            <p:cNvPr id="99" name="Freeform 39"/>
            <p:cNvSpPr>
              <a:spLocks noChangeAspect="1"/>
            </p:cNvSpPr>
            <p:nvPr/>
          </p:nvSpPr>
          <p:spPr bwMode="auto">
            <a:xfrm>
              <a:off x="2473325" y="1928813"/>
              <a:ext cx="28575" cy="36512"/>
            </a:xfrm>
            <a:custGeom>
              <a:avLst/>
              <a:gdLst/>
              <a:ahLst/>
              <a:cxnLst>
                <a:cxn ang="0">
                  <a:pos x="0" y="43"/>
                </a:cxn>
                <a:cxn ang="0">
                  <a:pos x="36" y="7"/>
                </a:cxn>
                <a:cxn ang="0">
                  <a:pos x="41" y="0"/>
                </a:cxn>
              </a:cxnLst>
              <a:rect l="0" t="0" r="r" b="b"/>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dirty="0"/>
            </a:p>
          </p:txBody>
        </p:sp>
        <p:sp>
          <p:nvSpPr>
            <p:cNvPr id="100" name="Freeform 40"/>
            <p:cNvSpPr>
              <a:spLocks noChangeAspect="1"/>
            </p:cNvSpPr>
            <p:nvPr/>
          </p:nvSpPr>
          <p:spPr bwMode="auto">
            <a:xfrm>
              <a:off x="2498725" y="1924050"/>
              <a:ext cx="6350" cy="9525"/>
            </a:xfrm>
            <a:custGeom>
              <a:avLst/>
              <a:gdLst/>
              <a:ahLst/>
              <a:cxnLst>
                <a:cxn ang="0">
                  <a:pos x="8" y="10"/>
                </a:cxn>
                <a:cxn ang="0">
                  <a:pos x="10" y="10"/>
                </a:cxn>
                <a:cxn ang="0">
                  <a:pos x="10" y="5"/>
                </a:cxn>
                <a:cxn ang="0">
                  <a:pos x="8" y="0"/>
                </a:cxn>
                <a:cxn ang="0">
                  <a:pos x="3" y="0"/>
                </a:cxn>
                <a:cxn ang="0">
                  <a:pos x="0" y="5"/>
                </a:cxn>
                <a:cxn ang="0">
                  <a:pos x="0" y="7"/>
                </a:cxn>
              </a:cxnLst>
              <a:rect l="0" t="0" r="r" b="b"/>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dirty="0"/>
            </a:p>
          </p:txBody>
        </p:sp>
        <p:sp>
          <p:nvSpPr>
            <p:cNvPr id="101" name="Line 41"/>
            <p:cNvSpPr>
              <a:spLocks noChangeAspect="1" noChangeShapeType="1"/>
            </p:cNvSpPr>
            <p:nvPr/>
          </p:nvSpPr>
          <p:spPr bwMode="auto">
            <a:xfrm>
              <a:off x="2417762" y="1882775"/>
              <a:ext cx="11113" cy="14288"/>
            </a:xfrm>
            <a:prstGeom prst="line">
              <a:avLst/>
            </a:prstGeom>
            <a:noFill/>
            <a:ln w="1270">
              <a:solidFill>
                <a:srgbClr val="000000"/>
              </a:solidFill>
              <a:round/>
              <a:headEnd/>
              <a:tailEnd/>
            </a:ln>
          </p:spPr>
          <p:txBody>
            <a:bodyPr/>
            <a:lstStyle/>
            <a:p>
              <a:endParaRPr lang="en-US" dirty="0"/>
            </a:p>
          </p:txBody>
        </p:sp>
        <p:sp>
          <p:nvSpPr>
            <p:cNvPr id="102" name="Rectangle 109"/>
            <p:cNvSpPr>
              <a:spLocks noChangeAspect="1" noChangeArrowheads="1"/>
            </p:cNvSpPr>
            <p:nvPr/>
          </p:nvSpPr>
          <p:spPr bwMode="auto">
            <a:xfrm>
              <a:off x="2525712" y="1370013"/>
              <a:ext cx="133350" cy="152400"/>
            </a:xfrm>
            <a:prstGeom prst="rect">
              <a:avLst/>
            </a:prstGeom>
            <a:noFill/>
            <a:ln w="9525">
              <a:noFill/>
              <a:miter lim="800000"/>
              <a:headEnd/>
              <a:tailEnd/>
            </a:ln>
          </p:spPr>
          <p:txBody>
            <a:bodyPr/>
            <a:lstStyle/>
            <a:p>
              <a:endParaRPr lang="en-US" dirty="0"/>
            </a:p>
          </p:txBody>
        </p:sp>
        <p:sp>
          <p:nvSpPr>
            <p:cNvPr id="103" name="Rectangle 110"/>
            <p:cNvSpPr>
              <a:spLocks noChangeAspect="1" noChangeArrowheads="1"/>
            </p:cNvSpPr>
            <p:nvPr/>
          </p:nvSpPr>
          <p:spPr bwMode="auto">
            <a:xfrm>
              <a:off x="2811462" y="1514475"/>
              <a:ext cx="112713" cy="200025"/>
            </a:xfrm>
            <a:prstGeom prst="rect">
              <a:avLst/>
            </a:prstGeom>
            <a:noFill/>
            <a:ln w="9525">
              <a:noFill/>
              <a:miter lim="800000"/>
              <a:headEnd/>
              <a:tailEnd/>
            </a:ln>
          </p:spPr>
          <p:txBody>
            <a:bodyPr/>
            <a:lstStyle/>
            <a:p>
              <a:endParaRPr lang="en-US" dirty="0"/>
            </a:p>
          </p:txBody>
        </p:sp>
      </p:grpSp>
      <p:grpSp>
        <p:nvGrpSpPr>
          <p:cNvPr id="104" name="Group 103"/>
          <p:cNvGrpSpPr/>
          <p:nvPr/>
        </p:nvGrpSpPr>
        <p:grpSpPr>
          <a:xfrm>
            <a:off x="2924175" y="5013176"/>
            <a:ext cx="3040062" cy="1590675"/>
            <a:chOff x="735013" y="3149748"/>
            <a:chExt cx="3040062" cy="1590675"/>
          </a:xfrm>
        </p:grpSpPr>
        <p:pic>
          <p:nvPicPr>
            <p:cNvPr id="105" name="Picture 19" descr="bpsk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13" y="3149748"/>
              <a:ext cx="3040062" cy="1590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6" name="Rectangle 20"/>
            <p:cNvSpPr>
              <a:spLocks noChangeArrowheads="1"/>
            </p:cNvSpPr>
            <p:nvPr/>
          </p:nvSpPr>
          <p:spPr bwMode="auto">
            <a:xfrm>
              <a:off x="1590675" y="3273573"/>
              <a:ext cx="1892300" cy="541338"/>
            </a:xfrm>
            <a:prstGeom prst="rect">
              <a:avLst/>
            </a:prstGeom>
            <a:solidFill>
              <a:srgbClr val="FFFF99">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mbria" pitchFamily="18" charset="0"/>
              </a:endParaRPr>
            </a:p>
          </p:txBody>
        </p:sp>
        <p:sp>
          <p:nvSpPr>
            <p:cNvPr id="107" name="Rectangle 21"/>
            <p:cNvSpPr>
              <a:spLocks noChangeArrowheads="1"/>
            </p:cNvSpPr>
            <p:nvPr/>
          </p:nvSpPr>
          <p:spPr bwMode="auto">
            <a:xfrm>
              <a:off x="1127125" y="4016523"/>
              <a:ext cx="1874838" cy="547688"/>
            </a:xfrm>
            <a:prstGeom prst="rect">
              <a:avLst/>
            </a:prstGeom>
            <a:solidFill>
              <a:srgbClr val="FFFF99">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mbria" pitchFamily="18" charset="0"/>
              </a:endParaRPr>
            </a:p>
          </p:txBody>
        </p:sp>
        <p:grpSp>
          <p:nvGrpSpPr>
            <p:cNvPr id="108" name="Group 27"/>
            <p:cNvGrpSpPr>
              <a:grpSpLocks/>
            </p:cNvGrpSpPr>
            <p:nvPr/>
          </p:nvGrpSpPr>
          <p:grpSpPr bwMode="auto">
            <a:xfrm>
              <a:off x="1130300" y="3816498"/>
              <a:ext cx="2330450" cy="200025"/>
              <a:chOff x="510" y="2052"/>
              <a:chExt cx="1590" cy="126"/>
            </a:xfrm>
          </p:grpSpPr>
          <p:sp>
            <p:nvSpPr>
              <p:cNvPr id="109" name="Line 28"/>
              <p:cNvSpPr>
                <a:spLocks noChangeShapeType="1"/>
              </p:cNvSpPr>
              <p:nvPr/>
            </p:nvSpPr>
            <p:spPr bwMode="auto">
              <a:xfrm flipV="1">
                <a:off x="510" y="2052"/>
                <a:ext cx="306"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110" name="Line 29"/>
              <p:cNvSpPr>
                <a:spLocks noChangeShapeType="1"/>
              </p:cNvSpPr>
              <p:nvPr/>
            </p:nvSpPr>
            <p:spPr bwMode="auto">
              <a:xfrm flipV="1">
                <a:off x="1794" y="2052"/>
                <a:ext cx="306" cy="12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grpSp>
      </p:grpSp>
    </p:spTree>
    <p:extLst>
      <p:ext uri="{BB962C8B-B14F-4D97-AF65-F5344CB8AC3E}">
        <p14:creationId xmlns:p14="http://schemas.microsoft.com/office/powerpoint/2010/main" val="419448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2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Satellites Geolocation </a:t>
            </a:r>
            <a:r>
              <a:rPr lang="en-US" sz="1600" dirty="0" smtClean="0"/>
              <a:t>(8/9</a:t>
            </a:r>
            <a:r>
              <a:rPr lang="en-US" sz="1600" dirty="0"/>
              <a:t>)</a:t>
            </a:r>
            <a:r>
              <a:rPr lang="en-US" dirty="0"/>
              <a:t> </a:t>
            </a:r>
          </a:p>
        </p:txBody>
      </p:sp>
      <p:sp>
        <p:nvSpPr>
          <p:cNvPr id="3" name="Oval 2"/>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126"/>
          <p:cNvSpPr>
            <a:spLocks noChangeArrowheads="1"/>
          </p:cNvSpPr>
          <p:nvPr/>
        </p:nvSpPr>
        <p:spPr bwMode="auto">
          <a:xfrm rot="934171">
            <a:off x="6040697" y="4892578"/>
            <a:ext cx="2116815" cy="526220"/>
          </a:xfrm>
          <a:prstGeom prst="ellipse">
            <a:avLst/>
          </a:prstGeom>
          <a:solidFill>
            <a:srgbClr val="DBD600">
              <a:alpha val="50000"/>
            </a:srgbClr>
          </a:solidFill>
          <a:ln w="9525">
            <a:solidFill>
              <a:srgbClr val="000000"/>
            </a:solidFill>
            <a:round/>
            <a:headEnd/>
            <a:tailEnd/>
          </a:ln>
          <a:effectLst/>
        </p:spPr>
        <p:txBody>
          <a:bodyPr wrap="none" anchor="ctr"/>
          <a:lstStyle/>
          <a:p>
            <a:endParaRPr lang="en-US" dirty="0"/>
          </a:p>
        </p:txBody>
      </p:sp>
      <p:grpSp>
        <p:nvGrpSpPr>
          <p:cNvPr id="5" name="Group 271"/>
          <p:cNvGrpSpPr/>
          <p:nvPr/>
        </p:nvGrpSpPr>
        <p:grpSpPr>
          <a:xfrm>
            <a:off x="3503613" y="2286000"/>
            <a:ext cx="915987" cy="1123950"/>
            <a:chOff x="3503613" y="1114425"/>
            <a:chExt cx="915987" cy="1123950"/>
          </a:xfrm>
        </p:grpSpPr>
        <p:sp>
          <p:nvSpPr>
            <p:cNvPr id="6"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7"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8"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9"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10"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11"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12"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13"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14"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15"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16"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17"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18"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19"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20"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21"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22"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23"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24"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25"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26"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27"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28"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29"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30"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31"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32"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33"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34"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35"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36"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37"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38"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39"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40"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41"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42"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43"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sp>
        <p:nvSpPr>
          <p:cNvPr id="44" name="Line 20"/>
          <p:cNvSpPr>
            <a:spLocks noChangeShapeType="1"/>
          </p:cNvSpPr>
          <p:nvPr/>
        </p:nvSpPr>
        <p:spPr bwMode="auto">
          <a:xfrm flipH="1" flipV="1">
            <a:off x="4191000" y="3076575"/>
            <a:ext cx="2667000" cy="1581150"/>
          </a:xfrm>
          <a:prstGeom prst="line">
            <a:avLst/>
          </a:prstGeom>
          <a:noFill/>
          <a:ln w="38100">
            <a:solidFill>
              <a:srgbClr val="0000FF"/>
            </a:solidFill>
            <a:round/>
            <a:headEnd/>
            <a:tailEnd type="triangle" w="med" len="med"/>
          </a:ln>
          <a:effectLst/>
        </p:spPr>
        <p:txBody>
          <a:bodyPr/>
          <a:lstStyle/>
          <a:p>
            <a:endParaRPr lang="en-US" dirty="0"/>
          </a:p>
        </p:txBody>
      </p:sp>
      <p:grpSp>
        <p:nvGrpSpPr>
          <p:cNvPr id="45" name="Group 58"/>
          <p:cNvGrpSpPr/>
          <p:nvPr/>
        </p:nvGrpSpPr>
        <p:grpSpPr>
          <a:xfrm>
            <a:off x="2003425" y="2409825"/>
            <a:ext cx="920750" cy="928688"/>
            <a:chOff x="2003425" y="1238250"/>
            <a:chExt cx="920750" cy="928688"/>
          </a:xfrm>
        </p:grpSpPr>
        <p:sp>
          <p:nvSpPr>
            <p:cNvPr id="46" name="Freeform 7"/>
            <p:cNvSpPr>
              <a:spLocks noChangeAspect="1"/>
            </p:cNvSpPr>
            <p:nvPr/>
          </p:nvSpPr>
          <p:spPr bwMode="auto">
            <a:xfrm>
              <a:off x="2422525" y="1706563"/>
              <a:ext cx="142875" cy="176212"/>
            </a:xfrm>
            <a:custGeom>
              <a:avLst/>
              <a:gdLst/>
              <a:ahLst/>
              <a:cxnLst>
                <a:cxn ang="0">
                  <a:pos x="7" y="70"/>
                </a:cxn>
                <a:cxn ang="0">
                  <a:pos x="0" y="197"/>
                </a:cxn>
                <a:cxn ang="0">
                  <a:pos x="182" y="130"/>
                </a:cxn>
                <a:cxn ang="0">
                  <a:pos x="187" y="0"/>
                </a:cxn>
                <a:cxn ang="0">
                  <a:pos x="105" y="24"/>
                </a:cxn>
              </a:cxnLst>
              <a:rect l="0" t="0" r="r" b="b"/>
              <a:pathLst>
                <a:path w="187" h="197">
                  <a:moveTo>
                    <a:pt x="7" y="70"/>
                  </a:moveTo>
                  <a:lnTo>
                    <a:pt x="0" y="197"/>
                  </a:lnTo>
                  <a:lnTo>
                    <a:pt x="182" y="130"/>
                  </a:lnTo>
                  <a:lnTo>
                    <a:pt x="187" y="0"/>
                  </a:lnTo>
                  <a:lnTo>
                    <a:pt x="105" y="24"/>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47" name="Freeform 8"/>
            <p:cNvSpPr>
              <a:spLocks noChangeAspect="1"/>
            </p:cNvSpPr>
            <p:nvPr/>
          </p:nvSpPr>
          <p:spPr bwMode="auto">
            <a:xfrm>
              <a:off x="2003425" y="1238250"/>
              <a:ext cx="498475" cy="554038"/>
            </a:xfrm>
            <a:custGeom>
              <a:avLst/>
              <a:gdLst/>
              <a:ahLst/>
              <a:cxnLst>
                <a:cxn ang="0">
                  <a:pos x="199" y="0"/>
                </a:cxn>
                <a:cxn ang="0">
                  <a:pos x="650" y="542"/>
                </a:cxn>
                <a:cxn ang="0">
                  <a:pos x="494" y="612"/>
                </a:cxn>
                <a:cxn ang="0">
                  <a:pos x="0" y="105"/>
                </a:cxn>
                <a:cxn ang="0">
                  <a:pos x="194" y="0"/>
                </a:cxn>
              </a:cxnLst>
              <a:rect l="0" t="0" r="r" b="b"/>
              <a:pathLst>
                <a:path w="650" h="612">
                  <a:moveTo>
                    <a:pt x="199" y="0"/>
                  </a:moveTo>
                  <a:lnTo>
                    <a:pt x="650" y="542"/>
                  </a:lnTo>
                  <a:lnTo>
                    <a:pt x="494" y="612"/>
                  </a:lnTo>
                  <a:lnTo>
                    <a:pt x="0" y="105"/>
                  </a:lnTo>
                  <a:lnTo>
                    <a:pt x="194"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48" name="Line 9"/>
            <p:cNvSpPr>
              <a:spLocks noChangeAspect="1" noChangeShapeType="1"/>
            </p:cNvSpPr>
            <p:nvPr/>
          </p:nvSpPr>
          <p:spPr bwMode="auto">
            <a:xfrm flipV="1">
              <a:off x="2085975" y="1346200"/>
              <a:ext cx="146050" cy="87313"/>
            </a:xfrm>
            <a:prstGeom prst="line">
              <a:avLst/>
            </a:prstGeom>
            <a:noFill/>
            <a:ln w="1270">
              <a:solidFill>
                <a:srgbClr val="000000"/>
              </a:solidFill>
              <a:round/>
              <a:headEnd/>
              <a:tailEnd/>
            </a:ln>
          </p:spPr>
          <p:txBody>
            <a:bodyPr/>
            <a:lstStyle/>
            <a:p>
              <a:endParaRPr lang="en-US" dirty="0"/>
            </a:p>
          </p:txBody>
        </p:sp>
        <p:sp>
          <p:nvSpPr>
            <p:cNvPr id="49" name="Line 10"/>
            <p:cNvSpPr>
              <a:spLocks noChangeAspect="1" noChangeShapeType="1"/>
            </p:cNvSpPr>
            <p:nvPr/>
          </p:nvSpPr>
          <p:spPr bwMode="auto">
            <a:xfrm flipV="1">
              <a:off x="2165350" y="1444625"/>
              <a:ext cx="136525" cy="80963"/>
            </a:xfrm>
            <a:prstGeom prst="line">
              <a:avLst/>
            </a:prstGeom>
            <a:noFill/>
            <a:ln w="1270">
              <a:solidFill>
                <a:srgbClr val="000000"/>
              </a:solidFill>
              <a:round/>
              <a:headEnd/>
              <a:tailEnd/>
            </a:ln>
          </p:spPr>
          <p:txBody>
            <a:bodyPr/>
            <a:lstStyle/>
            <a:p>
              <a:endParaRPr lang="en-US" dirty="0"/>
            </a:p>
          </p:txBody>
        </p:sp>
        <p:sp>
          <p:nvSpPr>
            <p:cNvPr id="50" name="Line 11"/>
            <p:cNvSpPr>
              <a:spLocks noChangeAspect="1" noChangeShapeType="1"/>
            </p:cNvSpPr>
            <p:nvPr/>
          </p:nvSpPr>
          <p:spPr bwMode="auto">
            <a:xfrm flipV="1">
              <a:off x="2232025" y="1530350"/>
              <a:ext cx="123825" cy="77788"/>
            </a:xfrm>
            <a:prstGeom prst="line">
              <a:avLst/>
            </a:prstGeom>
            <a:noFill/>
            <a:ln w="1270">
              <a:solidFill>
                <a:srgbClr val="000000"/>
              </a:solidFill>
              <a:round/>
              <a:headEnd/>
              <a:tailEnd/>
            </a:ln>
          </p:spPr>
          <p:txBody>
            <a:bodyPr/>
            <a:lstStyle/>
            <a:p>
              <a:endParaRPr lang="en-US" dirty="0"/>
            </a:p>
          </p:txBody>
        </p:sp>
        <p:sp>
          <p:nvSpPr>
            <p:cNvPr id="51" name="Line 12"/>
            <p:cNvSpPr>
              <a:spLocks noChangeAspect="1" noChangeShapeType="1"/>
            </p:cNvSpPr>
            <p:nvPr/>
          </p:nvSpPr>
          <p:spPr bwMode="auto">
            <a:xfrm flipV="1">
              <a:off x="2286000" y="1604963"/>
              <a:ext cx="125412" cy="68262"/>
            </a:xfrm>
            <a:prstGeom prst="line">
              <a:avLst/>
            </a:prstGeom>
            <a:noFill/>
            <a:ln w="1270">
              <a:solidFill>
                <a:srgbClr val="000000"/>
              </a:solidFill>
              <a:round/>
              <a:headEnd/>
              <a:tailEnd/>
            </a:ln>
          </p:spPr>
          <p:txBody>
            <a:bodyPr/>
            <a:lstStyle/>
            <a:p>
              <a:endParaRPr lang="en-US" dirty="0"/>
            </a:p>
          </p:txBody>
        </p:sp>
        <p:sp>
          <p:nvSpPr>
            <p:cNvPr id="52" name="Freeform 13"/>
            <p:cNvSpPr>
              <a:spLocks noChangeAspect="1"/>
            </p:cNvSpPr>
            <p:nvPr/>
          </p:nvSpPr>
          <p:spPr bwMode="auto">
            <a:xfrm>
              <a:off x="2386012" y="1728788"/>
              <a:ext cx="115888" cy="90487"/>
            </a:xfrm>
            <a:custGeom>
              <a:avLst/>
              <a:gdLst/>
              <a:ahLst/>
              <a:cxnLst>
                <a:cxn ang="0">
                  <a:pos x="0" y="72"/>
                </a:cxn>
                <a:cxn ang="0">
                  <a:pos x="130" y="103"/>
                </a:cxn>
                <a:cxn ang="0">
                  <a:pos x="151" y="0"/>
                </a:cxn>
              </a:cxnLst>
              <a:rect l="0" t="0" r="r" b="b"/>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dirty="0"/>
            </a:p>
          </p:txBody>
        </p:sp>
        <p:sp>
          <p:nvSpPr>
            <p:cNvPr id="53" name="Freeform 14"/>
            <p:cNvSpPr>
              <a:spLocks noChangeAspect="1"/>
            </p:cNvSpPr>
            <p:nvPr/>
          </p:nvSpPr>
          <p:spPr bwMode="auto">
            <a:xfrm>
              <a:off x="2498725" y="1706563"/>
              <a:ext cx="127000" cy="263525"/>
            </a:xfrm>
            <a:custGeom>
              <a:avLst/>
              <a:gdLst/>
              <a:ahLst/>
              <a:cxnLst>
                <a:cxn ang="0">
                  <a:pos x="87" y="0"/>
                </a:cxn>
                <a:cxn ang="0">
                  <a:pos x="164" y="108"/>
                </a:cxn>
                <a:cxn ang="0">
                  <a:pos x="159" y="233"/>
                </a:cxn>
                <a:cxn ang="0">
                  <a:pos x="0" y="293"/>
                </a:cxn>
              </a:cxnLst>
              <a:rect l="0" t="0" r="r" b="b"/>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dirty="0"/>
            </a:p>
          </p:txBody>
        </p:sp>
        <p:sp>
          <p:nvSpPr>
            <p:cNvPr id="54" name="Line 15"/>
            <p:cNvSpPr>
              <a:spLocks noChangeAspect="1" noChangeShapeType="1"/>
            </p:cNvSpPr>
            <p:nvPr/>
          </p:nvSpPr>
          <p:spPr bwMode="auto">
            <a:xfrm>
              <a:off x="2562225" y="1822450"/>
              <a:ext cx="58737" cy="88900"/>
            </a:xfrm>
            <a:prstGeom prst="line">
              <a:avLst/>
            </a:prstGeom>
            <a:noFill/>
            <a:ln w="1270">
              <a:solidFill>
                <a:srgbClr val="000000"/>
              </a:solidFill>
              <a:round/>
              <a:headEnd/>
              <a:tailEnd/>
            </a:ln>
          </p:spPr>
          <p:txBody>
            <a:bodyPr/>
            <a:lstStyle/>
            <a:p>
              <a:endParaRPr lang="en-US" dirty="0"/>
            </a:p>
          </p:txBody>
        </p:sp>
        <p:sp>
          <p:nvSpPr>
            <p:cNvPr id="55" name="Freeform 16"/>
            <p:cNvSpPr>
              <a:spLocks noChangeAspect="1"/>
            </p:cNvSpPr>
            <p:nvPr/>
          </p:nvSpPr>
          <p:spPr bwMode="auto">
            <a:xfrm>
              <a:off x="2557462" y="1949450"/>
              <a:ext cx="227013" cy="217488"/>
            </a:xfrm>
            <a:custGeom>
              <a:avLst/>
              <a:gdLst/>
              <a:ahLst/>
              <a:cxnLst>
                <a:cxn ang="0">
                  <a:pos x="125" y="0"/>
                </a:cxn>
                <a:cxn ang="0">
                  <a:pos x="295" y="199"/>
                </a:cxn>
                <a:cxn ang="0">
                  <a:pos x="178" y="240"/>
                </a:cxn>
                <a:cxn ang="0">
                  <a:pos x="0" y="53"/>
                </a:cxn>
                <a:cxn ang="0">
                  <a:pos x="125" y="0"/>
                </a:cxn>
              </a:cxnLst>
              <a:rect l="0" t="0" r="r" b="b"/>
              <a:pathLst>
                <a:path w="295" h="240">
                  <a:moveTo>
                    <a:pt x="125" y="0"/>
                  </a:moveTo>
                  <a:lnTo>
                    <a:pt x="295" y="199"/>
                  </a:lnTo>
                  <a:lnTo>
                    <a:pt x="178" y="240"/>
                  </a:lnTo>
                  <a:lnTo>
                    <a:pt x="0" y="53"/>
                  </a:lnTo>
                  <a:lnTo>
                    <a:pt x="125" y="0"/>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56" name="Line 17"/>
            <p:cNvSpPr>
              <a:spLocks noChangeAspect="1" noChangeShapeType="1"/>
            </p:cNvSpPr>
            <p:nvPr/>
          </p:nvSpPr>
          <p:spPr bwMode="auto">
            <a:xfrm flipH="1" flipV="1">
              <a:off x="2590800" y="1933575"/>
              <a:ext cx="61912" cy="15875"/>
            </a:xfrm>
            <a:prstGeom prst="line">
              <a:avLst/>
            </a:prstGeom>
            <a:noFill/>
            <a:ln w="1270">
              <a:solidFill>
                <a:srgbClr val="000000"/>
              </a:solidFill>
              <a:round/>
              <a:headEnd/>
              <a:tailEnd/>
            </a:ln>
          </p:spPr>
          <p:txBody>
            <a:bodyPr/>
            <a:lstStyle/>
            <a:p>
              <a:endParaRPr lang="en-US" dirty="0"/>
            </a:p>
          </p:txBody>
        </p:sp>
        <p:sp>
          <p:nvSpPr>
            <p:cNvPr id="57" name="Freeform 18"/>
            <p:cNvSpPr>
              <a:spLocks noChangeAspect="1"/>
            </p:cNvSpPr>
            <p:nvPr/>
          </p:nvSpPr>
          <p:spPr bwMode="auto">
            <a:xfrm>
              <a:off x="2473325" y="1814513"/>
              <a:ext cx="19050" cy="7937"/>
            </a:xfrm>
            <a:custGeom>
              <a:avLst/>
              <a:gdLst/>
              <a:ahLst/>
              <a:cxnLst>
                <a:cxn ang="0">
                  <a:pos x="22" y="5"/>
                </a:cxn>
                <a:cxn ang="0">
                  <a:pos x="15" y="0"/>
                </a:cxn>
                <a:cxn ang="0">
                  <a:pos x="0" y="5"/>
                </a:cxn>
                <a:cxn ang="0">
                  <a:pos x="15" y="7"/>
                </a:cxn>
                <a:cxn ang="0">
                  <a:pos x="22" y="5"/>
                </a:cxn>
              </a:cxnLst>
              <a:rect l="0" t="0" r="r" b="b"/>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dirty="0"/>
            </a:p>
          </p:txBody>
        </p:sp>
        <p:sp>
          <p:nvSpPr>
            <p:cNvPr id="58" name="Freeform 19"/>
            <p:cNvSpPr>
              <a:spLocks noChangeAspect="1"/>
            </p:cNvSpPr>
            <p:nvPr/>
          </p:nvSpPr>
          <p:spPr bwMode="auto">
            <a:xfrm>
              <a:off x="2651125" y="2071688"/>
              <a:ext cx="88900" cy="39687"/>
            </a:xfrm>
            <a:custGeom>
              <a:avLst/>
              <a:gdLst/>
              <a:ahLst/>
              <a:cxnLst>
                <a:cxn ang="0">
                  <a:pos x="0" y="46"/>
                </a:cxn>
                <a:cxn ang="0">
                  <a:pos x="105" y="5"/>
                </a:cxn>
                <a:cxn ang="0">
                  <a:pos x="115" y="0"/>
                </a:cxn>
              </a:cxnLst>
              <a:rect l="0" t="0" r="r" b="b"/>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dirty="0"/>
            </a:p>
          </p:txBody>
        </p:sp>
        <p:sp>
          <p:nvSpPr>
            <p:cNvPr id="59" name="Line 20"/>
            <p:cNvSpPr>
              <a:spLocks noChangeAspect="1" noChangeShapeType="1"/>
            </p:cNvSpPr>
            <p:nvPr/>
          </p:nvSpPr>
          <p:spPr bwMode="auto">
            <a:xfrm flipV="1">
              <a:off x="2600325" y="2006600"/>
              <a:ext cx="92075" cy="41275"/>
            </a:xfrm>
            <a:prstGeom prst="line">
              <a:avLst/>
            </a:prstGeom>
            <a:noFill/>
            <a:ln w="1270">
              <a:solidFill>
                <a:srgbClr val="000000"/>
              </a:solidFill>
              <a:round/>
              <a:headEnd/>
              <a:tailEnd/>
            </a:ln>
          </p:spPr>
          <p:txBody>
            <a:bodyPr/>
            <a:lstStyle/>
            <a:p>
              <a:endParaRPr lang="en-US" dirty="0"/>
            </a:p>
          </p:txBody>
        </p:sp>
        <p:sp>
          <p:nvSpPr>
            <p:cNvPr id="60" name="Line 21"/>
            <p:cNvSpPr>
              <a:spLocks noChangeAspect="1" noChangeShapeType="1"/>
            </p:cNvSpPr>
            <p:nvPr/>
          </p:nvSpPr>
          <p:spPr bwMode="auto">
            <a:xfrm flipV="1">
              <a:off x="2625725" y="2041525"/>
              <a:ext cx="92075" cy="44450"/>
            </a:xfrm>
            <a:prstGeom prst="line">
              <a:avLst/>
            </a:prstGeom>
            <a:noFill/>
            <a:ln w="1270">
              <a:solidFill>
                <a:srgbClr val="000000"/>
              </a:solidFill>
              <a:round/>
              <a:headEnd/>
              <a:tailEnd/>
            </a:ln>
          </p:spPr>
          <p:txBody>
            <a:bodyPr/>
            <a:lstStyle/>
            <a:p>
              <a:endParaRPr lang="en-US" dirty="0"/>
            </a:p>
          </p:txBody>
        </p:sp>
        <p:sp>
          <p:nvSpPr>
            <p:cNvPr id="61" name="Freeform 22"/>
            <p:cNvSpPr>
              <a:spLocks noChangeAspect="1"/>
            </p:cNvSpPr>
            <p:nvPr/>
          </p:nvSpPr>
          <p:spPr bwMode="auto">
            <a:xfrm>
              <a:off x="2676525" y="2103438"/>
              <a:ext cx="85725" cy="41275"/>
            </a:xfrm>
            <a:custGeom>
              <a:avLst/>
              <a:gdLst/>
              <a:ahLst/>
              <a:cxnLst>
                <a:cxn ang="0">
                  <a:pos x="0" y="48"/>
                </a:cxn>
                <a:cxn ang="0">
                  <a:pos x="113" y="0"/>
                </a:cxn>
                <a:cxn ang="0">
                  <a:pos x="113" y="0"/>
                </a:cxn>
              </a:cxnLst>
              <a:rect l="0" t="0" r="r" b="b"/>
              <a:pathLst>
                <a:path w="113" h="48">
                  <a:moveTo>
                    <a:pt x="0" y="48"/>
                  </a:moveTo>
                  <a:lnTo>
                    <a:pt x="113" y="0"/>
                  </a:lnTo>
                  <a:lnTo>
                    <a:pt x="113" y="0"/>
                  </a:lnTo>
                </a:path>
              </a:pathLst>
            </a:custGeom>
            <a:noFill/>
            <a:ln w="1270">
              <a:solidFill>
                <a:srgbClr val="000000"/>
              </a:solidFill>
              <a:prstDash val="solid"/>
              <a:round/>
              <a:headEnd/>
              <a:tailEnd/>
            </a:ln>
          </p:spPr>
          <p:txBody>
            <a:bodyPr/>
            <a:lstStyle/>
            <a:p>
              <a:endParaRPr lang="en-US" dirty="0"/>
            </a:p>
          </p:txBody>
        </p:sp>
        <p:sp>
          <p:nvSpPr>
            <p:cNvPr id="62" name="Line 23"/>
            <p:cNvSpPr>
              <a:spLocks noChangeAspect="1" noChangeShapeType="1"/>
            </p:cNvSpPr>
            <p:nvPr/>
          </p:nvSpPr>
          <p:spPr bwMode="auto">
            <a:xfrm flipV="1">
              <a:off x="2574925" y="1970088"/>
              <a:ext cx="95250" cy="46037"/>
            </a:xfrm>
            <a:prstGeom prst="line">
              <a:avLst/>
            </a:prstGeom>
            <a:noFill/>
            <a:ln w="1270">
              <a:solidFill>
                <a:srgbClr val="000000"/>
              </a:solidFill>
              <a:round/>
              <a:headEnd/>
              <a:tailEnd/>
            </a:ln>
          </p:spPr>
          <p:txBody>
            <a:bodyPr/>
            <a:lstStyle/>
            <a:p>
              <a:endParaRPr lang="en-US" dirty="0"/>
            </a:p>
          </p:txBody>
        </p:sp>
        <p:sp>
          <p:nvSpPr>
            <p:cNvPr id="63" name="Line 24"/>
            <p:cNvSpPr>
              <a:spLocks noChangeAspect="1" noChangeShapeType="1"/>
            </p:cNvSpPr>
            <p:nvPr/>
          </p:nvSpPr>
          <p:spPr bwMode="auto">
            <a:xfrm flipV="1">
              <a:off x="2354262" y="1685925"/>
              <a:ext cx="119063" cy="68263"/>
            </a:xfrm>
            <a:prstGeom prst="line">
              <a:avLst/>
            </a:prstGeom>
            <a:noFill/>
            <a:ln w="1270">
              <a:solidFill>
                <a:srgbClr val="000000"/>
              </a:solidFill>
              <a:round/>
              <a:headEnd/>
              <a:tailEnd/>
            </a:ln>
          </p:spPr>
          <p:txBody>
            <a:bodyPr/>
            <a:lstStyle/>
            <a:p>
              <a:endParaRPr lang="en-US" dirty="0"/>
            </a:p>
          </p:txBody>
        </p:sp>
        <p:sp>
          <p:nvSpPr>
            <p:cNvPr id="64" name="Freeform 25"/>
            <p:cNvSpPr>
              <a:spLocks noChangeAspect="1"/>
            </p:cNvSpPr>
            <p:nvPr/>
          </p:nvSpPr>
          <p:spPr bwMode="auto">
            <a:xfrm>
              <a:off x="2620962" y="1754188"/>
              <a:ext cx="61913" cy="77787"/>
            </a:xfrm>
            <a:custGeom>
              <a:avLst/>
              <a:gdLst/>
              <a:ahLst/>
              <a:cxnLst>
                <a:cxn ang="0">
                  <a:pos x="84" y="0"/>
                </a:cxn>
                <a:cxn ang="0">
                  <a:pos x="14" y="86"/>
                </a:cxn>
                <a:cxn ang="0">
                  <a:pos x="0" y="81"/>
                </a:cxn>
              </a:cxnLst>
              <a:rect l="0" t="0" r="r" b="b"/>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dirty="0"/>
            </a:p>
          </p:txBody>
        </p:sp>
        <p:sp>
          <p:nvSpPr>
            <p:cNvPr id="65" name="Freeform 26"/>
            <p:cNvSpPr>
              <a:spLocks noChangeAspect="1"/>
            </p:cNvSpPr>
            <p:nvPr/>
          </p:nvSpPr>
          <p:spPr bwMode="auto">
            <a:xfrm>
              <a:off x="2590800" y="1749425"/>
              <a:ext cx="111125" cy="131763"/>
            </a:xfrm>
            <a:custGeom>
              <a:avLst/>
              <a:gdLst/>
              <a:ahLst/>
              <a:cxnLst>
                <a:cxn ang="0">
                  <a:pos x="36" y="36"/>
                </a:cxn>
                <a:cxn ang="0">
                  <a:pos x="12" y="65"/>
                </a:cxn>
                <a:cxn ang="0">
                  <a:pos x="0" y="91"/>
                </a:cxn>
                <a:cxn ang="0">
                  <a:pos x="0" y="115"/>
                </a:cxn>
                <a:cxn ang="0">
                  <a:pos x="12" y="137"/>
                </a:cxn>
                <a:cxn ang="0">
                  <a:pos x="36" y="146"/>
                </a:cxn>
                <a:cxn ang="0">
                  <a:pos x="60" y="146"/>
                </a:cxn>
                <a:cxn ang="0">
                  <a:pos x="84" y="132"/>
                </a:cxn>
                <a:cxn ang="0">
                  <a:pos x="113" y="110"/>
                </a:cxn>
                <a:cxn ang="0">
                  <a:pos x="132" y="84"/>
                </a:cxn>
                <a:cxn ang="0">
                  <a:pos x="141" y="55"/>
                </a:cxn>
                <a:cxn ang="0">
                  <a:pos x="141" y="31"/>
                </a:cxn>
                <a:cxn ang="0">
                  <a:pos x="132" y="12"/>
                </a:cxn>
                <a:cxn ang="0">
                  <a:pos x="113" y="0"/>
                </a:cxn>
                <a:cxn ang="0">
                  <a:pos x="86" y="0"/>
                </a:cxn>
                <a:cxn ang="0">
                  <a:pos x="60" y="14"/>
                </a:cxn>
                <a:cxn ang="0">
                  <a:pos x="36" y="36"/>
                </a:cxn>
              </a:cxnLst>
              <a:rect l="0" t="0" r="r" b="b"/>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66" name="Freeform 27"/>
            <p:cNvSpPr>
              <a:spLocks noChangeAspect="1"/>
            </p:cNvSpPr>
            <p:nvPr/>
          </p:nvSpPr>
          <p:spPr bwMode="auto">
            <a:xfrm>
              <a:off x="2657475" y="1822450"/>
              <a:ext cx="12700" cy="20638"/>
            </a:xfrm>
            <a:custGeom>
              <a:avLst/>
              <a:gdLst/>
              <a:ahLst/>
              <a:cxnLst>
                <a:cxn ang="0">
                  <a:pos x="3" y="5"/>
                </a:cxn>
                <a:cxn ang="0">
                  <a:pos x="0" y="24"/>
                </a:cxn>
                <a:cxn ang="0">
                  <a:pos x="20" y="19"/>
                </a:cxn>
                <a:cxn ang="0">
                  <a:pos x="20" y="0"/>
                </a:cxn>
                <a:cxn ang="0">
                  <a:pos x="3" y="5"/>
                </a:cxn>
              </a:cxnLst>
              <a:rect l="0" t="0" r="r" b="b"/>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dirty="0"/>
            </a:p>
          </p:txBody>
        </p:sp>
        <p:sp>
          <p:nvSpPr>
            <p:cNvPr id="67" name="Freeform 28"/>
            <p:cNvSpPr>
              <a:spLocks noChangeAspect="1"/>
            </p:cNvSpPr>
            <p:nvPr/>
          </p:nvSpPr>
          <p:spPr bwMode="auto">
            <a:xfrm>
              <a:off x="2638425" y="1808163"/>
              <a:ext cx="14287" cy="33337"/>
            </a:xfrm>
            <a:custGeom>
              <a:avLst/>
              <a:gdLst/>
              <a:ahLst/>
              <a:cxnLst>
                <a:cxn ang="0">
                  <a:pos x="22" y="36"/>
                </a:cxn>
                <a:cxn ang="0">
                  <a:pos x="5" y="0"/>
                </a:cxn>
                <a:cxn ang="0">
                  <a:pos x="0" y="0"/>
                </a:cxn>
              </a:cxnLst>
              <a:rect l="0" t="0" r="r" b="b"/>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dirty="0"/>
            </a:p>
          </p:txBody>
        </p:sp>
        <p:sp>
          <p:nvSpPr>
            <p:cNvPr id="68" name="Freeform 29"/>
            <p:cNvSpPr>
              <a:spLocks noChangeAspect="1"/>
            </p:cNvSpPr>
            <p:nvPr/>
          </p:nvSpPr>
          <p:spPr bwMode="auto">
            <a:xfrm>
              <a:off x="2638425" y="1798638"/>
              <a:ext cx="31750" cy="23812"/>
            </a:xfrm>
            <a:custGeom>
              <a:avLst/>
              <a:gdLst/>
              <a:ahLst/>
              <a:cxnLst>
                <a:cxn ang="0">
                  <a:pos x="41" y="24"/>
                </a:cxn>
                <a:cxn ang="0">
                  <a:pos x="7" y="10"/>
                </a:cxn>
                <a:cxn ang="0">
                  <a:pos x="0" y="0"/>
                </a:cxn>
              </a:cxnLst>
              <a:rect l="0" t="0" r="r" b="b"/>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dirty="0"/>
            </a:p>
          </p:txBody>
        </p:sp>
        <p:sp>
          <p:nvSpPr>
            <p:cNvPr id="69" name="Freeform 30"/>
            <p:cNvSpPr>
              <a:spLocks noChangeAspect="1"/>
            </p:cNvSpPr>
            <p:nvPr/>
          </p:nvSpPr>
          <p:spPr bwMode="auto">
            <a:xfrm>
              <a:off x="2633662" y="1798638"/>
              <a:ext cx="11113" cy="9525"/>
            </a:xfrm>
            <a:custGeom>
              <a:avLst/>
              <a:gdLst/>
              <a:ahLst/>
              <a:cxnLst>
                <a:cxn ang="0">
                  <a:pos x="5" y="10"/>
                </a:cxn>
                <a:cxn ang="0">
                  <a:pos x="0" y="10"/>
                </a:cxn>
                <a:cxn ang="0">
                  <a:pos x="0" y="5"/>
                </a:cxn>
                <a:cxn ang="0">
                  <a:pos x="0" y="0"/>
                </a:cxn>
                <a:cxn ang="0">
                  <a:pos x="5" y="0"/>
                </a:cxn>
                <a:cxn ang="0">
                  <a:pos x="7" y="0"/>
                </a:cxn>
                <a:cxn ang="0">
                  <a:pos x="10" y="5"/>
                </a:cxn>
              </a:cxnLst>
              <a:rect l="0" t="0" r="r" b="b"/>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dirty="0"/>
            </a:p>
          </p:txBody>
        </p:sp>
        <p:sp>
          <p:nvSpPr>
            <p:cNvPr id="70" name="Line 31"/>
            <p:cNvSpPr>
              <a:spLocks noChangeAspect="1" noChangeShapeType="1"/>
            </p:cNvSpPr>
            <p:nvPr/>
          </p:nvSpPr>
          <p:spPr bwMode="auto">
            <a:xfrm flipV="1">
              <a:off x="2557462" y="1944688"/>
              <a:ext cx="1588" cy="52387"/>
            </a:xfrm>
            <a:prstGeom prst="line">
              <a:avLst/>
            </a:prstGeom>
            <a:noFill/>
            <a:ln w="1270">
              <a:solidFill>
                <a:srgbClr val="000000"/>
              </a:solidFill>
              <a:round/>
              <a:headEnd/>
              <a:tailEnd/>
            </a:ln>
          </p:spPr>
          <p:txBody>
            <a:bodyPr/>
            <a:lstStyle/>
            <a:p>
              <a:endParaRPr lang="en-US" dirty="0"/>
            </a:p>
          </p:txBody>
        </p:sp>
        <p:sp>
          <p:nvSpPr>
            <p:cNvPr id="71" name="Freeform 32"/>
            <p:cNvSpPr>
              <a:spLocks noChangeAspect="1"/>
            </p:cNvSpPr>
            <p:nvPr/>
          </p:nvSpPr>
          <p:spPr bwMode="auto">
            <a:xfrm>
              <a:off x="2589212" y="1779588"/>
              <a:ext cx="23813" cy="52387"/>
            </a:xfrm>
            <a:custGeom>
              <a:avLst/>
              <a:gdLst/>
              <a:ahLst/>
              <a:cxnLst>
                <a:cxn ang="0">
                  <a:pos x="29" y="9"/>
                </a:cxn>
                <a:cxn ang="0">
                  <a:pos x="3" y="0"/>
                </a:cxn>
                <a:cxn ang="0">
                  <a:pos x="0" y="36"/>
                </a:cxn>
                <a:cxn ang="0">
                  <a:pos x="3" y="57"/>
                </a:cxn>
                <a:cxn ang="0">
                  <a:pos x="5" y="55"/>
                </a:cxn>
              </a:cxnLst>
              <a:rect l="0" t="0" r="r" b="b"/>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dirty="0"/>
            </a:p>
          </p:txBody>
        </p:sp>
        <p:sp>
          <p:nvSpPr>
            <p:cNvPr id="72" name="Freeform 33"/>
            <p:cNvSpPr>
              <a:spLocks noChangeAspect="1"/>
            </p:cNvSpPr>
            <p:nvPr/>
          </p:nvSpPr>
          <p:spPr bwMode="auto">
            <a:xfrm>
              <a:off x="2511425" y="1871663"/>
              <a:ext cx="41275" cy="23812"/>
            </a:xfrm>
            <a:custGeom>
              <a:avLst/>
              <a:gdLst/>
              <a:ahLst/>
              <a:cxnLst>
                <a:cxn ang="0">
                  <a:pos x="7" y="27"/>
                </a:cxn>
                <a:cxn ang="0">
                  <a:pos x="55" y="0"/>
                </a:cxn>
                <a:cxn ang="0">
                  <a:pos x="0" y="20"/>
                </a:cxn>
              </a:cxnLst>
              <a:rect l="0" t="0" r="r" b="b"/>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dirty="0"/>
            </a:p>
          </p:txBody>
        </p:sp>
        <p:sp>
          <p:nvSpPr>
            <p:cNvPr id="73" name="Freeform 34"/>
            <p:cNvSpPr>
              <a:spLocks noChangeAspect="1"/>
            </p:cNvSpPr>
            <p:nvPr/>
          </p:nvSpPr>
          <p:spPr bwMode="auto">
            <a:xfrm>
              <a:off x="2543175" y="1871663"/>
              <a:ext cx="31750" cy="57150"/>
            </a:xfrm>
            <a:custGeom>
              <a:avLst/>
              <a:gdLst/>
              <a:ahLst/>
              <a:cxnLst>
                <a:cxn ang="0">
                  <a:pos x="14" y="0"/>
                </a:cxn>
                <a:cxn ang="0">
                  <a:pos x="41" y="36"/>
                </a:cxn>
                <a:cxn ang="0">
                  <a:pos x="0" y="63"/>
                </a:cxn>
              </a:cxnLst>
              <a:rect l="0" t="0" r="r" b="b"/>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dirty="0"/>
            </a:p>
          </p:txBody>
        </p:sp>
        <p:sp>
          <p:nvSpPr>
            <p:cNvPr id="74" name="Line 35"/>
            <p:cNvSpPr>
              <a:spLocks noChangeAspect="1" noChangeShapeType="1"/>
            </p:cNvSpPr>
            <p:nvPr/>
          </p:nvSpPr>
          <p:spPr bwMode="auto">
            <a:xfrm flipV="1">
              <a:off x="2544762" y="1943100"/>
              <a:ext cx="4763" cy="50800"/>
            </a:xfrm>
            <a:prstGeom prst="line">
              <a:avLst/>
            </a:prstGeom>
            <a:noFill/>
            <a:ln w="1270">
              <a:solidFill>
                <a:srgbClr val="000000"/>
              </a:solidFill>
              <a:round/>
              <a:headEnd/>
              <a:tailEnd/>
            </a:ln>
          </p:spPr>
          <p:txBody>
            <a:bodyPr/>
            <a:lstStyle/>
            <a:p>
              <a:endParaRPr lang="en-US" dirty="0"/>
            </a:p>
          </p:txBody>
        </p:sp>
        <p:sp>
          <p:nvSpPr>
            <p:cNvPr id="75" name="Freeform 36"/>
            <p:cNvSpPr>
              <a:spLocks noChangeAspect="1"/>
            </p:cNvSpPr>
            <p:nvPr/>
          </p:nvSpPr>
          <p:spPr bwMode="auto">
            <a:xfrm>
              <a:off x="2416175" y="1879600"/>
              <a:ext cx="158750" cy="136525"/>
            </a:xfrm>
            <a:custGeom>
              <a:avLst/>
              <a:gdLst/>
              <a:ahLst/>
              <a:cxnLst>
                <a:cxn ang="0">
                  <a:pos x="130" y="10"/>
                </a:cxn>
                <a:cxn ang="0">
                  <a:pos x="166" y="31"/>
                </a:cxn>
                <a:cxn ang="0">
                  <a:pos x="192" y="60"/>
                </a:cxn>
                <a:cxn ang="0">
                  <a:pos x="207" y="86"/>
                </a:cxn>
                <a:cxn ang="0">
                  <a:pos x="207" y="115"/>
                </a:cxn>
                <a:cxn ang="0">
                  <a:pos x="188" y="134"/>
                </a:cxn>
                <a:cxn ang="0">
                  <a:pos x="159" y="149"/>
                </a:cxn>
                <a:cxn ang="0">
                  <a:pos x="118" y="149"/>
                </a:cxn>
                <a:cxn ang="0">
                  <a:pos x="77" y="137"/>
                </a:cxn>
                <a:cxn ang="0">
                  <a:pos x="41" y="115"/>
                </a:cxn>
                <a:cxn ang="0">
                  <a:pos x="15" y="89"/>
                </a:cxn>
                <a:cxn ang="0">
                  <a:pos x="0" y="60"/>
                </a:cxn>
                <a:cxn ang="0">
                  <a:pos x="3" y="31"/>
                </a:cxn>
                <a:cxn ang="0">
                  <a:pos x="20" y="10"/>
                </a:cxn>
                <a:cxn ang="0">
                  <a:pos x="51" y="0"/>
                </a:cxn>
                <a:cxn ang="0">
                  <a:pos x="87" y="0"/>
                </a:cxn>
                <a:cxn ang="0">
                  <a:pos x="130" y="10"/>
                </a:cxn>
              </a:cxnLst>
              <a:rect l="0" t="0" r="r" b="b"/>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dirty="0"/>
            </a:p>
          </p:txBody>
        </p:sp>
        <p:sp>
          <p:nvSpPr>
            <p:cNvPr id="76" name="Freeform 37"/>
            <p:cNvSpPr>
              <a:spLocks noChangeAspect="1"/>
            </p:cNvSpPr>
            <p:nvPr/>
          </p:nvSpPr>
          <p:spPr bwMode="auto">
            <a:xfrm>
              <a:off x="2473325" y="1963738"/>
              <a:ext cx="28575" cy="23812"/>
            </a:xfrm>
            <a:custGeom>
              <a:avLst/>
              <a:gdLst/>
              <a:ahLst/>
              <a:cxnLst>
                <a:cxn ang="0">
                  <a:pos x="27" y="0"/>
                </a:cxn>
                <a:cxn ang="0">
                  <a:pos x="41" y="19"/>
                </a:cxn>
                <a:cxn ang="0">
                  <a:pos x="15" y="27"/>
                </a:cxn>
                <a:cxn ang="0">
                  <a:pos x="0" y="5"/>
                </a:cxn>
                <a:cxn ang="0">
                  <a:pos x="27" y="0"/>
                </a:cxn>
              </a:cxnLst>
              <a:rect l="0" t="0" r="r" b="b"/>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77" name="Freeform 38"/>
            <p:cNvSpPr>
              <a:spLocks noChangeAspect="1"/>
            </p:cNvSpPr>
            <p:nvPr/>
          </p:nvSpPr>
          <p:spPr bwMode="auto">
            <a:xfrm>
              <a:off x="2501900" y="1928813"/>
              <a:ext cx="3175" cy="50800"/>
            </a:xfrm>
            <a:custGeom>
              <a:avLst/>
              <a:gdLst/>
              <a:ahLst/>
              <a:cxnLst>
                <a:cxn ang="0">
                  <a:pos x="0" y="57"/>
                </a:cxn>
                <a:cxn ang="0">
                  <a:pos x="0" y="7"/>
                </a:cxn>
                <a:cxn ang="0">
                  <a:pos x="3" y="0"/>
                </a:cxn>
              </a:cxnLst>
              <a:rect l="0" t="0" r="r" b="b"/>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dirty="0"/>
            </a:p>
          </p:txBody>
        </p:sp>
        <p:sp>
          <p:nvSpPr>
            <p:cNvPr id="78" name="Freeform 39"/>
            <p:cNvSpPr>
              <a:spLocks noChangeAspect="1"/>
            </p:cNvSpPr>
            <p:nvPr/>
          </p:nvSpPr>
          <p:spPr bwMode="auto">
            <a:xfrm>
              <a:off x="2473325" y="1928813"/>
              <a:ext cx="28575" cy="36512"/>
            </a:xfrm>
            <a:custGeom>
              <a:avLst/>
              <a:gdLst/>
              <a:ahLst/>
              <a:cxnLst>
                <a:cxn ang="0">
                  <a:pos x="0" y="43"/>
                </a:cxn>
                <a:cxn ang="0">
                  <a:pos x="36" y="7"/>
                </a:cxn>
                <a:cxn ang="0">
                  <a:pos x="41" y="0"/>
                </a:cxn>
              </a:cxnLst>
              <a:rect l="0" t="0" r="r" b="b"/>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dirty="0"/>
            </a:p>
          </p:txBody>
        </p:sp>
        <p:sp>
          <p:nvSpPr>
            <p:cNvPr id="79" name="Freeform 40"/>
            <p:cNvSpPr>
              <a:spLocks noChangeAspect="1"/>
            </p:cNvSpPr>
            <p:nvPr/>
          </p:nvSpPr>
          <p:spPr bwMode="auto">
            <a:xfrm>
              <a:off x="2498725" y="1924050"/>
              <a:ext cx="6350" cy="9525"/>
            </a:xfrm>
            <a:custGeom>
              <a:avLst/>
              <a:gdLst/>
              <a:ahLst/>
              <a:cxnLst>
                <a:cxn ang="0">
                  <a:pos x="8" y="10"/>
                </a:cxn>
                <a:cxn ang="0">
                  <a:pos x="10" y="10"/>
                </a:cxn>
                <a:cxn ang="0">
                  <a:pos x="10" y="5"/>
                </a:cxn>
                <a:cxn ang="0">
                  <a:pos x="8" y="0"/>
                </a:cxn>
                <a:cxn ang="0">
                  <a:pos x="3" y="0"/>
                </a:cxn>
                <a:cxn ang="0">
                  <a:pos x="0" y="5"/>
                </a:cxn>
                <a:cxn ang="0">
                  <a:pos x="0" y="7"/>
                </a:cxn>
              </a:cxnLst>
              <a:rect l="0" t="0" r="r" b="b"/>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dirty="0"/>
            </a:p>
          </p:txBody>
        </p:sp>
        <p:sp>
          <p:nvSpPr>
            <p:cNvPr id="80" name="Line 41"/>
            <p:cNvSpPr>
              <a:spLocks noChangeAspect="1" noChangeShapeType="1"/>
            </p:cNvSpPr>
            <p:nvPr/>
          </p:nvSpPr>
          <p:spPr bwMode="auto">
            <a:xfrm>
              <a:off x="2417762" y="1882775"/>
              <a:ext cx="11113" cy="14288"/>
            </a:xfrm>
            <a:prstGeom prst="line">
              <a:avLst/>
            </a:prstGeom>
            <a:noFill/>
            <a:ln w="1270">
              <a:solidFill>
                <a:srgbClr val="000000"/>
              </a:solidFill>
              <a:round/>
              <a:headEnd/>
              <a:tailEnd/>
            </a:ln>
          </p:spPr>
          <p:txBody>
            <a:bodyPr/>
            <a:lstStyle/>
            <a:p>
              <a:endParaRPr lang="en-US" dirty="0"/>
            </a:p>
          </p:txBody>
        </p:sp>
        <p:sp>
          <p:nvSpPr>
            <p:cNvPr id="81" name="Rectangle 109"/>
            <p:cNvSpPr>
              <a:spLocks noChangeAspect="1" noChangeArrowheads="1"/>
            </p:cNvSpPr>
            <p:nvPr/>
          </p:nvSpPr>
          <p:spPr bwMode="auto">
            <a:xfrm>
              <a:off x="2525712" y="1370013"/>
              <a:ext cx="133350" cy="152400"/>
            </a:xfrm>
            <a:prstGeom prst="rect">
              <a:avLst/>
            </a:prstGeom>
            <a:noFill/>
            <a:ln w="9525">
              <a:noFill/>
              <a:miter lim="800000"/>
              <a:headEnd/>
              <a:tailEnd/>
            </a:ln>
          </p:spPr>
          <p:txBody>
            <a:bodyPr/>
            <a:lstStyle/>
            <a:p>
              <a:endParaRPr lang="en-US" dirty="0"/>
            </a:p>
          </p:txBody>
        </p:sp>
        <p:sp>
          <p:nvSpPr>
            <p:cNvPr id="82" name="Rectangle 110"/>
            <p:cNvSpPr>
              <a:spLocks noChangeAspect="1" noChangeArrowheads="1"/>
            </p:cNvSpPr>
            <p:nvPr/>
          </p:nvSpPr>
          <p:spPr bwMode="auto">
            <a:xfrm>
              <a:off x="2811462" y="1514475"/>
              <a:ext cx="112713" cy="200025"/>
            </a:xfrm>
            <a:prstGeom prst="rect">
              <a:avLst/>
            </a:prstGeom>
            <a:noFill/>
            <a:ln w="9525">
              <a:noFill/>
              <a:miter lim="800000"/>
              <a:headEnd/>
              <a:tailEnd/>
            </a:ln>
          </p:spPr>
          <p:txBody>
            <a:bodyPr/>
            <a:lstStyle/>
            <a:p>
              <a:endParaRPr lang="en-US" dirty="0"/>
            </a:p>
          </p:txBody>
        </p:sp>
      </p:grpSp>
      <p:sp>
        <p:nvSpPr>
          <p:cNvPr id="83" name="Line 21"/>
          <p:cNvSpPr>
            <a:spLocks noChangeShapeType="1"/>
          </p:cNvSpPr>
          <p:nvPr/>
        </p:nvSpPr>
        <p:spPr bwMode="auto">
          <a:xfrm flipH="1" flipV="1">
            <a:off x="2819400" y="3000375"/>
            <a:ext cx="4019550" cy="1628774"/>
          </a:xfrm>
          <a:prstGeom prst="line">
            <a:avLst/>
          </a:prstGeom>
          <a:noFill/>
          <a:ln w="6350">
            <a:solidFill>
              <a:srgbClr val="0000FF"/>
            </a:solidFill>
            <a:prstDash val="dash"/>
            <a:round/>
            <a:headEnd/>
            <a:tailEnd type="triangle" w="med" len="med"/>
          </a:ln>
          <a:effectLst/>
        </p:spPr>
        <p:txBody>
          <a:bodyPr/>
          <a:lstStyle/>
          <a:p>
            <a:endParaRPr lang="en-US" dirty="0"/>
          </a:p>
        </p:txBody>
      </p:sp>
      <p:pic>
        <p:nvPicPr>
          <p:cNvPr id="84" name="Picture 9"/>
          <p:cNvPicPr>
            <a:picLocks noChangeAspect="1" noChangeArrowheads="1"/>
          </p:cNvPicPr>
          <p:nvPr/>
        </p:nvPicPr>
        <p:blipFill>
          <a:blip r:embed="rId2" cstate="print"/>
          <a:srcRect/>
          <a:stretch>
            <a:fillRect/>
          </a:stretch>
        </p:blipFill>
        <p:spPr bwMode="auto">
          <a:xfrm>
            <a:off x="1457325" y="4686300"/>
            <a:ext cx="1158875" cy="682625"/>
          </a:xfrm>
          <a:prstGeom prst="rect">
            <a:avLst/>
          </a:prstGeom>
          <a:noFill/>
          <a:ln w="9525">
            <a:noFill/>
            <a:miter lim="800000"/>
            <a:headEnd/>
            <a:tailEnd/>
          </a:ln>
          <a:effectLst/>
        </p:spPr>
      </p:pic>
      <p:sp>
        <p:nvSpPr>
          <p:cNvPr id="85" name="Text Box 14"/>
          <p:cNvSpPr txBox="1">
            <a:spLocks noChangeArrowheads="1"/>
          </p:cNvSpPr>
          <p:nvPr/>
        </p:nvSpPr>
        <p:spPr bwMode="auto">
          <a:xfrm>
            <a:off x="2995972" y="2362200"/>
            <a:ext cx="686470" cy="461665"/>
          </a:xfrm>
          <a:prstGeom prst="rect">
            <a:avLst/>
          </a:prstGeom>
          <a:noFill/>
          <a:ln w="9525">
            <a:noFill/>
            <a:miter lim="800000"/>
            <a:headEnd/>
            <a:tailEnd/>
          </a:ln>
          <a:effectLst/>
        </p:spPr>
        <p:txBody>
          <a:bodyPr wrap="none">
            <a:spAutoFit/>
          </a:bodyPr>
          <a:lstStyle/>
          <a:p>
            <a:pPr algn="r"/>
            <a:r>
              <a:rPr lang="en-US" sz="1200" dirty="0" smtClean="0"/>
              <a:t>Primary</a:t>
            </a:r>
          </a:p>
          <a:p>
            <a:pPr algn="r"/>
            <a:r>
              <a:rPr lang="en-US" sz="1200" dirty="0" smtClean="0"/>
              <a:t>Satellite</a:t>
            </a:r>
            <a:endParaRPr lang="en-US" sz="1200" dirty="0"/>
          </a:p>
        </p:txBody>
      </p:sp>
      <p:sp>
        <p:nvSpPr>
          <p:cNvPr id="86" name="Text Box 14"/>
          <p:cNvSpPr txBox="1">
            <a:spLocks noChangeArrowheads="1"/>
          </p:cNvSpPr>
          <p:nvPr/>
        </p:nvSpPr>
        <p:spPr bwMode="auto">
          <a:xfrm>
            <a:off x="1301466" y="2543175"/>
            <a:ext cx="834972" cy="461665"/>
          </a:xfrm>
          <a:prstGeom prst="rect">
            <a:avLst/>
          </a:prstGeom>
          <a:noFill/>
          <a:ln w="9525">
            <a:noFill/>
            <a:miter lim="800000"/>
            <a:headEnd/>
            <a:tailEnd/>
          </a:ln>
          <a:effectLst/>
        </p:spPr>
        <p:txBody>
          <a:bodyPr wrap="none">
            <a:spAutoFit/>
          </a:bodyPr>
          <a:lstStyle/>
          <a:p>
            <a:pPr algn="r"/>
            <a:r>
              <a:rPr lang="en-US" sz="1200" dirty="0" smtClean="0"/>
              <a:t>Secondary</a:t>
            </a:r>
          </a:p>
          <a:p>
            <a:pPr algn="r"/>
            <a:r>
              <a:rPr lang="en-US" sz="1200" dirty="0" smtClean="0"/>
              <a:t>Satellite</a:t>
            </a:r>
            <a:endParaRPr lang="en-US" sz="1200" dirty="0"/>
          </a:p>
        </p:txBody>
      </p:sp>
      <p:sp>
        <p:nvSpPr>
          <p:cNvPr id="87" name="Rounded Rectangle 86"/>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Many factors contribute some uncertainty to the results, though patented satID algorithms minimize this uncertainty.</a:t>
            </a:r>
            <a:endParaRPr lang="en-US" sz="2000" dirty="0">
              <a:solidFill>
                <a:schemeClr val="bg1"/>
              </a:solidFill>
            </a:endParaRPr>
          </a:p>
        </p:txBody>
      </p:sp>
      <p:sp>
        <p:nvSpPr>
          <p:cNvPr id="88" name="Text Box 15"/>
          <p:cNvSpPr txBox="1">
            <a:spLocks noChangeArrowheads="1"/>
          </p:cNvSpPr>
          <p:nvPr/>
        </p:nvSpPr>
        <p:spPr bwMode="auto">
          <a:xfrm>
            <a:off x="1447800" y="5498763"/>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sp>
        <p:nvSpPr>
          <p:cNvPr id="89" name="Text Box 15"/>
          <p:cNvSpPr txBox="1">
            <a:spLocks noChangeArrowheads="1"/>
          </p:cNvSpPr>
          <p:nvPr/>
        </p:nvSpPr>
        <p:spPr bwMode="auto">
          <a:xfrm>
            <a:off x="6973257" y="5446673"/>
            <a:ext cx="951543"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sp>
        <p:nvSpPr>
          <p:cNvPr id="90" name="Freeform 130"/>
          <p:cNvSpPr>
            <a:spLocks/>
          </p:cNvSpPr>
          <p:nvPr/>
        </p:nvSpPr>
        <p:spPr bwMode="auto">
          <a:xfrm>
            <a:off x="5257800" y="4191000"/>
            <a:ext cx="2514600" cy="2514600"/>
          </a:xfrm>
          <a:custGeom>
            <a:avLst/>
            <a:gdLst/>
            <a:ahLst/>
            <a:cxnLst>
              <a:cxn ang="0">
                <a:pos x="0" y="1326"/>
              </a:cxn>
              <a:cxn ang="0">
                <a:pos x="918" y="528"/>
              </a:cxn>
              <a:cxn ang="0">
                <a:pos x="1236" y="0"/>
              </a:cxn>
            </a:cxnLst>
            <a:rect l="0" t="0" r="r" b="b"/>
            <a:pathLst>
              <a:path w="1236" h="1326">
                <a:moveTo>
                  <a:pt x="0" y="1326"/>
                </a:moveTo>
                <a:cubicBezTo>
                  <a:pt x="356" y="1037"/>
                  <a:pt x="712" y="749"/>
                  <a:pt x="918" y="528"/>
                </a:cubicBezTo>
                <a:cubicBezTo>
                  <a:pt x="1124" y="307"/>
                  <a:pt x="1180" y="153"/>
                  <a:pt x="1236" y="0"/>
                </a:cubicBezTo>
              </a:path>
            </a:pathLst>
          </a:custGeom>
          <a:noFill/>
          <a:ln w="50800" cap="flat" cmpd="sng">
            <a:solidFill>
              <a:srgbClr val="7030A0"/>
            </a:solidFill>
            <a:prstDash val="solid"/>
            <a:round/>
            <a:headEnd type="none" w="med" len="med"/>
            <a:tailEnd type="none" w="med" len="med"/>
          </a:ln>
          <a:effectLst/>
        </p:spPr>
        <p:txBody>
          <a:bodyPr wrap="none" anchor="ctr"/>
          <a:lstStyle/>
          <a:p>
            <a:endParaRPr lang="en-US" dirty="0"/>
          </a:p>
        </p:txBody>
      </p:sp>
      <p:sp>
        <p:nvSpPr>
          <p:cNvPr id="91" name="Freeform 127"/>
          <p:cNvSpPr>
            <a:spLocks/>
          </p:cNvSpPr>
          <p:nvPr/>
        </p:nvSpPr>
        <p:spPr bwMode="auto">
          <a:xfrm>
            <a:off x="609600" y="3962400"/>
            <a:ext cx="8305800" cy="2133600"/>
          </a:xfrm>
          <a:custGeom>
            <a:avLst/>
            <a:gdLst/>
            <a:ahLst/>
            <a:cxnLst>
              <a:cxn ang="0">
                <a:pos x="0" y="0"/>
              </a:cxn>
              <a:cxn ang="0">
                <a:pos x="1488" y="384"/>
              </a:cxn>
              <a:cxn ang="0">
                <a:pos x="2322" y="972"/>
              </a:cxn>
            </a:cxnLst>
            <a:rect l="0" t="0" r="r" b="b"/>
            <a:pathLst>
              <a:path w="2322" h="972">
                <a:moveTo>
                  <a:pt x="0" y="0"/>
                </a:moveTo>
                <a:cubicBezTo>
                  <a:pt x="550" y="111"/>
                  <a:pt x="1101" y="222"/>
                  <a:pt x="1488" y="384"/>
                </a:cubicBezTo>
                <a:cubicBezTo>
                  <a:pt x="1875" y="546"/>
                  <a:pt x="2098" y="759"/>
                  <a:pt x="2322" y="972"/>
                </a:cubicBezTo>
              </a:path>
            </a:pathLst>
          </a:custGeom>
          <a:noFill/>
          <a:ln w="50800" cap="flat" cmpd="sng">
            <a:solidFill>
              <a:srgbClr val="FF0066"/>
            </a:solidFill>
            <a:prstDash val="solid"/>
            <a:round/>
            <a:headEnd type="none" w="med" len="med"/>
            <a:tailEnd type="none" w="med" len="med"/>
          </a:ln>
          <a:effectLst/>
        </p:spPr>
        <p:txBody>
          <a:bodyPr wrap="none" anchor="ctr"/>
          <a:lstStyle/>
          <a:p>
            <a:endParaRPr lang="en-US" dirty="0"/>
          </a:p>
        </p:txBody>
      </p:sp>
      <p:grpSp>
        <p:nvGrpSpPr>
          <p:cNvPr id="92"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93"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94"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95"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96"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97"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98"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99"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100"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101"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02"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
        <p:nvSpPr>
          <p:cNvPr id="103" name="Line 25"/>
          <p:cNvSpPr>
            <a:spLocks noChangeShapeType="1"/>
          </p:cNvSpPr>
          <p:nvPr/>
        </p:nvSpPr>
        <p:spPr bwMode="auto">
          <a:xfrm flipH="1">
            <a:off x="2276475" y="3219450"/>
            <a:ext cx="1371600" cy="1600200"/>
          </a:xfrm>
          <a:prstGeom prst="line">
            <a:avLst/>
          </a:prstGeom>
          <a:noFill/>
          <a:ln w="38100">
            <a:solidFill>
              <a:srgbClr val="0000FF"/>
            </a:solidFill>
            <a:round/>
            <a:headEnd/>
            <a:tailEnd type="triangle" w="med" len="med"/>
          </a:ln>
          <a:effectLst/>
        </p:spPr>
        <p:txBody>
          <a:bodyPr/>
          <a:lstStyle/>
          <a:p>
            <a:endParaRPr lang="en-US" dirty="0"/>
          </a:p>
        </p:txBody>
      </p:sp>
      <p:sp>
        <p:nvSpPr>
          <p:cNvPr id="104" name="Line 26"/>
          <p:cNvSpPr>
            <a:spLocks noChangeShapeType="1"/>
          </p:cNvSpPr>
          <p:nvPr/>
        </p:nvSpPr>
        <p:spPr bwMode="auto">
          <a:xfrm flipH="1">
            <a:off x="1752600" y="3305176"/>
            <a:ext cx="685800" cy="1533524"/>
          </a:xfrm>
          <a:prstGeom prst="line">
            <a:avLst/>
          </a:prstGeom>
          <a:noFill/>
          <a:ln w="6350">
            <a:solidFill>
              <a:srgbClr val="0000FF"/>
            </a:solidFill>
            <a:prstDash val="dash"/>
            <a:round/>
            <a:headEnd/>
            <a:tailEnd type="triangle" w="med" len="med"/>
          </a:ln>
          <a:effectLst/>
        </p:spPr>
        <p:txBody>
          <a:bodyPr/>
          <a:lstStyle/>
          <a:p>
            <a:endParaRPr lang="en-US" dirty="0"/>
          </a:p>
        </p:txBody>
      </p:sp>
      <p:grpSp>
        <p:nvGrpSpPr>
          <p:cNvPr id="105" name="Group 104"/>
          <p:cNvGrpSpPr/>
          <p:nvPr/>
        </p:nvGrpSpPr>
        <p:grpSpPr>
          <a:xfrm>
            <a:off x="2915816" y="5013176"/>
            <a:ext cx="3041650" cy="1590675"/>
            <a:chOff x="735013" y="4754711"/>
            <a:chExt cx="3041650" cy="1590675"/>
          </a:xfrm>
        </p:grpSpPr>
        <p:pic>
          <p:nvPicPr>
            <p:cNvPr id="106" name="Picture 17" descr="bpsk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13" y="4754711"/>
              <a:ext cx="3041650" cy="1590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7" name="Rectangle 30"/>
            <p:cNvSpPr>
              <a:spLocks noChangeArrowheads="1"/>
            </p:cNvSpPr>
            <p:nvPr/>
          </p:nvSpPr>
          <p:spPr bwMode="auto">
            <a:xfrm>
              <a:off x="1592263" y="4878536"/>
              <a:ext cx="1892300" cy="541337"/>
            </a:xfrm>
            <a:prstGeom prst="rect">
              <a:avLst/>
            </a:prstGeom>
            <a:solidFill>
              <a:srgbClr val="FFFF99">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mbria" pitchFamily="18" charset="0"/>
              </a:endParaRPr>
            </a:p>
          </p:txBody>
        </p:sp>
        <p:sp>
          <p:nvSpPr>
            <p:cNvPr id="108" name="Rectangle 31"/>
            <p:cNvSpPr>
              <a:spLocks noChangeArrowheads="1"/>
            </p:cNvSpPr>
            <p:nvPr/>
          </p:nvSpPr>
          <p:spPr bwMode="auto">
            <a:xfrm>
              <a:off x="1592263" y="5621486"/>
              <a:ext cx="1892300" cy="541337"/>
            </a:xfrm>
            <a:prstGeom prst="rect">
              <a:avLst/>
            </a:prstGeom>
            <a:solidFill>
              <a:srgbClr val="FFFF99">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Cambria" pitchFamily="18" charset="0"/>
              </a:endParaRPr>
            </a:p>
          </p:txBody>
        </p:sp>
        <p:grpSp>
          <p:nvGrpSpPr>
            <p:cNvPr id="109" name="Group 32"/>
            <p:cNvGrpSpPr>
              <a:grpSpLocks/>
            </p:cNvGrpSpPr>
            <p:nvPr/>
          </p:nvGrpSpPr>
          <p:grpSpPr bwMode="auto">
            <a:xfrm>
              <a:off x="1579563" y="5411936"/>
              <a:ext cx="1898650" cy="219075"/>
              <a:chOff x="816" y="3102"/>
              <a:chExt cx="1296" cy="138"/>
            </a:xfrm>
          </p:grpSpPr>
          <p:sp>
            <p:nvSpPr>
              <p:cNvPr id="110" name="Line 33"/>
              <p:cNvSpPr>
                <a:spLocks noChangeShapeType="1"/>
              </p:cNvSpPr>
              <p:nvPr/>
            </p:nvSpPr>
            <p:spPr bwMode="auto">
              <a:xfrm>
                <a:off x="816" y="3102"/>
                <a:ext cx="0" cy="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sp>
            <p:nvSpPr>
              <p:cNvPr id="111" name="Line 34"/>
              <p:cNvSpPr>
                <a:spLocks noChangeShapeType="1"/>
              </p:cNvSpPr>
              <p:nvPr/>
            </p:nvSpPr>
            <p:spPr bwMode="auto">
              <a:xfrm>
                <a:off x="2112" y="3102"/>
                <a:ext cx="0" cy="1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Cambria" pitchFamily="18" charset="0"/>
                </a:endParaRPr>
              </a:p>
            </p:txBody>
          </p:sp>
        </p:grpSp>
      </p:grpSp>
      <p:pic>
        <p:nvPicPr>
          <p:cNvPr id="112" name="Picture 9" descr="GUI_TOOLS_ReferenceCA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205" y="2319350"/>
            <a:ext cx="2146195" cy="167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8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par>
                          <p:cTn id="11" fill="hold">
                            <p:stCondLst>
                              <p:cond delay="0"/>
                            </p:stCondLst>
                            <p:childTnLst>
                              <p:par>
                                <p:cTn id="12" presetID="21" presetClass="entr" presetSubtype="1" fill="hold" grpId="0" nodeType="afterEffect">
                                  <p:stCondLst>
                                    <p:cond delay="250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Satellites Geolocation </a:t>
            </a:r>
            <a:r>
              <a:rPr lang="en-US" sz="1600" dirty="0" smtClean="0"/>
              <a:t>(9/9</a:t>
            </a:r>
            <a:r>
              <a:rPr lang="en-US" sz="1600" dirty="0"/>
              <a:t>)</a:t>
            </a:r>
            <a:r>
              <a:rPr lang="en-US" dirty="0"/>
              <a:t> </a:t>
            </a:r>
          </a:p>
        </p:txBody>
      </p:sp>
      <p:sp>
        <p:nvSpPr>
          <p:cNvPr id="3" name="Oval 2"/>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15"/>
          <p:cNvSpPr txBox="1">
            <a:spLocks noChangeArrowheads="1"/>
          </p:cNvSpPr>
          <p:nvPr/>
        </p:nvSpPr>
        <p:spPr bwMode="auto">
          <a:xfrm>
            <a:off x="1447800" y="5498763"/>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grpSp>
        <p:nvGrpSpPr>
          <p:cNvPr id="5" name="Group 271"/>
          <p:cNvGrpSpPr/>
          <p:nvPr/>
        </p:nvGrpSpPr>
        <p:grpSpPr>
          <a:xfrm>
            <a:off x="3503613" y="2286000"/>
            <a:ext cx="915987" cy="1123950"/>
            <a:chOff x="3503613" y="1114425"/>
            <a:chExt cx="915987" cy="1123950"/>
          </a:xfrm>
        </p:grpSpPr>
        <p:sp>
          <p:nvSpPr>
            <p:cNvPr id="6"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7"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8"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9"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10"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11"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12"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13"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14"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15"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16"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17"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18"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19"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20"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21"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22"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23"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24"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25"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26"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27"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28"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29"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30"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31"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32"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33"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34"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35"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36"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37"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38"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39"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40"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41"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42"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43"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sp>
        <p:nvSpPr>
          <p:cNvPr id="44" name="Line 20"/>
          <p:cNvSpPr>
            <a:spLocks noChangeShapeType="1"/>
          </p:cNvSpPr>
          <p:nvPr/>
        </p:nvSpPr>
        <p:spPr bwMode="auto">
          <a:xfrm flipH="1" flipV="1">
            <a:off x="4191000" y="3076575"/>
            <a:ext cx="2667000" cy="1581150"/>
          </a:xfrm>
          <a:prstGeom prst="line">
            <a:avLst/>
          </a:prstGeom>
          <a:noFill/>
          <a:ln w="38100">
            <a:solidFill>
              <a:srgbClr val="0000FF"/>
            </a:solidFill>
            <a:round/>
            <a:headEnd/>
            <a:tailEnd type="triangle" w="med" len="med"/>
          </a:ln>
          <a:effectLst/>
        </p:spPr>
        <p:txBody>
          <a:bodyPr/>
          <a:lstStyle/>
          <a:p>
            <a:endParaRPr lang="en-US" dirty="0"/>
          </a:p>
        </p:txBody>
      </p:sp>
      <p:sp>
        <p:nvSpPr>
          <p:cNvPr id="45" name="Line 25"/>
          <p:cNvSpPr>
            <a:spLocks noChangeShapeType="1"/>
          </p:cNvSpPr>
          <p:nvPr/>
        </p:nvSpPr>
        <p:spPr bwMode="auto">
          <a:xfrm flipH="1">
            <a:off x="2276475" y="3219450"/>
            <a:ext cx="1371600" cy="1600200"/>
          </a:xfrm>
          <a:prstGeom prst="line">
            <a:avLst/>
          </a:prstGeom>
          <a:noFill/>
          <a:ln w="38100">
            <a:solidFill>
              <a:srgbClr val="0000FF"/>
            </a:solidFill>
            <a:round/>
            <a:headEnd/>
            <a:tailEnd type="triangle" w="med" len="med"/>
          </a:ln>
          <a:effectLst/>
        </p:spPr>
        <p:txBody>
          <a:bodyPr/>
          <a:lstStyle/>
          <a:p>
            <a:endParaRPr lang="en-US" dirty="0"/>
          </a:p>
        </p:txBody>
      </p:sp>
      <p:grpSp>
        <p:nvGrpSpPr>
          <p:cNvPr id="46" name="Group 58"/>
          <p:cNvGrpSpPr/>
          <p:nvPr/>
        </p:nvGrpSpPr>
        <p:grpSpPr>
          <a:xfrm>
            <a:off x="2003425" y="2409825"/>
            <a:ext cx="920750" cy="928688"/>
            <a:chOff x="2003425" y="1238250"/>
            <a:chExt cx="920750" cy="928688"/>
          </a:xfrm>
        </p:grpSpPr>
        <p:sp>
          <p:nvSpPr>
            <p:cNvPr id="47" name="Freeform 7"/>
            <p:cNvSpPr>
              <a:spLocks noChangeAspect="1"/>
            </p:cNvSpPr>
            <p:nvPr/>
          </p:nvSpPr>
          <p:spPr bwMode="auto">
            <a:xfrm>
              <a:off x="2422525" y="1706563"/>
              <a:ext cx="142875" cy="176212"/>
            </a:xfrm>
            <a:custGeom>
              <a:avLst/>
              <a:gdLst/>
              <a:ahLst/>
              <a:cxnLst>
                <a:cxn ang="0">
                  <a:pos x="7" y="70"/>
                </a:cxn>
                <a:cxn ang="0">
                  <a:pos x="0" y="197"/>
                </a:cxn>
                <a:cxn ang="0">
                  <a:pos x="182" y="130"/>
                </a:cxn>
                <a:cxn ang="0">
                  <a:pos x="187" y="0"/>
                </a:cxn>
                <a:cxn ang="0">
                  <a:pos x="105" y="24"/>
                </a:cxn>
              </a:cxnLst>
              <a:rect l="0" t="0" r="r" b="b"/>
              <a:pathLst>
                <a:path w="187" h="197">
                  <a:moveTo>
                    <a:pt x="7" y="70"/>
                  </a:moveTo>
                  <a:lnTo>
                    <a:pt x="0" y="197"/>
                  </a:lnTo>
                  <a:lnTo>
                    <a:pt x="182" y="130"/>
                  </a:lnTo>
                  <a:lnTo>
                    <a:pt x="187" y="0"/>
                  </a:lnTo>
                  <a:lnTo>
                    <a:pt x="105" y="24"/>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48" name="Freeform 8"/>
            <p:cNvSpPr>
              <a:spLocks noChangeAspect="1"/>
            </p:cNvSpPr>
            <p:nvPr/>
          </p:nvSpPr>
          <p:spPr bwMode="auto">
            <a:xfrm>
              <a:off x="2003425" y="1238250"/>
              <a:ext cx="498475" cy="554038"/>
            </a:xfrm>
            <a:custGeom>
              <a:avLst/>
              <a:gdLst/>
              <a:ahLst/>
              <a:cxnLst>
                <a:cxn ang="0">
                  <a:pos x="199" y="0"/>
                </a:cxn>
                <a:cxn ang="0">
                  <a:pos x="650" y="542"/>
                </a:cxn>
                <a:cxn ang="0">
                  <a:pos x="494" y="612"/>
                </a:cxn>
                <a:cxn ang="0">
                  <a:pos x="0" y="105"/>
                </a:cxn>
                <a:cxn ang="0">
                  <a:pos x="194" y="0"/>
                </a:cxn>
              </a:cxnLst>
              <a:rect l="0" t="0" r="r" b="b"/>
              <a:pathLst>
                <a:path w="650" h="612">
                  <a:moveTo>
                    <a:pt x="199" y="0"/>
                  </a:moveTo>
                  <a:lnTo>
                    <a:pt x="650" y="542"/>
                  </a:lnTo>
                  <a:lnTo>
                    <a:pt x="494" y="612"/>
                  </a:lnTo>
                  <a:lnTo>
                    <a:pt x="0" y="105"/>
                  </a:lnTo>
                  <a:lnTo>
                    <a:pt x="194"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49" name="Line 9"/>
            <p:cNvSpPr>
              <a:spLocks noChangeAspect="1" noChangeShapeType="1"/>
            </p:cNvSpPr>
            <p:nvPr/>
          </p:nvSpPr>
          <p:spPr bwMode="auto">
            <a:xfrm flipV="1">
              <a:off x="2085975" y="1346200"/>
              <a:ext cx="146050" cy="87313"/>
            </a:xfrm>
            <a:prstGeom prst="line">
              <a:avLst/>
            </a:prstGeom>
            <a:noFill/>
            <a:ln w="1270">
              <a:solidFill>
                <a:srgbClr val="000000"/>
              </a:solidFill>
              <a:round/>
              <a:headEnd/>
              <a:tailEnd/>
            </a:ln>
          </p:spPr>
          <p:txBody>
            <a:bodyPr/>
            <a:lstStyle/>
            <a:p>
              <a:endParaRPr lang="en-US" dirty="0"/>
            </a:p>
          </p:txBody>
        </p:sp>
        <p:sp>
          <p:nvSpPr>
            <p:cNvPr id="50" name="Line 10"/>
            <p:cNvSpPr>
              <a:spLocks noChangeAspect="1" noChangeShapeType="1"/>
            </p:cNvSpPr>
            <p:nvPr/>
          </p:nvSpPr>
          <p:spPr bwMode="auto">
            <a:xfrm flipV="1">
              <a:off x="2165350" y="1444625"/>
              <a:ext cx="136525" cy="80963"/>
            </a:xfrm>
            <a:prstGeom prst="line">
              <a:avLst/>
            </a:prstGeom>
            <a:noFill/>
            <a:ln w="1270">
              <a:solidFill>
                <a:srgbClr val="000000"/>
              </a:solidFill>
              <a:round/>
              <a:headEnd/>
              <a:tailEnd/>
            </a:ln>
          </p:spPr>
          <p:txBody>
            <a:bodyPr/>
            <a:lstStyle/>
            <a:p>
              <a:endParaRPr lang="en-US" dirty="0"/>
            </a:p>
          </p:txBody>
        </p:sp>
        <p:sp>
          <p:nvSpPr>
            <p:cNvPr id="51" name="Line 11"/>
            <p:cNvSpPr>
              <a:spLocks noChangeAspect="1" noChangeShapeType="1"/>
            </p:cNvSpPr>
            <p:nvPr/>
          </p:nvSpPr>
          <p:spPr bwMode="auto">
            <a:xfrm flipV="1">
              <a:off x="2232025" y="1530350"/>
              <a:ext cx="123825" cy="77788"/>
            </a:xfrm>
            <a:prstGeom prst="line">
              <a:avLst/>
            </a:prstGeom>
            <a:noFill/>
            <a:ln w="1270">
              <a:solidFill>
                <a:srgbClr val="000000"/>
              </a:solidFill>
              <a:round/>
              <a:headEnd/>
              <a:tailEnd/>
            </a:ln>
          </p:spPr>
          <p:txBody>
            <a:bodyPr/>
            <a:lstStyle/>
            <a:p>
              <a:endParaRPr lang="en-US" dirty="0"/>
            </a:p>
          </p:txBody>
        </p:sp>
        <p:sp>
          <p:nvSpPr>
            <p:cNvPr id="52" name="Line 12"/>
            <p:cNvSpPr>
              <a:spLocks noChangeAspect="1" noChangeShapeType="1"/>
            </p:cNvSpPr>
            <p:nvPr/>
          </p:nvSpPr>
          <p:spPr bwMode="auto">
            <a:xfrm flipV="1">
              <a:off x="2286000" y="1604963"/>
              <a:ext cx="125412" cy="68262"/>
            </a:xfrm>
            <a:prstGeom prst="line">
              <a:avLst/>
            </a:prstGeom>
            <a:noFill/>
            <a:ln w="1270">
              <a:solidFill>
                <a:srgbClr val="000000"/>
              </a:solidFill>
              <a:round/>
              <a:headEnd/>
              <a:tailEnd/>
            </a:ln>
          </p:spPr>
          <p:txBody>
            <a:bodyPr/>
            <a:lstStyle/>
            <a:p>
              <a:endParaRPr lang="en-US" dirty="0"/>
            </a:p>
          </p:txBody>
        </p:sp>
        <p:sp>
          <p:nvSpPr>
            <p:cNvPr id="53" name="Freeform 13"/>
            <p:cNvSpPr>
              <a:spLocks noChangeAspect="1"/>
            </p:cNvSpPr>
            <p:nvPr/>
          </p:nvSpPr>
          <p:spPr bwMode="auto">
            <a:xfrm>
              <a:off x="2386012" y="1728788"/>
              <a:ext cx="115888" cy="90487"/>
            </a:xfrm>
            <a:custGeom>
              <a:avLst/>
              <a:gdLst/>
              <a:ahLst/>
              <a:cxnLst>
                <a:cxn ang="0">
                  <a:pos x="0" y="72"/>
                </a:cxn>
                <a:cxn ang="0">
                  <a:pos x="130" y="103"/>
                </a:cxn>
                <a:cxn ang="0">
                  <a:pos x="151" y="0"/>
                </a:cxn>
              </a:cxnLst>
              <a:rect l="0" t="0" r="r" b="b"/>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dirty="0"/>
            </a:p>
          </p:txBody>
        </p:sp>
        <p:sp>
          <p:nvSpPr>
            <p:cNvPr id="54" name="Freeform 14"/>
            <p:cNvSpPr>
              <a:spLocks noChangeAspect="1"/>
            </p:cNvSpPr>
            <p:nvPr/>
          </p:nvSpPr>
          <p:spPr bwMode="auto">
            <a:xfrm>
              <a:off x="2498725" y="1706563"/>
              <a:ext cx="127000" cy="263525"/>
            </a:xfrm>
            <a:custGeom>
              <a:avLst/>
              <a:gdLst/>
              <a:ahLst/>
              <a:cxnLst>
                <a:cxn ang="0">
                  <a:pos x="87" y="0"/>
                </a:cxn>
                <a:cxn ang="0">
                  <a:pos x="164" y="108"/>
                </a:cxn>
                <a:cxn ang="0">
                  <a:pos x="159" y="233"/>
                </a:cxn>
                <a:cxn ang="0">
                  <a:pos x="0" y="293"/>
                </a:cxn>
              </a:cxnLst>
              <a:rect l="0" t="0" r="r" b="b"/>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dirty="0"/>
            </a:p>
          </p:txBody>
        </p:sp>
        <p:sp>
          <p:nvSpPr>
            <p:cNvPr id="55" name="Line 15"/>
            <p:cNvSpPr>
              <a:spLocks noChangeAspect="1" noChangeShapeType="1"/>
            </p:cNvSpPr>
            <p:nvPr/>
          </p:nvSpPr>
          <p:spPr bwMode="auto">
            <a:xfrm>
              <a:off x="2562225" y="1822450"/>
              <a:ext cx="58737" cy="88900"/>
            </a:xfrm>
            <a:prstGeom prst="line">
              <a:avLst/>
            </a:prstGeom>
            <a:noFill/>
            <a:ln w="1270">
              <a:solidFill>
                <a:srgbClr val="000000"/>
              </a:solidFill>
              <a:round/>
              <a:headEnd/>
              <a:tailEnd/>
            </a:ln>
          </p:spPr>
          <p:txBody>
            <a:bodyPr/>
            <a:lstStyle/>
            <a:p>
              <a:endParaRPr lang="en-US" dirty="0"/>
            </a:p>
          </p:txBody>
        </p:sp>
        <p:sp>
          <p:nvSpPr>
            <p:cNvPr id="56" name="Freeform 16"/>
            <p:cNvSpPr>
              <a:spLocks noChangeAspect="1"/>
            </p:cNvSpPr>
            <p:nvPr/>
          </p:nvSpPr>
          <p:spPr bwMode="auto">
            <a:xfrm>
              <a:off x="2557462" y="1949450"/>
              <a:ext cx="227013" cy="217488"/>
            </a:xfrm>
            <a:custGeom>
              <a:avLst/>
              <a:gdLst/>
              <a:ahLst/>
              <a:cxnLst>
                <a:cxn ang="0">
                  <a:pos x="125" y="0"/>
                </a:cxn>
                <a:cxn ang="0">
                  <a:pos x="295" y="199"/>
                </a:cxn>
                <a:cxn ang="0">
                  <a:pos x="178" y="240"/>
                </a:cxn>
                <a:cxn ang="0">
                  <a:pos x="0" y="53"/>
                </a:cxn>
                <a:cxn ang="0">
                  <a:pos x="125" y="0"/>
                </a:cxn>
              </a:cxnLst>
              <a:rect l="0" t="0" r="r" b="b"/>
              <a:pathLst>
                <a:path w="295" h="240">
                  <a:moveTo>
                    <a:pt x="125" y="0"/>
                  </a:moveTo>
                  <a:lnTo>
                    <a:pt x="295" y="199"/>
                  </a:lnTo>
                  <a:lnTo>
                    <a:pt x="178" y="240"/>
                  </a:lnTo>
                  <a:lnTo>
                    <a:pt x="0" y="53"/>
                  </a:lnTo>
                  <a:lnTo>
                    <a:pt x="125" y="0"/>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57" name="Line 17"/>
            <p:cNvSpPr>
              <a:spLocks noChangeAspect="1" noChangeShapeType="1"/>
            </p:cNvSpPr>
            <p:nvPr/>
          </p:nvSpPr>
          <p:spPr bwMode="auto">
            <a:xfrm flipH="1" flipV="1">
              <a:off x="2590800" y="1933575"/>
              <a:ext cx="61912" cy="15875"/>
            </a:xfrm>
            <a:prstGeom prst="line">
              <a:avLst/>
            </a:prstGeom>
            <a:noFill/>
            <a:ln w="1270">
              <a:solidFill>
                <a:srgbClr val="000000"/>
              </a:solidFill>
              <a:round/>
              <a:headEnd/>
              <a:tailEnd/>
            </a:ln>
          </p:spPr>
          <p:txBody>
            <a:bodyPr/>
            <a:lstStyle/>
            <a:p>
              <a:endParaRPr lang="en-US" dirty="0"/>
            </a:p>
          </p:txBody>
        </p:sp>
        <p:sp>
          <p:nvSpPr>
            <p:cNvPr id="58" name="Freeform 18"/>
            <p:cNvSpPr>
              <a:spLocks noChangeAspect="1"/>
            </p:cNvSpPr>
            <p:nvPr/>
          </p:nvSpPr>
          <p:spPr bwMode="auto">
            <a:xfrm>
              <a:off x="2473325" y="1814513"/>
              <a:ext cx="19050" cy="7937"/>
            </a:xfrm>
            <a:custGeom>
              <a:avLst/>
              <a:gdLst/>
              <a:ahLst/>
              <a:cxnLst>
                <a:cxn ang="0">
                  <a:pos x="22" y="5"/>
                </a:cxn>
                <a:cxn ang="0">
                  <a:pos x="15" y="0"/>
                </a:cxn>
                <a:cxn ang="0">
                  <a:pos x="0" y="5"/>
                </a:cxn>
                <a:cxn ang="0">
                  <a:pos x="15" y="7"/>
                </a:cxn>
                <a:cxn ang="0">
                  <a:pos x="22" y="5"/>
                </a:cxn>
              </a:cxnLst>
              <a:rect l="0" t="0" r="r" b="b"/>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dirty="0"/>
            </a:p>
          </p:txBody>
        </p:sp>
        <p:sp>
          <p:nvSpPr>
            <p:cNvPr id="59" name="Freeform 19"/>
            <p:cNvSpPr>
              <a:spLocks noChangeAspect="1"/>
            </p:cNvSpPr>
            <p:nvPr/>
          </p:nvSpPr>
          <p:spPr bwMode="auto">
            <a:xfrm>
              <a:off x="2651125" y="2071688"/>
              <a:ext cx="88900" cy="39687"/>
            </a:xfrm>
            <a:custGeom>
              <a:avLst/>
              <a:gdLst/>
              <a:ahLst/>
              <a:cxnLst>
                <a:cxn ang="0">
                  <a:pos x="0" y="46"/>
                </a:cxn>
                <a:cxn ang="0">
                  <a:pos x="105" y="5"/>
                </a:cxn>
                <a:cxn ang="0">
                  <a:pos x="115" y="0"/>
                </a:cxn>
              </a:cxnLst>
              <a:rect l="0" t="0" r="r" b="b"/>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dirty="0"/>
            </a:p>
          </p:txBody>
        </p:sp>
        <p:sp>
          <p:nvSpPr>
            <p:cNvPr id="60" name="Line 20"/>
            <p:cNvSpPr>
              <a:spLocks noChangeAspect="1" noChangeShapeType="1"/>
            </p:cNvSpPr>
            <p:nvPr/>
          </p:nvSpPr>
          <p:spPr bwMode="auto">
            <a:xfrm flipV="1">
              <a:off x="2600325" y="2006600"/>
              <a:ext cx="92075" cy="41275"/>
            </a:xfrm>
            <a:prstGeom prst="line">
              <a:avLst/>
            </a:prstGeom>
            <a:noFill/>
            <a:ln w="1270">
              <a:solidFill>
                <a:srgbClr val="000000"/>
              </a:solidFill>
              <a:round/>
              <a:headEnd/>
              <a:tailEnd/>
            </a:ln>
          </p:spPr>
          <p:txBody>
            <a:bodyPr/>
            <a:lstStyle/>
            <a:p>
              <a:endParaRPr lang="en-US" dirty="0"/>
            </a:p>
          </p:txBody>
        </p:sp>
        <p:sp>
          <p:nvSpPr>
            <p:cNvPr id="61" name="Line 21"/>
            <p:cNvSpPr>
              <a:spLocks noChangeAspect="1" noChangeShapeType="1"/>
            </p:cNvSpPr>
            <p:nvPr/>
          </p:nvSpPr>
          <p:spPr bwMode="auto">
            <a:xfrm flipV="1">
              <a:off x="2625725" y="2041525"/>
              <a:ext cx="92075" cy="44450"/>
            </a:xfrm>
            <a:prstGeom prst="line">
              <a:avLst/>
            </a:prstGeom>
            <a:noFill/>
            <a:ln w="1270">
              <a:solidFill>
                <a:srgbClr val="000000"/>
              </a:solidFill>
              <a:round/>
              <a:headEnd/>
              <a:tailEnd/>
            </a:ln>
          </p:spPr>
          <p:txBody>
            <a:bodyPr/>
            <a:lstStyle/>
            <a:p>
              <a:endParaRPr lang="en-US" dirty="0"/>
            </a:p>
          </p:txBody>
        </p:sp>
        <p:sp>
          <p:nvSpPr>
            <p:cNvPr id="62" name="Freeform 22"/>
            <p:cNvSpPr>
              <a:spLocks noChangeAspect="1"/>
            </p:cNvSpPr>
            <p:nvPr/>
          </p:nvSpPr>
          <p:spPr bwMode="auto">
            <a:xfrm>
              <a:off x="2676525" y="2103438"/>
              <a:ext cx="85725" cy="41275"/>
            </a:xfrm>
            <a:custGeom>
              <a:avLst/>
              <a:gdLst/>
              <a:ahLst/>
              <a:cxnLst>
                <a:cxn ang="0">
                  <a:pos x="0" y="48"/>
                </a:cxn>
                <a:cxn ang="0">
                  <a:pos x="113" y="0"/>
                </a:cxn>
                <a:cxn ang="0">
                  <a:pos x="113" y="0"/>
                </a:cxn>
              </a:cxnLst>
              <a:rect l="0" t="0" r="r" b="b"/>
              <a:pathLst>
                <a:path w="113" h="48">
                  <a:moveTo>
                    <a:pt x="0" y="48"/>
                  </a:moveTo>
                  <a:lnTo>
                    <a:pt x="113" y="0"/>
                  </a:lnTo>
                  <a:lnTo>
                    <a:pt x="113" y="0"/>
                  </a:lnTo>
                </a:path>
              </a:pathLst>
            </a:custGeom>
            <a:noFill/>
            <a:ln w="1270">
              <a:solidFill>
                <a:srgbClr val="000000"/>
              </a:solidFill>
              <a:prstDash val="solid"/>
              <a:round/>
              <a:headEnd/>
              <a:tailEnd/>
            </a:ln>
          </p:spPr>
          <p:txBody>
            <a:bodyPr/>
            <a:lstStyle/>
            <a:p>
              <a:endParaRPr lang="en-US" dirty="0"/>
            </a:p>
          </p:txBody>
        </p:sp>
        <p:sp>
          <p:nvSpPr>
            <p:cNvPr id="63" name="Line 23"/>
            <p:cNvSpPr>
              <a:spLocks noChangeAspect="1" noChangeShapeType="1"/>
            </p:cNvSpPr>
            <p:nvPr/>
          </p:nvSpPr>
          <p:spPr bwMode="auto">
            <a:xfrm flipV="1">
              <a:off x="2574925" y="1970088"/>
              <a:ext cx="95250" cy="46037"/>
            </a:xfrm>
            <a:prstGeom prst="line">
              <a:avLst/>
            </a:prstGeom>
            <a:noFill/>
            <a:ln w="1270">
              <a:solidFill>
                <a:srgbClr val="000000"/>
              </a:solidFill>
              <a:round/>
              <a:headEnd/>
              <a:tailEnd/>
            </a:ln>
          </p:spPr>
          <p:txBody>
            <a:bodyPr/>
            <a:lstStyle/>
            <a:p>
              <a:endParaRPr lang="en-US" dirty="0"/>
            </a:p>
          </p:txBody>
        </p:sp>
        <p:sp>
          <p:nvSpPr>
            <p:cNvPr id="64" name="Line 24"/>
            <p:cNvSpPr>
              <a:spLocks noChangeAspect="1" noChangeShapeType="1"/>
            </p:cNvSpPr>
            <p:nvPr/>
          </p:nvSpPr>
          <p:spPr bwMode="auto">
            <a:xfrm flipV="1">
              <a:off x="2354262" y="1685925"/>
              <a:ext cx="119063" cy="68263"/>
            </a:xfrm>
            <a:prstGeom prst="line">
              <a:avLst/>
            </a:prstGeom>
            <a:noFill/>
            <a:ln w="1270">
              <a:solidFill>
                <a:srgbClr val="000000"/>
              </a:solidFill>
              <a:round/>
              <a:headEnd/>
              <a:tailEnd/>
            </a:ln>
          </p:spPr>
          <p:txBody>
            <a:bodyPr/>
            <a:lstStyle/>
            <a:p>
              <a:endParaRPr lang="en-US" dirty="0"/>
            </a:p>
          </p:txBody>
        </p:sp>
        <p:sp>
          <p:nvSpPr>
            <p:cNvPr id="65" name="Freeform 25"/>
            <p:cNvSpPr>
              <a:spLocks noChangeAspect="1"/>
            </p:cNvSpPr>
            <p:nvPr/>
          </p:nvSpPr>
          <p:spPr bwMode="auto">
            <a:xfrm>
              <a:off x="2620962" y="1754188"/>
              <a:ext cx="61913" cy="77787"/>
            </a:xfrm>
            <a:custGeom>
              <a:avLst/>
              <a:gdLst/>
              <a:ahLst/>
              <a:cxnLst>
                <a:cxn ang="0">
                  <a:pos x="84" y="0"/>
                </a:cxn>
                <a:cxn ang="0">
                  <a:pos x="14" y="86"/>
                </a:cxn>
                <a:cxn ang="0">
                  <a:pos x="0" y="81"/>
                </a:cxn>
              </a:cxnLst>
              <a:rect l="0" t="0" r="r" b="b"/>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dirty="0"/>
            </a:p>
          </p:txBody>
        </p:sp>
        <p:sp>
          <p:nvSpPr>
            <p:cNvPr id="66" name="Freeform 26"/>
            <p:cNvSpPr>
              <a:spLocks noChangeAspect="1"/>
            </p:cNvSpPr>
            <p:nvPr/>
          </p:nvSpPr>
          <p:spPr bwMode="auto">
            <a:xfrm>
              <a:off x="2590800" y="1749425"/>
              <a:ext cx="111125" cy="131763"/>
            </a:xfrm>
            <a:custGeom>
              <a:avLst/>
              <a:gdLst/>
              <a:ahLst/>
              <a:cxnLst>
                <a:cxn ang="0">
                  <a:pos x="36" y="36"/>
                </a:cxn>
                <a:cxn ang="0">
                  <a:pos x="12" y="65"/>
                </a:cxn>
                <a:cxn ang="0">
                  <a:pos x="0" y="91"/>
                </a:cxn>
                <a:cxn ang="0">
                  <a:pos x="0" y="115"/>
                </a:cxn>
                <a:cxn ang="0">
                  <a:pos x="12" y="137"/>
                </a:cxn>
                <a:cxn ang="0">
                  <a:pos x="36" y="146"/>
                </a:cxn>
                <a:cxn ang="0">
                  <a:pos x="60" y="146"/>
                </a:cxn>
                <a:cxn ang="0">
                  <a:pos x="84" y="132"/>
                </a:cxn>
                <a:cxn ang="0">
                  <a:pos x="113" y="110"/>
                </a:cxn>
                <a:cxn ang="0">
                  <a:pos x="132" y="84"/>
                </a:cxn>
                <a:cxn ang="0">
                  <a:pos x="141" y="55"/>
                </a:cxn>
                <a:cxn ang="0">
                  <a:pos x="141" y="31"/>
                </a:cxn>
                <a:cxn ang="0">
                  <a:pos x="132" y="12"/>
                </a:cxn>
                <a:cxn ang="0">
                  <a:pos x="113" y="0"/>
                </a:cxn>
                <a:cxn ang="0">
                  <a:pos x="86" y="0"/>
                </a:cxn>
                <a:cxn ang="0">
                  <a:pos x="60" y="14"/>
                </a:cxn>
                <a:cxn ang="0">
                  <a:pos x="36" y="36"/>
                </a:cxn>
              </a:cxnLst>
              <a:rect l="0" t="0" r="r" b="b"/>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67" name="Freeform 27"/>
            <p:cNvSpPr>
              <a:spLocks noChangeAspect="1"/>
            </p:cNvSpPr>
            <p:nvPr/>
          </p:nvSpPr>
          <p:spPr bwMode="auto">
            <a:xfrm>
              <a:off x="2657475" y="1822450"/>
              <a:ext cx="12700" cy="20638"/>
            </a:xfrm>
            <a:custGeom>
              <a:avLst/>
              <a:gdLst/>
              <a:ahLst/>
              <a:cxnLst>
                <a:cxn ang="0">
                  <a:pos x="3" y="5"/>
                </a:cxn>
                <a:cxn ang="0">
                  <a:pos x="0" y="24"/>
                </a:cxn>
                <a:cxn ang="0">
                  <a:pos x="20" y="19"/>
                </a:cxn>
                <a:cxn ang="0">
                  <a:pos x="20" y="0"/>
                </a:cxn>
                <a:cxn ang="0">
                  <a:pos x="3" y="5"/>
                </a:cxn>
              </a:cxnLst>
              <a:rect l="0" t="0" r="r" b="b"/>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dirty="0"/>
            </a:p>
          </p:txBody>
        </p:sp>
        <p:sp>
          <p:nvSpPr>
            <p:cNvPr id="68" name="Freeform 28"/>
            <p:cNvSpPr>
              <a:spLocks noChangeAspect="1"/>
            </p:cNvSpPr>
            <p:nvPr/>
          </p:nvSpPr>
          <p:spPr bwMode="auto">
            <a:xfrm>
              <a:off x="2638425" y="1808163"/>
              <a:ext cx="14287" cy="33337"/>
            </a:xfrm>
            <a:custGeom>
              <a:avLst/>
              <a:gdLst/>
              <a:ahLst/>
              <a:cxnLst>
                <a:cxn ang="0">
                  <a:pos x="22" y="36"/>
                </a:cxn>
                <a:cxn ang="0">
                  <a:pos x="5" y="0"/>
                </a:cxn>
                <a:cxn ang="0">
                  <a:pos x="0" y="0"/>
                </a:cxn>
              </a:cxnLst>
              <a:rect l="0" t="0" r="r" b="b"/>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dirty="0"/>
            </a:p>
          </p:txBody>
        </p:sp>
        <p:sp>
          <p:nvSpPr>
            <p:cNvPr id="69" name="Freeform 29"/>
            <p:cNvSpPr>
              <a:spLocks noChangeAspect="1"/>
            </p:cNvSpPr>
            <p:nvPr/>
          </p:nvSpPr>
          <p:spPr bwMode="auto">
            <a:xfrm>
              <a:off x="2638425" y="1798638"/>
              <a:ext cx="31750" cy="23812"/>
            </a:xfrm>
            <a:custGeom>
              <a:avLst/>
              <a:gdLst/>
              <a:ahLst/>
              <a:cxnLst>
                <a:cxn ang="0">
                  <a:pos x="41" y="24"/>
                </a:cxn>
                <a:cxn ang="0">
                  <a:pos x="7" y="10"/>
                </a:cxn>
                <a:cxn ang="0">
                  <a:pos x="0" y="0"/>
                </a:cxn>
              </a:cxnLst>
              <a:rect l="0" t="0" r="r" b="b"/>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dirty="0"/>
            </a:p>
          </p:txBody>
        </p:sp>
        <p:sp>
          <p:nvSpPr>
            <p:cNvPr id="70" name="Freeform 30"/>
            <p:cNvSpPr>
              <a:spLocks noChangeAspect="1"/>
            </p:cNvSpPr>
            <p:nvPr/>
          </p:nvSpPr>
          <p:spPr bwMode="auto">
            <a:xfrm>
              <a:off x="2633662" y="1798638"/>
              <a:ext cx="11113" cy="9525"/>
            </a:xfrm>
            <a:custGeom>
              <a:avLst/>
              <a:gdLst/>
              <a:ahLst/>
              <a:cxnLst>
                <a:cxn ang="0">
                  <a:pos x="5" y="10"/>
                </a:cxn>
                <a:cxn ang="0">
                  <a:pos x="0" y="10"/>
                </a:cxn>
                <a:cxn ang="0">
                  <a:pos x="0" y="5"/>
                </a:cxn>
                <a:cxn ang="0">
                  <a:pos x="0" y="0"/>
                </a:cxn>
                <a:cxn ang="0">
                  <a:pos x="5" y="0"/>
                </a:cxn>
                <a:cxn ang="0">
                  <a:pos x="7" y="0"/>
                </a:cxn>
                <a:cxn ang="0">
                  <a:pos x="10" y="5"/>
                </a:cxn>
              </a:cxnLst>
              <a:rect l="0" t="0" r="r" b="b"/>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dirty="0"/>
            </a:p>
          </p:txBody>
        </p:sp>
        <p:sp>
          <p:nvSpPr>
            <p:cNvPr id="71" name="Line 31"/>
            <p:cNvSpPr>
              <a:spLocks noChangeAspect="1" noChangeShapeType="1"/>
            </p:cNvSpPr>
            <p:nvPr/>
          </p:nvSpPr>
          <p:spPr bwMode="auto">
            <a:xfrm flipV="1">
              <a:off x="2557462" y="1944688"/>
              <a:ext cx="1588" cy="52387"/>
            </a:xfrm>
            <a:prstGeom prst="line">
              <a:avLst/>
            </a:prstGeom>
            <a:noFill/>
            <a:ln w="1270">
              <a:solidFill>
                <a:srgbClr val="000000"/>
              </a:solidFill>
              <a:round/>
              <a:headEnd/>
              <a:tailEnd/>
            </a:ln>
          </p:spPr>
          <p:txBody>
            <a:bodyPr/>
            <a:lstStyle/>
            <a:p>
              <a:endParaRPr lang="en-US" dirty="0"/>
            </a:p>
          </p:txBody>
        </p:sp>
        <p:sp>
          <p:nvSpPr>
            <p:cNvPr id="72" name="Freeform 32"/>
            <p:cNvSpPr>
              <a:spLocks noChangeAspect="1"/>
            </p:cNvSpPr>
            <p:nvPr/>
          </p:nvSpPr>
          <p:spPr bwMode="auto">
            <a:xfrm>
              <a:off x="2589212" y="1779588"/>
              <a:ext cx="23813" cy="52387"/>
            </a:xfrm>
            <a:custGeom>
              <a:avLst/>
              <a:gdLst/>
              <a:ahLst/>
              <a:cxnLst>
                <a:cxn ang="0">
                  <a:pos x="29" y="9"/>
                </a:cxn>
                <a:cxn ang="0">
                  <a:pos x="3" y="0"/>
                </a:cxn>
                <a:cxn ang="0">
                  <a:pos x="0" y="36"/>
                </a:cxn>
                <a:cxn ang="0">
                  <a:pos x="3" y="57"/>
                </a:cxn>
                <a:cxn ang="0">
                  <a:pos x="5" y="55"/>
                </a:cxn>
              </a:cxnLst>
              <a:rect l="0" t="0" r="r" b="b"/>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dirty="0"/>
            </a:p>
          </p:txBody>
        </p:sp>
        <p:sp>
          <p:nvSpPr>
            <p:cNvPr id="73" name="Freeform 33"/>
            <p:cNvSpPr>
              <a:spLocks noChangeAspect="1"/>
            </p:cNvSpPr>
            <p:nvPr/>
          </p:nvSpPr>
          <p:spPr bwMode="auto">
            <a:xfrm>
              <a:off x="2511425" y="1871663"/>
              <a:ext cx="41275" cy="23812"/>
            </a:xfrm>
            <a:custGeom>
              <a:avLst/>
              <a:gdLst/>
              <a:ahLst/>
              <a:cxnLst>
                <a:cxn ang="0">
                  <a:pos x="7" y="27"/>
                </a:cxn>
                <a:cxn ang="0">
                  <a:pos x="55" y="0"/>
                </a:cxn>
                <a:cxn ang="0">
                  <a:pos x="0" y="20"/>
                </a:cxn>
              </a:cxnLst>
              <a:rect l="0" t="0" r="r" b="b"/>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dirty="0"/>
            </a:p>
          </p:txBody>
        </p:sp>
        <p:sp>
          <p:nvSpPr>
            <p:cNvPr id="74" name="Freeform 34"/>
            <p:cNvSpPr>
              <a:spLocks noChangeAspect="1"/>
            </p:cNvSpPr>
            <p:nvPr/>
          </p:nvSpPr>
          <p:spPr bwMode="auto">
            <a:xfrm>
              <a:off x="2543175" y="1871663"/>
              <a:ext cx="31750" cy="57150"/>
            </a:xfrm>
            <a:custGeom>
              <a:avLst/>
              <a:gdLst/>
              <a:ahLst/>
              <a:cxnLst>
                <a:cxn ang="0">
                  <a:pos x="14" y="0"/>
                </a:cxn>
                <a:cxn ang="0">
                  <a:pos x="41" y="36"/>
                </a:cxn>
                <a:cxn ang="0">
                  <a:pos x="0" y="63"/>
                </a:cxn>
              </a:cxnLst>
              <a:rect l="0" t="0" r="r" b="b"/>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dirty="0"/>
            </a:p>
          </p:txBody>
        </p:sp>
        <p:sp>
          <p:nvSpPr>
            <p:cNvPr id="75" name="Line 35"/>
            <p:cNvSpPr>
              <a:spLocks noChangeAspect="1" noChangeShapeType="1"/>
            </p:cNvSpPr>
            <p:nvPr/>
          </p:nvSpPr>
          <p:spPr bwMode="auto">
            <a:xfrm flipV="1">
              <a:off x="2544762" y="1943100"/>
              <a:ext cx="4763" cy="50800"/>
            </a:xfrm>
            <a:prstGeom prst="line">
              <a:avLst/>
            </a:prstGeom>
            <a:noFill/>
            <a:ln w="1270">
              <a:solidFill>
                <a:srgbClr val="000000"/>
              </a:solidFill>
              <a:round/>
              <a:headEnd/>
              <a:tailEnd/>
            </a:ln>
          </p:spPr>
          <p:txBody>
            <a:bodyPr/>
            <a:lstStyle/>
            <a:p>
              <a:endParaRPr lang="en-US" dirty="0"/>
            </a:p>
          </p:txBody>
        </p:sp>
        <p:sp>
          <p:nvSpPr>
            <p:cNvPr id="76" name="Freeform 36"/>
            <p:cNvSpPr>
              <a:spLocks noChangeAspect="1"/>
            </p:cNvSpPr>
            <p:nvPr/>
          </p:nvSpPr>
          <p:spPr bwMode="auto">
            <a:xfrm>
              <a:off x="2416175" y="1879600"/>
              <a:ext cx="158750" cy="136525"/>
            </a:xfrm>
            <a:custGeom>
              <a:avLst/>
              <a:gdLst/>
              <a:ahLst/>
              <a:cxnLst>
                <a:cxn ang="0">
                  <a:pos x="130" y="10"/>
                </a:cxn>
                <a:cxn ang="0">
                  <a:pos x="166" y="31"/>
                </a:cxn>
                <a:cxn ang="0">
                  <a:pos x="192" y="60"/>
                </a:cxn>
                <a:cxn ang="0">
                  <a:pos x="207" y="86"/>
                </a:cxn>
                <a:cxn ang="0">
                  <a:pos x="207" y="115"/>
                </a:cxn>
                <a:cxn ang="0">
                  <a:pos x="188" y="134"/>
                </a:cxn>
                <a:cxn ang="0">
                  <a:pos x="159" y="149"/>
                </a:cxn>
                <a:cxn ang="0">
                  <a:pos x="118" y="149"/>
                </a:cxn>
                <a:cxn ang="0">
                  <a:pos x="77" y="137"/>
                </a:cxn>
                <a:cxn ang="0">
                  <a:pos x="41" y="115"/>
                </a:cxn>
                <a:cxn ang="0">
                  <a:pos x="15" y="89"/>
                </a:cxn>
                <a:cxn ang="0">
                  <a:pos x="0" y="60"/>
                </a:cxn>
                <a:cxn ang="0">
                  <a:pos x="3" y="31"/>
                </a:cxn>
                <a:cxn ang="0">
                  <a:pos x="20" y="10"/>
                </a:cxn>
                <a:cxn ang="0">
                  <a:pos x="51" y="0"/>
                </a:cxn>
                <a:cxn ang="0">
                  <a:pos x="87" y="0"/>
                </a:cxn>
                <a:cxn ang="0">
                  <a:pos x="130" y="10"/>
                </a:cxn>
              </a:cxnLst>
              <a:rect l="0" t="0" r="r" b="b"/>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dirty="0"/>
            </a:p>
          </p:txBody>
        </p:sp>
        <p:sp>
          <p:nvSpPr>
            <p:cNvPr id="77" name="Freeform 37"/>
            <p:cNvSpPr>
              <a:spLocks noChangeAspect="1"/>
            </p:cNvSpPr>
            <p:nvPr/>
          </p:nvSpPr>
          <p:spPr bwMode="auto">
            <a:xfrm>
              <a:off x="2473325" y="1963738"/>
              <a:ext cx="28575" cy="23812"/>
            </a:xfrm>
            <a:custGeom>
              <a:avLst/>
              <a:gdLst/>
              <a:ahLst/>
              <a:cxnLst>
                <a:cxn ang="0">
                  <a:pos x="27" y="0"/>
                </a:cxn>
                <a:cxn ang="0">
                  <a:pos x="41" y="19"/>
                </a:cxn>
                <a:cxn ang="0">
                  <a:pos x="15" y="27"/>
                </a:cxn>
                <a:cxn ang="0">
                  <a:pos x="0" y="5"/>
                </a:cxn>
                <a:cxn ang="0">
                  <a:pos x="27" y="0"/>
                </a:cxn>
              </a:cxnLst>
              <a:rect l="0" t="0" r="r" b="b"/>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78" name="Freeform 38"/>
            <p:cNvSpPr>
              <a:spLocks noChangeAspect="1"/>
            </p:cNvSpPr>
            <p:nvPr/>
          </p:nvSpPr>
          <p:spPr bwMode="auto">
            <a:xfrm>
              <a:off x="2501900" y="1928813"/>
              <a:ext cx="3175" cy="50800"/>
            </a:xfrm>
            <a:custGeom>
              <a:avLst/>
              <a:gdLst/>
              <a:ahLst/>
              <a:cxnLst>
                <a:cxn ang="0">
                  <a:pos x="0" y="57"/>
                </a:cxn>
                <a:cxn ang="0">
                  <a:pos x="0" y="7"/>
                </a:cxn>
                <a:cxn ang="0">
                  <a:pos x="3" y="0"/>
                </a:cxn>
              </a:cxnLst>
              <a:rect l="0" t="0" r="r" b="b"/>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dirty="0"/>
            </a:p>
          </p:txBody>
        </p:sp>
        <p:sp>
          <p:nvSpPr>
            <p:cNvPr id="79" name="Freeform 39"/>
            <p:cNvSpPr>
              <a:spLocks noChangeAspect="1"/>
            </p:cNvSpPr>
            <p:nvPr/>
          </p:nvSpPr>
          <p:spPr bwMode="auto">
            <a:xfrm>
              <a:off x="2473325" y="1928813"/>
              <a:ext cx="28575" cy="36512"/>
            </a:xfrm>
            <a:custGeom>
              <a:avLst/>
              <a:gdLst/>
              <a:ahLst/>
              <a:cxnLst>
                <a:cxn ang="0">
                  <a:pos x="0" y="43"/>
                </a:cxn>
                <a:cxn ang="0">
                  <a:pos x="36" y="7"/>
                </a:cxn>
                <a:cxn ang="0">
                  <a:pos x="41" y="0"/>
                </a:cxn>
              </a:cxnLst>
              <a:rect l="0" t="0" r="r" b="b"/>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dirty="0"/>
            </a:p>
          </p:txBody>
        </p:sp>
        <p:sp>
          <p:nvSpPr>
            <p:cNvPr id="80" name="Freeform 40"/>
            <p:cNvSpPr>
              <a:spLocks noChangeAspect="1"/>
            </p:cNvSpPr>
            <p:nvPr/>
          </p:nvSpPr>
          <p:spPr bwMode="auto">
            <a:xfrm>
              <a:off x="2498725" y="1924050"/>
              <a:ext cx="6350" cy="9525"/>
            </a:xfrm>
            <a:custGeom>
              <a:avLst/>
              <a:gdLst/>
              <a:ahLst/>
              <a:cxnLst>
                <a:cxn ang="0">
                  <a:pos x="8" y="10"/>
                </a:cxn>
                <a:cxn ang="0">
                  <a:pos x="10" y="10"/>
                </a:cxn>
                <a:cxn ang="0">
                  <a:pos x="10" y="5"/>
                </a:cxn>
                <a:cxn ang="0">
                  <a:pos x="8" y="0"/>
                </a:cxn>
                <a:cxn ang="0">
                  <a:pos x="3" y="0"/>
                </a:cxn>
                <a:cxn ang="0">
                  <a:pos x="0" y="5"/>
                </a:cxn>
                <a:cxn ang="0">
                  <a:pos x="0" y="7"/>
                </a:cxn>
              </a:cxnLst>
              <a:rect l="0" t="0" r="r" b="b"/>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dirty="0"/>
            </a:p>
          </p:txBody>
        </p:sp>
        <p:sp>
          <p:nvSpPr>
            <p:cNvPr id="81" name="Line 41"/>
            <p:cNvSpPr>
              <a:spLocks noChangeAspect="1" noChangeShapeType="1"/>
            </p:cNvSpPr>
            <p:nvPr/>
          </p:nvSpPr>
          <p:spPr bwMode="auto">
            <a:xfrm>
              <a:off x="2417762" y="1882775"/>
              <a:ext cx="11113" cy="14288"/>
            </a:xfrm>
            <a:prstGeom prst="line">
              <a:avLst/>
            </a:prstGeom>
            <a:noFill/>
            <a:ln w="1270">
              <a:solidFill>
                <a:srgbClr val="000000"/>
              </a:solidFill>
              <a:round/>
              <a:headEnd/>
              <a:tailEnd/>
            </a:ln>
          </p:spPr>
          <p:txBody>
            <a:bodyPr/>
            <a:lstStyle/>
            <a:p>
              <a:endParaRPr lang="en-US" dirty="0"/>
            </a:p>
          </p:txBody>
        </p:sp>
        <p:sp>
          <p:nvSpPr>
            <p:cNvPr id="82" name="Rectangle 109"/>
            <p:cNvSpPr>
              <a:spLocks noChangeAspect="1" noChangeArrowheads="1"/>
            </p:cNvSpPr>
            <p:nvPr/>
          </p:nvSpPr>
          <p:spPr bwMode="auto">
            <a:xfrm>
              <a:off x="2525712" y="1370013"/>
              <a:ext cx="133350" cy="152400"/>
            </a:xfrm>
            <a:prstGeom prst="rect">
              <a:avLst/>
            </a:prstGeom>
            <a:noFill/>
            <a:ln w="9525">
              <a:noFill/>
              <a:miter lim="800000"/>
              <a:headEnd/>
              <a:tailEnd/>
            </a:ln>
          </p:spPr>
          <p:txBody>
            <a:bodyPr/>
            <a:lstStyle/>
            <a:p>
              <a:endParaRPr lang="en-US" dirty="0"/>
            </a:p>
          </p:txBody>
        </p:sp>
        <p:sp>
          <p:nvSpPr>
            <p:cNvPr id="83" name="Rectangle 110"/>
            <p:cNvSpPr>
              <a:spLocks noChangeAspect="1" noChangeArrowheads="1"/>
            </p:cNvSpPr>
            <p:nvPr/>
          </p:nvSpPr>
          <p:spPr bwMode="auto">
            <a:xfrm>
              <a:off x="2811462" y="1514475"/>
              <a:ext cx="112713" cy="200025"/>
            </a:xfrm>
            <a:prstGeom prst="rect">
              <a:avLst/>
            </a:prstGeom>
            <a:noFill/>
            <a:ln w="9525">
              <a:noFill/>
              <a:miter lim="800000"/>
              <a:headEnd/>
              <a:tailEnd/>
            </a:ln>
          </p:spPr>
          <p:txBody>
            <a:bodyPr/>
            <a:lstStyle/>
            <a:p>
              <a:endParaRPr lang="en-US" dirty="0"/>
            </a:p>
          </p:txBody>
        </p:sp>
      </p:grpSp>
      <p:sp>
        <p:nvSpPr>
          <p:cNvPr id="84" name="Line 21"/>
          <p:cNvSpPr>
            <a:spLocks noChangeShapeType="1"/>
          </p:cNvSpPr>
          <p:nvPr/>
        </p:nvSpPr>
        <p:spPr bwMode="auto">
          <a:xfrm flipH="1" flipV="1">
            <a:off x="2819400" y="3000375"/>
            <a:ext cx="4019550" cy="1628774"/>
          </a:xfrm>
          <a:prstGeom prst="line">
            <a:avLst/>
          </a:prstGeom>
          <a:noFill/>
          <a:ln w="6350">
            <a:solidFill>
              <a:srgbClr val="0000FF"/>
            </a:solidFill>
            <a:prstDash val="dash"/>
            <a:round/>
            <a:headEnd/>
            <a:tailEnd type="triangle" w="med" len="med"/>
          </a:ln>
          <a:effectLst/>
        </p:spPr>
        <p:txBody>
          <a:bodyPr/>
          <a:lstStyle/>
          <a:p>
            <a:endParaRPr lang="en-US" dirty="0"/>
          </a:p>
        </p:txBody>
      </p:sp>
      <p:pic>
        <p:nvPicPr>
          <p:cNvPr id="85" name="Picture 9"/>
          <p:cNvPicPr>
            <a:picLocks noChangeAspect="1" noChangeArrowheads="1"/>
          </p:cNvPicPr>
          <p:nvPr/>
        </p:nvPicPr>
        <p:blipFill>
          <a:blip r:embed="rId2" cstate="print"/>
          <a:srcRect/>
          <a:stretch>
            <a:fillRect/>
          </a:stretch>
        </p:blipFill>
        <p:spPr bwMode="auto">
          <a:xfrm>
            <a:off x="1457325" y="4686300"/>
            <a:ext cx="1158875" cy="682625"/>
          </a:xfrm>
          <a:prstGeom prst="rect">
            <a:avLst/>
          </a:prstGeom>
          <a:noFill/>
          <a:ln w="9525">
            <a:noFill/>
            <a:miter lim="800000"/>
            <a:headEnd/>
            <a:tailEnd/>
          </a:ln>
          <a:effectLst/>
        </p:spPr>
      </p:pic>
      <p:sp>
        <p:nvSpPr>
          <p:cNvPr id="86" name="Text Box 14"/>
          <p:cNvSpPr txBox="1">
            <a:spLocks noChangeArrowheads="1"/>
          </p:cNvSpPr>
          <p:nvPr/>
        </p:nvSpPr>
        <p:spPr bwMode="auto">
          <a:xfrm>
            <a:off x="2995972" y="2362200"/>
            <a:ext cx="686470" cy="461665"/>
          </a:xfrm>
          <a:prstGeom prst="rect">
            <a:avLst/>
          </a:prstGeom>
          <a:noFill/>
          <a:ln w="9525">
            <a:noFill/>
            <a:miter lim="800000"/>
            <a:headEnd/>
            <a:tailEnd/>
          </a:ln>
          <a:effectLst/>
        </p:spPr>
        <p:txBody>
          <a:bodyPr wrap="none">
            <a:spAutoFit/>
          </a:bodyPr>
          <a:lstStyle/>
          <a:p>
            <a:pPr algn="r"/>
            <a:r>
              <a:rPr lang="en-US" sz="1200" dirty="0" smtClean="0"/>
              <a:t>Primary</a:t>
            </a:r>
          </a:p>
          <a:p>
            <a:pPr algn="r"/>
            <a:r>
              <a:rPr lang="en-US" sz="1200" dirty="0" smtClean="0"/>
              <a:t>Satellite</a:t>
            </a:r>
            <a:endParaRPr lang="en-US" sz="1200" dirty="0"/>
          </a:p>
        </p:txBody>
      </p:sp>
      <p:sp>
        <p:nvSpPr>
          <p:cNvPr id="87" name="Text Box 14"/>
          <p:cNvSpPr txBox="1">
            <a:spLocks noChangeArrowheads="1"/>
          </p:cNvSpPr>
          <p:nvPr/>
        </p:nvSpPr>
        <p:spPr bwMode="auto">
          <a:xfrm>
            <a:off x="1301466" y="2543175"/>
            <a:ext cx="834972" cy="461665"/>
          </a:xfrm>
          <a:prstGeom prst="rect">
            <a:avLst/>
          </a:prstGeom>
          <a:noFill/>
          <a:ln w="9525">
            <a:noFill/>
            <a:miter lim="800000"/>
            <a:headEnd/>
            <a:tailEnd/>
          </a:ln>
          <a:effectLst/>
        </p:spPr>
        <p:txBody>
          <a:bodyPr wrap="none">
            <a:spAutoFit/>
          </a:bodyPr>
          <a:lstStyle/>
          <a:p>
            <a:pPr algn="r"/>
            <a:r>
              <a:rPr lang="en-US" sz="1200" dirty="0" smtClean="0"/>
              <a:t>Secondary</a:t>
            </a:r>
          </a:p>
          <a:p>
            <a:pPr algn="r"/>
            <a:r>
              <a:rPr lang="en-US" sz="1200" dirty="0" smtClean="0"/>
              <a:t>Satellite</a:t>
            </a:r>
            <a:endParaRPr lang="en-US" sz="1200" dirty="0"/>
          </a:p>
        </p:txBody>
      </p:sp>
      <p:sp>
        <p:nvSpPr>
          <p:cNvPr id="88" name="Line 26"/>
          <p:cNvSpPr>
            <a:spLocks noChangeShapeType="1"/>
          </p:cNvSpPr>
          <p:nvPr/>
        </p:nvSpPr>
        <p:spPr bwMode="auto">
          <a:xfrm flipH="1">
            <a:off x="1752600" y="3305176"/>
            <a:ext cx="685800" cy="1533524"/>
          </a:xfrm>
          <a:prstGeom prst="line">
            <a:avLst/>
          </a:prstGeom>
          <a:noFill/>
          <a:ln w="6350">
            <a:solidFill>
              <a:srgbClr val="0000FF"/>
            </a:solidFill>
            <a:prstDash val="dash"/>
            <a:round/>
            <a:headEnd/>
            <a:tailEnd type="triangle" w="med" len="med"/>
          </a:ln>
          <a:effectLst/>
        </p:spPr>
        <p:txBody>
          <a:bodyPr/>
          <a:lstStyle/>
          <a:p>
            <a:endParaRPr lang="en-US" dirty="0"/>
          </a:p>
        </p:txBody>
      </p:sp>
      <p:sp>
        <p:nvSpPr>
          <p:cNvPr id="89" name="Rounded Rectangle 88"/>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A reference signal from a known location improves geolocation certainty by removing common cancellable biases.</a:t>
            </a:r>
            <a:endParaRPr lang="en-US" sz="2000" dirty="0">
              <a:solidFill>
                <a:schemeClr val="bg1"/>
              </a:solidFill>
            </a:endParaRPr>
          </a:p>
        </p:txBody>
      </p:sp>
      <p:grpSp>
        <p:nvGrpSpPr>
          <p:cNvPr id="90" name="Group 260"/>
          <p:cNvGrpSpPr/>
          <p:nvPr/>
        </p:nvGrpSpPr>
        <p:grpSpPr>
          <a:xfrm>
            <a:off x="5638800" y="5210175"/>
            <a:ext cx="228600" cy="304800"/>
            <a:chOff x="5638800" y="5578812"/>
            <a:chExt cx="228600" cy="304800"/>
          </a:xfrm>
        </p:grpSpPr>
        <p:sp>
          <p:nvSpPr>
            <p:cNvPr id="91" name="Rectangle 90"/>
            <p:cNvSpPr/>
            <p:nvPr/>
          </p:nvSpPr>
          <p:spPr>
            <a:xfrm>
              <a:off x="5638800" y="5578812"/>
              <a:ext cx="228600" cy="270933"/>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5671457" y="5849745"/>
              <a:ext cx="32657" cy="3386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5802086" y="5849745"/>
              <a:ext cx="32657" cy="3386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4" name="Straight Connector 93"/>
            <p:cNvCxnSpPr/>
            <p:nvPr/>
          </p:nvCxnSpPr>
          <p:spPr>
            <a:xfrm>
              <a:off x="5671457" y="5714279"/>
              <a:ext cx="163286" cy="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671457" y="5781306"/>
              <a:ext cx="163286" cy="706"/>
            </a:xfrm>
            <a:prstGeom prst="line">
              <a:avLst/>
            </a:prstGeom>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671457" y="5630503"/>
              <a:ext cx="65314" cy="33867"/>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5779742" y="5628721"/>
              <a:ext cx="32657" cy="33867"/>
            </a:xfrm>
            <a:prstGeom prst="ellipse">
              <a:avLst/>
            </a:prstGeom>
            <a:solidFill>
              <a:srgbClr val="00CC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FF00"/>
                </a:solidFill>
              </a:endParaRPr>
            </a:p>
          </p:txBody>
        </p:sp>
      </p:grpSp>
      <p:grpSp>
        <p:nvGrpSpPr>
          <p:cNvPr id="98" name="Group 240"/>
          <p:cNvGrpSpPr/>
          <p:nvPr/>
        </p:nvGrpSpPr>
        <p:grpSpPr>
          <a:xfrm>
            <a:off x="6009296" y="5057775"/>
            <a:ext cx="239104" cy="292669"/>
            <a:chOff x="6009296" y="3886200"/>
            <a:chExt cx="239104" cy="292669"/>
          </a:xfrm>
        </p:grpSpPr>
        <p:sp>
          <p:nvSpPr>
            <p:cNvPr id="99" name="Freeform 134"/>
            <p:cNvSpPr>
              <a:spLocks noChangeAspect="1"/>
            </p:cNvSpPr>
            <p:nvPr/>
          </p:nvSpPr>
          <p:spPr bwMode="auto">
            <a:xfrm>
              <a:off x="6150939" y="4156032"/>
              <a:ext cx="18112" cy="11727"/>
            </a:xfrm>
            <a:custGeom>
              <a:avLst/>
              <a:gdLst/>
              <a:ahLst/>
              <a:cxnLst>
                <a:cxn ang="0">
                  <a:pos x="0" y="0"/>
                </a:cxn>
                <a:cxn ang="0">
                  <a:pos x="19" y="15"/>
                </a:cxn>
                <a:cxn ang="0">
                  <a:pos x="24" y="22"/>
                </a:cxn>
                <a:cxn ang="0">
                  <a:pos x="38" y="20"/>
                </a:cxn>
                <a:cxn ang="0">
                  <a:pos x="40" y="10"/>
                </a:cxn>
                <a:cxn ang="0">
                  <a:pos x="31" y="3"/>
                </a:cxn>
                <a:cxn ang="0">
                  <a:pos x="0" y="0"/>
                </a:cxn>
              </a:cxnLst>
              <a:rect l="0" t="0" r="r" b="b"/>
              <a:pathLst>
                <a:path w="40" h="22">
                  <a:moveTo>
                    <a:pt x="0" y="0"/>
                  </a:moveTo>
                  <a:lnTo>
                    <a:pt x="19" y="15"/>
                  </a:lnTo>
                  <a:lnTo>
                    <a:pt x="24" y="22"/>
                  </a:lnTo>
                  <a:lnTo>
                    <a:pt x="38" y="20"/>
                  </a:lnTo>
                  <a:lnTo>
                    <a:pt x="40" y="10"/>
                  </a:lnTo>
                  <a:lnTo>
                    <a:pt x="31" y="3"/>
                  </a:lnTo>
                  <a:lnTo>
                    <a:pt x="0" y="0"/>
                  </a:lnTo>
                  <a:close/>
                </a:path>
              </a:pathLst>
            </a:custGeom>
            <a:solidFill>
              <a:srgbClr val="FFFFFF"/>
            </a:solidFill>
            <a:ln w="1270">
              <a:solidFill>
                <a:srgbClr val="FFFFFF"/>
              </a:solidFill>
              <a:prstDash val="solid"/>
              <a:round/>
              <a:headEnd/>
              <a:tailEnd/>
            </a:ln>
          </p:spPr>
          <p:txBody>
            <a:bodyPr/>
            <a:lstStyle/>
            <a:p>
              <a:endParaRPr lang="en-US" dirty="0"/>
            </a:p>
          </p:txBody>
        </p:sp>
        <p:sp>
          <p:nvSpPr>
            <p:cNvPr id="100" name="Freeform 135"/>
            <p:cNvSpPr>
              <a:spLocks noChangeAspect="1"/>
            </p:cNvSpPr>
            <p:nvPr/>
          </p:nvSpPr>
          <p:spPr bwMode="auto">
            <a:xfrm>
              <a:off x="6026741" y="4043646"/>
              <a:ext cx="219934" cy="133886"/>
            </a:xfrm>
            <a:custGeom>
              <a:avLst/>
              <a:gdLst/>
              <a:ahLst/>
              <a:cxnLst>
                <a:cxn ang="0">
                  <a:pos x="199" y="36"/>
                </a:cxn>
                <a:cxn ang="0">
                  <a:pos x="202" y="158"/>
                </a:cxn>
                <a:cxn ang="0">
                  <a:pos x="182" y="158"/>
                </a:cxn>
                <a:cxn ang="0">
                  <a:pos x="190" y="175"/>
                </a:cxn>
                <a:cxn ang="0">
                  <a:pos x="0" y="221"/>
                </a:cxn>
                <a:cxn ang="0">
                  <a:pos x="17" y="240"/>
                </a:cxn>
                <a:cxn ang="0">
                  <a:pos x="34" y="240"/>
                </a:cxn>
                <a:cxn ang="0">
                  <a:pos x="43" y="230"/>
                </a:cxn>
                <a:cxn ang="0">
                  <a:pos x="197" y="199"/>
                </a:cxn>
                <a:cxn ang="0">
                  <a:pos x="259" y="199"/>
                </a:cxn>
                <a:cxn ang="0">
                  <a:pos x="442" y="223"/>
                </a:cxn>
                <a:cxn ang="0">
                  <a:pos x="454" y="235"/>
                </a:cxn>
                <a:cxn ang="0">
                  <a:pos x="478" y="240"/>
                </a:cxn>
                <a:cxn ang="0">
                  <a:pos x="487" y="223"/>
                </a:cxn>
                <a:cxn ang="0">
                  <a:pos x="262" y="170"/>
                </a:cxn>
                <a:cxn ang="0">
                  <a:pos x="269" y="156"/>
                </a:cxn>
                <a:cxn ang="0">
                  <a:pos x="252" y="151"/>
                </a:cxn>
                <a:cxn ang="0">
                  <a:pos x="254" y="5"/>
                </a:cxn>
                <a:cxn ang="0">
                  <a:pos x="252" y="0"/>
                </a:cxn>
                <a:cxn ang="0">
                  <a:pos x="199" y="36"/>
                </a:cxn>
              </a:cxnLst>
              <a:rect l="0" t="0" r="r" b="b"/>
              <a:pathLst>
                <a:path w="487" h="240">
                  <a:moveTo>
                    <a:pt x="199" y="36"/>
                  </a:moveTo>
                  <a:lnTo>
                    <a:pt x="202" y="158"/>
                  </a:lnTo>
                  <a:lnTo>
                    <a:pt x="182" y="158"/>
                  </a:lnTo>
                  <a:lnTo>
                    <a:pt x="190" y="175"/>
                  </a:lnTo>
                  <a:lnTo>
                    <a:pt x="0" y="221"/>
                  </a:lnTo>
                  <a:lnTo>
                    <a:pt x="17" y="240"/>
                  </a:lnTo>
                  <a:lnTo>
                    <a:pt x="34" y="240"/>
                  </a:lnTo>
                  <a:lnTo>
                    <a:pt x="43" y="230"/>
                  </a:lnTo>
                  <a:lnTo>
                    <a:pt x="197" y="199"/>
                  </a:lnTo>
                  <a:lnTo>
                    <a:pt x="259" y="199"/>
                  </a:lnTo>
                  <a:lnTo>
                    <a:pt x="442" y="223"/>
                  </a:lnTo>
                  <a:lnTo>
                    <a:pt x="454" y="235"/>
                  </a:lnTo>
                  <a:lnTo>
                    <a:pt x="478" y="240"/>
                  </a:lnTo>
                  <a:lnTo>
                    <a:pt x="487" y="223"/>
                  </a:lnTo>
                  <a:lnTo>
                    <a:pt x="262" y="170"/>
                  </a:lnTo>
                  <a:lnTo>
                    <a:pt x="269" y="156"/>
                  </a:lnTo>
                  <a:lnTo>
                    <a:pt x="252" y="151"/>
                  </a:lnTo>
                  <a:lnTo>
                    <a:pt x="254" y="5"/>
                  </a:lnTo>
                  <a:lnTo>
                    <a:pt x="252" y="0"/>
                  </a:lnTo>
                  <a:lnTo>
                    <a:pt x="199" y="36"/>
                  </a:lnTo>
                  <a:close/>
                </a:path>
              </a:pathLst>
            </a:custGeom>
            <a:solidFill>
              <a:srgbClr val="FFFFFF"/>
            </a:solidFill>
            <a:ln w="1270">
              <a:solidFill>
                <a:srgbClr val="FFFFFF"/>
              </a:solidFill>
              <a:prstDash val="solid"/>
              <a:round/>
              <a:headEnd/>
              <a:tailEnd/>
            </a:ln>
          </p:spPr>
          <p:txBody>
            <a:bodyPr/>
            <a:lstStyle/>
            <a:p>
              <a:endParaRPr lang="en-US" dirty="0"/>
            </a:p>
          </p:txBody>
        </p:sp>
        <p:sp>
          <p:nvSpPr>
            <p:cNvPr id="101" name="Freeform 225"/>
            <p:cNvSpPr>
              <a:spLocks noChangeAspect="1"/>
            </p:cNvSpPr>
            <p:nvPr/>
          </p:nvSpPr>
          <p:spPr bwMode="auto">
            <a:xfrm>
              <a:off x="6009296" y="3886200"/>
              <a:ext cx="178364" cy="196663"/>
            </a:xfrm>
            <a:custGeom>
              <a:avLst/>
              <a:gdLst/>
              <a:ahLst/>
              <a:cxnLst>
                <a:cxn ang="0">
                  <a:pos x="309" y="264"/>
                </a:cxn>
                <a:cxn ang="0">
                  <a:pos x="338" y="233"/>
                </a:cxn>
                <a:cxn ang="0">
                  <a:pos x="364" y="197"/>
                </a:cxn>
                <a:cxn ang="0">
                  <a:pos x="381" y="163"/>
                </a:cxn>
                <a:cxn ang="0">
                  <a:pos x="391" y="129"/>
                </a:cxn>
                <a:cxn ang="0">
                  <a:pos x="393" y="96"/>
                </a:cxn>
                <a:cxn ang="0">
                  <a:pos x="388" y="67"/>
                </a:cxn>
                <a:cxn ang="0">
                  <a:pos x="376" y="43"/>
                </a:cxn>
                <a:cxn ang="0">
                  <a:pos x="355" y="21"/>
                </a:cxn>
                <a:cxn ang="0">
                  <a:pos x="331" y="7"/>
                </a:cxn>
                <a:cxn ang="0">
                  <a:pos x="300" y="0"/>
                </a:cxn>
                <a:cxn ang="0">
                  <a:pos x="268" y="0"/>
                </a:cxn>
                <a:cxn ang="0">
                  <a:pos x="232" y="5"/>
                </a:cxn>
                <a:cxn ang="0">
                  <a:pos x="194" y="14"/>
                </a:cxn>
                <a:cxn ang="0">
                  <a:pos x="158" y="33"/>
                </a:cxn>
                <a:cxn ang="0">
                  <a:pos x="120" y="57"/>
                </a:cxn>
                <a:cxn ang="0">
                  <a:pos x="86" y="86"/>
                </a:cxn>
                <a:cxn ang="0">
                  <a:pos x="55" y="120"/>
                </a:cxn>
                <a:cxn ang="0">
                  <a:pos x="33" y="153"/>
                </a:cxn>
                <a:cxn ang="0">
                  <a:pos x="16" y="189"/>
                </a:cxn>
                <a:cxn ang="0">
                  <a:pos x="4" y="223"/>
                </a:cxn>
                <a:cxn ang="0">
                  <a:pos x="0" y="252"/>
                </a:cxn>
                <a:cxn ang="0">
                  <a:pos x="4" y="283"/>
                </a:cxn>
                <a:cxn ang="0">
                  <a:pos x="19" y="307"/>
                </a:cxn>
                <a:cxn ang="0">
                  <a:pos x="36" y="329"/>
                </a:cxn>
                <a:cxn ang="0">
                  <a:pos x="60" y="343"/>
                </a:cxn>
                <a:cxn ang="0">
                  <a:pos x="91" y="348"/>
                </a:cxn>
                <a:cxn ang="0">
                  <a:pos x="124" y="353"/>
                </a:cxn>
                <a:cxn ang="0">
                  <a:pos x="160" y="348"/>
                </a:cxn>
                <a:cxn ang="0">
                  <a:pos x="199" y="331"/>
                </a:cxn>
                <a:cxn ang="0">
                  <a:pos x="240" y="314"/>
                </a:cxn>
                <a:cxn ang="0">
                  <a:pos x="273" y="293"/>
                </a:cxn>
                <a:cxn ang="0">
                  <a:pos x="309" y="264"/>
                </a:cxn>
              </a:cxnLst>
              <a:rect l="0" t="0" r="r" b="b"/>
              <a:pathLst>
                <a:path w="393" h="353">
                  <a:moveTo>
                    <a:pt x="309" y="264"/>
                  </a:moveTo>
                  <a:lnTo>
                    <a:pt x="338" y="233"/>
                  </a:lnTo>
                  <a:lnTo>
                    <a:pt x="364" y="197"/>
                  </a:lnTo>
                  <a:lnTo>
                    <a:pt x="381" y="163"/>
                  </a:lnTo>
                  <a:lnTo>
                    <a:pt x="391" y="129"/>
                  </a:lnTo>
                  <a:lnTo>
                    <a:pt x="393" y="96"/>
                  </a:lnTo>
                  <a:lnTo>
                    <a:pt x="388" y="67"/>
                  </a:lnTo>
                  <a:lnTo>
                    <a:pt x="376" y="43"/>
                  </a:lnTo>
                  <a:lnTo>
                    <a:pt x="355" y="21"/>
                  </a:lnTo>
                  <a:lnTo>
                    <a:pt x="331" y="7"/>
                  </a:lnTo>
                  <a:lnTo>
                    <a:pt x="300" y="0"/>
                  </a:lnTo>
                  <a:lnTo>
                    <a:pt x="268" y="0"/>
                  </a:lnTo>
                  <a:lnTo>
                    <a:pt x="232" y="5"/>
                  </a:lnTo>
                  <a:lnTo>
                    <a:pt x="194" y="14"/>
                  </a:lnTo>
                  <a:lnTo>
                    <a:pt x="158" y="33"/>
                  </a:lnTo>
                  <a:lnTo>
                    <a:pt x="120" y="57"/>
                  </a:lnTo>
                  <a:lnTo>
                    <a:pt x="86" y="86"/>
                  </a:lnTo>
                  <a:lnTo>
                    <a:pt x="55" y="120"/>
                  </a:lnTo>
                  <a:lnTo>
                    <a:pt x="33" y="153"/>
                  </a:lnTo>
                  <a:lnTo>
                    <a:pt x="16" y="189"/>
                  </a:lnTo>
                  <a:lnTo>
                    <a:pt x="4" y="223"/>
                  </a:lnTo>
                  <a:lnTo>
                    <a:pt x="0" y="252"/>
                  </a:lnTo>
                  <a:lnTo>
                    <a:pt x="4" y="283"/>
                  </a:lnTo>
                  <a:lnTo>
                    <a:pt x="19" y="307"/>
                  </a:lnTo>
                  <a:lnTo>
                    <a:pt x="36" y="329"/>
                  </a:lnTo>
                  <a:lnTo>
                    <a:pt x="60" y="343"/>
                  </a:lnTo>
                  <a:lnTo>
                    <a:pt x="91" y="348"/>
                  </a:lnTo>
                  <a:lnTo>
                    <a:pt x="124" y="353"/>
                  </a:lnTo>
                  <a:lnTo>
                    <a:pt x="160" y="348"/>
                  </a:lnTo>
                  <a:lnTo>
                    <a:pt x="199" y="331"/>
                  </a:lnTo>
                  <a:lnTo>
                    <a:pt x="240" y="314"/>
                  </a:lnTo>
                  <a:lnTo>
                    <a:pt x="273" y="293"/>
                  </a:lnTo>
                  <a:lnTo>
                    <a:pt x="309" y="264"/>
                  </a:lnTo>
                  <a:close/>
                </a:path>
              </a:pathLst>
            </a:custGeom>
            <a:gradFill flip="none" rotWithShape="1">
              <a:gsLst>
                <a:gs pos="0">
                  <a:schemeClr val="bg1"/>
                </a:gs>
                <a:gs pos="50000">
                  <a:srgbClr val="33ED49"/>
                </a:gs>
                <a:gs pos="100000">
                  <a:schemeClr val="accent1">
                    <a:tint val="23500"/>
                    <a:satMod val="160000"/>
                  </a:schemeClr>
                </a:gs>
              </a:gsLst>
              <a:path path="circle">
                <a:fillToRect l="100000" t="100000"/>
              </a:path>
              <a:tileRect r="-100000" b="-100000"/>
            </a:gradFill>
            <a:ln w="1270">
              <a:solidFill>
                <a:srgbClr val="000000"/>
              </a:solidFill>
              <a:prstDash val="solid"/>
              <a:round/>
              <a:headEnd/>
              <a:tailEnd/>
            </a:ln>
          </p:spPr>
          <p:txBody>
            <a:bodyPr/>
            <a:lstStyle/>
            <a:p>
              <a:endParaRPr lang="en-US" dirty="0"/>
            </a:p>
          </p:txBody>
        </p:sp>
        <p:sp>
          <p:nvSpPr>
            <p:cNvPr id="102" name="Line 220"/>
            <p:cNvSpPr>
              <a:spLocks noChangeAspect="1" noChangeShapeType="1"/>
            </p:cNvSpPr>
            <p:nvPr/>
          </p:nvSpPr>
          <p:spPr bwMode="auto">
            <a:xfrm flipH="1" flipV="1">
              <a:off x="6116439" y="4062214"/>
              <a:ext cx="2587" cy="66454"/>
            </a:xfrm>
            <a:prstGeom prst="line">
              <a:avLst/>
            </a:prstGeom>
            <a:noFill/>
            <a:ln w="1270">
              <a:solidFill>
                <a:srgbClr val="000000"/>
              </a:solidFill>
              <a:round/>
              <a:headEnd/>
              <a:tailEnd/>
            </a:ln>
          </p:spPr>
          <p:txBody>
            <a:bodyPr/>
            <a:lstStyle/>
            <a:p>
              <a:endParaRPr lang="en-US" dirty="0"/>
            </a:p>
          </p:txBody>
        </p:sp>
        <p:sp>
          <p:nvSpPr>
            <p:cNvPr id="103" name="Line 227"/>
            <p:cNvSpPr>
              <a:spLocks noChangeAspect="1" noChangeShapeType="1"/>
            </p:cNvSpPr>
            <p:nvPr/>
          </p:nvSpPr>
          <p:spPr bwMode="auto">
            <a:xfrm flipH="1" flipV="1">
              <a:off x="6139929" y="4043823"/>
              <a:ext cx="907" cy="84125"/>
            </a:xfrm>
            <a:prstGeom prst="line">
              <a:avLst/>
            </a:prstGeom>
            <a:noFill/>
            <a:ln w="1270">
              <a:solidFill>
                <a:srgbClr val="000000"/>
              </a:solidFill>
              <a:round/>
              <a:headEnd/>
              <a:tailEnd/>
            </a:ln>
          </p:spPr>
          <p:txBody>
            <a:bodyPr/>
            <a:lstStyle/>
            <a:p>
              <a:endParaRPr lang="en-US" dirty="0"/>
            </a:p>
          </p:txBody>
        </p:sp>
        <p:sp>
          <p:nvSpPr>
            <p:cNvPr id="104" name="Freeform 228"/>
            <p:cNvSpPr>
              <a:spLocks noChangeAspect="1"/>
            </p:cNvSpPr>
            <p:nvPr/>
          </p:nvSpPr>
          <p:spPr bwMode="auto">
            <a:xfrm>
              <a:off x="6125406" y="4130400"/>
              <a:ext cx="122994" cy="48469"/>
            </a:xfrm>
            <a:custGeom>
              <a:avLst/>
              <a:gdLst/>
              <a:ahLst/>
              <a:cxnLst>
                <a:cxn ang="0">
                  <a:pos x="0" y="0"/>
                </a:cxn>
                <a:cxn ang="0">
                  <a:pos x="60" y="0"/>
                </a:cxn>
                <a:cxn ang="0">
                  <a:pos x="48" y="15"/>
                </a:cxn>
                <a:cxn ang="0">
                  <a:pos x="271" y="65"/>
                </a:cxn>
                <a:cxn ang="0">
                  <a:pos x="257" y="87"/>
                </a:cxn>
                <a:cxn ang="0">
                  <a:pos x="228" y="87"/>
                </a:cxn>
                <a:cxn ang="0">
                  <a:pos x="221" y="72"/>
                </a:cxn>
                <a:cxn ang="0">
                  <a:pos x="56" y="46"/>
                </a:cxn>
              </a:cxnLst>
              <a:rect l="0" t="0" r="r" b="b"/>
              <a:pathLst>
                <a:path w="271" h="87">
                  <a:moveTo>
                    <a:pt x="0" y="0"/>
                  </a:moveTo>
                  <a:lnTo>
                    <a:pt x="60" y="0"/>
                  </a:lnTo>
                  <a:lnTo>
                    <a:pt x="48" y="15"/>
                  </a:lnTo>
                  <a:lnTo>
                    <a:pt x="271" y="65"/>
                  </a:lnTo>
                  <a:lnTo>
                    <a:pt x="257" y="87"/>
                  </a:lnTo>
                  <a:lnTo>
                    <a:pt x="228" y="87"/>
                  </a:lnTo>
                  <a:lnTo>
                    <a:pt x="221" y="72"/>
                  </a:lnTo>
                  <a:lnTo>
                    <a:pt x="56" y="46"/>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endParaRPr lang="en-US" dirty="0"/>
            </a:p>
          </p:txBody>
        </p:sp>
        <p:sp>
          <p:nvSpPr>
            <p:cNvPr id="105" name="Freeform 229"/>
            <p:cNvSpPr>
              <a:spLocks noChangeAspect="1"/>
            </p:cNvSpPr>
            <p:nvPr/>
          </p:nvSpPr>
          <p:spPr bwMode="auto">
            <a:xfrm>
              <a:off x="6028735" y="4130734"/>
              <a:ext cx="101209" cy="46798"/>
            </a:xfrm>
            <a:custGeom>
              <a:avLst/>
              <a:gdLst/>
              <a:ahLst/>
              <a:cxnLst>
                <a:cxn ang="0">
                  <a:pos x="223" y="0"/>
                </a:cxn>
                <a:cxn ang="0">
                  <a:pos x="177" y="0"/>
                </a:cxn>
                <a:cxn ang="0">
                  <a:pos x="185" y="14"/>
                </a:cxn>
                <a:cxn ang="0">
                  <a:pos x="0" y="62"/>
                </a:cxn>
                <a:cxn ang="0">
                  <a:pos x="12" y="84"/>
                </a:cxn>
                <a:cxn ang="0">
                  <a:pos x="33" y="84"/>
                </a:cxn>
                <a:cxn ang="0">
                  <a:pos x="43" y="72"/>
                </a:cxn>
                <a:cxn ang="0">
                  <a:pos x="177" y="43"/>
                </a:cxn>
              </a:cxnLst>
              <a:rect l="0" t="0" r="r" b="b"/>
              <a:pathLst>
                <a:path w="223" h="84">
                  <a:moveTo>
                    <a:pt x="223" y="0"/>
                  </a:moveTo>
                  <a:lnTo>
                    <a:pt x="177" y="0"/>
                  </a:lnTo>
                  <a:lnTo>
                    <a:pt x="185" y="14"/>
                  </a:lnTo>
                  <a:lnTo>
                    <a:pt x="0" y="62"/>
                  </a:lnTo>
                  <a:lnTo>
                    <a:pt x="12" y="84"/>
                  </a:lnTo>
                  <a:lnTo>
                    <a:pt x="33" y="84"/>
                  </a:lnTo>
                  <a:lnTo>
                    <a:pt x="43" y="72"/>
                  </a:lnTo>
                  <a:lnTo>
                    <a:pt x="177" y="43"/>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endParaRPr lang="en-US" dirty="0"/>
            </a:p>
          </p:txBody>
        </p:sp>
        <p:sp>
          <p:nvSpPr>
            <p:cNvPr id="106" name="Line 230"/>
            <p:cNvSpPr>
              <a:spLocks noChangeAspect="1" noChangeShapeType="1"/>
            </p:cNvSpPr>
            <p:nvPr/>
          </p:nvSpPr>
          <p:spPr bwMode="auto">
            <a:xfrm flipH="1">
              <a:off x="6108677" y="4155055"/>
              <a:ext cx="42262" cy="0"/>
            </a:xfrm>
            <a:prstGeom prst="line">
              <a:avLst/>
            </a:prstGeom>
            <a:noFill/>
            <a:ln w="1270">
              <a:solidFill>
                <a:srgbClr val="000000"/>
              </a:solidFill>
              <a:round/>
              <a:headEnd/>
              <a:tailEnd/>
            </a:ln>
          </p:spPr>
          <p:txBody>
            <a:bodyPr/>
            <a:lstStyle/>
            <a:p>
              <a:endParaRPr lang="en-US" dirty="0"/>
            </a:p>
          </p:txBody>
        </p:sp>
        <p:sp>
          <p:nvSpPr>
            <p:cNvPr id="107" name="Freeform 231"/>
            <p:cNvSpPr>
              <a:spLocks noChangeAspect="1"/>
            </p:cNvSpPr>
            <p:nvPr/>
          </p:nvSpPr>
          <p:spPr bwMode="auto">
            <a:xfrm>
              <a:off x="6112990" y="4138441"/>
              <a:ext cx="8625" cy="16613"/>
            </a:xfrm>
            <a:custGeom>
              <a:avLst/>
              <a:gdLst/>
              <a:ahLst/>
              <a:cxnLst>
                <a:cxn ang="0">
                  <a:pos x="0" y="0"/>
                </a:cxn>
                <a:cxn ang="0">
                  <a:pos x="19" y="0"/>
                </a:cxn>
                <a:cxn ang="0">
                  <a:pos x="19" y="29"/>
                </a:cxn>
              </a:cxnLst>
              <a:rect l="0" t="0" r="r" b="b"/>
              <a:pathLst>
                <a:path w="19" h="29">
                  <a:moveTo>
                    <a:pt x="0" y="0"/>
                  </a:moveTo>
                  <a:lnTo>
                    <a:pt x="19" y="0"/>
                  </a:lnTo>
                  <a:lnTo>
                    <a:pt x="19" y="29"/>
                  </a:lnTo>
                </a:path>
              </a:pathLst>
            </a:custGeom>
            <a:noFill/>
            <a:ln w="1270">
              <a:solidFill>
                <a:srgbClr val="000000"/>
              </a:solidFill>
              <a:prstDash val="solid"/>
              <a:round/>
              <a:headEnd/>
              <a:tailEnd/>
            </a:ln>
          </p:spPr>
          <p:txBody>
            <a:bodyPr/>
            <a:lstStyle/>
            <a:p>
              <a:endParaRPr lang="en-US" dirty="0"/>
            </a:p>
          </p:txBody>
        </p:sp>
        <p:sp>
          <p:nvSpPr>
            <p:cNvPr id="108" name="Freeform 232"/>
            <p:cNvSpPr>
              <a:spLocks noChangeAspect="1"/>
            </p:cNvSpPr>
            <p:nvPr/>
          </p:nvSpPr>
          <p:spPr bwMode="auto">
            <a:xfrm>
              <a:off x="6143177" y="4138441"/>
              <a:ext cx="3450" cy="16613"/>
            </a:xfrm>
            <a:custGeom>
              <a:avLst/>
              <a:gdLst/>
              <a:ahLst/>
              <a:cxnLst>
                <a:cxn ang="0">
                  <a:pos x="9" y="0"/>
                </a:cxn>
                <a:cxn ang="0">
                  <a:pos x="0" y="0"/>
                </a:cxn>
                <a:cxn ang="0">
                  <a:pos x="0" y="29"/>
                </a:cxn>
              </a:cxnLst>
              <a:rect l="0" t="0" r="r" b="b"/>
              <a:pathLst>
                <a:path w="9" h="29">
                  <a:moveTo>
                    <a:pt x="9" y="0"/>
                  </a:moveTo>
                  <a:lnTo>
                    <a:pt x="0" y="0"/>
                  </a:lnTo>
                  <a:lnTo>
                    <a:pt x="0" y="29"/>
                  </a:lnTo>
                </a:path>
              </a:pathLst>
            </a:custGeom>
            <a:noFill/>
            <a:ln w="1270">
              <a:solidFill>
                <a:srgbClr val="000000"/>
              </a:solidFill>
              <a:prstDash val="solid"/>
              <a:round/>
              <a:headEnd/>
              <a:tailEnd/>
            </a:ln>
          </p:spPr>
          <p:txBody>
            <a:bodyPr/>
            <a:lstStyle/>
            <a:p>
              <a:endParaRPr lang="en-US" dirty="0"/>
            </a:p>
          </p:txBody>
        </p:sp>
        <p:sp>
          <p:nvSpPr>
            <p:cNvPr id="109" name="Freeform 233"/>
            <p:cNvSpPr>
              <a:spLocks noChangeAspect="1"/>
            </p:cNvSpPr>
            <p:nvPr/>
          </p:nvSpPr>
          <p:spPr bwMode="auto">
            <a:xfrm>
              <a:off x="6145764" y="4155055"/>
              <a:ext cx="23287" cy="9773"/>
            </a:xfrm>
            <a:custGeom>
              <a:avLst/>
              <a:gdLst/>
              <a:ahLst/>
              <a:cxnLst>
                <a:cxn ang="0">
                  <a:pos x="0" y="0"/>
                </a:cxn>
                <a:cxn ang="0">
                  <a:pos x="31" y="12"/>
                </a:cxn>
                <a:cxn ang="0">
                  <a:pos x="34" y="19"/>
                </a:cxn>
                <a:cxn ang="0">
                  <a:pos x="43" y="19"/>
                </a:cxn>
                <a:cxn ang="0">
                  <a:pos x="50" y="14"/>
                </a:cxn>
                <a:cxn ang="0">
                  <a:pos x="38" y="5"/>
                </a:cxn>
              </a:cxnLst>
              <a:rect l="0" t="0" r="r" b="b"/>
              <a:pathLst>
                <a:path w="50" h="19">
                  <a:moveTo>
                    <a:pt x="0" y="0"/>
                  </a:moveTo>
                  <a:lnTo>
                    <a:pt x="31" y="12"/>
                  </a:lnTo>
                  <a:lnTo>
                    <a:pt x="34" y="19"/>
                  </a:lnTo>
                  <a:lnTo>
                    <a:pt x="43" y="19"/>
                  </a:lnTo>
                  <a:lnTo>
                    <a:pt x="50" y="14"/>
                  </a:lnTo>
                  <a:lnTo>
                    <a:pt x="38" y="5"/>
                  </a:lnTo>
                </a:path>
              </a:pathLst>
            </a:custGeom>
            <a:noFill/>
            <a:ln w="1270">
              <a:solidFill>
                <a:srgbClr val="000000"/>
              </a:solidFill>
              <a:prstDash val="solid"/>
              <a:round/>
              <a:headEnd/>
              <a:tailEnd/>
            </a:ln>
          </p:spPr>
          <p:txBody>
            <a:bodyPr/>
            <a:lstStyle/>
            <a:p>
              <a:endParaRPr lang="en-US" dirty="0"/>
            </a:p>
          </p:txBody>
        </p:sp>
        <p:grpSp>
          <p:nvGrpSpPr>
            <p:cNvPr id="110" name="Group 273"/>
            <p:cNvGrpSpPr/>
            <p:nvPr/>
          </p:nvGrpSpPr>
          <p:grpSpPr>
            <a:xfrm>
              <a:off x="6062065" y="3942128"/>
              <a:ext cx="65548" cy="64499"/>
              <a:chOff x="4869326" y="3935546"/>
              <a:chExt cx="128218" cy="114881"/>
            </a:xfrm>
          </p:grpSpPr>
          <p:sp>
            <p:nvSpPr>
              <p:cNvPr id="111" name="Freeform 217"/>
              <p:cNvSpPr>
                <a:spLocks noChangeAspect="1"/>
              </p:cNvSpPr>
              <p:nvPr/>
            </p:nvSpPr>
            <p:spPr bwMode="auto">
              <a:xfrm>
                <a:off x="4869326" y="3935546"/>
                <a:ext cx="67483" cy="59181"/>
              </a:xfrm>
              <a:custGeom>
                <a:avLst/>
                <a:gdLst/>
                <a:ahLst/>
                <a:cxnLst>
                  <a:cxn ang="0">
                    <a:pos x="55" y="48"/>
                  </a:cxn>
                  <a:cxn ang="0">
                    <a:pos x="75" y="24"/>
                  </a:cxn>
                  <a:cxn ang="0">
                    <a:pos x="67" y="5"/>
                  </a:cxn>
                  <a:cxn ang="0">
                    <a:pos x="46" y="0"/>
                  </a:cxn>
                  <a:cxn ang="0">
                    <a:pos x="15" y="17"/>
                  </a:cxn>
                  <a:cxn ang="0">
                    <a:pos x="0" y="39"/>
                  </a:cxn>
                  <a:cxn ang="0">
                    <a:pos x="5" y="58"/>
                  </a:cxn>
                  <a:cxn ang="0">
                    <a:pos x="29" y="60"/>
                  </a:cxn>
                  <a:cxn ang="0">
                    <a:pos x="55" y="48"/>
                  </a:cxn>
                </a:cxnLst>
                <a:rect l="0" t="0" r="r" b="b"/>
                <a:pathLst>
                  <a:path w="75" h="60">
                    <a:moveTo>
                      <a:pt x="55" y="48"/>
                    </a:moveTo>
                    <a:lnTo>
                      <a:pt x="75" y="24"/>
                    </a:lnTo>
                    <a:lnTo>
                      <a:pt x="67" y="5"/>
                    </a:lnTo>
                    <a:lnTo>
                      <a:pt x="46" y="0"/>
                    </a:lnTo>
                    <a:lnTo>
                      <a:pt x="15" y="17"/>
                    </a:lnTo>
                    <a:lnTo>
                      <a:pt x="0" y="39"/>
                    </a:lnTo>
                    <a:lnTo>
                      <a:pt x="5" y="58"/>
                    </a:lnTo>
                    <a:lnTo>
                      <a:pt x="29" y="60"/>
                    </a:lnTo>
                    <a:lnTo>
                      <a:pt x="55" y="48"/>
                    </a:lnTo>
                    <a:close/>
                  </a:path>
                </a:pathLst>
              </a:custGeom>
              <a:solidFill>
                <a:schemeClr val="bg1">
                  <a:lumMod val="85000"/>
                </a:schemeClr>
              </a:solidFill>
              <a:ln w="1270">
                <a:solidFill>
                  <a:srgbClr val="000000"/>
                </a:solidFill>
                <a:prstDash val="solid"/>
                <a:round/>
                <a:headEnd/>
                <a:tailEnd/>
              </a:ln>
            </p:spPr>
            <p:txBody>
              <a:bodyPr/>
              <a:lstStyle/>
              <a:p>
                <a:endParaRPr lang="en-US" dirty="0"/>
              </a:p>
            </p:txBody>
          </p:sp>
          <p:sp>
            <p:nvSpPr>
              <p:cNvPr id="112" name="Freeform 218"/>
              <p:cNvSpPr>
                <a:spLocks noChangeAspect="1"/>
              </p:cNvSpPr>
              <p:nvPr/>
            </p:nvSpPr>
            <p:spPr bwMode="auto">
              <a:xfrm>
                <a:off x="4882823" y="3999949"/>
                <a:ext cx="96164" cy="46997"/>
              </a:xfrm>
              <a:custGeom>
                <a:avLst/>
                <a:gdLst/>
                <a:ahLst/>
                <a:cxnLst>
                  <a:cxn ang="0">
                    <a:pos x="0" y="0"/>
                  </a:cxn>
                  <a:cxn ang="0">
                    <a:pos x="91" y="36"/>
                  </a:cxn>
                  <a:cxn ang="0">
                    <a:pos x="108" y="48"/>
                  </a:cxn>
                </a:cxnLst>
                <a:rect l="0" t="0" r="r" b="b"/>
                <a:pathLst>
                  <a:path w="108" h="48">
                    <a:moveTo>
                      <a:pt x="0" y="0"/>
                    </a:moveTo>
                    <a:lnTo>
                      <a:pt x="91" y="36"/>
                    </a:lnTo>
                    <a:lnTo>
                      <a:pt x="108" y="48"/>
                    </a:lnTo>
                  </a:path>
                </a:pathLst>
              </a:custGeom>
              <a:noFill/>
              <a:ln w="1270">
                <a:solidFill>
                  <a:srgbClr val="000000"/>
                </a:solidFill>
                <a:prstDash val="solid"/>
                <a:round/>
                <a:headEnd/>
                <a:tailEnd/>
              </a:ln>
            </p:spPr>
            <p:txBody>
              <a:bodyPr/>
              <a:lstStyle/>
              <a:p>
                <a:endParaRPr lang="en-US" dirty="0"/>
              </a:p>
            </p:txBody>
          </p:sp>
          <p:sp>
            <p:nvSpPr>
              <p:cNvPr id="113" name="Freeform 219"/>
              <p:cNvSpPr>
                <a:spLocks noChangeAspect="1"/>
              </p:cNvSpPr>
              <p:nvPr/>
            </p:nvSpPr>
            <p:spPr bwMode="auto">
              <a:xfrm>
                <a:off x="4973925" y="4031280"/>
                <a:ext cx="23619" cy="19147"/>
              </a:xfrm>
              <a:custGeom>
                <a:avLst/>
                <a:gdLst/>
                <a:ahLst/>
                <a:cxnLst>
                  <a:cxn ang="0">
                    <a:pos x="12" y="0"/>
                  </a:cxn>
                  <a:cxn ang="0">
                    <a:pos x="17" y="3"/>
                  </a:cxn>
                  <a:cxn ang="0">
                    <a:pos x="26" y="10"/>
                  </a:cxn>
                  <a:cxn ang="0">
                    <a:pos x="17" y="17"/>
                  </a:cxn>
                  <a:cxn ang="0">
                    <a:pos x="9" y="19"/>
                  </a:cxn>
                  <a:cxn ang="0">
                    <a:pos x="0" y="19"/>
                  </a:cxn>
                  <a:cxn ang="0">
                    <a:pos x="0" y="12"/>
                  </a:cxn>
                </a:cxnLst>
                <a:rect l="0" t="0" r="r" b="b"/>
                <a:pathLst>
                  <a:path w="26" h="19">
                    <a:moveTo>
                      <a:pt x="12" y="0"/>
                    </a:moveTo>
                    <a:lnTo>
                      <a:pt x="17" y="3"/>
                    </a:lnTo>
                    <a:lnTo>
                      <a:pt x="26" y="10"/>
                    </a:lnTo>
                    <a:lnTo>
                      <a:pt x="17" y="17"/>
                    </a:lnTo>
                    <a:lnTo>
                      <a:pt x="9" y="19"/>
                    </a:lnTo>
                    <a:lnTo>
                      <a:pt x="0" y="19"/>
                    </a:lnTo>
                    <a:lnTo>
                      <a:pt x="0" y="12"/>
                    </a:lnTo>
                  </a:path>
                </a:pathLst>
              </a:custGeom>
              <a:noFill/>
              <a:ln w="1270">
                <a:solidFill>
                  <a:srgbClr val="000000"/>
                </a:solidFill>
                <a:prstDash val="solid"/>
                <a:round/>
                <a:headEnd/>
                <a:tailEnd/>
              </a:ln>
            </p:spPr>
            <p:txBody>
              <a:bodyPr/>
              <a:lstStyle/>
              <a:p>
                <a:endParaRPr lang="en-US" dirty="0"/>
              </a:p>
            </p:txBody>
          </p:sp>
          <p:sp>
            <p:nvSpPr>
              <p:cNvPr id="114" name="Freeform 226"/>
              <p:cNvSpPr>
                <a:spLocks noChangeAspect="1"/>
              </p:cNvSpPr>
              <p:nvPr/>
            </p:nvSpPr>
            <p:spPr bwMode="auto">
              <a:xfrm>
                <a:off x="4931895" y="3945238"/>
                <a:ext cx="57705" cy="88313"/>
              </a:xfrm>
              <a:custGeom>
                <a:avLst/>
                <a:gdLst/>
                <a:ahLst/>
                <a:cxnLst>
                  <a:cxn ang="0">
                    <a:pos x="0" y="0"/>
                  </a:cxn>
                  <a:cxn ang="0">
                    <a:pos x="50" y="81"/>
                  </a:cxn>
                  <a:cxn ang="0">
                    <a:pos x="65" y="89"/>
                  </a:cxn>
                </a:cxnLst>
                <a:rect l="0" t="0" r="r" b="b"/>
                <a:pathLst>
                  <a:path w="65" h="89">
                    <a:moveTo>
                      <a:pt x="0" y="0"/>
                    </a:moveTo>
                    <a:lnTo>
                      <a:pt x="50" y="81"/>
                    </a:lnTo>
                    <a:lnTo>
                      <a:pt x="65" y="89"/>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endParaRPr lang="en-US" dirty="0"/>
              </a:p>
            </p:txBody>
          </p:sp>
        </p:grpSp>
      </p:grpSp>
      <p:sp>
        <p:nvSpPr>
          <p:cNvPr id="115" name="Freeform 114"/>
          <p:cNvSpPr/>
          <p:nvPr/>
        </p:nvSpPr>
        <p:spPr>
          <a:xfrm>
            <a:off x="5838825" y="5248275"/>
            <a:ext cx="190500" cy="225425"/>
          </a:xfrm>
          <a:custGeom>
            <a:avLst/>
            <a:gdLst>
              <a:gd name="connsiteX0" fmla="*/ 0 w 190500"/>
              <a:gd name="connsiteY0" fmla="*/ 95250 h 225425"/>
              <a:gd name="connsiteX1" fmla="*/ 123825 w 190500"/>
              <a:gd name="connsiteY1" fmla="*/ 209550 h 225425"/>
              <a:gd name="connsiteX2" fmla="*/ 190500 w 190500"/>
              <a:gd name="connsiteY2" fmla="*/ 0 h 225425"/>
            </a:gdLst>
            <a:ahLst/>
            <a:cxnLst>
              <a:cxn ang="0">
                <a:pos x="connsiteX0" y="connsiteY0"/>
              </a:cxn>
              <a:cxn ang="0">
                <a:pos x="connsiteX1" y="connsiteY1"/>
              </a:cxn>
              <a:cxn ang="0">
                <a:pos x="connsiteX2" y="connsiteY2"/>
              </a:cxn>
            </a:cxnLst>
            <a:rect l="l" t="t" r="r" b="b"/>
            <a:pathLst>
              <a:path w="190500" h="225425">
                <a:moveTo>
                  <a:pt x="0" y="95250"/>
                </a:moveTo>
                <a:cubicBezTo>
                  <a:pt x="46037" y="160337"/>
                  <a:pt x="92075" y="225425"/>
                  <a:pt x="123825" y="209550"/>
                </a:cubicBezTo>
                <a:cubicBezTo>
                  <a:pt x="155575" y="193675"/>
                  <a:pt x="173037" y="96837"/>
                  <a:pt x="190500" y="0"/>
                </a:cubicBezTo>
              </a:path>
            </a:pathLst>
          </a:cu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6" name="Text Box 17"/>
          <p:cNvSpPr txBox="1">
            <a:spLocks noChangeArrowheads="1"/>
          </p:cNvSpPr>
          <p:nvPr/>
        </p:nvSpPr>
        <p:spPr bwMode="auto">
          <a:xfrm>
            <a:off x="4114800" y="5600700"/>
            <a:ext cx="2672165" cy="646331"/>
          </a:xfrm>
          <a:prstGeom prst="rect">
            <a:avLst/>
          </a:prstGeom>
          <a:noFill/>
          <a:ln w="9525">
            <a:noFill/>
            <a:miter lim="800000"/>
            <a:headEnd/>
            <a:tailEnd/>
          </a:ln>
          <a:effectLst/>
        </p:spPr>
        <p:txBody>
          <a:bodyPr wrap="square">
            <a:spAutoFit/>
          </a:bodyPr>
          <a:lstStyle/>
          <a:p>
            <a:r>
              <a:rPr lang="en-US" sz="1200" dirty="0" smtClean="0">
                <a:solidFill>
                  <a:srgbClr val="00CC00"/>
                </a:solidFill>
              </a:rPr>
              <a:t>Reference signal from satID Transmit Unit, or any other known signal from a known location.</a:t>
            </a:r>
            <a:endParaRPr lang="en-US" sz="1200" dirty="0">
              <a:solidFill>
                <a:srgbClr val="00CC00"/>
              </a:solidFill>
            </a:endParaRPr>
          </a:p>
        </p:txBody>
      </p:sp>
      <p:grpSp>
        <p:nvGrpSpPr>
          <p:cNvPr id="117" name="Group 116"/>
          <p:cNvGrpSpPr/>
          <p:nvPr/>
        </p:nvGrpSpPr>
        <p:grpSpPr>
          <a:xfrm>
            <a:off x="2781300" y="3086099"/>
            <a:ext cx="3238500" cy="1971676"/>
            <a:chOff x="2781300" y="3454736"/>
            <a:chExt cx="3238500" cy="1971676"/>
          </a:xfrm>
        </p:grpSpPr>
        <p:sp>
          <p:nvSpPr>
            <p:cNvPr id="118" name="Line 28"/>
            <p:cNvSpPr>
              <a:spLocks noChangeShapeType="1"/>
            </p:cNvSpPr>
            <p:nvPr/>
          </p:nvSpPr>
          <p:spPr bwMode="auto">
            <a:xfrm flipH="1" flipV="1">
              <a:off x="4114800" y="3521412"/>
              <a:ext cx="1905000" cy="1905000"/>
            </a:xfrm>
            <a:prstGeom prst="line">
              <a:avLst/>
            </a:prstGeom>
            <a:noFill/>
            <a:ln w="38100">
              <a:solidFill>
                <a:srgbClr val="00CC00"/>
              </a:solidFill>
              <a:round/>
              <a:headEnd/>
              <a:tailEnd type="triangle" w="med" len="med"/>
            </a:ln>
            <a:effectLst/>
          </p:spPr>
          <p:txBody>
            <a:bodyPr/>
            <a:lstStyle/>
            <a:p>
              <a:endParaRPr lang="en-US" dirty="0"/>
            </a:p>
          </p:txBody>
        </p:sp>
        <p:sp>
          <p:nvSpPr>
            <p:cNvPr id="119" name="Line 31"/>
            <p:cNvSpPr>
              <a:spLocks noChangeShapeType="1"/>
            </p:cNvSpPr>
            <p:nvPr/>
          </p:nvSpPr>
          <p:spPr bwMode="auto">
            <a:xfrm flipH="1" flipV="1">
              <a:off x="2781300" y="3454736"/>
              <a:ext cx="3238500" cy="1971675"/>
            </a:xfrm>
            <a:prstGeom prst="line">
              <a:avLst/>
            </a:prstGeom>
            <a:noFill/>
            <a:ln w="6350">
              <a:solidFill>
                <a:srgbClr val="00CC00"/>
              </a:solidFill>
              <a:prstDash val="dash"/>
              <a:round/>
              <a:headEnd/>
              <a:tailEnd type="triangle" w="med" len="med"/>
            </a:ln>
            <a:effectLst/>
          </p:spPr>
          <p:txBody>
            <a:bodyPr/>
            <a:lstStyle/>
            <a:p>
              <a:endParaRPr lang="en-US" dirty="0"/>
            </a:p>
          </p:txBody>
        </p:sp>
      </p:grpSp>
      <p:grpSp>
        <p:nvGrpSpPr>
          <p:cNvPr id="120" name="Group 119"/>
          <p:cNvGrpSpPr/>
          <p:nvPr/>
        </p:nvGrpSpPr>
        <p:grpSpPr>
          <a:xfrm>
            <a:off x="1714500" y="3095625"/>
            <a:ext cx="1943100" cy="1666874"/>
            <a:chOff x="1714500" y="3464262"/>
            <a:chExt cx="1943100" cy="1666874"/>
          </a:xfrm>
        </p:grpSpPr>
        <p:sp>
          <p:nvSpPr>
            <p:cNvPr id="121" name="Line 25"/>
            <p:cNvSpPr>
              <a:spLocks noChangeShapeType="1"/>
            </p:cNvSpPr>
            <p:nvPr/>
          </p:nvSpPr>
          <p:spPr bwMode="auto">
            <a:xfrm flipH="1">
              <a:off x="2286000" y="3464262"/>
              <a:ext cx="1371600" cy="1600200"/>
            </a:xfrm>
            <a:prstGeom prst="line">
              <a:avLst/>
            </a:prstGeom>
            <a:noFill/>
            <a:ln w="38100">
              <a:solidFill>
                <a:srgbClr val="00CC00"/>
              </a:solidFill>
              <a:round/>
              <a:headEnd/>
              <a:tailEnd type="triangle" w="med" len="med"/>
            </a:ln>
            <a:effectLst/>
          </p:spPr>
          <p:txBody>
            <a:bodyPr/>
            <a:lstStyle/>
            <a:p>
              <a:endParaRPr lang="en-US" dirty="0"/>
            </a:p>
          </p:txBody>
        </p:sp>
        <p:sp>
          <p:nvSpPr>
            <p:cNvPr id="122" name="Line 26"/>
            <p:cNvSpPr>
              <a:spLocks noChangeShapeType="1"/>
            </p:cNvSpPr>
            <p:nvPr/>
          </p:nvSpPr>
          <p:spPr bwMode="auto">
            <a:xfrm flipH="1">
              <a:off x="1714500" y="3597612"/>
              <a:ext cx="685800" cy="1533524"/>
            </a:xfrm>
            <a:prstGeom prst="line">
              <a:avLst/>
            </a:prstGeom>
            <a:noFill/>
            <a:ln w="6350">
              <a:solidFill>
                <a:srgbClr val="00CC00"/>
              </a:solidFill>
              <a:prstDash val="dash"/>
              <a:round/>
              <a:headEnd/>
              <a:tailEnd type="triangle" w="med" len="med"/>
            </a:ln>
            <a:effectLst/>
          </p:spPr>
          <p:txBody>
            <a:bodyPr/>
            <a:lstStyle/>
            <a:p>
              <a:endParaRPr lang="en-US" dirty="0"/>
            </a:p>
          </p:txBody>
        </p:sp>
      </p:grpSp>
      <p:sp>
        <p:nvSpPr>
          <p:cNvPr id="123" name="Text Box 15"/>
          <p:cNvSpPr txBox="1">
            <a:spLocks noChangeArrowheads="1"/>
          </p:cNvSpPr>
          <p:nvPr/>
        </p:nvSpPr>
        <p:spPr bwMode="auto">
          <a:xfrm>
            <a:off x="6973257" y="5446673"/>
            <a:ext cx="961674"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sp>
        <p:nvSpPr>
          <p:cNvPr id="124" name="Oval 126"/>
          <p:cNvSpPr>
            <a:spLocks noChangeArrowheads="1"/>
          </p:cNvSpPr>
          <p:nvPr/>
        </p:nvSpPr>
        <p:spPr bwMode="auto">
          <a:xfrm rot="934171">
            <a:off x="6040697" y="4892578"/>
            <a:ext cx="2116815" cy="526220"/>
          </a:xfrm>
          <a:prstGeom prst="ellipse">
            <a:avLst/>
          </a:prstGeom>
          <a:solidFill>
            <a:srgbClr val="DBD600">
              <a:alpha val="50000"/>
            </a:srgbClr>
          </a:solidFill>
          <a:ln w="9525">
            <a:solidFill>
              <a:srgbClr val="000000"/>
            </a:solidFill>
            <a:round/>
            <a:headEnd/>
            <a:tailEnd/>
          </a:ln>
          <a:effectLst/>
        </p:spPr>
        <p:txBody>
          <a:bodyPr wrap="none" anchor="ctr"/>
          <a:lstStyle/>
          <a:p>
            <a:endParaRPr lang="en-US" dirty="0"/>
          </a:p>
        </p:txBody>
      </p:sp>
      <p:grpSp>
        <p:nvGrpSpPr>
          <p:cNvPr id="125"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126"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127"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128"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29"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130"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131"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132"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133"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134"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35"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Tree>
    <p:extLst>
      <p:ext uri="{BB962C8B-B14F-4D97-AF65-F5344CB8AC3E}">
        <p14:creationId xmlns:p14="http://schemas.microsoft.com/office/powerpoint/2010/main" val="2170185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Freeform 2"/>
          <p:cNvSpPr>
            <a:spLocks noChangeAspect="1"/>
          </p:cNvSpPr>
          <p:nvPr/>
        </p:nvSpPr>
        <p:spPr bwMode="auto">
          <a:xfrm>
            <a:off x="1954213" y="4522788"/>
            <a:ext cx="5216525" cy="706437"/>
          </a:xfrm>
          <a:custGeom>
            <a:avLst/>
            <a:gdLst>
              <a:gd name="T0" fmla="*/ 2147483647 w 6069"/>
              <a:gd name="T1" fmla="*/ 2147483647 h 783"/>
              <a:gd name="T2" fmla="*/ 2147483647 w 6069"/>
              <a:gd name="T3" fmla="*/ 2147483647 h 783"/>
              <a:gd name="T4" fmla="*/ 2147483647 w 6069"/>
              <a:gd name="T5" fmla="*/ 2147483647 h 783"/>
              <a:gd name="T6" fmla="*/ 2147483647 w 6069"/>
              <a:gd name="T7" fmla="*/ 2147483647 h 783"/>
              <a:gd name="T8" fmla="*/ 2147483647 w 6069"/>
              <a:gd name="T9" fmla="*/ 2147483647 h 783"/>
              <a:gd name="T10" fmla="*/ 2147483647 w 6069"/>
              <a:gd name="T11" fmla="*/ 2147483647 h 783"/>
              <a:gd name="T12" fmla="*/ 2147483647 w 6069"/>
              <a:gd name="T13" fmla="*/ 2147483647 h 783"/>
              <a:gd name="T14" fmla="*/ 2147483647 w 6069"/>
              <a:gd name="T15" fmla="*/ 2147483647 h 783"/>
              <a:gd name="T16" fmla="*/ 2147483647 w 6069"/>
              <a:gd name="T17" fmla="*/ 2147483647 h 783"/>
              <a:gd name="T18" fmla="*/ 2147483647 w 6069"/>
              <a:gd name="T19" fmla="*/ 2147483647 h 783"/>
              <a:gd name="T20" fmla="*/ 2147483647 w 6069"/>
              <a:gd name="T21" fmla="*/ 2147483647 h 783"/>
              <a:gd name="T22" fmla="*/ 2147483647 w 6069"/>
              <a:gd name="T23" fmla="*/ 2147483647 h 783"/>
              <a:gd name="T24" fmla="*/ 2147483647 w 6069"/>
              <a:gd name="T25" fmla="*/ 2147483647 h 783"/>
              <a:gd name="T26" fmla="*/ 2147483647 w 6069"/>
              <a:gd name="T27" fmla="*/ 2147483647 h 783"/>
              <a:gd name="T28" fmla="*/ 2147483647 w 6069"/>
              <a:gd name="T29" fmla="*/ 2147483647 h 783"/>
              <a:gd name="T30" fmla="*/ 2147483647 w 6069"/>
              <a:gd name="T31" fmla="*/ 2147483647 h 783"/>
              <a:gd name="T32" fmla="*/ 2147483647 w 6069"/>
              <a:gd name="T33" fmla="*/ 2147483647 h 783"/>
              <a:gd name="T34" fmla="*/ 2147483647 w 6069"/>
              <a:gd name="T35" fmla="*/ 2147483647 h 783"/>
              <a:gd name="T36" fmla="*/ 2147483647 w 6069"/>
              <a:gd name="T37" fmla="*/ 2147483647 h 783"/>
              <a:gd name="T38" fmla="*/ 2147483647 w 6069"/>
              <a:gd name="T39" fmla="*/ 2147483647 h 783"/>
              <a:gd name="T40" fmla="*/ 2147483647 w 6069"/>
              <a:gd name="T41" fmla="*/ 2147483647 h 783"/>
              <a:gd name="T42" fmla="*/ 2147483647 w 6069"/>
              <a:gd name="T43" fmla="*/ 2147483647 h 783"/>
              <a:gd name="T44" fmla="*/ 2147483647 w 6069"/>
              <a:gd name="T45" fmla="*/ 2147483647 h 783"/>
              <a:gd name="T46" fmla="*/ 2147483647 w 6069"/>
              <a:gd name="T47" fmla="*/ 2147483647 h 783"/>
              <a:gd name="T48" fmla="*/ 2147483647 w 6069"/>
              <a:gd name="T49" fmla="*/ 2147483647 h 783"/>
              <a:gd name="T50" fmla="*/ 2147483647 w 6069"/>
              <a:gd name="T51" fmla="*/ 2147483647 h 783"/>
              <a:gd name="T52" fmla="*/ 2147483647 w 6069"/>
              <a:gd name="T53" fmla="*/ 2147483647 h 783"/>
              <a:gd name="T54" fmla="*/ 2147483647 w 6069"/>
              <a:gd name="T55" fmla="*/ 2147483647 h 783"/>
              <a:gd name="T56" fmla="*/ 2147483647 w 6069"/>
              <a:gd name="T57" fmla="*/ 2147483647 h 783"/>
              <a:gd name="T58" fmla="*/ 2147483647 w 6069"/>
              <a:gd name="T59" fmla="*/ 2147483647 h 783"/>
              <a:gd name="T60" fmla="*/ 2147483647 w 6069"/>
              <a:gd name="T61" fmla="*/ 2147483647 h 783"/>
              <a:gd name="T62" fmla="*/ 2147483647 w 6069"/>
              <a:gd name="T63" fmla="*/ 2147483647 h 7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69"/>
              <a:gd name="T97" fmla="*/ 0 h 783"/>
              <a:gd name="T98" fmla="*/ 6069 w 6069"/>
              <a:gd name="T99" fmla="*/ 783 h 7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69" h="783">
                <a:moveTo>
                  <a:pt x="6069" y="389"/>
                </a:moveTo>
                <a:lnTo>
                  <a:pt x="6055" y="353"/>
                </a:lnTo>
                <a:lnTo>
                  <a:pt x="6009" y="315"/>
                </a:lnTo>
                <a:lnTo>
                  <a:pt x="5935" y="274"/>
                </a:lnTo>
                <a:lnTo>
                  <a:pt x="5834" y="240"/>
                </a:lnTo>
                <a:lnTo>
                  <a:pt x="5704" y="207"/>
                </a:lnTo>
                <a:lnTo>
                  <a:pt x="5551" y="175"/>
                </a:lnTo>
                <a:lnTo>
                  <a:pt x="5378" y="142"/>
                </a:lnTo>
                <a:lnTo>
                  <a:pt x="5184" y="118"/>
                </a:lnTo>
                <a:lnTo>
                  <a:pt x="4965" y="91"/>
                </a:lnTo>
                <a:lnTo>
                  <a:pt x="4733" y="67"/>
                </a:lnTo>
                <a:lnTo>
                  <a:pt x="4483" y="51"/>
                </a:lnTo>
                <a:lnTo>
                  <a:pt x="4219" y="31"/>
                </a:lnTo>
                <a:lnTo>
                  <a:pt x="3938" y="17"/>
                </a:lnTo>
                <a:lnTo>
                  <a:pt x="3648" y="10"/>
                </a:lnTo>
                <a:lnTo>
                  <a:pt x="3348" y="3"/>
                </a:lnTo>
                <a:lnTo>
                  <a:pt x="3036" y="0"/>
                </a:lnTo>
                <a:lnTo>
                  <a:pt x="2726" y="3"/>
                </a:lnTo>
                <a:lnTo>
                  <a:pt x="2426" y="10"/>
                </a:lnTo>
                <a:lnTo>
                  <a:pt x="2134" y="17"/>
                </a:lnTo>
                <a:lnTo>
                  <a:pt x="1855" y="31"/>
                </a:lnTo>
                <a:lnTo>
                  <a:pt x="1591" y="51"/>
                </a:lnTo>
                <a:lnTo>
                  <a:pt x="1339" y="67"/>
                </a:lnTo>
                <a:lnTo>
                  <a:pt x="1106" y="91"/>
                </a:lnTo>
                <a:lnTo>
                  <a:pt x="891" y="118"/>
                </a:lnTo>
                <a:lnTo>
                  <a:pt x="694" y="142"/>
                </a:lnTo>
                <a:lnTo>
                  <a:pt x="521" y="175"/>
                </a:lnTo>
                <a:lnTo>
                  <a:pt x="365" y="207"/>
                </a:lnTo>
                <a:lnTo>
                  <a:pt x="240" y="240"/>
                </a:lnTo>
                <a:lnTo>
                  <a:pt x="139" y="274"/>
                </a:lnTo>
                <a:lnTo>
                  <a:pt x="65" y="315"/>
                </a:lnTo>
                <a:lnTo>
                  <a:pt x="19" y="353"/>
                </a:lnTo>
                <a:lnTo>
                  <a:pt x="0" y="389"/>
                </a:lnTo>
                <a:lnTo>
                  <a:pt x="19" y="432"/>
                </a:lnTo>
                <a:lnTo>
                  <a:pt x="65" y="473"/>
                </a:lnTo>
                <a:lnTo>
                  <a:pt x="139" y="507"/>
                </a:lnTo>
                <a:lnTo>
                  <a:pt x="240" y="545"/>
                </a:lnTo>
                <a:lnTo>
                  <a:pt x="365" y="576"/>
                </a:lnTo>
                <a:lnTo>
                  <a:pt x="521" y="610"/>
                </a:lnTo>
                <a:lnTo>
                  <a:pt x="694" y="641"/>
                </a:lnTo>
                <a:lnTo>
                  <a:pt x="891" y="667"/>
                </a:lnTo>
                <a:lnTo>
                  <a:pt x="1106" y="691"/>
                </a:lnTo>
                <a:lnTo>
                  <a:pt x="1339" y="715"/>
                </a:lnTo>
                <a:lnTo>
                  <a:pt x="1591" y="735"/>
                </a:lnTo>
                <a:lnTo>
                  <a:pt x="1855" y="751"/>
                </a:lnTo>
                <a:lnTo>
                  <a:pt x="2134" y="766"/>
                </a:lnTo>
                <a:lnTo>
                  <a:pt x="2426" y="775"/>
                </a:lnTo>
                <a:lnTo>
                  <a:pt x="2726" y="780"/>
                </a:lnTo>
                <a:lnTo>
                  <a:pt x="3036" y="783"/>
                </a:lnTo>
                <a:lnTo>
                  <a:pt x="3348" y="780"/>
                </a:lnTo>
                <a:lnTo>
                  <a:pt x="3648" y="775"/>
                </a:lnTo>
                <a:lnTo>
                  <a:pt x="3938" y="766"/>
                </a:lnTo>
                <a:lnTo>
                  <a:pt x="4219" y="751"/>
                </a:lnTo>
                <a:lnTo>
                  <a:pt x="4483" y="735"/>
                </a:lnTo>
                <a:lnTo>
                  <a:pt x="4733" y="715"/>
                </a:lnTo>
                <a:lnTo>
                  <a:pt x="4965" y="691"/>
                </a:lnTo>
                <a:lnTo>
                  <a:pt x="5184" y="667"/>
                </a:lnTo>
                <a:lnTo>
                  <a:pt x="5378" y="641"/>
                </a:lnTo>
                <a:lnTo>
                  <a:pt x="5551" y="610"/>
                </a:lnTo>
                <a:lnTo>
                  <a:pt x="5704" y="576"/>
                </a:lnTo>
                <a:lnTo>
                  <a:pt x="5834" y="545"/>
                </a:lnTo>
                <a:lnTo>
                  <a:pt x="5935" y="507"/>
                </a:lnTo>
                <a:lnTo>
                  <a:pt x="6009" y="473"/>
                </a:lnTo>
                <a:lnTo>
                  <a:pt x="6055" y="432"/>
                </a:lnTo>
                <a:lnTo>
                  <a:pt x="6069" y="389"/>
                </a:lnTo>
                <a:close/>
              </a:path>
            </a:pathLst>
          </a:custGeom>
          <a:solidFill>
            <a:srgbClr val="DFDFDF"/>
          </a:solidFill>
          <a:ln w="1270">
            <a:solidFill>
              <a:srgbClr val="000000"/>
            </a:solidFill>
            <a:prstDash val="solid"/>
            <a:round/>
            <a:headEnd/>
            <a:tailEnd/>
          </a:ln>
        </p:spPr>
        <p:txBody>
          <a:bodyPr/>
          <a:lstStyle/>
          <a:p>
            <a:endParaRPr lang="en-US"/>
          </a:p>
        </p:txBody>
      </p:sp>
      <p:grpSp>
        <p:nvGrpSpPr>
          <p:cNvPr id="2" name="Group 72"/>
          <p:cNvGrpSpPr>
            <a:grpSpLocks/>
          </p:cNvGrpSpPr>
          <p:nvPr/>
        </p:nvGrpSpPr>
        <p:grpSpPr bwMode="auto">
          <a:xfrm>
            <a:off x="2139950" y="4572000"/>
            <a:ext cx="350838" cy="444500"/>
            <a:chOff x="1240" y="2820"/>
            <a:chExt cx="221" cy="280"/>
          </a:xfrm>
        </p:grpSpPr>
        <p:sp>
          <p:nvSpPr>
            <p:cNvPr id="1056" name="Freeform 73"/>
            <p:cNvSpPr>
              <a:spLocks noChangeAspect="1"/>
            </p:cNvSpPr>
            <p:nvPr/>
          </p:nvSpPr>
          <p:spPr bwMode="auto">
            <a:xfrm>
              <a:off x="1293" y="2968"/>
              <a:ext cx="77" cy="121"/>
            </a:xfrm>
            <a:custGeom>
              <a:avLst/>
              <a:gdLst>
                <a:gd name="T0" fmla="*/ 0 w 161"/>
                <a:gd name="T1" fmla="*/ 5 h 212"/>
                <a:gd name="T2" fmla="*/ 0 w 161"/>
                <a:gd name="T3" fmla="*/ 13 h 212"/>
                <a:gd name="T4" fmla="*/ 4 w 161"/>
                <a:gd name="T5" fmla="*/ 13 h 212"/>
                <a:gd name="T6" fmla="*/ 4 w 161"/>
                <a:gd name="T7" fmla="*/ 4 h 212"/>
                <a:gd name="T8" fmla="*/ 3 w 161"/>
                <a:gd name="T9" fmla="*/ 1 h 212"/>
                <a:gd name="T10" fmla="*/ 1 w 161"/>
                <a:gd name="T11" fmla="*/ 0 h 212"/>
                <a:gd name="T12" fmla="*/ 1 w 161"/>
                <a:gd name="T13" fmla="*/ 0 h 212"/>
                <a:gd name="T14" fmla="*/ 0 w 161"/>
                <a:gd name="T15" fmla="*/ 5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prstDash val="solid"/>
              <a:round/>
              <a:headEnd/>
              <a:tailEnd/>
            </a:ln>
          </p:spPr>
          <p:txBody>
            <a:bodyPr/>
            <a:lstStyle/>
            <a:p>
              <a:endParaRPr lang="en-US"/>
            </a:p>
          </p:txBody>
        </p:sp>
        <p:sp>
          <p:nvSpPr>
            <p:cNvPr id="1057" name="Freeform 74"/>
            <p:cNvSpPr>
              <a:spLocks noChangeAspect="1"/>
            </p:cNvSpPr>
            <p:nvPr/>
          </p:nvSpPr>
          <p:spPr bwMode="auto">
            <a:xfrm>
              <a:off x="1295" y="2997"/>
              <a:ext cx="76" cy="25"/>
            </a:xfrm>
            <a:custGeom>
              <a:avLst/>
              <a:gdLst>
                <a:gd name="T0" fmla="*/ 4 w 158"/>
                <a:gd name="T1" fmla="*/ 1 h 43"/>
                <a:gd name="T2" fmla="*/ 3 w 158"/>
                <a:gd name="T3" fmla="*/ 1 h 43"/>
                <a:gd name="T4" fmla="*/ 2 w 158"/>
                <a:gd name="T5" fmla="*/ 0 h 43"/>
                <a:gd name="T6" fmla="*/ 0 w 158"/>
                <a:gd name="T7" fmla="*/ 1 h 43"/>
                <a:gd name="T8" fmla="*/ 0 w 158"/>
                <a:gd name="T9" fmla="*/ 1 h 43"/>
                <a:gd name="T10" fmla="*/ 0 w 158"/>
                <a:gd name="T11" fmla="*/ 2 h 43"/>
                <a:gd name="T12" fmla="*/ 2 w 158"/>
                <a:gd name="T13" fmla="*/ 3 h 43"/>
                <a:gd name="T14" fmla="*/ 3 w 158"/>
                <a:gd name="T15" fmla="*/ 2 h 43"/>
                <a:gd name="T16" fmla="*/ 4 w 158"/>
                <a:gd name="T17" fmla="*/ 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a:p>
          </p:txBody>
        </p:sp>
        <p:sp>
          <p:nvSpPr>
            <p:cNvPr id="1058" name="Freeform 75"/>
            <p:cNvSpPr>
              <a:spLocks noChangeAspect="1"/>
            </p:cNvSpPr>
            <p:nvPr/>
          </p:nvSpPr>
          <p:spPr bwMode="auto">
            <a:xfrm>
              <a:off x="1295" y="3075"/>
              <a:ext cx="76" cy="25"/>
            </a:xfrm>
            <a:custGeom>
              <a:avLst/>
              <a:gdLst>
                <a:gd name="T0" fmla="*/ 4 w 158"/>
                <a:gd name="T1" fmla="*/ 1 h 43"/>
                <a:gd name="T2" fmla="*/ 3 w 158"/>
                <a:gd name="T3" fmla="*/ 1 h 43"/>
                <a:gd name="T4" fmla="*/ 2 w 158"/>
                <a:gd name="T5" fmla="*/ 0 h 43"/>
                <a:gd name="T6" fmla="*/ 0 w 158"/>
                <a:gd name="T7" fmla="*/ 1 h 43"/>
                <a:gd name="T8" fmla="*/ 0 w 158"/>
                <a:gd name="T9" fmla="*/ 1 h 43"/>
                <a:gd name="T10" fmla="*/ 0 w 158"/>
                <a:gd name="T11" fmla="*/ 3 h 43"/>
                <a:gd name="T12" fmla="*/ 2 w 158"/>
                <a:gd name="T13" fmla="*/ 3 h 43"/>
                <a:gd name="T14" fmla="*/ 3 w 158"/>
                <a:gd name="T15" fmla="*/ 3 h 43"/>
                <a:gd name="T16" fmla="*/ 4 w 158"/>
                <a:gd name="T17" fmla="*/ 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prstDash val="solid"/>
              <a:round/>
              <a:headEnd/>
              <a:tailEnd/>
            </a:ln>
          </p:spPr>
          <p:txBody>
            <a:bodyPr/>
            <a:lstStyle/>
            <a:p>
              <a:endParaRPr lang="en-US"/>
            </a:p>
          </p:txBody>
        </p:sp>
        <p:sp>
          <p:nvSpPr>
            <p:cNvPr id="1059" name="Freeform 76"/>
            <p:cNvSpPr>
              <a:spLocks noChangeAspect="1"/>
            </p:cNvSpPr>
            <p:nvPr/>
          </p:nvSpPr>
          <p:spPr bwMode="auto">
            <a:xfrm>
              <a:off x="1293" y="2958"/>
              <a:ext cx="26" cy="129"/>
            </a:xfrm>
            <a:custGeom>
              <a:avLst/>
              <a:gdLst>
                <a:gd name="T0" fmla="*/ 0 w 55"/>
                <a:gd name="T1" fmla="*/ 13 h 228"/>
                <a:gd name="T2" fmla="*/ 0 w 55"/>
                <a:gd name="T3" fmla="*/ 5 h 228"/>
                <a:gd name="T4" fmla="*/ 1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prstDash val="solid"/>
              <a:round/>
              <a:headEnd/>
              <a:tailEnd/>
            </a:ln>
          </p:spPr>
          <p:txBody>
            <a:bodyPr/>
            <a:lstStyle/>
            <a:p>
              <a:endParaRPr lang="en-US"/>
            </a:p>
          </p:txBody>
        </p:sp>
        <p:sp>
          <p:nvSpPr>
            <p:cNvPr id="1060" name="Freeform 77"/>
            <p:cNvSpPr>
              <a:spLocks noChangeAspect="1"/>
            </p:cNvSpPr>
            <p:nvPr/>
          </p:nvSpPr>
          <p:spPr bwMode="auto">
            <a:xfrm>
              <a:off x="1344" y="2958"/>
              <a:ext cx="26" cy="129"/>
            </a:xfrm>
            <a:custGeom>
              <a:avLst/>
              <a:gdLst>
                <a:gd name="T0" fmla="*/ 1 w 53"/>
                <a:gd name="T1" fmla="*/ 13 h 228"/>
                <a:gd name="T2" fmla="*/ 1 w 53"/>
                <a:gd name="T3" fmla="*/ 13 h 228"/>
                <a:gd name="T4" fmla="*/ 1 w 53"/>
                <a:gd name="T5" fmla="*/ 5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prstDash val="solid"/>
              <a:round/>
              <a:headEnd/>
              <a:tailEnd/>
            </a:ln>
          </p:spPr>
          <p:txBody>
            <a:bodyPr/>
            <a:lstStyle/>
            <a:p>
              <a:endParaRPr lang="en-US"/>
            </a:p>
          </p:txBody>
        </p:sp>
        <p:sp>
          <p:nvSpPr>
            <p:cNvPr id="1061" name="Freeform 78"/>
            <p:cNvSpPr>
              <a:spLocks noChangeAspect="1"/>
            </p:cNvSpPr>
            <p:nvPr/>
          </p:nvSpPr>
          <p:spPr bwMode="auto">
            <a:xfrm>
              <a:off x="1240" y="2820"/>
              <a:ext cx="221" cy="162"/>
            </a:xfrm>
            <a:custGeom>
              <a:avLst/>
              <a:gdLst>
                <a:gd name="T0" fmla="*/ 4 w 454"/>
                <a:gd name="T1" fmla="*/ 15 h 285"/>
                <a:gd name="T2" fmla="*/ 3 w 454"/>
                <a:gd name="T3" fmla="*/ 15 h 285"/>
                <a:gd name="T4" fmla="*/ 2 w 454"/>
                <a:gd name="T5" fmla="*/ 13 h 285"/>
                <a:gd name="T6" fmla="*/ 0 w 454"/>
                <a:gd name="T7" fmla="*/ 10 h 285"/>
                <a:gd name="T8" fmla="*/ 0 w 454"/>
                <a:gd name="T9" fmla="*/ 7 h 285"/>
                <a:gd name="T10" fmla="*/ 0 w 454"/>
                <a:gd name="T11" fmla="*/ 5 h 285"/>
                <a:gd name="T12" fmla="*/ 0 w 454"/>
                <a:gd name="T13" fmla="*/ 3 h 285"/>
                <a:gd name="T14" fmla="*/ 0 w 454"/>
                <a:gd name="T15" fmla="*/ 2 h 285"/>
                <a:gd name="T16" fmla="*/ 1 w 454"/>
                <a:gd name="T17" fmla="*/ 2 h 285"/>
                <a:gd name="T18" fmla="*/ 3 w 454"/>
                <a:gd name="T19" fmla="*/ 0 h 285"/>
                <a:gd name="T20" fmla="*/ 5 w 454"/>
                <a:gd name="T21" fmla="*/ 0 h 285"/>
                <a:gd name="T22" fmla="*/ 6 w 454"/>
                <a:gd name="T23" fmla="*/ 1 h 285"/>
                <a:gd name="T24" fmla="*/ 8 w 454"/>
                <a:gd name="T25" fmla="*/ 2 h 285"/>
                <a:gd name="T26" fmla="*/ 9 w 454"/>
                <a:gd name="T27" fmla="*/ 2 h 285"/>
                <a:gd name="T28" fmla="*/ 10 w 454"/>
                <a:gd name="T29" fmla="*/ 3 h 285"/>
                <a:gd name="T30" fmla="*/ 12 w 454"/>
                <a:gd name="T31" fmla="*/ 6 h 285"/>
                <a:gd name="T32" fmla="*/ 12 w 454"/>
                <a:gd name="T33" fmla="*/ 10 h 285"/>
                <a:gd name="T34" fmla="*/ 13 w 454"/>
                <a:gd name="T35" fmla="*/ 11 h 285"/>
                <a:gd name="T36" fmla="*/ 12 w 454"/>
                <a:gd name="T37" fmla="*/ 13 h 285"/>
                <a:gd name="T38" fmla="*/ 11 w 454"/>
                <a:gd name="T39" fmla="*/ 15 h 285"/>
                <a:gd name="T40" fmla="*/ 9 w 454"/>
                <a:gd name="T41" fmla="*/ 17 h 285"/>
                <a:gd name="T42" fmla="*/ 7 w 454"/>
                <a:gd name="T43" fmla="*/ 17 h 285"/>
                <a:gd name="T44" fmla="*/ 6 w 454"/>
                <a:gd name="T45" fmla="*/ 16 h 285"/>
                <a:gd name="T46" fmla="*/ 4 w 454"/>
                <a:gd name="T47" fmla="*/ 15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767676"/>
                </a:gs>
                <a:gs pos="50000">
                  <a:srgbClr val="FFFFFF"/>
                </a:gs>
                <a:gs pos="100000">
                  <a:srgbClr val="767676"/>
                </a:gs>
              </a:gsLst>
              <a:lin ang="18900000" scaled="1"/>
            </a:gradFill>
            <a:ln w="1270">
              <a:solidFill>
                <a:srgbClr val="000000"/>
              </a:solidFill>
              <a:prstDash val="solid"/>
              <a:round/>
              <a:headEnd/>
              <a:tailEnd/>
            </a:ln>
          </p:spPr>
          <p:txBody>
            <a:bodyPr/>
            <a:lstStyle/>
            <a:p>
              <a:endParaRPr lang="en-US"/>
            </a:p>
          </p:txBody>
        </p:sp>
        <p:sp>
          <p:nvSpPr>
            <p:cNvPr id="1062" name="Freeform 79"/>
            <p:cNvSpPr>
              <a:spLocks noChangeAspect="1"/>
            </p:cNvSpPr>
            <p:nvPr/>
          </p:nvSpPr>
          <p:spPr bwMode="auto">
            <a:xfrm>
              <a:off x="1344" y="2851"/>
              <a:ext cx="40" cy="31"/>
            </a:xfrm>
            <a:custGeom>
              <a:avLst/>
              <a:gdLst>
                <a:gd name="T0" fmla="*/ 0 w 82"/>
                <a:gd name="T1" fmla="*/ 3 h 55"/>
                <a:gd name="T2" fmla="*/ 0 w 82"/>
                <a:gd name="T3" fmla="*/ 2 h 55"/>
                <a:gd name="T4" fmla="*/ 0 w 82"/>
                <a:gd name="T5" fmla="*/ 1 h 55"/>
                <a:gd name="T6" fmla="*/ 0 w 82"/>
                <a:gd name="T7" fmla="*/ 0 h 55"/>
                <a:gd name="T8" fmla="*/ 1 w 82"/>
                <a:gd name="T9" fmla="*/ 1 h 55"/>
                <a:gd name="T10" fmla="*/ 2 w 82"/>
                <a:gd name="T11" fmla="*/ 2 h 55"/>
                <a:gd name="T12" fmla="*/ 2 w 82"/>
                <a:gd name="T13" fmla="*/ 3 h 55"/>
                <a:gd name="T14" fmla="*/ 1 w 82"/>
                <a:gd name="T15" fmla="*/ 3 h 55"/>
                <a:gd name="T16" fmla="*/ 0 w 82"/>
                <a:gd name="T17" fmla="*/ 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rgbClr val="C0C0C0"/>
            </a:solidFill>
            <a:ln w="1270">
              <a:solidFill>
                <a:srgbClr val="000000"/>
              </a:solidFill>
              <a:prstDash val="solid"/>
              <a:round/>
              <a:headEnd/>
              <a:tailEnd/>
            </a:ln>
          </p:spPr>
          <p:txBody>
            <a:bodyPr/>
            <a:lstStyle/>
            <a:p>
              <a:endParaRPr lang="en-US"/>
            </a:p>
          </p:txBody>
        </p:sp>
        <p:sp>
          <p:nvSpPr>
            <p:cNvPr id="1063" name="Freeform 80"/>
            <p:cNvSpPr>
              <a:spLocks noChangeAspect="1"/>
            </p:cNvSpPr>
            <p:nvPr/>
          </p:nvSpPr>
          <p:spPr bwMode="auto">
            <a:xfrm>
              <a:off x="1337" y="2864"/>
              <a:ext cx="7" cy="58"/>
            </a:xfrm>
            <a:custGeom>
              <a:avLst/>
              <a:gdLst>
                <a:gd name="T0" fmla="*/ 1 w 14"/>
                <a:gd name="T1" fmla="*/ 0 h 101"/>
                <a:gd name="T2" fmla="*/ 1 w 14"/>
                <a:gd name="T3" fmla="*/ 5 h 101"/>
                <a:gd name="T4" fmla="*/ 0 w 14"/>
                <a:gd name="T5" fmla="*/ 6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prstDash val="solid"/>
              <a:round/>
              <a:headEnd/>
              <a:tailEnd/>
            </a:ln>
          </p:spPr>
          <p:txBody>
            <a:bodyPr/>
            <a:lstStyle/>
            <a:p>
              <a:endParaRPr lang="en-US"/>
            </a:p>
          </p:txBody>
        </p:sp>
        <p:sp>
          <p:nvSpPr>
            <p:cNvPr id="1064" name="Freeform 81"/>
            <p:cNvSpPr>
              <a:spLocks noChangeAspect="1"/>
            </p:cNvSpPr>
            <p:nvPr/>
          </p:nvSpPr>
          <p:spPr bwMode="auto">
            <a:xfrm>
              <a:off x="1344" y="2879"/>
              <a:ext cx="36" cy="48"/>
            </a:xfrm>
            <a:custGeom>
              <a:avLst/>
              <a:gdLst>
                <a:gd name="T0" fmla="*/ 2 w 72"/>
                <a:gd name="T1" fmla="*/ 0 h 82"/>
                <a:gd name="T2" fmla="*/ 1 w 72"/>
                <a:gd name="T3" fmla="*/ 5 h 82"/>
                <a:gd name="T4" fmla="*/ 0 w 72"/>
                <a:gd name="T5" fmla="*/ 5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prstDash val="solid"/>
              <a:round/>
              <a:headEnd/>
              <a:tailEnd/>
            </a:ln>
          </p:spPr>
          <p:txBody>
            <a:bodyPr/>
            <a:lstStyle/>
            <a:p>
              <a:endParaRPr lang="en-US"/>
            </a:p>
          </p:txBody>
        </p:sp>
        <p:sp>
          <p:nvSpPr>
            <p:cNvPr id="1065" name="Freeform 82"/>
            <p:cNvSpPr>
              <a:spLocks noChangeAspect="1"/>
            </p:cNvSpPr>
            <p:nvPr/>
          </p:nvSpPr>
          <p:spPr bwMode="auto">
            <a:xfrm>
              <a:off x="1336" y="2919"/>
              <a:ext cx="12" cy="9"/>
            </a:xfrm>
            <a:custGeom>
              <a:avLst/>
              <a:gdLst>
                <a:gd name="T0" fmla="*/ 1 w 24"/>
                <a:gd name="T1" fmla="*/ 0 h 17"/>
                <a:gd name="T2" fmla="*/ 0 w 24"/>
                <a:gd name="T3" fmla="*/ 1 h 17"/>
                <a:gd name="T4" fmla="*/ 0 w 24"/>
                <a:gd name="T5" fmla="*/ 1 h 17"/>
                <a:gd name="T6" fmla="*/ 1 w 24"/>
                <a:gd name="T7" fmla="*/ 1 h 17"/>
                <a:gd name="T8" fmla="*/ 1 w 24"/>
                <a:gd name="T9" fmla="*/ 1 h 17"/>
                <a:gd name="T10" fmla="*/ 1 w 24"/>
                <a:gd name="T11" fmla="*/ 1 h 17"/>
                <a:gd name="T12" fmla="*/ 1 w 24"/>
                <a:gd name="T13" fmla="*/ 1 h 17"/>
                <a:gd name="T14" fmla="*/ 1 w 24"/>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prstDash val="solid"/>
              <a:round/>
              <a:headEnd/>
              <a:tailEnd/>
            </a:ln>
          </p:spPr>
          <p:txBody>
            <a:bodyPr/>
            <a:lstStyle/>
            <a:p>
              <a:endParaRPr lang="en-US"/>
            </a:p>
          </p:txBody>
        </p:sp>
      </p:grpSp>
      <p:sp>
        <p:nvSpPr>
          <p:cNvPr id="1077" name="Rectangle 96"/>
          <p:cNvSpPr>
            <a:spLocks noChangeAspect="1" noChangeArrowheads="1"/>
          </p:cNvSpPr>
          <p:nvPr/>
        </p:nvSpPr>
        <p:spPr bwMode="auto">
          <a:xfrm>
            <a:off x="2386013" y="5011738"/>
            <a:ext cx="1038225" cy="149225"/>
          </a:xfrm>
          <a:prstGeom prst="rect">
            <a:avLst/>
          </a:prstGeom>
          <a:noFill/>
          <a:ln w="9525">
            <a:noFill/>
            <a:miter lim="800000"/>
            <a:headEnd/>
            <a:tailEnd/>
          </a:ln>
        </p:spPr>
        <p:txBody>
          <a:bodyPr/>
          <a:lstStyle/>
          <a:p>
            <a:endParaRPr lang="en-US"/>
          </a:p>
        </p:txBody>
      </p:sp>
      <p:sp>
        <p:nvSpPr>
          <p:cNvPr id="1078" name="Rectangle 97"/>
          <p:cNvSpPr>
            <a:spLocks noChangeAspect="1" noChangeArrowheads="1"/>
          </p:cNvSpPr>
          <p:nvPr/>
        </p:nvSpPr>
        <p:spPr bwMode="auto">
          <a:xfrm>
            <a:off x="5262564" y="4103688"/>
            <a:ext cx="125412" cy="198437"/>
          </a:xfrm>
          <a:prstGeom prst="rect">
            <a:avLst/>
          </a:prstGeom>
          <a:noFill/>
          <a:ln w="9525">
            <a:noFill/>
            <a:miter lim="800000"/>
            <a:headEnd/>
            <a:tailEnd/>
          </a:ln>
        </p:spPr>
        <p:txBody>
          <a:bodyPr/>
          <a:lstStyle/>
          <a:p>
            <a:endParaRPr lang="en-US"/>
          </a:p>
        </p:txBody>
      </p:sp>
      <p:sp>
        <p:nvSpPr>
          <p:cNvPr id="1079" name="Rectangle 98"/>
          <p:cNvSpPr>
            <a:spLocks noChangeAspect="1" noChangeArrowheads="1"/>
          </p:cNvSpPr>
          <p:nvPr/>
        </p:nvSpPr>
        <p:spPr bwMode="auto">
          <a:xfrm>
            <a:off x="5332414" y="4167188"/>
            <a:ext cx="136525" cy="149225"/>
          </a:xfrm>
          <a:prstGeom prst="rect">
            <a:avLst/>
          </a:prstGeom>
          <a:noFill/>
          <a:ln w="9525">
            <a:noFill/>
            <a:miter lim="800000"/>
            <a:headEnd/>
            <a:tailEnd/>
          </a:ln>
        </p:spPr>
        <p:txBody>
          <a:bodyPr/>
          <a:lstStyle/>
          <a:p>
            <a:endParaRPr lang="en-US"/>
          </a:p>
        </p:txBody>
      </p:sp>
      <p:sp>
        <p:nvSpPr>
          <p:cNvPr id="1080" name="Rectangle 99"/>
          <p:cNvSpPr>
            <a:spLocks noChangeAspect="1" noChangeArrowheads="1"/>
          </p:cNvSpPr>
          <p:nvPr/>
        </p:nvSpPr>
        <p:spPr bwMode="auto">
          <a:xfrm>
            <a:off x="3167063" y="4440238"/>
            <a:ext cx="122237" cy="198437"/>
          </a:xfrm>
          <a:prstGeom prst="rect">
            <a:avLst/>
          </a:prstGeom>
          <a:noFill/>
          <a:ln w="9525">
            <a:noFill/>
            <a:miter lim="800000"/>
            <a:headEnd/>
            <a:tailEnd/>
          </a:ln>
        </p:spPr>
        <p:txBody>
          <a:bodyPr/>
          <a:lstStyle/>
          <a:p>
            <a:endParaRPr lang="en-US"/>
          </a:p>
        </p:txBody>
      </p:sp>
      <p:sp>
        <p:nvSpPr>
          <p:cNvPr id="1081" name="Rectangle 100"/>
          <p:cNvSpPr>
            <a:spLocks noChangeAspect="1" noChangeArrowheads="1"/>
          </p:cNvSpPr>
          <p:nvPr/>
        </p:nvSpPr>
        <p:spPr bwMode="auto">
          <a:xfrm>
            <a:off x="3233738" y="4503738"/>
            <a:ext cx="142875" cy="150812"/>
          </a:xfrm>
          <a:prstGeom prst="rect">
            <a:avLst/>
          </a:prstGeom>
          <a:noFill/>
          <a:ln w="9525">
            <a:noFill/>
            <a:miter lim="800000"/>
            <a:headEnd/>
            <a:tailEnd/>
          </a:ln>
        </p:spPr>
        <p:txBody>
          <a:bodyPr/>
          <a:lstStyle/>
          <a:p>
            <a:endParaRPr lang="en-US"/>
          </a:p>
        </p:txBody>
      </p:sp>
      <p:sp>
        <p:nvSpPr>
          <p:cNvPr id="1145" name="Rectangle 164"/>
          <p:cNvSpPr>
            <a:spLocks noChangeAspect="1" noChangeArrowheads="1"/>
          </p:cNvSpPr>
          <p:nvPr/>
        </p:nvSpPr>
        <p:spPr bwMode="auto">
          <a:xfrm>
            <a:off x="2120900" y="5149850"/>
            <a:ext cx="776288" cy="369332"/>
          </a:xfrm>
          <a:prstGeom prst="rect">
            <a:avLst/>
          </a:prstGeom>
          <a:noFill/>
          <a:ln w="9525">
            <a:noFill/>
            <a:miter lim="800000"/>
            <a:headEnd/>
            <a:tailEnd/>
          </a:ln>
        </p:spPr>
        <p:txBody>
          <a:bodyPr lIns="0" tIns="0" rIns="0" bIns="0">
            <a:spAutoFit/>
          </a:bodyPr>
          <a:lstStyle/>
          <a:p>
            <a:pPr algn="l" eaLnBrk="0" hangingPunct="0"/>
            <a:r>
              <a:rPr lang="en-US" sz="1200" dirty="0"/>
              <a:t>Intercept </a:t>
            </a:r>
            <a:r>
              <a:rPr lang="en-US" sz="1200" dirty="0" smtClean="0"/>
              <a:t>site</a:t>
            </a:r>
            <a:endParaRPr lang="en-GB" sz="1200" dirty="0"/>
          </a:p>
        </p:txBody>
      </p:sp>
      <p:sp>
        <p:nvSpPr>
          <p:cNvPr id="1176" name="Rectangle 102"/>
          <p:cNvSpPr>
            <a:spLocks noChangeAspect="1" noChangeArrowheads="1"/>
          </p:cNvSpPr>
          <p:nvPr/>
        </p:nvSpPr>
        <p:spPr bwMode="auto">
          <a:xfrm>
            <a:off x="5589589" y="5248275"/>
            <a:ext cx="394210" cy="184666"/>
          </a:xfrm>
          <a:prstGeom prst="rect">
            <a:avLst/>
          </a:prstGeom>
          <a:noFill/>
          <a:ln w="9525">
            <a:noFill/>
            <a:miter lim="800000"/>
            <a:headEnd/>
            <a:tailEnd/>
          </a:ln>
        </p:spPr>
        <p:txBody>
          <a:bodyPr wrap="none" lIns="0" tIns="0" rIns="0" bIns="0">
            <a:spAutoFit/>
          </a:bodyPr>
          <a:lstStyle/>
          <a:p>
            <a:pPr eaLnBrk="0" hangingPunct="0"/>
            <a:r>
              <a:rPr lang="en-US" sz="1200" dirty="0"/>
              <a:t>Target</a:t>
            </a:r>
            <a:endParaRPr lang="en-GB" sz="1200" dirty="0"/>
          </a:p>
        </p:txBody>
      </p:sp>
      <p:sp>
        <p:nvSpPr>
          <p:cNvPr id="1189" name="Oval 1188"/>
          <p:cNvSpPr/>
          <p:nvPr/>
        </p:nvSpPr>
        <p:spPr>
          <a:xfrm rot="1042288">
            <a:off x="5973423" y="3980493"/>
            <a:ext cx="380266" cy="606408"/>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Oval 1189"/>
          <p:cNvSpPr/>
          <p:nvPr/>
        </p:nvSpPr>
        <p:spPr>
          <a:xfrm rot="18689373">
            <a:off x="5030447" y="4199567"/>
            <a:ext cx="380266" cy="606408"/>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 name="Oval 1187"/>
          <p:cNvSpPr/>
          <p:nvPr/>
        </p:nvSpPr>
        <p:spPr>
          <a:xfrm rot="20403503">
            <a:off x="5267977" y="3514971"/>
            <a:ext cx="648730" cy="1067404"/>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Line 6"/>
          <p:cNvSpPr>
            <a:spLocks noChangeShapeType="1"/>
          </p:cNvSpPr>
          <p:nvPr/>
        </p:nvSpPr>
        <p:spPr bwMode="auto">
          <a:xfrm flipH="1" flipV="1">
            <a:off x="2409824" y="3038475"/>
            <a:ext cx="2647949" cy="1104900"/>
          </a:xfrm>
          <a:prstGeom prst="line">
            <a:avLst/>
          </a:prstGeom>
          <a:noFill/>
          <a:ln w="38100">
            <a:solidFill>
              <a:srgbClr val="0000FF"/>
            </a:solidFill>
            <a:round/>
            <a:headEnd/>
            <a:tailEnd type="triangle" w="med" len="med"/>
          </a:ln>
          <a:effectLst/>
        </p:spPr>
        <p:txBody>
          <a:bodyPr/>
          <a:lstStyle/>
          <a:p>
            <a:endParaRPr lang="en-US"/>
          </a:p>
        </p:txBody>
      </p:sp>
      <p:sp>
        <p:nvSpPr>
          <p:cNvPr id="1195" name="Line 6"/>
          <p:cNvSpPr>
            <a:spLocks noChangeShapeType="1"/>
          </p:cNvSpPr>
          <p:nvPr/>
        </p:nvSpPr>
        <p:spPr bwMode="auto">
          <a:xfrm>
            <a:off x="2257424" y="3495676"/>
            <a:ext cx="47623" cy="1019174"/>
          </a:xfrm>
          <a:prstGeom prst="line">
            <a:avLst/>
          </a:prstGeom>
          <a:noFill/>
          <a:ln w="38100">
            <a:solidFill>
              <a:srgbClr val="0000FF"/>
            </a:solidFill>
            <a:round/>
            <a:headEnd/>
            <a:tailEnd type="triangle" w="med" len="med"/>
          </a:ln>
          <a:effectLst/>
        </p:spPr>
        <p:txBody>
          <a:bodyPr/>
          <a:lstStyle/>
          <a:p>
            <a:endParaRPr lang="en-US"/>
          </a:p>
        </p:txBody>
      </p:sp>
      <p:grpSp>
        <p:nvGrpSpPr>
          <p:cNvPr id="3" name="Group 95"/>
          <p:cNvGrpSpPr/>
          <p:nvPr/>
        </p:nvGrpSpPr>
        <p:grpSpPr>
          <a:xfrm>
            <a:off x="371475" y="4224338"/>
            <a:ext cx="1381125" cy="933450"/>
            <a:chOff x="6562725" y="5033963"/>
            <a:chExt cx="1381125" cy="933450"/>
          </a:xfrm>
        </p:grpSpPr>
        <p:sp>
          <p:nvSpPr>
            <p:cNvPr id="84" name="Rectangle 3"/>
            <p:cNvSpPr>
              <a:spLocks noChangeArrowheads="1"/>
            </p:cNvSpPr>
            <p:nvPr/>
          </p:nvSpPr>
          <p:spPr bwMode="auto">
            <a:xfrm>
              <a:off x="6562725" y="5033963"/>
              <a:ext cx="1381125" cy="93345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 name="AutoShape 4"/>
            <p:cNvSpPr>
              <a:spLocks noChangeArrowheads="1"/>
            </p:cNvSpPr>
            <p:nvPr/>
          </p:nvSpPr>
          <p:spPr bwMode="auto">
            <a:xfrm>
              <a:off x="6596063" y="5067301"/>
              <a:ext cx="1314450" cy="868363"/>
            </a:xfrm>
            <a:prstGeom prst="flowChartAlternateProcess">
              <a:avLst/>
            </a:prstGeom>
            <a:solidFill>
              <a:srgbClr val="CCFFFF"/>
            </a:solidFill>
            <a:ln w="9525">
              <a:solidFill>
                <a:schemeClr val="tx1"/>
              </a:solidFill>
              <a:miter lim="800000"/>
              <a:headEnd/>
              <a:tailEnd/>
            </a:ln>
            <a:effectLst/>
          </p:spPr>
          <p:txBody>
            <a:bodyPr wrap="none" anchor="ctr"/>
            <a:lstStyle/>
            <a:p>
              <a:endParaRPr lang="en-US"/>
            </a:p>
          </p:txBody>
        </p:sp>
        <p:grpSp>
          <p:nvGrpSpPr>
            <p:cNvPr id="4" name="Group 5"/>
            <p:cNvGrpSpPr>
              <a:grpSpLocks/>
            </p:cNvGrpSpPr>
            <p:nvPr/>
          </p:nvGrpSpPr>
          <p:grpSpPr bwMode="auto">
            <a:xfrm>
              <a:off x="6604000" y="5067301"/>
              <a:ext cx="1290638" cy="862013"/>
              <a:chOff x="830" y="1023"/>
              <a:chExt cx="813" cy="543"/>
            </a:xfrm>
          </p:grpSpPr>
          <p:sp>
            <p:nvSpPr>
              <p:cNvPr id="87" name="Line 6"/>
              <p:cNvSpPr>
                <a:spLocks noChangeShapeType="1"/>
              </p:cNvSpPr>
              <p:nvPr/>
            </p:nvSpPr>
            <p:spPr bwMode="auto">
              <a:xfrm>
                <a:off x="1242" y="1023"/>
                <a:ext cx="0" cy="539"/>
              </a:xfrm>
              <a:prstGeom prst="line">
                <a:avLst/>
              </a:prstGeom>
              <a:noFill/>
              <a:ln w="9525">
                <a:solidFill>
                  <a:schemeClr val="tx1"/>
                </a:solidFill>
                <a:prstDash val="sysDot"/>
                <a:round/>
                <a:headEnd/>
                <a:tailEnd/>
              </a:ln>
              <a:effectLst/>
            </p:spPr>
            <p:txBody>
              <a:bodyPr/>
              <a:lstStyle/>
              <a:p>
                <a:endParaRPr lang="en-US"/>
              </a:p>
            </p:txBody>
          </p:sp>
          <p:sp>
            <p:nvSpPr>
              <p:cNvPr id="88" name="Line 7"/>
              <p:cNvSpPr>
                <a:spLocks noChangeShapeType="1"/>
              </p:cNvSpPr>
              <p:nvPr/>
            </p:nvSpPr>
            <p:spPr bwMode="auto">
              <a:xfrm>
                <a:off x="1378" y="1024"/>
                <a:ext cx="0" cy="538"/>
              </a:xfrm>
              <a:prstGeom prst="line">
                <a:avLst/>
              </a:prstGeom>
              <a:noFill/>
              <a:ln w="9525">
                <a:solidFill>
                  <a:schemeClr val="tx1"/>
                </a:solidFill>
                <a:prstDash val="sysDot"/>
                <a:round/>
                <a:headEnd/>
                <a:tailEnd/>
              </a:ln>
              <a:effectLst/>
            </p:spPr>
            <p:txBody>
              <a:bodyPr/>
              <a:lstStyle/>
              <a:p>
                <a:endParaRPr lang="en-US"/>
              </a:p>
            </p:txBody>
          </p:sp>
          <p:sp>
            <p:nvSpPr>
              <p:cNvPr id="89" name="Line 8"/>
              <p:cNvSpPr>
                <a:spLocks noChangeShapeType="1"/>
              </p:cNvSpPr>
              <p:nvPr/>
            </p:nvSpPr>
            <p:spPr bwMode="auto">
              <a:xfrm>
                <a:off x="1514" y="1025"/>
                <a:ext cx="0" cy="537"/>
              </a:xfrm>
              <a:prstGeom prst="line">
                <a:avLst/>
              </a:prstGeom>
              <a:noFill/>
              <a:ln w="9525">
                <a:solidFill>
                  <a:schemeClr val="tx1"/>
                </a:solidFill>
                <a:prstDash val="sysDot"/>
                <a:round/>
                <a:headEnd/>
                <a:tailEnd/>
              </a:ln>
              <a:effectLst/>
            </p:spPr>
            <p:txBody>
              <a:bodyPr/>
              <a:lstStyle/>
              <a:p>
                <a:endParaRPr lang="en-US"/>
              </a:p>
            </p:txBody>
          </p:sp>
          <p:sp>
            <p:nvSpPr>
              <p:cNvPr id="90" name="Line 9"/>
              <p:cNvSpPr>
                <a:spLocks noChangeShapeType="1"/>
              </p:cNvSpPr>
              <p:nvPr/>
            </p:nvSpPr>
            <p:spPr bwMode="auto">
              <a:xfrm flipH="1">
                <a:off x="962" y="1025"/>
                <a:ext cx="0" cy="541"/>
              </a:xfrm>
              <a:prstGeom prst="line">
                <a:avLst/>
              </a:prstGeom>
              <a:noFill/>
              <a:ln w="9525">
                <a:solidFill>
                  <a:schemeClr val="tx1"/>
                </a:solidFill>
                <a:prstDash val="sysDot"/>
                <a:round/>
                <a:headEnd/>
                <a:tailEnd/>
              </a:ln>
              <a:effectLst/>
            </p:spPr>
            <p:txBody>
              <a:bodyPr/>
              <a:lstStyle/>
              <a:p>
                <a:endParaRPr lang="en-US"/>
              </a:p>
            </p:txBody>
          </p:sp>
          <p:sp>
            <p:nvSpPr>
              <p:cNvPr id="91" name="Line 10"/>
              <p:cNvSpPr>
                <a:spLocks noChangeShapeType="1"/>
              </p:cNvSpPr>
              <p:nvPr/>
            </p:nvSpPr>
            <p:spPr bwMode="auto">
              <a:xfrm flipH="1">
                <a:off x="1098" y="1023"/>
                <a:ext cx="0" cy="543"/>
              </a:xfrm>
              <a:prstGeom prst="line">
                <a:avLst/>
              </a:prstGeom>
              <a:noFill/>
              <a:ln w="9525">
                <a:solidFill>
                  <a:schemeClr val="tx1"/>
                </a:solidFill>
                <a:prstDash val="sysDot"/>
                <a:round/>
                <a:headEnd/>
                <a:tailEnd/>
              </a:ln>
              <a:effectLst/>
            </p:spPr>
            <p:txBody>
              <a:bodyPr/>
              <a:lstStyle/>
              <a:p>
                <a:endParaRPr lang="en-US"/>
              </a:p>
            </p:txBody>
          </p:sp>
          <p:sp>
            <p:nvSpPr>
              <p:cNvPr id="92" name="Line 11"/>
              <p:cNvSpPr>
                <a:spLocks noChangeShapeType="1"/>
              </p:cNvSpPr>
              <p:nvPr/>
            </p:nvSpPr>
            <p:spPr bwMode="auto">
              <a:xfrm flipV="1">
                <a:off x="830" y="1294"/>
                <a:ext cx="813" cy="0"/>
              </a:xfrm>
              <a:prstGeom prst="line">
                <a:avLst/>
              </a:prstGeom>
              <a:noFill/>
              <a:ln w="9525">
                <a:solidFill>
                  <a:schemeClr val="tx1"/>
                </a:solidFill>
                <a:prstDash val="sysDot"/>
                <a:round/>
                <a:headEnd/>
                <a:tailEnd/>
              </a:ln>
              <a:effectLst/>
            </p:spPr>
            <p:txBody>
              <a:bodyPr/>
              <a:lstStyle/>
              <a:p>
                <a:endParaRPr lang="en-US"/>
              </a:p>
            </p:txBody>
          </p:sp>
          <p:sp>
            <p:nvSpPr>
              <p:cNvPr id="93" name="Line 12"/>
              <p:cNvSpPr>
                <a:spLocks noChangeShapeType="1"/>
              </p:cNvSpPr>
              <p:nvPr/>
            </p:nvSpPr>
            <p:spPr bwMode="auto">
              <a:xfrm flipV="1">
                <a:off x="834" y="1422"/>
                <a:ext cx="809" cy="2"/>
              </a:xfrm>
              <a:prstGeom prst="line">
                <a:avLst/>
              </a:prstGeom>
              <a:noFill/>
              <a:ln w="9525">
                <a:solidFill>
                  <a:schemeClr val="tx1"/>
                </a:solidFill>
                <a:prstDash val="sysDot"/>
                <a:round/>
                <a:headEnd/>
                <a:tailEnd/>
              </a:ln>
              <a:effectLst/>
            </p:spPr>
            <p:txBody>
              <a:bodyPr/>
              <a:lstStyle/>
              <a:p>
                <a:endParaRPr lang="en-US"/>
              </a:p>
            </p:txBody>
          </p:sp>
          <p:sp>
            <p:nvSpPr>
              <p:cNvPr id="94" name="Line 13"/>
              <p:cNvSpPr>
                <a:spLocks noChangeShapeType="1"/>
              </p:cNvSpPr>
              <p:nvPr/>
            </p:nvSpPr>
            <p:spPr bwMode="auto">
              <a:xfrm>
                <a:off x="834" y="1167"/>
                <a:ext cx="809" cy="0"/>
              </a:xfrm>
              <a:prstGeom prst="line">
                <a:avLst/>
              </a:prstGeom>
              <a:noFill/>
              <a:ln w="9525">
                <a:solidFill>
                  <a:schemeClr val="tx1"/>
                </a:solidFill>
                <a:prstDash val="sysDot"/>
                <a:round/>
                <a:headEnd/>
                <a:tailEnd/>
              </a:ln>
              <a:effectLst/>
            </p:spPr>
            <p:txBody>
              <a:bodyPr/>
              <a:lstStyle/>
              <a:p>
                <a:endParaRPr lang="en-US"/>
              </a:p>
            </p:txBody>
          </p:sp>
        </p:grpSp>
      </p:grpSp>
      <p:sp>
        <p:nvSpPr>
          <p:cNvPr id="95" name="Freeform 94"/>
          <p:cNvSpPr/>
          <p:nvPr/>
        </p:nvSpPr>
        <p:spPr>
          <a:xfrm>
            <a:off x="419100" y="4402193"/>
            <a:ext cx="1304925" cy="605408"/>
          </a:xfrm>
          <a:custGeom>
            <a:avLst/>
            <a:gdLst>
              <a:gd name="connsiteX0" fmla="*/ 0 w 619125"/>
              <a:gd name="connsiteY0" fmla="*/ 39687 h 444499"/>
              <a:gd name="connsiteX1" fmla="*/ 200025 w 619125"/>
              <a:gd name="connsiteY1" fmla="*/ 58737 h 444499"/>
              <a:gd name="connsiteX2" fmla="*/ 457200 w 619125"/>
              <a:gd name="connsiteY2" fmla="*/ 392112 h 444499"/>
              <a:gd name="connsiteX3" fmla="*/ 619125 w 619125"/>
              <a:gd name="connsiteY3" fmla="*/ 373062 h 444499"/>
              <a:gd name="connsiteX0" fmla="*/ 0 w 619125"/>
              <a:gd name="connsiteY0" fmla="*/ 56783 h 464445"/>
              <a:gd name="connsiteX1" fmla="*/ 162216 w 619125"/>
              <a:gd name="connsiteY1" fmla="*/ 58737 h 464445"/>
              <a:gd name="connsiteX2" fmla="*/ 457200 w 619125"/>
              <a:gd name="connsiteY2" fmla="*/ 409208 h 464445"/>
              <a:gd name="connsiteX3" fmla="*/ 619125 w 619125"/>
              <a:gd name="connsiteY3" fmla="*/ 390158 h 464445"/>
              <a:gd name="connsiteX0" fmla="*/ 0 w 619125"/>
              <a:gd name="connsiteY0" fmla="*/ 39687 h 444500"/>
              <a:gd name="connsiteX1" fmla="*/ 181121 w 619125"/>
              <a:gd name="connsiteY1" fmla="*/ 58737 h 444500"/>
              <a:gd name="connsiteX2" fmla="*/ 457200 w 619125"/>
              <a:gd name="connsiteY2" fmla="*/ 392112 h 444500"/>
              <a:gd name="connsiteX3" fmla="*/ 619125 w 619125"/>
              <a:gd name="connsiteY3" fmla="*/ 373062 h 444500"/>
              <a:gd name="connsiteX0" fmla="*/ 0 w 619125"/>
              <a:gd name="connsiteY0" fmla="*/ 68180 h 477741"/>
              <a:gd name="connsiteX1" fmla="*/ 166943 w 619125"/>
              <a:gd name="connsiteY1" fmla="*/ 58737 h 477741"/>
              <a:gd name="connsiteX2" fmla="*/ 457200 w 619125"/>
              <a:gd name="connsiteY2" fmla="*/ 420605 h 477741"/>
              <a:gd name="connsiteX3" fmla="*/ 619125 w 619125"/>
              <a:gd name="connsiteY3" fmla="*/ 401555 h 477741"/>
              <a:gd name="connsiteX0" fmla="*/ 23098 w 642223"/>
              <a:gd name="connsiteY0" fmla="*/ 64347 h 473908"/>
              <a:gd name="connsiteX1" fmla="*/ 27824 w 642223"/>
              <a:gd name="connsiteY1" fmla="*/ 87346 h 473908"/>
              <a:gd name="connsiteX2" fmla="*/ 190041 w 642223"/>
              <a:gd name="connsiteY2" fmla="*/ 54904 h 473908"/>
              <a:gd name="connsiteX3" fmla="*/ 480298 w 642223"/>
              <a:gd name="connsiteY3" fmla="*/ 416772 h 473908"/>
              <a:gd name="connsiteX4" fmla="*/ 642223 w 642223"/>
              <a:gd name="connsiteY4" fmla="*/ 397722 h 473908"/>
              <a:gd name="connsiteX0" fmla="*/ 0 w 614399"/>
              <a:gd name="connsiteY0" fmla="*/ 87346 h 473908"/>
              <a:gd name="connsiteX1" fmla="*/ 162217 w 614399"/>
              <a:gd name="connsiteY1" fmla="*/ 54904 h 473908"/>
              <a:gd name="connsiteX2" fmla="*/ 452474 w 614399"/>
              <a:gd name="connsiteY2" fmla="*/ 416772 h 473908"/>
              <a:gd name="connsiteX3" fmla="*/ 614399 w 614399"/>
              <a:gd name="connsiteY3" fmla="*/ 397722 h 473908"/>
              <a:gd name="connsiteX0" fmla="*/ 0 w 614399"/>
              <a:gd name="connsiteY0" fmla="*/ 24660 h 400775"/>
              <a:gd name="connsiteX1" fmla="*/ 181122 w 614399"/>
              <a:gd name="connsiteY1" fmla="*/ 54904 h 400775"/>
              <a:gd name="connsiteX2" fmla="*/ 452474 w 614399"/>
              <a:gd name="connsiteY2" fmla="*/ 354086 h 400775"/>
              <a:gd name="connsiteX3" fmla="*/ 614399 w 614399"/>
              <a:gd name="connsiteY3" fmla="*/ 335036 h 400775"/>
              <a:gd name="connsiteX0" fmla="*/ 0 w 614399"/>
              <a:gd name="connsiteY0" fmla="*/ 16112 h 362206"/>
              <a:gd name="connsiteX1" fmla="*/ 181122 w 614399"/>
              <a:gd name="connsiteY1" fmla="*/ 46356 h 362206"/>
              <a:gd name="connsiteX2" fmla="*/ 414665 w 614399"/>
              <a:gd name="connsiteY2" fmla="*/ 294250 h 362206"/>
              <a:gd name="connsiteX3" fmla="*/ 614399 w 614399"/>
              <a:gd name="connsiteY3" fmla="*/ 326488 h 362206"/>
              <a:gd name="connsiteX0" fmla="*/ 0 w 614399"/>
              <a:gd name="connsiteY0" fmla="*/ 16112 h 379302"/>
              <a:gd name="connsiteX1" fmla="*/ 181122 w 614399"/>
              <a:gd name="connsiteY1" fmla="*/ 46356 h 379302"/>
              <a:gd name="connsiteX2" fmla="*/ 414665 w 614399"/>
              <a:gd name="connsiteY2" fmla="*/ 294250 h 379302"/>
              <a:gd name="connsiteX3" fmla="*/ 614399 w 614399"/>
              <a:gd name="connsiteY3" fmla="*/ 343584 h 379302"/>
              <a:gd name="connsiteX0" fmla="*/ 0 w 628577"/>
              <a:gd name="connsiteY0" fmla="*/ 16112 h 362206"/>
              <a:gd name="connsiteX1" fmla="*/ 181122 w 628577"/>
              <a:gd name="connsiteY1" fmla="*/ 46356 h 362206"/>
              <a:gd name="connsiteX2" fmla="*/ 414665 w 628577"/>
              <a:gd name="connsiteY2" fmla="*/ 294250 h 362206"/>
              <a:gd name="connsiteX3" fmla="*/ 628577 w 628577"/>
              <a:gd name="connsiteY3" fmla="*/ 326488 h 362206"/>
              <a:gd name="connsiteX0" fmla="*/ 0 w 628577"/>
              <a:gd name="connsiteY0" fmla="*/ 4715 h 350809"/>
              <a:gd name="connsiteX1" fmla="*/ 200027 w 628577"/>
              <a:gd name="connsiteY1" fmla="*/ 46356 h 350809"/>
              <a:gd name="connsiteX2" fmla="*/ 414665 w 628577"/>
              <a:gd name="connsiteY2" fmla="*/ 282853 h 350809"/>
              <a:gd name="connsiteX3" fmla="*/ 628577 w 628577"/>
              <a:gd name="connsiteY3" fmla="*/ 315091 h 350809"/>
              <a:gd name="connsiteX0" fmla="*/ 0 w 628577"/>
              <a:gd name="connsiteY0" fmla="*/ 10414 h 356508"/>
              <a:gd name="connsiteX1" fmla="*/ 176396 w 628577"/>
              <a:gd name="connsiteY1" fmla="*/ 46356 h 356508"/>
              <a:gd name="connsiteX2" fmla="*/ 414665 w 628577"/>
              <a:gd name="connsiteY2" fmla="*/ 288552 h 356508"/>
              <a:gd name="connsiteX3" fmla="*/ 628577 w 628577"/>
              <a:gd name="connsiteY3" fmla="*/ 320790 h 356508"/>
              <a:gd name="connsiteX0" fmla="*/ 0 w 628577"/>
              <a:gd name="connsiteY0" fmla="*/ 11364 h 357458"/>
              <a:gd name="connsiteX1" fmla="*/ 176396 w 628577"/>
              <a:gd name="connsiteY1" fmla="*/ 47306 h 357458"/>
              <a:gd name="connsiteX2" fmla="*/ 452474 w 628577"/>
              <a:gd name="connsiteY2" fmla="*/ 295201 h 357458"/>
              <a:gd name="connsiteX3" fmla="*/ 628577 w 628577"/>
              <a:gd name="connsiteY3" fmla="*/ 321740 h 357458"/>
              <a:gd name="connsiteX0" fmla="*/ 0 w 628577"/>
              <a:gd name="connsiteY0" fmla="*/ 10414 h 356508"/>
              <a:gd name="connsiteX1" fmla="*/ 176396 w 628577"/>
              <a:gd name="connsiteY1" fmla="*/ 46356 h 356508"/>
              <a:gd name="connsiteX2" fmla="*/ 414665 w 628577"/>
              <a:gd name="connsiteY2" fmla="*/ 288553 h 356508"/>
              <a:gd name="connsiteX3" fmla="*/ 628577 w 628577"/>
              <a:gd name="connsiteY3" fmla="*/ 320790 h 356508"/>
              <a:gd name="connsiteX0" fmla="*/ 0 w 628577"/>
              <a:gd name="connsiteY0" fmla="*/ 10414 h 356508"/>
              <a:gd name="connsiteX1" fmla="*/ 176396 w 628577"/>
              <a:gd name="connsiteY1" fmla="*/ 46356 h 356508"/>
              <a:gd name="connsiteX2" fmla="*/ 395760 w 628577"/>
              <a:gd name="connsiteY2" fmla="*/ 288553 h 356508"/>
              <a:gd name="connsiteX3" fmla="*/ 628577 w 628577"/>
              <a:gd name="connsiteY3" fmla="*/ 320790 h 356508"/>
              <a:gd name="connsiteX0" fmla="*/ 0 w 628577"/>
              <a:gd name="connsiteY0" fmla="*/ 8515 h 354609"/>
              <a:gd name="connsiteX1" fmla="*/ 176396 w 628577"/>
              <a:gd name="connsiteY1" fmla="*/ 44457 h 354609"/>
              <a:gd name="connsiteX2" fmla="*/ 424117 w 628577"/>
              <a:gd name="connsiteY2" fmla="*/ 275257 h 354609"/>
              <a:gd name="connsiteX3" fmla="*/ 628577 w 628577"/>
              <a:gd name="connsiteY3" fmla="*/ 318891 h 354609"/>
              <a:gd name="connsiteX0" fmla="*/ 0 w 628577"/>
              <a:gd name="connsiteY0" fmla="*/ 10415 h 356509"/>
              <a:gd name="connsiteX1" fmla="*/ 176396 w 628577"/>
              <a:gd name="connsiteY1" fmla="*/ 46357 h 356509"/>
              <a:gd name="connsiteX2" fmla="*/ 395760 w 628577"/>
              <a:gd name="connsiteY2" fmla="*/ 288555 h 356509"/>
              <a:gd name="connsiteX3" fmla="*/ 628577 w 628577"/>
              <a:gd name="connsiteY3" fmla="*/ 320791 h 356509"/>
              <a:gd name="connsiteX0" fmla="*/ 0 w 647482"/>
              <a:gd name="connsiteY0" fmla="*/ 10415 h 362208"/>
              <a:gd name="connsiteX1" fmla="*/ 176396 w 647482"/>
              <a:gd name="connsiteY1" fmla="*/ 46357 h 362208"/>
              <a:gd name="connsiteX2" fmla="*/ 395760 w 647482"/>
              <a:gd name="connsiteY2" fmla="*/ 288555 h 362208"/>
              <a:gd name="connsiteX3" fmla="*/ 647482 w 647482"/>
              <a:gd name="connsiteY3" fmla="*/ 326490 h 362208"/>
              <a:gd name="connsiteX0" fmla="*/ 0 w 647482"/>
              <a:gd name="connsiteY0" fmla="*/ 7565 h 359358"/>
              <a:gd name="connsiteX1" fmla="*/ 176396 w 647482"/>
              <a:gd name="connsiteY1" fmla="*/ 43507 h 359358"/>
              <a:gd name="connsiteX2" fmla="*/ 395760 w 647482"/>
              <a:gd name="connsiteY2" fmla="*/ 268609 h 359358"/>
              <a:gd name="connsiteX3" fmla="*/ 647482 w 647482"/>
              <a:gd name="connsiteY3" fmla="*/ 323640 h 359358"/>
              <a:gd name="connsiteX0" fmla="*/ 0 w 647482"/>
              <a:gd name="connsiteY0" fmla="*/ 1574 h 353367"/>
              <a:gd name="connsiteX1" fmla="*/ 275645 w 647482"/>
              <a:gd name="connsiteY1" fmla="*/ 157188 h 353367"/>
              <a:gd name="connsiteX2" fmla="*/ 395760 w 647482"/>
              <a:gd name="connsiteY2" fmla="*/ 262618 h 353367"/>
              <a:gd name="connsiteX3" fmla="*/ 647482 w 647482"/>
              <a:gd name="connsiteY3" fmla="*/ 317649 h 353367"/>
              <a:gd name="connsiteX0" fmla="*/ 0 w 647482"/>
              <a:gd name="connsiteY0" fmla="*/ 1574 h 353367"/>
              <a:gd name="connsiteX1" fmla="*/ 138587 w 647482"/>
              <a:gd name="connsiteY1" fmla="*/ 60310 h 353367"/>
              <a:gd name="connsiteX2" fmla="*/ 395760 w 647482"/>
              <a:gd name="connsiteY2" fmla="*/ 262618 h 353367"/>
              <a:gd name="connsiteX3" fmla="*/ 647482 w 647482"/>
              <a:gd name="connsiteY3" fmla="*/ 317649 h 353367"/>
              <a:gd name="connsiteX0" fmla="*/ 0 w 647482"/>
              <a:gd name="connsiteY0" fmla="*/ 1574 h 353367"/>
              <a:gd name="connsiteX1" fmla="*/ 181122 w 647482"/>
              <a:gd name="connsiteY1" fmla="*/ 48912 h 353367"/>
              <a:gd name="connsiteX2" fmla="*/ 395760 w 647482"/>
              <a:gd name="connsiteY2" fmla="*/ 262618 h 353367"/>
              <a:gd name="connsiteX3" fmla="*/ 647482 w 647482"/>
              <a:gd name="connsiteY3" fmla="*/ 317649 h 353367"/>
              <a:gd name="connsiteX0" fmla="*/ 25461 w 672943"/>
              <a:gd name="connsiteY0" fmla="*/ 0 h 351793"/>
              <a:gd name="connsiteX1" fmla="*/ 30187 w 672943"/>
              <a:gd name="connsiteY1" fmla="*/ 39890 h 351793"/>
              <a:gd name="connsiteX2" fmla="*/ 206583 w 672943"/>
              <a:gd name="connsiteY2" fmla="*/ 47338 h 351793"/>
              <a:gd name="connsiteX3" fmla="*/ 421221 w 672943"/>
              <a:gd name="connsiteY3" fmla="*/ 261044 h 351793"/>
              <a:gd name="connsiteX4" fmla="*/ 672943 w 672943"/>
              <a:gd name="connsiteY4" fmla="*/ 316075 h 351793"/>
              <a:gd name="connsiteX0" fmla="*/ 29400 w 676882"/>
              <a:gd name="connsiteY0" fmla="*/ 0 h 351793"/>
              <a:gd name="connsiteX1" fmla="*/ 34126 w 676882"/>
              <a:gd name="connsiteY1" fmla="*/ 39890 h 351793"/>
              <a:gd name="connsiteX2" fmla="*/ 234153 w 676882"/>
              <a:gd name="connsiteY2" fmla="*/ 87229 h 351793"/>
              <a:gd name="connsiteX3" fmla="*/ 425160 w 676882"/>
              <a:gd name="connsiteY3" fmla="*/ 261044 h 351793"/>
              <a:gd name="connsiteX4" fmla="*/ 676882 w 676882"/>
              <a:gd name="connsiteY4" fmla="*/ 316075 h 351793"/>
              <a:gd name="connsiteX0" fmla="*/ 0 w 642756"/>
              <a:gd name="connsiteY0" fmla="*/ 0 h 311903"/>
              <a:gd name="connsiteX1" fmla="*/ 200027 w 642756"/>
              <a:gd name="connsiteY1" fmla="*/ 47339 h 311903"/>
              <a:gd name="connsiteX2" fmla="*/ 391034 w 642756"/>
              <a:gd name="connsiteY2" fmla="*/ 221154 h 311903"/>
              <a:gd name="connsiteX3" fmla="*/ 642756 w 642756"/>
              <a:gd name="connsiteY3" fmla="*/ 276185 h 311903"/>
              <a:gd name="connsiteX0" fmla="*/ 0 w 642756"/>
              <a:gd name="connsiteY0" fmla="*/ 40808 h 352711"/>
              <a:gd name="connsiteX1" fmla="*/ 190575 w 642756"/>
              <a:gd name="connsiteY1" fmla="*/ 36859 h 352711"/>
              <a:gd name="connsiteX2" fmla="*/ 391034 w 642756"/>
              <a:gd name="connsiteY2" fmla="*/ 261962 h 352711"/>
              <a:gd name="connsiteX3" fmla="*/ 642756 w 642756"/>
              <a:gd name="connsiteY3" fmla="*/ 316993 h 352711"/>
              <a:gd name="connsiteX0" fmla="*/ 36488 w 679244"/>
              <a:gd name="connsiteY0" fmla="*/ 46507 h 358410"/>
              <a:gd name="connsiteX1" fmla="*/ 31762 w 679244"/>
              <a:gd name="connsiteY1" fmla="*/ 12314 h 358410"/>
              <a:gd name="connsiteX2" fmla="*/ 227063 w 679244"/>
              <a:gd name="connsiteY2" fmla="*/ 42558 h 358410"/>
              <a:gd name="connsiteX3" fmla="*/ 427522 w 679244"/>
              <a:gd name="connsiteY3" fmla="*/ 267661 h 358410"/>
              <a:gd name="connsiteX4" fmla="*/ 679244 w 679244"/>
              <a:gd name="connsiteY4" fmla="*/ 322692 h 358410"/>
              <a:gd name="connsiteX0" fmla="*/ 0 w 647482"/>
              <a:gd name="connsiteY0" fmla="*/ 12314 h 358410"/>
              <a:gd name="connsiteX1" fmla="*/ 195301 w 647482"/>
              <a:gd name="connsiteY1" fmla="*/ 42558 h 358410"/>
              <a:gd name="connsiteX2" fmla="*/ 395760 w 647482"/>
              <a:gd name="connsiteY2" fmla="*/ 267661 h 358410"/>
              <a:gd name="connsiteX3" fmla="*/ 647482 w 647482"/>
              <a:gd name="connsiteY3" fmla="*/ 322692 h 358410"/>
              <a:gd name="connsiteX0" fmla="*/ 0 w 647482"/>
              <a:gd name="connsiteY0" fmla="*/ 18962 h 365058"/>
              <a:gd name="connsiteX1" fmla="*/ 195301 w 647482"/>
              <a:gd name="connsiteY1" fmla="*/ 49206 h 365058"/>
              <a:gd name="connsiteX2" fmla="*/ 424117 w 647482"/>
              <a:gd name="connsiteY2" fmla="*/ 314200 h 365058"/>
              <a:gd name="connsiteX3" fmla="*/ 647482 w 647482"/>
              <a:gd name="connsiteY3" fmla="*/ 329340 h 365058"/>
              <a:gd name="connsiteX0" fmla="*/ 0 w 647482"/>
              <a:gd name="connsiteY0" fmla="*/ 16113 h 362209"/>
              <a:gd name="connsiteX1" fmla="*/ 195301 w 647482"/>
              <a:gd name="connsiteY1" fmla="*/ 46357 h 362209"/>
              <a:gd name="connsiteX2" fmla="*/ 424117 w 647482"/>
              <a:gd name="connsiteY2" fmla="*/ 294255 h 362209"/>
              <a:gd name="connsiteX3" fmla="*/ 647482 w 647482"/>
              <a:gd name="connsiteY3" fmla="*/ 326491 h 362209"/>
            </a:gdLst>
            <a:ahLst/>
            <a:cxnLst>
              <a:cxn ang="0">
                <a:pos x="connsiteX0" y="connsiteY0"/>
              </a:cxn>
              <a:cxn ang="0">
                <a:pos x="connsiteX1" y="connsiteY1"/>
              </a:cxn>
              <a:cxn ang="0">
                <a:pos x="connsiteX2" y="connsiteY2"/>
              </a:cxn>
              <a:cxn ang="0">
                <a:pos x="connsiteX3" y="connsiteY3"/>
              </a:cxn>
            </a:cxnLst>
            <a:rect l="l" t="t" r="r" b="b"/>
            <a:pathLst>
              <a:path w="647482" h="362209">
                <a:moveTo>
                  <a:pt x="0" y="16113"/>
                </a:moveTo>
                <a:cubicBezTo>
                  <a:pt x="31762" y="15455"/>
                  <a:pt x="124615" y="0"/>
                  <a:pt x="195301" y="46357"/>
                </a:cubicBezTo>
                <a:cubicBezTo>
                  <a:pt x="265987" y="92714"/>
                  <a:pt x="348754" y="247566"/>
                  <a:pt x="424117" y="294255"/>
                </a:cubicBezTo>
                <a:cubicBezTo>
                  <a:pt x="499480" y="340944"/>
                  <a:pt x="601444" y="362209"/>
                  <a:pt x="647482" y="326491"/>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103"/>
          <p:cNvGrpSpPr/>
          <p:nvPr/>
        </p:nvGrpSpPr>
        <p:grpSpPr>
          <a:xfrm>
            <a:off x="1446214" y="2133600"/>
            <a:ext cx="965199" cy="1201738"/>
            <a:chOff x="1446214" y="1847850"/>
            <a:chExt cx="965199" cy="1201738"/>
          </a:xfrm>
        </p:grpSpPr>
        <p:grpSp>
          <p:nvGrpSpPr>
            <p:cNvPr id="7" name="Group 1176"/>
            <p:cNvGrpSpPr/>
            <p:nvPr/>
          </p:nvGrpSpPr>
          <p:grpSpPr>
            <a:xfrm>
              <a:off x="1630363" y="2120900"/>
              <a:ext cx="781050" cy="928688"/>
              <a:chOff x="2620963" y="1720850"/>
              <a:chExt cx="781050" cy="928688"/>
            </a:xfrm>
          </p:grpSpPr>
          <p:sp>
            <p:nvSpPr>
              <p:cNvPr id="987" name="Freeform 4"/>
              <p:cNvSpPr>
                <a:spLocks noChangeAspect="1"/>
              </p:cNvSpPr>
              <p:nvPr/>
            </p:nvSpPr>
            <p:spPr bwMode="auto">
              <a:xfrm>
                <a:off x="3040063" y="2189163"/>
                <a:ext cx="142875" cy="176212"/>
              </a:xfrm>
              <a:custGeom>
                <a:avLst/>
                <a:gdLst>
                  <a:gd name="T0" fmla="*/ 2147483647 w 187"/>
                  <a:gd name="T1" fmla="*/ 2147483647 h 197"/>
                  <a:gd name="T2" fmla="*/ 0 w 187"/>
                  <a:gd name="T3" fmla="*/ 2147483647 h 197"/>
                  <a:gd name="T4" fmla="*/ 2147483647 w 187"/>
                  <a:gd name="T5" fmla="*/ 2147483647 h 197"/>
                  <a:gd name="T6" fmla="*/ 2147483647 w 187"/>
                  <a:gd name="T7" fmla="*/ 0 h 197"/>
                  <a:gd name="T8" fmla="*/ 2147483647 w 187"/>
                  <a:gd name="T9" fmla="*/ 2147483647 h 197"/>
                  <a:gd name="T10" fmla="*/ 0 60000 65536"/>
                  <a:gd name="T11" fmla="*/ 0 60000 65536"/>
                  <a:gd name="T12" fmla="*/ 0 60000 65536"/>
                  <a:gd name="T13" fmla="*/ 0 60000 65536"/>
                  <a:gd name="T14" fmla="*/ 0 60000 65536"/>
                  <a:gd name="T15" fmla="*/ 0 w 187"/>
                  <a:gd name="T16" fmla="*/ 0 h 197"/>
                  <a:gd name="T17" fmla="*/ 187 w 187"/>
                  <a:gd name="T18" fmla="*/ 197 h 197"/>
                </a:gdLst>
                <a:ahLst/>
                <a:cxnLst>
                  <a:cxn ang="T10">
                    <a:pos x="T0" y="T1"/>
                  </a:cxn>
                  <a:cxn ang="T11">
                    <a:pos x="T2" y="T3"/>
                  </a:cxn>
                  <a:cxn ang="T12">
                    <a:pos x="T4" y="T5"/>
                  </a:cxn>
                  <a:cxn ang="T13">
                    <a:pos x="T6" y="T7"/>
                  </a:cxn>
                  <a:cxn ang="T14">
                    <a:pos x="T8" y="T9"/>
                  </a:cxn>
                </a:cxnLst>
                <a:rect l="T15" t="T16" r="T17" b="T18"/>
                <a:pathLst>
                  <a:path w="187" h="197">
                    <a:moveTo>
                      <a:pt x="7" y="70"/>
                    </a:moveTo>
                    <a:lnTo>
                      <a:pt x="0" y="197"/>
                    </a:lnTo>
                    <a:lnTo>
                      <a:pt x="182" y="130"/>
                    </a:lnTo>
                    <a:lnTo>
                      <a:pt x="187" y="0"/>
                    </a:lnTo>
                    <a:lnTo>
                      <a:pt x="105" y="24"/>
                    </a:lnTo>
                  </a:path>
                </a:pathLst>
              </a:custGeom>
              <a:gradFill rotWithShape="0">
                <a:gsLst>
                  <a:gs pos="0">
                    <a:srgbClr val="767647"/>
                  </a:gs>
                  <a:gs pos="100000">
                    <a:srgbClr val="FFFF99"/>
                  </a:gs>
                </a:gsLst>
                <a:lin ang="5400000" scaled="1"/>
              </a:gradFill>
              <a:ln w="1270">
                <a:noFill/>
                <a:prstDash val="solid"/>
                <a:round/>
                <a:headEnd/>
                <a:tailEnd/>
              </a:ln>
            </p:spPr>
            <p:txBody>
              <a:bodyPr/>
              <a:lstStyle/>
              <a:p>
                <a:endParaRPr lang="en-US"/>
              </a:p>
            </p:txBody>
          </p:sp>
          <p:sp>
            <p:nvSpPr>
              <p:cNvPr id="988" name="Freeform 5"/>
              <p:cNvSpPr>
                <a:spLocks noChangeAspect="1"/>
              </p:cNvSpPr>
              <p:nvPr/>
            </p:nvSpPr>
            <p:spPr bwMode="auto">
              <a:xfrm>
                <a:off x="2620963" y="1720850"/>
                <a:ext cx="498475" cy="554038"/>
              </a:xfrm>
              <a:custGeom>
                <a:avLst/>
                <a:gdLst>
                  <a:gd name="T0" fmla="*/ 2147483647 w 650"/>
                  <a:gd name="T1" fmla="*/ 0 h 612"/>
                  <a:gd name="T2" fmla="*/ 2147483647 w 650"/>
                  <a:gd name="T3" fmla="*/ 2147483647 h 612"/>
                  <a:gd name="T4" fmla="*/ 2147483647 w 650"/>
                  <a:gd name="T5" fmla="*/ 2147483647 h 612"/>
                  <a:gd name="T6" fmla="*/ 0 w 650"/>
                  <a:gd name="T7" fmla="*/ 2147483647 h 612"/>
                  <a:gd name="T8" fmla="*/ 2147483647 w 650"/>
                  <a:gd name="T9" fmla="*/ 0 h 612"/>
                  <a:gd name="T10" fmla="*/ 0 60000 65536"/>
                  <a:gd name="T11" fmla="*/ 0 60000 65536"/>
                  <a:gd name="T12" fmla="*/ 0 60000 65536"/>
                  <a:gd name="T13" fmla="*/ 0 60000 65536"/>
                  <a:gd name="T14" fmla="*/ 0 60000 65536"/>
                  <a:gd name="T15" fmla="*/ 0 w 650"/>
                  <a:gd name="T16" fmla="*/ 0 h 612"/>
                  <a:gd name="T17" fmla="*/ 650 w 650"/>
                  <a:gd name="T18" fmla="*/ 612 h 612"/>
                </a:gdLst>
                <a:ahLst/>
                <a:cxnLst>
                  <a:cxn ang="T10">
                    <a:pos x="T0" y="T1"/>
                  </a:cxn>
                  <a:cxn ang="T11">
                    <a:pos x="T2" y="T3"/>
                  </a:cxn>
                  <a:cxn ang="T12">
                    <a:pos x="T4" y="T5"/>
                  </a:cxn>
                  <a:cxn ang="T13">
                    <a:pos x="T6" y="T7"/>
                  </a:cxn>
                  <a:cxn ang="T14">
                    <a:pos x="T8" y="T9"/>
                  </a:cxn>
                </a:cxnLst>
                <a:rect l="T15" t="T16" r="T17" b="T18"/>
                <a:pathLst>
                  <a:path w="650" h="612">
                    <a:moveTo>
                      <a:pt x="199" y="0"/>
                    </a:moveTo>
                    <a:lnTo>
                      <a:pt x="650" y="542"/>
                    </a:lnTo>
                    <a:lnTo>
                      <a:pt x="494" y="612"/>
                    </a:lnTo>
                    <a:lnTo>
                      <a:pt x="0" y="105"/>
                    </a:lnTo>
                    <a:lnTo>
                      <a:pt x="194" y="0"/>
                    </a:lnTo>
                  </a:path>
                </a:pathLst>
              </a:custGeom>
              <a:gradFill rotWithShape="0">
                <a:gsLst>
                  <a:gs pos="0">
                    <a:srgbClr val="595959"/>
                  </a:gs>
                  <a:gs pos="100000">
                    <a:srgbClr val="C0C0C0"/>
                  </a:gs>
                </a:gsLst>
                <a:lin ang="18900000" scaled="1"/>
              </a:gradFill>
              <a:ln w="1270">
                <a:solidFill>
                  <a:srgbClr val="000000"/>
                </a:solidFill>
                <a:prstDash val="solid"/>
                <a:round/>
                <a:headEnd/>
                <a:tailEnd/>
              </a:ln>
            </p:spPr>
            <p:txBody>
              <a:bodyPr/>
              <a:lstStyle/>
              <a:p>
                <a:endParaRPr lang="en-US"/>
              </a:p>
            </p:txBody>
          </p:sp>
          <p:sp>
            <p:nvSpPr>
              <p:cNvPr id="989" name="Line 6"/>
              <p:cNvSpPr>
                <a:spLocks noChangeAspect="1" noChangeShapeType="1"/>
              </p:cNvSpPr>
              <p:nvPr/>
            </p:nvSpPr>
            <p:spPr bwMode="auto">
              <a:xfrm flipV="1">
                <a:off x="2703513" y="1828800"/>
                <a:ext cx="146050" cy="87313"/>
              </a:xfrm>
              <a:prstGeom prst="line">
                <a:avLst/>
              </a:prstGeom>
              <a:noFill/>
              <a:ln w="1270">
                <a:solidFill>
                  <a:srgbClr val="000000"/>
                </a:solidFill>
                <a:round/>
                <a:headEnd/>
                <a:tailEnd/>
              </a:ln>
            </p:spPr>
            <p:txBody>
              <a:bodyPr/>
              <a:lstStyle/>
              <a:p>
                <a:endParaRPr lang="en-US"/>
              </a:p>
            </p:txBody>
          </p:sp>
          <p:sp>
            <p:nvSpPr>
              <p:cNvPr id="990" name="Line 7"/>
              <p:cNvSpPr>
                <a:spLocks noChangeAspect="1" noChangeShapeType="1"/>
              </p:cNvSpPr>
              <p:nvPr/>
            </p:nvSpPr>
            <p:spPr bwMode="auto">
              <a:xfrm flipV="1">
                <a:off x="2782888" y="1927225"/>
                <a:ext cx="136525" cy="80963"/>
              </a:xfrm>
              <a:prstGeom prst="line">
                <a:avLst/>
              </a:prstGeom>
              <a:noFill/>
              <a:ln w="1270">
                <a:solidFill>
                  <a:srgbClr val="000000"/>
                </a:solidFill>
                <a:round/>
                <a:headEnd/>
                <a:tailEnd/>
              </a:ln>
            </p:spPr>
            <p:txBody>
              <a:bodyPr/>
              <a:lstStyle/>
              <a:p>
                <a:endParaRPr lang="en-US"/>
              </a:p>
            </p:txBody>
          </p:sp>
          <p:sp>
            <p:nvSpPr>
              <p:cNvPr id="991" name="Line 8"/>
              <p:cNvSpPr>
                <a:spLocks noChangeAspect="1" noChangeShapeType="1"/>
              </p:cNvSpPr>
              <p:nvPr/>
            </p:nvSpPr>
            <p:spPr bwMode="auto">
              <a:xfrm flipV="1">
                <a:off x="2849563" y="2012950"/>
                <a:ext cx="123825" cy="77788"/>
              </a:xfrm>
              <a:prstGeom prst="line">
                <a:avLst/>
              </a:prstGeom>
              <a:noFill/>
              <a:ln w="1270">
                <a:solidFill>
                  <a:srgbClr val="000000"/>
                </a:solidFill>
                <a:round/>
                <a:headEnd/>
                <a:tailEnd/>
              </a:ln>
            </p:spPr>
            <p:txBody>
              <a:bodyPr/>
              <a:lstStyle/>
              <a:p>
                <a:endParaRPr lang="en-US"/>
              </a:p>
            </p:txBody>
          </p:sp>
          <p:sp>
            <p:nvSpPr>
              <p:cNvPr id="992" name="Line 9"/>
              <p:cNvSpPr>
                <a:spLocks noChangeAspect="1" noChangeShapeType="1"/>
              </p:cNvSpPr>
              <p:nvPr/>
            </p:nvSpPr>
            <p:spPr bwMode="auto">
              <a:xfrm flipV="1">
                <a:off x="2903538" y="2087563"/>
                <a:ext cx="125412" cy="68262"/>
              </a:xfrm>
              <a:prstGeom prst="line">
                <a:avLst/>
              </a:prstGeom>
              <a:noFill/>
              <a:ln w="1270">
                <a:solidFill>
                  <a:srgbClr val="000000"/>
                </a:solidFill>
                <a:round/>
                <a:headEnd/>
                <a:tailEnd/>
              </a:ln>
            </p:spPr>
            <p:txBody>
              <a:bodyPr/>
              <a:lstStyle/>
              <a:p>
                <a:endParaRPr lang="en-US"/>
              </a:p>
            </p:txBody>
          </p:sp>
          <p:sp>
            <p:nvSpPr>
              <p:cNvPr id="993" name="Freeform 10"/>
              <p:cNvSpPr>
                <a:spLocks noChangeAspect="1"/>
              </p:cNvSpPr>
              <p:nvPr/>
            </p:nvSpPr>
            <p:spPr bwMode="auto">
              <a:xfrm>
                <a:off x="3003550" y="2211388"/>
                <a:ext cx="115888" cy="90487"/>
              </a:xfrm>
              <a:custGeom>
                <a:avLst/>
                <a:gdLst>
                  <a:gd name="T0" fmla="*/ 0 w 151"/>
                  <a:gd name="T1" fmla="*/ 2147483647 h 103"/>
                  <a:gd name="T2" fmla="*/ 2147483647 w 151"/>
                  <a:gd name="T3" fmla="*/ 2147483647 h 103"/>
                  <a:gd name="T4" fmla="*/ 2147483647 w 151"/>
                  <a:gd name="T5" fmla="*/ 0 h 103"/>
                  <a:gd name="T6" fmla="*/ 0 60000 65536"/>
                  <a:gd name="T7" fmla="*/ 0 60000 65536"/>
                  <a:gd name="T8" fmla="*/ 0 60000 65536"/>
                  <a:gd name="T9" fmla="*/ 0 w 151"/>
                  <a:gd name="T10" fmla="*/ 0 h 103"/>
                  <a:gd name="T11" fmla="*/ 151 w 151"/>
                  <a:gd name="T12" fmla="*/ 103 h 103"/>
                </a:gdLst>
                <a:ahLst/>
                <a:cxnLst>
                  <a:cxn ang="T6">
                    <a:pos x="T0" y="T1"/>
                  </a:cxn>
                  <a:cxn ang="T7">
                    <a:pos x="T2" y="T3"/>
                  </a:cxn>
                  <a:cxn ang="T8">
                    <a:pos x="T4" y="T5"/>
                  </a:cxn>
                </a:cxnLst>
                <a:rect l="T9" t="T10" r="T11" b="T12"/>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a:p>
            </p:txBody>
          </p:sp>
          <p:sp>
            <p:nvSpPr>
              <p:cNvPr id="994" name="Freeform 11"/>
              <p:cNvSpPr>
                <a:spLocks noChangeAspect="1"/>
              </p:cNvSpPr>
              <p:nvPr/>
            </p:nvSpPr>
            <p:spPr bwMode="auto">
              <a:xfrm>
                <a:off x="3116263" y="2189163"/>
                <a:ext cx="127000" cy="263525"/>
              </a:xfrm>
              <a:custGeom>
                <a:avLst/>
                <a:gdLst>
                  <a:gd name="T0" fmla="*/ 2147483647 w 164"/>
                  <a:gd name="T1" fmla="*/ 0 h 293"/>
                  <a:gd name="T2" fmla="*/ 2147483647 w 164"/>
                  <a:gd name="T3" fmla="*/ 2147483647 h 293"/>
                  <a:gd name="T4" fmla="*/ 2147483647 w 164"/>
                  <a:gd name="T5" fmla="*/ 2147483647 h 293"/>
                  <a:gd name="T6" fmla="*/ 0 w 164"/>
                  <a:gd name="T7" fmla="*/ 2147483647 h 293"/>
                  <a:gd name="T8" fmla="*/ 0 60000 65536"/>
                  <a:gd name="T9" fmla="*/ 0 60000 65536"/>
                  <a:gd name="T10" fmla="*/ 0 60000 65536"/>
                  <a:gd name="T11" fmla="*/ 0 60000 65536"/>
                  <a:gd name="T12" fmla="*/ 0 w 164"/>
                  <a:gd name="T13" fmla="*/ 0 h 293"/>
                  <a:gd name="T14" fmla="*/ 164 w 164"/>
                  <a:gd name="T15" fmla="*/ 293 h 293"/>
                </a:gdLst>
                <a:ahLst/>
                <a:cxnLst>
                  <a:cxn ang="T8">
                    <a:pos x="T0" y="T1"/>
                  </a:cxn>
                  <a:cxn ang="T9">
                    <a:pos x="T2" y="T3"/>
                  </a:cxn>
                  <a:cxn ang="T10">
                    <a:pos x="T4" y="T5"/>
                  </a:cxn>
                  <a:cxn ang="T11">
                    <a:pos x="T6" y="T7"/>
                  </a:cxn>
                </a:cxnLst>
                <a:rect l="T12" t="T13" r="T14" b="T15"/>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a:p>
            </p:txBody>
          </p:sp>
          <p:sp>
            <p:nvSpPr>
              <p:cNvPr id="995" name="Line 12"/>
              <p:cNvSpPr>
                <a:spLocks noChangeAspect="1" noChangeShapeType="1"/>
              </p:cNvSpPr>
              <p:nvPr/>
            </p:nvSpPr>
            <p:spPr bwMode="auto">
              <a:xfrm>
                <a:off x="3179763" y="2305050"/>
                <a:ext cx="58737" cy="88900"/>
              </a:xfrm>
              <a:prstGeom prst="line">
                <a:avLst/>
              </a:prstGeom>
              <a:noFill/>
              <a:ln w="1270">
                <a:solidFill>
                  <a:srgbClr val="000000"/>
                </a:solidFill>
                <a:round/>
                <a:headEnd/>
                <a:tailEnd/>
              </a:ln>
            </p:spPr>
            <p:txBody>
              <a:bodyPr/>
              <a:lstStyle/>
              <a:p>
                <a:endParaRPr lang="en-US"/>
              </a:p>
            </p:txBody>
          </p:sp>
          <p:sp>
            <p:nvSpPr>
              <p:cNvPr id="996" name="Freeform 13"/>
              <p:cNvSpPr>
                <a:spLocks noChangeAspect="1"/>
              </p:cNvSpPr>
              <p:nvPr/>
            </p:nvSpPr>
            <p:spPr bwMode="auto">
              <a:xfrm>
                <a:off x="3175000" y="2432050"/>
                <a:ext cx="227013" cy="217488"/>
              </a:xfrm>
              <a:custGeom>
                <a:avLst/>
                <a:gdLst>
                  <a:gd name="T0" fmla="*/ 2147483647 w 295"/>
                  <a:gd name="T1" fmla="*/ 0 h 240"/>
                  <a:gd name="T2" fmla="*/ 2147483647 w 295"/>
                  <a:gd name="T3" fmla="*/ 2147483647 h 240"/>
                  <a:gd name="T4" fmla="*/ 2147483647 w 295"/>
                  <a:gd name="T5" fmla="*/ 2147483647 h 240"/>
                  <a:gd name="T6" fmla="*/ 0 w 295"/>
                  <a:gd name="T7" fmla="*/ 2147483647 h 240"/>
                  <a:gd name="T8" fmla="*/ 2147483647 w 295"/>
                  <a:gd name="T9" fmla="*/ 0 h 240"/>
                  <a:gd name="T10" fmla="*/ 0 60000 65536"/>
                  <a:gd name="T11" fmla="*/ 0 60000 65536"/>
                  <a:gd name="T12" fmla="*/ 0 60000 65536"/>
                  <a:gd name="T13" fmla="*/ 0 60000 65536"/>
                  <a:gd name="T14" fmla="*/ 0 60000 65536"/>
                  <a:gd name="T15" fmla="*/ 0 w 295"/>
                  <a:gd name="T16" fmla="*/ 0 h 240"/>
                  <a:gd name="T17" fmla="*/ 295 w 295"/>
                  <a:gd name="T18" fmla="*/ 240 h 240"/>
                </a:gdLst>
                <a:ahLst/>
                <a:cxnLst>
                  <a:cxn ang="T10">
                    <a:pos x="T0" y="T1"/>
                  </a:cxn>
                  <a:cxn ang="T11">
                    <a:pos x="T2" y="T3"/>
                  </a:cxn>
                  <a:cxn ang="T12">
                    <a:pos x="T4" y="T5"/>
                  </a:cxn>
                  <a:cxn ang="T13">
                    <a:pos x="T6" y="T7"/>
                  </a:cxn>
                  <a:cxn ang="T14">
                    <a:pos x="T8" y="T9"/>
                  </a:cxn>
                </a:cxnLst>
                <a:rect l="T15" t="T16" r="T17" b="T18"/>
                <a:pathLst>
                  <a:path w="295" h="240">
                    <a:moveTo>
                      <a:pt x="125" y="0"/>
                    </a:moveTo>
                    <a:lnTo>
                      <a:pt x="295" y="199"/>
                    </a:lnTo>
                    <a:lnTo>
                      <a:pt x="178" y="240"/>
                    </a:lnTo>
                    <a:lnTo>
                      <a:pt x="0" y="53"/>
                    </a:lnTo>
                    <a:lnTo>
                      <a:pt x="125" y="0"/>
                    </a:lnTo>
                    <a:close/>
                  </a:path>
                </a:pathLst>
              </a:custGeom>
              <a:gradFill rotWithShape="0">
                <a:gsLst>
                  <a:gs pos="0">
                    <a:srgbClr val="595959"/>
                  </a:gs>
                  <a:gs pos="100000">
                    <a:srgbClr val="C0C0C0"/>
                  </a:gs>
                </a:gsLst>
                <a:lin ang="18900000" scaled="1"/>
              </a:gradFill>
              <a:ln w="1270">
                <a:solidFill>
                  <a:srgbClr val="000000"/>
                </a:solidFill>
                <a:prstDash val="solid"/>
                <a:round/>
                <a:headEnd/>
                <a:tailEnd/>
              </a:ln>
            </p:spPr>
            <p:txBody>
              <a:bodyPr/>
              <a:lstStyle/>
              <a:p>
                <a:endParaRPr lang="en-US"/>
              </a:p>
            </p:txBody>
          </p:sp>
          <p:sp>
            <p:nvSpPr>
              <p:cNvPr id="997" name="Line 14"/>
              <p:cNvSpPr>
                <a:spLocks noChangeAspect="1" noChangeShapeType="1"/>
              </p:cNvSpPr>
              <p:nvPr/>
            </p:nvSpPr>
            <p:spPr bwMode="auto">
              <a:xfrm flipH="1" flipV="1">
                <a:off x="3208338" y="2416175"/>
                <a:ext cx="61912" cy="15875"/>
              </a:xfrm>
              <a:prstGeom prst="line">
                <a:avLst/>
              </a:prstGeom>
              <a:noFill/>
              <a:ln w="1270">
                <a:solidFill>
                  <a:srgbClr val="000000"/>
                </a:solidFill>
                <a:round/>
                <a:headEnd/>
                <a:tailEnd/>
              </a:ln>
            </p:spPr>
            <p:txBody>
              <a:bodyPr/>
              <a:lstStyle/>
              <a:p>
                <a:endParaRPr lang="en-US"/>
              </a:p>
            </p:txBody>
          </p:sp>
          <p:sp>
            <p:nvSpPr>
              <p:cNvPr id="998" name="Freeform 15"/>
              <p:cNvSpPr>
                <a:spLocks noChangeAspect="1"/>
              </p:cNvSpPr>
              <p:nvPr/>
            </p:nvSpPr>
            <p:spPr bwMode="auto">
              <a:xfrm>
                <a:off x="3090863" y="2297113"/>
                <a:ext cx="19050" cy="7937"/>
              </a:xfrm>
              <a:custGeom>
                <a:avLst/>
                <a:gdLst>
                  <a:gd name="T0" fmla="*/ 2147483647 w 22"/>
                  <a:gd name="T1" fmla="*/ 2147483647 h 7"/>
                  <a:gd name="T2" fmla="*/ 2147483647 w 22"/>
                  <a:gd name="T3" fmla="*/ 0 h 7"/>
                  <a:gd name="T4" fmla="*/ 0 w 22"/>
                  <a:gd name="T5" fmla="*/ 2147483647 h 7"/>
                  <a:gd name="T6" fmla="*/ 2147483647 w 22"/>
                  <a:gd name="T7" fmla="*/ 2147483647 h 7"/>
                  <a:gd name="T8" fmla="*/ 2147483647 w 22"/>
                  <a:gd name="T9" fmla="*/ 2147483647 h 7"/>
                  <a:gd name="T10" fmla="*/ 0 60000 65536"/>
                  <a:gd name="T11" fmla="*/ 0 60000 65536"/>
                  <a:gd name="T12" fmla="*/ 0 60000 65536"/>
                  <a:gd name="T13" fmla="*/ 0 60000 65536"/>
                  <a:gd name="T14" fmla="*/ 0 60000 65536"/>
                  <a:gd name="T15" fmla="*/ 0 w 22"/>
                  <a:gd name="T16" fmla="*/ 0 h 7"/>
                  <a:gd name="T17" fmla="*/ 22 w 22"/>
                  <a:gd name="T18" fmla="*/ 7 h 7"/>
                </a:gdLst>
                <a:ahLst/>
                <a:cxnLst>
                  <a:cxn ang="T10">
                    <a:pos x="T0" y="T1"/>
                  </a:cxn>
                  <a:cxn ang="T11">
                    <a:pos x="T2" y="T3"/>
                  </a:cxn>
                  <a:cxn ang="T12">
                    <a:pos x="T4" y="T5"/>
                  </a:cxn>
                  <a:cxn ang="T13">
                    <a:pos x="T6" y="T7"/>
                  </a:cxn>
                  <a:cxn ang="T14">
                    <a:pos x="T8" y="T9"/>
                  </a:cxn>
                </a:cxnLst>
                <a:rect l="T15" t="T16" r="T17" b="T18"/>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a:p>
            </p:txBody>
          </p:sp>
          <p:sp>
            <p:nvSpPr>
              <p:cNvPr id="999" name="Freeform 16"/>
              <p:cNvSpPr>
                <a:spLocks noChangeAspect="1"/>
              </p:cNvSpPr>
              <p:nvPr/>
            </p:nvSpPr>
            <p:spPr bwMode="auto">
              <a:xfrm>
                <a:off x="3268663" y="2554288"/>
                <a:ext cx="88900" cy="39687"/>
              </a:xfrm>
              <a:custGeom>
                <a:avLst/>
                <a:gdLst>
                  <a:gd name="T0" fmla="*/ 0 w 115"/>
                  <a:gd name="T1" fmla="*/ 2147483647 h 46"/>
                  <a:gd name="T2" fmla="*/ 2147483647 w 115"/>
                  <a:gd name="T3" fmla="*/ 2147483647 h 46"/>
                  <a:gd name="T4" fmla="*/ 2147483647 w 115"/>
                  <a:gd name="T5" fmla="*/ 0 h 46"/>
                  <a:gd name="T6" fmla="*/ 0 60000 65536"/>
                  <a:gd name="T7" fmla="*/ 0 60000 65536"/>
                  <a:gd name="T8" fmla="*/ 0 60000 65536"/>
                  <a:gd name="T9" fmla="*/ 0 w 115"/>
                  <a:gd name="T10" fmla="*/ 0 h 46"/>
                  <a:gd name="T11" fmla="*/ 115 w 115"/>
                  <a:gd name="T12" fmla="*/ 46 h 46"/>
                </a:gdLst>
                <a:ahLst/>
                <a:cxnLst>
                  <a:cxn ang="T6">
                    <a:pos x="T0" y="T1"/>
                  </a:cxn>
                  <a:cxn ang="T7">
                    <a:pos x="T2" y="T3"/>
                  </a:cxn>
                  <a:cxn ang="T8">
                    <a:pos x="T4" y="T5"/>
                  </a:cxn>
                </a:cxnLst>
                <a:rect l="T9" t="T10" r="T11" b="T12"/>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a:p>
            </p:txBody>
          </p:sp>
          <p:sp>
            <p:nvSpPr>
              <p:cNvPr id="1000" name="Line 17"/>
              <p:cNvSpPr>
                <a:spLocks noChangeAspect="1" noChangeShapeType="1"/>
              </p:cNvSpPr>
              <p:nvPr/>
            </p:nvSpPr>
            <p:spPr bwMode="auto">
              <a:xfrm flipV="1">
                <a:off x="3217863" y="2489200"/>
                <a:ext cx="92075" cy="41275"/>
              </a:xfrm>
              <a:prstGeom prst="line">
                <a:avLst/>
              </a:prstGeom>
              <a:noFill/>
              <a:ln w="1270">
                <a:solidFill>
                  <a:srgbClr val="000000"/>
                </a:solidFill>
                <a:round/>
                <a:headEnd/>
                <a:tailEnd/>
              </a:ln>
            </p:spPr>
            <p:txBody>
              <a:bodyPr/>
              <a:lstStyle/>
              <a:p>
                <a:endParaRPr lang="en-US"/>
              </a:p>
            </p:txBody>
          </p:sp>
          <p:sp>
            <p:nvSpPr>
              <p:cNvPr id="1001" name="Line 18"/>
              <p:cNvSpPr>
                <a:spLocks noChangeAspect="1" noChangeShapeType="1"/>
              </p:cNvSpPr>
              <p:nvPr/>
            </p:nvSpPr>
            <p:spPr bwMode="auto">
              <a:xfrm flipV="1">
                <a:off x="3243263" y="2524125"/>
                <a:ext cx="92075" cy="44450"/>
              </a:xfrm>
              <a:prstGeom prst="line">
                <a:avLst/>
              </a:prstGeom>
              <a:noFill/>
              <a:ln w="1270">
                <a:solidFill>
                  <a:srgbClr val="000000"/>
                </a:solidFill>
                <a:round/>
                <a:headEnd/>
                <a:tailEnd/>
              </a:ln>
            </p:spPr>
            <p:txBody>
              <a:bodyPr/>
              <a:lstStyle/>
              <a:p>
                <a:endParaRPr lang="en-US"/>
              </a:p>
            </p:txBody>
          </p:sp>
          <p:sp>
            <p:nvSpPr>
              <p:cNvPr id="1002" name="Freeform 19"/>
              <p:cNvSpPr>
                <a:spLocks noChangeAspect="1"/>
              </p:cNvSpPr>
              <p:nvPr/>
            </p:nvSpPr>
            <p:spPr bwMode="auto">
              <a:xfrm>
                <a:off x="3294063" y="2586038"/>
                <a:ext cx="85725" cy="41275"/>
              </a:xfrm>
              <a:custGeom>
                <a:avLst/>
                <a:gdLst>
                  <a:gd name="T0" fmla="*/ 0 w 113"/>
                  <a:gd name="T1" fmla="*/ 2147483647 h 48"/>
                  <a:gd name="T2" fmla="*/ 2147483647 w 113"/>
                  <a:gd name="T3" fmla="*/ 0 h 48"/>
                  <a:gd name="T4" fmla="*/ 2147483647 w 113"/>
                  <a:gd name="T5" fmla="*/ 0 h 48"/>
                  <a:gd name="T6" fmla="*/ 0 60000 65536"/>
                  <a:gd name="T7" fmla="*/ 0 60000 65536"/>
                  <a:gd name="T8" fmla="*/ 0 60000 65536"/>
                  <a:gd name="T9" fmla="*/ 0 w 113"/>
                  <a:gd name="T10" fmla="*/ 0 h 48"/>
                  <a:gd name="T11" fmla="*/ 113 w 113"/>
                  <a:gd name="T12" fmla="*/ 48 h 48"/>
                </a:gdLst>
                <a:ahLst/>
                <a:cxnLst>
                  <a:cxn ang="T6">
                    <a:pos x="T0" y="T1"/>
                  </a:cxn>
                  <a:cxn ang="T7">
                    <a:pos x="T2" y="T3"/>
                  </a:cxn>
                  <a:cxn ang="T8">
                    <a:pos x="T4" y="T5"/>
                  </a:cxn>
                </a:cxnLst>
                <a:rect l="T9" t="T10" r="T11" b="T12"/>
                <a:pathLst>
                  <a:path w="113" h="48">
                    <a:moveTo>
                      <a:pt x="0" y="48"/>
                    </a:moveTo>
                    <a:lnTo>
                      <a:pt x="113" y="0"/>
                    </a:lnTo>
                  </a:path>
                </a:pathLst>
              </a:custGeom>
              <a:noFill/>
              <a:ln w="1270">
                <a:solidFill>
                  <a:srgbClr val="000000"/>
                </a:solidFill>
                <a:prstDash val="solid"/>
                <a:round/>
                <a:headEnd/>
                <a:tailEnd/>
              </a:ln>
            </p:spPr>
            <p:txBody>
              <a:bodyPr/>
              <a:lstStyle/>
              <a:p>
                <a:endParaRPr lang="en-US"/>
              </a:p>
            </p:txBody>
          </p:sp>
          <p:sp>
            <p:nvSpPr>
              <p:cNvPr id="1003" name="Line 20"/>
              <p:cNvSpPr>
                <a:spLocks noChangeAspect="1" noChangeShapeType="1"/>
              </p:cNvSpPr>
              <p:nvPr/>
            </p:nvSpPr>
            <p:spPr bwMode="auto">
              <a:xfrm flipV="1">
                <a:off x="3192463" y="2452688"/>
                <a:ext cx="95250" cy="46037"/>
              </a:xfrm>
              <a:prstGeom prst="line">
                <a:avLst/>
              </a:prstGeom>
              <a:noFill/>
              <a:ln w="1270">
                <a:solidFill>
                  <a:srgbClr val="000000"/>
                </a:solidFill>
                <a:round/>
                <a:headEnd/>
                <a:tailEnd/>
              </a:ln>
            </p:spPr>
            <p:txBody>
              <a:bodyPr/>
              <a:lstStyle/>
              <a:p>
                <a:endParaRPr lang="en-US"/>
              </a:p>
            </p:txBody>
          </p:sp>
          <p:sp>
            <p:nvSpPr>
              <p:cNvPr id="1004" name="Line 21"/>
              <p:cNvSpPr>
                <a:spLocks noChangeAspect="1" noChangeShapeType="1"/>
              </p:cNvSpPr>
              <p:nvPr/>
            </p:nvSpPr>
            <p:spPr bwMode="auto">
              <a:xfrm flipV="1">
                <a:off x="2971800" y="2168525"/>
                <a:ext cx="119063" cy="68263"/>
              </a:xfrm>
              <a:prstGeom prst="line">
                <a:avLst/>
              </a:prstGeom>
              <a:noFill/>
              <a:ln w="1270">
                <a:solidFill>
                  <a:srgbClr val="000000"/>
                </a:solidFill>
                <a:round/>
                <a:headEnd/>
                <a:tailEnd/>
              </a:ln>
            </p:spPr>
            <p:txBody>
              <a:bodyPr/>
              <a:lstStyle/>
              <a:p>
                <a:endParaRPr lang="en-US"/>
              </a:p>
            </p:txBody>
          </p:sp>
          <p:sp>
            <p:nvSpPr>
              <p:cNvPr id="1005" name="Freeform 22"/>
              <p:cNvSpPr>
                <a:spLocks noChangeAspect="1"/>
              </p:cNvSpPr>
              <p:nvPr/>
            </p:nvSpPr>
            <p:spPr bwMode="auto">
              <a:xfrm>
                <a:off x="3238500" y="2236788"/>
                <a:ext cx="61913" cy="77787"/>
              </a:xfrm>
              <a:custGeom>
                <a:avLst/>
                <a:gdLst>
                  <a:gd name="T0" fmla="*/ 2147483647 w 84"/>
                  <a:gd name="T1" fmla="*/ 0 h 86"/>
                  <a:gd name="T2" fmla="*/ 2147483647 w 84"/>
                  <a:gd name="T3" fmla="*/ 2147483647 h 86"/>
                  <a:gd name="T4" fmla="*/ 0 w 84"/>
                  <a:gd name="T5" fmla="*/ 2147483647 h 86"/>
                  <a:gd name="T6" fmla="*/ 0 60000 65536"/>
                  <a:gd name="T7" fmla="*/ 0 60000 65536"/>
                  <a:gd name="T8" fmla="*/ 0 60000 65536"/>
                  <a:gd name="T9" fmla="*/ 0 w 84"/>
                  <a:gd name="T10" fmla="*/ 0 h 86"/>
                  <a:gd name="T11" fmla="*/ 84 w 84"/>
                  <a:gd name="T12" fmla="*/ 86 h 86"/>
                </a:gdLst>
                <a:ahLst/>
                <a:cxnLst>
                  <a:cxn ang="T6">
                    <a:pos x="T0" y="T1"/>
                  </a:cxn>
                  <a:cxn ang="T7">
                    <a:pos x="T2" y="T3"/>
                  </a:cxn>
                  <a:cxn ang="T8">
                    <a:pos x="T4" y="T5"/>
                  </a:cxn>
                </a:cxnLst>
                <a:rect l="T9" t="T10" r="T11" b="T12"/>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a:p>
            </p:txBody>
          </p:sp>
          <p:sp>
            <p:nvSpPr>
              <p:cNvPr id="1006" name="Freeform 23"/>
              <p:cNvSpPr>
                <a:spLocks noChangeAspect="1"/>
              </p:cNvSpPr>
              <p:nvPr/>
            </p:nvSpPr>
            <p:spPr bwMode="auto">
              <a:xfrm>
                <a:off x="3208338" y="2232025"/>
                <a:ext cx="111125" cy="131763"/>
              </a:xfrm>
              <a:custGeom>
                <a:avLst/>
                <a:gdLst>
                  <a:gd name="T0" fmla="*/ 2147483647 w 141"/>
                  <a:gd name="T1" fmla="*/ 2147483647 h 146"/>
                  <a:gd name="T2" fmla="*/ 2147483647 w 141"/>
                  <a:gd name="T3" fmla="*/ 2147483647 h 146"/>
                  <a:gd name="T4" fmla="*/ 0 w 141"/>
                  <a:gd name="T5" fmla="*/ 2147483647 h 146"/>
                  <a:gd name="T6" fmla="*/ 0 w 141"/>
                  <a:gd name="T7" fmla="*/ 2147483647 h 146"/>
                  <a:gd name="T8" fmla="*/ 2147483647 w 141"/>
                  <a:gd name="T9" fmla="*/ 2147483647 h 146"/>
                  <a:gd name="T10" fmla="*/ 2147483647 w 141"/>
                  <a:gd name="T11" fmla="*/ 2147483647 h 146"/>
                  <a:gd name="T12" fmla="*/ 2147483647 w 141"/>
                  <a:gd name="T13" fmla="*/ 2147483647 h 146"/>
                  <a:gd name="T14" fmla="*/ 2147483647 w 141"/>
                  <a:gd name="T15" fmla="*/ 2147483647 h 146"/>
                  <a:gd name="T16" fmla="*/ 2147483647 w 141"/>
                  <a:gd name="T17" fmla="*/ 2147483647 h 146"/>
                  <a:gd name="T18" fmla="*/ 2147483647 w 141"/>
                  <a:gd name="T19" fmla="*/ 2147483647 h 146"/>
                  <a:gd name="T20" fmla="*/ 2147483647 w 141"/>
                  <a:gd name="T21" fmla="*/ 2147483647 h 146"/>
                  <a:gd name="T22" fmla="*/ 2147483647 w 141"/>
                  <a:gd name="T23" fmla="*/ 2147483647 h 146"/>
                  <a:gd name="T24" fmla="*/ 2147483647 w 141"/>
                  <a:gd name="T25" fmla="*/ 2147483647 h 146"/>
                  <a:gd name="T26" fmla="*/ 2147483647 w 141"/>
                  <a:gd name="T27" fmla="*/ 0 h 146"/>
                  <a:gd name="T28" fmla="*/ 2147483647 w 141"/>
                  <a:gd name="T29" fmla="*/ 0 h 146"/>
                  <a:gd name="T30" fmla="*/ 2147483647 w 141"/>
                  <a:gd name="T31" fmla="*/ 2147483647 h 146"/>
                  <a:gd name="T32" fmla="*/ 2147483647 w 141"/>
                  <a:gd name="T33" fmla="*/ 2147483647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146"/>
                  <a:gd name="T53" fmla="*/ 141 w 141"/>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a:p>
            </p:txBody>
          </p:sp>
          <p:sp>
            <p:nvSpPr>
              <p:cNvPr id="1007" name="Freeform 24"/>
              <p:cNvSpPr>
                <a:spLocks noChangeAspect="1"/>
              </p:cNvSpPr>
              <p:nvPr/>
            </p:nvSpPr>
            <p:spPr bwMode="auto">
              <a:xfrm>
                <a:off x="3275013" y="2305050"/>
                <a:ext cx="12700" cy="20638"/>
              </a:xfrm>
              <a:custGeom>
                <a:avLst/>
                <a:gdLst>
                  <a:gd name="T0" fmla="*/ 2147483647 w 20"/>
                  <a:gd name="T1" fmla="*/ 2147483647 h 24"/>
                  <a:gd name="T2" fmla="*/ 0 w 20"/>
                  <a:gd name="T3" fmla="*/ 2147483647 h 24"/>
                  <a:gd name="T4" fmla="*/ 2147483647 w 20"/>
                  <a:gd name="T5" fmla="*/ 2147483647 h 24"/>
                  <a:gd name="T6" fmla="*/ 2147483647 w 20"/>
                  <a:gd name="T7" fmla="*/ 0 h 24"/>
                  <a:gd name="T8" fmla="*/ 2147483647 w 20"/>
                  <a:gd name="T9" fmla="*/ 2147483647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a:p>
            </p:txBody>
          </p:sp>
          <p:sp>
            <p:nvSpPr>
              <p:cNvPr id="1008" name="Freeform 25"/>
              <p:cNvSpPr>
                <a:spLocks noChangeAspect="1"/>
              </p:cNvSpPr>
              <p:nvPr/>
            </p:nvSpPr>
            <p:spPr bwMode="auto">
              <a:xfrm>
                <a:off x="3255963" y="2290763"/>
                <a:ext cx="14287" cy="33337"/>
              </a:xfrm>
              <a:custGeom>
                <a:avLst/>
                <a:gdLst>
                  <a:gd name="T0" fmla="*/ 2147483647 w 22"/>
                  <a:gd name="T1" fmla="*/ 2147483647 h 36"/>
                  <a:gd name="T2" fmla="*/ 2147483647 w 22"/>
                  <a:gd name="T3" fmla="*/ 0 h 36"/>
                  <a:gd name="T4" fmla="*/ 0 w 22"/>
                  <a:gd name="T5" fmla="*/ 0 h 36"/>
                  <a:gd name="T6" fmla="*/ 0 60000 65536"/>
                  <a:gd name="T7" fmla="*/ 0 60000 65536"/>
                  <a:gd name="T8" fmla="*/ 0 60000 65536"/>
                  <a:gd name="T9" fmla="*/ 0 w 22"/>
                  <a:gd name="T10" fmla="*/ 0 h 36"/>
                  <a:gd name="T11" fmla="*/ 22 w 22"/>
                  <a:gd name="T12" fmla="*/ 36 h 36"/>
                </a:gdLst>
                <a:ahLst/>
                <a:cxnLst>
                  <a:cxn ang="T6">
                    <a:pos x="T0" y="T1"/>
                  </a:cxn>
                  <a:cxn ang="T7">
                    <a:pos x="T2" y="T3"/>
                  </a:cxn>
                  <a:cxn ang="T8">
                    <a:pos x="T4" y="T5"/>
                  </a:cxn>
                </a:cxnLst>
                <a:rect l="T9" t="T10" r="T11" b="T12"/>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a:p>
            </p:txBody>
          </p:sp>
          <p:sp>
            <p:nvSpPr>
              <p:cNvPr id="1009" name="Freeform 26"/>
              <p:cNvSpPr>
                <a:spLocks noChangeAspect="1"/>
              </p:cNvSpPr>
              <p:nvPr/>
            </p:nvSpPr>
            <p:spPr bwMode="auto">
              <a:xfrm>
                <a:off x="3255963" y="2281238"/>
                <a:ext cx="31750" cy="23812"/>
              </a:xfrm>
              <a:custGeom>
                <a:avLst/>
                <a:gdLst>
                  <a:gd name="T0" fmla="*/ 2147483647 w 41"/>
                  <a:gd name="T1" fmla="*/ 2147483647 h 24"/>
                  <a:gd name="T2" fmla="*/ 2147483647 w 41"/>
                  <a:gd name="T3" fmla="*/ 2147483647 h 24"/>
                  <a:gd name="T4" fmla="*/ 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a:p>
            </p:txBody>
          </p:sp>
          <p:sp>
            <p:nvSpPr>
              <p:cNvPr id="1010" name="Freeform 27"/>
              <p:cNvSpPr>
                <a:spLocks noChangeAspect="1"/>
              </p:cNvSpPr>
              <p:nvPr/>
            </p:nvSpPr>
            <p:spPr bwMode="auto">
              <a:xfrm>
                <a:off x="3251200" y="2281238"/>
                <a:ext cx="11113" cy="9525"/>
              </a:xfrm>
              <a:custGeom>
                <a:avLst/>
                <a:gdLst>
                  <a:gd name="T0" fmla="*/ 2147483647 w 10"/>
                  <a:gd name="T1" fmla="*/ 2147483647 h 10"/>
                  <a:gd name="T2" fmla="*/ 0 w 10"/>
                  <a:gd name="T3" fmla="*/ 2147483647 h 10"/>
                  <a:gd name="T4" fmla="*/ 0 w 10"/>
                  <a:gd name="T5" fmla="*/ 2147483647 h 10"/>
                  <a:gd name="T6" fmla="*/ 0 w 10"/>
                  <a:gd name="T7" fmla="*/ 0 h 10"/>
                  <a:gd name="T8" fmla="*/ 2147483647 w 10"/>
                  <a:gd name="T9" fmla="*/ 0 h 10"/>
                  <a:gd name="T10" fmla="*/ 2147483647 w 10"/>
                  <a:gd name="T11" fmla="*/ 0 h 10"/>
                  <a:gd name="T12" fmla="*/ 2147483647 w 10"/>
                  <a:gd name="T13" fmla="*/ 214748364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a:p>
            </p:txBody>
          </p:sp>
          <p:sp>
            <p:nvSpPr>
              <p:cNvPr id="1011" name="Line 28"/>
              <p:cNvSpPr>
                <a:spLocks noChangeAspect="1" noChangeShapeType="1"/>
              </p:cNvSpPr>
              <p:nvPr/>
            </p:nvSpPr>
            <p:spPr bwMode="auto">
              <a:xfrm flipV="1">
                <a:off x="3175000" y="2427288"/>
                <a:ext cx="1588" cy="52387"/>
              </a:xfrm>
              <a:prstGeom prst="line">
                <a:avLst/>
              </a:prstGeom>
              <a:noFill/>
              <a:ln w="1270">
                <a:solidFill>
                  <a:srgbClr val="000000"/>
                </a:solidFill>
                <a:round/>
                <a:headEnd/>
                <a:tailEnd/>
              </a:ln>
            </p:spPr>
            <p:txBody>
              <a:bodyPr/>
              <a:lstStyle/>
              <a:p>
                <a:endParaRPr lang="en-US"/>
              </a:p>
            </p:txBody>
          </p:sp>
          <p:sp>
            <p:nvSpPr>
              <p:cNvPr id="1012" name="Freeform 29"/>
              <p:cNvSpPr>
                <a:spLocks noChangeAspect="1"/>
              </p:cNvSpPr>
              <p:nvPr/>
            </p:nvSpPr>
            <p:spPr bwMode="auto">
              <a:xfrm>
                <a:off x="3206750" y="2262188"/>
                <a:ext cx="23813" cy="52387"/>
              </a:xfrm>
              <a:custGeom>
                <a:avLst/>
                <a:gdLst>
                  <a:gd name="T0" fmla="*/ 2147483647 w 29"/>
                  <a:gd name="T1" fmla="*/ 2147483647 h 57"/>
                  <a:gd name="T2" fmla="*/ 2147483647 w 29"/>
                  <a:gd name="T3" fmla="*/ 0 h 57"/>
                  <a:gd name="T4" fmla="*/ 0 w 29"/>
                  <a:gd name="T5" fmla="*/ 2147483647 h 57"/>
                  <a:gd name="T6" fmla="*/ 2147483647 w 29"/>
                  <a:gd name="T7" fmla="*/ 2147483647 h 57"/>
                  <a:gd name="T8" fmla="*/ 2147483647 w 29"/>
                  <a:gd name="T9" fmla="*/ 2147483647 h 57"/>
                  <a:gd name="T10" fmla="*/ 0 60000 65536"/>
                  <a:gd name="T11" fmla="*/ 0 60000 65536"/>
                  <a:gd name="T12" fmla="*/ 0 60000 65536"/>
                  <a:gd name="T13" fmla="*/ 0 60000 65536"/>
                  <a:gd name="T14" fmla="*/ 0 60000 65536"/>
                  <a:gd name="T15" fmla="*/ 0 w 29"/>
                  <a:gd name="T16" fmla="*/ 0 h 57"/>
                  <a:gd name="T17" fmla="*/ 29 w 29"/>
                  <a:gd name="T18" fmla="*/ 57 h 57"/>
                </a:gdLst>
                <a:ahLst/>
                <a:cxnLst>
                  <a:cxn ang="T10">
                    <a:pos x="T0" y="T1"/>
                  </a:cxn>
                  <a:cxn ang="T11">
                    <a:pos x="T2" y="T3"/>
                  </a:cxn>
                  <a:cxn ang="T12">
                    <a:pos x="T4" y="T5"/>
                  </a:cxn>
                  <a:cxn ang="T13">
                    <a:pos x="T6" y="T7"/>
                  </a:cxn>
                  <a:cxn ang="T14">
                    <a:pos x="T8" y="T9"/>
                  </a:cxn>
                </a:cxnLst>
                <a:rect l="T15" t="T16" r="T17" b="T18"/>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a:p>
            </p:txBody>
          </p:sp>
          <p:sp>
            <p:nvSpPr>
              <p:cNvPr id="1013" name="Freeform 30"/>
              <p:cNvSpPr>
                <a:spLocks noChangeAspect="1"/>
              </p:cNvSpPr>
              <p:nvPr/>
            </p:nvSpPr>
            <p:spPr bwMode="auto">
              <a:xfrm>
                <a:off x="3128963" y="2354263"/>
                <a:ext cx="41275" cy="23812"/>
              </a:xfrm>
              <a:custGeom>
                <a:avLst/>
                <a:gdLst>
                  <a:gd name="T0" fmla="*/ 2147483647 w 55"/>
                  <a:gd name="T1" fmla="*/ 2147483647 h 27"/>
                  <a:gd name="T2" fmla="*/ 2147483647 w 55"/>
                  <a:gd name="T3" fmla="*/ 0 h 27"/>
                  <a:gd name="T4" fmla="*/ 0 w 55"/>
                  <a:gd name="T5" fmla="*/ 2147483647 h 27"/>
                  <a:gd name="T6" fmla="*/ 0 60000 65536"/>
                  <a:gd name="T7" fmla="*/ 0 60000 65536"/>
                  <a:gd name="T8" fmla="*/ 0 60000 65536"/>
                  <a:gd name="T9" fmla="*/ 0 w 55"/>
                  <a:gd name="T10" fmla="*/ 0 h 27"/>
                  <a:gd name="T11" fmla="*/ 55 w 55"/>
                  <a:gd name="T12" fmla="*/ 27 h 27"/>
                </a:gdLst>
                <a:ahLst/>
                <a:cxnLst>
                  <a:cxn ang="T6">
                    <a:pos x="T0" y="T1"/>
                  </a:cxn>
                  <a:cxn ang="T7">
                    <a:pos x="T2" y="T3"/>
                  </a:cxn>
                  <a:cxn ang="T8">
                    <a:pos x="T4" y="T5"/>
                  </a:cxn>
                </a:cxnLst>
                <a:rect l="T9" t="T10" r="T11" b="T12"/>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a:p>
            </p:txBody>
          </p:sp>
          <p:sp>
            <p:nvSpPr>
              <p:cNvPr id="1014" name="Freeform 31"/>
              <p:cNvSpPr>
                <a:spLocks noChangeAspect="1"/>
              </p:cNvSpPr>
              <p:nvPr/>
            </p:nvSpPr>
            <p:spPr bwMode="auto">
              <a:xfrm>
                <a:off x="3160713" y="2354263"/>
                <a:ext cx="31750" cy="57150"/>
              </a:xfrm>
              <a:custGeom>
                <a:avLst/>
                <a:gdLst>
                  <a:gd name="T0" fmla="*/ 2147483647 w 41"/>
                  <a:gd name="T1" fmla="*/ 0 h 63"/>
                  <a:gd name="T2" fmla="*/ 2147483647 w 41"/>
                  <a:gd name="T3" fmla="*/ 2147483647 h 63"/>
                  <a:gd name="T4" fmla="*/ 0 w 41"/>
                  <a:gd name="T5" fmla="*/ 2147483647 h 63"/>
                  <a:gd name="T6" fmla="*/ 0 60000 65536"/>
                  <a:gd name="T7" fmla="*/ 0 60000 65536"/>
                  <a:gd name="T8" fmla="*/ 0 60000 65536"/>
                  <a:gd name="T9" fmla="*/ 0 w 41"/>
                  <a:gd name="T10" fmla="*/ 0 h 63"/>
                  <a:gd name="T11" fmla="*/ 41 w 41"/>
                  <a:gd name="T12" fmla="*/ 63 h 63"/>
                </a:gdLst>
                <a:ahLst/>
                <a:cxnLst>
                  <a:cxn ang="T6">
                    <a:pos x="T0" y="T1"/>
                  </a:cxn>
                  <a:cxn ang="T7">
                    <a:pos x="T2" y="T3"/>
                  </a:cxn>
                  <a:cxn ang="T8">
                    <a:pos x="T4" y="T5"/>
                  </a:cxn>
                </a:cxnLst>
                <a:rect l="T9" t="T10" r="T11" b="T12"/>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a:p>
            </p:txBody>
          </p:sp>
          <p:sp>
            <p:nvSpPr>
              <p:cNvPr id="1015" name="Line 32"/>
              <p:cNvSpPr>
                <a:spLocks noChangeAspect="1" noChangeShapeType="1"/>
              </p:cNvSpPr>
              <p:nvPr/>
            </p:nvSpPr>
            <p:spPr bwMode="auto">
              <a:xfrm flipV="1">
                <a:off x="3162300" y="2425700"/>
                <a:ext cx="4763" cy="50800"/>
              </a:xfrm>
              <a:prstGeom prst="line">
                <a:avLst/>
              </a:prstGeom>
              <a:noFill/>
              <a:ln w="1270">
                <a:solidFill>
                  <a:srgbClr val="000000"/>
                </a:solidFill>
                <a:round/>
                <a:headEnd/>
                <a:tailEnd/>
              </a:ln>
            </p:spPr>
            <p:txBody>
              <a:bodyPr/>
              <a:lstStyle/>
              <a:p>
                <a:endParaRPr lang="en-US"/>
              </a:p>
            </p:txBody>
          </p:sp>
          <p:sp>
            <p:nvSpPr>
              <p:cNvPr id="1016" name="Freeform 33"/>
              <p:cNvSpPr>
                <a:spLocks noChangeAspect="1"/>
              </p:cNvSpPr>
              <p:nvPr/>
            </p:nvSpPr>
            <p:spPr bwMode="auto">
              <a:xfrm>
                <a:off x="3033713" y="2362200"/>
                <a:ext cx="158750" cy="136525"/>
              </a:xfrm>
              <a:custGeom>
                <a:avLst/>
                <a:gdLst>
                  <a:gd name="T0" fmla="*/ 2147483647 w 207"/>
                  <a:gd name="T1" fmla="*/ 2147483647 h 149"/>
                  <a:gd name="T2" fmla="*/ 2147483647 w 207"/>
                  <a:gd name="T3" fmla="*/ 2147483647 h 149"/>
                  <a:gd name="T4" fmla="*/ 2147483647 w 207"/>
                  <a:gd name="T5" fmla="*/ 2147483647 h 149"/>
                  <a:gd name="T6" fmla="*/ 2147483647 w 207"/>
                  <a:gd name="T7" fmla="*/ 2147483647 h 149"/>
                  <a:gd name="T8" fmla="*/ 2147483647 w 207"/>
                  <a:gd name="T9" fmla="*/ 2147483647 h 149"/>
                  <a:gd name="T10" fmla="*/ 2147483647 w 207"/>
                  <a:gd name="T11" fmla="*/ 2147483647 h 149"/>
                  <a:gd name="T12" fmla="*/ 2147483647 w 207"/>
                  <a:gd name="T13" fmla="*/ 2147483647 h 149"/>
                  <a:gd name="T14" fmla="*/ 2147483647 w 207"/>
                  <a:gd name="T15" fmla="*/ 2147483647 h 149"/>
                  <a:gd name="T16" fmla="*/ 2147483647 w 207"/>
                  <a:gd name="T17" fmla="*/ 2147483647 h 149"/>
                  <a:gd name="T18" fmla="*/ 2147483647 w 207"/>
                  <a:gd name="T19" fmla="*/ 2147483647 h 149"/>
                  <a:gd name="T20" fmla="*/ 2147483647 w 207"/>
                  <a:gd name="T21" fmla="*/ 2147483647 h 149"/>
                  <a:gd name="T22" fmla="*/ 0 w 207"/>
                  <a:gd name="T23" fmla="*/ 2147483647 h 149"/>
                  <a:gd name="T24" fmla="*/ 2147483647 w 207"/>
                  <a:gd name="T25" fmla="*/ 2147483647 h 149"/>
                  <a:gd name="T26" fmla="*/ 2147483647 w 207"/>
                  <a:gd name="T27" fmla="*/ 2147483647 h 149"/>
                  <a:gd name="T28" fmla="*/ 2147483647 w 207"/>
                  <a:gd name="T29" fmla="*/ 0 h 149"/>
                  <a:gd name="T30" fmla="*/ 2147483647 w 207"/>
                  <a:gd name="T31" fmla="*/ 0 h 149"/>
                  <a:gd name="T32" fmla="*/ 2147483647 w 207"/>
                  <a:gd name="T33" fmla="*/ 2147483647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49"/>
                  <a:gd name="T53" fmla="*/ 207 w 207"/>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a:p>
            </p:txBody>
          </p:sp>
          <p:sp>
            <p:nvSpPr>
              <p:cNvPr id="1017" name="Freeform 34"/>
              <p:cNvSpPr>
                <a:spLocks noChangeAspect="1"/>
              </p:cNvSpPr>
              <p:nvPr/>
            </p:nvSpPr>
            <p:spPr bwMode="auto">
              <a:xfrm>
                <a:off x="3090863" y="2446338"/>
                <a:ext cx="28575" cy="23812"/>
              </a:xfrm>
              <a:custGeom>
                <a:avLst/>
                <a:gdLst>
                  <a:gd name="T0" fmla="*/ 2147483647 w 41"/>
                  <a:gd name="T1" fmla="*/ 0 h 27"/>
                  <a:gd name="T2" fmla="*/ 2147483647 w 41"/>
                  <a:gd name="T3" fmla="*/ 2147483647 h 27"/>
                  <a:gd name="T4" fmla="*/ 2147483647 w 41"/>
                  <a:gd name="T5" fmla="*/ 2147483647 h 27"/>
                  <a:gd name="T6" fmla="*/ 0 w 41"/>
                  <a:gd name="T7" fmla="*/ 2147483647 h 27"/>
                  <a:gd name="T8" fmla="*/ 2147483647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a:p>
            </p:txBody>
          </p:sp>
          <p:sp>
            <p:nvSpPr>
              <p:cNvPr id="1018" name="Freeform 35"/>
              <p:cNvSpPr>
                <a:spLocks noChangeAspect="1"/>
              </p:cNvSpPr>
              <p:nvPr/>
            </p:nvSpPr>
            <p:spPr bwMode="auto">
              <a:xfrm>
                <a:off x="3119438" y="2411413"/>
                <a:ext cx="3175" cy="50800"/>
              </a:xfrm>
              <a:custGeom>
                <a:avLst/>
                <a:gdLst>
                  <a:gd name="T0" fmla="*/ 0 w 3"/>
                  <a:gd name="T1" fmla="*/ 2147483647 h 57"/>
                  <a:gd name="T2" fmla="*/ 0 w 3"/>
                  <a:gd name="T3" fmla="*/ 2147483647 h 57"/>
                  <a:gd name="T4" fmla="*/ 2147483647 w 3"/>
                  <a:gd name="T5" fmla="*/ 0 h 57"/>
                  <a:gd name="T6" fmla="*/ 0 60000 65536"/>
                  <a:gd name="T7" fmla="*/ 0 60000 65536"/>
                  <a:gd name="T8" fmla="*/ 0 60000 65536"/>
                  <a:gd name="T9" fmla="*/ 0 w 3"/>
                  <a:gd name="T10" fmla="*/ 0 h 57"/>
                  <a:gd name="T11" fmla="*/ 3 w 3"/>
                  <a:gd name="T12" fmla="*/ 57 h 57"/>
                </a:gdLst>
                <a:ahLst/>
                <a:cxnLst>
                  <a:cxn ang="T6">
                    <a:pos x="T0" y="T1"/>
                  </a:cxn>
                  <a:cxn ang="T7">
                    <a:pos x="T2" y="T3"/>
                  </a:cxn>
                  <a:cxn ang="T8">
                    <a:pos x="T4" y="T5"/>
                  </a:cxn>
                </a:cxnLst>
                <a:rect l="T9" t="T10" r="T11" b="T12"/>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a:p>
            </p:txBody>
          </p:sp>
          <p:sp>
            <p:nvSpPr>
              <p:cNvPr id="1019" name="Freeform 36"/>
              <p:cNvSpPr>
                <a:spLocks noChangeAspect="1"/>
              </p:cNvSpPr>
              <p:nvPr/>
            </p:nvSpPr>
            <p:spPr bwMode="auto">
              <a:xfrm>
                <a:off x="3090863" y="2411413"/>
                <a:ext cx="28575" cy="36512"/>
              </a:xfrm>
              <a:custGeom>
                <a:avLst/>
                <a:gdLst>
                  <a:gd name="T0" fmla="*/ 0 w 41"/>
                  <a:gd name="T1" fmla="*/ 2147483647 h 43"/>
                  <a:gd name="T2" fmla="*/ 2147483647 w 41"/>
                  <a:gd name="T3" fmla="*/ 2147483647 h 43"/>
                  <a:gd name="T4" fmla="*/ 2147483647 w 41"/>
                  <a:gd name="T5" fmla="*/ 0 h 43"/>
                  <a:gd name="T6" fmla="*/ 0 60000 65536"/>
                  <a:gd name="T7" fmla="*/ 0 60000 65536"/>
                  <a:gd name="T8" fmla="*/ 0 60000 65536"/>
                  <a:gd name="T9" fmla="*/ 0 w 41"/>
                  <a:gd name="T10" fmla="*/ 0 h 43"/>
                  <a:gd name="T11" fmla="*/ 41 w 41"/>
                  <a:gd name="T12" fmla="*/ 43 h 43"/>
                </a:gdLst>
                <a:ahLst/>
                <a:cxnLst>
                  <a:cxn ang="T6">
                    <a:pos x="T0" y="T1"/>
                  </a:cxn>
                  <a:cxn ang="T7">
                    <a:pos x="T2" y="T3"/>
                  </a:cxn>
                  <a:cxn ang="T8">
                    <a:pos x="T4" y="T5"/>
                  </a:cxn>
                </a:cxnLst>
                <a:rect l="T9" t="T10" r="T11" b="T12"/>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a:p>
            </p:txBody>
          </p:sp>
          <p:sp>
            <p:nvSpPr>
              <p:cNvPr id="1020" name="Freeform 37"/>
              <p:cNvSpPr>
                <a:spLocks noChangeAspect="1"/>
              </p:cNvSpPr>
              <p:nvPr/>
            </p:nvSpPr>
            <p:spPr bwMode="auto">
              <a:xfrm>
                <a:off x="3116263" y="2406650"/>
                <a:ext cx="6350" cy="9525"/>
              </a:xfrm>
              <a:custGeom>
                <a:avLst/>
                <a:gdLst>
                  <a:gd name="T0" fmla="*/ 2147483647 w 10"/>
                  <a:gd name="T1" fmla="*/ 2147483647 h 10"/>
                  <a:gd name="T2" fmla="*/ 2147483647 w 10"/>
                  <a:gd name="T3" fmla="*/ 2147483647 h 10"/>
                  <a:gd name="T4" fmla="*/ 2147483647 w 10"/>
                  <a:gd name="T5" fmla="*/ 2147483647 h 10"/>
                  <a:gd name="T6" fmla="*/ 2147483647 w 10"/>
                  <a:gd name="T7" fmla="*/ 0 h 10"/>
                  <a:gd name="T8" fmla="*/ 2147483647 w 10"/>
                  <a:gd name="T9" fmla="*/ 0 h 10"/>
                  <a:gd name="T10" fmla="*/ 0 w 10"/>
                  <a:gd name="T11" fmla="*/ 2147483647 h 10"/>
                  <a:gd name="T12" fmla="*/ 0 w 10"/>
                  <a:gd name="T13" fmla="*/ 214748364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a:p>
            </p:txBody>
          </p:sp>
          <p:sp>
            <p:nvSpPr>
              <p:cNvPr id="1021" name="Line 38"/>
              <p:cNvSpPr>
                <a:spLocks noChangeAspect="1" noChangeShapeType="1"/>
              </p:cNvSpPr>
              <p:nvPr/>
            </p:nvSpPr>
            <p:spPr bwMode="auto">
              <a:xfrm>
                <a:off x="3035300" y="2365375"/>
                <a:ext cx="11113" cy="14288"/>
              </a:xfrm>
              <a:prstGeom prst="line">
                <a:avLst/>
              </a:prstGeom>
              <a:noFill/>
              <a:ln w="1270">
                <a:solidFill>
                  <a:srgbClr val="000000"/>
                </a:solidFill>
                <a:round/>
                <a:headEnd/>
                <a:tailEnd/>
              </a:ln>
            </p:spPr>
            <p:txBody>
              <a:bodyPr/>
              <a:lstStyle/>
              <a:p>
                <a:endParaRPr lang="en-US"/>
              </a:p>
            </p:txBody>
          </p:sp>
        </p:grpSp>
        <p:sp>
          <p:nvSpPr>
            <p:cNvPr id="98" name="Rectangle 102"/>
            <p:cNvSpPr>
              <a:spLocks noChangeAspect="1" noChangeArrowheads="1"/>
            </p:cNvSpPr>
            <p:nvPr/>
          </p:nvSpPr>
          <p:spPr bwMode="auto">
            <a:xfrm>
              <a:off x="1446214" y="1847850"/>
              <a:ext cx="424155" cy="184666"/>
            </a:xfrm>
            <a:prstGeom prst="rect">
              <a:avLst/>
            </a:prstGeom>
            <a:noFill/>
            <a:ln w="9525">
              <a:noFill/>
              <a:miter lim="800000"/>
              <a:headEnd/>
              <a:tailEnd/>
            </a:ln>
          </p:spPr>
          <p:txBody>
            <a:bodyPr wrap="none" lIns="0" tIns="0" rIns="0" bIns="0">
              <a:spAutoFit/>
            </a:bodyPr>
            <a:lstStyle/>
            <a:p>
              <a:pPr eaLnBrk="0" hangingPunct="0"/>
              <a:r>
                <a:rPr lang="en-US" sz="1200" dirty="0" err="1" smtClean="0"/>
                <a:t>LEOsat</a:t>
              </a:r>
              <a:endParaRPr lang="en-GB" sz="1200" dirty="0"/>
            </a:p>
          </p:txBody>
        </p:sp>
      </p:grpSp>
      <p:sp>
        <p:nvSpPr>
          <p:cNvPr id="97" name="TextBox 96"/>
          <p:cNvSpPr txBox="1"/>
          <p:nvPr/>
        </p:nvSpPr>
        <p:spPr>
          <a:xfrm rot="16200000">
            <a:off x="-291301" y="4552950"/>
            <a:ext cx="1031051" cy="276999"/>
          </a:xfrm>
          <a:prstGeom prst="rect">
            <a:avLst/>
          </a:prstGeom>
          <a:noFill/>
        </p:spPr>
        <p:txBody>
          <a:bodyPr wrap="none" rtlCol="0">
            <a:spAutoFit/>
          </a:bodyPr>
          <a:lstStyle/>
          <a:p>
            <a:r>
              <a:rPr lang="en-US" sz="1200" dirty="0" smtClean="0"/>
              <a:t>Doppler shift </a:t>
            </a:r>
            <a:endParaRPr lang="en-US" sz="1200" dirty="0"/>
          </a:p>
        </p:txBody>
      </p:sp>
      <p:sp>
        <p:nvSpPr>
          <p:cNvPr id="99" name="TextBox 98"/>
          <p:cNvSpPr txBox="1"/>
          <p:nvPr/>
        </p:nvSpPr>
        <p:spPr>
          <a:xfrm>
            <a:off x="793132" y="5153025"/>
            <a:ext cx="495649" cy="276999"/>
          </a:xfrm>
          <a:prstGeom prst="rect">
            <a:avLst/>
          </a:prstGeom>
          <a:noFill/>
        </p:spPr>
        <p:txBody>
          <a:bodyPr wrap="none" rtlCol="0">
            <a:spAutoFit/>
          </a:bodyPr>
          <a:lstStyle/>
          <a:p>
            <a:r>
              <a:rPr lang="en-US" sz="1200" dirty="0" smtClean="0"/>
              <a:t>Time</a:t>
            </a:r>
            <a:endParaRPr lang="en-US" sz="1200" dirty="0"/>
          </a:p>
        </p:txBody>
      </p:sp>
      <p:grpSp>
        <p:nvGrpSpPr>
          <p:cNvPr id="8" name="Group 1158"/>
          <p:cNvGrpSpPr/>
          <p:nvPr/>
        </p:nvGrpSpPr>
        <p:grpSpPr>
          <a:xfrm>
            <a:off x="5608639" y="4586288"/>
            <a:ext cx="397545" cy="477838"/>
            <a:chOff x="6303963" y="2528888"/>
            <a:chExt cx="397545" cy="477838"/>
          </a:xfrm>
        </p:grpSpPr>
        <p:sp>
          <p:nvSpPr>
            <p:cNvPr id="1160" name="Freeform 129"/>
            <p:cNvSpPr>
              <a:spLocks noChangeAspect="1"/>
            </p:cNvSpPr>
            <p:nvPr/>
          </p:nvSpPr>
          <p:spPr bwMode="auto">
            <a:xfrm>
              <a:off x="6535742" y="2971801"/>
              <a:ext cx="30806" cy="19050"/>
            </a:xfrm>
            <a:custGeom>
              <a:avLst/>
              <a:gdLst>
                <a:gd name="T0" fmla="*/ 0 w 40"/>
                <a:gd name="T1" fmla="*/ 0 h 22"/>
                <a:gd name="T2" fmla="*/ 1 w 40"/>
                <a:gd name="T3" fmla="*/ 1 h 22"/>
                <a:gd name="T4" fmla="*/ 1 w 40"/>
                <a:gd name="T5" fmla="*/ 1 h 22"/>
                <a:gd name="T6" fmla="*/ 1 w 40"/>
                <a:gd name="T7" fmla="*/ 1 h 22"/>
                <a:gd name="T8" fmla="*/ 1 w 40"/>
                <a:gd name="T9" fmla="*/ 1 h 22"/>
                <a:gd name="T10" fmla="*/ 1 w 40"/>
                <a:gd name="T11" fmla="*/ 1 h 22"/>
                <a:gd name="T12" fmla="*/ 0 w 40"/>
                <a:gd name="T13" fmla="*/ 0 h 22"/>
                <a:gd name="T14" fmla="*/ 0 60000 65536"/>
                <a:gd name="T15" fmla="*/ 0 60000 65536"/>
                <a:gd name="T16" fmla="*/ 0 60000 65536"/>
                <a:gd name="T17" fmla="*/ 0 60000 65536"/>
                <a:gd name="T18" fmla="*/ 0 60000 65536"/>
                <a:gd name="T19" fmla="*/ 0 60000 65536"/>
                <a:gd name="T20" fmla="*/ 0 60000 65536"/>
                <a:gd name="T21" fmla="*/ 0 w 40"/>
                <a:gd name="T22" fmla="*/ 0 h 22"/>
                <a:gd name="T23" fmla="*/ 40 w 4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2">
                  <a:moveTo>
                    <a:pt x="0" y="0"/>
                  </a:moveTo>
                  <a:lnTo>
                    <a:pt x="19" y="15"/>
                  </a:lnTo>
                  <a:lnTo>
                    <a:pt x="24" y="22"/>
                  </a:lnTo>
                  <a:lnTo>
                    <a:pt x="38" y="20"/>
                  </a:lnTo>
                  <a:lnTo>
                    <a:pt x="40" y="10"/>
                  </a:lnTo>
                  <a:lnTo>
                    <a:pt x="31" y="3"/>
                  </a:lnTo>
                  <a:lnTo>
                    <a:pt x="0" y="0"/>
                  </a:lnTo>
                  <a:close/>
                </a:path>
              </a:pathLst>
            </a:custGeom>
            <a:solidFill>
              <a:srgbClr val="FFFFFF"/>
            </a:solidFill>
            <a:ln w="1270">
              <a:solidFill>
                <a:srgbClr val="FFFFFF"/>
              </a:solidFill>
              <a:round/>
              <a:headEnd/>
              <a:tailEnd/>
            </a:ln>
          </p:spPr>
          <p:txBody>
            <a:bodyPr/>
            <a:lstStyle/>
            <a:p>
              <a:endParaRPr lang="en-US"/>
            </a:p>
          </p:txBody>
        </p:sp>
        <p:sp>
          <p:nvSpPr>
            <p:cNvPr id="1161" name="Freeform 130"/>
            <p:cNvSpPr>
              <a:spLocks noChangeAspect="1"/>
            </p:cNvSpPr>
            <p:nvPr/>
          </p:nvSpPr>
          <p:spPr bwMode="auto">
            <a:xfrm>
              <a:off x="6324500" y="2789238"/>
              <a:ext cx="374074" cy="217488"/>
            </a:xfrm>
            <a:custGeom>
              <a:avLst/>
              <a:gdLst>
                <a:gd name="T0" fmla="*/ 1 w 487"/>
                <a:gd name="T1" fmla="*/ 1 h 240"/>
                <a:gd name="T2" fmla="*/ 1 w 487"/>
                <a:gd name="T3" fmla="*/ 2 h 240"/>
                <a:gd name="T4" fmla="*/ 1 w 487"/>
                <a:gd name="T5" fmla="*/ 2 h 240"/>
                <a:gd name="T6" fmla="*/ 1 w 487"/>
                <a:gd name="T7" fmla="*/ 2 h 240"/>
                <a:gd name="T8" fmla="*/ 0 w 487"/>
                <a:gd name="T9" fmla="*/ 2 h 240"/>
                <a:gd name="T10" fmla="*/ 1 w 487"/>
                <a:gd name="T11" fmla="*/ 3 h 240"/>
                <a:gd name="T12" fmla="*/ 1 w 487"/>
                <a:gd name="T13" fmla="*/ 3 h 240"/>
                <a:gd name="T14" fmla="*/ 1 w 487"/>
                <a:gd name="T15" fmla="*/ 3 h 240"/>
                <a:gd name="T16" fmla="*/ 1 w 487"/>
                <a:gd name="T17" fmla="*/ 2 h 240"/>
                <a:gd name="T18" fmla="*/ 2 w 487"/>
                <a:gd name="T19" fmla="*/ 2 h 240"/>
                <a:gd name="T20" fmla="*/ 3 w 487"/>
                <a:gd name="T21" fmla="*/ 2 h 240"/>
                <a:gd name="T22" fmla="*/ 3 w 487"/>
                <a:gd name="T23" fmla="*/ 3 h 240"/>
                <a:gd name="T24" fmla="*/ 3 w 487"/>
                <a:gd name="T25" fmla="*/ 3 h 240"/>
                <a:gd name="T26" fmla="*/ 3 w 487"/>
                <a:gd name="T27" fmla="*/ 2 h 240"/>
                <a:gd name="T28" fmla="*/ 2 w 487"/>
                <a:gd name="T29" fmla="*/ 2 h 240"/>
                <a:gd name="T30" fmla="*/ 2 w 487"/>
                <a:gd name="T31" fmla="*/ 2 h 240"/>
                <a:gd name="T32" fmla="*/ 2 w 487"/>
                <a:gd name="T33" fmla="*/ 2 h 240"/>
                <a:gd name="T34" fmla="*/ 2 w 487"/>
                <a:gd name="T35" fmla="*/ 1 h 240"/>
                <a:gd name="T36" fmla="*/ 2 w 487"/>
                <a:gd name="T37" fmla="*/ 0 h 240"/>
                <a:gd name="T38" fmla="*/ 1 w 487"/>
                <a:gd name="T39" fmla="*/ 1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240"/>
                <a:gd name="T62" fmla="*/ 487 w 487"/>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240">
                  <a:moveTo>
                    <a:pt x="199" y="36"/>
                  </a:moveTo>
                  <a:lnTo>
                    <a:pt x="202" y="158"/>
                  </a:lnTo>
                  <a:lnTo>
                    <a:pt x="182" y="158"/>
                  </a:lnTo>
                  <a:lnTo>
                    <a:pt x="190" y="175"/>
                  </a:lnTo>
                  <a:lnTo>
                    <a:pt x="0" y="221"/>
                  </a:lnTo>
                  <a:lnTo>
                    <a:pt x="17" y="240"/>
                  </a:lnTo>
                  <a:lnTo>
                    <a:pt x="34" y="240"/>
                  </a:lnTo>
                  <a:lnTo>
                    <a:pt x="43" y="230"/>
                  </a:lnTo>
                  <a:lnTo>
                    <a:pt x="197" y="199"/>
                  </a:lnTo>
                  <a:lnTo>
                    <a:pt x="259" y="199"/>
                  </a:lnTo>
                  <a:lnTo>
                    <a:pt x="442" y="223"/>
                  </a:lnTo>
                  <a:lnTo>
                    <a:pt x="454" y="235"/>
                  </a:lnTo>
                  <a:lnTo>
                    <a:pt x="478" y="240"/>
                  </a:lnTo>
                  <a:lnTo>
                    <a:pt x="487" y="223"/>
                  </a:lnTo>
                  <a:lnTo>
                    <a:pt x="262" y="170"/>
                  </a:lnTo>
                  <a:lnTo>
                    <a:pt x="269" y="156"/>
                  </a:lnTo>
                  <a:lnTo>
                    <a:pt x="252" y="151"/>
                  </a:lnTo>
                  <a:lnTo>
                    <a:pt x="254" y="5"/>
                  </a:lnTo>
                  <a:lnTo>
                    <a:pt x="252" y="0"/>
                  </a:lnTo>
                  <a:lnTo>
                    <a:pt x="199" y="36"/>
                  </a:lnTo>
                  <a:close/>
                </a:path>
              </a:pathLst>
            </a:custGeom>
            <a:solidFill>
              <a:srgbClr val="FFFFFF"/>
            </a:solidFill>
            <a:ln w="1270">
              <a:solidFill>
                <a:srgbClr val="FFFFFF"/>
              </a:solidFill>
              <a:round/>
              <a:headEnd/>
              <a:tailEnd/>
            </a:ln>
          </p:spPr>
          <p:txBody>
            <a:bodyPr/>
            <a:lstStyle/>
            <a:p>
              <a:endParaRPr lang="en-US"/>
            </a:p>
          </p:txBody>
        </p:sp>
        <p:sp>
          <p:nvSpPr>
            <p:cNvPr id="1162" name="Freeform 212"/>
            <p:cNvSpPr>
              <a:spLocks noChangeAspect="1"/>
            </p:cNvSpPr>
            <p:nvPr/>
          </p:nvSpPr>
          <p:spPr bwMode="auto">
            <a:xfrm>
              <a:off x="6384646" y="2617788"/>
              <a:ext cx="58678" cy="53975"/>
            </a:xfrm>
            <a:custGeom>
              <a:avLst/>
              <a:gdLst>
                <a:gd name="T0" fmla="*/ 1 w 75"/>
                <a:gd name="T1" fmla="*/ 1 h 60"/>
                <a:gd name="T2" fmla="*/ 1 w 75"/>
                <a:gd name="T3" fmla="*/ 1 h 60"/>
                <a:gd name="T4" fmla="*/ 1 w 75"/>
                <a:gd name="T5" fmla="*/ 1 h 60"/>
                <a:gd name="T6" fmla="*/ 1 w 75"/>
                <a:gd name="T7" fmla="*/ 0 h 60"/>
                <a:gd name="T8" fmla="*/ 1 w 75"/>
                <a:gd name="T9" fmla="*/ 1 h 60"/>
                <a:gd name="T10" fmla="*/ 0 w 75"/>
                <a:gd name="T11" fmla="*/ 1 h 60"/>
                <a:gd name="T12" fmla="*/ 1 w 75"/>
                <a:gd name="T13" fmla="*/ 1 h 60"/>
                <a:gd name="T14" fmla="*/ 1 w 75"/>
                <a:gd name="T15" fmla="*/ 1 h 60"/>
                <a:gd name="T16" fmla="*/ 1 w 75"/>
                <a:gd name="T17" fmla="*/ 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0"/>
                <a:gd name="T29" fmla="*/ 75 w 75"/>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0">
                  <a:moveTo>
                    <a:pt x="55" y="48"/>
                  </a:moveTo>
                  <a:lnTo>
                    <a:pt x="75" y="24"/>
                  </a:lnTo>
                  <a:lnTo>
                    <a:pt x="67" y="5"/>
                  </a:lnTo>
                  <a:lnTo>
                    <a:pt x="46" y="0"/>
                  </a:lnTo>
                  <a:lnTo>
                    <a:pt x="15" y="17"/>
                  </a:lnTo>
                  <a:lnTo>
                    <a:pt x="0" y="39"/>
                  </a:lnTo>
                  <a:lnTo>
                    <a:pt x="5" y="58"/>
                  </a:lnTo>
                  <a:lnTo>
                    <a:pt x="29" y="60"/>
                  </a:lnTo>
                  <a:lnTo>
                    <a:pt x="55" y="48"/>
                  </a:lnTo>
                  <a:close/>
                </a:path>
              </a:pathLst>
            </a:custGeom>
            <a:solidFill>
              <a:srgbClr val="FFFFFF"/>
            </a:solidFill>
            <a:ln w="1270">
              <a:solidFill>
                <a:srgbClr val="000000"/>
              </a:solidFill>
              <a:round/>
              <a:headEnd/>
              <a:tailEnd/>
            </a:ln>
          </p:spPr>
          <p:txBody>
            <a:bodyPr/>
            <a:lstStyle/>
            <a:p>
              <a:endParaRPr lang="en-US"/>
            </a:p>
          </p:txBody>
        </p:sp>
        <p:sp>
          <p:nvSpPr>
            <p:cNvPr id="1163" name="Freeform 213"/>
            <p:cNvSpPr>
              <a:spLocks noChangeAspect="1"/>
            </p:cNvSpPr>
            <p:nvPr/>
          </p:nvSpPr>
          <p:spPr bwMode="auto">
            <a:xfrm>
              <a:off x="6396381" y="2676526"/>
              <a:ext cx="83617" cy="42863"/>
            </a:xfrm>
            <a:custGeom>
              <a:avLst/>
              <a:gdLst>
                <a:gd name="T0" fmla="*/ 0 w 108"/>
                <a:gd name="T1" fmla="*/ 0 h 48"/>
                <a:gd name="T2" fmla="*/ 1 w 108"/>
                <a:gd name="T3" fmla="*/ 1 h 48"/>
                <a:gd name="T4" fmla="*/ 1 w 108"/>
                <a:gd name="T5" fmla="*/ 1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0" y="0"/>
                  </a:moveTo>
                  <a:lnTo>
                    <a:pt x="91" y="36"/>
                  </a:lnTo>
                  <a:lnTo>
                    <a:pt x="108" y="48"/>
                  </a:lnTo>
                </a:path>
              </a:pathLst>
            </a:custGeom>
            <a:noFill/>
            <a:ln w="1270">
              <a:solidFill>
                <a:srgbClr val="000000"/>
              </a:solidFill>
              <a:round/>
              <a:headEnd/>
              <a:tailEnd/>
            </a:ln>
          </p:spPr>
          <p:txBody>
            <a:bodyPr/>
            <a:lstStyle/>
            <a:p>
              <a:endParaRPr lang="en-US"/>
            </a:p>
          </p:txBody>
        </p:sp>
        <p:sp>
          <p:nvSpPr>
            <p:cNvPr id="1164" name="Freeform 214"/>
            <p:cNvSpPr>
              <a:spLocks noChangeAspect="1"/>
            </p:cNvSpPr>
            <p:nvPr/>
          </p:nvSpPr>
          <p:spPr bwMode="auto">
            <a:xfrm>
              <a:off x="6475597" y="2705101"/>
              <a:ext cx="20537" cy="17463"/>
            </a:xfrm>
            <a:custGeom>
              <a:avLst/>
              <a:gdLst>
                <a:gd name="T0" fmla="*/ 1 w 26"/>
                <a:gd name="T1" fmla="*/ 0 h 19"/>
                <a:gd name="T2" fmla="*/ 1 w 26"/>
                <a:gd name="T3" fmla="*/ 1 h 19"/>
                <a:gd name="T4" fmla="*/ 1 w 26"/>
                <a:gd name="T5" fmla="*/ 1 h 19"/>
                <a:gd name="T6" fmla="*/ 1 w 26"/>
                <a:gd name="T7" fmla="*/ 1 h 19"/>
                <a:gd name="T8" fmla="*/ 1 w 26"/>
                <a:gd name="T9" fmla="*/ 1 h 19"/>
                <a:gd name="T10" fmla="*/ 0 w 26"/>
                <a:gd name="T11" fmla="*/ 1 h 19"/>
                <a:gd name="T12" fmla="*/ 0 w 26"/>
                <a:gd name="T13" fmla="*/ 1 h 19"/>
                <a:gd name="T14" fmla="*/ 0 60000 65536"/>
                <a:gd name="T15" fmla="*/ 0 60000 65536"/>
                <a:gd name="T16" fmla="*/ 0 60000 65536"/>
                <a:gd name="T17" fmla="*/ 0 60000 65536"/>
                <a:gd name="T18" fmla="*/ 0 60000 65536"/>
                <a:gd name="T19" fmla="*/ 0 60000 65536"/>
                <a:gd name="T20" fmla="*/ 0 60000 65536"/>
                <a:gd name="T21" fmla="*/ 0 w 26"/>
                <a:gd name="T22" fmla="*/ 0 h 19"/>
                <a:gd name="T23" fmla="*/ 26 w 2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9">
                  <a:moveTo>
                    <a:pt x="12" y="0"/>
                  </a:moveTo>
                  <a:lnTo>
                    <a:pt x="17" y="3"/>
                  </a:lnTo>
                  <a:lnTo>
                    <a:pt x="26" y="10"/>
                  </a:lnTo>
                  <a:lnTo>
                    <a:pt x="17" y="17"/>
                  </a:lnTo>
                  <a:lnTo>
                    <a:pt x="9" y="19"/>
                  </a:lnTo>
                  <a:lnTo>
                    <a:pt x="0" y="19"/>
                  </a:lnTo>
                  <a:lnTo>
                    <a:pt x="0" y="12"/>
                  </a:lnTo>
                </a:path>
              </a:pathLst>
            </a:custGeom>
            <a:noFill/>
            <a:ln w="1270">
              <a:solidFill>
                <a:srgbClr val="000000"/>
              </a:solidFill>
              <a:round/>
              <a:headEnd/>
              <a:tailEnd/>
            </a:ln>
          </p:spPr>
          <p:txBody>
            <a:bodyPr/>
            <a:lstStyle/>
            <a:p>
              <a:endParaRPr lang="en-US"/>
            </a:p>
          </p:txBody>
        </p:sp>
        <p:sp>
          <p:nvSpPr>
            <p:cNvPr id="1165" name="Line 215"/>
            <p:cNvSpPr>
              <a:spLocks noChangeAspect="1" noChangeShapeType="1"/>
            </p:cNvSpPr>
            <p:nvPr/>
          </p:nvSpPr>
          <p:spPr bwMode="auto">
            <a:xfrm flipH="1" flipV="1">
              <a:off x="6477064" y="2819401"/>
              <a:ext cx="4401" cy="107950"/>
            </a:xfrm>
            <a:prstGeom prst="line">
              <a:avLst/>
            </a:prstGeom>
            <a:noFill/>
            <a:ln w="1270">
              <a:solidFill>
                <a:srgbClr val="000000"/>
              </a:solidFill>
              <a:round/>
              <a:headEnd/>
              <a:tailEnd/>
            </a:ln>
          </p:spPr>
          <p:txBody>
            <a:bodyPr/>
            <a:lstStyle/>
            <a:p>
              <a:endParaRPr lang="en-US"/>
            </a:p>
          </p:txBody>
        </p:sp>
        <p:grpSp>
          <p:nvGrpSpPr>
            <p:cNvPr id="9" name="Group 219"/>
            <p:cNvGrpSpPr>
              <a:grpSpLocks noChangeAspect="1"/>
            </p:cNvGrpSpPr>
            <p:nvPr/>
          </p:nvGrpSpPr>
          <p:grpSpPr bwMode="auto">
            <a:xfrm>
              <a:off x="6303963" y="2528904"/>
              <a:ext cx="397545" cy="477839"/>
              <a:chOff x="7689" y="8423"/>
              <a:chExt cx="515" cy="528"/>
            </a:xfrm>
          </p:grpSpPr>
          <p:sp>
            <p:nvSpPr>
              <p:cNvPr id="1171" name="Freeform 220"/>
              <p:cNvSpPr>
                <a:spLocks noChangeAspect="1"/>
              </p:cNvSpPr>
              <p:nvPr/>
            </p:nvSpPr>
            <p:spPr bwMode="auto">
              <a:xfrm>
                <a:off x="7689" y="8423"/>
                <a:ext cx="393" cy="353"/>
              </a:xfrm>
              <a:custGeom>
                <a:avLst/>
                <a:gdLst>
                  <a:gd name="T0" fmla="*/ 309 w 393"/>
                  <a:gd name="T1" fmla="*/ 264 h 353"/>
                  <a:gd name="T2" fmla="*/ 338 w 393"/>
                  <a:gd name="T3" fmla="*/ 233 h 353"/>
                  <a:gd name="T4" fmla="*/ 364 w 393"/>
                  <a:gd name="T5" fmla="*/ 197 h 353"/>
                  <a:gd name="T6" fmla="*/ 381 w 393"/>
                  <a:gd name="T7" fmla="*/ 163 h 353"/>
                  <a:gd name="T8" fmla="*/ 391 w 393"/>
                  <a:gd name="T9" fmla="*/ 129 h 353"/>
                  <a:gd name="T10" fmla="*/ 393 w 393"/>
                  <a:gd name="T11" fmla="*/ 96 h 353"/>
                  <a:gd name="T12" fmla="*/ 388 w 393"/>
                  <a:gd name="T13" fmla="*/ 67 h 353"/>
                  <a:gd name="T14" fmla="*/ 376 w 393"/>
                  <a:gd name="T15" fmla="*/ 43 h 353"/>
                  <a:gd name="T16" fmla="*/ 355 w 393"/>
                  <a:gd name="T17" fmla="*/ 21 h 353"/>
                  <a:gd name="T18" fmla="*/ 331 w 393"/>
                  <a:gd name="T19" fmla="*/ 7 h 353"/>
                  <a:gd name="T20" fmla="*/ 300 w 393"/>
                  <a:gd name="T21" fmla="*/ 0 h 353"/>
                  <a:gd name="T22" fmla="*/ 268 w 393"/>
                  <a:gd name="T23" fmla="*/ 0 h 353"/>
                  <a:gd name="T24" fmla="*/ 232 w 393"/>
                  <a:gd name="T25" fmla="*/ 5 h 353"/>
                  <a:gd name="T26" fmla="*/ 194 w 393"/>
                  <a:gd name="T27" fmla="*/ 14 h 353"/>
                  <a:gd name="T28" fmla="*/ 158 w 393"/>
                  <a:gd name="T29" fmla="*/ 33 h 353"/>
                  <a:gd name="T30" fmla="*/ 120 w 393"/>
                  <a:gd name="T31" fmla="*/ 57 h 353"/>
                  <a:gd name="T32" fmla="*/ 86 w 393"/>
                  <a:gd name="T33" fmla="*/ 86 h 353"/>
                  <a:gd name="T34" fmla="*/ 55 w 393"/>
                  <a:gd name="T35" fmla="*/ 120 h 353"/>
                  <a:gd name="T36" fmla="*/ 33 w 393"/>
                  <a:gd name="T37" fmla="*/ 153 h 353"/>
                  <a:gd name="T38" fmla="*/ 16 w 393"/>
                  <a:gd name="T39" fmla="*/ 189 h 353"/>
                  <a:gd name="T40" fmla="*/ 4 w 393"/>
                  <a:gd name="T41" fmla="*/ 223 h 353"/>
                  <a:gd name="T42" fmla="*/ 0 w 393"/>
                  <a:gd name="T43" fmla="*/ 252 h 353"/>
                  <a:gd name="T44" fmla="*/ 4 w 393"/>
                  <a:gd name="T45" fmla="*/ 283 h 353"/>
                  <a:gd name="T46" fmla="*/ 19 w 393"/>
                  <a:gd name="T47" fmla="*/ 307 h 353"/>
                  <a:gd name="T48" fmla="*/ 36 w 393"/>
                  <a:gd name="T49" fmla="*/ 329 h 353"/>
                  <a:gd name="T50" fmla="*/ 60 w 393"/>
                  <a:gd name="T51" fmla="*/ 343 h 353"/>
                  <a:gd name="T52" fmla="*/ 91 w 393"/>
                  <a:gd name="T53" fmla="*/ 348 h 353"/>
                  <a:gd name="T54" fmla="*/ 124 w 393"/>
                  <a:gd name="T55" fmla="*/ 353 h 353"/>
                  <a:gd name="T56" fmla="*/ 160 w 393"/>
                  <a:gd name="T57" fmla="*/ 348 h 353"/>
                  <a:gd name="T58" fmla="*/ 199 w 393"/>
                  <a:gd name="T59" fmla="*/ 331 h 353"/>
                  <a:gd name="T60" fmla="*/ 240 w 393"/>
                  <a:gd name="T61" fmla="*/ 314 h 353"/>
                  <a:gd name="T62" fmla="*/ 273 w 393"/>
                  <a:gd name="T63" fmla="*/ 293 h 353"/>
                  <a:gd name="T64" fmla="*/ 309 w 393"/>
                  <a:gd name="T65" fmla="*/ 26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
                  <a:gd name="T100" fmla="*/ 0 h 353"/>
                  <a:gd name="T101" fmla="*/ 393 w 393"/>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 h="353">
                    <a:moveTo>
                      <a:pt x="309" y="264"/>
                    </a:moveTo>
                    <a:lnTo>
                      <a:pt x="338" y="233"/>
                    </a:lnTo>
                    <a:lnTo>
                      <a:pt x="364" y="197"/>
                    </a:lnTo>
                    <a:lnTo>
                      <a:pt x="381" y="163"/>
                    </a:lnTo>
                    <a:lnTo>
                      <a:pt x="391" y="129"/>
                    </a:lnTo>
                    <a:lnTo>
                      <a:pt x="393" y="96"/>
                    </a:lnTo>
                    <a:lnTo>
                      <a:pt x="388" y="67"/>
                    </a:lnTo>
                    <a:lnTo>
                      <a:pt x="376" y="43"/>
                    </a:lnTo>
                    <a:lnTo>
                      <a:pt x="355" y="21"/>
                    </a:lnTo>
                    <a:lnTo>
                      <a:pt x="331" y="7"/>
                    </a:lnTo>
                    <a:lnTo>
                      <a:pt x="300" y="0"/>
                    </a:lnTo>
                    <a:lnTo>
                      <a:pt x="268" y="0"/>
                    </a:lnTo>
                    <a:lnTo>
                      <a:pt x="232" y="5"/>
                    </a:lnTo>
                    <a:lnTo>
                      <a:pt x="194" y="14"/>
                    </a:lnTo>
                    <a:lnTo>
                      <a:pt x="158" y="33"/>
                    </a:lnTo>
                    <a:lnTo>
                      <a:pt x="120" y="57"/>
                    </a:lnTo>
                    <a:lnTo>
                      <a:pt x="86" y="86"/>
                    </a:lnTo>
                    <a:lnTo>
                      <a:pt x="55" y="120"/>
                    </a:lnTo>
                    <a:lnTo>
                      <a:pt x="33" y="153"/>
                    </a:lnTo>
                    <a:lnTo>
                      <a:pt x="16" y="189"/>
                    </a:lnTo>
                    <a:lnTo>
                      <a:pt x="4" y="223"/>
                    </a:lnTo>
                    <a:lnTo>
                      <a:pt x="0" y="252"/>
                    </a:lnTo>
                    <a:lnTo>
                      <a:pt x="4" y="283"/>
                    </a:lnTo>
                    <a:lnTo>
                      <a:pt x="19" y="307"/>
                    </a:lnTo>
                    <a:lnTo>
                      <a:pt x="36" y="329"/>
                    </a:lnTo>
                    <a:lnTo>
                      <a:pt x="60" y="343"/>
                    </a:lnTo>
                    <a:lnTo>
                      <a:pt x="91" y="348"/>
                    </a:lnTo>
                    <a:lnTo>
                      <a:pt x="124" y="353"/>
                    </a:lnTo>
                    <a:lnTo>
                      <a:pt x="160" y="348"/>
                    </a:lnTo>
                    <a:lnTo>
                      <a:pt x="199" y="331"/>
                    </a:lnTo>
                    <a:lnTo>
                      <a:pt x="240" y="314"/>
                    </a:lnTo>
                    <a:lnTo>
                      <a:pt x="273" y="293"/>
                    </a:lnTo>
                    <a:lnTo>
                      <a:pt x="309" y="264"/>
                    </a:lnTo>
                    <a:close/>
                  </a:path>
                </a:pathLst>
              </a:custGeom>
              <a:solidFill>
                <a:srgbClr val="FF0000">
                  <a:alpha val="47000"/>
                </a:srgbClr>
              </a:solidFill>
              <a:ln w="1270">
                <a:solidFill>
                  <a:srgbClr val="000000"/>
                </a:solidFill>
                <a:round/>
                <a:headEnd/>
                <a:tailEnd/>
              </a:ln>
            </p:spPr>
            <p:txBody>
              <a:bodyPr/>
              <a:lstStyle/>
              <a:p>
                <a:endParaRPr lang="en-US"/>
              </a:p>
            </p:txBody>
          </p:sp>
          <p:sp>
            <p:nvSpPr>
              <p:cNvPr id="1172" name="Freeform 221"/>
              <p:cNvSpPr>
                <a:spLocks noChangeAspect="1"/>
              </p:cNvSpPr>
              <p:nvPr/>
            </p:nvSpPr>
            <p:spPr bwMode="auto">
              <a:xfrm>
                <a:off x="7864" y="8532"/>
                <a:ext cx="66" cy="88"/>
              </a:xfrm>
              <a:custGeom>
                <a:avLst/>
                <a:gdLst/>
                <a:ahLst/>
                <a:cxnLst>
                  <a:cxn ang="0">
                    <a:pos x="0" y="0"/>
                  </a:cxn>
                  <a:cxn ang="0">
                    <a:pos x="50" y="81"/>
                  </a:cxn>
                  <a:cxn ang="0">
                    <a:pos x="65" y="89"/>
                  </a:cxn>
                </a:cxnLst>
                <a:rect l="0" t="0" r="r" b="b"/>
                <a:pathLst>
                  <a:path w="65" h="89">
                    <a:moveTo>
                      <a:pt x="0" y="0"/>
                    </a:moveTo>
                    <a:lnTo>
                      <a:pt x="50" y="81"/>
                    </a:lnTo>
                    <a:lnTo>
                      <a:pt x="65" y="89"/>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pPr>
                  <a:defRPr/>
                </a:pPr>
                <a:endParaRPr lang="en-US"/>
              </a:p>
            </p:txBody>
          </p:sp>
          <p:sp>
            <p:nvSpPr>
              <p:cNvPr id="1173" name="Line 222"/>
              <p:cNvSpPr>
                <a:spLocks noChangeAspect="1" noChangeShapeType="1"/>
              </p:cNvSpPr>
              <p:nvPr/>
            </p:nvSpPr>
            <p:spPr bwMode="auto">
              <a:xfrm flipH="1" flipV="1">
                <a:off x="7965" y="8711"/>
                <a:ext cx="2" cy="151"/>
              </a:xfrm>
              <a:prstGeom prst="line">
                <a:avLst/>
              </a:prstGeom>
              <a:noFill/>
              <a:ln w="1270">
                <a:solidFill>
                  <a:srgbClr val="000000"/>
                </a:solidFill>
                <a:round/>
                <a:headEnd/>
                <a:tailEnd/>
              </a:ln>
            </p:spPr>
            <p:txBody>
              <a:bodyPr/>
              <a:lstStyle/>
              <a:p>
                <a:endParaRPr lang="en-US"/>
              </a:p>
            </p:txBody>
          </p:sp>
          <p:sp>
            <p:nvSpPr>
              <p:cNvPr id="1174" name="Freeform 223"/>
              <p:cNvSpPr>
                <a:spLocks noChangeAspect="1"/>
              </p:cNvSpPr>
              <p:nvPr/>
            </p:nvSpPr>
            <p:spPr bwMode="auto">
              <a:xfrm>
                <a:off x="7933" y="8864"/>
                <a:ext cx="271" cy="87"/>
              </a:xfrm>
              <a:custGeom>
                <a:avLst/>
                <a:gdLst>
                  <a:gd name="T0" fmla="*/ 0 w 271"/>
                  <a:gd name="T1" fmla="*/ 0 h 87"/>
                  <a:gd name="T2" fmla="*/ 60 w 271"/>
                  <a:gd name="T3" fmla="*/ 0 h 87"/>
                  <a:gd name="T4" fmla="*/ 48 w 271"/>
                  <a:gd name="T5" fmla="*/ 15 h 87"/>
                  <a:gd name="T6" fmla="*/ 271 w 271"/>
                  <a:gd name="T7" fmla="*/ 65 h 87"/>
                  <a:gd name="T8" fmla="*/ 257 w 271"/>
                  <a:gd name="T9" fmla="*/ 87 h 87"/>
                  <a:gd name="T10" fmla="*/ 228 w 271"/>
                  <a:gd name="T11" fmla="*/ 87 h 87"/>
                  <a:gd name="T12" fmla="*/ 221 w 271"/>
                  <a:gd name="T13" fmla="*/ 72 h 87"/>
                  <a:gd name="T14" fmla="*/ 56 w 271"/>
                  <a:gd name="T15" fmla="*/ 46 h 87"/>
                  <a:gd name="T16" fmla="*/ 0 60000 65536"/>
                  <a:gd name="T17" fmla="*/ 0 60000 65536"/>
                  <a:gd name="T18" fmla="*/ 0 60000 65536"/>
                  <a:gd name="T19" fmla="*/ 0 60000 65536"/>
                  <a:gd name="T20" fmla="*/ 0 60000 65536"/>
                  <a:gd name="T21" fmla="*/ 0 60000 65536"/>
                  <a:gd name="T22" fmla="*/ 0 60000 65536"/>
                  <a:gd name="T23" fmla="*/ 0 60000 65536"/>
                  <a:gd name="T24" fmla="*/ 0 w 271"/>
                  <a:gd name="T25" fmla="*/ 0 h 87"/>
                  <a:gd name="T26" fmla="*/ 271 w 271"/>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1" h="87">
                    <a:moveTo>
                      <a:pt x="0" y="0"/>
                    </a:moveTo>
                    <a:lnTo>
                      <a:pt x="60" y="0"/>
                    </a:lnTo>
                    <a:lnTo>
                      <a:pt x="48" y="15"/>
                    </a:lnTo>
                    <a:lnTo>
                      <a:pt x="271" y="65"/>
                    </a:lnTo>
                    <a:lnTo>
                      <a:pt x="257" y="87"/>
                    </a:lnTo>
                    <a:lnTo>
                      <a:pt x="228" y="87"/>
                    </a:lnTo>
                    <a:lnTo>
                      <a:pt x="221" y="72"/>
                    </a:lnTo>
                    <a:lnTo>
                      <a:pt x="56" y="46"/>
                    </a:lnTo>
                  </a:path>
                </a:pathLst>
              </a:custGeom>
              <a:noFill/>
              <a:ln w="1270">
                <a:solidFill>
                  <a:srgbClr val="000000"/>
                </a:solidFill>
                <a:round/>
                <a:headEnd/>
                <a:tailEnd/>
              </a:ln>
            </p:spPr>
            <p:txBody>
              <a:bodyPr/>
              <a:lstStyle/>
              <a:p>
                <a:endParaRPr lang="en-US"/>
              </a:p>
            </p:txBody>
          </p:sp>
          <p:sp>
            <p:nvSpPr>
              <p:cNvPr id="1175" name="Freeform 224"/>
              <p:cNvSpPr>
                <a:spLocks noChangeAspect="1"/>
              </p:cNvSpPr>
              <p:nvPr/>
            </p:nvSpPr>
            <p:spPr bwMode="auto">
              <a:xfrm>
                <a:off x="7720" y="8867"/>
                <a:ext cx="223" cy="84"/>
              </a:xfrm>
              <a:custGeom>
                <a:avLst/>
                <a:gdLst>
                  <a:gd name="T0" fmla="*/ 223 w 223"/>
                  <a:gd name="T1" fmla="*/ 0 h 84"/>
                  <a:gd name="T2" fmla="*/ 177 w 223"/>
                  <a:gd name="T3" fmla="*/ 0 h 84"/>
                  <a:gd name="T4" fmla="*/ 185 w 223"/>
                  <a:gd name="T5" fmla="*/ 14 h 84"/>
                  <a:gd name="T6" fmla="*/ 0 w 223"/>
                  <a:gd name="T7" fmla="*/ 62 h 84"/>
                  <a:gd name="T8" fmla="*/ 12 w 223"/>
                  <a:gd name="T9" fmla="*/ 84 h 84"/>
                  <a:gd name="T10" fmla="*/ 33 w 223"/>
                  <a:gd name="T11" fmla="*/ 84 h 84"/>
                  <a:gd name="T12" fmla="*/ 43 w 223"/>
                  <a:gd name="T13" fmla="*/ 72 h 84"/>
                  <a:gd name="T14" fmla="*/ 177 w 223"/>
                  <a:gd name="T15" fmla="*/ 43 h 84"/>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84"/>
                  <a:gd name="T26" fmla="*/ 223 w 223"/>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84">
                    <a:moveTo>
                      <a:pt x="223" y="0"/>
                    </a:moveTo>
                    <a:lnTo>
                      <a:pt x="177" y="0"/>
                    </a:lnTo>
                    <a:lnTo>
                      <a:pt x="185" y="14"/>
                    </a:lnTo>
                    <a:lnTo>
                      <a:pt x="0" y="62"/>
                    </a:lnTo>
                    <a:lnTo>
                      <a:pt x="12" y="84"/>
                    </a:lnTo>
                    <a:lnTo>
                      <a:pt x="33" y="84"/>
                    </a:lnTo>
                    <a:lnTo>
                      <a:pt x="43" y="72"/>
                    </a:lnTo>
                    <a:lnTo>
                      <a:pt x="177" y="43"/>
                    </a:lnTo>
                  </a:path>
                </a:pathLst>
              </a:custGeom>
              <a:noFill/>
              <a:ln w="1270">
                <a:solidFill>
                  <a:srgbClr val="000000"/>
                </a:solidFill>
                <a:round/>
                <a:headEnd/>
                <a:tailEnd/>
              </a:ln>
            </p:spPr>
            <p:txBody>
              <a:bodyPr/>
              <a:lstStyle/>
              <a:p>
                <a:endParaRPr lang="en-US"/>
              </a:p>
            </p:txBody>
          </p:sp>
        </p:grpSp>
        <p:sp>
          <p:nvSpPr>
            <p:cNvPr id="1167" name="Line 225"/>
            <p:cNvSpPr>
              <a:spLocks noChangeAspect="1" noChangeShapeType="1"/>
            </p:cNvSpPr>
            <p:nvPr/>
          </p:nvSpPr>
          <p:spPr bwMode="auto">
            <a:xfrm flipH="1">
              <a:off x="6463861" y="2970213"/>
              <a:ext cx="71881" cy="0"/>
            </a:xfrm>
            <a:prstGeom prst="line">
              <a:avLst/>
            </a:prstGeom>
            <a:noFill/>
            <a:ln w="1270">
              <a:solidFill>
                <a:srgbClr val="000000"/>
              </a:solidFill>
              <a:round/>
              <a:headEnd/>
              <a:tailEnd/>
            </a:ln>
          </p:spPr>
          <p:txBody>
            <a:bodyPr/>
            <a:lstStyle/>
            <a:p>
              <a:endParaRPr lang="en-US"/>
            </a:p>
          </p:txBody>
        </p:sp>
        <p:sp>
          <p:nvSpPr>
            <p:cNvPr id="1168" name="Freeform 226"/>
            <p:cNvSpPr>
              <a:spLocks noChangeAspect="1"/>
            </p:cNvSpPr>
            <p:nvPr/>
          </p:nvSpPr>
          <p:spPr bwMode="auto">
            <a:xfrm>
              <a:off x="6471196" y="2943226"/>
              <a:ext cx="14670" cy="26988"/>
            </a:xfrm>
            <a:custGeom>
              <a:avLst/>
              <a:gdLst>
                <a:gd name="T0" fmla="*/ 0 w 19"/>
                <a:gd name="T1" fmla="*/ 0 h 29"/>
                <a:gd name="T2" fmla="*/ 1 w 19"/>
                <a:gd name="T3" fmla="*/ 0 h 29"/>
                <a:gd name="T4" fmla="*/ 1 w 19"/>
                <a:gd name="T5" fmla="*/ 1 h 29"/>
                <a:gd name="T6" fmla="*/ 0 60000 65536"/>
                <a:gd name="T7" fmla="*/ 0 60000 65536"/>
                <a:gd name="T8" fmla="*/ 0 60000 65536"/>
                <a:gd name="T9" fmla="*/ 0 w 19"/>
                <a:gd name="T10" fmla="*/ 0 h 29"/>
                <a:gd name="T11" fmla="*/ 19 w 19"/>
                <a:gd name="T12" fmla="*/ 29 h 29"/>
              </a:gdLst>
              <a:ahLst/>
              <a:cxnLst>
                <a:cxn ang="T6">
                  <a:pos x="T0" y="T1"/>
                </a:cxn>
                <a:cxn ang="T7">
                  <a:pos x="T2" y="T3"/>
                </a:cxn>
                <a:cxn ang="T8">
                  <a:pos x="T4" y="T5"/>
                </a:cxn>
              </a:cxnLst>
              <a:rect l="T9" t="T10" r="T11" b="T12"/>
              <a:pathLst>
                <a:path w="19" h="29">
                  <a:moveTo>
                    <a:pt x="0" y="0"/>
                  </a:moveTo>
                  <a:lnTo>
                    <a:pt x="19" y="0"/>
                  </a:lnTo>
                  <a:lnTo>
                    <a:pt x="19" y="29"/>
                  </a:lnTo>
                </a:path>
              </a:pathLst>
            </a:custGeom>
            <a:noFill/>
            <a:ln w="1270">
              <a:solidFill>
                <a:srgbClr val="000000"/>
              </a:solidFill>
              <a:round/>
              <a:headEnd/>
              <a:tailEnd/>
            </a:ln>
          </p:spPr>
          <p:txBody>
            <a:bodyPr/>
            <a:lstStyle/>
            <a:p>
              <a:endParaRPr lang="en-US"/>
            </a:p>
          </p:txBody>
        </p:sp>
        <p:sp>
          <p:nvSpPr>
            <p:cNvPr id="1169" name="Freeform 227"/>
            <p:cNvSpPr>
              <a:spLocks noChangeAspect="1"/>
            </p:cNvSpPr>
            <p:nvPr/>
          </p:nvSpPr>
          <p:spPr bwMode="auto">
            <a:xfrm>
              <a:off x="6522539" y="2943226"/>
              <a:ext cx="5868" cy="26988"/>
            </a:xfrm>
            <a:custGeom>
              <a:avLst/>
              <a:gdLst>
                <a:gd name="T0" fmla="*/ 0 w 9"/>
                <a:gd name="T1" fmla="*/ 0 h 29"/>
                <a:gd name="T2" fmla="*/ 0 w 9"/>
                <a:gd name="T3" fmla="*/ 0 h 29"/>
                <a:gd name="T4" fmla="*/ 0 w 9"/>
                <a:gd name="T5" fmla="*/ 1 h 29"/>
                <a:gd name="T6" fmla="*/ 0 60000 65536"/>
                <a:gd name="T7" fmla="*/ 0 60000 65536"/>
                <a:gd name="T8" fmla="*/ 0 60000 65536"/>
                <a:gd name="T9" fmla="*/ 0 w 9"/>
                <a:gd name="T10" fmla="*/ 0 h 29"/>
                <a:gd name="T11" fmla="*/ 9 w 9"/>
                <a:gd name="T12" fmla="*/ 29 h 29"/>
              </a:gdLst>
              <a:ahLst/>
              <a:cxnLst>
                <a:cxn ang="T6">
                  <a:pos x="T0" y="T1"/>
                </a:cxn>
                <a:cxn ang="T7">
                  <a:pos x="T2" y="T3"/>
                </a:cxn>
                <a:cxn ang="T8">
                  <a:pos x="T4" y="T5"/>
                </a:cxn>
              </a:cxnLst>
              <a:rect l="T9" t="T10" r="T11" b="T12"/>
              <a:pathLst>
                <a:path w="9" h="29">
                  <a:moveTo>
                    <a:pt x="9" y="0"/>
                  </a:moveTo>
                  <a:lnTo>
                    <a:pt x="0" y="0"/>
                  </a:lnTo>
                  <a:lnTo>
                    <a:pt x="0" y="29"/>
                  </a:lnTo>
                </a:path>
              </a:pathLst>
            </a:custGeom>
            <a:noFill/>
            <a:ln w="1270">
              <a:solidFill>
                <a:srgbClr val="000000"/>
              </a:solidFill>
              <a:round/>
              <a:headEnd/>
              <a:tailEnd/>
            </a:ln>
          </p:spPr>
          <p:txBody>
            <a:bodyPr/>
            <a:lstStyle/>
            <a:p>
              <a:endParaRPr lang="en-US"/>
            </a:p>
          </p:txBody>
        </p:sp>
        <p:sp>
          <p:nvSpPr>
            <p:cNvPr id="1170" name="Freeform 228"/>
            <p:cNvSpPr>
              <a:spLocks noChangeAspect="1"/>
            </p:cNvSpPr>
            <p:nvPr/>
          </p:nvSpPr>
          <p:spPr bwMode="auto">
            <a:xfrm>
              <a:off x="6526940" y="2970213"/>
              <a:ext cx="39608" cy="15875"/>
            </a:xfrm>
            <a:custGeom>
              <a:avLst/>
              <a:gdLst>
                <a:gd name="T0" fmla="*/ 0 w 50"/>
                <a:gd name="T1" fmla="*/ 0 h 19"/>
                <a:gd name="T2" fmla="*/ 1 w 50"/>
                <a:gd name="T3" fmla="*/ 1 h 19"/>
                <a:gd name="T4" fmla="*/ 1 w 50"/>
                <a:gd name="T5" fmla="*/ 1 h 19"/>
                <a:gd name="T6" fmla="*/ 1 w 50"/>
                <a:gd name="T7" fmla="*/ 1 h 19"/>
                <a:gd name="T8" fmla="*/ 1 w 50"/>
                <a:gd name="T9" fmla="*/ 1 h 19"/>
                <a:gd name="T10" fmla="*/ 1 w 50"/>
                <a:gd name="T11" fmla="*/ 1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0" y="0"/>
                  </a:moveTo>
                  <a:lnTo>
                    <a:pt x="31" y="12"/>
                  </a:lnTo>
                  <a:lnTo>
                    <a:pt x="34" y="19"/>
                  </a:lnTo>
                  <a:lnTo>
                    <a:pt x="43" y="19"/>
                  </a:lnTo>
                  <a:lnTo>
                    <a:pt x="50" y="14"/>
                  </a:lnTo>
                  <a:lnTo>
                    <a:pt x="38" y="5"/>
                  </a:lnTo>
                </a:path>
              </a:pathLst>
            </a:custGeom>
            <a:noFill/>
            <a:ln w="1270">
              <a:solidFill>
                <a:srgbClr val="000000"/>
              </a:solidFill>
              <a:round/>
              <a:headEnd/>
              <a:tailEnd/>
            </a:ln>
          </p:spPr>
          <p:txBody>
            <a:bodyPr/>
            <a:lstStyle/>
            <a:p>
              <a:endParaRPr lang="en-US"/>
            </a:p>
          </p:txBody>
        </p:sp>
      </p:grpSp>
      <p:grpSp>
        <p:nvGrpSpPr>
          <p:cNvPr id="10" name="Group 102"/>
          <p:cNvGrpSpPr/>
          <p:nvPr/>
        </p:nvGrpSpPr>
        <p:grpSpPr>
          <a:xfrm>
            <a:off x="1354138" y="4919663"/>
            <a:ext cx="5029200" cy="1260474"/>
            <a:chOff x="1354138" y="4633913"/>
            <a:chExt cx="5029200" cy="1260474"/>
          </a:xfrm>
        </p:grpSpPr>
        <p:sp>
          <p:nvSpPr>
            <p:cNvPr id="100" name="Oval 126"/>
            <p:cNvSpPr>
              <a:spLocks noChangeArrowheads="1"/>
            </p:cNvSpPr>
            <p:nvPr/>
          </p:nvSpPr>
          <p:spPr bwMode="auto">
            <a:xfrm rot="518282">
              <a:off x="5262563" y="4633913"/>
              <a:ext cx="1120775" cy="219075"/>
            </a:xfrm>
            <a:prstGeom prst="ellipse">
              <a:avLst/>
            </a:prstGeom>
            <a:solidFill>
              <a:srgbClr val="DBD600">
                <a:alpha val="50195"/>
              </a:srgbClr>
            </a:solidFill>
            <a:ln w="9525">
              <a:solidFill>
                <a:srgbClr val="000000"/>
              </a:solidFill>
              <a:round/>
              <a:headEnd/>
              <a:tailEnd/>
            </a:ln>
          </p:spPr>
          <p:txBody>
            <a:bodyPr wrap="none" anchor="ctr"/>
            <a:lstStyle/>
            <a:p>
              <a:endParaRPr lang="en-US"/>
            </a:p>
          </p:txBody>
        </p:sp>
        <p:sp>
          <p:nvSpPr>
            <p:cNvPr id="101" name="Rectangle 239"/>
            <p:cNvSpPr>
              <a:spLocks noChangeArrowheads="1"/>
            </p:cNvSpPr>
            <p:nvPr/>
          </p:nvSpPr>
          <p:spPr bwMode="auto">
            <a:xfrm>
              <a:off x="3460750" y="5448299"/>
              <a:ext cx="1549400" cy="369332"/>
            </a:xfrm>
            <a:prstGeom prst="rect">
              <a:avLst/>
            </a:prstGeom>
            <a:noFill/>
            <a:ln w="9525">
              <a:noFill/>
              <a:miter lim="800000"/>
              <a:headEnd/>
              <a:tailEnd/>
            </a:ln>
          </p:spPr>
          <p:txBody>
            <a:bodyPr wrap="square" lIns="0" tIns="0" rIns="0" bIns="0">
              <a:spAutoFit/>
            </a:bodyPr>
            <a:lstStyle/>
            <a:p>
              <a:pPr algn="r" eaLnBrk="0" hangingPunct="0"/>
              <a:r>
                <a:rPr lang="en-GB" sz="1200" dirty="0" smtClean="0"/>
                <a:t>Shape of curve is position dependant</a:t>
              </a:r>
              <a:endParaRPr lang="en-GB" sz="1200" dirty="0"/>
            </a:p>
          </p:txBody>
        </p:sp>
        <p:sp>
          <p:nvSpPr>
            <p:cNvPr id="102" name="Freeform 101"/>
            <p:cNvSpPr/>
            <p:nvPr/>
          </p:nvSpPr>
          <p:spPr>
            <a:xfrm>
              <a:off x="1354138" y="4743450"/>
              <a:ext cx="4075112" cy="1150937"/>
            </a:xfrm>
            <a:custGeom>
              <a:avLst/>
              <a:gdLst>
                <a:gd name="connsiteX0" fmla="*/ 26987 w 4075112"/>
                <a:gd name="connsiteY0" fmla="*/ 0 h 1150937"/>
                <a:gd name="connsiteX1" fmla="*/ 674687 w 4075112"/>
                <a:gd name="connsiteY1" fmla="*/ 1133475 h 1150937"/>
                <a:gd name="connsiteX2" fmla="*/ 4075112 w 4075112"/>
                <a:gd name="connsiteY2" fmla="*/ 104775 h 1150937"/>
              </a:gdLst>
              <a:ahLst/>
              <a:cxnLst>
                <a:cxn ang="0">
                  <a:pos x="connsiteX0" y="connsiteY0"/>
                </a:cxn>
                <a:cxn ang="0">
                  <a:pos x="connsiteX1" y="connsiteY1"/>
                </a:cxn>
                <a:cxn ang="0">
                  <a:pos x="connsiteX2" y="connsiteY2"/>
                </a:cxn>
              </a:cxnLst>
              <a:rect l="l" t="t" r="r" b="b"/>
              <a:pathLst>
                <a:path w="4075112" h="1150937">
                  <a:moveTo>
                    <a:pt x="26987" y="0"/>
                  </a:moveTo>
                  <a:cubicBezTo>
                    <a:pt x="13493" y="558006"/>
                    <a:pt x="0" y="1116013"/>
                    <a:pt x="674687" y="1133475"/>
                  </a:cubicBezTo>
                  <a:cubicBezTo>
                    <a:pt x="1349374" y="1150937"/>
                    <a:pt x="2712243" y="627856"/>
                    <a:pt x="4075112" y="104775"/>
                  </a:cubicBezTo>
                </a:path>
              </a:pathLst>
            </a:cu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6" name="Title 21"/>
          <p:cNvSpPr>
            <a:spLocks noGrp="1"/>
          </p:cNvSpPr>
          <p:nvPr>
            <p:ph type="title"/>
          </p:nvPr>
        </p:nvSpPr>
        <p:spPr>
          <a:xfrm>
            <a:off x="1446214" y="332656"/>
            <a:ext cx="7240586" cy="505544"/>
          </a:xfrm>
        </p:spPr>
        <p:txBody>
          <a:bodyPr>
            <a:normAutofit/>
          </a:bodyPr>
          <a:lstStyle/>
          <a:p>
            <a:r>
              <a:rPr lang="en-US" dirty="0">
                <a:latin typeface="Cambria" pitchFamily="18" charset="0"/>
              </a:rPr>
              <a:t>Single Satellite </a:t>
            </a:r>
            <a:r>
              <a:rPr lang="en-US" dirty="0" smtClean="0">
                <a:latin typeface="Cambria" pitchFamily="18" charset="0"/>
              </a:rPr>
              <a:t>Geolocation </a:t>
            </a:r>
            <a:r>
              <a:rPr lang="en-US" sz="1600" dirty="0" smtClean="0">
                <a:latin typeface="Cambria" pitchFamily="18" charset="0"/>
              </a:rPr>
              <a:t>(1/2)</a:t>
            </a:r>
            <a:endParaRPr lang="en-US" sz="1600" dirty="0">
              <a:latin typeface="Cambria" pitchFamily="18" charset="0"/>
            </a:endParaRPr>
          </a:p>
        </p:txBody>
      </p:sp>
      <p:sp>
        <p:nvSpPr>
          <p:cNvPr id="103" name="Content Placeholder 2"/>
          <p:cNvSpPr txBox="1">
            <a:spLocks/>
          </p:cNvSpPr>
          <p:nvPr/>
        </p:nvSpPr>
        <p:spPr>
          <a:xfrm>
            <a:off x="0" y="1200149"/>
            <a:ext cx="8391525" cy="723901"/>
          </a:xfrm>
          <a:prstGeom prst="rect">
            <a:avLst/>
          </a:prstGeom>
        </p:spPr>
        <p:txBody>
          <a:bodyPr vert="horz" lIns="91440" tIns="45720" rIns="91440" bIns="45720" rtlCol="0">
            <a:noAutofit/>
          </a:bodyPr>
          <a:lstStyle/>
          <a:p>
            <a:pPr marL="742950" marR="0" lvl="1" indent="-28575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sng" strike="noStrike" kern="1200" cap="none" spc="0" normalizeH="0" baseline="0" noProof="0" dirty="0" smtClean="0">
                <a:ln>
                  <a:noFill/>
                </a:ln>
                <a:solidFill>
                  <a:schemeClr val="tx2">
                    <a:lumMod val="60000"/>
                    <a:lumOff val="40000"/>
                  </a:schemeClr>
                </a:solidFill>
                <a:effectLst/>
                <a:uLnTx/>
                <a:uFillTx/>
                <a:latin typeface="+mn-lt"/>
                <a:ea typeface="+mn-ea"/>
                <a:cs typeface="+mn-cs"/>
              </a:rPr>
              <a:t>LEO</a:t>
            </a:r>
            <a:r>
              <a:rPr kumimoji="0" lang="en-US" sz="2400" b="0" i="1" u="sng" strike="noStrike" kern="1200" cap="none" spc="0" normalizeH="0" noProof="0" dirty="0" smtClean="0">
                <a:ln>
                  <a:noFill/>
                </a:ln>
                <a:solidFill>
                  <a:schemeClr val="tx2">
                    <a:lumMod val="60000"/>
                    <a:lumOff val="40000"/>
                  </a:schemeClr>
                </a:solidFill>
                <a:effectLst/>
                <a:uLnTx/>
                <a:uFillTx/>
                <a:latin typeface="+mn-lt"/>
                <a:ea typeface="+mn-ea"/>
                <a:cs typeface="+mn-cs"/>
              </a:rPr>
              <a:t> or MEO</a:t>
            </a:r>
            <a:r>
              <a:rPr kumimoji="0" lang="en-US" sz="2400" b="0" i="1"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a:t>
            </a:r>
          </a:p>
        </p:txBody>
      </p:sp>
    </p:spTree>
    <p:extLst>
      <p:ext uri="{BB962C8B-B14F-4D97-AF65-F5344CB8AC3E}">
        <p14:creationId xmlns:p14="http://schemas.microsoft.com/office/powerpoint/2010/main" val="11903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94"/>
                                        </p:tgtEl>
                                        <p:attrNameLst>
                                          <p:attrName>style.visibility</p:attrName>
                                        </p:attrNameLst>
                                      </p:cBhvr>
                                      <p:to>
                                        <p:strVal val="visible"/>
                                      </p:to>
                                    </p:set>
                                    <p:animEffect transition="in" filter="wipe(down)">
                                      <p:cBhvr>
                                        <p:cTn id="7" dur="500"/>
                                        <p:tgtEl>
                                          <p:spTgt spid="1194"/>
                                        </p:tgtEl>
                                      </p:cBhvr>
                                    </p:animEffect>
                                  </p:childTnLst>
                                  <p:subTnLst>
                                    <p:set>
                                      <p:cBhvr override="childStyle">
                                        <p:cTn dur="1" fill="hold" display="0" masterRel="nextClick" afterEffect="1"/>
                                        <p:tgtEl>
                                          <p:spTgt spid="1194"/>
                                        </p:tgtEl>
                                        <p:attrNameLst>
                                          <p:attrName>style.visibility</p:attrName>
                                        </p:attrNameLst>
                                      </p:cBhvr>
                                      <p:to>
                                        <p:strVal val="hidden"/>
                                      </p:to>
                                    </p:set>
                                  </p:sub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5"/>
                                        </p:tgtEl>
                                        <p:attrNameLst>
                                          <p:attrName>style.visibility</p:attrName>
                                        </p:attrNameLst>
                                      </p:cBhvr>
                                      <p:to>
                                        <p:strVal val="visible"/>
                                      </p:to>
                                    </p:set>
                                    <p:animEffect transition="in" filter="wipe(up)">
                                      <p:cBhvr>
                                        <p:cTn id="11" dur="500"/>
                                        <p:tgtEl>
                                          <p:spTgt spid="1195"/>
                                        </p:tgtEl>
                                      </p:cBhvr>
                                    </p:animEffect>
                                  </p:childTnLst>
                                  <p:subTnLst>
                                    <p:set>
                                      <p:cBhvr override="childStyle">
                                        <p:cTn dur="1" fill="hold" display="0" masterRel="nextClick" afterEffect="1"/>
                                        <p:tgtEl>
                                          <p:spTgt spid="1195"/>
                                        </p:tgtEl>
                                        <p:attrNameLst>
                                          <p:attrName>style.visibility</p:attrName>
                                        </p:attrNameLst>
                                      </p:cBhvr>
                                      <p:to>
                                        <p:strVal val="hidden"/>
                                      </p:to>
                                    </p:set>
                                  </p:sub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2.5E-6 -4.44444E-6 C 0.08055 -0.05601 0.16111 -0.11203 0.25729 -0.11388 C 0.35347 -0.11574 0.46527 -0.06342 0.57708 -0.01111 " pathEditMode="relative" ptsTypes="aaA">
                                      <p:cBhvr>
                                        <p:cTn id="22" dur="3000" fill="hold"/>
                                        <p:tgtEl>
                                          <p:spTgt spid="5"/>
                                        </p:tgtEl>
                                        <p:attrNameLst>
                                          <p:attrName>ppt_x</p:attrName>
                                          <p:attrName>ppt_y</p:attrName>
                                        </p:attrNameLst>
                                      </p:cBhvr>
                                    </p:animMotion>
                                  </p:childTnLst>
                                </p:cTn>
                              </p:par>
                              <p:par>
                                <p:cTn id="23" presetID="22" presetClass="entr" presetSubtype="8"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3000"/>
                                        <p:tgtEl>
                                          <p:spTgt spid="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 grpId="0" animBg="1"/>
      <p:bldP spid="1195" grpId="0" animBg="1"/>
      <p:bldP spid="95" grpId="0" animBg="1"/>
      <p:bldP spid="97" grpId="0"/>
      <p:bldP spid="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Freeform 2"/>
          <p:cNvSpPr>
            <a:spLocks noChangeAspect="1"/>
          </p:cNvSpPr>
          <p:nvPr/>
        </p:nvSpPr>
        <p:spPr bwMode="auto">
          <a:xfrm>
            <a:off x="1954213" y="4522788"/>
            <a:ext cx="5216525" cy="706437"/>
          </a:xfrm>
          <a:custGeom>
            <a:avLst/>
            <a:gdLst>
              <a:gd name="T0" fmla="*/ 2147483647 w 6069"/>
              <a:gd name="T1" fmla="*/ 2147483647 h 783"/>
              <a:gd name="T2" fmla="*/ 2147483647 w 6069"/>
              <a:gd name="T3" fmla="*/ 2147483647 h 783"/>
              <a:gd name="T4" fmla="*/ 2147483647 w 6069"/>
              <a:gd name="T5" fmla="*/ 2147483647 h 783"/>
              <a:gd name="T6" fmla="*/ 2147483647 w 6069"/>
              <a:gd name="T7" fmla="*/ 2147483647 h 783"/>
              <a:gd name="T8" fmla="*/ 2147483647 w 6069"/>
              <a:gd name="T9" fmla="*/ 2147483647 h 783"/>
              <a:gd name="T10" fmla="*/ 2147483647 w 6069"/>
              <a:gd name="T11" fmla="*/ 2147483647 h 783"/>
              <a:gd name="T12" fmla="*/ 2147483647 w 6069"/>
              <a:gd name="T13" fmla="*/ 2147483647 h 783"/>
              <a:gd name="T14" fmla="*/ 2147483647 w 6069"/>
              <a:gd name="T15" fmla="*/ 2147483647 h 783"/>
              <a:gd name="T16" fmla="*/ 2147483647 w 6069"/>
              <a:gd name="T17" fmla="*/ 2147483647 h 783"/>
              <a:gd name="T18" fmla="*/ 2147483647 w 6069"/>
              <a:gd name="T19" fmla="*/ 2147483647 h 783"/>
              <a:gd name="T20" fmla="*/ 2147483647 w 6069"/>
              <a:gd name="T21" fmla="*/ 2147483647 h 783"/>
              <a:gd name="T22" fmla="*/ 2147483647 w 6069"/>
              <a:gd name="T23" fmla="*/ 2147483647 h 783"/>
              <a:gd name="T24" fmla="*/ 2147483647 w 6069"/>
              <a:gd name="T25" fmla="*/ 2147483647 h 783"/>
              <a:gd name="T26" fmla="*/ 2147483647 w 6069"/>
              <a:gd name="T27" fmla="*/ 2147483647 h 783"/>
              <a:gd name="T28" fmla="*/ 2147483647 w 6069"/>
              <a:gd name="T29" fmla="*/ 2147483647 h 783"/>
              <a:gd name="T30" fmla="*/ 2147483647 w 6069"/>
              <a:gd name="T31" fmla="*/ 2147483647 h 783"/>
              <a:gd name="T32" fmla="*/ 2147483647 w 6069"/>
              <a:gd name="T33" fmla="*/ 2147483647 h 783"/>
              <a:gd name="T34" fmla="*/ 2147483647 w 6069"/>
              <a:gd name="T35" fmla="*/ 2147483647 h 783"/>
              <a:gd name="T36" fmla="*/ 2147483647 w 6069"/>
              <a:gd name="T37" fmla="*/ 2147483647 h 783"/>
              <a:gd name="T38" fmla="*/ 2147483647 w 6069"/>
              <a:gd name="T39" fmla="*/ 2147483647 h 783"/>
              <a:gd name="T40" fmla="*/ 2147483647 w 6069"/>
              <a:gd name="T41" fmla="*/ 2147483647 h 783"/>
              <a:gd name="T42" fmla="*/ 2147483647 w 6069"/>
              <a:gd name="T43" fmla="*/ 2147483647 h 783"/>
              <a:gd name="T44" fmla="*/ 2147483647 w 6069"/>
              <a:gd name="T45" fmla="*/ 2147483647 h 783"/>
              <a:gd name="T46" fmla="*/ 2147483647 w 6069"/>
              <a:gd name="T47" fmla="*/ 2147483647 h 783"/>
              <a:gd name="T48" fmla="*/ 2147483647 w 6069"/>
              <a:gd name="T49" fmla="*/ 2147483647 h 783"/>
              <a:gd name="T50" fmla="*/ 2147483647 w 6069"/>
              <a:gd name="T51" fmla="*/ 2147483647 h 783"/>
              <a:gd name="T52" fmla="*/ 2147483647 w 6069"/>
              <a:gd name="T53" fmla="*/ 2147483647 h 783"/>
              <a:gd name="T54" fmla="*/ 2147483647 w 6069"/>
              <a:gd name="T55" fmla="*/ 2147483647 h 783"/>
              <a:gd name="T56" fmla="*/ 2147483647 w 6069"/>
              <a:gd name="T57" fmla="*/ 2147483647 h 783"/>
              <a:gd name="T58" fmla="*/ 2147483647 w 6069"/>
              <a:gd name="T59" fmla="*/ 2147483647 h 783"/>
              <a:gd name="T60" fmla="*/ 2147483647 w 6069"/>
              <a:gd name="T61" fmla="*/ 2147483647 h 783"/>
              <a:gd name="T62" fmla="*/ 2147483647 w 6069"/>
              <a:gd name="T63" fmla="*/ 2147483647 h 7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69"/>
              <a:gd name="T97" fmla="*/ 0 h 783"/>
              <a:gd name="T98" fmla="*/ 6069 w 6069"/>
              <a:gd name="T99" fmla="*/ 783 h 7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69" h="783">
                <a:moveTo>
                  <a:pt x="6069" y="389"/>
                </a:moveTo>
                <a:lnTo>
                  <a:pt x="6055" y="353"/>
                </a:lnTo>
                <a:lnTo>
                  <a:pt x="6009" y="315"/>
                </a:lnTo>
                <a:lnTo>
                  <a:pt x="5935" y="274"/>
                </a:lnTo>
                <a:lnTo>
                  <a:pt x="5834" y="240"/>
                </a:lnTo>
                <a:lnTo>
                  <a:pt x="5704" y="207"/>
                </a:lnTo>
                <a:lnTo>
                  <a:pt x="5551" y="175"/>
                </a:lnTo>
                <a:lnTo>
                  <a:pt x="5378" y="142"/>
                </a:lnTo>
                <a:lnTo>
                  <a:pt x="5184" y="118"/>
                </a:lnTo>
                <a:lnTo>
                  <a:pt x="4965" y="91"/>
                </a:lnTo>
                <a:lnTo>
                  <a:pt x="4733" y="67"/>
                </a:lnTo>
                <a:lnTo>
                  <a:pt x="4483" y="51"/>
                </a:lnTo>
                <a:lnTo>
                  <a:pt x="4219" y="31"/>
                </a:lnTo>
                <a:lnTo>
                  <a:pt x="3938" y="17"/>
                </a:lnTo>
                <a:lnTo>
                  <a:pt x="3648" y="10"/>
                </a:lnTo>
                <a:lnTo>
                  <a:pt x="3348" y="3"/>
                </a:lnTo>
                <a:lnTo>
                  <a:pt x="3036" y="0"/>
                </a:lnTo>
                <a:lnTo>
                  <a:pt x="2726" y="3"/>
                </a:lnTo>
                <a:lnTo>
                  <a:pt x="2426" y="10"/>
                </a:lnTo>
                <a:lnTo>
                  <a:pt x="2134" y="17"/>
                </a:lnTo>
                <a:lnTo>
                  <a:pt x="1855" y="31"/>
                </a:lnTo>
                <a:lnTo>
                  <a:pt x="1591" y="51"/>
                </a:lnTo>
                <a:lnTo>
                  <a:pt x="1339" y="67"/>
                </a:lnTo>
                <a:lnTo>
                  <a:pt x="1106" y="91"/>
                </a:lnTo>
                <a:lnTo>
                  <a:pt x="891" y="118"/>
                </a:lnTo>
                <a:lnTo>
                  <a:pt x="694" y="142"/>
                </a:lnTo>
                <a:lnTo>
                  <a:pt x="521" y="175"/>
                </a:lnTo>
                <a:lnTo>
                  <a:pt x="365" y="207"/>
                </a:lnTo>
                <a:lnTo>
                  <a:pt x="240" y="240"/>
                </a:lnTo>
                <a:lnTo>
                  <a:pt x="139" y="274"/>
                </a:lnTo>
                <a:lnTo>
                  <a:pt x="65" y="315"/>
                </a:lnTo>
                <a:lnTo>
                  <a:pt x="19" y="353"/>
                </a:lnTo>
                <a:lnTo>
                  <a:pt x="0" y="389"/>
                </a:lnTo>
                <a:lnTo>
                  <a:pt x="19" y="432"/>
                </a:lnTo>
                <a:lnTo>
                  <a:pt x="65" y="473"/>
                </a:lnTo>
                <a:lnTo>
                  <a:pt x="139" y="507"/>
                </a:lnTo>
                <a:lnTo>
                  <a:pt x="240" y="545"/>
                </a:lnTo>
                <a:lnTo>
                  <a:pt x="365" y="576"/>
                </a:lnTo>
                <a:lnTo>
                  <a:pt x="521" y="610"/>
                </a:lnTo>
                <a:lnTo>
                  <a:pt x="694" y="641"/>
                </a:lnTo>
                <a:lnTo>
                  <a:pt x="891" y="667"/>
                </a:lnTo>
                <a:lnTo>
                  <a:pt x="1106" y="691"/>
                </a:lnTo>
                <a:lnTo>
                  <a:pt x="1339" y="715"/>
                </a:lnTo>
                <a:lnTo>
                  <a:pt x="1591" y="735"/>
                </a:lnTo>
                <a:lnTo>
                  <a:pt x="1855" y="751"/>
                </a:lnTo>
                <a:lnTo>
                  <a:pt x="2134" y="766"/>
                </a:lnTo>
                <a:lnTo>
                  <a:pt x="2426" y="775"/>
                </a:lnTo>
                <a:lnTo>
                  <a:pt x="2726" y="780"/>
                </a:lnTo>
                <a:lnTo>
                  <a:pt x="3036" y="783"/>
                </a:lnTo>
                <a:lnTo>
                  <a:pt x="3348" y="780"/>
                </a:lnTo>
                <a:lnTo>
                  <a:pt x="3648" y="775"/>
                </a:lnTo>
                <a:lnTo>
                  <a:pt x="3938" y="766"/>
                </a:lnTo>
                <a:lnTo>
                  <a:pt x="4219" y="751"/>
                </a:lnTo>
                <a:lnTo>
                  <a:pt x="4483" y="735"/>
                </a:lnTo>
                <a:lnTo>
                  <a:pt x="4733" y="715"/>
                </a:lnTo>
                <a:lnTo>
                  <a:pt x="4965" y="691"/>
                </a:lnTo>
                <a:lnTo>
                  <a:pt x="5184" y="667"/>
                </a:lnTo>
                <a:lnTo>
                  <a:pt x="5378" y="641"/>
                </a:lnTo>
                <a:lnTo>
                  <a:pt x="5551" y="610"/>
                </a:lnTo>
                <a:lnTo>
                  <a:pt x="5704" y="576"/>
                </a:lnTo>
                <a:lnTo>
                  <a:pt x="5834" y="545"/>
                </a:lnTo>
                <a:lnTo>
                  <a:pt x="5935" y="507"/>
                </a:lnTo>
                <a:lnTo>
                  <a:pt x="6009" y="473"/>
                </a:lnTo>
                <a:lnTo>
                  <a:pt x="6055" y="432"/>
                </a:lnTo>
                <a:lnTo>
                  <a:pt x="6069" y="389"/>
                </a:lnTo>
                <a:close/>
              </a:path>
            </a:pathLst>
          </a:custGeom>
          <a:solidFill>
            <a:srgbClr val="DFDFDF"/>
          </a:solidFill>
          <a:ln w="1270">
            <a:solidFill>
              <a:srgbClr val="000000"/>
            </a:solidFill>
            <a:prstDash val="solid"/>
            <a:round/>
            <a:headEnd/>
            <a:tailEnd/>
          </a:ln>
        </p:spPr>
        <p:txBody>
          <a:bodyPr/>
          <a:lstStyle/>
          <a:p>
            <a:endParaRPr lang="en-US"/>
          </a:p>
        </p:txBody>
      </p:sp>
      <p:grpSp>
        <p:nvGrpSpPr>
          <p:cNvPr id="2" name="Group 1176"/>
          <p:cNvGrpSpPr/>
          <p:nvPr/>
        </p:nvGrpSpPr>
        <p:grpSpPr>
          <a:xfrm>
            <a:off x="2754313" y="2016125"/>
            <a:ext cx="781050" cy="928688"/>
            <a:chOff x="2620963" y="1720850"/>
            <a:chExt cx="781050" cy="928688"/>
          </a:xfrm>
        </p:grpSpPr>
        <p:sp>
          <p:nvSpPr>
            <p:cNvPr id="987" name="Freeform 4"/>
            <p:cNvSpPr>
              <a:spLocks noChangeAspect="1"/>
            </p:cNvSpPr>
            <p:nvPr/>
          </p:nvSpPr>
          <p:spPr bwMode="auto">
            <a:xfrm>
              <a:off x="3040063" y="2189163"/>
              <a:ext cx="142875" cy="176212"/>
            </a:xfrm>
            <a:custGeom>
              <a:avLst/>
              <a:gdLst>
                <a:gd name="T0" fmla="*/ 2147483647 w 187"/>
                <a:gd name="T1" fmla="*/ 2147483647 h 197"/>
                <a:gd name="T2" fmla="*/ 0 w 187"/>
                <a:gd name="T3" fmla="*/ 2147483647 h 197"/>
                <a:gd name="T4" fmla="*/ 2147483647 w 187"/>
                <a:gd name="T5" fmla="*/ 2147483647 h 197"/>
                <a:gd name="T6" fmla="*/ 2147483647 w 187"/>
                <a:gd name="T7" fmla="*/ 0 h 197"/>
                <a:gd name="T8" fmla="*/ 2147483647 w 187"/>
                <a:gd name="T9" fmla="*/ 2147483647 h 197"/>
                <a:gd name="T10" fmla="*/ 0 60000 65536"/>
                <a:gd name="T11" fmla="*/ 0 60000 65536"/>
                <a:gd name="T12" fmla="*/ 0 60000 65536"/>
                <a:gd name="T13" fmla="*/ 0 60000 65536"/>
                <a:gd name="T14" fmla="*/ 0 60000 65536"/>
                <a:gd name="T15" fmla="*/ 0 w 187"/>
                <a:gd name="T16" fmla="*/ 0 h 197"/>
                <a:gd name="T17" fmla="*/ 187 w 187"/>
                <a:gd name="T18" fmla="*/ 197 h 197"/>
              </a:gdLst>
              <a:ahLst/>
              <a:cxnLst>
                <a:cxn ang="T10">
                  <a:pos x="T0" y="T1"/>
                </a:cxn>
                <a:cxn ang="T11">
                  <a:pos x="T2" y="T3"/>
                </a:cxn>
                <a:cxn ang="T12">
                  <a:pos x="T4" y="T5"/>
                </a:cxn>
                <a:cxn ang="T13">
                  <a:pos x="T6" y="T7"/>
                </a:cxn>
                <a:cxn ang="T14">
                  <a:pos x="T8" y="T9"/>
                </a:cxn>
              </a:cxnLst>
              <a:rect l="T15" t="T16" r="T17" b="T18"/>
              <a:pathLst>
                <a:path w="187" h="197">
                  <a:moveTo>
                    <a:pt x="7" y="70"/>
                  </a:moveTo>
                  <a:lnTo>
                    <a:pt x="0" y="197"/>
                  </a:lnTo>
                  <a:lnTo>
                    <a:pt x="182" y="130"/>
                  </a:lnTo>
                  <a:lnTo>
                    <a:pt x="187" y="0"/>
                  </a:lnTo>
                  <a:lnTo>
                    <a:pt x="105" y="24"/>
                  </a:lnTo>
                </a:path>
              </a:pathLst>
            </a:custGeom>
            <a:gradFill rotWithShape="0">
              <a:gsLst>
                <a:gs pos="0">
                  <a:srgbClr val="767647"/>
                </a:gs>
                <a:gs pos="100000">
                  <a:srgbClr val="FFFF99"/>
                </a:gs>
              </a:gsLst>
              <a:lin ang="5400000" scaled="1"/>
            </a:gradFill>
            <a:ln w="1270">
              <a:noFill/>
              <a:prstDash val="solid"/>
              <a:round/>
              <a:headEnd/>
              <a:tailEnd/>
            </a:ln>
          </p:spPr>
          <p:txBody>
            <a:bodyPr/>
            <a:lstStyle/>
            <a:p>
              <a:endParaRPr lang="en-US"/>
            </a:p>
          </p:txBody>
        </p:sp>
        <p:sp>
          <p:nvSpPr>
            <p:cNvPr id="988" name="Freeform 5"/>
            <p:cNvSpPr>
              <a:spLocks noChangeAspect="1"/>
            </p:cNvSpPr>
            <p:nvPr/>
          </p:nvSpPr>
          <p:spPr bwMode="auto">
            <a:xfrm>
              <a:off x="2620963" y="1720850"/>
              <a:ext cx="498475" cy="554038"/>
            </a:xfrm>
            <a:custGeom>
              <a:avLst/>
              <a:gdLst>
                <a:gd name="T0" fmla="*/ 2147483647 w 650"/>
                <a:gd name="T1" fmla="*/ 0 h 612"/>
                <a:gd name="T2" fmla="*/ 2147483647 w 650"/>
                <a:gd name="T3" fmla="*/ 2147483647 h 612"/>
                <a:gd name="T4" fmla="*/ 2147483647 w 650"/>
                <a:gd name="T5" fmla="*/ 2147483647 h 612"/>
                <a:gd name="T6" fmla="*/ 0 w 650"/>
                <a:gd name="T7" fmla="*/ 2147483647 h 612"/>
                <a:gd name="T8" fmla="*/ 2147483647 w 650"/>
                <a:gd name="T9" fmla="*/ 0 h 612"/>
                <a:gd name="T10" fmla="*/ 0 60000 65536"/>
                <a:gd name="T11" fmla="*/ 0 60000 65536"/>
                <a:gd name="T12" fmla="*/ 0 60000 65536"/>
                <a:gd name="T13" fmla="*/ 0 60000 65536"/>
                <a:gd name="T14" fmla="*/ 0 60000 65536"/>
                <a:gd name="T15" fmla="*/ 0 w 650"/>
                <a:gd name="T16" fmla="*/ 0 h 612"/>
                <a:gd name="T17" fmla="*/ 650 w 650"/>
                <a:gd name="T18" fmla="*/ 612 h 612"/>
              </a:gdLst>
              <a:ahLst/>
              <a:cxnLst>
                <a:cxn ang="T10">
                  <a:pos x="T0" y="T1"/>
                </a:cxn>
                <a:cxn ang="T11">
                  <a:pos x="T2" y="T3"/>
                </a:cxn>
                <a:cxn ang="T12">
                  <a:pos x="T4" y="T5"/>
                </a:cxn>
                <a:cxn ang="T13">
                  <a:pos x="T6" y="T7"/>
                </a:cxn>
                <a:cxn ang="T14">
                  <a:pos x="T8" y="T9"/>
                </a:cxn>
              </a:cxnLst>
              <a:rect l="T15" t="T16" r="T17" b="T18"/>
              <a:pathLst>
                <a:path w="650" h="612">
                  <a:moveTo>
                    <a:pt x="199" y="0"/>
                  </a:moveTo>
                  <a:lnTo>
                    <a:pt x="650" y="542"/>
                  </a:lnTo>
                  <a:lnTo>
                    <a:pt x="494" y="612"/>
                  </a:lnTo>
                  <a:lnTo>
                    <a:pt x="0" y="105"/>
                  </a:lnTo>
                  <a:lnTo>
                    <a:pt x="194" y="0"/>
                  </a:lnTo>
                </a:path>
              </a:pathLst>
            </a:custGeom>
            <a:gradFill rotWithShape="0">
              <a:gsLst>
                <a:gs pos="0">
                  <a:srgbClr val="595959"/>
                </a:gs>
                <a:gs pos="100000">
                  <a:srgbClr val="C0C0C0"/>
                </a:gs>
              </a:gsLst>
              <a:lin ang="18900000" scaled="1"/>
            </a:gradFill>
            <a:ln w="1270">
              <a:solidFill>
                <a:srgbClr val="000000"/>
              </a:solidFill>
              <a:prstDash val="solid"/>
              <a:round/>
              <a:headEnd/>
              <a:tailEnd/>
            </a:ln>
          </p:spPr>
          <p:txBody>
            <a:bodyPr/>
            <a:lstStyle/>
            <a:p>
              <a:endParaRPr lang="en-US"/>
            </a:p>
          </p:txBody>
        </p:sp>
        <p:sp>
          <p:nvSpPr>
            <p:cNvPr id="989" name="Line 6"/>
            <p:cNvSpPr>
              <a:spLocks noChangeAspect="1" noChangeShapeType="1"/>
            </p:cNvSpPr>
            <p:nvPr/>
          </p:nvSpPr>
          <p:spPr bwMode="auto">
            <a:xfrm flipV="1">
              <a:off x="2703513" y="1828800"/>
              <a:ext cx="146050" cy="87313"/>
            </a:xfrm>
            <a:prstGeom prst="line">
              <a:avLst/>
            </a:prstGeom>
            <a:noFill/>
            <a:ln w="1270">
              <a:solidFill>
                <a:srgbClr val="000000"/>
              </a:solidFill>
              <a:round/>
              <a:headEnd/>
              <a:tailEnd/>
            </a:ln>
          </p:spPr>
          <p:txBody>
            <a:bodyPr/>
            <a:lstStyle/>
            <a:p>
              <a:endParaRPr lang="en-US"/>
            </a:p>
          </p:txBody>
        </p:sp>
        <p:sp>
          <p:nvSpPr>
            <p:cNvPr id="990" name="Line 7"/>
            <p:cNvSpPr>
              <a:spLocks noChangeAspect="1" noChangeShapeType="1"/>
            </p:cNvSpPr>
            <p:nvPr/>
          </p:nvSpPr>
          <p:spPr bwMode="auto">
            <a:xfrm flipV="1">
              <a:off x="2782888" y="1927225"/>
              <a:ext cx="136525" cy="80963"/>
            </a:xfrm>
            <a:prstGeom prst="line">
              <a:avLst/>
            </a:prstGeom>
            <a:noFill/>
            <a:ln w="1270">
              <a:solidFill>
                <a:srgbClr val="000000"/>
              </a:solidFill>
              <a:round/>
              <a:headEnd/>
              <a:tailEnd/>
            </a:ln>
          </p:spPr>
          <p:txBody>
            <a:bodyPr/>
            <a:lstStyle/>
            <a:p>
              <a:endParaRPr lang="en-US"/>
            </a:p>
          </p:txBody>
        </p:sp>
        <p:sp>
          <p:nvSpPr>
            <p:cNvPr id="991" name="Line 8"/>
            <p:cNvSpPr>
              <a:spLocks noChangeAspect="1" noChangeShapeType="1"/>
            </p:cNvSpPr>
            <p:nvPr/>
          </p:nvSpPr>
          <p:spPr bwMode="auto">
            <a:xfrm flipV="1">
              <a:off x="2849563" y="2012950"/>
              <a:ext cx="123825" cy="77788"/>
            </a:xfrm>
            <a:prstGeom prst="line">
              <a:avLst/>
            </a:prstGeom>
            <a:noFill/>
            <a:ln w="1270">
              <a:solidFill>
                <a:srgbClr val="000000"/>
              </a:solidFill>
              <a:round/>
              <a:headEnd/>
              <a:tailEnd/>
            </a:ln>
          </p:spPr>
          <p:txBody>
            <a:bodyPr/>
            <a:lstStyle/>
            <a:p>
              <a:endParaRPr lang="en-US"/>
            </a:p>
          </p:txBody>
        </p:sp>
        <p:sp>
          <p:nvSpPr>
            <p:cNvPr id="992" name="Line 9"/>
            <p:cNvSpPr>
              <a:spLocks noChangeAspect="1" noChangeShapeType="1"/>
            </p:cNvSpPr>
            <p:nvPr/>
          </p:nvSpPr>
          <p:spPr bwMode="auto">
            <a:xfrm flipV="1">
              <a:off x="2903538" y="2087563"/>
              <a:ext cx="125412" cy="68262"/>
            </a:xfrm>
            <a:prstGeom prst="line">
              <a:avLst/>
            </a:prstGeom>
            <a:noFill/>
            <a:ln w="1270">
              <a:solidFill>
                <a:srgbClr val="000000"/>
              </a:solidFill>
              <a:round/>
              <a:headEnd/>
              <a:tailEnd/>
            </a:ln>
          </p:spPr>
          <p:txBody>
            <a:bodyPr/>
            <a:lstStyle/>
            <a:p>
              <a:endParaRPr lang="en-US"/>
            </a:p>
          </p:txBody>
        </p:sp>
        <p:sp>
          <p:nvSpPr>
            <p:cNvPr id="993" name="Freeform 10"/>
            <p:cNvSpPr>
              <a:spLocks noChangeAspect="1"/>
            </p:cNvSpPr>
            <p:nvPr/>
          </p:nvSpPr>
          <p:spPr bwMode="auto">
            <a:xfrm>
              <a:off x="3003550" y="2211388"/>
              <a:ext cx="115888" cy="90487"/>
            </a:xfrm>
            <a:custGeom>
              <a:avLst/>
              <a:gdLst>
                <a:gd name="T0" fmla="*/ 0 w 151"/>
                <a:gd name="T1" fmla="*/ 2147483647 h 103"/>
                <a:gd name="T2" fmla="*/ 2147483647 w 151"/>
                <a:gd name="T3" fmla="*/ 2147483647 h 103"/>
                <a:gd name="T4" fmla="*/ 2147483647 w 151"/>
                <a:gd name="T5" fmla="*/ 0 h 103"/>
                <a:gd name="T6" fmla="*/ 0 60000 65536"/>
                <a:gd name="T7" fmla="*/ 0 60000 65536"/>
                <a:gd name="T8" fmla="*/ 0 60000 65536"/>
                <a:gd name="T9" fmla="*/ 0 w 151"/>
                <a:gd name="T10" fmla="*/ 0 h 103"/>
                <a:gd name="T11" fmla="*/ 151 w 151"/>
                <a:gd name="T12" fmla="*/ 103 h 103"/>
              </a:gdLst>
              <a:ahLst/>
              <a:cxnLst>
                <a:cxn ang="T6">
                  <a:pos x="T0" y="T1"/>
                </a:cxn>
                <a:cxn ang="T7">
                  <a:pos x="T2" y="T3"/>
                </a:cxn>
                <a:cxn ang="T8">
                  <a:pos x="T4" y="T5"/>
                </a:cxn>
              </a:cxnLst>
              <a:rect l="T9" t="T10" r="T11" b="T12"/>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a:p>
          </p:txBody>
        </p:sp>
        <p:sp>
          <p:nvSpPr>
            <p:cNvPr id="994" name="Freeform 11"/>
            <p:cNvSpPr>
              <a:spLocks noChangeAspect="1"/>
            </p:cNvSpPr>
            <p:nvPr/>
          </p:nvSpPr>
          <p:spPr bwMode="auto">
            <a:xfrm>
              <a:off x="3116263" y="2189163"/>
              <a:ext cx="127000" cy="263525"/>
            </a:xfrm>
            <a:custGeom>
              <a:avLst/>
              <a:gdLst>
                <a:gd name="T0" fmla="*/ 2147483647 w 164"/>
                <a:gd name="T1" fmla="*/ 0 h 293"/>
                <a:gd name="T2" fmla="*/ 2147483647 w 164"/>
                <a:gd name="T3" fmla="*/ 2147483647 h 293"/>
                <a:gd name="T4" fmla="*/ 2147483647 w 164"/>
                <a:gd name="T5" fmla="*/ 2147483647 h 293"/>
                <a:gd name="T6" fmla="*/ 0 w 164"/>
                <a:gd name="T7" fmla="*/ 2147483647 h 293"/>
                <a:gd name="T8" fmla="*/ 0 60000 65536"/>
                <a:gd name="T9" fmla="*/ 0 60000 65536"/>
                <a:gd name="T10" fmla="*/ 0 60000 65536"/>
                <a:gd name="T11" fmla="*/ 0 60000 65536"/>
                <a:gd name="T12" fmla="*/ 0 w 164"/>
                <a:gd name="T13" fmla="*/ 0 h 293"/>
                <a:gd name="T14" fmla="*/ 164 w 164"/>
                <a:gd name="T15" fmla="*/ 293 h 293"/>
              </a:gdLst>
              <a:ahLst/>
              <a:cxnLst>
                <a:cxn ang="T8">
                  <a:pos x="T0" y="T1"/>
                </a:cxn>
                <a:cxn ang="T9">
                  <a:pos x="T2" y="T3"/>
                </a:cxn>
                <a:cxn ang="T10">
                  <a:pos x="T4" y="T5"/>
                </a:cxn>
                <a:cxn ang="T11">
                  <a:pos x="T6" y="T7"/>
                </a:cxn>
              </a:cxnLst>
              <a:rect l="T12" t="T13" r="T14" b="T15"/>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a:p>
          </p:txBody>
        </p:sp>
        <p:sp>
          <p:nvSpPr>
            <p:cNvPr id="995" name="Line 12"/>
            <p:cNvSpPr>
              <a:spLocks noChangeAspect="1" noChangeShapeType="1"/>
            </p:cNvSpPr>
            <p:nvPr/>
          </p:nvSpPr>
          <p:spPr bwMode="auto">
            <a:xfrm>
              <a:off x="3179763" y="2305050"/>
              <a:ext cx="58737" cy="88900"/>
            </a:xfrm>
            <a:prstGeom prst="line">
              <a:avLst/>
            </a:prstGeom>
            <a:noFill/>
            <a:ln w="1270">
              <a:solidFill>
                <a:srgbClr val="000000"/>
              </a:solidFill>
              <a:round/>
              <a:headEnd/>
              <a:tailEnd/>
            </a:ln>
          </p:spPr>
          <p:txBody>
            <a:bodyPr/>
            <a:lstStyle/>
            <a:p>
              <a:endParaRPr lang="en-US"/>
            </a:p>
          </p:txBody>
        </p:sp>
        <p:sp>
          <p:nvSpPr>
            <p:cNvPr id="996" name="Freeform 13"/>
            <p:cNvSpPr>
              <a:spLocks noChangeAspect="1"/>
            </p:cNvSpPr>
            <p:nvPr/>
          </p:nvSpPr>
          <p:spPr bwMode="auto">
            <a:xfrm>
              <a:off x="3175000" y="2432050"/>
              <a:ext cx="227013" cy="217488"/>
            </a:xfrm>
            <a:custGeom>
              <a:avLst/>
              <a:gdLst>
                <a:gd name="T0" fmla="*/ 2147483647 w 295"/>
                <a:gd name="T1" fmla="*/ 0 h 240"/>
                <a:gd name="T2" fmla="*/ 2147483647 w 295"/>
                <a:gd name="T3" fmla="*/ 2147483647 h 240"/>
                <a:gd name="T4" fmla="*/ 2147483647 w 295"/>
                <a:gd name="T5" fmla="*/ 2147483647 h 240"/>
                <a:gd name="T6" fmla="*/ 0 w 295"/>
                <a:gd name="T7" fmla="*/ 2147483647 h 240"/>
                <a:gd name="T8" fmla="*/ 2147483647 w 295"/>
                <a:gd name="T9" fmla="*/ 0 h 240"/>
                <a:gd name="T10" fmla="*/ 0 60000 65536"/>
                <a:gd name="T11" fmla="*/ 0 60000 65536"/>
                <a:gd name="T12" fmla="*/ 0 60000 65536"/>
                <a:gd name="T13" fmla="*/ 0 60000 65536"/>
                <a:gd name="T14" fmla="*/ 0 60000 65536"/>
                <a:gd name="T15" fmla="*/ 0 w 295"/>
                <a:gd name="T16" fmla="*/ 0 h 240"/>
                <a:gd name="T17" fmla="*/ 295 w 295"/>
                <a:gd name="T18" fmla="*/ 240 h 240"/>
              </a:gdLst>
              <a:ahLst/>
              <a:cxnLst>
                <a:cxn ang="T10">
                  <a:pos x="T0" y="T1"/>
                </a:cxn>
                <a:cxn ang="T11">
                  <a:pos x="T2" y="T3"/>
                </a:cxn>
                <a:cxn ang="T12">
                  <a:pos x="T4" y="T5"/>
                </a:cxn>
                <a:cxn ang="T13">
                  <a:pos x="T6" y="T7"/>
                </a:cxn>
                <a:cxn ang="T14">
                  <a:pos x="T8" y="T9"/>
                </a:cxn>
              </a:cxnLst>
              <a:rect l="T15" t="T16" r="T17" b="T18"/>
              <a:pathLst>
                <a:path w="295" h="240">
                  <a:moveTo>
                    <a:pt x="125" y="0"/>
                  </a:moveTo>
                  <a:lnTo>
                    <a:pt x="295" y="199"/>
                  </a:lnTo>
                  <a:lnTo>
                    <a:pt x="178" y="240"/>
                  </a:lnTo>
                  <a:lnTo>
                    <a:pt x="0" y="53"/>
                  </a:lnTo>
                  <a:lnTo>
                    <a:pt x="125" y="0"/>
                  </a:lnTo>
                  <a:close/>
                </a:path>
              </a:pathLst>
            </a:custGeom>
            <a:gradFill rotWithShape="0">
              <a:gsLst>
                <a:gs pos="0">
                  <a:srgbClr val="595959"/>
                </a:gs>
                <a:gs pos="100000">
                  <a:srgbClr val="C0C0C0"/>
                </a:gs>
              </a:gsLst>
              <a:lin ang="18900000" scaled="1"/>
            </a:gradFill>
            <a:ln w="1270">
              <a:solidFill>
                <a:srgbClr val="000000"/>
              </a:solidFill>
              <a:prstDash val="solid"/>
              <a:round/>
              <a:headEnd/>
              <a:tailEnd/>
            </a:ln>
          </p:spPr>
          <p:txBody>
            <a:bodyPr/>
            <a:lstStyle/>
            <a:p>
              <a:endParaRPr lang="en-US"/>
            </a:p>
          </p:txBody>
        </p:sp>
        <p:sp>
          <p:nvSpPr>
            <p:cNvPr id="997" name="Line 14"/>
            <p:cNvSpPr>
              <a:spLocks noChangeAspect="1" noChangeShapeType="1"/>
            </p:cNvSpPr>
            <p:nvPr/>
          </p:nvSpPr>
          <p:spPr bwMode="auto">
            <a:xfrm flipH="1" flipV="1">
              <a:off x="3208338" y="2416175"/>
              <a:ext cx="61912" cy="15875"/>
            </a:xfrm>
            <a:prstGeom prst="line">
              <a:avLst/>
            </a:prstGeom>
            <a:noFill/>
            <a:ln w="1270">
              <a:solidFill>
                <a:srgbClr val="000000"/>
              </a:solidFill>
              <a:round/>
              <a:headEnd/>
              <a:tailEnd/>
            </a:ln>
          </p:spPr>
          <p:txBody>
            <a:bodyPr/>
            <a:lstStyle/>
            <a:p>
              <a:endParaRPr lang="en-US"/>
            </a:p>
          </p:txBody>
        </p:sp>
        <p:sp>
          <p:nvSpPr>
            <p:cNvPr id="998" name="Freeform 15"/>
            <p:cNvSpPr>
              <a:spLocks noChangeAspect="1"/>
            </p:cNvSpPr>
            <p:nvPr/>
          </p:nvSpPr>
          <p:spPr bwMode="auto">
            <a:xfrm>
              <a:off x="3090863" y="2297113"/>
              <a:ext cx="19050" cy="7937"/>
            </a:xfrm>
            <a:custGeom>
              <a:avLst/>
              <a:gdLst>
                <a:gd name="T0" fmla="*/ 2147483647 w 22"/>
                <a:gd name="T1" fmla="*/ 2147483647 h 7"/>
                <a:gd name="T2" fmla="*/ 2147483647 w 22"/>
                <a:gd name="T3" fmla="*/ 0 h 7"/>
                <a:gd name="T4" fmla="*/ 0 w 22"/>
                <a:gd name="T5" fmla="*/ 2147483647 h 7"/>
                <a:gd name="T6" fmla="*/ 2147483647 w 22"/>
                <a:gd name="T7" fmla="*/ 2147483647 h 7"/>
                <a:gd name="T8" fmla="*/ 2147483647 w 22"/>
                <a:gd name="T9" fmla="*/ 2147483647 h 7"/>
                <a:gd name="T10" fmla="*/ 0 60000 65536"/>
                <a:gd name="T11" fmla="*/ 0 60000 65536"/>
                <a:gd name="T12" fmla="*/ 0 60000 65536"/>
                <a:gd name="T13" fmla="*/ 0 60000 65536"/>
                <a:gd name="T14" fmla="*/ 0 60000 65536"/>
                <a:gd name="T15" fmla="*/ 0 w 22"/>
                <a:gd name="T16" fmla="*/ 0 h 7"/>
                <a:gd name="T17" fmla="*/ 22 w 22"/>
                <a:gd name="T18" fmla="*/ 7 h 7"/>
              </a:gdLst>
              <a:ahLst/>
              <a:cxnLst>
                <a:cxn ang="T10">
                  <a:pos x="T0" y="T1"/>
                </a:cxn>
                <a:cxn ang="T11">
                  <a:pos x="T2" y="T3"/>
                </a:cxn>
                <a:cxn ang="T12">
                  <a:pos x="T4" y="T5"/>
                </a:cxn>
                <a:cxn ang="T13">
                  <a:pos x="T6" y="T7"/>
                </a:cxn>
                <a:cxn ang="T14">
                  <a:pos x="T8" y="T9"/>
                </a:cxn>
              </a:cxnLst>
              <a:rect l="T15" t="T16" r="T17" b="T18"/>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a:p>
          </p:txBody>
        </p:sp>
        <p:sp>
          <p:nvSpPr>
            <p:cNvPr id="999" name="Freeform 16"/>
            <p:cNvSpPr>
              <a:spLocks noChangeAspect="1"/>
            </p:cNvSpPr>
            <p:nvPr/>
          </p:nvSpPr>
          <p:spPr bwMode="auto">
            <a:xfrm>
              <a:off x="3268663" y="2554288"/>
              <a:ext cx="88900" cy="39687"/>
            </a:xfrm>
            <a:custGeom>
              <a:avLst/>
              <a:gdLst>
                <a:gd name="T0" fmla="*/ 0 w 115"/>
                <a:gd name="T1" fmla="*/ 2147483647 h 46"/>
                <a:gd name="T2" fmla="*/ 2147483647 w 115"/>
                <a:gd name="T3" fmla="*/ 2147483647 h 46"/>
                <a:gd name="T4" fmla="*/ 2147483647 w 115"/>
                <a:gd name="T5" fmla="*/ 0 h 46"/>
                <a:gd name="T6" fmla="*/ 0 60000 65536"/>
                <a:gd name="T7" fmla="*/ 0 60000 65536"/>
                <a:gd name="T8" fmla="*/ 0 60000 65536"/>
                <a:gd name="T9" fmla="*/ 0 w 115"/>
                <a:gd name="T10" fmla="*/ 0 h 46"/>
                <a:gd name="T11" fmla="*/ 115 w 115"/>
                <a:gd name="T12" fmla="*/ 46 h 46"/>
              </a:gdLst>
              <a:ahLst/>
              <a:cxnLst>
                <a:cxn ang="T6">
                  <a:pos x="T0" y="T1"/>
                </a:cxn>
                <a:cxn ang="T7">
                  <a:pos x="T2" y="T3"/>
                </a:cxn>
                <a:cxn ang="T8">
                  <a:pos x="T4" y="T5"/>
                </a:cxn>
              </a:cxnLst>
              <a:rect l="T9" t="T10" r="T11" b="T12"/>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a:p>
          </p:txBody>
        </p:sp>
        <p:sp>
          <p:nvSpPr>
            <p:cNvPr id="1000" name="Line 17"/>
            <p:cNvSpPr>
              <a:spLocks noChangeAspect="1" noChangeShapeType="1"/>
            </p:cNvSpPr>
            <p:nvPr/>
          </p:nvSpPr>
          <p:spPr bwMode="auto">
            <a:xfrm flipV="1">
              <a:off x="3217863" y="2489200"/>
              <a:ext cx="92075" cy="41275"/>
            </a:xfrm>
            <a:prstGeom prst="line">
              <a:avLst/>
            </a:prstGeom>
            <a:noFill/>
            <a:ln w="1270">
              <a:solidFill>
                <a:srgbClr val="000000"/>
              </a:solidFill>
              <a:round/>
              <a:headEnd/>
              <a:tailEnd/>
            </a:ln>
          </p:spPr>
          <p:txBody>
            <a:bodyPr/>
            <a:lstStyle/>
            <a:p>
              <a:endParaRPr lang="en-US"/>
            </a:p>
          </p:txBody>
        </p:sp>
        <p:sp>
          <p:nvSpPr>
            <p:cNvPr id="1001" name="Line 18"/>
            <p:cNvSpPr>
              <a:spLocks noChangeAspect="1" noChangeShapeType="1"/>
            </p:cNvSpPr>
            <p:nvPr/>
          </p:nvSpPr>
          <p:spPr bwMode="auto">
            <a:xfrm flipV="1">
              <a:off x="3243263" y="2524125"/>
              <a:ext cx="92075" cy="44450"/>
            </a:xfrm>
            <a:prstGeom prst="line">
              <a:avLst/>
            </a:prstGeom>
            <a:noFill/>
            <a:ln w="1270">
              <a:solidFill>
                <a:srgbClr val="000000"/>
              </a:solidFill>
              <a:round/>
              <a:headEnd/>
              <a:tailEnd/>
            </a:ln>
          </p:spPr>
          <p:txBody>
            <a:bodyPr/>
            <a:lstStyle/>
            <a:p>
              <a:endParaRPr lang="en-US"/>
            </a:p>
          </p:txBody>
        </p:sp>
        <p:sp>
          <p:nvSpPr>
            <p:cNvPr id="1002" name="Freeform 19"/>
            <p:cNvSpPr>
              <a:spLocks noChangeAspect="1"/>
            </p:cNvSpPr>
            <p:nvPr/>
          </p:nvSpPr>
          <p:spPr bwMode="auto">
            <a:xfrm>
              <a:off x="3294063" y="2586038"/>
              <a:ext cx="85725" cy="41275"/>
            </a:xfrm>
            <a:custGeom>
              <a:avLst/>
              <a:gdLst>
                <a:gd name="T0" fmla="*/ 0 w 113"/>
                <a:gd name="T1" fmla="*/ 2147483647 h 48"/>
                <a:gd name="T2" fmla="*/ 2147483647 w 113"/>
                <a:gd name="T3" fmla="*/ 0 h 48"/>
                <a:gd name="T4" fmla="*/ 2147483647 w 113"/>
                <a:gd name="T5" fmla="*/ 0 h 48"/>
                <a:gd name="T6" fmla="*/ 0 60000 65536"/>
                <a:gd name="T7" fmla="*/ 0 60000 65536"/>
                <a:gd name="T8" fmla="*/ 0 60000 65536"/>
                <a:gd name="T9" fmla="*/ 0 w 113"/>
                <a:gd name="T10" fmla="*/ 0 h 48"/>
                <a:gd name="T11" fmla="*/ 113 w 113"/>
                <a:gd name="T12" fmla="*/ 48 h 48"/>
              </a:gdLst>
              <a:ahLst/>
              <a:cxnLst>
                <a:cxn ang="T6">
                  <a:pos x="T0" y="T1"/>
                </a:cxn>
                <a:cxn ang="T7">
                  <a:pos x="T2" y="T3"/>
                </a:cxn>
                <a:cxn ang="T8">
                  <a:pos x="T4" y="T5"/>
                </a:cxn>
              </a:cxnLst>
              <a:rect l="T9" t="T10" r="T11" b="T12"/>
              <a:pathLst>
                <a:path w="113" h="48">
                  <a:moveTo>
                    <a:pt x="0" y="48"/>
                  </a:moveTo>
                  <a:lnTo>
                    <a:pt x="113" y="0"/>
                  </a:lnTo>
                </a:path>
              </a:pathLst>
            </a:custGeom>
            <a:noFill/>
            <a:ln w="1270">
              <a:solidFill>
                <a:srgbClr val="000000"/>
              </a:solidFill>
              <a:prstDash val="solid"/>
              <a:round/>
              <a:headEnd/>
              <a:tailEnd/>
            </a:ln>
          </p:spPr>
          <p:txBody>
            <a:bodyPr/>
            <a:lstStyle/>
            <a:p>
              <a:endParaRPr lang="en-US"/>
            </a:p>
          </p:txBody>
        </p:sp>
        <p:sp>
          <p:nvSpPr>
            <p:cNvPr id="1003" name="Line 20"/>
            <p:cNvSpPr>
              <a:spLocks noChangeAspect="1" noChangeShapeType="1"/>
            </p:cNvSpPr>
            <p:nvPr/>
          </p:nvSpPr>
          <p:spPr bwMode="auto">
            <a:xfrm flipV="1">
              <a:off x="3192463" y="2452688"/>
              <a:ext cx="95250" cy="46037"/>
            </a:xfrm>
            <a:prstGeom prst="line">
              <a:avLst/>
            </a:prstGeom>
            <a:noFill/>
            <a:ln w="1270">
              <a:solidFill>
                <a:srgbClr val="000000"/>
              </a:solidFill>
              <a:round/>
              <a:headEnd/>
              <a:tailEnd/>
            </a:ln>
          </p:spPr>
          <p:txBody>
            <a:bodyPr/>
            <a:lstStyle/>
            <a:p>
              <a:endParaRPr lang="en-US"/>
            </a:p>
          </p:txBody>
        </p:sp>
        <p:sp>
          <p:nvSpPr>
            <p:cNvPr id="1004" name="Line 21"/>
            <p:cNvSpPr>
              <a:spLocks noChangeAspect="1" noChangeShapeType="1"/>
            </p:cNvSpPr>
            <p:nvPr/>
          </p:nvSpPr>
          <p:spPr bwMode="auto">
            <a:xfrm flipV="1">
              <a:off x="2971800" y="2168525"/>
              <a:ext cx="119063" cy="68263"/>
            </a:xfrm>
            <a:prstGeom prst="line">
              <a:avLst/>
            </a:prstGeom>
            <a:noFill/>
            <a:ln w="1270">
              <a:solidFill>
                <a:srgbClr val="000000"/>
              </a:solidFill>
              <a:round/>
              <a:headEnd/>
              <a:tailEnd/>
            </a:ln>
          </p:spPr>
          <p:txBody>
            <a:bodyPr/>
            <a:lstStyle/>
            <a:p>
              <a:endParaRPr lang="en-US"/>
            </a:p>
          </p:txBody>
        </p:sp>
        <p:sp>
          <p:nvSpPr>
            <p:cNvPr id="1005" name="Freeform 22"/>
            <p:cNvSpPr>
              <a:spLocks noChangeAspect="1"/>
            </p:cNvSpPr>
            <p:nvPr/>
          </p:nvSpPr>
          <p:spPr bwMode="auto">
            <a:xfrm>
              <a:off x="3238500" y="2236788"/>
              <a:ext cx="61913" cy="77787"/>
            </a:xfrm>
            <a:custGeom>
              <a:avLst/>
              <a:gdLst>
                <a:gd name="T0" fmla="*/ 2147483647 w 84"/>
                <a:gd name="T1" fmla="*/ 0 h 86"/>
                <a:gd name="T2" fmla="*/ 2147483647 w 84"/>
                <a:gd name="T3" fmla="*/ 2147483647 h 86"/>
                <a:gd name="T4" fmla="*/ 0 w 84"/>
                <a:gd name="T5" fmla="*/ 2147483647 h 86"/>
                <a:gd name="T6" fmla="*/ 0 60000 65536"/>
                <a:gd name="T7" fmla="*/ 0 60000 65536"/>
                <a:gd name="T8" fmla="*/ 0 60000 65536"/>
                <a:gd name="T9" fmla="*/ 0 w 84"/>
                <a:gd name="T10" fmla="*/ 0 h 86"/>
                <a:gd name="T11" fmla="*/ 84 w 84"/>
                <a:gd name="T12" fmla="*/ 86 h 86"/>
              </a:gdLst>
              <a:ahLst/>
              <a:cxnLst>
                <a:cxn ang="T6">
                  <a:pos x="T0" y="T1"/>
                </a:cxn>
                <a:cxn ang="T7">
                  <a:pos x="T2" y="T3"/>
                </a:cxn>
                <a:cxn ang="T8">
                  <a:pos x="T4" y="T5"/>
                </a:cxn>
              </a:cxnLst>
              <a:rect l="T9" t="T10" r="T11" b="T12"/>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a:p>
          </p:txBody>
        </p:sp>
        <p:sp>
          <p:nvSpPr>
            <p:cNvPr id="1006" name="Freeform 23"/>
            <p:cNvSpPr>
              <a:spLocks noChangeAspect="1"/>
            </p:cNvSpPr>
            <p:nvPr/>
          </p:nvSpPr>
          <p:spPr bwMode="auto">
            <a:xfrm>
              <a:off x="3208338" y="2232025"/>
              <a:ext cx="111125" cy="131763"/>
            </a:xfrm>
            <a:custGeom>
              <a:avLst/>
              <a:gdLst>
                <a:gd name="T0" fmla="*/ 2147483647 w 141"/>
                <a:gd name="T1" fmla="*/ 2147483647 h 146"/>
                <a:gd name="T2" fmla="*/ 2147483647 w 141"/>
                <a:gd name="T3" fmla="*/ 2147483647 h 146"/>
                <a:gd name="T4" fmla="*/ 0 w 141"/>
                <a:gd name="T5" fmla="*/ 2147483647 h 146"/>
                <a:gd name="T6" fmla="*/ 0 w 141"/>
                <a:gd name="T7" fmla="*/ 2147483647 h 146"/>
                <a:gd name="T8" fmla="*/ 2147483647 w 141"/>
                <a:gd name="T9" fmla="*/ 2147483647 h 146"/>
                <a:gd name="T10" fmla="*/ 2147483647 w 141"/>
                <a:gd name="T11" fmla="*/ 2147483647 h 146"/>
                <a:gd name="T12" fmla="*/ 2147483647 w 141"/>
                <a:gd name="T13" fmla="*/ 2147483647 h 146"/>
                <a:gd name="T14" fmla="*/ 2147483647 w 141"/>
                <a:gd name="T15" fmla="*/ 2147483647 h 146"/>
                <a:gd name="T16" fmla="*/ 2147483647 w 141"/>
                <a:gd name="T17" fmla="*/ 2147483647 h 146"/>
                <a:gd name="T18" fmla="*/ 2147483647 w 141"/>
                <a:gd name="T19" fmla="*/ 2147483647 h 146"/>
                <a:gd name="T20" fmla="*/ 2147483647 w 141"/>
                <a:gd name="T21" fmla="*/ 2147483647 h 146"/>
                <a:gd name="T22" fmla="*/ 2147483647 w 141"/>
                <a:gd name="T23" fmla="*/ 2147483647 h 146"/>
                <a:gd name="T24" fmla="*/ 2147483647 w 141"/>
                <a:gd name="T25" fmla="*/ 2147483647 h 146"/>
                <a:gd name="T26" fmla="*/ 2147483647 w 141"/>
                <a:gd name="T27" fmla="*/ 0 h 146"/>
                <a:gd name="T28" fmla="*/ 2147483647 w 141"/>
                <a:gd name="T29" fmla="*/ 0 h 146"/>
                <a:gd name="T30" fmla="*/ 2147483647 w 141"/>
                <a:gd name="T31" fmla="*/ 2147483647 h 146"/>
                <a:gd name="T32" fmla="*/ 2147483647 w 141"/>
                <a:gd name="T33" fmla="*/ 2147483647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146"/>
                <a:gd name="T53" fmla="*/ 141 w 141"/>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a:p>
          </p:txBody>
        </p:sp>
        <p:sp>
          <p:nvSpPr>
            <p:cNvPr id="1007" name="Freeform 24"/>
            <p:cNvSpPr>
              <a:spLocks noChangeAspect="1"/>
            </p:cNvSpPr>
            <p:nvPr/>
          </p:nvSpPr>
          <p:spPr bwMode="auto">
            <a:xfrm>
              <a:off x="3275013" y="2305050"/>
              <a:ext cx="12700" cy="20638"/>
            </a:xfrm>
            <a:custGeom>
              <a:avLst/>
              <a:gdLst>
                <a:gd name="T0" fmla="*/ 2147483647 w 20"/>
                <a:gd name="T1" fmla="*/ 2147483647 h 24"/>
                <a:gd name="T2" fmla="*/ 0 w 20"/>
                <a:gd name="T3" fmla="*/ 2147483647 h 24"/>
                <a:gd name="T4" fmla="*/ 2147483647 w 20"/>
                <a:gd name="T5" fmla="*/ 2147483647 h 24"/>
                <a:gd name="T6" fmla="*/ 2147483647 w 20"/>
                <a:gd name="T7" fmla="*/ 0 h 24"/>
                <a:gd name="T8" fmla="*/ 2147483647 w 20"/>
                <a:gd name="T9" fmla="*/ 2147483647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a:p>
          </p:txBody>
        </p:sp>
        <p:sp>
          <p:nvSpPr>
            <p:cNvPr id="1008" name="Freeform 25"/>
            <p:cNvSpPr>
              <a:spLocks noChangeAspect="1"/>
            </p:cNvSpPr>
            <p:nvPr/>
          </p:nvSpPr>
          <p:spPr bwMode="auto">
            <a:xfrm>
              <a:off x="3255963" y="2290763"/>
              <a:ext cx="14287" cy="33337"/>
            </a:xfrm>
            <a:custGeom>
              <a:avLst/>
              <a:gdLst>
                <a:gd name="T0" fmla="*/ 2147483647 w 22"/>
                <a:gd name="T1" fmla="*/ 2147483647 h 36"/>
                <a:gd name="T2" fmla="*/ 2147483647 w 22"/>
                <a:gd name="T3" fmla="*/ 0 h 36"/>
                <a:gd name="T4" fmla="*/ 0 w 22"/>
                <a:gd name="T5" fmla="*/ 0 h 36"/>
                <a:gd name="T6" fmla="*/ 0 60000 65536"/>
                <a:gd name="T7" fmla="*/ 0 60000 65536"/>
                <a:gd name="T8" fmla="*/ 0 60000 65536"/>
                <a:gd name="T9" fmla="*/ 0 w 22"/>
                <a:gd name="T10" fmla="*/ 0 h 36"/>
                <a:gd name="T11" fmla="*/ 22 w 22"/>
                <a:gd name="T12" fmla="*/ 36 h 36"/>
              </a:gdLst>
              <a:ahLst/>
              <a:cxnLst>
                <a:cxn ang="T6">
                  <a:pos x="T0" y="T1"/>
                </a:cxn>
                <a:cxn ang="T7">
                  <a:pos x="T2" y="T3"/>
                </a:cxn>
                <a:cxn ang="T8">
                  <a:pos x="T4" y="T5"/>
                </a:cxn>
              </a:cxnLst>
              <a:rect l="T9" t="T10" r="T11" b="T12"/>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a:p>
          </p:txBody>
        </p:sp>
        <p:sp>
          <p:nvSpPr>
            <p:cNvPr id="1009" name="Freeform 26"/>
            <p:cNvSpPr>
              <a:spLocks noChangeAspect="1"/>
            </p:cNvSpPr>
            <p:nvPr/>
          </p:nvSpPr>
          <p:spPr bwMode="auto">
            <a:xfrm>
              <a:off x="3255963" y="2281238"/>
              <a:ext cx="31750" cy="23812"/>
            </a:xfrm>
            <a:custGeom>
              <a:avLst/>
              <a:gdLst>
                <a:gd name="T0" fmla="*/ 2147483647 w 41"/>
                <a:gd name="T1" fmla="*/ 2147483647 h 24"/>
                <a:gd name="T2" fmla="*/ 2147483647 w 41"/>
                <a:gd name="T3" fmla="*/ 2147483647 h 24"/>
                <a:gd name="T4" fmla="*/ 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a:p>
          </p:txBody>
        </p:sp>
        <p:sp>
          <p:nvSpPr>
            <p:cNvPr id="1010" name="Freeform 27"/>
            <p:cNvSpPr>
              <a:spLocks noChangeAspect="1"/>
            </p:cNvSpPr>
            <p:nvPr/>
          </p:nvSpPr>
          <p:spPr bwMode="auto">
            <a:xfrm>
              <a:off x="3251200" y="2281238"/>
              <a:ext cx="11113" cy="9525"/>
            </a:xfrm>
            <a:custGeom>
              <a:avLst/>
              <a:gdLst>
                <a:gd name="T0" fmla="*/ 2147483647 w 10"/>
                <a:gd name="T1" fmla="*/ 2147483647 h 10"/>
                <a:gd name="T2" fmla="*/ 0 w 10"/>
                <a:gd name="T3" fmla="*/ 2147483647 h 10"/>
                <a:gd name="T4" fmla="*/ 0 w 10"/>
                <a:gd name="T5" fmla="*/ 2147483647 h 10"/>
                <a:gd name="T6" fmla="*/ 0 w 10"/>
                <a:gd name="T7" fmla="*/ 0 h 10"/>
                <a:gd name="T8" fmla="*/ 2147483647 w 10"/>
                <a:gd name="T9" fmla="*/ 0 h 10"/>
                <a:gd name="T10" fmla="*/ 2147483647 w 10"/>
                <a:gd name="T11" fmla="*/ 0 h 10"/>
                <a:gd name="T12" fmla="*/ 2147483647 w 10"/>
                <a:gd name="T13" fmla="*/ 214748364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a:p>
          </p:txBody>
        </p:sp>
        <p:sp>
          <p:nvSpPr>
            <p:cNvPr id="1011" name="Line 28"/>
            <p:cNvSpPr>
              <a:spLocks noChangeAspect="1" noChangeShapeType="1"/>
            </p:cNvSpPr>
            <p:nvPr/>
          </p:nvSpPr>
          <p:spPr bwMode="auto">
            <a:xfrm flipV="1">
              <a:off x="3175000" y="2427288"/>
              <a:ext cx="1588" cy="52387"/>
            </a:xfrm>
            <a:prstGeom prst="line">
              <a:avLst/>
            </a:prstGeom>
            <a:noFill/>
            <a:ln w="1270">
              <a:solidFill>
                <a:srgbClr val="000000"/>
              </a:solidFill>
              <a:round/>
              <a:headEnd/>
              <a:tailEnd/>
            </a:ln>
          </p:spPr>
          <p:txBody>
            <a:bodyPr/>
            <a:lstStyle/>
            <a:p>
              <a:endParaRPr lang="en-US"/>
            </a:p>
          </p:txBody>
        </p:sp>
        <p:sp>
          <p:nvSpPr>
            <p:cNvPr id="1012" name="Freeform 29"/>
            <p:cNvSpPr>
              <a:spLocks noChangeAspect="1"/>
            </p:cNvSpPr>
            <p:nvPr/>
          </p:nvSpPr>
          <p:spPr bwMode="auto">
            <a:xfrm>
              <a:off x="3206750" y="2262188"/>
              <a:ext cx="23813" cy="52387"/>
            </a:xfrm>
            <a:custGeom>
              <a:avLst/>
              <a:gdLst>
                <a:gd name="T0" fmla="*/ 2147483647 w 29"/>
                <a:gd name="T1" fmla="*/ 2147483647 h 57"/>
                <a:gd name="T2" fmla="*/ 2147483647 w 29"/>
                <a:gd name="T3" fmla="*/ 0 h 57"/>
                <a:gd name="T4" fmla="*/ 0 w 29"/>
                <a:gd name="T5" fmla="*/ 2147483647 h 57"/>
                <a:gd name="T6" fmla="*/ 2147483647 w 29"/>
                <a:gd name="T7" fmla="*/ 2147483647 h 57"/>
                <a:gd name="T8" fmla="*/ 2147483647 w 29"/>
                <a:gd name="T9" fmla="*/ 2147483647 h 57"/>
                <a:gd name="T10" fmla="*/ 0 60000 65536"/>
                <a:gd name="T11" fmla="*/ 0 60000 65536"/>
                <a:gd name="T12" fmla="*/ 0 60000 65536"/>
                <a:gd name="T13" fmla="*/ 0 60000 65536"/>
                <a:gd name="T14" fmla="*/ 0 60000 65536"/>
                <a:gd name="T15" fmla="*/ 0 w 29"/>
                <a:gd name="T16" fmla="*/ 0 h 57"/>
                <a:gd name="T17" fmla="*/ 29 w 29"/>
                <a:gd name="T18" fmla="*/ 57 h 57"/>
              </a:gdLst>
              <a:ahLst/>
              <a:cxnLst>
                <a:cxn ang="T10">
                  <a:pos x="T0" y="T1"/>
                </a:cxn>
                <a:cxn ang="T11">
                  <a:pos x="T2" y="T3"/>
                </a:cxn>
                <a:cxn ang="T12">
                  <a:pos x="T4" y="T5"/>
                </a:cxn>
                <a:cxn ang="T13">
                  <a:pos x="T6" y="T7"/>
                </a:cxn>
                <a:cxn ang="T14">
                  <a:pos x="T8" y="T9"/>
                </a:cxn>
              </a:cxnLst>
              <a:rect l="T15" t="T16" r="T17" b="T18"/>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a:p>
          </p:txBody>
        </p:sp>
        <p:sp>
          <p:nvSpPr>
            <p:cNvPr id="1013" name="Freeform 30"/>
            <p:cNvSpPr>
              <a:spLocks noChangeAspect="1"/>
            </p:cNvSpPr>
            <p:nvPr/>
          </p:nvSpPr>
          <p:spPr bwMode="auto">
            <a:xfrm>
              <a:off x="3128963" y="2354263"/>
              <a:ext cx="41275" cy="23812"/>
            </a:xfrm>
            <a:custGeom>
              <a:avLst/>
              <a:gdLst>
                <a:gd name="T0" fmla="*/ 2147483647 w 55"/>
                <a:gd name="T1" fmla="*/ 2147483647 h 27"/>
                <a:gd name="T2" fmla="*/ 2147483647 w 55"/>
                <a:gd name="T3" fmla="*/ 0 h 27"/>
                <a:gd name="T4" fmla="*/ 0 w 55"/>
                <a:gd name="T5" fmla="*/ 2147483647 h 27"/>
                <a:gd name="T6" fmla="*/ 0 60000 65536"/>
                <a:gd name="T7" fmla="*/ 0 60000 65536"/>
                <a:gd name="T8" fmla="*/ 0 60000 65536"/>
                <a:gd name="T9" fmla="*/ 0 w 55"/>
                <a:gd name="T10" fmla="*/ 0 h 27"/>
                <a:gd name="T11" fmla="*/ 55 w 55"/>
                <a:gd name="T12" fmla="*/ 27 h 27"/>
              </a:gdLst>
              <a:ahLst/>
              <a:cxnLst>
                <a:cxn ang="T6">
                  <a:pos x="T0" y="T1"/>
                </a:cxn>
                <a:cxn ang="T7">
                  <a:pos x="T2" y="T3"/>
                </a:cxn>
                <a:cxn ang="T8">
                  <a:pos x="T4" y="T5"/>
                </a:cxn>
              </a:cxnLst>
              <a:rect l="T9" t="T10" r="T11" b="T12"/>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a:p>
          </p:txBody>
        </p:sp>
        <p:sp>
          <p:nvSpPr>
            <p:cNvPr id="1014" name="Freeform 31"/>
            <p:cNvSpPr>
              <a:spLocks noChangeAspect="1"/>
            </p:cNvSpPr>
            <p:nvPr/>
          </p:nvSpPr>
          <p:spPr bwMode="auto">
            <a:xfrm>
              <a:off x="3160713" y="2354263"/>
              <a:ext cx="31750" cy="57150"/>
            </a:xfrm>
            <a:custGeom>
              <a:avLst/>
              <a:gdLst>
                <a:gd name="T0" fmla="*/ 2147483647 w 41"/>
                <a:gd name="T1" fmla="*/ 0 h 63"/>
                <a:gd name="T2" fmla="*/ 2147483647 w 41"/>
                <a:gd name="T3" fmla="*/ 2147483647 h 63"/>
                <a:gd name="T4" fmla="*/ 0 w 41"/>
                <a:gd name="T5" fmla="*/ 2147483647 h 63"/>
                <a:gd name="T6" fmla="*/ 0 60000 65536"/>
                <a:gd name="T7" fmla="*/ 0 60000 65536"/>
                <a:gd name="T8" fmla="*/ 0 60000 65536"/>
                <a:gd name="T9" fmla="*/ 0 w 41"/>
                <a:gd name="T10" fmla="*/ 0 h 63"/>
                <a:gd name="T11" fmla="*/ 41 w 41"/>
                <a:gd name="T12" fmla="*/ 63 h 63"/>
              </a:gdLst>
              <a:ahLst/>
              <a:cxnLst>
                <a:cxn ang="T6">
                  <a:pos x="T0" y="T1"/>
                </a:cxn>
                <a:cxn ang="T7">
                  <a:pos x="T2" y="T3"/>
                </a:cxn>
                <a:cxn ang="T8">
                  <a:pos x="T4" y="T5"/>
                </a:cxn>
              </a:cxnLst>
              <a:rect l="T9" t="T10" r="T11" b="T12"/>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a:p>
          </p:txBody>
        </p:sp>
        <p:sp>
          <p:nvSpPr>
            <p:cNvPr id="1015" name="Line 32"/>
            <p:cNvSpPr>
              <a:spLocks noChangeAspect="1" noChangeShapeType="1"/>
            </p:cNvSpPr>
            <p:nvPr/>
          </p:nvSpPr>
          <p:spPr bwMode="auto">
            <a:xfrm flipV="1">
              <a:off x="3162300" y="2425700"/>
              <a:ext cx="4763" cy="50800"/>
            </a:xfrm>
            <a:prstGeom prst="line">
              <a:avLst/>
            </a:prstGeom>
            <a:noFill/>
            <a:ln w="1270">
              <a:solidFill>
                <a:srgbClr val="000000"/>
              </a:solidFill>
              <a:round/>
              <a:headEnd/>
              <a:tailEnd/>
            </a:ln>
          </p:spPr>
          <p:txBody>
            <a:bodyPr/>
            <a:lstStyle/>
            <a:p>
              <a:endParaRPr lang="en-US"/>
            </a:p>
          </p:txBody>
        </p:sp>
        <p:sp>
          <p:nvSpPr>
            <p:cNvPr id="1016" name="Freeform 33"/>
            <p:cNvSpPr>
              <a:spLocks noChangeAspect="1"/>
            </p:cNvSpPr>
            <p:nvPr/>
          </p:nvSpPr>
          <p:spPr bwMode="auto">
            <a:xfrm>
              <a:off x="3033713" y="2362200"/>
              <a:ext cx="158750" cy="136525"/>
            </a:xfrm>
            <a:custGeom>
              <a:avLst/>
              <a:gdLst>
                <a:gd name="T0" fmla="*/ 2147483647 w 207"/>
                <a:gd name="T1" fmla="*/ 2147483647 h 149"/>
                <a:gd name="T2" fmla="*/ 2147483647 w 207"/>
                <a:gd name="T3" fmla="*/ 2147483647 h 149"/>
                <a:gd name="T4" fmla="*/ 2147483647 w 207"/>
                <a:gd name="T5" fmla="*/ 2147483647 h 149"/>
                <a:gd name="T6" fmla="*/ 2147483647 w 207"/>
                <a:gd name="T7" fmla="*/ 2147483647 h 149"/>
                <a:gd name="T8" fmla="*/ 2147483647 w 207"/>
                <a:gd name="T9" fmla="*/ 2147483647 h 149"/>
                <a:gd name="T10" fmla="*/ 2147483647 w 207"/>
                <a:gd name="T11" fmla="*/ 2147483647 h 149"/>
                <a:gd name="T12" fmla="*/ 2147483647 w 207"/>
                <a:gd name="T13" fmla="*/ 2147483647 h 149"/>
                <a:gd name="T14" fmla="*/ 2147483647 w 207"/>
                <a:gd name="T15" fmla="*/ 2147483647 h 149"/>
                <a:gd name="T16" fmla="*/ 2147483647 w 207"/>
                <a:gd name="T17" fmla="*/ 2147483647 h 149"/>
                <a:gd name="T18" fmla="*/ 2147483647 w 207"/>
                <a:gd name="T19" fmla="*/ 2147483647 h 149"/>
                <a:gd name="T20" fmla="*/ 2147483647 w 207"/>
                <a:gd name="T21" fmla="*/ 2147483647 h 149"/>
                <a:gd name="T22" fmla="*/ 0 w 207"/>
                <a:gd name="T23" fmla="*/ 2147483647 h 149"/>
                <a:gd name="T24" fmla="*/ 2147483647 w 207"/>
                <a:gd name="T25" fmla="*/ 2147483647 h 149"/>
                <a:gd name="T26" fmla="*/ 2147483647 w 207"/>
                <a:gd name="T27" fmla="*/ 2147483647 h 149"/>
                <a:gd name="T28" fmla="*/ 2147483647 w 207"/>
                <a:gd name="T29" fmla="*/ 0 h 149"/>
                <a:gd name="T30" fmla="*/ 2147483647 w 207"/>
                <a:gd name="T31" fmla="*/ 0 h 149"/>
                <a:gd name="T32" fmla="*/ 2147483647 w 207"/>
                <a:gd name="T33" fmla="*/ 2147483647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49"/>
                <a:gd name="T53" fmla="*/ 207 w 207"/>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a:p>
          </p:txBody>
        </p:sp>
        <p:sp>
          <p:nvSpPr>
            <p:cNvPr id="1017" name="Freeform 34"/>
            <p:cNvSpPr>
              <a:spLocks noChangeAspect="1"/>
            </p:cNvSpPr>
            <p:nvPr/>
          </p:nvSpPr>
          <p:spPr bwMode="auto">
            <a:xfrm>
              <a:off x="3090863" y="2446338"/>
              <a:ext cx="28575" cy="23812"/>
            </a:xfrm>
            <a:custGeom>
              <a:avLst/>
              <a:gdLst>
                <a:gd name="T0" fmla="*/ 2147483647 w 41"/>
                <a:gd name="T1" fmla="*/ 0 h 27"/>
                <a:gd name="T2" fmla="*/ 2147483647 w 41"/>
                <a:gd name="T3" fmla="*/ 2147483647 h 27"/>
                <a:gd name="T4" fmla="*/ 2147483647 w 41"/>
                <a:gd name="T5" fmla="*/ 2147483647 h 27"/>
                <a:gd name="T6" fmla="*/ 0 w 41"/>
                <a:gd name="T7" fmla="*/ 2147483647 h 27"/>
                <a:gd name="T8" fmla="*/ 2147483647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a:p>
          </p:txBody>
        </p:sp>
        <p:sp>
          <p:nvSpPr>
            <p:cNvPr id="1018" name="Freeform 35"/>
            <p:cNvSpPr>
              <a:spLocks noChangeAspect="1"/>
            </p:cNvSpPr>
            <p:nvPr/>
          </p:nvSpPr>
          <p:spPr bwMode="auto">
            <a:xfrm>
              <a:off x="3119438" y="2411413"/>
              <a:ext cx="3175" cy="50800"/>
            </a:xfrm>
            <a:custGeom>
              <a:avLst/>
              <a:gdLst>
                <a:gd name="T0" fmla="*/ 0 w 3"/>
                <a:gd name="T1" fmla="*/ 2147483647 h 57"/>
                <a:gd name="T2" fmla="*/ 0 w 3"/>
                <a:gd name="T3" fmla="*/ 2147483647 h 57"/>
                <a:gd name="T4" fmla="*/ 2147483647 w 3"/>
                <a:gd name="T5" fmla="*/ 0 h 57"/>
                <a:gd name="T6" fmla="*/ 0 60000 65536"/>
                <a:gd name="T7" fmla="*/ 0 60000 65536"/>
                <a:gd name="T8" fmla="*/ 0 60000 65536"/>
                <a:gd name="T9" fmla="*/ 0 w 3"/>
                <a:gd name="T10" fmla="*/ 0 h 57"/>
                <a:gd name="T11" fmla="*/ 3 w 3"/>
                <a:gd name="T12" fmla="*/ 57 h 57"/>
              </a:gdLst>
              <a:ahLst/>
              <a:cxnLst>
                <a:cxn ang="T6">
                  <a:pos x="T0" y="T1"/>
                </a:cxn>
                <a:cxn ang="T7">
                  <a:pos x="T2" y="T3"/>
                </a:cxn>
                <a:cxn ang="T8">
                  <a:pos x="T4" y="T5"/>
                </a:cxn>
              </a:cxnLst>
              <a:rect l="T9" t="T10" r="T11" b="T12"/>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a:p>
          </p:txBody>
        </p:sp>
        <p:sp>
          <p:nvSpPr>
            <p:cNvPr id="1019" name="Freeform 36"/>
            <p:cNvSpPr>
              <a:spLocks noChangeAspect="1"/>
            </p:cNvSpPr>
            <p:nvPr/>
          </p:nvSpPr>
          <p:spPr bwMode="auto">
            <a:xfrm>
              <a:off x="3090863" y="2411413"/>
              <a:ext cx="28575" cy="36512"/>
            </a:xfrm>
            <a:custGeom>
              <a:avLst/>
              <a:gdLst>
                <a:gd name="T0" fmla="*/ 0 w 41"/>
                <a:gd name="T1" fmla="*/ 2147483647 h 43"/>
                <a:gd name="T2" fmla="*/ 2147483647 w 41"/>
                <a:gd name="T3" fmla="*/ 2147483647 h 43"/>
                <a:gd name="T4" fmla="*/ 2147483647 w 41"/>
                <a:gd name="T5" fmla="*/ 0 h 43"/>
                <a:gd name="T6" fmla="*/ 0 60000 65536"/>
                <a:gd name="T7" fmla="*/ 0 60000 65536"/>
                <a:gd name="T8" fmla="*/ 0 60000 65536"/>
                <a:gd name="T9" fmla="*/ 0 w 41"/>
                <a:gd name="T10" fmla="*/ 0 h 43"/>
                <a:gd name="T11" fmla="*/ 41 w 41"/>
                <a:gd name="T12" fmla="*/ 43 h 43"/>
              </a:gdLst>
              <a:ahLst/>
              <a:cxnLst>
                <a:cxn ang="T6">
                  <a:pos x="T0" y="T1"/>
                </a:cxn>
                <a:cxn ang="T7">
                  <a:pos x="T2" y="T3"/>
                </a:cxn>
                <a:cxn ang="T8">
                  <a:pos x="T4" y="T5"/>
                </a:cxn>
              </a:cxnLst>
              <a:rect l="T9" t="T10" r="T11" b="T12"/>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a:p>
          </p:txBody>
        </p:sp>
        <p:sp>
          <p:nvSpPr>
            <p:cNvPr id="1020" name="Freeform 37"/>
            <p:cNvSpPr>
              <a:spLocks noChangeAspect="1"/>
            </p:cNvSpPr>
            <p:nvPr/>
          </p:nvSpPr>
          <p:spPr bwMode="auto">
            <a:xfrm>
              <a:off x="3116263" y="2406650"/>
              <a:ext cx="6350" cy="9525"/>
            </a:xfrm>
            <a:custGeom>
              <a:avLst/>
              <a:gdLst>
                <a:gd name="T0" fmla="*/ 2147483647 w 10"/>
                <a:gd name="T1" fmla="*/ 2147483647 h 10"/>
                <a:gd name="T2" fmla="*/ 2147483647 w 10"/>
                <a:gd name="T3" fmla="*/ 2147483647 h 10"/>
                <a:gd name="T4" fmla="*/ 2147483647 w 10"/>
                <a:gd name="T5" fmla="*/ 2147483647 h 10"/>
                <a:gd name="T6" fmla="*/ 2147483647 w 10"/>
                <a:gd name="T7" fmla="*/ 0 h 10"/>
                <a:gd name="T8" fmla="*/ 2147483647 w 10"/>
                <a:gd name="T9" fmla="*/ 0 h 10"/>
                <a:gd name="T10" fmla="*/ 0 w 10"/>
                <a:gd name="T11" fmla="*/ 2147483647 h 10"/>
                <a:gd name="T12" fmla="*/ 0 w 10"/>
                <a:gd name="T13" fmla="*/ 214748364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a:p>
          </p:txBody>
        </p:sp>
        <p:sp>
          <p:nvSpPr>
            <p:cNvPr id="1021" name="Line 38"/>
            <p:cNvSpPr>
              <a:spLocks noChangeAspect="1" noChangeShapeType="1"/>
            </p:cNvSpPr>
            <p:nvPr/>
          </p:nvSpPr>
          <p:spPr bwMode="auto">
            <a:xfrm>
              <a:off x="3035300" y="2365375"/>
              <a:ext cx="11113" cy="14288"/>
            </a:xfrm>
            <a:prstGeom prst="line">
              <a:avLst/>
            </a:prstGeom>
            <a:noFill/>
            <a:ln w="1270">
              <a:solidFill>
                <a:srgbClr val="000000"/>
              </a:solidFill>
              <a:round/>
              <a:headEnd/>
              <a:tailEnd/>
            </a:ln>
          </p:spPr>
          <p:txBody>
            <a:bodyPr/>
            <a:lstStyle/>
            <a:p>
              <a:endParaRPr lang="en-US"/>
            </a:p>
          </p:txBody>
        </p:sp>
      </p:grpSp>
      <p:grpSp>
        <p:nvGrpSpPr>
          <p:cNvPr id="3" name="Group 72"/>
          <p:cNvGrpSpPr>
            <a:grpSpLocks/>
          </p:cNvGrpSpPr>
          <p:nvPr/>
        </p:nvGrpSpPr>
        <p:grpSpPr bwMode="auto">
          <a:xfrm>
            <a:off x="2139950" y="4572000"/>
            <a:ext cx="350838" cy="444500"/>
            <a:chOff x="1240" y="2820"/>
            <a:chExt cx="221" cy="280"/>
          </a:xfrm>
        </p:grpSpPr>
        <p:sp>
          <p:nvSpPr>
            <p:cNvPr id="1056" name="Freeform 73"/>
            <p:cNvSpPr>
              <a:spLocks noChangeAspect="1"/>
            </p:cNvSpPr>
            <p:nvPr/>
          </p:nvSpPr>
          <p:spPr bwMode="auto">
            <a:xfrm>
              <a:off x="1293" y="2968"/>
              <a:ext cx="77" cy="121"/>
            </a:xfrm>
            <a:custGeom>
              <a:avLst/>
              <a:gdLst>
                <a:gd name="T0" fmla="*/ 0 w 161"/>
                <a:gd name="T1" fmla="*/ 5 h 212"/>
                <a:gd name="T2" fmla="*/ 0 w 161"/>
                <a:gd name="T3" fmla="*/ 13 h 212"/>
                <a:gd name="T4" fmla="*/ 4 w 161"/>
                <a:gd name="T5" fmla="*/ 13 h 212"/>
                <a:gd name="T6" fmla="*/ 4 w 161"/>
                <a:gd name="T7" fmla="*/ 4 h 212"/>
                <a:gd name="T8" fmla="*/ 3 w 161"/>
                <a:gd name="T9" fmla="*/ 1 h 212"/>
                <a:gd name="T10" fmla="*/ 1 w 161"/>
                <a:gd name="T11" fmla="*/ 0 h 212"/>
                <a:gd name="T12" fmla="*/ 1 w 161"/>
                <a:gd name="T13" fmla="*/ 0 h 212"/>
                <a:gd name="T14" fmla="*/ 0 w 161"/>
                <a:gd name="T15" fmla="*/ 5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prstDash val="solid"/>
              <a:round/>
              <a:headEnd/>
              <a:tailEnd/>
            </a:ln>
          </p:spPr>
          <p:txBody>
            <a:bodyPr/>
            <a:lstStyle/>
            <a:p>
              <a:endParaRPr lang="en-US"/>
            </a:p>
          </p:txBody>
        </p:sp>
        <p:sp>
          <p:nvSpPr>
            <p:cNvPr id="1057" name="Freeform 74"/>
            <p:cNvSpPr>
              <a:spLocks noChangeAspect="1"/>
            </p:cNvSpPr>
            <p:nvPr/>
          </p:nvSpPr>
          <p:spPr bwMode="auto">
            <a:xfrm>
              <a:off x="1295" y="2997"/>
              <a:ext cx="76" cy="25"/>
            </a:xfrm>
            <a:custGeom>
              <a:avLst/>
              <a:gdLst>
                <a:gd name="T0" fmla="*/ 4 w 158"/>
                <a:gd name="T1" fmla="*/ 1 h 43"/>
                <a:gd name="T2" fmla="*/ 3 w 158"/>
                <a:gd name="T3" fmla="*/ 1 h 43"/>
                <a:gd name="T4" fmla="*/ 2 w 158"/>
                <a:gd name="T5" fmla="*/ 0 h 43"/>
                <a:gd name="T6" fmla="*/ 0 w 158"/>
                <a:gd name="T7" fmla="*/ 1 h 43"/>
                <a:gd name="T8" fmla="*/ 0 w 158"/>
                <a:gd name="T9" fmla="*/ 1 h 43"/>
                <a:gd name="T10" fmla="*/ 0 w 158"/>
                <a:gd name="T11" fmla="*/ 2 h 43"/>
                <a:gd name="T12" fmla="*/ 2 w 158"/>
                <a:gd name="T13" fmla="*/ 3 h 43"/>
                <a:gd name="T14" fmla="*/ 3 w 158"/>
                <a:gd name="T15" fmla="*/ 2 h 43"/>
                <a:gd name="T16" fmla="*/ 4 w 158"/>
                <a:gd name="T17" fmla="*/ 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a:p>
          </p:txBody>
        </p:sp>
        <p:sp>
          <p:nvSpPr>
            <p:cNvPr id="1058" name="Freeform 75"/>
            <p:cNvSpPr>
              <a:spLocks noChangeAspect="1"/>
            </p:cNvSpPr>
            <p:nvPr/>
          </p:nvSpPr>
          <p:spPr bwMode="auto">
            <a:xfrm>
              <a:off x="1295" y="3075"/>
              <a:ext cx="76" cy="25"/>
            </a:xfrm>
            <a:custGeom>
              <a:avLst/>
              <a:gdLst>
                <a:gd name="T0" fmla="*/ 4 w 158"/>
                <a:gd name="T1" fmla="*/ 1 h 43"/>
                <a:gd name="T2" fmla="*/ 3 w 158"/>
                <a:gd name="T3" fmla="*/ 1 h 43"/>
                <a:gd name="T4" fmla="*/ 2 w 158"/>
                <a:gd name="T5" fmla="*/ 0 h 43"/>
                <a:gd name="T6" fmla="*/ 0 w 158"/>
                <a:gd name="T7" fmla="*/ 1 h 43"/>
                <a:gd name="T8" fmla="*/ 0 w 158"/>
                <a:gd name="T9" fmla="*/ 1 h 43"/>
                <a:gd name="T10" fmla="*/ 0 w 158"/>
                <a:gd name="T11" fmla="*/ 3 h 43"/>
                <a:gd name="T12" fmla="*/ 2 w 158"/>
                <a:gd name="T13" fmla="*/ 3 h 43"/>
                <a:gd name="T14" fmla="*/ 3 w 158"/>
                <a:gd name="T15" fmla="*/ 3 h 43"/>
                <a:gd name="T16" fmla="*/ 4 w 158"/>
                <a:gd name="T17" fmla="*/ 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prstDash val="solid"/>
              <a:round/>
              <a:headEnd/>
              <a:tailEnd/>
            </a:ln>
          </p:spPr>
          <p:txBody>
            <a:bodyPr/>
            <a:lstStyle/>
            <a:p>
              <a:endParaRPr lang="en-US"/>
            </a:p>
          </p:txBody>
        </p:sp>
        <p:sp>
          <p:nvSpPr>
            <p:cNvPr id="1059" name="Freeform 76"/>
            <p:cNvSpPr>
              <a:spLocks noChangeAspect="1"/>
            </p:cNvSpPr>
            <p:nvPr/>
          </p:nvSpPr>
          <p:spPr bwMode="auto">
            <a:xfrm>
              <a:off x="1293" y="2958"/>
              <a:ext cx="26" cy="129"/>
            </a:xfrm>
            <a:custGeom>
              <a:avLst/>
              <a:gdLst>
                <a:gd name="T0" fmla="*/ 0 w 55"/>
                <a:gd name="T1" fmla="*/ 13 h 228"/>
                <a:gd name="T2" fmla="*/ 0 w 55"/>
                <a:gd name="T3" fmla="*/ 5 h 228"/>
                <a:gd name="T4" fmla="*/ 1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prstDash val="solid"/>
              <a:round/>
              <a:headEnd/>
              <a:tailEnd/>
            </a:ln>
          </p:spPr>
          <p:txBody>
            <a:bodyPr/>
            <a:lstStyle/>
            <a:p>
              <a:endParaRPr lang="en-US"/>
            </a:p>
          </p:txBody>
        </p:sp>
        <p:sp>
          <p:nvSpPr>
            <p:cNvPr id="1060" name="Freeform 77"/>
            <p:cNvSpPr>
              <a:spLocks noChangeAspect="1"/>
            </p:cNvSpPr>
            <p:nvPr/>
          </p:nvSpPr>
          <p:spPr bwMode="auto">
            <a:xfrm>
              <a:off x="1344" y="2958"/>
              <a:ext cx="26" cy="129"/>
            </a:xfrm>
            <a:custGeom>
              <a:avLst/>
              <a:gdLst>
                <a:gd name="T0" fmla="*/ 1 w 53"/>
                <a:gd name="T1" fmla="*/ 13 h 228"/>
                <a:gd name="T2" fmla="*/ 1 w 53"/>
                <a:gd name="T3" fmla="*/ 13 h 228"/>
                <a:gd name="T4" fmla="*/ 1 w 53"/>
                <a:gd name="T5" fmla="*/ 5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prstDash val="solid"/>
              <a:round/>
              <a:headEnd/>
              <a:tailEnd/>
            </a:ln>
          </p:spPr>
          <p:txBody>
            <a:bodyPr/>
            <a:lstStyle/>
            <a:p>
              <a:endParaRPr lang="en-US"/>
            </a:p>
          </p:txBody>
        </p:sp>
        <p:sp>
          <p:nvSpPr>
            <p:cNvPr id="1061" name="Freeform 78"/>
            <p:cNvSpPr>
              <a:spLocks noChangeAspect="1"/>
            </p:cNvSpPr>
            <p:nvPr/>
          </p:nvSpPr>
          <p:spPr bwMode="auto">
            <a:xfrm>
              <a:off x="1240" y="2820"/>
              <a:ext cx="221" cy="162"/>
            </a:xfrm>
            <a:custGeom>
              <a:avLst/>
              <a:gdLst>
                <a:gd name="T0" fmla="*/ 4 w 454"/>
                <a:gd name="T1" fmla="*/ 15 h 285"/>
                <a:gd name="T2" fmla="*/ 3 w 454"/>
                <a:gd name="T3" fmla="*/ 15 h 285"/>
                <a:gd name="T4" fmla="*/ 2 w 454"/>
                <a:gd name="T5" fmla="*/ 13 h 285"/>
                <a:gd name="T6" fmla="*/ 0 w 454"/>
                <a:gd name="T7" fmla="*/ 10 h 285"/>
                <a:gd name="T8" fmla="*/ 0 w 454"/>
                <a:gd name="T9" fmla="*/ 7 h 285"/>
                <a:gd name="T10" fmla="*/ 0 w 454"/>
                <a:gd name="T11" fmla="*/ 5 h 285"/>
                <a:gd name="T12" fmla="*/ 0 w 454"/>
                <a:gd name="T13" fmla="*/ 3 h 285"/>
                <a:gd name="T14" fmla="*/ 0 w 454"/>
                <a:gd name="T15" fmla="*/ 2 h 285"/>
                <a:gd name="T16" fmla="*/ 1 w 454"/>
                <a:gd name="T17" fmla="*/ 2 h 285"/>
                <a:gd name="T18" fmla="*/ 3 w 454"/>
                <a:gd name="T19" fmla="*/ 0 h 285"/>
                <a:gd name="T20" fmla="*/ 5 w 454"/>
                <a:gd name="T21" fmla="*/ 0 h 285"/>
                <a:gd name="T22" fmla="*/ 6 w 454"/>
                <a:gd name="T23" fmla="*/ 1 h 285"/>
                <a:gd name="T24" fmla="*/ 8 w 454"/>
                <a:gd name="T25" fmla="*/ 2 h 285"/>
                <a:gd name="T26" fmla="*/ 9 w 454"/>
                <a:gd name="T27" fmla="*/ 2 h 285"/>
                <a:gd name="T28" fmla="*/ 10 w 454"/>
                <a:gd name="T29" fmla="*/ 3 h 285"/>
                <a:gd name="T30" fmla="*/ 12 w 454"/>
                <a:gd name="T31" fmla="*/ 6 h 285"/>
                <a:gd name="T32" fmla="*/ 12 w 454"/>
                <a:gd name="T33" fmla="*/ 10 h 285"/>
                <a:gd name="T34" fmla="*/ 13 w 454"/>
                <a:gd name="T35" fmla="*/ 11 h 285"/>
                <a:gd name="T36" fmla="*/ 12 w 454"/>
                <a:gd name="T37" fmla="*/ 13 h 285"/>
                <a:gd name="T38" fmla="*/ 11 w 454"/>
                <a:gd name="T39" fmla="*/ 15 h 285"/>
                <a:gd name="T40" fmla="*/ 9 w 454"/>
                <a:gd name="T41" fmla="*/ 17 h 285"/>
                <a:gd name="T42" fmla="*/ 7 w 454"/>
                <a:gd name="T43" fmla="*/ 17 h 285"/>
                <a:gd name="T44" fmla="*/ 6 w 454"/>
                <a:gd name="T45" fmla="*/ 16 h 285"/>
                <a:gd name="T46" fmla="*/ 4 w 454"/>
                <a:gd name="T47" fmla="*/ 15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767676"/>
                </a:gs>
                <a:gs pos="50000">
                  <a:srgbClr val="FFFFFF"/>
                </a:gs>
                <a:gs pos="100000">
                  <a:srgbClr val="767676"/>
                </a:gs>
              </a:gsLst>
              <a:lin ang="18900000" scaled="1"/>
            </a:gradFill>
            <a:ln w="1270">
              <a:solidFill>
                <a:srgbClr val="000000"/>
              </a:solidFill>
              <a:prstDash val="solid"/>
              <a:round/>
              <a:headEnd/>
              <a:tailEnd/>
            </a:ln>
          </p:spPr>
          <p:txBody>
            <a:bodyPr/>
            <a:lstStyle/>
            <a:p>
              <a:endParaRPr lang="en-US"/>
            </a:p>
          </p:txBody>
        </p:sp>
        <p:sp>
          <p:nvSpPr>
            <p:cNvPr id="1062" name="Freeform 79"/>
            <p:cNvSpPr>
              <a:spLocks noChangeAspect="1"/>
            </p:cNvSpPr>
            <p:nvPr/>
          </p:nvSpPr>
          <p:spPr bwMode="auto">
            <a:xfrm>
              <a:off x="1344" y="2851"/>
              <a:ext cx="40" cy="31"/>
            </a:xfrm>
            <a:custGeom>
              <a:avLst/>
              <a:gdLst>
                <a:gd name="T0" fmla="*/ 0 w 82"/>
                <a:gd name="T1" fmla="*/ 3 h 55"/>
                <a:gd name="T2" fmla="*/ 0 w 82"/>
                <a:gd name="T3" fmla="*/ 2 h 55"/>
                <a:gd name="T4" fmla="*/ 0 w 82"/>
                <a:gd name="T5" fmla="*/ 1 h 55"/>
                <a:gd name="T6" fmla="*/ 0 w 82"/>
                <a:gd name="T7" fmla="*/ 0 h 55"/>
                <a:gd name="T8" fmla="*/ 1 w 82"/>
                <a:gd name="T9" fmla="*/ 1 h 55"/>
                <a:gd name="T10" fmla="*/ 2 w 82"/>
                <a:gd name="T11" fmla="*/ 2 h 55"/>
                <a:gd name="T12" fmla="*/ 2 w 82"/>
                <a:gd name="T13" fmla="*/ 3 h 55"/>
                <a:gd name="T14" fmla="*/ 1 w 82"/>
                <a:gd name="T15" fmla="*/ 3 h 55"/>
                <a:gd name="T16" fmla="*/ 0 w 82"/>
                <a:gd name="T17" fmla="*/ 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rgbClr val="C0C0C0"/>
            </a:solidFill>
            <a:ln w="1270">
              <a:solidFill>
                <a:srgbClr val="000000"/>
              </a:solidFill>
              <a:prstDash val="solid"/>
              <a:round/>
              <a:headEnd/>
              <a:tailEnd/>
            </a:ln>
          </p:spPr>
          <p:txBody>
            <a:bodyPr/>
            <a:lstStyle/>
            <a:p>
              <a:endParaRPr lang="en-US"/>
            </a:p>
          </p:txBody>
        </p:sp>
        <p:sp>
          <p:nvSpPr>
            <p:cNvPr id="1063" name="Freeform 80"/>
            <p:cNvSpPr>
              <a:spLocks noChangeAspect="1"/>
            </p:cNvSpPr>
            <p:nvPr/>
          </p:nvSpPr>
          <p:spPr bwMode="auto">
            <a:xfrm>
              <a:off x="1337" y="2864"/>
              <a:ext cx="7" cy="58"/>
            </a:xfrm>
            <a:custGeom>
              <a:avLst/>
              <a:gdLst>
                <a:gd name="T0" fmla="*/ 1 w 14"/>
                <a:gd name="T1" fmla="*/ 0 h 101"/>
                <a:gd name="T2" fmla="*/ 1 w 14"/>
                <a:gd name="T3" fmla="*/ 5 h 101"/>
                <a:gd name="T4" fmla="*/ 0 w 14"/>
                <a:gd name="T5" fmla="*/ 6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prstDash val="solid"/>
              <a:round/>
              <a:headEnd/>
              <a:tailEnd/>
            </a:ln>
          </p:spPr>
          <p:txBody>
            <a:bodyPr/>
            <a:lstStyle/>
            <a:p>
              <a:endParaRPr lang="en-US"/>
            </a:p>
          </p:txBody>
        </p:sp>
        <p:sp>
          <p:nvSpPr>
            <p:cNvPr id="1064" name="Freeform 81"/>
            <p:cNvSpPr>
              <a:spLocks noChangeAspect="1"/>
            </p:cNvSpPr>
            <p:nvPr/>
          </p:nvSpPr>
          <p:spPr bwMode="auto">
            <a:xfrm>
              <a:off x="1344" y="2879"/>
              <a:ext cx="36" cy="48"/>
            </a:xfrm>
            <a:custGeom>
              <a:avLst/>
              <a:gdLst>
                <a:gd name="T0" fmla="*/ 2 w 72"/>
                <a:gd name="T1" fmla="*/ 0 h 82"/>
                <a:gd name="T2" fmla="*/ 1 w 72"/>
                <a:gd name="T3" fmla="*/ 5 h 82"/>
                <a:gd name="T4" fmla="*/ 0 w 72"/>
                <a:gd name="T5" fmla="*/ 5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prstDash val="solid"/>
              <a:round/>
              <a:headEnd/>
              <a:tailEnd/>
            </a:ln>
          </p:spPr>
          <p:txBody>
            <a:bodyPr/>
            <a:lstStyle/>
            <a:p>
              <a:endParaRPr lang="en-US"/>
            </a:p>
          </p:txBody>
        </p:sp>
        <p:sp>
          <p:nvSpPr>
            <p:cNvPr id="1065" name="Freeform 82"/>
            <p:cNvSpPr>
              <a:spLocks noChangeAspect="1"/>
            </p:cNvSpPr>
            <p:nvPr/>
          </p:nvSpPr>
          <p:spPr bwMode="auto">
            <a:xfrm>
              <a:off x="1336" y="2919"/>
              <a:ext cx="12" cy="9"/>
            </a:xfrm>
            <a:custGeom>
              <a:avLst/>
              <a:gdLst>
                <a:gd name="T0" fmla="*/ 1 w 24"/>
                <a:gd name="T1" fmla="*/ 0 h 17"/>
                <a:gd name="T2" fmla="*/ 0 w 24"/>
                <a:gd name="T3" fmla="*/ 1 h 17"/>
                <a:gd name="T4" fmla="*/ 0 w 24"/>
                <a:gd name="T5" fmla="*/ 1 h 17"/>
                <a:gd name="T6" fmla="*/ 1 w 24"/>
                <a:gd name="T7" fmla="*/ 1 h 17"/>
                <a:gd name="T8" fmla="*/ 1 w 24"/>
                <a:gd name="T9" fmla="*/ 1 h 17"/>
                <a:gd name="T10" fmla="*/ 1 w 24"/>
                <a:gd name="T11" fmla="*/ 1 h 17"/>
                <a:gd name="T12" fmla="*/ 1 w 24"/>
                <a:gd name="T13" fmla="*/ 1 h 17"/>
                <a:gd name="T14" fmla="*/ 1 w 24"/>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prstDash val="solid"/>
              <a:round/>
              <a:headEnd/>
              <a:tailEnd/>
            </a:ln>
          </p:spPr>
          <p:txBody>
            <a:bodyPr/>
            <a:lstStyle/>
            <a:p>
              <a:endParaRPr lang="en-US"/>
            </a:p>
          </p:txBody>
        </p:sp>
      </p:grpSp>
      <p:sp>
        <p:nvSpPr>
          <p:cNvPr id="1077" name="Rectangle 96"/>
          <p:cNvSpPr>
            <a:spLocks noChangeAspect="1" noChangeArrowheads="1"/>
          </p:cNvSpPr>
          <p:nvPr/>
        </p:nvSpPr>
        <p:spPr bwMode="auto">
          <a:xfrm>
            <a:off x="2386013" y="5011738"/>
            <a:ext cx="1038225" cy="149225"/>
          </a:xfrm>
          <a:prstGeom prst="rect">
            <a:avLst/>
          </a:prstGeom>
          <a:noFill/>
          <a:ln w="9525">
            <a:noFill/>
            <a:miter lim="800000"/>
            <a:headEnd/>
            <a:tailEnd/>
          </a:ln>
        </p:spPr>
        <p:txBody>
          <a:bodyPr/>
          <a:lstStyle/>
          <a:p>
            <a:endParaRPr lang="en-US"/>
          </a:p>
        </p:txBody>
      </p:sp>
      <p:sp>
        <p:nvSpPr>
          <p:cNvPr id="1078" name="Rectangle 97"/>
          <p:cNvSpPr>
            <a:spLocks noChangeAspect="1" noChangeArrowheads="1"/>
          </p:cNvSpPr>
          <p:nvPr/>
        </p:nvSpPr>
        <p:spPr bwMode="auto">
          <a:xfrm>
            <a:off x="5262564" y="4103688"/>
            <a:ext cx="125412" cy="198437"/>
          </a:xfrm>
          <a:prstGeom prst="rect">
            <a:avLst/>
          </a:prstGeom>
          <a:noFill/>
          <a:ln w="9525">
            <a:noFill/>
            <a:miter lim="800000"/>
            <a:headEnd/>
            <a:tailEnd/>
          </a:ln>
        </p:spPr>
        <p:txBody>
          <a:bodyPr/>
          <a:lstStyle/>
          <a:p>
            <a:endParaRPr lang="en-US"/>
          </a:p>
        </p:txBody>
      </p:sp>
      <p:sp>
        <p:nvSpPr>
          <p:cNvPr id="1079" name="Rectangle 98"/>
          <p:cNvSpPr>
            <a:spLocks noChangeAspect="1" noChangeArrowheads="1"/>
          </p:cNvSpPr>
          <p:nvPr/>
        </p:nvSpPr>
        <p:spPr bwMode="auto">
          <a:xfrm>
            <a:off x="5332414" y="4167188"/>
            <a:ext cx="136525" cy="149225"/>
          </a:xfrm>
          <a:prstGeom prst="rect">
            <a:avLst/>
          </a:prstGeom>
          <a:noFill/>
          <a:ln w="9525">
            <a:noFill/>
            <a:miter lim="800000"/>
            <a:headEnd/>
            <a:tailEnd/>
          </a:ln>
        </p:spPr>
        <p:txBody>
          <a:bodyPr/>
          <a:lstStyle/>
          <a:p>
            <a:endParaRPr lang="en-US"/>
          </a:p>
        </p:txBody>
      </p:sp>
      <p:sp>
        <p:nvSpPr>
          <p:cNvPr id="1080" name="Rectangle 99"/>
          <p:cNvSpPr>
            <a:spLocks noChangeAspect="1" noChangeArrowheads="1"/>
          </p:cNvSpPr>
          <p:nvPr/>
        </p:nvSpPr>
        <p:spPr bwMode="auto">
          <a:xfrm>
            <a:off x="3167063" y="4440238"/>
            <a:ext cx="122237" cy="198437"/>
          </a:xfrm>
          <a:prstGeom prst="rect">
            <a:avLst/>
          </a:prstGeom>
          <a:noFill/>
          <a:ln w="9525">
            <a:noFill/>
            <a:miter lim="800000"/>
            <a:headEnd/>
            <a:tailEnd/>
          </a:ln>
        </p:spPr>
        <p:txBody>
          <a:bodyPr/>
          <a:lstStyle/>
          <a:p>
            <a:endParaRPr lang="en-US"/>
          </a:p>
        </p:txBody>
      </p:sp>
      <p:sp>
        <p:nvSpPr>
          <p:cNvPr id="1081" name="Rectangle 100"/>
          <p:cNvSpPr>
            <a:spLocks noChangeAspect="1" noChangeArrowheads="1"/>
          </p:cNvSpPr>
          <p:nvPr/>
        </p:nvSpPr>
        <p:spPr bwMode="auto">
          <a:xfrm>
            <a:off x="3233738" y="4503738"/>
            <a:ext cx="142875" cy="150812"/>
          </a:xfrm>
          <a:prstGeom prst="rect">
            <a:avLst/>
          </a:prstGeom>
          <a:noFill/>
          <a:ln w="9525">
            <a:noFill/>
            <a:miter lim="800000"/>
            <a:headEnd/>
            <a:tailEnd/>
          </a:ln>
        </p:spPr>
        <p:txBody>
          <a:bodyPr/>
          <a:lstStyle/>
          <a:p>
            <a:endParaRPr lang="en-US"/>
          </a:p>
        </p:txBody>
      </p:sp>
      <p:sp>
        <p:nvSpPr>
          <p:cNvPr id="1145" name="Rectangle 164"/>
          <p:cNvSpPr>
            <a:spLocks noChangeAspect="1" noChangeArrowheads="1"/>
          </p:cNvSpPr>
          <p:nvPr/>
        </p:nvSpPr>
        <p:spPr bwMode="auto">
          <a:xfrm>
            <a:off x="2120900" y="5149850"/>
            <a:ext cx="776288" cy="369332"/>
          </a:xfrm>
          <a:prstGeom prst="rect">
            <a:avLst/>
          </a:prstGeom>
          <a:noFill/>
          <a:ln w="9525">
            <a:noFill/>
            <a:miter lim="800000"/>
            <a:headEnd/>
            <a:tailEnd/>
          </a:ln>
        </p:spPr>
        <p:txBody>
          <a:bodyPr lIns="0" tIns="0" rIns="0" bIns="0">
            <a:spAutoFit/>
          </a:bodyPr>
          <a:lstStyle/>
          <a:p>
            <a:pPr algn="l" eaLnBrk="0" hangingPunct="0"/>
            <a:r>
              <a:rPr lang="en-US" sz="1200" dirty="0"/>
              <a:t>Intercept </a:t>
            </a:r>
            <a:r>
              <a:rPr lang="en-US" sz="1200" dirty="0" smtClean="0"/>
              <a:t>site</a:t>
            </a:r>
            <a:endParaRPr lang="en-GB" sz="1200" dirty="0"/>
          </a:p>
        </p:txBody>
      </p:sp>
      <p:grpSp>
        <p:nvGrpSpPr>
          <p:cNvPr id="4" name="Group 1158"/>
          <p:cNvGrpSpPr/>
          <p:nvPr/>
        </p:nvGrpSpPr>
        <p:grpSpPr>
          <a:xfrm>
            <a:off x="5608639" y="4586288"/>
            <a:ext cx="397545" cy="477838"/>
            <a:chOff x="6303963" y="2528888"/>
            <a:chExt cx="397545" cy="477838"/>
          </a:xfrm>
        </p:grpSpPr>
        <p:sp>
          <p:nvSpPr>
            <p:cNvPr id="1160" name="Freeform 129"/>
            <p:cNvSpPr>
              <a:spLocks noChangeAspect="1"/>
            </p:cNvSpPr>
            <p:nvPr/>
          </p:nvSpPr>
          <p:spPr bwMode="auto">
            <a:xfrm>
              <a:off x="6535742" y="2971801"/>
              <a:ext cx="30806" cy="19050"/>
            </a:xfrm>
            <a:custGeom>
              <a:avLst/>
              <a:gdLst>
                <a:gd name="T0" fmla="*/ 0 w 40"/>
                <a:gd name="T1" fmla="*/ 0 h 22"/>
                <a:gd name="T2" fmla="*/ 1 w 40"/>
                <a:gd name="T3" fmla="*/ 1 h 22"/>
                <a:gd name="T4" fmla="*/ 1 w 40"/>
                <a:gd name="T5" fmla="*/ 1 h 22"/>
                <a:gd name="T6" fmla="*/ 1 w 40"/>
                <a:gd name="T7" fmla="*/ 1 h 22"/>
                <a:gd name="T8" fmla="*/ 1 w 40"/>
                <a:gd name="T9" fmla="*/ 1 h 22"/>
                <a:gd name="T10" fmla="*/ 1 w 40"/>
                <a:gd name="T11" fmla="*/ 1 h 22"/>
                <a:gd name="T12" fmla="*/ 0 w 40"/>
                <a:gd name="T13" fmla="*/ 0 h 22"/>
                <a:gd name="T14" fmla="*/ 0 60000 65536"/>
                <a:gd name="T15" fmla="*/ 0 60000 65536"/>
                <a:gd name="T16" fmla="*/ 0 60000 65536"/>
                <a:gd name="T17" fmla="*/ 0 60000 65536"/>
                <a:gd name="T18" fmla="*/ 0 60000 65536"/>
                <a:gd name="T19" fmla="*/ 0 60000 65536"/>
                <a:gd name="T20" fmla="*/ 0 60000 65536"/>
                <a:gd name="T21" fmla="*/ 0 w 40"/>
                <a:gd name="T22" fmla="*/ 0 h 22"/>
                <a:gd name="T23" fmla="*/ 40 w 4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2">
                  <a:moveTo>
                    <a:pt x="0" y="0"/>
                  </a:moveTo>
                  <a:lnTo>
                    <a:pt x="19" y="15"/>
                  </a:lnTo>
                  <a:lnTo>
                    <a:pt x="24" y="22"/>
                  </a:lnTo>
                  <a:lnTo>
                    <a:pt x="38" y="20"/>
                  </a:lnTo>
                  <a:lnTo>
                    <a:pt x="40" y="10"/>
                  </a:lnTo>
                  <a:lnTo>
                    <a:pt x="31" y="3"/>
                  </a:lnTo>
                  <a:lnTo>
                    <a:pt x="0" y="0"/>
                  </a:lnTo>
                  <a:close/>
                </a:path>
              </a:pathLst>
            </a:custGeom>
            <a:solidFill>
              <a:srgbClr val="FFFFFF"/>
            </a:solidFill>
            <a:ln w="1270">
              <a:solidFill>
                <a:srgbClr val="FFFFFF"/>
              </a:solidFill>
              <a:round/>
              <a:headEnd/>
              <a:tailEnd/>
            </a:ln>
          </p:spPr>
          <p:txBody>
            <a:bodyPr/>
            <a:lstStyle/>
            <a:p>
              <a:endParaRPr lang="en-US"/>
            </a:p>
          </p:txBody>
        </p:sp>
        <p:sp>
          <p:nvSpPr>
            <p:cNvPr id="1161" name="Freeform 130"/>
            <p:cNvSpPr>
              <a:spLocks noChangeAspect="1"/>
            </p:cNvSpPr>
            <p:nvPr/>
          </p:nvSpPr>
          <p:spPr bwMode="auto">
            <a:xfrm>
              <a:off x="6324500" y="2789238"/>
              <a:ext cx="374074" cy="217488"/>
            </a:xfrm>
            <a:custGeom>
              <a:avLst/>
              <a:gdLst>
                <a:gd name="T0" fmla="*/ 1 w 487"/>
                <a:gd name="T1" fmla="*/ 1 h 240"/>
                <a:gd name="T2" fmla="*/ 1 w 487"/>
                <a:gd name="T3" fmla="*/ 2 h 240"/>
                <a:gd name="T4" fmla="*/ 1 w 487"/>
                <a:gd name="T5" fmla="*/ 2 h 240"/>
                <a:gd name="T6" fmla="*/ 1 w 487"/>
                <a:gd name="T7" fmla="*/ 2 h 240"/>
                <a:gd name="T8" fmla="*/ 0 w 487"/>
                <a:gd name="T9" fmla="*/ 2 h 240"/>
                <a:gd name="T10" fmla="*/ 1 w 487"/>
                <a:gd name="T11" fmla="*/ 3 h 240"/>
                <a:gd name="T12" fmla="*/ 1 w 487"/>
                <a:gd name="T13" fmla="*/ 3 h 240"/>
                <a:gd name="T14" fmla="*/ 1 w 487"/>
                <a:gd name="T15" fmla="*/ 3 h 240"/>
                <a:gd name="T16" fmla="*/ 1 w 487"/>
                <a:gd name="T17" fmla="*/ 2 h 240"/>
                <a:gd name="T18" fmla="*/ 2 w 487"/>
                <a:gd name="T19" fmla="*/ 2 h 240"/>
                <a:gd name="T20" fmla="*/ 3 w 487"/>
                <a:gd name="T21" fmla="*/ 2 h 240"/>
                <a:gd name="T22" fmla="*/ 3 w 487"/>
                <a:gd name="T23" fmla="*/ 3 h 240"/>
                <a:gd name="T24" fmla="*/ 3 w 487"/>
                <a:gd name="T25" fmla="*/ 3 h 240"/>
                <a:gd name="T26" fmla="*/ 3 w 487"/>
                <a:gd name="T27" fmla="*/ 2 h 240"/>
                <a:gd name="T28" fmla="*/ 2 w 487"/>
                <a:gd name="T29" fmla="*/ 2 h 240"/>
                <a:gd name="T30" fmla="*/ 2 w 487"/>
                <a:gd name="T31" fmla="*/ 2 h 240"/>
                <a:gd name="T32" fmla="*/ 2 w 487"/>
                <a:gd name="T33" fmla="*/ 2 h 240"/>
                <a:gd name="T34" fmla="*/ 2 w 487"/>
                <a:gd name="T35" fmla="*/ 1 h 240"/>
                <a:gd name="T36" fmla="*/ 2 w 487"/>
                <a:gd name="T37" fmla="*/ 0 h 240"/>
                <a:gd name="T38" fmla="*/ 1 w 487"/>
                <a:gd name="T39" fmla="*/ 1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240"/>
                <a:gd name="T62" fmla="*/ 487 w 487"/>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240">
                  <a:moveTo>
                    <a:pt x="199" y="36"/>
                  </a:moveTo>
                  <a:lnTo>
                    <a:pt x="202" y="158"/>
                  </a:lnTo>
                  <a:lnTo>
                    <a:pt x="182" y="158"/>
                  </a:lnTo>
                  <a:lnTo>
                    <a:pt x="190" y="175"/>
                  </a:lnTo>
                  <a:lnTo>
                    <a:pt x="0" y="221"/>
                  </a:lnTo>
                  <a:lnTo>
                    <a:pt x="17" y="240"/>
                  </a:lnTo>
                  <a:lnTo>
                    <a:pt x="34" y="240"/>
                  </a:lnTo>
                  <a:lnTo>
                    <a:pt x="43" y="230"/>
                  </a:lnTo>
                  <a:lnTo>
                    <a:pt x="197" y="199"/>
                  </a:lnTo>
                  <a:lnTo>
                    <a:pt x="259" y="199"/>
                  </a:lnTo>
                  <a:lnTo>
                    <a:pt x="442" y="223"/>
                  </a:lnTo>
                  <a:lnTo>
                    <a:pt x="454" y="235"/>
                  </a:lnTo>
                  <a:lnTo>
                    <a:pt x="478" y="240"/>
                  </a:lnTo>
                  <a:lnTo>
                    <a:pt x="487" y="223"/>
                  </a:lnTo>
                  <a:lnTo>
                    <a:pt x="262" y="170"/>
                  </a:lnTo>
                  <a:lnTo>
                    <a:pt x="269" y="156"/>
                  </a:lnTo>
                  <a:lnTo>
                    <a:pt x="252" y="151"/>
                  </a:lnTo>
                  <a:lnTo>
                    <a:pt x="254" y="5"/>
                  </a:lnTo>
                  <a:lnTo>
                    <a:pt x="252" y="0"/>
                  </a:lnTo>
                  <a:lnTo>
                    <a:pt x="199" y="36"/>
                  </a:lnTo>
                  <a:close/>
                </a:path>
              </a:pathLst>
            </a:custGeom>
            <a:solidFill>
              <a:srgbClr val="FFFFFF"/>
            </a:solidFill>
            <a:ln w="1270">
              <a:solidFill>
                <a:srgbClr val="FFFFFF"/>
              </a:solidFill>
              <a:round/>
              <a:headEnd/>
              <a:tailEnd/>
            </a:ln>
          </p:spPr>
          <p:txBody>
            <a:bodyPr/>
            <a:lstStyle/>
            <a:p>
              <a:endParaRPr lang="en-US"/>
            </a:p>
          </p:txBody>
        </p:sp>
        <p:sp>
          <p:nvSpPr>
            <p:cNvPr id="1162" name="Freeform 212"/>
            <p:cNvSpPr>
              <a:spLocks noChangeAspect="1"/>
            </p:cNvSpPr>
            <p:nvPr/>
          </p:nvSpPr>
          <p:spPr bwMode="auto">
            <a:xfrm>
              <a:off x="6384646" y="2617788"/>
              <a:ext cx="58678" cy="53975"/>
            </a:xfrm>
            <a:custGeom>
              <a:avLst/>
              <a:gdLst>
                <a:gd name="T0" fmla="*/ 1 w 75"/>
                <a:gd name="T1" fmla="*/ 1 h 60"/>
                <a:gd name="T2" fmla="*/ 1 w 75"/>
                <a:gd name="T3" fmla="*/ 1 h 60"/>
                <a:gd name="T4" fmla="*/ 1 w 75"/>
                <a:gd name="T5" fmla="*/ 1 h 60"/>
                <a:gd name="T6" fmla="*/ 1 w 75"/>
                <a:gd name="T7" fmla="*/ 0 h 60"/>
                <a:gd name="T8" fmla="*/ 1 w 75"/>
                <a:gd name="T9" fmla="*/ 1 h 60"/>
                <a:gd name="T10" fmla="*/ 0 w 75"/>
                <a:gd name="T11" fmla="*/ 1 h 60"/>
                <a:gd name="T12" fmla="*/ 1 w 75"/>
                <a:gd name="T13" fmla="*/ 1 h 60"/>
                <a:gd name="T14" fmla="*/ 1 w 75"/>
                <a:gd name="T15" fmla="*/ 1 h 60"/>
                <a:gd name="T16" fmla="*/ 1 w 75"/>
                <a:gd name="T17" fmla="*/ 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0"/>
                <a:gd name="T29" fmla="*/ 75 w 75"/>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0">
                  <a:moveTo>
                    <a:pt x="55" y="48"/>
                  </a:moveTo>
                  <a:lnTo>
                    <a:pt x="75" y="24"/>
                  </a:lnTo>
                  <a:lnTo>
                    <a:pt x="67" y="5"/>
                  </a:lnTo>
                  <a:lnTo>
                    <a:pt x="46" y="0"/>
                  </a:lnTo>
                  <a:lnTo>
                    <a:pt x="15" y="17"/>
                  </a:lnTo>
                  <a:lnTo>
                    <a:pt x="0" y="39"/>
                  </a:lnTo>
                  <a:lnTo>
                    <a:pt x="5" y="58"/>
                  </a:lnTo>
                  <a:lnTo>
                    <a:pt x="29" y="60"/>
                  </a:lnTo>
                  <a:lnTo>
                    <a:pt x="55" y="48"/>
                  </a:lnTo>
                  <a:close/>
                </a:path>
              </a:pathLst>
            </a:custGeom>
            <a:solidFill>
              <a:srgbClr val="FFFFFF"/>
            </a:solidFill>
            <a:ln w="1270">
              <a:solidFill>
                <a:srgbClr val="000000"/>
              </a:solidFill>
              <a:round/>
              <a:headEnd/>
              <a:tailEnd/>
            </a:ln>
          </p:spPr>
          <p:txBody>
            <a:bodyPr/>
            <a:lstStyle/>
            <a:p>
              <a:endParaRPr lang="en-US"/>
            </a:p>
          </p:txBody>
        </p:sp>
        <p:sp>
          <p:nvSpPr>
            <p:cNvPr id="1163" name="Freeform 213"/>
            <p:cNvSpPr>
              <a:spLocks noChangeAspect="1"/>
            </p:cNvSpPr>
            <p:nvPr/>
          </p:nvSpPr>
          <p:spPr bwMode="auto">
            <a:xfrm>
              <a:off x="6396381" y="2676526"/>
              <a:ext cx="83617" cy="42863"/>
            </a:xfrm>
            <a:custGeom>
              <a:avLst/>
              <a:gdLst>
                <a:gd name="T0" fmla="*/ 0 w 108"/>
                <a:gd name="T1" fmla="*/ 0 h 48"/>
                <a:gd name="T2" fmla="*/ 1 w 108"/>
                <a:gd name="T3" fmla="*/ 1 h 48"/>
                <a:gd name="T4" fmla="*/ 1 w 108"/>
                <a:gd name="T5" fmla="*/ 1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0" y="0"/>
                  </a:moveTo>
                  <a:lnTo>
                    <a:pt x="91" y="36"/>
                  </a:lnTo>
                  <a:lnTo>
                    <a:pt x="108" y="48"/>
                  </a:lnTo>
                </a:path>
              </a:pathLst>
            </a:custGeom>
            <a:noFill/>
            <a:ln w="1270">
              <a:solidFill>
                <a:srgbClr val="000000"/>
              </a:solidFill>
              <a:round/>
              <a:headEnd/>
              <a:tailEnd/>
            </a:ln>
          </p:spPr>
          <p:txBody>
            <a:bodyPr/>
            <a:lstStyle/>
            <a:p>
              <a:endParaRPr lang="en-US"/>
            </a:p>
          </p:txBody>
        </p:sp>
        <p:sp>
          <p:nvSpPr>
            <p:cNvPr id="1164" name="Freeform 214"/>
            <p:cNvSpPr>
              <a:spLocks noChangeAspect="1"/>
            </p:cNvSpPr>
            <p:nvPr/>
          </p:nvSpPr>
          <p:spPr bwMode="auto">
            <a:xfrm>
              <a:off x="6475597" y="2705101"/>
              <a:ext cx="20537" cy="17463"/>
            </a:xfrm>
            <a:custGeom>
              <a:avLst/>
              <a:gdLst>
                <a:gd name="T0" fmla="*/ 1 w 26"/>
                <a:gd name="T1" fmla="*/ 0 h 19"/>
                <a:gd name="T2" fmla="*/ 1 w 26"/>
                <a:gd name="T3" fmla="*/ 1 h 19"/>
                <a:gd name="T4" fmla="*/ 1 w 26"/>
                <a:gd name="T5" fmla="*/ 1 h 19"/>
                <a:gd name="T6" fmla="*/ 1 w 26"/>
                <a:gd name="T7" fmla="*/ 1 h 19"/>
                <a:gd name="T8" fmla="*/ 1 w 26"/>
                <a:gd name="T9" fmla="*/ 1 h 19"/>
                <a:gd name="T10" fmla="*/ 0 w 26"/>
                <a:gd name="T11" fmla="*/ 1 h 19"/>
                <a:gd name="T12" fmla="*/ 0 w 26"/>
                <a:gd name="T13" fmla="*/ 1 h 19"/>
                <a:gd name="T14" fmla="*/ 0 60000 65536"/>
                <a:gd name="T15" fmla="*/ 0 60000 65536"/>
                <a:gd name="T16" fmla="*/ 0 60000 65536"/>
                <a:gd name="T17" fmla="*/ 0 60000 65536"/>
                <a:gd name="T18" fmla="*/ 0 60000 65536"/>
                <a:gd name="T19" fmla="*/ 0 60000 65536"/>
                <a:gd name="T20" fmla="*/ 0 60000 65536"/>
                <a:gd name="T21" fmla="*/ 0 w 26"/>
                <a:gd name="T22" fmla="*/ 0 h 19"/>
                <a:gd name="T23" fmla="*/ 26 w 2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9">
                  <a:moveTo>
                    <a:pt x="12" y="0"/>
                  </a:moveTo>
                  <a:lnTo>
                    <a:pt x="17" y="3"/>
                  </a:lnTo>
                  <a:lnTo>
                    <a:pt x="26" y="10"/>
                  </a:lnTo>
                  <a:lnTo>
                    <a:pt x="17" y="17"/>
                  </a:lnTo>
                  <a:lnTo>
                    <a:pt x="9" y="19"/>
                  </a:lnTo>
                  <a:lnTo>
                    <a:pt x="0" y="19"/>
                  </a:lnTo>
                  <a:lnTo>
                    <a:pt x="0" y="12"/>
                  </a:lnTo>
                </a:path>
              </a:pathLst>
            </a:custGeom>
            <a:noFill/>
            <a:ln w="1270">
              <a:solidFill>
                <a:srgbClr val="000000"/>
              </a:solidFill>
              <a:round/>
              <a:headEnd/>
              <a:tailEnd/>
            </a:ln>
          </p:spPr>
          <p:txBody>
            <a:bodyPr/>
            <a:lstStyle/>
            <a:p>
              <a:endParaRPr lang="en-US"/>
            </a:p>
          </p:txBody>
        </p:sp>
        <p:sp>
          <p:nvSpPr>
            <p:cNvPr id="1165" name="Line 215"/>
            <p:cNvSpPr>
              <a:spLocks noChangeAspect="1" noChangeShapeType="1"/>
            </p:cNvSpPr>
            <p:nvPr/>
          </p:nvSpPr>
          <p:spPr bwMode="auto">
            <a:xfrm flipH="1" flipV="1">
              <a:off x="6477064" y="2819401"/>
              <a:ext cx="4401" cy="107950"/>
            </a:xfrm>
            <a:prstGeom prst="line">
              <a:avLst/>
            </a:prstGeom>
            <a:noFill/>
            <a:ln w="1270">
              <a:solidFill>
                <a:srgbClr val="000000"/>
              </a:solidFill>
              <a:round/>
              <a:headEnd/>
              <a:tailEnd/>
            </a:ln>
          </p:spPr>
          <p:txBody>
            <a:bodyPr/>
            <a:lstStyle/>
            <a:p>
              <a:endParaRPr lang="en-US"/>
            </a:p>
          </p:txBody>
        </p:sp>
        <p:grpSp>
          <p:nvGrpSpPr>
            <p:cNvPr id="5" name="Group 219"/>
            <p:cNvGrpSpPr>
              <a:grpSpLocks noChangeAspect="1"/>
            </p:cNvGrpSpPr>
            <p:nvPr/>
          </p:nvGrpSpPr>
          <p:grpSpPr bwMode="auto">
            <a:xfrm>
              <a:off x="6303963" y="2528904"/>
              <a:ext cx="397545" cy="477839"/>
              <a:chOff x="7689" y="8423"/>
              <a:chExt cx="515" cy="528"/>
            </a:xfrm>
          </p:grpSpPr>
          <p:sp>
            <p:nvSpPr>
              <p:cNvPr id="1171" name="Freeform 220"/>
              <p:cNvSpPr>
                <a:spLocks noChangeAspect="1"/>
              </p:cNvSpPr>
              <p:nvPr/>
            </p:nvSpPr>
            <p:spPr bwMode="auto">
              <a:xfrm>
                <a:off x="7689" y="8423"/>
                <a:ext cx="393" cy="353"/>
              </a:xfrm>
              <a:custGeom>
                <a:avLst/>
                <a:gdLst>
                  <a:gd name="T0" fmla="*/ 309 w 393"/>
                  <a:gd name="T1" fmla="*/ 264 h 353"/>
                  <a:gd name="T2" fmla="*/ 338 w 393"/>
                  <a:gd name="T3" fmla="*/ 233 h 353"/>
                  <a:gd name="T4" fmla="*/ 364 w 393"/>
                  <a:gd name="T5" fmla="*/ 197 h 353"/>
                  <a:gd name="T6" fmla="*/ 381 w 393"/>
                  <a:gd name="T7" fmla="*/ 163 h 353"/>
                  <a:gd name="T8" fmla="*/ 391 w 393"/>
                  <a:gd name="T9" fmla="*/ 129 h 353"/>
                  <a:gd name="T10" fmla="*/ 393 w 393"/>
                  <a:gd name="T11" fmla="*/ 96 h 353"/>
                  <a:gd name="T12" fmla="*/ 388 w 393"/>
                  <a:gd name="T13" fmla="*/ 67 h 353"/>
                  <a:gd name="T14" fmla="*/ 376 w 393"/>
                  <a:gd name="T15" fmla="*/ 43 h 353"/>
                  <a:gd name="T16" fmla="*/ 355 w 393"/>
                  <a:gd name="T17" fmla="*/ 21 h 353"/>
                  <a:gd name="T18" fmla="*/ 331 w 393"/>
                  <a:gd name="T19" fmla="*/ 7 h 353"/>
                  <a:gd name="T20" fmla="*/ 300 w 393"/>
                  <a:gd name="T21" fmla="*/ 0 h 353"/>
                  <a:gd name="T22" fmla="*/ 268 w 393"/>
                  <a:gd name="T23" fmla="*/ 0 h 353"/>
                  <a:gd name="T24" fmla="*/ 232 w 393"/>
                  <a:gd name="T25" fmla="*/ 5 h 353"/>
                  <a:gd name="T26" fmla="*/ 194 w 393"/>
                  <a:gd name="T27" fmla="*/ 14 h 353"/>
                  <a:gd name="T28" fmla="*/ 158 w 393"/>
                  <a:gd name="T29" fmla="*/ 33 h 353"/>
                  <a:gd name="T30" fmla="*/ 120 w 393"/>
                  <a:gd name="T31" fmla="*/ 57 h 353"/>
                  <a:gd name="T32" fmla="*/ 86 w 393"/>
                  <a:gd name="T33" fmla="*/ 86 h 353"/>
                  <a:gd name="T34" fmla="*/ 55 w 393"/>
                  <a:gd name="T35" fmla="*/ 120 h 353"/>
                  <a:gd name="T36" fmla="*/ 33 w 393"/>
                  <a:gd name="T37" fmla="*/ 153 h 353"/>
                  <a:gd name="T38" fmla="*/ 16 w 393"/>
                  <a:gd name="T39" fmla="*/ 189 h 353"/>
                  <a:gd name="T40" fmla="*/ 4 w 393"/>
                  <a:gd name="T41" fmla="*/ 223 h 353"/>
                  <a:gd name="T42" fmla="*/ 0 w 393"/>
                  <a:gd name="T43" fmla="*/ 252 h 353"/>
                  <a:gd name="T44" fmla="*/ 4 w 393"/>
                  <a:gd name="T45" fmla="*/ 283 h 353"/>
                  <a:gd name="T46" fmla="*/ 19 w 393"/>
                  <a:gd name="T47" fmla="*/ 307 h 353"/>
                  <a:gd name="T48" fmla="*/ 36 w 393"/>
                  <a:gd name="T49" fmla="*/ 329 h 353"/>
                  <a:gd name="T50" fmla="*/ 60 w 393"/>
                  <a:gd name="T51" fmla="*/ 343 h 353"/>
                  <a:gd name="T52" fmla="*/ 91 w 393"/>
                  <a:gd name="T53" fmla="*/ 348 h 353"/>
                  <a:gd name="T54" fmla="*/ 124 w 393"/>
                  <a:gd name="T55" fmla="*/ 353 h 353"/>
                  <a:gd name="T56" fmla="*/ 160 w 393"/>
                  <a:gd name="T57" fmla="*/ 348 h 353"/>
                  <a:gd name="T58" fmla="*/ 199 w 393"/>
                  <a:gd name="T59" fmla="*/ 331 h 353"/>
                  <a:gd name="T60" fmla="*/ 240 w 393"/>
                  <a:gd name="T61" fmla="*/ 314 h 353"/>
                  <a:gd name="T62" fmla="*/ 273 w 393"/>
                  <a:gd name="T63" fmla="*/ 293 h 353"/>
                  <a:gd name="T64" fmla="*/ 309 w 393"/>
                  <a:gd name="T65" fmla="*/ 26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
                  <a:gd name="T100" fmla="*/ 0 h 353"/>
                  <a:gd name="T101" fmla="*/ 393 w 393"/>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 h="353">
                    <a:moveTo>
                      <a:pt x="309" y="264"/>
                    </a:moveTo>
                    <a:lnTo>
                      <a:pt x="338" y="233"/>
                    </a:lnTo>
                    <a:lnTo>
                      <a:pt x="364" y="197"/>
                    </a:lnTo>
                    <a:lnTo>
                      <a:pt x="381" y="163"/>
                    </a:lnTo>
                    <a:lnTo>
                      <a:pt x="391" y="129"/>
                    </a:lnTo>
                    <a:lnTo>
                      <a:pt x="393" y="96"/>
                    </a:lnTo>
                    <a:lnTo>
                      <a:pt x="388" y="67"/>
                    </a:lnTo>
                    <a:lnTo>
                      <a:pt x="376" y="43"/>
                    </a:lnTo>
                    <a:lnTo>
                      <a:pt x="355" y="21"/>
                    </a:lnTo>
                    <a:lnTo>
                      <a:pt x="331" y="7"/>
                    </a:lnTo>
                    <a:lnTo>
                      <a:pt x="300" y="0"/>
                    </a:lnTo>
                    <a:lnTo>
                      <a:pt x="268" y="0"/>
                    </a:lnTo>
                    <a:lnTo>
                      <a:pt x="232" y="5"/>
                    </a:lnTo>
                    <a:lnTo>
                      <a:pt x="194" y="14"/>
                    </a:lnTo>
                    <a:lnTo>
                      <a:pt x="158" y="33"/>
                    </a:lnTo>
                    <a:lnTo>
                      <a:pt x="120" y="57"/>
                    </a:lnTo>
                    <a:lnTo>
                      <a:pt x="86" y="86"/>
                    </a:lnTo>
                    <a:lnTo>
                      <a:pt x="55" y="120"/>
                    </a:lnTo>
                    <a:lnTo>
                      <a:pt x="33" y="153"/>
                    </a:lnTo>
                    <a:lnTo>
                      <a:pt x="16" y="189"/>
                    </a:lnTo>
                    <a:lnTo>
                      <a:pt x="4" y="223"/>
                    </a:lnTo>
                    <a:lnTo>
                      <a:pt x="0" y="252"/>
                    </a:lnTo>
                    <a:lnTo>
                      <a:pt x="4" y="283"/>
                    </a:lnTo>
                    <a:lnTo>
                      <a:pt x="19" y="307"/>
                    </a:lnTo>
                    <a:lnTo>
                      <a:pt x="36" y="329"/>
                    </a:lnTo>
                    <a:lnTo>
                      <a:pt x="60" y="343"/>
                    </a:lnTo>
                    <a:lnTo>
                      <a:pt x="91" y="348"/>
                    </a:lnTo>
                    <a:lnTo>
                      <a:pt x="124" y="353"/>
                    </a:lnTo>
                    <a:lnTo>
                      <a:pt x="160" y="348"/>
                    </a:lnTo>
                    <a:lnTo>
                      <a:pt x="199" y="331"/>
                    </a:lnTo>
                    <a:lnTo>
                      <a:pt x="240" y="314"/>
                    </a:lnTo>
                    <a:lnTo>
                      <a:pt x="273" y="293"/>
                    </a:lnTo>
                    <a:lnTo>
                      <a:pt x="309" y="264"/>
                    </a:lnTo>
                    <a:close/>
                  </a:path>
                </a:pathLst>
              </a:custGeom>
              <a:solidFill>
                <a:srgbClr val="FF0000">
                  <a:alpha val="47000"/>
                </a:srgbClr>
              </a:solidFill>
              <a:ln w="1270">
                <a:solidFill>
                  <a:srgbClr val="000000"/>
                </a:solidFill>
                <a:round/>
                <a:headEnd/>
                <a:tailEnd/>
              </a:ln>
            </p:spPr>
            <p:txBody>
              <a:bodyPr/>
              <a:lstStyle/>
              <a:p>
                <a:endParaRPr lang="en-US"/>
              </a:p>
            </p:txBody>
          </p:sp>
          <p:sp>
            <p:nvSpPr>
              <p:cNvPr id="1172" name="Freeform 221"/>
              <p:cNvSpPr>
                <a:spLocks noChangeAspect="1"/>
              </p:cNvSpPr>
              <p:nvPr/>
            </p:nvSpPr>
            <p:spPr bwMode="auto">
              <a:xfrm>
                <a:off x="7864" y="8532"/>
                <a:ext cx="66" cy="88"/>
              </a:xfrm>
              <a:custGeom>
                <a:avLst/>
                <a:gdLst/>
                <a:ahLst/>
                <a:cxnLst>
                  <a:cxn ang="0">
                    <a:pos x="0" y="0"/>
                  </a:cxn>
                  <a:cxn ang="0">
                    <a:pos x="50" y="81"/>
                  </a:cxn>
                  <a:cxn ang="0">
                    <a:pos x="65" y="89"/>
                  </a:cxn>
                </a:cxnLst>
                <a:rect l="0" t="0" r="r" b="b"/>
                <a:pathLst>
                  <a:path w="65" h="89">
                    <a:moveTo>
                      <a:pt x="0" y="0"/>
                    </a:moveTo>
                    <a:lnTo>
                      <a:pt x="50" y="81"/>
                    </a:lnTo>
                    <a:lnTo>
                      <a:pt x="65" y="89"/>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pPr>
                  <a:defRPr/>
                </a:pPr>
                <a:endParaRPr lang="en-US"/>
              </a:p>
            </p:txBody>
          </p:sp>
          <p:sp>
            <p:nvSpPr>
              <p:cNvPr id="1173" name="Line 222"/>
              <p:cNvSpPr>
                <a:spLocks noChangeAspect="1" noChangeShapeType="1"/>
              </p:cNvSpPr>
              <p:nvPr/>
            </p:nvSpPr>
            <p:spPr bwMode="auto">
              <a:xfrm flipH="1" flipV="1">
                <a:off x="7965" y="8711"/>
                <a:ext cx="2" cy="151"/>
              </a:xfrm>
              <a:prstGeom prst="line">
                <a:avLst/>
              </a:prstGeom>
              <a:noFill/>
              <a:ln w="1270">
                <a:solidFill>
                  <a:srgbClr val="000000"/>
                </a:solidFill>
                <a:round/>
                <a:headEnd/>
                <a:tailEnd/>
              </a:ln>
            </p:spPr>
            <p:txBody>
              <a:bodyPr/>
              <a:lstStyle/>
              <a:p>
                <a:endParaRPr lang="en-US"/>
              </a:p>
            </p:txBody>
          </p:sp>
          <p:sp>
            <p:nvSpPr>
              <p:cNvPr id="1174" name="Freeform 223"/>
              <p:cNvSpPr>
                <a:spLocks noChangeAspect="1"/>
              </p:cNvSpPr>
              <p:nvPr/>
            </p:nvSpPr>
            <p:spPr bwMode="auto">
              <a:xfrm>
                <a:off x="7933" y="8864"/>
                <a:ext cx="271" cy="87"/>
              </a:xfrm>
              <a:custGeom>
                <a:avLst/>
                <a:gdLst>
                  <a:gd name="T0" fmla="*/ 0 w 271"/>
                  <a:gd name="T1" fmla="*/ 0 h 87"/>
                  <a:gd name="T2" fmla="*/ 60 w 271"/>
                  <a:gd name="T3" fmla="*/ 0 h 87"/>
                  <a:gd name="T4" fmla="*/ 48 w 271"/>
                  <a:gd name="T5" fmla="*/ 15 h 87"/>
                  <a:gd name="T6" fmla="*/ 271 w 271"/>
                  <a:gd name="T7" fmla="*/ 65 h 87"/>
                  <a:gd name="T8" fmla="*/ 257 w 271"/>
                  <a:gd name="T9" fmla="*/ 87 h 87"/>
                  <a:gd name="T10" fmla="*/ 228 w 271"/>
                  <a:gd name="T11" fmla="*/ 87 h 87"/>
                  <a:gd name="T12" fmla="*/ 221 w 271"/>
                  <a:gd name="T13" fmla="*/ 72 h 87"/>
                  <a:gd name="T14" fmla="*/ 56 w 271"/>
                  <a:gd name="T15" fmla="*/ 46 h 87"/>
                  <a:gd name="T16" fmla="*/ 0 60000 65536"/>
                  <a:gd name="T17" fmla="*/ 0 60000 65536"/>
                  <a:gd name="T18" fmla="*/ 0 60000 65536"/>
                  <a:gd name="T19" fmla="*/ 0 60000 65536"/>
                  <a:gd name="T20" fmla="*/ 0 60000 65536"/>
                  <a:gd name="T21" fmla="*/ 0 60000 65536"/>
                  <a:gd name="T22" fmla="*/ 0 60000 65536"/>
                  <a:gd name="T23" fmla="*/ 0 60000 65536"/>
                  <a:gd name="T24" fmla="*/ 0 w 271"/>
                  <a:gd name="T25" fmla="*/ 0 h 87"/>
                  <a:gd name="T26" fmla="*/ 271 w 271"/>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1" h="87">
                    <a:moveTo>
                      <a:pt x="0" y="0"/>
                    </a:moveTo>
                    <a:lnTo>
                      <a:pt x="60" y="0"/>
                    </a:lnTo>
                    <a:lnTo>
                      <a:pt x="48" y="15"/>
                    </a:lnTo>
                    <a:lnTo>
                      <a:pt x="271" y="65"/>
                    </a:lnTo>
                    <a:lnTo>
                      <a:pt x="257" y="87"/>
                    </a:lnTo>
                    <a:lnTo>
                      <a:pt x="228" y="87"/>
                    </a:lnTo>
                    <a:lnTo>
                      <a:pt x="221" y="72"/>
                    </a:lnTo>
                    <a:lnTo>
                      <a:pt x="56" y="46"/>
                    </a:lnTo>
                  </a:path>
                </a:pathLst>
              </a:custGeom>
              <a:noFill/>
              <a:ln w="1270">
                <a:solidFill>
                  <a:srgbClr val="000000"/>
                </a:solidFill>
                <a:round/>
                <a:headEnd/>
                <a:tailEnd/>
              </a:ln>
            </p:spPr>
            <p:txBody>
              <a:bodyPr/>
              <a:lstStyle/>
              <a:p>
                <a:endParaRPr lang="en-US"/>
              </a:p>
            </p:txBody>
          </p:sp>
          <p:sp>
            <p:nvSpPr>
              <p:cNvPr id="1175" name="Freeform 224"/>
              <p:cNvSpPr>
                <a:spLocks noChangeAspect="1"/>
              </p:cNvSpPr>
              <p:nvPr/>
            </p:nvSpPr>
            <p:spPr bwMode="auto">
              <a:xfrm>
                <a:off x="7720" y="8867"/>
                <a:ext cx="223" cy="84"/>
              </a:xfrm>
              <a:custGeom>
                <a:avLst/>
                <a:gdLst>
                  <a:gd name="T0" fmla="*/ 223 w 223"/>
                  <a:gd name="T1" fmla="*/ 0 h 84"/>
                  <a:gd name="T2" fmla="*/ 177 w 223"/>
                  <a:gd name="T3" fmla="*/ 0 h 84"/>
                  <a:gd name="T4" fmla="*/ 185 w 223"/>
                  <a:gd name="T5" fmla="*/ 14 h 84"/>
                  <a:gd name="T6" fmla="*/ 0 w 223"/>
                  <a:gd name="T7" fmla="*/ 62 h 84"/>
                  <a:gd name="T8" fmla="*/ 12 w 223"/>
                  <a:gd name="T9" fmla="*/ 84 h 84"/>
                  <a:gd name="T10" fmla="*/ 33 w 223"/>
                  <a:gd name="T11" fmla="*/ 84 h 84"/>
                  <a:gd name="T12" fmla="*/ 43 w 223"/>
                  <a:gd name="T13" fmla="*/ 72 h 84"/>
                  <a:gd name="T14" fmla="*/ 177 w 223"/>
                  <a:gd name="T15" fmla="*/ 43 h 84"/>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84"/>
                  <a:gd name="T26" fmla="*/ 223 w 223"/>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84">
                    <a:moveTo>
                      <a:pt x="223" y="0"/>
                    </a:moveTo>
                    <a:lnTo>
                      <a:pt x="177" y="0"/>
                    </a:lnTo>
                    <a:lnTo>
                      <a:pt x="185" y="14"/>
                    </a:lnTo>
                    <a:lnTo>
                      <a:pt x="0" y="62"/>
                    </a:lnTo>
                    <a:lnTo>
                      <a:pt x="12" y="84"/>
                    </a:lnTo>
                    <a:lnTo>
                      <a:pt x="33" y="84"/>
                    </a:lnTo>
                    <a:lnTo>
                      <a:pt x="43" y="72"/>
                    </a:lnTo>
                    <a:lnTo>
                      <a:pt x="177" y="43"/>
                    </a:lnTo>
                  </a:path>
                </a:pathLst>
              </a:custGeom>
              <a:noFill/>
              <a:ln w="1270">
                <a:solidFill>
                  <a:srgbClr val="000000"/>
                </a:solidFill>
                <a:round/>
                <a:headEnd/>
                <a:tailEnd/>
              </a:ln>
            </p:spPr>
            <p:txBody>
              <a:bodyPr/>
              <a:lstStyle/>
              <a:p>
                <a:endParaRPr lang="en-US"/>
              </a:p>
            </p:txBody>
          </p:sp>
        </p:grpSp>
        <p:sp>
          <p:nvSpPr>
            <p:cNvPr id="1167" name="Line 225"/>
            <p:cNvSpPr>
              <a:spLocks noChangeAspect="1" noChangeShapeType="1"/>
            </p:cNvSpPr>
            <p:nvPr/>
          </p:nvSpPr>
          <p:spPr bwMode="auto">
            <a:xfrm flipH="1">
              <a:off x="6463861" y="2970213"/>
              <a:ext cx="71881" cy="0"/>
            </a:xfrm>
            <a:prstGeom prst="line">
              <a:avLst/>
            </a:prstGeom>
            <a:noFill/>
            <a:ln w="1270">
              <a:solidFill>
                <a:srgbClr val="000000"/>
              </a:solidFill>
              <a:round/>
              <a:headEnd/>
              <a:tailEnd/>
            </a:ln>
          </p:spPr>
          <p:txBody>
            <a:bodyPr/>
            <a:lstStyle/>
            <a:p>
              <a:endParaRPr lang="en-US"/>
            </a:p>
          </p:txBody>
        </p:sp>
        <p:sp>
          <p:nvSpPr>
            <p:cNvPr id="1168" name="Freeform 226"/>
            <p:cNvSpPr>
              <a:spLocks noChangeAspect="1"/>
            </p:cNvSpPr>
            <p:nvPr/>
          </p:nvSpPr>
          <p:spPr bwMode="auto">
            <a:xfrm>
              <a:off x="6471196" y="2943226"/>
              <a:ext cx="14670" cy="26988"/>
            </a:xfrm>
            <a:custGeom>
              <a:avLst/>
              <a:gdLst>
                <a:gd name="T0" fmla="*/ 0 w 19"/>
                <a:gd name="T1" fmla="*/ 0 h 29"/>
                <a:gd name="T2" fmla="*/ 1 w 19"/>
                <a:gd name="T3" fmla="*/ 0 h 29"/>
                <a:gd name="T4" fmla="*/ 1 w 19"/>
                <a:gd name="T5" fmla="*/ 1 h 29"/>
                <a:gd name="T6" fmla="*/ 0 60000 65536"/>
                <a:gd name="T7" fmla="*/ 0 60000 65536"/>
                <a:gd name="T8" fmla="*/ 0 60000 65536"/>
                <a:gd name="T9" fmla="*/ 0 w 19"/>
                <a:gd name="T10" fmla="*/ 0 h 29"/>
                <a:gd name="T11" fmla="*/ 19 w 19"/>
                <a:gd name="T12" fmla="*/ 29 h 29"/>
              </a:gdLst>
              <a:ahLst/>
              <a:cxnLst>
                <a:cxn ang="T6">
                  <a:pos x="T0" y="T1"/>
                </a:cxn>
                <a:cxn ang="T7">
                  <a:pos x="T2" y="T3"/>
                </a:cxn>
                <a:cxn ang="T8">
                  <a:pos x="T4" y="T5"/>
                </a:cxn>
              </a:cxnLst>
              <a:rect l="T9" t="T10" r="T11" b="T12"/>
              <a:pathLst>
                <a:path w="19" h="29">
                  <a:moveTo>
                    <a:pt x="0" y="0"/>
                  </a:moveTo>
                  <a:lnTo>
                    <a:pt x="19" y="0"/>
                  </a:lnTo>
                  <a:lnTo>
                    <a:pt x="19" y="29"/>
                  </a:lnTo>
                </a:path>
              </a:pathLst>
            </a:custGeom>
            <a:noFill/>
            <a:ln w="1270">
              <a:solidFill>
                <a:srgbClr val="000000"/>
              </a:solidFill>
              <a:round/>
              <a:headEnd/>
              <a:tailEnd/>
            </a:ln>
          </p:spPr>
          <p:txBody>
            <a:bodyPr/>
            <a:lstStyle/>
            <a:p>
              <a:endParaRPr lang="en-US"/>
            </a:p>
          </p:txBody>
        </p:sp>
        <p:sp>
          <p:nvSpPr>
            <p:cNvPr id="1169" name="Freeform 227"/>
            <p:cNvSpPr>
              <a:spLocks noChangeAspect="1"/>
            </p:cNvSpPr>
            <p:nvPr/>
          </p:nvSpPr>
          <p:spPr bwMode="auto">
            <a:xfrm>
              <a:off x="6522539" y="2943226"/>
              <a:ext cx="5868" cy="26988"/>
            </a:xfrm>
            <a:custGeom>
              <a:avLst/>
              <a:gdLst>
                <a:gd name="T0" fmla="*/ 0 w 9"/>
                <a:gd name="T1" fmla="*/ 0 h 29"/>
                <a:gd name="T2" fmla="*/ 0 w 9"/>
                <a:gd name="T3" fmla="*/ 0 h 29"/>
                <a:gd name="T4" fmla="*/ 0 w 9"/>
                <a:gd name="T5" fmla="*/ 1 h 29"/>
                <a:gd name="T6" fmla="*/ 0 60000 65536"/>
                <a:gd name="T7" fmla="*/ 0 60000 65536"/>
                <a:gd name="T8" fmla="*/ 0 60000 65536"/>
                <a:gd name="T9" fmla="*/ 0 w 9"/>
                <a:gd name="T10" fmla="*/ 0 h 29"/>
                <a:gd name="T11" fmla="*/ 9 w 9"/>
                <a:gd name="T12" fmla="*/ 29 h 29"/>
              </a:gdLst>
              <a:ahLst/>
              <a:cxnLst>
                <a:cxn ang="T6">
                  <a:pos x="T0" y="T1"/>
                </a:cxn>
                <a:cxn ang="T7">
                  <a:pos x="T2" y="T3"/>
                </a:cxn>
                <a:cxn ang="T8">
                  <a:pos x="T4" y="T5"/>
                </a:cxn>
              </a:cxnLst>
              <a:rect l="T9" t="T10" r="T11" b="T12"/>
              <a:pathLst>
                <a:path w="9" h="29">
                  <a:moveTo>
                    <a:pt x="9" y="0"/>
                  </a:moveTo>
                  <a:lnTo>
                    <a:pt x="0" y="0"/>
                  </a:lnTo>
                  <a:lnTo>
                    <a:pt x="0" y="29"/>
                  </a:lnTo>
                </a:path>
              </a:pathLst>
            </a:custGeom>
            <a:noFill/>
            <a:ln w="1270">
              <a:solidFill>
                <a:srgbClr val="000000"/>
              </a:solidFill>
              <a:round/>
              <a:headEnd/>
              <a:tailEnd/>
            </a:ln>
          </p:spPr>
          <p:txBody>
            <a:bodyPr/>
            <a:lstStyle/>
            <a:p>
              <a:endParaRPr lang="en-US"/>
            </a:p>
          </p:txBody>
        </p:sp>
        <p:sp>
          <p:nvSpPr>
            <p:cNvPr id="1170" name="Freeform 228"/>
            <p:cNvSpPr>
              <a:spLocks noChangeAspect="1"/>
            </p:cNvSpPr>
            <p:nvPr/>
          </p:nvSpPr>
          <p:spPr bwMode="auto">
            <a:xfrm>
              <a:off x="6526940" y="2970213"/>
              <a:ext cx="39608" cy="15875"/>
            </a:xfrm>
            <a:custGeom>
              <a:avLst/>
              <a:gdLst>
                <a:gd name="T0" fmla="*/ 0 w 50"/>
                <a:gd name="T1" fmla="*/ 0 h 19"/>
                <a:gd name="T2" fmla="*/ 1 w 50"/>
                <a:gd name="T3" fmla="*/ 1 h 19"/>
                <a:gd name="T4" fmla="*/ 1 w 50"/>
                <a:gd name="T5" fmla="*/ 1 h 19"/>
                <a:gd name="T6" fmla="*/ 1 w 50"/>
                <a:gd name="T7" fmla="*/ 1 h 19"/>
                <a:gd name="T8" fmla="*/ 1 w 50"/>
                <a:gd name="T9" fmla="*/ 1 h 19"/>
                <a:gd name="T10" fmla="*/ 1 w 50"/>
                <a:gd name="T11" fmla="*/ 1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0" y="0"/>
                  </a:moveTo>
                  <a:lnTo>
                    <a:pt x="31" y="12"/>
                  </a:lnTo>
                  <a:lnTo>
                    <a:pt x="34" y="19"/>
                  </a:lnTo>
                  <a:lnTo>
                    <a:pt x="43" y="19"/>
                  </a:lnTo>
                  <a:lnTo>
                    <a:pt x="50" y="14"/>
                  </a:lnTo>
                  <a:lnTo>
                    <a:pt x="38" y="5"/>
                  </a:lnTo>
                </a:path>
              </a:pathLst>
            </a:custGeom>
            <a:noFill/>
            <a:ln w="1270">
              <a:solidFill>
                <a:srgbClr val="000000"/>
              </a:solidFill>
              <a:round/>
              <a:headEnd/>
              <a:tailEnd/>
            </a:ln>
          </p:spPr>
          <p:txBody>
            <a:bodyPr/>
            <a:lstStyle/>
            <a:p>
              <a:endParaRPr lang="en-US"/>
            </a:p>
          </p:txBody>
        </p:sp>
      </p:grpSp>
      <p:sp>
        <p:nvSpPr>
          <p:cNvPr id="1176" name="Rectangle 102"/>
          <p:cNvSpPr>
            <a:spLocks noChangeAspect="1" noChangeArrowheads="1"/>
          </p:cNvSpPr>
          <p:nvPr/>
        </p:nvSpPr>
        <p:spPr bwMode="auto">
          <a:xfrm>
            <a:off x="5589589" y="5248275"/>
            <a:ext cx="394210" cy="184666"/>
          </a:xfrm>
          <a:prstGeom prst="rect">
            <a:avLst/>
          </a:prstGeom>
          <a:noFill/>
          <a:ln w="9525">
            <a:noFill/>
            <a:miter lim="800000"/>
            <a:headEnd/>
            <a:tailEnd/>
          </a:ln>
        </p:spPr>
        <p:txBody>
          <a:bodyPr wrap="none" lIns="0" tIns="0" rIns="0" bIns="0">
            <a:spAutoFit/>
          </a:bodyPr>
          <a:lstStyle/>
          <a:p>
            <a:pPr eaLnBrk="0" hangingPunct="0"/>
            <a:r>
              <a:rPr lang="en-US" sz="1200" dirty="0"/>
              <a:t>Target</a:t>
            </a:r>
            <a:endParaRPr lang="en-GB" sz="1200" dirty="0"/>
          </a:p>
        </p:txBody>
      </p:sp>
      <p:sp>
        <p:nvSpPr>
          <p:cNvPr id="1194" name="Line 6"/>
          <p:cNvSpPr>
            <a:spLocks noChangeShapeType="1"/>
          </p:cNvSpPr>
          <p:nvPr/>
        </p:nvSpPr>
        <p:spPr bwMode="auto">
          <a:xfrm flipH="1" flipV="1">
            <a:off x="3590925" y="2857500"/>
            <a:ext cx="1314450" cy="1181100"/>
          </a:xfrm>
          <a:prstGeom prst="line">
            <a:avLst/>
          </a:prstGeom>
          <a:noFill/>
          <a:ln w="38100">
            <a:solidFill>
              <a:srgbClr val="0000FF"/>
            </a:solidFill>
            <a:round/>
            <a:headEnd/>
            <a:tailEnd type="triangle" w="med" len="med"/>
          </a:ln>
          <a:effectLst/>
        </p:spPr>
        <p:txBody>
          <a:bodyPr/>
          <a:lstStyle/>
          <a:p>
            <a:endParaRPr lang="en-US"/>
          </a:p>
        </p:txBody>
      </p:sp>
      <p:sp>
        <p:nvSpPr>
          <p:cNvPr id="1195" name="Line 6"/>
          <p:cNvSpPr>
            <a:spLocks noChangeShapeType="1"/>
          </p:cNvSpPr>
          <p:nvPr/>
        </p:nvSpPr>
        <p:spPr bwMode="auto">
          <a:xfrm flipH="1">
            <a:off x="2305047" y="2895601"/>
            <a:ext cx="933453" cy="1619250"/>
          </a:xfrm>
          <a:prstGeom prst="line">
            <a:avLst/>
          </a:prstGeom>
          <a:noFill/>
          <a:ln w="38100">
            <a:solidFill>
              <a:srgbClr val="0000FF"/>
            </a:solidFill>
            <a:round/>
            <a:headEnd/>
            <a:tailEnd type="triangle" w="med" len="med"/>
          </a:ln>
          <a:effectLst/>
        </p:spPr>
        <p:txBody>
          <a:bodyPr/>
          <a:lstStyle/>
          <a:p>
            <a:endParaRPr lang="en-US"/>
          </a:p>
        </p:txBody>
      </p:sp>
      <p:grpSp>
        <p:nvGrpSpPr>
          <p:cNvPr id="7" name="Group 95"/>
          <p:cNvGrpSpPr/>
          <p:nvPr/>
        </p:nvGrpSpPr>
        <p:grpSpPr>
          <a:xfrm>
            <a:off x="371475" y="4224338"/>
            <a:ext cx="1381125" cy="933450"/>
            <a:chOff x="6562725" y="5033963"/>
            <a:chExt cx="1381125" cy="933450"/>
          </a:xfrm>
        </p:grpSpPr>
        <p:sp>
          <p:nvSpPr>
            <p:cNvPr id="84" name="Rectangle 3"/>
            <p:cNvSpPr>
              <a:spLocks noChangeArrowheads="1"/>
            </p:cNvSpPr>
            <p:nvPr/>
          </p:nvSpPr>
          <p:spPr bwMode="auto">
            <a:xfrm>
              <a:off x="6562725" y="5033963"/>
              <a:ext cx="1381125" cy="933450"/>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85" name="AutoShape 4"/>
            <p:cNvSpPr>
              <a:spLocks noChangeArrowheads="1"/>
            </p:cNvSpPr>
            <p:nvPr/>
          </p:nvSpPr>
          <p:spPr bwMode="auto">
            <a:xfrm>
              <a:off x="6596063" y="5067301"/>
              <a:ext cx="1314450" cy="868363"/>
            </a:xfrm>
            <a:prstGeom prst="flowChartAlternateProcess">
              <a:avLst/>
            </a:prstGeom>
            <a:solidFill>
              <a:srgbClr val="CCFFFF"/>
            </a:solidFill>
            <a:ln w="9525">
              <a:solidFill>
                <a:schemeClr val="tx1"/>
              </a:solidFill>
              <a:miter lim="800000"/>
              <a:headEnd/>
              <a:tailEnd/>
            </a:ln>
            <a:effectLst/>
          </p:spPr>
          <p:txBody>
            <a:bodyPr wrap="none" anchor="ctr"/>
            <a:lstStyle/>
            <a:p>
              <a:endParaRPr lang="en-US"/>
            </a:p>
          </p:txBody>
        </p:sp>
        <p:grpSp>
          <p:nvGrpSpPr>
            <p:cNvPr id="8" name="Group 5"/>
            <p:cNvGrpSpPr>
              <a:grpSpLocks/>
            </p:cNvGrpSpPr>
            <p:nvPr/>
          </p:nvGrpSpPr>
          <p:grpSpPr bwMode="auto">
            <a:xfrm>
              <a:off x="6604000" y="5067301"/>
              <a:ext cx="1290638" cy="862013"/>
              <a:chOff x="830" y="1023"/>
              <a:chExt cx="813" cy="543"/>
            </a:xfrm>
          </p:grpSpPr>
          <p:sp>
            <p:nvSpPr>
              <p:cNvPr id="87" name="Line 6"/>
              <p:cNvSpPr>
                <a:spLocks noChangeShapeType="1"/>
              </p:cNvSpPr>
              <p:nvPr/>
            </p:nvSpPr>
            <p:spPr bwMode="auto">
              <a:xfrm>
                <a:off x="1242" y="1023"/>
                <a:ext cx="0" cy="539"/>
              </a:xfrm>
              <a:prstGeom prst="line">
                <a:avLst/>
              </a:prstGeom>
              <a:noFill/>
              <a:ln w="9525">
                <a:solidFill>
                  <a:schemeClr val="tx1"/>
                </a:solidFill>
                <a:prstDash val="sysDot"/>
                <a:round/>
                <a:headEnd/>
                <a:tailEnd/>
              </a:ln>
              <a:effectLst/>
            </p:spPr>
            <p:txBody>
              <a:bodyPr/>
              <a:lstStyle/>
              <a:p>
                <a:endParaRPr lang="en-US"/>
              </a:p>
            </p:txBody>
          </p:sp>
          <p:sp>
            <p:nvSpPr>
              <p:cNvPr id="88" name="Line 7"/>
              <p:cNvSpPr>
                <a:spLocks noChangeShapeType="1"/>
              </p:cNvSpPr>
              <p:nvPr/>
            </p:nvSpPr>
            <p:spPr bwMode="auto">
              <a:xfrm>
                <a:off x="1378" y="1024"/>
                <a:ext cx="0" cy="538"/>
              </a:xfrm>
              <a:prstGeom prst="line">
                <a:avLst/>
              </a:prstGeom>
              <a:noFill/>
              <a:ln w="9525">
                <a:solidFill>
                  <a:schemeClr val="tx1"/>
                </a:solidFill>
                <a:prstDash val="sysDot"/>
                <a:round/>
                <a:headEnd/>
                <a:tailEnd/>
              </a:ln>
              <a:effectLst/>
            </p:spPr>
            <p:txBody>
              <a:bodyPr/>
              <a:lstStyle/>
              <a:p>
                <a:endParaRPr lang="en-US"/>
              </a:p>
            </p:txBody>
          </p:sp>
          <p:sp>
            <p:nvSpPr>
              <p:cNvPr id="89" name="Line 8"/>
              <p:cNvSpPr>
                <a:spLocks noChangeShapeType="1"/>
              </p:cNvSpPr>
              <p:nvPr/>
            </p:nvSpPr>
            <p:spPr bwMode="auto">
              <a:xfrm>
                <a:off x="1514" y="1025"/>
                <a:ext cx="0" cy="537"/>
              </a:xfrm>
              <a:prstGeom prst="line">
                <a:avLst/>
              </a:prstGeom>
              <a:noFill/>
              <a:ln w="9525">
                <a:solidFill>
                  <a:schemeClr val="tx1"/>
                </a:solidFill>
                <a:prstDash val="sysDot"/>
                <a:round/>
                <a:headEnd/>
                <a:tailEnd/>
              </a:ln>
              <a:effectLst/>
            </p:spPr>
            <p:txBody>
              <a:bodyPr/>
              <a:lstStyle/>
              <a:p>
                <a:endParaRPr lang="en-US"/>
              </a:p>
            </p:txBody>
          </p:sp>
          <p:sp>
            <p:nvSpPr>
              <p:cNvPr id="90" name="Line 9"/>
              <p:cNvSpPr>
                <a:spLocks noChangeShapeType="1"/>
              </p:cNvSpPr>
              <p:nvPr/>
            </p:nvSpPr>
            <p:spPr bwMode="auto">
              <a:xfrm flipH="1">
                <a:off x="962" y="1025"/>
                <a:ext cx="0" cy="541"/>
              </a:xfrm>
              <a:prstGeom prst="line">
                <a:avLst/>
              </a:prstGeom>
              <a:noFill/>
              <a:ln w="9525">
                <a:solidFill>
                  <a:schemeClr val="tx1"/>
                </a:solidFill>
                <a:prstDash val="sysDot"/>
                <a:round/>
                <a:headEnd/>
                <a:tailEnd/>
              </a:ln>
              <a:effectLst/>
            </p:spPr>
            <p:txBody>
              <a:bodyPr/>
              <a:lstStyle/>
              <a:p>
                <a:endParaRPr lang="en-US"/>
              </a:p>
            </p:txBody>
          </p:sp>
          <p:sp>
            <p:nvSpPr>
              <p:cNvPr id="91" name="Line 10"/>
              <p:cNvSpPr>
                <a:spLocks noChangeShapeType="1"/>
              </p:cNvSpPr>
              <p:nvPr/>
            </p:nvSpPr>
            <p:spPr bwMode="auto">
              <a:xfrm flipH="1">
                <a:off x="1098" y="1023"/>
                <a:ext cx="0" cy="543"/>
              </a:xfrm>
              <a:prstGeom prst="line">
                <a:avLst/>
              </a:prstGeom>
              <a:noFill/>
              <a:ln w="9525">
                <a:solidFill>
                  <a:schemeClr val="tx1"/>
                </a:solidFill>
                <a:prstDash val="sysDot"/>
                <a:round/>
                <a:headEnd/>
                <a:tailEnd/>
              </a:ln>
              <a:effectLst/>
            </p:spPr>
            <p:txBody>
              <a:bodyPr/>
              <a:lstStyle/>
              <a:p>
                <a:endParaRPr lang="en-US"/>
              </a:p>
            </p:txBody>
          </p:sp>
          <p:sp>
            <p:nvSpPr>
              <p:cNvPr id="92" name="Line 11"/>
              <p:cNvSpPr>
                <a:spLocks noChangeShapeType="1"/>
              </p:cNvSpPr>
              <p:nvPr/>
            </p:nvSpPr>
            <p:spPr bwMode="auto">
              <a:xfrm flipV="1">
                <a:off x="830" y="1294"/>
                <a:ext cx="813" cy="0"/>
              </a:xfrm>
              <a:prstGeom prst="line">
                <a:avLst/>
              </a:prstGeom>
              <a:noFill/>
              <a:ln w="9525">
                <a:solidFill>
                  <a:schemeClr val="tx1"/>
                </a:solidFill>
                <a:prstDash val="sysDot"/>
                <a:round/>
                <a:headEnd/>
                <a:tailEnd/>
              </a:ln>
              <a:effectLst/>
            </p:spPr>
            <p:txBody>
              <a:bodyPr/>
              <a:lstStyle/>
              <a:p>
                <a:endParaRPr lang="en-US"/>
              </a:p>
            </p:txBody>
          </p:sp>
          <p:sp>
            <p:nvSpPr>
              <p:cNvPr id="93" name="Line 12"/>
              <p:cNvSpPr>
                <a:spLocks noChangeShapeType="1"/>
              </p:cNvSpPr>
              <p:nvPr/>
            </p:nvSpPr>
            <p:spPr bwMode="auto">
              <a:xfrm flipV="1">
                <a:off x="834" y="1422"/>
                <a:ext cx="809" cy="2"/>
              </a:xfrm>
              <a:prstGeom prst="line">
                <a:avLst/>
              </a:prstGeom>
              <a:noFill/>
              <a:ln w="9525">
                <a:solidFill>
                  <a:schemeClr val="tx1"/>
                </a:solidFill>
                <a:prstDash val="sysDot"/>
                <a:round/>
                <a:headEnd/>
                <a:tailEnd/>
              </a:ln>
              <a:effectLst/>
            </p:spPr>
            <p:txBody>
              <a:bodyPr/>
              <a:lstStyle/>
              <a:p>
                <a:endParaRPr lang="en-US"/>
              </a:p>
            </p:txBody>
          </p:sp>
          <p:sp>
            <p:nvSpPr>
              <p:cNvPr id="94" name="Line 13"/>
              <p:cNvSpPr>
                <a:spLocks noChangeShapeType="1"/>
              </p:cNvSpPr>
              <p:nvPr/>
            </p:nvSpPr>
            <p:spPr bwMode="auto">
              <a:xfrm>
                <a:off x="834" y="1167"/>
                <a:ext cx="809" cy="0"/>
              </a:xfrm>
              <a:prstGeom prst="line">
                <a:avLst/>
              </a:prstGeom>
              <a:noFill/>
              <a:ln w="9525">
                <a:solidFill>
                  <a:schemeClr val="tx1"/>
                </a:solidFill>
                <a:prstDash val="sysDot"/>
                <a:round/>
                <a:headEnd/>
                <a:tailEnd/>
              </a:ln>
              <a:effectLst/>
            </p:spPr>
            <p:txBody>
              <a:bodyPr/>
              <a:lstStyle/>
              <a:p>
                <a:endParaRPr lang="en-US"/>
              </a:p>
            </p:txBody>
          </p:sp>
        </p:grpSp>
      </p:grpSp>
      <p:sp>
        <p:nvSpPr>
          <p:cNvPr id="95" name="Freeform 94"/>
          <p:cNvSpPr/>
          <p:nvPr/>
        </p:nvSpPr>
        <p:spPr>
          <a:xfrm>
            <a:off x="419100" y="4402193"/>
            <a:ext cx="1304925" cy="605408"/>
          </a:xfrm>
          <a:custGeom>
            <a:avLst/>
            <a:gdLst>
              <a:gd name="connsiteX0" fmla="*/ 0 w 619125"/>
              <a:gd name="connsiteY0" fmla="*/ 39687 h 444499"/>
              <a:gd name="connsiteX1" fmla="*/ 200025 w 619125"/>
              <a:gd name="connsiteY1" fmla="*/ 58737 h 444499"/>
              <a:gd name="connsiteX2" fmla="*/ 457200 w 619125"/>
              <a:gd name="connsiteY2" fmla="*/ 392112 h 444499"/>
              <a:gd name="connsiteX3" fmla="*/ 619125 w 619125"/>
              <a:gd name="connsiteY3" fmla="*/ 373062 h 444499"/>
              <a:gd name="connsiteX0" fmla="*/ 0 w 619125"/>
              <a:gd name="connsiteY0" fmla="*/ 56783 h 464445"/>
              <a:gd name="connsiteX1" fmla="*/ 162216 w 619125"/>
              <a:gd name="connsiteY1" fmla="*/ 58737 h 464445"/>
              <a:gd name="connsiteX2" fmla="*/ 457200 w 619125"/>
              <a:gd name="connsiteY2" fmla="*/ 409208 h 464445"/>
              <a:gd name="connsiteX3" fmla="*/ 619125 w 619125"/>
              <a:gd name="connsiteY3" fmla="*/ 390158 h 464445"/>
              <a:gd name="connsiteX0" fmla="*/ 0 w 619125"/>
              <a:gd name="connsiteY0" fmla="*/ 39687 h 444500"/>
              <a:gd name="connsiteX1" fmla="*/ 181121 w 619125"/>
              <a:gd name="connsiteY1" fmla="*/ 58737 h 444500"/>
              <a:gd name="connsiteX2" fmla="*/ 457200 w 619125"/>
              <a:gd name="connsiteY2" fmla="*/ 392112 h 444500"/>
              <a:gd name="connsiteX3" fmla="*/ 619125 w 619125"/>
              <a:gd name="connsiteY3" fmla="*/ 373062 h 444500"/>
              <a:gd name="connsiteX0" fmla="*/ 0 w 619125"/>
              <a:gd name="connsiteY0" fmla="*/ 68180 h 477741"/>
              <a:gd name="connsiteX1" fmla="*/ 166943 w 619125"/>
              <a:gd name="connsiteY1" fmla="*/ 58737 h 477741"/>
              <a:gd name="connsiteX2" fmla="*/ 457200 w 619125"/>
              <a:gd name="connsiteY2" fmla="*/ 420605 h 477741"/>
              <a:gd name="connsiteX3" fmla="*/ 619125 w 619125"/>
              <a:gd name="connsiteY3" fmla="*/ 401555 h 477741"/>
              <a:gd name="connsiteX0" fmla="*/ 23098 w 642223"/>
              <a:gd name="connsiteY0" fmla="*/ 64347 h 473908"/>
              <a:gd name="connsiteX1" fmla="*/ 27824 w 642223"/>
              <a:gd name="connsiteY1" fmla="*/ 87346 h 473908"/>
              <a:gd name="connsiteX2" fmla="*/ 190041 w 642223"/>
              <a:gd name="connsiteY2" fmla="*/ 54904 h 473908"/>
              <a:gd name="connsiteX3" fmla="*/ 480298 w 642223"/>
              <a:gd name="connsiteY3" fmla="*/ 416772 h 473908"/>
              <a:gd name="connsiteX4" fmla="*/ 642223 w 642223"/>
              <a:gd name="connsiteY4" fmla="*/ 397722 h 473908"/>
              <a:gd name="connsiteX0" fmla="*/ 0 w 614399"/>
              <a:gd name="connsiteY0" fmla="*/ 87346 h 473908"/>
              <a:gd name="connsiteX1" fmla="*/ 162217 w 614399"/>
              <a:gd name="connsiteY1" fmla="*/ 54904 h 473908"/>
              <a:gd name="connsiteX2" fmla="*/ 452474 w 614399"/>
              <a:gd name="connsiteY2" fmla="*/ 416772 h 473908"/>
              <a:gd name="connsiteX3" fmla="*/ 614399 w 614399"/>
              <a:gd name="connsiteY3" fmla="*/ 397722 h 473908"/>
              <a:gd name="connsiteX0" fmla="*/ 0 w 614399"/>
              <a:gd name="connsiteY0" fmla="*/ 24660 h 400775"/>
              <a:gd name="connsiteX1" fmla="*/ 181122 w 614399"/>
              <a:gd name="connsiteY1" fmla="*/ 54904 h 400775"/>
              <a:gd name="connsiteX2" fmla="*/ 452474 w 614399"/>
              <a:gd name="connsiteY2" fmla="*/ 354086 h 400775"/>
              <a:gd name="connsiteX3" fmla="*/ 614399 w 614399"/>
              <a:gd name="connsiteY3" fmla="*/ 335036 h 400775"/>
              <a:gd name="connsiteX0" fmla="*/ 0 w 614399"/>
              <a:gd name="connsiteY0" fmla="*/ 16112 h 362206"/>
              <a:gd name="connsiteX1" fmla="*/ 181122 w 614399"/>
              <a:gd name="connsiteY1" fmla="*/ 46356 h 362206"/>
              <a:gd name="connsiteX2" fmla="*/ 414665 w 614399"/>
              <a:gd name="connsiteY2" fmla="*/ 294250 h 362206"/>
              <a:gd name="connsiteX3" fmla="*/ 614399 w 614399"/>
              <a:gd name="connsiteY3" fmla="*/ 326488 h 362206"/>
              <a:gd name="connsiteX0" fmla="*/ 0 w 614399"/>
              <a:gd name="connsiteY0" fmla="*/ 16112 h 379302"/>
              <a:gd name="connsiteX1" fmla="*/ 181122 w 614399"/>
              <a:gd name="connsiteY1" fmla="*/ 46356 h 379302"/>
              <a:gd name="connsiteX2" fmla="*/ 414665 w 614399"/>
              <a:gd name="connsiteY2" fmla="*/ 294250 h 379302"/>
              <a:gd name="connsiteX3" fmla="*/ 614399 w 614399"/>
              <a:gd name="connsiteY3" fmla="*/ 343584 h 379302"/>
              <a:gd name="connsiteX0" fmla="*/ 0 w 628577"/>
              <a:gd name="connsiteY0" fmla="*/ 16112 h 362206"/>
              <a:gd name="connsiteX1" fmla="*/ 181122 w 628577"/>
              <a:gd name="connsiteY1" fmla="*/ 46356 h 362206"/>
              <a:gd name="connsiteX2" fmla="*/ 414665 w 628577"/>
              <a:gd name="connsiteY2" fmla="*/ 294250 h 362206"/>
              <a:gd name="connsiteX3" fmla="*/ 628577 w 628577"/>
              <a:gd name="connsiteY3" fmla="*/ 326488 h 362206"/>
              <a:gd name="connsiteX0" fmla="*/ 0 w 628577"/>
              <a:gd name="connsiteY0" fmla="*/ 4715 h 350809"/>
              <a:gd name="connsiteX1" fmla="*/ 200027 w 628577"/>
              <a:gd name="connsiteY1" fmla="*/ 46356 h 350809"/>
              <a:gd name="connsiteX2" fmla="*/ 414665 w 628577"/>
              <a:gd name="connsiteY2" fmla="*/ 282853 h 350809"/>
              <a:gd name="connsiteX3" fmla="*/ 628577 w 628577"/>
              <a:gd name="connsiteY3" fmla="*/ 315091 h 350809"/>
              <a:gd name="connsiteX0" fmla="*/ 0 w 628577"/>
              <a:gd name="connsiteY0" fmla="*/ 10414 h 356508"/>
              <a:gd name="connsiteX1" fmla="*/ 176396 w 628577"/>
              <a:gd name="connsiteY1" fmla="*/ 46356 h 356508"/>
              <a:gd name="connsiteX2" fmla="*/ 414665 w 628577"/>
              <a:gd name="connsiteY2" fmla="*/ 288552 h 356508"/>
              <a:gd name="connsiteX3" fmla="*/ 628577 w 628577"/>
              <a:gd name="connsiteY3" fmla="*/ 320790 h 356508"/>
              <a:gd name="connsiteX0" fmla="*/ 0 w 628577"/>
              <a:gd name="connsiteY0" fmla="*/ 11364 h 357458"/>
              <a:gd name="connsiteX1" fmla="*/ 176396 w 628577"/>
              <a:gd name="connsiteY1" fmla="*/ 47306 h 357458"/>
              <a:gd name="connsiteX2" fmla="*/ 452474 w 628577"/>
              <a:gd name="connsiteY2" fmla="*/ 295201 h 357458"/>
              <a:gd name="connsiteX3" fmla="*/ 628577 w 628577"/>
              <a:gd name="connsiteY3" fmla="*/ 321740 h 357458"/>
              <a:gd name="connsiteX0" fmla="*/ 0 w 628577"/>
              <a:gd name="connsiteY0" fmla="*/ 10414 h 356508"/>
              <a:gd name="connsiteX1" fmla="*/ 176396 w 628577"/>
              <a:gd name="connsiteY1" fmla="*/ 46356 h 356508"/>
              <a:gd name="connsiteX2" fmla="*/ 414665 w 628577"/>
              <a:gd name="connsiteY2" fmla="*/ 288553 h 356508"/>
              <a:gd name="connsiteX3" fmla="*/ 628577 w 628577"/>
              <a:gd name="connsiteY3" fmla="*/ 320790 h 356508"/>
              <a:gd name="connsiteX0" fmla="*/ 0 w 628577"/>
              <a:gd name="connsiteY0" fmla="*/ 10414 h 356508"/>
              <a:gd name="connsiteX1" fmla="*/ 176396 w 628577"/>
              <a:gd name="connsiteY1" fmla="*/ 46356 h 356508"/>
              <a:gd name="connsiteX2" fmla="*/ 395760 w 628577"/>
              <a:gd name="connsiteY2" fmla="*/ 288553 h 356508"/>
              <a:gd name="connsiteX3" fmla="*/ 628577 w 628577"/>
              <a:gd name="connsiteY3" fmla="*/ 320790 h 356508"/>
              <a:gd name="connsiteX0" fmla="*/ 0 w 628577"/>
              <a:gd name="connsiteY0" fmla="*/ 8515 h 354609"/>
              <a:gd name="connsiteX1" fmla="*/ 176396 w 628577"/>
              <a:gd name="connsiteY1" fmla="*/ 44457 h 354609"/>
              <a:gd name="connsiteX2" fmla="*/ 424117 w 628577"/>
              <a:gd name="connsiteY2" fmla="*/ 275257 h 354609"/>
              <a:gd name="connsiteX3" fmla="*/ 628577 w 628577"/>
              <a:gd name="connsiteY3" fmla="*/ 318891 h 354609"/>
              <a:gd name="connsiteX0" fmla="*/ 0 w 628577"/>
              <a:gd name="connsiteY0" fmla="*/ 10415 h 356509"/>
              <a:gd name="connsiteX1" fmla="*/ 176396 w 628577"/>
              <a:gd name="connsiteY1" fmla="*/ 46357 h 356509"/>
              <a:gd name="connsiteX2" fmla="*/ 395760 w 628577"/>
              <a:gd name="connsiteY2" fmla="*/ 288555 h 356509"/>
              <a:gd name="connsiteX3" fmla="*/ 628577 w 628577"/>
              <a:gd name="connsiteY3" fmla="*/ 320791 h 356509"/>
              <a:gd name="connsiteX0" fmla="*/ 0 w 647482"/>
              <a:gd name="connsiteY0" fmla="*/ 10415 h 362208"/>
              <a:gd name="connsiteX1" fmla="*/ 176396 w 647482"/>
              <a:gd name="connsiteY1" fmla="*/ 46357 h 362208"/>
              <a:gd name="connsiteX2" fmla="*/ 395760 w 647482"/>
              <a:gd name="connsiteY2" fmla="*/ 288555 h 362208"/>
              <a:gd name="connsiteX3" fmla="*/ 647482 w 647482"/>
              <a:gd name="connsiteY3" fmla="*/ 326490 h 362208"/>
              <a:gd name="connsiteX0" fmla="*/ 0 w 647482"/>
              <a:gd name="connsiteY0" fmla="*/ 7565 h 359358"/>
              <a:gd name="connsiteX1" fmla="*/ 176396 w 647482"/>
              <a:gd name="connsiteY1" fmla="*/ 43507 h 359358"/>
              <a:gd name="connsiteX2" fmla="*/ 395760 w 647482"/>
              <a:gd name="connsiteY2" fmla="*/ 268609 h 359358"/>
              <a:gd name="connsiteX3" fmla="*/ 647482 w 647482"/>
              <a:gd name="connsiteY3" fmla="*/ 323640 h 359358"/>
              <a:gd name="connsiteX0" fmla="*/ 0 w 647482"/>
              <a:gd name="connsiteY0" fmla="*/ 1574 h 353367"/>
              <a:gd name="connsiteX1" fmla="*/ 275645 w 647482"/>
              <a:gd name="connsiteY1" fmla="*/ 157188 h 353367"/>
              <a:gd name="connsiteX2" fmla="*/ 395760 w 647482"/>
              <a:gd name="connsiteY2" fmla="*/ 262618 h 353367"/>
              <a:gd name="connsiteX3" fmla="*/ 647482 w 647482"/>
              <a:gd name="connsiteY3" fmla="*/ 317649 h 353367"/>
              <a:gd name="connsiteX0" fmla="*/ 0 w 647482"/>
              <a:gd name="connsiteY0" fmla="*/ 1574 h 353367"/>
              <a:gd name="connsiteX1" fmla="*/ 138587 w 647482"/>
              <a:gd name="connsiteY1" fmla="*/ 60310 h 353367"/>
              <a:gd name="connsiteX2" fmla="*/ 395760 w 647482"/>
              <a:gd name="connsiteY2" fmla="*/ 262618 h 353367"/>
              <a:gd name="connsiteX3" fmla="*/ 647482 w 647482"/>
              <a:gd name="connsiteY3" fmla="*/ 317649 h 353367"/>
              <a:gd name="connsiteX0" fmla="*/ 0 w 647482"/>
              <a:gd name="connsiteY0" fmla="*/ 1574 h 353367"/>
              <a:gd name="connsiteX1" fmla="*/ 181122 w 647482"/>
              <a:gd name="connsiteY1" fmla="*/ 48912 h 353367"/>
              <a:gd name="connsiteX2" fmla="*/ 395760 w 647482"/>
              <a:gd name="connsiteY2" fmla="*/ 262618 h 353367"/>
              <a:gd name="connsiteX3" fmla="*/ 647482 w 647482"/>
              <a:gd name="connsiteY3" fmla="*/ 317649 h 353367"/>
              <a:gd name="connsiteX0" fmla="*/ 25461 w 672943"/>
              <a:gd name="connsiteY0" fmla="*/ 0 h 351793"/>
              <a:gd name="connsiteX1" fmla="*/ 30187 w 672943"/>
              <a:gd name="connsiteY1" fmla="*/ 39890 h 351793"/>
              <a:gd name="connsiteX2" fmla="*/ 206583 w 672943"/>
              <a:gd name="connsiteY2" fmla="*/ 47338 h 351793"/>
              <a:gd name="connsiteX3" fmla="*/ 421221 w 672943"/>
              <a:gd name="connsiteY3" fmla="*/ 261044 h 351793"/>
              <a:gd name="connsiteX4" fmla="*/ 672943 w 672943"/>
              <a:gd name="connsiteY4" fmla="*/ 316075 h 351793"/>
              <a:gd name="connsiteX0" fmla="*/ 29400 w 676882"/>
              <a:gd name="connsiteY0" fmla="*/ 0 h 351793"/>
              <a:gd name="connsiteX1" fmla="*/ 34126 w 676882"/>
              <a:gd name="connsiteY1" fmla="*/ 39890 h 351793"/>
              <a:gd name="connsiteX2" fmla="*/ 234153 w 676882"/>
              <a:gd name="connsiteY2" fmla="*/ 87229 h 351793"/>
              <a:gd name="connsiteX3" fmla="*/ 425160 w 676882"/>
              <a:gd name="connsiteY3" fmla="*/ 261044 h 351793"/>
              <a:gd name="connsiteX4" fmla="*/ 676882 w 676882"/>
              <a:gd name="connsiteY4" fmla="*/ 316075 h 351793"/>
              <a:gd name="connsiteX0" fmla="*/ 0 w 642756"/>
              <a:gd name="connsiteY0" fmla="*/ 0 h 311903"/>
              <a:gd name="connsiteX1" fmla="*/ 200027 w 642756"/>
              <a:gd name="connsiteY1" fmla="*/ 47339 h 311903"/>
              <a:gd name="connsiteX2" fmla="*/ 391034 w 642756"/>
              <a:gd name="connsiteY2" fmla="*/ 221154 h 311903"/>
              <a:gd name="connsiteX3" fmla="*/ 642756 w 642756"/>
              <a:gd name="connsiteY3" fmla="*/ 276185 h 311903"/>
              <a:gd name="connsiteX0" fmla="*/ 0 w 642756"/>
              <a:gd name="connsiteY0" fmla="*/ 40808 h 352711"/>
              <a:gd name="connsiteX1" fmla="*/ 190575 w 642756"/>
              <a:gd name="connsiteY1" fmla="*/ 36859 h 352711"/>
              <a:gd name="connsiteX2" fmla="*/ 391034 w 642756"/>
              <a:gd name="connsiteY2" fmla="*/ 261962 h 352711"/>
              <a:gd name="connsiteX3" fmla="*/ 642756 w 642756"/>
              <a:gd name="connsiteY3" fmla="*/ 316993 h 352711"/>
              <a:gd name="connsiteX0" fmla="*/ 36488 w 679244"/>
              <a:gd name="connsiteY0" fmla="*/ 46507 h 358410"/>
              <a:gd name="connsiteX1" fmla="*/ 31762 w 679244"/>
              <a:gd name="connsiteY1" fmla="*/ 12314 h 358410"/>
              <a:gd name="connsiteX2" fmla="*/ 227063 w 679244"/>
              <a:gd name="connsiteY2" fmla="*/ 42558 h 358410"/>
              <a:gd name="connsiteX3" fmla="*/ 427522 w 679244"/>
              <a:gd name="connsiteY3" fmla="*/ 267661 h 358410"/>
              <a:gd name="connsiteX4" fmla="*/ 679244 w 679244"/>
              <a:gd name="connsiteY4" fmla="*/ 322692 h 358410"/>
              <a:gd name="connsiteX0" fmla="*/ 0 w 647482"/>
              <a:gd name="connsiteY0" fmla="*/ 12314 h 358410"/>
              <a:gd name="connsiteX1" fmla="*/ 195301 w 647482"/>
              <a:gd name="connsiteY1" fmla="*/ 42558 h 358410"/>
              <a:gd name="connsiteX2" fmla="*/ 395760 w 647482"/>
              <a:gd name="connsiteY2" fmla="*/ 267661 h 358410"/>
              <a:gd name="connsiteX3" fmla="*/ 647482 w 647482"/>
              <a:gd name="connsiteY3" fmla="*/ 322692 h 358410"/>
              <a:gd name="connsiteX0" fmla="*/ 0 w 647482"/>
              <a:gd name="connsiteY0" fmla="*/ 18962 h 365058"/>
              <a:gd name="connsiteX1" fmla="*/ 195301 w 647482"/>
              <a:gd name="connsiteY1" fmla="*/ 49206 h 365058"/>
              <a:gd name="connsiteX2" fmla="*/ 424117 w 647482"/>
              <a:gd name="connsiteY2" fmla="*/ 314200 h 365058"/>
              <a:gd name="connsiteX3" fmla="*/ 647482 w 647482"/>
              <a:gd name="connsiteY3" fmla="*/ 329340 h 365058"/>
              <a:gd name="connsiteX0" fmla="*/ 0 w 647482"/>
              <a:gd name="connsiteY0" fmla="*/ 16113 h 362209"/>
              <a:gd name="connsiteX1" fmla="*/ 195301 w 647482"/>
              <a:gd name="connsiteY1" fmla="*/ 46357 h 362209"/>
              <a:gd name="connsiteX2" fmla="*/ 424117 w 647482"/>
              <a:gd name="connsiteY2" fmla="*/ 294255 h 362209"/>
              <a:gd name="connsiteX3" fmla="*/ 647482 w 647482"/>
              <a:gd name="connsiteY3" fmla="*/ 326491 h 362209"/>
            </a:gdLst>
            <a:ahLst/>
            <a:cxnLst>
              <a:cxn ang="0">
                <a:pos x="connsiteX0" y="connsiteY0"/>
              </a:cxn>
              <a:cxn ang="0">
                <a:pos x="connsiteX1" y="connsiteY1"/>
              </a:cxn>
              <a:cxn ang="0">
                <a:pos x="connsiteX2" y="connsiteY2"/>
              </a:cxn>
              <a:cxn ang="0">
                <a:pos x="connsiteX3" y="connsiteY3"/>
              </a:cxn>
            </a:cxnLst>
            <a:rect l="l" t="t" r="r" b="b"/>
            <a:pathLst>
              <a:path w="647482" h="362209">
                <a:moveTo>
                  <a:pt x="0" y="16113"/>
                </a:moveTo>
                <a:cubicBezTo>
                  <a:pt x="31762" y="15455"/>
                  <a:pt x="124615" y="0"/>
                  <a:pt x="195301" y="46357"/>
                </a:cubicBezTo>
                <a:cubicBezTo>
                  <a:pt x="265987" y="92714"/>
                  <a:pt x="348754" y="247566"/>
                  <a:pt x="424117" y="294255"/>
                </a:cubicBezTo>
                <a:cubicBezTo>
                  <a:pt x="499480" y="340944"/>
                  <a:pt x="601444" y="362209"/>
                  <a:pt x="647482" y="326491"/>
                </a:cubicBezTo>
              </a:path>
            </a:pathLst>
          </a:cu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Freeform 7"/>
          <p:cNvSpPr>
            <a:spLocks noChangeAspect="1"/>
          </p:cNvSpPr>
          <p:nvPr/>
        </p:nvSpPr>
        <p:spPr bwMode="auto">
          <a:xfrm rot="-402604">
            <a:off x="4992688" y="4056064"/>
            <a:ext cx="595312" cy="601662"/>
          </a:xfrm>
          <a:custGeom>
            <a:avLst/>
            <a:gdLst>
              <a:gd name="T0" fmla="*/ 2147483647 w 773"/>
              <a:gd name="T1" fmla="*/ 2147483647 h 665"/>
              <a:gd name="T2" fmla="*/ 2147483647 w 773"/>
              <a:gd name="T3" fmla="*/ 2147483647 h 665"/>
              <a:gd name="T4" fmla="*/ 2147483647 w 773"/>
              <a:gd name="T5" fmla="*/ 2147483647 h 665"/>
              <a:gd name="T6" fmla="*/ 2147483647 w 773"/>
              <a:gd name="T7" fmla="*/ 2147483647 h 665"/>
              <a:gd name="T8" fmla="*/ 2147483647 w 773"/>
              <a:gd name="T9" fmla="*/ 2147483647 h 665"/>
              <a:gd name="T10" fmla="*/ 2147483647 w 773"/>
              <a:gd name="T11" fmla="*/ 2147483647 h 665"/>
              <a:gd name="T12" fmla="*/ 2147483647 w 773"/>
              <a:gd name="T13" fmla="*/ 2147483647 h 665"/>
              <a:gd name="T14" fmla="*/ 2147483647 w 773"/>
              <a:gd name="T15" fmla="*/ 0 h 665"/>
              <a:gd name="T16" fmla="*/ 2147483647 w 773"/>
              <a:gd name="T17" fmla="*/ 2147483647 h 665"/>
              <a:gd name="T18" fmla="*/ 0 w 773"/>
              <a:gd name="T19" fmla="*/ 2147483647 h 665"/>
              <a:gd name="T20" fmla="*/ 2147483647 w 773"/>
              <a:gd name="T21" fmla="*/ 2147483647 h 665"/>
              <a:gd name="T22" fmla="*/ 2147483647 w 773"/>
              <a:gd name="T23" fmla="*/ 2147483647 h 665"/>
              <a:gd name="T24" fmla="*/ 2147483647 w 773"/>
              <a:gd name="T25" fmla="*/ 2147483647 h 665"/>
              <a:gd name="T26" fmla="*/ 2147483647 w 773"/>
              <a:gd name="T27" fmla="*/ 2147483647 h 665"/>
              <a:gd name="T28" fmla="*/ 2147483647 w 773"/>
              <a:gd name="T29" fmla="*/ 2147483647 h 665"/>
              <a:gd name="T30" fmla="*/ 2147483647 w 773"/>
              <a:gd name="T31" fmla="*/ 2147483647 h 665"/>
              <a:gd name="T32" fmla="*/ 2147483647 w 773"/>
              <a:gd name="T33" fmla="*/ 2147483647 h 665"/>
              <a:gd name="T34" fmla="*/ 2147483647 w 773"/>
              <a:gd name="T35" fmla="*/ 2147483647 h 665"/>
              <a:gd name="T36" fmla="*/ 2147483647 w 773"/>
              <a:gd name="T37" fmla="*/ 2147483647 h 665"/>
              <a:gd name="T38" fmla="*/ 2147483647 w 773"/>
              <a:gd name="T39" fmla="*/ 2147483647 h 665"/>
              <a:gd name="T40" fmla="*/ 2147483647 w 773"/>
              <a:gd name="T41" fmla="*/ 2147483647 h 665"/>
              <a:gd name="T42" fmla="*/ 2147483647 w 773"/>
              <a:gd name="T43" fmla="*/ 2147483647 h 665"/>
              <a:gd name="T44" fmla="*/ 2147483647 w 773"/>
              <a:gd name="T45" fmla="*/ 2147483647 h 665"/>
              <a:gd name="T46" fmla="*/ 2147483647 w 773"/>
              <a:gd name="T47" fmla="*/ 2147483647 h 665"/>
              <a:gd name="T48" fmla="*/ 2147483647 w 773"/>
              <a:gd name="T49" fmla="*/ 2147483647 h 665"/>
              <a:gd name="T50" fmla="*/ 2147483647 w 773"/>
              <a:gd name="T51" fmla="*/ 2147483647 h 665"/>
              <a:gd name="T52" fmla="*/ 2147483647 w 773"/>
              <a:gd name="T53" fmla="*/ 2147483647 h 665"/>
              <a:gd name="T54" fmla="*/ 2147483647 w 773"/>
              <a:gd name="T55" fmla="*/ 2147483647 h 665"/>
              <a:gd name="T56" fmla="*/ 2147483647 w 773"/>
              <a:gd name="T57" fmla="*/ 2147483647 h 665"/>
              <a:gd name="T58" fmla="*/ 2147483647 w 773"/>
              <a:gd name="T59" fmla="*/ 2147483647 h 665"/>
              <a:gd name="T60" fmla="*/ 2147483647 w 773"/>
              <a:gd name="T61" fmla="*/ 2147483647 h 665"/>
              <a:gd name="T62" fmla="*/ 2147483647 w 773"/>
              <a:gd name="T63" fmla="*/ 2147483647 h 665"/>
              <a:gd name="T64" fmla="*/ 2147483647 w 773"/>
              <a:gd name="T65" fmla="*/ 2147483647 h 6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3"/>
              <a:gd name="T100" fmla="*/ 0 h 665"/>
              <a:gd name="T101" fmla="*/ 773 w 773"/>
              <a:gd name="T102" fmla="*/ 665 h 6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3" h="665">
                <a:moveTo>
                  <a:pt x="446" y="281"/>
                </a:moveTo>
                <a:lnTo>
                  <a:pt x="370" y="216"/>
                </a:lnTo>
                <a:lnTo>
                  <a:pt x="293" y="158"/>
                </a:lnTo>
                <a:lnTo>
                  <a:pt x="223" y="106"/>
                </a:lnTo>
                <a:lnTo>
                  <a:pt x="158" y="65"/>
                </a:lnTo>
                <a:lnTo>
                  <a:pt x="103" y="31"/>
                </a:lnTo>
                <a:lnTo>
                  <a:pt x="58" y="10"/>
                </a:lnTo>
                <a:lnTo>
                  <a:pt x="24" y="0"/>
                </a:lnTo>
                <a:lnTo>
                  <a:pt x="5" y="5"/>
                </a:lnTo>
                <a:lnTo>
                  <a:pt x="0" y="19"/>
                </a:lnTo>
                <a:lnTo>
                  <a:pt x="10" y="48"/>
                </a:lnTo>
                <a:lnTo>
                  <a:pt x="34" y="89"/>
                </a:lnTo>
                <a:lnTo>
                  <a:pt x="72" y="137"/>
                </a:lnTo>
                <a:lnTo>
                  <a:pt x="122" y="192"/>
                </a:lnTo>
                <a:lnTo>
                  <a:pt x="182" y="252"/>
                </a:lnTo>
                <a:lnTo>
                  <a:pt x="250" y="317"/>
                </a:lnTo>
                <a:lnTo>
                  <a:pt x="324" y="384"/>
                </a:lnTo>
                <a:lnTo>
                  <a:pt x="403" y="449"/>
                </a:lnTo>
                <a:lnTo>
                  <a:pt x="480" y="509"/>
                </a:lnTo>
                <a:lnTo>
                  <a:pt x="547" y="562"/>
                </a:lnTo>
                <a:lnTo>
                  <a:pt x="614" y="605"/>
                </a:lnTo>
                <a:lnTo>
                  <a:pt x="667" y="634"/>
                </a:lnTo>
                <a:lnTo>
                  <a:pt x="715" y="655"/>
                </a:lnTo>
                <a:lnTo>
                  <a:pt x="746" y="665"/>
                </a:lnTo>
                <a:lnTo>
                  <a:pt x="768" y="665"/>
                </a:lnTo>
                <a:lnTo>
                  <a:pt x="773" y="646"/>
                </a:lnTo>
                <a:lnTo>
                  <a:pt x="763" y="617"/>
                </a:lnTo>
                <a:lnTo>
                  <a:pt x="737" y="576"/>
                </a:lnTo>
                <a:lnTo>
                  <a:pt x="698" y="528"/>
                </a:lnTo>
                <a:lnTo>
                  <a:pt x="650" y="473"/>
                </a:lnTo>
                <a:lnTo>
                  <a:pt x="590" y="413"/>
                </a:lnTo>
                <a:lnTo>
                  <a:pt x="523" y="348"/>
                </a:lnTo>
                <a:lnTo>
                  <a:pt x="446" y="281"/>
                </a:lnTo>
                <a:close/>
              </a:path>
            </a:pathLst>
          </a:custGeom>
          <a:solidFill>
            <a:srgbClr val="FFFFD5"/>
          </a:solidFill>
          <a:ln w="1270">
            <a:solidFill>
              <a:srgbClr val="000000"/>
            </a:solidFill>
            <a:round/>
            <a:headEnd/>
            <a:tailEnd/>
          </a:ln>
        </p:spPr>
        <p:txBody>
          <a:bodyPr/>
          <a:lstStyle/>
          <a:p>
            <a:endParaRPr lang="en-US"/>
          </a:p>
        </p:txBody>
      </p:sp>
      <p:sp>
        <p:nvSpPr>
          <p:cNvPr id="97" name="Freeform 8"/>
          <p:cNvSpPr>
            <a:spLocks noChangeAspect="1"/>
          </p:cNvSpPr>
          <p:nvPr/>
        </p:nvSpPr>
        <p:spPr bwMode="auto">
          <a:xfrm>
            <a:off x="5499100" y="4165601"/>
            <a:ext cx="207963" cy="409575"/>
          </a:xfrm>
          <a:custGeom>
            <a:avLst/>
            <a:gdLst>
              <a:gd name="T0" fmla="*/ 2147483647 w 271"/>
              <a:gd name="T1" fmla="*/ 2147483647 h 454"/>
              <a:gd name="T2" fmla="*/ 2147483647 w 271"/>
              <a:gd name="T3" fmla="*/ 2147483647 h 454"/>
              <a:gd name="T4" fmla="*/ 2147483647 w 271"/>
              <a:gd name="T5" fmla="*/ 2147483647 h 454"/>
              <a:gd name="T6" fmla="*/ 2147483647 w 271"/>
              <a:gd name="T7" fmla="*/ 2147483647 h 454"/>
              <a:gd name="T8" fmla="*/ 2147483647 w 271"/>
              <a:gd name="T9" fmla="*/ 0 h 454"/>
              <a:gd name="T10" fmla="*/ 0 w 271"/>
              <a:gd name="T11" fmla="*/ 2147483647 h 454"/>
              <a:gd name="T12" fmla="*/ 2147483647 w 271"/>
              <a:gd name="T13" fmla="*/ 2147483647 h 454"/>
              <a:gd name="T14" fmla="*/ 2147483647 w 271"/>
              <a:gd name="T15" fmla="*/ 2147483647 h 454"/>
              <a:gd name="T16" fmla="*/ 2147483647 w 271"/>
              <a:gd name="T17" fmla="*/ 2147483647 h 454"/>
              <a:gd name="T18" fmla="*/ 2147483647 w 271"/>
              <a:gd name="T19" fmla="*/ 2147483647 h 454"/>
              <a:gd name="T20" fmla="*/ 2147483647 w 271"/>
              <a:gd name="T21" fmla="*/ 2147483647 h 454"/>
              <a:gd name="T22" fmla="*/ 2147483647 w 271"/>
              <a:gd name="T23" fmla="*/ 2147483647 h 454"/>
              <a:gd name="T24" fmla="*/ 2147483647 w 271"/>
              <a:gd name="T25" fmla="*/ 2147483647 h 454"/>
              <a:gd name="T26" fmla="*/ 2147483647 w 271"/>
              <a:gd name="T27" fmla="*/ 2147483647 h 454"/>
              <a:gd name="T28" fmla="*/ 2147483647 w 271"/>
              <a:gd name="T29" fmla="*/ 2147483647 h 454"/>
              <a:gd name="T30" fmla="*/ 2147483647 w 271"/>
              <a:gd name="T31" fmla="*/ 2147483647 h 454"/>
              <a:gd name="T32" fmla="*/ 2147483647 w 271"/>
              <a:gd name="T33" fmla="*/ 2147483647 h 4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454"/>
              <a:gd name="T53" fmla="*/ 271 w 271"/>
              <a:gd name="T54" fmla="*/ 454 h 4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454">
                <a:moveTo>
                  <a:pt x="192" y="199"/>
                </a:moveTo>
                <a:lnTo>
                  <a:pt x="139" y="115"/>
                </a:lnTo>
                <a:lnTo>
                  <a:pt x="87" y="51"/>
                </a:lnTo>
                <a:lnTo>
                  <a:pt x="46" y="7"/>
                </a:lnTo>
                <a:lnTo>
                  <a:pt x="12" y="0"/>
                </a:lnTo>
                <a:lnTo>
                  <a:pt x="0" y="29"/>
                </a:lnTo>
                <a:lnTo>
                  <a:pt x="7" y="82"/>
                </a:lnTo>
                <a:lnTo>
                  <a:pt x="36" y="163"/>
                </a:lnTo>
                <a:lnTo>
                  <a:pt x="77" y="250"/>
                </a:lnTo>
                <a:lnTo>
                  <a:pt x="127" y="339"/>
                </a:lnTo>
                <a:lnTo>
                  <a:pt x="180" y="403"/>
                </a:lnTo>
                <a:lnTo>
                  <a:pt x="226" y="444"/>
                </a:lnTo>
                <a:lnTo>
                  <a:pt x="255" y="454"/>
                </a:lnTo>
                <a:lnTo>
                  <a:pt x="271" y="423"/>
                </a:lnTo>
                <a:lnTo>
                  <a:pt x="259" y="367"/>
                </a:lnTo>
                <a:lnTo>
                  <a:pt x="235" y="291"/>
                </a:lnTo>
                <a:lnTo>
                  <a:pt x="192" y="199"/>
                </a:lnTo>
                <a:close/>
              </a:path>
            </a:pathLst>
          </a:custGeom>
          <a:solidFill>
            <a:srgbClr val="FFFFD5"/>
          </a:solidFill>
          <a:ln w="1270">
            <a:solidFill>
              <a:srgbClr val="000000"/>
            </a:solidFill>
            <a:round/>
            <a:headEnd/>
            <a:tailEnd/>
          </a:ln>
        </p:spPr>
        <p:txBody>
          <a:bodyPr/>
          <a:lstStyle/>
          <a:p>
            <a:endParaRPr lang="en-US"/>
          </a:p>
        </p:txBody>
      </p:sp>
      <p:sp>
        <p:nvSpPr>
          <p:cNvPr id="98" name="Freeform 9"/>
          <p:cNvSpPr>
            <a:spLocks noChangeAspect="1"/>
          </p:cNvSpPr>
          <p:nvPr/>
        </p:nvSpPr>
        <p:spPr bwMode="auto">
          <a:xfrm>
            <a:off x="5160963" y="4591051"/>
            <a:ext cx="441325" cy="127000"/>
          </a:xfrm>
          <a:custGeom>
            <a:avLst/>
            <a:gdLst>
              <a:gd name="T0" fmla="*/ 2147483647 w 574"/>
              <a:gd name="T1" fmla="*/ 2147483647 h 141"/>
              <a:gd name="T2" fmla="*/ 2147483647 w 574"/>
              <a:gd name="T3" fmla="*/ 2147483647 h 141"/>
              <a:gd name="T4" fmla="*/ 2147483647 w 574"/>
              <a:gd name="T5" fmla="*/ 2147483647 h 141"/>
              <a:gd name="T6" fmla="*/ 2147483647 w 574"/>
              <a:gd name="T7" fmla="*/ 2147483647 h 141"/>
              <a:gd name="T8" fmla="*/ 0 w 574"/>
              <a:gd name="T9" fmla="*/ 2147483647 h 141"/>
              <a:gd name="T10" fmla="*/ 2147483647 w 574"/>
              <a:gd name="T11" fmla="*/ 2147483647 h 141"/>
              <a:gd name="T12" fmla="*/ 2147483647 w 574"/>
              <a:gd name="T13" fmla="*/ 0 h 141"/>
              <a:gd name="T14" fmla="*/ 2147483647 w 574"/>
              <a:gd name="T15" fmla="*/ 2147483647 h 141"/>
              <a:gd name="T16" fmla="*/ 2147483647 w 574"/>
              <a:gd name="T17" fmla="*/ 2147483647 h 141"/>
              <a:gd name="T18" fmla="*/ 2147483647 w 574"/>
              <a:gd name="T19" fmla="*/ 2147483647 h 141"/>
              <a:gd name="T20" fmla="*/ 2147483647 w 574"/>
              <a:gd name="T21" fmla="*/ 2147483647 h 141"/>
              <a:gd name="T22" fmla="*/ 2147483647 w 574"/>
              <a:gd name="T23" fmla="*/ 2147483647 h 141"/>
              <a:gd name="T24" fmla="*/ 2147483647 w 574"/>
              <a:gd name="T25" fmla="*/ 2147483647 h 141"/>
              <a:gd name="T26" fmla="*/ 2147483647 w 574"/>
              <a:gd name="T27" fmla="*/ 2147483647 h 141"/>
              <a:gd name="T28" fmla="*/ 2147483647 w 574"/>
              <a:gd name="T29" fmla="*/ 2147483647 h 141"/>
              <a:gd name="T30" fmla="*/ 2147483647 w 574"/>
              <a:gd name="T31" fmla="*/ 2147483647 h 141"/>
              <a:gd name="T32" fmla="*/ 2147483647 w 574"/>
              <a:gd name="T33" fmla="*/ 2147483647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4"/>
              <a:gd name="T52" fmla="*/ 0 h 141"/>
              <a:gd name="T53" fmla="*/ 574 w 574"/>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4" h="141">
                <a:moveTo>
                  <a:pt x="276" y="124"/>
                </a:moveTo>
                <a:lnTo>
                  <a:pt x="166" y="103"/>
                </a:lnTo>
                <a:lnTo>
                  <a:pt x="75" y="76"/>
                </a:lnTo>
                <a:lnTo>
                  <a:pt x="17" y="48"/>
                </a:lnTo>
                <a:lnTo>
                  <a:pt x="0" y="24"/>
                </a:lnTo>
                <a:lnTo>
                  <a:pt x="24" y="7"/>
                </a:lnTo>
                <a:lnTo>
                  <a:pt x="92" y="0"/>
                </a:lnTo>
                <a:lnTo>
                  <a:pt x="185" y="4"/>
                </a:lnTo>
                <a:lnTo>
                  <a:pt x="296" y="19"/>
                </a:lnTo>
                <a:lnTo>
                  <a:pt x="406" y="43"/>
                </a:lnTo>
                <a:lnTo>
                  <a:pt x="497" y="69"/>
                </a:lnTo>
                <a:lnTo>
                  <a:pt x="555" y="93"/>
                </a:lnTo>
                <a:lnTo>
                  <a:pt x="574" y="120"/>
                </a:lnTo>
                <a:lnTo>
                  <a:pt x="548" y="134"/>
                </a:lnTo>
                <a:lnTo>
                  <a:pt x="485" y="141"/>
                </a:lnTo>
                <a:lnTo>
                  <a:pt x="389" y="139"/>
                </a:lnTo>
                <a:lnTo>
                  <a:pt x="276" y="124"/>
                </a:lnTo>
                <a:close/>
              </a:path>
            </a:pathLst>
          </a:custGeom>
          <a:solidFill>
            <a:srgbClr val="FFFFD5"/>
          </a:solidFill>
          <a:ln w="1270">
            <a:solidFill>
              <a:srgbClr val="000000"/>
            </a:solidFill>
            <a:round/>
            <a:headEnd/>
            <a:tailEnd/>
          </a:ln>
        </p:spPr>
        <p:txBody>
          <a:bodyPr/>
          <a:lstStyle/>
          <a:p>
            <a:endParaRPr lang="en-US"/>
          </a:p>
        </p:txBody>
      </p:sp>
      <p:sp>
        <p:nvSpPr>
          <p:cNvPr id="99" name="TextBox 98"/>
          <p:cNvSpPr txBox="1"/>
          <p:nvPr/>
        </p:nvSpPr>
        <p:spPr>
          <a:xfrm rot="16200000">
            <a:off x="-291301" y="4505325"/>
            <a:ext cx="1031051" cy="276999"/>
          </a:xfrm>
          <a:prstGeom prst="rect">
            <a:avLst/>
          </a:prstGeom>
          <a:noFill/>
        </p:spPr>
        <p:txBody>
          <a:bodyPr wrap="none" rtlCol="0">
            <a:spAutoFit/>
          </a:bodyPr>
          <a:lstStyle/>
          <a:p>
            <a:r>
              <a:rPr lang="en-US" sz="1200" dirty="0" smtClean="0"/>
              <a:t>Doppler shift </a:t>
            </a:r>
            <a:endParaRPr lang="en-US" sz="1200" dirty="0"/>
          </a:p>
        </p:txBody>
      </p:sp>
      <p:sp>
        <p:nvSpPr>
          <p:cNvPr id="101" name="TextBox 100"/>
          <p:cNvSpPr txBox="1"/>
          <p:nvPr/>
        </p:nvSpPr>
        <p:spPr>
          <a:xfrm>
            <a:off x="793132" y="5153025"/>
            <a:ext cx="495649" cy="276999"/>
          </a:xfrm>
          <a:prstGeom prst="rect">
            <a:avLst/>
          </a:prstGeom>
          <a:noFill/>
        </p:spPr>
        <p:txBody>
          <a:bodyPr wrap="none" rtlCol="0">
            <a:spAutoFit/>
          </a:bodyPr>
          <a:lstStyle/>
          <a:p>
            <a:r>
              <a:rPr lang="en-US" sz="1200" dirty="0" smtClean="0"/>
              <a:t>Time</a:t>
            </a:r>
            <a:endParaRPr lang="en-US" sz="1200" dirty="0"/>
          </a:p>
        </p:txBody>
      </p:sp>
      <p:sp>
        <p:nvSpPr>
          <p:cNvPr id="102" name="Rectangle 102"/>
          <p:cNvSpPr>
            <a:spLocks noChangeAspect="1" noChangeArrowheads="1"/>
          </p:cNvSpPr>
          <p:nvPr/>
        </p:nvSpPr>
        <p:spPr bwMode="auto">
          <a:xfrm>
            <a:off x="3113089" y="1943100"/>
            <a:ext cx="457818" cy="184666"/>
          </a:xfrm>
          <a:prstGeom prst="rect">
            <a:avLst/>
          </a:prstGeom>
          <a:noFill/>
          <a:ln w="9525">
            <a:noFill/>
            <a:miter lim="800000"/>
            <a:headEnd/>
            <a:tailEnd/>
          </a:ln>
        </p:spPr>
        <p:txBody>
          <a:bodyPr wrap="none" lIns="0" tIns="0" rIns="0" bIns="0">
            <a:spAutoFit/>
          </a:bodyPr>
          <a:lstStyle/>
          <a:p>
            <a:pPr eaLnBrk="0" hangingPunct="0"/>
            <a:r>
              <a:rPr lang="en-US" sz="1200" dirty="0" err="1" smtClean="0"/>
              <a:t>GEOsat</a:t>
            </a:r>
            <a:endParaRPr lang="en-GB" sz="1200" dirty="0"/>
          </a:p>
        </p:txBody>
      </p:sp>
      <p:grpSp>
        <p:nvGrpSpPr>
          <p:cNvPr id="9" name="Group 109"/>
          <p:cNvGrpSpPr/>
          <p:nvPr/>
        </p:nvGrpSpPr>
        <p:grpSpPr>
          <a:xfrm>
            <a:off x="409576" y="4591051"/>
            <a:ext cx="1314449" cy="200024"/>
            <a:chOff x="3686175" y="5876925"/>
            <a:chExt cx="3924300" cy="476250"/>
          </a:xfrm>
        </p:grpSpPr>
        <p:sp>
          <p:nvSpPr>
            <p:cNvPr id="107" name="Freeform 106"/>
            <p:cNvSpPr/>
            <p:nvPr/>
          </p:nvSpPr>
          <p:spPr>
            <a:xfrm>
              <a:off x="3686175" y="5915025"/>
              <a:ext cx="1304925" cy="438150"/>
            </a:xfrm>
            <a:custGeom>
              <a:avLst/>
              <a:gdLst>
                <a:gd name="connsiteX0" fmla="*/ 0 w 1304925"/>
                <a:gd name="connsiteY0" fmla="*/ 323850 h 438150"/>
                <a:gd name="connsiteX1" fmla="*/ 57150 w 1304925"/>
                <a:gd name="connsiteY1" fmla="*/ 0 h 438150"/>
                <a:gd name="connsiteX2" fmla="*/ 66675 w 1304925"/>
                <a:gd name="connsiteY2" fmla="*/ 438150 h 438150"/>
                <a:gd name="connsiteX3" fmla="*/ 114300 w 1304925"/>
                <a:gd name="connsiteY3" fmla="*/ 95250 h 438150"/>
                <a:gd name="connsiteX4" fmla="*/ 142875 w 1304925"/>
                <a:gd name="connsiteY4" fmla="*/ 352425 h 438150"/>
                <a:gd name="connsiteX5" fmla="*/ 161925 w 1304925"/>
                <a:gd name="connsiteY5" fmla="*/ 47625 h 438150"/>
                <a:gd name="connsiteX6" fmla="*/ 209550 w 1304925"/>
                <a:gd name="connsiteY6" fmla="*/ 390525 h 438150"/>
                <a:gd name="connsiteX7" fmla="*/ 209550 w 1304925"/>
                <a:gd name="connsiteY7" fmla="*/ 38100 h 438150"/>
                <a:gd name="connsiteX8" fmla="*/ 238125 w 1304925"/>
                <a:gd name="connsiteY8" fmla="*/ 114300 h 438150"/>
                <a:gd name="connsiteX9" fmla="*/ 247650 w 1304925"/>
                <a:gd name="connsiteY9" fmla="*/ 390525 h 438150"/>
                <a:gd name="connsiteX10" fmla="*/ 247650 w 1304925"/>
                <a:gd name="connsiteY10" fmla="*/ 95250 h 438150"/>
                <a:gd name="connsiteX11" fmla="*/ 295275 w 1304925"/>
                <a:gd name="connsiteY11" fmla="*/ 333375 h 438150"/>
                <a:gd name="connsiteX12" fmla="*/ 323850 w 1304925"/>
                <a:gd name="connsiteY12" fmla="*/ 114300 h 438150"/>
                <a:gd name="connsiteX13" fmla="*/ 323850 w 1304925"/>
                <a:gd name="connsiteY13" fmla="*/ 333375 h 438150"/>
                <a:gd name="connsiteX14" fmla="*/ 361950 w 1304925"/>
                <a:gd name="connsiteY14" fmla="*/ 19050 h 438150"/>
                <a:gd name="connsiteX15" fmla="*/ 390525 w 1304925"/>
                <a:gd name="connsiteY15" fmla="*/ 400050 h 438150"/>
                <a:gd name="connsiteX16" fmla="*/ 438150 w 1304925"/>
                <a:gd name="connsiteY16" fmla="*/ 161925 h 438150"/>
                <a:gd name="connsiteX17" fmla="*/ 438150 w 1304925"/>
                <a:gd name="connsiteY17" fmla="*/ 323850 h 438150"/>
                <a:gd name="connsiteX18" fmla="*/ 476250 w 1304925"/>
                <a:gd name="connsiteY18" fmla="*/ 57150 h 438150"/>
                <a:gd name="connsiteX19" fmla="*/ 504825 w 1304925"/>
                <a:gd name="connsiteY19" fmla="*/ 371475 h 438150"/>
                <a:gd name="connsiteX20" fmla="*/ 523875 w 1304925"/>
                <a:gd name="connsiteY20" fmla="*/ 28575 h 438150"/>
                <a:gd name="connsiteX21" fmla="*/ 571500 w 1304925"/>
                <a:gd name="connsiteY21" fmla="*/ 352425 h 438150"/>
                <a:gd name="connsiteX22" fmla="*/ 647700 w 1304925"/>
                <a:gd name="connsiteY22" fmla="*/ 104775 h 438150"/>
                <a:gd name="connsiteX23" fmla="*/ 638175 w 1304925"/>
                <a:gd name="connsiteY23" fmla="*/ 295275 h 438150"/>
                <a:gd name="connsiteX24" fmla="*/ 704850 w 1304925"/>
                <a:gd name="connsiteY24" fmla="*/ 66675 h 438150"/>
                <a:gd name="connsiteX25" fmla="*/ 752475 w 1304925"/>
                <a:gd name="connsiteY25" fmla="*/ 323850 h 438150"/>
                <a:gd name="connsiteX26" fmla="*/ 752475 w 1304925"/>
                <a:gd name="connsiteY26" fmla="*/ 19050 h 438150"/>
                <a:gd name="connsiteX27" fmla="*/ 828675 w 1304925"/>
                <a:gd name="connsiteY27" fmla="*/ 419100 h 438150"/>
                <a:gd name="connsiteX28" fmla="*/ 838200 w 1304925"/>
                <a:gd name="connsiteY28" fmla="*/ 85725 h 438150"/>
                <a:gd name="connsiteX29" fmla="*/ 923925 w 1304925"/>
                <a:gd name="connsiteY29" fmla="*/ 333375 h 438150"/>
                <a:gd name="connsiteX30" fmla="*/ 933450 w 1304925"/>
                <a:gd name="connsiteY30" fmla="*/ 123825 h 438150"/>
                <a:gd name="connsiteX31" fmla="*/ 962025 w 1304925"/>
                <a:gd name="connsiteY31" fmla="*/ 361950 h 438150"/>
                <a:gd name="connsiteX32" fmla="*/ 1019175 w 1304925"/>
                <a:gd name="connsiteY32" fmla="*/ 104775 h 438150"/>
                <a:gd name="connsiteX33" fmla="*/ 1000125 w 1304925"/>
                <a:gd name="connsiteY33" fmla="*/ 190500 h 438150"/>
                <a:gd name="connsiteX34" fmla="*/ 990600 w 1304925"/>
                <a:gd name="connsiteY34" fmla="*/ 342900 h 438150"/>
                <a:gd name="connsiteX35" fmla="*/ 1009650 w 1304925"/>
                <a:gd name="connsiteY35" fmla="*/ 104775 h 438150"/>
                <a:gd name="connsiteX36" fmla="*/ 1038225 w 1304925"/>
                <a:gd name="connsiteY36" fmla="*/ 371475 h 438150"/>
                <a:gd name="connsiteX37" fmla="*/ 1076325 w 1304925"/>
                <a:gd name="connsiteY37" fmla="*/ 57150 h 438150"/>
                <a:gd name="connsiteX38" fmla="*/ 1123950 w 1304925"/>
                <a:gd name="connsiteY38" fmla="*/ 371475 h 438150"/>
                <a:gd name="connsiteX39" fmla="*/ 1152525 w 1304925"/>
                <a:gd name="connsiteY39" fmla="*/ 190500 h 438150"/>
                <a:gd name="connsiteX40" fmla="*/ 1162050 w 1304925"/>
                <a:gd name="connsiteY40" fmla="*/ 314325 h 438150"/>
                <a:gd name="connsiteX41" fmla="*/ 1181100 w 1304925"/>
                <a:gd name="connsiteY41" fmla="*/ 57150 h 438150"/>
                <a:gd name="connsiteX42" fmla="*/ 1209675 w 1304925"/>
                <a:gd name="connsiteY42" fmla="*/ 285750 h 438150"/>
                <a:gd name="connsiteX43" fmla="*/ 1247775 w 1304925"/>
                <a:gd name="connsiteY43" fmla="*/ 114300 h 438150"/>
                <a:gd name="connsiteX44" fmla="*/ 1295400 w 1304925"/>
                <a:gd name="connsiteY44" fmla="*/ 342900 h 438150"/>
                <a:gd name="connsiteX45" fmla="*/ 1304925 w 1304925"/>
                <a:gd name="connsiteY45" fmla="*/ 857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4925" h="438150">
                  <a:moveTo>
                    <a:pt x="0" y="323850"/>
                  </a:moveTo>
                  <a:lnTo>
                    <a:pt x="57150" y="0"/>
                  </a:lnTo>
                  <a:lnTo>
                    <a:pt x="66675" y="438150"/>
                  </a:lnTo>
                  <a:lnTo>
                    <a:pt x="114300" y="95250"/>
                  </a:lnTo>
                  <a:lnTo>
                    <a:pt x="142875" y="352425"/>
                  </a:lnTo>
                  <a:lnTo>
                    <a:pt x="161925" y="47625"/>
                  </a:lnTo>
                  <a:lnTo>
                    <a:pt x="209550" y="390525"/>
                  </a:lnTo>
                  <a:lnTo>
                    <a:pt x="209550" y="38100"/>
                  </a:lnTo>
                  <a:lnTo>
                    <a:pt x="238125" y="114300"/>
                  </a:lnTo>
                  <a:lnTo>
                    <a:pt x="247650" y="390525"/>
                  </a:lnTo>
                  <a:lnTo>
                    <a:pt x="247650" y="95250"/>
                  </a:lnTo>
                  <a:lnTo>
                    <a:pt x="295275" y="333375"/>
                  </a:lnTo>
                  <a:lnTo>
                    <a:pt x="323850" y="114300"/>
                  </a:lnTo>
                  <a:lnTo>
                    <a:pt x="323850" y="333375"/>
                  </a:lnTo>
                  <a:lnTo>
                    <a:pt x="361950" y="19050"/>
                  </a:lnTo>
                  <a:lnTo>
                    <a:pt x="390525" y="400050"/>
                  </a:lnTo>
                  <a:lnTo>
                    <a:pt x="438150" y="161925"/>
                  </a:lnTo>
                  <a:lnTo>
                    <a:pt x="438150" y="323850"/>
                  </a:lnTo>
                  <a:lnTo>
                    <a:pt x="476250" y="57150"/>
                  </a:lnTo>
                  <a:lnTo>
                    <a:pt x="504825" y="371475"/>
                  </a:lnTo>
                  <a:lnTo>
                    <a:pt x="523875" y="28575"/>
                  </a:lnTo>
                  <a:lnTo>
                    <a:pt x="571500" y="352425"/>
                  </a:lnTo>
                  <a:lnTo>
                    <a:pt x="647700" y="104775"/>
                  </a:lnTo>
                  <a:lnTo>
                    <a:pt x="638175" y="295275"/>
                  </a:lnTo>
                  <a:lnTo>
                    <a:pt x="704850" y="66675"/>
                  </a:lnTo>
                  <a:lnTo>
                    <a:pt x="752475" y="323850"/>
                  </a:lnTo>
                  <a:lnTo>
                    <a:pt x="752475" y="19050"/>
                  </a:lnTo>
                  <a:lnTo>
                    <a:pt x="828675" y="419100"/>
                  </a:lnTo>
                  <a:lnTo>
                    <a:pt x="838200" y="85725"/>
                  </a:lnTo>
                  <a:lnTo>
                    <a:pt x="923925" y="333375"/>
                  </a:lnTo>
                  <a:lnTo>
                    <a:pt x="933450" y="123825"/>
                  </a:lnTo>
                  <a:lnTo>
                    <a:pt x="962025" y="361950"/>
                  </a:lnTo>
                  <a:lnTo>
                    <a:pt x="1019175" y="104775"/>
                  </a:lnTo>
                  <a:lnTo>
                    <a:pt x="1000125" y="190500"/>
                  </a:lnTo>
                  <a:lnTo>
                    <a:pt x="990600" y="342900"/>
                  </a:lnTo>
                  <a:lnTo>
                    <a:pt x="1009650" y="104775"/>
                  </a:lnTo>
                  <a:lnTo>
                    <a:pt x="1038225" y="371475"/>
                  </a:lnTo>
                  <a:lnTo>
                    <a:pt x="1076325" y="57150"/>
                  </a:lnTo>
                  <a:lnTo>
                    <a:pt x="1123950" y="371475"/>
                  </a:lnTo>
                  <a:lnTo>
                    <a:pt x="1152525" y="190500"/>
                  </a:lnTo>
                  <a:lnTo>
                    <a:pt x="1162050" y="314325"/>
                  </a:lnTo>
                  <a:lnTo>
                    <a:pt x="1181100" y="57150"/>
                  </a:lnTo>
                  <a:lnTo>
                    <a:pt x="1209675" y="285750"/>
                  </a:lnTo>
                  <a:lnTo>
                    <a:pt x="1247775" y="114300"/>
                  </a:lnTo>
                  <a:lnTo>
                    <a:pt x="1295400" y="342900"/>
                  </a:lnTo>
                  <a:lnTo>
                    <a:pt x="1304925" y="85725"/>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reeform 107"/>
            <p:cNvSpPr/>
            <p:nvPr/>
          </p:nvSpPr>
          <p:spPr>
            <a:xfrm rot="10800000">
              <a:off x="6305550" y="5876925"/>
              <a:ext cx="1304925" cy="438150"/>
            </a:xfrm>
            <a:custGeom>
              <a:avLst/>
              <a:gdLst>
                <a:gd name="connsiteX0" fmla="*/ 0 w 1304925"/>
                <a:gd name="connsiteY0" fmla="*/ 323850 h 438150"/>
                <a:gd name="connsiteX1" fmla="*/ 57150 w 1304925"/>
                <a:gd name="connsiteY1" fmla="*/ 0 h 438150"/>
                <a:gd name="connsiteX2" fmla="*/ 66675 w 1304925"/>
                <a:gd name="connsiteY2" fmla="*/ 438150 h 438150"/>
                <a:gd name="connsiteX3" fmla="*/ 114300 w 1304925"/>
                <a:gd name="connsiteY3" fmla="*/ 95250 h 438150"/>
                <a:gd name="connsiteX4" fmla="*/ 142875 w 1304925"/>
                <a:gd name="connsiteY4" fmla="*/ 352425 h 438150"/>
                <a:gd name="connsiteX5" fmla="*/ 161925 w 1304925"/>
                <a:gd name="connsiteY5" fmla="*/ 47625 h 438150"/>
                <a:gd name="connsiteX6" fmla="*/ 209550 w 1304925"/>
                <a:gd name="connsiteY6" fmla="*/ 390525 h 438150"/>
                <a:gd name="connsiteX7" fmla="*/ 209550 w 1304925"/>
                <a:gd name="connsiteY7" fmla="*/ 38100 h 438150"/>
                <a:gd name="connsiteX8" fmla="*/ 238125 w 1304925"/>
                <a:gd name="connsiteY8" fmla="*/ 114300 h 438150"/>
                <a:gd name="connsiteX9" fmla="*/ 247650 w 1304925"/>
                <a:gd name="connsiteY9" fmla="*/ 390525 h 438150"/>
                <a:gd name="connsiteX10" fmla="*/ 247650 w 1304925"/>
                <a:gd name="connsiteY10" fmla="*/ 95250 h 438150"/>
                <a:gd name="connsiteX11" fmla="*/ 295275 w 1304925"/>
                <a:gd name="connsiteY11" fmla="*/ 333375 h 438150"/>
                <a:gd name="connsiteX12" fmla="*/ 323850 w 1304925"/>
                <a:gd name="connsiteY12" fmla="*/ 114300 h 438150"/>
                <a:gd name="connsiteX13" fmla="*/ 323850 w 1304925"/>
                <a:gd name="connsiteY13" fmla="*/ 333375 h 438150"/>
                <a:gd name="connsiteX14" fmla="*/ 361950 w 1304925"/>
                <a:gd name="connsiteY14" fmla="*/ 19050 h 438150"/>
                <a:gd name="connsiteX15" fmla="*/ 390525 w 1304925"/>
                <a:gd name="connsiteY15" fmla="*/ 400050 h 438150"/>
                <a:gd name="connsiteX16" fmla="*/ 438150 w 1304925"/>
                <a:gd name="connsiteY16" fmla="*/ 161925 h 438150"/>
                <a:gd name="connsiteX17" fmla="*/ 438150 w 1304925"/>
                <a:gd name="connsiteY17" fmla="*/ 323850 h 438150"/>
                <a:gd name="connsiteX18" fmla="*/ 476250 w 1304925"/>
                <a:gd name="connsiteY18" fmla="*/ 57150 h 438150"/>
                <a:gd name="connsiteX19" fmla="*/ 504825 w 1304925"/>
                <a:gd name="connsiteY19" fmla="*/ 371475 h 438150"/>
                <a:gd name="connsiteX20" fmla="*/ 523875 w 1304925"/>
                <a:gd name="connsiteY20" fmla="*/ 28575 h 438150"/>
                <a:gd name="connsiteX21" fmla="*/ 571500 w 1304925"/>
                <a:gd name="connsiteY21" fmla="*/ 352425 h 438150"/>
                <a:gd name="connsiteX22" fmla="*/ 647700 w 1304925"/>
                <a:gd name="connsiteY22" fmla="*/ 104775 h 438150"/>
                <a:gd name="connsiteX23" fmla="*/ 638175 w 1304925"/>
                <a:gd name="connsiteY23" fmla="*/ 295275 h 438150"/>
                <a:gd name="connsiteX24" fmla="*/ 704850 w 1304925"/>
                <a:gd name="connsiteY24" fmla="*/ 66675 h 438150"/>
                <a:gd name="connsiteX25" fmla="*/ 752475 w 1304925"/>
                <a:gd name="connsiteY25" fmla="*/ 323850 h 438150"/>
                <a:gd name="connsiteX26" fmla="*/ 752475 w 1304925"/>
                <a:gd name="connsiteY26" fmla="*/ 19050 h 438150"/>
                <a:gd name="connsiteX27" fmla="*/ 828675 w 1304925"/>
                <a:gd name="connsiteY27" fmla="*/ 419100 h 438150"/>
                <a:gd name="connsiteX28" fmla="*/ 838200 w 1304925"/>
                <a:gd name="connsiteY28" fmla="*/ 85725 h 438150"/>
                <a:gd name="connsiteX29" fmla="*/ 923925 w 1304925"/>
                <a:gd name="connsiteY29" fmla="*/ 333375 h 438150"/>
                <a:gd name="connsiteX30" fmla="*/ 933450 w 1304925"/>
                <a:gd name="connsiteY30" fmla="*/ 123825 h 438150"/>
                <a:gd name="connsiteX31" fmla="*/ 962025 w 1304925"/>
                <a:gd name="connsiteY31" fmla="*/ 361950 h 438150"/>
                <a:gd name="connsiteX32" fmla="*/ 1019175 w 1304925"/>
                <a:gd name="connsiteY32" fmla="*/ 104775 h 438150"/>
                <a:gd name="connsiteX33" fmla="*/ 1000125 w 1304925"/>
                <a:gd name="connsiteY33" fmla="*/ 190500 h 438150"/>
                <a:gd name="connsiteX34" fmla="*/ 990600 w 1304925"/>
                <a:gd name="connsiteY34" fmla="*/ 342900 h 438150"/>
                <a:gd name="connsiteX35" fmla="*/ 1009650 w 1304925"/>
                <a:gd name="connsiteY35" fmla="*/ 104775 h 438150"/>
                <a:gd name="connsiteX36" fmla="*/ 1038225 w 1304925"/>
                <a:gd name="connsiteY36" fmla="*/ 371475 h 438150"/>
                <a:gd name="connsiteX37" fmla="*/ 1076325 w 1304925"/>
                <a:gd name="connsiteY37" fmla="*/ 57150 h 438150"/>
                <a:gd name="connsiteX38" fmla="*/ 1123950 w 1304925"/>
                <a:gd name="connsiteY38" fmla="*/ 371475 h 438150"/>
                <a:gd name="connsiteX39" fmla="*/ 1152525 w 1304925"/>
                <a:gd name="connsiteY39" fmla="*/ 190500 h 438150"/>
                <a:gd name="connsiteX40" fmla="*/ 1162050 w 1304925"/>
                <a:gd name="connsiteY40" fmla="*/ 314325 h 438150"/>
                <a:gd name="connsiteX41" fmla="*/ 1181100 w 1304925"/>
                <a:gd name="connsiteY41" fmla="*/ 57150 h 438150"/>
                <a:gd name="connsiteX42" fmla="*/ 1209675 w 1304925"/>
                <a:gd name="connsiteY42" fmla="*/ 285750 h 438150"/>
                <a:gd name="connsiteX43" fmla="*/ 1247775 w 1304925"/>
                <a:gd name="connsiteY43" fmla="*/ 114300 h 438150"/>
                <a:gd name="connsiteX44" fmla="*/ 1295400 w 1304925"/>
                <a:gd name="connsiteY44" fmla="*/ 342900 h 438150"/>
                <a:gd name="connsiteX45" fmla="*/ 1304925 w 1304925"/>
                <a:gd name="connsiteY45" fmla="*/ 857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4925" h="438150">
                  <a:moveTo>
                    <a:pt x="0" y="323850"/>
                  </a:moveTo>
                  <a:lnTo>
                    <a:pt x="57150" y="0"/>
                  </a:lnTo>
                  <a:lnTo>
                    <a:pt x="66675" y="438150"/>
                  </a:lnTo>
                  <a:lnTo>
                    <a:pt x="114300" y="95250"/>
                  </a:lnTo>
                  <a:lnTo>
                    <a:pt x="142875" y="352425"/>
                  </a:lnTo>
                  <a:lnTo>
                    <a:pt x="161925" y="47625"/>
                  </a:lnTo>
                  <a:lnTo>
                    <a:pt x="209550" y="390525"/>
                  </a:lnTo>
                  <a:lnTo>
                    <a:pt x="209550" y="38100"/>
                  </a:lnTo>
                  <a:lnTo>
                    <a:pt x="238125" y="114300"/>
                  </a:lnTo>
                  <a:lnTo>
                    <a:pt x="247650" y="390525"/>
                  </a:lnTo>
                  <a:lnTo>
                    <a:pt x="247650" y="95250"/>
                  </a:lnTo>
                  <a:lnTo>
                    <a:pt x="295275" y="333375"/>
                  </a:lnTo>
                  <a:lnTo>
                    <a:pt x="323850" y="114300"/>
                  </a:lnTo>
                  <a:lnTo>
                    <a:pt x="323850" y="333375"/>
                  </a:lnTo>
                  <a:lnTo>
                    <a:pt x="361950" y="19050"/>
                  </a:lnTo>
                  <a:lnTo>
                    <a:pt x="390525" y="400050"/>
                  </a:lnTo>
                  <a:lnTo>
                    <a:pt x="438150" y="161925"/>
                  </a:lnTo>
                  <a:lnTo>
                    <a:pt x="438150" y="323850"/>
                  </a:lnTo>
                  <a:lnTo>
                    <a:pt x="476250" y="57150"/>
                  </a:lnTo>
                  <a:lnTo>
                    <a:pt x="504825" y="371475"/>
                  </a:lnTo>
                  <a:lnTo>
                    <a:pt x="523875" y="28575"/>
                  </a:lnTo>
                  <a:lnTo>
                    <a:pt x="571500" y="352425"/>
                  </a:lnTo>
                  <a:lnTo>
                    <a:pt x="647700" y="104775"/>
                  </a:lnTo>
                  <a:lnTo>
                    <a:pt x="638175" y="295275"/>
                  </a:lnTo>
                  <a:lnTo>
                    <a:pt x="704850" y="66675"/>
                  </a:lnTo>
                  <a:lnTo>
                    <a:pt x="752475" y="323850"/>
                  </a:lnTo>
                  <a:lnTo>
                    <a:pt x="752475" y="19050"/>
                  </a:lnTo>
                  <a:lnTo>
                    <a:pt x="828675" y="419100"/>
                  </a:lnTo>
                  <a:lnTo>
                    <a:pt x="838200" y="85725"/>
                  </a:lnTo>
                  <a:lnTo>
                    <a:pt x="923925" y="333375"/>
                  </a:lnTo>
                  <a:lnTo>
                    <a:pt x="933450" y="123825"/>
                  </a:lnTo>
                  <a:lnTo>
                    <a:pt x="962025" y="361950"/>
                  </a:lnTo>
                  <a:lnTo>
                    <a:pt x="1019175" y="104775"/>
                  </a:lnTo>
                  <a:lnTo>
                    <a:pt x="1000125" y="190500"/>
                  </a:lnTo>
                  <a:lnTo>
                    <a:pt x="990600" y="342900"/>
                  </a:lnTo>
                  <a:lnTo>
                    <a:pt x="1009650" y="104775"/>
                  </a:lnTo>
                  <a:lnTo>
                    <a:pt x="1038225" y="371475"/>
                  </a:lnTo>
                  <a:lnTo>
                    <a:pt x="1076325" y="57150"/>
                  </a:lnTo>
                  <a:lnTo>
                    <a:pt x="1123950" y="371475"/>
                  </a:lnTo>
                  <a:lnTo>
                    <a:pt x="1152525" y="190500"/>
                  </a:lnTo>
                  <a:lnTo>
                    <a:pt x="1162050" y="314325"/>
                  </a:lnTo>
                  <a:lnTo>
                    <a:pt x="1181100" y="57150"/>
                  </a:lnTo>
                  <a:lnTo>
                    <a:pt x="1209675" y="285750"/>
                  </a:lnTo>
                  <a:lnTo>
                    <a:pt x="1247775" y="114300"/>
                  </a:lnTo>
                  <a:lnTo>
                    <a:pt x="1295400" y="342900"/>
                  </a:lnTo>
                  <a:lnTo>
                    <a:pt x="1304925" y="85725"/>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reeform 108"/>
            <p:cNvSpPr/>
            <p:nvPr/>
          </p:nvSpPr>
          <p:spPr>
            <a:xfrm flipH="1">
              <a:off x="5000625" y="5905500"/>
              <a:ext cx="1304925" cy="438150"/>
            </a:xfrm>
            <a:custGeom>
              <a:avLst/>
              <a:gdLst>
                <a:gd name="connsiteX0" fmla="*/ 0 w 1304925"/>
                <a:gd name="connsiteY0" fmla="*/ 323850 h 438150"/>
                <a:gd name="connsiteX1" fmla="*/ 57150 w 1304925"/>
                <a:gd name="connsiteY1" fmla="*/ 0 h 438150"/>
                <a:gd name="connsiteX2" fmla="*/ 66675 w 1304925"/>
                <a:gd name="connsiteY2" fmla="*/ 438150 h 438150"/>
                <a:gd name="connsiteX3" fmla="*/ 114300 w 1304925"/>
                <a:gd name="connsiteY3" fmla="*/ 95250 h 438150"/>
                <a:gd name="connsiteX4" fmla="*/ 142875 w 1304925"/>
                <a:gd name="connsiteY4" fmla="*/ 352425 h 438150"/>
                <a:gd name="connsiteX5" fmla="*/ 161925 w 1304925"/>
                <a:gd name="connsiteY5" fmla="*/ 47625 h 438150"/>
                <a:gd name="connsiteX6" fmla="*/ 209550 w 1304925"/>
                <a:gd name="connsiteY6" fmla="*/ 390525 h 438150"/>
                <a:gd name="connsiteX7" fmla="*/ 209550 w 1304925"/>
                <a:gd name="connsiteY7" fmla="*/ 38100 h 438150"/>
                <a:gd name="connsiteX8" fmla="*/ 238125 w 1304925"/>
                <a:gd name="connsiteY8" fmla="*/ 114300 h 438150"/>
                <a:gd name="connsiteX9" fmla="*/ 247650 w 1304925"/>
                <a:gd name="connsiteY9" fmla="*/ 390525 h 438150"/>
                <a:gd name="connsiteX10" fmla="*/ 247650 w 1304925"/>
                <a:gd name="connsiteY10" fmla="*/ 95250 h 438150"/>
                <a:gd name="connsiteX11" fmla="*/ 295275 w 1304925"/>
                <a:gd name="connsiteY11" fmla="*/ 333375 h 438150"/>
                <a:gd name="connsiteX12" fmla="*/ 323850 w 1304925"/>
                <a:gd name="connsiteY12" fmla="*/ 114300 h 438150"/>
                <a:gd name="connsiteX13" fmla="*/ 323850 w 1304925"/>
                <a:gd name="connsiteY13" fmla="*/ 333375 h 438150"/>
                <a:gd name="connsiteX14" fmla="*/ 361950 w 1304925"/>
                <a:gd name="connsiteY14" fmla="*/ 19050 h 438150"/>
                <a:gd name="connsiteX15" fmla="*/ 390525 w 1304925"/>
                <a:gd name="connsiteY15" fmla="*/ 400050 h 438150"/>
                <a:gd name="connsiteX16" fmla="*/ 438150 w 1304925"/>
                <a:gd name="connsiteY16" fmla="*/ 161925 h 438150"/>
                <a:gd name="connsiteX17" fmla="*/ 438150 w 1304925"/>
                <a:gd name="connsiteY17" fmla="*/ 323850 h 438150"/>
                <a:gd name="connsiteX18" fmla="*/ 476250 w 1304925"/>
                <a:gd name="connsiteY18" fmla="*/ 57150 h 438150"/>
                <a:gd name="connsiteX19" fmla="*/ 504825 w 1304925"/>
                <a:gd name="connsiteY19" fmla="*/ 371475 h 438150"/>
                <a:gd name="connsiteX20" fmla="*/ 523875 w 1304925"/>
                <a:gd name="connsiteY20" fmla="*/ 28575 h 438150"/>
                <a:gd name="connsiteX21" fmla="*/ 571500 w 1304925"/>
                <a:gd name="connsiteY21" fmla="*/ 352425 h 438150"/>
                <a:gd name="connsiteX22" fmla="*/ 647700 w 1304925"/>
                <a:gd name="connsiteY22" fmla="*/ 104775 h 438150"/>
                <a:gd name="connsiteX23" fmla="*/ 638175 w 1304925"/>
                <a:gd name="connsiteY23" fmla="*/ 295275 h 438150"/>
                <a:gd name="connsiteX24" fmla="*/ 704850 w 1304925"/>
                <a:gd name="connsiteY24" fmla="*/ 66675 h 438150"/>
                <a:gd name="connsiteX25" fmla="*/ 752475 w 1304925"/>
                <a:gd name="connsiteY25" fmla="*/ 323850 h 438150"/>
                <a:gd name="connsiteX26" fmla="*/ 752475 w 1304925"/>
                <a:gd name="connsiteY26" fmla="*/ 19050 h 438150"/>
                <a:gd name="connsiteX27" fmla="*/ 828675 w 1304925"/>
                <a:gd name="connsiteY27" fmla="*/ 419100 h 438150"/>
                <a:gd name="connsiteX28" fmla="*/ 838200 w 1304925"/>
                <a:gd name="connsiteY28" fmla="*/ 85725 h 438150"/>
                <a:gd name="connsiteX29" fmla="*/ 923925 w 1304925"/>
                <a:gd name="connsiteY29" fmla="*/ 333375 h 438150"/>
                <a:gd name="connsiteX30" fmla="*/ 933450 w 1304925"/>
                <a:gd name="connsiteY30" fmla="*/ 123825 h 438150"/>
                <a:gd name="connsiteX31" fmla="*/ 962025 w 1304925"/>
                <a:gd name="connsiteY31" fmla="*/ 361950 h 438150"/>
                <a:gd name="connsiteX32" fmla="*/ 1019175 w 1304925"/>
                <a:gd name="connsiteY32" fmla="*/ 104775 h 438150"/>
                <a:gd name="connsiteX33" fmla="*/ 1000125 w 1304925"/>
                <a:gd name="connsiteY33" fmla="*/ 190500 h 438150"/>
                <a:gd name="connsiteX34" fmla="*/ 990600 w 1304925"/>
                <a:gd name="connsiteY34" fmla="*/ 342900 h 438150"/>
                <a:gd name="connsiteX35" fmla="*/ 1009650 w 1304925"/>
                <a:gd name="connsiteY35" fmla="*/ 104775 h 438150"/>
                <a:gd name="connsiteX36" fmla="*/ 1038225 w 1304925"/>
                <a:gd name="connsiteY36" fmla="*/ 371475 h 438150"/>
                <a:gd name="connsiteX37" fmla="*/ 1076325 w 1304925"/>
                <a:gd name="connsiteY37" fmla="*/ 57150 h 438150"/>
                <a:gd name="connsiteX38" fmla="*/ 1123950 w 1304925"/>
                <a:gd name="connsiteY38" fmla="*/ 371475 h 438150"/>
                <a:gd name="connsiteX39" fmla="*/ 1152525 w 1304925"/>
                <a:gd name="connsiteY39" fmla="*/ 190500 h 438150"/>
                <a:gd name="connsiteX40" fmla="*/ 1162050 w 1304925"/>
                <a:gd name="connsiteY40" fmla="*/ 314325 h 438150"/>
                <a:gd name="connsiteX41" fmla="*/ 1181100 w 1304925"/>
                <a:gd name="connsiteY41" fmla="*/ 57150 h 438150"/>
                <a:gd name="connsiteX42" fmla="*/ 1209675 w 1304925"/>
                <a:gd name="connsiteY42" fmla="*/ 285750 h 438150"/>
                <a:gd name="connsiteX43" fmla="*/ 1247775 w 1304925"/>
                <a:gd name="connsiteY43" fmla="*/ 114300 h 438150"/>
                <a:gd name="connsiteX44" fmla="*/ 1295400 w 1304925"/>
                <a:gd name="connsiteY44" fmla="*/ 342900 h 438150"/>
                <a:gd name="connsiteX45" fmla="*/ 1304925 w 1304925"/>
                <a:gd name="connsiteY45" fmla="*/ 85725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04925" h="438150">
                  <a:moveTo>
                    <a:pt x="0" y="323850"/>
                  </a:moveTo>
                  <a:lnTo>
                    <a:pt x="57150" y="0"/>
                  </a:lnTo>
                  <a:lnTo>
                    <a:pt x="66675" y="438150"/>
                  </a:lnTo>
                  <a:lnTo>
                    <a:pt x="114300" y="95250"/>
                  </a:lnTo>
                  <a:lnTo>
                    <a:pt x="142875" y="352425"/>
                  </a:lnTo>
                  <a:lnTo>
                    <a:pt x="161925" y="47625"/>
                  </a:lnTo>
                  <a:lnTo>
                    <a:pt x="209550" y="390525"/>
                  </a:lnTo>
                  <a:lnTo>
                    <a:pt x="209550" y="38100"/>
                  </a:lnTo>
                  <a:lnTo>
                    <a:pt x="238125" y="114300"/>
                  </a:lnTo>
                  <a:lnTo>
                    <a:pt x="247650" y="390525"/>
                  </a:lnTo>
                  <a:lnTo>
                    <a:pt x="247650" y="95250"/>
                  </a:lnTo>
                  <a:lnTo>
                    <a:pt x="295275" y="333375"/>
                  </a:lnTo>
                  <a:lnTo>
                    <a:pt x="323850" y="114300"/>
                  </a:lnTo>
                  <a:lnTo>
                    <a:pt x="323850" y="333375"/>
                  </a:lnTo>
                  <a:lnTo>
                    <a:pt x="361950" y="19050"/>
                  </a:lnTo>
                  <a:lnTo>
                    <a:pt x="390525" y="400050"/>
                  </a:lnTo>
                  <a:lnTo>
                    <a:pt x="438150" y="161925"/>
                  </a:lnTo>
                  <a:lnTo>
                    <a:pt x="438150" y="323850"/>
                  </a:lnTo>
                  <a:lnTo>
                    <a:pt x="476250" y="57150"/>
                  </a:lnTo>
                  <a:lnTo>
                    <a:pt x="504825" y="371475"/>
                  </a:lnTo>
                  <a:lnTo>
                    <a:pt x="523875" y="28575"/>
                  </a:lnTo>
                  <a:lnTo>
                    <a:pt x="571500" y="352425"/>
                  </a:lnTo>
                  <a:lnTo>
                    <a:pt x="647700" y="104775"/>
                  </a:lnTo>
                  <a:lnTo>
                    <a:pt x="638175" y="295275"/>
                  </a:lnTo>
                  <a:lnTo>
                    <a:pt x="704850" y="66675"/>
                  </a:lnTo>
                  <a:lnTo>
                    <a:pt x="752475" y="323850"/>
                  </a:lnTo>
                  <a:lnTo>
                    <a:pt x="752475" y="19050"/>
                  </a:lnTo>
                  <a:lnTo>
                    <a:pt x="828675" y="419100"/>
                  </a:lnTo>
                  <a:lnTo>
                    <a:pt x="838200" y="85725"/>
                  </a:lnTo>
                  <a:lnTo>
                    <a:pt x="923925" y="333375"/>
                  </a:lnTo>
                  <a:lnTo>
                    <a:pt x="933450" y="123825"/>
                  </a:lnTo>
                  <a:lnTo>
                    <a:pt x="962025" y="361950"/>
                  </a:lnTo>
                  <a:lnTo>
                    <a:pt x="1019175" y="104775"/>
                  </a:lnTo>
                  <a:lnTo>
                    <a:pt x="1000125" y="190500"/>
                  </a:lnTo>
                  <a:lnTo>
                    <a:pt x="990600" y="342900"/>
                  </a:lnTo>
                  <a:lnTo>
                    <a:pt x="1009650" y="104775"/>
                  </a:lnTo>
                  <a:lnTo>
                    <a:pt x="1038225" y="371475"/>
                  </a:lnTo>
                  <a:lnTo>
                    <a:pt x="1076325" y="57150"/>
                  </a:lnTo>
                  <a:lnTo>
                    <a:pt x="1123950" y="371475"/>
                  </a:lnTo>
                  <a:lnTo>
                    <a:pt x="1152525" y="190500"/>
                  </a:lnTo>
                  <a:lnTo>
                    <a:pt x="1162050" y="314325"/>
                  </a:lnTo>
                  <a:lnTo>
                    <a:pt x="1181100" y="57150"/>
                  </a:lnTo>
                  <a:lnTo>
                    <a:pt x="1209675" y="285750"/>
                  </a:lnTo>
                  <a:lnTo>
                    <a:pt x="1247775" y="114300"/>
                  </a:lnTo>
                  <a:lnTo>
                    <a:pt x="1295400" y="342900"/>
                  </a:lnTo>
                  <a:lnTo>
                    <a:pt x="1304925" y="85725"/>
                  </a:lnTo>
                </a:path>
              </a:pathLst>
            </a:cu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1" name="Freeform 110"/>
          <p:cNvSpPr/>
          <p:nvPr/>
        </p:nvSpPr>
        <p:spPr>
          <a:xfrm>
            <a:off x="409575" y="4657725"/>
            <a:ext cx="1304925" cy="64125"/>
          </a:xfrm>
          <a:custGeom>
            <a:avLst/>
            <a:gdLst>
              <a:gd name="connsiteX0" fmla="*/ 0 w 619125"/>
              <a:gd name="connsiteY0" fmla="*/ 39687 h 444499"/>
              <a:gd name="connsiteX1" fmla="*/ 200025 w 619125"/>
              <a:gd name="connsiteY1" fmla="*/ 58737 h 444499"/>
              <a:gd name="connsiteX2" fmla="*/ 457200 w 619125"/>
              <a:gd name="connsiteY2" fmla="*/ 392112 h 444499"/>
              <a:gd name="connsiteX3" fmla="*/ 619125 w 619125"/>
              <a:gd name="connsiteY3" fmla="*/ 373062 h 444499"/>
              <a:gd name="connsiteX0" fmla="*/ 0 w 619125"/>
              <a:gd name="connsiteY0" fmla="*/ 56783 h 464445"/>
              <a:gd name="connsiteX1" fmla="*/ 162216 w 619125"/>
              <a:gd name="connsiteY1" fmla="*/ 58737 h 464445"/>
              <a:gd name="connsiteX2" fmla="*/ 457200 w 619125"/>
              <a:gd name="connsiteY2" fmla="*/ 409208 h 464445"/>
              <a:gd name="connsiteX3" fmla="*/ 619125 w 619125"/>
              <a:gd name="connsiteY3" fmla="*/ 390158 h 464445"/>
              <a:gd name="connsiteX0" fmla="*/ 0 w 619125"/>
              <a:gd name="connsiteY0" fmla="*/ 39687 h 444500"/>
              <a:gd name="connsiteX1" fmla="*/ 181121 w 619125"/>
              <a:gd name="connsiteY1" fmla="*/ 58737 h 444500"/>
              <a:gd name="connsiteX2" fmla="*/ 457200 w 619125"/>
              <a:gd name="connsiteY2" fmla="*/ 392112 h 444500"/>
              <a:gd name="connsiteX3" fmla="*/ 619125 w 619125"/>
              <a:gd name="connsiteY3" fmla="*/ 373062 h 444500"/>
              <a:gd name="connsiteX0" fmla="*/ 0 w 619125"/>
              <a:gd name="connsiteY0" fmla="*/ 68180 h 477741"/>
              <a:gd name="connsiteX1" fmla="*/ 166943 w 619125"/>
              <a:gd name="connsiteY1" fmla="*/ 58737 h 477741"/>
              <a:gd name="connsiteX2" fmla="*/ 457200 w 619125"/>
              <a:gd name="connsiteY2" fmla="*/ 420605 h 477741"/>
              <a:gd name="connsiteX3" fmla="*/ 619125 w 619125"/>
              <a:gd name="connsiteY3" fmla="*/ 401555 h 477741"/>
              <a:gd name="connsiteX0" fmla="*/ 23098 w 642223"/>
              <a:gd name="connsiteY0" fmla="*/ 64347 h 473908"/>
              <a:gd name="connsiteX1" fmla="*/ 27824 w 642223"/>
              <a:gd name="connsiteY1" fmla="*/ 87346 h 473908"/>
              <a:gd name="connsiteX2" fmla="*/ 190041 w 642223"/>
              <a:gd name="connsiteY2" fmla="*/ 54904 h 473908"/>
              <a:gd name="connsiteX3" fmla="*/ 480298 w 642223"/>
              <a:gd name="connsiteY3" fmla="*/ 416772 h 473908"/>
              <a:gd name="connsiteX4" fmla="*/ 642223 w 642223"/>
              <a:gd name="connsiteY4" fmla="*/ 397722 h 473908"/>
              <a:gd name="connsiteX0" fmla="*/ 0 w 614399"/>
              <a:gd name="connsiteY0" fmla="*/ 87346 h 473908"/>
              <a:gd name="connsiteX1" fmla="*/ 162217 w 614399"/>
              <a:gd name="connsiteY1" fmla="*/ 54904 h 473908"/>
              <a:gd name="connsiteX2" fmla="*/ 452474 w 614399"/>
              <a:gd name="connsiteY2" fmla="*/ 416772 h 473908"/>
              <a:gd name="connsiteX3" fmla="*/ 614399 w 614399"/>
              <a:gd name="connsiteY3" fmla="*/ 397722 h 473908"/>
              <a:gd name="connsiteX0" fmla="*/ 0 w 614399"/>
              <a:gd name="connsiteY0" fmla="*/ 24660 h 400775"/>
              <a:gd name="connsiteX1" fmla="*/ 181122 w 614399"/>
              <a:gd name="connsiteY1" fmla="*/ 54904 h 400775"/>
              <a:gd name="connsiteX2" fmla="*/ 452474 w 614399"/>
              <a:gd name="connsiteY2" fmla="*/ 354086 h 400775"/>
              <a:gd name="connsiteX3" fmla="*/ 614399 w 614399"/>
              <a:gd name="connsiteY3" fmla="*/ 335036 h 400775"/>
              <a:gd name="connsiteX0" fmla="*/ 0 w 614399"/>
              <a:gd name="connsiteY0" fmla="*/ 16112 h 362206"/>
              <a:gd name="connsiteX1" fmla="*/ 181122 w 614399"/>
              <a:gd name="connsiteY1" fmla="*/ 46356 h 362206"/>
              <a:gd name="connsiteX2" fmla="*/ 414665 w 614399"/>
              <a:gd name="connsiteY2" fmla="*/ 294250 h 362206"/>
              <a:gd name="connsiteX3" fmla="*/ 614399 w 614399"/>
              <a:gd name="connsiteY3" fmla="*/ 326488 h 362206"/>
              <a:gd name="connsiteX0" fmla="*/ 0 w 614399"/>
              <a:gd name="connsiteY0" fmla="*/ 16112 h 379302"/>
              <a:gd name="connsiteX1" fmla="*/ 181122 w 614399"/>
              <a:gd name="connsiteY1" fmla="*/ 46356 h 379302"/>
              <a:gd name="connsiteX2" fmla="*/ 414665 w 614399"/>
              <a:gd name="connsiteY2" fmla="*/ 294250 h 379302"/>
              <a:gd name="connsiteX3" fmla="*/ 614399 w 614399"/>
              <a:gd name="connsiteY3" fmla="*/ 343584 h 379302"/>
              <a:gd name="connsiteX0" fmla="*/ 0 w 628577"/>
              <a:gd name="connsiteY0" fmla="*/ 16112 h 362206"/>
              <a:gd name="connsiteX1" fmla="*/ 181122 w 628577"/>
              <a:gd name="connsiteY1" fmla="*/ 46356 h 362206"/>
              <a:gd name="connsiteX2" fmla="*/ 414665 w 628577"/>
              <a:gd name="connsiteY2" fmla="*/ 294250 h 362206"/>
              <a:gd name="connsiteX3" fmla="*/ 628577 w 628577"/>
              <a:gd name="connsiteY3" fmla="*/ 326488 h 362206"/>
              <a:gd name="connsiteX0" fmla="*/ 0 w 628577"/>
              <a:gd name="connsiteY0" fmla="*/ 4715 h 350809"/>
              <a:gd name="connsiteX1" fmla="*/ 200027 w 628577"/>
              <a:gd name="connsiteY1" fmla="*/ 46356 h 350809"/>
              <a:gd name="connsiteX2" fmla="*/ 414665 w 628577"/>
              <a:gd name="connsiteY2" fmla="*/ 282853 h 350809"/>
              <a:gd name="connsiteX3" fmla="*/ 628577 w 628577"/>
              <a:gd name="connsiteY3" fmla="*/ 315091 h 350809"/>
              <a:gd name="connsiteX0" fmla="*/ 0 w 628577"/>
              <a:gd name="connsiteY0" fmla="*/ 10414 h 356508"/>
              <a:gd name="connsiteX1" fmla="*/ 176396 w 628577"/>
              <a:gd name="connsiteY1" fmla="*/ 46356 h 356508"/>
              <a:gd name="connsiteX2" fmla="*/ 414665 w 628577"/>
              <a:gd name="connsiteY2" fmla="*/ 288552 h 356508"/>
              <a:gd name="connsiteX3" fmla="*/ 628577 w 628577"/>
              <a:gd name="connsiteY3" fmla="*/ 320790 h 356508"/>
              <a:gd name="connsiteX0" fmla="*/ 0 w 628577"/>
              <a:gd name="connsiteY0" fmla="*/ 11364 h 357458"/>
              <a:gd name="connsiteX1" fmla="*/ 176396 w 628577"/>
              <a:gd name="connsiteY1" fmla="*/ 47306 h 357458"/>
              <a:gd name="connsiteX2" fmla="*/ 452474 w 628577"/>
              <a:gd name="connsiteY2" fmla="*/ 295201 h 357458"/>
              <a:gd name="connsiteX3" fmla="*/ 628577 w 628577"/>
              <a:gd name="connsiteY3" fmla="*/ 321740 h 357458"/>
              <a:gd name="connsiteX0" fmla="*/ 0 w 628577"/>
              <a:gd name="connsiteY0" fmla="*/ 10414 h 356508"/>
              <a:gd name="connsiteX1" fmla="*/ 176396 w 628577"/>
              <a:gd name="connsiteY1" fmla="*/ 46356 h 356508"/>
              <a:gd name="connsiteX2" fmla="*/ 414665 w 628577"/>
              <a:gd name="connsiteY2" fmla="*/ 288553 h 356508"/>
              <a:gd name="connsiteX3" fmla="*/ 628577 w 628577"/>
              <a:gd name="connsiteY3" fmla="*/ 320790 h 356508"/>
              <a:gd name="connsiteX0" fmla="*/ 0 w 628577"/>
              <a:gd name="connsiteY0" fmla="*/ 10414 h 356508"/>
              <a:gd name="connsiteX1" fmla="*/ 176396 w 628577"/>
              <a:gd name="connsiteY1" fmla="*/ 46356 h 356508"/>
              <a:gd name="connsiteX2" fmla="*/ 395760 w 628577"/>
              <a:gd name="connsiteY2" fmla="*/ 288553 h 356508"/>
              <a:gd name="connsiteX3" fmla="*/ 628577 w 628577"/>
              <a:gd name="connsiteY3" fmla="*/ 320790 h 356508"/>
              <a:gd name="connsiteX0" fmla="*/ 0 w 628577"/>
              <a:gd name="connsiteY0" fmla="*/ 8515 h 354609"/>
              <a:gd name="connsiteX1" fmla="*/ 176396 w 628577"/>
              <a:gd name="connsiteY1" fmla="*/ 44457 h 354609"/>
              <a:gd name="connsiteX2" fmla="*/ 424117 w 628577"/>
              <a:gd name="connsiteY2" fmla="*/ 275257 h 354609"/>
              <a:gd name="connsiteX3" fmla="*/ 628577 w 628577"/>
              <a:gd name="connsiteY3" fmla="*/ 318891 h 354609"/>
              <a:gd name="connsiteX0" fmla="*/ 0 w 628577"/>
              <a:gd name="connsiteY0" fmla="*/ 10415 h 356509"/>
              <a:gd name="connsiteX1" fmla="*/ 176396 w 628577"/>
              <a:gd name="connsiteY1" fmla="*/ 46357 h 356509"/>
              <a:gd name="connsiteX2" fmla="*/ 395760 w 628577"/>
              <a:gd name="connsiteY2" fmla="*/ 288555 h 356509"/>
              <a:gd name="connsiteX3" fmla="*/ 628577 w 628577"/>
              <a:gd name="connsiteY3" fmla="*/ 320791 h 356509"/>
              <a:gd name="connsiteX0" fmla="*/ 0 w 647482"/>
              <a:gd name="connsiteY0" fmla="*/ 10415 h 362208"/>
              <a:gd name="connsiteX1" fmla="*/ 176396 w 647482"/>
              <a:gd name="connsiteY1" fmla="*/ 46357 h 362208"/>
              <a:gd name="connsiteX2" fmla="*/ 395760 w 647482"/>
              <a:gd name="connsiteY2" fmla="*/ 288555 h 362208"/>
              <a:gd name="connsiteX3" fmla="*/ 647482 w 647482"/>
              <a:gd name="connsiteY3" fmla="*/ 326490 h 362208"/>
              <a:gd name="connsiteX0" fmla="*/ 0 w 647482"/>
              <a:gd name="connsiteY0" fmla="*/ 7565 h 359358"/>
              <a:gd name="connsiteX1" fmla="*/ 176396 w 647482"/>
              <a:gd name="connsiteY1" fmla="*/ 43507 h 359358"/>
              <a:gd name="connsiteX2" fmla="*/ 395760 w 647482"/>
              <a:gd name="connsiteY2" fmla="*/ 268609 h 359358"/>
              <a:gd name="connsiteX3" fmla="*/ 647482 w 647482"/>
              <a:gd name="connsiteY3" fmla="*/ 323640 h 359358"/>
              <a:gd name="connsiteX0" fmla="*/ 0 w 647482"/>
              <a:gd name="connsiteY0" fmla="*/ 1574 h 353367"/>
              <a:gd name="connsiteX1" fmla="*/ 275645 w 647482"/>
              <a:gd name="connsiteY1" fmla="*/ 157188 h 353367"/>
              <a:gd name="connsiteX2" fmla="*/ 395760 w 647482"/>
              <a:gd name="connsiteY2" fmla="*/ 262618 h 353367"/>
              <a:gd name="connsiteX3" fmla="*/ 647482 w 647482"/>
              <a:gd name="connsiteY3" fmla="*/ 317649 h 353367"/>
              <a:gd name="connsiteX0" fmla="*/ 0 w 647482"/>
              <a:gd name="connsiteY0" fmla="*/ 1574 h 353367"/>
              <a:gd name="connsiteX1" fmla="*/ 138587 w 647482"/>
              <a:gd name="connsiteY1" fmla="*/ 60310 h 353367"/>
              <a:gd name="connsiteX2" fmla="*/ 395760 w 647482"/>
              <a:gd name="connsiteY2" fmla="*/ 262618 h 353367"/>
              <a:gd name="connsiteX3" fmla="*/ 647482 w 647482"/>
              <a:gd name="connsiteY3" fmla="*/ 317649 h 353367"/>
              <a:gd name="connsiteX0" fmla="*/ 0 w 647482"/>
              <a:gd name="connsiteY0" fmla="*/ 1574 h 353367"/>
              <a:gd name="connsiteX1" fmla="*/ 181122 w 647482"/>
              <a:gd name="connsiteY1" fmla="*/ 48912 h 353367"/>
              <a:gd name="connsiteX2" fmla="*/ 395760 w 647482"/>
              <a:gd name="connsiteY2" fmla="*/ 262618 h 353367"/>
              <a:gd name="connsiteX3" fmla="*/ 647482 w 647482"/>
              <a:gd name="connsiteY3" fmla="*/ 317649 h 353367"/>
              <a:gd name="connsiteX0" fmla="*/ 25461 w 672943"/>
              <a:gd name="connsiteY0" fmla="*/ 0 h 351793"/>
              <a:gd name="connsiteX1" fmla="*/ 30187 w 672943"/>
              <a:gd name="connsiteY1" fmla="*/ 39890 h 351793"/>
              <a:gd name="connsiteX2" fmla="*/ 206583 w 672943"/>
              <a:gd name="connsiteY2" fmla="*/ 47338 h 351793"/>
              <a:gd name="connsiteX3" fmla="*/ 421221 w 672943"/>
              <a:gd name="connsiteY3" fmla="*/ 261044 h 351793"/>
              <a:gd name="connsiteX4" fmla="*/ 672943 w 672943"/>
              <a:gd name="connsiteY4" fmla="*/ 316075 h 351793"/>
              <a:gd name="connsiteX0" fmla="*/ 29400 w 676882"/>
              <a:gd name="connsiteY0" fmla="*/ 0 h 351793"/>
              <a:gd name="connsiteX1" fmla="*/ 34126 w 676882"/>
              <a:gd name="connsiteY1" fmla="*/ 39890 h 351793"/>
              <a:gd name="connsiteX2" fmla="*/ 234153 w 676882"/>
              <a:gd name="connsiteY2" fmla="*/ 87229 h 351793"/>
              <a:gd name="connsiteX3" fmla="*/ 425160 w 676882"/>
              <a:gd name="connsiteY3" fmla="*/ 261044 h 351793"/>
              <a:gd name="connsiteX4" fmla="*/ 676882 w 676882"/>
              <a:gd name="connsiteY4" fmla="*/ 316075 h 351793"/>
              <a:gd name="connsiteX0" fmla="*/ 0 w 642756"/>
              <a:gd name="connsiteY0" fmla="*/ 0 h 311903"/>
              <a:gd name="connsiteX1" fmla="*/ 200027 w 642756"/>
              <a:gd name="connsiteY1" fmla="*/ 47339 h 311903"/>
              <a:gd name="connsiteX2" fmla="*/ 391034 w 642756"/>
              <a:gd name="connsiteY2" fmla="*/ 221154 h 311903"/>
              <a:gd name="connsiteX3" fmla="*/ 642756 w 642756"/>
              <a:gd name="connsiteY3" fmla="*/ 276185 h 311903"/>
              <a:gd name="connsiteX0" fmla="*/ 0 w 642756"/>
              <a:gd name="connsiteY0" fmla="*/ 40808 h 352711"/>
              <a:gd name="connsiteX1" fmla="*/ 190575 w 642756"/>
              <a:gd name="connsiteY1" fmla="*/ 36859 h 352711"/>
              <a:gd name="connsiteX2" fmla="*/ 391034 w 642756"/>
              <a:gd name="connsiteY2" fmla="*/ 261962 h 352711"/>
              <a:gd name="connsiteX3" fmla="*/ 642756 w 642756"/>
              <a:gd name="connsiteY3" fmla="*/ 316993 h 352711"/>
              <a:gd name="connsiteX0" fmla="*/ 36488 w 679244"/>
              <a:gd name="connsiteY0" fmla="*/ 46507 h 358410"/>
              <a:gd name="connsiteX1" fmla="*/ 31762 w 679244"/>
              <a:gd name="connsiteY1" fmla="*/ 12314 h 358410"/>
              <a:gd name="connsiteX2" fmla="*/ 227063 w 679244"/>
              <a:gd name="connsiteY2" fmla="*/ 42558 h 358410"/>
              <a:gd name="connsiteX3" fmla="*/ 427522 w 679244"/>
              <a:gd name="connsiteY3" fmla="*/ 267661 h 358410"/>
              <a:gd name="connsiteX4" fmla="*/ 679244 w 679244"/>
              <a:gd name="connsiteY4" fmla="*/ 322692 h 358410"/>
              <a:gd name="connsiteX0" fmla="*/ 0 w 647482"/>
              <a:gd name="connsiteY0" fmla="*/ 12314 h 358410"/>
              <a:gd name="connsiteX1" fmla="*/ 195301 w 647482"/>
              <a:gd name="connsiteY1" fmla="*/ 42558 h 358410"/>
              <a:gd name="connsiteX2" fmla="*/ 395760 w 647482"/>
              <a:gd name="connsiteY2" fmla="*/ 267661 h 358410"/>
              <a:gd name="connsiteX3" fmla="*/ 647482 w 647482"/>
              <a:gd name="connsiteY3" fmla="*/ 322692 h 358410"/>
              <a:gd name="connsiteX0" fmla="*/ 0 w 647482"/>
              <a:gd name="connsiteY0" fmla="*/ 18962 h 365058"/>
              <a:gd name="connsiteX1" fmla="*/ 195301 w 647482"/>
              <a:gd name="connsiteY1" fmla="*/ 49206 h 365058"/>
              <a:gd name="connsiteX2" fmla="*/ 424117 w 647482"/>
              <a:gd name="connsiteY2" fmla="*/ 314200 h 365058"/>
              <a:gd name="connsiteX3" fmla="*/ 647482 w 647482"/>
              <a:gd name="connsiteY3" fmla="*/ 329340 h 365058"/>
              <a:gd name="connsiteX0" fmla="*/ 0 w 647482"/>
              <a:gd name="connsiteY0" fmla="*/ 16113 h 362209"/>
              <a:gd name="connsiteX1" fmla="*/ 195301 w 647482"/>
              <a:gd name="connsiteY1" fmla="*/ 46357 h 362209"/>
              <a:gd name="connsiteX2" fmla="*/ 424117 w 647482"/>
              <a:gd name="connsiteY2" fmla="*/ 294255 h 362209"/>
              <a:gd name="connsiteX3" fmla="*/ 647482 w 647482"/>
              <a:gd name="connsiteY3" fmla="*/ 326491 h 362209"/>
            </a:gdLst>
            <a:ahLst/>
            <a:cxnLst>
              <a:cxn ang="0">
                <a:pos x="connsiteX0" y="connsiteY0"/>
              </a:cxn>
              <a:cxn ang="0">
                <a:pos x="connsiteX1" y="connsiteY1"/>
              </a:cxn>
              <a:cxn ang="0">
                <a:pos x="connsiteX2" y="connsiteY2"/>
              </a:cxn>
              <a:cxn ang="0">
                <a:pos x="connsiteX3" y="connsiteY3"/>
              </a:cxn>
            </a:cxnLst>
            <a:rect l="l" t="t" r="r" b="b"/>
            <a:pathLst>
              <a:path w="647482" h="362209">
                <a:moveTo>
                  <a:pt x="0" y="16113"/>
                </a:moveTo>
                <a:cubicBezTo>
                  <a:pt x="31762" y="15455"/>
                  <a:pt x="124615" y="0"/>
                  <a:pt x="195301" y="46357"/>
                </a:cubicBezTo>
                <a:cubicBezTo>
                  <a:pt x="265987" y="92714"/>
                  <a:pt x="348754" y="247566"/>
                  <a:pt x="424117" y="294255"/>
                </a:cubicBezTo>
                <a:cubicBezTo>
                  <a:pt x="499480" y="340944"/>
                  <a:pt x="601444" y="362209"/>
                  <a:pt x="647482" y="326491"/>
                </a:cubicBezTo>
              </a:path>
            </a:pathLst>
          </a:custGeom>
          <a:ln w="22225">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Content Placeholder 2"/>
          <p:cNvSpPr txBox="1">
            <a:spLocks/>
          </p:cNvSpPr>
          <p:nvPr/>
        </p:nvSpPr>
        <p:spPr>
          <a:xfrm>
            <a:off x="5160964" y="1200149"/>
            <a:ext cx="3875532" cy="3024189"/>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Autofit/>
          </a:bodyPr>
          <a:lstStyle/>
          <a:p>
            <a:pPr marL="230188" marR="0" lvl="0" indent="-230188" defTabSz="914400" rtl="0" eaLnBrk="1" fontAlgn="auto" latinLnBrk="0" hangingPunct="1">
              <a:lnSpc>
                <a:spcPct val="100000"/>
              </a:lnSpc>
              <a:spcAft>
                <a:spcPts val="600"/>
              </a:spcAft>
              <a:buClrTx/>
              <a:buSzTx/>
              <a:tabLst/>
              <a:defRPr/>
            </a:pPr>
            <a:r>
              <a:rPr kumimoji="0" lang="en-US" sz="2000" b="0" i="0" u="none" strike="noStrike" kern="1200" cap="none" spc="0" normalizeH="0" baseline="0" noProof="0" dirty="0" smtClean="0">
                <a:ln>
                  <a:noFill/>
                </a:ln>
                <a:solidFill>
                  <a:schemeClr val="bg1"/>
                </a:solidFill>
                <a:effectLst/>
                <a:uLnTx/>
                <a:uFillTx/>
                <a:cs typeface="Arial" pitchFamily="34" charset="0"/>
              </a:rPr>
              <a:t>Difficult problem to solve…</a:t>
            </a:r>
            <a:endParaRPr lang="en-US" dirty="0" smtClean="0">
              <a:solidFill>
                <a:schemeClr val="bg1"/>
              </a:solidFill>
              <a:cs typeface="Arial" pitchFamily="34" charset="0"/>
            </a:endParaRPr>
          </a:p>
          <a:p>
            <a:pPr marL="542925" lvl="1" indent="-276225">
              <a:buFont typeface="Arial" pitchFamily="34" charset="0"/>
              <a:buChar char="•"/>
              <a:defRPr/>
            </a:pPr>
            <a:r>
              <a:rPr lang="en-US" sz="1600" dirty="0" smtClean="0">
                <a:cs typeface="Arial" pitchFamily="34" charset="0"/>
              </a:rPr>
              <a:t>Will never be as accurate as two-satellite correction</a:t>
            </a:r>
            <a:endParaRPr kumimoji="0" lang="en-US"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30188" indent="-230188">
              <a:spcBef>
                <a:spcPts val="600"/>
              </a:spcBef>
              <a:defRPr/>
            </a:pPr>
            <a:r>
              <a:rPr lang="en-US" sz="2000" dirty="0" smtClean="0">
                <a:cs typeface="Arial" pitchFamily="34" charset="0"/>
              </a:rPr>
              <a:t>… but …</a:t>
            </a:r>
          </a:p>
          <a:p>
            <a:pPr marL="542925" lvl="1" indent="-276225">
              <a:spcBef>
                <a:spcPts val="300"/>
              </a:spcBef>
              <a:buFont typeface="Arial" pitchFamily="34" charset="0"/>
              <a:buChar char="•"/>
              <a:defRPr/>
            </a:pPr>
            <a:r>
              <a:rPr lang="en-US" sz="1600" dirty="0" smtClean="0">
                <a:cs typeface="Arial" pitchFamily="34" charset="0"/>
              </a:rPr>
              <a:t>Has applications where secondary satellites are hard to find </a:t>
            </a:r>
            <a:r>
              <a:rPr lang="en-US" sz="1600" dirty="0" smtClean="0">
                <a:cs typeface="Arial" pitchFamily="34" charset="0"/>
              </a:rPr>
              <a:t>         (e.g</a:t>
            </a:r>
            <a:r>
              <a:rPr lang="en-US" sz="1600" dirty="0" smtClean="0">
                <a:cs typeface="Arial" pitchFamily="34" charset="0"/>
              </a:rPr>
              <a:t>. </a:t>
            </a:r>
            <a:r>
              <a:rPr lang="en-US" sz="1600" dirty="0" smtClean="0">
                <a:cs typeface="Arial" pitchFamily="34" charset="0"/>
              </a:rPr>
              <a:t>Ka-band)</a:t>
            </a:r>
            <a:endParaRPr lang="en-US" sz="1600" dirty="0" smtClean="0">
              <a:cs typeface="Arial" pitchFamily="34" charset="0"/>
            </a:endParaRPr>
          </a:p>
          <a:p>
            <a:pPr marL="542925" lvl="1" indent="-276225">
              <a:spcBef>
                <a:spcPts val="300"/>
              </a:spcBef>
              <a:buFont typeface="Arial" pitchFamily="34" charset="0"/>
              <a:buChar char="•"/>
              <a:defRPr/>
            </a:pPr>
            <a:r>
              <a:rPr lang="en-US" sz="1600" dirty="0" smtClean="0">
                <a:cs typeface="Arial" pitchFamily="34" charset="0"/>
              </a:rPr>
              <a:t>Better than nothing!</a:t>
            </a:r>
          </a:p>
          <a:p>
            <a:pPr marL="542925" lvl="1" indent="-542925">
              <a:spcBef>
                <a:spcPts val="600"/>
              </a:spcBef>
              <a:defRPr/>
            </a:pPr>
            <a:r>
              <a:rPr lang="en-US" sz="2000" dirty="0" smtClean="0">
                <a:cs typeface="Arial" pitchFamily="34" charset="0"/>
              </a:rPr>
              <a:t>Currently offered as a service</a:t>
            </a:r>
            <a:endParaRPr lang="en-US" sz="1400" dirty="0" smtClean="0">
              <a:cs typeface="Arial" pitchFamily="34" charset="0"/>
            </a:endParaRPr>
          </a:p>
          <a:p>
            <a:pPr marL="542925" lvl="1" indent="-276225">
              <a:spcBef>
                <a:spcPts val="300"/>
              </a:spcBef>
              <a:buFont typeface="Arial" pitchFamily="34" charset="0"/>
              <a:buChar char="•"/>
              <a:defRPr/>
            </a:pPr>
            <a:endParaRPr lang="en-US" sz="1600" dirty="0" smtClean="0">
              <a:cs typeface="Arial" pitchFamily="34" charset="0"/>
            </a:endParaRPr>
          </a:p>
        </p:txBody>
      </p:sp>
      <p:sp>
        <p:nvSpPr>
          <p:cNvPr id="105" name="Content Placeholder 2"/>
          <p:cNvSpPr txBox="1">
            <a:spLocks/>
          </p:cNvSpPr>
          <p:nvPr/>
        </p:nvSpPr>
        <p:spPr>
          <a:xfrm>
            <a:off x="0" y="1200149"/>
            <a:ext cx="8391525" cy="723901"/>
          </a:xfrm>
          <a:prstGeom prst="rect">
            <a:avLst/>
          </a:prstGeom>
        </p:spPr>
        <p:txBody>
          <a:bodyPr vert="horz" lIns="91440" tIns="45720" rIns="91440" bIns="45720" rtlCol="0">
            <a:noAutofit/>
          </a:bodyPr>
          <a:lstStyle/>
          <a:p>
            <a:pPr marL="742950" marR="0" lvl="1" indent="-28575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sng" strike="noStrike" kern="1200" cap="none" spc="0" normalizeH="0" baseline="0" noProof="0" dirty="0" smtClean="0">
                <a:ln>
                  <a:noFill/>
                </a:ln>
                <a:solidFill>
                  <a:schemeClr val="tx2">
                    <a:lumMod val="60000"/>
                    <a:lumOff val="40000"/>
                  </a:schemeClr>
                </a:solidFill>
                <a:effectLst/>
                <a:uLnTx/>
                <a:uFillTx/>
                <a:latin typeface="+mn-lt"/>
                <a:ea typeface="+mn-ea"/>
                <a:cs typeface="+mn-cs"/>
              </a:rPr>
              <a:t>GSO</a:t>
            </a:r>
            <a:r>
              <a:rPr kumimoji="0" lang="en-US" sz="2400" b="0" i="1"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a:t>
            </a:r>
          </a:p>
        </p:txBody>
      </p:sp>
      <p:sp>
        <p:nvSpPr>
          <p:cNvPr id="103" name="Title 21"/>
          <p:cNvSpPr txBox="1">
            <a:spLocks/>
          </p:cNvSpPr>
          <p:nvPr/>
        </p:nvSpPr>
        <p:spPr>
          <a:xfrm>
            <a:off x="1446214" y="332656"/>
            <a:ext cx="7240586" cy="505544"/>
          </a:xfrm>
          <a:prstGeom prst="rect">
            <a:avLst/>
          </a:prstGeom>
          <a:effectLst>
            <a:outerShdw blurRad="63500" sx="102000" sy="102000" algn="ctr" rotWithShape="0">
              <a:prstClr val="black">
                <a:alpha val="40000"/>
              </a:prstClr>
            </a:outerShdw>
          </a:effectLst>
        </p:spPr>
        <p:txBody>
          <a:bodyPr vert="horz" lIns="0" tIns="0" rIns="0" bIns="0" rtlCol="0" anchor="t" anchorCtr="0">
            <a:normAutofit/>
          </a:bodyPr>
          <a:lstStyle>
            <a:lvl1pPr algn="r" defTabSz="457200" rtl="0" eaLnBrk="0" fontAlgn="base" hangingPunct="0">
              <a:spcBef>
                <a:spcPct val="0"/>
              </a:spcBef>
              <a:spcAft>
                <a:spcPct val="0"/>
              </a:spcAft>
              <a:defRPr sz="3200" b="1" kern="1200">
                <a:solidFill>
                  <a:srgbClr val="773141"/>
                </a:solidFill>
                <a:latin typeface="Arial"/>
                <a:ea typeface="ＭＳ Ｐゴシック" charset="0"/>
                <a:cs typeface="Arial"/>
              </a:defRPr>
            </a:lvl1pPr>
            <a:lvl2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2pPr>
            <a:lvl3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3pPr>
            <a:lvl4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4pPr>
            <a:lvl5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5pPr>
            <a:lvl6pPr marL="457200" algn="r" defTabSz="457200" rtl="0" fontAlgn="base">
              <a:spcBef>
                <a:spcPct val="0"/>
              </a:spcBef>
              <a:spcAft>
                <a:spcPct val="0"/>
              </a:spcAft>
              <a:defRPr sz="3600" b="1">
                <a:solidFill>
                  <a:srgbClr val="773141"/>
                </a:solidFill>
                <a:latin typeface="Arial" charset="0"/>
                <a:ea typeface="ＭＳ Ｐゴシック" charset="0"/>
              </a:defRPr>
            </a:lvl6pPr>
            <a:lvl7pPr marL="914400" algn="r" defTabSz="457200" rtl="0" fontAlgn="base">
              <a:spcBef>
                <a:spcPct val="0"/>
              </a:spcBef>
              <a:spcAft>
                <a:spcPct val="0"/>
              </a:spcAft>
              <a:defRPr sz="3600" b="1">
                <a:solidFill>
                  <a:srgbClr val="773141"/>
                </a:solidFill>
                <a:latin typeface="Arial" charset="0"/>
                <a:ea typeface="ＭＳ Ｐゴシック" charset="0"/>
              </a:defRPr>
            </a:lvl7pPr>
            <a:lvl8pPr marL="1371600" algn="r" defTabSz="457200" rtl="0" fontAlgn="base">
              <a:spcBef>
                <a:spcPct val="0"/>
              </a:spcBef>
              <a:spcAft>
                <a:spcPct val="0"/>
              </a:spcAft>
              <a:defRPr sz="3600" b="1">
                <a:solidFill>
                  <a:srgbClr val="773141"/>
                </a:solidFill>
                <a:latin typeface="Arial" charset="0"/>
                <a:ea typeface="ＭＳ Ｐゴシック" charset="0"/>
              </a:defRPr>
            </a:lvl8pPr>
            <a:lvl9pPr marL="1828800" algn="r" defTabSz="457200" rtl="0" fontAlgn="base">
              <a:spcBef>
                <a:spcPct val="0"/>
              </a:spcBef>
              <a:spcAft>
                <a:spcPct val="0"/>
              </a:spcAft>
              <a:defRPr sz="3600" b="1">
                <a:solidFill>
                  <a:srgbClr val="773141"/>
                </a:solidFill>
                <a:latin typeface="Arial" charset="0"/>
                <a:ea typeface="ＭＳ Ｐゴシック" charset="0"/>
              </a:defRPr>
            </a:lvl9pPr>
          </a:lstStyle>
          <a:p>
            <a:r>
              <a:rPr lang="en-US" dirty="0" smtClean="0">
                <a:latin typeface="Cambria" pitchFamily="18" charset="0"/>
              </a:rPr>
              <a:t>Single Satellite Geolocation </a:t>
            </a:r>
            <a:r>
              <a:rPr lang="en-US" sz="1600" dirty="0" smtClean="0">
                <a:latin typeface="Cambria" pitchFamily="18" charset="0"/>
              </a:rPr>
              <a:t>(2/2)</a:t>
            </a:r>
            <a:endParaRPr lang="en-US" sz="1600" dirty="0">
              <a:latin typeface="Cambria" pitchFamily="18" charset="0"/>
            </a:endParaRPr>
          </a:p>
        </p:txBody>
      </p:sp>
    </p:spTree>
    <p:extLst>
      <p:ext uri="{BB962C8B-B14F-4D97-AF65-F5344CB8AC3E}">
        <p14:creationId xmlns:p14="http://schemas.microsoft.com/office/powerpoint/2010/main" val="14840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94"/>
                                        </p:tgtEl>
                                        <p:attrNameLst>
                                          <p:attrName>style.visibility</p:attrName>
                                        </p:attrNameLst>
                                      </p:cBhvr>
                                      <p:to>
                                        <p:strVal val="visible"/>
                                      </p:to>
                                    </p:set>
                                    <p:animEffect transition="in" filter="wipe(down)">
                                      <p:cBhvr>
                                        <p:cTn id="7" dur="500"/>
                                        <p:tgtEl>
                                          <p:spTgt spid="1194"/>
                                        </p:tgtEl>
                                      </p:cBhvr>
                                    </p:animEffect>
                                  </p:childTnLst>
                                  <p:subTnLst>
                                    <p:set>
                                      <p:cBhvr override="childStyle">
                                        <p:cTn dur="1" fill="hold" display="0" masterRel="nextClick" afterEffect="1"/>
                                        <p:tgtEl>
                                          <p:spTgt spid="1194"/>
                                        </p:tgtEl>
                                        <p:attrNameLst>
                                          <p:attrName>style.visibility</p:attrName>
                                        </p:attrNameLst>
                                      </p:cBhvr>
                                      <p:to>
                                        <p:strVal val="hidden"/>
                                      </p:to>
                                    </p:set>
                                  </p:sub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5"/>
                                        </p:tgtEl>
                                        <p:attrNameLst>
                                          <p:attrName>style.visibility</p:attrName>
                                        </p:attrNameLst>
                                      </p:cBhvr>
                                      <p:to>
                                        <p:strVal val="visible"/>
                                      </p:to>
                                    </p:set>
                                    <p:animEffect transition="in" filter="wipe(up)">
                                      <p:cBhvr>
                                        <p:cTn id="11" dur="500"/>
                                        <p:tgtEl>
                                          <p:spTgt spid="1195"/>
                                        </p:tgtEl>
                                      </p:cBhvr>
                                    </p:animEffect>
                                  </p:childTnLst>
                                  <p:subTnLst>
                                    <p:set>
                                      <p:cBhvr override="childStyle">
                                        <p:cTn dur="1" fill="hold" display="0" masterRel="nextClick" afterEffect="1"/>
                                        <p:tgtEl>
                                          <p:spTgt spid="1195"/>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3.05556E-6 2.22222E-6 L 0.00399 -0.00394 L 0.00729 -0.00232 L 0.0059 0.00231 L 0.00069 0.00717 L 0.00156 0.01273 L 0.0059 0.01134 L 3.05556E-6 2.22222E-6 Z " pathEditMode="relative" rAng="0" ptsTypes="AAAAAAAA">
                                      <p:cBhvr>
                                        <p:cTn id="15" dur="2000" fill="hold"/>
                                        <p:tgtEl>
                                          <p:spTgt spid="2"/>
                                        </p:tgtEl>
                                        <p:attrNameLst>
                                          <p:attrName>ppt_x</p:attrName>
                                          <p:attrName>ppt_y</p:attrName>
                                        </p:attrNameLst>
                                      </p:cBhvr>
                                      <p:rCtr x="40000" y="40000"/>
                                    </p:animMotion>
                                  </p:childTnLst>
                                </p:cTn>
                              </p:par>
                              <p:par>
                                <p:cTn id="16" presetID="22" presetClass="entr" presetSubtype="8" fill="hold" grpId="0"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wipe(left)">
                                      <p:cBhvr>
                                        <p:cTn id="18" dur="2000"/>
                                        <p:tgtEl>
                                          <p:spTgt spid="1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4">
                                            <p:bg/>
                                          </p:spTgt>
                                        </p:tgtEl>
                                        <p:attrNameLst>
                                          <p:attrName>style.visibility</p:attrName>
                                        </p:attrNameLst>
                                      </p:cBhvr>
                                      <p:to>
                                        <p:strVal val="visible"/>
                                      </p:to>
                                    </p:set>
                                    <p:animEffect transition="in" filter="wipe(up)">
                                      <p:cBhvr>
                                        <p:cTn id="28" dur="500"/>
                                        <p:tgtEl>
                                          <p:spTgt spid="104">
                                            <p:bg/>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04">
                                            <p:txEl>
                                              <p:pRg st="0" end="0"/>
                                            </p:txEl>
                                          </p:spTgt>
                                        </p:tgtEl>
                                        <p:attrNameLst>
                                          <p:attrName>style.visibility</p:attrName>
                                        </p:attrNameLst>
                                      </p:cBhvr>
                                      <p:to>
                                        <p:strVal val="visible"/>
                                      </p:to>
                                    </p:set>
                                    <p:animEffect transition="in" filter="wipe(up)">
                                      <p:cBhvr>
                                        <p:cTn id="32" dur="500"/>
                                        <p:tgtEl>
                                          <p:spTgt spid="104">
                                            <p:txEl>
                                              <p:pRg st="0" end="0"/>
                                            </p:tx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04">
                                            <p:txEl>
                                              <p:pRg st="1" end="1"/>
                                            </p:txEl>
                                          </p:spTgt>
                                        </p:tgtEl>
                                        <p:attrNameLst>
                                          <p:attrName>style.visibility</p:attrName>
                                        </p:attrNameLst>
                                      </p:cBhvr>
                                      <p:to>
                                        <p:strVal val="visible"/>
                                      </p:to>
                                    </p:set>
                                    <p:animEffect transition="in" filter="wipe(up)">
                                      <p:cBhvr>
                                        <p:cTn id="35" dur="500"/>
                                        <p:tgtEl>
                                          <p:spTgt spid="104">
                                            <p:txEl>
                                              <p:pRg st="1" end="1"/>
                                            </p:txEl>
                                          </p:spTgt>
                                        </p:tgtEl>
                                      </p:cBhvr>
                                    </p:animEffect>
                                  </p:childTnLst>
                                </p:cTn>
                              </p:par>
                            </p:childTnLst>
                          </p:cTn>
                        </p:par>
                        <p:par>
                          <p:cTn id="36" fill="hold">
                            <p:stCondLst>
                              <p:cond delay="1000"/>
                            </p:stCondLst>
                            <p:childTnLst>
                              <p:par>
                                <p:cTn id="37" presetID="22" presetClass="entr" presetSubtype="1" fill="hold" grpId="0" nodeType="afterEffect">
                                  <p:stCondLst>
                                    <p:cond delay="1000"/>
                                  </p:stCondLst>
                                  <p:childTnLst>
                                    <p:set>
                                      <p:cBhvr>
                                        <p:cTn id="38" dur="1" fill="hold">
                                          <p:stCondLst>
                                            <p:cond delay="0"/>
                                          </p:stCondLst>
                                        </p:cTn>
                                        <p:tgtEl>
                                          <p:spTgt spid="104">
                                            <p:txEl>
                                              <p:pRg st="2" end="2"/>
                                            </p:txEl>
                                          </p:spTgt>
                                        </p:tgtEl>
                                        <p:attrNameLst>
                                          <p:attrName>style.visibility</p:attrName>
                                        </p:attrNameLst>
                                      </p:cBhvr>
                                      <p:to>
                                        <p:strVal val="visible"/>
                                      </p:to>
                                    </p:set>
                                    <p:animEffect transition="in" filter="wipe(up)">
                                      <p:cBhvr>
                                        <p:cTn id="39" dur="500"/>
                                        <p:tgtEl>
                                          <p:spTgt spid="104">
                                            <p:txEl>
                                              <p:pRg st="2" end="2"/>
                                            </p:txEl>
                                          </p:spTgt>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104">
                                            <p:txEl>
                                              <p:pRg st="3" end="3"/>
                                            </p:txEl>
                                          </p:spTgt>
                                        </p:tgtEl>
                                        <p:attrNameLst>
                                          <p:attrName>style.visibility</p:attrName>
                                        </p:attrNameLst>
                                      </p:cBhvr>
                                      <p:to>
                                        <p:strVal val="visible"/>
                                      </p:to>
                                    </p:set>
                                    <p:animEffect transition="in" filter="wipe(up)">
                                      <p:cBhvr>
                                        <p:cTn id="42" dur="500"/>
                                        <p:tgtEl>
                                          <p:spTgt spid="104">
                                            <p:txEl>
                                              <p:pRg st="3" end="3"/>
                                            </p:txEl>
                                          </p:spTgt>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104">
                                            <p:txEl>
                                              <p:pRg st="4" end="4"/>
                                            </p:txEl>
                                          </p:spTgt>
                                        </p:tgtEl>
                                        <p:attrNameLst>
                                          <p:attrName>style.visibility</p:attrName>
                                        </p:attrNameLst>
                                      </p:cBhvr>
                                      <p:to>
                                        <p:strVal val="visible"/>
                                      </p:to>
                                    </p:set>
                                    <p:animEffect transition="in" filter="wipe(up)">
                                      <p:cBhvr>
                                        <p:cTn id="45" dur="500"/>
                                        <p:tgtEl>
                                          <p:spTgt spid="104">
                                            <p:txEl>
                                              <p:pRg st="4" end="4"/>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4">
                                            <p:txEl>
                                              <p:pRg st="5" end="5"/>
                                            </p:txEl>
                                          </p:spTgt>
                                        </p:tgtEl>
                                        <p:attrNameLst>
                                          <p:attrName>style.visibility</p:attrName>
                                        </p:attrNameLst>
                                      </p:cBhvr>
                                      <p:to>
                                        <p:strVal val="visible"/>
                                      </p:to>
                                    </p:set>
                                    <p:animEffect transition="in" filter="wipe(up)">
                                      <p:cBhvr>
                                        <p:cTn id="48" dur="500"/>
                                        <p:tgtEl>
                                          <p:spTgt spid="1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 grpId="0" animBg="1"/>
      <p:bldP spid="1195" grpId="0" animBg="1"/>
      <p:bldP spid="111" grpId="0" animBg="1"/>
      <p:bldP spid="104"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Basic Requirements</a:t>
            </a:r>
            <a:endParaRPr lang="en-US" sz="3600" dirty="0"/>
          </a:p>
        </p:txBody>
      </p:sp>
      <p:graphicFrame>
        <p:nvGraphicFramePr>
          <p:cNvPr id="17" name="Content Placeholder 4"/>
          <p:cNvGraphicFramePr>
            <a:graphicFrameLocks noGrp="1"/>
          </p:cNvGraphicFramePr>
          <p:nvPr>
            <p:ph sz="quarter" idx="10"/>
            <p:extLst>
              <p:ext uri="{D42A27DB-BD31-4B8C-83A1-F6EECF244321}">
                <p14:modId xmlns:p14="http://schemas.microsoft.com/office/powerpoint/2010/main" val="4227386079"/>
              </p:ext>
            </p:extLst>
          </p:nvPr>
        </p:nvGraphicFramePr>
        <p:xfrm>
          <a:off x="179512" y="1124744"/>
          <a:ext cx="568863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6734" y="2276872"/>
            <a:ext cx="2974865" cy="3022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5942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Presentation Agenda</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54971795"/>
              </p:ext>
            </p:extLst>
          </p:nvPr>
        </p:nvGraphicFramePr>
        <p:xfrm>
          <a:off x="457200" y="1556792"/>
          <a:ext cx="411480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045" t="20998" r="9262" b="21896"/>
          <a:stretch/>
        </p:blipFill>
        <p:spPr bwMode="auto">
          <a:xfrm>
            <a:off x="4932040" y="1484784"/>
            <a:ext cx="3672408" cy="4288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354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Geolocation Performances</a:t>
            </a:r>
            <a:endParaRPr lang="en-US" sz="3600" dirty="0"/>
          </a:p>
        </p:txBody>
      </p:sp>
      <p:graphicFrame>
        <p:nvGraphicFramePr>
          <p:cNvPr id="17" name="Content Placeholder 4"/>
          <p:cNvGraphicFramePr>
            <a:graphicFrameLocks noGrp="1"/>
          </p:cNvGraphicFramePr>
          <p:nvPr>
            <p:ph sz="quarter" idx="10"/>
            <p:extLst>
              <p:ext uri="{D42A27DB-BD31-4B8C-83A1-F6EECF244321}">
                <p14:modId xmlns:p14="http://schemas.microsoft.com/office/powerpoint/2010/main" val="2618644960"/>
              </p:ext>
            </p:extLst>
          </p:nvPr>
        </p:nvGraphicFramePr>
        <p:xfrm>
          <a:off x="179512" y="1052736"/>
          <a:ext cx="568863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b.vimeocdn.com/ts/454/859/454859765_6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094689" y="1728191"/>
            <a:ext cx="2797791" cy="3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74448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71600" y="1938338"/>
            <a:ext cx="1381125" cy="933450"/>
            <a:chOff x="864" y="1221"/>
            <a:chExt cx="870" cy="588"/>
          </a:xfrm>
        </p:grpSpPr>
        <p:sp>
          <p:nvSpPr>
            <p:cNvPr id="9509" name="Rectangle 3"/>
            <p:cNvSpPr>
              <a:spLocks noChangeArrowheads="1"/>
            </p:cNvSpPr>
            <p:nvPr/>
          </p:nvSpPr>
          <p:spPr bwMode="auto">
            <a:xfrm>
              <a:off x="864" y="1221"/>
              <a:ext cx="870" cy="588"/>
            </a:xfrm>
            <a:prstGeom prst="rect">
              <a:avLst/>
            </a:prstGeom>
            <a:solidFill>
              <a:srgbClr val="C0C0C0"/>
            </a:solidFill>
            <a:ln w="9525">
              <a:solidFill>
                <a:schemeClr val="tx1"/>
              </a:solidFill>
              <a:miter lim="800000"/>
              <a:headEnd/>
              <a:tailEnd/>
            </a:ln>
          </p:spPr>
          <p:txBody>
            <a:bodyPr wrap="none" anchor="ctr"/>
            <a:lstStyle/>
            <a:p>
              <a:endParaRPr lang="en-GB" dirty="0"/>
            </a:p>
          </p:txBody>
        </p:sp>
        <p:sp>
          <p:nvSpPr>
            <p:cNvPr id="9510" name="AutoShape 4"/>
            <p:cNvSpPr>
              <a:spLocks noChangeArrowheads="1"/>
            </p:cNvSpPr>
            <p:nvPr/>
          </p:nvSpPr>
          <p:spPr bwMode="auto">
            <a:xfrm>
              <a:off x="885" y="1242"/>
              <a:ext cx="828" cy="547"/>
            </a:xfrm>
            <a:prstGeom prst="flowChartAlternateProcess">
              <a:avLst/>
            </a:prstGeom>
            <a:solidFill>
              <a:srgbClr val="CCFFFF"/>
            </a:solidFill>
            <a:ln w="9525">
              <a:solidFill>
                <a:schemeClr val="tx1"/>
              </a:solidFill>
              <a:miter lim="800000"/>
              <a:headEnd/>
              <a:tailEnd/>
            </a:ln>
          </p:spPr>
          <p:txBody>
            <a:bodyPr wrap="none" anchor="ctr"/>
            <a:lstStyle/>
            <a:p>
              <a:endParaRPr lang="en-GB" dirty="0"/>
            </a:p>
          </p:txBody>
        </p:sp>
        <p:grpSp>
          <p:nvGrpSpPr>
            <p:cNvPr id="3" name="Group 5"/>
            <p:cNvGrpSpPr>
              <a:grpSpLocks/>
            </p:cNvGrpSpPr>
            <p:nvPr/>
          </p:nvGrpSpPr>
          <p:grpSpPr bwMode="auto">
            <a:xfrm>
              <a:off x="890" y="1242"/>
              <a:ext cx="813" cy="543"/>
              <a:chOff x="830" y="1023"/>
              <a:chExt cx="813" cy="543"/>
            </a:xfrm>
          </p:grpSpPr>
          <p:sp>
            <p:nvSpPr>
              <p:cNvPr id="9512" name="Line 6"/>
              <p:cNvSpPr>
                <a:spLocks noChangeShapeType="1"/>
              </p:cNvSpPr>
              <p:nvPr/>
            </p:nvSpPr>
            <p:spPr bwMode="auto">
              <a:xfrm>
                <a:off x="1242" y="1023"/>
                <a:ext cx="0" cy="539"/>
              </a:xfrm>
              <a:prstGeom prst="line">
                <a:avLst/>
              </a:prstGeom>
              <a:noFill/>
              <a:ln w="9525">
                <a:solidFill>
                  <a:schemeClr val="tx1"/>
                </a:solidFill>
                <a:prstDash val="sysDot"/>
                <a:round/>
                <a:headEnd/>
                <a:tailEnd/>
              </a:ln>
            </p:spPr>
            <p:txBody>
              <a:bodyPr/>
              <a:lstStyle/>
              <a:p>
                <a:endParaRPr lang="en-US" dirty="0"/>
              </a:p>
            </p:txBody>
          </p:sp>
          <p:sp>
            <p:nvSpPr>
              <p:cNvPr id="9513" name="Line 7"/>
              <p:cNvSpPr>
                <a:spLocks noChangeShapeType="1"/>
              </p:cNvSpPr>
              <p:nvPr/>
            </p:nvSpPr>
            <p:spPr bwMode="auto">
              <a:xfrm>
                <a:off x="1378" y="1024"/>
                <a:ext cx="0" cy="538"/>
              </a:xfrm>
              <a:prstGeom prst="line">
                <a:avLst/>
              </a:prstGeom>
              <a:noFill/>
              <a:ln w="9525">
                <a:solidFill>
                  <a:schemeClr val="tx1"/>
                </a:solidFill>
                <a:prstDash val="sysDot"/>
                <a:round/>
                <a:headEnd/>
                <a:tailEnd/>
              </a:ln>
            </p:spPr>
            <p:txBody>
              <a:bodyPr/>
              <a:lstStyle/>
              <a:p>
                <a:endParaRPr lang="en-US" dirty="0"/>
              </a:p>
            </p:txBody>
          </p:sp>
          <p:sp>
            <p:nvSpPr>
              <p:cNvPr id="9514" name="Line 8"/>
              <p:cNvSpPr>
                <a:spLocks noChangeShapeType="1"/>
              </p:cNvSpPr>
              <p:nvPr/>
            </p:nvSpPr>
            <p:spPr bwMode="auto">
              <a:xfrm>
                <a:off x="1514" y="1025"/>
                <a:ext cx="0" cy="537"/>
              </a:xfrm>
              <a:prstGeom prst="line">
                <a:avLst/>
              </a:prstGeom>
              <a:noFill/>
              <a:ln w="9525">
                <a:solidFill>
                  <a:schemeClr val="tx1"/>
                </a:solidFill>
                <a:prstDash val="sysDot"/>
                <a:round/>
                <a:headEnd/>
                <a:tailEnd/>
              </a:ln>
            </p:spPr>
            <p:txBody>
              <a:bodyPr/>
              <a:lstStyle/>
              <a:p>
                <a:endParaRPr lang="en-US" dirty="0"/>
              </a:p>
            </p:txBody>
          </p:sp>
          <p:sp>
            <p:nvSpPr>
              <p:cNvPr id="9515" name="Line 9"/>
              <p:cNvSpPr>
                <a:spLocks noChangeShapeType="1"/>
              </p:cNvSpPr>
              <p:nvPr/>
            </p:nvSpPr>
            <p:spPr bwMode="auto">
              <a:xfrm flipH="1">
                <a:off x="962" y="1025"/>
                <a:ext cx="0" cy="541"/>
              </a:xfrm>
              <a:prstGeom prst="line">
                <a:avLst/>
              </a:prstGeom>
              <a:noFill/>
              <a:ln w="9525">
                <a:solidFill>
                  <a:schemeClr val="tx1"/>
                </a:solidFill>
                <a:prstDash val="sysDot"/>
                <a:round/>
                <a:headEnd/>
                <a:tailEnd/>
              </a:ln>
            </p:spPr>
            <p:txBody>
              <a:bodyPr/>
              <a:lstStyle/>
              <a:p>
                <a:endParaRPr lang="en-US" dirty="0"/>
              </a:p>
            </p:txBody>
          </p:sp>
          <p:sp>
            <p:nvSpPr>
              <p:cNvPr id="9516" name="Line 10"/>
              <p:cNvSpPr>
                <a:spLocks noChangeShapeType="1"/>
              </p:cNvSpPr>
              <p:nvPr/>
            </p:nvSpPr>
            <p:spPr bwMode="auto">
              <a:xfrm flipH="1">
                <a:off x="1098" y="1023"/>
                <a:ext cx="0" cy="543"/>
              </a:xfrm>
              <a:prstGeom prst="line">
                <a:avLst/>
              </a:prstGeom>
              <a:noFill/>
              <a:ln w="9525">
                <a:solidFill>
                  <a:schemeClr val="tx1"/>
                </a:solidFill>
                <a:prstDash val="sysDot"/>
                <a:round/>
                <a:headEnd/>
                <a:tailEnd/>
              </a:ln>
            </p:spPr>
            <p:txBody>
              <a:bodyPr/>
              <a:lstStyle/>
              <a:p>
                <a:endParaRPr lang="en-US" dirty="0"/>
              </a:p>
            </p:txBody>
          </p:sp>
          <p:sp>
            <p:nvSpPr>
              <p:cNvPr id="9517" name="Line 11"/>
              <p:cNvSpPr>
                <a:spLocks noChangeShapeType="1"/>
              </p:cNvSpPr>
              <p:nvPr/>
            </p:nvSpPr>
            <p:spPr bwMode="auto">
              <a:xfrm flipV="1">
                <a:off x="830" y="1294"/>
                <a:ext cx="813" cy="0"/>
              </a:xfrm>
              <a:prstGeom prst="line">
                <a:avLst/>
              </a:prstGeom>
              <a:noFill/>
              <a:ln w="9525">
                <a:solidFill>
                  <a:schemeClr val="tx1"/>
                </a:solidFill>
                <a:prstDash val="sysDot"/>
                <a:round/>
                <a:headEnd/>
                <a:tailEnd/>
              </a:ln>
            </p:spPr>
            <p:txBody>
              <a:bodyPr/>
              <a:lstStyle/>
              <a:p>
                <a:endParaRPr lang="en-US" dirty="0"/>
              </a:p>
            </p:txBody>
          </p:sp>
          <p:sp>
            <p:nvSpPr>
              <p:cNvPr id="9518" name="Line 12"/>
              <p:cNvSpPr>
                <a:spLocks noChangeShapeType="1"/>
              </p:cNvSpPr>
              <p:nvPr/>
            </p:nvSpPr>
            <p:spPr bwMode="auto">
              <a:xfrm flipV="1">
                <a:off x="834" y="1422"/>
                <a:ext cx="809" cy="2"/>
              </a:xfrm>
              <a:prstGeom prst="line">
                <a:avLst/>
              </a:prstGeom>
              <a:noFill/>
              <a:ln w="9525">
                <a:solidFill>
                  <a:schemeClr val="tx1"/>
                </a:solidFill>
                <a:prstDash val="sysDot"/>
                <a:round/>
                <a:headEnd/>
                <a:tailEnd/>
              </a:ln>
            </p:spPr>
            <p:txBody>
              <a:bodyPr/>
              <a:lstStyle/>
              <a:p>
                <a:endParaRPr lang="en-US" dirty="0"/>
              </a:p>
            </p:txBody>
          </p:sp>
          <p:sp>
            <p:nvSpPr>
              <p:cNvPr id="9519" name="Line 13"/>
              <p:cNvSpPr>
                <a:spLocks noChangeShapeType="1"/>
              </p:cNvSpPr>
              <p:nvPr/>
            </p:nvSpPr>
            <p:spPr bwMode="auto">
              <a:xfrm>
                <a:off x="834" y="1167"/>
                <a:ext cx="809" cy="0"/>
              </a:xfrm>
              <a:prstGeom prst="line">
                <a:avLst/>
              </a:prstGeom>
              <a:noFill/>
              <a:ln w="9525">
                <a:solidFill>
                  <a:schemeClr val="tx1"/>
                </a:solidFill>
                <a:prstDash val="sysDot"/>
                <a:round/>
                <a:headEnd/>
                <a:tailEnd/>
              </a:ln>
            </p:spPr>
            <p:txBody>
              <a:bodyPr/>
              <a:lstStyle/>
              <a:p>
                <a:endParaRPr lang="en-US" dirty="0"/>
              </a:p>
            </p:txBody>
          </p:sp>
        </p:grpSp>
      </p:grpSp>
      <p:sp>
        <p:nvSpPr>
          <p:cNvPr id="9221" name="Freeform 14"/>
          <p:cNvSpPr>
            <a:spLocks noChangeAspect="1"/>
          </p:cNvSpPr>
          <p:nvPr/>
        </p:nvSpPr>
        <p:spPr bwMode="auto">
          <a:xfrm>
            <a:off x="2087563" y="4198938"/>
            <a:ext cx="5216525" cy="706437"/>
          </a:xfrm>
          <a:custGeom>
            <a:avLst/>
            <a:gdLst>
              <a:gd name="T0" fmla="*/ 6055 w 6069"/>
              <a:gd name="T1" fmla="*/ 353 h 783"/>
              <a:gd name="T2" fmla="*/ 5935 w 6069"/>
              <a:gd name="T3" fmla="*/ 274 h 783"/>
              <a:gd name="T4" fmla="*/ 5704 w 6069"/>
              <a:gd name="T5" fmla="*/ 207 h 783"/>
              <a:gd name="T6" fmla="*/ 5378 w 6069"/>
              <a:gd name="T7" fmla="*/ 142 h 783"/>
              <a:gd name="T8" fmla="*/ 4965 w 6069"/>
              <a:gd name="T9" fmla="*/ 91 h 783"/>
              <a:gd name="T10" fmla="*/ 4483 w 6069"/>
              <a:gd name="T11" fmla="*/ 51 h 783"/>
              <a:gd name="T12" fmla="*/ 3938 w 6069"/>
              <a:gd name="T13" fmla="*/ 17 h 783"/>
              <a:gd name="T14" fmla="*/ 3348 w 6069"/>
              <a:gd name="T15" fmla="*/ 3 h 783"/>
              <a:gd name="T16" fmla="*/ 2726 w 6069"/>
              <a:gd name="T17" fmla="*/ 3 h 783"/>
              <a:gd name="T18" fmla="*/ 2134 w 6069"/>
              <a:gd name="T19" fmla="*/ 17 h 783"/>
              <a:gd name="T20" fmla="*/ 1591 w 6069"/>
              <a:gd name="T21" fmla="*/ 51 h 783"/>
              <a:gd name="T22" fmla="*/ 1106 w 6069"/>
              <a:gd name="T23" fmla="*/ 91 h 783"/>
              <a:gd name="T24" fmla="*/ 694 w 6069"/>
              <a:gd name="T25" fmla="*/ 142 h 783"/>
              <a:gd name="T26" fmla="*/ 365 w 6069"/>
              <a:gd name="T27" fmla="*/ 207 h 783"/>
              <a:gd name="T28" fmla="*/ 139 w 6069"/>
              <a:gd name="T29" fmla="*/ 274 h 783"/>
              <a:gd name="T30" fmla="*/ 19 w 6069"/>
              <a:gd name="T31" fmla="*/ 353 h 783"/>
              <a:gd name="T32" fmla="*/ 19 w 6069"/>
              <a:gd name="T33" fmla="*/ 432 h 783"/>
              <a:gd name="T34" fmla="*/ 139 w 6069"/>
              <a:gd name="T35" fmla="*/ 507 h 783"/>
              <a:gd name="T36" fmla="*/ 365 w 6069"/>
              <a:gd name="T37" fmla="*/ 576 h 783"/>
              <a:gd name="T38" fmla="*/ 694 w 6069"/>
              <a:gd name="T39" fmla="*/ 641 h 783"/>
              <a:gd name="T40" fmla="*/ 1106 w 6069"/>
              <a:gd name="T41" fmla="*/ 691 h 783"/>
              <a:gd name="T42" fmla="*/ 1591 w 6069"/>
              <a:gd name="T43" fmla="*/ 735 h 783"/>
              <a:gd name="T44" fmla="*/ 2134 w 6069"/>
              <a:gd name="T45" fmla="*/ 766 h 783"/>
              <a:gd name="T46" fmla="*/ 2726 w 6069"/>
              <a:gd name="T47" fmla="*/ 780 h 783"/>
              <a:gd name="T48" fmla="*/ 3348 w 6069"/>
              <a:gd name="T49" fmla="*/ 780 h 783"/>
              <a:gd name="T50" fmla="*/ 3938 w 6069"/>
              <a:gd name="T51" fmla="*/ 766 h 783"/>
              <a:gd name="T52" fmla="*/ 4483 w 6069"/>
              <a:gd name="T53" fmla="*/ 735 h 783"/>
              <a:gd name="T54" fmla="*/ 4965 w 6069"/>
              <a:gd name="T55" fmla="*/ 691 h 783"/>
              <a:gd name="T56" fmla="*/ 5378 w 6069"/>
              <a:gd name="T57" fmla="*/ 641 h 783"/>
              <a:gd name="T58" fmla="*/ 5704 w 6069"/>
              <a:gd name="T59" fmla="*/ 576 h 783"/>
              <a:gd name="T60" fmla="*/ 5935 w 6069"/>
              <a:gd name="T61" fmla="*/ 507 h 783"/>
              <a:gd name="T62" fmla="*/ 6055 w 6069"/>
              <a:gd name="T63" fmla="*/ 432 h 7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69"/>
              <a:gd name="T97" fmla="*/ 0 h 783"/>
              <a:gd name="T98" fmla="*/ 6069 w 6069"/>
              <a:gd name="T99" fmla="*/ 783 h 7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69" h="783">
                <a:moveTo>
                  <a:pt x="6069" y="389"/>
                </a:moveTo>
                <a:lnTo>
                  <a:pt x="6055" y="353"/>
                </a:lnTo>
                <a:lnTo>
                  <a:pt x="6009" y="315"/>
                </a:lnTo>
                <a:lnTo>
                  <a:pt x="5935" y="274"/>
                </a:lnTo>
                <a:lnTo>
                  <a:pt x="5834" y="240"/>
                </a:lnTo>
                <a:lnTo>
                  <a:pt x="5704" y="207"/>
                </a:lnTo>
                <a:lnTo>
                  <a:pt x="5551" y="175"/>
                </a:lnTo>
                <a:lnTo>
                  <a:pt x="5378" y="142"/>
                </a:lnTo>
                <a:lnTo>
                  <a:pt x="5184" y="118"/>
                </a:lnTo>
                <a:lnTo>
                  <a:pt x="4965" y="91"/>
                </a:lnTo>
                <a:lnTo>
                  <a:pt x="4733" y="67"/>
                </a:lnTo>
                <a:lnTo>
                  <a:pt x="4483" y="51"/>
                </a:lnTo>
                <a:lnTo>
                  <a:pt x="4219" y="31"/>
                </a:lnTo>
                <a:lnTo>
                  <a:pt x="3938" y="17"/>
                </a:lnTo>
                <a:lnTo>
                  <a:pt x="3648" y="10"/>
                </a:lnTo>
                <a:lnTo>
                  <a:pt x="3348" y="3"/>
                </a:lnTo>
                <a:lnTo>
                  <a:pt x="3036" y="0"/>
                </a:lnTo>
                <a:lnTo>
                  <a:pt x="2726" y="3"/>
                </a:lnTo>
                <a:lnTo>
                  <a:pt x="2426" y="10"/>
                </a:lnTo>
                <a:lnTo>
                  <a:pt x="2134" y="17"/>
                </a:lnTo>
                <a:lnTo>
                  <a:pt x="1855" y="31"/>
                </a:lnTo>
                <a:lnTo>
                  <a:pt x="1591" y="51"/>
                </a:lnTo>
                <a:lnTo>
                  <a:pt x="1339" y="67"/>
                </a:lnTo>
                <a:lnTo>
                  <a:pt x="1106" y="91"/>
                </a:lnTo>
                <a:lnTo>
                  <a:pt x="891" y="118"/>
                </a:lnTo>
                <a:lnTo>
                  <a:pt x="694" y="142"/>
                </a:lnTo>
                <a:lnTo>
                  <a:pt x="521" y="175"/>
                </a:lnTo>
                <a:lnTo>
                  <a:pt x="365" y="207"/>
                </a:lnTo>
                <a:lnTo>
                  <a:pt x="240" y="240"/>
                </a:lnTo>
                <a:lnTo>
                  <a:pt x="139" y="274"/>
                </a:lnTo>
                <a:lnTo>
                  <a:pt x="65" y="315"/>
                </a:lnTo>
                <a:lnTo>
                  <a:pt x="19" y="353"/>
                </a:lnTo>
                <a:lnTo>
                  <a:pt x="0" y="389"/>
                </a:lnTo>
                <a:lnTo>
                  <a:pt x="19" y="432"/>
                </a:lnTo>
                <a:lnTo>
                  <a:pt x="65" y="473"/>
                </a:lnTo>
                <a:lnTo>
                  <a:pt x="139" y="507"/>
                </a:lnTo>
                <a:lnTo>
                  <a:pt x="240" y="545"/>
                </a:lnTo>
                <a:lnTo>
                  <a:pt x="365" y="576"/>
                </a:lnTo>
                <a:lnTo>
                  <a:pt x="521" y="610"/>
                </a:lnTo>
                <a:lnTo>
                  <a:pt x="694" y="641"/>
                </a:lnTo>
                <a:lnTo>
                  <a:pt x="891" y="667"/>
                </a:lnTo>
                <a:lnTo>
                  <a:pt x="1106" y="691"/>
                </a:lnTo>
                <a:lnTo>
                  <a:pt x="1339" y="715"/>
                </a:lnTo>
                <a:lnTo>
                  <a:pt x="1591" y="735"/>
                </a:lnTo>
                <a:lnTo>
                  <a:pt x="1855" y="751"/>
                </a:lnTo>
                <a:lnTo>
                  <a:pt x="2134" y="766"/>
                </a:lnTo>
                <a:lnTo>
                  <a:pt x="2426" y="775"/>
                </a:lnTo>
                <a:lnTo>
                  <a:pt x="2726" y="780"/>
                </a:lnTo>
                <a:lnTo>
                  <a:pt x="3036" y="783"/>
                </a:lnTo>
                <a:lnTo>
                  <a:pt x="3348" y="780"/>
                </a:lnTo>
                <a:lnTo>
                  <a:pt x="3648" y="775"/>
                </a:lnTo>
                <a:lnTo>
                  <a:pt x="3938" y="766"/>
                </a:lnTo>
                <a:lnTo>
                  <a:pt x="4219" y="751"/>
                </a:lnTo>
                <a:lnTo>
                  <a:pt x="4483" y="735"/>
                </a:lnTo>
                <a:lnTo>
                  <a:pt x="4733" y="715"/>
                </a:lnTo>
                <a:lnTo>
                  <a:pt x="4965" y="691"/>
                </a:lnTo>
                <a:lnTo>
                  <a:pt x="5184" y="667"/>
                </a:lnTo>
                <a:lnTo>
                  <a:pt x="5378" y="641"/>
                </a:lnTo>
                <a:lnTo>
                  <a:pt x="5551" y="610"/>
                </a:lnTo>
                <a:lnTo>
                  <a:pt x="5704" y="576"/>
                </a:lnTo>
                <a:lnTo>
                  <a:pt x="5834" y="545"/>
                </a:lnTo>
                <a:lnTo>
                  <a:pt x="5935" y="507"/>
                </a:lnTo>
                <a:lnTo>
                  <a:pt x="6009" y="473"/>
                </a:lnTo>
                <a:lnTo>
                  <a:pt x="6055" y="432"/>
                </a:lnTo>
                <a:lnTo>
                  <a:pt x="6069" y="389"/>
                </a:lnTo>
                <a:close/>
              </a:path>
            </a:pathLst>
          </a:custGeom>
          <a:solidFill>
            <a:srgbClr val="DFDFDF"/>
          </a:solidFill>
          <a:ln w="1270">
            <a:solidFill>
              <a:srgbClr val="000000"/>
            </a:solidFill>
            <a:round/>
            <a:headEnd/>
            <a:tailEnd/>
          </a:ln>
        </p:spPr>
        <p:txBody>
          <a:bodyPr/>
          <a:lstStyle/>
          <a:p>
            <a:endParaRPr lang="en-GB" dirty="0"/>
          </a:p>
        </p:txBody>
      </p:sp>
      <p:grpSp>
        <p:nvGrpSpPr>
          <p:cNvPr id="4" name="Group 15"/>
          <p:cNvGrpSpPr>
            <a:grpSpLocks/>
          </p:cNvGrpSpPr>
          <p:nvPr/>
        </p:nvGrpSpPr>
        <p:grpSpPr bwMode="auto">
          <a:xfrm>
            <a:off x="2754313" y="1682750"/>
            <a:ext cx="781050" cy="928688"/>
            <a:chOff x="1735" y="1060"/>
            <a:chExt cx="492" cy="585"/>
          </a:xfrm>
        </p:grpSpPr>
        <p:sp>
          <p:nvSpPr>
            <p:cNvPr id="9474" name="Freeform 16"/>
            <p:cNvSpPr>
              <a:spLocks noChangeAspect="1"/>
            </p:cNvSpPr>
            <p:nvPr/>
          </p:nvSpPr>
          <p:spPr bwMode="auto">
            <a:xfrm>
              <a:off x="1999" y="1355"/>
              <a:ext cx="90" cy="111"/>
            </a:xfrm>
            <a:custGeom>
              <a:avLst/>
              <a:gdLst>
                <a:gd name="T0" fmla="*/ 7 w 187"/>
                <a:gd name="T1" fmla="*/ 70 h 197"/>
                <a:gd name="T2" fmla="*/ 0 w 187"/>
                <a:gd name="T3" fmla="*/ 197 h 197"/>
                <a:gd name="T4" fmla="*/ 182 w 187"/>
                <a:gd name="T5" fmla="*/ 130 h 197"/>
                <a:gd name="T6" fmla="*/ 187 w 187"/>
                <a:gd name="T7" fmla="*/ 0 h 197"/>
                <a:gd name="T8" fmla="*/ 105 w 187"/>
                <a:gd name="T9" fmla="*/ 24 h 197"/>
                <a:gd name="T10" fmla="*/ 0 60000 65536"/>
                <a:gd name="T11" fmla="*/ 0 60000 65536"/>
                <a:gd name="T12" fmla="*/ 0 60000 65536"/>
                <a:gd name="T13" fmla="*/ 0 60000 65536"/>
                <a:gd name="T14" fmla="*/ 0 60000 65536"/>
                <a:gd name="T15" fmla="*/ 0 w 187"/>
                <a:gd name="T16" fmla="*/ 0 h 197"/>
                <a:gd name="T17" fmla="*/ 187 w 187"/>
                <a:gd name="T18" fmla="*/ 197 h 197"/>
              </a:gdLst>
              <a:ahLst/>
              <a:cxnLst>
                <a:cxn ang="T10">
                  <a:pos x="T0" y="T1"/>
                </a:cxn>
                <a:cxn ang="T11">
                  <a:pos x="T2" y="T3"/>
                </a:cxn>
                <a:cxn ang="T12">
                  <a:pos x="T4" y="T5"/>
                </a:cxn>
                <a:cxn ang="T13">
                  <a:pos x="T6" y="T7"/>
                </a:cxn>
                <a:cxn ang="T14">
                  <a:pos x="T8" y="T9"/>
                </a:cxn>
              </a:cxnLst>
              <a:rect l="T15" t="T16" r="T17" b="T18"/>
              <a:pathLst>
                <a:path w="187" h="197">
                  <a:moveTo>
                    <a:pt x="7" y="70"/>
                  </a:moveTo>
                  <a:lnTo>
                    <a:pt x="0" y="197"/>
                  </a:lnTo>
                  <a:lnTo>
                    <a:pt x="182" y="130"/>
                  </a:lnTo>
                  <a:lnTo>
                    <a:pt x="187" y="0"/>
                  </a:lnTo>
                  <a:lnTo>
                    <a:pt x="105" y="24"/>
                  </a:lnTo>
                </a:path>
              </a:pathLst>
            </a:custGeom>
            <a:gradFill rotWithShape="0">
              <a:gsLst>
                <a:gs pos="0">
                  <a:srgbClr val="767647"/>
                </a:gs>
                <a:gs pos="100000">
                  <a:srgbClr val="FFFF99"/>
                </a:gs>
              </a:gsLst>
              <a:lin ang="5400000" scaled="1"/>
            </a:gradFill>
            <a:ln w="1270">
              <a:noFill/>
              <a:round/>
              <a:headEnd/>
              <a:tailEnd/>
            </a:ln>
          </p:spPr>
          <p:txBody>
            <a:bodyPr/>
            <a:lstStyle/>
            <a:p>
              <a:endParaRPr lang="en-GB" dirty="0"/>
            </a:p>
          </p:txBody>
        </p:sp>
        <p:sp>
          <p:nvSpPr>
            <p:cNvPr id="9475" name="Freeform 17"/>
            <p:cNvSpPr>
              <a:spLocks noChangeAspect="1"/>
            </p:cNvSpPr>
            <p:nvPr/>
          </p:nvSpPr>
          <p:spPr bwMode="auto">
            <a:xfrm>
              <a:off x="1735" y="1060"/>
              <a:ext cx="314" cy="349"/>
            </a:xfrm>
            <a:custGeom>
              <a:avLst/>
              <a:gdLst>
                <a:gd name="T0" fmla="*/ 199 w 650"/>
                <a:gd name="T1" fmla="*/ 0 h 612"/>
                <a:gd name="T2" fmla="*/ 650 w 650"/>
                <a:gd name="T3" fmla="*/ 542 h 612"/>
                <a:gd name="T4" fmla="*/ 494 w 650"/>
                <a:gd name="T5" fmla="*/ 612 h 612"/>
                <a:gd name="T6" fmla="*/ 0 w 650"/>
                <a:gd name="T7" fmla="*/ 105 h 612"/>
                <a:gd name="T8" fmla="*/ 194 w 650"/>
                <a:gd name="T9" fmla="*/ 0 h 612"/>
                <a:gd name="T10" fmla="*/ 0 60000 65536"/>
                <a:gd name="T11" fmla="*/ 0 60000 65536"/>
                <a:gd name="T12" fmla="*/ 0 60000 65536"/>
                <a:gd name="T13" fmla="*/ 0 60000 65536"/>
                <a:gd name="T14" fmla="*/ 0 60000 65536"/>
                <a:gd name="T15" fmla="*/ 0 w 650"/>
                <a:gd name="T16" fmla="*/ 0 h 612"/>
                <a:gd name="T17" fmla="*/ 650 w 650"/>
                <a:gd name="T18" fmla="*/ 612 h 612"/>
              </a:gdLst>
              <a:ahLst/>
              <a:cxnLst>
                <a:cxn ang="T10">
                  <a:pos x="T0" y="T1"/>
                </a:cxn>
                <a:cxn ang="T11">
                  <a:pos x="T2" y="T3"/>
                </a:cxn>
                <a:cxn ang="T12">
                  <a:pos x="T4" y="T5"/>
                </a:cxn>
                <a:cxn ang="T13">
                  <a:pos x="T6" y="T7"/>
                </a:cxn>
                <a:cxn ang="T14">
                  <a:pos x="T8" y="T9"/>
                </a:cxn>
              </a:cxnLst>
              <a:rect l="T15" t="T16" r="T17" b="T18"/>
              <a:pathLst>
                <a:path w="650" h="612">
                  <a:moveTo>
                    <a:pt x="199" y="0"/>
                  </a:moveTo>
                  <a:lnTo>
                    <a:pt x="650" y="542"/>
                  </a:lnTo>
                  <a:lnTo>
                    <a:pt x="494" y="612"/>
                  </a:lnTo>
                  <a:lnTo>
                    <a:pt x="0" y="105"/>
                  </a:lnTo>
                  <a:lnTo>
                    <a:pt x="194" y="0"/>
                  </a:lnTo>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GB" dirty="0"/>
            </a:p>
          </p:txBody>
        </p:sp>
        <p:sp>
          <p:nvSpPr>
            <p:cNvPr id="9476" name="Line 18"/>
            <p:cNvSpPr>
              <a:spLocks noChangeAspect="1" noChangeShapeType="1"/>
            </p:cNvSpPr>
            <p:nvPr/>
          </p:nvSpPr>
          <p:spPr bwMode="auto">
            <a:xfrm flipV="1">
              <a:off x="1787" y="1128"/>
              <a:ext cx="92" cy="55"/>
            </a:xfrm>
            <a:prstGeom prst="line">
              <a:avLst/>
            </a:prstGeom>
            <a:noFill/>
            <a:ln w="1270">
              <a:solidFill>
                <a:srgbClr val="000000"/>
              </a:solidFill>
              <a:round/>
              <a:headEnd/>
              <a:tailEnd/>
            </a:ln>
          </p:spPr>
          <p:txBody>
            <a:bodyPr/>
            <a:lstStyle/>
            <a:p>
              <a:endParaRPr lang="en-US" dirty="0"/>
            </a:p>
          </p:txBody>
        </p:sp>
        <p:sp>
          <p:nvSpPr>
            <p:cNvPr id="9477" name="Line 19"/>
            <p:cNvSpPr>
              <a:spLocks noChangeAspect="1" noChangeShapeType="1"/>
            </p:cNvSpPr>
            <p:nvPr/>
          </p:nvSpPr>
          <p:spPr bwMode="auto">
            <a:xfrm flipV="1">
              <a:off x="1837" y="1190"/>
              <a:ext cx="86" cy="51"/>
            </a:xfrm>
            <a:prstGeom prst="line">
              <a:avLst/>
            </a:prstGeom>
            <a:noFill/>
            <a:ln w="1270">
              <a:solidFill>
                <a:srgbClr val="000000"/>
              </a:solidFill>
              <a:round/>
              <a:headEnd/>
              <a:tailEnd/>
            </a:ln>
          </p:spPr>
          <p:txBody>
            <a:bodyPr/>
            <a:lstStyle/>
            <a:p>
              <a:endParaRPr lang="en-US" dirty="0"/>
            </a:p>
          </p:txBody>
        </p:sp>
        <p:sp>
          <p:nvSpPr>
            <p:cNvPr id="9478" name="Line 20"/>
            <p:cNvSpPr>
              <a:spLocks noChangeAspect="1" noChangeShapeType="1"/>
            </p:cNvSpPr>
            <p:nvPr/>
          </p:nvSpPr>
          <p:spPr bwMode="auto">
            <a:xfrm flipV="1">
              <a:off x="1879" y="1244"/>
              <a:ext cx="78" cy="49"/>
            </a:xfrm>
            <a:prstGeom prst="line">
              <a:avLst/>
            </a:prstGeom>
            <a:noFill/>
            <a:ln w="1270">
              <a:solidFill>
                <a:srgbClr val="000000"/>
              </a:solidFill>
              <a:round/>
              <a:headEnd/>
              <a:tailEnd/>
            </a:ln>
          </p:spPr>
          <p:txBody>
            <a:bodyPr/>
            <a:lstStyle/>
            <a:p>
              <a:endParaRPr lang="en-US" dirty="0"/>
            </a:p>
          </p:txBody>
        </p:sp>
        <p:sp>
          <p:nvSpPr>
            <p:cNvPr id="9479" name="Line 21"/>
            <p:cNvSpPr>
              <a:spLocks noChangeAspect="1" noChangeShapeType="1"/>
            </p:cNvSpPr>
            <p:nvPr/>
          </p:nvSpPr>
          <p:spPr bwMode="auto">
            <a:xfrm flipV="1">
              <a:off x="1913" y="1291"/>
              <a:ext cx="79" cy="43"/>
            </a:xfrm>
            <a:prstGeom prst="line">
              <a:avLst/>
            </a:prstGeom>
            <a:noFill/>
            <a:ln w="1270">
              <a:solidFill>
                <a:srgbClr val="000000"/>
              </a:solidFill>
              <a:round/>
              <a:headEnd/>
              <a:tailEnd/>
            </a:ln>
          </p:spPr>
          <p:txBody>
            <a:bodyPr/>
            <a:lstStyle/>
            <a:p>
              <a:endParaRPr lang="en-US" dirty="0"/>
            </a:p>
          </p:txBody>
        </p:sp>
        <p:sp>
          <p:nvSpPr>
            <p:cNvPr id="9480" name="Freeform 22"/>
            <p:cNvSpPr>
              <a:spLocks noChangeAspect="1"/>
            </p:cNvSpPr>
            <p:nvPr/>
          </p:nvSpPr>
          <p:spPr bwMode="auto">
            <a:xfrm>
              <a:off x="1976" y="1369"/>
              <a:ext cx="73" cy="57"/>
            </a:xfrm>
            <a:custGeom>
              <a:avLst/>
              <a:gdLst>
                <a:gd name="T0" fmla="*/ 0 w 151"/>
                <a:gd name="T1" fmla="*/ 72 h 103"/>
                <a:gd name="T2" fmla="*/ 130 w 151"/>
                <a:gd name="T3" fmla="*/ 103 h 103"/>
                <a:gd name="T4" fmla="*/ 151 w 151"/>
                <a:gd name="T5" fmla="*/ 0 h 103"/>
                <a:gd name="T6" fmla="*/ 0 60000 65536"/>
                <a:gd name="T7" fmla="*/ 0 60000 65536"/>
                <a:gd name="T8" fmla="*/ 0 60000 65536"/>
                <a:gd name="T9" fmla="*/ 0 w 151"/>
                <a:gd name="T10" fmla="*/ 0 h 103"/>
                <a:gd name="T11" fmla="*/ 151 w 151"/>
                <a:gd name="T12" fmla="*/ 103 h 103"/>
              </a:gdLst>
              <a:ahLst/>
              <a:cxnLst>
                <a:cxn ang="T6">
                  <a:pos x="T0" y="T1"/>
                </a:cxn>
                <a:cxn ang="T7">
                  <a:pos x="T2" y="T3"/>
                </a:cxn>
                <a:cxn ang="T8">
                  <a:pos x="T4" y="T5"/>
                </a:cxn>
              </a:cxnLst>
              <a:rect l="T9" t="T10" r="T11" b="T12"/>
              <a:pathLst>
                <a:path w="151" h="103">
                  <a:moveTo>
                    <a:pt x="0" y="72"/>
                  </a:moveTo>
                  <a:lnTo>
                    <a:pt x="130" y="103"/>
                  </a:lnTo>
                  <a:lnTo>
                    <a:pt x="151" y="0"/>
                  </a:lnTo>
                </a:path>
              </a:pathLst>
            </a:custGeom>
            <a:noFill/>
            <a:ln w="1270">
              <a:solidFill>
                <a:srgbClr val="000000"/>
              </a:solidFill>
              <a:round/>
              <a:headEnd/>
              <a:tailEnd/>
            </a:ln>
          </p:spPr>
          <p:txBody>
            <a:bodyPr/>
            <a:lstStyle/>
            <a:p>
              <a:endParaRPr lang="en-GB" dirty="0"/>
            </a:p>
          </p:txBody>
        </p:sp>
        <p:sp>
          <p:nvSpPr>
            <p:cNvPr id="9481" name="Freeform 23"/>
            <p:cNvSpPr>
              <a:spLocks noChangeAspect="1"/>
            </p:cNvSpPr>
            <p:nvPr/>
          </p:nvSpPr>
          <p:spPr bwMode="auto">
            <a:xfrm>
              <a:off x="2047" y="1355"/>
              <a:ext cx="80" cy="166"/>
            </a:xfrm>
            <a:custGeom>
              <a:avLst/>
              <a:gdLst>
                <a:gd name="T0" fmla="*/ 87 w 164"/>
                <a:gd name="T1" fmla="*/ 0 h 293"/>
                <a:gd name="T2" fmla="*/ 164 w 164"/>
                <a:gd name="T3" fmla="*/ 108 h 293"/>
                <a:gd name="T4" fmla="*/ 159 w 164"/>
                <a:gd name="T5" fmla="*/ 233 h 293"/>
                <a:gd name="T6" fmla="*/ 0 w 164"/>
                <a:gd name="T7" fmla="*/ 293 h 293"/>
                <a:gd name="T8" fmla="*/ 0 60000 65536"/>
                <a:gd name="T9" fmla="*/ 0 60000 65536"/>
                <a:gd name="T10" fmla="*/ 0 60000 65536"/>
                <a:gd name="T11" fmla="*/ 0 60000 65536"/>
                <a:gd name="T12" fmla="*/ 0 w 164"/>
                <a:gd name="T13" fmla="*/ 0 h 293"/>
                <a:gd name="T14" fmla="*/ 164 w 164"/>
                <a:gd name="T15" fmla="*/ 293 h 293"/>
              </a:gdLst>
              <a:ahLst/>
              <a:cxnLst>
                <a:cxn ang="T8">
                  <a:pos x="T0" y="T1"/>
                </a:cxn>
                <a:cxn ang="T9">
                  <a:pos x="T2" y="T3"/>
                </a:cxn>
                <a:cxn ang="T10">
                  <a:pos x="T4" y="T5"/>
                </a:cxn>
                <a:cxn ang="T11">
                  <a:pos x="T6" y="T7"/>
                </a:cxn>
              </a:cxnLst>
              <a:rect l="T12" t="T13" r="T14" b="T15"/>
              <a:pathLst>
                <a:path w="164" h="293">
                  <a:moveTo>
                    <a:pt x="87" y="0"/>
                  </a:moveTo>
                  <a:lnTo>
                    <a:pt x="164" y="108"/>
                  </a:lnTo>
                  <a:lnTo>
                    <a:pt x="159" y="233"/>
                  </a:lnTo>
                  <a:lnTo>
                    <a:pt x="0" y="293"/>
                  </a:lnTo>
                </a:path>
              </a:pathLst>
            </a:custGeom>
            <a:noFill/>
            <a:ln w="1270">
              <a:solidFill>
                <a:srgbClr val="000000"/>
              </a:solidFill>
              <a:round/>
              <a:headEnd/>
              <a:tailEnd/>
            </a:ln>
          </p:spPr>
          <p:txBody>
            <a:bodyPr/>
            <a:lstStyle/>
            <a:p>
              <a:endParaRPr lang="en-GB" dirty="0"/>
            </a:p>
          </p:txBody>
        </p:sp>
        <p:sp>
          <p:nvSpPr>
            <p:cNvPr id="9482" name="Line 24"/>
            <p:cNvSpPr>
              <a:spLocks noChangeAspect="1" noChangeShapeType="1"/>
            </p:cNvSpPr>
            <p:nvPr/>
          </p:nvSpPr>
          <p:spPr bwMode="auto">
            <a:xfrm>
              <a:off x="2087" y="1428"/>
              <a:ext cx="37" cy="56"/>
            </a:xfrm>
            <a:prstGeom prst="line">
              <a:avLst/>
            </a:prstGeom>
            <a:noFill/>
            <a:ln w="1270">
              <a:solidFill>
                <a:srgbClr val="000000"/>
              </a:solidFill>
              <a:round/>
              <a:headEnd/>
              <a:tailEnd/>
            </a:ln>
          </p:spPr>
          <p:txBody>
            <a:bodyPr/>
            <a:lstStyle/>
            <a:p>
              <a:endParaRPr lang="en-US" dirty="0"/>
            </a:p>
          </p:txBody>
        </p:sp>
        <p:sp>
          <p:nvSpPr>
            <p:cNvPr id="9483" name="Freeform 25"/>
            <p:cNvSpPr>
              <a:spLocks noChangeAspect="1"/>
            </p:cNvSpPr>
            <p:nvPr/>
          </p:nvSpPr>
          <p:spPr bwMode="auto">
            <a:xfrm>
              <a:off x="2084" y="1508"/>
              <a:ext cx="143" cy="137"/>
            </a:xfrm>
            <a:custGeom>
              <a:avLst/>
              <a:gdLst>
                <a:gd name="T0" fmla="*/ 125 w 295"/>
                <a:gd name="T1" fmla="*/ 0 h 240"/>
                <a:gd name="T2" fmla="*/ 295 w 295"/>
                <a:gd name="T3" fmla="*/ 199 h 240"/>
                <a:gd name="T4" fmla="*/ 178 w 295"/>
                <a:gd name="T5" fmla="*/ 240 h 240"/>
                <a:gd name="T6" fmla="*/ 0 w 295"/>
                <a:gd name="T7" fmla="*/ 53 h 240"/>
                <a:gd name="T8" fmla="*/ 125 w 295"/>
                <a:gd name="T9" fmla="*/ 0 h 240"/>
                <a:gd name="T10" fmla="*/ 0 60000 65536"/>
                <a:gd name="T11" fmla="*/ 0 60000 65536"/>
                <a:gd name="T12" fmla="*/ 0 60000 65536"/>
                <a:gd name="T13" fmla="*/ 0 60000 65536"/>
                <a:gd name="T14" fmla="*/ 0 60000 65536"/>
                <a:gd name="T15" fmla="*/ 0 w 295"/>
                <a:gd name="T16" fmla="*/ 0 h 240"/>
                <a:gd name="T17" fmla="*/ 295 w 295"/>
                <a:gd name="T18" fmla="*/ 240 h 240"/>
              </a:gdLst>
              <a:ahLst/>
              <a:cxnLst>
                <a:cxn ang="T10">
                  <a:pos x="T0" y="T1"/>
                </a:cxn>
                <a:cxn ang="T11">
                  <a:pos x="T2" y="T3"/>
                </a:cxn>
                <a:cxn ang="T12">
                  <a:pos x="T4" y="T5"/>
                </a:cxn>
                <a:cxn ang="T13">
                  <a:pos x="T6" y="T7"/>
                </a:cxn>
                <a:cxn ang="T14">
                  <a:pos x="T8" y="T9"/>
                </a:cxn>
              </a:cxnLst>
              <a:rect l="T15" t="T16" r="T17" b="T18"/>
              <a:pathLst>
                <a:path w="295" h="240">
                  <a:moveTo>
                    <a:pt x="125" y="0"/>
                  </a:moveTo>
                  <a:lnTo>
                    <a:pt x="295" y="199"/>
                  </a:lnTo>
                  <a:lnTo>
                    <a:pt x="178" y="240"/>
                  </a:lnTo>
                  <a:lnTo>
                    <a:pt x="0" y="53"/>
                  </a:lnTo>
                  <a:lnTo>
                    <a:pt x="125" y="0"/>
                  </a:lnTo>
                  <a:close/>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GB" dirty="0"/>
            </a:p>
          </p:txBody>
        </p:sp>
        <p:sp>
          <p:nvSpPr>
            <p:cNvPr id="9484" name="Line 26"/>
            <p:cNvSpPr>
              <a:spLocks noChangeAspect="1" noChangeShapeType="1"/>
            </p:cNvSpPr>
            <p:nvPr/>
          </p:nvSpPr>
          <p:spPr bwMode="auto">
            <a:xfrm flipH="1" flipV="1">
              <a:off x="2105" y="1498"/>
              <a:ext cx="39" cy="10"/>
            </a:xfrm>
            <a:prstGeom prst="line">
              <a:avLst/>
            </a:prstGeom>
            <a:noFill/>
            <a:ln w="1270">
              <a:solidFill>
                <a:srgbClr val="000000"/>
              </a:solidFill>
              <a:round/>
              <a:headEnd/>
              <a:tailEnd/>
            </a:ln>
          </p:spPr>
          <p:txBody>
            <a:bodyPr/>
            <a:lstStyle/>
            <a:p>
              <a:endParaRPr lang="en-US" dirty="0"/>
            </a:p>
          </p:txBody>
        </p:sp>
        <p:sp>
          <p:nvSpPr>
            <p:cNvPr id="9485" name="Freeform 27"/>
            <p:cNvSpPr>
              <a:spLocks noChangeAspect="1"/>
            </p:cNvSpPr>
            <p:nvPr/>
          </p:nvSpPr>
          <p:spPr bwMode="auto">
            <a:xfrm>
              <a:off x="2031" y="1423"/>
              <a:ext cx="12" cy="5"/>
            </a:xfrm>
            <a:custGeom>
              <a:avLst/>
              <a:gdLst>
                <a:gd name="T0" fmla="*/ 22 w 22"/>
                <a:gd name="T1" fmla="*/ 5 h 7"/>
                <a:gd name="T2" fmla="*/ 15 w 22"/>
                <a:gd name="T3" fmla="*/ 0 h 7"/>
                <a:gd name="T4" fmla="*/ 0 w 22"/>
                <a:gd name="T5" fmla="*/ 5 h 7"/>
                <a:gd name="T6" fmla="*/ 15 w 22"/>
                <a:gd name="T7" fmla="*/ 7 h 7"/>
                <a:gd name="T8" fmla="*/ 22 w 22"/>
                <a:gd name="T9" fmla="*/ 5 h 7"/>
                <a:gd name="T10" fmla="*/ 0 60000 65536"/>
                <a:gd name="T11" fmla="*/ 0 60000 65536"/>
                <a:gd name="T12" fmla="*/ 0 60000 65536"/>
                <a:gd name="T13" fmla="*/ 0 60000 65536"/>
                <a:gd name="T14" fmla="*/ 0 60000 65536"/>
                <a:gd name="T15" fmla="*/ 0 w 22"/>
                <a:gd name="T16" fmla="*/ 0 h 7"/>
                <a:gd name="T17" fmla="*/ 22 w 22"/>
                <a:gd name="T18" fmla="*/ 7 h 7"/>
              </a:gdLst>
              <a:ahLst/>
              <a:cxnLst>
                <a:cxn ang="T10">
                  <a:pos x="T0" y="T1"/>
                </a:cxn>
                <a:cxn ang="T11">
                  <a:pos x="T2" y="T3"/>
                </a:cxn>
                <a:cxn ang="T12">
                  <a:pos x="T4" y="T5"/>
                </a:cxn>
                <a:cxn ang="T13">
                  <a:pos x="T6" y="T7"/>
                </a:cxn>
                <a:cxn ang="T14">
                  <a:pos x="T8" y="T9"/>
                </a:cxn>
              </a:cxnLst>
              <a:rect l="T15" t="T16" r="T17" b="T18"/>
              <a:pathLst>
                <a:path w="22" h="7">
                  <a:moveTo>
                    <a:pt x="22" y="5"/>
                  </a:moveTo>
                  <a:lnTo>
                    <a:pt x="15" y="0"/>
                  </a:lnTo>
                  <a:lnTo>
                    <a:pt x="0" y="5"/>
                  </a:lnTo>
                  <a:lnTo>
                    <a:pt x="15" y="7"/>
                  </a:lnTo>
                  <a:lnTo>
                    <a:pt x="22" y="5"/>
                  </a:lnTo>
                  <a:close/>
                </a:path>
              </a:pathLst>
            </a:custGeom>
            <a:noFill/>
            <a:ln w="1270">
              <a:solidFill>
                <a:srgbClr val="000000"/>
              </a:solidFill>
              <a:round/>
              <a:headEnd/>
              <a:tailEnd/>
            </a:ln>
          </p:spPr>
          <p:txBody>
            <a:bodyPr/>
            <a:lstStyle/>
            <a:p>
              <a:endParaRPr lang="en-GB" dirty="0"/>
            </a:p>
          </p:txBody>
        </p:sp>
        <p:sp>
          <p:nvSpPr>
            <p:cNvPr id="9486" name="Freeform 28"/>
            <p:cNvSpPr>
              <a:spLocks noChangeAspect="1"/>
            </p:cNvSpPr>
            <p:nvPr/>
          </p:nvSpPr>
          <p:spPr bwMode="auto">
            <a:xfrm>
              <a:off x="2143" y="1585"/>
              <a:ext cx="56" cy="25"/>
            </a:xfrm>
            <a:custGeom>
              <a:avLst/>
              <a:gdLst>
                <a:gd name="T0" fmla="*/ 0 w 115"/>
                <a:gd name="T1" fmla="*/ 46 h 46"/>
                <a:gd name="T2" fmla="*/ 105 w 115"/>
                <a:gd name="T3" fmla="*/ 5 h 46"/>
                <a:gd name="T4" fmla="*/ 115 w 115"/>
                <a:gd name="T5" fmla="*/ 0 h 46"/>
                <a:gd name="T6" fmla="*/ 0 60000 65536"/>
                <a:gd name="T7" fmla="*/ 0 60000 65536"/>
                <a:gd name="T8" fmla="*/ 0 60000 65536"/>
                <a:gd name="T9" fmla="*/ 0 w 115"/>
                <a:gd name="T10" fmla="*/ 0 h 46"/>
                <a:gd name="T11" fmla="*/ 115 w 115"/>
                <a:gd name="T12" fmla="*/ 46 h 46"/>
              </a:gdLst>
              <a:ahLst/>
              <a:cxnLst>
                <a:cxn ang="T6">
                  <a:pos x="T0" y="T1"/>
                </a:cxn>
                <a:cxn ang="T7">
                  <a:pos x="T2" y="T3"/>
                </a:cxn>
                <a:cxn ang="T8">
                  <a:pos x="T4" y="T5"/>
                </a:cxn>
              </a:cxnLst>
              <a:rect l="T9" t="T10" r="T11" b="T12"/>
              <a:pathLst>
                <a:path w="115" h="46">
                  <a:moveTo>
                    <a:pt x="0" y="46"/>
                  </a:moveTo>
                  <a:lnTo>
                    <a:pt x="105" y="5"/>
                  </a:lnTo>
                  <a:lnTo>
                    <a:pt x="115" y="0"/>
                  </a:lnTo>
                </a:path>
              </a:pathLst>
            </a:custGeom>
            <a:noFill/>
            <a:ln w="1270">
              <a:solidFill>
                <a:srgbClr val="000000"/>
              </a:solidFill>
              <a:round/>
              <a:headEnd/>
              <a:tailEnd/>
            </a:ln>
          </p:spPr>
          <p:txBody>
            <a:bodyPr/>
            <a:lstStyle/>
            <a:p>
              <a:endParaRPr lang="en-GB" dirty="0"/>
            </a:p>
          </p:txBody>
        </p:sp>
        <p:sp>
          <p:nvSpPr>
            <p:cNvPr id="9487" name="Line 29"/>
            <p:cNvSpPr>
              <a:spLocks noChangeAspect="1" noChangeShapeType="1"/>
            </p:cNvSpPr>
            <p:nvPr/>
          </p:nvSpPr>
          <p:spPr bwMode="auto">
            <a:xfrm flipV="1">
              <a:off x="2111" y="1544"/>
              <a:ext cx="58" cy="26"/>
            </a:xfrm>
            <a:prstGeom prst="line">
              <a:avLst/>
            </a:prstGeom>
            <a:noFill/>
            <a:ln w="1270">
              <a:solidFill>
                <a:srgbClr val="000000"/>
              </a:solidFill>
              <a:round/>
              <a:headEnd/>
              <a:tailEnd/>
            </a:ln>
          </p:spPr>
          <p:txBody>
            <a:bodyPr/>
            <a:lstStyle/>
            <a:p>
              <a:endParaRPr lang="en-US" dirty="0"/>
            </a:p>
          </p:txBody>
        </p:sp>
        <p:sp>
          <p:nvSpPr>
            <p:cNvPr id="9488" name="Line 30"/>
            <p:cNvSpPr>
              <a:spLocks noChangeAspect="1" noChangeShapeType="1"/>
            </p:cNvSpPr>
            <p:nvPr/>
          </p:nvSpPr>
          <p:spPr bwMode="auto">
            <a:xfrm flipV="1">
              <a:off x="2127" y="1566"/>
              <a:ext cx="58" cy="28"/>
            </a:xfrm>
            <a:prstGeom prst="line">
              <a:avLst/>
            </a:prstGeom>
            <a:noFill/>
            <a:ln w="1270">
              <a:solidFill>
                <a:srgbClr val="000000"/>
              </a:solidFill>
              <a:round/>
              <a:headEnd/>
              <a:tailEnd/>
            </a:ln>
          </p:spPr>
          <p:txBody>
            <a:bodyPr/>
            <a:lstStyle/>
            <a:p>
              <a:endParaRPr lang="en-US" dirty="0"/>
            </a:p>
          </p:txBody>
        </p:sp>
        <p:sp>
          <p:nvSpPr>
            <p:cNvPr id="9489" name="Freeform 31"/>
            <p:cNvSpPr>
              <a:spLocks noChangeAspect="1"/>
            </p:cNvSpPr>
            <p:nvPr/>
          </p:nvSpPr>
          <p:spPr bwMode="auto">
            <a:xfrm>
              <a:off x="2159" y="1605"/>
              <a:ext cx="54" cy="26"/>
            </a:xfrm>
            <a:custGeom>
              <a:avLst/>
              <a:gdLst>
                <a:gd name="T0" fmla="*/ 0 w 113"/>
                <a:gd name="T1" fmla="*/ 48 h 48"/>
                <a:gd name="T2" fmla="*/ 113 w 113"/>
                <a:gd name="T3" fmla="*/ 0 h 48"/>
                <a:gd name="T4" fmla="*/ 113 w 113"/>
                <a:gd name="T5" fmla="*/ 0 h 48"/>
                <a:gd name="T6" fmla="*/ 0 60000 65536"/>
                <a:gd name="T7" fmla="*/ 0 60000 65536"/>
                <a:gd name="T8" fmla="*/ 0 60000 65536"/>
                <a:gd name="T9" fmla="*/ 0 w 113"/>
                <a:gd name="T10" fmla="*/ 0 h 48"/>
                <a:gd name="T11" fmla="*/ 113 w 113"/>
                <a:gd name="T12" fmla="*/ 48 h 48"/>
              </a:gdLst>
              <a:ahLst/>
              <a:cxnLst>
                <a:cxn ang="T6">
                  <a:pos x="T0" y="T1"/>
                </a:cxn>
                <a:cxn ang="T7">
                  <a:pos x="T2" y="T3"/>
                </a:cxn>
                <a:cxn ang="T8">
                  <a:pos x="T4" y="T5"/>
                </a:cxn>
              </a:cxnLst>
              <a:rect l="T9" t="T10" r="T11" b="T12"/>
              <a:pathLst>
                <a:path w="113" h="48">
                  <a:moveTo>
                    <a:pt x="0" y="48"/>
                  </a:moveTo>
                  <a:lnTo>
                    <a:pt x="113" y="0"/>
                  </a:lnTo>
                </a:path>
              </a:pathLst>
            </a:custGeom>
            <a:noFill/>
            <a:ln w="1270">
              <a:solidFill>
                <a:srgbClr val="000000"/>
              </a:solidFill>
              <a:round/>
              <a:headEnd/>
              <a:tailEnd/>
            </a:ln>
          </p:spPr>
          <p:txBody>
            <a:bodyPr/>
            <a:lstStyle/>
            <a:p>
              <a:endParaRPr lang="en-GB" dirty="0"/>
            </a:p>
          </p:txBody>
        </p:sp>
        <p:sp>
          <p:nvSpPr>
            <p:cNvPr id="9490" name="Line 32"/>
            <p:cNvSpPr>
              <a:spLocks noChangeAspect="1" noChangeShapeType="1"/>
            </p:cNvSpPr>
            <p:nvPr/>
          </p:nvSpPr>
          <p:spPr bwMode="auto">
            <a:xfrm flipV="1">
              <a:off x="2095" y="1521"/>
              <a:ext cx="60" cy="29"/>
            </a:xfrm>
            <a:prstGeom prst="line">
              <a:avLst/>
            </a:prstGeom>
            <a:noFill/>
            <a:ln w="1270">
              <a:solidFill>
                <a:srgbClr val="000000"/>
              </a:solidFill>
              <a:round/>
              <a:headEnd/>
              <a:tailEnd/>
            </a:ln>
          </p:spPr>
          <p:txBody>
            <a:bodyPr/>
            <a:lstStyle/>
            <a:p>
              <a:endParaRPr lang="en-US" dirty="0"/>
            </a:p>
          </p:txBody>
        </p:sp>
        <p:sp>
          <p:nvSpPr>
            <p:cNvPr id="9491" name="Line 33"/>
            <p:cNvSpPr>
              <a:spLocks noChangeAspect="1" noChangeShapeType="1"/>
            </p:cNvSpPr>
            <p:nvPr/>
          </p:nvSpPr>
          <p:spPr bwMode="auto">
            <a:xfrm flipV="1">
              <a:off x="1956" y="1342"/>
              <a:ext cx="75" cy="43"/>
            </a:xfrm>
            <a:prstGeom prst="line">
              <a:avLst/>
            </a:prstGeom>
            <a:noFill/>
            <a:ln w="1270">
              <a:solidFill>
                <a:srgbClr val="000000"/>
              </a:solidFill>
              <a:round/>
              <a:headEnd/>
              <a:tailEnd/>
            </a:ln>
          </p:spPr>
          <p:txBody>
            <a:bodyPr/>
            <a:lstStyle/>
            <a:p>
              <a:endParaRPr lang="en-US" dirty="0"/>
            </a:p>
          </p:txBody>
        </p:sp>
        <p:sp>
          <p:nvSpPr>
            <p:cNvPr id="9492" name="Freeform 34"/>
            <p:cNvSpPr>
              <a:spLocks noChangeAspect="1"/>
            </p:cNvSpPr>
            <p:nvPr/>
          </p:nvSpPr>
          <p:spPr bwMode="auto">
            <a:xfrm>
              <a:off x="2124" y="1385"/>
              <a:ext cx="39" cy="49"/>
            </a:xfrm>
            <a:custGeom>
              <a:avLst/>
              <a:gdLst>
                <a:gd name="T0" fmla="*/ 84 w 84"/>
                <a:gd name="T1" fmla="*/ 0 h 86"/>
                <a:gd name="T2" fmla="*/ 14 w 84"/>
                <a:gd name="T3" fmla="*/ 86 h 86"/>
                <a:gd name="T4" fmla="*/ 0 w 84"/>
                <a:gd name="T5" fmla="*/ 81 h 86"/>
                <a:gd name="T6" fmla="*/ 0 60000 65536"/>
                <a:gd name="T7" fmla="*/ 0 60000 65536"/>
                <a:gd name="T8" fmla="*/ 0 60000 65536"/>
                <a:gd name="T9" fmla="*/ 0 w 84"/>
                <a:gd name="T10" fmla="*/ 0 h 86"/>
                <a:gd name="T11" fmla="*/ 84 w 84"/>
                <a:gd name="T12" fmla="*/ 86 h 86"/>
              </a:gdLst>
              <a:ahLst/>
              <a:cxnLst>
                <a:cxn ang="T6">
                  <a:pos x="T0" y="T1"/>
                </a:cxn>
                <a:cxn ang="T7">
                  <a:pos x="T2" y="T3"/>
                </a:cxn>
                <a:cxn ang="T8">
                  <a:pos x="T4" y="T5"/>
                </a:cxn>
              </a:cxnLst>
              <a:rect l="T9" t="T10" r="T11" b="T12"/>
              <a:pathLst>
                <a:path w="84" h="86">
                  <a:moveTo>
                    <a:pt x="84" y="0"/>
                  </a:moveTo>
                  <a:lnTo>
                    <a:pt x="14" y="86"/>
                  </a:lnTo>
                  <a:lnTo>
                    <a:pt x="0" y="81"/>
                  </a:lnTo>
                </a:path>
              </a:pathLst>
            </a:custGeom>
            <a:noFill/>
            <a:ln w="1270">
              <a:solidFill>
                <a:srgbClr val="000000"/>
              </a:solidFill>
              <a:round/>
              <a:headEnd/>
              <a:tailEnd/>
            </a:ln>
          </p:spPr>
          <p:txBody>
            <a:bodyPr/>
            <a:lstStyle/>
            <a:p>
              <a:endParaRPr lang="en-GB" dirty="0"/>
            </a:p>
          </p:txBody>
        </p:sp>
        <p:sp>
          <p:nvSpPr>
            <p:cNvPr id="9493" name="Freeform 35"/>
            <p:cNvSpPr>
              <a:spLocks noChangeAspect="1"/>
            </p:cNvSpPr>
            <p:nvPr/>
          </p:nvSpPr>
          <p:spPr bwMode="auto">
            <a:xfrm>
              <a:off x="2105" y="1382"/>
              <a:ext cx="70" cy="83"/>
            </a:xfrm>
            <a:custGeom>
              <a:avLst/>
              <a:gdLst>
                <a:gd name="T0" fmla="*/ 36 w 141"/>
                <a:gd name="T1" fmla="*/ 36 h 146"/>
                <a:gd name="T2" fmla="*/ 12 w 141"/>
                <a:gd name="T3" fmla="*/ 65 h 146"/>
                <a:gd name="T4" fmla="*/ 0 w 141"/>
                <a:gd name="T5" fmla="*/ 91 h 146"/>
                <a:gd name="T6" fmla="*/ 0 w 141"/>
                <a:gd name="T7" fmla="*/ 115 h 146"/>
                <a:gd name="T8" fmla="*/ 12 w 141"/>
                <a:gd name="T9" fmla="*/ 137 h 146"/>
                <a:gd name="T10" fmla="*/ 36 w 141"/>
                <a:gd name="T11" fmla="*/ 146 h 146"/>
                <a:gd name="T12" fmla="*/ 60 w 141"/>
                <a:gd name="T13" fmla="*/ 146 h 146"/>
                <a:gd name="T14" fmla="*/ 84 w 141"/>
                <a:gd name="T15" fmla="*/ 132 h 146"/>
                <a:gd name="T16" fmla="*/ 113 w 141"/>
                <a:gd name="T17" fmla="*/ 110 h 146"/>
                <a:gd name="T18" fmla="*/ 132 w 141"/>
                <a:gd name="T19" fmla="*/ 84 h 146"/>
                <a:gd name="T20" fmla="*/ 141 w 141"/>
                <a:gd name="T21" fmla="*/ 55 h 146"/>
                <a:gd name="T22" fmla="*/ 141 w 141"/>
                <a:gd name="T23" fmla="*/ 31 h 146"/>
                <a:gd name="T24" fmla="*/ 132 w 141"/>
                <a:gd name="T25" fmla="*/ 12 h 146"/>
                <a:gd name="T26" fmla="*/ 113 w 141"/>
                <a:gd name="T27" fmla="*/ 0 h 146"/>
                <a:gd name="T28" fmla="*/ 86 w 141"/>
                <a:gd name="T29" fmla="*/ 0 h 146"/>
                <a:gd name="T30" fmla="*/ 60 w 141"/>
                <a:gd name="T31" fmla="*/ 14 h 146"/>
                <a:gd name="T32" fmla="*/ 36 w 141"/>
                <a:gd name="T33" fmla="*/ 36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146"/>
                <a:gd name="T53" fmla="*/ 141 w 141"/>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round/>
              <a:headEnd/>
              <a:tailEnd/>
            </a:ln>
          </p:spPr>
          <p:txBody>
            <a:bodyPr/>
            <a:lstStyle/>
            <a:p>
              <a:endParaRPr lang="en-GB" dirty="0"/>
            </a:p>
          </p:txBody>
        </p:sp>
        <p:sp>
          <p:nvSpPr>
            <p:cNvPr id="9494" name="Freeform 36"/>
            <p:cNvSpPr>
              <a:spLocks noChangeAspect="1"/>
            </p:cNvSpPr>
            <p:nvPr/>
          </p:nvSpPr>
          <p:spPr bwMode="auto">
            <a:xfrm>
              <a:off x="2147" y="1428"/>
              <a:ext cx="8" cy="13"/>
            </a:xfrm>
            <a:custGeom>
              <a:avLst/>
              <a:gdLst>
                <a:gd name="T0" fmla="*/ 3 w 20"/>
                <a:gd name="T1" fmla="*/ 5 h 24"/>
                <a:gd name="T2" fmla="*/ 0 w 20"/>
                <a:gd name="T3" fmla="*/ 24 h 24"/>
                <a:gd name="T4" fmla="*/ 20 w 20"/>
                <a:gd name="T5" fmla="*/ 19 h 24"/>
                <a:gd name="T6" fmla="*/ 20 w 20"/>
                <a:gd name="T7" fmla="*/ 0 h 24"/>
                <a:gd name="T8" fmla="*/ 3 w 20"/>
                <a:gd name="T9" fmla="*/ 5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3" y="5"/>
                  </a:moveTo>
                  <a:lnTo>
                    <a:pt x="0" y="24"/>
                  </a:lnTo>
                  <a:lnTo>
                    <a:pt x="20" y="19"/>
                  </a:lnTo>
                  <a:lnTo>
                    <a:pt x="20" y="0"/>
                  </a:lnTo>
                  <a:lnTo>
                    <a:pt x="3" y="5"/>
                  </a:lnTo>
                  <a:close/>
                </a:path>
              </a:pathLst>
            </a:custGeom>
            <a:solidFill>
              <a:srgbClr val="FFFFFF"/>
            </a:solidFill>
            <a:ln w="1270">
              <a:solidFill>
                <a:srgbClr val="000000"/>
              </a:solidFill>
              <a:round/>
              <a:headEnd/>
              <a:tailEnd/>
            </a:ln>
          </p:spPr>
          <p:txBody>
            <a:bodyPr/>
            <a:lstStyle/>
            <a:p>
              <a:endParaRPr lang="en-GB" dirty="0"/>
            </a:p>
          </p:txBody>
        </p:sp>
        <p:sp>
          <p:nvSpPr>
            <p:cNvPr id="9495" name="Freeform 37"/>
            <p:cNvSpPr>
              <a:spLocks noChangeAspect="1"/>
            </p:cNvSpPr>
            <p:nvPr/>
          </p:nvSpPr>
          <p:spPr bwMode="auto">
            <a:xfrm>
              <a:off x="2135" y="1419"/>
              <a:ext cx="9" cy="21"/>
            </a:xfrm>
            <a:custGeom>
              <a:avLst/>
              <a:gdLst>
                <a:gd name="T0" fmla="*/ 22 w 22"/>
                <a:gd name="T1" fmla="*/ 36 h 36"/>
                <a:gd name="T2" fmla="*/ 5 w 22"/>
                <a:gd name="T3" fmla="*/ 0 h 36"/>
                <a:gd name="T4" fmla="*/ 0 w 22"/>
                <a:gd name="T5" fmla="*/ 0 h 36"/>
                <a:gd name="T6" fmla="*/ 0 60000 65536"/>
                <a:gd name="T7" fmla="*/ 0 60000 65536"/>
                <a:gd name="T8" fmla="*/ 0 60000 65536"/>
                <a:gd name="T9" fmla="*/ 0 w 22"/>
                <a:gd name="T10" fmla="*/ 0 h 36"/>
                <a:gd name="T11" fmla="*/ 22 w 22"/>
                <a:gd name="T12" fmla="*/ 36 h 36"/>
              </a:gdLst>
              <a:ahLst/>
              <a:cxnLst>
                <a:cxn ang="T6">
                  <a:pos x="T0" y="T1"/>
                </a:cxn>
                <a:cxn ang="T7">
                  <a:pos x="T2" y="T3"/>
                </a:cxn>
                <a:cxn ang="T8">
                  <a:pos x="T4" y="T5"/>
                </a:cxn>
              </a:cxnLst>
              <a:rect l="T9" t="T10" r="T11" b="T12"/>
              <a:pathLst>
                <a:path w="22" h="36">
                  <a:moveTo>
                    <a:pt x="22" y="36"/>
                  </a:moveTo>
                  <a:lnTo>
                    <a:pt x="5" y="0"/>
                  </a:lnTo>
                  <a:lnTo>
                    <a:pt x="0" y="0"/>
                  </a:lnTo>
                </a:path>
              </a:pathLst>
            </a:custGeom>
            <a:noFill/>
            <a:ln w="1270">
              <a:solidFill>
                <a:srgbClr val="000000"/>
              </a:solidFill>
              <a:round/>
              <a:headEnd/>
              <a:tailEnd/>
            </a:ln>
          </p:spPr>
          <p:txBody>
            <a:bodyPr/>
            <a:lstStyle/>
            <a:p>
              <a:endParaRPr lang="en-GB" dirty="0"/>
            </a:p>
          </p:txBody>
        </p:sp>
        <p:sp>
          <p:nvSpPr>
            <p:cNvPr id="9496" name="Freeform 38"/>
            <p:cNvSpPr>
              <a:spLocks noChangeAspect="1"/>
            </p:cNvSpPr>
            <p:nvPr/>
          </p:nvSpPr>
          <p:spPr bwMode="auto">
            <a:xfrm>
              <a:off x="2135" y="1413"/>
              <a:ext cx="20" cy="15"/>
            </a:xfrm>
            <a:custGeom>
              <a:avLst/>
              <a:gdLst>
                <a:gd name="T0" fmla="*/ 41 w 41"/>
                <a:gd name="T1" fmla="*/ 24 h 24"/>
                <a:gd name="T2" fmla="*/ 7 w 41"/>
                <a:gd name="T3" fmla="*/ 10 h 24"/>
                <a:gd name="T4" fmla="*/ 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41" y="24"/>
                  </a:moveTo>
                  <a:lnTo>
                    <a:pt x="7" y="10"/>
                  </a:lnTo>
                  <a:lnTo>
                    <a:pt x="0" y="0"/>
                  </a:lnTo>
                </a:path>
              </a:pathLst>
            </a:custGeom>
            <a:noFill/>
            <a:ln w="1270">
              <a:solidFill>
                <a:srgbClr val="000000"/>
              </a:solidFill>
              <a:round/>
              <a:headEnd/>
              <a:tailEnd/>
            </a:ln>
          </p:spPr>
          <p:txBody>
            <a:bodyPr/>
            <a:lstStyle/>
            <a:p>
              <a:endParaRPr lang="en-GB" dirty="0"/>
            </a:p>
          </p:txBody>
        </p:sp>
        <p:sp>
          <p:nvSpPr>
            <p:cNvPr id="9497" name="Freeform 39"/>
            <p:cNvSpPr>
              <a:spLocks noChangeAspect="1"/>
            </p:cNvSpPr>
            <p:nvPr/>
          </p:nvSpPr>
          <p:spPr bwMode="auto">
            <a:xfrm>
              <a:off x="2132" y="1413"/>
              <a:ext cx="7" cy="6"/>
            </a:xfrm>
            <a:custGeom>
              <a:avLst/>
              <a:gdLst>
                <a:gd name="T0" fmla="*/ 5 w 10"/>
                <a:gd name="T1" fmla="*/ 10 h 10"/>
                <a:gd name="T2" fmla="*/ 0 w 10"/>
                <a:gd name="T3" fmla="*/ 10 h 10"/>
                <a:gd name="T4" fmla="*/ 0 w 10"/>
                <a:gd name="T5" fmla="*/ 5 h 10"/>
                <a:gd name="T6" fmla="*/ 0 w 10"/>
                <a:gd name="T7" fmla="*/ 0 h 10"/>
                <a:gd name="T8" fmla="*/ 5 w 10"/>
                <a:gd name="T9" fmla="*/ 0 h 10"/>
                <a:gd name="T10" fmla="*/ 7 w 10"/>
                <a:gd name="T11" fmla="*/ 0 h 10"/>
                <a:gd name="T12" fmla="*/ 10 w 10"/>
                <a:gd name="T13" fmla="*/ 5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5" y="10"/>
                  </a:moveTo>
                  <a:lnTo>
                    <a:pt x="0" y="10"/>
                  </a:lnTo>
                  <a:lnTo>
                    <a:pt x="0" y="5"/>
                  </a:lnTo>
                  <a:lnTo>
                    <a:pt x="0" y="0"/>
                  </a:lnTo>
                  <a:lnTo>
                    <a:pt x="5" y="0"/>
                  </a:lnTo>
                  <a:lnTo>
                    <a:pt x="7" y="0"/>
                  </a:lnTo>
                  <a:lnTo>
                    <a:pt x="10" y="5"/>
                  </a:lnTo>
                </a:path>
              </a:pathLst>
            </a:custGeom>
            <a:noFill/>
            <a:ln w="1270">
              <a:solidFill>
                <a:srgbClr val="000000"/>
              </a:solidFill>
              <a:round/>
              <a:headEnd/>
              <a:tailEnd/>
            </a:ln>
          </p:spPr>
          <p:txBody>
            <a:bodyPr/>
            <a:lstStyle/>
            <a:p>
              <a:endParaRPr lang="en-GB" dirty="0"/>
            </a:p>
          </p:txBody>
        </p:sp>
        <p:sp>
          <p:nvSpPr>
            <p:cNvPr id="9498" name="Line 40"/>
            <p:cNvSpPr>
              <a:spLocks noChangeAspect="1" noChangeShapeType="1"/>
            </p:cNvSpPr>
            <p:nvPr/>
          </p:nvSpPr>
          <p:spPr bwMode="auto">
            <a:xfrm flipV="1">
              <a:off x="2084" y="1505"/>
              <a:ext cx="1" cy="33"/>
            </a:xfrm>
            <a:prstGeom prst="line">
              <a:avLst/>
            </a:prstGeom>
            <a:noFill/>
            <a:ln w="1270">
              <a:solidFill>
                <a:srgbClr val="000000"/>
              </a:solidFill>
              <a:round/>
              <a:headEnd/>
              <a:tailEnd/>
            </a:ln>
          </p:spPr>
          <p:txBody>
            <a:bodyPr/>
            <a:lstStyle/>
            <a:p>
              <a:endParaRPr lang="en-US" dirty="0"/>
            </a:p>
          </p:txBody>
        </p:sp>
        <p:sp>
          <p:nvSpPr>
            <p:cNvPr id="9499" name="Freeform 41"/>
            <p:cNvSpPr>
              <a:spLocks noChangeAspect="1"/>
            </p:cNvSpPr>
            <p:nvPr/>
          </p:nvSpPr>
          <p:spPr bwMode="auto">
            <a:xfrm>
              <a:off x="2104" y="1401"/>
              <a:ext cx="15" cy="33"/>
            </a:xfrm>
            <a:custGeom>
              <a:avLst/>
              <a:gdLst>
                <a:gd name="T0" fmla="*/ 29 w 29"/>
                <a:gd name="T1" fmla="*/ 9 h 57"/>
                <a:gd name="T2" fmla="*/ 3 w 29"/>
                <a:gd name="T3" fmla="*/ 0 h 57"/>
                <a:gd name="T4" fmla="*/ 0 w 29"/>
                <a:gd name="T5" fmla="*/ 36 h 57"/>
                <a:gd name="T6" fmla="*/ 3 w 29"/>
                <a:gd name="T7" fmla="*/ 57 h 57"/>
                <a:gd name="T8" fmla="*/ 5 w 29"/>
                <a:gd name="T9" fmla="*/ 55 h 57"/>
                <a:gd name="T10" fmla="*/ 0 60000 65536"/>
                <a:gd name="T11" fmla="*/ 0 60000 65536"/>
                <a:gd name="T12" fmla="*/ 0 60000 65536"/>
                <a:gd name="T13" fmla="*/ 0 60000 65536"/>
                <a:gd name="T14" fmla="*/ 0 60000 65536"/>
                <a:gd name="T15" fmla="*/ 0 w 29"/>
                <a:gd name="T16" fmla="*/ 0 h 57"/>
                <a:gd name="T17" fmla="*/ 29 w 29"/>
                <a:gd name="T18" fmla="*/ 57 h 57"/>
              </a:gdLst>
              <a:ahLst/>
              <a:cxnLst>
                <a:cxn ang="T10">
                  <a:pos x="T0" y="T1"/>
                </a:cxn>
                <a:cxn ang="T11">
                  <a:pos x="T2" y="T3"/>
                </a:cxn>
                <a:cxn ang="T12">
                  <a:pos x="T4" y="T5"/>
                </a:cxn>
                <a:cxn ang="T13">
                  <a:pos x="T6" y="T7"/>
                </a:cxn>
                <a:cxn ang="T14">
                  <a:pos x="T8" y="T9"/>
                </a:cxn>
              </a:cxnLst>
              <a:rect l="T15" t="T16" r="T17" b="T18"/>
              <a:pathLst>
                <a:path w="29" h="57">
                  <a:moveTo>
                    <a:pt x="29" y="9"/>
                  </a:moveTo>
                  <a:lnTo>
                    <a:pt x="3" y="0"/>
                  </a:lnTo>
                  <a:lnTo>
                    <a:pt x="0" y="36"/>
                  </a:lnTo>
                  <a:lnTo>
                    <a:pt x="3" y="57"/>
                  </a:lnTo>
                  <a:lnTo>
                    <a:pt x="5" y="55"/>
                  </a:lnTo>
                </a:path>
              </a:pathLst>
            </a:custGeom>
            <a:noFill/>
            <a:ln w="1270">
              <a:solidFill>
                <a:srgbClr val="000000"/>
              </a:solidFill>
              <a:round/>
              <a:headEnd/>
              <a:tailEnd/>
            </a:ln>
          </p:spPr>
          <p:txBody>
            <a:bodyPr/>
            <a:lstStyle/>
            <a:p>
              <a:endParaRPr lang="en-GB" dirty="0"/>
            </a:p>
          </p:txBody>
        </p:sp>
        <p:sp>
          <p:nvSpPr>
            <p:cNvPr id="9500" name="Freeform 42"/>
            <p:cNvSpPr>
              <a:spLocks noChangeAspect="1"/>
            </p:cNvSpPr>
            <p:nvPr/>
          </p:nvSpPr>
          <p:spPr bwMode="auto">
            <a:xfrm>
              <a:off x="2055" y="1459"/>
              <a:ext cx="26" cy="15"/>
            </a:xfrm>
            <a:custGeom>
              <a:avLst/>
              <a:gdLst>
                <a:gd name="T0" fmla="*/ 7 w 55"/>
                <a:gd name="T1" fmla="*/ 27 h 27"/>
                <a:gd name="T2" fmla="*/ 55 w 55"/>
                <a:gd name="T3" fmla="*/ 0 h 27"/>
                <a:gd name="T4" fmla="*/ 0 w 55"/>
                <a:gd name="T5" fmla="*/ 20 h 27"/>
                <a:gd name="T6" fmla="*/ 0 60000 65536"/>
                <a:gd name="T7" fmla="*/ 0 60000 65536"/>
                <a:gd name="T8" fmla="*/ 0 60000 65536"/>
                <a:gd name="T9" fmla="*/ 0 w 55"/>
                <a:gd name="T10" fmla="*/ 0 h 27"/>
                <a:gd name="T11" fmla="*/ 55 w 55"/>
                <a:gd name="T12" fmla="*/ 27 h 27"/>
              </a:gdLst>
              <a:ahLst/>
              <a:cxnLst>
                <a:cxn ang="T6">
                  <a:pos x="T0" y="T1"/>
                </a:cxn>
                <a:cxn ang="T7">
                  <a:pos x="T2" y="T3"/>
                </a:cxn>
                <a:cxn ang="T8">
                  <a:pos x="T4" y="T5"/>
                </a:cxn>
              </a:cxnLst>
              <a:rect l="T9" t="T10" r="T11" b="T12"/>
              <a:pathLst>
                <a:path w="55" h="27">
                  <a:moveTo>
                    <a:pt x="7" y="27"/>
                  </a:moveTo>
                  <a:lnTo>
                    <a:pt x="55" y="0"/>
                  </a:lnTo>
                  <a:lnTo>
                    <a:pt x="0" y="20"/>
                  </a:lnTo>
                </a:path>
              </a:pathLst>
            </a:custGeom>
            <a:noFill/>
            <a:ln w="1270">
              <a:solidFill>
                <a:srgbClr val="000000"/>
              </a:solidFill>
              <a:round/>
              <a:headEnd/>
              <a:tailEnd/>
            </a:ln>
          </p:spPr>
          <p:txBody>
            <a:bodyPr/>
            <a:lstStyle/>
            <a:p>
              <a:endParaRPr lang="en-GB" dirty="0"/>
            </a:p>
          </p:txBody>
        </p:sp>
        <p:sp>
          <p:nvSpPr>
            <p:cNvPr id="9501" name="Freeform 43"/>
            <p:cNvSpPr>
              <a:spLocks noChangeAspect="1"/>
            </p:cNvSpPr>
            <p:nvPr/>
          </p:nvSpPr>
          <p:spPr bwMode="auto">
            <a:xfrm>
              <a:off x="2075" y="1459"/>
              <a:ext cx="20" cy="36"/>
            </a:xfrm>
            <a:custGeom>
              <a:avLst/>
              <a:gdLst>
                <a:gd name="T0" fmla="*/ 14 w 41"/>
                <a:gd name="T1" fmla="*/ 0 h 63"/>
                <a:gd name="T2" fmla="*/ 41 w 41"/>
                <a:gd name="T3" fmla="*/ 36 h 63"/>
                <a:gd name="T4" fmla="*/ 0 w 41"/>
                <a:gd name="T5" fmla="*/ 63 h 63"/>
                <a:gd name="T6" fmla="*/ 0 60000 65536"/>
                <a:gd name="T7" fmla="*/ 0 60000 65536"/>
                <a:gd name="T8" fmla="*/ 0 60000 65536"/>
                <a:gd name="T9" fmla="*/ 0 w 41"/>
                <a:gd name="T10" fmla="*/ 0 h 63"/>
                <a:gd name="T11" fmla="*/ 41 w 41"/>
                <a:gd name="T12" fmla="*/ 63 h 63"/>
              </a:gdLst>
              <a:ahLst/>
              <a:cxnLst>
                <a:cxn ang="T6">
                  <a:pos x="T0" y="T1"/>
                </a:cxn>
                <a:cxn ang="T7">
                  <a:pos x="T2" y="T3"/>
                </a:cxn>
                <a:cxn ang="T8">
                  <a:pos x="T4" y="T5"/>
                </a:cxn>
              </a:cxnLst>
              <a:rect l="T9" t="T10" r="T11" b="T12"/>
              <a:pathLst>
                <a:path w="41" h="63">
                  <a:moveTo>
                    <a:pt x="14" y="0"/>
                  </a:moveTo>
                  <a:lnTo>
                    <a:pt x="41" y="36"/>
                  </a:lnTo>
                  <a:lnTo>
                    <a:pt x="0" y="63"/>
                  </a:lnTo>
                </a:path>
              </a:pathLst>
            </a:custGeom>
            <a:noFill/>
            <a:ln w="1270">
              <a:solidFill>
                <a:srgbClr val="000000"/>
              </a:solidFill>
              <a:round/>
              <a:headEnd/>
              <a:tailEnd/>
            </a:ln>
          </p:spPr>
          <p:txBody>
            <a:bodyPr/>
            <a:lstStyle/>
            <a:p>
              <a:endParaRPr lang="en-GB" dirty="0"/>
            </a:p>
          </p:txBody>
        </p:sp>
        <p:sp>
          <p:nvSpPr>
            <p:cNvPr id="9502" name="Line 44"/>
            <p:cNvSpPr>
              <a:spLocks noChangeAspect="1" noChangeShapeType="1"/>
            </p:cNvSpPr>
            <p:nvPr/>
          </p:nvSpPr>
          <p:spPr bwMode="auto">
            <a:xfrm flipV="1">
              <a:off x="2076" y="1504"/>
              <a:ext cx="3" cy="32"/>
            </a:xfrm>
            <a:prstGeom prst="line">
              <a:avLst/>
            </a:prstGeom>
            <a:noFill/>
            <a:ln w="1270">
              <a:solidFill>
                <a:srgbClr val="000000"/>
              </a:solidFill>
              <a:round/>
              <a:headEnd/>
              <a:tailEnd/>
            </a:ln>
          </p:spPr>
          <p:txBody>
            <a:bodyPr/>
            <a:lstStyle/>
            <a:p>
              <a:endParaRPr lang="en-US" dirty="0"/>
            </a:p>
          </p:txBody>
        </p:sp>
        <p:sp>
          <p:nvSpPr>
            <p:cNvPr id="9503" name="Freeform 45"/>
            <p:cNvSpPr>
              <a:spLocks noChangeAspect="1"/>
            </p:cNvSpPr>
            <p:nvPr/>
          </p:nvSpPr>
          <p:spPr bwMode="auto">
            <a:xfrm>
              <a:off x="1995" y="1464"/>
              <a:ext cx="100" cy="86"/>
            </a:xfrm>
            <a:custGeom>
              <a:avLst/>
              <a:gdLst>
                <a:gd name="T0" fmla="*/ 130 w 207"/>
                <a:gd name="T1" fmla="*/ 10 h 149"/>
                <a:gd name="T2" fmla="*/ 166 w 207"/>
                <a:gd name="T3" fmla="*/ 31 h 149"/>
                <a:gd name="T4" fmla="*/ 192 w 207"/>
                <a:gd name="T5" fmla="*/ 60 h 149"/>
                <a:gd name="T6" fmla="*/ 207 w 207"/>
                <a:gd name="T7" fmla="*/ 86 h 149"/>
                <a:gd name="T8" fmla="*/ 207 w 207"/>
                <a:gd name="T9" fmla="*/ 115 h 149"/>
                <a:gd name="T10" fmla="*/ 188 w 207"/>
                <a:gd name="T11" fmla="*/ 134 h 149"/>
                <a:gd name="T12" fmla="*/ 159 w 207"/>
                <a:gd name="T13" fmla="*/ 149 h 149"/>
                <a:gd name="T14" fmla="*/ 118 w 207"/>
                <a:gd name="T15" fmla="*/ 149 h 149"/>
                <a:gd name="T16" fmla="*/ 77 w 207"/>
                <a:gd name="T17" fmla="*/ 137 h 149"/>
                <a:gd name="T18" fmla="*/ 41 w 207"/>
                <a:gd name="T19" fmla="*/ 115 h 149"/>
                <a:gd name="T20" fmla="*/ 15 w 207"/>
                <a:gd name="T21" fmla="*/ 89 h 149"/>
                <a:gd name="T22" fmla="*/ 0 w 207"/>
                <a:gd name="T23" fmla="*/ 60 h 149"/>
                <a:gd name="T24" fmla="*/ 3 w 207"/>
                <a:gd name="T25" fmla="*/ 31 h 149"/>
                <a:gd name="T26" fmla="*/ 20 w 207"/>
                <a:gd name="T27" fmla="*/ 10 h 149"/>
                <a:gd name="T28" fmla="*/ 51 w 207"/>
                <a:gd name="T29" fmla="*/ 0 h 149"/>
                <a:gd name="T30" fmla="*/ 87 w 207"/>
                <a:gd name="T31" fmla="*/ 0 h 149"/>
                <a:gd name="T32" fmla="*/ 130 w 207"/>
                <a:gd name="T33" fmla="*/ 1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49"/>
                <a:gd name="T53" fmla="*/ 207 w 207"/>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round/>
              <a:headEnd/>
              <a:tailEnd/>
            </a:ln>
          </p:spPr>
          <p:txBody>
            <a:bodyPr/>
            <a:lstStyle/>
            <a:p>
              <a:endParaRPr lang="en-GB" dirty="0"/>
            </a:p>
          </p:txBody>
        </p:sp>
        <p:sp>
          <p:nvSpPr>
            <p:cNvPr id="9504" name="Freeform 46"/>
            <p:cNvSpPr>
              <a:spLocks noChangeAspect="1"/>
            </p:cNvSpPr>
            <p:nvPr/>
          </p:nvSpPr>
          <p:spPr bwMode="auto">
            <a:xfrm>
              <a:off x="2031" y="1517"/>
              <a:ext cx="18" cy="15"/>
            </a:xfrm>
            <a:custGeom>
              <a:avLst/>
              <a:gdLst>
                <a:gd name="T0" fmla="*/ 27 w 41"/>
                <a:gd name="T1" fmla="*/ 0 h 27"/>
                <a:gd name="T2" fmla="*/ 41 w 41"/>
                <a:gd name="T3" fmla="*/ 19 h 27"/>
                <a:gd name="T4" fmla="*/ 15 w 41"/>
                <a:gd name="T5" fmla="*/ 27 h 27"/>
                <a:gd name="T6" fmla="*/ 0 w 41"/>
                <a:gd name="T7" fmla="*/ 5 h 27"/>
                <a:gd name="T8" fmla="*/ 27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27" y="0"/>
                  </a:moveTo>
                  <a:lnTo>
                    <a:pt x="41" y="19"/>
                  </a:lnTo>
                  <a:lnTo>
                    <a:pt x="15" y="27"/>
                  </a:lnTo>
                  <a:lnTo>
                    <a:pt x="0" y="5"/>
                  </a:lnTo>
                  <a:lnTo>
                    <a:pt x="27" y="0"/>
                  </a:lnTo>
                  <a:close/>
                </a:path>
              </a:pathLst>
            </a:custGeom>
            <a:solidFill>
              <a:srgbClr val="FFFFFF"/>
            </a:solidFill>
            <a:ln w="1270">
              <a:solidFill>
                <a:srgbClr val="000000"/>
              </a:solidFill>
              <a:round/>
              <a:headEnd/>
              <a:tailEnd/>
            </a:ln>
          </p:spPr>
          <p:txBody>
            <a:bodyPr/>
            <a:lstStyle/>
            <a:p>
              <a:endParaRPr lang="en-GB" dirty="0"/>
            </a:p>
          </p:txBody>
        </p:sp>
        <p:sp>
          <p:nvSpPr>
            <p:cNvPr id="9505" name="Freeform 47"/>
            <p:cNvSpPr>
              <a:spLocks noChangeAspect="1"/>
            </p:cNvSpPr>
            <p:nvPr/>
          </p:nvSpPr>
          <p:spPr bwMode="auto">
            <a:xfrm>
              <a:off x="2049" y="1495"/>
              <a:ext cx="2" cy="32"/>
            </a:xfrm>
            <a:custGeom>
              <a:avLst/>
              <a:gdLst>
                <a:gd name="T0" fmla="*/ 0 w 3"/>
                <a:gd name="T1" fmla="*/ 57 h 57"/>
                <a:gd name="T2" fmla="*/ 0 w 3"/>
                <a:gd name="T3" fmla="*/ 7 h 57"/>
                <a:gd name="T4" fmla="*/ 3 w 3"/>
                <a:gd name="T5" fmla="*/ 0 h 57"/>
                <a:gd name="T6" fmla="*/ 0 60000 65536"/>
                <a:gd name="T7" fmla="*/ 0 60000 65536"/>
                <a:gd name="T8" fmla="*/ 0 60000 65536"/>
                <a:gd name="T9" fmla="*/ 0 w 3"/>
                <a:gd name="T10" fmla="*/ 0 h 57"/>
                <a:gd name="T11" fmla="*/ 3 w 3"/>
                <a:gd name="T12" fmla="*/ 57 h 57"/>
              </a:gdLst>
              <a:ahLst/>
              <a:cxnLst>
                <a:cxn ang="T6">
                  <a:pos x="T0" y="T1"/>
                </a:cxn>
                <a:cxn ang="T7">
                  <a:pos x="T2" y="T3"/>
                </a:cxn>
                <a:cxn ang="T8">
                  <a:pos x="T4" y="T5"/>
                </a:cxn>
              </a:cxnLst>
              <a:rect l="T9" t="T10" r="T11" b="T12"/>
              <a:pathLst>
                <a:path w="3" h="57">
                  <a:moveTo>
                    <a:pt x="0" y="57"/>
                  </a:moveTo>
                  <a:lnTo>
                    <a:pt x="0" y="7"/>
                  </a:lnTo>
                  <a:lnTo>
                    <a:pt x="3" y="0"/>
                  </a:lnTo>
                </a:path>
              </a:pathLst>
            </a:custGeom>
            <a:noFill/>
            <a:ln w="1270">
              <a:solidFill>
                <a:srgbClr val="000000"/>
              </a:solidFill>
              <a:round/>
              <a:headEnd/>
              <a:tailEnd/>
            </a:ln>
          </p:spPr>
          <p:txBody>
            <a:bodyPr/>
            <a:lstStyle/>
            <a:p>
              <a:endParaRPr lang="en-GB" dirty="0"/>
            </a:p>
          </p:txBody>
        </p:sp>
        <p:sp>
          <p:nvSpPr>
            <p:cNvPr id="9506" name="Freeform 48"/>
            <p:cNvSpPr>
              <a:spLocks noChangeAspect="1"/>
            </p:cNvSpPr>
            <p:nvPr/>
          </p:nvSpPr>
          <p:spPr bwMode="auto">
            <a:xfrm>
              <a:off x="2031" y="1495"/>
              <a:ext cx="18" cy="23"/>
            </a:xfrm>
            <a:custGeom>
              <a:avLst/>
              <a:gdLst>
                <a:gd name="T0" fmla="*/ 0 w 41"/>
                <a:gd name="T1" fmla="*/ 43 h 43"/>
                <a:gd name="T2" fmla="*/ 36 w 41"/>
                <a:gd name="T3" fmla="*/ 7 h 43"/>
                <a:gd name="T4" fmla="*/ 41 w 41"/>
                <a:gd name="T5" fmla="*/ 0 h 43"/>
                <a:gd name="T6" fmla="*/ 0 60000 65536"/>
                <a:gd name="T7" fmla="*/ 0 60000 65536"/>
                <a:gd name="T8" fmla="*/ 0 60000 65536"/>
                <a:gd name="T9" fmla="*/ 0 w 41"/>
                <a:gd name="T10" fmla="*/ 0 h 43"/>
                <a:gd name="T11" fmla="*/ 41 w 41"/>
                <a:gd name="T12" fmla="*/ 43 h 43"/>
              </a:gdLst>
              <a:ahLst/>
              <a:cxnLst>
                <a:cxn ang="T6">
                  <a:pos x="T0" y="T1"/>
                </a:cxn>
                <a:cxn ang="T7">
                  <a:pos x="T2" y="T3"/>
                </a:cxn>
                <a:cxn ang="T8">
                  <a:pos x="T4" y="T5"/>
                </a:cxn>
              </a:cxnLst>
              <a:rect l="T9" t="T10" r="T11" b="T12"/>
              <a:pathLst>
                <a:path w="41" h="43">
                  <a:moveTo>
                    <a:pt x="0" y="43"/>
                  </a:moveTo>
                  <a:lnTo>
                    <a:pt x="36" y="7"/>
                  </a:lnTo>
                  <a:lnTo>
                    <a:pt x="41" y="0"/>
                  </a:lnTo>
                </a:path>
              </a:pathLst>
            </a:custGeom>
            <a:noFill/>
            <a:ln w="1270">
              <a:solidFill>
                <a:srgbClr val="000000"/>
              </a:solidFill>
              <a:round/>
              <a:headEnd/>
              <a:tailEnd/>
            </a:ln>
          </p:spPr>
          <p:txBody>
            <a:bodyPr/>
            <a:lstStyle/>
            <a:p>
              <a:endParaRPr lang="en-GB" dirty="0"/>
            </a:p>
          </p:txBody>
        </p:sp>
        <p:sp>
          <p:nvSpPr>
            <p:cNvPr id="9507" name="Freeform 49"/>
            <p:cNvSpPr>
              <a:spLocks noChangeAspect="1"/>
            </p:cNvSpPr>
            <p:nvPr/>
          </p:nvSpPr>
          <p:spPr bwMode="auto">
            <a:xfrm>
              <a:off x="2047" y="1492"/>
              <a:ext cx="4" cy="6"/>
            </a:xfrm>
            <a:custGeom>
              <a:avLst/>
              <a:gdLst>
                <a:gd name="T0" fmla="*/ 8 w 10"/>
                <a:gd name="T1" fmla="*/ 10 h 10"/>
                <a:gd name="T2" fmla="*/ 10 w 10"/>
                <a:gd name="T3" fmla="*/ 10 h 10"/>
                <a:gd name="T4" fmla="*/ 10 w 10"/>
                <a:gd name="T5" fmla="*/ 5 h 10"/>
                <a:gd name="T6" fmla="*/ 8 w 10"/>
                <a:gd name="T7" fmla="*/ 0 h 10"/>
                <a:gd name="T8" fmla="*/ 3 w 10"/>
                <a:gd name="T9" fmla="*/ 0 h 10"/>
                <a:gd name="T10" fmla="*/ 0 w 10"/>
                <a:gd name="T11" fmla="*/ 5 h 10"/>
                <a:gd name="T12" fmla="*/ 0 w 10"/>
                <a:gd name="T13" fmla="*/ 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8" y="10"/>
                  </a:moveTo>
                  <a:lnTo>
                    <a:pt x="10" y="10"/>
                  </a:lnTo>
                  <a:lnTo>
                    <a:pt x="10" y="5"/>
                  </a:lnTo>
                  <a:lnTo>
                    <a:pt x="8" y="0"/>
                  </a:lnTo>
                  <a:lnTo>
                    <a:pt x="3" y="0"/>
                  </a:lnTo>
                  <a:lnTo>
                    <a:pt x="0" y="5"/>
                  </a:lnTo>
                  <a:lnTo>
                    <a:pt x="0" y="7"/>
                  </a:lnTo>
                </a:path>
              </a:pathLst>
            </a:custGeom>
            <a:noFill/>
            <a:ln w="1270">
              <a:solidFill>
                <a:srgbClr val="000000"/>
              </a:solidFill>
              <a:round/>
              <a:headEnd/>
              <a:tailEnd/>
            </a:ln>
          </p:spPr>
          <p:txBody>
            <a:bodyPr/>
            <a:lstStyle/>
            <a:p>
              <a:endParaRPr lang="en-GB" dirty="0"/>
            </a:p>
          </p:txBody>
        </p:sp>
        <p:sp>
          <p:nvSpPr>
            <p:cNvPr id="9508" name="Line 50"/>
            <p:cNvSpPr>
              <a:spLocks noChangeAspect="1" noChangeShapeType="1"/>
            </p:cNvSpPr>
            <p:nvPr/>
          </p:nvSpPr>
          <p:spPr bwMode="auto">
            <a:xfrm>
              <a:off x="1996" y="1466"/>
              <a:ext cx="7" cy="9"/>
            </a:xfrm>
            <a:prstGeom prst="line">
              <a:avLst/>
            </a:prstGeom>
            <a:noFill/>
            <a:ln w="1270">
              <a:solidFill>
                <a:srgbClr val="000000"/>
              </a:solidFill>
              <a:round/>
              <a:headEnd/>
              <a:tailEnd/>
            </a:ln>
          </p:spPr>
          <p:txBody>
            <a:bodyPr/>
            <a:lstStyle/>
            <a:p>
              <a:endParaRPr lang="en-US" dirty="0"/>
            </a:p>
          </p:txBody>
        </p:sp>
      </p:grpSp>
      <p:grpSp>
        <p:nvGrpSpPr>
          <p:cNvPr id="5" name="Group 51"/>
          <p:cNvGrpSpPr>
            <a:grpSpLocks/>
          </p:cNvGrpSpPr>
          <p:nvPr/>
        </p:nvGrpSpPr>
        <p:grpSpPr bwMode="auto">
          <a:xfrm>
            <a:off x="4146550" y="1663700"/>
            <a:ext cx="465138" cy="1123950"/>
            <a:chOff x="2612" y="1048"/>
            <a:chExt cx="293" cy="708"/>
          </a:xfrm>
        </p:grpSpPr>
        <p:sp>
          <p:nvSpPr>
            <p:cNvPr id="9440" name="Freeform 52"/>
            <p:cNvSpPr>
              <a:spLocks noChangeAspect="1"/>
            </p:cNvSpPr>
            <p:nvPr/>
          </p:nvSpPr>
          <p:spPr bwMode="auto">
            <a:xfrm>
              <a:off x="2719" y="1437"/>
              <a:ext cx="124" cy="73"/>
            </a:xfrm>
            <a:custGeom>
              <a:avLst/>
              <a:gdLst>
                <a:gd name="T0" fmla="*/ 62 w 254"/>
                <a:gd name="T1" fmla="*/ 0 h 127"/>
                <a:gd name="T2" fmla="*/ 0 w 254"/>
                <a:gd name="T3" fmla="*/ 110 h 127"/>
                <a:gd name="T4" fmla="*/ 194 w 254"/>
                <a:gd name="T5" fmla="*/ 127 h 127"/>
                <a:gd name="T6" fmla="*/ 254 w 254"/>
                <a:gd name="T7" fmla="*/ 14 h 127"/>
                <a:gd name="T8" fmla="*/ 170 w 254"/>
                <a:gd name="T9" fmla="*/ 0 h 127"/>
                <a:gd name="T10" fmla="*/ 0 60000 65536"/>
                <a:gd name="T11" fmla="*/ 0 60000 65536"/>
                <a:gd name="T12" fmla="*/ 0 60000 65536"/>
                <a:gd name="T13" fmla="*/ 0 60000 65536"/>
                <a:gd name="T14" fmla="*/ 0 60000 65536"/>
                <a:gd name="T15" fmla="*/ 0 w 254"/>
                <a:gd name="T16" fmla="*/ 0 h 127"/>
                <a:gd name="T17" fmla="*/ 254 w 254"/>
                <a:gd name="T18" fmla="*/ 127 h 127"/>
              </a:gdLst>
              <a:ahLst/>
              <a:cxnLst>
                <a:cxn ang="T10">
                  <a:pos x="T0" y="T1"/>
                </a:cxn>
                <a:cxn ang="T11">
                  <a:pos x="T2" y="T3"/>
                </a:cxn>
                <a:cxn ang="T12">
                  <a:pos x="T4" y="T5"/>
                </a:cxn>
                <a:cxn ang="T13">
                  <a:pos x="T6" y="T7"/>
                </a:cxn>
                <a:cxn ang="T14">
                  <a:pos x="T8" y="T9"/>
                </a:cxn>
              </a:cxnLst>
              <a:rect l="T15" t="T16" r="T17" b="T18"/>
              <a:pathLst>
                <a:path w="254" h="127">
                  <a:moveTo>
                    <a:pt x="62" y="0"/>
                  </a:moveTo>
                  <a:lnTo>
                    <a:pt x="0" y="110"/>
                  </a:lnTo>
                  <a:lnTo>
                    <a:pt x="194" y="127"/>
                  </a:lnTo>
                  <a:lnTo>
                    <a:pt x="254" y="14"/>
                  </a:lnTo>
                  <a:lnTo>
                    <a:pt x="170" y="0"/>
                  </a:lnTo>
                </a:path>
              </a:pathLst>
            </a:custGeom>
            <a:gradFill rotWithShape="0">
              <a:gsLst>
                <a:gs pos="0">
                  <a:srgbClr val="767647"/>
                </a:gs>
                <a:gs pos="100000">
                  <a:srgbClr val="FFFF99"/>
                </a:gs>
              </a:gsLst>
              <a:lin ang="5400000" scaled="1"/>
            </a:gradFill>
            <a:ln w="1270">
              <a:noFill/>
              <a:round/>
              <a:headEnd/>
              <a:tailEnd/>
            </a:ln>
          </p:spPr>
          <p:txBody>
            <a:bodyPr/>
            <a:lstStyle/>
            <a:p>
              <a:endParaRPr lang="en-GB" dirty="0"/>
            </a:p>
          </p:txBody>
        </p:sp>
        <p:sp>
          <p:nvSpPr>
            <p:cNvPr id="9441" name="Freeform 53"/>
            <p:cNvSpPr>
              <a:spLocks noChangeAspect="1"/>
            </p:cNvSpPr>
            <p:nvPr/>
          </p:nvSpPr>
          <p:spPr bwMode="auto">
            <a:xfrm>
              <a:off x="2612" y="1048"/>
              <a:ext cx="189" cy="389"/>
            </a:xfrm>
            <a:custGeom>
              <a:avLst/>
              <a:gdLst>
                <a:gd name="T0" fmla="*/ 223 w 393"/>
                <a:gd name="T1" fmla="*/ 5 h 684"/>
                <a:gd name="T2" fmla="*/ 393 w 393"/>
                <a:gd name="T3" fmla="*/ 684 h 684"/>
                <a:gd name="T4" fmla="*/ 223 w 393"/>
                <a:gd name="T5" fmla="*/ 684 h 684"/>
                <a:gd name="T6" fmla="*/ 0 w 393"/>
                <a:gd name="T7" fmla="*/ 10 h 684"/>
                <a:gd name="T8" fmla="*/ 221 w 393"/>
                <a:gd name="T9" fmla="*/ 0 h 684"/>
                <a:gd name="T10" fmla="*/ 0 60000 65536"/>
                <a:gd name="T11" fmla="*/ 0 60000 65536"/>
                <a:gd name="T12" fmla="*/ 0 60000 65536"/>
                <a:gd name="T13" fmla="*/ 0 60000 65536"/>
                <a:gd name="T14" fmla="*/ 0 60000 65536"/>
                <a:gd name="T15" fmla="*/ 0 w 393"/>
                <a:gd name="T16" fmla="*/ 0 h 684"/>
                <a:gd name="T17" fmla="*/ 393 w 393"/>
                <a:gd name="T18" fmla="*/ 684 h 684"/>
              </a:gdLst>
              <a:ahLst/>
              <a:cxnLst>
                <a:cxn ang="T10">
                  <a:pos x="T0" y="T1"/>
                </a:cxn>
                <a:cxn ang="T11">
                  <a:pos x="T2" y="T3"/>
                </a:cxn>
                <a:cxn ang="T12">
                  <a:pos x="T4" y="T5"/>
                </a:cxn>
                <a:cxn ang="T13">
                  <a:pos x="T6" y="T7"/>
                </a:cxn>
                <a:cxn ang="T14">
                  <a:pos x="T8" y="T9"/>
                </a:cxn>
              </a:cxnLst>
              <a:rect l="T15" t="T16" r="T17" b="T18"/>
              <a:pathLst>
                <a:path w="393" h="684">
                  <a:moveTo>
                    <a:pt x="223" y="5"/>
                  </a:moveTo>
                  <a:lnTo>
                    <a:pt x="393" y="684"/>
                  </a:lnTo>
                  <a:lnTo>
                    <a:pt x="223" y="684"/>
                  </a:lnTo>
                  <a:lnTo>
                    <a:pt x="0" y="10"/>
                  </a:lnTo>
                  <a:lnTo>
                    <a:pt x="221" y="0"/>
                  </a:lnTo>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GB" dirty="0"/>
            </a:p>
          </p:txBody>
        </p:sp>
        <p:sp>
          <p:nvSpPr>
            <p:cNvPr id="9442" name="Line 54"/>
            <p:cNvSpPr>
              <a:spLocks noChangeAspect="1" noChangeShapeType="1"/>
            </p:cNvSpPr>
            <p:nvPr/>
          </p:nvSpPr>
          <p:spPr bwMode="auto">
            <a:xfrm flipV="1">
              <a:off x="2635" y="1136"/>
              <a:ext cx="104" cy="1"/>
            </a:xfrm>
            <a:prstGeom prst="line">
              <a:avLst/>
            </a:prstGeom>
            <a:noFill/>
            <a:ln w="1270">
              <a:solidFill>
                <a:srgbClr val="000000"/>
              </a:solidFill>
              <a:round/>
              <a:headEnd/>
              <a:tailEnd/>
            </a:ln>
          </p:spPr>
          <p:txBody>
            <a:bodyPr/>
            <a:lstStyle/>
            <a:p>
              <a:endParaRPr lang="en-US" dirty="0"/>
            </a:p>
          </p:txBody>
        </p:sp>
        <p:sp>
          <p:nvSpPr>
            <p:cNvPr id="9443" name="Line 55"/>
            <p:cNvSpPr>
              <a:spLocks noChangeAspect="1" noChangeShapeType="1"/>
            </p:cNvSpPr>
            <p:nvPr/>
          </p:nvSpPr>
          <p:spPr bwMode="auto">
            <a:xfrm flipV="1">
              <a:off x="2660" y="1211"/>
              <a:ext cx="93" cy="3"/>
            </a:xfrm>
            <a:prstGeom prst="line">
              <a:avLst/>
            </a:prstGeom>
            <a:noFill/>
            <a:ln w="1270">
              <a:solidFill>
                <a:srgbClr val="000000"/>
              </a:solidFill>
              <a:round/>
              <a:headEnd/>
              <a:tailEnd/>
            </a:ln>
          </p:spPr>
          <p:txBody>
            <a:bodyPr/>
            <a:lstStyle/>
            <a:p>
              <a:endParaRPr lang="en-US" dirty="0"/>
            </a:p>
          </p:txBody>
        </p:sp>
        <p:sp>
          <p:nvSpPr>
            <p:cNvPr id="9444" name="Line 56"/>
            <p:cNvSpPr>
              <a:spLocks noChangeAspect="1" noChangeShapeType="1"/>
            </p:cNvSpPr>
            <p:nvPr/>
          </p:nvSpPr>
          <p:spPr bwMode="auto">
            <a:xfrm flipV="1">
              <a:off x="2676" y="1280"/>
              <a:ext cx="91" cy="2"/>
            </a:xfrm>
            <a:prstGeom prst="line">
              <a:avLst/>
            </a:prstGeom>
            <a:noFill/>
            <a:ln w="1270">
              <a:solidFill>
                <a:srgbClr val="000000"/>
              </a:solidFill>
              <a:round/>
              <a:headEnd/>
              <a:tailEnd/>
            </a:ln>
          </p:spPr>
          <p:txBody>
            <a:bodyPr/>
            <a:lstStyle/>
            <a:p>
              <a:endParaRPr lang="en-US" dirty="0"/>
            </a:p>
          </p:txBody>
        </p:sp>
        <p:sp>
          <p:nvSpPr>
            <p:cNvPr id="9445" name="Line 57"/>
            <p:cNvSpPr>
              <a:spLocks noChangeAspect="1" noChangeShapeType="1"/>
            </p:cNvSpPr>
            <p:nvPr/>
          </p:nvSpPr>
          <p:spPr bwMode="auto">
            <a:xfrm>
              <a:off x="2692" y="1340"/>
              <a:ext cx="88" cy="0"/>
            </a:xfrm>
            <a:prstGeom prst="line">
              <a:avLst/>
            </a:prstGeom>
            <a:noFill/>
            <a:ln w="1270">
              <a:solidFill>
                <a:srgbClr val="000000"/>
              </a:solidFill>
              <a:round/>
              <a:headEnd/>
              <a:tailEnd/>
            </a:ln>
          </p:spPr>
          <p:txBody>
            <a:bodyPr/>
            <a:lstStyle/>
            <a:p>
              <a:endParaRPr lang="en-US" dirty="0"/>
            </a:p>
          </p:txBody>
        </p:sp>
        <p:sp>
          <p:nvSpPr>
            <p:cNvPr id="9446" name="Freeform 58"/>
            <p:cNvSpPr>
              <a:spLocks noChangeAspect="1"/>
            </p:cNvSpPr>
            <p:nvPr/>
          </p:nvSpPr>
          <p:spPr bwMode="auto">
            <a:xfrm>
              <a:off x="2719" y="1437"/>
              <a:ext cx="82" cy="44"/>
            </a:xfrm>
            <a:custGeom>
              <a:avLst/>
              <a:gdLst>
                <a:gd name="T0" fmla="*/ 0 w 168"/>
                <a:gd name="T1" fmla="*/ 0 h 79"/>
                <a:gd name="T2" fmla="*/ 103 w 168"/>
                <a:gd name="T3" fmla="*/ 79 h 79"/>
                <a:gd name="T4" fmla="*/ 168 w 168"/>
                <a:gd name="T5" fmla="*/ 0 h 79"/>
                <a:gd name="T6" fmla="*/ 0 60000 65536"/>
                <a:gd name="T7" fmla="*/ 0 60000 65536"/>
                <a:gd name="T8" fmla="*/ 0 60000 65536"/>
                <a:gd name="T9" fmla="*/ 0 w 168"/>
                <a:gd name="T10" fmla="*/ 0 h 79"/>
                <a:gd name="T11" fmla="*/ 168 w 168"/>
                <a:gd name="T12" fmla="*/ 79 h 79"/>
              </a:gdLst>
              <a:ahLst/>
              <a:cxnLst>
                <a:cxn ang="T6">
                  <a:pos x="T0" y="T1"/>
                </a:cxn>
                <a:cxn ang="T7">
                  <a:pos x="T2" y="T3"/>
                </a:cxn>
                <a:cxn ang="T8">
                  <a:pos x="T4" y="T5"/>
                </a:cxn>
              </a:cxnLst>
              <a:rect l="T9" t="T10" r="T11" b="T12"/>
              <a:pathLst>
                <a:path w="168" h="79">
                  <a:moveTo>
                    <a:pt x="0" y="0"/>
                  </a:moveTo>
                  <a:lnTo>
                    <a:pt x="103" y="79"/>
                  </a:lnTo>
                  <a:lnTo>
                    <a:pt x="168" y="0"/>
                  </a:lnTo>
                </a:path>
              </a:pathLst>
            </a:custGeom>
            <a:noFill/>
            <a:ln w="1270">
              <a:solidFill>
                <a:srgbClr val="000000"/>
              </a:solidFill>
              <a:round/>
              <a:headEnd/>
              <a:tailEnd/>
            </a:ln>
          </p:spPr>
          <p:txBody>
            <a:bodyPr/>
            <a:lstStyle/>
            <a:p>
              <a:endParaRPr lang="en-GB" dirty="0"/>
            </a:p>
          </p:txBody>
        </p:sp>
        <p:sp>
          <p:nvSpPr>
            <p:cNvPr id="9447" name="Freeform 59"/>
            <p:cNvSpPr>
              <a:spLocks noChangeAspect="1"/>
            </p:cNvSpPr>
            <p:nvPr/>
          </p:nvSpPr>
          <p:spPr bwMode="auto">
            <a:xfrm>
              <a:off x="2743" y="1446"/>
              <a:ext cx="108" cy="138"/>
            </a:xfrm>
            <a:custGeom>
              <a:avLst/>
              <a:gdLst>
                <a:gd name="T0" fmla="*/ 208 w 227"/>
                <a:gd name="T1" fmla="*/ 0 h 243"/>
                <a:gd name="T2" fmla="*/ 227 w 227"/>
                <a:gd name="T3" fmla="*/ 130 h 243"/>
                <a:gd name="T4" fmla="*/ 172 w 227"/>
                <a:gd name="T5" fmla="*/ 243 h 243"/>
                <a:gd name="T6" fmla="*/ 0 w 227"/>
                <a:gd name="T7" fmla="*/ 228 h 243"/>
                <a:gd name="T8" fmla="*/ 0 60000 65536"/>
                <a:gd name="T9" fmla="*/ 0 60000 65536"/>
                <a:gd name="T10" fmla="*/ 0 60000 65536"/>
                <a:gd name="T11" fmla="*/ 0 60000 65536"/>
                <a:gd name="T12" fmla="*/ 0 w 227"/>
                <a:gd name="T13" fmla="*/ 0 h 243"/>
                <a:gd name="T14" fmla="*/ 227 w 227"/>
                <a:gd name="T15" fmla="*/ 243 h 243"/>
              </a:gdLst>
              <a:ahLst/>
              <a:cxnLst>
                <a:cxn ang="T8">
                  <a:pos x="T0" y="T1"/>
                </a:cxn>
                <a:cxn ang="T9">
                  <a:pos x="T2" y="T3"/>
                </a:cxn>
                <a:cxn ang="T10">
                  <a:pos x="T4" y="T5"/>
                </a:cxn>
                <a:cxn ang="T11">
                  <a:pos x="T6" y="T7"/>
                </a:cxn>
              </a:cxnLst>
              <a:rect l="T12" t="T13" r="T14" b="T15"/>
              <a:pathLst>
                <a:path w="227" h="243">
                  <a:moveTo>
                    <a:pt x="208" y="0"/>
                  </a:moveTo>
                  <a:lnTo>
                    <a:pt x="227" y="130"/>
                  </a:lnTo>
                  <a:lnTo>
                    <a:pt x="172" y="243"/>
                  </a:lnTo>
                  <a:lnTo>
                    <a:pt x="0" y="228"/>
                  </a:lnTo>
                </a:path>
              </a:pathLst>
            </a:custGeom>
            <a:noFill/>
            <a:ln w="1270">
              <a:solidFill>
                <a:srgbClr val="000000"/>
              </a:solidFill>
              <a:round/>
              <a:headEnd/>
              <a:tailEnd/>
            </a:ln>
          </p:spPr>
          <p:txBody>
            <a:bodyPr/>
            <a:lstStyle/>
            <a:p>
              <a:endParaRPr lang="en-GB" dirty="0"/>
            </a:p>
          </p:txBody>
        </p:sp>
        <p:sp>
          <p:nvSpPr>
            <p:cNvPr id="9448" name="Line 60"/>
            <p:cNvSpPr>
              <a:spLocks noChangeAspect="1" noChangeShapeType="1"/>
            </p:cNvSpPr>
            <p:nvPr/>
          </p:nvSpPr>
          <p:spPr bwMode="auto">
            <a:xfrm>
              <a:off x="2813" y="1510"/>
              <a:ext cx="12" cy="71"/>
            </a:xfrm>
            <a:prstGeom prst="line">
              <a:avLst/>
            </a:prstGeom>
            <a:noFill/>
            <a:ln w="1270">
              <a:solidFill>
                <a:srgbClr val="000000"/>
              </a:solidFill>
              <a:round/>
              <a:headEnd/>
              <a:tailEnd/>
            </a:ln>
          </p:spPr>
          <p:txBody>
            <a:bodyPr/>
            <a:lstStyle/>
            <a:p>
              <a:endParaRPr lang="en-US" dirty="0"/>
            </a:p>
          </p:txBody>
        </p:sp>
        <p:sp>
          <p:nvSpPr>
            <p:cNvPr id="9449" name="Freeform 61"/>
            <p:cNvSpPr>
              <a:spLocks noChangeAspect="1"/>
            </p:cNvSpPr>
            <p:nvPr/>
          </p:nvSpPr>
          <p:spPr bwMode="auto">
            <a:xfrm>
              <a:off x="2772" y="1607"/>
              <a:ext cx="95" cy="149"/>
            </a:xfrm>
            <a:custGeom>
              <a:avLst/>
              <a:gdLst>
                <a:gd name="T0" fmla="*/ 134 w 196"/>
                <a:gd name="T1" fmla="*/ 7 h 259"/>
                <a:gd name="T2" fmla="*/ 196 w 196"/>
                <a:gd name="T3" fmla="*/ 259 h 259"/>
                <a:gd name="T4" fmla="*/ 76 w 196"/>
                <a:gd name="T5" fmla="*/ 245 h 259"/>
                <a:gd name="T6" fmla="*/ 0 w 196"/>
                <a:gd name="T7" fmla="*/ 0 h 259"/>
                <a:gd name="T8" fmla="*/ 134 w 196"/>
                <a:gd name="T9" fmla="*/ 7 h 259"/>
                <a:gd name="T10" fmla="*/ 0 60000 65536"/>
                <a:gd name="T11" fmla="*/ 0 60000 65536"/>
                <a:gd name="T12" fmla="*/ 0 60000 65536"/>
                <a:gd name="T13" fmla="*/ 0 60000 65536"/>
                <a:gd name="T14" fmla="*/ 0 60000 65536"/>
                <a:gd name="T15" fmla="*/ 0 w 196"/>
                <a:gd name="T16" fmla="*/ 0 h 259"/>
                <a:gd name="T17" fmla="*/ 196 w 196"/>
                <a:gd name="T18" fmla="*/ 259 h 259"/>
              </a:gdLst>
              <a:ahLst/>
              <a:cxnLst>
                <a:cxn ang="T10">
                  <a:pos x="T0" y="T1"/>
                </a:cxn>
                <a:cxn ang="T11">
                  <a:pos x="T2" y="T3"/>
                </a:cxn>
                <a:cxn ang="T12">
                  <a:pos x="T4" y="T5"/>
                </a:cxn>
                <a:cxn ang="T13">
                  <a:pos x="T6" y="T7"/>
                </a:cxn>
                <a:cxn ang="T14">
                  <a:pos x="T8" y="T9"/>
                </a:cxn>
              </a:cxnLst>
              <a:rect l="T15" t="T16" r="T17" b="T18"/>
              <a:pathLst>
                <a:path w="196" h="259">
                  <a:moveTo>
                    <a:pt x="134" y="7"/>
                  </a:moveTo>
                  <a:lnTo>
                    <a:pt x="196" y="259"/>
                  </a:lnTo>
                  <a:lnTo>
                    <a:pt x="76" y="245"/>
                  </a:lnTo>
                  <a:lnTo>
                    <a:pt x="0" y="0"/>
                  </a:lnTo>
                  <a:lnTo>
                    <a:pt x="134" y="7"/>
                  </a:lnTo>
                  <a:close/>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GB" dirty="0"/>
            </a:p>
          </p:txBody>
        </p:sp>
        <p:sp>
          <p:nvSpPr>
            <p:cNvPr id="9450" name="Line 62"/>
            <p:cNvSpPr>
              <a:spLocks noChangeAspect="1" noChangeShapeType="1"/>
            </p:cNvSpPr>
            <p:nvPr/>
          </p:nvSpPr>
          <p:spPr bwMode="auto">
            <a:xfrm flipH="1" flipV="1">
              <a:off x="2804" y="1581"/>
              <a:ext cx="32" cy="31"/>
            </a:xfrm>
            <a:prstGeom prst="line">
              <a:avLst/>
            </a:prstGeom>
            <a:noFill/>
            <a:ln w="1270">
              <a:solidFill>
                <a:srgbClr val="000000"/>
              </a:solidFill>
              <a:round/>
              <a:headEnd/>
              <a:tailEnd/>
            </a:ln>
          </p:spPr>
          <p:txBody>
            <a:bodyPr/>
            <a:lstStyle/>
            <a:p>
              <a:endParaRPr lang="en-US" dirty="0"/>
            </a:p>
          </p:txBody>
        </p:sp>
        <p:sp>
          <p:nvSpPr>
            <p:cNvPr id="9451" name="Freeform 63"/>
            <p:cNvSpPr>
              <a:spLocks noChangeAspect="1"/>
            </p:cNvSpPr>
            <p:nvPr/>
          </p:nvSpPr>
          <p:spPr bwMode="auto">
            <a:xfrm>
              <a:off x="2765" y="1478"/>
              <a:ext cx="10" cy="6"/>
            </a:xfrm>
            <a:custGeom>
              <a:avLst/>
              <a:gdLst>
                <a:gd name="T0" fmla="*/ 19 w 19"/>
                <a:gd name="T1" fmla="*/ 10 h 10"/>
                <a:gd name="T2" fmla="*/ 12 w 19"/>
                <a:gd name="T3" fmla="*/ 0 h 10"/>
                <a:gd name="T4" fmla="*/ 0 w 19"/>
                <a:gd name="T5" fmla="*/ 0 h 10"/>
                <a:gd name="T6" fmla="*/ 7 w 19"/>
                <a:gd name="T7" fmla="*/ 10 h 10"/>
                <a:gd name="T8" fmla="*/ 19 w 19"/>
                <a:gd name="T9" fmla="*/ 1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19" y="10"/>
                  </a:moveTo>
                  <a:lnTo>
                    <a:pt x="12" y="0"/>
                  </a:lnTo>
                  <a:lnTo>
                    <a:pt x="0" y="0"/>
                  </a:lnTo>
                  <a:lnTo>
                    <a:pt x="7" y="10"/>
                  </a:lnTo>
                  <a:lnTo>
                    <a:pt x="19" y="10"/>
                  </a:lnTo>
                  <a:close/>
                </a:path>
              </a:pathLst>
            </a:custGeom>
            <a:noFill/>
            <a:ln w="1270">
              <a:solidFill>
                <a:srgbClr val="000000"/>
              </a:solidFill>
              <a:round/>
              <a:headEnd/>
              <a:tailEnd/>
            </a:ln>
          </p:spPr>
          <p:txBody>
            <a:bodyPr/>
            <a:lstStyle/>
            <a:p>
              <a:endParaRPr lang="en-GB" dirty="0"/>
            </a:p>
          </p:txBody>
        </p:sp>
        <p:sp>
          <p:nvSpPr>
            <p:cNvPr id="9452" name="Freeform 64"/>
            <p:cNvSpPr>
              <a:spLocks noChangeAspect="1"/>
            </p:cNvSpPr>
            <p:nvPr/>
          </p:nvSpPr>
          <p:spPr bwMode="auto">
            <a:xfrm>
              <a:off x="2796" y="1705"/>
              <a:ext cx="60" cy="5"/>
            </a:xfrm>
            <a:custGeom>
              <a:avLst/>
              <a:gdLst>
                <a:gd name="T0" fmla="*/ 0 w 125"/>
                <a:gd name="T1" fmla="*/ 0 h 10"/>
                <a:gd name="T2" fmla="*/ 111 w 125"/>
                <a:gd name="T3" fmla="*/ 8 h 10"/>
                <a:gd name="T4" fmla="*/ 125 w 125"/>
                <a:gd name="T5" fmla="*/ 10 h 10"/>
                <a:gd name="T6" fmla="*/ 0 60000 65536"/>
                <a:gd name="T7" fmla="*/ 0 60000 65536"/>
                <a:gd name="T8" fmla="*/ 0 60000 65536"/>
                <a:gd name="T9" fmla="*/ 0 w 125"/>
                <a:gd name="T10" fmla="*/ 0 h 10"/>
                <a:gd name="T11" fmla="*/ 125 w 125"/>
                <a:gd name="T12" fmla="*/ 10 h 10"/>
              </a:gdLst>
              <a:ahLst/>
              <a:cxnLst>
                <a:cxn ang="T6">
                  <a:pos x="T0" y="T1"/>
                </a:cxn>
                <a:cxn ang="T7">
                  <a:pos x="T2" y="T3"/>
                </a:cxn>
                <a:cxn ang="T8">
                  <a:pos x="T4" y="T5"/>
                </a:cxn>
              </a:cxnLst>
              <a:rect l="T9" t="T10" r="T11" b="T12"/>
              <a:pathLst>
                <a:path w="125" h="10">
                  <a:moveTo>
                    <a:pt x="0" y="0"/>
                  </a:moveTo>
                  <a:lnTo>
                    <a:pt x="111" y="8"/>
                  </a:lnTo>
                  <a:lnTo>
                    <a:pt x="125" y="10"/>
                  </a:lnTo>
                </a:path>
              </a:pathLst>
            </a:custGeom>
            <a:noFill/>
            <a:ln w="1270">
              <a:solidFill>
                <a:srgbClr val="000000"/>
              </a:solidFill>
              <a:round/>
              <a:headEnd/>
              <a:tailEnd/>
            </a:ln>
          </p:spPr>
          <p:txBody>
            <a:bodyPr/>
            <a:lstStyle/>
            <a:p>
              <a:endParaRPr lang="en-GB" dirty="0"/>
            </a:p>
          </p:txBody>
        </p:sp>
        <p:sp>
          <p:nvSpPr>
            <p:cNvPr id="9453" name="Line 65"/>
            <p:cNvSpPr>
              <a:spLocks noChangeAspect="1" noChangeShapeType="1"/>
            </p:cNvSpPr>
            <p:nvPr/>
          </p:nvSpPr>
          <p:spPr bwMode="auto">
            <a:xfrm>
              <a:off x="2781" y="1649"/>
              <a:ext cx="63" cy="6"/>
            </a:xfrm>
            <a:prstGeom prst="line">
              <a:avLst/>
            </a:prstGeom>
            <a:noFill/>
            <a:ln w="1270">
              <a:solidFill>
                <a:srgbClr val="000000"/>
              </a:solidFill>
              <a:round/>
              <a:headEnd/>
              <a:tailEnd/>
            </a:ln>
          </p:spPr>
          <p:txBody>
            <a:bodyPr/>
            <a:lstStyle/>
            <a:p>
              <a:endParaRPr lang="en-US" dirty="0"/>
            </a:p>
          </p:txBody>
        </p:sp>
        <p:sp>
          <p:nvSpPr>
            <p:cNvPr id="9454" name="Line 66"/>
            <p:cNvSpPr>
              <a:spLocks noChangeAspect="1" noChangeShapeType="1"/>
            </p:cNvSpPr>
            <p:nvPr/>
          </p:nvSpPr>
          <p:spPr bwMode="auto">
            <a:xfrm>
              <a:off x="2789" y="1679"/>
              <a:ext cx="62" cy="4"/>
            </a:xfrm>
            <a:prstGeom prst="line">
              <a:avLst/>
            </a:prstGeom>
            <a:noFill/>
            <a:ln w="1270">
              <a:solidFill>
                <a:srgbClr val="000000"/>
              </a:solidFill>
              <a:round/>
              <a:headEnd/>
              <a:tailEnd/>
            </a:ln>
          </p:spPr>
          <p:txBody>
            <a:bodyPr/>
            <a:lstStyle/>
            <a:p>
              <a:endParaRPr lang="en-US" dirty="0"/>
            </a:p>
          </p:txBody>
        </p:sp>
        <p:sp>
          <p:nvSpPr>
            <p:cNvPr id="9455" name="Line 67"/>
            <p:cNvSpPr>
              <a:spLocks noChangeAspect="1" noChangeShapeType="1"/>
            </p:cNvSpPr>
            <p:nvPr/>
          </p:nvSpPr>
          <p:spPr bwMode="auto">
            <a:xfrm>
              <a:off x="2801" y="1726"/>
              <a:ext cx="60" cy="8"/>
            </a:xfrm>
            <a:prstGeom prst="line">
              <a:avLst/>
            </a:prstGeom>
            <a:noFill/>
            <a:ln w="1270">
              <a:solidFill>
                <a:srgbClr val="000000"/>
              </a:solidFill>
              <a:round/>
              <a:headEnd/>
              <a:tailEnd/>
            </a:ln>
          </p:spPr>
          <p:txBody>
            <a:bodyPr/>
            <a:lstStyle/>
            <a:p>
              <a:endParaRPr lang="en-US" dirty="0"/>
            </a:p>
          </p:txBody>
        </p:sp>
        <p:sp>
          <p:nvSpPr>
            <p:cNvPr id="9456" name="Line 68"/>
            <p:cNvSpPr>
              <a:spLocks noChangeAspect="1" noChangeShapeType="1"/>
            </p:cNvSpPr>
            <p:nvPr/>
          </p:nvSpPr>
          <p:spPr bwMode="auto">
            <a:xfrm>
              <a:off x="2775" y="1622"/>
              <a:ext cx="64" cy="8"/>
            </a:xfrm>
            <a:prstGeom prst="line">
              <a:avLst/>
            </a:prstGeom>
            <a:noFill/>
            <a:ln w="1270">
              <a:solidFill>
                <a:srgbClr val="000000"/>
              </a:solidFill>
              <a:round/>
              <a:headEnd/>
              <a:tailEnd/>
            </a:ln>
          </p:spPr>
          <p:txBody>
            <a:bodyPr/>
            <a:lstStyle/>
            <a:p>
              <a:endParaRPr lang="en-US" dirty="0"/>
            </a:p>
          </p:txBody>
        </p:sp>
        <p:sp>
          <p:nvSpPr>
            <p:cNvPr id="9457" name="Line 69"/>
            <p:cNvSpPr>
              <a:spLocks noChangeAspect="1" noChangeShapeType="1"/>
            </p:cNvSpPr>
            <p:nvPr/>
          </p:nvSpPr>
          <p:spPr bwMode="auto">
            <a:xfrm>
              <a:off x="2711" y="1404"/>
              <a:ext cx="85" cy="2"/>
            </a:xfrm>
            <a:prstGeom prst="line">
              <a:avLst/>
            </a:prstGeom>
            <a:noFill/>
            <a:ln w="1270">
              <a:solidFill>
                <a:srgbClr val="000000"/>
              </a:solidFill>
              <a:round/>
              <a:headEnd/>
              <a:tailEnd/>
            </a:ln>
          </p:spPr>
          <p:txBody>
            <a:bodyPr/>
            <a:lstStyle/>
            <a:p>
              <a:endParaRPr lang="en-US" dirty="0"/>
            </a:p>
          </p:txBody>
        </p:sp>
        <p:sp>
          <p:nvSpPr>
            <p:cNvPr id="9458" name="Line 70"/>
            <p:cNvSpPr>
              <a:spLocks noChangeAspect="1" noChangeShapeType="1"/>
            </p:cNvSpPr>
            <p:nvPr/>
          </p:nvSpPr>
          <p:spPr bwMode="auto">
            <a:xfrm flipV="1">
              <a:off x="2772" y="1579"/>
              <a:ext cx="11" cy="28"/>
            </a:xfrm>
            <a:prstGeom prst="line">
              <a:avLst/>
            </a:prstGeom>
            <a:noFill/>
            <a:ln w="1270">
              <a:solidFill>
                <a:srgbClr val="000000"/>
              </a:solidFill>
              <a:round/>
              <a:headEnd/>
              <a:tailEnd/>
            </a:ln>
          </p:spPr>
          <p:txBody>
            <a:bodyPr/>
            <a:lstStyle/>
            <a:p>
              <a:endParaRPr lang="en-US" dirty="0"/>
            </a:p>
          </p:txBody>
        </p:sp>
        <p:sp>
          <p:nvSpPr>
            <p:cNvPr id="9459" name="Freeform 71"/>
            <p:cNvSpPr>
              <a:spLocks noChangeAspect="1"/>
            </p:cNvSpPr>
            <p:nvPr/>
          </p:nvSpPr>
          <p:spPr bwMode="auto">
            <a:xfrm>
              <a:off x="2828" y="1496"/>
              <a:ext cx="23" cy="30"/>
            </a:xfrm>
            <a:custGeom>
              <a:avLst/>
              <a:gdLst>
                <a:gd name="T0" fmla="*/ 44 w 44"/>
                <a:gd name="T1" fmla="*/ 19 h 53"/>
                <a:gd name="T2" fmla="*/ 24 w 44"/>
                <a:gd name="T3" fmla="*/ 0 h 53"/>
                <a:gd name="T4" fmla="*/ 8 w 44"/>
                <a:gd name="T5" fmla="*/ 29 h 53"/>
                <a:gd name="T6" fmla="*/ 0 w 44"/>
                <a:gd name="T7" fmla="*/ 53 h 53"/>
                <a:gd name="T8" fmla="*/ 3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44" y="19"/>
                  </a:moveTo>
                  <a:lnTo>
                    <a:pt x="24" y="0"/>
                  </a:lnTo>
                  <a:lnTo>
                    <a:pt x="8" y="29"/>
                  </a:lnTo>
                  <a:lnTo>
                    <a:pt x="0" y="53"/>
                  </a:lnTo>
                  <a:lnTo>
                    <a:pt x="3" y="53"/>
                  </a:lnTo>
                </a:path>
              </a:pathLst>
            </a:custGeom>
            <a:noFill/>
            <a:ln w="1270">
              <a:solidFill>
                <a:srgbClr val="000000"/>
              </a:solidFill>
              <a:round/>
              <a:headEnd/>
              <a:tailEnd/>
            </a:ln>
          </p:spPr>
          <p:txBody>
            <a:bodyPr/>
            <a:lstStyle/>
            <a:p>
              <a:endParaRPr lang="en-GB" dirty="0"/>
            </a:p>
          </p:txBody>
        </p:sp>
        <p:sp>
          <p:nvSpPr>
            <p:cNvPr id="9460" name="Freeform 72"/>
            <p:cNvSpPr>
              <a:spLocks noChangeAspect="1"/>
            </p:cNvSpPr>
            <p:nvPr/>
          </p:nvSpPr>
          <p:spPr bwMode="auto">
            <a:xfrm>
              <a:off x="2769" y="1532"/>
              <a:ext cx="30" cy="4"/>
            </a:xfrm>
            <a:custGeom>
              <a:avLst/>
              <a:gdLst>
                <a:gd name="T0" fmla="*/ 7 w 60"/>
                <a:gd name="T1" fmla="*/ 9 h 9"/>
                <a:gd name="T2" fmla="*/ 60 w 60"/>
                <a:gd name="T3" fmla="*/ 4 h 9"/>
                <a:gd name="T4" fmla="*/ 0 w 60"/>
                <a:gd name="T5" fmla="*/ 0 h 9"/>
                <a:gd name="T6" fmla="*/ 0 60000 65536"/>
                <a:gd name="T7" fmla="*/ 0 60000 65536"/>
                <a:gd name="T8" fmla="*/ 0 60000 65536"/>
                <a:gd name="T9" fmla="*/ 0 w 60"/>
                <a:gd name="T10" fmla="*/ 0 h 9"/>
                <a:gd name="T11" fmla="*/ 60 w 60"/>
                <a:gd name="T12" fmla="*/ 9 h 9"/>
              </a:gdLst>
              <a:ahLst/>
              <a:cxnLst>
                <a:cxn ang="T6">
                  <a:pos x="T0" y="T1"/>
                </a:cxn>
                <a:cxn ang="T7">
                  <a:pos x="T2" y="T3"/>
                </a:cxn>
                <a:cxn ang="T8">
                  <a:pos x="T4" y="T5"/>
                </a:cxn>
              </a:cxnLst>
              <a:rect l="T9" t="T10" r="T11" b="T12"/>
              <a:pathLst>
                <a:path w="60" h="9">
                  <a:moveTo>
                    <a:pt x="7" y="9"/>
                  </a:moveTo>
                  <a:lnTo>
                    <a:pt x="60" y="4"/>
                  </a:lnTo>
                  <a:lnTo>
                    <a:pt x="0" y="0"/>
                  </a:lnTo>
                </a:path>
              </a:pathLst>
            </a:custGeom>
            <a:noFill/>
            <a:ln w="1270">
              <a:solidFill>
                <a:srgbClr val="000000"/>
              </a:solidFill>
              <a:round/>
              <a:headEnd/>
              <a:tailEnd/>
            </a:ln>
          </p:spPr>
          <p:txBody>
            <a:bodyPr/>
            <a:lstStyle/>
            <a:p>
              <a:endParaRPr lang="en-GB" dirty="0"/>
            </a:p>
          </p:txBody>
        </p:sp>
        <p:sp>
          <p:nvSpPr>
            <p:cNvPr id="9461" name="Freeform 73"/>
            <p:cNvSpPr>
              <a:spLocks noChangeAspect="1"/>
            </p:cNvSpPr>
            <p:nvPr/>
          </p:nvSpPr>
          <p:spPr bwMode="auto">
            <a:xfrm>
              <a:off x="2777" y="1535"/>
              <a:ext cx="24" cy="28"/>
            </a:xfrm>
            <a:custGeom>
              <a:avLst/>
              <a:gdLst>
                <a:gd name="T0" fmla="*/ 38 w 48"/>
                <a:gd name="T1" fmla="*/ 0 h 48"/>
                <a:gd name="T2" fmla="*/ 48 w 48"/>
                <a:gd name="T3" fmla="*/ 43 h 48"/>
                <a:gd name="T4" fmla="*/ 0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38" y="0"/>
                  </a:moveTo>
                  <a:lnTo>
                    <a:pt x="48" y="43"/>
                  </a:lnTo>
                  <a:lnTo>
                    <a:pt x="0" y="48"/>
                  </a:lnTo>
                </a:path>
              </a:pathLst>
            </a:custGeom>
            <a:noFill/>
            <a:ln w="1270">
              <a:solidFill>
                <a:srgbClr val="000000"/>
              </a:solidFill>
              <a:round/>
              <a:headEnd/>
              <a:tailEnd/>
            </a:ln>
          </p:spPr>
          <p:txBody>
            <a:bodyPr/>
            <a:lstStyle/>
            <a:p>
              <a:endParaRPr lang="en-GB" dirty="0"/>
            </a:p>
          </p:txBody>
        </p:sp>
        <p:sp>
          <p:nvSpPr>
            <p:cNvPr id="9462" name="Line 74"/>
            <p:cNvSpPr>
              <a:spLocks noChangeAspect="1" noChangeShapeType="1"/>
            </p:cNvSpPr>
            <p:nvPr/>
          </p:nvSpPr>
          <p:spPr bwMode="auto">
            <a:xfrm flipV="1">
              <a:off x="2763" y="1573"/>
              <a:ext cx="14" cy="29"/>
            </a:xfrm>
            <a:prstGeom prst="line">
              <a:avLst/>
            </a:prstGeom>
            <a:noFill/>
            <a:ln w="1270">
              <a:solidFill>
                <a:srgbClr val="000000"/>
              </a:solidFill>
              <a:round/>
              <a:headEnd/>
              <a:tailEnd/>
            </a:ln>
          </p:spPr>
          <p:txBody>
            <a:bodyPr/>
            <a:lstStyle/>
            <a:p>
              <a:endParaRPr lang="en-US" dirty="0"/>
            </a:p>
          </p:txBody>
        </p:sp>
        <p:sp>
          <p:nvSpPr>
            <p:cNvPr id="9463" name="Freeform 75"/>
            <p:cNvSpPr>
              <a:spLocks noChangeAspect="1"/>
            </p:cNvSpPr>
            <p:nvPr/>
          </p:nvSpPr>
          <p:spPr bwMode="auto">
            <a:xfrm>
              <a:off x="2703" y="1504"/>
              <a:ext cx="86" cy="98"/>
            </a:xfrm>
            <a:custGeom>
              <a:avLst/>
              <a:gdLst>
                <a:gd name="T0" fmla="*/ 139 w 179"/>
                <a:gd name="T1" fmla="*/ 36 h 172"/>
                <a:gd name="T2" fmla="*/ 163 w 179"/>
                <a:gd name="T3" fmla="*/ 67 h 172"/>
                <a:gd name="T4" fmla="*/ 179 w 179"/>
                <a:gd name="T5" fmla="*/ 103 h 172"/>
                <a:gd name="T6" fmla="*/ 179 w 179"/>
                <a:gd name="T7" fmla="*/ 132 h 172"/>
                <a:gd name="T8" fmla="*/ 170 w 179"/>
                <a:gd name="T9" fmla="*/ 158 h 172"/>
                <a:gd name="T10" fmla="*/ 146 w 179"/>
                <a:gd name="T11" fmla="*/ 172 h 172"/>
                <a:gd name="T12" fmla="*/ 112 w 179"/>
                <a:gd name="T13" fmla="*/ 172 h 172"/>
                <a:gd name="T14" fmla="*/ 79 w 179"/>
                <a:gd name="T15" fmla="*/ 160 h 172"/>
                <a:gd name="T16" fmla="*/ 45 w 179"/>
                <a:gd name="T17" fmla="*/ 134 h 172"/>
                <a:gd name="T18" fmla="*/ 16 w 179"/>
                <a:gd name="T19" fmla="*/ 103 h 172"/>
                <a:gd name="T20" fmla="*/ 0 w 179"/>
                <a:gd name="T21" fmla="*/ 67 h 172"/>
                <a:gd name="T22" fmla="*/ 0 w 179"/>
                <a:gd name="T23" fmla="*/ 38 h 172"/>
                <a:gd name="T24" fmla="*/ 12 w 179"/>
                <a:gd name="T25" fmla="*/ 12 h 172"/>
                <a:gd name="T26" fmla="*/ 36 w 179"/>
                <a:gd name="T27" fmla="*/ 0 h 172"/>
                <a:gd name="T28" fmla="*/ 67 w 179"/>
                <a:gd name="T29" fmla="*/ 0 h 172"/>
                <a:gd name="T30" fmla="*/ 103 w 179"/>
                <a:gd name="T31" fmla="*/ 9 h 172"/>
                <a:gd name="T32" fmla="*/ 139 w 179"/>
                <a:gd name="T33" fmla="*/ 36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172"/>
                <a:gd name="T53" fmla="*/ 179 w 179"/>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round/>
              <a:headEnd/>
              <a:tailEnd/>
            </a:ln>
          </p:spPr>
          <p:txBody>
            <a:bodyPr/>
            <a:lstStyle/>
            <a:p>
              <a:endParaRPr lang="en-GB" dirty="0"/>
            </a:p>
          </p:txBody>
        </p:sp>
        <p:sp>
          <p:nvSpPr>
            <p:cNvPr id="9464" name="Freeform 76"/>
            <p:cNvSpPr>
              <a:spLocks noChangeAspect="1"/>
            </p:cNvSpPr>
            <p:nvPr/>
          </p:nvSpPr>
          <p:spPr bwMode="auto">
            <a:xfrm>
              <a:off x="2727" y="1560"/>
              <a:ext cx="16" cy="13"/>
            </a:xfrm>
            <a:custGeom>
              <a:avLst/>
              <a:gdLst>
                <a:gd name="T0" fmla="*/ 24 w 32"/>
                <a:gd name="T1" fmla="*/ 2 h 24"/>
                <a:gd name="T2" fmla="*/ 32 w 32"/>
                <a:gd name="T3" fmla="*/ 24 h 24"/>
                <a:gd name="T4" fmla="*/ 8 w 32"/>
                <a:gd name="T5" fmla="*/ 19 h 24"/>
                <a:gd name="T6" fmla="*/ 0 w 32"/>
                <a:gd name="T7" fmla="*/ 0 h 24"/>
                <a:gd name="T8" fmla="*/ 24 w 32"/>
                <a:gd name="T9" fmla="*/ 2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24" y="2"/>
                  </a:moveTo>
                  <a:lnTo>
                    <a:pt x="32" y="24"/>
                  </a:lnTo>
                  <a:lnTo>
                    <a:pt x="8" y="19"/>
                  </a:lnTo>
                  <a:lnTo>
                    <a:pt x="0" y="0"/>
                  </a:lnTo>
                  <a:lnTo>
                    <a:pt x="24" y="2"/>
                  </a:lnTo>
                  <a:close/>
                </a:path>
              </a:pathLst>
            </a:custGeom>
            <a:solidFill>
              <a:srgbClr val="FFFFFF"/>
            </a:solidFill>
            <a:ln w="1270">
              <a:solidFill>
                <a:srgbClr val="000000"/>
              </a:solidFill>
              <a:round/>
              <a:headEnd/>
              <a:tailEnd/>
            </a:ln>
          </p:spPr>
          <p:txBody>
            <a:bodyPr/>
            <a:lstStyle/>
            <a:p>
              <a:endParaRPr lang="en-GB" dirty="0"/>
            </a:p>
          </p:txBody>
        </p:sp>
        <p:sp>
          <p:nvSpPr>
            <p:cNvPr id="9465" name="Freeform 77"/>
            <p:cNvSpPr>
              <a:spLocks noChangeAspect="1"/>
            </p:cNvSpPr>
            <p:nvPr/>
          </p:nvSpPr>
          <p:spPr bwMode="auto">
            <a:xfrm>
              <a:off x="2743" y="1544"/>
              <a:ext cx="10" cy="28"/>
            </a:xfrm>
            <a:custGeom>
              <a:avLst/>
              <a:gdLst>
                <a:gd name="T0" fmla="*/ 0 w 24"/>
                <a:gd name="T1" fmla="*/ 51 h 51"/>
                <a:gd name="T2" fmla="*/ 19 w 24"/>
                <a:gd name="T3" fmla="*/ 5 h 51"/>
                <a:gd name="T4" fmla="*/ 24 w 24"/>
                <a:gd name="T5" fmla="*/ 0 h 51"/>
                <a:gd name="T6" fmla="*/ 0 60000 65536"/>
                <a:gd name="T7" fmla="*/ 0 60000 65536"/>
                <a:gd name="T8" fmla="*/ 0 60000 65536"/>
                <a:gd name="T9" fmla="*/ 0 w 24"/>
                <a:gd name="T10" fmla="*/ 0 h 51"/>
                <a:gd name="T11" fmla="*/ 24 w 24"/>
                <a:gd name="T12" fmla="*/ 51 h 51"/>
              </a:gdLst>
              <a:ahLst/>
              <a:cxnLst>
                <a:cxn ang="T6">
                  <a:pos x="T0" y="T1"/>
                </a:cxn>
                <a:cxn ang="T7">
                  <a:pos x="T2" y="T3"/>
                </a:cxn>
                <a:cxn ang="T8">
                  <a:pos x="T4" y="T5"/>
                </a:cxn>
              </a:cxnLst>
              <a:rect l="T9" t="T10" r="T11" b="T12"/>
              <a:pathLst>
                <a:path w="24" h="51">
                  <a:moveTo>
                    <a:pt x="0" y="51"/>
                  </a:moveTo>
                  <a:lnTo>
                    <a:pt x="19" y="5"/>
                  </a:lnTo>
                  <a:lnTo>
                    <a:pt x="24" y="0"/>
                  </a:lnTo>
                </a:path>
              </a:pathLst>
            </a:custGeom>
            <a:noFill/>
            <a:ln w="1270">
              <a:solidFill>
                <a:srgbClr val="000000"/>
              </a:solidFill>
              <a:round/>
              <a:headEnd/>
              <a:tailEnd/>
            </a:ln>
          </p:spPr>
          <p:txBody>
            <a:bodyPr/>
            <a:lstStyle/>
            <a:p>
              <a:endParaRPr lang="en-GB" dirty="0"/>
            </a:p>
          </p:txBody>
        </p:sp>
        <p:sp>
          <p:nvSpPr>
            <p:cNvPr id="9466" name="Freeform 78"/>
            <p:cNvSpPr>
              <a:spLocks noChangeAspect="1"/>
            </p:cNvSpPr>
            <p:nvPr/>
          </p:nvSpPr>
          <p:spPr bwMode="auto">
            <a:xfrm>
              <a:off x="2729" y="1541"/>
              <a:ext cx="24" cy="18"/>
            </a:xfrm>
            <a:custGeom>
              <a:avLst/>
              <a:gdLst>
                <a:gd name="T0" fmla="*/ 0 w 48"/>
                <a:gd name="T1" fmla="*/ 32 h 32"/>
                <a:gd name="T2" fmla="*/ 41 w 48"/>
                <a:gd name="T3" fmla="*/ 8 h 32"/>
                <a:gd name="T4" fmla="*/ 48 w 48"/>
                <a:gd name="T5" fmla="*/ 0 h 32"/>
                <a:gd name="T6" fmla="*/ 0 60000 65536"/>
                <a:gd name="T7" fmla="*/ 0 60000 65536"/>
                <a:gd name="T8" fmla="*/ 0 60000 65536"/>
                <a:gd name="T9" fmla="*/ 0 w 48"/>
                <a:gd name="T10" fmla="*/ 0 h 32"/>
                <a:gd name="T11" fmla="*/ 48 w 48"/>
                <a:gd name="T12" fmla="*/ 32 h 32"/>
              </a:gdLst>
              <a:ahLst/>
              <a:cxnLst>
                <a:cxn ang="T6">
                  <a:pos x="T0" y="T1"/>
                </a:cxn>
                <a:cxn ang="T7">
                  <a:pos x="T2" y="T3"/>
                </a:cxn>
                <a:cxn ang="T8">
                  <a:pos x="T4" y="T5"/>
                </a:cxn>
              </a:cxnLst>
              <a:rect l="T9" t="T10" r="T11" b="T12"/>
              <a:pathLst>
                <a:path w="48" h="32">
                  <a:moveTo>
                    <a:pt x="0" y="32"/>
                  </a:moveTo>
                  <a:lnTo>
                    <a:pt x="41" y="8"/>
                  </a:lnTo>
                  <a:lnTo>
                    <a:pt x="48" y="0"/>
                  </a:lnTo>
                </a:path>
              </a:pathLst>
            </a:custGeom>
            <a:noFill/>
            <a:ln w="1270">
              <a:solidFill>
                <a:srgbClr val="000000"/>
              </a:solidFill>
              <a:round/>
              <a:headEnd/>
              <a:tailEnd/>
            </a:ln>
          </p:spPr>
          <p:txBody>
            <a:bodyPr/>
            <a:lstStyle/>
            <a:p>
              <a:endParaRPr lang="en-GB" dirty="0"/>
            </a:p>
          </p:txBody>
        </p:sp>
        <p:sp>
          <p:nvSpPr>
            <p:cNvPr id="9467" name="Freeform 79"/>
            <p:cNvSpPr>
              <a:spLocks noChangeAspect="1"/>
            </p:cNvSpPr>
            <p:nvPr/>
          </p:nvSpPr>
          <p:spPr bwMode="auto">
            <a:xfrm>
              <a:off x="2749" y="1541"/>
              <a:ext cx="7" cy="4"/>
            </a:xfrm>
            <a:custGeom>
              <a:avLst/>
              <a:gdLst>
                <a:gd name="T0" fmla="*/ 7 w 14"/>
                <a:gd name="T1" fmla="*/ 8 h 8"/>
                <a:gd name="T2" fmla="*/ 12 w 14"/>
                <a:gd name="T3" fmla="*/ 8 h 8"/>
                <a:gd name="T4" fmla="*/ 14 w 14"/>
                <a:gd name="T5" fmla="*/ 5 h 8"/>
                <a:gd name="T6" fmla="*/ 10 w 14"/>
                <a:gd name="T7" fmla="*/ 0 h 8"/>
                <a:gd name="T8" fmla="*/ 7 w 14"/>
                <a:gd name="T9" fmla="*/ 0 h 8"/>
                <a:gd name="T10" fmla="*/ 2 w 14"/>
                <a:gd name="T11" fmla="*/ 0 h 8"/>
                <a:gd name="T12" fmla="*/ 0 w 14"/>
                <a:gd name="T13" fmla="*/ 3 h 8"/>
                <a:gd name="T14" fmla="*/ 0 w 14"/>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round/>
              <a:headEnd/>
              <a:tailEnd/>
            </a:ln>
          </p:spPr>
          <p:txBody>
            <a:bodyPr/>
            <a:lstStyle/>
            <a:p>
              <a:endParaRPr lang="en-GB" dirty="0"/>
            </a:p>
          </p:txBody>
        </p:sp>
        <p:sp>
          <p:nvSpPr>
            <p:cNvPr id="9468" name="Line 80"/>
            <p:cNvSpPr>
              <a:spLocks noChangeAspect="1" noChangeShapeType="1"/>
            </p:cNvSpPr>
            <p:nvPr/>
          </p:nvSpPr>
          <p:spPr bwMode="auto">
            <a:xfrm>
              <a:off x="2719" y="1499"/>
              <a:ext cx="0" cy="5"/>
            </a:xfrm>
            <a:prstGeom prst="line">
              <a:avLst/>
            </a:prstGeom>
            <a:noFill/>
            <a:ln w="1270">
              <a:solidFill>
                <a:srgbClr val="000000"/>
              </a:solidFill>
              <a:round/>
              <a:headEnd/>
              <a:tailEnd/>
            </a:ln>
          </p:spPr>
          <p:txBody>
            <a:bodyPr/>
            <a:lstStyle/>
            <a:p>
              <a:endParaRPr lang="en-US" dirty="0"/>
            </a:p>
          </p:txBody>
        </p:sp>
        <p:sp>
          <p:nvSpPr>
            <p:cNvPr id="9469" name="Freeform 81"/>
            <p:cNvSpPr>
              <a:spLocks noChangeAspect="1"/>
            </p:cNvSpPr>
            <p:nvPr/>
          </p:nvSpPr>
          <p:spPr bwMode="auto">
            <a:xfrm>
              <a:off x="2823" y="1505"/>
              <a:ext cx="82" cy="65"/>
            </a:xfrm>
            <a:custGeom>
              <a:avLst/>
              <a:gdLst>
                <a:gd name="T0" fmla="*/ 77 w 168"/>
                <a:gd name="T1" fmla="*/ 2 h 113"/>
                <a:gd name="T2" fmla="*/ 44 w 168"/>
                <a:gd name="T3" fmla="*/ 12 h 113"/>
                <a:gd name="T4" fmla="*/ 20 w 168"/>
                <a:gd name="T5" fmla="*/ 29 h 113"/>
                <a:gd name="T6" fmla="*/ 5 w 168"/>
                <a:gd name="T7" fmla="*/ 50 h 113"/>
                <a:gd name="T8" fmla="*/ 0 w 168"/>
                <a:gd name="T9" fmla="*/ 72 h 113"/>
                <a:gd name="T10" fmla="*/ 12 w 168"/>
                <a:gd name="T11" fmla="*/ 94 h 113"/>
                <a:gd name="T12" fmla="*/ 32 w 168"/>
                <a:gd name="T13" fmla="*/ 106 h 113"/>
                <a:gd name="T14" fmla="*/ 60 w 168"/>
                <a:gd name="T15" fmla="*/ 113 h 113"/>
                <a:gd name="T16" fmla="*/ 94 w 168"/>
                <a:gd name="T17" fmla="*/ 110 h 113"/>
                <a:gd name="T18" fmla="*/ 128 w 168"/>
                <a:gd name="T19" fmla="*/ 98 h 113"/>
                <a:gd name="T20" fmla="*/ 152 w 168"/>
                <a:gd name="T21" fmla="*/ 84 h 113"/>
                <a:gd name="T22" fmla="*/ 166 w 168"/>
                <a:gd name="T23" fmla="*/ 62 h 113"/>
                <a:gd name="T24" fmla="*/ 168 w 168"/>
                <a:gd name="T25" fmla="*/ 38 h 113"/>
                <a:gd name="T26" fmla="*/ 159 w 168"/>
                <a:gd name="T27" fmla="*/ 19 h 113"/>
                <a:gd name="T28" fmla="*/ 137 w 168"/>
                <a:gd name="T29" fmla="*/ 5 h 113"/>
                <a:gd name="T30" fmla="*/ 108 w 168"/>
                <a:gd name="T31" fmla="*/ 0 h 113"/>
                <a:gd name="T32" fmla="*/ 77 w 168"/>
                <a:gd name="T33" fmla="*/ 2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13"/>
                <a:gd name="T53" fmla="*/ 168 w 16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round/>
              <a:headEnd/>
              <a:tailEnd/>
            </a:ln>
          </p:spPr>
          <p:txBody>
            <a:bodyPr/>
            <a:lstStyle/>
            <a:p>
              <a:endParaRPr lang="en-GB" dirty="0"/>
            </a:p>
          </p:txBody>
        </p:sp>
        <p:sp>
          <p:nvSpPr>
            <p:cNvPr id="9470" name="Freeform 82"/>
            <p:cNvSpPr>
              <a:spLocks noChangeAspect="1"/>
            </p:cNvSpPr>
            <p:nvPr/>
          </p:nvSpPr>
          <p:spPr bwMode="auto">
            <a:xfrm>
              <a:off x="2859" y="1545"/>
              <a:ext cx="16" cy="11"/>
            </a:xfrm>
            <a:custGeom>
              <a:avLst/>
              <a:gdLst>
                <a:gd name="T0" fmla="*/ 14 w 31"/>
                <a:gd name="T1" fmla="*/ 0 h 19"/>
                <a:gd name="T2" fmla="*/ 0 w 31"/>
                <a:gd name="T3" fmla="*/ 14 h 19"/>
                <a:gd name="T4" fmla="*/ 17 w 31"/>
                <a:gd name="T5" fmla="*/ 19 h 19"/>
                <a:gd name="T6" fmla="*/ 31 w 31"/>
                <a:gd name="T7" fmla="*/ 9 h 19"/>
                <a:gd name="T8" fmla="*/ 14 w 31"/>
                <a:gd name="T9" fmla="*/ 0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14" y="0"/>
                  </a:moveTo>
                  <a:lnTo>
                    <a:pt x="0" y="14"/>
                  </a:lnTo>
                  <a:lnTo>
                    <a:pt x="17" y="19"/>
                  </a:lnTo>
                  <a:lnTo>
                    <a:pt x="31" y="9"/>
                  </a:lnTo>
                  <a:lnTo>
                    <a:pt x="14" y="0"/>
                  </a:lnTo>
                  <a:close/>
                </a:path>
              </a:pathLst>
            </a:custGeom>
            <a:solidFill>
              <a:srgbClr val="FFFFFF"/>
            </a:solidFill>
            <a:ln w="1270">
              <a:solidFill>
                <a:srgbClr val="000000"/>
              </a:solidFill>
              <a:round/>
              <a:headEnd/>
              <a:tailEnd/>
            </a:ln>
          </p:spPr>
          <p:txBody>
            <a:bodyPr/>
            <a:lstStyle/>
            <a:p>
              <a:endParaRPr lang="en-GB" dirty="0"/>
            </a:p>
          </p:txBody>
        </p:sp>
        <p:sp>
          <p:nvSpPr>
            <p:cNvPr id="9471" name="Freeform 83"/>
            <p:cNvSpPr>
              <a:spLocks noChangeAspect="1"/>
            </p:cNvSpPr>
            <p:nvPr/>
          </p:nvSpPr>
          <p:spPr bwMode="auto">
            <a:xfrm>
              <a:off x="2860" y="1527"/>
              <a:ext cx="3" cy="23"/>
            </a:xfrm>
            <a:custGeom>
              <a:avLst/>
              <a:gdLst>
                <a:gd name="T0" fmla="*/ 0 w 5"/>
                <a:gd name="T1" fmla="*/ 41 h 41"/>
                <a:gd name="T2" fmla="*/ 5 w 5"/>
                <a:gd name="T3" fmla="*/ 8 h 41"/>
                <a:gd name="T4" fmla="*/ 3 w 5"/>
                <a:gd name="T5" fmla="*/ 0 h 41"/>
                <a:gd name="T6" fmla="*/ 0 60000 65536"/>
                <a:gd name="T7" fmla="*/ 0 60000 65536"/>
                <a:gd name="T8" fmla="*/ 0 60000 65536"/>
                <a:gd name="T9" fmla="*/ 0 w 5"/>
                <a:gd name="T10" fmla="*/ 0 h 41"/>
                <a:gd name="T11" fmla="*/ 5 w 5"/>
                <a:gd name="T12" fmla="*/ 41 h 41"/>
              </a:gdLst>
              <a:ahLst/>
              <a:cxnLst>
                <a:cxn ang="T6">
                  <a:pos x="T0" y="T1"/>
                </a:cxn>
                <a:cxn ang="T7">
                  <a:pos x="T2" y="T3"/>
                </a:cxn>
                <a:cxn ang="T8">
                  <a:pos x="T4" y="T5"/>
                </a:cxn>
              </a:cxnLst>
              <a:rect l="T9" t="T10" r="T11" b="T12"/>
              <a:pathLst>
                <a:path w="5" h="41">
                  <a:moveTo>
                    <a:pt x="0" y="41"/>
                  </a:moveTo>
                  <a:lnTo>
                    <a:pt x="5" y="8"/>
                  </a:lnTo>
                  <a:lnTo>
                    <a:pt x="3" y="0"/>
                  </a:lnTo>
                </a:path>
              </a:pathLst>
            </a:custGeom>
            <a:noFill/>
            <a:ln w="1270">
              <a:solidFill>
                <a:srgbClr val="000000"/>
              </a:solidFill>
              <a:round/>
              <a:headEnd/>
              <a:tailEnd/>
            </a:ln>
          </p:spPr>
          <p:txBody>
            <a:bodyPr/>
            <a:lstStyle/>
            <a:p>
              <a:endParaRPr lang="en-GB" dirty="0"/>
            </a:p>
          </p:txBody>
        </p:sp>
        <p:sp>
          <p:nvSpPr>
            <p:cNvPr id="9472" name="Freeform 84"/>
            <p:cNvSpPr>
              <a:spLocks noChangeAspect="1"/>
            </p:cNvSpPr>
            <p:nvPr/>
          </p:nvSpPr>
          <p:spPr bwMode="auto">
            <a:xfrm>
              <a:off x="2863" y="1527"/>
              <a:ext cx="9" cy="20"/>
            </a:xfrm>
            <a:custGeom>
              <a:avLst/>
              <a:gdLst>
                <a:gd name="T0" fmla="*/ 17 w 17"/>
                <a:gd name="T1" fmla="*/ 36 h 36"/>
                <a:gd name="T2" fmla="*/ 3 w 17"/>
                <a:gd name="T3" fmla="*/ 5 h 36"/>
                <a:gd name="T4" fmla="*/ 0 w 17"/>
                <a:gd name="T5" fmla="*/ 0 h 36"/>
                <a:gd name="T6" fmla="*/ 0 60000 65536"/>
                <a:gd name="T7" fmla="*/ 0 60000 65536"/>
                <a:gd name="T8" fmla="*/ 0 60000 65536"/>
                <a:gd name="T9" fmla="*/ 0 w 17"/>
                <a:gd name="T10" fmla="*/ 0 h 36"/>
                <a:gd name="T11" fmla="*/ 17 w 17"/>
                <a:gd name="T12" fmla="*/ 36 h 36"/>
              </a:gdLst>
              <a:ahLst/>
              <a:cxnLst>
                <a:cxn ang="T6">
                  <a:pos x="T0" y="T1"/>
                </a:cxn>
                <a:cxn ang="T7">
                  <a:pos x="T2" y="T3"/>
                </a:cxn>
                <a:cxn ang="T8">
                  <a:pos x="T4" y="T5"/>
                </a:cxn>
              </a:cxnLst>
              <a:rect l="T9" t="T10" r="T11" b="T12"/>
              <a:pathLst>
                <a:path w="17" h="36">
                  <a:moveTo>
                    <a:pt x="17" y="36"/>
                  </a:moveTo>
                  <a:lnTo>
                    <a:pt x="3" y="5"/>
                  </a:lnTo>
                  <a:lnTo>
                    <a:pt x="0" y="0"/>
                  </a:lnTo>
                </a:path>
              </a:pathLst>
            </a:custGeom>
            <a:noFill/>
            <a:ln w="1270">
              <a:solidFill>
                <a:srgbClr val="000000"/>
              </a:solidFill>
              <a:round/>
              <a:headEnd/>
              <a:tailEnd/>
            </a:ln>
          </p:spPr>
          <p:txBody>
            <a:bodyPr/>
            <a:lstStyle/>
            <a:p>
              <a:endParaRPr lang="en-GB" dirty="0"/>
            </a:p>
          </p:txBody>
        </p:sp>
        <p:sp>
          <p:nvSpPr>
            <p:cNvPr id="9473" name="Freeform 85"/>
            <p:cNvSpPr>
              <a:spLocks noChangeAspect="1"/>
            </p:cNvSpPr>
            <p:nvPr/>
          </p:nvSpPr>
          <p:spPr bwMode="auto">
            <a:xfrm>
              <a:off x="2860" y="1524"/>
              <a:ext cx="5" cy="5"/>
            </a:xfrm>
            <a:custGeom>
              <a:avLst/>
              <a:gdLst>
                <a:gd name="T0" fmla="*/ 3 w 10"/>
                <a:gd name="T1" fmla="*/ 7 h 7"/>
                <a:gd name="T2" fmla="*/ 0 w 10"/>
                <a:gd name="T3" fmla="*/ 4 h 7"/>
                <a:gd name="T4" fmla="*/ 0 w 10"/>
                <a:gd name="T5" fmla="*/ 2 h 7"/>
                <a:gd name="T6" fmla="*/ 5 w 10"/>
                <a:gd name="T7" fmla="*/ 0 h 7"/>
                <a:gd name="T8" fmla="*/ 7 w 10"/>
                <a:gd name="T9" fmla="*/ 2 h 7"/>
                <a:gd name="T10" fmla="*/ 10 w 10"/>
                <a:gd name="T11" fmla="*/ 4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3" y="7"/>
                  </a:moveTo>
                  <a:lnTo>
                    <a:pt x="0" y="4"/>
                  </a:lnTo>
                  <a:lnTo>
                    <a:pt x="0" y="2"/>
                  </a:lnTo>
                  <a:lnTo>
                    <a:pt x="5" y="0"/>
                  </a:lnTo>
                  <a:lnTo>
                    <a:pt x="7" y="2"/>
                  </a:lnTo>
                  <a:lnTo>
                    <a:pt x="10" y="4"/>
                  </a:lnTo>
                </a:path>
              </a:pathLst>
            </a:custGeom>
            <a:noFill/>
            <a:ln w="1270">
              <a:solidFill>
                <a:srgbClr val="000000"/>
              </a:solidFill>
              <a:round/>
              <a:headEnd/>
              <a:tailEnd/>
            </a:ln>
          </p:spPr>
          <p:txBody>
            <a:bodyPr/>
            <a:lstStyle/>
            <a:p>
              <a:endParaRPr lang="en-GB" dirty="0"/>
            </a:p>
          </p:txBody>
        </p:sp>
      </p:grpSp>
      <p:sp>
        <p:nvSpPr>
          <p:cNvPr id="9224" name="Freeform 86"/>
          <p:cNvSpPr>
            <a:spLocks noChangeAspect="1"/>
          </p:cNvSpPr>
          <p:nvPr/>
        </p:nvSpPr>
        <p:spPr bwMode="auto">
          <a:xfrm>
            <a:off x="2357438" y="4483100"/>
            <a:ext cx="123825" cy="192088"/>
          </a:xfrm>
          <a:custGeom>
            <a:avLst/>
            <a:gdLst>
              <a:gd name="T0" fmla="*/ 5 w 161"/>
              <a:gd name="T1" fmla="*/ 77 h 212"/>
              <a:gd name="T2" fmla="*/ 0 w 161"/>
              <a:gd name="T3" fmla="*/ 212 h 212"/>
              <a:gd name="T4" fmla="*/ 161 w 161"/>
              <a:gd name="T5" fmla="*/ 209 h 212"/>
              <a:gd name="T6" fmla="*/ 158 w 161"/>
              <a:gd name="T7" fmla="*/ 70 h 212"/>
              <a:gd name="T8" fmla="*/ 134 w 161"/>
              <a:gd name="T9" fmla="*/ 20 h 212"/>
              <a:gd name="T10" fmla="*/ 46 w 161"/>
              <a:gd name="T11" fmla="*/ 0 h 212"/>
              <a:gd name="T12" fmla="*/ 43 w 161"/>
              <a:gd name="T13" fmla="*/ 0 h 212"/>
              <a:gd name="T14" fmla="*/ 5 w 161"/>
              <a:gd name="T15" fmla="*/ 77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9225" name="Freeform 87"/>
          <p:cNvSpPr>
            <a:spLocks noChangeAspect="1"/>
          </p:cNvSpPr>
          <p:nvPr/>
        </p:nvSpPr>
        <p:spPr bwMode="auto">
          <a:xfrm>
            <a:off x="2360613" y="4529138"/>
            <a:ext cx="120650" cy="39687"/>
          </a:xfrm>
          <a:custGeom>
            <a:avLst/>
            <a:gdLst>
              <a:gd name="T0" fmla="*/ 158 w 158"/>
              <a:gd name="T1" fmla="*/ 21 h 43"/>
              <a:gd name="T2" fmla="*/ 134 w 158"/>
              <a:gd name="T3" fmla="*/ 5 h 43"/>
              <a:gd name="T4" fmla="*/ 79 w 158"/>
              <a:gd name="T5" fmla="*/ 0 h 43"/>
              <a:gd name="T6" fmla="*/ 21 w 158"/>
              <a:gd name="T7" fmla="*/ 5 h 43"/>
              <a:gd name="T8" fmla="*/ 0 w 158"/>
              <a:gd name="T9" fmla="*/ 21 h 43"/>
              <a:gd name="T10" fmla="*/ 21 w 158"/>
              <a:gd name="T11" fmla="*/ 36 h 43"/>
              <a:gd name="T12" fmla="*/ 79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226" name="Freeform 88"/>
          <p:cNvSpPr>
            <a:spLocks noChangeAspect="1"/>
          </p:cNvSpPr>
          <p:nvPr/>
        </p:nvSpPr>
        <p:spPr bwMode="auto">
          <a:xfrm>
            <a:off x="2360613" y="4652963"/>
            <a:ext cx="120650" cy="39687"/>
          </a:xfrm>
          <a:custGeom>
            <a:avLst/>
            <a:gdLst>
              <a:gd name="T0" fmla="*/ 158 w 158"/>
              <a:gd name="T1" fmla="*/ 21 h 43"/>
              <a:gd name="T2" fmla="*/ 134 w 158"/>
              <a:gd name="T3" fmla="*/ 4 h 43"/>
              <a:gd name="T4" fmla="*/ 79 w 158"/>
              <a:gd name="T5" fmla="*/ 0 h 43"/>
              <a:gd name="T6" fmla="*/ 21 w 158"/>
              <a:gd name="T7" fmla="*/ 4 h 43"/>
              <a:gd name="T8" fmla="*/ 0 w 158"/>
              <a:gd name="T9" fmla="*/ 21 h 43"/>
              <a:gd name="T10" fmla="*/ 21 w 158"/>
              <a:gd name="T11" fmla="*/ 38 h 43"/>
              <a:gd name="T12" fmla="*/ 79 w 158"/>
              <a:gd name="T13" fmla="*/ 43 h 43"/>
              <a:gd name="T14" fmla="*/ 134 w 158"/>
              <a:gd name="T15" fmla="*/ 38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227" name="Freeform 89"/>
          <p:cNvSpPr>
            <a:spLocks noChangeAspect="1"/>
          </p:cNvSpPr>
          <p:nvPr/>
        </p:nvSpPr>
        <p:spPr bwMode="auto">
          <a:xfrm>
            <a:off x="2357438" y="4467225"/>
            <a:ext cx="41275" cy="204788"/>
          </a:xfrm>
          <a:custGeom>
            <a:avLst/>
            <a:gdLst>
              <a:gd name="T0" fmla="*/ 0 w 55"/>
              <a:gd name="T1" fmla="*/ 228 h 228"/>
              <a:gd name="T2" fmla="*/ 0 w 55"/>
              <a:gd name="T3" fmla="*/ 91 h 228"/>
              <a:gd name="T4" fmla="*/ 55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round/>
            <a:headEnd/>
            <a:tailEnd/>
          </a:ln>
        </p:spPr>
        <p:txBody>
          <a:bodyPr/>
          <a:lstStyle/>
          <a:p>
            <a:endParaRPr lang="en-GB" dirty="0"/>
          </a:p>
        </p:txBody>
      </p:sp>
      <p:sp>
        <p:nvSpPr>
          <p:cNvPr id="9228" name="Freeform 90"/>
          <p:cNvSpPr>
            <a:spLocks noChangeAspect="1"/>
          </p:cNvSpPr>
          <p:nvPr/>
        </p:nvSpPr>
        <p:spPr bwMode="auto">
          <a:xfrm>
            <a:off x="2438400" y="4467225"/>
            <a:ext cx="42863" cy="204788"/>
          </a:xfrm>
          <a:custGeom>
            <a:avLst/>
            <a:gdLst>
              <a:gd name="T0" fmla="*/ 53 w 53"/>
              <a:gd name="T1" fmla="*/ 228 h 228"/>
              <a:gd name="T2" fmla="*/ 53 w 53"/>
              <a:gd name="T3" fmla="*/ 228 h 228"/>
              <a:gd name="T4" fmla="*/ 53 w 53"/>
              <a:gd name="T5" fmla="*/ 91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round/>
            <a:headEnd/>
            <a:tailEnd/>
          </a:ln>
        </p:spPr>
        <p:txBody>
          <a:bodyPr/>
          <a:lstStyle/>
          <a:p>
            <a:endParaRPr lang="en-GB" dirty="0"/>
          </a:p>
        </p:txBody>
      </p:sp>
      <p:sp>
        <p:nvSpPr>
          <p:cNvPr id="9229" name="Freeform 91"/>
          <p:cNvSpPr>
            <a:spLocks noChangeAspect="1"/>
          </p:cNvSpPr>
          <p:nvPr/>
        </p:nvSpPr>
        <p:spPr bwMode="auto">
          <a:xfrm>
            <a:off x="2273300" y="4248150"/>
            <a:ext cx="350838" cy="257175"/>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9230" name="Freeform 92"/>
          <p:cNvSpPr>
            <a:spLocks noChangeAspect="1"/>
          </p:cNvSpPr>
          <p:nvPr/>
        </p:nvSpPr>
        <p:spPr bwMode="auto">
          <a:xfrm>
            <a:off x="2438400" y="4297363"/>
            <a:ext cx="63500" cy="49212"/>
          </a:xfrm>
          <a:custGeom>
            <a:avLst/>
            <a:gdLst>
              <a:gd name="T0" fmla="*/ 29 w 82"/>
              <a:gd name="T1" fmla="*/ 50 h 55"/>
              <a:gd name="T2" fmla="*/ 2 w 82"/>
              <a:gd name="T3" fmla="*/ 34 h 55"/>
              <a:gd name="T4" fmla="*/ 0 w 82"/>
              <a:gd name="T5" fmla="*/ 12 h 55"/>
              <a:gd name="T6" fmla="*/ 17 w 82"/>
              <a:gd name="T7" fmla="*/ 0 h 55"/>
              <a:gd name="T8" fmla="*/ 50 w 82"/>
              <a:gd name="T9" fmla="*/ 7 h 55"/>
              <a:gd name="T10" fmla="*/ 77 w 82"/>
              <a:gd name="T11" fmla="*/ 24 h 55"/>
              <a:gd name="T12" fmla="*/ 82 w 82"/>
              <a:gd name="T13" fmla="*/ 43 h 55"/>
              <a:gd name="T14" fmla="*/ 60 w 82"/>
              <a:gd name="T15" fmla="*/ 55 h 55"/>
              <a:gd name="T16" fmla="*/ 29 w 82"/>
              <a:gd name="T17" fmla="*/ 5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rgbClr val="C0C0C0"/>
          </a:solidFill>
          <a:ln w="1270">
            <a:solidFill>
              <a:srgbClr val="000000"/>
            </a:solidFill>
            <a:round/>
            <a:headEnd/>
            <a:tailEnd/>
          </a:ln>
        </p:spPr>
        <p:txBody>
          <a:bodyPr/>
          <a:lstStyle/>
          <a:p>
            <a:endParaRPr lang="en-GB" dirty="0"/>
          </a:p>
        </p:txBody>
      </p:sp>
      <p:sp>
        <p:nvSpPr>
          <p:cNvPr id="9231" name="Freeform 93"/>
          <p:cNvSpPr>
            <a:spLocks noChangeAspect="1"/>
          </p:cNvSpPr>
          <p:nvPr/>
        </p:nvSpPr>
        <p:spPr bwMode="auto">
          <a:xfrm>
            <a:off x="2427288" y="4318000"/>
            <a:ext cx="11112" cy="92075"/>
          </a:xfrm>
          <a:custGeom>
            <a:avLst/>
            <a:gdLst>
              <a:gd name="T0" fmla="*/ 14 w 14"/>
              <a:gd name="T1" fmla="*/ 0 h 101"/>
              <a:gd name="T2" fmla="*/ 7 w 14"/>
              <a:gd name="T3" fmla="*/ 86 h 101"/>
              <a:gd name="T4" fmla="*/ 0 w 14"/>
              <a:gd name="T5" fmla="*/ 101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round/>
            <a:headEnd/>
            <a:tailEnd/>
          </a:ln>
        </p:spPr>
        <p:txBody>
          <a:bodyPr/>
          <a:lstStyle/>
          <a:p>
            <a:endParaRPr lang="en-GB" dirty="0"/>
          </a:p>
        </p:txBody>
      </p:sp>
      <p:sp>
        <p:nvSpPr>
          <p:cNvPr id="9232" name="Freeform 94"/>
          <p:cNvSpPr>
            <a:spLocks noChangeAspect="1"/>
          </p:cNvSpPr>
          <p:nvPr/>
        </p:nvSpPr>
        <p:spPr bwMode="auto">
          <a:xfrm>
            <a:off x="2438400" y="4341813"/>
            <a:ext cx="57150" cy="76200"/>
          </a:xfrm>
          <a:custGeom>
            <a:avLst/>
            <a:gdLst>
              <a:gd name="T0" fmla="*/ 72 w 72"/>
              <a:gd name="T1" fmla="*/ 0 h 82"/>
              <a:gd name="T2" fmla="*/ 12 w 72"/>
              <a:gd name="T3" fmla="*/ 65 h 82"/>
              <a:gd name="T4" fmla="*/ 0 w 72"/>
              <a:gd name="T5" fmla="*/ 82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round/>
            <a:headEnd/>
            <a:tailEnd/>
          </a:ln>
        </p:spPr>
        <p:txBody>
          <a:bodyPr/>
          <a:lstStyle/>
          <a:p>
            <a:endParaRPr lang="en-GB" dirty="0"/>
          </a:p>
        </p:txBody>
      </p:sp>
      <p:sp>
        <p:nvSpPr>
          <p:cNvPr id="9233" name="Freeform 95"/>
          <p:cNvSpPr>
            <a:spLocks noChangeAspect="1"/>
          </p:cNvSpPr>
          <p:nvPr/>
        </p:nvSpPr>
        <p:spPr bwMode="auto">
          <a:xfrm>
            <a:off x="2425700" y="4405313"/>
            <a:ext cx="19050" cy="14287"/>
          </a:xfrm>
          <a:custGeom>
            <a:avLst/>
            <a:gdLst>
              <a:gd name="T0" fmla="*/ 5 w 24"/>
              <a:gd name="T1" fmla="*/ 0 h 17"/>
              <a:gd name="T2" fmla="*/ 0 w 24"/>
              <a:gd name="T3" fmla="*/ 2 h 17"/>
              <a:gd name="T4" fmla="*/ 0 w 24"/>
              <a:gd name="T5" fmla="*/ 12 h 17"/>
              <a:gd name="T6" fmla="*/ 7 w 24"/>
              <a:gd name="T7" fmla="*/ 17 h 17"/>
              <a:gd name="T8" fmla="*/ 17 w 24"/>
              <a:gd name="T9" fmla="*/ 17 h 17"/>
              <a:gd name="T10" fmla="*/ 24 w 24"/>
              <a:gd name="T11" fmla="*/ 12 h 17"/>
              <a:gd name="T12" fmla="*/ 24 w 24"/>
              <a:gd name="T13" fmla="*/ 7 h 17"/>
              <a:gd name="T14" fmla="*/ 24 w 24"/>
              <a:gd name="T15" fmla="*/ 5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round/>
            <a:headEnd/>
            <a:tailEnd/>
          </a:ln>
        </p:spPr>
        <p:txBody>
          <a:bodyPr/>
          <a:lstStyle/>
          <a:p>
            <a:endParaRPr lang="en-GB" dirty="0"/>
          </a:p>
        </p:txBody>
      </p:sp>
      <p:sp>
        <p:nvSpPr>
          <p:cNvPr id="9234" name="Freeform 96"/>
          <p:cNvSpPr>
            <a:spLocks noChangeAspect="1"/>
          </p:cNvSpPr>
          <p:nvPr/>
        </p:nvSpPr>
        <p:spPr bwMode="auto">
          <a:xfrm>
            <a:off x="2825750" y="4359275"/>
            <a:ext cx="125413" cy="192088"/>
          </a:xfrm>
          <a:custGeom>
            <a:avLst/>
            <a:gdLst>
              <a:gd name="T0" fmla="*/ 40 w 160"/>
              <a:gd name="T1" fmla="*/ 0 h 216"/>
              <a:gd name="T2" fmla="*/ 0 w 160"/>
              <a:gd name="T3" fmla="*/ 77 h 216"/>
              <a:gd name="T4" fmla="*/ 0 w 160"/>
              <a:gd name="T5" fmla="*/ 216 h 216"/>
              <a:gd name="T6" fmla="*/ 160 w 160"/>
              <a:gd name="T7" fmla="*/ 211 h 216"/>
              <a:gd name="T8" fmla="*/ 153 w 160"/>
              <a:gd name="T9" fmla="*/ 70 h 216"/>
              <a:gd name="T10" fmla="*/ 151 w 160"/>
              <a:gd name="T11" fmla="*/ 51 h 216"/>
              <a:gd name="T12" fmla="*/ 40 w 160"/>
              <a:gd name="T13" fmla="*/ 0 h 216"/>
              <a:gd name="T14" fmla="*/ 0 60000 65536"/>
              <a:gd name="T15" fmla="*/ 0 60000 65536"/>
              <a:gd name="T16" fmla="*/ 0 60000 65536"/>
              <a:gd name="T17" fmla="*/ 0 60000 65536"/>
              <a:gd name="T18" fmla="*/ 0 60000 65536"/>
              <a:gd name="T19" fmla="*/ 0 60000 65536"/>
              <a:gd name="T20" fmla="*/ 0 60000 65536"/>
              <a:gd name="T21" fmla="*/ 0 w 160"/>
              <a:gd name="T22" fmla="*/ 0 h 216"/>
              <a:gd name="T23" fmla="*/ 160 w 16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9235" name="Freeform 97"/>
          <p:cNvSpPr>
            <a:spLocks noChangeAspect="1"/>
          </p:cNvSpPr>
          <p:nvPr/>
        </p:nvSpPr>
        <p:spPr bwMode="auto">
          <a:xfrm>
            <a:off x="2825750" y="4403725"/>
            <a:ext cx="125413" cy="39688"/>
          </a:xfrm>
          <a:custGeom>
            <a:avLst/>
            <a:gdLst>
              <a:gd name="T0" fmla="*/ 158 w 158"/>
              <a:gd name="T1" fmla="*/ 24 h 45"/>
              <a:gd name="T2" fmla="*/ 134 w 158"/>
              <a:gd name="T3" fmla="*/ 7 h 45"/>
              <a:gd name="T4" fmla="*/ 77 w 158"/>
              <a:gd name="T5" fmla="*/ 0 h 45"/>
              <a:gd name="T6" fmla="*/ 22 w 158"/>
              <a:gd name="T7" fmla="*/ 7 h 45"/>
              <a:gd name="T8" fmla="*/ 0 w 158"/>
              <a:gd name="T9" fmla="*/ 24 h 45"/>
              <a:gd name="T10" fmla="*/ 22 w 158"/>
              <a:gd name="T11" fmla="*/ 40 h 45"/>
              <a:gd name="T12" fmla="*/ 77 w 158"/>
              <a:gd name="T13" fmla="*/ 45 h 45"/>
              <a:gd name="T14" fmla="*/ 134 w 158"/>
              <a:gd name="T15" fmla="*/ 40 h 45"/>
              <a:gd name="T16" fmla="*/ 158 w 158"/>
              <a:gd name="T17" fmla="*/ 2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5"/>
              <a:gd name="T29" fmla="*/ 158 w 15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round/>
            <a:headEnd/>
            <a:tailEnd/>
          </a:ln>
        </p:spPr>
        <p:txBody>
          <a:bodyPr/>
          <a:lstStyle/>
          <a:p>
            <a:endParaRPr lang="en-GB" dirty="0"/>
          </a:p>
        </p:txBody>
      </p:sp>
      <p:sp>
        <p:nvSpPr>
          <p:cNvPr id="9236" name="Freeform 98"/>
          <p:cNvSpPr>
            <a:spLocks noChangeAspect="1"/>
          </p:cNvSpPr>
          <p:nvPr/>
        </p:nvSpPr>
        <p:spPr bwMode="auto">
          <a:xfrm>
            <a:off x="2825750" y="4529138"/>
            <a:ext cx="125413" cy="39687"/>
          </a:xfrm>
          <a:custGeom>
            <a:avLst/>
            <a:gdLst>
              <a:gd name="T0" fmla="*/ 158 w 158"/>
              <a:gd name="T1" fmla="*/ 21 h 43"/>
              <a:gd name="T2" fmla="*/ 134 w 158"/>
              <a:gd name="T3" fmla="*/ 5 h 43"/>
              <a:gd name="T4" fmla="*/ 77 w 158"/>
              <a:gd name="T5" fmla="*/ 0 h 43"/>
              <a:gd name="T6" fmla="*/ 22 w 158"/>
              <a:gd name="T7" fmla="*/ 5 h 43"/>
              <a:gd name="T8" fmla="*/ 0 w 158"/>
              <a:gd name="T9" fmla="*/ 21 h 43"/>
              <a:gd name="T10" fmla="*/ 22 w 158"/>
              <a:gd name="T11" fmla="*/ 36 h 43"/>
              <a:gd name="T12" fmla="*/ 77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237" name="Freeform 99"/>
          <p:cNvSpPr>
            <a:spLocks noChangeAspect="1"/>
          </p:cNvSpPr>
          <p:nvPr/>
        </p:nvSpPr>
        <p:spPr bwMode="auto">
          <a:xfrm>
            <a:off x="2825750" y="4341813"/>
            <a:ext cx="42863" cy="207962"/>
          </a:xfrm>
          <a:custGeom>
            <a:avLst/>
            <a:gdLst>
              <a:gd name="T0" fmla="*/ 0 w 53"/>
              <a:gd name="T1" fmla="*/ 228 h 228"/>
              <a:gd name="T2" fmla="*/ 0 w 53"/>
              <a:gd name="T3" fmla="*/ 92 h 228"/>
              <a:gd name="T4" fmla="*/ 53 w 53"/>
              <a:gd name="T5" fmla="*/ 0 h 228"/>
              <a:gd name="T6" fmla="*/ 0 60000 65536"/>
              <a:gd name="T7" fmla="*/ 0 60000 65536"/>
              <a:gd name="T8" fmla="*/ 0 60000 65536"/>
              <a:gd name="T9" fmla="*/ 0 w 53"/>
              <a:gd name="T10" fmla="*/ 0 h 228"/>
              <a:gd name="T11" fmla="*/ 53 w 53"/>
              <a:gd name="T12" fmla="*/ 228 h 228"/>
            </a:gdLst>
            <a:ahLst/>
            <a:cxnLst>
              <a:cxn ang="T6">
                <a:pos x="T0" y="T1"/>
              </a:cxn>
              <a:cxn ang="T7">
                <a:pos x="T2" y="T3"/>
              </a:cxn>
              <a:cxn ang="T8">
                <a:pos x="T4" y="T5"/>
              </a:cxn>
            </a:cxnLst>
            <a:rect l="T9" t="T10" r="T11" b="T12"/>
            <a:pathLst>
              <a:path w="53" h="228">
                <a:moveTo>
                  <a:pt x="0" y="228"/>
                </a:moveTo>
                <a:lnTo>
                  <a:pt x="0" y="92"/>
                </a:lnTo>
                <a:lnTo>
                  <a:pt x="53" y="0"/>
                </a:lnTo>
              </a:path>
            </a:pathLst>
          </a:custGeom>
          <a:noFill/>
          <a:ln w="1270">
            <a:solidFill>
              <a:srgbClr val="000000"/>
            </a:solidFill>
            <a:round/>
            <a:headEnd/>
            <a:tailEnd/>
          </a:ln>
        </p:spPr>
        <p:txBody>
          <a:bodyPr/>
          <a:lstStyle/>
          <a:p>
            <a:endParaRPr lang="en-GB" dirty="0"/>
          </a:p>
        </p:txBody>
      </p:sp>
      <p:sp>
        <p:nvSpPr>
          <p:cNvPr id="9238" name="Freeform 100"/>
          <p:cNvSpPr>
            <a:spLocks noChangeAspect="1"/>
          </p:cNvSpPr>
          <p:nvPr/>
        </p:nvSpPr>
        <p:spPr bwMode="auto">
          <a:xfrm>
            <a:off x="2909888" y="4341813"/>
            <a:ext cx="41275" cy="207962"/>
          </a:xfrm>
          <a:custGeom>
            <a:avLst/>
            <a:gdLst>
              <a:gd name="T0" fmla="*/ 50 w 50"/>
              <a:gd name="T1" fmla="*/ 228 h 228"/>
              <a:gd name="T2" fmla="*/ 50 w 50"/>
              <a:gd name="T3" fmla="*/ 228 h 228"/>
              <a:gd name="T4" fmla="*/ 50 w 50"/>
              <a:gd name="T5" fmla="*/ 92 h 228"/>
              <a:gd name="T6" fmla="*/ 0 w 50"/>
              <a:gd name="T7" fmla="*/ 0 h 228"/>
              <a:gd name="T8" fmla="*/ 0 60000 65536"/>
              <a:gd name="T9" fmla="*/ 0 60000 65536"/>
              <a:gd name="T10" fmla="*/ 0 60000 65536"/>
              <a:gd name="T11" fmla="*/ 0 60000 65536"/>
              <a:gd name="T12" fmla="*/ 0 w 50"/>
              <a:gd name="T13" fmla="*/ 0 h 228"/>
              <a:gd name="T14" fmla="*/ 50 w 50"/>
              <a:gd name="T15" fmla="*/ 228 h 228"/>
            </a:gdLst>
            <a:ahLst/>
            <a:cxnLst>
              <a:cxn ang="T8">
                <a:pos x="T0" y="T1"/>
              </a:cxn>
              <a:cxn ang="T9">
                <a:pos x="T2" y="T3"/>
              </a:cxn>
              <a:cxn ang="T10">
                <a:pos x="T4" y="T5"/>
              </a:cxn>
              <a:cxn ang="T11">
                <a:pos x="T6" y="T7"/>
              </a:cxn>
            </a:cxnLst>
            <a:rect l="T12" t="T13" r="T14" b="T15"/>
            <a:pathLst>
              <a:path w="50" h="228">
                <a:moveTo>
                  <a:pt x="50" y="228"/>
                </a:moveTo>
                <a:lnTo>
                  <a:pt x="50" y="228"/>
                </a:lnTo>
                <a:lnTo>
                  <a:pt x="50" y="92"/>
                </a:lnTo>
                <a:lnTo>
                  <a:pt x="0" y="0"/>
                </a:lnTo>
              </a:path>
            </a:pathLst>
          </a:custGeom>
          <a:noFill/>
          <a:ln w="1270">
            <a:solidFill>
              <a:srgbClr val="000000"/>
            </a:solidFill>
            <a:round/>
            <a:headEnd/>
            <a:tailEnd/>
          </a:ln>
        </p:spPr>
        <p:txBody>
          <a:bodyPr/>
          <a:lstStyle/>
          <a:p>
            <a:endParaRPr lang="en-GB" dirty="0"/>
          </a:p>
        </p:txBody>
      </p:sp>
      <p:sp>
        <p:nvSpPr>
          <p:cNvPr id="9239" name="Freeform 101"/>
          <p:cNvSpPr>
            <a:spLocks noChangeAspect="1"/>
          </p:cNvSpPr>
          <p:nvPr/>
        </p:nvSpPr>
        <p:spPr bwMode="auto">
          <a:xfrm>
            <a:off x="2773363" y="4095750"/>
            <a:ext cx="295275" cy="314325"/>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9240" name="Freeform 102"/>
          <p:cNvSpPr>
            <a:spLocks noChangeAspect="1"/>
          </p:cNvSpPr>
          <p:nvPr/>
        </p:nvSpPr>
        <p:spPr bwMode="auto">
          <a:xfrm>
            <a:off x="2897188" y="4243388"/>
            <a:ext cx="82550" cy="44450"/>
          </a:xfrm>
          <a:custGeom>
            <a:avLst/>
            <a:gdLst>
              <a:gd name="T0" fmla="*/ 108 w 108"/>
              <a:gd name="T1" fmla="*/ 0 h 48"/>
              <a:gd name="T2" fmla="*/ 17 w 108"/>
              <a:gd name="T3" fmla="*/ 36 h 48"/>
              <a:gd name="T4" fmla="*/ 0 w 108"/>
              <a:gd name="T5" fmla="*/ 48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108" y="0"/>
                </a:moveTo>
                <a:lnTo>
                  <a:pt x="17" y="36"/>
                </a:lnTo>
                <a:lnTo>
                  <a:pt x="0" y="48"/>
                </a:lnTo>
              </a:path>
            </a:pathLst>
          </a:custGeom>
          <a:noFill/>
          <a:ln w="1270">
            <a:solidFill>
              <a:srgbClr val="000000"/>
            </a:solidFill>
            <a:round/>
            <a:headEnd/>
            <a:tailEnd/>
          </a:ln>
        </p:spPr>
        <p:txBody>
          <a:bodyPr/>
          <a:lstStyle/>
          <a:p>
            <a:endParaRPr lang="en-GB" dirty="0"/>
          </a:p>
        </p:txBody>
      </p:sp>
      <p:sp>
        <p:nvSpPr>
          <p:cNvPr id="9241" name="Freeform 103"/>
          <p:cNvSpPr>
            <a:spLocks noChangeAspect="1"/>
          </p:cNvSpPr>
          <p:nvPr/>
        </p:nvSpPr>
        <p:spPr bwMode="auto">
          <a:xfrm>
            <a:off x="2889250" y="4194175"/>
            <a:ext cx="46038" cy="82550"/>
          </a:xfrm>
          <a:custGeom>
            <a:avLst/>
            <a:gdLst>
              <a:gd name="T0" fmla="*/ 60 w 60"/>
              <a:gd name="T1" fmla="*/ 0 h 91"/>
              <a:gd name="T2" fmla="*/ 12 w 60"/>
              <a:gd name="T3" fmla="*/ 81 h 91"/>
              <a:gd name="T4" fmla="*/ 0 w 60"/>
              <a:gd name="T5" fmla="*/ 91 h 91"/>
              <a:gd name="T6" fmla="*/ 0 60000 65536"/>
              <a:gd name="T7" fmla="*/ 0 60000 65536"/>
              <a:gd name="T8" fmla="*/ 0 60000 65536"/>
              <a:gd name="T9" fmla="*/ 0 w 60"/>
              <a:gd name="T10" fmla="*/ 0 h 91"/>
              <a:gd name="T11" fmla="*/ 60 w 60"/>
              <a:gd name="T12" fmla="*/ 91 h 91"/>
            </a:gdLst>
            <a:ahLst/>
            <a:cxnLst>
              <a:cxn ang="T6">
                <a:pos x="T0" y="T1"/>
              </a:cxn>
              <a:cxn ang="T7">
                <a:pos x="T2" y="T3"/>
              </a:cxn>
              <a:cxn ang="T8">
                <a:pos x="T4" y="T5"/>
              </a:cxn>
            </a:cxnLst>
            <a:rect l="T9" t="T10" r="T11" b="T12"/>
            <a:pathLst>
              <a:path w="60" h="91">
                <a:moveTo>
                  <a:pt x="60" y="0"/>
                </a:moveTo>
                <a:lnTo>
                  <a:pt x="12" y="81"/>
                </a:lnTo>
                <a:lnTo>
                  <a:pt x="0" y="91"/>
                </a:lnTo>
              </a:path>
            </a:pathLst>
          </a:custGeom>
          <a:noFill/>
          <a:ln w="1270">
            <a:solidFill>
              <a:srgbClr val="000000"/>
            </a:solidFill>
            <a:round/>
            <a:headEnd/>
            <a:tailEnd/>
          </a:ln>
        </p:spPr>
        <p:txBody>
          <a:bodyPr/>
          <a:lstStyle/>
          <a:p>
            <a:endParaRPr lang="en-GB" dirty="0"/>
          </a:p>
        </p:txBody>
      </p:sp>
      <p:sp>
        <p:nvSpPr>
          <p:cNvPr id="9242" name="Freeform 104"/>
          <p:cNvSpPr>
            <a:spLocks noChangeAspect="1"/>
          </p:cNvSpPr>
          <p:nvPr/>
        </p:nvSpPr>
        <p:spPr bwMode="auto">
          <a:xfrm>
            <a:off x="2935288" y="4184650"/>
            <a:ext cx="55562" cy="57150"/>
          </a:xfrm>
          <a:custGeom>
            <a:avLst/>
            <a:gdLst>
              <a:gd name="T0" fmla="*/ 17 w 72"/>
              <a:gd name="T1" fmla="*/ 51 h 63"/>
              <a:gd name="T2" fmla="*/ 0 w 72"/>
              <a:gd name="T3" fmla="*/ 27 h 63"/>
              <a:gd name="T4" fmla="*/ 5 w 72"/>
              <a:gd name="T5" fmla="*/ 7 h 63"/>
              <a:gd name="T6" fmla="*/ 27 w 72"/>
              <a:gd name="T7" fmla="*/ 0 h 63"/>
              <a:gd name="T8" fmla="*/ 56 w 72"/>
              <a:gd name="T9" fmla="*/ 17 h 63"/>
              <a:gd name="T10" fmla="*/ 72 w 72"/>
              <a:gd name="T11" fmla="*/ 41 h 63"/>
              <a:gd name="T12" fmla="*/ 68 w 72"/>
              <a:gd name="T13" fmla="*/ 58 h 63"/>
              <a:gd name="T14" fmla="*/ 46 w 72"/>
              <a:gd name="T15" fmla="*/ 63 h 63"/>
              <a:gd name="T16" fmla="*/ 17 w 72"/>
              <a:gd name="T17" fmla="*/ 5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3"/>
              <a:gd name="T29" fmla="*/ 72 w 7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round/>
            <a:headEnd/>
            <a:tailEnd/>
          </a:ln>
        </p:spPr>
        <p:txBody>
          <a:bodyPr/>
          <a:lstStyle/>
          <a:p>
            <a:endParaRPr lang="en-GB" dirty="0"/>
          </a:p>
        </p:txBody>
      </p:sp>
      <p:sp>
        <p:nvSpPr>
          <p:cNvPr id="9243" name="Freeform 105"/>
          <p:cNvSpPr>
            <a:spLocks noChangeAspect="1"/>
          </p:cNvSpPr>
          <p:nvPr/>
        </p:nvSpPr>
        <p:spPr bwMode="auto">
          <a:xfrm>
            <a:off x="2882900" y="4271963"/>
            <a:ext cx="19050" cy="19050"/>
          </a:xfrm>
          <a:custGeom>
            <a:avLst/>
            <a:gdLst>
              <a:gd name="T0" fmla="*/ 10 w 24"/>
              <a:gd name="T1" fmla="*/ 0 h 22"/>
              <a:gd name="T2" fmla="*/ 3 w 24"/>
              <a:gd name="T3" fmla="*/ 3 h 22"/>
              <a:gd name="T4" fmla="*/ 0 w 24"/>
              <a:gd name="T5" fmla="*/ 10 h 22"/>
              <a:gd name="T6" fmla="*/ 3 w 24"/>
              <a:gd name="T7" fmla="*/ 19 h 22"/>
              <a:gd name="T8" fmla="*/ 10 w 24"/>
              <a:gd name="T9" fmla="*/ 22 h 22"/>
              <a:gd name="T10" fmla="*/ 19 w 24"/>
              <a:gd name="T11" fmla="*/ 19 h 22"/>
              <a:gd name="T12" fmla="*/ 24 w 24"/>
              <a:gd name="T13" fmla="*/ 15 h 22"/>
              <a:gd name="T14" fmla="*/ 24 w 24"/>
              <a:gd name="T15" fmla="*/ 12 h 2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2"/>
              <a:gd name="T26" fmla="*/ 24 w 2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round/>
            <a:headEnd/>
            <a:tailEnd/>
          </a:ln>
        </p:spPr>
        <p:txBody>
          <a:bodyPr/>
          <a:lstStyle/>
          <a:p>
            <a:endParaRPr lang="en-GB" dirty="0"/>
          </a:p>
        </p:txBody>
      </p:sp>
      <p:sp>
        <p:nvSpPr>
          <p:cNvPr id="9244" name="Freeform 106"/>
          <p:cNvSpPr>
            <a:spLocks noChangeAspect="1"/>
          </p:cNvSpPr>
          <p:nvPr/>
        </p:nvSpPr>
        <p:spPr bwMode="auto">
          <a:xfrm rot="-402604">
            <a:off x="5335588" y="3694113"/>
            <a:ext cx="595312" cy="601662"/>
          </a:xfrm>
          <a:custGeom>
            <a:avLst/>
            <a:gdLst>
              <a:gd name="T0" fmla="*/ 446 w 773"/>
              <a:gd name="T1" fmla="*/ 281 h 665"/>
              <a:gd name="T2" fmla="*/ 370 w 773"/>
              <a:gd name="T3" fmla="*/ 216 h 665"/>
              <a:gd name="T4" fmla="*/ 293 w 773"/>
              <a:gd name="T5" fmla="*/ 158 h 665"/>
              <a:gd name="T6" fmla="*/ 223 w 773"/>
              <a:gd name="T7" fmla="*/ 106 h 665"/>
              <a:gd name="T8" fmla="*/ 158 w 773"/>
              <a:gd name="T9" fmla="*/ 65 h 665"/>
              <a:gd name="T10" fmla="*/ 103 w 773"/>
              <a:gd name="T11" fmla="*/ 31 h 665"/>
              <a:gd name="T12" fmla="*/ 58 w 773"/>
              <a:gd name="T13" fmla="*/ 10 h 665"/>
              <a:gd name="T14" fmla="*/ 24 w 773"/>
              <a:gd name="T15" fmla="*/ 0 h 665"/>
              <a:gd name="T16" fmla="*/ 5 w 773"/>
              <a:gd name="T17" fmla="*/ 5 h 665"/>
              <a:gd name="T18" fmla="*/ 0 w 773"/>
              <a:gd name="T19" fmla="*/ 19 h 665"/>
              <a:gd name="T20" fmla="*/ 10 w 773"/>
              <a:gd name="T21" fmla="*/ 48 h 665"/>
              <a:gd name="T22" fmla="*/ 34 w 773"/>
              <a:gd name="T23" fmla="*/ 89 h 665"/>
              <a:gd name="T24" fmla="*/ 72 w 773"/>
              <a:gd name="T25" fmla="*/ 137 h 665"/>
              <a:gd name="T26" fmla="*/ 122 w 773"/>
              <a:gd name="T27" fmla="*/ 192 h 665"/>
              <a:gd name="T28" fmla="*/ 182 w 773"/>
              <a:gd name="T29" fmla="*/ 252 h 665"/>
              <a:gd name="T30" fmla="*/ 250 w 773"/>
              <a:gd name="T31" fmla="*/ 317 h 665"/>
              <a:gd name="T32" fmla="*/ 324 w 773"/>
              <a:gd name="T33" fmla="*/ 384 h 665"/>
              <a:gd name="T34" fmla="*/ 403 w 773"/>
              <a:gd name="T35" fmla="*/ 449 h 665"/>
              <a:gd name="T36" fmla="*/ 480 w 773"/>
              <a:gd name="T37" fmla="*/ 509 h 665"/>
              <a:gd name="T38" fmla="*/ 547 w 773"/>
              <a:gd name="T39" fmla="*/ 562 h 665"/>
              <a:gd name="T40" fmla="*/ 614 w 773"/>
              <a:gd name="T41" fmla="*/ 605 h 665"/>
              <a:gd name="T42" fmla="*/ 667 w 773"/>
              <a:gd name="T43" fmla="*/ 634 h 665"/>
              <a:gd name="T44" fmla="*/ 715 w 773"/>
              <a:gd name="T45" fmla="*/ 655 h 665"/>
              <a:gd name="T46" fmla="*/ 746 w 773"/>
              <a:gd name="T47" fmla="*/ 665 h 665"/>
              <a:gd name="T48" fmla="*/ 768 w 773"/>
              <a:gd name="T49" fmla="*/ 665 h 665"/>
              <a:gd name="T50" fmla="*/ 773 w 773"/>
              <a:gd name="T51" fmla="*/ 646 h 665"/>
              <a:gd name="T52" fmla="*/ 763 w 773"/>
              <a:gd name="T53" fmla="*/ 617 h 665"/>
              <a:gd name="T54" fmla="*/ 737 w 773"/>
              <a:gd name="T55" fmla="*/ 576 h 665"/>
              <a:gd name="T56" fmla="*/ 698 w 773"/>
              <a:gd name="T57" fmla="*/ 528 h 665"/>
              <a:gd name="T58" fmla="*/ 650 w 773"/>
              <a:gd name="T59" fmla="*/ 473 h 665"/>
              <a:gd name="T60" fmla="*/ 590 w 773"/>
              <a:gd name="T61" fmla="*/ 413 h 665"/>
              <a:gd name="T62" fmla="*/ 523 w 773"/>
              <a:gd name="T63" fmla="*/ 348 h 665"/>
              <a:gd name="T64" fmla="*/ 446 w 773"/>
              <a:gd name="T65" fmla="*/ 281 h 6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3"/>
              <a:gd name="T100" fmla="*/ 0 h 665"/>
              <a:gd name="T101" fmla="*/ 773 w 773"/>
              <a:gd name="T102" fmla="*/ 665 h 6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3" h="665">
                <a:moveTo>
                  <a:pt x="446" y="281"/>
                </a:moveTo>
                <a:lnTo>
                  <a:pt x="370" y="216"/>
                </a:lnTo>
                <a:lnTo>
                  <a:pt x="293" y="158"/>
                </a:lnTo>
                <a:lnTo>
                  <a:pt x="223" y="106"/>
                </a:lnTo>
                <a:lnTo>
                  <a:pt x="158" y="65"/>
                </a:lnTo>
                <a:lnTo>
                  <a:pt x="103" y="31"/>
                </a:lnTo>
                <a:lnTo>
                  <a:pt x="58" y="10"/>
                </a:lnTo>
                <a:lnTo>
                  <a:pt x="24" y="0"/>
                </a:lnTo>
                <a:lnTo>
                  <a:pt x="5" y="5"/>
                </a:lnTo>
                <a:lnTo>
                  <a:pt x="0" y="19"/>
                </a:lnTo>
                <a:lnTo>
                  <a:pt x="10" y="48"/>
                </a:lnTo>
                <a:lnTo>
                  <a:pt x="34" y="89"/>
                </a:lnTo>
                <a:lnTo>
                  <a:pt x="72" y="137"/>
                </a:lnTo>
                <a:lnTo>
                  <a:pt x="122" y="192"/>
                </a:lnTo>
                <a:lnTo>
                  <a:pt x="182" y="252"/>
                </a:lnTo>
                <a:lnTo>
                  <a:pt x="250" y="317"/>
                </a:lnTo>
                <a:lnTo>
                  <a:pt x="324" y="384"/>
                </a:lnTo>
                <a:lnTo>
                  <a:pt x="403" y="449"/>
                </a:lnTo>
                <a:lnTo>
                  <a:pt x="480" y="509"/>
                </a:lnTo>
                <a:lnTo>
                  <a:pt x="547" y="562"/>
                </a:lnTo>
                <a:lnTo>
                  <a:pt x="614" y="605"/>
                </a:lnTo>
                <a:lnTo>
                  <a:pt x="667" y="634"/>
                </a:lnTo>
                <a:lnTo>
                  <a:pt x="715" y="655"/>
                </a:lnTo>
                <a:lnTo>
                  <a:pt x="746" y="665"/>
                </a:lnTo>
                <a:lnTo>
                  <a:pt x="768" y="665"/>
                </a:lnTo>
                <a:lnTo>
                  <a:pt x="773" y="646"/>
                </a:lnTo>
                <a:lnTo>
                  <a:pt x="763" y="617"/>
                </a:lnTo>
                <a:lnTo>
                  <a:pt x="737" y="576"/>
                </a:lnTo>
                <a:lnTo>
                  <a:pt x="698" y="528"/>
                </a:lnTo>
                <a:lnTo>
                  <a:pt x="650" y="473"/>
                </a:lnTo>
                <a:lnTo>
                  <a:pt x="590" y="413"/>
                </a:lnTo>
                <a:lnTo>
                  <a:pt x="523" y="348"/>
                </a:lnTo>
                <a:lnTo>
                  <a:pt x="446" y="281"/>
                </a:lnTo>
                <a:close/>
              </a:path>
            </a:pathLst>
          </a:custGeom>
          <a:solidFill>
            <a:srgbClr val="FFFFD5"/>
          </a:solidFill>
          <a:ln w="1270">
            <a:solidFill>
              <a:srgbClr val="000000"/>
            </a:solidFill>
            <a:round/>
            <a:headEnd/>
            <a:tailEnd/>
          </a:ln>
        </p:spPr>
        <p:txBody>
          <a:bodyPr/>
          <a:lstStyle/>
          <a:p>
            <a:endParaRPr lang="en-GB" dirty="0"/>
          </a:p>
        </p:txBody>
      </p:sp>
      <p:sp>
        <p:nvSpPr>
          <p:cNvPr id="9245" name="Freeform 107"/>
          <p:cNvSpPr>
            <a:spLocks noChangeAspect="1"/>
          </p:cNvSpPr>
          <p:nvPr/>
        </p:nvSpPr>
        <p:spPr bwMode="auto">
          <a:xfrm>
            <a:off x="5842000" y="3803650"/>
            <a:ext cx="207963" cy="409575"/>
          </a:xfrm>
          <a:custGeom>
            <a:avLst/>
            <a:gdLst>
              <a:gd name="T0" fmla="*/ 192 w 271"/>
              <a:gd name="T1" fmla="*/ 199 h 454"/>
              <a:gd name="T2" fmla="*/ 139 w 271"/>
              <a:gd name="T3" fmla="*/ 115 h 454"/>
              <a:gd name="T4" fmla="*/ 87 w 271"/>
              <a:gd name="T5" fmla="*/ 51 h 454"/>
              <a:gd name="T6" fmla="*/ 46 w 271"/>
              <a:gd name="T7" fmla="*/ 7 h 454"/>
              <a:gd name="T8" fmla="*/ 12 w 271"/>
              <a:gd name="T9" fmla="*/ 0 h 454"/>
              <a:gd name="T10" fmla="*/ 0 w 271"/>
              <a:gd name="T11" fmla="*/ 29 h 454"/>
              <a:gd name="T12" fmla="*/ 7 w 271"/>
              <a:gd name="T13" fmla="*/ 82 h 454"/>
              <a:gd name="T14" fmla="*/ 36 w 271"/>
              <a:gd name="T15" fmla="*/ 163 h 454"/>
              <a:gd name="T16" fmla="*/ 77 w 271"/>
              <a:gd name="T17" fmla="*/ 250 h 454"/>
              <a:gd name="T18" fmla="*/ 127 w 271"/>
              <a:gd name="T19" fmla="*/ 339 h 454"/>
              <a:gd name="T20" fmla="*/ 180 w 271"/>
              <a:gd name="T21" fmla="*/ 403 h 454"/>
              <a:gd name="T22" fmla="*/ 226 w 271"/>
              <a:gd name="T23" fmla="*/ 444 h 454"/>
              <a:gd name="T24" fmla="*/ 255 w 271"/>
              <a:gd name="T25" fmla="*/ 454 h 454"/>
              <a:gd name="T26" fmla="*/ 271 w 271"/>
              <a:gd name="T27" fmla="*/ 423 h 454"/>
              <a:gd name="T28" fmla="*/ 259 w 271"/>
              <a:gd name="T29" fmla="*/ 367 h 454"/>
              <a:gd name="T30" fmla="*/ 235 w 271"/>
              <a:gd name="T31" fmla="*/ 291 h 454"/>
              <a:gd name="T32" fmla="*/ 192 w 271"/>
              <a:gd name="T33" fmla="*/ 199 h 4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1"/>
              <a:gd name="T52" fmla="*/ 0 h 454"/>
              <a:gd name="T53" fmla="*/ 271 w 271"/>
              <a:gd name="T54" fmla="*/ 454 h 4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1" h="454">
                <a:moveTo>
                  <a:pt x="192" y="199"/>
                </a:moveTo>
                <a:lnTo>
                  <a:pt x="139" y="115"/>
                </a:lnTo>
                <a:lnTo>
                  <a:pt x="87" y="51"/>
                </a:lnTo>
                <a:lnTo>
                  <a:pt x="46" y="7"/>
                </a:lnTo>
                <a:lnTo>
                  <a:pt x="12" y="0"/>
                </a:lnTo>
                <a:lnTo>
                  <a:pt x="0" y="29"/>
                </a:lnTo>
                <a:lnTo>
                  <a:pt x="7" y="82"/>
                </a:lnTo>
                <a:lnTo>
                  <a:pt x="36" y="163"/>
                </a:lnTo>
                <a:lnTo>
                  <a:pt x="77" y="250"/>
                </a:lnTo>
                <a:lnTo>
                  <a:pt x="127" y="339"/>
                </a:lnTo>
                <a:lnTo>
                  <a:pt x="180" y="403"/>
                </a:lnTo>
                <a:lnTo>
                  <a:pt x="226" y="444"/>
                </a:lnTo>
                <a:lnTo>
                  <a:pt x="255" y="454"/>
                </a:lnTo>
                <a:lnTo>
                  <a:pt x="271" y="423"/>
                </a:lnTo>
                <a:lnTo>
                  <a:pt x="259" y="367"/>
                </a:lnTo>
                <a:lnTo>
                  <a:pt x="235" y="291"/>
                </a:lnTo>
                <a:lnTo>
                  <a:pt x="192" y="199"/>
                </a:lnTo>
                <a:close/>
              </a:path>
            </a:pathLst>
          </a:custGeom>
          <a:solidFill>
            <a:srgbClr val="FFFFD5"/>
          </a:solidFill>
          <a:ln w="1270">
            <a:solidFill>
              <a:srgbClr val="000000"/>
            </a:solidFill>
            <a:round/>
            <a:headEnd/>
            <a:tailEnd/>
          </a:ln>
        </p:spPr>
        <p:txBody>
          <a:bodyPr/>
          <a:lstStyle/>
          <a:p>
            <a:endParaRPr lang="en-GB" dirty="0"/>
          </a:p>
        </p:txBody>
      </p:sp>
      <p:sp>
        <p:nvSpPr>
          <p:cNvPr id="9246" name="Freeform 108"/>
          <p:cNvSpPr>
            <a:spLocks noChangeAspect="1"/>
          </p:cNvSpPr>
          <p:nvPr/>
        </p:nvSpPr>
        <p:spPr bwMode="auto">
          <a:xfrm>
            <a:off x="5503863" y="4229100"/>
            <a:ext cx="441325" cy="127000"/>
          </a:xfrm>
          <a:custGeom>
            <a:avLst/>
            <a:gdLst>
              <a:gd name="T0" fmla="*/ 276 w 574"/>
              <a:gd name="T1" fmla="*/ 124 h 141"/>
              <a:gd name="T2" fmla="*/ 166 w 574"/>
              <a:gd name="T3" fmla="*/ 103 h 141"/>
              <a:gd name="T4" fmla="*/ 75 w 574"/>
              <a:gd name="T5" fmla="*/ 76 h 141"/>
              <a:gd name="T6" fmla="*/ 17 w 574"/>
              <a:gd name="T7" fmla="*/ 48 h 141"/>
              <a:gd name="T8" fmla="*/ 0 w 574"/>
              <a:gd name="T9" fmla="*/ 24 h 141"/>
              <a:gd name="T10" fmla="*/ 24 w 574"/>
              <a:gd name="T11" fmla="*/ 7 h 141"/>
              <a:gd name="T12" fmla="*/ 92 w 574"/>
              <a:gd name="T13" fmla="*/ 0 h 141"/>
              <a:gd name="T14" fmla="*/ 185 w 574"/>
              <a:gd name="T15" fmla="*/ 4 h 141"/>
              <a:gd name="T16" fmla="*/ 296 w 574"/>
              <a:gd name="T17" fmla="*/ 19 h 141"/>
              <a:gd name="T18" fmla="*/ 406 w 574"/>
              <a:gd name="T19" fmla="*/ 43 h 141"/>
              <a:gd name="T20" fmla="*/ 497 w 574"/>
              <a:gd name="T21" fmla="*/ 69 h 141"/>
              <a:gd name="T22" fmla="*/ 555 w 574"/>
              <a:gd name="T23" fmla="*/ 93 h 141"/>
              <a:gd name="T24" fmla="*/ 574 w 574"/>
              <a:gd name="T25" fmla="*/ 120 h 141"/>
              <a:gd name="T26" fmla="*/ 548 w 574"/>
              <a:gd name="T27" fmla="*/ 134 h 141"/>
              <a:gd name="T28" fmla="*/ 485 w 574"/>
              <a:gd name="T29" fmla="*/ 141 h 141"/>
              <a:gd name="T30" fmla="*/ 389 w 574"/>
              <a:gd name="T31" fmla="*/ 139 h 141"/>
              <a:gd name="T32" fmla="*/ 276 w 574"/>
              <a:gd name="T33" fmla="*/ 124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4"/>
              <a:gd name="T52" fmla="*/ 0 h 141"/>
              <a:gd name="T53" fmla="*/ 574 w 574"/>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4" h="141">
                <a:moveTo>
                  <a:pt x="276" y="124"/>
                </a:moveTo>
                <a:lnTo>
                  <a:pt x="166" y="103"/>
                </a:lnTo>
                <a:lnTo>
                  <a:pt x="75" y="76"/>
                </a:lnTo>
                <a:lnTo>
                  <a:pt x="17" y="48"/>
                </a:lnTo>
                <a:lnTo>
                  <a:pt x="0" y="24"/>
                </a:lnTo>
                <a:lnTo>
                  <a:pt x="24" y="7"/>
                </a:lnTo>
                <a:lnTo>
                  <a:pt x="92" y="0"/>
                </a:lnTo>
                <a:lnTo>
                  <a:pt x="185" y="4"/>
                </a:lnTo>
                <a:lnTo>
                  <a:pt x="296" y="19"/>
                </a:lnTo>
                <a:lnTo>
                  <a:pt x="406" y="43"/>
                </a:lnTo>
                <a:lnTo>
                  <a:pt x="497" y="69"/>
                </a:lnTo>
                <a:lnTo>
                  <a:pt x="555" y="93"/>
                </a:lnTo>
                <a:lnTo>
                  <a:pt x="574" y="120"/>
                </a:lnTo>
                <a:lnTo>
                  <a:pt x="548" y="134"/>
                </a:lnTo>
                <a:lnTo>
                  <a:pt x="485" y="141"/>
                </a:lnTo>
                <a:lnTo>
                  <a:pt x="389" y="139"/>
                </a:lnTo>
                <a:lnTo>
                  <a:pt x="276" y="124"/>
                </a:lnTo>
                <a:close/>
              </a:path>
            </a:pathLst>
          </a:custGeom>
          <a:solidFill>
            <a:srgbClr val="FFFFD5"/>
          </a:solidFill>
          <a:ln w="1270">
            <a:solidFill>
              <a:srgbClr val="000000"/>
            </a:solidFill>
            <a:round/>
            <a:headEnd/>
            <a:tailEnd/>
          </a:ln>
        </p:spPr>
        <p:txBody>
          <a:bodyPr/>
          <a:lstStyle/>
          <a:p>
            <a:endParaRPr lang="en-GB" dirty="0"/>
          </a:p>
        </p:txBody>
      </p:sp>
      <p:sp>
        <p:nvSpPr>
          <p:cNvPr id="9247" name="Rectangle 109"/>
          <p:cNvSpPr>
            <a:spLocks noChangeAspect="1" noChangeArrowheads="1"/>
          </p:cNvSpPr>
          <p:nvPr/>
        </p:nvSpPr>
        <p:spPr bwMode="auto">
          <a:xfrm>
            <a:off x="2519363" y="4687888"/>
            <a:ext cx="1038225" cy="149225"/>
          </a:xfrm>
          <a:prstGeom prst="rect">
            <a:avLst/>
          </a:prstGeom>
          <a:noFill/>
          <a:ln w="9525">
            <a:noFill/>
            <a:miter lim="800000"/>
            <a:headEnd/>
            <a:tailEnd/>
          </a:ln>
        </p:spPr>
        <p:txBody>
          <a:bodyPr/>
          <a:lstStyle/>
          <a:p>
            <a:endParaRPr lang="en-GB" dirty="0"/>
          </a:p>
        </p:txBody>
      </p:sp>
      <p:sp>
        <p:nvSpPr>
          <p:cNvPr id="9248" name="Freeform 110"/>
          <p:cNvSpPr>
            <a:spLocks noChangeAspect="1"/>
          </p:cNvSpPr>
          <p:nvPr/>
        </p:nvSpPr>
        <p:spPr bwMode="auto">
          <a:xfrm>
            <a:off x="6337300" y="4522788"/>
            <a:ext cx="252413" cy="174625"/>
          </a:xfrm>
          <a:custGeom>
            <a:avLst/>
            <a:gdLst>
              <a:gd name="T0" fmla="*/ 26 w 326"/>
              <a:gd name="T1" fmla="*/ 86 h 194"/>
              <a:gd name="T2" fmla="*/ 31 w 326"/>
              <a:gd name="T3" fmla="*/ 91 h 194"/>
              <a:gd name="T4" fmla="*/ 29 w 326"/>
              <a:gd name="T5" fmla="*/ 112 h 194"/>
              <a:gd name="T6" fmla="*/ 34 w 326"/>
              <a:gd name="T7" fmla="*/ 139 h 194"/>
              <a:gd name="T8" fmla="*/ 55 w 326"/>
              <a:gd name="T9" fmla="*/ 168 h 194"/>
              <a:gd name="T10" fmla="*/ 84 w 326"/>
              <a:gd name="T11" fmla="*/ 184 h 194"/>
              <a:gd name="T12" fmla="*/ 125 w 326"/>
              <a:gd name="T13" fmla="*/ 194 h 194"/>
              <a:gd name="T14" fmla="*/ 166 w 326"/>
              <a:gd name="T15" fmla="*/ 182 h 194"/>
              <a:gd name="T16" fmla="*/ 190 w 326"/>
              <a:gd name="T17" fmla="*/ 175 h 194"/>
              <a:gd name="T18" fmla="*/ 202 w 326"/>
              <a:gd name="T19" fmla="*/ 165 h 194"/>
              <a:gd name="T20" fmla="*/ 242 w 326"/>
              <a:gd name="T21" fmla="*/ 168 h 194"/>
              <a:gd name="T22" fmla="*/ 274 w 326"/>
              <a:gd name="T23" fmla="*/ 160 h 194"/>
              <a:gd name="T24" fmla="*/ 302 w 326"/>
              <a:gd name="T25" fmla="*/ 146 h 194"/>
              <a:gd name="T26" fmla="*/ 319 w 326"/>
              <a:gd name="T27" fmla="*/ 127 h 194"/>
              <a:gd name="T28" fmla="*/ 324 w 326"/>
              <a:gd name="T29" fmla="*/ 108 h 194"/>
              <a:gd name="T30" fmla="*/ 326 w 326"/>
              <a:gd name="T31" fmla="*/ 96 h 194"/>
              <a:gd name="T32" fmla="*/ 235 w 326"/>
              <a:gd name="T33" fmla="*/ 93 h 194"/>
              <a:gd name="T34" fmla="*/ 166 w 326"/>
              <a:gd name="T35" fmla="*/ 36 h 194"/>
              <a:gd name="T36" fmla="*/ 139 w 326"/>
              <a:gd name="T37" fmla="*/ 0 h 194"/>
              <a:gd name="T38" fmla="*/ 0 w 326"/>
              <a:gd name="T39" fmla="*/ 24 h 194"/>
              <a:gd name="T40" fmla="*/ 19 w 326"/>
              <a:gd name="T41" fmla="*/ 31 h 194"/>
              <a:gd name="T42" fmla="*/ 26 w 326"/>
              <a:gd name="T43" fmla="*/ 86 h 1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6"/>
              <a:gd name="T67" fmla="*/ 0 h 194"/>
              <a:gd name="T68" fmla="*/ 326 w 326"/>
              <a:gd name="T69" fmla="*/ 194 h 1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6" h="194">
                <a:moveTo>
                  <a:pt x="26" y="86"/>
                </a:moveTo>
                <a:lnTo>
                  <a:pt x="31" y="91"/>
                </a:lnTo>
                <a:lnTo>
                  <a:pt x="29" y="112"/>
                </a:lnTo>
                <a:lnTo>
                  <a:pt x="34" y="139"/>
                </a:lnTo>
                <a:lnTo>
                  <a:pt x="55" y="168"/>
                </a:lnTo>
                <a:lnTo>
                  <a:pt x="84" y="184"/>
                </a:lnTo>
                <a:lnTo>
                  <a:pt x="125" y="194"/>
                </a:lnTo>
                <a:lnTo>
                  <a:pt x="166" y="182"/>
                </a:lnTo>
                <a:lnTo>
                  <a:pt x="190" y="175"/>
                </a:lnTo>
                <a:lnTo>
                  <a:pt x="202" y="165"/>
                </a:lnTo>
                <a:lnTo>
                  <a:pt x="242" y="168"/>
                </a:lnTo>
                <a:lnTo>
                  <a:pt x="274" y="160"/>
                </a:lnTo>
                <a:lnTo>
                  <a:pt x="302" y="146"/>
                </a:lnTo>
                <a:lnTo>
                  <a:pt x="319" y="127"/>
                </a:lnTo>
                <a:lnTo>
                  <a:pt x="324" y="108"/>
                </a:lnTo>
                <a:lnTo>
                  <a:pt x="326" y="96"/>
                </a:lnTo>
                <a:lnTo>
                  <a:pt x="235" y="93"/>
                </a:lnTo>
                <a:lnTo>
                  <a:pt x="166" y="36"/>
                </a:lnTo>
                <a:lnTo>
                  <a:pt x="139" y="0"/>
                </a:lnTo>
                <a:lnTo>
                  <a:pt x="0" y="24"/>
                </a:lnTo>
                <a:lnTo>
                  <a:pt x="19" y="31"/>
                </a:lnTo>
                <a:lnTo>
                  <a:pt x="26" y="86"/>
                </a:lnTo>
                <a:close/>
              </a:path>
            </a:pathLst>
          </a:custGeom>
          <a:solidFill>
            <a:srgbClr val="808080"/>
          </a:solidFill>
          <a:ln w="1270">
            <a:solidFill>
              <a:srgbClr val="FFFFFF"/>
            </a:solidFill>
            <a:round/>
            <a:headEnd/>
            <a:tailEnd/>
          </a:ln>
        </p:spPr>
        <p:txBody>
          <a:bodyPr/>
          <a:lstStyle/>
          <a:p>
            <a:endParaRPr lang="en-GB" dirty="0"/>
          </a:p>
        </p:txBody>
      </p:sp>
      <p:sp>
        <p:nvSpPr>
          <p:cNvPr id="9249" name="Freeform 111"/>
          <p:cNvSpPr>
            <a:spLocks noChangeAspect="1"/>
          </p:cNvSpPr>
          <p:nvPr/>
        </p:nvSpPr>
        <p:spPr bwMode="auto">
          <a:xfrm>
            <a:off x="6296025" y="4341813"/>
            <a:ext cx="804863" cy="368300"/>
          </a:xfrm>
          <a:custGeom>
            <a:avLst/>
            <a:gdLst>
              <a:gd name="T0" fmla="*/ 19 w 1046"/>
              <a:gd name="T1" fmla="*/ 44 h 408"/>
              <a:gd name="T2" fmla="*/ 12 w 1046"/>
              <a:gd name="T3" fmla="*/ 159 h 408"/>
              <a:gd name="T4" fmla="*/ 7 w 1046"/>
              <a:gd name="T5" fmla="*/ 166 h 408"/>
              <a:gd name="T6" fmla="*/ 0 w 1046"/>
              <a:gd name="T7" fmla="*/ 168 h 408"/>
              <a:gd name="T8" fmla="*/ 0 w 1046"/>
              <a:gd name="T9" fmla="*/ 279 h 408"/>
              <a:gd name="T10" fmla="*/ 84 w 1046"/>
              <a:gd name="T11" fmla="*/ 286 h 408"/>
              <a:gd name="T12" fmla="*/ 86 w 1046"/>
              <a:gd name="T13" fmla="*/ 267 h 408"/>
              <a:gd name="T14" fmla="*/ 89 w 1046"/>
              <a:gd name="T15" fmla="*/ 250 h 408"/>
              <a:gd name="T16" fmla="*/ 105 w 1046"/>
              <a:gd name="T17" fmla="*/ 236 h 408"/>
              <a:gd name="T18" fmla="*/ 129 w 1046"/>
              <a:gd name="T19" fmla="*/ 219 h 408"/>
              <a:gd name="T20" fmla="*/ 204 w 1046"/>
              <a:gd name="T21" fmla="*/ 219 h 408"/>
              <a:gd name="T22" fmla="*/ 237 w 1046"/>
              <a:gd name="T23" fmla="*/ 250 h 408"/>
              <a:gd name="T24" fmla="*/ 254 w 1046"/>
              <a:gd name="T25" fmla="*/ 286 h 408"/>
              <a:gd name="T26" fmla="*/ 285 w 1046"/>
              <a:gd name="T27" fmla="*/ 296 h 408"/>
              <a:gd name="T28" fmla="*/ 391 w 1046"/>
              <a:gd name="T29" fmla="*/ 296 h 408"/>
              <a:gd name="T30" fmla="*/ 650 w 1046"/>
              <a:gd name="T31" fmla="*/ 305 h 408"/>
              <a:gd name="T32" fmla="*/ 662 w 1046"/>
              <a:gd name="T33" fmla="*/ 298 h 408"/>
              <a:gd name="T34" fmla="*/ 665 w 1046"/>
              <a:gd name="T35" fmla="*/ 293 h 408"/>
              <a:gd name="T36" fmla="*/ 677 w 1046"/>
              <a:gd name="T37" fmla="*/ 286 h 408"/>
              <a:gd name="T38" fmla="*/ 691 w 1046"/>
              <a:gd name="T39" fmla="*/ 286 h 408"/>
              <a:gd name="T40" fmla="*/ 677 w 1046"/>
              <a:gd name="T41" fmla="*/ 312 h 408"/>
              <a:gd name="T42" fmla="*/ 677 w 1046"/>
              <a:gd name="T43" fmla="*/ 339 h 408"/>
              <a:gd name="T44" fmla="*/ 684 w 1046"/>
              <a:gd name="T45" fmla="*/ 368 h 408"/>
              <a:gd name="T46" fmla="*/ 705 w 1046"/>
              <a:gd name="T47" fmla="*/ 389 h 408"/>
              <a:gd name="T48" fmla="*/ 729 w 1046"/>
              <a:gd name="T49" fmla="*/ 406 h 408"/>
              <a:gd name="T50" fmla="*/ 765 w 1046"/>
              <a:gd name="T51" fmla="*/ 408 h 408"/>
              <a:gd name="T52" fmla="*/ 801 w 1046"/>
              <a:gd name="T53" fmla="*/ 406 h 408"/>
              <a:gd name="T54" fmla="*/ 825 w 1046"/>
              <a:gd name="T55" fmla="*/ 399 h 408"/>
              <a:gd name="T56" fmla="*/ 845 w 1046"/>
              <a:gd name="T57" fmla="*/ 387 h 408"/>
              <a:gd name="T58" fmla="*/ 859 w 1046"/>
              <a:gd name="T59" fmla="*/ 375 h 408"/>
              <a:gd name="T60" fmla="*/ 890 w 1046"/>
              <a:gd name="T61" fmla="*/ 377 h 408"/>
              <a:gd name="T62" fmla="*/ 921 w 1046"/>
              <a:gd name="T63" fmla="*/ 377 h 408"/>
              <a:gd name="T64" fmla="*/ 950 w 1046"/>
              <a:gd name="T65" fmla="*/ 365 h 408"/>
              <a:gd name="T66" fmla="*/ 969 w 1046"/>
              <a:gd name="T67" fmla="*/ 351 h 408"/>
              <a:gd name="T68" fmla="*/ 984 w 1046"/>
              <a:gd name="T69" fmla="*/ 327 h 408"/>
              <a:gd name="T70" fmla="*/ 991 w 1046"/>
              <a:gd name="T71" fmla="*/ 308 h 408"/>
              <a:gd name="T72" fmla="*/ 1046 w 1046"/>
              <a:gd name="T73" fmla="*/ 300 h 408"/>
              <a:gd name="T74" fmla="*/ 1041 w 1046"/>
              <a:gd name="T75" fmla="*/ 286 h 408"/>
              <a:gd name="T76" fmla="*/ 1041 w 1046"/>
              <a:gd name="T77" fmla="*/ 284 h 408"/>
              <a:gd name="T78" fmla="*/ 1022 w 1046"/>
              <a:gd name="T79" fmla="*/ 279 h 408"/>
              <a:gd name="T80" fmla="*/ 1025 w 1046"/>
              <a:gd name="T81" fmla="*/ 207 h 408"/>
              <a:gd name="T82" fmla="*/ 1010 w 1046"/>
              <a:gd name="T83" fmla="*/ 192 h 408"/>
              <a:gd name="T84" fmla="*/ 1005 w 1046"/>
              <a:gd name="T85" fmla="*/ 183 h 408"/>
              <a:gd name="T86" fmla="*/ 998 w 1046"/>
              <a:gd name="T87" fmla="*/ 178 h 408"/>
              <a:gd name="T88" fmla="*/ 900 w 1046"/>
              <a:gd name="T89" fmla="*/ 166 h 408"/>
              <a:gd name="T90" fmla="*/ 909 w 1046"/>
              <a:gd name="T91" fmla="*/ 159 h 408"/>
              <a:gd name="T92" fmla="*/ 909 w 1046"/>
              <a:gd name="T93" fmla="*/ 135 h 408"/>
              <a:gd name="T94" fmla="*/ 902 w 1046"/>
              <a:gd name="T95" fmla="*/ 132 h 408"/>
              <a:gd name="T96" fmla="*/ 849 w 1046"/>
              <a:gd name="T97" fmla="*/ 128 h 408"/>
              <a:gd name="T98" fmla="*/ 758 w 1046"/>
              <a:gd name="T99" fmla="*/ 125 h 408"/>
              <a:gd name="T100" fmla="*/ 717 w 1046"/>
              <a:gd name="T101" fmla="*/ 39 h 408"/>
              <a:gd name="T102" fmla="*/ 465 w 1046"/>
              <a:gd name="T103" fmla="*/ 0 h 408"/>
              <a:gd name="T104" fmla="*/ 170 w 1046"/>
              <a:gd name="T105" fmla="*/ 0 h 408"/>
              <a:gd name="T106" fmla="*/ 139 w 1046"/>
              <a:gd name="T107" fmla="*/ 3 h 408"/>
              <a:gd name="T108" fmla="*/ 105 w 1046"/>
              <a:gd name="T109" fmla="*/ 3 h 408"/>
              <a:gd name="T110" fmla="*/ 62 w 1046"/>
              <a:gd name="T111" fmla="*/ 5 h 408"/>
              <a:gd name="T112" fmla="*/ 36 w 1046"/>
              <a:gd name="T113" fmla="*/ 8 h 408"/>
              <a:gd name="T114" fmla="*/ 26 w 1046"/>
              <a:gd name="T115" fmla="*/ 17 h 408"/>
              <a:gd name="T116" fmla="*/ 26 w 1046"/>
              <a:gd name="T117" fmla="*/ 15 h 408"/>
              <a:gd name="T118" fmla="*/ 19 w 1046"/>
              <a:gd name="T119" fmla="*/ 44 h 4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6"/>
              <a:gd name="T181" fmla="*/ 0 h 408"/>
              <a:gd name="T182" fmla="*/ 1046 w 1046"/>
              <a:gd name="T183" fmla="*/ 408 h 4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6" h="408">
                <a:moveTo>
                  <a:pt x="19" y="44"/>
                </a:moveTo>
                <a:lnTo>
                  <a:pt x="12" y="159"/>
                </a:lnTo>
                <a:lnTo>
                  <a:pt x="7" y="166"/>
                </a:lnTo>
                <a:lnTo>
                  <a:pt x="0" y="168"/>
                </a:lnTo>
                <a:lnTo>
                  <a:pt x="0" y="279"/>
                </a:lnTo>
                <a:lnTo>
                  <a:pt x="84" y="286"/>
                </a:lnTo>
                <a:lnTo>
                  <a:pt x="86" y="267"/>
                </a:lnTo>
                <a:lnTo>
                  <a:pt x="89" y="250"/>
                </a:lnTo>
                <a:lnTo>
                  <a:pt x="105" y="236"/>
                </a:lnTo>
                <a:lnTo>
                  <a:pt x="129" y="219"/>
                </a:lnTo>
                <a:lnTo>
                  <a:pt x="204" y="219"/>
                </a:lnTo>
                <a:lnTo>
                  <a:pt x="237" y="250"/>
                </a:lnTo>
                <a:lnTo>
                  <a:pt x="254" y="286"/>
                </a:lnTo>
                <a:lnTo>
                  <a:pt x="285" y="296"/>
                </a:lnTo>
                <a:lnTo>
                  <a:pt x="391" y="296"/>
                </a:lnTo>
                <a:lnTo>
                  <a:pt x="650" y="305"/>
                </a:lnTo>
                <a:lnTo>
                  <a:pt x="662" y="298"/>
                </a:lnTo>
                <a:lnTo>
                  <a:pt x="665" y="293"/>
                </a:lnTo>
                <a:lnTo>
                  <a:pt x="677" y="286"/>
                </a:lnTo>
                <a:lnTo>
                  <a:pt x="691" y="286"/>
                </a:lnTo>
                <a:lnTo>
                  <a:pt x="677" y="312"/>
                </a:lnTo>
                <a:lnTo>
                  <a:pt x="677" y="339"/>
                </a:lnTo>
                <a:lnTo>
                  <a:pt x="684" y="368"/>
                </a:lnTo>
                <a:lnTo>
                  <a:pt x="705" y="389"/>
                </a:lnTo>
                <a:lnTo>
                  <a:pt x="729" y="406"/>
                </a:lnTo>
                <a:lnTo>
                  <a:pt x="765" y="408"/>
                </a:lnTo>
                <a:lnTo>
                  <a:pt x="801" y="406"/>
                </a:lnTo>
                <a:lnTo>
                  <a:pt x="825" y="399"/>
                </a:lnTo>
                <a:lnTo>
                  <a:pt x="845" y="387"/>
                </a:lnTo>
                <a:lnTo>
                  <a:pt x="859" y="375"/>
                </a:lnTo>
                <a:lnTo>
                  <a:pt x="890" y="377"/>
                </a:lnTo>
                <a:lnTo>
                  <a:pt x="921" y="377"/>
                </a:lnTo>
                <a:lnTo>
                  <a:pt x="950" y="365"/>
                </a:lnTo>
                <a:lnTo>
                  <a:pt x="969" y="351"/>
                </a:lnTo>
                <a:lnTo>
                  <a:pt x="984" y="327"/>
                </a:lnTo>
                <a:lnTo>
                  <a:pt x="991" y="308"/>
                </a:lnTo>
                <a:lnTo>
                  <a:pt x="1046" y="300"/>
                </a:lnTo>
                <a:lnTo>
                  <a:pt x="1041" y="286"/>
                </a:lnTo>
                <a:lnTo>
                  <a:pt x="1041" y="284"/>
                </a:lnTo>
                <a:lnTo>
                  <a:pt x="1022" y="279"/>
                </a:lnTo>
                <a:lnTo>
                  <a:pt x="1025" y="207"/>
                </a:lnTo>
                <a:lnTo>
                  <a:pt x="1010" y="192"/>
                </a:lnTo>
                <a:lnTo>
                  <a:pt x="1005" y="183"/>
                </a:lnTo>
                <a:lnTo>
                  <a:pt x="998" y="178"/>
                </a:lnTo>
                <a:lnTo>
                  <a:pt x="900" y="166"/>
                </a:lnTo>
                <a:lnTo>
                  <a:pt x="909" y="159"/>
                </a:lnTo>
                <a:lnTo>
                  <a:pt x="909" y="135"/>
                </a:lnTo>
                <a:lnTo>
                  <a:pt x="902" y="132"/>
                </a:lnTo>
                <a:lnTo>
                  <a:pt x="849" y="128"/>
                </a:lnTo>
                <a:lnTo>
                  <a:pt x="758" y="125"/>
                </a:lnTo>
                <a:lnTo>
                  <a:pt x="717" y="39"/>
                </a:lnTo>
                <a:lnTo>
                  <a:pt x="465" y="0"/>
                </a:lnTo>
                <a:lnTo>
                  <a:pt x="170" y="0"/>
                </a:lnTo>
                <a:lnTo>
                  <a:pt x="139" y="3"/>
                </a:lnTo>
                <a:lnTo>
                  <a:pt x="105" y="3"/>
                </a:lnTo>
                <a:lnTo>
                  <a:pt x="62" y="5"/>
                </a:lnTo>
                <a:lnTo>
                  <a:pt x="36" y="8"/>
                </a:lnTo>
                <a:lnTo>
                  <a:pt x="26" y="17"/>
                </a:lnTo>
                <a:lnTo>
                  <a:pt x="26" y="15"/>
                </a:lnTo>
                <a:lnTo>
                  <a:pt x="19" y="44"/>
                </a:lnTo>
                <a:close/>
              </a:path>
            </a:pathLst>
          </a:custGeom>
          <a:solidFill>
            <a:srgbClr val="99CC00"/>
          </a:solidFill>
          <a:ln w="1270">
            <a:solidFill>
              <a:srgbClr val="FFFFFF"/>
            </a:solidFill>
            <a:round/>
            <a:headEnd/>
            <a:tailEnd/>
          </a:ln>
        </p:spPr>
        <p:txBody>
          <a:bodyPr/>
          <a:lstStyle/>
          <a:p>
            <a:endParaRPr lang="en-GB" dirty="0"/>
          </a:p>
        </p:txBody>
      </p:sp>
      <p:sp>
        <p:nvSpPr>
          <p:cNvPr id="9250" name="Freeform 112"/>
          <p:cNvSpPr>
            <a:spLocks noChangeAspect="1"/>
          </p:cNvSpPr>
          <p:nvPr/>
        </p:nvSpPr>
        <p:spPr bwMode="auto">
          <a:xfrm>
            <a:off x="6192838" y="4667250"/>
            <a:ext cx="30162" cy="19050"/>
          </a:xfrm>
          <a:custGeom>
            <a:avLst/>
            <a:gdLst>
              <a:gd name="T0" fmla="*/ 0 w 40"/>
              <a:gd name="T1" fmla="*/ 0 h 22"/>
              <a:gd name="T2" fmla="*/ 19 w 40"/>
              <a:gd name="T3" fmla="*/ 15 h 22"/>
              <a:gd name="T4" fmla="*/ 24 w 40"/>
              <a:gd name="T5" fmla="*/ 22 h 22"/>
              <a:gd name="T6" fmla="*/ 38 w 40"/>
              <a:gd name="T7" fmla="*/ 20 h 22"/>
              <a:gd name="T8" fmla="*/ 40 w 40"/>
              <a:gd name="T9" fmla="*/ 10 h 22"/>
              <a:gd name="T10" fmla="*/ 31 w 40"/>
              <a:gd name="T11" fmla="*/ 3 h 22"/>
              <a:gd name="T12" fmla="*/ 0 w 40"/>
              <a:gd name="T13" fmla="*/ 0 h 22"/>
              <a:gd name="T14" fmla="*/ 0 60000 65536"/>
              <a:gd name="T15" fmla="*/ 0 60000 65536"/>
              <a:gd name="T16" fmla="*/ 0 60000 65536"/>
              <a:gd name="T17" fmla="*/ 0 60000 65536"/>
              <a:gd name="T18" fmla="*/ 0 60000 65536"/>
              <a:gd name="T19" fmla="*/ 0 60000 65536"/>
              <a:gd name="T20" fmla="*/ 0 60000 65536"/>
              <a:gd name="T21" fmla="*/ 0 w 40"/>
              <a:gd name="T22" fmla="*/ 0 h 22"/>
              <a:gd name="T23" fmla="*/ 40 w 4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2">
                <a:moveTo>
                  <a:pt x="0" y="0"/>
                </a:moveTo>
                <a:lnTo>
                  <a:pt x="19" y="15"/>
                </a:lnTo>
                <a:lnTo>
                  <a:pt x="24" y="22"/>
                </a:lnTo>
                <a:lnTo>
                  <a:pt x="38" y="20"/>
                </a:lnTo>
                <a:lnTo>
                  <a:pt x="40" y="10"/>
                </a:lnTo>
                <a:lnTo>
                  <a:pt x="31" y="3"/>
                </a:lnTo>
                <a:lnTo>
                  <a:pt x="0" y="0"/>
                </a:lnTo>
                <a:close/>
              </a:path>
            </a:pathLst>
          </a:custGeom>
          <a:solidFill>
            <a:srgbClr val="FFFFFF"/>
          </a:solidFill>
          <a:ln w="1270">
            <a:solidFill>
              <a:srgbClr val="FFFFFF"/>
            </a:solidFill>
            <a:round/>
            <a:headEnd/>
            <a:tailEnd/>
          </a:ln>
        </p:spPr>
        <p:txBody>
          <a:bodyPr/>
          <a:lstStyle/>
          <a:p>
            <a:endParaRPr lang="en-GB" dirty="0"/>
          </a:p>
        </p:txBody>
      </p:sp>
      <p:sp>
        <p:nvSpPr>
          <p:cNvPr id="9251" name="Freeform 113"/>
          <p:cNvSpPr>
            <a:spLocks noChangeAspect="1"/>
          </p:cNvSpPr>
          <p:nvPr/>
        </p:nvSpPr>
        <p:spPr bwMode="auto">
          <a:xfrm>
            <a:off x="5981700" y="4484688"/>
            <a:ext cx="374650" cy="217487"/>
          </a:xfrm>
          <a:custGeom>
            <a:avLst/>
            <a:gdLst>
              <a:gd name="T0" fmla="*/ 199 w 487"/>
              <a:gd name="T1" fmla="*/ 36 h 240"/>
              <a:gd name="T2" fmla="*/ 202 w 487"/>
              <a:gd name="T3" fmla="*/ 158 h 240"/>
              <a:gd name="T4" fmla="*/ 182 w 487"/>
              <a:gd name="T5" fmla="*/ 158 h 240"/>
              <a:gd name="T6" fmla="*/ 190 w 487"/>
              <a:gd name="T7" fmla="*/ 175 h 240"/>
              <a:gd name="T8" fmla="*/ 0 w 487"/>
              <a:gd name="T9" fmla="*/ 221 h 240"/>
              <a:gd name="T10" fmla="*/ 17 w 487"/>
              <a:gd name="T11" fmla="*/ 240 h 240"/>
              <a:gd name="T12" fmla="*/ 34 w 487"/>
              <a:gd name="T13" fmla="*/ 240 h 240"/>
              <a:gd name="T14" fmla="*/ 43 w 487"/>
              <a:gd name="T15" fmla="*/ 230 h 240"/>
              <a:gd name="T16" fmla="*/ 197 w 487"/>
              <a:gd name="T17" fmla="*/ 199 h 240"/>
              <a:gd name="T18" fmla="*/ 259 w 487"/>
              <a:gd name="T19" fmla="*/ 199 h 240"/>
              <a:gd name="T20" fmla="*/ 442 w 487"/>
              <a:gd name="T21" fmla="*/ 223 h 240"/>
              <a:gd name="T22" fmla="*/ 454 w 487"/>
              <a:gd name="T23" fmla="*/ 235 h 240"/>
              <a:gd name="T24" fmla="*/ 478 w 487"/>
              <a:gd name="T25" fmla="*/ 240 h 240"/>
              <a:gd name="T26" fmla="*/ 487 w 487"/>
              <a:gd name="T27" fmla="*/ 223 h 240"/>
              <a:gd name="T28" fmla="*/ 262 w 487"/>
              <a:gd name="T29" fmla="*/ 170 h 240"/>
              <a:gd name="T30" fmla="*/ 269 w 487"/>
              <a:gd name="T31" fmla="*/ 156 h 240"/>
              <a:gd name="T32" fmla="*/ 252 w 487"/>
              <a:gd name="T33" fmla="*/ 151 h 240"/>
              <a:gd name="T34" fmla="*/ 254 w 487"/>
              <a:gd name="T35" fmla="*/ 5 h 240"/>
              <a:gd name="T36" fmla="*/ 252 w 487"/>
              <a:gd name="T37" fmla="*/ 0 h 240"/>
              <a:gd name="T38" fmla="*/ 199 w 487"/>
              <a:gd name="T39" fmla="*/ 36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240"/>
              <a:gd name="T62" fmla="*/ 487 w 487"/>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240">
                <a:moveTo>
                  <a:pt x="199" y="36"/>
                </a:moveTo>
                <a:lnTo>
                  <a:pt x="202" y="158"/>
                </a:lnTo>
                <a:lnTo>
                  <a:pt x="182" y="158"/>
                </a:lnTo>
                <a:lnTo>
                  <a:pt x="190" y="175"/>
                </a:lnTo>
                <a:lnTo>
                  <a:pt x="0" y="221"/>
                </a:lnTo>
                <a:lnTo>
                  <a:pt x="17" y="240"/>
                </a:lnTo>
                <a:lnTo>
                  <a:pt x="34" y="240"/>
                </a:lnTo>
                <a:lnTo>
                  <a:pt x="43" y="230"/>
                </a:lnTo>
                <a:lnTo>
                  <a:pt x="197" y="199"/>
                </a:lnTo>
                <a:lnTo>
                  <a:pt x="259" y="199"/>
                </a:lnTo>
                <a:lnTo>
                  <a:pt x="442" y="223"/>
                </a:lnTo>
                <a:lnTo>
                  <a:pt x="454" y="235"/>
                </a:lnTo>
                <a:lnTo>
                  <a:pt x="478" y="240"/>
                </a:lnTo>
                <a:lnTo>
                  <a:pt x="487" y="223"/>
                </a:lnTo>
                <a:lnTo>
                  <a:pt x="262" y="170"/>
                </a:lnTo>
                <a:lnTo>
                  <a:pt x="269" y="156"/>
                </a:lnTo>
                <a:lnTo>
                  <a:pt x="252" y="151"/>
                </a:lnTo>
                <a:lnTo>
                  <a:pt x="254" y="5"/>
                </a:lnTo>
                <a:lnTo>
                  <a:pt x="252" y="0"/>
                </a:lnTo>
                <a:lnTo>
                  <a:pt x="199" y="36"/>
                </a:lnTo>
                <a:close/>
              </a:path>
            </a:pathLst>
          </a:custGeom>
          <a:solidFill>
            <a:srgbClr val="FFFFFF"/>
          </a:solidFill>
          <a:ln w="1270">
            <a:solidFill>
              <a:srgbClr val="FFFFFF"/>
            </a:solidFill>
            <a:round/>
            <a:headEnd/>
            <a:tailEnd/>
          </a:ln>
        </p:spPr>
        <p:txBody>
          <a:bodyPr/>
          <a:lstStyle/>
          <a:p>
            <a:endParaRPr lang="en-GB" dirty="0"/>
          </a:p>
        </p:txBody>
      </p:sp>
      <p:sp>
        <p:nvSpPr>
          <p:cNvPr id="9252" name="Line 114"/>
          <p:cNvSpPr>
            <a:spLocks noChangeAspect="1" noChangeShapeType="1"/>
          </p:cNvSpPr>
          <p:nvPr/>
        </p:nvSpPr>
        <p:spPr bwMode="auto">
          <a:xfrm flipV="1">
            <a:off x="6503988" y="4405313"/>
            <a:ext cx="1587" cy="42862"/>
          </a:xfrm>
          <a:prstGeom prst="line">
            <a:avLst/>
          </a:prstGeom>
          <a:noFill/>
          <a:ln w="1270">
            <a:solidFill>
              <a:srgbClr val="000000"/>
            </a:solidFill>
            <a:round/>
            <a:headEnd/>
            <a:tailEnd/>
          </a:ln>
        </p:spPr>
        <p:txBody>
          <a:bodyPr/>
          <a:lstStyle/>
          <a:p>
            <a:endParaRPr lang="en-US" dirty="0"/>
          </a:p>
        </p:txBody>
      </p:sp>
      <p:sp>
        <p:nvSpPr>
          <p:cNvPr id="9253" name="Line 115"/>
          <p:cNvSpPr>
            <a:spLocks noChangeAspect="1" noChangeShapeType="1"/>
          </p:cNvSpPr>
          <p:nvPr/>
        </p:nvSpPr>
        <p:spPr bwMode="auto">
          <a:xfrm flipH="1">
            <a:off x="6472238" y="4405313"/>
            <a:ext cx="31750" cy="0"/>
          </a:xfrm>
          <a:prstGeom prst="line">
            <a:avLst/>
          </a:prstGeom>
          <a:noFill/>
          <a:ln w="1270">
            <a:solidFill>
              <a:srgbClr val="000000"/>
            </a:solidFill>
            <a:round/>
            <a:headEnd/>
            <a:tailEnd/>
          </a:ln>
        </p:spPr>
        <p:txBody>
          <a:bodyPr/>
          <a:lstStyle/>
          <a:p>
            <a:endParaRPr lang="en-US" dirty="0"/>
          </a:p>
        </p:txBody>
      </p:sp>
      <p:sp>
        <p:nvSpPr>
          <p:cNvPr id="9254" name="Line 116"/>
          <p:cNvSpPr>
            <a:spLocks noChangeAspect="1" noChangeShapeType="1"/>
          </p:cNvSpPr>
          <p:nvPr/>
        </p:nvSpPr>
        <p:spPr bwMode="auto">
          <a:xfrm>
            <a:off x="6469063" y="4405313"/>
            <a:ext cx="1587" cy="42862"/>
          </a:xfrm>
          <a:prstGeom prst="line">
            <a:avLst/>
          </a:prstGeom>
          <a:noFill/>
          <a:ln w="1270">
            <a:solidFill>
              <a:srgbClr val="000000"/>
            </a:solidFill>
            <a:round/>
            <a:headEnd/>
            <a:tailEnd/>
          </a:ln>
        </p:spPr>
        <p:txBody>
          <a:bodyPr/>
          <a:lstStyle/>
          <a:p>
            <a:endParaRPr lang="en-US" dirty="0"/>
          </a:p>
        </p:txBody>
      </p:sp>
      <p:sp>
        <p:nvSpPr>
          <p:cNvPr id="9255" name="Line 117"/>
          <p:cNvSpPr>
            <a:spLocks noChangeAspect="1" noChangeShapeType="1"/>
          </p:cNvSpPr>
          <p:nvPr/>
        </p:nvSpPr>
        <p:spPr bwMode="auto">
          <a:xfrm flipH="1">
            <a:off x="6475413" y="4448175"/>
            <a:ext cx="26987" cy="0"/>
          </a:xfrm>
          <a:prstGeom prst="line">
            <a:avLst/>
          </a:prstGeom>
          <a:noFill/>
          <a:ln w="1270">
            <a:solidFill>
              <a:srgbClr val="000000"/>
            </a:solidFill>
            <a:round/>
            <a:headEnd/>
            <a:tailEnd/>
          </a:ln>
        </p:spPr>
        <p:txBody>
          <a:bodyPr/>
          <a:lstStyle/>
          <a:p>
            <a:endParaRPr lang="en-US" dirty="0"/>
          </a:p>
        </p:txBody>
      </p:sp>
      <p:sp>
        <p:nvSpPr>
          <p:cNvPr id="9256" name="Line 118"/>
          <p:cNvSpPr>
            <a:spLocks noChangeAspect="1" noChangeShapeType="1"/>
          </p:cNvSpPr>
          <p:nvPr/>
        </p:nvSpPr>
        <p:spPr bwMode="auto">
          <a:xfrm>
            <a:off x="6608763" y="4508500"/>
            <a:ext cx="150812" cy="1588"/>
          </a:xfrm>
          <a:prstGeom prst="line">
            <a:avLst/>
          </a:prstGeom>
          <a:noFill/>
          <a:ln w="1270">
            <a:solidFill>
              <a:srgbClr val="000000"/>
            </a:solidFill>
            <a:round/>
            <a:headEnd/>
            <a:tailEnd/>
          </a:ln>
        </p:spPr>
        <p:txBody>
          <a:bodyPr/>
          <a:lstStyle/>
          <a:p>
            <a:endParaRPr lang="en-US" dirty="0"/>
          </a:p>
        </p:txBody>
      </p:sp>
      <p:sp>
        <p:nvSpPr>
          <p:cNvPr id="9257" name="Line 119"/>
          <p:cNvSpPr>
            <a:spLocks noChangeAspect="1" noChangeShapeType="1"/>
          </p:cNvSpPr>
          <p:nvPr/>
        </p:nvSpPr>
        <p:spPr bwMode="auto">
          <a:xfrm flipV="1">
            <a:off x="6764338" y="4508500"/>
            <a:ext cx="0" cy="92075"/>
          </a:xfrm>
          <a:prstGeom prst="line">
            <a:avLst/>
          </a:prstGeom>
          <a:noFill/>
          <a:ln w="1270">
            <a:solidFill>
              <a:srgbClr val="000000"/>
            </a:solidFill>
            <a:round/>
            <a:headEnd/>
            <a:tailEnd/>
          </a:ln>
        </p:spPr>
        <p:txBody>
          <a:bodyPr/>
          <a:lstStyle/>
          <a:p>
            <a:endParaRPr lang="en-US" dirty="0"/>
          </a:p>
        </p:txBody>
      </p:sp>
      <p:sp>
        <p:nvSpPr>
          <p:cNvPr id="9258" name="Line 120"/>
          <p:cNvSpPr>
            <a:spLocks noChangeAspect="1" noChangeShapeType="1"/>
          </p:cNvSpPr>
          <p:nvPr/>
        </p:nvSpPr>
        <p:spPr bwMode="auto">
          <a:xfrm flipH="1">
            <a:off x="6762750" y="4600575"/>
            <a:ext cx="1588" cy="0"/>
          </a:xfrm>
          <a:prstGeom prst="line">
            <a:avLst/>
          </a:prstGeom>
          <a:noFill/>
          <a:ln w="1270">
            <a:solidFill>
              <a:srgbClr val="000000"/>
            </a:solidFill>
            <a:round/>
            <a:headEnd/>
            <a:tailEnd/>
          </a:ln>
        </p:spPr>
        <p:txBody>
          <a:bodyPr/>
          <a:lstStyle/>
          <a:p>
            <a:endParaRPr lang="en-US" dirty="0"/>
          </a:p>
        </p:txBody>
      </p:sp>
      <p:sp>
        <p:nvSpPr>
          <p:cNvPr id="9259" name="Line 121"/>
          <p:cNvSpPr>
            <a:spLocks noChangeAspect="1" noChangeShapeType="1"/>
          </p:cNvSpPr>
          <p:nvPr/>
        </p:nvSpPr>
        <p:spPr bwMode="auto">
          <a:xfrm flipH="1" flipV="1">
            <a:off x="6608763" y="4597400"/>
            <a:ext cx="153987" cy="3175"/>
          </a:xfrm>
          <a:prstGeom prst="line">
            <a:avLst/>
          </a:prstGeom>
          <a:noFill/>
          <a:ln w="1270">
            <a:solidFill>
              <a:srgbClr val="000000"/>
            </a:solidFill>
            <a:round/>
            <a:headEnd/>
            <a:tailEnd/>
          </a:ln>
        </p:spPr>
        <p:txBody>
          <a:bodyPr/>
          <a:lstStyle/>
          <a:p>
            <a:endParaRPr lang="en-US" dirty="0"/>
          </a:p>
        </p:txBody>
      </p:sp>
      <p:sp>
        <p:nvSpPr>
          <p:cNvPr id="9260" name="Line 122"/>
          <p:cNvSpPr>
            <a:spLocks noChangeAspect="1" noChangeShapeType="1"/>
          </p:cNvSpPr>
          <p:nvPr/>
        </p:nvSpPr>
        <p:spPr bwMode="auto">
          <a:xfrm flipV="1">
            <a:off x="6608763" y="4506913"/>
            <a:ext cx="0" cy="90487"/>
          </a:xfrm>
          <a:prstGeom prst="line">
            <a:avLst/>
          </a:prstGeom>
          <a:noFill/>
          <a:ln w="1270">
            <a:solidFill>
              <a:srgbClr val="000000"/>
            </a:solidFill>
            <a:round/>
            <a:headEnd/>
            <a:tailEnd/>
          </a:ln>
        </p:spPr>
        <p:txBody>
          <a:bodyPr/>
          <a:lstStyle/>
          <a:p>
            <a:endParaRPr lang="en-US" dirty="0"/>
          </a:p>
        </p:txBody>
      </p:sp>
      <p:sp>
        <p:nvSpPr>
          <p:cNvPr id="9261" name="Line 123"/>
          <p:cNvSpPr>
            <a:spLocks noChangeAspect="1" noChangeShapeType="1"/>
          </p:cNvSpPr>
          <p:nvPr/>
        </p:nvSpPr>
        <p:spPr bwMode="auto">
          <a:xfrm>
            <a:off x="6632575" y="4465638"/>
            <a:ext cx="90488" cy="1587"/>
          </a:xfrm>
          <a:prstGeom prst="line">
            <a:avLst/>
          </a:prstGeom>
          <a:noFill/>
          <a:ln w="1270">
            <a:solidFill>
              <a:srgbClr val="000000"/>
            </a:solidFill>
            <a:round/>
            <a:headEnd/>
            <a:tailEnd/>
          </a:ln>
        </p:spPr>
        <p:txBody>
          <a:bodyPr/>
          <a:lstStyle/>
          <a:p>
            <a:endParaRPr lang="en-US" dirty="0"/>
          </a:p>
        </p:txBody>
      </p:sp>
      <p:sp>
        <p:nvSpPr>
          <p:cNvPr id="9262" name="Line 124"/>
          <p:cNvSpPr>
            <a:spLocks noChangeAspect="1" noChangeShapeType="1"/>
          </p:cNvSpPr>
          <p:nvPr/>
        </p:nvSpPr>
        <p:spPr bwMode="auto">
          <a:xfrm flipH="1">
            <a:off x="6723063" y="4437063"/>
            <a:ext cx="3175" cy="36512"/>
          </a:xfrm>
          <a:prstGeom prst="line">
            <a:avLst/>
          </a:prstGeom>
          <a:noFill/>
          <a:ln w="1270">
            <a:solidFill>
              <a:srgbClr val="000000"/>
            </a:solidFill>
            <a:round/>
            <a:headEnd/>
            <a:tailEnd/>
          </a:ln>
        </p:spPr>
        <p:txBody>
          <a:bodyPr/>
          <a:lstStyle/>
          <a:p>
            <a:endParaRPr lang="en-US" dirty="0"/>
          </a:p>
        </p:txBody>
      </p:sp>
      <p:sp>
        <p:nvSpPr>
          <p:cNvPr id="9263" name="Line 125"/>
          <p:cNvSpPr>
            <a:spLocks noChangeAspect="1" noChangeShapeType="1"/>
          </p:cNvSpPr>
          <p:nvPr/>
        </p:nvSpPr>
        <p:spPr bwMode="auto">
          <a:xfrm>
            <a:off x="6723063" y="4471988"/>
            <a:ext cx="17462" cy="1587"/>
          </a:xfrm>
          <a:prstGeom prst="line">
            <a:avLst/>
          </a:prstGeom>
          <a:noFill/>
          <a:ln w="1270">
            <a:solidFill>
              <a:srgbClr val="000000"/>
            </a:solidFill>
            <a:round/>
            <a:headEnd/>
            <a:tailEnd/>
          </a:ln>
        </p:spPr>
        <p:txBody>
          <a:bodyPr/>
          <a:lstStyle/>
          <a:p>
            <a:endParaRPr lang="en-US" dirty="0"/>
          </a:p>
        </p:txBody>
      </p:sp>
      <p:sp>
        <p:nvSpPr>
          <p:cNvPr id="9264" name="Line 126"/>
          <p:cNvSpPr>
            <a:spLocks noChangeAspect="1" noChangeShapeType="1"/>
          </p:cNvSpPr>
          <p:nvPr/>
        </p:nvSpPr>
        <p:spPr bwMode="auto">
          <a:xfrm flipV="1">
            <a:off x="6743700" y="4435475"/>
            <a:ext cx="1588" cy="34925"/>
          </a:xfrm>
          <a:prstGeom prst="line">
            <a:avLst/>
          </a:prstGeom>
          <a:noFill/>
          <a:ln w="1270">
            <a:solidFill>
              <a:srgbClr val="000000"/>
            </a:solidFill>
            <a:round/>
            <a:headEnd/>
            <a:tailEnd/>
          </a:ln>
        </p:spPr>
        <p:txBody>
          <a:bodyPr/>
          <a:lstStyle/>
          <a:p>
            <a:endParaRPr lang="en-US" dirty="0"/>
          </a:p>
        </p:txBody>
      </p:sp>
      <p:sp>
        <p:nvSpPr>
          <p:cNvPr id="9265" name="Line 127"/>
          <p:cNvSpPr>
            <a:spLocks noChangeAspect="1" noChangeShapeType="1"/>
          </p:cNvSpPr>
          <p:nvPr/>
        </p:nvSpPr>
        <p:spPr bwMode="auto">
          <a:xfrm flipH="1">
            <a:off x="6726238" y="4435475"/>
            <a:ext cx="19050" cy="0"/>
          </a:xfrm>
          <a:prstGeom prst="line">
            <a:avLst/>
          </a:prstGeom>
          <a:noFill/>
          <a:ln w="1270">
            <a:solidFill>
              <a:srgbClr val="000000"/>
            </a:solidFill>
            <a:round/>
            <a:headEnd/>
            <a:tailEnd/>
          </a:ln>
        </p:spPr>
        <p:txBody>
          <a:bodyPr/>
          <a:lstStyle/>
          <a:p>
            <a:endParaRPr lang="en-US" dirty="0"/>
          </a:p>
        </p:txBody>
      </p:sp>
      <p:sp>
        <p:nvSpPr>
          <p:cNvPr id="9266" name="Line 128"/>
          <p:cNvSpPr>
            <a:spLocks noChangeAspect="1" noChangeShapeType="1"/>
          </p:cNvSpPr>
          <p:nvPr/>
        </p:nvSpPr>
        <p:spPr bwMode="auto">
          <a:xfrm>
            <a:off x="6745288" y="4465638"/>
            <a:ext cx="7937" cy="1587"/>
          </a:xfrm>
          <a:prstGeom prst="line">
            <a:avLst/>
          </a:prstGeom>
          <a:noFill/>
          <a:ln w="1270">
            <a:solidFill>
              <a:srgbClr val="000000"/>
            </a:solidFill>
            <a:round/>
            <a:headEnd/>
            <a:tailEnd/>
          </a:ln>
        </p:spPr>
        <p:txBody>
          <a:bodyPr/>
          <a:lstStyle/>
          <a:p>
            <a:endParaRPr lang="en-US" dirty="0"/>
          </a:p>
        </p:txBody>
      </p:sp>
      <p:sp>
        <p:nvSpPr>
          <p:cNvPr id="9267" name="Line 129"/>
          <p:cNvSpPr>
            <a:spLocks noChangeAspect="1" noChangeShapeType="1"/>
          </p:cNvSpPr>
          <p:nvPr/>
        </p:nvSpPr>
        <p:spPr bwMode="auto">
          <a:xfrm flipH="1" flipV="1">
            <a:off x="6745288" y="4441825"/>
            <a:ext cx="7937" cy="22225"/>
          </a:xfrm>
          <a:prstGeom prst="line">
            <a:avLst/>
          </a:prstGeom>
          <a:noFill/>
          <a:ln w="1270">
            <a:solidFill>
              <a:srgbClr val="000000"/>
            </a:solidFill>
            <a:round/>
            <a:headEnd/>
            <a:tailEnd/>
          </a:ln>
        </p:spPr>
        <p:txBody>
          <a:bodyPr/>
          <a:lstStyle/>
          <a:p>
            <a:endParaRPr lang="en-US" dirty="0"/>
          </a:p>
        </p:txBody>
      </p:sp>
      <p:sp>
        <p:nvSpPr>
          <p:cNvPr id="9268" name="Freeform 130"/>
          <p:cNvSpPr>
            <a:spLocks noChangeAspect="1"/>
          </p:cNvSpPr>
          <p:nvPr/>
        </p:nvSpPr>
        <p:spPr bwMode="auto">
          <a:xfrm>
            <a:off x="6632575" y="4392613"/>
            <a:ext cx="111125" cy="73025"/>
          </a:xfrm>
          <a:custGeom>
            <a:avLst/>
            <a:gdLst>
              <a:gd name="T0" fmla="*/ 142 w 142"/>
              <a:gd name="T1" fmla="*/ 48 h 81"/>
              <a:gd name="T2" fmla="*/ 120 w 142"/>
              <a:gd name="T3" fmla="*/ 2 h 81"/>
              <a:gd name="T4" fmla="*/ 5 w 142"/>
              <a:gd name="T5" fmla="*/ 0 h 81"/>
              <a:gd name="T6" fmla="*/ 0 w 142"/>
              <a:gd name="T7" fmla="*/ 81 h 81"/>
              <a:gd name="T8" fmla="*/ 0 60000 65536"/>
              <a:gd name="T9" fmla="*/ 0 60000 65536"/>
              <a:gd name="T10" fmla="*/ 0 60000 65536"/>
              <a:gd name="T11" fmla="*/ 0 60000 65536"/>
              <a:gd name="T12" fmla="*/ 0 w 142"/>
              <a:gd name="T13" fmla="*/ 0 h 81"/>
              <a:gd name="T14" fmla="*/ 142 w 142"/>
              <a:gd name="T15" fmla="*/ 81 h 81"/>
            </a:gdLst>
            <a:ahLst/>
            <a:cxnLst>
              <a:cxn ang="T8">
                <a:pos x="T0" y="T1"/>
              </a:cxn>
              <a:cxn ang="T9">
                <a:pos x="T2" y="T3"/>
              </a:cxn>
              <a:cxn ang="T10">
                <a:pos x="T4" y="T5"/>
              </a:cxn>
              <a:cxn ang="T11">
                <a:pos x="T6" y="T7"/>
              </a:cxn>
            </a:cxnLst>
            <a:rect l="T12" t="T13" r="T14" b="T15"/>
            <a:pathLst>
              <a:path w="142" h="81">
                <a:moveTo>
                  <a:pt x="142" y="48"/>
                </a:moveTo>
                <a:lnTo>
                  <a:pt x="120" y="2"/>
                </a:lnTo>
                <a:lnTo>
                  <a:pt x="5" y="0"/>
                </a:lnTo>
                <a:lnTo>
                  <a:pt x="0" y="81"/>
                </a:lnTo>
              </a:path>
            </a:pathLst>
          </a:custGeom>
          <a:solidFill>
            <a:srgbClr val="808080"/>
          </a:solidFill>
          <a:ln w="1270">
            <a:solidFill>
              <a:srgbClr val="000000"/>
            </a:solidFill>
            <a:round/>
            <a:headEnd/>
            <a:tailEnd/>
          </a:ln>
        </p:spPr>
        <p:txBody>
          <a:bodyPr/>
          <a:lstStyle/>
          <a:p>
            <a:endParaRPr lang="en-GB" dirty="0"/>
          </a:p>
        </p:txBody>
      </p:sp>
      <p:sp>
        <p:nvSpPr>
          <p:cNvPr id="9269" name="Freeform 131"/>
          <p:cNvSpPr>
            <a:spLocks noChangeAspect="1"/>
          </p:cNvSpPr>
          <p:nvPr/>
        </p:nvSpPr>
        <p:spPr bwMode="auto">
          <a:xfrm>
            <a:off x="6745288" y="4387850"/>
            <a:ext cx="120650" cy="60325"/>
          </a:xfrm>
          <a:custGeom>
            <a:avLst/>
            <a:gdLst>
              <a:gd name="T0" fmla="*/ 156 w 156"/>
              <a:gd name="T1" fmla="*/ 67 h 67"/>
              <a:gd name="T2" fmla="*/ 125 w 156"/>
              <a:gd name="T3" fmla="*/ 5 h 67"/>
              <a:gd name="T4" fmla="*/ 0 w 156"/>
              <a:gd name="T5" fmla="*/ 0 h 67"/>
              <a:gd name="T6" fmla="*/ 32 w 156"/>
              <a:gd name="T7" fmla="*/ 67 h 67"/>
              <a:gd name="T8" fmla="*/ 156 w 156"/>
              <a:gd name="T9" fmla="*/ 67 h 67"/>
              <a:gd name="T10" fmla="*/ 0 60000 65536"/>
              <a:gd name="T11" fmla="*/ 0 60000 65536"/>
              <a:gd name="T12" fmla="*/ 0 60000 65536"/>
              <a:gd name="T13" fmla="*/ 0 60000 65536"/>
              <a:gd name="T14" fmla="*/ 0 60000 65536"/>
              <a:gd name="T15" fmla="*/ 0 w 156"/>
              <a:gd name="T16" fmla="*/ 0 h 67"/>
              <a:gd name="T17" fmla="*/ 156 w 156"/>
              <a:gd name="T18" fmla="*/ 67 h 67"/>
            </a:gdLst>
            <a:ahLst/>
            <a:cxnLst>
              <a:cxn ang="T10">
                <a:pos x="T0" y="T1"/>
              </a:cxn>
              <a:cxn ang="T11">
                <a:pos x="T2" y="T3"/>
              </a:cxn>
              <a:cxn ang="T12">
                <a:pos x="T4" y="T5"/>
              </a:cxn>
              <a:cxn ang="T13">
                <a:pos x="T6" y="T7"/>
              </a:cxn>
              <a:cxn ang="T14">
                <a:pos x="T8" y="T9"/>
              </a:cxn>
            </a:cxnLst>
            <a:rect l="T15" t="T16" r="T17" b="T18"/>
            <a:pathLst>
              <a:path w="156" h="67">
                <a:moveTo>
                  <a:pt x="156" y="67"/>
                </a:moveTo>
                <a:lnTo>
                  <a:pt x="125" y="5"/>
                </a:lnTo>
                <a:lnTo>
                  <a:pt x="0" y="0"/>
                </a:lnTo>
                <a:lnTo>
                  <a:pt x="32" y="67"/>
                </a:lnTo>
                <a:lnTo>
                  <a:pt x="156" y="67"/>
                </a:lnTo>
              </a:path>
            </a:pathLst>
          </a:custGeom>
          <a:solidFill>
            <a:srgbClr val="808080"/>
          </a:solidFill>
          <a:ln w="1270">
            <a:solidFill>
              <a:srgbClr val="000000"/>
            </a:solidFill>
            <a:round/>
            <a:headEnd/>
            <a:tailEnd/>
          </a:ln>
        </p:spPr>
        <p:txBody>
          <a:bodyPr/>
          <a:lstStyle/>
          <a:p>
            <a:endParaRPr lang="en-GB" dirty="0"/>
          </a:p>
        </p:txBody>
      </p:sp>
      <p:sp>
        <p:nvSpPr>
          <p:cNvPr id="9270" name="Freeform 132"/>
          <p:cNvSpPr>
            <a:spLocks noChangeAspect="1"/>
          </p:cNvSpPr>
          <p:nvPr/>
        </p:nvSpPr>
        <p:spPr bwMode="auto">
          <a:xfrm>
            <a:off x="6731000" y="4473575"/>
            <a:ext cx="41275" cy="23813"/>
          </a:xfrm>
          <a:custGeom>
            <a:avLst/>
            <a:gdLst>
              <a:gd name="T0" fmla="*/ 0 w 53"/>
              <a:gd name="T1" fmla="*/ 0 h 26"/>
              <a:gd name="T2" fmla="*/ 5 w 53"/>
              <a:gd name="T3" fmla="*/ 7 h 26"/>
              <a:gd name="T4" fmla="*/ 36 w 53"/>
              <a:gd name="T5" fmla="*/ 12 h 26"/>
              <a:gd name="T6" fmla="*/ 39 w 53"/>
              <a:gd name="T7" fmla="*/ 24 h 26"/>
              <a:gd name="T8" fmla="*/ 51 w 53"/>
              <a:gd name="T9" fmla="*/ 26 h 26"/>
              <a:gd name="T10" fmla="*/ 53 w 53"/>
              <a:gd name="T11" fmla="*/ 12 h 26"/>
              <a:gd name="T12" fmla="*/ 43 w 53"/>
              <a:gd name="T13" fmla="*/ 0 h 26"/>
              <a:gd name="T14" fmla="*/ 10 w 53"/>
              <a:gd name="T15" fmla="*/ 2 h 26"/>
              <a:gd name="T16" fmla="*/ 7 w 53"/>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6"/>
              <a:gd name="T29" fmla="*/ 53 w 5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6">
                <a:moveTo>
                  <a:pt x="0" y="0"/>
                </a:moveTo>
                <a:lnTo>
                  <a:pt x="5" y="7"/>
                </a:lnTo>
                <a:lnTo>
                  <a:pt x="36" y="12"/>
                </a:lnTo>
                <a:lnTo>
                  <a:pt x="39" y="24"/>
                </a:lnTo>
                <a:lnTo>
                  <a:pt x="51" y="26"/>
                </a:lnTo>
                <a:lnTo>
                  <a:pt x="53" y="12"/>
                </a:lnTo>
                <a:lnTo>
                  <a:pt x="43" y="0"/>
                </a:lnTo>
                <a:lnTo>
                  <a:pt x="10" y="2"/>
                </a:lnTo>
                <a:lnTo>
                  <a:pt x="7" y="0"/>
                </a:lnTo>
              </a:path>
            </a:pathLst>
          </a:custGeom>
          <a:noFill/>
          <a:ln w="1270">
            <a:solidFill>
              <a:srgbClr val="000000"/>
            </a:solidFill>
            <a:round/>
            <a:headEnd/>
            <a:tailEnd/>
          </a:ln>
        </p:spPr>
        <p:txBody>
          <a:bodyPr/>
          <a:lstStyle/>
          <a:p>
            <a:endParaRPr lang="en-GB" dirty="0"/>
          </a:p>
        </p:txBody>
      </p:sp>
      <p:sp>
        <p:nvSpPr>
          <p:cNvPr id="9271" name="Line 133"/>
          <p:cNvSpPr>
            <a:spLocks noChangeAspect="1" noChangeShapeType="1"/>
          </p:cNvSpPr>
          <p:nvPr/>
        </p:nvSpPr>
        <p:spPr bwMode="auto">
          <a:xfrm>
            <a:off x="6735763" y="4389438"/>
            <a:ext cx="41275" cy="90487"/>
          </a:xfrm>
          <a:prstGeom prst="line">
            <a:avLst/>
          </a:prstGeom>
          <a:noFill/>
          <a:ln w="1270">
            <a:solidFill>
              <a:srgbClr val="000000"/>
            </a:solidFill>
            <a:round/>
            <a:headEnd/>
            <a:tailEnd/>
          </a:ln>
        </p:spPr>
        <p:txBody>
          <a:bodyPr/>
          <a:lstStyle/>
          <a:p>
            <a:endParaRPr lang="en-US" dirty="0"/>
          </a:p>
        </p:txBody>
      </p:sp>
      <p:sp>
        <p:nvSpPr>
          <p:cNvPr id="9272" name="Freeform 134"/>
          <p:cNvSpPr>
            <a:spLocks noChangeAspect="1"/>
          </p:cNvSpPr>
          <p:nvPr/>
        </p:nvSpPr>
        <p:spPr bwMode="auto">
          <a:xfrm>
            <a:off x="6626225" y="4384675"/>
            <a:ext cx="107950" cy="95250"/>
          </a:xfrm>
          <a:custGeom>
            <a:avLst/>
            <a:gdLst>
              <a:gd name="T0" fmla="*/ 140 w 140"/>
              <a:gd name="T1" fmla="*/ 3 h 106"/>
              <a:gd name="T2" fmla="*/ 8 w 140"/>
              <a:gd name="T3" fmla="*/ 0 h 106"/>
              <a:gd name="T4" fmla="*/ 0 w 140"/>
              <a:gd name="T5" fmla="*/ 106 h 106"/>
              <a:gd name="T6" fmla="*/ 0 60000 65536"/>
              <a:gd name="T7" fmla="*/ 0 60000 65536"/>
              <a:gd name="T8" fmla="*/ 0 60000 65536"/>
              <a:gd name="T9" fmla="*/ 0 w 140"/>
              <a:gd name="T10" fmla="*/ 0 h 106"/>
              <a:gd name="T11" fmla="*/ 140 w 140"/>
              <a:gd name="T12" fmla="*/ 106 h 106"/>
            </a:gdLst>
            <a:ahLst/>
            <a:cxnLst>
              <a:cxn ang="T6">
                <a:pos x="T0" y="T1"/>
              </a:cxn>
              <a:cxn ang="T7">
                <a:pos x="T2" y="T3"/>
              </a:cxn>
              <a:cxn ang="T8">
                <a:pos x="T4" y="T5"/>
              </a:cxn>
            </a:cxnLst>
            <a:rect l="T9" t="T10" r="T11" b="T12"/>
            <a:pathLst>
              <a:path w="140" h="106">
                <a:moveTo>
                  <a:pt x="140" y="3"/>
                </a:moveTo>
                <a:lnTo>
                  <a:pt x="8" y="0"/>
                </a:lnTo>
                <a:lnTo>
                  <a:pt x="0" y="106"/>
                </a:lnTo>
              </a:path>
            </a:pathLst>
          </a:custGeom>
          <a:noFill/>
          <a:ln w="1270">
            <a:solidFill>
              <a:srgbClr val="000000"/>
            </a:solidFill>
            <a:round/>
            <a:headEnd/>
            <a:tailEnd/>
          </a:ln>
        </p:spPr>
        <p:txBody>
          <a:bodyPr/>
          <a:lstStyle/>
          <a:p>
            <a:endParaRPr lang="en-GB" dirty="0"/>
          </a:p>
        </p:txBody>
      </p:sp>
      <p:sp>
        <p:nvSpPr>
          <p:cNvPr id="9273" name="Freeform 135"/>
          <p:cNvSpPr>
            <a:spLocks noChangeAspect="1"/>
          </p:cNvSpPr>
          <p:nvPr/>
        </p:nvSpPr>
        <p:spPr bwMode="auto">
          <a:xfrm>
            <a:off x="6854825" y="4454525"/>
            <a:ext cx="139700" cy="36513"/>
          </a:xfrm>
          <a:custGeom>
            <a:avLst/>
            <a:gdLst>
              <a:gd name="T0" fmla="*/ 16 w 184"/>
              <a:gd name="T1" fmla="*/ 0 h 41"/>
              <a:gd name="T2" fmla="*/ 175 w 184"/>
              <a:gd name="T3" fmla="*/ 5 h 41"/>
              <a:gd name="T4" fmla="*/ 184 w 184"/>
              <a:gd name="T5" fmla="*/ 10 h 41"/>
              <a:gd name="T6" fmla="*/ 184 w 184"/>
              <a:gd name="T7" fmla="*/ 39 h 41"/>
              <a:gd name="T8" fmla="*/ 175 w 184"/>
              <a:gd name="T9" fmla="*/ 41 h 41"/>
              <a:gd name="T10" fmla="*/ 9 w 184"/>
              <a:gd name="T11" fmla="*/ 34 h 41"/>
              <a:gd name="T12" fmla="*/ 0 w 184"/>
              <a:gd name="T13" fmla="*/ 29 h 41"/>
              <a:gd name="T14" fmla="*/ 2 w 184"/>
              <a:gd name="T15" fmla="*/ 3 h 41"/>
              <a:gd name="T16" fmla="*/ 9 w 184"/>
              <a:gd name="T17" fmla="*/ 0 h 41"/>
              <a:gd name="T18" fmla="*/ 19 w 184"/>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41"/>
              <a:gd name="T32" fmla="*/ 184 w 184"/>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41">
                <a:moveTo>
                  <a:pt x="16" y="0"/>
                </a:moveTo>
                <a:lnTo>
                  <a:pt x="175" y="5"/>
                </a:lnTo>
                <a:lnTo>
                  <a:pt x="184" y="10"/>
                </a:lnTo>
                <a:lnTo>
                  <a:pt x="184" y="39"/>
                </a:lnTo>
                <a:lnTo>
                  <a:pt x="175" y="41"/>
                </a:lnTo>
                <a:lnTo>
                  <a:pt x="9" y="34"/>
                </a:lnTo>
                <a:lnTo>
                  <a:pt x="0" y="29"/>
                </a:lnTo>
                <a:lnTo>
                  <a:pt x="2" y="3"/>
                </a:lnTo>
                <a:lnTo>
                  <a:pt x="9" y="0"/>
                </a:lnTo>
                <a:lnTo>
                  <a:pt x="19" y="0"/>
                </a:lnTo>
              </a:path>
            </a:pathLst>
          </a:custGeom>
          <a:noFill/>
          <a:ln w="1270">
            <a:solidFill>
              <a:srgbClr val="000000"/>
            </a:solidFill>
            <a:round/>
            <a:headEnd/>
            <a:tailEnd/>
          </a:ln>
        </p:spPr>
        <p:txBody>
          <a:bodyPr/>
          <a:lstStyle/>
          <a:p>
            <a:endParaRPr lang="en-GB" dirty="0"/>
          </a:p>
        </p:txBody>
      </p:sp>
      <p:sp>
        <p:nvSpPr>
          <p:cNvPr id="9274" name="Freeform 136"/>
          <p:cNvSpPr>
            <a:spLocks noChangeAspect="1"/>
          </p:cNvSpPr>
          <p:nvPr/>
        </p:nvSpPr>
        <p:spPr bwMode="auto">
          <a:xfrm>
            <a:off x="6865938" y="4457700"/>
            <a:ext cx="122237" cy="3175"/>
          </a:xfrm>
          <a:custGeom>
            <a:avLst/>
            <a:gdLst>
              <a:gd name="T0" fmla="*/ 0 w 159"/>
              <a:gd name="T1" fmla="*/ 0 h 4"/>
              <a:gd name="T2" fmla="*/ 58 w 159"/>
              <a:gd name="T3" fmla="*/ 4 h 4"/>
              <a:gd name="T4" fmla="*/ 104 w 159"/>
              <a:gd name="T5" fmla="*/ 4 h 4"/>
              <a:gd name="T6" fmla="*/ 159 w 159"/>
              <a:gd name="T7" fmla="*/ 4 h 4"/>
              <a:gd name="T8" fmla="*/ 0 60000 65536"/>
              <a:gd name="T9" fmla="*/ 0 60000 65536"/>
              <a:gd name="T10" fmla="*/ 0 60000 65536"/>
              <a:gd name="T11" fmla="*/ 0 60000 65536"/>
              <a:gd name="T12" fmla="*/ 0 w 159"/>
              <a:gd name="T13" fmla="*/ 0 h 4"/>
              <a:gd name="T14" fmla="*/ 159 w 159"/>
              <a:gd name="T15" fmla="*/ 4 h 4"/>
            </a:gdLst>
            <a:ahLst/>
            <a:cxnLst>
              <a:cxn ang="T8">
                <a:pos x="T0" y="T1"/>
              </a:cxn>
              <a:cxn ang="T9">
                <a:pos x="T2" y="T3"/>
              </a:cxn>
              <a:cxn ang="T10">
                <a:pos x="T4" y="T5"/>
              </a:cxn>
              <a:cxn ang="T11">
                <a:pos x="T6" y="T7"/>
              </a:cxn>
            </a:cxnLst>
            <a:rect l="T12" t="T13" r="T14" b="T15"/>
            <a:pathLst>
              <a:path w="159" h="4">
                <a:moveTo>
                  <a:pt x="0" y="0"/>
                </a:moveTo>
                <a:lnTo>
                  <a:pt x="58" y="4"/>
                </a:lnTo>
                <a:lnTo>
                  <a:pt x="104" y="4"/>
                </a:lnTo>
                <a:lnTo>
                  <a:pt x="159" y="4"/>
                </a:lnTo>
              </a:path>
            </a:pathLst>
          </a:custGeom>
          <a:noFill/>
          <a:ln w="1270">
            <a:solidFill>
              <a:srgbClr val="000000"/>
            </a:solidFill>
            <a:round/>
            <a:headEnd/>
            <a:tailEnd/>
          </a:ln>
        </p:spPr>
        <p:txBody>
          <a:bodyPr/>
          <a:lstStyle/>
          <a:p>
            <a:endParaRPr lang="en-GB" dirty="0"/>
          </a:p>
        </p:txBody>
      </p:sp>
      <p:sp>
        <p:nvSpPr>
          <p:cNvPr id="9275" name="Line 137"/>
          <p:cNvSpPr>
            <a:spLocks noChangeAspect="1" noChangeShapeType="1"/>
          </p:cNvSpPr>
          <p:nvPr/>
        </p:nvSpPr>
        <p:spPr bwMode="auto">
          <a:xfrm flipH="1" flipV="1">
            <a:off x="6764338" y="4500563"/>
            <a:ext cx="201612" cy="3175"/>
          </a:xfrm>
          <a:prstGeom prst="line">
            <a:avLst/>
          </a:prstGeom>
          <a:noFill/>
          <a:ln w="1270">
            <a:solidFill>
              <a:srgbClr val="000000"/>
            </a:solidFill>
            <a:round/>
            <a:headEnd/>
            <a:tailEnd/>
          </a:ln>
        </p:spPr>
        <p:txBody>
          <a:bodyPr/>
          <a:lstStyle/>
          <a:p>
            <a:endParaRPr lang="en-US" dirty="0"/>
          </a:p>
        </p:txBody>
      </p:sp>
      <p:sp>
        <p:nvSpPr>
          <p:cNvPr id="9276" name="Freeform 138"/>
          <p:cNvSpPr>
            <a:spLocks noChangeAspect="1"/>
          </p:cNvSpPr>
          <p:nvPr/>
        </p:nvSpPr>
        <p:spPr bwMode="auto">
          <a:xfrm>
            <a:off x="6762750" y="4511675"/>
            <a:ext cx="196850" cy="103188"/>
          </a:xfrm>
          <a:custGeom>
            <a:avLst/>
            <a:gdLst>
              <a:gd name="T0" fmla="*/ 38 w 257"/>
              <a:gd name="T1" fmla="*/ 115 h 115"/>
              <a:gd name="T2" fmla="*/ 55 w 257"/>
              <a:gd name="T3" fmla="*/ 110 h 115"/>
              <a:gd name="T4" fmla="*/ 58 w 257"/>
              <a:gd name="T5" fmla="*/ 91 h 115"/>
              <a:gd name="T6" fmla="*/ 70 w 257"/>
              <a:gd name="T7" fmla="*/ 60 h 115"/>
              <a:gd name="T8" fmla="*/ 86 w 257"/>
              <a:gd name="T9" fmla="*/ 48 h 115"/>
              <a:gd name="T10" fmla="*/ 118 w 257"/>
              <a:gd name="T11" fmla="*/ 40 h 115"/>
              <a:gd name="T12" fmla="*/ 149 w 257"/>
              <a:gd name="T13" fmla="*/ 38 h 115"/>
              <a:gd name="T14" fmla="*/ 202 w 257"/>
              <a:gd name="T15" fmla="*/ 48 h 115"/>
              <a:gd name="T16" fmla="*/ 218 w 257"/>
              <a:gd name="T17" fmla="*/ 57 h 115"/>
              <a:gd name="T18" fmla="*/ 233 w 257"/>
              <a:gd name="T19" fmla="*/ 76 h 115"/>
              <a:gd name="T20" fmla="*/ 238 w 257"/>
              <a:gd name="T21" fmla="*/ 91 h 115"/>
              <a:gd name="T22" fmla="*/ 245 w 257"/>
              <a:gd name="T23" fmla="*/ 98 h 115"/>
              <a:gd name="T24" fmla="*/ 257 w 257"/>
              <a:gd name="T25" fmla="*/ 98 h 115"/>
              <a:gd name="T26" fmla="*/ 257 w 257"/>
              <a:gd name="T27" fmla="*/ 19 h 115"/>
              <a:gd name="T28" fmla="*/ 254 w 257"/>
              <a:gd name="T29" fmla="*/ 9 h 115"/>
              <a:gd name="T30" fmla="*/ 245 w 257"/>
              <a:gd name="T31" fmla="*/ 4 h 115"/>
              <a:gd name="T32" fmla="*/ 0 w 257"/>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7"/>
              <a:gd name="T52" fmla="*/ 0 h 115"/>
              <a:gd name="T53" fmla="*/ 257 w 257"/>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7" h="115">
                <a:moveTo>
                  <a:pt x="38" y="115"/>
                </a:moveTo>
                <a:lnTo>
                  <a:pt x="55" y="110"/>
                </a:lnTo>
                <a:lnTo>
                  <a:pt x="58" y="91"/>
                </a:lnTo>
                <a:lnTo>
                  <a:pt x="70" y="60"/>
                </a:lnTo>
                <a:lnTo>
                  <a:pt x="86" y="48"/>
                </a:lnTo>
                <a:lnTo>
                  <a:pt x="118" y="40"/>
                </a:lnTo>
                <a:lnTo>
                  <a:pt x="149" y="38"/>
                </a:lnTo>
                <a:lnTo>
                  <a:pt x="202" y="48"/>
                </a:lnTo>
                <a:lnTo>
                  <a:pt x="218" y="57"/>
                </a:lnTo>
                <a:lnTo>
                  <a:pt x="233" y="76"/>
                </a:lnTo>
                <a:lnTo>
                  <a:pt x="238" y="91"/>
                </a:lnTo>
                <a:lnTo>
                  <a:pt x="245" y="98"/>
                </a:lnTo>
                <a:lnTo>
                  <a:pt x="257" y="98"/>
                </a:lnTo>
                <a:lnTo>
                  <a:pt x="257" y="19"/>
                </a:lnTo>
                <a:lnTo>
                  <a:pt x="254" y="9"/>
                </a:lnTo>
                <a:lnTo>
                  <a:pt x="245" y="4"/>
                </a:lnTo>
                <a:lnTo>
                  <a:pt x="0" y="0"/>
                </a:lnTo>
              </a:path>
            </a:pathLst>
          </a:custGeom>
          <a:noFill/>
          <a:ln w="1270">
            <a:solidFill>
              <a:srgbClr val="000000"/>
            </a:solidFill>
            <a:round/>
            <a:headEnd/>
            <a:tailEnd/>
          </a:ln>
        </p:spPr>
        <p:txBody>
          <a:bodyPr/>
          <a:lstStyle/>
          <a:p>
            <a:endParaRPr lang="en-GB" dirty="0"/>
          </a:p>
        </p:txBody>
      </p:sp>
      <p:sp>
        <p:nvSpPr>
          <p:cNvPr id="9277" name="Freeform 139"/>
          <p:cNvSpPr>
            <a:spLocks noChangeAspect="1"/>
          </p:cNvSpPr>
          <p:nvPr/>
        </p:nvSpPr>
        <p:spPr bwMode="auto">
          <a:xfrm>
            <a:off x="6777038" y="4479925"/>
            <a:ext cx="79375" cy="4763"/>
          </a:xfrm>
          <a:custGeom>
            <a:avLst/>
            <a:gdLst>
              <a:gd name="T0" fmla="*/ 0 w 103"/>
              <a:gd name="T1" fmla="*/ 0 h 5"/>
              <a:gd name="T2" fmla="*/ 2 w 103"/>
              <a:gd name="T3" fmla="*/ 5 h 5"/>
              <a:gd name="T4" fmla="*/ 103 w 103"/>
              <a:gd name="T5" fmla="*/ 0 h 5"/>
              <a:gd name="T6" fmla="*/ 0 60000 65536"/>
              <a:gd name="T7" fmla="*/ 0 60000 65536"/>
              <a:gd name="T8" fmla="*/ 0 60000 65536"/>
              <a:gd name="T9" fmla="*/ 0 w 103"/>
              <a:gd name="T10" fmla="*/ 0 h 5"/>
              <a:gd name="T11" fmla="*/ 103 w 103"/>
              <a:gd name="T12" fmla="*/ 5 h 5"/>
            </a:gdLst>
            <a:ahLst/>
            <a:cxnLst>
              <a:cxn ang="T6">
                <a:pos x="T0" y="T1"/>
              </a:cxn>
              <a:cxn ang="T7">
                <a:pos x="T2" y="T3"/>
              </a:cxn>
              <a:cxn ang="T8">
                <a:pos x="T4" y="T5"/>
              </a:cxn>
            </a:cxnLst>
            <a:rect l="T9" t="T10" r="T11" b="T12"/>
            <a:pathLst>
              <a:path w="103" h="5">
                <a:moveTo>
                  <a:pt x="0" y="0"/>
                </a:moveTo>
                <a:lnTo>
                  <a:pt x="2" y="5"/>
                </a:lnTo>
                <a:lnTo>
                  <a:pt x="103" y="0"/>
                </a:lnTo>
              </a:path>
            </a:pathLst>
          </a:custGeom>
          <a:noFill/>
          <a:ln w="1270">
            <a:solidFill>
              <a:srgbClr val="000000"/>
            </a:solidFill>
            <a:round/>
            <a:headEnd/>
            <a:tailEnd/>
          </a:ln>
        </p:spPr>
        <p:txBody>
          <a:bodyPr/>
          <a:lstStyle/>
          <a:p>
            <a:endParaRPr lang="en-GB" dirty="0"/>
          </a:p>
        </p:txBody>
      </p:sp>
      <p:sp>
        <p:nvSpPr>
          <p:cNvPr id="9278" name="Freeform 140"/>
          <p:cNvSpPr>
            <a:spLocks noChangeAspect="1"/>
          </p:cNvSpPr>
          <p:nvPr/>
        </p:nvSpPr>
        <p:spPr bwMode="auto">
          <a:xfrm>
            <a:off x="6777038" y="4457700"/>
            <a:ext cx="77787" cy="15875"/>
          </a:xfrm>
          <a:custGeom>
            <a:avLst/>
            <a:gdLst>
              <a:gd name="T0" fmla="*/ 0 w 101"/>
              <a:gd name="T1" fmla="*/ 0 h 19"/>
              <a:gd name="T2" fmla="*/ 9 w 101"/>
              <a:gd name="T3" fmla="*/ 19 h 19"/>
              <a:gd name="T4" fmla="*/ 101 w 101"/>
              <a:gd name="T5" fmla="*/ 16 h 19"/>
              <a:gd name="T6" fmla="*/ 0 60000 65536"/>
              <a:gd name="T7" fmla="*/ 0 60000 65536"/>
              <a:gd name="T8" fmla="*/ 0 60000 65536"/>
              <a:gd name="T9" fmla="*/ 0 w 101"/>
              <a:gd name="T10" fmla="*/ 0 h 19"/>
              <a:gd name="T11" fmla="*/ 101 w 101"/>
              <a:gd name="T12" fmla="*/ 19 h 19"/>
            </a:gdLst>
            <a:ahLst/>
            <a:cxnLst>
              <a:cxn ang="T6">
                <a:pos x="T0" y="T1"/>
              </a:cxn>
              <a:cxn ang="T7">
                <a:pos x="T2" y="T3"/>
              </a:cxn>
              <a:cxn ang="T8">
                <a:pos x="T4" y="T5"/>
              </a:cxn>
            </a:cxnLst>
            <a:rect l="T9" t="T10" r="T11" b="T12"/>
            <a:pathLst>
              <a:path w="101" h="19">
                <a:moveTo>
                  <a:pt x="0" y="0"/>
                </a:moveTo>
                <a:lnTo>
                  <a:pt x="9" y="19"/>
                </a:lnTo>
                <a:lnTo>
                  <a:pt x="101" y="16"/>
                </a:lnTo>
              </a:path>
            </a:pathLst>
          </a:custGeom>
          <a:noFill/>
          <a:ln w="1270">
            <a:solidFill>
              <a:srgbClr val="000000"/>
            </a:solidFill>
            <a:round/>
            <a:headEnd/>
            <a:tailEnd/>
          </a:ln>
        </p:spPr>
        <p:txBody>
          <a:bodyPr/>
          <a:lstStyle/>
          <a:p>
            <a:endParaRPr lang="en-GB" dirty="0"/>
          </a:p>
        </p:txBody>
      </p:sp>
      <p:sp>
        <p:nvSpPr>
          <p:cNvPr id="9279" name="Line 141"/>
          <p:cNvSpPr>
            <a:spLocks noChangeAspect="1" noChangeShapeType="1"/>
          </p:cNvSpPr>
          <p:nvPr/>
        </p:nvSpPr>
        <p:spPr bwMode="auto">
          <a:xfrm>
            <a:off x="6777038" y="4457700"/>
            <a:ext cx="79375" cy="0"/>
          </a:xfrm>
          <a:prstGeom prst="line">
            <a:avLst/>
          </a:prstGeom>
          <a:noFill/>
          <a:ln w="1270">
            <a:solidFill>
              <a:srgbClr val="000000"/>
            </a:solidFill>
            <a:round/>
            <a:headEnd/>
            <a:tailEnd/>
          </a:ln>
        </p:spPr>
        <p:txBody>
          <a:bodyPr/>
          <a:lstStyle/>
          <a:p>
            <a:endParaRPr lang="en-US" dirty="0"/>
          </a:p>
        </p:txBody>
      </p:sp>
      <p:sp>
        <p:nvSpPr>
          <p:cNvPr id="9280" name="Line 142"/>
          <p:cNvSpPr>
            <a:spLocks noChangeAspect="1" noChangeShapeType="1"/>
          </p:cNvSpPr>
          <p:nvPr/>
        </p:nvSpPr>
        <p:spPr bwMode="auto">
          <a:xfrm>
            <a:off x="6854825" y="4392613"/>
            <a:ext cx="23813" cy="60325"/>
          </a:xfrm>
          <a:prstGeom prst="line">
            <a:avLst/>
          </a:prstGeom>
          <a:noFill/>
          <a:ln w="1270">
            <a:solidFill>
              <a:srgbClr val="000000"/>
            </a:solidFill>
            <a:round/>
            <a:headEnd/>
            <a:tailEnd/>
          </a:ln>
        </p:spPr>
        <p:txBody>
          <a:bodyPr/>
          <a:lstStyle/>
          <a:p>
            <a:endParaRPr lang="en-US" dirty="0"/>
          </a:p>
        </p:txBody>
      </p:sp>
      <p:sp>
        <p:nvSpPr>
          <p:cNvPr id="9281" name="Freeform 143"/>
          <p:cNvSpPr>
            <a:spLocks noChangeAspect="1"/>
          </p:cNvSpPr>
          <p:nvPr/>
        </p:nvSpPr>
        <p:spPr bwMode="auto">
          <a:xfrm>
            <a:off x="6950075" y="4491038"/>
            <a:ext cx="119063" cy="26987"/>
          </a:xfrm>
          <a:custGeom>
            <a:avLst/>
            <a:gdLst>
              <a:gd name="T0" fmla="*/ 53 w 156"/>
              <a:gd name="T1" fmla="*/ 0 h 29"/>
              <a:gd name="T2" fmla="*/ 120 w 156"/>
              <a:gd name="T3" fmla="*/ 5 h 29"/>
              <a:gd name="T4" fmla="*/ 152 w 156"/>
              <a:gd name="T5" fmla="*/ 12 h 29"/>
              <a:gd name="T6" fmla="*/ 156 w 156"/>
              <a:gd name="T7" fmla="*/ 26 h 29"/>
              <a:gd name="T8" fmla="*/ 53 w 156"/>
              <a:gd name="T9" fmla="*/ 29 h 29"/>
              <a:gd name="T10" fmla="*/ 48 w 156"/>
              <a:gd name="T11" fmla="*/ 19 h 29"/>
              <a:gd name="T12" fmla="*/ 36 w 156"/>
              <a:gd name="T13" fmla="*/ 14 h 29"/>
              <a:gd name="T14" fmla="*/ 22 w 156"/>
              <a:gd name="T15" fmla="*/ 14 h 29"/>
              <a:gd name="T16" fmla="*/ 0 w 156"/>
              <a:gd name="T17" fmla="*/ 1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29"/>
              <a:gd name="T29" fmla="*/ 156 w 15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29">
                <a:moveTo>
                  <a:pt x="53" y="0"/>
                </a:moveTo>
                <a:lnTo>
                  <a:pt x="120" y="5"/>
                </a:lnTo>
                <a:lnTo>
                  <a:pt x="152" y="12"/>
                </a:lnTo>
                <a:lnTo>
                  <a:pt x="156" y="26"/>
                </a:lnTo>
                <a:lnTo>
                  <a:pt x="53" y="29"/>
                </a:lnTo>
                <a:lnTo>
                  <a:pt x="48" y="19"/>
                </a:lnTo>
                <a:lnTo>
                  <a:pt x="36" y="14"/>
                </a:lnTo>
                <a:lnTo>
                  <a:pt x="22" y="14"/>
                </a:lnTo>
                <a:lnTo>
                  <a:pt x="0" y="14"/>
                </a:lnTo>
              </a:path>
            </a:pathLst>
          </a:custGeom>
          <a:noFill/>
          <a:ln w="1270">
            <a:solidFill>
              <a:srgbClr val="000000"/>
            </a:solidFill>
            <a:round/>
            <a:headEnd/>
            <a:tailEnd/>
          </a:ln>
        </p:spPr>
        <p:txBody>
          <a:bodyPr/>
          <a:lstStyle/>
          <a:p>
            <a:endParaRPr lang="en-GB" dirty="0"/>
          </a:p>
        </p:txBody>
      </p:sp>
      <p:sp>
        <p:nvSpPr>
          <p:cNvPr id="9282" name="Freeform 144"/>
          <p:cNvSpPr>
            <a:spLocks noChangeAspect="1"/>
          </p:cNvSpPr>
          <p:nvPr/>
        </p:nvSpPr>
        <p:spPr bwMode="auto">
          <a:xfrm>
            <a:off x="6989763" y="4503738"/>
            <a:ext cx="79375" cy="14287"/>
          </a:xfrm>
          <a:custGeom>
            <a:avLst/>
            <a:gdLst>
              <a:gd name="T0" fmla="*/ 0 w 103"/>
              <a:gd name="T1" fmla="*/ 15 h 15"/>
              <a:gd name="T2" fmla="*/ 7 w 103"/>
              <a:gd name="T3" fmla="*/ 0 h 15"/>
              <a:gd name="T4" fmla="*/ 96 w 103"/>
              <a:gd name="T5" fmla="*/ 0 h 15"/>
              <a:gd name="T6" fmla="*/ 103 w 103"/>
              <a:gd name="T7" fmla="*/ 12 h 15"/>
              <a:gd name="T8" fmla="*/ 0 60000 65536"/>
              <a:gd name="T9" fmla="*/ 0 60000 65536"/>
              <a:gd name="T10" fmla="*/ 0 60000 65536"/>
              <a:gd name="T11" fmla="*/ 0 60000 65536"/>
              <a:gd name="T12" fmla="*/ 0 w 103"/>
              <a:gd name="T13" fmla="*/ 0 h 15"/>
              <a:gd name="T14" fmla="*/ 103 w 103"/>
              <a:gd name="T15" fmla="*/ 15 h 15"/>
            </a:gdLst>
            <a:ahLst/>
            <a:cxnLst>
              <a:cxn ang="T8">
                <a:pos x="T0" y="T1"/>
              </a:cxn>
              <a:cxn ang="T9">
                <a:pos x="T2" y="T3"/>
              </a:cxn>
              <a:cxn ang="T10">
                <a:pos x="T4" y="T5"/>
              </a:cxn>
              <a:cxn ang="T11">
                <a:pos x="T6" y="T7"/>
              </a:cxn>
            </a:cxnLst>
            <a:rect l="T12" t="T13" r="T14" b="T15"/>
            <a:pathLst>
              <a:path w="103" h="15">
                <a:moveTo>
                  <a:pt x="0" y="15"/>
                </a:moveTo>
                <a:lnTo>
                  <a:pt x="7" y="0"/>
                </a:lnTo>
                <a:lnTo>
                  <a:pt x="96" y="0"/>
                </a:lnTo>
                <a:lnTo>
                  <a:pt x="103" y="12"/>
                </a:lnTo>
              </a:path>
            </a:pathLst>
          </a:custGeom>
          <a:noFill/>
          <a:ln w="1270">
            <a:solidFill>
              <a:srgbClr val="000000"/>
            </a:solidFill>
            <a:round/>
            <a:headEnd/>
            <a:tailEnd/>
          </a:ln>
        </p:spPr>
        <p:txBody>
          <a:bodyPr/>
          <a:lstStyle/>
          <a:p>
            <a:endParaRPr lang="en-GB" dirty="0"/>
          </a:p>
        </p:txBody>
      </p:sp>
      <p:sp>
        <p:nvSpPr>
          <p:cNvPr id="9283" name="Freeform 145"/>
          <p:cNvSpPr>
            <a:spLocks noChangeAspect="1"/>
          </p:cNvSpPr>
          <p:nvPr/>
        </p:nvSpPr>
        <p:spPr bwMode="auto">
          <a:xfrm>
            <a:off x="7058025" y="4530725"/>
            <a:ext cx="14288" cy="34925"/>
          </a:xfrm>
          <a:custGeom>
            <a:avLst/>
            <a:gdLst>
              <a:gd name="T0" fmla="*/ 19 w 19"/>
              <a:gd name="T1" fmla="*/ 22 h 39"/>
              <a:gd name="T2" fmla="*/ 7 w 19"/>
              <a:gd name="T3" fmla="*/ 0 h 39"/>
              <a:gd name="T4" fmla="*/ 0 w 19"/>
              <a:gd name="T5" fmla="*/ 22 h 39"/>
              <a:gd name="T6" fmla="*/ 7 w 19"/>
              <a:gd name="T7" fmla="*/ 39 h 39"/>
              <a:gd name="T8" fmla="*/ 19 w 19"/>
              <a:gd name="T9" fmla="*/ 22 h 39"/>
              <a:gd name="T10" fmla="*/ 0 60000 65536"/>
              <a:gd name="T11" fmla="*/ 0 60000 65536"/>
              <a:gd name="T12" fmla="*/ 0 60000 65536"/>
              <a:gd name="T13" fmla="*/ 0 60000 65536"/>
              <a:gd name="T14" fmla="*/ 0 60000 65536"/>
              <a:gd name="T15" fmla="*/ 0 w 19"/>
              <a:gd name="T16" fmla="*/ 0 h 39"/>
              <a:gd name="T17" fmla="*/ 19 w 19"/>
              <a:gd name="T18" fmla="*/ 39 h 39"/>
            </a:gdLst>
            <a:ahLst/>
            <a:cxnLst>
              <a:cxn ang="T10">
                <a:pos x="T0" y="T1"/>
              </a:cxn>
              <a:cxn ang="T11">
                <a:pos x="T2" y="T3"/>
              </a:cxn>
              <a:cxn ang="T12">
                <a:pos x="T4" y="T5"/>
              </a:cxn>
              <a:cxn ang="T13">
                <a:pos x="T6" y="T7"/>
              </a:cxn>
              <a:cxn ang="T14">
                <a:pos x="T8" y="T9"/>
              </a:cxn>
            </a:cxnLst>
            <a:rect l="T15" t="T16" r="T17" b="T18"/>
            <a:pathLst>
              <a:path w="19" h="39">
                <a:moveTo>
                  <a:pt x="19" y="22"/>
                </a:moveTo>
                <a:lnTo>
                  <a:pt x="7" y="0"/>
                </a:lnTo>
                <a:lnTo>
                  <a:pt x="0" y="22"/>
                </a:lnTo>
                <a:lnTo>
                  <a:pt x="7" y="39"/>
                </a:lnTo>
                <a:lnTo>
                  <a:pt x="19" y="22"/>
                </a:lnTo>
                <a:close/>
              </a:path>
            </a:pathLst>
          </a:custGeom>
          <a:solidFill>
            <a:srgbClr val="FFFFFF"/>
          </a:solidFill>
          <a:ln w="1270">
            <a:solidFill>
              <a:srgbClr val="000000"/>
            </a:solidFill>
            <a:round/>
            <a:headEnd/>
            <a:tailEnd/>
          </a:ln>
        </p:spPr>
        <p:txBody>
          <a:bodyPr/>
          <a:lstStyle/>
          <a:p>
            <a:endParaRPr lang="en-GB" dirty="0"/>
          </a:p>
        </p:txBody>
      </p:sp>
      <p:sp>
        <p:nvSpPr>
          <p:cNvPr id="9284" name="Freeform 146"/>
          <p:cNvSpPr>
            <a:spLocks noChangeAspect="1"/>
          </p:cNvSpPr>
          <p:nvPr/>
        </p:nvSpPr>
        <p:spPr bwMode="auto">
          <a:xfrm>
            <a:off x="6985000" y="4535488"/>
            <a:ext cx="9525" cy="31750"/>
          </a:xfrm>
          <a:custGeom>
            <a:avLst/>
            <a:gdLst>
              <a:gd name="T0" fmla="*/ 14 w 14"/>
              <a:gd name="T1" fmla="*/ 19 h 36"/>
              <a:gd name="T2" fmla="*/ 7 w 14"/>
              <a:gd name="T3" fmla="*/ 0 h 36"/>
              <a:gd name="T4" fmla="*/ 0 w 14"/>
              <a:gd name="T5" fmla="*/ 19 h 36"/>
              <a:gd name="T6" fmla="*/ 7 w 14"/>
              <a:gd name="T7" fmla="*/ 36 h 36"/>
              <a:gd name="T8" fmla="*/ 14 w 14"/>
              <a:gd name="T9" fmla="*/ 19 h 36"/>
              <a:gd name="T10" fmla="*/ 0 60000 65536"/>
              <a:gd name="T11" fmla="*/ 0 60000 65536"/>
              <a:gd name="T12" fmla="*/ 0 60000 65536"/>
              <a:gd name="T13" fmla="*/ 0 60000 65536"/>
              <a:gd name="T14" fmla="*/ 0 60000 65536"/>
              <a:gd name="T15" fmla="*/ 0 w 14"/>
              <a:gd name="T16" fmla="*/ 0 h 36"/>
              <a:gd name="T17" fmla="*/ 14 w 14"/>
              <a:gd name="T18" fmla="*/ 36 h 36"/>
            </a:gdLst>
            <a:ahLst/>
            <a:cxnLst>
              <a:cxn ang="T10">
                <a:pos x="T0" y="T1"/>
              </a:cxn>
              <a:cxn ang="T11">
                <a:pos x="T2" y="T3"/>
              </a:cxn>
              <a:cxn ang="T12">
                <a:pos x="T4" y="T5"/>
              </a:cxn>
              <a:cxn ang="T13">
                <a:pos x="T6" y="T7"/>
              </a:cxn>
              <a:cxn ang="T14">
                <a:pos x="T8" y="T9"/>
              </a:cxn>
            </a:cxnLst>
            <a:rect l="T15" t="T16" r="T17" b="T18"/>
            <a:pathLst>
              <a:path w="14" h="36">
                <a:moveTo>
                  <a:pt x="14" y="19"/>
                </a:moveTo>
                <a:lnTo>
                  <a:pt x="7" y="0"/>
                </a:lnTo>
                <a:lnTo>
                  <a:pt x="0" y="19"/>
                </a:lnTo>
                <a:lnTo>
                  <a:pt x="7" y="36"/>
                </a:lnTo>
                <a:lnTo>
                  <a:pt x="14" y="19"/>
                </a:lnTo>
                <a:close/>
              </a:path>
            </a:pathLst>
          </a:custGeom>
          <a:solidFill>
            <a:srgbClr val="FFFFFF"/>
          </a:solidFill>
          <a:ln w="1270">
            <a:solidFill>
              <a:srgbClr val="000000"/>
            </a:solidFill>
            <a:round/>
            <a:headEnd/>
            <a:tailEnd/>
          </a:ln>
        </p:spPr>
        <p:txBody>
          <a:bodyPr/>
          <a:lstStyle/>
          <a:p>
            <a:endParaRPr lang="en-GB" dirty="0"/>
          </a:p>
        </p:txBody>
      </p:sp>
      <p:sp>
        <p:nvSpPr>
          <p:cNvPr id="9285" name="Freeform 147"/>
          <p:cNvSpPr>
            <a:spLocks noChangeAspect="1"/>
          </p:cNvSpPr>
          <p:nvPr/>
        </p:nvSpPr>
        <p:spPr bwMode="auto">
          <a:xfrm>
            <a:off x="6975475" y="4594225"/>
            <a:ext cx="125413" cy="26988"/>
          </a:xfrm>
          <a:custGeom>
            <a:avLst/>
            <a:gdLst>
              <a:gd name="T0" fmla="*/ 0 w 161"/>
              <a:gd name="T1" fmla="*/ 7 h 31"/>
              <a:gd name="T2" fmla="*/ 20 w 161"/>
              <a:gd name="T3" fmla="*/ 9 h 31"/>
              <a:gd name="T4" fmla="*/ 29 w 161"/>
              <a:gd name="T5" fmla="*/ 9 h 31"/>
              <a:gd name="T6" fmla="*/ 159 w 161"/>
              <a:gd name="T7" fmla="*/ 5 h 31"/>
              <a:gd name="T8" fmla="*/ 154 w 161"/>
              <a:gd name="T9" fmla="*/ 0 h 31"/>
              <a:gd name="T10" fmla="*/ 140 w 161"/>
              <a:gd name="T11" fmla="*/ 0 h 31"/>
              <a:gd name="T12" fmla="*/ 0 w 161"/>
              <a:gd name="T13" fmla="*/ 7 h 31"/>
              <a:gd name="T14" fmla="*/ 0 w 161"/>
              <a:gd name="T15" fmla="*/ 7 h 31"/>
              <a:gd name="T16" fmla="*/ 0 w 161"/>
              <a:gd name="T17" fmla="*/ 31 h 31"/>
              <a:gd name="T18" fmla="*/ 20 w 161"/>
              <a:gd name="T19" fmla="*/ 31 h 31"/>
              <a:gd name="T20" fmla="*/ 29 w 161"/>
              <a:gd name="T21" fmla="*/ 31 h 31"/>
              <a:gd name="T22" fmla="*/ 156 w 161"/>
              <a:gd name="T23" fmla="*/ 21 h 31"/>
              <a:gd name="T24" fmla="*/ 161 w 161"/>
              <a:gd name="T25" fmla="*/ 21 h 31"/>
              <a:gd name="T26" fmla="*/ 159 w 161"/>
              <a:gd name="T27" fmla="*/ 7 h 31"/>
              <a:gd name="T28" fmla="*/ 156 w 161"/>
              <a:gd name="T29" fmla="*/ 5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31"/>
              <a:gd name="T47" fmla="*/ 161 w 161"/>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31">
                <a:moveTo>
                  <a:pt x="0" y="7"/>
                </a:moveTo>
                <a:lnTo>
                  <a:pt x="20" y="9"/>
                </a:lnTo>
                <a:lnTo>
                  <a:pt x="29" y="9"/>
                </a:lnTo>
                <a:lnTo>
                  <a:pt x="159" y="5"/>
                </a:lnTo>
                <a:lnTo>
                  <a:pt x="154" y="0"/>
                </a:lnTo>
                <a:lnTo>
                  <a:pt x="140" y="0"/>
                </a:lnTo>
                <a:lnTo>
                  <a:pt x="0" y="7"/>
                </a:lnTo>
                <a:lnTo>
                  <a:pt x="0" y="31"/>
                </a:lnTo>
                <a:lnTo>
                  <a:pt x="20" y="31"/>
                </a:lnTo>
                <a:lnTo>
                  <a:pt x="29" y="31"/>
                </a:lnTo>
                <a:lnTo>
                  <a:pt x="156" y="21"/>
                </a:lnTo>
                <a:lnTo>
                  <a:pt x="161" y="21"/>
                </a:lnTo>
                <a:lnTo>
                  <a:pt x="159" y="7"/>
                </a:lnTo>
                <a:lnTo>
                  <a:pt x="156" y="5"/>
                </a:lnTo>
              </a:path>
            </a:pathLst>
          </a:custGeom>
          <a:noFill/>
          <a:ln w="1270">
            <a:solidFill>
              <a:srgbClr val="000000"/>
            </a:solidFill>
            <a:round/>
            <a:headEnd/>
            <a:tailEnd/>
          </a:ln>
        </p:spPr>
        <p:txBody>
          <a:bodyPr/>
          <a:lstStyle/>
          <a:p>
            <a:endParaRPr lang="en-GB" dirty="0"/>
          </a:p>
        </p:txBody>
      </p:sp>
      <p:sp>
        <p:nvSpPr>
          <p:cNvPr id="9286" name="Freeform 148"/>
          <p:cNvSpPr>
            <a:spLocks noChangeAspect="1"/>
          </p:cNvSpPr>
          <p:nvPr/>
        </p:nvSpPr>
        <p:spPr bwMode="auto">
          <a:xfrm>
            <a:off x="6958013" y="4511675"/>
            <a:ext cx="17462" cy="88900"/>
          </a:xfrm>
          <a:custGeom>
            <a:avLst/>
            <a:gdLst>
              <a:gd name="T0" fmla="*/ 0 w 24"/>
              <a:gd name="T1" fmla="*/ 98 h 98"/>
              <a:gd name="T2" fmla="*/ 24 w 24"/>
              <a:gd name="T3" fmla="*/ 98 h 98"/>
              <a:gd name="T4" fmla="*/ 24 w 24"/>
              <a:gd name="T5" fmla="*/ 21 h 98"/>
              <a:gd name="T6" fmla="*/ 24 w 24"/>
              <a:gd name="T7" fmla="*/ 4 h 98"/>
              <a:gd name="T8" fmla="*/ 10 w 24"/>
              <a:gd name="T9" fmla="*/ 0 h 98"/>
              <a:gd name="T10" fmla="*/ 0 60000 65536"/>
              <a:gd name="T11" fmla="*/ 0 60000 65536"/>
              <a:gd name="T12" fmla="*/ 0 60000 65536"/>
              <a:gd name="T13" fmla="*/ 0 60000 65536"/>
              <a:gd name="T14" fmla="*/ 0 60000 65536"/>
              <a:gd name="T15" fmla="*/ 0 w 24"/>
              <a:gd name="T16" fmla="*/ 0 h 98"/>
              <a:gd name="T17" fmla="*/ 24 w 24"/>
              <a:gd name="T18" fmla="*/ 98 h 98"/>
            </a:gdLst>
            <a:ahLst/>
            <a:cxnLst>
              <a:cxn ang="T10">
                <a:pos x="T0" y="T1"/>
              </a:cxn>
              <a:cxn ang="T11">
                <a:pos x="T2" y="T3"/>
              </a:cxn>
              <a:cxn ang="T12">
                <a:pos x="T4" y="T5"/>
              </a:cxn>
              <a:cxn ang="T13">
                <a:pos x="T6" y="T7"/>
              </a:cxn>
              <a:cxn ang="T14">
                <a:pos x="T8" y="T9"/>
              </a:cxn>
            </a:cxnLst>
            <a:rect l="T15" t="T16" r="T17" b="T18"/>
            <a:pathLst>
              <a:path w="24" h="98">
                <a:moveTo>
                  <a:pt x="0" y="98"/>
                </a:moveTo>
                <a:lnTo>
                  <a:pt x="24" y="98"/>
                </a:lnTo>
                <a:lnTo>
                  <a:pt x="24" y="21"/>
                </a:lnTo>
                <a:lnTo>
                  <a:pt x="24" y="4"/>
                </a:lnTo>
                <a:lnTo>
                  <a:pt x="10" y="0"/>
                </a:lnTo>
              </a:path>
            </a:pathLst>
          </a:custGeom>
          <a:noFill/>
          <a:ln w="1270">
            <a:solidFill>
              <a:srgbClr val="000000"/>
            </a:solidFill>
            <a:round/>
            <a:headEnd/>
            <a:tailEnd/>
          </a:ln>
        </p:spPr>
        <p:txBody>
          <a:bodyPr/>
          <a:lstStyle/>
          <a:p>
            <a:endParaRPr lang="en-GB" dirty="0"/>
          </a:p>
        </p:txBody>
      </p:sp>
      <p:sp>
        <p:nvSpPr>
          <p:cNvPr id="9287" name="Freeform 149"/>
          <p:cNvSpPr>
            <a:spLocks noChangeAspect="1"/>
          </p:cNvSpPr>
          <p:nvPr/>
        </p:nvSpPr>
        <p:spPr bwMode="auto">
          <a:xfrm>
            <a:off x="7072313" y="4514850"/>
            <a:ext cx="9525" cy="79375"/>
          </a:xfrm>
          <a:custGeom>
            <a:avLst/>
            <a:gdLst>
              <a:gd name="T0" fmla="*/ 10 w 12"/>
              <a:gd name="T1" fmla="*/ 87 h 87"/>
              <a:gd name="T2" fmla="*/ 12 w 12"/>
              <a:gd name="T3" fmla="*/ 17 h 87"/>
              <a:gd name="T4" fmla="*/ 7 w 12"/>
              <a:gd name="T5" fmla="*/ 3 h 87"/>
              <a:gd name="T6" fmla="*/ 0 w 12"/>
              <a:gd name="T7" fmla="*/ 0 h 87"/>
              <a:gd name="T8" fmla="*/ 0 60000 65536"/>
              <a:gd name="T9" fmla="*/ 0 60000 65536"/>
              <a:gd name="T10" fmla="*/ 0 60000 65536"/>
              <a:gd name="T11" fmla="*/ 0 60000 65536"/>
              <a:gd name="T12" fmla="*/ 0 w 12"/>
              <a:gd name="T13" fmla="*/ 0 h 87"/>
              <a:gd name="T14" fmla="*/ 12 w 12"/>
              <a:gd name="T15" fmla="*/ 87 h 87"/>
            </a:gdLst>
            <a:ahLst/>
            <a:cxnLst>
              <a:cxn ang="T8">
                <a:pos x="T0" y="T1"/>
              </a:cxn>
              <a:cxn ang="T9">
                <a:pos x="T2" y="T3"/>
              </a:cxn>
              <a:cxn ang="T10">
                <a:pos x="T4" y="T5"/>
              </a:cxn>
              <a:cxn ang="T11">
                <a:pos x="T6" y="T7"/>
              </a:cxn>
            </a:cxnLst>
            <a:rect l="T12" t="T13" r="T14" b="T15"/>
            <a:pathLst>
              <a:path w="12" h="87">
                <a:moveTo>
                  <a:pt x="10" y="87"/>
                </a:moveTo>
                <a:lnTo>
                  <a:pt x="12" y="17"/>
                </a:lnTo>
                <a:lnTo>
                  <a:pt x="7" y="3"/>
                </a:lnTo>
                <a:lnTo>
                  <a:pt x="0" y="0"/>
                </a:lnTo>
              </a:path>
            </a:pathLst>
          </a:custGeom>
          <a:noFill/>
          <a:ln w="1270">
            <a:solidFill>
              <a:srgbClr val="000000"/>
            </a:solidFill>
            <a:round/>
            <a:headEnd/>
            <a:tailEnd/>
          </a:ln>
        </p:spPr>
        <p:txBody>
          <a:bodyPr/>
          <a:lstStyle/>
          <a:p>
            <a:endParaRPr lang="en-GB" dirty="0"/>
          </a:p>
        </p:txBody>
      </p:sp>
      <p:sp>
        <p:nvSpPr>
          <p:cNvPr id="9288" name="Freeform 150"/>
          <p:cNvSpPr>
            <a:spLocks noChangeAspect="1"/>
          </p:cNvSpPr>
          <p:nvPr/>
        </p:nvSpPr>
        <p:spPr bwMode="auto">
          <a:xfrm>
            <a:off x="6796088" y="4530725"/>
            <a:ext cx="160337" cy="82550"/>
          </a:xfrm>
          <a:custGeom>
            <a:avLst/>
            <a:gdLst>
              <a:gd name="T0" fmla="*/ 209 w 209"/>
              <a:gd name="T1" fmla="*/ 41 h 91"/>
              <a:gd name="T2" fmla="*/ 192 w 209"/>
              <a:gd name="T3" fmla="*/ 17 h 91"/>
              <a:gd name="T4" fmla="*/ 180 w 209"/>
              <a:gd name="T5" fmla="*/ 5 h 91"/>
              <a:gd name="T6" fmla="*/ 144 w 209"/>
              <a:gd name="T7" fmla="*/ 0 h 91"/>
              <a:gd name="T8" fmla="*/ 96 w 209"/>
              <a:gd name="T9" fmla="*/ 0 h 91"/>
              <a:gd name="T10" fmla="*/ 46 w 209"/>
              <a:gd name="T11" fmla="*/ 5 h 91"/>
              <a:gd name="T12" fmla="*/ 27 w 209"/>
              <a:gd name="T13" fmla="*/ 19 h 91"/>
              <a:gd name="T14" fmla="*/ 10 w 209"/>
              <a:gd name="T15" fmla="*/ 51 h 91"/>
              <a:gd name="T16" fmla="*/ 0 w 209"/>
              <a:gd name="T17" fmla="*/ 82 h 91"/>
              <a:gd name="T18" fmla="*/ 0 w 209"/>
              <a:gd name="T19" fmla="*/ 91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91"/>
              <a:gd name="T32" fmla="*/ 209 w 209"/>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91">
                <a:moveTo>
                  <a:pt x="209" y="41"/>
                </a:moveTo>
                <a:lnTo>
                  <a:pt x="192" y="17"/>
                </a:lnTo>
                <a:lnTo>
                  <a:pt x="180" y="5"/>
                </a:lnTo>
                <a:lnTo>
                  <a:pt x="144" y="0"/>
                </a:lnTo>
                <a:lnTo>
                  <a:pt x="96" y="0"/>
                </a:lnTo>
                <a:lnTo>
                  <a:pt x="46" y="5"/>
                </a:lnTo>
                <a:lnTo>
                  <a:pt x="27" y="19"/>
                </a:lnTo>
                <a:lnTo>
                  <a:pt x="10" y="51"/>
                </a:lnTo>
                <a:lnTo>
                  <a:pt x="0" y="82"/>
                </a:lnTo>
                <a:lnTo>
                  <a:pt x="0" y="91"/>
                </a:lnTo>
              </a:path>
            </a:pathLst>
          </a:custGeom>
          <a:noFill/>
          <a:ln w="1270">
            <a:solidFill>
              <a:srgbClr val="000000"/>
            </a:solidFill>
            <a:round/>
            <a:headEnd/>
            <a:tailEnd/>
          </a:ln>
        </p:spPr>
        <p:txBody>
          <a:bodyPr/>
          <a:lstStyle/>
          <a:p>
            <a:endParaRPr lang="en-GB" dirty="0"/>
          </a:p>
        </p:txBody>
      </p:sp>
      <p:sp>
        <p:nvSpPr>
          <p:cNvPr id="9289" name="Freeform 151"/>
          <p:cNvSpPr>
            <a:spLocks noChangeAspect="1"/>
          </p:cNvSpPr>
          <p:nvPr/>
        </p:nvSpPr>
        <p:spPr bwMode="auto">
          <a:xfrm>
            <a:off x="6462713" y="4549775"/>
            <a:ext cx="330200" cy="66675"/>
          </a:xfrm>
          <a:custGeom>
            <a:avLst/>
            <a:gdLst>
              <a:gd name="T0" fmla="*/ 427 w 427"/>
              <a:gd name="T1" fmla="*/ 72 h 74"/>
              <a:gd name="T2" fmla="*/ 420 w 427"/>
              <a:gd name="T3" fmla="*/ 74 h 74"/>
              <a:gd name="T4" fmla="*/ 55 w 427"/>
              <a:gd name="T5" fmla="*/ 62 h 74"/>
              <a:gd name="T6" fmla="*/ 39 w 427"/>
              <a:gd name="T7" fmla="*/ 55 h 74"/>
              <a:gd name="T8" fmla="*/ 27 w 427"/>
              <a:gd name="T9" fmla="*/ 38 h 74"/>
              <a:gd name="T10" fmla="*/ 12 w 427"/>
              <a:gd name="T11" fmla="*/ 14 h 74"/>
              <a:gd name="T12" fmla="*/ 0 w 427"/>
              <a:gd name="T13" fmla="*/ 0 h 74"/>
              <a:gd name="T14" fmla="*/ 0 60000 65536"/>
              <a:gd name="T15" fmla="*/ 0 60000 65536"/>
              <a:gd name="T16" fmla="*/ 0 60000 65536"/>
              <a:gd name="T17" fmla="*/ 0 60000 65536"/>
              <a:gd name="T18" fmla="*/ 0 60000 65536"/>
              <a:gd name="T19" fmla="*/ 0 60000 65536"/>
              <a:gd name="T20" fmla="*/ 0 60000 65536"/>
              <a:gd name="T21" fmla="*/ 0 w 427"/>
              <a:gd name="T22" fmla="*/ 0 h 74"/>
              <a:gd name="T23" fmla="*/ 427 w 427"/>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74">
                <a:moveTo>
                  <a:pt x="427" y="72"/>
                </a:moveTo>
                <a:lnTo>
                  <a:pt x="420" y="74"/>
                </a:lnTo>
                <a:lnTo>
                  <a:pt x="55" y="62"/>
                </a:lnTo>
                <a:lnTo>
                  <a:pt x="39" y="55"/>
                </a:lnTo>
                <a:lnTo>
                  <a:pt x="27" y="38"/>
                </a:lnTo>
                <a:lnTo>
                  <a:pt x="12" y="14"/>
                </a:lnTo>
                <a:lnTo>
                  <a:pt x="0" y="0"/>
                </a:lnTo>
              </a:path>
            </a:pathLst>
          </a:custGeom>
          <a:noFill/>
          <a:ln w="1270">
            <a:solidFill>
              <a:srgbClr val="000000"/>
            </a:solidFill>
            <a:round/>
            <a:headEnd/>
            <a:tailEnd/>
          </a:ln>
        </p:spPr>
        <p:txBody>
          <a:bodyPr/>
          <a:lstStyle/>
          <a:p>
            <a:endParaRPr lang="en-GB" dirty="0"/>
          </a:p>
        </p:txBody>
      </p:sp>
      <p:sp>
        <p:nvSpPr>
          <p:cNvPr id="9290" name="Freeform 152"/>
          <p:cNvSpPr>
            <a:spLocks noChangeAspect="1"/>
          </p:cNvSpPr>
          <p:nvPr/>
        </p:nvSpPr>
        <p:spPr bwMode="auto">
          <a:xfrm>
            <a:off x="6383338" y="4538663"/>
            <a:ext cx="73025" cy="9525"/>
          </a:xfrm>
          <a:custGeom>
            <a:avLst/>
            <a:gdLst>
              <a:gd name="T0" fmla="*/ 94 w 94"/>
              <a:gd name="T1" fmla="*/ 7 h 9"/>
              <a:gd name="T2" fmla="*/ 84 w 94"/>
              <a:gd name="T3" fmla="*/ 0 h 9"/>
              <a:gd name="T4" fmla="*/ 70 w 94"/>
              <a:gd name="T5" fmla="*/ 0 h 9"/>
              <a:gd name="T6" fmla="*/ 38 w 94"/>
              <a:gd name="T7" fmla="*/ 0 h 9"/>
              <a:gd name="T8" fmla="*/ 14 w 94"/>
              <a:gd name="T9" fmla="*/ 0 h 9"/>
              <a:gd name="T10" fmla="*/ 7 w 94"/>
              <a:gd name="T11" fmla="*/ 7 h 9"/>
              <a:gd name="T12" fmla="*/ 0 w 94"/>
              <a:gd name="T13" fmla="*/ 9 h 9"/>
              <a:gd name="T14" fmla="*/ 0 w 94"/>
              <a:gd name="T15" fmla="*/ 7 h 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9"/>
              <a:gd name="T26" fmla="*/ 94 w 9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9">
                <a:moveTo>
                  <a:pt x="94" y="7"/>
                </a:moveTo>
                <a:lnTo>
                  <a:pt x="84" y="0"/>
                </a:lnTo>
                <a:lnTo>
                  <a:pt x="70" y="0"/>
                </a:lnTo>
                <a:lnTo>
                  <a:pt x="38" y="0"/>
                </a:lnTo>
                <a:lnTo>
                  <a:pt x="14" y="0"/>
                </a:lnTo>
                <a:lnTo>
                  <a:pt x="7" y="7"/>
                </a:lnTo>
                <a:lnTo>
                  <a:pt x="0" y="9"/>
                </a:lnTo>
                <a:lnTo>
                  <a:pt x="0" y="7"/>
                </a:lnTo>
              </a:path>
            </a:pathLst>
          </a:custGeom>
          <a:noFill/>
          <a:ln w="1270">
            <a:solidFill>
              <a:srgbClr val="000000"/>
            </a:solidFill>
            <a:round/>
            <a:headEnd/>
            <a:tailEnd/>
          </a:ln>
        </p:spPr>
        <p:txBody>
          <a:bodyPr/>
          <a:lstStyle/>
          <a:p>
            <a:endParaRPr lang="en-GB" dirty="0"/>
          </a:p>
        </p:txBody>
      </p:sp>
      <p:sp>
        <p:nvSpPr>
          <p:cNvPr id="9291" name="Freeform 153"/>
          <p:cNvSpPr>
            <a:spLocks noChangeAspect="1"/>
          </p:cNvSpPr>
          <p:nvPr/>
        </p:nvSpPr>
        <p:spPr bwMode="auto">
          <a:xfrm>
            <a:off x="6465888" y="4535488"/>
            <a:ext cx="34925" cy="61912"/>
          </a:xfrm>
          <a:custGeom>
            <a:avLst/>
            <a:gdLst>
              <a:gd name="T0" fmla="*/ 45 w 45"/>
              <a:gd name="T1" fmla="*/ 70 h 70"/>
              <a:gd name="T2" fmla="*/ 31 w 45"/>
              <a:gd name="T3" fmla="*/ 36 h 70"/>
              <a:gd name="T4" fmla="*/ 16 w 45"/>
              <a:gd name="T5" fmla="*/ 14 h 70"/>
              <a:gd name="T6" fmla="*/ 0 w 45"/>
              <a:gd name="T7" fmla="*/ 0 h 70"/>
              <a:gd name="T8" fmla="*/ 0 60000 65536"/>
              <a:gd name="T9" fmla="*/ 0 60000 65536"/>
              <a:gd name="T10" fmla="*/ 0 60000 65536"/>
              <a:gd name="T11" fmla="*/ 0 60000 65536"/>
              <a:gd name="T12" fmla="*/ 0 w 45"/>
              <a:gd name="T13" fmla="*/ 0 h 70"/>
              <a:gd name="T14" fmla="*/ 45 w 45"/>
              <a:gd name="T15" fmla="*/ 70 h 70"/>
            </a:gdLst>
            <a:ahLst/>
            <a:cxnLst>
              <a:cxn ang="T8">
                <a:pos x="T0" y="T1"/>
              </a:cxn>
              <a:cxn ang="T9">
                <a:pos x="T2" y="T3"/>
              </a:cxn>
              <a:cxn ang="T10">
                <a:pos x="T4" y="T5"/>
              </a:cxn>
              <a:cxn ang="T11">
                <a:pos x="T6" y="T7"/>
              </a:cxn>
            </a:cxnLst>
            <a:rect l="T12" t="T13" r="T14" b="T15"/>
            <a:pathLst>
              <a:path w="45" h="70">
                <a:moveTo>
                  <a:pt x="45" y="70"/>
                </a:moveTo>
                <a:lnTo>
                  <a:pt x="31" y="36"/>
                </a:lnTo>
                <a:lnTo>
                  <a:pt x="16" y="14"/>
                </a:lnTo>
                <a:lnTo>
                  <a:pt x="0" y="0"/>
                </a:lnTo>
              </a:path>
            </a:pathLst>
          </a:custGeom>
          <a:noFill/>
          <a:ln w="1270">
            <a:solidFill>
              <a:srgbClr val="000000"/>
            </a:solidFill>
            <a:round/>
            <a:headEnd/>
            <a:tailEnd/>
          </a:ln>
        </p:spPr>
        <p:txBody>
          <a:bodyPr/>
          <a:lstStyle/>
          <a:p>
            <a:endParaRPr lang="en-GB" dirty="0"/>
          </a:p>
        </p:txBody>
      </p:sp>
      <p:sp>
        <p:nvSpPr>
          <p:cNvPr id="9292" name="Freeform 154"/>
          <p:cNvSpPr>
            <a:spLocks noChangeAspect="1"/>
          </p:cNvSpPr>
          <p:nvPr/>
        </p:nvSpPr>
        <p:spPr bwMode="auto">
          <a:xfrm>
            <a:off x="6376988" y="4522788"/>
            <a:ext cx="80962" cy="15875"/>
          </a:xfrm>
          <a:custGeom>
            <a:avLst/>
            <a:gdLst>
              <a:gd name="T0" fmla="*/ 106 w 106"/>
              <a:gd name="T1" fmla="*/ 7 h 19"/>
              <a:gd name="T2" fmla="*/ 99 w 106"/>
              <a:gd name="T3" fmla="*/ 0 h 19"/>
              <a:gd name="T4" fmla="*/ 75 w 106"/>
              <a:gd name="T5" fmla="*/ 0 h 19"/>
              <a:gd name="T6" fmla="*/ 41 w 106"/>
              <a:gd name="T7" fmla="*/ 0 h 19"/>
              <a:gd name="T8" fmla="*/ 17 w 106"/>
              <a:gd name="T9" fmla="*/ 0 h 19"/>
              <a:gd name="T10" fmla="*/ 5 w 106"/>
              <a:gd name="T11" fmla="*/ 9 h 19"/>
              <a:gd name="T12" fmla="*/ 0 w 106"/>
              <a:gd name="T13" fmla="*/ 19 h 19"/>
              <a:gd name="T14" fmla="*/ 0 60000 65536"/>
              <a:gd name="T15" fmla="*/ 0 60000 65536"/>
              <a:gd name="T16" fmla="*/ 0 60000 65536"/>
              <a:gd name="T17" fmla="*/ 0 60000 65536"/>
              <a:gd name="T18" fmla="*/ 0 60000 65536"/>
              <a:gd name="T19" fmla="*/ 0 60000 65536"/>
              <a:gd name="T20" fmla="*/ 0 60000 65536"/>
              <a:gd name="T21" fmla="*/ 0 w 106"/>
              <a:gd name="T22" fmla="*/ 0 h 19"/>
              <a:gd name="T23" fmla="*/ 106 w 10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19">
                <a:moveTo>
                  <a:pt x="106" y="7"/>
                </a:moveTo>
                <a:lnTo>
                  <a:pt x="99" y="0"/>
                </a:lnTo>
                <a:lnTo>
                  <a:pt x="75" y="0"/>
                </a:lnTo>
                <a:lnTo>
                  <a:pt x="41" y="0"/>
                </a:lnTo>
                <a:lnTo>
                  <a:pt x="17" y="0"/>
                </a:lnTo>
                <a:lnTo>
                  <a:pt x="5" y="9"/>
                </a:lnTo>
                <a:lnTo>
                  <a:pt x="0" y="19"/>
                </a:lnTo>
              </a:path>
            </a:pathLst>
          </a:custGeom>
          <a:noFill/>
          <a:ln w="1270">
            <a:solidFill>
              <a:srgbClr val="000000"/>
            </a:solidFill>
            <a:round/>
            <a:headEnd/>
            <a:tailEnd/>
          </a:ln>
        </p:spPr>
        <p:txBody>
          <a:bodyPr/>
          <a:lstStyle/>
          <a:p>
            <a:endParaRPr lang="en-GB" dirty="0"/>
          </a:p>
        </p:txBody>
      </p:sp>
      <p:sp>
        <p:nvSpPr>
          <p:cNvPr id="9293" name="Freeform 155"/>
          <p:cNvSpPr>
            <a:spLocks noChangeAspect="1"/>
          </p:cNvSpPr>
          <p:nvPr/>
        </p:nvSpPr>
        <p:spPr bwMode="auto">
          <a:xfrm>
            <a:off x="6500813" y="4525963"/>
            <a:ext cx="87312" cy="71437"/>
          </a:xfrm>
          <a:custGeom>
            <a:avLst/>
            <a:gdLst>
              <a:gd name="T0" fmla="*/ 113 w 113"/>
              <a:gd name="T1" fmla="*/ 80 h 80"/>
              <a:gd name="T2" fmla="*/ 113 w 113"/>
              <a:gd name="T3" fmla="*/ 0 h 80"/>
              <a:gd name="T4" fmla="*/ 0 w 113"/>
              <a:gd name="T5" fmla="*/ 0 h 80"/>
              <a:gd name="T6" fmla="*/ 5 w 113"/>
              <a:gd name="T7" fmla="*/ 80 h 80"/>
              <a:gd name="T8" fmla="*/ 113 w 113"/>
              <a:gd name="T9" fmla="*/ 80 h 80"/>
              <a:gd name="T10" fmla="*/ 113 w 113"/>
              <a:gd name="T11" fmla="*/ 75 h 80"/>
              <a:gd name="T12" fmla="*/ 0 60000 65536"/>
              <a:gd name="T13" fmla="*/ 0 60000 65536"/>
              <a:gd name="T14" fmla="*/ 0 60000 65536"/>
              <a:gd name="T15" fmla="*/ 0 60000 65536"/>
              <a:gd name="T16" fmla="*/ 0 60000 65536"/>
              <a:gd name="T17" fmla="*/ 0 60000 65536"/>
              <a:gd name="T18" fmla="*/ 0 w 113"/>
              <a:gd name="T19" fmla="*/ 0 h 80"/>
              <a:gd name="T20" fmla="*/ 113 w 113"/>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13" h="80">
                <a:moveTo>
                  <a:pt x="113" y="80"/>
                </a:moveTo>
                <a:lnTo>
                  <a:pt x="113" y="0"/>
                </a:lnTo>
                <a:lnTo>
                  <a:pt x="0" y="0"/>
                </a:lnTo>
                <a:lnTo>
                  <a:pt x="5" y="80"/>
                </a:lnTo>
                <a:lnTo>
                  <a:pt x="113" y="80"/>
                </a:lnTo>
                <a:lnTo>
                  <a:pt x="113" y="75"/>
                </a:lnTo>
              </a:path>
            </a:pathLst>
          </a:custGeom>
          <a:solidFill>
            <a:srgbClr val="99CC00"/>
          </a:solidFill>
          <a:ln w="1270">
            <a:solidFill>
              <a:srgbClr val="000000"/>
            </a:solidFill>
            <a:round/>
            <a:headEnd/>
            <a:tailEnd/>
          </a:ln>
        </p:spPr>
        <p:txBody>
          <a:bodyPr/>
          <a:lstStyle/>
          <a:p>
            <a:endParaRPr lang="en-GB" dirty="0"/>
          </a:p>
        </p:txBody>
      </p:sp>
      <p:sp>
        <p:nvSpPr>
          <p:cNvPr id="9294" name="Freeform 156"/>
          <p:cNvSpPr>
            <a:spLocks noChangeAspect="1"/>
          </p:cNvSpPr>
          <p:nvPr/>
        </p:nvSpPr>
        <p:spPr bwMode="auto">
          <a:xfrm>
            <a:off x="6569075" y="4457700"/>
            <a:ext cx="33338" cy="57150"/>
          </a:xfrm>
          <a:custGeom>
            <a:avLst/>
            <a:gdLst>
              <a:gd name="T0" fmla="*/ 7 w 43"/>
              <a:gd name="T1" fmla="*/ 0 h 64"/>
              <a:gd name="T2" fmla="*/ 0 w 43"/>
              <a:gd name="T3" fmla="*/ 64 h 64"/>
              <a:gd name="T4" fmla="*/ 36 w 43"/>
              <a:gd name="T5" fmla="*/ 64 h 64"/>
              <a:gd name="T6" fmla="*/ 43 w 43"/>
              <a:gd name="T7" fmla="*/ 0 h 64"/>
              <a:gd name="T8" fmla="*/ 7 w 43"/>
              <a:gd name="T9" fmla="*/ 0 h 64"/>
              <a:gd name="T10" fmla="*/ 0 60000 65536"/>
              <a:gd name="T11" fmla="*/ 0 60000 65536"/>
              <a:gd name="T12" fmla="*/ 0 60000 65536"/>
              <a:gd name="T13" fmla="*/ 0 60000 65536"/>
              <a:gd name="T14" fmla="*/ 0 60000 65536"/>
              <a:gd name="T15" fmla="*/ 0 w 43"/>
              <a:gd name="T16" fmla="*/ 0 h 64"/>
              <a:gd name="T17" fmla="*/ 43 w 43"/>
              <a:gd name="T18" fmla="*/ 64 h 64"/>
            </a:gdLst>
            <a:ahLst/>
            <a:cxnLst>
              <a:cxn ang="T10">
                <a:pos x="T0" y="T1"/>
              </a:cxn>
              <a:cxn ang="T11">
                <a:pos x="T2" y="T3"/>
              </a:cxn>
              <a:cxn ang="T12">
                <a:pos x="T4" y="T5"/>
              </a:cxn>
              <a:cxn ang="T13">
                <a:pos x="T6" y="T7"/>
              </a:cxn>
              <a:cxn ang="T14">
                <a:pos x="T8" y="T9"/>
              </a:cxn>
            </a:cxnLst>
            <a:rect l="T15" t="T16" r="T17" b="T18"/>
            <a:pathLst>
              <a:path w="43" h="64">
                <a:moveTo>
                  <a:pt x="7" y="0"/>
                </a:moveTo>
                <a:lnTo>
                  <a:pt x="0" y="64"/>
                </a:lnTo>
                <a:lnTo>
                  <a:pt x="36" y="64"/>
                </a:lnTo>
                <a:lnTo>
                  <a:pt x="43" y="0"/>
                </a:lnTo>
                <a:lnTo>
                  <a:pt x="7" y="0"/>
                </a:lnTo>
              </a:path>
            </a:pathLst>
          </a:custGeom>
          <a:noFill/>
          <a:ln w="1270">
            <a:solidFill>
              <a:srgbClr val="000000"/>
            </a:solidFill>
            <a:round/>
            <a:headEnd/>
            <a:tailEnd/>
          </a:ln>
        </p:spPr>
        <p:txBody>
          <a:bodyPr/>
          <a:lstStyle/>
          <a:p>
            <a:endParaRPr lang="en-GB" dirty="0"/>
          </a:p>
        </p:txBody>
      </p:sp>
      <p:sp>
        <p:nvSpPr>
          <p:cNvPr id="9295" name="Freeform 157"/>
          <p:cNvSpPr>
            <a:spLocks noChangeAspect="1"/>
          </p:cNvSpPr>
          <p:nvPr/>
        </p:nvSpPr>
        <p:spPr bwMode="auto">
          <a:xfrm>
            <a:off x="6486525" y="4484688"/>
            <a:ext cx="74613" cy="15875"/>
          </a:xfrm>
          <a:custGeom>
            <a:avLst/>
            <a:gdLst>
              <a:gd name="T0" fmla="*/ 74 w 98"/>
              <a:gd name="T1" fmla="*/ 17 h 17"/>
              <a:gd name="T2" fmla="*/ 98 w 98"/>
              <a:gd name="T3" fmla="*/ 0 h 17"/>
              <a:gd name="T4" fmla="*/ 17 w 98"/>
              <a:gd name="T5" fmla="*/ 0 h 17"/>
              <a:gd name="T6" fmla="*/ 0 w 98"/>
              <a:gd name="T7" fmla="*/ 17 h 17"/>
              <a:gd name="T8" fmla="*/ 74 w 98"/>
              <a:gd name="T9" fmla="*/ 17 h 17"/>
              <a:gd name="T10" fmla="*/ 77 w 98"/>
              <a:gd name="T11" fmla="*/ 17 h 17"/>
              <a:gd name="T12" fmla="*/ 0 60000 65536"/>
              <a:gd name="T13" fmla="*/ 0 60000 65536"/>
              <a:gd name="T14" fmla="*/ 0 60000 65536"/>
              <a:gd name="T15" fmla="*/ 0 60000 65536"/>
              <a:gd name="T16" fmla="*/ 0 60000 65536"/>
              <a:gd name="T17" fmla="*/ 0 60000 65536"/>
              <a:gd name="T18" fmla="*/ 0 w 98"/>
              <a:gd name="T19" fmla="*/ 0 h 17"/>
              <a:gd name="T20" fmla="*/ 98 w 9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98" h="17">
                <a:moveTo>
                  <a:pt x="74" y="17"/>
                </a:moveTo>
                <a:lnTo>
                  <a:pt x="98" y="0"/>
                </a:lnTo>
                <a:lnTo>
                  <a:pt x="17" y="0"/>
                </a:lnTo>
                <a:lnTo>
                  <a:pt x="0" y="17"/>
                </a:lnTo>
                <a:lnTo>
                  <a:pt x="74" y="17"/>
                </a:lnTo>
                <a:lnTo>
                  <a:pt x="77" y="17"/>
                </a:lnTo>
              </a:path>
            </a:pathLst>
          </a:custGeom>
          <a:noFill/>
          <a:ln w="1270">
            <a:solidFill>
              <a:srgbClr val="000000"/>
            </a:solidFill>
            <a:round/>
            <a:headEnd/>
            <a:tailEnd/>
          </a:ln>
        </p:spPr>
        <p:txBody>
          <a:bodyPr/>
          <a:lstStyle/>
          <a:p>
            <a:endParaRPr lang="en-GB" dirty="0"/>
          </a:p>
        </p:txBody>
      </p:sp>
      <p:sp>
        <p:nvSpPr>
          <p:cNvPr id="9296" name="Freeform 158"/>
          <p:cNvSpPr>
            <a:spLocks noChangeAspect="1"/>
          </p:cNvSpPr>
          <p:nvPr/>
        </p:nvSpPr>
        <p:spPr bwMode="auto">
          <a:xfrm>
            <a:off x="6578600" y="4392613"/>
            <a:ext cx="30163" cy="49212"/>
          </a:xfrm>
          <a:custGeom>
            <a:avLst/>
            <a:gdLst>
              <a:gd name="T0" fmla="*/ 38 w 38"/>
              <a:gd name="T1" fmla="*/ 0 h 55"/>
              <a:gd name="T2" fmla="*/ 34 w 38"/>
              <a:gd name="T3" fmla="*/ 55 h 55"/>
              <a:gd name="T4" fmla="*/ 0 w 38"/>
              <a:gd name="T5" fmla="*/ 55 h 55"/>
              <a:gd name="T6" fmla="*/ 2 w 38"/>
              <a:gd name="T7" fmla="*/ 0 h 55"/>
              <a:gd name="T8" fmla="*/ 38 w 38"/>
              <a:gd name="T9" fmla="*/ 0 h 55"/>
              <a:gd name="T10" fmla="*/ 0 60000 65536"/>
              <a:gd name="T11" fmla="*/ 0 60000 65536"/>
              <a:gd name="T12" fmla="*/ 0 60000 65536"/>
              <a:gd name="T13" fmla="*/ 0 60000 65536"/>
              <a:gd name="T14" fmla="*/ 0 60000 65536"/>
              <a:gd name="T15" fmla="*/ 0 w 38"/>
              <a:gd name="T16" fmla="*/ 0 h 55"/>
              <a:gd name="T17" fmla="*/ 38 w 38"/>
              <a:gd name="T18" fmla="*/ 55 h 55"/>
            </a:gdLst>
            <a:ahLst/>
            <a:cxnLst>
              <a:cxn ang="T10">
                <a:pos x="T0" y="T1"/>
              </a:cxn>
              <a:cxn ang="T11">
                <a:pos x="T2" y="T3"/>
              </a:cxn>
              <a:cxn ang="T12">
                <a:pos x="T4" y="T5"/>
              </a:cxn>
              <a:cxn ang="T13">
                <a:pos x="T6" y="T7"/>
              </a:cxn>
              <a:cxn ang="T14">
                <a:pos x="T8" y="T9"/>
              </a:cxn>
            </a:cxnLst>
            <a:rect l="T15" t="T16" r="T17" b="T18"/>
            <a:pathLst>
              <a:path w="38" h="55">
                <a:moveTo>
                  <a:pt x="38" y="0"/>
                </a:moveTo>
                <a:lnTo>
                  <a:pt x="34" y="55"/>
                </a:lnTo>
                <a:lnTo>
                  <a:pt x="0" y="55"/>
                </a:lnTo>
                <a:lnTo>
                  <a:pt x="2" y="0"/>
                </a:lnTo>
                <a:lnTo>
                  <a:pt x="38" y="0"/>
                </a:lnTo>
              </a:path>
            </a:pathLst>
          </a:custGeom>
          <a:noFill/>
          <a:ln w="1270">
            <a:solidFill>
              <a:srgbClr val="000000"/>
            </a:solidFill>
            <a:round/>
            <a:headEnd/>
            <a:tailEnd/>
          </a:ln>
        </p:spPr>
        <p:txBody>
          <a:bodyPr/>
          <a:lstStyle/>
          <a:p>
            <a:endParaRPr lang="en-GB" dirty="0"/>
          </a:p>
        </p:txBody>
      </p:sp>
      <p:sp>
        <p:nvSpPr>
          <p:cNvPr id="9297" name="Freeform 159"/>
          <p:cNvSpPr>
            <a:spLocks noChangeAspect="1"/>
          </p:cNvSpPr>
          <p:nvPr/>
        </p:nvSpPr>
        <p:spPr bwMode="auto">
          <a:xfrm>
            <a:off x="6469063" y="4356100"/>
            <a:ext cx="39687" cy="44450"/>
          </a:xfrm>
          <a:custGeom>
            <a:avLst/>
            <a:gdLst>
              <a:gd name="T0" fmla="*/ 51 w 51"/>
              <a:gd name="T1" fmla="*/ 46 h 48"/>
              <a:gd name="T2" fmla="*/ 51 w 51"/>
              <a:gd name="T3" fmla="*/ 0 h 48"/>
              <a:gd name="T4" fmla="*/ 0 w 51"/>
              <a:gd name="T5" fmla="*/ 0 h 48"/>
              <a:gd name="T6" fmla="*/ 0 w 51"/>
              <a:gd name="T7" fmla="*/ 46 h 48"/>
              <a:gd name="T8" fmla="*/ 51 w 51"/>
              <a:gd name="T9" fmla="*/ 48 h 48"/>
              <a:gd name="T10" fmla="*/ 0 60000 65536"/>
              <a:gd name="T11" fmla="*/ 0 60000 65536"/>
              <a:gd name="T12" fmla="*/ 0 60000 65536"/>
              <a:gd name="T13" fmla="*/ 0 60000 65536"/>
              <a:gd name="T14" fmla="*/ 0 60000 65536"/>
              <a:gd name="T15" fmla="*/ 0 w 51"/>
              <a:gd name="T16" fmla="*/ 0 h 48"/>
              <a:gd name="T17" fmla="*/ 51 w 51"/>
              <a:gd name="T18" fmla="*/ 48 h 48"/>
            </a:gdLst>
            <a:ahLst/>
            <a:cxnLst>
              <a:cxn ang="T10">
                <a:pos x="T0" y="T1"/>
              </a:cxn>
              <a:cxn ang="T11">
                <a:pos x="T2" y="T3"/>
              </a:cxn>
              <a:cxn ang="T12">
                <a:pos x="T4" y="T5"/>
              </a:cxn>
              <a:cxn ang="T13">
                <a:pos x="T6" y="T7"/>
              </a:cxn>
              <a:cxn ang="T14">
                <a:pos x="T8" y="T9"/>
              </a:cxn>
            </a:cxnLst>
            <a:rect l="T15" t="T16" r="T17" b="T18"/>
            <a:pathLst>
              <a:path w="51" h="48">
                <a:moveTo>
                  <a:pt x="51" y="46"/>
                </a:moveTo>
                <a:lnTo>
                  <a:pt x="51" y="0"/>
                </a:lnTo>
                <a:lnTo>
                  <a:pt x="0" y="0"/>
                </a:lnTo>
                <a:lnTo>
                  <a:pt x="0" y="46"/>
                </a:lnTo>
                <a:lnTo>
                  <a:pt x="51" y="48"/>
                </a:lnTo>
              </a:path>
            </a:pathLst>
          </a:custGeom>
          <a:noFill/>
          <a:ln w="1270">
            <a:solidFill>
              <a:srgbClr val="000000"/>
            </a:solidFill>
            <a:round/>
            <a:headEnd/>
            <a:tailEnd/>
          </a:ln>
        </p:spPr>
        <p:txBody>
          <a:bodyPr/>
          <a:lstStyle/>
          <a:p>
            <a:endParaRPr lang="en-GB" dirty="0"/>
          </a:p>
        </p:txBody>
      </p:sp>
      <p:sp>
        <p:nvSpPr>
          <p:cNvPr id="9298" name="Line 160"/>
          <p:cNvSpPr>
            <a:spLocks noChangeAspect="1" noChangeShapeType="1"/>
          </p:cNvSpPr>
          <p:nvPr/>
        </p:nvSpPr>
        <p:spPr bwMode="auto">
          <a:xfrm>
            <a:off x="6508750" y="4383088"/>
            <a:ext cx="122238" cy="1587"/>
          </a:xfrm>
          <a:prstGeom prst="line">
            <a:avLst/>
          </a:prstGeom>
          <a:noFill/>
          <a:ln w="1270">
            <a:solidFill>
              <a:srgbClr val="000000"/>
            </a:solidFill>
            <a:round/>
            <a:headEnd/>
            <a:tailEnd/>
          </a:ln>
        </p:spPr>
        <p:txBody>
          <a:bodyPr/>
          <a:lstStyle/>
          <a:p>
            <a:endParaRPr lang="en-US" dirty="0"/>
          </a:p>
        </p:txBody>
      </p:sp>
      <p:sp>
        <p:nvSpPr>
          <p:cNvPr id="9299" name="Line 161"/>
          <p:cNvSpPr>
            <a:spLocks noChangeAspect="1" noChangeShapeType="1"/>
          </p:cNvSpPr>
          <p:nvPr/>
        </p:nvSpPr>
        <p:spPr bwMode="auto">
          <a:xfrm flipH="1" flipV="1">
            <a:off x="6313488" y="4381500"/>
            <a:ext cx="155575" cy="1588"/>
          </a:xfrm>
          <a:prstGeom prst="line">
            <a:avLst/>
          </a:prstGeom>
          <a:noFill/>
          <a:ln w="1270">
            <a:solidFill>
              <a:srgbClr val="000000"/>
            </a:solidFill>
            <a:round/>
            <a:headEnd/>
            <a:tailEnd/>
          </a:ln>
        </p:spPr>
        <p:txBody>
          <a:bodyPr/>
          <a:lstStyle/>
          <a:p>
            <a:endParaRPr lang="en-US" dirty="0"/>
          </a:p>
        </p:txBody>
      </p:sp>
      <p:sp>
        <p:nvSpPr>
          <p:cNvPr id="9300" name="Freeform 162"/>
          <p:cNvSpPr>
            <a:spLocks noChangeAspect="1"/>
          </p:cNvSpPr>
          <p:nvPr/>
        </p:nvSpPr>
        <p:spPr bwMode="auto">
          <a:xfrm>
            <a:off x="6303963" y="4381500"/>
            <a:ext cx="157162" cy="98425"/>
          </a:xfrm>
          <a:custGeom>
            <a:avLst/>
            <a:gdLst>
              <a:gd name="T0" fmla="*/ 5 w 204"/>
              <a:gd name="T1" fmla="*/ 0 h 110"/>
              <a:gd name="T2" fmla="*/ 0 w 204"/>
              <a:gd name="T3" fmla="*/ 103 h 110"/>
              <a:gd name="T4" fmla="*/ 204 w 204"/>
              <a:gd name="T5" fmla="*/ 110 h 110"/>
              <a:gd name="T6" fmla="*/ 0 60000 65536"/>
              <a:gd name="T7" fmla="*/ 0 60000 65536"/>
              <a:gd name="T8" fmla="*/ 0 60000 65536"/>
              <a:gd name="T9" fmla="*/ 0 w 204"/>
              <a:gd name="T10" fmla="*/ 0 h 110"/>
              <a:gd name="T11" fmla="*/ 204 w 204"/>
              <a:gd name="T12" fmla="*/ 110 h 110"/>
            </a:gdLst>
            <a:ahLst/>
            <a:cxnLst>
              <a:cxn ang="T6">
                <a:pos x="T0" y="T1"/>
              </a:cxn>
              <a:cxn ang="T7">
                <a:pos x="T2" y="T3"/>
              </a:cxn>
              <a:cxn ang="T8">
                <a:pos x="T4" y="T5"/>
              </a:cxn>
            </a:cxnLst>
            <a:rect l="T9" t="T10" r="T11" b="T12"/>
            <a:pathLst>
              <a:path w="204" h="110">
                <a:moveTo>
                  <a:pt x="5" y="0"/>
                </a:moveTo>
                <a:lnTo>
                  <a:pt x="0" y="103"/>
                </a:lnTo>
                <a:lnTo>
                  <a:pt x="204" y="110"/>
                </a:lnTo>
              </a:path>
            </a:pathLst>
          </a:custGeom>
          <a:noFill/>
          <a:ln w="1270">
            <a:solidFill>
              <a:srgbClr val="000000"/>
            </a:solidFill>
            <a:round/>
            <a:headEnd/>
            <a:tailEnd/>
          </a:ln>
        </p:spPr>
        <p:txBody>
          <a:bodyPr/>
          <a:lstStyle/>
          <a:p>
            <a:endParaRPr lang="en-GB" dirty="0"/>
          </a:p>
        </p:txBody>
      </p:sp>
      <p:sp>
        <p:nvSpPr>
          <p:cNvPr id="9301" name="Freeform 163"/>
          <p:cNvSpPr>
            <a:spLocks noChangeAspect="1"/>
          </p:cNvSpPr>
          <p:nvPr/>
        </p:nvSpPr>
        <p:spPr bwMode="auto">
          <a:xfrm>
            <a:off x="6469063" y="4479925"/>
            <a:ext cx="103187" cy="4763"/>
          </a:xfrm>
          <a:custGeom>
            <a:avLst/>
            <a:gdLst>
              <a:gd name="T0" fmla="*/ 0 w 135"/>
              <a:gd name="T1" fmla="*/ 0 h 5"/>
              <a:gd name="T2" fmla="*/ 132 w 135"/>
              <a:gd name="T3" fmla="*/ 5 h 5"/>
              <a:gd name="T4" fmla="*/ 135 w 135"/>
              <a:gd name="T5" fmla="*/ 0 h 5"/>
              <a:gd name="T6" fmla="*/ 0 60000 65536"/>
              <a:gd name="T7" fmla="*/ 0 60000 65536"/>
              <a:gd name="T8" fmla="*/ 0 60000 65536"/>
              <a:gd name="T9" fmla="*/ 0 w 135"/>
              <a:gd name="T10" fmla="*/ 0 h 5"/>
              <a:gd name="T11" fmla="*/ 135 w 135"/>
              <a:gd name="T12" fmla="*/ 5 h 5"/>
            </a:gdLst>
            <a:ahLst/>
            <a:cxnLst>
              <a:cxn ang="T6">
                <a:pos x="T0" y="T1"/>
              </a:cxn>
              <a:cxn ang="T7">
                <a:pos x="T2" y="T3"/>
              </a:cxn>
              <a:cxn ang="T8">
                <a:pos x="T4" y="T5"/>
              </a:cxn>
            </a:cxnLst>
            <a:rect l="T9" t="T10" r="T11" b="T12"/>
            <a:pathLst>
              <a:path w="135" h="5">
                <a:moveTo>
                  <a:pt x="0" y="0"/>
                </a:moveTo>
                <a:lnTo>
                  <a:pt x="132" y="5"/>
                </a:lnTo>
                <a:lnTo>
                  <a:pt x="135" y="0"/>
                </a:lnTo>
              </a:path>
            </a:pathLst>
          </a:custGeom>
          <a:noFill/>
          <a:ln w="1270">
            <a:solidFill>
              <a:srgbClr val="000000"/>
            </a:solidFill>
            <a:round/>
            <a:headEnd/>
            <a:tailEnd/>
          </a:ln>
        </p:spPr>
        <p:txBody>
          <a:bodyPr/>
          <a:lstStyle/>
          <a:p>
            <a:endParaRPr lang="en-GB" dirty="0"/>
          </a:p>
        </p:txBody>
      </p:sp>
      <p:sp>
        <p:nvSpPr>
          <p:cNvPr id="9302" name="Line 164"/>
          <p:cNvSpPr>
            <a:spLocks noChangeAspect="1" noChangeShapeType="1"/>
          </p:cNvSpPr>
          <p:nvPr/>
        </p:nvSpPr>
        <p:spPr bwMode="auto">
          <a:xfrm>
            <a:off x="6597650" y="4484688"/>
            <a:ext cx="161925" cy="1587"/>
          </a:xfrm>
          <a:prstGeom prst="line">
            <a:avLst/>
          </a:prstGeom>
          <a:noFill/>
          <a:ln w="1270">
            <a:solidFill>
              <a:srgbClr val="000000"/>
            </a:solidFill>
            <a:round/>
            <a:headEnd/>
            <a:tailEnd/>
          </a:ln>
        </p:spPr>
        <p:txBody>
          <a:bodyPr/>
          <a:lstStyle/>
          <a:p>
            <a:endParaRPr lang="en-US" dirty="0"/>
          </a:p>
        </p:txBody>
      </p:sp>
      <p:sp>
        <p:nvSpPr>
          <p:cNvPr id="9303" name="Line 165"/>
          <p:cNvSpPr>
            <a:spLocks noChangeAspect="1" noChangeShapeType="1"/>
          </p:cNvSpPr>
          <p:nvPr/>
        </p:nvSpPr>
        <p:spPr bwMode="auto">
          <a:xfrm>
            <a:off x="6626225" y="4479925"/>
            <a:ext cx="1588" cy="4763"/>
          </a:xfrm>
          <a:prstGeom prst="line">
            <a:avLst/>
          </a:prstGeom>
          <a:noFill/>
          <a:ln w="1270">
            <a:solidFill>
              <a:srgbClr val="000000"/>
            </a:solidFill>
            <a:round/>
            <a:headEnd/>
            <a:tailEnd/>
          </a:ln>
        </p:spPr>
        <p:txBody>
          <a:bodyPr/>
          <a:lstStyle/>
          <a:p>
            <a:endParaRPr lang="en-US" dirty="0"/>
          </a:p>
        </p:txBody>
      </p:sp>
      <p:sp>
        <p:nvSpPr>
          <p:cNvPr id="9304" name="Freeform 166"/>
          <p:cNvSpPr>
            <a:spLocks noChangeAspect="1"/>
          </p:cNvSpPr>
          <p:nvPr/>
        </p:nvSpPr>
        <p:spPr bwMode="auto">
          <a:xfrm>
            <a:off x="6608763" y="4484688"/>
            <a:ext cx="17462" cy="22225"/>
          </a:xfrm>
          <a:custGeom>
            <a:avLst/>
            <a:gdLst>
              <a:gd name="T0" fmla="*/ 0 w 24"/>
              <a:gd name="T1" fmla="*/ 24 h 24"/>
              <a:gd name="T2" fmla="*/ 0 w 24"/>
              <a:gd name="T3" fmla="*/ 17 h 24"/>
              <a:gd name="T4" fmla="*/ 5 w 24"/>
              <a:gd name="T5" fmla="*/ 14 h 24"/>
              <a:gd name="T6" fmla="*/ 17 w 24"/>
              <a:gd name="T7" fmla="*/ 12 h 24"/>
              <a:gd name="T8" fmla="*/ 24 w 24"/>
              <a:gd name="T9" fmla="*/ 5 h 24"/>
              <a:gd name="T10" fmla="*/ 24 w 24"/>
              <a:gd name="T11" fmla="*/ 0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0" y="24"/>
                </a:moveTo>
                <a:lnTo>
                  <a:pt x="0" y="17"/>
                </a:lnTo>
                <a:lnTo>
                  <a:pt x="5" y="14"/>
                </a:lnTo>
                <a:lnTo>
                  <a:pt x="17" y="12"/>
                </a:lnTo>
                <a:lnTo>
                  <a:pt x="24" y="5"/>
                </a:lnTo>
                <a:lnTo>
                  <a:pt x="24" y="0"/>
                </a:lnTo>
              </a:path>
            </a:pathLst>
          </a:custGeom>
          <a:noFill/>
          <a:ln w="1270">
            <a:solidFill>
              <a:srgbClr val="000000"/>
            </a:solidFill>
            <a:round/>
            <a:headEnd/>
            <a:tailEnd/>
          </a:ln>
        </p:spPr>
        <p:txBody>
          <a:bodyPr/>
          <a:lstStyle/>
          <a:p>
            <a:endParaRPr lang="en-GB" dirty="0"/>
          </a:p>
        </p:txBody>
      </p:sp>
      <p:sp>
        <p:nvSpPr>
          <p:cNvPr id="9305" name="Freeform 167"/>
          <p:cNvSpPr>
            <a:spLocks noChangeAspect="1"/>
          </p:cNvSpPr>
          <p:nvPr/>
        </p:nvSpPr>
        <p:spPr bwMode="auto">
          <a:xfrm>
            <a:off x="6764338" y="4495800"/>
            <a:ext cx="0" cy="11113"/>
          </a:xfrm>
          <a:custGeom>
            <a:avLst/>
            <a:gdLst>
              <a:gd name="T0" fmla="*/ 12 h 12"/>
              <a:gd name="T1" fmla="*/ 5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5"/>
                </a:lnTo>
                <a:lnTo>
                  <a:pt x="0" y="0"/>
                </a:lnTo>
              </a:path>
            </a:pathLst>
          </a:custGeom>
          <a:noFill/>
          <a:ln w="1270">
            <a:solidFill>
              <a:srgbClr val="000000"/>
            </a:solidFill>
            <a:round/>
            <a:headEnd/>
            <a:tailEnd/>
          </a:ln>
        </p:spPr>
        <p:txBody>
          <a:bodyPr/>
          <a:lstStyle/>
          <a:p>
            <a:endParaRPr lang="en-GB" dirty="0"/>
          </a:p>
        </p:txBody>
      </p:sp>
      <p:sp>
        <p:nvSpPr>
          <p:cNvPr id="9306" name="Line 168"/>
          <p:cNvSpPr>
            <a:spLocks noChangeAspect="1" noChangeShapeType="1"/>
          </p:cNvSpPr>
          <p:nvPr/>
        </p:nvSpPr>
        <p:spPr bwMode="auto">
          <a:xfrm flipH="1">
            <a:off x="6777038" y="4484688"/>
            <a:ext cx="1587" cy="15875"/>
          </a:xfrm>
          <a:prstGeom prst="line">
            <a:avLst/>
          </a:prstGeom>
          <a:noFill/>
          <a:ln w="1270">
            <a:solidFill>
              <a:srgbClr val="000000"/>
            </a:solidFill>
            <a:round/>
            <a:headEnd/>
            <a:tailEnd/>
          </a:ln>
        </p:spPr>
        <p:txBody>
          <a:bodyPr/>
          <a:lstStyle/>
          <a:p>
            <a:endParaRPr lang="en-US" dirty="0"/>
          </a:p>
        </p:txBody>
      </p:sp>
      <p:sp>
        <p:nvSpPr>
          <p:cNvPr id="9307" name="Line 169"/>
          <p:cNvSpPr>
            <a:spLocks noChangeAspect="1" noChangeShapeType="1"/>
          </p:cNvSpPr>
          <p:nvPr/>
        </p:nvSpPr>
        <p:spPr bwMode="auto">
          <a:xfrm>
            <a:off x="6807200" y="4484688"/>
            <a:ext cx="80963" cy="6350"/>
          </a:xfrm>
          <a:prstGeom prst="line">
            <a:avLst/>
          </a:prstGeom>
          <a:noFill/>
          <a:ln w="1270">
            <a:solidFill>
              <a:srgbClr val="000000"/>
            </a:solidFill>
            <a:round/>
            <a:headEnd/>
            <a:tailEnd/>
          </a:ln>
        </p:spPr>
        <p:txBody>
          <a:bodyPr/>
          <a:lstStyle/>
          <a:p>
            <a:endParaRPr lang="en-US" dirty="0"/>
          </a:p>
        </p:txBody>
      </p:sp>
      <p:sp>
        <p:nvSpPr>
          <p:cNvPr id="9308" name="Freeform 170"/>
          <p:cNvSpPr>
            <a:spLocks noChangeAspect="1"/>
          </p:cNvSpPr>
          <p:nvPr/>
        </p:nvSpPr>
        <p:spPr bwMode="auto">
          <a:xfrm>
            <a:off x="6653213" y="4341813"/>
            <a:ext cx="201612" cy="52387"/>
          </a:xfrm>
          <a:custGeom>
            <a:avLst/>
            <a:gdLst>
              <a:gd name="T0" fmla="*/ 0 w 260"/>
              <a:gd name="T1" fmla="*/ 0 h 58"/>
              <a:gd name="T2" fmla="*/ 250 w 260"/>
              <a:gd name="T3" fmla="*/ 39 h 58"/>
              <a:gd name="T4" fmla="*/ 260 w 260"/>
              <a:gd name="T5" fmla="*/ 58 h 58"/>
              <a:gd name="T6" fmla="*/ 0 60000 65536"/>
              <a:gd name="T7" fmla="*/ 0 60000 65536"/>
              <a:gd name="T8" fmla="*/ 0 60000 65536"/>
              <a:gd name="T9" fmla="*/ 0 w 260"/>
              <a:gd name="T10" fmla="*/ 0 h 58"/>
              <a:gd name="T11" fmla="*/ 260 w 260"/>
              <a:gd name="T12" fmla="*/ 58 h 58"/>
            </a:gdLst>
            <a:ahLst/>
            <a:cxnLst>
              <a:cxn ang="T6">
                <a:pos x="T0" y="T1"/>
              </a:cxn>
              <a:cxn ang="T7">
                <a:pos x="T2" y="T3"/>
              </a:cxn>
              <a:cxn ang="T8">
                <a:pos x="T4" y="T5"/>
              </a:cxn>
            </a:cxnLst>
            <a:rect l="T9" t="T10" r="T11" b="T12"/>
            <a:pathLst>
              <a:path w="260" h="58">
                <a:moveTo>
                  <a:pt x="0" y="0"/>
                </a:moveTo>
                <a:lnTo>
                  <a:pt x="250" y="39"/>
                </a:lnTo>
                <a:lnTo>
                  <a:pt x="260" y="58"/>
                </a:lnTo>
              </a:path>
            </a:pathLst>
          </a:custGeom>
          <a:noFill/>
          <a:ln w="1270">
            <a:solidFill>
              <a:srgbClr val="000000"/>
            </a:solidFill>
            <a:round/>
            <a:headEnd/>
            <a:tailEnd/>
          </a:ln>
        </p:spPr>
        <p:txBody>
          <a:bodyPr/>
          <a:lstStyle/>
          <a:p>
            <a:endParaRPr lang="en-GB" dirty="0"/>
          </a:p>
        </p:txBody>
      </p:sp>
      <p:sp>
        <p:nvSpPr>
          <p:cNvPr id="9309" name="Freeform 171"/>
          <p:cNvSpPr>
            <a:spLocks noChangeAspect="1"/>
          </p:cNvSpPr>
          <p:nvPr/>
        </p:nvSpPr>
        <p:spPr bwMode="auto">
          <a:xfrm>
            <a:off x="6610350" y="4346575"/>
            <a:ext cx="231775" cy="30163"/>
          </a:xfrm>
          <a:custGeom>
            <a:avLst/>
            <a:gdLst>
              <a:gd name="T0" fmla="*/ 300 w 300"/>
              <a:gd name="T1" fmla="*/ 34 h 34"/>
              <a:gd name="T2" fmla="*/ 159 w 300"/>
              <a:gd name="T3" fmla="*/ 24 h 34"/>
              <a:gd name="T4" fmla="*/ 0 w 300"/>
              <a:gd name="T5" fmla="*/ 0 h 34"/>
              <a:gd name="T6" fmla="*/ 0 60000 65536"/>
              <a:gd name="T7" fmla="*/ 0 60000 65536"/>
              <a:gd name="T8" fmla="*/ 0 60000 65536"/>
              <a:gd name="T9" fmla="*/ 0 w 300"/>
              <a:gd name="T10" fmla="*/ 0 h 34"/>
              <a:gd name="T11" fmla="*/ 300 w 300"/>
              <a:gd name="T12" fmla="*/ 34 h 34"/>
            </a:gdLst>
            <a:ahLst/>
            <a:cxnLst>
              <a:cxn ang="T6">
                <a:pos x="T0" y="T1"/>
              </a:cxn>
              <a:cxn ang="T7">
                <a:pos x="T2" y="T3"/>
              </a:cxn>
              <a:cxn ang="T8">
                <a:pos x="T4" y="T5"/>
              </a:cxn>
            </a:cxnLst>
            <a:rect l="T9" t="T10" r="T11" b="T12"/>
            <a:pathLst>
              <a:path w="300" h="34">
                <a:moveTo>
                  <a:pt x="300" y="34"/>
                </a:moveTo>
                <a:lnTo>
                  <a:pt x="159" y="24"/>
                </a:lnTo>
                <a:lnTo>
                  <a:pt x="0" y="0"/>
                </a:lnTo>
              </a:path>
            </a:pathLst>
          </a:custGeom>
          <a:noFill/>
          <a:ln w="1270">
            <a:solidFill>
              <a:srgbClr val="000000"/>
            </a:solidFill>
            <a:round/>
            <a:headEnd/>
            <a:tailEnd/>
          </a:ln>
        </p:spPr>
        <p:txBody>
          <a:bodyPr/>
          <a:lstStyle/>
          <a:p>
            <a:endParaRPr lang="en-GB" dirty="0"/>
          </a:p>
        </p:txBody>
      </p:sp>
      <p:sp>
        <p:nvSpPr>
          <p:cNvPr id="9310" name="Freeform 172"/>
          <p:cNvSpPr>
            <a:spLocks noChangeAspect="1"/>
          </p:cNvSpPr>
          <p:nvPr/>
        </p:nvSpPr>
        <p:spPr bwMode="auto">
          <a:xfrm>
            <a:off x="6308725" y="4343400"/>
            <a:ext cx="349250" cy="33338"/>
          </a:xfrm>
          <a:custGeom>
            <a:avLst/>
            <a:gdLst>
              <a:gd name="T0" fmla="*/ 453 w 453"/>
              <a:gd name="T1" fmla="*/ 0 h 36"/>
              <a:gd name="T2" fmla="*/ 170 w 453"/>
              <a:gd name="T3" fmla="*/ 0 h 36"/>
              <a:gd name="T4" fmla="*/ 33 w 453"/>
              <a:gd name="T5" fmla="*/ 2 h 36"/>
              <a:gd name="T6" fmla="*/ 21 w 453"/>
              <a:gd name="T7" fmla="*/ 5 h 36"/>
              <a:gd name="T8" fmla="*/ 9 w 453"/>
              <a:gd name="T9" fmla="*/ 9 h 36"/>
              <a:gd name="T10" fmla="*/ 5 w 453"/>
              <a:gd name="T11" fmla="*/ 21 h 36"/>
              <a:gd name="T12" fmla="*/ 0 w 453"/>
              <a:gd name="T13" fmla="*/ 36 h 36"/>
              <a:gd name="T14" fmla="*/ 0 60000 65536"/>
              <a:gd name="T15" fmla="*/ 0 60000 65536"/>
              <a:gd name="T16" fmla="*/ 0 60000 65536"/>
              <a:gd name="T17" fmla="*/ 0 60000 65536"/>
              <a:gd name="T18" fmla="*/ 0 60000 65536"/>
              <a:gd name="T19" fmla="*/ 0 60000 65536"/>
              <a:gd name="T20" fmla="*/ 0 60000 65536"/>
              <a:gd name="T21" fmla="*/ 0 w 453"/>
              <a:gd name="T22" fmla="*/ 0 h 36"/>
              <a:gd name="T23" fmla="*/ 453 w 45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36">
                <a:moveTo>
                  <a:pt x="453" y="0"/>
                </a:moveTo>
                <a:lnTo>
                  <a:pt x="170" y="0"/>
                </a:lnTo>
                <a:lnTo>
                  <a:pt x="33" y="2"/>
                </a:lnTo>
                <a:lnTo>
                  <a:pt x="21" y="5"/>
                </a:lnTo>
                <a:lnTo>
                  <a:pt x="9" y="9"/>
                </a:lnTo>
                <a:lnTo>
                  <a:pt x="5" y="21"/>
                </a:lnTo>
                <a:lnTo>
                  <a:pt x="0" y="36"/>
                </a:lnTo>
              </a:path>
            </a:pathLst>
          </a:custGeom>
          <a:noFill/>
          <a:ln w="1270">
            <a:solidFill>
              <a:srgbClr val="000000"/>
            </a:solidFill>
            <a:round/>
            <a:headEnd/>
            <a:tailEnd/>
          </a:ln>
        </p:spPr>
        <p:txBody>
          <a:bodyPr/>
          <a:lstStyle/>
          <a:p>
            <a:endParaRPr lang="en-GB" dirty="0"/>
          </a:p>
        </p:txBody>
      </p:sp>
      <p:sp>
        <p:nvSpPr>
          <p:cNvPr id="9311" name="Line 173"/>
          <p:cNvSpPr>
            <a:spLocks noChangeAspect="1" noChangeShapeType="1"/>
          </p:cNvSpPr>
          <p:nvPr/>
        </p:nvSpPr>
        <p:spPr bwMode="auto">
          <a:xfrm>
            <a:off x="6351588" y="4346575"/>
            <a:ext cx="258762" cy="0"/>
          </a:xfrm>
          <a:prstGeom prst="line">
            <a:avLst/>
          </a:prstGeom>
          <a:noFill/>
          <a:ln w="1270">
            <a:solidFill>
              <a:srgbClr val="000000"/>
            </a:solidFill>
            <a:round/>
            <a:headEnd/>
            <a:tailEnd/>
          </a:ln>
        </p:spPr>
        <p:txBody>
          <a:bodyPr/>
          <a:lstStyle/>
          <a:p>
            <a:endParaRPr lang="en-US" dirty="0"/>
          </a:p>
        </p:txBody>
      </p:sp>
      <p:sp>
        <p:nvSpPr>
          <p:cNvPr id="9312" name="Freeform 174"/>
          <p:cNvSpPr>
            <a:spLocks noChangeAspect="1"/>
          </p:cNvSpPr>
          <p:nvPr/>
        </p:nvSpPr>
        <p:spPr bwMode="auto">
          <a:xfrm>
            <a:off x="6345238" y="4421188"/>
            <a:ext cx="47625" cy="26987"/>
          </a:xfrm>
          <a:custGeom>
            <a:avLst/>
            <a:gdLst>
              <a:gd name="T0" fmla="*/ 9 w 60"/>
              <a:gd name="T1" fmla="*/ 5 h 29"/>
              <a:gd name="T2" fmla="*/ 0 w 60"/>
              <a:gd name="T3" fmla="*/ 29 h 29"/>
              <a:gd name="T4" fmla="*/ 52 w 60"/>
              <a:gd name="T5" fmla="*/ 29 h 29"/>
              <a:gd name="T6" fmla="*/ 60 w 60"/>
              <a:gd name="T7" fmla="*/ 5 h 29"/>
              <a:gd name="T8" fmla="*/ 7 w 60"/>
              <a:gd name="T9" fmla="*/ 0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9" y="5"/>
                </a:moveTo>
                <a:lnTo>
                  <a:pt x="0" y="29"/>
                </a:lnTo>
                <a:lnTo>
                  <a:pt x="52" y="29"/>
                </a:lnTo>
                <a:lnTo>
                  <a:pt x="60" y="5"/>
                </a:lnTo>
                <a:lnTo>
                  <a:pt x="7" y="0"/>
                </a:lnTo>
              </a:path>
            </a:pathLst>
          </a:custGeom>
          <a:solidFill>
            <a:srgbClr val="99CC00"/>
          </a:solidFill>
          <a:ln w="1270">
            <a:solidFill>
              <a:srgbClr val="000000"/>
            </a:solidFill>
            <a:round/>
            <a:headEnd/>
            <a:tailEnd/>
          </a:ln>
        </p:spPr>
        <p:txBody>
          <a:bodyPr/>
          <a:lstStyle/>
          <a:p>
            <a:endParaRPr lang="en-GB" dirty="0"/>
          </a:p>
        </p:txBody>
      </p:sp>
      <p:sp>
        <p:nvSpPr>
          <p:cNvPr id="9313" name="Rectangle 175"/>
          <p:cNvSpPr>
            <a:spLocks noChangeAspect="1" noChangeArrowheads="1"/>
          </p:cNvSpPr>
          <p:nvPr/>
        </p:nvSpPr>
        <p:spPr bwMode="auto">
          <a:xfrm>
            <a:off x="6356350" y="4392613"/>
            <a:ext cx="33338" cy="19050"/>
          </a:xfrm>
          <a:prstGeom prst="rect">
            <a:avLst/>
          </a:prstGeom>
          <a:noFill/>
          <a:ln w="1270">
            <a:solidFill>
              <a:srgbClr val="000000"/>
            </a:solidFill>
            <a:miter lim="800000"/>
            <a:headEnd/>
            <a:tailEnd/>
          </a:ln>
        </p:spPr>
        <p:txBody>
          <a:bodyPr/>
          <a:lstStyle/>
          <a:p>
            <a:endParaRPr lang="en-GB" dirty="0"/>
          </a:p>
        </p:txBody>
      </p:sp>
      <p:sp>
        <p:nvSpPr>
          <p:cNvPr id="9314" name="Freeform 176"/>
          <p:cNvSpPr>
            <a:spLocks noChangeAspect="1"/>
          </p:cNvSpPr>
          <p:nvPr/>
        </p:nvSpPr>
        <p:spPr bwMode="auto">
          <a:xfrm>
            <a:off x="6294438" y="4476750"/>
            <a:ext cx="9525" cy="52388"/>
          </a:xfrm>
          <a:custGeom>
            <a:avLst/>
            <a:gdLst>
              <a:gd name="T0" fmla="*/ 14 w 14"/>
              <a:gd name="T1" fmla="*/ 0 h 58"/>
              <a:gd name="T2" fmla="*/ 14 w 14"/>
              <a:gd name="T3" fmla="*/ 10 h 58"/>
              <a:gd name="T4" fmla="*/ 7 w 14"/>
              <a:gd name="T5" fmla="*/ 15 h 58"/>
              <a:gd name="T6" fmla="*/ 2 w 14"/>
              <a:gd name="T7" fmla="*/ 19 h 58"/>
              <a:gd name="T8" fmla="*/ 0 w 14"/>
              <a:gd name="T9" fmla="*/ 27 h 58"/>
              <a:gd name="T10" fmla="*/ 0 w 14"/>
              <a:gd name="T11" fmla="*/ 58 h 58"/>
              <a:gd name="T12" fmla="*/ 0 60000 65536"/>
              <a:gd name="T13" fmla="*/ 0 60000 65536"/>
              <a:gd name="T14" fmla="*/ 0 60000 65536"/>
              <a:gd name="T15" fmla="*/ 0 60000 65536"/>
              <a:gd name="T16" fmla="*/ 0 60000 65536"/>
              <a:gd name="T17" fmla="*/ 0 60000 65536"/>
              <a:gd name="T18" fmla="*/ 0 w 14"/>
              <a:gd name="T19" fmla="*/ 0 h 58"/>
              <a:gd name="T20" fmla="*/ 14 w 1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4" h="58">
                <a:moveTo>
                  <a:pt x="14" y="0"/>
                </a:moveTo>
                <a:lnTo>
                  <a:pt x="14" y="10"/>
                </a:lnTo>
                <a:lnTo>
                  <a:pt x="7" y="15"/>
                </a:lnTo>
                <a:lnTo>
                  <a:pt x="2" y="19"/>
                </a:lnTo>
                <a:lnTo>
                  <a:pt x="0" y="27"/>
                </a:lnTo>
                <a:lnTo>
                  <a:pt x="0" y="58"/>
                </a:lnTo>
              </a:path>
            </a:pathLst>
          </a:custGeom>
          <a:noFill/>
          <a:ln w="1270">
            <a:solidFill>
              <a:srgbClr val="000000"/>
            </a:solidFill>
            <a:round/>
            <a:headEnd/>
            <a:tailEnd/>
          </a:ln>
        </p:spPr>
        <p:txBody>
          <a:bodyPr/>
          <a:lstStyle/>
          <a:p>
            <a:endParaRPr lang="en-GB" dirty="0"/>
          </a:p>
        </p:txBody>
      </p:sp>
      <p:sp>
        <p:nvSpPr>
          <p:cNvPr id="9315" name="Freeform 177"/>
          <p:cNvSpPr>
            <a:spLocks noChangeAspect="1"/>
          </p:cNvSpPr>
          <p:nvPr/>
        </p:nvSpPr>
        <p:spPr bwMode="auto">
          <a:xfrm>
            <a:off x="6294438" y="4543425"/>
            <a:ext cx="65087" cy="57150"/>
          </a:xfrm>
          <a:custGeom>
            <a:avLst/>
            <a:gdLst>
              <a:gd name="T0" fmla="*/ 0 w 86"/>
              <a:gd name="T1" fmla="*/ 0 h 62"/>
              <a:gd name="T2" fmla="*/ 0 w 86"/>
              <a:gd name="T3" fmla="*/ 55 h 62"/>
              <a:gd name="T4" fmla="*/ 9 w 86"/>
              <a:gd name="T5" fmla="*/ 60 h 62"/>
              <a:gd name="T6" fmla="*/ 83 w 86"/>
              <a:gd name="T7" fmla="*/ 62 h 62"/>
              <a:gd name="T8" fmla="*/ 83 w 86"/>
              <a:gd name="T9" fmla="*/ 55 h 62"/>
              <a:gd name="T10" fmla="*/ 86 w 86"/>
              <a:gd name="T11" fmla="*/ 50 h 62"/>
              <a:gd name="T12" fmla="*/ 0 60000 65536"/>
              <a:gd name="T13" fmla="*/ 0 60000 65536"/>
              <a:gd name="T14" fmla="*/ 0 60000 65536"/>
              <a:gd name="T15" fmla="*/ 0 60000 65536"/>
              <a:gd name="T16" fmla="*/ 0 60000 65536"/>
              <a:gd name="T17" fmla="*/ 0 60000 65536"/>
              <a:gd name="T18" fmla="*/ 0 w 86"/>
              <a:gd name="T19" fmla="*/ 0 h 62"/>
              <a:gd name="T20" fmla="*/ 86 w 86"/>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86" h="62">
                <a:moveTo>
                  <a:pt x="0" y="0"/>
                </a:moveTo>
                <a:lnTo>
                  <a:pt x="0" y="55"/>
                </a:lnTo>
                <a:lnTo>
                  <a:pt x="9" y="60"/>
                </a:lnTo>
                <a:lnTo>
                  <a:pt x="83" y="62"/>
                </a:lnTo>
                <a:lnTo>
                  <a:pt x="83" y="55"/>
                </a:lnTo>
                <a:lnTo>
                  <a:pt x="86" y="50"/>
                </a:lnTo>
              </a:path>
            </a:pathLst>
          </a:custGeom>
          <a:noFill/>
          <a:ln w="1270">
            <a:solidFill>
              <a:srgbClr val="000000"/>
            </a:solidFill>
            <a:round/>
            <a:headEnd/>
            <a:tailEnd/>
          </a:ln>
        </p:spPr>
        <p:txBody>
          <a:bodyPr/>
          <a:lstStyle/>
          <a:p>
            <a:endParaRPr lang="en-GB" dirty="0"/>
          </a:p>
        </p:txBody>
      </p:sp>
      <p:sp>
        <p:nvSpPr>
          <p:cNvPr id="9316" name="Freeform 178"/>
          <p:cNvSpPr>
            <a:spLocks noChangeAspect="1"/>
          </p:cNvSpPr>
          <p:nvPr/>
        </p:nvSpPr>
        <p:spPr bwMode="auto">
          <a:xfrm>
            <a:off x="6364288" y="4548188"/>
            <a:ext cx="19050" cy="30162"/>
          </a:xfrm>
          <a:custGeom>
            <a:avLst/>
            <a:gdLst>
              <a:gd name="T0" fmla="*/ 26 w 26"/>
              <a:gd name="T1" fmla="*/ 0 h 34"/>
              <a:gd name="T2" fmla="*/ 16 w 26"/>
              <a:gd name="T3" fmla="*/ 3 h 34"/>
              <a:gd name="T4" fmla="*/ 9 w 26"/>
              <a:gd name="T5" fmla="*/ 12 h 34"/>
              <a:gd name="T6" fmla="*/ 2 w 26"/>
              <a:gd name="T7" fmla="*/ 24 h 34"/>
              <a:gd name="T8" fmla="*/ 0 w 26"/>
              <a:gd name="T9" fmla="*/ 34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6" y="0"/>
                </a:moveTo>
                <a:lnTo>
                  <a:pt x="16" y="3"/>
                </a:lnTo>
                <a:lnTo>
                  <a:pt x="9" y="12"/>
                </a:lnTo>
                <a:lnTo>
                  <a:pt x="2" y="24"/>
                </a:lnTo>
                <a:lnTo>
                  <a:pt x="0" y="34"/>
                </a:lnTo>
              </a:path>
            </a:pathLst>
          </a:custGeom>
          <a:noFill/>
          <a:ln w="1270">
            <a:solidFill>
              <a:srgbClr val="000000"/>
            </a:solidFill>
            <a:round/>
            <a:headEnd/>
            <a:tailEnd/>
          </a:ln>
        </p:spPr>
        <p:txBody>
          <a:bodyPr/>
          <a:lstStyle/>
          <a:p>
            <a:endParaRPr lang="en-GB" dirty="0"/>
          </a:p>
        </p:txBody>
      </p:sp>
      <p:sp>
        <p:nvSpPr>
          <p:cNvPr id="9317" name="Freeform 179"/>
          <p:cNvSpPr>
            <a:spLocks noChangeAspect="1"/>
          </p:cNvSpPr>
          <p:nvPr/>
        </p:nvSpPr>
        <p:spPr bwMode="auto">
          <a:xfrm>
            <a:off x="6364288" y="4538663"/>
            <a:ext cx="12700" cy="22225"/>
          </a:xfrm>
          <a:custGeom>
            <a:avLst/>
            <a:gdLst>
              <a:gd name="T0" fmla="*/ 16 w 16"/>
              <a:gd name="T1" fmla="*/ 0 h 24"/>
              <a:gd name="T2" fmla="*/ 4 w 16"/>
              <a:gd name="T3" fmla="*/ 17 h 24"/>
              <a:gd name="T4" fmla="*/ 0 w 16"/>
              <a:gd name="T5" fmla="*/ 24 h 24"/>
              <a:gd name="T6" fmla="*/ 0 60000 65536"/>
              <a:gd name="T7" fmla="*/ 0 60000 65536"/>
              <a:gd name="T8" fmla="*/ 0 60000 65536"/>
              <a:gd name="T9" fmla="*/ 0 w 16"/>
              <a:gd name="T10" fmla="*/ 0 h 24"/>
              <a:gd name="T11" fmla="*/ 16 w 16"/>
              <a:gd name="T12" fmla="*/ 24 h 24"/>
            </a:gdLst>
            <a:ahLst/>
            <a:cxnLst>
              <a:cxn ang="T6">
                <a:pos x="T0" y="T1"/>
              </a:cxn>
              <a:cxn ang="T7">
                <a:pos x="T2" y="T3"/>
              </a:cxn>
              <a:cxn ang="T8">
                <a:pos x="T4" y="T5"/>
              </a:cxn>
            </a:cxnLst>
            <a:rect l="T9" t="T10" r="T11" b="T12"/>
            <a:pathLst>
              <a:path w="16" h="24">
                <a:moveTo>
                  <a:pt x="16" y="0"/>
                </a:moveTo>
                <a:lnTo>
                  <a:pt x="4" y="17"/>
                </a:lnTo>
                <a:lnTo>
                  <a:pt x="0" y="24"/>
                </a:lnTo>
              </a:path>
            </a:pathLst>
          </a:custGeom>
          <a:noFill/>
          <a:ln w="1270">
            <a:solidFill>
              <a:srgbClr val="000000"/>
            </a:solidFill>
            <a:round/>
            <a:headEnd/>
            <a:tailEnd/>
          </a:ln>
        </p:spPr>
        <p:txBody>
          <a:bodyPr/>
          <a:lstStyle/>
          <a:p>
            <a:endParaRPr lang="en-GB" dirty="0"/>
          </a:p>
        </p:txBody>
      </p:sp>
      <p:sp>
        <p:nvSpPr>
          <p:cNvPr id="9318" name="Freeform 180"/>
          <p:cNvSpPr>
            <a:spLocks noChangeAspect="1"/>
          </p:cNvSpPr>
          <p:nvPr/>
        </p:nvSpPr>
        <p:spPr bwMode="auto">
          <a:xfrm>
            <a:off x="6334125" y="4500563"/>
            <a:ext cx="17463" cy="17462"/>
          </a:xfrm>
          <a:custGeom>
            <a:avLst/>
            <a:gdLst>
              <a:gd name="T0" fmla="*/ 22 w 22"/>
              <a:gd name="T1" fmla="*/ 9 h 19"/>
              <a:gd name="T2" fmla="*/ 12 w 22"/>
              <a:gd name="T3" fmla="*/ 0 h 19"/>
              <a:gd name="T4" fmla="*/ 0 w 22"/>
              <a:gd name="T5" fmla="*/ 9 h 19"/>
              <a:gd name="T6" fmla="*/ 12 w 22"/>
              <a:gd name="T7" fmla="*/ 19 h 19"/>
              <a:gd name="T8" fmla="*/ 22 w 22"/>
              <a:gd name="T9" fmla="*/ 9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2" y="9"/>
                </a:moveTo>
                <a:lnTo>
                  <a:pt x="12" y="0"/>
                </a:lnTo>
                <a:lnTo>
                  <a:pt x="0" y="9"/>
                </a:lnTo>
                <a:lnTo>
                  <a:pt x="12" y="19"/>
                </a:lnTo>
                <a:lnTo>
                  <a:pt x="22" y="9"/>
                </a:lnTo>
                <a:close/>
              </a:path>
            </a:pathLst>
          </a:custGeom>
          <a:solidFill>
            <a:srgbClr val="FFFFFF"/>
          </a:solidFill>
          <a:ln w="1270">
            <a:solidFill>
              <a:srgbClr val="000000"/>
            </a:solidFill>
            <a:round/>
            <a:headEnd/>
            <a:tailEnd/>
          </a:ln>
        </p:spPr>
        <p:txBody>
          <a:bodyPr/>
          <a:lstStyle/>
          <a:p>
            <a:endParaRPr lang="en-GB" dirty="0"/>
          </a:p>
        </p:txBody>
      </p:sp>
      <p:sp>
        <p:nvSpPr>
          <p:cNvPr id="9319" name="Freeform 181"/>
          <p:cNvSpPr>
            <a:spLocks noChangeAspect="1"/>
          </p:cNvSpPr>
          <p:nvPr/>
        </p:nvSpPr>
        <p:spPr bwMode="auto">
          <a:xfrm>
            <a:off x="6569075" y="4538663"/>
            <a:ext cx="12700" cy="6350"/>
          </a:xfrm>
          <a:custGeom>
            <a:avLst/>
            <a:gdLst>
              <a:gd name="T0" fmla="*/ 17 w 17"/>
              <a:gd name="T1" fmla="*/ 0 h 7"/>
              <a:gd name="T2" fmla="*/ 7 w 17"/>
              <a:gd name="T3" fmla="*/ 0 h 7"/>
              <a:gd name="T4" fmla="*/ 0 w 17"/>
              <a:gd name="T5" fmla="*/ 0 h 7"/>
              <a:gd name="T6" fmla="*/ 7 w 17"/>
              <a:gd name="T7" fmla="*/ 7 h 7"/>
              <a:gd name="T8" fmla="*/ 17 w 17"/>
              <a:gd name="T9" fmla="*/ 0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17" y="0"/>
                </a:moveTo>
                <a:lnTo>
                  <a:pt x="7" y="0"/>
                </a:lnTo>
                <a:lnTo>
                  <a:pt x="0" y="0"/>
                </a:lnTo>
                <a:lnTo>
                  <a:pt x="7" y="7"/>
                </a:lnTo>
                <a:lnTo>
                  <a:pt x="17" y="0"/>
                </a:lnTo>
                <a:close/>
              </a:path>
            </a:pathLst>
          </a:custGeom>
          <a:solidFill>
            <a:srgbClr val="FFFFFF"/>
          </a:solidFill>
          <a:ln w="1270">
            <a:solidFill>
              <a:srgbClr val="000000"/>
            </a:solidFill>
            <a:round/>
            <a:headEnd/>
            <a:tailEnd/>
          </a:ln>
        </p:spPr>
        <p:txBody>
          <a:bodyPr/>
          <a:lstStyle/>
          <a:p>
            <a:endParaRPr lang="en-GB" dirty="0"/>
          </a:p>
        </p:txBody>
      </p:sp>
      <p:sp>
        <p:nvSpPr>
          <p:cNvPr id="9320" name="Freeform 182"/>
          <p:cNvSpPr>
            <a:spLocks noChangeAspect="1"/>
          </p:cNvSpPr>
          <p:nvPr/>
        </p:nvSpPr>
        <p:spPr bwMode="auto">
          <a:xfrm>
            <a:off x="6569075" y="4579938"/>
            <a:ext cx="12700" cy="4762"/>
          </a:xfrm>
          <a:custGeom>
            <a:avLst/>
            <a:gdLst>
              <a:gd name="T0" fmla="*/ 17 w 17"/>
              <a:gd name="T1" fmla="*/ 3 h 5"/>
              <a:gd name="T2" fmla="*/ 7 w 17"/>
              <a:gd name="T3" fmla="*/ 0 h 5"/>
              <a:gd name="T4" fmla="*/ 0 w 17"/>
              <a:gd name="T5" fmla="*/ 3 h 5"/>
              <a:gd name="T6" fmla="*/ 7 w 17"/>
              <a:gd name="T7" fmla="*/ 5 h 5"/>
              <a:gd name="T8" fmla="*/ 17 w 17"/>
              <a:gd name="T9" fmla="*/ 3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17" y="3"/>
                </a:moveTo>
                <a:lnTo>
                  <a:pt x="7" y="0"/>
                </a:lnTo>
                <a:lnTo>
                  <a:pt x="0" y="3"/>
                </a:lnTo>
                <a:lnTo>
                  <a:pt x="7" y="5"/>
                </a:lnTo>
                <a:lnTo>
                  <a:pt x="17" y="3"/>
                </a:lnTo>
                <a:close/>
              </a:path>
            </a:pathLst>
          </a:custGeom>
          <a:solidFill>
            <a:srgbClr val="FFFFFF"/>
          </a:solidFill>
          <a:ln w="1270">
            <a:solidFill>
              <a:srgbClr val="000000"/>
            </a:solidFill>
            <a:round/>
            <a:headEnd/>
            <a:tailEnd/>
          </a:ln>
        </p:spPr>
        <p:txBody>
          <a:bodyPr/>
          <a:lstStyle/>
          <a:p>
            <a:endParaRPr lang="en-GB" dirty="0"/>
          </a:p>
        </p:txBody>
      </p:sp>
      <p:sp>
        <p:nvSpPr>
          <p:cNvPr id="9321" name="Freeform 183"/>
          <p:cNvSpPr>
            <a:spLocks noChangeAspect="1"/>
          </p:cNvSpPr>
          <p:nvPr/>
        </p:nvSpPr>
        <p:spPr bwMode="auto">
          <a:xfrm>
            <a:off x="6859588" y="4619625"/>
            <a:ext cx="39687" cy="47625"/>
          </a:xfrm>
          <a:custGeom>
            <a:avLst/>
            <a:gdLst>
              <a:gd name="T0" fmla="*/ 51 w 51"/>
              <a:gd name="T1" fmla="*/ 26 h 52"/>
              <a:gd name="T2" fmla="*/ 46 w 51"/>
              <a:gd name="T3" fmla="*/ 7 h 52"/>
              <a:gd name="T4" fmla="*/ 24 w 51"/>
              <a:gd name="T5" fmla="*/ 0 h 52"/>
              <a:gd name="T6" fmla="*/ 7 w 51"/>
              <a:gd name="T7" fmla="*/ 7 h 52"/>
              <a:gd name="T8" fmla="*/ 0 w 51"/>
              <a:gd name="T9" fmla="*/ 26 h 52"/>
              <a:gd name="T10" fmla="*/ 7 w 51"/>
              <a:gd name="T11" fmla="*/ 43 h 52"/>
              <a:gd name="T12" fmla="*/ 24 w 51"/>
              <a:gd name="T13" fmla="*/ 52 h 52"/>
              <a:gd name="T14" fmla="*/ 46 w 51"/>
              <a:gd name="T15" fmla="*/ 43 h 52"/>
              <a:gd name="T16" fmla="*/ 51 w 51"/>
              <a:gd name="T17" fmla="*/ 2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2"/>
              <a:gd name="T29" fmla="*/ 51 w 5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2">
                <a:moveTo>
                  <a:pt x="51" y="26"/>
                </a:moveTo>
                <a:lnTo>
                  <a:pt x="46" y="7"/>
                </a:lnTo>
                <a:lnTo>
                  <a:pt x="24" y="0"/>
                </a:lnTo>
                <a:lnTo>
                  <a:pt x="7" y="7"/>
                </a:lnTo>
                <a:lnTo>
                  <a:pt x="0" y="26"/>
                </a:lnTo>
                <a:lnTo>
                  <a:pt x="7" y="43"/>
                </a:lnTo>
                <a:lnTo>
                  <a:pt x="24" y="52"/>
                </a:lnTo>
                <a:lnTo>
                  <a:pt x="46" y="43"/>
                </a:lnTo>
                <a:lnTo>
                  <a:pt x="51" y="26"/>
                </a:lnTo>
                <a:close/>
              </a:path>
            </a:pathLst>
          </a:custGeom>
          <a:solidFill>
            <a:srgbClr val="FFFFFF"/>
          </a:solidFill>
          <a:ln w="1270">
            <a:solidFill>
              <a:srgbClr val="000000"/>
            </a:solidFill>
            <a:round/>
            <a:headEnd/>
            <a:tailEnd/>
          </a:ln>
        </p:spPr>
        <p:txBody>
          <a:bodyPr/>
          <a:lstStyle/>
          <a:p>
            <a:endParaRPr lang="en-GB" dirty="0"/>
          </a:p>
        </p:txBody>
      </p:sp>
      <p:sp>
        <p:nvSpPr>
          <p:cNvPr id="9322" name="Freeform 184"/>
          <p:cNvSpPr>
            <a:spLocks noChangeAspect="1"/>
          </p:cNvSpPr>
          <p:nvPr/>
        </p:nvSpPr>
        <p:spPr bwMode="auto">
          <a:xfrm>
            <a:off x="6850063" y="4606925"/>
            <a:ext cx="61912" cy="71438"/>
          </a:xfrm>
          <a:custGeom>
            <a:avLst/>
            <a:gdLst>
              <a:gd name="T0" fmla="*/ 81 w 81"/>
              <a:gd name="T1" fmla="*/ 41 h 79"/>
              <a:gd name="T2" fmla="*/ 69 w 81"/>
              <a:gd name="T3" fmla="*/ 10 h 79"/>
              <a:gd name="T4" fmla="*/ 38 w 81"/>
              <a:gd name="T5" fmla="*/ 0 h 79"/>
              <a:gd name="T6" fmla="*/ 9 w 81"/>
              <a:gd name="T7" fmla="*/ 10 h 79"/>
              <a:gd name="T8" fmla="*/ 0 w 81"/>
              <a:gd name="T9" fmla="*/ 41 h 79"/>
              <a:gd name="T10" fmla="*/ 9 w 81"/>
              <a:gd name="T11" fmla="*/ 67 h 79"/>
              <a:gd name="T12" fmla="*/ 38 w 81"/>
              <a:gd name="T13" fmla="*/ 79 h 79"/>
              <a:gd name="T14" fmla="*/ 69 w 81"/>
              <a:gd name="T15" fmla="*/ 67 h 79"/>
              <a:gd name="T16" fmla="*/ 81 w 81"/>
              <a:gd name="T17" fmla="*/ 41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
              <a:gd name="T29" fmla="*/ 81 w 81"/>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
                <a:moveTo>
                  <a:pt x="81" y="41"/>
                </a:moveTo>
                <a:lnTo>
                  <a:pt x="69" y="10"/>
                </a:lnTo>
                <a:lnTo>
                  <a:pt x="38" y="0"/>
                </a:lnTo>
                <a:lnTo>
                  <a:pt x="9" y="10"/>
                </a:lnTo>
                <a:lnTo>
                  <a:pt x="0" y="41"/>
                </a:lnTo>
                <a:lnTo>
                  <a:pt x="9" y="67"/>
                </a:lnTo>
                <a:lnTo>
                  <a:pt x="38" y="79"/>
                </a:lnTo>
                <a:lnTo>
                  <a:pt x="69" y="67"/>
                </a:lnTo>
                <a:lnTo>
                  <a:pt x="81" y="41"/>
                </a:lnTo>
                <a:close/>
              </a:path>
            </a:pathLst>
          </a:custGeom>
          <a:solidFill>
            <a:srgbClr val="FFFFFF"/>
          </a:solidFill>
          <a:ln w="1270">
            <a:solidFill>
              <a:srgbClr val="000000"/>
            </a:solidFill>
            <a:round/>
            <a:headEnd/>
            <a:tailEnd/>
          </a:ln>
        </p:spPr>
        <p:txBody>
          <a:bodyPr/>
          <a:lstStyle/>
          <a:p>
            <a:endParaRPr lang="en-GB" dirty="0"/>
          </a:p>
        </p:txBody>
      </p:sp>
      <p:sp>
        <p:nvSpPr>
          <p:cNvPr id="9323" name="Freeform 185"/>
          <p:cNvSpPr>
            <a:spLocks noChangeAspect="1"/>
          </p:cNvSpPr>
          <p:nvPr/>
        </p:nvSpPr>
        <p:spPr bwMode="auto">
          <a:xfrm>
            <a:off x="6815138" y="4568825"/>
            <a:ext cx="136525" cy="141288"/>
          </a:xfrm>
          <a:custGeom>
            <a:avLst/>
            <a:gdLst>
              <a:gd name="T0" fmla="*/ 178 w 178"/>
              <a:gd name="T1" fmla="*/ 77 h 156"/>
              <a:gd name="T2" fmla="*/ 168 w 178"/>
              <a:gd name="T3" fmla="*/ 48 h 156"/>
              <a:gd name="T4" fmla="*/ 151 w 178"/>
              <a:gd name="T5" fmla="*/ 22 h 156"/>
              <a:gd name="T6" fmla="*/ 123 w 178"/>
              <a:gd name="T7" fmla="*/ 8 h 156"/>
              <a:gd name="T8" fmla="*/ 87 w 178"/>
              <a:gd name="T9" fmla="*/ 0 h 156"/>
              <a:gd name="T10" fmla="*/ 53 w 178"/>
              <a:gd name="T11" fmla="*/ 8 h 156"/>
              <a:gd name="T12" fmla="*/ 27 w 178"/>
              <a:gd name="T13" fmla="*/ 22 h 156"/>
              <a:gd name="T14" fmla="*/ 7 w 178"/>
              <a:gd name="T15" fmla="*/ 48 h 156"/>
              <a:gd name="T16" fmla="*/ 0 w 178"/>
              <a:gd name="T17" fmla="*/ 77 h 156"/>
              <a:gd name="T18" fmla="*/ 7 w 178"/>
              <a:gd name="T19" fmla="*/ 108 h 156"/>
              <a:gd name="T20" fmla="*/ 27 w 178"/>
              <a:gd name="T21" fmla="*/ 132 h 156"/>
              <a:gd name="T22" fmla="*/ 53 w 178"/>
              <a:gd name="T23" fmla="*/ 152 h 156"/>
              <a:gd name="T24" fmla="*/ 87 w 178"/>
              <a:gd name="T25" fmla="*/ 156 h 156"/>
              <a:gd name="T26" fmla="*/ 123 w 178"/>
              <a:gd name="T27" fmla="*/ 152 h 156"/>
              <a:gd name="T28" fmla="*/ 151 w 178"/>
              <a:gd name="T29" fmla="*/ 132 h 156"/>
              <a:gd name="T30" fmla="*/ 168 w 178"/>
              <a:gd name="T31" fmla="*/ 108 h 156"/>
              <a:gd name="T32" fmla="*/ 178 w 178"/>
              <a:gd name="T33" fmla="*/ 77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56"/>
              <a:gd name="T53" fmla="*/ 178 w 178"/>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56">
                <a:moveTo>
                  <a:pt x="178" y="77"/>
                </a:moveTo>
                <a:lnTo>
                  <a:pt x="168" y="48"/>
                </a:lnTo>
                <a:lnTo>
                  <a:pt x="151" y="22"/>
                </a:lnTo>
                <a:lnTo>
                  <a:pt x="123" y="8"/>
                </a:lnTo>
                <a:lnTo>
                  <a:pt x="87" y="0"/>
                </a:lnTo>
                <a:lnTo>
                  <a:pt x="53" y="8"/>
                </a:lnTo>
                <a:lnTo>
                  <a:pt x="27" y="22"/>
                </a:lnTo>
                <a:lnTo>
                  <a:pt x="7" y="48"/>
                </a:lnTo>
                <a:lnTo>
                  <a:pt x="0" y="77"/>
                </a:lnTo>
                <a:lnTo>
                  <a:pt x="7" y="108"/>
                </a:lnTo>
                <a:lnTo>
                  <a:pt x="27" y="132"/>
                </a:lnTo>
                <a:lnTo>
                  <a:pt x="53" y="152"/>
                </a:lnTo>
                <a:lnTo>
                  <a:pt x="87" y="156"/>
                </a:lnTo>
                <a:lnTo>
                  <a:pt x="123" y="152"/>
                </a:lnTo>
                <a:lnTo>
                  <a:pt x="151" y="132"/>
                </a:lnTo>
                <a:lnTo>
                  <a:pt x="168" y="108"/>
                </a:lnTo>
                <a:lnTo>
                  <a:pt x="178" y="77"/>
                </a:lnTo>
                <a:close/>
              </a:path>
            </a:pathLst>
          </a:custGeom>
          <a:solidFill>
            <a:srgbClr val="969696"/>
          </a:solidFill>
          <a:ln w="1270">
            <a:solidFill>
              <a:srgbClr val="000000"/>
            </a:solidFill>
            <a:round/>
            <a:headEnd/>
            <a:tailEnd/>
          </a:ln>
        </p:spPr>
        <p:txBody>
          <a:bodyPr/>
          <a:lstStyle/>
          <a:p>
            <a:endParaRPr lang="en-GB" dirty="0"/>
          </a:p>
        </p:txBody>
      </p:sp>
      <p:sp>
        <p:nvSpPr>
          <p:cNvPr id="9324" name="Freeform 186"/>
          <p:cNvSpPr>
            <a:spLocks noChangeAspect="1"/>
          </p:cNvSpPr>
          <p:nvPr/>
        </p:nvSpPr>
        <p:spPr bwMode="auto">
          <a:xfrm>
            <a:off x="6880225" y="4568825"/>
            <a:ext cx="63500" cy="15875"/>
          </a:xfrm>
          <a:custGeom>
            <a:avLst/>
            <a:gdLst>
              <a:gd name="T0" fmla="*/ 0 w 81"/>
              <a:gd name="T1" fmla="*/ 0 h 17"/>
              <a:gd name="T2" fmla="*/ 33 w 81"/>
              <a:gd name="T3" fmla="*/ 0 h 17"/>
              <a:gd name="T4" fmla="*/ 45 w 81"/>
              <a:gd name="T5" fmla="*/ 0 h 17"/>
              <a:gd name="T6" fmla="*/ 60 w 81"/>
              <a:gd name="T7" fmla="*/ 8 h 17"/>
              <a:gd name="T8" fmla="*/ 81 w 81"/>
              <a:gd name="T9" fmla="*/ 17 h 17"/>
              <a:gd name="T10" fmla="*/ 0 60000 65536"/>
              <a:gd name="T11" fmla="*/ 0 60000 65536"/>
              <a:gd name="T12" fmla="*/ 0 60000 65536"/>
              <a:gd name="T13" fmla="*/ 0 60000 65536"/>
              <a:gd name="T14" fmla="*/ 0 60000 65536"/>
              <a:gd name="T15" fmla="*/ 0 w 81"/>
              <a:gd name="T16" fmla="*/ 0 h 17"/>
              <a:gd name="T17" fmla="*/ 81 w 81"/>
              <a:gd name="T18" fmla="*/ 17 h 17"/>
            </a:gdLst>
            <a:ahLst/>
            <a:cxnLst>
              <a:cxn ang="T10">
                <a:pos x="T0" y="T1"/>
              </a:cxn>
              <a:cxn ang="T11">
                <a:pos x="T2" y="T3"/>
              </a:cxn>
              <a:cxn ang="T12">
                <a:pos x="T4" y="T5"/>
              </a:cxn>
              <a:cxn ang="T13">
                <a:pos x="T6" y="T7"/>
              </a:cxn>
              <a:cxn ang="T14">
                <a:pos x="T8" y="T9"/>
              </a:cxn>
            </a:cxnLst>
            <a:rect l="T15" t="T16" r="T17" b="T18"/>
            <a:pathLst>
              <a:path w="81" h="17">
                <a:moveTo>
                  <a:pt x="0" y="0"/>
                </a:moveTo>
                <a:lnTo>
                  <a:pt x="33" y="0"/>
                </a:lnTo>
                <a:lnTo>
                  <a:pt x="45" y="0"/>
                </a:lnTo>
                <a:lnTo>
                  <a:pt x="60" y="8"/>
                </a:lnTo>
                <a:lnTo>
                  <a:pt x="81" y="17"/>
                </a:lnTo>
              </a:path>
            </a:pathLst>
          </a:custGeom>
          <a:noFill/>
          <a:ln w="1270">
            <a:solidFill>
              <a:srgbClr val="000000"/>
            </a:solidFill>
            <a:round/>
            <a:headEnd/>
            <a:tailEnd/>
          </a:ln>
        </p:spPr>
        <p:txBody>
          <a:bodyPr/>
          <a:lstStyle/>
          <a:p>
            <a:endParaRPr lang="en-GB" dirty="0"/>
          </a:p>
        </p:txBody>
      </p:sp>
      <p:sp>
        <p:nvSpPr>
          <p:cNvPr id="9325" name="Freeform 187"/>
          <p:cNvSpPr>
            <a:spLocks noChangeAspect="1"/>
          </p:cNvSpPr>
          <p:nvPr/>
        </p:nvSpPr>
        <p:spPr bwMode="auto">
          <a:xfrm>
            <a:off x="6888163" y="4600575"/>
            <a:ext cx="79375" cy="109538"/>
          </a:xfrm>
          <a:custGeom>
            <a:avLst/>
            <a:gdLst>
              <a:gd name="T0" fmla="*/ 89 w 103"/>
              <a:gd name="T1" fmla="*/ 0 h 122"/>
              <a:gd name="T2" fmla="*/ 99 w 103"/>
              <a:gd name="T3" fmla="*/ 22 h 122"/>
              <a:gd name="T4" fmla="*/ 103 w 103"/>
              <a:gd name="T5" fmla="*/ 34 h 122"/>
              <a:gd name="T6" fmla="*/ 103 w 103"/>
              <a:gd name="T7" fmla="*/ 48 h 122"/>
              <a:gd name="T8" fmla="*/ 101 w 103"/>
              <a:gd name="T9" fmla="*/ 62 h 122"/>
              <a:gd name="T10" fmla="*/ 96 w 103"/>
              <a:gd name="T11" fmla="*/ 72 h 122"/>
              <a:gd name="T12" fmla="*/ 82 w 103"/>
              <a:gd name="T13" fmla="*/ 91 h 122"/>
              <a:gd name="T14" fmla="*/ 70 w 103"/>
              <a:gd name="T15" fmla="*/ 108 h 122"/>
              <a:gd name="T16" fmla="*/ 43 w 103"/>
              <a:gd name="T17" fmla="*/ 118 h 122"/>
              <a:gd name="T18" fmla="*/ 15 w 103"/>
              <a:gd name="T19" fmla="*/ 122 h 122"/>
              <a:gd name="T20" fmla="*/ 0 w 103"/>
              <a:gd name="T21" fmla="*/ 12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22"/>
              <a:gd name="T35" fmla="*/ 103 w 103"/>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22">
                <a:moveTo>
                  <a:pt x="89" y="0"/>
                </a:moveTo>
                <a:lnTo>
                  <a:pt x="99" y="22"/>
                </a:lnTo>
                <a:lnTo>
                  <a:pt x="103" y="34"/>
                </a:lnTo>
                <a:lnTo>
                  <a:pt x="103" y="48"/>
                </a:lnTo>
                <a:lnTo>
                  <a:pt x="101" y="62"/>
                </a:lnTo>
                <a:lnTo>
                  <a:pt x="96" y="72"/>
                </a:lnTo>
                <a:lnTo>
                  <a:pt x="82" y="91"/>
                </a:lnTo>
                <a:lnTo>
                  <a:pt x="70" y="108"/>
                </a:lnTo>
                <a:lnTo>
                  <a:pt x="43" y="118"/>
                </a:lnTo>
                <a:lnTo>
                  <a:pt x="15" y="122"/>
                </a:lnTo>
                <a:lnTo>
                  <a:pt x="0" y="122"/>
                </a:lnTo>
              </a:path>
            </a:pathLst>
          </a:custGeom>
          <a:noFill/>
          <a:ln w="1270">
            <a:solidFill>
              <a:srgbClr val="000000"/>
            </a:solidFill>
            <a:round/>
            <a:headEnd/>
            <a:tailEnd/>
          </a:ln>
        </p:spPr>
        <p:txBody>
          <a:bodyPr/>
          <a:lstStyle/>
          <a:p>
            <a:endParaRPr lang="en-GB" dirty="0"/>
          </a:p>
        </p:txBody>
      </p:sp>
      <p:sp>
        <p:nvSpPr>
          <p:cNvPr id="9326" name="Freeform 188"/>
          <p:cNvSpPr>
            <a:spLocks noChangeAspect="1"/>
          </p:cNvSpPr>
          <p:nvPr/>
        </p:nvSpPr>
        <p:spPr bwMode="auto">
          <a:xfrm>
            <a:off x="6403975" y="4603750"/>
            <a:ext cx="41275" cy="49213"/>
          </a:xfrm>
          <a:custGeom>
            <a:avLst/>
            <a:gdLst>
              <a:gd name="T0" fmla="*/ 53 w 53"/>
              <a:gd name="T1" fmla="*/ 24 h 53"/>
              <a:gd name="T2" fmla="*/ 46 w 53"/>
              <a:gd name="T3" fmla="*/ 5 h 53"/>
              <a:gd name="T4" fmla="*/ 29 w 53"/>
              <a:gd name="T5" fmla="*/ 0 h 53"/>
              <a:gd name="T6" fmla="*/ 8 w 53"/>
              <a:gd name="T7" fmla="*/ 5 h 53"/>
              <a:gd name="T8" fmla="*/ 0 w 53"/>
              <a:gd name="T9" fmla="*/ 24 h 53"/>
              <a:gd name="T10" fmla="*/ 8 w 53"/>
              <a:gd name="T11" fmla="*/ 43 h 53"/>
              <a:gd name="T12" fmla="*/ 29 w 53"/>
              <a:gd name="T13" fmla="*/ 53 h 53"/>
              <a:gd name="T14" fmla="*/ 46 w 53"/>
              <a:gd name="T15" fmla="*/ 43 h 53"/>
              <a:gd name="T16" fmla="*/ 53 w 53"/>
              <a:gd name="T17" fmla="*/ 24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3"/>
              <a:gd name="T29" fmla="*/ 53 w 5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3">
                <a:moveTo>
                  <a:pt x="53" y="24"/>
                </a:moveTo>
                <a:lnTo>
                  <a:pt x="46" y="5"/>
                </a:lnTo>
                <a:lnTo>
                  <a:pt x="29" y="0"/>
                </a:lnTo>
                <a:lnTo>
                  <a:pt x="8" y="5"/>
                </a:lnTo>
                <a:lnTo>
                  <a:pt x="0" y="24"/>
                </a:lnTo>
                <a:lnTo>
                  <a:pt x="8" y="43"/>
                </a:lnTo>
                <a:lnTo>
                  <a:pt x="29" y="53"/>
                </a:lnTo>
                <a:lnTo>
                  <a:pt x="46" y="43"/>
                </a:lnTo>
                <a:lnTo>
                  <a:pt x="53" y="24"/>
                </a:lnTo>
                <a:close/>
              </a:path>
            </a:pathLst>
          </a:custGeom>
          <a:solidFill>
            <a:srgbClr val="FFFFFF"/>
          </a:solidFill>
          <a:ln w="1270">
            <a:solidFill>
              <a:srgbClr val="000000"/>
            </a:solidFill>
            <a:round/>
            <a:headEnd/>
            <a:tailEnd/>
          </a:ln>
        </p:spPr>
        <p:txBody>
          <a:bodyPr/>
          <a:lstStyle/>
          <a:p>
            <a:endParaRPr lang="en-GB" dirty="0"/>
          </a:p>
        </p:txBody>
      </p:sp>
      <p:sp>
        <p:nvSpPr>
          <p:cNvPr id="9327" name="Freeform 189"/>
          <p:cNvSpPr>
            <a:spLocks noChangeAspect="1"/>
          </p:cNvSpPr>
          <p:nvPr/>
        </p:nvSpPr>
        <p:spPr bwMode="auto">
          <a:xfrm>
            <a:off x="6394450" y="4589463"/>
            <a:ext cx="61913" cy="71437"/>
          </a:xfrm>
          <a:custGeom>
            <a:avLst/>
            <a:gdLst>
              <a:gd name="T0" fmla="*/ 82 w 82"/>
              <a:gd name="T1" fmla="*/ 38 h 79"/>
              <a:gd name="T2" fmla="*/ 70 w 82"/>
              <a:gd name="T3" fmla="*/ 12 h 79"/>
              <a:gd name="T4" fmla="*/ 43 w 82"/>
              <a:gd name="T5" fmla="*/ 0 h 79"/>
              <a:gd name="T6" fmla="*/ 12 w 82"/>
              <a:gd name="T7" fmla="*/ 12 h 79"/>
              <a:gd name="T8" fmla="*/ 0 w 82"/>
              <a:gd name="T9" fmla="*/ 38 h 79"/>
              <a:gd name="T10" fmla="*/ 12 w 82"/>
              <a:gd name="T11" fmla="*/ 70 h 79"/>
              <a:gd name="T12" fmla="*/ 43 w 82"/>
              <a:gd name="T13" fmla="*/ 79 h 79"/>
              <a:gd name="T14" fmla="*/ 70 w 82"/>
              <a:gd name="T15" fmla="*/ 70 h 79"/>
              <a:gd name="T16" fmla="*/ 82 w 82"/>
              <a:gd name="T17" fmla="*/ 38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9"/>
              <a:gd name="T29" fmla="*/ 82 w 82"/>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9">
                <a:moveTo>
                  <a:pt x="82" y="38"/>
                </a:moveTo>
                <a:lnTo>
                  <a:pt x="70" y="12"/>
                </a:lnTo>
                <a:lnTo>
                  <a:pt x="43" y="0"/>
                </a:lnTo>
                <a:lnTo>
                  <a:pt x="12" y="12"/>
                </a:lnTo>
                <a:lnTo>
                  <a:pt x="0" y="38"/>
                </a:lnTo>
                <a:lnTo>
                  <a:pt x="12" y="70"/>
                </a:lnTo>
                <a:lnTo>
                  <a:pt x="43" y="79"/>
                </a:lnTo>
                <a:lnTo>
                  <a:pt x="70" y="70"/>
                </a:lnTo>
                <a:lnTo>
                  <a:pt x="82" y="38"/>
                </a:lnTo>
                <a:close/>
              </a:path>
            </a:pathLst>
          </a:custGeom>
          <a:solidFill>
            <a:srgbClr val="FFFFFF"/>
          </a:solidFill>
          <a:ln w="1270">
            <a:solidFill>
              <a:srgbClr val="000000"/>
            </a:solidFill>
            <a:round/>
            <a:headEnd/>
            <a:tailEnd/>
          </a:ln>
        </p:spPr>
        <p:txBody>
          <a:bodyPr/>
          <a:lstStyle/>
          <a:p>
            <a:endParaRPr lang="en-GB" dirty="0"/>
          </a:p>
        </p:txBody>
      </p:sp>
      <p:sp>
        <p:nvSpPr>
          <p:cNvPr id="9328" name="Freeform 190"/>
          <p:cNvSpPr>
            <a:spLocks noChangeAspect="1"/>
          </p:cNvSpPr>
          <p:nvPr/>
        </p:nvSpPr>
        <p:spPr bwMode="auto">
          <a:xfrm>
            <a:off x="6357938" y="4554538"/>
            <a:ext cx="136525" cy="142875"/>
          </a:xfrm>
          <a:custGeom>
            <a:avLst/>
            <a:gdLst>
              <a:gd name="T0" fmla="*/ 178 w 178"/>
              <a:gd name="T1" fmla="*/ 76 h 158"/>
              <a:gd name="T2" fmla="*/ 171 w 178"/>
              <a:gd name="T3" fmla="*/ 48 h 158"/>
              <a:gd name="T4" fmla="*/ 149 w 178"/>
              <a:gd name="T5" fmla="*/ 24 h 158"/>
              <a:gd name="T6" fmla="*/ 123 w 178"/>
              <a:gd name="T7" fmla="*/ 7 h 158"/>
              <a:gd name="T8" fmla="*/ 89 w 178"/>
              <a:gd name="T9" fmla="*/ 0 h 158"/>
              <a:gd name="T10" fmla="*/ 56 w 178"/>
              <a:gd name="T11" fmla="*/ 7 h 158"/>
              <a:gd name="T12" fmla="*/ 24 w 178"/>
              <a:gd name="T13" fmla="*/ 24 h 158"/>
              <a:gd name="T14" fmla="*/ 8 w 178"/>
              <a:gd name="T15" fmla="*/ 48 h 158"/>
              <a:gd name="T16" fmla="*/ 0 w 178"/>
              <a:gd name="T17" fmla="*/ 76 h 158"/>
              <a:gd name="T18" fmla="*/ 8 w 178"/>
              <a:gd name="T19" fmla="*/ 108 h 158"/>
              <a:gd name="T20" fmla="*/ 24 w 178"/>
              <a:gd name="T21" fmla="*/ 132 h 158"/>
              <a:gd name="T22" fmla="*/ 56 w 178"/>
              <a:gd name="T23" fmla="*/ 146 h 158"/>
              <a:gd name="T24" fmla="*/ 89 w 178"/>
              <a:gd name="T25" fmla="*/ 158 h 158"/>
              <a:gd name="T26" fmla="*/ 123 w 178"/>
              <a:gd name="T27" fmla="*/ 146 h 158"/>
              <a:gd name="T28" fmla="*/ 149 w 178"/>
              <a:gd name="T29" fmla="*/ 132 h 158"/>
              <a:gd name="T30" fmla="*/ 171 w 178"/>
              <a:gd name="T31" fmla="*/ 108 h 158"/>
              <a:gd name="T32" fmla="*/ 178 w 178"/>
              <a:gd name="T33" fmla="*/ 76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58"/>
              <a:gd name="T53" fmla="*/ 178 w 178"/>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58">
                <a:moveTo>
                  <a:pt x="178" y="76"/>
                </a:moveTo>
                <a:lnTo>
                  <a:pt x="171" y="48"/>
                </a:lnTo>
                <a:lnTo>
                  <a:pt x="149" y="24"/>
                </a:lnTo>
                <a:lnTo>
                  <a:pt x="123" y="7"/>
                </a:lnTo>
                <a:lnTo>
                  <a:pt x="89" y="0"/>
                </a:lnTo>
                <a:lnTo>
                  <a:pt x="56" y="7"/>
                </a:lnTo>
                <a:lnTo>
                  <a:pt x="24" y="24"/>
                </a:lnTo>
                <a:lnTo>
                  <a:pt x="8" y="48"/>
                </a:lnTo>
                <a:lnTo>
                  <a:pt x="0" y="76"/>
                </a:lnTo>
                <a:lnTo>
                  <a:pt x="8" y="108"/>
                </a:lnTo>
                <a:lnTo>
                  <a:pt x="24" y="132"/>
                </a:lnTo>
                <a:lnTo>
                  <a:pt x="56" y="146"/>
                </a:lnTo>
                <a:lnTo>
                  <a:pt x="89" y="158"/>
                </a:lnTo>
                <a:lnTo>
                  <a:pt x="123" y="146"/>
                </a:lnTo>
                <a:lnTo>
                  <a:pt x="149" y="132"/>
                </a:lnTo>
                <a:lnTo>
                  <a:pt x="171" y="108"/>
                </a:lnTo>
                <a:lnTo>
                  <a:pt x="178" y="76"/>
                </a:lnTo>
                <a:close/>
              </a:path>
            </a:pathLst>
          </a:custGeom>
          <a:solidFill>
            <a:srgbClr val="969696"/>
          </a:solidFill>
          <a:ln w="1270">
            <a:solidFill>
              <a:srgbClr val="000000"/>
            </a:solidFill>
            <a:round/>
            <a:headEnd/>
            <a:tailEnd/>
          </a:ln>
        </p:spPr>
        <p:txBody>
          <a:bodyPr/>
          <a:lstStyle/>
          <a:p>
            <a:endParaRPr lang="en-GB" dirty="0"/>
          </a:p>
        </p:txBody>
      </p:sp>
      <p:sp>
        <p:nvSpPr>
          <p:cNvPr id="9329" name="Freeform 191"/>
          <p:cNvSpPr>
            <a:spLocks noChangeAspect="1"/>
          </p:cNvSpPr>
          <p:nvPr/>
        </p:nvSpPr>
        <p:spPr bwMode="auto">
          <a:xfrm>
            <a:off x="6426200" y="4554538"/>
            <a:ext cx="42863" cy="1587"/>
          </a:xfrm>
          <a:custGeom>
            <a:avLst/>
            <a:gdLst>
              <a:gd name="T0" fmla="*/ 0 w 55"/>
              <a:gd name="T1" fmla="*/ 0 h 2"/>
              <a:gd name="T2" fmla="*/ 10 w 55"/>
              <a:gd name="T3" fmla="*/ 0 h 2"/>
              <a:gd name="T4" fmla="*/ 34 w 55"/>
              <a:gd name="T5" fmla="*/ 0 h 2"/>
              <a:gd name="T6" fmla="*/ 43 w 55"/>
              <a:gd name="T7" fmla="*/ 0 h 2"/>
              <a:gd name="T8" fmla="*/ 55 w 55"/>
              <a:gd name="T9" fmla="*/ 2 h 2"/>
              <a:gd name="T10" fmla="*/ 0 60000 65536"/>
              <a:gd name="T11" fmla="*/ 0 60000 65536"/>
              <a:gd name="T12" fmla="*/ 0 60000 65536"/>
              <a:gd name="T13" fmla="*/ 0 60000 65536"/>
              <a:gd name="T14" fmla="*/ 0 60000 65536"/>
              <a:gd name="T15" fmla="*/ 0 w 55"/>
              <a:gd name="T16" fmla="*/ 0 h 2"/>
              <a:gd name="T17" fmla="*/ 55 w 55"/>
              <a:gd name="T18" fmla="*/ 2 h 2"/>
            </a:gdLst>
            <a:ahLst/>
            <a:cxnLst>
              <a:cxn ang="T10">
                <a:pos x="T0" y="T1"/>
              </a:cxn>
              <a:cxn ang="T11">
                <a:pos x="T2" y="T3"/>
              </a:cxn>
              <a:cxn ang="T12">
                <a:pos x="T4" y="T5"/>
              </a:cxn>
              <a:cxn ang="T13">
                <a:pos x="T6" y="T7"/>
              </a:cxn>
              <a:cxn ang="T14">
                <a:pos x="T8" y="T9"/>
              </a:cxn>
            </a:cxnLst>
            <a:rect l="T15" t="T16" r="T17" b="T18"/>
            <a:pathLst>
              <a:path w="55" h="2">
                <a:moveTo>
                  <a:pt x="0" y="0"/>
                </a:moveTo>
                <a:lnTo>
                  <a:pt x="10" y="0"/>
                </a:lnTo>
                <a:lnTo>
                  <a:pt x="34" y="0"/>
                </a:lnTo>
                <a:lnTo>
                  <a:pt x="43" y="0"/>
                </a:lnTo>
                <a:lnTo>
                  <a:pt x="55" y="2"/>
                </a:lnTo>
              </a:path>
            </a:pathLst>
          </a:custGeom>
          <a:noFill/>
          <a:ln w="1270">
            <a:solidFill>
              <a:srgbClr val="000000"/>
            </a:solidFill>
            <a:round/>
            <a:headEnd/>
            <a:tailEnd/>
          </a:ln>
        </p:spPr>
        <p:txBody>
          <a:bodyPr/>
          <a:lstStyle/>
          <a:p>
            <a:endParaRPr lang="en-GB" dirty="0"/>
          </a:p>
        </p:txBody>
      </p:sp>
      <p:sp>
        <p:nvSpPr>
          <p:cNvPr id="9330" name="Freeform 192"/>
          <p:cNvSpPr>
            <a:spLocks noChangeAspect="1"/>
          </p:cNvSpPr>
          <p:nvPr/>
        </p:nvSpPr>
        <p:spPr bwMode="auto">
          <a:xfrm>
            <a:off x="6435725" y="4606925"/>
            <a:ext cx="76200" cy="85725"/>
          </a:xfrm>
          <a:custGeom>
            <a:avLst/>
            <a:gdLst>
              <a:gd name="T0" fmla="*/ 96 w 99"/>
              <a:gd name="T1" fmla="*/ 0 h 96"/>
              <a:gd name="T2" fmla="*/ 99 w 99"/>
              <a:gd name="T3" fmla="*/ 15 h 96"/>
              <a:gd name="T4" fmla="*/ 99 w 99"/>
              <a:gd name="T5" fmla="*/ 22 h 96"/>
              <a:gd name="T6" fmla="*/ 96 w 99"/>
              <a:gd name="T7" fmla="*/ 31 h 96"/>
              <a:gd name="T8" fmla="*/ 87 w 99"/>
              <a:gd name="T9" fmla="*/ 58 h 96"/>
              <a:gd name="T10" fmla="*/ 67 w 99"/>
              <a:gd name="T11" fmla="*/ 77 h 96"/>
              <a:gd name="T12" fmla="*/ 43 w 99"/>
              <a:gd name="T13" fmla="*/ 89 h 96"/>
              <a:gd name="T14" fmla="*/ 19 w 99"/>
              <a:gd name="T15" fmla="*/ 96 h 96"/>
              <a:gd name="T16" fmla="*/ 0 w 99"/>
              <a:gd name="T17" fmla="*/ 96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96"/>
              <a:gd name="T29" fmla="*/ 99 w 99"/>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96">
                <a:moveTo>
                  <a:pt x="96" y="0"/>
                </a:moveTo>
                <a:lnTo>
                  <a:pt x="99" y="15"/>
                </a:lnTo>
                <a:lnTo>
                  <a:pt x="99" y="22"/>
                </a:lnTo>
                <a:lnTo>
                  <a:pt x="96" y="31"/>
                </a:lnTo>
                <a:lnTo>
                  <a:pt x="87" y="58"/>
                </a:lnTo>
                <a:lnTo>
                  <a:pt x="67" y="77"/>
                </a:lnTo>
                <a:lnTo>
                  <a:pt x="43" y="89"/>
                </a:lnTo>
                <a:lnTo>
                  <a:pt x="19" y="96"/>
                </a:lnTo>
                <a:lnTo>
                  <a:pt x="0" y="96"/>
                </a:lnTo>
              </a:path>
            </a:pathLst>
          </a:custGeom>
          <a:noFill/>
          <a:ln w="1270">
            <a:solidFill>
              <a:srgbClr val="000000"/>
            </a:solidFill>
            <a:round/>
            <a:headEnd/>
            <a:tailEnd/>
          </a:ln>
        </p:spPr>
        <p:txBody>
          <a:bodyPr/>
          <a:lstStyle/>
          <a:p>
            <a:endParaRPr lang="en-GB" dirty="0"/>
          </a:p>
        </p:txBody>
      </p:sp>
      <p:sp>
        <p:nvSpPr>
          <p:cNvPr id="9331" name="Freeform 193"/>
          <p:cNvSpPr>
            <a:spLocks noChangeAspect="1"/>
          </p:cNvSpPr>
          <p:nvPr/>
        </p:nvSpPr>
        <p:spPr bwMode="auto">
          <a:xfrm>
            <a:off x="6956425" y="4619625"/>
            <a:ext cx="84138" cy="61913"/>
          </a:xfrm>
          <a:custGeom>
            <a:avLst/>
            <a:gdLst>
              <a:gd name="T0" fmla="*/ 110 w 110"/>
              <a:gd name="T1" fmla="*/ 0 h 69"/>
              <a:gd name="T2" fmla="*/ 105 w 110"/>
              <a:gd name="T3" fmla="*/ 16 h 69"/>
              <a:gd name="T4" fmla="*/ 98 w 110"/>
              <a:gd name="T5" fmla="*/ 36 h 69"/>
              <a:gd name="T6" fmla="*/ 84 w 110"/>
              <a:gd name="T7" fmla="*/ 48 h 69"/>
              <a:gd name="T8" fmla="*/ 69 w 110"/>
              <a:gd name="T9" fmla="*/ 57 h 69"/>
              <a:gd name="T10" fmla="*/ 50 w 110"/>
              <a:gd name="T11" fmla="*/ 67 h 69"/>
              <a:gd name="T12" fmla="*/ 28 w 110"/>
              <a:gd name="T13" fmla="*/ 69 h 69"/>
              <a:gd name="T14" fmla="*/ 9 w 110"/>
              <a:gd name="T15" fmla="*/ 69 h 69"/>
              <a:gd name="T16" fmla="*/ 0 w 110"/>
              <a:gd name="T17" fmla="*/ 6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69"/>
              <a:gd name="T29" fmla="*/ 110 w 110"/>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69">
                <a:moveTo>
                  <a:pt x="110" y="0"/>
                </a:moveTo>
                <a:lnTo>
                  <a:pt x="105" y="16"/>
                </a:lnTo>
                <a:lnTo>
                  <a:pt x="98" y="36"/>
                </a:lnTo>
                <a:lnTo>
                  <a:pt x="84" y="48"/>
                </a:lnTo>
                <a:lnTo>
                  <a:pt x="69" y="57"/>
                </a:lnTo>
                <a:lnTo>
                  <a:pt x="50" y="67"/>
                </a:lnTo>
                <a:lnTo>
                  <a:pt x="28" y="69"/>
                </a:lnTo>
                <a:lnTo>
                  <a:pt x="9" y="69"/>
                </a:lnTo>
                <a:lnTo>
                  <a:pt x="0" y="67"/>
                </a:lnTo>
              </a:path>
            </a:pathLst>
          </a:custGeom>
          <a:noFill/>
          <a:ln w="1270">
            <a:solidFill>
              <a:srgbClr val="000000"/>
            </a:solidFill>
            <a:round/>
            <a:headEnd/>
            <a:tailEnd/>
          </a:ln>
        </p:spPr>
        <p:txBody>
          <a:bodyPr/>
          <a:lstStyle/>
          <a:p>
            <a:endParaRPr lang="en-GB" dirty="0"/>
          </a:p>
        </p:txBody>
      </p:sp>
      <p:sp>
        <p:nvSpPr>
          <p:cNvPr id="9332" name="Freeform 194"/>
          <p:cNvSpPr>
            <a:spLocks noChangeAspect="1"/>
          </p:cNvSpPr>
          <p:nvPr/>
        </p:nvSpPr>
        <p:spPr bwMode="auto">
          <a:xfrm>
            <a:off x="6986588" y="4616450"/>
            <a:ext cx="69850" cy="63500"/>
          </a:xfrm>
          <a:custGeom>
            <a:avLst/>
            <a:gdLst>
              <a:gd name="T0" fmla="*/ 92 w 92"/>
              <a:gd name="T1" fmla="*/ 0 h 70"/>
              <a:gd name="T2" fmla="*/ 87 w 92"/>
              <a:gd name="T3" fmla="*/ 22 h 70"/>
              <a:gd name="T4" fmla="*/ 82 w 92"/>
              <a:gd name="T5" fmla="*/ 34 h 70"/>
              <a:gd name="T6" fmla="*/ 75 w 92"/>
              <a:gd name="T7" fmla="*/ 41 h 70"/>
              <a:gd name="T8" fmla="*/ 53 w 92"/>
              <a:gd name="T9" fmla="*/ 58 h 70"/>
              <a:gd name="T10" fmla="*/ 34 w 92"/>
              <a:gd name="T11" fmla="*/ 67 h 70"/>
              <a:gd name="T12" fmla="*/ 10 w 92"/>
              <a:gd name="T13" fmla="*/ 70 h 70"/>
              <a:gd name="T14" fmla="*/ 0 w 92"/>
              <a:gd name="T15" fmla="*/ 70 h 70"/>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70"/>
              <a:gd name="T26" fmla="*/ 92 w 92"/>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70">
                <a:moveTo>
                  <a:pt x="92" y="0"/>
                </a:moveTo>
                <a:lnTo>
                  <a:pt x="87" y="22"/>
                </a:lnTo>
                <a:lnTo>
                  <a:pt x="82" y="34"/>
                </a:lnTo>
                <a:lnTo>
                  <a:pt x="75" y="41"/>
                </a:lnTo>
                <a:lnTo>
                  <a:pt x="53" y="58"/>
                </a:lnTo>
                <a:lnTo>
                  <a:pt x="34" y="67"/>
                </a:lnTo>
                <a:lnTo>
                  <a:pt x="10" y="70"/>
                </a:lnTo>
                <a:lnTo>
                  <a:pt x="0" y="70"/>
                </a:lnTo>
              </a:path>
            </a:pathLst>
          </a:custGeom>
          <a:noFill/>
          <a:ln w="1270">
            <a:solidFill>
              <a:srgbClr val="000000"/>
            </a:solidFill>
            <a:round/>
            <a:headEnd/>
            <a:tailEnd/>
          </a:ln>
        </p:spPr>
        <p:txBody>
          <a:bodyPr/>
          <a:lstStyle/>
          <a:p>
            <a:endParaRPr lang="en-GB" dirty="0"/>
          </a:p>
        </p:txBody>
      </p:sp>
      <p:sp>
        <p:nvSpPr>
          <p:cNvPr id="9333" name="Freeform 195"/>
          <p:cNvSpPr>
            <a:spLocks noChangeAspect="1"/>
          </p:cNvSpPr>
          <p:nvPr/>
        </p:nvSpPr>
        <p:spPr bwMode="auto">
          <a:xfrm>
            <a:off x="6042025" y="4313238"/>
            <a:ext cx="58738" cy="53975"/>
          </a:xfrm>
          <a:custGeom>
            <a:avLst/>
            <a:gdLst>
              <a:gd name="T0" fmla="*/ 55 w 75"/>
              <a:gd name="T1" fmla="*/ 48 h 60"/>
              <a:gd name="T2" fmla="*/ 75 w 75"/>
              <a:gd name="T3" fmla="*/ 24 h 60"/>
              <a:gd name="T4" fmla="*/ 67 w 75"/>
              <a:gd name="T5" fmla="*/ 5 h 60"/>
              <a:gd name="T6" fmla="*/ 46 w 75"/>
              <a:gd name="T7" fmla="*/ 0 h 60"/>
              <a:gd name="T8" fmla="*/ 15 w 75"/>
              <a:gd name="T9" fmla="*/ 17 h 60"/>
              <a:gd name="T10" fmla="*/ 0 w 75"/>
              <a:gd name="T11" fmla="*/ 39 h 60"/>
              <a:gd name="T12" fmla="*/ 5 w 75"/>
              <a:gd name="T13" fmla="*/ 58 h 60"/>
              <a:gd name="T14" fmla="*/ 29 w 75"/>
              <a:gd name="T15" fmla="*/ 60 h 60"/>
              <a:gd name="T16" fmla="*/ 55 w 75"/>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0"/>
              <a:gd name="T29" fmla="*/ 75 w 75"/>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0">
                <a:moveTo>
                  <a:pt x="55" y="48"/>
                </a:moveTo>
                <a:lnTo>
                  <a:pt x="75" y="24"/>
                </a:lnTo>
                <a:lnTo>
                  <a:pt x="67" y="5"/>
                </a:lnTo>
                <a:lnTo>
                  <a:pt x="46" y="0"/>
                </a:lnTo>
                <a:lnTo>
                  <a:pt x="15" y="17"/>
                </a:lnTo>
                <a:lnTo>
                  <a:pt x="0" y="39"/>
                </a:lnTo>
                <a:lnTo>
                  <a:pt x="5" y="58"/>
                </a:lnTo>
                <a:lnTo>
                  <a:pt x="29" y="60"/>
                </a:lnTo>
                <a:lnTo>
                  <a:pt x="55" y="48"/>
                </a:lnTo>
                <a:close/>
              </a:path>
            </a:pathLst>
          </a:custGeom>
          <a:solidFill>
            <a:srgbClr val="FFFFFF"/>
          </a:solidFill>
          <a:ln w="1270">
            <a:solidFill>
              <a:srgbClr val="000000"/>
            </a:solidFill>
            <a:round/>
            <a:headEnd/>
            <a:tailEnd/>
          </a:ln>
        </p:spPr>
        <p:txBody>
          <a:bodyPr/>
          <a:lstStyle/>
          <a:p>
            <a:endParaRPr lang="en-GB" dirty="0"/>
          </a:p>
        </p:txBody>
      </p:sp>
      <p:sp>
        <p:nvSpPr>
          <p:cNvPr id="9334" name="Freeform 196"/>
          <p:cNvSpPr>
            <a:spLocks noChangeAspect="1"/>
          </p:cNvSpPr>
          <p:nvPr/>
        </p:nvSpPr>
        <p:spPr bwMode="auto">
          <a:xfrm>
            <a:off x="6053138" y="4371975"/>
            <a:ext cx="84137" cy="42863"/>
          </a:xfrm>
          <a:custGeom>
            <a:avLst/>
            <a:gdLst>
              <a:gd name="T0" fmla="*/ 0 w 108"/>
              <a:gd name="T1" fmla="*/ 0 h 48"/>
              <a:gd name="T2" fmla="*/ 91 w 108"/>
              <a:gd name="T3" fmla="*/ 36 h 48"/>
              <a:gd name="T4" fmla="*/ 108 w 108"/>
              <a:gd name="T5" fmla="*/ 48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0" y="0"/>
                </a:moveTo>
                <a:lnTo>
                  <a:pt x="91" y="36"/>
                </a:lnTo>
                <a:lnTo>
                  <a:pt x="108" y="48"/>
                </a:lnTo>
              </a:path>
            </a:pathLst>
          </a:custGeom>
          <a:noFill/>
          <a:ln w="1270">
            <a:solidFill>
              <a:srgbClr val="000000"/>
            </a:solidFill>
            <a:round/>
            <a:headEnd/>
            <a:tailEnd/>
          </a:ln>
        </p:spPr>
        <p:txBody>
          <a:bodyPr/>
          <a:lstStyle/>
          <a:p>
            <a:endParaRPr lang="en-GB" dirty="0"/>
          </a:p>
        </p:txBody>
      </p:sp>
      <p:sp>
        <p:nvSpPr>
          <p:cNvPr id="9335" name="Freeform 197"/>
          <p:cNvSpPr>
            <a:spLocks noChangeAspect="1"/>
          </p:cNvSpPr>
          <p:nvPr/>
        </p:nvSpPr>
        <p:spPr bwMode="auto">
          <a:xfrm>
            <a:off x="6132513" y="4400550"/>
            <a:ext cx="20637" cy="17463"/>
          </a:xfrm>
          <a:custGeom>
            <a:avLst/>
            <a:gdLst>
              <a:gd name="T0" fmla="*/ 12 w 26"/>
              <a:gd name="T1" fmla="*/ 0 h 19"/>
              <a:gd name="T2" fmla="*/ 17 w 26"/>
              <a:gd name="T3" fmla="*/ 3 h 19"/>
              <a:gd name="T4" fmla="*/ 26 w 26"/>
              <a:gd name="T5" fmla="*/ 10 h 19"/>
              <a:gd name="T6" fmla="*/ 17 w 26"/>
              <a:gd name="T7" fmla="*/ 17 h 19"/>
              <a:gd name="T8" fmla="*/ 9 w 26"/>
              <a:gd name="T9" fmla="*/ 19 h 19"/>
              <a:gd name="T10" fmla="*/ 0 w 26"/>
              <a:gd name="T11" fmla="*/ 19 h 19"/>
              <a:gd name="T12" fmla="*/ 0 w 26"/>
              <a:gd name="T13" fmla="*/ 12 h 19"/>
              <a:gd name="T14" fmla="*/ 0 60000 65536"/>
              <a:gd name="T15" fmla="*/ 0 60000 65536"/>
              <a:gd name="T16" fmla="*/ 0 60000 65536"/>
              <a:gd name="T17" fmla="*/ 0 60000 65536"/>
              <a:gd name="T18" fmla="*/ 0 60000 65536"/>
              <a:gd name="T19" fmla="*/ 0 60000 65536"/>
              <a:gd name="T20" fmla="*/ 0 60000 65536"/>
              <a:gd name="T21" fmla="*/ 0 w 26"/>
              <a:gd name="T22" fmla="*/ 0 h 19"/>
              <a:gd name="T23" fmla="*/ 26 w 2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9">
                <a:moveTo>
                  <a:pt x="12" y="0"/>
                </a:moveTo>
                <a:lnTo>
                  <a:pt x="17" y="3"/>
                </a:lnTo>
                <a:lnTo>
                  <a:pt x="26" y="10"/>
                </a:lnTo>
                <a:lnTo>
                  <a:pt x="17" y="17"/>
                </a:lnTo>
                <a:lnTo>
                  <a:pt x="9" y="19"/>
                </a:lnTo>
                <a:lnTo>
                  <a:pt x="0" y="19"/>
                </a:lnTo>
                <a:lnTo>
                  <a:pt x="0" y="12"/>
                </a:lnTo>
              </a:path>
            </a:pathLst>
          </a:custGeom>
          <a:noFill/>
          <a:ln w="1270">
            <a:solidFill>
              <a:srgbClr val="000000"/>
            </a:solidFill>
            <a:round/>
            <a:headEnd/>
            <a:tailEnd/>
          </a:ln>
        </p:spPr>
        <p:txBody>
          <a:bodyPr/>
          <a:lstStyle/>
          <a:p>
            <a:endParaRPr lang="en-GB" dirty="0"/>
          </a:p>
        </p:txBody>
      </p:sp>
      <p:sp>
        <p:nvSpPr>
          <p:cNvPr id="9336" name="Line 198"/>
          <p:cNvSpPr>
            <a:spLocks noChangeAspect="1" noChangeShapeType="1"/>
          </p:cNvSpPr>
          <p:nvPr/>
        </p:nvSpPr>
        <p:spPr bwMode="auto">
          <a:xfrm flipH="1" flipV="1">
            <a:off x="6134100" y="4514850"/>
            <a:ext cx="4763" cy="107950"/>
          </a:xfrm>
          <a:prstGeom prst="line">
            <a:avLst/>
          </a:prstGeom>
          <a:noFill/>
          <a:ln w="1270">
            <a:solidFill>
              <a:srgbClr val="000000"/>
            </a:solidFill>
            <a:round/>
            <a:headEnd/>
            <a:tailEnd/>
          </a:ln>
        </p:spPr>
        <p:txBody>
          <a:bodyPr/>
          <a:lstStyle/>
          <a:p>
            <a:endParaRPr lang="en-US" dirty="0"/>
          </a:p>
        </p:txBody>
      </p:sp>
      <p:sp>
        <p:nvSpPr>
          <p:cNvPr id="9337" name="Freeform 199"/>
          <p:cNvSpPr>
            <a:spLocks noChangeAspect="1"/>
          </p:cNvSpPr>
          <p:nvPr/>
        </p:nvSpPr>
        <p:spPr bwMode="auto">
          <a:xfrm>
            <a:off x="6492875" y="4608513"/>
            <a:ext cx="85725" cy="65087"/>
          </a:xfrm>
          <a:custGeom>
            <a:avLst/>
            <a:gdLst>
              <a:gd name="T0" fmla="*/ 110 w 110"/>
              <a:gd name="T1" fmla="*/ 0 h 72"/>
              <a:gd name="T2" fmla="*/ 105 w 110"/>
              <a:gd name="T3" fmla="*/ 19 h 72"/>
              <a:gd name="T4" fmla="*/ 98 w 110"/>
              <a:gd name="T5" fmla="*/ 33 h 72"/>
              <a:gd name="T6" fmla="*/ 84 w 110"/>
              <a:gd name="T7" fmla="*/ 48 h 72"/>
              <a:gd name="T8" fmla="*/ 69 w 110"/>
              <a:gd name="T9" fmla="*/ 57 h 72"/>
              <a:gd name="T10" fmla="*/ 48 w 110"/>
              <a:gd name="T11" fmla="*/ 67 h 72"/>
              <a:gd name="T12" fmla="*/ 28 w 110"/>
              <a:gd name="T13" fmla="*/ 72 h 72"/>
              <a:gd name="T14" fmla="*/ 9 w 110"/>
              <a:gd name="T15" fmla="*/ 69 h 72"/>
              <a:gd name="T16" fmla="*/ 0 w 110"/>
              <a:gd name="T17" fmla="*/ 6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72"/>
              <a:gd name="T29" fmla="*/ 110 w 11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72">
                <a:moveTo>
                  <a:pt x="110" y="0"/>
                </a:moveTo>
                <a:lnTo>
                  <a:pt x="105" y="19"/>
                </a:lnTo>
                <a:lnTo>
                  <a:pt x="98" y="33"/>
                </a:lnTo>
                <a:lnTo>
                  <a:pt x="84" y="48"/>
                </a:lnTo>
                <a:lnTo>
                  <a:pt x="69" y="57"/>
                </a:lnTo>
                <a:lnTo>
                  <a:pt x="48" y="67"/>
                </a:lnTo>
                <a:lnTo>
                  <a:pt x="28" y="72"/>
                </a:lnTo>
                <a:lnTo>
                  <a:pt x="9" y="69"/>
                </a:lnTo>
                <a:lnTo>
                  <a:pt x="0" y="67"/>
                </a:lnTo>
              </a:path>
            </a:pathLst>
          </a:custGeom>
          <a:noFill/>
          <a:ln w="1270">
            <a:solidFill>
              <a:srgbClr val="000000"/>
            </a:solidFill>
            <a:round/>
            <a:headEnd/>
            <a:tailEnd/>
          </a:ln>
        </p:spPr>
        <p:txBody>
          <a:bodyPr/>
          <a:lstStyle/>
          <a:p>
            <a:endParaRPr lang="en-GB" dirty="0"/>
          </a:p>
        </p:txBody>
      </p:sp>
      <p:sp>
        <p:nvSpPr>
          <p:cNvPr id="9338" name="Freeform 200"/>
          <p:cNvSpPr>
            <a:spLocks noChangeAspect="1"/>
          </p:cNvSpPr>
          <p:nvPr/>
        </p:nvSpPr>
        <p:spPr bwMode="auto">
          <a:xfrm>
            <a:off x="6518275" y="4608513"/>
            <a:ext cx="73025" cy="63500"/>
          </a:xfrm>
          <a:custGeom>
            <a:avLst/>
            <a:gdLst>
              <a:gd name="T0" fmla="*/ 94 w 94"/>
              <a:gd name="T1" fmla="*/ 0 h 69"/>
              <a:gd name="T2" fmla="*/ 89 w 94"/>
              <a:gd name="T3" fmla="*/ 21 h 69"/>
              <a:gd name="T4" fmla="*/ 84 w 94"/>
              <a:gd name="T5" fmla="*/ 28 h 69"/>
              <a:gd name="T6" fmla="*/ 77 w 94"/>
              <a:gd name="T7" fmla="*/ 38 h 69"/>
              <a:gd name="T8" fmla="*/ 55 w 94"/>
              <a:gd name="T9" fmla="*/ 55 h 69"/>
              <a:gd name="T10" fmla="*/ 36 w 94"/>
              <a:gd name="T11" fmla="*/ 64 h 69"/>
              <a:gd name="T12" fmla="*/ 12 w 94"/>
              <a:gd name="T13" fmla="*/ 69 h 69"/>
              <a:gd name="T14" fmla="*/ 0 w 94"/>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69"/>
              <a:gd name="T26" fmla="*/ 94 w 9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69">
                <a:moveTo>
                  <a:pt x="94" y="0"/>
                </a:moveTo>
                <a:lnTo>
                  <a:pt x="89" y="21"/>
                </a:lnTo>
                <a:lnTo>
                  <a:pt x="84" y="28"/>
                </a:lnTo>
                <a:lnTo>
                  <a:pt x="77" y="38"/>
                </a:lnTo>
                <a:lnTo>
                  <a:pt x="55" y="55"/>
                </a:lnTo>
                <a:lnTo>
                  <a:pt x="36" y="64"/>
                </a:lnTo>
                <a:lnTo>
                  <a:pt x="12" y="69"/>
                </a:lnTo>
                <a:lnTo>
                  <a:pt x="0" y="69"/>
                </a:lnTo>
              </a:path>
            </a:pathLst>
          </a:custGeom>
          <a:solidFill>
            <a:srgbClr val="C0C0C0"/>
          </a:solidFill>
          <a:ln w="1270">
            <a:solidFill>
              <a:srgbClr val="000000"/>
            </a:solidFill>
            <a:round/>
            <a:headEnd/>
            <a:tailEnd/>
          </a:ln>
        </p:spPr>
        <p:txBody>
          <a:bodyPr/>
          <a:lstStyle/>
          <a:p>
            <a:endParaRPr lang="en-GB" dirty="0"/>
          </a:p>
        </p:txBody>
      </p:sp>
      <p:sp>
        <p:nvSpPr>
          <p:cNvPr id="9339" name="Freeform 201"/>
          <p:cNvSpPr>
            <a:spLocks noChangeAspect="1"/>
          </p:cNvSpPr>
          <p:nvPr/>
        </p:nvSpPr>
        <p:spPr bwMode="auto">
          <a:xfrm>
            <a:off x="6804025" y="4600575"/>
            <a:ext cx="23813" cy="6350"/>
          </a:xfrm>
          <a:custGeom>
            <a:avLst/>
            <a:gdLst>
              <a:gd name="T0" fmla="*/ 29 w 29"/>
              <a:gd name="T1" fmla="*/ 0 h 7"/>
              <a:gd name="T2" fmla="*/ 15 w 29"/>
              <a:gd name="T3" fmla="*/ 0 h 7"/>
              <a:gd name="T4" fmla="*/ 0 w 29"/>
              <a:gd name="T5" fmla="*/ 7 h 7"/>
              <a:gd name="T6" fmla="*/ 0 60000 65536"/>
              <a:gd name="T7" fmla="*/ 0 60000 65536"/>
              <a:gd name="T8" fmla="*/ 0 60000 65536"/>
              <a:gd name="T9" fmla="*/ 0 w 29"/>
              <a:gd name="T10" fmla="*/ 0 h 7"/>
              <a:gd name="T11" fmla="*/ 29 w 29"/>
              <a:gd name="T12" fmla="*/ 7 h 7"/>
            </a:gdLst>
            <a:ahLst/>
            <a:cxnLst>
              <a:cxn ang="T6">
                <a:pos x="T0" y="T1"/>
              </a:cxn>
              <a:cxn ang="T7">
                <a:pos x="T2" y="T3"/>
              </a:cxn>
              <a:cxn ang="T8">
                <a:pos x="T4" y="T5"/>
              </a:cxn>
            </a:cxnLst>
            <a:rect l="T9" t="T10" r="T11" b="T12"/>
            <a:pathLst>
              <a:path w="29" h="7">
                <a:moveTo>
                  <a:pt x="29" y="0"/>
                </a:moveTo>
                <a:lnTo>
                  <a:pt x="15" y="0"/>
                </a:lnTo>
                <a:lnTo>
                  <a:pt x="0" y="7"/>
                </a:lnTo>
              </a:path>
            </a:pathLst>
          </a:custGeom>
          <a:noFill/>
          <a:ln w="1270">
            <a:solidFill>
              <a:srgbClr val="000000"/>
            </a:solidFill>
            <a:round/>
            <a:headEnd/>
            <a:tailEnd/>
          </a:ln>
        </p:spPr>
        <p:txBody>
          <a:bodyPr/>
          <a:lstStyle/>
          <a:p>
            <a:endParaRPr lang="en-GB" dirty="0"/>
          </a:p>
        </p:txBody>
      </p:sp>
      <p:sp>
        <p:nvSpPr>
          <p:cNvPr id="9340" name="Freeform 202"/>
          <p:cNvSpPr>
            <a:spLocks noChangeAspect="1"/>
          </p:cNvSpPr>
          <p:nvPr/>
        </p:nvSpPr>
        <p:spPr bwMode="auto">
          <a:xfrm>
            <a:off x="5961063" y="4224338"/>
            <a:ext cx="303212" cy="319087"/>
          </a:xfrm>
          <a:custGeom>
            <a:avLst/>
            <a:gdLst>
              <a:gd name="T0" fmla="*/ 309 w 393"/>
              <a:gd name="T1" fmla="*/ 264 h 353"/>
              <a:gd name="T2" fmla="*/ 338 w 393"/>
              <a:gd name="T3" fmla="*/ 233 h 353"/>
              <a:gd name="T4" fmla="*/ 364 w 393"/>
              <a:gd name="T5" fmla="*/ 197 h 353"/>
              <a:gd name="T6" fmla="*/ 381 w 393"/>
              <a:gd name="T7" fmla="*/ 163 h 353"/>
              <a:gd name="T8" fmla="*/ 391 w 393"/>
              <a:gd name="T9" fmla="*/ 129 h 353"/>
              <a:gd name="T10" fmla="*/ 393 w 393"/>
              <a:gd name="T11" fmla="*/ 96 h 353"/>
              <a:gd name="T12" fmla="*/ 388 w 393"/>
              <a:gd name="T13" fmla="*/ 67 h 353"/>
              <a:gd name="T14" fmla="*/ 376 w 393"/>
              <a:gd name="T15" fmla="*/ 43 h 353"/>
              <a:gd name="T16" fmla="*/ 355 w 393"/>
              <a:gd name="T17" fmla="*/ 21 h 353"/>
              <a:gd name="T18" fmla="*/ 331 w 393"/>
              <a:gd name="T19" fmla="*/ 7 h 353"/>
              <a:gd name="T20" fmla="*/ 300 w 393"/>
              <a:gd name="T21" fmla="*/ 0 h 353"/>
              <a:gd name="T22" fmla="*/ 268 w 393"/>
              <a:gd name="T23" fmla="*/ 0 h 353"/>
              <a:gd name="T24" fmla="*/ 232 w 393"/>
              <a:gd name="T25" fmla="*/ 5 h 353"/>
              <a:gd name="T26" fmla="*/ 194 w 393"/>
              <a:gd name="T27" fmla="*/ 14 h 353"/>
              <a:gd name="T28" fmla="*/ 158 w 393"/>
              <a:gd name="T29" fmla="*/ 33 h 353"/>
              <a:gd name="T30" fmla="*/ 120 w 393"/>
              <a:gd name="T31" fmla="*/ 57 h 353"/>
              <a:gd name="T32" fmla="*/ 86 w 393"/>
              <a:gd name="T33" fmla="*/ 86 h 353"/>
              <a:gd name="T34" fmla="*/ 55 w 393"/>
              <a:gd name="T35" fmla="*/ 120 h 353"/>
              <a:gd name="T36" fmla="*/ 33 w 393"/>
              <a:gd name="T37" fmla="*/ 153 h 353"/>
              <a:gd name="T38" fmla="*/ 16 w 393"/>
              <a:gd name="T39" fmla="*/ 189 h 353"/>
              <a:gd name="T40" fmla="*/ 4 w 393"/>
              <a:gd name="T41" fmla="*/ 223 h 353"/>
              <a:gd name="T42" fmla="*/ 0 w 393"/>
              <a:gd name="T43" fmla="*/ 252 h 353"/>
              <a:gd name="T44" fmla="*/ 4 w 393"/>
              <a:gd name="T45" fmla="*/ 283 h 353"/>
              <a:gd name="T46" fmla="*/ 19 w 393"/>
              <a:gd name="T47" fmla="*/ 307 h 353"/>
              <a:gd name="T48" fmla="*/ 36 w 393"/>
              <a:gd name="T49" fmla="*/ 329 h 353"/>
              <a:gd name="T50" fmla="*/ 60 w 393"/>
              <a:gd name="T51" fmla="*/ 343 h 353"/>
              <a:gd name="T52" fmla="*/ 91 w 393"/>
              <a:gd name="T53" fmla="*/ 348 h 353"/>
              <a:gd name="T54" fmla="*/ 124 w 393"/>
              <a:gd name="T55" fmla="*/ 353 h 353"/>
              <a:gd name="T56" fmla="*/ 160 w 393"/>
              <a:gd name="T57" fmla="*/ 348 h 353"/>
              <a:gd name="T58" fmla="*/ 199 w 393"/>
              <a:gd name="T59" fmla="*/ 331 h 353"/>
              <a:gd name="T60" fmla="*/ 240 w 393"/>
              <a:gd name="T61" fmla="*/ 314 h 353"/>
              <a:gd name="T62" fmla="*/ 273 w 393"/>
              <a:gd name="T63" fmla="*/ 293 h 353"/>
              <a:gd name="T64" fmla="*/ 309 w 393"/>
              <a:gd name="T65" fmla="*/ 26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
              <a:gd name="T100" fmla="*/ 0 h 353"/>
              <a:gd name="T101" fmla="*/ 393 w 393"/>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 h="353">
                <a:moveTo>
                  <a:pt x="309" y="264"/>
                </a:moveTo>
                <a:lnTo>
                  <a:pt x="338" y="233"/>
                </a:lnTo>
                <a:lnTo>
                  <a:pt x="364" y="197"/>
                </a:lnTo>
                <a:lnTo>
                  <a:pt x="381" y="163"/>
                </a:lnTo>
                <a:lnTo>
                  <a:pt x="391" y="129"/>
                </a:lnTo>
                <a:lnTo>
                  <a:pt x="393" y="96"/>
                </a:lnTo>
                <a:lnTo>
                  <a:pt x="388" y="67"/>
                </a:lnTo>
                <a:lnTo>
                  <a:pt x="376" y="43"/>
                </a:lnTo>
                <a:lnTo>
                  <a:pt x="355" y="21"/>
                </a:lnTo>
                <a:lnTo>
                  <a:pt x="331" y="7"/>
                </a:lnTo>
                <a:lnTo>
                  <a:pt x="300" y="0"/>
                </a:lnTo>
                <a:lnTo>
                  <a:pt x="268" y="0"/>
                </a:lnTo>
                <a:lnTo>
                  <a:pt x="232" y="5"/>
                </a:lnTo>
                <a:lnTo>
                  <a:pt x="194" y="14"/>
                </a:lnTo>
                <a:lnTo>
                  <a:pt x="158" y="33"/>
                </a:lnTo>
                <a:lnTo>
                  <a:pt x="120" y="57"/>
                </a:lnTo>
                <a:lnTo>
                  <a:pt x="86" y="86"/>
                </a:lnTo>
                <a:lnTo>
                  <a:pt x="55" y="120"/>
                </a:lnTo>
                <a:lnTo>
                  <a:pt x="33" y="153"/>
                </a:lnTo>
                <a:lnTo>
                  <a:pt x="16" y="189"/>
                </a:lnTo>
                <a:lnTo>
                  <a:pt x="4" y="223"/>
                </a:lnTo>
                <a:lnTo>
                  <a:pt x="0" y="252"/>
                </a:lnTo>
                <a:lnTo>
                  <a:pt x="4" y="283"/>
                </a:lnTo>
                <a:lnTo>
                  <a:pt x="19" y="307"/>
                </a:lnTo>
                <a:lnTo>
                  <a:pt x="36" y="329"/>
                </a:lnTo>
                <a:lnTo>
                  <a:pt x="60" y="343"/>
                </a:lnTo>
                <a:lnTo>
                  <a:pt x="91" y="348"/>
                </a:lnTo>
                <a:lnTo>
                  <a:pt x="124" y="353"/>
                </a:lnTo>
                <a:lnTo>
                  <a:pt x="160" y="348"/>
                </a:lnTo>
                <a:lnTo>
                  <a:pt x="199" y="331"/>
                </a:lnTo>
                <a:lnTo>
                  <a:pt x="240" y="314"/>
                </a:lnTo>
                <a:lnTo>
                  <a:pt x="273" y="293"/>
                </a:lnTo>
                <a:lnTo>
                  <a:pt x="309" y="264"/>
                </a:lnTo>
                <a:close/>
              </a:path>
            </a:pathLst>
          </a:custGeom>
          <a:gradFill rotWithShape="1">
            <a:gsLst>
              <a:gs pos="15000">
                <a:srgbClr val="FF0000"/>
              </a:gs>
              <a:gs pos="91000">
                <a:srgbClr val="FF0000"/>
              </a:gs>
              <a:gs pos="50000">
                <a:srgbClr val="CAD5DB"/>
              </a:gs>
              <a:gs pos="100000">
                <a:srgbClr val="5D6365"/>
              </a:gs>
            </a:gsLst>
            <a:lin ang="18900000" scaled="1"/>
          </a:gradFill>
          <a:ln w="1270">
            <a:solidFill>
              <a:srgbClr val="000000"/>
            </a:solidFill>
            <a:round/>
            <a:headEnd/>
            <a:tailEnd/>
          </a:ln>
        </p:spPr>
        <p:txBody>
          <a:bodyPr/>
          <a:lstStyle/>
          <a:p>
            <a:endParaRPr lang="en-GB" dirty="0"/>
          </a:p>
        </p:txBody>
      </p:sp>
      <p:sp>
        <p:nvSpPr>
          <p:cNvPr id="1194187" name="Freeform 203"/>
          <p:cNvSpPr>
            <a:spLocks noChangeAspect="1"/>
          </p:cNvSpPr>
          <p:nvPr/>
        </p:nvSpPr>
        <p:spPr bwMode="auto">
          <a:xfrm>
            <a:off x="6096000" y="4322763"/>
            <a:ext cx="50800" cy="79375"/>
          </a:xfrm>
          <a:custGeom>
            <a:avLst/>
            <a:gdLst/>
            <a:ahLst/>
            <a:cxnLst>
              <a:cxn ang="0">
                <a:pos x="0" y="0"/>
              </a:cxn>
              <a:cxn ang="0">
                <a:pos x="50" y="81"/>
              </a:cxn>
              <a:cxn ang="0">
                <a:pos x="65" y="89"/>
              </a:cxn>
            </a:cxnLst>
            <a:rect l="0" t="0" r="r" b="b"/>
            <a:pathLst>
              <a:path w="65" h="89">
                <a:moveTo>
                  <a:pt x="0" y="0"/>
                </a:moveTo>
                <a:lnTo>
                  <a:pt x="50" y="81"/>
                </a:lnTo>
                <a:lnTo>
                  <a:pt x="65" y="89"/>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9342" name="Line 204"/>
          <p:cNvSpPr>
            <a:spLocks noChangeAspect="1" noChangeShapeType="1"/>
          </p:cNvSpPr>
          <p:nvPr/>
        </p:nvSpPr>
        <p:spPr bwMode="auto">
          <a:xfrm flipH="1" flipV="1">
            <a:off x="6173788" y="4484688"/>
            <a:ext cx="1587" cy="136525"/>
          </a:xfrm>
          <a:prstGeom prst="line">
            <a:avLst/>
          </a:prstGeom>
          <a:noFill/>
          <a:ln w="1270">
            <a:solidFill>
              <a:srgbClr val="000000"/>
            </a:solidFill>
            <a:round/>
            <a:headEnd/>
            <a:tailEnd/>
          </a:ln>
        </p:spPr>
        <p:txBody>
          <a:bodyPr/>
          <a:lstStyle/>
          <a:p>
            <a:endParaRPr lang="en-US" dirty="0"/>
          </a:p>
        </p:txBody>
      </p:sp>
      <p:sp>
        <p:nvSpPr>
          <p:cNvPr id="1194189" name="Freeform 205"/>
          <p:cNvSpPr>
            <a:spLocks noChangeAspect="1"/>
          </p:cNvSpPr>
          <p:nvPr/>
        </p:nvSpPr>
        <p:spPr bwMode="auto">
          <a:xfrm>
            <a:off x="6148388" y="4622800"/>
            <a:ext cx="209550" cy="79375"/>
          </a:xfrm>
          <a:custGeom>
            <a:avLst/>
            <a:gdLst/>
            <a:ahLst/>
            <a:cxnLst>
              <a:cxn ang="0">
                <a:pos x="0" y="0"/>
              </a:cxn>
              <a:cxn ang="0">
                <a:pos x="60" y="0"/>
              </a:cxn>
              <a:cxn ang="0">
                <a:pos x="48" y="15"/>
              </a:cxn>
              <a:cxn ang="0">
                <a:pos x="271" y="65"/>
              </a:cxn>
              <a:cxn ang="0">
                <a:pos x="257" y="87"/>
              </a:cxn>
              <a:cxn ang="0">
                <a:pos x="228" y="87"/>
              </a:cxn>
              <a:cxn ang="0">
                <a:pos x="221" y="72"/>
              </a:cxn>
              <a:cxn ang="0">
                <a:pos x="56" y="46"/>
              </a:cxn>
            </a:cxnLst>
            <a:rect l="0" t="0" r="r" b="b"/>
            <a:pathLst>
              <a:path w="271" h="87">
                <a:moveTo>
                  <a:pt x="0" y="0"/>
                </a:moveTo>
                <a:lnTo>
                  <a:pt x="60" y="0"/>
                </a:lnTo>
                <a:lnTo>
                  <a:pt x="48" y="15"/>
                </a:lnTo>
                <a:lnTo>
                  <a:pt x="271" y="65"/>
                </a:lnTo>
                <a:lnTo>
                  <a:pt x="257" y="87"/>
                </a:lnTo>
                <a:lnTo>
                  <a:pt x="228" y="87"/>
                </a:lnTo>
                <a:lnTo>
                  <a:pt x="221" y="72"/>
                </a:lnTo>
                <a:lnTo>
                  <a:pt x="56" y="46"/>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1194190" name="Freeform 206"/>
          <p:cNvSpPr>
            <a:spLocks noChangeAspect="1"/>
          </p:cNvSpPr>
          <p:nvPr/>
        </p:nvSpPr>
        <p:spPr bwMode="auto">
          <a:xfrm>
            <a:off x="5984875" y="4625975"/>
            <a:ext cx="171450" cy="76200"/>
          </a:xfrm>
          <a:custGeom>
            <a:avLst/>
            <a:gdLst/>
            <a:ahLst/>
            <a:cxnLst>
              <a:cxn ang="0">
                <a:pos x="223" y="0"/>
              </a:cxn>
              <a:cxn ang="0">
                <a:pos x="177" y="0"/>
              </a:cxn>
              <a:cxn ang="0">
                <a:pos x="185" y="14"/>
              </a:cxn>
              <a:cxn ang="0">
                <a:pos x="0" y="62"/>
              </a:cxn>
              <a:cxn ang="0">
                <a:pos x="12" y="84"/>
              </a:cxn>
              <a:cxn ang="0">
                <a:pos x="33" y="84"/>
              </a:cxn>
              <a:cxn ang="0">
                <a:pos x="43" y="72"/>
              </a:cxn>
              <a:cxn ang="0">
                <a:pos x="177" y="43"/>
              </a:cxn>
            </a:cxnLst>
            <a:rect l="0" t="0" r="r" b="b"/>
            <a:pathLst>
              <a:path w="223" h="84">
                <a:moveTo>
                  <a:pt x="223" y="0"/>
                </a:moveTo>
                <a:lnTo>
                  <a:pt x="177" y="0"/>
                </a:lnTo>
                <a:lnTo>
                  <a:pt x="185" y="14"/>
                </a:lnTo>
                <a:lnTo>
                  <a:pt x="0" y="62"/>
                </a:lnTo>
                <a:lnTo>
                  <a:pt x="12" y="84"/>
                </a:lnTo>
                <a:lnTo>
                  <a:pt x="33" y="84"/>
                </a:lnTo>
                <a:lnTo>
                  <a:pt x="43" y="72"/>
                </a:lnTo>
                <a:lnTo>
                  <a:pt x="177" y="43"/>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9345" name="Line 207"/>
          <p:cNvSpPr>
            <a:spLocks noChangeAspect="1" noChangeShapeType="1"/>
          </p:cNvSpPr>
          <p:nvPr/>
        </p:nvSpPr>
        <p:spPr bwMode="auto">
          <a:xfrm flipH="1">
            <a:off x="6121400" y="4665663"/>
            <a:ext cx="71438" cy="0"/>
          </a:xfrm>
          <a:prstGeom prst="line">
            <a:avLst/>
          </a:prstGeom>
          <a:noFill/>
          <a:ln w="1270">
            <a:solidFill>
              <a:srgbClr val="000000"/>
            </a:solidFill>
            <a:round/>
            <a:headEnd/>
            <a:tailEnd/>
          </a:ln>
        </p:spPr>
        <p:txBody>
          <a:bodyPr/>
          <a:lstStyle/>
          <a:p>
            <a:endParaRPr lang="en-US" dirty="0"/>
          </a:p>
        </p:txBody>
      </p:sp>
      <p:sp>
        <p:nvSpPr>
          <p:cNvPr id="9346" name="Freeform 208"/>
          <p:cNvSpPr>
            <a:spLocks noChangeAspect="1"/>
          </p:cNvSpPr>
          <p:nvPr/>
        </p:nvSpPr>
        <p:spPr bwMode="auto">
          <a:xfrm>
            <a:off x="6127750" y="4638675"/>
            <a:ext cx="15875" cy="26988"/>
          </a:xfrm>
          <a:custGeom>
            <a:avLst/>
            <a:gdLst>
              <a:gd name="T0" fmla="*/ 0 w 19"/>
              <a:gd name="T1" fmla="*/ 0 h 29"/>
              <a:gd name="T2" fmla="*/ 19 w 19"/>
              <a:gd name="T3" fmla="*/ 0 h 29"/>
              <a:gd name="T4" fmla="*/ 19 w 19"/>
              <a:gd name="T5" fmla="*/ 29 h 29"/>
              <a:gd name="T6" fmla="*/ 0 60000 65536"/>
              <a:gd name="T7" fmla="*/ 0 60000 65536"/>
              <a:gd name="T8" fmla="*/ 0 60000 65536"/>
              <a:gd name="T9" fmla="*/ 0 w 19"/>
              <a:gd name="T10" fmla="*/ 0 h 29"/>
              <a:gd name="T11" fmla="*/ 19 w 19"/>
              <a:gd name="T12" fmla="*/ 29 h 29"/>
            </a:gdLst>
            <a:ahLst/>
            <a:cxnLst>
              <a:cxn ang="T6">
                <a:pos x="T0" y="T1"/>
              </a:cxn>
              <a:cxn ang="T7">
                <a:pos x="T2" y="T3"/>
              </a:cxn>
              <a:cxn ang="T8">
                <a:pos x="T4" y="T5"/>
              </a:cxn>
            </a:cxnLst>
            <a:rect l="T9" t="T10" r="T11" b="T12"/>
            <a:pathLst>
              <a:path w="19" h="29">
                <a:moveTo>
                  <a:pt x="0" y="0"/>
                </a:moveTo>
                <a:lnTo>
                  <a:pt x="19" y="0"/>
                </a:lnTo>
                <a:lnTo>
                  <a:pt x="19" y="29"/>
                </a:lnTo>
              </a:path>
            </a:pathLst>
          </a:custGeom>
          <a:noFill/>
          <a:ln w="1270">
            <a:solidFill>
              <a:srgbClr val="000000"/>
            </a:solidFill>
            <a:round/>
            <a:headEnd/>
            <a:tailEnd/>
          </a:ln>
        </p:spPr>
        <p:txBody>
          <a:bodyPr/>
          <a:lstStyle/>
          <a:p>
            <a:endParaRPr lang="en-GB" dirty="0"/>
          </a:p>
        </p:txBody>
      </p:sp>
      <p:sp>
        <p:nvSpPr>
          <p:cNvPr id="9347" name="Freeform 209"/>
          <p:cNvSpPr>
            <a:spLocks noChangeAspect="1"/>
          </p:cNvSpPr>
          <p:nvPr/>
        </p:nvSpPr>
        <p:spPr bwMode="auto">
          <a:xfrm>
            <a:off x="6180138" y="4638675"/>
            <a:ext cx="4762" cy="26988"/>
          </a:xfrm>
          <a:custGeom>
            <a:avLst/>
            <a:gdLst>
              <a:gd name="T0" fmla="*/ 9 w 9"/>
              <a:gd name="T1" fmla="*/ 0 h 29"/>
              <a:gd name="T2" fmla="*/ 0 w 9"/>
              <a:gd name="T3" fmla="*/ 0 h 29"/>
              <a:gd name="T4" fmla="*/ 0 w 9"/>
              <a:gd name="T5" fmla="*/ 29 h 29"/>
              <a:gd name="T6" fmla="*/ 0 60000 65536"/>
              <a:gd name="T7" fmla="*/ 0 60000 65536"/>
              <a:gd name="T8" fmla="*/ 0 60000 65536"/>
              <a:gd name="T9" fmla="*/ 0 w 9"/>
              <a:gd name="T10" fmla="*/ 0 h 29"/>
              <a:gd name="T11" fmla="*/ 9 w 9"/>
              <a:gd name="T12" fmla="*/ 29 h 29"/>
            </a:gdLst>
            <a:ahLst/>
            <a:cxnLst>
              <a:cxn ang="T6">
                <a:pos x="T0" y="T1"/>
              </a:cxn>
              <a:cxn ang="T7">
                <a:pos x="T2" y="T3"/>
              </a:cxn>
              <a:cxn ang="T8">
                <a:pos x="T4" y="T5"/>
              </a:cxn>
            </a:cxnLst>
            <a:rect l="T9" t="T10" r="T11" b="T12"/>
            <a:pathLst>
              <a:path w="9" h="29">
                <a:moveTo>
                  <a:pt x="9" y="0"/>
                </a:moveTo>
                <a:lnTo>
                  <a:pt x="0" y="0"/>
                </a:lnTo>
                <a:lnTo>
                  <a:pt x="0" y="29"/>
                </a:lnTo>
              </a:path>
            </a:pathLst>
          </a:custGeom>
          <a:noFill/>
          <a:ln w="1270">
            <a:solidFill>
              <a:srgbClr val="000000"/>
            </a:solidFill>
            <a:round/>
            <a:headEnd/>
            <a:tailEnd/>
          </a:ln>
        </p:spPr>
        <p:txBody>
          <a:bodyPr/>
          <a:lstStyle/>
          <a:p>
            <a:endParaRPr lang="en-GB" dirty="0"/>
          </a:p>
        </p:txBody>
      </p:sp>
      <p:sp>
        <p:nvSpPr>
          <p:cNvPr id="9348" name="Freeform 210"/>
          <p:cNvSpPr>
            <a:spLocks noChangeAspect="1"/>
          </p:cNvSpPr>
          <p:nvPr/>
        </p:nvSpPr>
        <p:spPr bwMode="auto">
          <a:xfrm>
            <a:off x="6183313" y="4665663"/>
            <a:ext cx="39687" cy="15875"/>
          </a:xfrm>
          <a:custGeom>
            <a:avLst/>
            <a:gdLst>
              <a:gd name="T0" fmla="*/ 0 w 50"/>
              <a:gd name="T1" fmla="*/ 0 h 19"/>
              <a:gd name="T2" fmla="*/ 31 w 50"/>
              <a:gd name="T3" fmla="*/ 12 h 19"/>
              <a:gd name="T4" fmla="*/ 34 w 50"/>
              <a:gd name="T5" fmla="*/ 19 h 19"/>
              <a:gd name="T6" fmla="*/ 43 w 50"/>
              <a:gd name="T7" fmla="*/ 19 h 19"/>
              <a:gd name="T8" fmla="*/ 50 w 50"/>
              <a:gd name="T9" fmla="*/ 14 h 19"/>
              <a:gd name="T10" fmla="*/ 38 w 50"/>
              <a:gd name="T11" fmla="*/ 5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0" y="0"/>
                </a:moveTo>
                <a:lnTo>
                  <a:pt x="31" y="12"/>
                </a:lnTo>
                <a:lnTo>
                  <a:pt x="34" y="19"/>
                </a:lnTo>
                <a:lnTo>
                  <a:pt x="43" y="19"/>
                </a:lnTo>
                <a:lnTo>
                  <a:pt x="50" y="14"/>
                </a:lnTo>
                <a:lnTo>
                  <a:pt x="38" y="5"/>
                </a:lnTo>
              </a:path>
            </a:pathLst>
          </a:custGeom>
          <a:noFill/>
          <a:ln w="1270">
            <a:solidFill>
              <a:srgbClr val="000000"/>
            </a:solidFill>
            <a:round/>
            <a:headEnd/>
            <a:tailEnd/>
          </a:ln>
        </p:spPr>
        <p:txBody>
          <a:bodyPr/>
          <a:lstStyle/>
          <a:p>
            <a:endParaRPr lang="en-GB" dirty="0"/>
          </a:p>
        </p:txBody>
      </p:sp>
      <p:sp>
        <p:nvSpPr>
          <p:cNvPr id="9349" name="Oval 211"/>
          <p:cNvSpPr>
            <a:spLocks noChangeArrowheads="1"/>
          </p:cNvSpPr>
          <p:nvPr/>
        </p:nvSpPr>
        <p:spPr bwMode="auto">
          <a:xfrm>
            <a:off x="6846888" y="4603750"/>
            <a:ext cx="69850" cy="74613"/>
          </a:xfrm>
          <a:prstGeom prst="ellipse">
            <a:avLst/>
          </a:prstGeom>
          <a:solidFill>
            <a:srgbClr val="C0C0C0"/>
          </a:solidFill>
          <a:ln w="1270">
            <a:solidFill>
              <a:schemeClr val="bg2"/>
            </a:solidFill>
            <a:round/>
            <a:headEnd/>
            <a:tailEnd/>
          </a:ln>
        </p:spPr>
        <p:txBody>
          <a:bodyPr wrap="none" anchor="ctr"/>
          <a:lstStyle/>
          <a:p>
            <a:endParaRPr lang="en-GB" dirty="0"/>
          </a:p>
        </p:txBody>
      </p:sp>
      <p:sp>
        <p:nvSpPr>
          <p:cNvPr id="9350" name="Oval 212"/>
          <p:cNvSpPr>
            <a:spLocks noChangeArrowheads="1"/>
          </p:cNvSpPr>
          <p:nvPr/>
        </p:nvSpPr>
        <p:spPr bwMode="auto">
          <a:xfrm>
            <a:off x="6389688" y="4587875"/>
            <a:ext cx="68262" cy="74613"/>
          </a:xfrm>
          <a:prstGeom prst="ellipse">
            <a:avLst/>
          </a:prstGeom>
          <a:solidFill>
            <a:srgbClr val="C0C0C0"/>
          </a:solidFill>
          <a:ln w="1270">
            <a:solidFill>
              <a:schemeClr val="bg2"/>
            </a:solidFill>
            <a:round/>
            <a:headEnd/>
            <a:tailEnd/>
          </a:ln>
        </p:spPr>
        <p:txBody>
          <a:bodyPr wrap="none" anchor="ctr"/>
          <a:lstStyle/>
          <a:p>
            <a:endParaRPr lang="en-GB" dirty="0"/>
          </a:p>
        </p:txBody>
      </p:sp>
      <p:sp>
        <p:nvSpPr>
          <p:cNvPr id="9351" name="Freeform 213"/>
          <p:cNvSpPr>
            <a:spLocks noChangeAspect="1"/>
          </p:cNvSpPr>
          <p:nvPr/>
        </p:nvSpPr>
        <p:spPr bwMode="auto">
          <a:xfrm>
            <a:off x="6216650" y="4425950"/>
            <a:ext cx="274638" cy="171450"/>
          </a:xfrm>
          <a:custGeom>
            <a:avLst/>
            <a:gdLst>
              <a:gd name="T0" fmla="*/ 0 w 357"/>
              <a:gd name="T1" fmla="*/ 24 h 190"/>
              <a:gd name="T2" fmla="*/ 33 w 357"/>
              <a:gd name="T3" fmla="*/ 65 h 190"/>
              <a:gd name="T4" fmla="*/ 77 w 357"/>
              <a:gd name="T5" fmla="*/ 101 h 190"/>
              <a:gd name="T6" fmla="*/ 132 w 357"/>
              <a:gd name="T7" fmla="*/ 144 h 190"/>
              <a:gd name="T8" fmla="*/ 196 w 357"/>
              <a:gd name="T9" fmla="*/ 173 h 190"/>
              <a:gd name="T10" fmla="*/ 247 w 357"/>
              <a:gd name="T11" fmla="*/ 185 h 190"/>
              <a:gd name="T12" fmla="*/ 273 w 357"/>
              <a:gd name="T13" fmla="*/ 190 h 190"/>
              <a:gd name="T14" fmla="*/ 300 w 357"/>
              <a:gd name="T15" fmla="*/ 180 h 190"/>
              <a:gd name="T16" fmla="*/ 314 w 357"/>
              <a:gd name="T17" fmla="*/ 149 h 190"/>
              <a:gd name="T18" fmla="*/ 321 w 357"/>
              <a:gd name="T19" fmla="*/ 130 h 190"/>
              <a:gd name="T20" fmla="*/ 324 w 357"/>
              <a:gd name="T21" fmla="*/ 106 h 190"/>
              <a:gd name="T22" fmla="*/ 324 w 357"/>
              <a:gd name="T23" fmla="*/ 77 h 190"/>
              <a:gd name="T24" fmla="*/ 328 w 357"/>
              <a:gd name="T25" fmla="*/ 48 h 190"/>
              <a:gd name="T26" fmla="*/ 333 w 357"/>
              <a:gd name="T27" fmla="*/ 26 h 190"/>
              <a:gd name="T28" fmla="*/ 343 w 357"/>
              <a:gd name="T29" fmla="*/ 10 h 190"/>
              <a:gd name="T30" fmla="*/ 357 w 357"/>
              <a:gd name="T31" fmla="*/ 0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190"/>
              <a:gd name="T50" fmla="*/ 357 w 35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190">
                <a:moveTo>
                  <a:pt x="0" y="24"/>
                </a:moveTo>
                <a:lnTo>
                  <a:pt x="33" y="65"/>
                </a:lnTo>
                <a:lnTo>
                  <a:pt x="77" y="101"/>
                </a:lnTo>
                <a:lnTo>
                  <a:pt x="132" y="144"/>
                </a:lnTo>
                <a:lnTo>
                  <a:pt x="196" y="173"/>
                </a:lnTo>
                <a:lnTo>
                  <a:pt x="247" y="185"/>
                </a:lnTo>
                <a:lnTo>
                  <a:pt x="273" y="190"/>
                </a:lnTo>
                <a:lnTo>
                  <a:pt x="300" y="180"/>
                </a:lnTo>
                <a:lnTo>
                  <a:pt x="314" y="149"/>
                </a:lnTo>
                <a:lnTo>
                  <a:pt x="321" y="130"/>
                </a:lnTo>
                <a:lnTo>
                  <a:pt x="324" y="106"/>
                </a:lnTo>
                <a:lnTo>
                  <a:pt x="324" y="77"/>
                </a:lnTo>
                <a:lnTo>
                  <a:pt x="328" y="48"/>
                </a:lnTo>
                <a:lnTo>
                  <a:pt x="333" y="26"/>
                </a:lnTo>
                <a:lnTo>
                  <a:pt x="343" y="10"/>
                </a:lnTo>
                <a:lnTo>
                  <a:pt x="357" y="0"/>
                </a:lnTo>
              </a:path>
            </a:pathLst>
          </a:custGeom>
          <a:noFill/>
          <a:ln w="6350">
            <a:solidFill>
              <a:srgbClr val="000000"/>
            </a:solidFill>
            <a:round/>
            <a:headEnd/>
            <a:tailEnd/>
          </a:ln>
        </p:spPr>
        <p:txBody>
          <a:bodyPr/>
          <a:lstStyle/>
          <a:p>
            <a:endParaRPr lang="en-GB" dirty="0"/>
          </a:p>
        </p:txBody>
      </p:sp>
      <p:sp>
        <p:nvSpPr>
          <p:cNvPr id="9352" name="Freeform 214"/>
          <p:cNvSpPr>
            <a:spLocks/>
          </p:cNvSpPr>
          <p:nvPr/>
        </p:nvSpPr>
        <p:spPr bwMode="auto">
          <a:xfrm>
            <a:off x="6640513" y="4427538"/>
            <a:ext cx="88900" cy="39687"/>
          </a:xfrm>
          <a:custGeom>
            <a:avLst/>
            <a:gdLst>
              <a:gd name="T0" fmla="*/ 61 w 61"/>
              <a:gd name="T1" fmla="*/ 0 h 25"/>
              <a:gd name="T2" fmla="*/ 57 w 61"/>
              <a:gd name="T3" fmla="*/ 25 h 25"/>
              <a:gd name="T4" fmla="*/ 0 w 61"/>
              <a:gd name="T5" fmla="*/ 24 h 25"/>
              <a:gd name="T6" fmla="*/ 0 60000 65536"/>
              <a:gd name="T7" fmla="*/ 0 60000 65536"/>
              <a:gd name="T8" fmla="*/ 0 60000 65536"/>
              <a:gd name="T9" fmla="*/ 0 w 61"/>
              <a:gd name="T10" fmla="*/ 0 h 25"/>
              <a:gd name="T11" fmla="*/ 61 w 61"/>
              <a:gd name="T12" fmla="*/ 25 h 25"/>
            </a:gdLst>
            <a:ahLst/>
            <a:cxnLst>
              <a:cxn ang="T6">
                <a:pos x="T0" y="T1"/>
              </a:cxn>
              <a:cxn ang="T7">
                <a:pos x="T2" y="T3"/>
              </a:cxn>
              <a:cxn ang="T8">
                <a:pos x="T4" y="T5"/>
              </a:cxn>
            </a:cxnLst>
            <a:rect l="T9" t="T10" r="T11" b="T12"/>
            <a:pathLst>
              <a:path w="61" h="25">
                <a:moveTo>
                  <a:pt x="61" y="0"/>
                </a:moveTo>
                <a:lnTo>
                  <a:pt x="57" y="25"/>
                </a:lnTo>
                <a:lnTo>
                  <a:pt x="0" y="24"/>
                </a:lnTo>
              </a:path>
            </a:pathLst>
          </a:custGeom>
          <a:solidFill>
            <a:srgbClr val="808080"/>
          </a:solidFill>
          <a:ln w="9525">
            <a:noFill/>
            <a:round/>
            <a:headEnd/>
            <a:tailEnd/>
          </a:ln>
        </p:spPr>
        <p:txBody>
          <a:bodyPr wrap="none" anchor="ctr"/>
          <a:lstStyle/>
          <a:p>
            <a:endParaRPr lang="en-GB" dirty="0"/>
          </a:p>
        </p:txBody>
      </p:sp>
      <p:sp>
        <p:nvSpPr>
          <p:cNvPr id="9353" name="Freeform 215"/>
          <p:cNvSpPr>
            <a:spLocks/>
          </p:cNvSpPr>
          <p:nvPr/>
        </p:nvSpPr>
        <p:spPr bwMode="auto">
          <a:xfrm>
            <a:off x="6965950" y="4619625"/>
            <a:ext cx="74613" cy="61913"/>
          </a:xfrm>
          <a:custGeom>
            <a:avLst/>
            <a:gdLst>
              <a:gd name="T0" fmla="*/ 51 w 51"/>
              <a:gd name="T1" fmla="*/ 0 h 39"/>
              <a:gd name="T2" fmla="*/ 6 w 51"/>
              <a:gd name="T3" fmla="*/ 5 h 39"/>
              <a:gd name="T4" fmla="*/ 0 w 51"/>
              <a:gd name="T5" fmla="*/ 39 h 39"/>
              <a:gd name="T6" fmla="*/ 27 w 51"/>
              <a:gd name="T7" fmla="*/ 35 h 39"/>
              <a:gd name="T8" fmla="*/ 46 w 51"/>
              <a:gd name="T9" fmla="*/ 23 h 39"/>
              <a:gd name="T10" fmla="*/ 51 w 51"/>
              <a:gd name="T11" fmla="*/ 0 h 39"/>
              <a:gd name="T12" fmla="*/ 0 60000 65536"/>
              <a:gd name="T13" fmla="*/ 0 60000 65536"/>
              <a:gd name="T14" fmla="*/ 0 60000 65536"/>
              <a:gd name="T15" fmla="*/ 0 60000 65536"/>
              <a:gd name="T16" fmla="*/ 0 60000 65536"/>
              <a:gd name="T17" fmla="*/ 0 60000 65536"/>
              <a:gd name="T18" fmla="*/ 0 w 51"/>
              <a:gd name="T19" fmla="*/ 0 h 39"/>
              <a:gd name="T20" fmla="*/ 51 w 5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1" h="39">
                <a:moveTo>
                  <a:pt x="51" y="0"/>
                </a:moveTo>
                <a:lnTo>
                  <a:pt x="6" y="5"/>
                </a:lnTo>
                <a:lnTo>
                  <a:pt x="0" y="39"/>
                </a:lnTo>
                <a:lnTo>
                  <a:pt x="27" y="35"/>
                </a:lnTo>
                <a:lnTo>
                  <a:pt x="46" y="23"/>
                </a:lnTo>
                <a:lnTo>
                  <a:pt x="51" y="0"/>
                </a:lnTo>
                <a:close/>
              </a:path>
            </a:pathLst>
          </a:custGeom>
          <a:solidFill>
            <a:srgbClr val="808080"/>
          </a:solidFill>
          <a:ln w="9525">
            <a:noFill/>
            <a:round/>
            <a:headEnd/>
            <a:tailEnd/>
          </a:ln>
        </p:spPr>
        <p:txBody>
          <a:bodyPr wrap="none" anchor="ctr"/>
          <a:lstStyle/>
          <a:p>
            <a:endParaRPr lang="en-GB" dirty="0"/>
          </a:p>
        </p:txBody>
      </p:sp>
      <p:sp>
        <p:nvSpPr>
          <p:cNvPr id="1194200" name="Line 216"/>
          <p:cNvSpPr>
            <a:spLocks noChangeShapeType="1"/>
          </p:cNvSpPr>
          <p:nvPr/>
        </p:nvSpPr>
        <p:spPr bwMode="auto">
          <a:xfrm flipH="1" flipV="1">
            <a:off x="3276600" y="2559050"/>
            <a:ext cx="384175" cy="2062163"/>
          </a:xfrm>
          <a:prstGeom prst="line">
            <a:avLst/>
          </a:prstGeom>
          <a:noFill/>
          <a:ln w="9525">
            <a:solidFill>
              <a:schemeClr val="tx1"/>
            </a:solidFill>
            <a:round/>
            <a:headEnd type="none" w="sm" len="sm"/>
            <a:tailEnd type="stealth" w="sm" len="sm"/>
          </a:ln>
        </p:spPr>
        <p:txBody>
          <a:bodyPr/>
          <a:lstStyle/>
          <a:p>
            <a:endParaRPr lang="en-US" dirty="0"/>
          </a:p>
        </p:txBody>
      </p:sp>
      <p:sp>
        <p:nvSpPr>
          <p:cNvPr id="1194201" name="Line 217"/>
          <p:cNvSpPr>
            <a:spLocks noChangeShapeType="1"/>
          </p:cNvSpPr>
          <p:nvPr/>
        </p:nvSpPr>
        <p:spPr bwMode="auto">
          <a:xfrm flipH="1" flipV="1">
            <a:off x="3303588" y="2495550"/>
            <a:ext cx="893762" cy="1308100"/>
          </a:xfrm>
          <a:prstGeom prst="line">
            <a:avLst/>
          </a:prstGeom>
          <a:noFill/>
          <a:ln w="9525">
            <a:solidFill>
              <a:schemeClr val="tx1"/>
            </a:solidFill>
            <a:round/>
            <a:headEnd type="none" w="sm" len="sm"/>
            <a:tailEnd type="stealth" w="sm" len="sm"/>
          </a:ln>
        </p:spPr>
        <p:txBody>
          <a:bodyPr/>
          <a:lstStyle/>
          <a:p>
            <a:endParaRPr lang="en-US" dirty="0"/>
          </a:p>
        </p:txBody>
      </p:sp>
      <p:sp>
        <p:nvSpPr>
          <p:cNvPr id="1194202" name="Line 218"/>
          <p:cNvSpPr>
            <a:spLocks noChangeShapeType="1"/>
          </p:cNvSpPr>
          <p:nvPr/>
        </p:nvSpPr>
        <p:spPr bwMode="auto">
          <a:xfrm flipH="1" flipV="1">
            <a:off x="3538538" y="2476500"/>
            <a:ext cx="2247900" cy="2306638"/>
          </a:xfrm>
          <a:prstGeom prst="line">
            <a:avLst/>
          </a:prstGeom>
          <a:noFill/>
          <a:ln w="9525">
            <a:solidFill>
              <a:schemeClr val="tx1"/>
            </a:solidFill>
            <a:round/>
            <a:headEnd/>
            <a:tailEnd type="stealth" w="med" len="sm"/>
          </a:ln>
        </p:spPr>
        <p:txBody>
          <a:bodyPr wrap="none" anchor="ctr"/>
          <a:lstStyle/>
          <a:p>
            <a:endParaRPr lang="en-US" dirty="0"/>
          </a:p>
        </p:txBody>
      </p:sp>
      <p:grpSp>
        <p:nvGrpSpPr>
          <p:cNvPr id="6" name="Group 219"/>
          <p:cNvGrpSpPr>
            <a:grpSpLocks/>
          </p:cNvGrpSpPr>
          <p:nvPr/>
        </p:nvGrpSpPr>
        <p:grpSpPr bwMode="auto">
          <a:xfrm>
            <a:off x="3530600" y="4673600"/>
            <a:ext cx="358775" cy="454025"/>
            <a:chOff x="2147" y="2812"/>
            <a:chExt cx="226" cy="286"/>
          </a:xfrm>
        </p:grpSpPr>
        <p:sp>
          <p:nvSpPr>
            <p:cNvPr id="9427" name="Freeform 220"/>
            <p:cNvSpPr>
              <a:spLocks noChangeAspect="1"/>
            </p:cNvSpPr>
            <p:nvPr/>
          </p:nvSpPr>
          <p:spPr bwMode="auto">
            <a:xfrm flipH="1">
              <a:off x="2225" y="2962"/>
              <a:ext cx="77" cy="121"/>
            </a:xfrm>
            <a:custGeom>
              <a:avLst/>
              <a:gdLst>
                <a:gd name="T0" fmla="*/ 5 w 161"/>
                <a:gd name="T1" fmla="*/ 77 h 212"/>
                <a:gd name="T2" fmla="*/ 0 w 161"/>
                <a:gd name="T3" fmla="*/ 212 h 212"/>
                <a:gd name="T4" fmla="*/ 161 w 161"/>
                <a:gd name="T5" fmla="*/ 209 h 212"/>
                <a:gd name="T6" fmla="*/ 158 w 161"/>
                <a:gd name="T7" fmla="*/ 70 h 212"/>
                <a:gd name="T8" fmla="*/ 134 w 161"/>
                <a:gd name="T9" fmla="*/ 20 h 212"/>
                <a:gd name="T10" fmla="*/ 46 w 161"/>
                <a:gd name="T11" fmla="*/ 0 h 212"/>
                <a:gd name="T12" fmla="*/ 43 w 161"/>
                <a:gd name="T13" fmla="*/ 0 h 212"/>
                <a:gd name="T14" fmla="*/ 5 w 161"/>
                <a:gd name="T15" fmla="*/ 77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9428" name="Freeform 221"/>
            <p:cNvSpPr>
              <a:spLocks noChangeAspect="1"/>
            </p:cNvSpPr>
            <p:nvPr/>
          </p:nvSpPr>
          <p:spPr bwMode="auto">
            <a:xfrm flipH="1">
              <a:off x="2224" y="2991"/>
              <a:ext cx="76" cy="25"/>
            </a:xfrm>
            <a:custGeom>
              <a:avLst/>
              <a:gdLst>
                <a:gd name="T0" fmla="*/ 158 w 158"/>
                <a:gd name="T1" fmla="*/ 21 h 43"/>
                <a:gd name="T2" fmla="*/ 134 w 158"/>
                <a:gd name="T3" fmla="*/ 5 h 43"/>
                <a:gd name="T4" fmla="*/ 79 w 158"/>
                <a:gd name="T5" fmla="*/ 0 h 43"/>
                <a:gd name="T6" fmla="*/ 21 w 158"/>
                <a:gd name="T7" fmla="*/ 5 h 43"/>
                <a:gd name="T8" fmla="*/ 0 w 158"/>
                <a:gd name="T9" fmla="*/ 21 h 43"/>
                <a:gd name="T10" fmla="*/ 21 w 158"/>
                <a:gd name="T11" fmla="*/ 36 h 43"/>
                <a:gd name="T12" fmla="*/ 79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429" name="Freeform 222"/>
            <p:cNvSpPr>
              <a:spLocks noChangeAspect="1"/>
            </p:cNvSpPr>
            <p:nvPr/>
          </p:nvSpPr>
          <p:spPr bwMode="auto">
            <a:xfrm flipH="1">
              <a:off x="2224" y="3069"/>
              <a:ext cx="76" cy="25"/>
            </a:xfrm>
            <a:custGeom>
              <a:avLst/>
              <a:gdLst>
                <a:gd name="T0" fmla="*/ 158 w 158"/>
                <a:gd name="T1" fmla="*/ 21 h 43"/>
                <a:gd name="T2" fmla="*/ 134 w 158"/>
                <a:gd name="T3" fmla="*/ 4 h 43"/>
                <a:gd name="T4" fmla="*/ 79 w 158"/>
                <a:gd name="T5" fmla="*/ 0 h 43"/>
                <a:gd name="T6" fmla="*/ 21 w 158"/>
                <a:gd name="T7" fmla="*/ 4 h 43"/>
                <a:gd name="T8" fmla="*/ 0 w 158"/>
                <a:gd name="T9" fmla="*/ 21 h 43"/>
                <a:gd name="T10" fmla="*/ 21 w 158"/>
                <a:gd name="T11" fmla="*/ 38 h 43"/>
                <a:gd name="T12" fmla="*/ 79 w 158"/>
                <a:gd name="T13" fmla="*/ 43 h 43"/>
                <a:gd name="T14" fmla="*/ 134 w 158"/>
                <a:gd name="T15" fmla="*/ 38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430" name="Freeform 223"/>
            <p:cNvSpPr>
              <a:spLocks noChangeAspect="1"/>
            </p:cNvSpPr>
            <p:nvPr/>
          </p:nvSpPr>
          <p:spPr bwMode="auto">
            <a:xfrm flipH="1">
              <a:off x="2276" y="2952"/>
              <a:ext cx="26" cy="129"/>
            </a:xfrm>
            <a:custGeom>
              <a:avLst/>
              <a:gdLst>
                <a:gd name="T0" fmla="*/ 0 w 55"/>
                <a:gd name="T1" fmla="*/ 228 h 228"/>
                <a:gd name="T2" fmla="*/ 0 w 55"/>
                <a:gd name="T3" fmla="*/ 91 h 228"/>
                <a:gd name="T4" fmla="*/ 55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round/>
              <a:headEnd/>
              <a:tailEnd/>
            </a:ln>
          </p:spPr>
          <p:txBody>
            <a:bodyPr/>
            <a:lstStyle/>
            <a:p>
              <a:endParaRPr lang="en-GB" dirty="0"/>
            </a:p>
          </p:txBody>
        </p:sp>
        <p:sp>
          <p:nvSpPr>
            <p:cNvPr id="9431" name="Freeform 224"/>
            <p:cNvSpPr>
              <a:spLocks noChangeAspect="1"/>
            </p:cNvSpPr>
            <p:nvPr/>
          </p:nvSpPr>
          <p:spPr bwMode="auto">
            <a:xfrm flipH="1">
              <a:off x="2225" y="2952"/>
              <a:ext cx="26" cy="129"/>
            </a:xfrm>
            <a:custGeom>
              <a:avLst/>
              <a:gdLst>
                <a:gd name="T0" fmla="*/ 53 w 53"/>
                <a:gd name="T1" fmla="*/ 228 h 228"/>
                <a:gd name="T2" fmla="*/ 53 w 53"/>
                <a:gd name="T3" fmla="*/ 228 h 228"/>
                <a:gd name="T4" fmla="*/ 53 w 53"/>
                <a:gd name="T5" fmla="*/ 91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round/>
              <a:headEnd/>
              <a:tailEnd/>
            </a:ln>
          </p:spPr>
          <p:txBody>
            <a:bodyPr/>
            <a:lstStyle/>
            <a:p>
              <a:endParaRPr lang="en-GB" dirty="0"/>
            </a:p>
          </p:txBody>
        </p:sp>
        <p:sp>
          <p:nvSpPr>
            <p:cNvPr id="9432" name="Freeform 225"/>
            <p:cNvSpPr>
              <a:spLocks noChangeAspect="1"/>
            </p:cNvSpPr>
            <p:nvPr/>
          </p:nvSpPr>
          <p:spPr bwMode="auto">
            <a:xfrm rot="1519606" flipH="1">
              <a:off x="2152" y="2814"/>
              <a:ext cx="221" cy="162"/>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grpSp>
          <p:nvGrpSpPr>
            <p:cNvPr id="7" name="Group 226"/>
            <p:cNvGrpSpPr>
              <a:grpSpLocks/>
            </p:cNvGrpSpPr>
            <p:nvPr/>
          </p:nvGrpSpPr>
          <p:grpSpPr bwMode="auto">
            <a:xfrm rot="1801492">
              <a:off x="2229" y="2845"/>
              <a:ext cx="48" cy="77"/>
              <a:chOff x="3465" y="3739"/>
              <a:chExt cx="48" cy="77"/>
            </a:xfrm>
          </p:grpSpPr>
          <p:sp>
            <p:nvSpPr>
              <p:cNvPr id="9436" name="Freeform 227"/>
              <p:cNvSpPr>
                <a:spLocks noChangeAspect="1"/>
              </p:cNvSpPr>
              <p:nvPr/>
            </p:nvSpPr>
            <p:spPr bwMode="auto">
              <a:xfrm flipH="1">
                <a:off x="3465" y="3739"/>
                <a:ext cx="40" cy="31"/>
              </a:xfrm>
              <a:custGeom>
                <a:avLst/>
                <a:gdLst>
                  <a:gd name="T0" fmla="*/ 29 w 82"/>
                  <a:gd name="T1" fmla="*/ 50 h 55"/>
                  <a:gd name="T2" fmla="*/ 2 w 82"/>
                  <a:gd name="T3" fmla="*/ 34 h 55"/>
                  <a:gd name="T4" fmla="*/ 0 w 82"/>
                  <a:gd name="T5" fmla="*/ 12 h 55"/>
                  <a:gd name="T6" fmla="*/ 17 w 82"/>
                  <a:gd name="T7" fmla="*/ 0 h 55"/>
                  <a:gd name="T8" fmla="*/ 50 w 82"/>
                  <a:gd name="T9" fmla="*/ 7 h 55"/>
                  <a:gd name="T10" fmla="*/ 77 w 82"/>
                  <a:gd name="T11" fmla="*/ 24 h 55"/>
                  <a:gd name="T12" fmla="*/ 82 w 82"/>
                  <a:gd name="T13" fmla="*/ 43 h 55"/>
                  <a:gd name="T14" fmla="*/ 60 w 82"/>
                  <a:gd name="T15" fmla="*/ 55 h 55"/>
                  <a:gd name="T16" fmla="*/ 29 w 82"/>
                  <a:gd name="T17" fmla="*/ 5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rgbClr val="C0C0C0"/>
              </a:solidFill>
              <a:ln w="1270">
                <a:solidFill>
                  <a:srgbClr val="000000"/>
                </a:solidFill>
                <a:round/>
                <a:headEnd/>
                <a:tailEnd/>
              </a:ln>
            </p:spPr>
            <p:txBody>
              <a:bodyPr/>
              <a:lstStyle/>
              <a:p>
                <a:endParaRPr lang="en-GB" dirty="0"/>
              </a:p>
            </p:txBody>
          </p:sp>
          <p:sp>
            <p:nvSpPr>
              <p:cNvPr id="9437" name="Freeform 228"/>
              <p:cNvSpPr>
                <a:spLocks noChangeAspect="1"/>
              </p:cNvSpPr>
              <p:nvPr/>
            </p:nvSpPr>
            <p:spPr bwMode="auto">
              <a:xfrm flipH="1">
                <a:off x="3505" y="3752"/>
                <a:ext cx="7" cy="58"/>
              </a:xfrm>
              <a:custGeom>
                <a:avLst/>
                <a:gdLst>
                  <a:gd name="T0" fmla="*/ 14 w 14"/>
                  <a:gd name="T1" fmla="*/ 0 h 101"/>
                  <a:gd name="T2" fmla="*/ 7 w 14"/>
                  <a:gd name="T3" fmla="*/ 86 h 101"/>
                  <a:gd name="T4" fmla="*/ 0 w 14"/>
                  <a:gd name="T5" fmla="*/ 101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round/>
                <a:headEnd/>
                <a:tailEnd/>
              </a:ln>
            </p:spPr>
            <p:txBody>
              <a:bodyPr/>
              <a:lstStyle/>
              <a:p>
                <a:endParaRPr lang="en-GB" dirty="0"/>
              </a:p>
            </p:txBody>
          </p:sp>
          <p:sp>
            <p:nvSpPr>
              <p:cNvPr id="9438" name="Freeform 229"/>
              <p:cNvSpPr>
                <a:spLocks noChangeAspect="1"/>
              </p:cNvSpPr>
              <p:nvPr/>
            </p:nvSpPr>
            <p:spPr bwMode="auto">
              <a:xfrm flipH="1">
                <a:off x="3469" y="3767"/>
                <a:ext cx="36" cy="48"/>
              </a:xfrm>
              <a:custGeom>
                <a:avLst/>
                <a:gdLst>
                  <a:gd name="T0" fmla="*/ 72 w 72"/>
                  <a:gd name="T1" fmla="*/ 0 h 82"/>
                  <a:gd name="T2" fmla="*/ 12 w 72"/>
                  <a:gd name="T3" fmla="*/ 65 h 82"/>
                  <a:gd name="T4" fmla="*/ 0 w 72"/>
                  <a:gd name="T5" fmla="*/ 82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round/>
                <a:headEnd/>
                <a:tailEnd/>
              </a:ln>
            </p:spPr>
            <p:txBody>
              <a:bodyPr/>
              <a:lstStyle/>
              <a:p>
                <a:endParaRPr lang="en-GB" dirty="0"/>
              </a:p>
            </p:txBody>
          </p:sp>
          <p:sp>
            <p:nvSpPr>
              <p:cNvPr id="9439" name="Freeform 230"/>
              <p:cNvSpPr>
                <a:spLocks noChangeAspect="1"/>
              </p:cNvSpPr>
              <p:nvPr/>
            </p:nvSpPr>
            <p:spPr bwMode="auto">
              <a:xfrm flipH="1">
                <a:off x="3501" y="3807"/>
                <a:ext cx="12" cy="9"/>
              </a:xfrm>
              <a:custGeom>
                <a:avLst/>
                <a:gdLst>
                  <a:gd name="T0" fmla="*/ 5 w 24"/>
                  <a:gd name="T1" fmla="*/ 0 h 17"/>
                  <a:gd name="T2" fmla="*/ 0 w 24"/>
                  <a:gd name="T3" fmla="*/ 2 h 17"/>
                  <a:gd name="T4" fmla="*/ 0 w 24"/>
                  <a:gd name="T5" fmla="*/ 12 h 17"/>
                  <a:gd name="T6" fmla="*/ 7 w 24"/>
                  <a:gd name="T7" fmla="*/ 17 h 17"/>
                  <a:gd name="T8" fmla="*/ 17 w 24"/>
                  <a:gd name="T9" fmla="*/ 17 h 17"/>
                  <a:gd name="T10" fmla="*/ 24 w 24"/>
                  <a:gd name="T11" fmla="*/ 12 h 17"/>
                  <a:gd name="T12" fmla="*/ 24 w 24"/>
                  <a:gd name="T13" fmla="*/ 7 h 17"/>
                  <a:gd name="T14" fmla="*/ 24 w 24"/>
                  <a:gd name="T15" fmla="*/ 5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round/>
                <a:headEnd/>
                <a:tailEnd/>
              </a:ln>
            </p:spPr>
            <p:txBody>
              <a:bodyPr/>
              <a:lstStyle/>
              <a:p>
                <a:endParaRPr lang="en-GB" dirty="0"/>
              </a:p>
            </p:txBody>
          </p:sp>
        </p:grpSp>
        <p:sp>
          <p:nvSpPr>
            <p:cNvPr id="9434" name="Freeform 231"/>
            <p:cNvSpPr>
              <a:spLocks noChangeAspect="1"/>
            </p:cNvSpPr>
            <p:nvPr/>
          </p:nvSpPr>
          <p:spPr bwMode="auto">
            <a:xfrm rot="1519606" flipH="1">
              <a:off x="2147" y="2812"/>
              <a:ext cx="221" cy="162"/>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solidFill>
              <a:srgbClr val="FFFF00">
                <a:alpha val="34901"/>
              </a:srgbClr>
            </a:solidFill>
            <a:ln w="1270">
              <a:noFill/>
              <a:round/>
              <a:headEnd/>
              <a:tailEnd/>
            </a:ln>
          </p:spPr>
          <p:txBody>
            <a:bodyPr/>
            <a:lstStyle/>
            <a:p>
              <a:endParaRPr lang="en-GB" dirty="0"/>
            </a:p>
          </p:txBody>
        </p:sp>
        <p:sp>
          <p:nvSpPr>
            <p:cNvPr id="9435" name="Rectangle 232"/>
            <p:cNvSpPr>
              <a:spLocks noChangeArrowheads="1"/>
            </p:cNvSpPr>
            <p:nvPr/>
          </p:nvSpPr>
          <p:spPr bwMode="auto">
            <a:xfrm>
              <a:off x="2224" y="2962"/>
              <a:ext cx="78" cy="136"/>
            </a:xfrm>
            <a:prstGeom prst="rect">
              <a:avLst/>
            </a:prstGeom>
            <a:solidFill>
              <a:srgbClr val="FFFF00">
                <a:alpha val="18823"/>
              </a:srgbClr>
            </a:solidFill>
            <a:ln w="9525">
              <a:noFill/>
              <a:miter lim="800000"/>
              <a:headEnd/>
              <a:tailEnd/>
            </a:ln>
          </p:spPr>
          <p:txBody>
            <a:bodyPr wrap="none" anchor="ctr"/>
            <a:lstStyle/>
            <a:p>
              <a:endParaRPr lang="en-GB" dirty="0"/>
            </a:p>
          </p:txBody>
        </p:sp>
      </p:grpSp>
      <p:grpSp>
        <p:nvGrpSpPr>
          <p:cNvPr id="8" name="Group 233"/>
          <p:cNvGrpSpPr>
            <a:grpSpLocks/>
          </p:cNvGrpSpPr>
          <p:nvPr/>
        </p:nvGrpSpPr>
        <p:grpSpPr bwMode="auto">
          <a:xfrm>
            <a:off x="4168775" y="3840163"/>
            <a:ext cx="357188" cy="444500"/>
            <a:chOff x="2544" y="2598"/>
            <a:chExt cx="225" cy="280"/>
          </a:xfrm>
        </p:grpSpPr>
        <p:sp>
          <p:nvSpPr>
            <p:cNvPr id="9415" name="Freeform 234"/>
            <p:cNvSpPr>
              <a:spLocks noChangeAspect="1"/>
            </p:cNvSpPr>
            <p:nvPr/>
          </p:nvSpPr>
          <p:spPr bwMode="auto">
            <a:xfrm flipH="1">
              <a:off x="2639" y="2746"/>
              <a:ext cx="77" cy="121"/>
            </a:xfrm>
            <a:custGeom>
              <a:avLst/>
              <a:gdLst>
                <a:gd name="T0" fmla="*/ 5 w 161"/>
                <a:gd name="T1" fmla="*/ 77 h 212"/>
                <a:gd name="T2" fmla="*/ 0 w 161"/>
                <a:gd name="T3" fmla="*/ 212 h 212"/>
                <a:gd name="T4" fmla="*/ 161 w 161"/>
                <a:gd name="T5" fmla="*/ 209 h 212"/>
                <a:gd name="T6" fmla="*/ 158 w 161"/>
                <a:gd name="T7" fmla="*/ 70 h 212"/>
                <a:gd name="T8" fmla="*/ 134 w 161"/>
                <a:gd name="T9" fmla="*/ 20 h 212"/>
                <a:gd name="T10" fmla="*/ 46 w 161"/>
                <a:gd name="T11" fmla="*/ 0 h 212"/>
                <a:gd name="T12" fmla="*/ 43 w 161"/>
                <a:gd name="T13" fmla="*/ 0 h 212"/>
                <a:gd name="T14" fmla="*/ 5 w 161"/>
                <a:gd name="T15" fmla="*/ 77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9416" name="Freeform 235"/>
            <p:cNvSpPr>
              <a:spLocks noChangeAspect="1"/>
            </p:cNvSpPr>
            <p:nvPr/>
          </p:nvSpPr>
          <p:spPr bwMode="auto">
            <a:xfrm flipH="1">
              <a:off x="2638" y="2775"/>
              <a:ext cx="76" cy="25"/>
            </a:xfrm>
            <a:custGeom>
              <a:avLst/>
              <a:gdLst>
                <a:gd name="T0" fmla="*/ 158 w 158"/>
                <a:gd name="T1" fmla="*/ 21 h 43"/>
                <a:gd name="T2" fmla="*/ 134 w 158"/>
                <a:gd name="T3" fmla="*/ 5 h 43"/>
                <a:gd name="T4" fmla="*/ 79 w 158"/>
                <a:gd name="T5" fmla="*/ 0 h 43"/>
                <a:gd name="T6" fmla="*/ 21 w 158"/>
                <a:gd name="T7" fmla="*/ 5 h 43"/>
                <a:gd name="T8" fmla="*/ 0 w 158"/>
                <a:gd name="T9" fmla="*/ 21 h 43"/>
                <a:gd name="T10" fmla="*/ 21 w 158"/>
                <a:gd name="T11" fmla="*/ 36 h 43"/>
                <a:gd name="T12" fmla="*/ 79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417" name="Freeform 236"/>
            <p:cNvSpPr>
              <a:spLocks noChangeAspect="1"/>
            </p:cNvSpPr>
            <p:nvPr/>
          </p:nvSpPr>
          <p:spPr bwMode="auto">
            <a:xfrm flipH="1">
              <a:off x="2638" y="2853"/>
              <a:ext cx="76" cy="25"/>
            </a:xfrm>
            <a:custGeom>
              <a:avLst/>
              <a:gdLst>
                <a:gd name="T0" fmla="*/ 158 w 158"/>
                <a:gd name="T1" fmla="*/ 21 h 43"/>
                <a:gd name="T2" fmla="*/ 134 w 158"/>
                <a:gd name="T3" fmla="*/ 4 h 43"/>
                <a:gd name="T4" fmla="*/ 79 w 158"/>
                <a:gd name="T5" fmla="*/ 0 h 43"/>
                <a:gd name="T6" fmla="*/ 21 w 158"/>
                <a:gd name="T7" fmla="*/ 4 h 43"/>
                <a:gd name="T8" fmla="*/ 0 w 158"/>
                <a:gd name="T9" fmla="*/ 21 h 43"/>
                <a:gd name="T10" fmla="*/ 21 w 158"/>
                <a:gd name="T11" fmla="*/ 38 h 43"/>
                <a:gd name="T12" fmla="*/ 79 w 158"/>
                <a:gd name="T13" fmla="*/ 43 h 43"/>
                <a:gd name="T14" fmla="*/ 134 w 158"/>
                <a:gd name="T15" fmla="*/ 38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418" name="Freeform 237"/>
            <p:cNvSpPr>
              <a:spLocks noChangeAspect="1"/>
            </p:cNvSpPr>
            <p:nvPr/>
          </p:nvSpPr>
          <p:spPr bwMode="auto">
            <a:xfrm flipH="1">
              <a:off x="2690" y="2736"/>
              <a:ext cx="26" cy="129"/>
            </a:xfrm>
            <a:custGeom>
              <a:avLst/>
              <a:gdLst>
                <a:gd name="T0" fmla="*/ 0 w 55"/>
                <a:gd name="T1" fmla="*/ 228 h 228"/>
                <a:gd name="T2" fmla="*/ 0 w 55"/>
                <a:gd name="T3" fmla="*/ 91 h 228"/>
                <a:gd name="T4" fmla="*/ 55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round/>
              <a:headEnd/>
              <a:tailEnd/>
            </a:ln>
          </p:spPr>
          <p:txBody>
            <a:bodyPr/>
            <a:lstStyle/>
            <a:p>
              <a:endParaRPr lang="en-GB" dirty="0"/>
            </a:p>
          </p:txBody>
        </p:sp>
        <p:sp>
          <p:nvSpPr>
            <p:cNvPr id="9419" name="Freeform 238"/>
            <p:cNvSpPr>
              <a:spLocks noChangeAspect="1"/>
            </p:cNvSpPr>
            <p:nvPr/>
          </p:nvSpPr>
          <p:spPr bwMode="auto">
            <a:xfrm flipH="1">
              <a:off x="2639" y="2736"/>
              <a:ext cx="26" cy="129"/>
            </a:xfrm>
            <a:custGeom>
              <a:avLst/>
              <a:gdLst>
                <a:gd name="T0" fmla="*/ 53 w 53"/>
                <a:gd name="T1" fmla="*/ 228 h 228"/>
                <a:gd name="T2" fmla="*/ 53 w 53"/>
                <a:gd name="T3" fmla="*/ 228 h 228"/>
                <a:gd name="T4" fmla="*/ 53 w 53"/>
                <a:gd name="T5" fmla="*/ 91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round/>
              <a:headEnd/>
              <a:tailEnd/>
            </a:ln>
          </p:spPr>
          <p:txBody>
            <a:bodyPr/>
            <a:lstStyle/>
            <a:p>
              <a:endParaRPr lang="en-GB" dirty="0"/>
            </a:p>
          </p:txBody>
        </p:sp>
        <p:sp>
          <p:nvSpPr>
            <p:cNvPr id="9420" name="Freeform 239"/>
            <p:cNvSpPr>
              <a:spLocks noChangeAspect="1"/>
            </p:cNvSpPr>
            <p:nvPr/>
          </p:nvSpPr>
          <p:spPr bwMode="auto">
            <a:xfrm flipH="1">
              <a:off x="2548" y="2598"/>
              <a:ext cx="221" cy="162"/>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9421" name="Freeform 240"/>
            <p:cNvSpPr>
              <a:spLocks noChangeAspect="1"/>
            </p:cNvSpPr>
            <p:nvPr/>
          </p:nvSpPr>
          <p:spPr bwMode="auto">
            <a:xfrm flipH="1">
              <a:off x="2625" y="2629"/>
              <a:ext cx="40" cy="31"/>
            </a:xfrm>
            <a:custGeom>
              <a:avLst/>
              <a:gdLst>
                <a:gd name="T0" fmla="*/ 29 w 82"/>
                <a:gd name="T1" fmla="*/ 50 h 55"/>
                <a:gd name="T2" fmla="*/ 2 w 82"/>
                <a:gd name="T3" fmla="*/ 34 h 55"/>
                <a:gd name="T4" fmla="*/ 0 w 82"/>
                <a:gd name="T5" fmla="*/ 12 h 55"/>
                <a:gd name="T6" fmla="*/ 17 w 82"/>
                <a:gd name="T7" fmla="*/ 0 h 55"/>
                <a:gd name="T8" fmla="*/ 50 w 82"/>
                <a:gd name="T9" fmla="*/ 7 h 55"/>
                <a:gd name="T10" fmla="*/ 77 w 82"/>
                <a:gd name="T11" fmla="*/ 24 h 55"/>
                <a:gd name="T12" fmla="*/ 82 w 82"/>
                <a:gd name="T13" fmla="*/ 43 h 55"/>
                <a:gd name="T14" fmla="*/ 60 w 82"/>
                <a:gd name="T15" fmla="*/ 55 h 55"/>
                <a:gd name="T16" fmla="*/ 29 w 82"/>
                <a:gd name="T17" fmla="*/ 5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rgbClr val="C0C0C0"/>
            </a:solidFill>
            <a:ln w="1270">
              <a:solidFill>
                <a:srgbClr val="000000"/>
              </a:solidFill>
              <a:round/>
              <a:headEnd/>
              <a:tailEnd/>
            </a:ln>
          </p:spPr>
          <p:txBody>
            <a:bodyPr/>
            <a:lstStyle/>
            <a:p>
              <a:endParaRPr lang="en-GB" dirty="0"/>
            </a:p>
          </p:txBody>
        </p:sp>
        <p:sp>
          <p:nvSpPr>
            <p:cNvPr id="9422" name="Freeform 241"/>
            <p:cNvSpPr>
              <a:spLocks noChangeAspect="1"/>
            </p:cNvSpPr>
            <p:nvPr/>
          </p:nvSpPr>
          <p:spPr bwMode="auto">
            <a:xfrm flipH="1">
              <a:off x="2665" y="2642"/>
              <a:ext cx="7" cy="58"/>
            </a:xfrm>
            <a:custGeom>
              <a:avLst/>
              <a:gdLst>
                <a:gd name="T0" fmla="*/ 14 w 14"/>
                <a:gd name="T1" fmla="*/ 0 h 101"/>
                <a:gd name="T2" fmla="*/ 7 w 14"/>
                <a:gd name="T3" fmla="*/ 86 h 101"/>
                <a:gd name="T4" fmla="*/ 0 w 14"/>
                <a:gd name="T5" fmla="*/ 101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round/>
              <a:headEnd/>
              <a:tailEnd/>
            </a:ln>
          </p:spPr>
          <p:txBody>
            <a:bodyPr/>
            <a:lstStyle/>
            <a:p>
              <a:endParaRPr lang="en-GB" dirty="0"/>
            </a:p>
          </p:txBody>
        </p:sp>
        <p:sp>
          <p:nvSpPr>
            <p:cNvPr id="9423" name="Freeform 242"/>
            <p:cNvSpPr>
              <a:spLocks noChangeAspect="1"/>
            </p:cNvSpPr>
            <p:nvPr/>
          </p:nvSpPr>
          <p:spPr bwMode="auto">
            <a:xfrm flipH="1">
              <a:off x="2629" y="2657"/>
              <a:ext cx="36" cy="48"/>
            </a:xfrm>
            <a:custGeom>
              <a:avLst/>
              <a:gdLst>
                <a:gd name="T0" fmla="*/ 72 w 72"/>
                <a:gd name="T1" fmla="*/ 0 h 82"/>
                <a:gd name="T2" fmla="*/ 12 w 72"/>
                <a:gd name="T3" fmla="*/ 65 h 82"/>
                <a:gd name="T4" fmla="*/ 0 w 72"/>
                <a:gd name="T5" fmla="*/ 82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round/>
              <a:headEnd/>
              <a:tailEnd/>
            </a:ln>
          </p:spPr>
          <p:txBody>
            <a:bodyPr/>
            <a:lstStyle/>
            <a:p>
              <a:endParaRPr lang="en-GB" dirty="0"/>
            </a:p>
          </p:txBody>
        </p:sp>
        <p:sp>
          <p:nvSpPr>
            <p:cNvPr id="9424" name="Freeform 243"/>
            <p:cNvSpPr>
              <a:spLocks noChangeAspect="1"/>
            </p:cNvSpPr>
            <p:nvPr/>
          </p:nvSpPr>
          <p:spPr bwMode="auto">
            <a:xfrm flipH="1">
              <a:off x="2661" y="2697"/>
              <a:ext cx="12" cy="9"/>
            </a:xfrm>
            <a:custGeom>
              <a:avLst/>
              <a:gdLst>
                <a:gd name="T0" fmla="*/ 5 w 24"/>
                <a:gd name="T1" fmla="*/ 0 h 17"/>
                <a:gd name="T2" fmla="*/ 0 w 24"/>
                <a:gd name="T3" fmla="*/ 2 h 17"/>
                <a:gd name="T4" fmla="*/ 0 w 24"/>
                <a:gd name="T5" fmla="*/ 12 h 17"/>
                <a:gd name="T6" fmla="*/ 7 w 24"/>
                <a:gd name="T7" fmla="*/ 17 h 17"/>
                <a:gd name="T8" fmla="*/ 17 w 24"/>
                <a:gd name="T9" fmla="*/ 17 h 17"/>
                <a:gd name="T10" fmla="*/ 24 w 24"/>
                <a:gd name="T11" fmla="*/ 12 h 17"/>
                <a:gd name="T12" fmla="*/ 24 w 24"/>
                <a:gd name="T13" fmla="*/ 7 h 17"/>
                <a:gd name="T14" fmla="*/ 24 w 24"/>
                <a:gd name="T15" fmla="*/ 5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round/>
              <a:headEnd/>
              <a:tailEnd/>
            </a:ln>
          </p:spPr>
          <p:txBody>
            <a:bodyPr/>
            <a:lstStyle/>
            <a:p>
              <a:endParaRPr lang="en-GB" dirty="0"/>
            </a:p>
          </p:txBody>
        </p:sp>
        <p:sp>
          <p:nvSpPr>
            <p:cNvPr id="9425" name="Freeform 244"/>
            <p:cNvSpPr>
              <a:spLocks noChangeAspect="1"/>
            </p:cNvSpPr>
            <p:nvPr/>
          </p:nvSpPr>
          <p:spPr bwMode="auto">
            <a:xfrm flipH="1">
              <a:off x="2544" y="2598"/>
              <a:ext cx="221" cy="162"/>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solidFill>
              <a:srgbClr val="FFFF00">
                <a:alpha val="41960"/>
              </a:srgbClr>
            </a:solidFill>
            <a:ln w="1270">
              <a:noFill/>
              <a:round/>
              <a:headEnd/>
              <a:tailEnd/>
            </a:ln>
          </p:spPr>
          <p:txBody>
            <a:bodyPr/>
            <a:lstStyle/>
            <a:p>
              <a:endParaRPr lang="en-GB" dirty="0"/>
            </a:p>
          </p:txBody>
        </p:sp>
        <p:sp>
          <p:nvSpPr>
            <p:cNvPr id="9426" name="Rectangle 245"/>
            <p:cNvSpPr>
              <a:spLocks noChangeArrowheads="1"/>
            </p:cNvSpPr>
            <p:nvPr/>
          </p:nvSpPr>
          <p:spPr bwMode="auto">
            <a:xfrm>
              <a:off x="2638" y="2744"/>
              <a:ext cx="78" cy="134"/>
            </a:xfrm>
            <a:prstGeom prst="rect">
              <a:avLst/>
            </a:prstGeom>
            <a:solidFill>
              <a:srgbClr val="FFFF00">
                <a:alpha val="23137"/>
              </a:srgbClr>
            </a:solidFill>
            <a:ln w="9525">
              <a:noFill/>
              <a:miter lim="800000"/>
              <a:headEnd/>
              <a:tailEnd/>
            </a:ln>
          </p:spPr>
          <p:txBody>
            <a:bodyPr wrap="none" anchor="ctr"/>
            <a:lstStyle/>
            <a:p>
              <a:endParaRPr lang="en-GB" dirty="0"/>
            </a:p>
          </p:txBody>
        </p:sp>
      </p:grpSp>
      <p:grpSp>
        <p:nvGrpSpPr>
          <p:cNvPr id="9" name="Group 246"/>
          <p:cNvGrpSpPr>
            <a:grpSpLocks/>
          </p:cNvGrpSpPr>
          <p:nvPr/>
        </p:nvGrpSpPr>
        <p:grpSpPr bwMode="auto">
          <a:xfrm>
            <a:off x="5795963" y="4824413"/>
            <a:ext cx="296862" cy="477837"/>
            <a:chOff x="3276" y="2874"/>
            <a:chExt cx="187" cy="301"/>
          </a:xfrm>
        </p:grpSpPr>
        <p:sp>
          <p:nvSpPr>
            <p:cNvPr id="9403" name="Freeform 247"/>
            <p:cNvSpPr>
              <a:spLocks noChangeAspect="1"/>
            </p:cNvSpPr>
            <p:nvPr/>
          </p:nvSpPr>
          <p:spPr bwMode="auto">
            <a:xfrm flipH="1">
              <a:off x="3351" y="3040"/>
              <a:ext cx="78" cy="121"/>
            </a:xfrm>
            <a:custGeom>
              <a:avLst/>
              <a:gdLst>
                <a:gd name="T0" fmla="*/ 40 w 160"/>
                <a:gd name="T1" fmla="*/ 0 h 216"/>
                <a:gd name="T2" fmla="*/ 0 w 160"/>
                <a:gd name="T3" fmla="*/ 77 h 216"/>
                <a:gd name="T4" fmla="*/ 0 w 160"/>
                <a:gd name="T5" fmla="*/ 216 h 216"/>
                <a:gd name="T6" fmla="*/ 160 w 160"/>
                <a:gd name="T7" fmla="*/ 211 h 216"/>
                <a:gd name="T8" fmla="*/ 153 w 160"/>
                <a:gd name="T9" fmla="*/ 70 h 216"/>
                <a:gd name="T10" fmla="*/ 151 w 160"/>
                <a:gd name="T11" fmla="*/ 51 h 216"/>
                <a:gd name="T12" fmla="*/ 40 w 160"/>
                <a:gd name="T13" fmla="*/ 0 h 216"/>
                <a:gd name="T14" fmla="*/ 0 60000 65536"/>
                <a:gd name="T15" fmla="*/ 0 60000 65536"/>
                <a:gd name="T16" fmla="*/ 0 60000 65536"/>
                <a:gd name="T17" fmla="*/ 0 60000 65536"/>
                <a:gd name="T18" fmla="*/ 0 60000 65536"/>
                <a:gd name="T19" fmla="*/ 0 60000 65536"/>
                <a:gd name="T20" fmla="*/ 0 60000 65536"/>
                <a:gd name="T21" fmla="*/ 0 w 160"/>
                <a:gd name="T22" fmla="*/ 0 h 216"/>
                <a:gd name="T23" fmla="*/ 160 w 16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9404" name="Freeform 248"/>
            <p:cNvSpPr>
              <a:spLocks noChangeAspect="1"/>
            </p:cNvSpPr>
            <p:nvPr/>
          </p:nvSpPr>
          <p:spPr bwMode="auto">
            <a:xfrm flipH="1">
              <a:off x="3351" y="3068"/>
              <a:ext cx="78" cy="25"/>
            </a:xfrm>
            <a:custGeom>
              <a:avLst/>
              <a:gdLst>
                <a:gd name="T0" fmla="*/ 158 w 158"/>
                <a:gd name="T1" fmla="*/ 24 h 45"/>
                <a:gd name="T2" fmla="*/ 134 w 158"/>
                <a:gd name="T3" fmla="*/ 7 h 45"/>
                <a:gd name="T4" fmla="*/ 77 w 158"/>
                <a:gd name="T5" fmla="*/ 0 h 45"/>
                <a:gd name="T6" fmla="*/ 22 w 158"/>
                <a:gd name="T7" fmla="*/ 7 h 45"/>
                <a:gd name="T8" fmla="*/ 0 w 158"/>
                <a:gd name="T9" fmla="*/ 24 h 45"/>
                <a:gd name="T10" fmla="*/ 22 w 158"/>
                <a:gd name="T11" fmla="*/ 40 h 45"/>
                <a:gd name="T12" fmla="*/ 77 w 158"/>
                <a:gd name="T13" fmla="*/ 45 h 45"/>
                <a:gd name="T14" fmla="*/ 134 w 158"/>
                <a:gd name="T15" fmla="*/ 40 h 45"/>
                <a:gd name="T16" fmla="*/ 158 w 158"/>
                <a:gd name="T17" fmla="*/ 2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5"/>
                <a:gd name="T29" fmla="*/ 158 w 15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round/>
              <a:headEnd/>
              <a:tailEnd/>
            </a:ln>
          </p:spPr>
          <p:txBody>
            <a:bodyPr/>
            <a:lstStyle/>
            <a:p>
              <a:endParaRPr lang="en-GB" dirty="0"/>
            </a:p>
          </p:txBody>
        </p:sp>
        <p:sp>
          <p:nvSpPr>
            <p:cNvPr id="9405" name="Freeform 249"/>
            <p:cNvSpPr>
              <a:spLocks noChangeAspect="1"/>
            </p:cNvSpPr>
            <p:nvPr/>
          </p:nvSpPr>
          <p:spPr bwMode="auto">
            <a:xfrm flipH="1">
              <a:off x="3351" y="3147"/>
              <a:ext cx="78" cy="25"/>
            </a:xfrm>
            <a:custGeom>
              <a:avLst/>
              <a:gdLst>
                <a:gd name="T0" fmla="*/ 158 w 158"/>
                <a:gd name="T1" fmla="*/ 21 h 43"/>
                <a:gd name="T2" fmla="*/ 134 w 158"/>
                <a:gd name="T3" fmla="*/ 5 h 43"/>
                <a:gd name="T4" fmla="*/ 77 w 158"/>
                <a:gd name="T5" fmla="*/ 0 h 43"/>
                <a:gd name="T6" fmla="*/ 22 w 158"/>
                <a:gd name="T7" fmla="*/ 5 h 43"/>
                <a:gd name="T8" fmla="*/ 0 w 158"/>
                <a:gd name="T9" fmla="*/ 21 h 43"/>
                <a:gd name="T10" fmla="*/ 22 w 158"/>
                <a:gd name="T11" fmla="*/ 36 h 43"/>
                <a:gd name="T12" fmla="*/ 77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406" name="Freeform 250"/>
            <p:cNvSpPr>
              <a:spLocks noChangeAspect="1"/>
            </p:cNvSpPr>
            <p:nvPr/>
          </p:nvSpPr>
          <p:spPr bwMode="auto">
            <a:xfrm flipH="1">
              <a:off x="3402" y="3029"/>
              <a:ext cx="27" cy="131"/>
            </a:xfrm>
            <a:custGeom>
              <a:avLst/>
              <a:gdLst>
                <a:gd name="T0" fmla="*/ 0 w 53"/>
                <a:gd name="T1" fmla="*/ 228 h 228"/>
                <a:gd name="T2" fmla="*/ 0 w 53"/>
                <a:gd name="T3" fmla="*/ 92 h 228"/>
                <a:gd name="T4" fmla="*/ 53 w 53"/>
                <a:gd name="T5" fmla="*/ 0 h 228"/>
                <a:gd name="T6" fmla="*/ 0 60000 65536"/>
                <a:gd name="T7" fmla="*/ 0 60000 65536"/>
                <a:gd name="T8" fmla="*/ 0 60000 65536"/>
                <a:gd name="T9" fmla="*/ 0 w 53"/>
                <a:gd name="T10" fmla="*/ 0 h 228"/>
                <a:gd name="T11" fmla="*/ 53 w 53"/>
                <a:gd name="T12" fmla="*/ 228 h 228"/>
              </a:gdLst>
              <a:ahLst/>
              <a:cxnLst>
                <a:cxn ang="T6">
                  <a:pos x="T0" y="T1"/>
                </a:cxn>
                <a:cxn ang="T7">
                  <a:pos x="T2" y="T3"/>
                </a:cxn>
                <a:cxn ang="T8">
                  <a:pos x="T4" y="T5"/>
                </a:cxn>
              </a:cxnLst>
              <a:rect l="T9" t="T10" r="T11" b="T12"/>
              <a:pathLst>
                <a:path w="53" h="228">
                  <a:moveTo>
                    <a:pt x="0" y="228"/>
                  </a:moveTo>
                  <a:lnTo>
                    <a:pt x="0" y="92"/>
                  </a:lnTo>
                  <a:lnTo>
                    <a:pt x="53" y="0"/>
                  </a:lnTo>
                </a:path>
              </a:pathLst>
            </a:custGeom>
            <a:noFill/>
            <a:ln w="1270">
              <a:solidFill>
                <a:srgbClr val="000000"/>
              </a:solidFill>
              <a:round/>
              <a:headEnd/>
              <a:tailEnd/>
            </a:ln>
          </p:spPr>
          <p:txBody>
            <a:bodyPr/>
            <a:lstStyle/>
            <a:p>
              <a:endParaRPr lang="en-GB" dirty="0"/>
            </a:p>
          </p:txBody>
        </p:sp>
        <p:sp>
          <p:nvSpPr>
            <p:cNvPr id="9407" name="Freeform 251"/>
            <p:cNvSpPr>
              <a:spLocks noChangeAspect="1"/>
            </p:cNvSpPr>
            <p:nvPr/>
          </p:nvSpPr>
          <p:spPr bwMode="auto">
            <a:xfrm flipH="1">
              <a:off x="3351" y="3029"/>
              <a:ext cx="25" cy="131"/>
            </a:xfrm>
            <a:custGeom>
              <a:avLst/>
              <a:gdLst>
                <a:gd name="T0" fmla="*/ 50 w 50"/>
                <a:gd name="T1" fmla="*/ 228 h 228"/>
                <a:gd name="T2" fmla="*/ 50 w 50"/>
                <a:gd name="T3" fmla="*/ 228 h 228"/>
                <a:gd name="T4" fmla="*/ 50 w 50"/>
                <a:gd name="T5" fmla="*/ 92 h 228"/>
                <a:gd name="T6" fmla="*/ 0 w 50"/>
                <a:gd name="T7" fmla="*/ 0 h 228"/>
                <a:gd name="T8" fmla="*/ 0 60000 65536"/>
                <a:gd name="T9" fmla="*/ 0 60000 65536"/>
                <a:gd name="T10" fmla="*/ 0 60000 65536"/>
                <a:gd name="T11" fmla="*/ 0 60000 65536"/>
                <a:gd name="T12" fmla="*/ 0 w 50"/>
                <a:gd name="T13" fmla="*/ 0 h 228"/>
                <a:gd name="T14" fmla="*/ 50 w 50"/>
                <a:gd name="T15" fmla="*/ 228 h 228"/>
              </a:gdLst>
              <a:ahLst/>
              <a:cxnLst>
                <a:cxn ang="T8">
                  <a:pos x="T0" y="T1"/>
                </a:cxn>
                <a:cxn ang="T9">
                  <a:pos x="T2" y="T3"/>
                </a:cxn>
                <a:cxn ang="T10">
                  <a:pos x="T4" y="T5"/>
                </a:cxn>
                <a:cxn ang="T11">
                  <a:pos x="T6" y="T7"/>
                </a:cxn>
              </a:cxnLst>
              <a:rect l="T12" t="T13" r="T14" b="T15"/>
              <a:pathLst>
                <a:path w="50" h="228">
                  <a:moveTo>
                    <a:pt x="50" y="228"/>
                  </a:moveTo>
                  <a:lnTo>
                    <a:pt x="50" y="228"/>
                  </a:lnTo>
                  <a:lnTo>
                    <a:pt x="50" y="92"/>
                  </a:lnTo>
                  <a:lnTo>
                    <a:pt x="0" y="0"/>
                  </a:lnTo>
                </a:path>
              </a:pathLst>
            </a:custGeom>
            <a:noFill/>
            <a:ln w="1270">
              <a:solidFill>
                <a:srgbClr val="000000"/>
              </a:solidFill>
              <a:round/>
              <a:headEnd/>
              <a:tailEnd/>
            </a:ln>
          </p:spPr>
          <p:txBody>
            <a:bodyPr/>
            <a:lstStyle/>
            <a:p>
              <a:endParaRPr lang="en-GB" dirty="0"/>
            </a:p>
          </p:txBody>
        </p:sp>
        <p:sp>
          <p:nvSpPr>
            <p:cNvPr id="9408" name="Freeform 252"/>
            <p:cNvSpPr>
              <a:spLocks noChangeAspect="1"/>
            </p:cNvSpPr>
            <p:nvPr/>
          </p:nvSpPr>
          <p:spPr bwMode="auto">
            <a:xfrm flipH="1">
              <a:off x="3276" y="2874"/>
              <a:ext cx="187" cy="198"/>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9409" name="Freeform 253"/>
            <p:cNvSpPr>
              <a:spLocks noChangeAspect="1"/>
            </p:cNvSpPr>
            <p:nvPr/>
          </p:nvSpPr>
          <p:spPr bwMode="auto">
            <a:xfrm flipH="1">
              <a:off x="3332" y="2967"/>
              <a:ext cx="52" cy="28"/>
            </a:xfrm>
            <a:custGeom>
              <a:avLst/>
              <a:gdLst>
                <a:gd name="T0" fmla="*/ 108 w 108"/>
                <a:gd name="T1" fmla="*/ 0 h 48"/>
                <a:gd name="T2" fmla="*/ 17 w 108"/>
                <a:gd name="T3" fmla="*/ 36 h 48"/>
                <a:gd name="T4" fmla="*/ 0 w 108"/>
                <a:gd name="T5" fmla="*/ 48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108" y="0"/>
                  </a:moveTo>
                  <a:lnTo>
                    <a:pt x="17" y="36"/>
                  </a:lnTo>
                  <a:lnTo>
                    <a:pt x="0" y="48"/>
                  </a:lnTo>
                </a:path>
              </a:pathLst>
            </a:custGeom>
            <a:noFill/>
            <a:ln w="1270">
              <a:solidFill>
                <a:srgbClr val="000000"/>
              </a:solidFill>
              <a:round/>
              <a:headEnd/>
              <a:tailEnd/>
            </a:ln>
          </p:spPr>
          <p:txBody>
            <a:bodyPr/>
            <a:lstStyle/>
            <a:p>
              <a:endParaRPr lang="en-GB" dirty="0"/>
            </a:p>
          </p:txBody>
        </p:sp>
        <p:sp>
          <p:nvSpPr>
            <p:cNvPr id="9410" name="Freeform 254"/>
            <p:cNvSpPr>
              <a:spLocks noChangeAspect="1"/>
            </p:cNvSpPr>
            <p:nvPr/>
          </p:nvSpPr>
          <p:spPr bwMode="auto">
            <a:xfrm flipH="1">
              <a:off x="3360" y="2936"/>
              <a:ext cx="29" cy="52"/>
            </a:xfrm>
            <a:custGeom>
              <a:avLst/>
              <a:gdLst>
                <a:gd name="T0" fmla="*/ 60 w 60"/>
                <a:gd name="T1" fmla="*/ 0 h 91"/>
                <a:gd name="T2" fmla="*/ 12 w 60"/>
                <a:gd name="T3" fmla="*/ 81 h 91"/>
                <a:gd name="T4" fmla="*/ 0 w 60"/>
                <a:gd name="T5" fmla="*/ 91 h 91"/>
                <a:gd name="T6" fmla="*/ 0 60000 65536"/>
                <a:gd name="T7" fmla="*/ 0 60000 65536"/>
                <a:gd name="T8" fmla="*/ 0 60000 65536"/>
                <a:gd name="T9" fmla="*/ 0 w 60"/>
                <a:gd name="T10" fmla="*/ 0 h 91"/>
                <a:gd name="T11" fmla="*/ 60 w 60"/>
                <a:gd name="T12" fmla="*/ 91 h 91"/>
              </a:gdLst>
              <a:ahLst/>
              <a:cxnLst>
                <a:cxn ang="T6">
                  <a:pos x="T0" y="T1"/>
                </a:cxn>
                <a:cxn ang="T7">
                  <a:pos x="T2" y="T3"/>
                </a:cxn>
                <a:cxn ang="T8">
                  <a:pos x="T4" y="T5"/>
                </a:cxn>
              </a:cxnLst>
              <a:rect l="T9" t="T10" r="T11" b="T12"/>
              <a:pathLst>
                <a:path w="60" h="91">
                  <a:moveTo>
                    <a:pt x="60" y="0"/>
                  </a:moveTo>
                  <a:lnTo>
                    <a:pt x="12" y="81"/>
                  </a:lnTo>
                  <a:lnTo>
                    <a:pt x="0" y="91"/>
                  </a:lnTo>
                </a:path>
              </a:pathLst>
            </a:custGeom>
            <a:noFill/>
            <a:ln w="1270">
              <a:solidFill>
                <a:srgbClr val="000000"/>
              </a:solidFill>
              <a:round/>
              <a:headEnd/>
              <a:tailEnd/>
            </a:ln>
          </p:spPr>
          <p:txBody>
            <a:bodyPr/>
            <a:lstStyle/>
            <a:p>
              <a:endParaRPr lang="en-GB" dirty="0"/>
            </a:p>
          </p:txBody>
        </p:sp>
        <p:sp>
          <p:nvSpPr>
            <p:cNvPr id="9411" name="Freeform 255"/>
            <p:cNvSpPr>
              <a:spLocks noChangeAspect="1"/>
            </p:cNvSpPr>
            <p:nvPr/>
          </p:nvSpPr>
          <p:spPr bwMode="auto">
            <a:xfrm flipH="1">
              <a:off x="3325" y="2930"/>
              <a:ext cx="35" cy="36"/>
            </a:xfrm>
            <a:custGeom>
              <a:avLst/>
              <a:gdLst>
                <a:gd name="T0" fmla="*/ 17 w 72"/>
                <a:gd name="T1" fmla="*/ 51 h 63"/>
                <a:gd name="T2" fmla="*/ 0 w 72"/>
                <a:gd name="T3" fmla="*/ 27 h 63"/>
                <a:gd name="T4" fmla="*/ 5 w 72"/>
                <a:gd name="T5" fmla="*/ 7 h 63"/>
                <a:gd name="T6" fmla="*/ 27 w 72"/>
                <a:gd name="T7" fmla="*/ 0 h 63"/>
                <a:gd name="T8" fmla="*/ 56 w 72"/>
                <a:gd name="T9" fmla="*/ 17 h 63"/>
                <a:gd name="T10" fmla="*/ 72 w 72"/>
                <a:gd name="T11" fmla="*/ 41 h 63"/>
                <a:gd name="T12" fmla="*/ 68 w 72"/>
                <a:gd name="T13" fmla="*/ 58 h 63"/>
                <a:gd name="T14" fmla="*/ 46 w 72"/>
                <a:gd name="T15" fmla="*/ 63 h 63"/>
                <a:gd name="T16" fmla="*/ 17 w 72"/>
                <a:gd name="T17" fmla="*/ 5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3"/>
                <a:gd name="T29" fmla="*/ 72 w 7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round/>
              <a:headEnd/>
              <a:tailEnd/>
            </a:ln>
          </p:spPr>
          <p:txBody>
            <a:bodyPr/>
            <a:lstStyle/>
            <a:p>
              <a:endParaRPr lang="en-GB" dirty="0"/>
            </a:p>
          </p:txBody>
        </p:sp>
        <p:sp>
          <p:nvSpPr>
            <p:cNvPr id="9412" name="Freeform 256"/>
            <p:cNvSpPr>
              <a:spLocks noChangeAspect="1"/>
            </p:cNvSpPr>
            <p:nvPr/>
          </p:nvSpPr>
          <p:spPr bwMode="auto">
            <a:xfrm flipH="1">
              <a:off x="3381" y="2985"/>
              <a:ext cx="12" cy="12"/>
            </a:xfrm>
            <a:custGeom>
              <a:avLst/>
              <a:gdLst>
                <a:gd name="T0" fmla="*/ 10 w 24"/>
                <a:gd name="T1" fmla="*/ 0 h 22"/>
                <a:gd name="T2" fmla="*/ 3 w 24"/>
                <a:gd name="T3" fmla="*/ 3 h 22"/>
                <a:gd name="T4" fmla="*/ 0 w 24"/>
                <a:gd name="T5" fmla="*/ 10 h 22"/>
                <a:gd name="T6" fmla="*/ 3 w 24"/>
                <a:gd name="T7" fmla="*/ 19 h 22"/>
                <a:gd name="T8" fmla="*/ 10 w 24"/>
                <a:gd name="T9" fmla="*/ 22 h 22"/>
                <a:gd name="T10" fmla="*/ 19 w 24"/>
                <a:gd name="T11" fmla="*/ 19 h 22"/>
                <a:gd name="T12" fmla="*/ 24 w 24"/>
                <a:gd name="T13" fmla="*/ 15 h 22"/>
                <a:gd name="T14" fmla="*/ 24 w 24"/>
                <a:gd name="T15" fmla="*/ 12 h 2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2"/>
                <a:gd name="T26" fmla="*/ 24 w 2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round/>
              <a:headEnd/>
              <a:tailEnd/>
            </a:ln>
          </p:spPr>
          <p:txBody>
            <a:bodyPr/>
            <a:lstStyle/>
            <a:p>
              <a:endParaRPr lang="en-GB" dirty="0"/>
            </a:p>
          </p:txBody>
        </p:sp>
        <p:sp>
          <p:nvSpPr>
            <p:cNvPr id="9413" name="Rectangle 257"/>
            <p:cNvSpPr>
              <a:spLocks noChangeArrowheads="1"/>
            </p:cNvSpPr>
            <p:nvPr/>
          </p:nvSpPr>
          <p:spPr bwMode="auto">
            <a:xfrm>
              <a:off x="3348" y="3047"/>
              <a:ext cx="78" cy="128"/>
            </a:xfrm>
            <a:prstGeom prst="rect">
              <a:avLst/>
            </a:prstGeom>
            <a:solidFill>
              <a:srgbClr val="FFFF00">
                <a:alpha val="23137"/>
              </a:srgbClr>
            </a:solidFill>
            <a:ln w="9525">
              <a:noFill/>
              <a:miter lim="800000"/>
              <a:headEnd/>
              <a:tailEnd/>
            </a:ln>
          </p:spPr>
          <p:txBody>
            <a:bodyPr wrap="none" anchor="ctr"/>
            <a:lstStyle/>
            <a:p>
              <a:endParaRPr lang="en-GB" dirty="0"/>
            </a:p>
          </p:txBody>
        </p:sp>
        <p:sp>
          <p:nvSpPr>
            <p:cNvPr id="9414" name="Freeform 258"/>
            <p:cNvSpPr>
              <a:spLocks noChangeAspect="1"/>
            </p:cNvSpPr>
            <p:nvPr/>
          </p:nvSpPr>
          <p:spPr bwMode="auto">
            <a:xfrm flipH="1">
              <a:off x="3276" y="2875"/>
              <a:ext cx="187" cy="198"/>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solidFill>
              <a:srgbClr val="FFFF00">
                <a:alpha val="30196"/>
              </a:srgbClr>
            </a:solidFill>
            <a:ln w="1270">
              <a:noFill/>
              <a:round/>
              <a:headEnd/>
              <a:tailEnd/>
            </a:ln>
          </p:spPr>
          <p:txBody>
            <a:bodyPr/>
            <a:lstStyle/>
            <a:p>
              <a:endParaRPr lang="en-GB" dirty="0"/>
            </a:p>
          </p:txBody>
        </p:sp>
      </p:grpSp>
      <p:grpSp>
        <p:nvGrpSpPr>
          <p:cNvPr id="10" name="Group 259"/>
          <p:cNvGrpSpPr>
            <a:grpSpLocks/>
          </p:cNvGrpSpPr>
          <p:nvPr/>
        </p:nvGrpSpPr>
        <p:grpSpPr bwMode="auto">
          <a:xfrm>
            <a:off x="6735763" y="3840163"/>
            <a:ext cx="296862" cy="477837"/>
            <a:chOff x="3276" y="2874"/>
            <a:chExt cx="187" cy="301"/>
          </a:xfrm>
        </p:grpSpPr>
        <p:sp>
          <p:nvSpPr>
            <p:cNvPr id="9391" name="Freeform 260"/>
            <p:cNvSpPr>
              <a:spLocks noChangeAspect="1"/>
            </p:cNvSpPr>
            <p:nvPr/>
          </p:nvSpPr>
          <p:spPr bwMode="auto">
            <a:xfrm flipH="1">
              <a:off x="3351" y="3040"/>
              <a:ext cx="78" cy="121"/>
            </a:xfrm>
            <a:custGeom>
              <a:avLst/>
              <a:gdLst>
                <a:gd name="T0" fmla="*/ 40 w 160"/>
                <a:gd name="T1" fmla="*/ 0 h 216"/>
                <a:gd name="T2" fmla="*/ 0 w 160"/>
                <a:gd name="T3" fmla="*/ 77 h 216"/>
                <a:gd name="T4" fmla="*/ 0 w 160"/>
                <a:gd name="T5" fmla="*/ 216 h 216"/>
                <a:gd name="T6" fmla="*/ 160 w 160"/>
                <a:gd name="T7" fmla="*/ 211 h 216"/>
                <a:gd name="T8" fmla="*/ 153 w 160"/>
                <a:gd name="T9" fmla="*/ 70 h 216"/>
                <a:gd name="T10" fmla="*/ 151 w 160"/>
                <a:gd name="T11" fmla="*/ 51 h 216"/>
                <a:gd name="T12" fmla="*/ 40 w 160"/>
                <a:gd name="T13" fmla="*/ 0 h 216"/>
                <a:gd name="T14" fmla="*/ 0 60000 65536"/>
                <a:gd name="T15" fmla="*/ 0 60000 65536"/>
                <a:gd name="T16" fmla="*/ 0 60000 65536"/>
                <a:gd name="T17" fmla="*/ 0 60000 65536"/>
                <a:gd name="T18" fmla="*/ 0 60000 65536"/>
                <a:gd name="T19" fmla="*/ 0 60000 65536"/>
                <a:gd name="T20" fmla="*/ 0 60000 65536"/>
                <a:gd name="T21" fmla="*/ 0 w 160"/>
                <a:gd name="T22" fmla="*/ 0 h 216"/>
                <a:gd name="T23" fmla="*/ 160 w 16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9392" name="Freeform 261"/>
            <p:cNvSpPr>
              <a:spLocks noChangeAspect="1"/>
            </p:cNvSpPr>
            <p:nvPr/>
          </p:nvSpPr>
          <p:spPr bwMode="auto">
            <a:xfrm flipH="1">
              <a:off x="3351" y="3068"/>
              <a:ext cx="78" cy="25"/>
            </a:xfrm>
            <a:custGeom>
              <a:avLst/>
              <a:gdLst>
                <a:gd name="T0" fmla="*/ 158 w 158"/>
                <a:gd name="T1" fmla="*/ 24 h 45"/>
                <a:gd name="T2" fmla="*/ 134 w 158"/>
                <a:gd name="T3" fmla="*/ 7 h 45"/>
                <a:gd name="T4" fmla="*/ 77 w 158"/>
                <a:gd name="T5" fmla="*/ 0 h 45"/>
                <a:gd name="T6" fmla="*/ 22 w 158"/>
                <a:gd name="T7" fmla="*/ 7 h 45"/>
                <a:gd name="T8" fmla="*/ 0 w 158"/>
                <a:gd name="T9" fmla="*/ 24 h 45"/>
                <a:gd name="T10" fmla="*/ 22 w 158"/>
                <a:gd name="T11" fmla="*/ 40 h 45"/>
                <a:gd name="T12" fmla="*/ 77 w 158"/>
                <a:gd name="T13" fmla="*/ 45 h 45"/>
                <a:gd name="T14" fmla="*/ 134 w 158"/>
                <a:gd name="T15" fmla="*/ 40 h 45"/>
                <a:gd name="T16" fmla="*/ 158 w 158"/>
                <a:gd name="T17" fmla="*/ 2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5"/>
                <a:gd name="T29" fmla="*/ 158 w 15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round/>
              <a:headEnd/>
              <a:tailEnd/>
            </a:ln>
          </p:spPr>
          <p:txBody>
            <a:bodyPr/>
            <a:lstStyle/>
            <a:p>
              <a:endParaRPr lang="en-GB" dirty="0"/>
            </a:p>
          </p:txBody>
        </p:sp>
        <p:sp>
          <p:nvSpPr>
            <p:cNvPr id="9393" name="Freeform 262"/>
            <p:cNvSpPr>
              <a:spLocks noChangeAspect="1"/>
            </p:cNvSpPr>
            <p:nvPr/>
          </p:nvSpPr>
          <p:spPr bwMode="auto">
            <a:xfrm flipH="1">
              <a:off x="3351" y="3147"/>
              <a:ext cx="78" cy="25"/>
            </a:xfrm>
            <a:custGeom>
              <a:avLst/>
              <a:gdLst>
                <a:gd name="T0" fmla="*/ 158 w 158"/>
                <a:gd name="T1" fmla="*/ 21 h 43"/>
                <a:gd name="T2" fmla="*/ 134 w 158"/>
                <a:gd name="T3" fmla="*/ 5 h 43"/>
                <a:gd name="T4" fmla="*/ 77 w 158"/>
                <a:gd name="T5" fmla="*/ 0 h 43"/>
                <a:gd name="T6" fmla="*/ 22 w 158"/>
                <a:gd name="T7" fmla="*/ 5 h 43"/>
                <a:gd name="T8" fmla="*/ 0 w 158"/>
                <a:gd name="T9" fmla="*/ 21 h 43"/>
                <a:gd name="T10" fmla="*/ 22 w 158"/>
                <a:gd name="T11" fmla="*/ 36 h 43"/>
                <a:gd name="T12" fmla="*/ 77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9394" name="Freeform 263"/>
            <p:cNvSpPr>
              <a:spLocks noChangeAspect="1"/>
            </p:cNvSpPr>
            <p:nvPr/>
          </p:nvSpPr>
          <p:spPr bwMode="auto">
            <a:xfrm flipH="1">
              <a:off x="3402" y="3029"/>
              <a:ext cx="27" cy="131"/>
            </a:xfrm>
            <a:custGeom>
              <a:avLst/>
              <a:gdLst>
                <a:gd name="T0" fmla="*/ 0 w 53"/>
                <a:gd name="T1" fmla="*/ 228 h 228"/>
                <a:gd name="T2" fmla="*/ 0 w 53"/>
                <a:gd name="T3" fmla="*/ 92 h 228"/>
                <a:gd name="T4" fmla="*/ 53 w 53"/>
                <a:gd name="T5" fmla="*/ 0 h 228"/>
                <a:gd name="T6" fmla="*/ 0 60000 65536"/>
                <a:gd name="T7" fmla="*/ 0 60000 65536"/>
                <a:gd name="T8" fmla="*/ 0 60000 65536"/>
                <a:gd name="T9" fmla="*/ 0 w 53"/>
                <a:gd name="T10" fmla="*/ 0 h 228"/>
                <a:gd name="T11" fmla="*/ 53 w 53"/>
                <a:gd name="T12" fmla="*/ 228 h 228"/>
              </a:gdLst>
              <a:ahLst/>
              <a:cxnLst>
                <a:cxn ang="T6">
                  <a:pos x="T0" y="T1"/>
                </a:cxn>
                <a:cxn ang="T7">
                  <a:pos x="T2" y="T3"/>
                </a:cxn>
                <a:cxn ang="T8">
                  <a:pos x="T4" y="T5"/>
                </a:cxn>
              </a:cxnLst>
              <a:rect l="T9" t="T10" r="T11" b="T12"/>
              <a:pathLst>
                <a:path w="53" h="228">
                  <a:moveTo>
                    <a:pt x="0" y="228"/>
                  </a:moveTo>
                  <a:lnTo>
                    <a:pt x="0" y="92"/>
                  </a:lnTo>
                  <a:lnTo>
                    <a:pt x="53" y="0"/>
                  </a:lnTo>
                </a:path>
              </a:pathLst>
            </a:custGeom>
            <a:noFill/>
            <a:ln w="1270">
              <a:solidFill>
                <a:srgbClr val="000000"/>
              </a:solidFill>
              <a:round/>
              <a:headEnd/>
              <a:tailEnd/>
            </a:ln>
          </p:spPr>
          <p:txBody>
            <a:bodyPr/>
            <a:lstStyle/>
            <a:p>
              <a:endParaRPr lang="en-GB" dirty="0"/>
            </a:p>
          </p:txBody>
        </p:sp>
        <p:sp>
          <p:nvSpPr>
            <p:cNvPr id="9395" name="Freeform 264"/>
            <p:cNvSpPr>
              <a:spLocks noChangeAspect="1"/>
            </p:cNvSpPr>
            <p:nvPr/>
          </p:nvSpPr>
          <p:spPr bwMode="auto">
            <a:xfrm flipH="1">
              <a:off x="3351" y="3029"/>
              <a:ext cx="25" cy="131"/>
            </a:xfrm>
            <a:custGeom>
              <a:avLst/>
              <a:gdLst>
                <a:gd name="T0" fmla="*/ 50 w 50"/>
                <a:gd name="T1" fmla="*/ 228 h 228"/>
                <a:gd name="T2" fmla="*/ 50 w 50"/>
                <a:gd name="T3" fmla="*/ 228 h 228"/>
                <a:gd name="T4" fmla="*/ 50 w 50"/>
                <a:gd name="T5" fmla="*/ 92 h 228"/>
                <a:gd name="T6" fmla="*/ 0 w 50"/>
                <a:gd name="T7" fmla="*/ 0 h 228"/>
                <a:gd name="T8" fmla="*/ 0 60000 65536"/>
                <a:gd name="T9" fmla="*/ 0 60000 65536"/>
                <a:gd name="T10" fmla="*/ 0 60000 65536"/>
                <a:gd name="T11" fmla="*/ 0 60000 65536"/>
                <a:gd name="T12" fmla="*/ 0 w 50"/>
                <a:gd name="T13" fmla="*/ 0 h 228"/>
                <a:gd name="T14" fmla="*/ 50 w 50"/>
                <a:gd name="T15" fmla="*/ 228 h 228"/>
              </a:gdLst>
              <a:ahLst/>
              <a:cxnLst>
                <a:cxn ang="T8">
                  <a:pos x="T0" y="T1"/>
                </a:cxn>
                <a:cxn ang="T9">
                  <a:pos x="T2" y="T3"/>
                </a:cxn>
                <a:cxn ang="T10">
                  <a:pos x="T4" y="T5"/>
                </a:cxn>
                <a:cxn ang="T11">
                  <a:pos x="T6" y="T7"/>
                </a:cxn>
              </a:cxnLst>
              <a:rect l="T12" t="T13" r="T14" b="T15"/>
              <a:pathLst>
                <a:path w="50" h="228">
                  <a:moveTo>
                    <a:pt x="50" y="228"/>
                  </a:moveTo>
                  <a:lnTo>
                    <a:pt x="50" y="228"/>
                  </a:lnTo>
                  <a:lnTo>
                    <a:pt x="50" y="92"/>
                  </a:lnTo>
                  <a:lnTo>
                    <a:pt x="0" y="0"/>
                  </a:lnTo>
                </a:path>
              </a:pathLst>
            </a:custGeom>
            <a:noFill/>
            <a:ln w="1270">
              <a:solidFill>
                <a:srgbClr val="000000"/>
              </a:solidFill>
              <a:round/>
              <a:headEnd/>
              <a:tailEnd/>
            </a:ln>
          </p:spPr>
          <p:txBody>
            <a:bodyPr/>
            <a:lstStyle/>
            <a:p>
              <a:endParaRPr lang="en-GB" dirty="0"/>
            </a:p>
          </p:txBody>
        </p:sp>
        <p:sp>
          <p:nvSpPr>
            <p:cNvPr id="9396" name="Freeform 265"/>
            <p:cNvSpPr>
              <a:spLocks noChangeAspect="1"/>
            </p:cNvSpPr>
            <p:nvPr/>
          </p:nvSpPr>
          <p:spPr bwMode="auto">
            <a:xfrm flipH="1">
              <a:off x="3276" y="2874"/>
              <a:ext cx="187" cy="198"/>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9397" name="Freeform 266"/>
            <p:cNvSpPr>
              <a:spLocks noChangeAspect="1"/>
            </p:cNvSpPr>
            <p:nvPr/>
          </p:nvSpPr>
          <p:spPr bwMode="auto">
            <a:xfrm flipH="1">
              <a:off x="3332" y="2967"/>
              <a:ext cx="52" cy="28"/>
            </a:xfrm>
            <a:custGeom>
              <a:avLst/>
              <a:gdLst>
                <a:gd name="T0" fmla="*/ 108 w 108"/>
                <a:gd name="T1" fmla="*/ 0 h 48"/>
                <a:gd name="T2" fmla="*/ 17 w 108"/>
                <a:gd name="T3" fmla="*/ 36 h 48"/>
                <a:gd name="T4" fmla="*/ 0 w 108"/>
                <a:gd name="T5" fmla="*/ 48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108" y="0"/>
                  </a:moveTo>
                  <a:lnTo>
                    <a:pt x="17" y="36"/>
                  </a:lnTo>
                  <a:lnTo>
                    <a:pt x="0" y="48"/>
                  </a:lnTo>
                </a:path>
              </a:pathLst>
            </a:custGeom>
            <a:noFill/>
            <a:ln w="1270">
              <a:solidFill>
                <a:srgbClr val="000000"/>
              </a:solidFill>
              <a:round/>
              <a:headEnd/>
              <a:tailEnd/>
            </a:ln>
          </p:spPr>
          <p:txBody>
            <a:bodyPr/>
            <a:lstStyle/>
            <a:p>
              <a:endParaRPr lang="en-GB" dirty="0"/>
            </a:p>
          </p:txBody>
        </p:sp>
        <p:sp>
          <p:nvSpPr>
            <p:cNvPr id="9398" name="Freeform 267"/>
            <p:cNvSpPr>
              <a:spLocks noChangeAspect="1"/>
            </p:cNvSpPr>
            <p:nvPr/>
          </p:nvSpPr>
          <p:spPr bwMode="auto">
            <a:xfrm flipH="1">
              <a:off x="3360" y="2936"/>
              <a:ext cx="29" cy="52"/>
            </a:xfrm>
            <a:custGeom>
              <a:avLst/>
              <a:gdLst>
                <a:gd name="T0" fmla="*/ 60 w 60"/>
                <a:gd name="T1" fmla="*/ 0 h 91"/>
                <a:gd name="T2" fmla="*/ 12 w 60"/>
                <a:gd name="T3" fmla="*/ 81 h 91"/>
                <a:gd name="T4" fmla="*/ 0 w 60"/>
                <a:gd name="T5" fmla="*/ 91 h 91"/>
                <a:gd name="T6" fmla="*/ 0 60000 65536"/>
                <a:gd name="T7" fmla="*/ 0 60000 65536"/>
                <a:gd name="T8" fmla="*/ 0 60000 65536"/>
                <a:gd name="T9" fmla="*/ 0 w 60"/>
                <a:gd name="T10" fmla="*/ 0 h 91"/>
                <a:gd name="T11" fmla="*/ 60 w 60"/>
                <a:gd name="T12" fmla="*/ 91 h 91"/>
              </a:gdLst>
              <a:ahLst/>
              <a:cxnLst>
                <a:cxn ang="T6">
                  <a:pos x="T0" y="T1"/>
                </a:cxn>
                <a:cxn ang="T7">
                  <a:pos x="T2" y="T3"/>
                </a:cxn>
                <a:cxn ang="T8">
                  <a:pos x="T4" y="T5"/>
                </a:cxn>
              </a:cxnLst>
              <a:rect l="T9" t="T10" r="T11" b="T12"/>
              <a:pathLst>
                <a:path w="60" h="91">
                  <a:moveTo>
                    <a:pt x="60" y="0"/>
                  </a:moveTo>
                  <a:lnTo>
                    <a:pt x="12" y="81"/>
                  </a:lnTo>
                  <a:lnTo>
                    <a:pt x="0" y="91"/>
                  </a:lnTo>
                </a:path>
              </a:pathLst>
            </a:custGeom>
            <a:noFill/>
            <a:ln w="1270">
              <a:solidFill>
                <a:srgbClr val="000000"/>
              </a:solidFill>
              <a:round/>
              <a:headEnd/>
              <a:tailEnd/>
            </a:ln>
          </p:spPr>
          <p:txBody>
            <a:bodyPr/>
            <a:lstStyle/>
            <a:p>
              <a:endParaRPr lang="en-GB" dirty="0"/>
            </a:p>
          </p:txBody>
        </p:sp>
        <p:sp>
          <p:nvSpPr>
            <p:cNvPr id="9399" name="Freeform 268"/>
            <p:cNvSpPr>
              <a:spLocks noChangeAspect="1"/>
            </p:cNvSpPr>
            <p:nvPr/>
          </p:nvSpPr>
          <p:spPr bwMode="auto">
            <a:xfrm flipH="1">
              <a:off x="3325" y="2930"/>
              <a:ext cx="35" cy="36"/>
            </a:xfrm>
            <a:custGeom>
              <a:avLst/>
              <a:gdLst>
                <a:gd name="T0" fmla="*/ 17 w 72"/>
                <a:gd name="T1" fmla="*/ 51 h 63"/>
                <a:gd name="T2" fmla="*/ 0 w 72"/>
                <a:gd name="T3" fmla="*/ 27 h 63"/>
                <a:gd name="T4" fmla="*/ 5 w 72"/>
                <a:gd name="T5" fmla="*/ 7 h 63"/>
                <a:gd name="T6" fmla="*/ 27 w 72"/>
                <a:gd name="T7" fmla="*/ 0 h 63"/>
                <a:gd name="T8" fmla="*/ 56 w 72"/>
                <a:gd name="T9" fmla="*/ 17 h 63"/>
                <a:gd name="T10" fmla="*/ 72 w 72"/>
                <a:gd name="T11" fmla="*/ 41 h 63"/>
                <a:gd name="T12" fmla="*/ 68 w 72"/>
                <a:gd name="T13" fmla="*/ 58 h 63"/>
                <a:gd name="T14" fmla="*/ 46 w 72"/>
                <a:gd name="T15" fmla="*/ 63 h 63"/>
                <a:gd name="T16" fmla="*/ 17 w 72"/>
                <a:gd name="T17" fmla="*/ 5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3"/>
                <a:gd name="T29" fmla="*/ 72 w 7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round/>
              <a:headEnd/>
              <a:tailEnd/>
            </a:ln>
          </p:spPr>
          <p:txBody>
            <a:bodyPr/>
            <a:lstStyle/>
            <a:p>
              <a:endParaRPr lang="en-GB" dirty="0"/>
            </a:p>
          </p:txBody>
        </p:sp>
        <p:sp>
          <p:nvSpPr>
            <p:cNvPr id="9400" name="Freeform 269"/>
            <p:cNvSpPr>
              <a:spLocks noChangeAspect="1"/>
            </p:cNvSpPr>
            <p:nvPr/>
          </p:nvSpPr>
          <p:spPr bwMode="auto">
            <a:xfrm flipH="1">
              <a:off x="3381" y="2985"/>
              <a:ext cx="12" cy="12"/>
            </a:xfrm>
            <a:custGeom>
              <a:avLst/>
              <a:gdLst>
                <a:gd name="T0" fmla="*/ 10 w 24"/>
                <a:gd name="T1" fmla="*/ 0 h 22"/>
                <a:gd name="T2" fmla="*/ 3 w 24"/>
                <a:gd name="T3" fmla="*/ 3 h 22"/>
                <a:gd name="T4" fmla="*/ 0 w 24"/>
                <a:gd name="T5" fmla="*/ 10 h 22"/>
                <a:gd name="T6" fmla="*/ 3 w 24"/>
                <a:gd name="T7" fmla="*/ 19 h 22"/>
                <a:gd name="T8" fmla="*/ 10 w 24"/>
                <a:gd name="T9" fmla="*/ 22 h 22"/>
                <a:gd name="T10" fmla="*/ 19 w 24"/>
                <a:gd name="T11" fmla="*/ 19 h 22"/>
                <a:gd name="T12" fmla="*/ 24 w 24"/>
                <a:gd name="T13" fmla="*/ 15 h 22"/>
                <a:gd name="T14" fmla="*/ 24 w 24"/>
                <a:gd name="T15" fmla="*/ 12 h 2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2"/>
                <a:gd name="T26" fmla="*/ 24 w 2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round/>
              <a:headEnd/>
              <a:tailEnd/>
            </a:ln>
          </p:spPr>
          <p:txBody>
            <a:bodyPr/>
            <a:lstStyle/>
            <a:p>
              <a:endParaRPr lang="en-GB" dirty="0"/>
            </a:p>
          </p:txBody>
        </p:sp>
        <p:sp>
          <p:nvSpPr>
            <p:cNvPr id="9401" name="Rectangle 270"/>
            <p:cNvSpPr>
              <a:spLocks noChangeArrowheads="1"/>
            </p:cNvSpPr>
            <p:nvPr/>
          </p:nvSpPr>
          <p:spPr bwMode="auto">
            <a:xfrm>
              <a:off x="3348" y="3047"/>
              <a:ext cx="78" cy="128"/>
            </a:xfrm>
            <a:prstGeom prst="rect">
              <a:avLst/>
            </a:prstGeom>
            <a:solidFill>
              <a:srgbClr val="FFFF00">
                <a:alpha val="23137"/>
              </a:srgbClr>
            </a:solidFill>
            <a:ln w="9525">
              <a:noFill/>
              <a:miter lim="800000"/>
              <a:headEnd/>
              <a:tailEnd/>
            </a:ln>
          </p:spPr>
          <p:txBody>
            <a:bodyPr wrap="none" anchor="ctr"/>
            <a:lstStyle/>
            <a:p>
              <a:endParaRPr lang="en-GB" dirty="0"/>
            </a:p>
          </p:txBody>
        </p:sp>
        <p:sp>
          <p:nvSpPr>
            <p:cNvPr id="9402" name="Freeform 271"/>
            <p:cNvSpPr>
              <a:spLocks noChangeAspect="1"/>
            </p:cNvSpPr>
            <p:nvPr/>
          </p:nvSpPr>
          <p:spPr bwMode="auto">
            <a:xfrm flipH="1">
              <a:off x="3276" y="2875"/>
              <a:ext cx="187" cy="198"/>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solidFill>
              <a:srgbClr val="FFFF00">
                <a:alpha val="30196"/>
              </a:srgbClr>
            </a:solidFill>
            <a:ln w="1270">
              <a:noFill/>
              <a:round/>
              <a:headEnd/>
              <a:tailEnd/>
            </a:ln>
          </p:spPr>
          <p:txBody>
            <a:bodyPr/>
            <a:lstStyle/>
            <a:p>
              <a:endParaRPr lang="en-GB" dirty="0"/>
            </a:p>
          </p:txBody>
        </p:sp>
      </p:grpSp>
      <p:sp>
        <p:nvSpPr>
          <p:cNvPr id="1194256" name="Line 272"/>
          <p:cNvSpPr>
            <a:spLocks noChangeShapeType="1"/>
          </p:cNvSpPr>
          <p:nvPr/>
        </p:nvSpPr>
        <p:spPr bwMode="auto">
          <a:xfrm flipH="1" flipV="1">
            <a:off x="3652838" y="2514600"/>
            <a:ext cx="3070225" cy="1401763"/>
          </a:xfrm>
          <a:prstGeom prst="line">
            <a:avLst/>
          </a:prstGeom>
          <a:noFill/>
          <a:ln w="9525">
            <a:solidFill>
              <a:schemeClr val="tx1"/>
            </a:solidFill>
            <a:round/>
            <a:headEnd/>
            <a:tailEnd type="stealth" w="med" len="sm"/>
          </a:ln>
        </p:spPr>
        <p:txBody>
          <a:bodyPr wrap="none" anchor="ctr"/>
          <a:lstStyle/>
          <a:p>
            <a:endParaRPr lang="en-US" dirty="0"/>
          </a:p>
        </p:txBody>
      </p:sp>
      <p:grpSp>
        <p:nvGrpSpPr>
          <p:cNvPr id="11" name="Group 274"/>
          <p:cNvGrpSpPr>
            <a:grpSpLocks/>
          </p:cNvGrpSpPr>
          <p:nvPr/>
        </p:nvGrpSpPr>
        <p:grpSpPr bwMode="auto">
          <a:xfrm>
            <a:off x="1420813" y="2262188"/>
            <a:ext cx="1308100" cy="331787"/>
            <a:chOff x="3386" y="1496"/>
            <a:chExt cx="1286" cy="209"/>
          </a:xfrm>
        </p:grpSpPr>
        <p:sp>
          <p:nvSpPr>
            <p:cNvPr id="9374" name="Freeform 275"/>
            <p:cNvSpPr>
              <a:spLocks/>
            </p:cNvSpPr>
            <p:nvPr/>
          </p:nvSpPr>
          <p:spPr bwMode="auto">
            <a:xfrm>
              <a:off x="3610" y="1496"/>
              <a:ext cx="124" cy="38"/>
            </a:xfrm>
            <a:custGeom>
              <a:avLst/>
              <a:gdLst>
                <a:gd name="T0" fmla="*/ 2 w 154"/>
                <a:gd name="T1" fmla="*/ 0 h 34"/>
                <a:gd name="T2" fmla="*/ 12 w 154"/>
                <a:gd name="T3" fmla="*/ 14 h 34"/>
                <a:gd name="T4" fmla="*/ 16 w 154"/>
                <a:gd name="T5" fmla="*/ 32 h 34"/>
                <a:gd name="T6" fmla="*/ 36 w 154"/>
                <a:gd name="T7" fmla="*/ 22 h 34"/>
                <a:gd name="T8" fmla="*/ 64 w 154"/>
                <a:gd name="T9" fmla="*/ 30 h 34"/>
                <a:gd name="T10" fmla="*/ 76 w 154"/>
                <a:gd name="T11" fmla="*/ 8 h 34"/>
                <a:gd name="T12" fmla="*/ 92 w 154"/>
                <a:gd name="T13" fmla="*/ 28 h 34"/>
                <a:gd name="T14" fmla="*/ 110 w 154"/>
                <a:gd name="T15" fmla="*/ 20 h 34"/>
                <a:gd name="T16" fmla="*/ 126 w 154"/>
                <a:gd name="T17" fmla="*/ 34 h 34"/>
                <a:gd name="T18" fmla="*/ 144 w 154"/>
                <a:gd name="T19" fmla="*/ 6 h 34"/>
                <a:gd name="T20" fmla="*/ 154 w 154"/>
                <a:gd name="T21" fmla="*/ 32 h 34"/>
                <a:gd name="T22" fmla="*/ 154 w 154"/>
                <a:gd name="T23" fmla="*/ 8 h 34"/>
                <a:gd name="T24" fmla="*/ 142 w 154"/>
                <a:gd name="T25" fmla="*/ 26 h 34"/>
                <a:gd name="T26" fmla="*/ 126 w 154"/>
                <a:gd name="T27" fmla="*/ 14 h 34"/>
                <a:gd name="T28" fmla="*/ 110 w 154"/>
                <a:gd name="T29" fmla="*/ 32 h 34"/>
                <a:gd name="T30" fmla="*/ 88 w 154"/>
                <a:gd name="T31" fmla="*/ 10 h 34"/>
                <a:gd name="T32" fmla="*/ 80 w 154"/>
                <a:gd name="T33" fmla="*/ 24 h 34"/>
                <a:gd name="T34" fmla="*/ 70 w 154"/>
                <a:gd name="T35" fmla="*/ 18 h 34"/>
                <a:gd name="T36" fmla="*/ 54 w 154"/>
                <a:gd name="T37" fmla="*/ 28 h 34"/>
                <a:gd name="T38" fmla="*/ 42 w 154"/>
                <a:gd name="T39" fmla="*/ 12 h 34"/>
                <a:gd name="T40" fmla="*/ 30 w 154"/>
                <a:gd name="T41" fmla="*/ 28 h 34"/>
                <a:gd name="T42" fmla="*/ 14 w 154"/>
                <a:gd name="T43" fmla="*/ 10 h 34"/>
                <a:gd name="T44" fmla="*/ 0 w 154"/>
                <a:gd name="T45" fmla="*/ 20 h 34"/>
                <a:gd name="T46" fmla="*/ 2 w 154"/>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34"/>
                <a:gd name="T74" fmla="*/ 154 w 154"/>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34">
                  <a:moveTo>
                    <a:pt x="2" y="0"/>
                  </a:moveTo>
                  <a:cubicBezTo>
                    <a:pt x="6" y="4"/>
                    <a:pt x="12" y="14"/>
                    <a:pt x="12" y="14"/>
                  </a:cubicBezTo>
                  <a:lnTo>
                    <a:pt x="16" y="32"/>
                  </a:lnTo>
                  <a:lnTo>
                    <a:pt x="36" y="22"/>
                  </a:lnTo>
                  <a:lnTo>
                    <a:pt x="64" y="30"/>
                  </a:lnTo>
                  <a:lnTo>
                    <a:pt x="76" y="8"/>
                  </a:lnTo>
                  <a:lnTo>
                    <a:pt x="92" y="28"/>
                  </a:lnTo>
                  <a:lnTo>
                    <a:pt x="110" y="20"/>
                  </a:lnTo>
                  <a:lnTo>
                    <a:pt x="126" y="34"/>
                  </a:lnTo>
                  <a:lnTo>
                    <a:pt x="144" y="6"/>
                  </a:lnTo>
                  <a:lnTo>
                    <a:pt x="154" y="32"/>
                  </a:lnTo>
                  <a:lnTo>
                    <a:pt x="154" y="8"/>
                  </a:lnTo>
                  <a:lnTo>
                    <a:pt x="142" y="26"/>
                  </a:lnTo>
                  <a:lnTo>
                    <a:pt x="126" y="14"/>
                  </a:lnTo>
                  <a:lnTo>
                    <a:pt x="110" y="32"/>
                  </a:lnTo>
                  <a:lnTo>
                    <a:pt x="88" y="10"/>
                  </a:lnTo>
                  <a:lnTo>
                    <a:pt x="80" y="24"/>
                  </a:lnTo>
                  <a:lnTo>
                    <a:pt x="70" y="18"/>
                  </a:lnTo>
                  <a:lnTo>
                    <a:pt x="54" y="28"/>
                  </a:lnTo>
                  <a:lnTo>
                    <a:pt x="42" y="12"/>
                  </a:lnTo>
                  <a:lnTo>
                    <a:pt x="30" y="28"/>
                  </a:lnTo>
                  <a:lnTo>
                    <a:pt x="14" y="10"/>
                  </a:lnTo>
                  <a:lnTo>
                    <a:pt x="0" y="20"/>
                  </a:lnTo>
                  <a:lnTo>
                    <a:pt x="2" y="0"/>
                  </a:lnTo>
                  <a:close/>
                </a:path>
              </a:pathLst>
            </a:custGeom>
            <a:noFill/>
            <a:ln w="9525">
              <a:solidFill>
                <a:srgbClr val="FF0000"/>
              </a:solidFill>
              <a:round/>
              <a:headEnd/>
              <a:tailEnd/>
            </a:ln>
          </p:spPr>
          <p:txBody>
            <a:bodyPr/>
            <a:lstStyle/>
            <a:p>
              <a:endParaRPr lang="en-GB" dirty="0"/>
            </a:p>
          </p:txBody>
        </p:sp>
        <p:sp>
          <p:nvSpPr>
            <p:cNvPr id="9375" name="Freeform 276"/>
            <p:cNvSpPr>
              <a:spLocks/>
            </p:cNvSpPr>
            <p:nvPr/>
          </p:nvSpPr>
          <p:spPr bwMode="auto">
            <a:xfrm>
              <a:off x="3738" y="1661"/>
              <a:ext cx="171" cy="27"/>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9376" name="Freeform 277"/>
            <p:cNvSpPr>
              <a:spLocks/>
            </p:cNvSpPr>
            <p:nvPr/>
          </p:nvSpPr>
          <p:spPr bwMode="auto">
            <a:xfrm rot="-285818">
              <a:off x="3386" y="1646"/>
              <a:ext cx="212" cy="48"/>
            </a:xfrm>
            <a:custGeom>
              <a:avLst/>
              <a:gdLst>
                <a:gd name="T0" fmla="*/ 0 w 234"/>
                <a:gd name="T1" fmla="*/ 32 h 48"/>
                <a:gd name="T2" fmla="*/ 24 w 234"/>
                <a:gd name="T3" fmla="*/ 14 h 48"/>
                <a:gd name="T4" fmla="*/ 38 w 234"/>
                <a:gd name="T5" fmla="*/ 30 h 48"/>
                <a:gd name="T6" fmla="*/ 52 w 234"/>
                <a:gd name="T7" fmla="*/ 22 h 48"/>
                <a:gd name="T8" fmla="*/ 66 w 234"/>
                <a:gd name="T9" fmla="*/ 34 h 48"/>
                <a:gd name="T10" fmla="*/ 92 w 234"/>
                <a:gd name="T11" fmla="*/ 18 h 48"/>
                <a:gd name="T12" fmla="*/ 116 w 234"/>
                <a:gd name="T13" fmla="*/ 40 h 48"/>
                <a:gd name="T14" fmla="*/ 128 w 234"/>
                <a:gd name="T15" fmla="*/ 0 h 48"/>
                <a:gd name="T16" fmla="*/ 130 w 234"/>
                <a:gd name="T17" fmla="*/ 36 h 48"/>
                <a:gd name="T18" fmla="*/ 144 w 234"/>
                <a:gd name="T19" fmla="*/ 26 h 48"/>
                <a:gd name="T20" fmla="*/ 156 w 234"/>
                <a:gd name="T21" fmla="*/ 38 h 48"/>
                <a:gd name="T22" fmla="*/ 168 w 234"/>
                <a:gd name="T23" fmla="*/ 26 h 48"/>
                <a:gd name="T24" fmla="*/ 192 w 234"/>
                <a:gd name="T25" fmla="*/ 42 h 48"/>
                <a:gd name="T26" fmla="*/ 200 w 234"/>
                <a:gd name="T27" fmla="*/ 26 h 48"/>
                <a:gd name="T28" fmla="*/ 216 w 234"/>
                <a:gd name="T29" fmla="*/ 38 h 48"/>
                <a:gd name="T30" fmla="*/ 234 w 234"/>
                <a:gd name="T31" fmla="*/ 22 h 48"/>
                <a:gd name="T32" fmla="*/ 232 w 234"/>
                <a:gd name="T33" fmla="*/ 36 h 48"/>
                <a:gd name="T34" fmla="*/ 216 w 234"/>
                <a:gd name="T35" fmla="*/ 30 h 48"/>
                <a:gd name="T36" fmla="*/ 206 w 234"/>
                <a:gd name="T37" fmla="*/ 42 h 48"/>
                <a:gd name="T38" fmla="*/ 194 w 234"/>
                <a:gd name="T39" fmla="*/ 34 h 48"/>
                <a:gd name="T40" fmla="*/ 174 w 234"/>
                <a:gd name="T41" fmla="*/ 36 h 48"/>
                <a:gd name="T42" fmla="*/ 152 w 234"/>
                <a:gd name="T43" fmla="*/ 22 h 48"/>
                <a:gd name="T44" fmla="*/ 140 w 234"/>
                <a:gd name="T45" fmla="*/ 34 h 48"/>
                <a:gd name="T46" fmla="*/ 112 w 234"/>
                <a:gd name="T47" fmla="*/ 26 h 48"/>
                <a:gd name="T48" fmla="*/ 104 w 234"/>
                <a:gd name="T49" fmla="*/ 48 h 48"/>
                <a:gd name="T50" fmla="*/ 100 w 234"/>
                <a:gd name="T51" fmla="*/ 26 h 48"/>
                <a:gd name="T52" fmla="*/ 82 w 234"/>
                <a:gd name="T53" fmla="*/ 34 h 48"/>
                <a:gd name="T54" fmla="*/ 66 w 234"/>
                <a:gd name="T55" fmla="*/ 26 h 48"/>
                <a:gd name="T56" fmla="*/ 56 w 234"/>
                <a:gd name="T57" fmla="*/ 32 h 48"/>
                <a:gd name="T58" fmla="*/ 42 w 234"/>
                <a:gd name="T59" fmla="*/ 18 h 48"/>
                <a:gd name="T60" fmla="*/ 26 w 234"/>
                <a:gd name="T61" fmla="*/ 32 h 48"/>
                <a:gd name="T62" fmla="*/ 0 w 234"/>
                <a:gd name="T63" fmla="*/ 14 h 48"/>
                <a:gd name="T64" fmla="*/ 28 w 234"/>
                <a:gd name="T65" fmla="*/ 30 h 48"/>
                <a:gd name="T66" fmla="*/ 54 w 234"/>
                <a:gd name="T67" fmla="*/ 20 h 48"/>
                <a:gd name="T68" fmla="*/ 74 w 234"/>
                <a:gd name="T69" fmla="*/ 36 h 48"/>
                <a:gd name="T70" fmla="*/ 80 w 234"/>
                <a:gd name="T71" fmla="*/ 22 h 48"/>
                <a:gd name="T72" fmla="*/ 84 w 234"/>
                <a:gd name="T73" fmla="*/ 38 h 48"/>
                <a:gd name="T74" fmla="*/ 96 w 234"/>
                <a:gd name="T75" fmla="*/ 24 h 48"/>
                <a:gd name="T76" fmla="*/ 104 w 234"/>
                <a:gd name="T77" fmla="*/ 38 h 48"/>
                <a:gd name="T78" fmla="*/ 120 w 234"/>
                <a:gd name="T79" fmla="*/ 44 h 48"/>
                <a:gd name="T80" fmla="*/ 132 w 234"/>
                <a:gd name="T81" fmla="*/ 38 h 48"/>
                <a:gd name="T82" fmla="*/ 146 w 234"/>
                <a:gd name="T83" fmla="*/ 30 h 48"/>
                <a:gd name="T84" fmla="*/ 154 w 234"/>
                <a:gd name="T85" fmla="*/ 40 h 48"/>
                <a:gd name="T86" fmla="*/ 170 w 234"/>
                <a:gd name="T87" fmla="*/ 32 h 48"/>
                <a:gd name="T88" fmla="*/ 176 w 234"/>
                <a:gd name="T89" fmla="*/ 42 h 48"/>
                <a:gd name="T90" fmla="*/ 192 w 234"/>
                <a:gd name="T91" fmla="*/ 38 h 48"/>
                <a:gd name="T92" fmla="*/ 210 w 234"/>
                <a:gd name="T93" fmla="*/ 32 h 48"/>
                <a:gd name="T94" fmla="*/ 218 w 234"/>
                <a:gd name="T95" fmla="*/ 46 h 48"/>
                <a:gd name="T96" fmla="*/ 226 w 234"/>
                <a:gd name="T97" fmla="*/ 28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48"/>
                <a:gd name="T149" fmla="*/ 234 w 234"/>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48">
                  <a:moveTo>
                    <a:pt x="0" y="32"/>
                  </a:moveTo>
                  <a:lnTo>
                    <a:pt x="24" y="14"/>
                  </a:lnTo>
                  <a:lnTo>
                    <a:pt x="38" y="30"/>
                  </a:lnTo>
                  <a:lnTo>
                    <a:pt x="52" y="22"/>
                  </a:lnTo>
                  <a:lnTo>
                    <a:pt x="66" y="34"/>
                  </a:lnTo>
                  <a:lnTo>
                    <a:pt x="92" y="18"/>
                  </a:lnTo>
                  <a:lnTo>
                    <a:pt x="116" y="40"/>
                  </a:lnTo>
                  <a:lnTo>
                    <a:pt x="128" y="0"/>
                  </a:lnTo>
                  <a:lnTo>
                    <a:pt x="130" y="36"/>
                  </a:lnTo>
                  <a:lnTo>
                    <a:pt x="144" y="26"/>
                  </a:lnTo>
                  <a:lnTo>
                    <a:pt x="156" y="38"/>
                  </a:lnTo>
                  <a:lnTo>
                    <a:pt x="168" y="26"/>
                  </a:lnTo>
                  <a:lnTo>
                    <a:pt x="192" y="42"/>
                  </a:lnTo>
                  <a:lnTo>
                    <a:pt x="200" y="26"/>
                  </a:lnTo>
                  <a:lnTo>
                    <a:pt x="216" y="38"/>
                  </a:lnTo>
                  <a:lnTo>
                    <a:pt x="234" y="22"/>
                  </a:lnTo>
                  <a:lnTo>
                    <a:pt x="232" y="36"/>
                  </a:lnTo>
                  <a:lnTo>
                    <a:pt x="216" y="30"/>
                  </a:lnTo>
                  <a:lnTo>
                    <a:pt x="206" y="42"/>
                  </a:lnTo>
                  <a:lnTo>
                    <a:pt x="194" y="34"/>
                  </a:lnTo>
                  <a:lnTo>
                    <a:pt x="174" y="36"/>
                  </a:lnTo>
                  <a:lnTo>
                    <a:pt x="152" y="22"/>
                  </a:lnTo>
                  <a:lnTo>
                    <a:pt x="140" y="34"/>
                  </a:lnTo>
                  <a:lnTo>
                    <a:pt x="112" y="26"/>
                  </a:lnTo>
                  <a:lnTo>
                    <a:pt x="104" y="48"/>
                  </a:lnTo>
                  <a:lnTo>
                    <a:pt x="100" y="26"/>
                  </a:lnTo>
                  <a:lnTo>
                    <a:pt x="82" y="34"/>
                  </a:lnTo>
                  <a:lnTo>
                    <a:pt x="66" y="26"/>
                  </a:lnTo>
                  <a:lnTo>
                    <a:pt x="56" y="32"/>
                  </a:lnTo>
                  <a:lnTo>
                    <a:pt x="42" y="18"/>
                  </a:lnTo>
                  <a:lnTo>
                    <a:pt x="26" y="32"/>
                  </a:lnTo>
                  <a:lnTo>
                    <a:pt x="0" y="14"/>
                  </a:lnTo>
                  <a:lnTo>
                    <a:pt x="28" y="30"/>
                  </a:lnTo>
                  <a:lnTo>
                    <a:pt x="54" y="20"/>
                  </a:lnTo>
                  <a:lnTo>
                    <a:pt x="74" y="36"/>
                  </a:lnTo>
                  <a:lnTo>
                    <a:pt x="80" y="22"/>
                  </a:lnTo>
                  <a:lnTo>
                    <a:pt x="84" y="38"/>
                  </a:lnTo>
                  <a:lnTo>
                    <a:pt x="96" y="24"/>
                  </a:lnTo>
                  <a:lnTo>
                    <a:pt x="104" y="38"/>
                  </a:lnTo>
                  <a:lnTo>
                    <a:pt x="120" y="44"/>
                  </a:lnTo>
                  <a:lnTo>
                    <a:pt x="132" y="38"/>
                  </a:lnTo>
                  <a:lnTo>
                    <a:pt x="146" y="30"/>
                  </a:lnTo>
                  <a:lnTo>
                    <a:pt x="154" y="40"/>
                  </a:lnTo>
                  <a:lnTo>
                    <a:pt x="170" y="32"/>
                  </a:lnTo>
                  <a:lnTo>
                    <a:pt x="176" y="42"/>
                  </a:lnTo>
                  <a:lnTo>
                    <a:pt x="192" y="38"/>
                  </a:lnTo>
                  <a:lnTo>
                    <a:pt x="210" y="32"/>
                  </a:lnTo>
                  <a:lnTo>
                    <a:pt x="218" y="46"/>
                  </a:lnTo>
                  <a:lnTo>
                    <a:pt x="226" y="28"/>
                  </a:lnTo>
                </a:path>
              </a:pathLst>
            </a:custGeom>
            <a:noFill/>
            <a:ln w="9525">
              <a:solidFill>
                <a:srgbClr val="FF0000"/>
              </a:solidFill>
              <a:round/>
              <a:headEnd/>
              <a:tailEnd/>
            </a:ln>
          </p:spPr>
          <p:txBody>
            <a:bodyPr/>
            <a:lstStyle/>
            <a:p>
              <a:endParaRPr lang="en-GB" dirty="0"/>
            </a:p>
          </p:txBody>
        </p:sp>
        <p:sp>
          <p:nvSpPr>
            <p:cNvPr id="9377" name="Freeform 278"/>
            <p:cNvSpPr>
              <a:spLocks/>
            </p:cNvSpPr>
            <p:nvPr/>
          </p:nvSpPr>
          <p:spPr bwMode="auto">
            <a:xfrm flipV="1">
              <a:off x="3923" y="1499"/>
              <a:ext cx="124" cy="38"/>
            </a:xfrm>
            <a:custGeom>
              <a:avLst/>
              <a:gdLst>
                <a:gd name="T0" fmla="*/ 2 w 154"/>
                <a:gd name="T1" fmla="*/ 0 h 34"/>
                <a:gd name="T2" fmla="*/ 12 w 154"/>
                <a:gd name="T3" fmla="*/ 14 h 34"/>
                <a:gd name="T4" fmla="*/ 16 w 154"/>
                <a:gd name="T5" fmla="*/ 32 h 34"/>
                <a:gd name="T6" fmla="*/ 36 w 154"/>
                <a:gd name="T7" fmla="*/ 22 h 34"/>
                <a:gd name="T8" fmla="*/ 64 w 154"/>
                <a:gd name="T9" fmla="*/ 30 h 34"/>
                <a:gd name="T10" fmla="*/ 76 w 154"/>
                <a:gd name="T11" fmla="*/ 8 h 34"/>
                <a:gd name="T12" fmla="*/ 92 w 154"/>
                <a:gd name="T13" fmla="*/ 28 h 34"/>
                <a:gd name="T14" fmla="*/ 110 w 154"/>
                <a:gd name="T15" fmla="*/ 20 h 34"/>
                <a:gd name="T16" fmla="*/ 126 w 154"/>
                <a:gd name="T17" fmla="*/ 34 h 34"/>
                <a:gd name="T18" fmla="*/ 144 w 154"/>
                <a:gd name="T19" fmla="*/ 6 h 34"/>
                <a:gd name="T20" fmla="*/ 154 w 154"/>
                <a:gd name="T21" fmla="*/ 32 h 34"/>
                <a:gd name="T22" fmla="*/ 154 w 154"/>
                <a:gd name="T23" fmla="*/ 8 h 34"/>
                <a:gd name="T24" fmla="*/ 142 w 154"/>
                <a:gd name="T25" fmla="*/ 26 h 34"/>
                <a:gd name="T26" fmla="*/ 126 w 154"/>
                <a:gd name="T27" fmla="*/ 14 h 34"/>
                <a:gd name="T28" fmla="*/ 110 w 154"/>
                <a:gd name="T29" fmla="*/ 32 h 34"/>
                <a:gd name="T30" fmla="*/ 88 w 154"/>
                <a:gd name="T31" fmla="*/ 10 h 34"/>
                <a:gd name="T32" fmla="*/ 80 w 154"/>
                <a:gd name="T33" fmla="*/ 24 h 34"/>
                <a:gd name="T34" fmla="*/ 70 w 154"/>
                <a:gd name="T35" fmla="*/ 18 h 34"/>
                <a:gd name="T36" fmla="*/ 54 w 154"/>
                <a:gd name="T37" fmla="*/ 28 h 34"/>
                <a:gd name="T38" fmla="*/ 42 w 154"/>
                <a:gd name="T39" fmla="*/ 12 h 34"/>
                <a:gd name="T40" fmla="*/ 30 w 154"/>
                <a:gd name="T41" fmla="*/ 28 h 34"/>
                <a:gd name="T42" fmla="*/ 14 w 154"/>
                <a:gd name="T43" fmla="*/ 10 h 34"/>
                <a:gd name="T44" fmla="*/ 0 w 154"/>
                <a:gd name="T45" fmla="*/ 20 h 34"/>
                <a:gd name="T46" fmla="*/ 2 w 154"/>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34"/>
                <a:gd name="T74" fmla="*/ 154 w 154"/>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34">
                  <a:moveTo>
                    <a:pt x="2" y="0"/>
                  </a:moveTo>
                  <a:cubicBezTo>
                    <a:pt x="6" y="4"/>
                    <a:pt x="12" y="14"/>
                    <a:pt x="12" y="14"/>
                  </a:cubicBezTo>
                  <a:lnTo>
                    <a:pt x="16" y="32"/>
                  </a:lnTo>
                  <a:lnTo>
                    <a:pt x="36" y="22"/>
                  </a:lnTo>
                  <a:lnTo>
                    <a:pt x="64" y="30"/>
                  </a:lnTo>
                  <a:lnTo>
                    <a:pt x="76" y="8"/>
                  </a:lnTo>
                  <a:lnTo>
                    <a:pt x="92" y="28"/>
                  </a:lnTo>
                  <a:lnTo>
                    <a:pt x="110" y="20"/>
                  </a:lnTo>
                  <a:lnTo>
                    <a:pt x="126" y="34"/>
                  </a:lnTo>
                  <a:lnTo>
                    <a:pt x="144" y="6"/>
                  </a:lnTo>
                  <a:lnTo>
                    <a:pt x="154" y="32"/>
                  </a:lnTo>
                  <a:lnTo>
                    <a:pt x="154" y="8"/>
                  </a:lnTo>
                  <a:lnTo>
                    <a:pt x="142" y="26"/>
                  </a:lnTo>
                  <a:lnTo>
                    <a:pt x="126" y="14"/>
                  </a:lnTo>
                  <a:lnTo>
                    <a:pt x="110" y="32"/>
                  </a:lnTo>
                  <a:lnTo>
                    <a:pt x="88" y="10"/>
                  </a:lnTo>
                  <a:lnTo>
                    <a:pt x="80" y="24"/>
                  </a:lnTo>
                  <a:lnTo>
                    <a:pt x="70" y="18"/>
                  </a:lnTo>
                  <a:lnTo>
                    <a:pt x="54" y="28"/>
                  </a:lnTo>
                  <a:lnTo>
                    <a:pt x="42" y="12"/>
                  </a:lnTo>
                  <a:lnTo>
                    <a:pt x="30" y="28"/>
                  </a:lnTo>
                  <a:lnTo>
                    <a:pt x="14" y="10"/>
                  </a:lnTo>
                  <a:lnTo>
                    <a:pt x="0" y="20"/>
                  </a:lnTo>
                  <a:lnTo>
                    <a:pt x="2" y="0"/>
                  </a:lnTo>
                  <a:close/>
                </a:path>
              </a:pathLst>
            </a:custGeom>
            <a:noFill/>
            <a:ln w="9525">
              <a:solidFill>
                <a:srgbClr val="FF0000"/>
              </a:solidFill>
              <a:round/>
              <a:headEnd/>
              <a:tailEnd/>
            </a:ln>
          </p:spPr>
          <p:txBody>
            <a:bodyPr/>
            <a:lstStyle/>
            <a:p>
              <a:endParaRPr lang="en-GB" dirty="0"/>
            </a:p>
          </p:txBody>
        </p:sp>
        <p:sp>
          <p:nvSpPr>
            <p:cNvPr id="9378" name="Freeform 279"/>
            <p:cNvSpPr>
              <a:spLocks/>
            </p:cNvSpPr>
            <p:nvPr/>
          </p:nvSpPr>
          <p:spPr bwMode="auto">
            <a:xfrm>
              <a:off x="4384" y="1506"/>
              <a:ext cx="124" cy="38"/>
            </a:xfrm>
            <a:custGeom>
              <a:avLst/>
              <a:gdLst>
                <a:gd name="T0" fmla="*/ 2 w 154"/>
                <a:gd name="T1" fmla="*/ 0 h 34"/>
                <a:gd name="T2" fmla="*/ 12 w 154"/>
                <a:gd name="T3" fmla="*/ 14 h 34"/>
                <a:gd name="T4" fmla="*/ 16 w 154"/>
                <a:gd name="T5" fmla="*/ 32 h 34"/>
                <a:gd name="T6" fmla="*/ 36 w 154"/>
                <a:gd name="T7" fmla="*/ 22 h 34"/>
                <a:gd name="T8" fmla="*/ 64 w 154"/>
                <a:gd name="T9" fmla="*/ 30 h 34"/>
                <a:gd name="T10" fmla="*/ 76 w 154"/>
                <a:gd name="T11" fmla="*/ 8 h 34"/>
                <a:gd name="T12" fmla="*/ 92 w 154"/>
                <a:gd name="T13" fmla="*/ 28 h 34"/>
                <a:gd name="T14" fmla="*/ 110 w 154"/>
                <a:gd name="T15" fmla="*/ 20 h 34"/>
                <a:gd name="T16" fmla="*/ 126 w 154"/>
                <a:gd name="T17" fmla="*/ 34 h 34"/>
                <a:gd name="T18" fmla="*/ 144 w 154"/>
                <a:gd name="T19" fmla="*/ 6 h 34"/>
                <a:gd name="T20" fmla="*/ 154 w 154"/>
                <a:gd name="T21" fmla="*/ 32 h 34"/>
                <a:gd name="T22" fmla="*/ 154 w 154"/>
                <a:gd name="T23" fmla="*/ 8 h 34"/>
                <a:gd name="T24" fmla="*/ 142 w 154"/>
                <a:gd name="T25" fmla="*/ 26 h 34"/>
                <a:gd name="T26" fmla="*/ 126 w 154"/>
                <a:gd name="T27" fmla="*/ 14 h 34"/>
                <a:gd name="T28" fmla="*/ 110 w 154"/>
                <a:gd name="T29" fmla="*/ 32 h 34"/>
                <a:gd name="T30" fmla="*/ 88 w 154"/>
                <a:gd name="T31" fmla="*/ 10 h 34"/>
                <a:gd name="T32" fmla="*/ 80 w 154"/>
                <a:gd name="T33" fmla="*/ 24 h 34"/>
                <a:gd name="T34" fmla="*/ 70 w 154"/>
                <a:gd name="T35" fmla="*/ 18 h 34"/>
                <a:gd name="T36" fmla="*/ 54 w 154"/>
                <a:gd name="T37" fmla="*/ 28 h 34"/>
                <a:gd name="T38" fmla="*/ 42 w 154"/>
                <a:gd name="T39" fmla="*/ 12 h 34"/>
                <a:gd name="T40" fmla="*/ 30 w 154"/>
                <a:gd name="T41" fmla="*/ 28 h 34"/>
                <a:gd name="T42" fmla="*/ 14 w 154"/>
                <a:gd name="T43" fmla="*/ 10 h 34"/>
                <a:gd name="T44" fmla="*/ 0 w 154"/>
                <a:gd name="T45" fmla="*/ 20 h 34"/>
                <a:gd name="T46" fmla="*/ 2 w 154"/>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34"/>
                <a:gd name="T74" fmla="*/ 154 w 154"/>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34">
                  <a:moveTo>
                    <a:pt x="2" y="0"/>
                  </a:moveTo>
                  <a:cubicBezTo>
                    <a:pt x="6" y="4"/>
                    <a:pt x="12" y="14"/>
                    <a:pt x="12" y="14"/>
                  </a:cubicBezTo>
                  <a:lnTo>
                    <a:pt x="16" y="32"/>
                  </a:lnTo>
                  <a:lnTo>
                    <a:pt x="36" y="22"/>
                  </a:lnTo>
                  <a:lnTo>
                    <a:pt x="64" y="30"/>
                  </a:lnTo>
                  <a:lnTo>
                    <a:pt x="76" y="8"/>
                  </a:lnTo>
                  <a:lnTo>
                    <a:pt x="92" y="28"/>
                  </a:lnTo>
                  <a:lnTo>
                    <a:pt x="110" y="20"/>
                  </a:lnTo>
                  <a:lnTo>
                    <a:pt x="126" y="34"/>
                  </a:lnTo>
                  <a:lnTo>
                    <a:pt x="144" y="6"/>
                  </a:lnTo>
                  <a:lnTo>
                    <a:pt x="154" y="32"/>
                  </a:lnTo>
                  <a:lnTo>
                    <a:pt x="154" y="8"/>
                  </a:lnTo>
                  <a:lnTo>
                    <a:pt x="142" y="26"/>
                  </a:lnTo>
                  <a:lnTo>
                    <a:pt x="126" y="14"/>
                  </a:lnTo>
                  <a:lnTo>
                    <a:pt x="110" y="32"/>
                  </a:lnTo>
                  <a:lnTo>
                    <a:pt x="88" y="10"/>
                  </a:lnTo>
                  <a:lnTo>
                    <a:pt x="80" y="24"/>
                  </a:lnTo>
                  <a:lnTo>
                    <a:pt x="70" y="18"/>
                  </a:lnTo>
                  <a:lnTo>
                    <a:pt x="54" y="28"/>
                  </a:lnTo>
                  <a:lnTo>
                    <a:pt x="42" y="12"/>
                  </a:lnTo>
                  <a:lnTo>
                    <a:pt x="30" y="28"/>
                  </a:lnTo>
                  <a:lnTo>
                    <a:pt x="14" y="10"/>
                  </a:lnTo>
                  <a:lnTo>
                    <a:pt x="0" y="20"/>
                  </a:lnTo>
                  <a:lnTo>
                    <a:pt x="2" y="0"/>
                  </a:lnTo>
                  <a:close/>
                </a:path>
              </a:pathLst>
            </a:custGeom>
            <a:noFill/>
            <a:ln w="9525">
              <a:solidFill>
                <a:srgbClr val="FF0000"/>
              </a:solidFill>
              <a:round/>
              <a:headEnd/>
              <a:tailEnd/>
            </a:ln>
          </p:spPr>
          <p:txBody>
            <a:bodyPr/>
            <a:lstStyle/>
            <a:p>
              <a:endParaRPr lang="en-GB" dirty="0"/>
            </a:p>
          </p:txBody>
        </p:sp>
        <p:sp>
          <p:nvSpPr>
            <p:cNvPr id="9379" name="Freeform 280"/>
            <p:cNvSpPr>
              <a:spLocks/>
            </p:cNvSpPr>
            <p:nvPr/>
          </p:nvSpPr>
          <p:spPr bwMode="auto">
            <a:xfrm>
              <a:off x="4130" y="1537"/>
              <a:ext cx="128" cy="27"/>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9380" name="Freeform 281"/>
            <p:cNvSpPr>
              <a:spLocks/>
            </p:cNvSpPr>
            <p:nvPr/>
          </p:nvSpPr>
          <p:spPr bwMode="auto">
            <a:xfrm>
              <a:off x="4056" y="1660"/>
              <a:ext cx="60" cy="34"/>
            </a:xfrm>
            <a:custGeom>
              <a:avLst/>
              <a:gdLst>
                <a:gd name="T0" fmla="*/ 2 w 154"/>
                <a:gd name="T1" fmla="*/ 0 h 34"/>
                <a:gd name="T2" fmla="*/ 12 w 154"/>
                <a:gd name="T3" fmla="*/ 14 h 34"/>
                <a:gd name="T4" fmla="*/ 16 w 154"/>
                <a:gd name="T5" fmla="*/ 32 h 34"/>
                <a:gd name="T6" fmla="*/ 36 w 154"/>
                <a:gd name="T7" fmla="*/ 22 h 34"/>
                <a:gd name="T8" fmla="*/ 64 w 154"/>
                <a:gd name="T9" fmla="*/ 30 h 34"/>
                <a:gd name="T10" fmla="*/ 76 w 154"/>
                <a:gd name="T11" fmla="*/ 8 h 34"/>
                <a:gd name="T12" fmla="*/ 92 w 154"/>
                <a:gd name="T13" fmla="*/ 28 h 34"/>
                <a:gd name="T14" fmla="*/ 110 w 154"/>
                <a:gd name="T15" fmla="*/ 20 h 34"/>
                <a:gd name="T16" fmla="*/ 126 w 154"/>
                <a:gd name="T17" fmla="*/ 34 h 34"/>
                <a:gd name="T18" fmla="*/ 144 w 154"/>
                <a:gd name="T19" fmla="*/ 6 h 34"/>
                <a:gd name="T20" fmla="*/ 154 w 154"/>
                <a:gd name="T21" fmla="*/ 32 h 34"/>
                <a:gd name="T22" fmla="*/ 154 w 154"/>
                <a:gd name="T23" fmla="*/ 8 h 34"/>
                <a:gd name="T24" fmla="*/ 142 w 154"/>
                <a:gd name="T25" fmla="*/ 26 h 34"/>
                <a:gd name="T26" fmla="*/ 126 w 154"/>
                <a:gd name="T27" fmla="*/ 14 h 34"/>
                <a:gd name="T28" fmla="*/ 110 w 154"/>
                <a:gd name="T29" fmla="*/ 32 h 34"/>
                <a:gd name="T30" fmla="*/ 88 w 154"/>
                <a:gd name="T31" fmla="*/ 10 h 34"/>
                <a:gd name="T32" fmla="*/ 80 w 154"/>
                <a:gd name="T33" fmla="*/ 24 h 34"/>
                <a:gd name="T34" fmla="*/ 70 w 154"/>
                <a:gd name="T35" fmla="*/ 18 h 34"/>
                <a:gd name="T36" fmla="*/ 54 w 154"/>
                <a:gd name="T37" fmla="*/ 28 h 34"/>
                <a:gd name="T38" fmla="*/ 42 w 154"/>
                <a:gd name="T39" fmla="*/ 12 h 34"/>
                <a:gd name="T40" fmla="*/ 30 w 154"/>
                <a:gd name="T41" fmla="*/ 28 h 34"/>
                <a:gd name="T42" fmla="*/ 14 w 154"/>
                <a:gd name="T43" fmla="*/ 10 h 34"/>
                <a:gd name="T44" fmla="*/ 0 w 154"/>
                <a:gd name="T45" fmla="*/ 20 h 34"/>
                <a:gd name="T46" fmla="*/ 2 w 154"/>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34"/>
                <a:gd name="T74" fmla="*/ 154 w 154"/>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34">
                  <a:moveTo>
                    <a:pt x="2" y="0"/>
                  </a:moveTo>
                  <a:cubicBezTo>
                    <a:pt x="6" y="4"/>
                    <a:pt x="12" y="14"/>
                    <a:pt x="12" y="14"/>
                  </a:cubicBezTo>
                  <a:lnTo>
                    <a:pt x="16" y="32"/>
                  </a:lnTo>
                  <a:lnTo>
                    <a:pt x="36" y="22"/>
                  </a:lnTo>
                  <a:lnTo>
                    <a:pt x="64" y="30"/>
                  </a:lnTo>
                  <a:lnTo>
                    <a:pt x="76" y="8"/>
                  </a:lnTo>
                  <a:lnTo>
                    <a:pt x="92" y="28"/>
                  </a:lnTo>
                  <a:lnTo>
                    <a:pt x="110" y="20"/>
                  </a:lnTo>
                  <a:lnTo>
                    <a:pt x="126" y="34"/>
                  </a:lnTo>
                  <a:lnTo>
                    <a:pt x="144" y="6"/>
                  </a:lnTo>
                  <a:lnTo>
                    <a:pt x="154" y="32"/>
                  </a:lnTo>
                  <a:lnTo>
                    <a:pt x="154" y="8"/>
                  </a:lnTo>
                  <a:lnTo>
                    <a:pt x="142" y="26"/>
                  </a:lnTo>
                  <a:lnTo>
                    <a:pt x="126" y="14"/>
                  </a:lnTo>
                  <a:lnTo>
                    <a:pt x="110" y="32"/>
                  </a:lnTo>
                  <a:lnTo>
                    <a:pt x="88" y="10"/>
                  </a:lnTo>
                  <a:lnTo>
                    <a:pt x="80" y="24"/>
                  </a:lnTo>
                  <a:lnTo>
                    <a:pt x="70" y="18"/>
                  </a:lnTo>
                  <a:lnTo>
                    <a:pt x="54" y="28"/>
                  </a:lnTo>
                  <a:lnTo>
                    <a:pt x="42" y="12"/>
                  </a:lnTo>
                  <a:lnTo>
                    <a:pt x="30" y="28"/>
                  </a:lnTo>
                  <a:lnTo>
                    <a:pt x="14" y="10"/>
                  </a:lnTo>
                  <a:lnTo>
                    <a:pt x="0" y="20"/>
                  </a:lnTo>
                  <a:lnTo>
                    <a:pt x="2" y="0"/>
                  </a:lnTo>
                  <a:close/>
                </a:path>
              </a:pathLst>
            </a:custGeom>
            <a:noFill/>
            <a:ln w="9525">
              <a:solidFill>
                <a:srgbClr val="FF0000"/>
              </a:solidFill>
              <a:round/>
              <a:headEnd/>
              <a:tailEnd/>
            </a:ln>
          </p:spPr>
          <p:txBody>
            <a:bodyPr/>
            <a:lstStyle/>
            <a:p>
              <a:endParaRPr lang="en-GB" dirty="0"/>
            </a:p>
          </p:txBody>
        </p:sp>
        <p:sp>
          <p:nvSpPr>
            <p:cNvPr id="9381" name="Freeform 282"/>
            <p:cNvSpPr>
              <a:spLocks/>
            </p:cNvSpPr>
            <p:nvPr/>
          </p:nvSpPr>
          <p:spPr bwMode="auto">
            <a:xfrm rot="-285818">
              <a:off x="4264" y="1657"/>
              <a:ext cx="116" cy="48"/>
            </a:xfrm>
            <a:custGeom>
              <a:avLst/>
              <a:gdLst>
                <a:gd name="T0" fmla="*/ 0 w 234"/>
                <a:gd name="T1" fmla="*/ 32 h 48"/>
                <a:gd name="T2" fmla="*/ 24 w 234"/>
                <a:gd name="T3" fmla="*/ 14 h 48"/>
                <a:gd name="T4" fmla="*/ 38 w 234"/>
                <a:gd name="T5" fmla="*/ 30 h 48"/>
                <a:gd name="T6" fmla="*/ 52 w 234"/>
                <a:gd name="T7" fmla="*/ 22 h 48"/>
                <a:gd name="T8" fmla="*/ 66 w 234"/>
                <a:gd name="T9" fmla="*/ 34 h 48"/>
                <a:gd name="T10" fmla="*/ 92 w 234"/>
                <a:gd name="T11" fmla="*/ 18 h 48"/>
                <a:gd name="T12" fmla="*/ 116 w 234"/>
                <a:gd name="T13" fmla="*/ 40 h 48"/>
                <a:gd name="T14" fmla="*/ 128 w 234"/>
                <a:gd name="T15" fmla="*/ 0 h 48"/>
                <a:gd name="T16" fmla="*/ 130 w 234"/>
                <a:gd name="T17" fmla="*/ 36 h 48"/>
                <a:gd name="T18" fmla="*/ 144 w 234"/>
                <a:gd name="T19" fmla="*/ 26 h 48"/>
                <a:gd name="T20" fmla="*/ 156 w 234"/>
                <a:gd name="T21" fmla="*/ 38 h 48"/>
                <a:gd name="T22" fmla="*/ 168 w 234"/>
                <a:gd name="T23" fmla="*/ 26 h 48"/>
                <a:gd name="T24" fmla="*/ 192 w 234"/>
                <a:gd name="T25" fmla="*/ 42 h 48"/>
                <a:gd name="T26" fmla="*/ 200 w 234"/>
                <a:gd name="T27" fmla="*/ 26 h 48"/>
                <a:gd name="T28" fmla="*/ 216 w 234"/>
                <a:gd name="T29" fmla="*/ 38 h 48"/>
                <a:gd name="T30" fmla="*/ 234 w 234"/>
                <a:gd name="T31" fmla="*/ 22 h 48"/>
                <a:gd name="T32" fmla="*/ 232 w 234"/>
                <a:gd name="T33" fmla="*/ 36 h 48"/>
                <a:gd name="T34" fmla="*/ 216 w 234"/>
                <a:gd name="T35" fmla="*/ 30 h 48"/>
                <a:gd name="T36" fmla="*/ 206 w 234"/>
                <a:gd name="T37" fmla="*/ 42 h 48"/>
                <a:gd name="T38" fmla="*/ 194 w 234"/>
                <a:gd name="T39" fmla="*/ 34 h 48"/>
                <a:gd name="T40" fmla="*/ 174 w 234"/>
                <a:gd name="T41" fmla="*/ 36 h 48"/>
                <a:gd name="T42" fmla="*/ 152 w 234"/>
                <a:gd name="T43" fmla="*/ 22 h 48"/>
                <a:gd name="T44" fmla="*/ 140 w 234"/>
                <a:gd name="T45" fmla="*/ 34 h 48"/>
                <a:gd name="T46" fmla="*/ 112 w 234"/>
                <a:gd name="T47" fmla="*/ 26 h 48"/>
                <a:gd name="T48" fmla="*/ 104 w 234"/>
                <a:gd name="T49" fmla="*/ 48 h 48"/>
                <a:gd name="T50" fmla="*/ 100 w 234"/>
                <a:gd name="T51" fmla="*/ 26 h 48"/>
                <a:gd name="T52" fmla="*/ 82 w 234"/>
                <a:gd name="T53" fmla="*/ 34 h 48"/>
                <a:gd name="T54" fmla="*/ 66 w 234"/>
                <a:gd name="T55" fmla="*/ 26 h 48"/>
                <a:gd name="T56" fmla="*/ 56 w 234"/>
                <a:gd name="T57" fmla="*/ 32 h 48"/>
                <a:gd name="T58" fmla="*/ 42 w 234"/>
                <a:gd name="T59" fmla="*/ 18 h 48"/>
                <a:gd name="T60" fmla="*/ 26 w 234"/>
                <a:gd name="T61" fmla="*/ 32 h 48"/>
                <a:gd name="T62" fmla="*/ 0 w 234"/>
                <a:gd name="T63" fmla="*/ 14 h 48"/>
                <a:gd name="T64" fmla="*/ 28 w 234"/>
                <a:gd name="T65" fmla="*/ 30 h 48"/>
                <a:gd name="T66" fmla="*/ 54 w 234"/>
                <a:gd name="T67" fmla="*/ 20 h 48"/>
                <a:gd name="T68" fmla="*/ 74 w 234"/>
                <a:gd name="T69" fmla="*/ 36 h 48"/>
                <a:gd name="T70" fmla="*/ 80 w 234"/>
                <a:gd name="T71" fmla="*/ 22 h 48"/>
                <a:gd name="T72" fmla="*/ 84 w 234"/>
                <a:gd name="T73" fmla="*/ 38 h 48"/>
                <a:gd name="T74" fmla="*/ 96 w 234"/>
                <a:gd name="T75" fmla="*/ 24 h 48"/>
                <a:gd name="T76" fmla="*/ 104 w 234"/>
                <a:gd name="T77" fmla="*/ 38 h 48"/>
                <a:gd name="T78" fmla="*/ 120 w 234"/>
                <a:gd name="T79" fmla="*/ 44 h 48"/>
                <a:gd name="T80" fmla="*/ 132 w 234"/>
                <a:gd name="T81" fmla="*/ 38 h 48"/>
                <a:gd name="T82" fmla="*/ 146 w 234"/>
                <a:gd name="T83" fmla="*/ 30 h 48"/>
                <a:gd name="T84" fmla="*/ 154 w 234"/>
                <a:gd name="T85" fmla="*/ 40 h 48"/>
                <a:gd name="T86" fmla="*/ 170 w 234"/>
                <a:gd name="T87" fmla="*/ 32 h 48"/>
                <a:gd name="T88" fmla="*/ 176 w 234"/>
                <a:gd name="T89" fmla="*/ 42 h 48"/>
                <a:gd name="T90" fmla="*/ 192 w 234"/>
                <a:gd name="T91" fmla="*/ 38 h 48"/>
                <a:gd name="T92" fmla="*/ 210 w 234"/>
                <a:gd name="T93" fmla="*/ 32 h 48"/>
                <a:gd name="T94" fmla="*/ 218 w 234"/>
                <a:gd name="T95" fmla="*/ 46 h 48"/>
                <a:gd name="T96" fmla="*/ 226 w 234"/>
                <a:gd name="T97" fmla="*/ 28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48"/>
                <a:gd name="T149" fmla="*/ 234 w 234"/>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48">
                  <a:moveTo>
                    <a:pt x="0" y="32"/>
                  </a:moveTo>
                  <a:lnTo>
                    <a:pt x="24" y="14"/>
                  </a:lnTo>
                  <a:lnTo>
                    <a:pt x="38" y="30"/>
                  </a:lnTo>
                  <a:lnTo>
                    <a:pt x="52" y="22"/>
                  </a:lnTo>
                  <a:lnTo>
                    <a:pt x="66" y="34"/>
                  </a:lnTo>
                  <a:lnTo>
                    <a:pt x="92" y="18"/>
                  </a:lnTo>
                  <a:lnTo>
                    <a:pt x="116" y="40"/>
                  </a:lnTo>
                  <a:lnTo>
                    <a:pt x="128" y="0"/>
                  </a:lnTo>
                  <a:lnTo>
                    <a:pt x="130" y="36"/>
                  </a:lnTo>
                  <a:lnTo>
                    <a:pt x="144" y="26"/>
                  </a:lnTo>
                  <a:lnTo>
                    <a:pt x="156" y="38"/>
                  </a:lnTo>
                  <a:lnTo>
                    <a:pt x="168" y="26"/>
                  </a:lnTo>
                  <a:lnTo>
                    <a:pt x="192" y="42"/>
                  </a:lnTo>
                  <a:lnTo>
                    <a:pt x="200" y="26"/>
                  </a:lnTo>
                  <a:lnTo>
                    <a:pt x="216" y="38"/>
                  </a:lnTo>
                  <a:lnTo>
                    <a:pt x="234" y="22"/>
                  </a:lnTo>
                  <a:lnTo>
                    <a:pt x="232" y="36"/>
                  </a:lnTo>
                  <a:lnTo>
                    <a:pt x="216" y="30"/>
                  </a:lnTo>
                  <a:lnTo>
                    <a:pt x="206" y="42"/>
                  </a:lnTo>
                  <a:lnTo>
                    <a:pt x="194" y="34"/>
                  </a:lnTo>
                  <a:lnTo>
                    <a:pt x="174" y="36"/>
                  </a:lnTo>
                  <a:lnTo>
                    <a:pt x="152" y="22"/>
                  </a:lnTo>
                  <a:lnTo>
                    <a:pt x="140" y="34"/>
                  </a:lnTo>
                  <a:lnTo>
                    <a:pt x="112" y="26"/>
                  </a:lnTo>
                  <a:lnTo>
                    <a:pt x="104" y="48"/>
                  </a:lnTo>
                  <a:lnTo>
                    <a:pt x="100" y="26"/>
                  </a:lnTo>
                  <a:lnTo>
                    <a:pt x="82" y="34"/>
                  </a:lnTo>
                  <a:lnTo>
                    <a:pt x="66" y="26"/>
                  </a:lnTo>
                  <a:lnTo>
                    <a:pt x="56" y="32"/>
                  </a:lnTo>
                  <a:lnTo>
                    <a:pt x="42" y="18"/>
                  </a:lnTo>
                  <a:lnTo>
                    <a:pt x="26" y="32"/>
                  </a:lnTo>
                  <a:lnTo>
                    <a:pt x="0" y="14"/>
                  </a:lnTo>
                  <a:lnTo>
                    <a:pt x="28" y="30"/>
                  </a:lnTo>
                  <a:lnTo>
                    <a:pt x="54" y="20"/>
                  </a:lnTo>
                  <a:lnTo>
                    <a:pt x="74" y="36"/>
                  </a:lnTo>
                  <a:lnTo>
                    <a:pt x="80" y="22"/>
                  </a:lnTo>
                  <a:lnTo>
                    <a:pt x="84" y="38"/>
                  </a:lnTo>
                  <a:lnTo>
                    <a:pt x="96" y="24"/>
                  </a:lnTo>
                  <a:lnTo>
                    <a:pt x="104" y="38"/>
                  </a:lnTo>
                  <a:lnTo>
                    <a:pt x="120" y="44"/>
                  </a:lnTo>
                  <a:lnTo>
                    <a:pt x="132" y="38"/>
                  </a:lnTo>
                  <a:lnTo>
                    <a:pt x="146" y="30"/>
                  </a:lnTo>
                  <a:lnTo>
                    <a:pt x="154" y="40"/>
                  </a:lnTo>
                  <a:lnTo>
                    <a:pt x="170" y="32"/>
                  </a:lnTo>
                  <a:lnTo>
                    <a:pt x="176" y="42"/>
                  </a:lnTo>
                  <a:lnTo>
                    <a:pt x="192" y="38"/>
                  </a:lnTo>
                  <a:lnTo>
                    <a:pt x="210" y="32"/>
                  </a:lnTo>
                  <a:lnTo>
                    <a:pt x="218" y="46"/>
                  </a:lnTo>
                  <a:lnTo>
                    <a:pt x="226" y="28"/>
                  </a:lnTo>
                </a:path>
              </a:pathLst>
            </a:custGeom>
            <a:noFill/>
            <a:ln w="9525">
              <a:solidFill>
                <a:srgbClr val="FF0000"/>
              </a:solidFill>
              <a:round/>
              <a:headEnd/>
              <a:tailEnd/>
            </a:ln>
          </p:spPr>
          <p:txBody>
            <a:bodyPr/>
            <a:lstStyle/>
            <a:p>
              <a:endParaRPr lang="en-GB" dirty="0"/>
            </a:p>
          </p:txBody>
        </p:sp>
        <p:sp>
          <p:nvSpPr>
            <p:cNvPr id="9382" name="Freeform 283"/>
            <p:cNvSpPr>
              <a:spLocks/>
            </p:cNvSpPr>
            <p:nvPr/>
          </p:nvSpPr>
          <p:spPr bwMode="auto">
            <a:xfrm>
              <a:off x="4520" y="1657"/>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9383" name="Line 284"/>
            <p:cNvSpPr>
              <a:spLocks noChangeShapeType="1"/>
            </p:cNvSpPr>
            <p:nvPr/>
          </p:nvSpPr>
          <p:spPr bwMode="auto">
            <a:xfrm flipV="1">
              <a:off x="3598" y="1512"/>
              <a:ext cx="12" cy="149"/>
            </a:xfrm>
            <a:prstGeom prst="line">
              <a:avLst/>
            </a:prstGeom>
            <a:noFill/>
            <a:ln w="9525">
              <a:solidFill>
                <a:srgbClr val="FF0000"/>
              </a:solidFill>
              <a:round/>
              <a:headEnd/>
              <a:tailEnd/>
            </a:ln>
          </p:spPr>
          <p:txBody>
            <a:bodyPr/>
            <a:lstStyle/>
            <a:p>
              <a:endParaRPr lang="en-US" dirty="0"/>
            </a:p>
          </p:txBody>
        </p:sp>
        <p:sp>
          <p:nvSpPr>
            <p:cNvPr id="9384" name="Line 285"/>
            <p:cNvSpPr>
              <a:spLocks noChangeShapeType="1"/>
            </p:cNvSpPr>
            <p:nvPr/>
          </p:nvSpPr>
          <p:spPr bwMode="auto">
            <a:xfrm>
              <a:off x="3734" y="1512"/>
              <a:ext cx="4" cy="176"/>
            </a:xfrm>
            <a:prstGeom prst="line">
              <a:avLst/>
            </a:prstGeom>
            <a:noFill/>
            <a:ln w="9525">
              <a:solidFill>
                <a:srgbClr val="FF0000"/>
              </a:solidFill>
              <a:round/>
              <a:headEnd/>
              <a:tailEnd/>
            </a:ln>
          </p:spPr>
          <p:txBody>
            <a:bodyPr/>
            <a:lstStyle/>
            <a:p>
              <a:endParaRPr lang="en-US" dirty="0"/>
            </a:p>
          </p:txBody>
        </p:sp>
        <p:sp>
          <p:nvSpPr>
            <p:cNvPr id="9385" name="Line 286"/>
            <p:cNvSpPr>
              <a:spLocks noChangeShapeType="1"/>
            </p:cNvSpPr>
            <p:nvPr/>
          </p:nvSpPr>
          <p:spPr bwMode="auto">
            <a:xfrm flipV="1">
              <a:off x="3909" y="1534"/>
              <a:ext cx="14" cy="154"/>
            </a:xfrm>
            <a:prstGeom prst="line">
              <a:avLst/>
            </a:prstGeom>
            <a:noFill/>
            <a:ln w="9525">
              <a:solidFill>
                <a:srgbClr val="FF0000"/>
              </a:solidFill>
              <a:round/>
              <a:headEnd/>
              <a:tailEnd/>
            </a:ln>
          </p:spPr>
          <p:txBody>
            <a:bodyPr/>
            <a:lstStyle/>
            <a:p>
              <a:endParaRPr lang="en-US" dirty="0"/>
            </a:p>
          </p:txBody>
        </p:sp>
        <p:sp>
          <p:nvSpPr>
            <p:cNvPr id="9386" name="Line 287"/>
            <p:cNvSpPr>
              <a:spLocks noChangeShapeType="1"/>
            </p:cNvSpPr>
            <p:nvPr/>
          </p:nvSpPr>
          <p:spPr bwMode="auto">
            <a:xfrm flipH="1" flipV="1">
              <a:off x="4047" y="1512"/>
              <a:ext cx="4" cy="171"/>
            </a:xfrm>
            <a:prstGeom prst="line">
              <a:avLst/>
            </a:prstGeom>
            <a:noFill/>
            <a:ln w="9525">
              <a:solidFill>
                <a:srgbClr val="FF0000"/>
              </a:solidFill>
              <a:round/>
              <a:headEnd/>
              <a:tailEnd/>
            </a:ln>
          </p:spPr>
          <p:txBody>
            <a:bodyPr/>
            <a:lstStyle/>
            <a:p>
              <a:endParaRPr lang="en-US" dirty="0"/>
            </a:p>
          </p:txBody>
        </p:sp>
        <p:sp>
          <p:nvSpPr>
            <p:cNvPr id="9387" name="Line 288"/>
            <p:cNvSpPr>
              <a:spLocks noChangeShapeType="1"/>
            </p:cNvSpPr>
            <p:nvPr/>
          </p:nvSpPr>
          <p:spPr bwMode="auto">
            <a:xfrm flipV="1">
              <a:off x="4116" y="1534"/>
              <a:ext cx="12" cy="149"/>
            </a:xfrm>
            <a:prstGeom prst="line">
              <a:avLst/>
            </a:prstGeom>
            <a:noFill/>
            <a:ln w="9525">
              <a:solidFill>
                <a:srgbClr val="FF0000"/>
              </a:solidFill>
              <a:round/>
              <a:headEnd/>
              <a:tailEnd/>
            </a:ln>
          </p:spPr>
          <p:txBody>
            <a:bodyPr/>
            <a:lstStyle/>
            <a:p>
              <a:endParaRPr lang="en-US" dirty="0"/>
            </a:p>
          </p:txBody>
        </p:sp>
        <p:sp>
          <p:nvSpPr>
            <p:cNvPr id="9388" name="Line 289"/>
            <p:cNvSpPr>
              <a:spLocks noChangeShapeType="1"/>
            </p:cNvSpPr>
            <p:nvPr/>
          </p:nvSpPr>
          <p:spPr bwMode="auto">
            <a:xfrm flipV="1">
              <a:off x="4378" y="1512"/>
              <a:ext cx="6" cy="178"/>
            </a:xfrm>
            <a:prstGeom prst="line">
              <a:avLst/>
            </a:prstGeom>
            <a:noFill/>
            <a:ln w="9525">
              <a:solidFill>
                <a:srgbClr val="FF0000"/>
              </a:solidFill>
              <a:round/>
              <a:headEnd/>
              <a:tailEnd/>
            </a:ln>
          </p:spPr>
          <p:txBody>
            <a:bodyPr/>
            <a:lstStyle/>
            <a:p>
              <a:endParaRPr lang="en-US" dirty="0"/>
            </a:p>
          </p:txBody>
        </p:sp>
        <p:sp>
          <p:nvSpPr>
            <p:cNvPr id="9389" name="Line 290"/>
            <p:cNvSpPr>
              <a:spLocks noChangeShapeType="1"/>
            </p:cNvSpPr>
            <p:nvPr/>
          </p:nvSpPr>
          <p:spPr bwMode="auto">
            <a:xfrm flipH="1" flipV="1">
              <a:off x="4258" y="1556"/>
              <a:ext cx="4" cy="127"/>
            </a:xfrm>
            <a:prstGeom prst="line">
              <a:avLst/>
            </a:prstGeom>
            <a:noFill/>
            <a:ln w="9525">
              <a:solidFill>
                <a:srgbClr val="FF0000"/>
              </a:solidFill>
              <a:round/>
              <a:headEnd/>
              <a:tailEnd/>
            </a:ln>
          </p:spPr>
          <p:txBody>
            <a:bodyPr/>
            <a:lstStyle/>
            <a:p>
              <a:endParaRPr lang="en-US" dirty="0"/>
            </a:p>
          </p:txBody>
        </p:sp>
        <p:sp>
          <p:nvSpPr>
            <p:cNvPr id="9390" name="Line 291"/>
            <p:cNvSpPr>
              <a:spLocks noChangeShapeType="1"/>
            </p:cNvSpPr>
            <p:nvPr/>
          </p:nvSpPr>
          <p:spPr bwMode="auto">
            <a:xfrm flipH="1" flipV="1">
              <a:off x="4508" y="1533"/>
              <a:ext cx="12" cy="150"/>
            </a:xfrm>
            <a:prstGeom prst="line">
              <a:avLst/>
            </a:prstGeom>
            <a:noFill/>
            <a:ln w="9525">
              <a:solidFill>
                <a:srgbClr val="FF0000"/>
              </a:solidFill>
              <a:round/>
              <a:headEnd/>
              <a:tailEnd/>
            </a:ln>
          </p:spPr>
          <p:txBody>
            <a:bodyPr/>
            <a:lstStyle/>
            <a:p>
              <a:endParaRPr lang="en-US" dirty="0"/>
            </a:p>
          </p:txBody>
        </p:sp>
      </p:grpSp>
      <p:sp>
        <p:nvSpPr>
          <p:cNvPr id="1194276" name="Text Box 292"/>
          <p:cNvSpPr txBox="1">
            <a:spLocks noChangeArrowheads="1"/>
          </p:cNvSpPr>
          <p:nvPr/>
        </p:nvSpPr>
        <p:spPr bwMode="auto">
          <a:xfrm>
            <a:off x="6156325" y="4881563"/>
            <a:ext cx="501099" cy="523220"/>
          </a:xfrm>
          <a:prstGeom prst="rect">
            <a:avLst/>
          </a:prstGeom>
          <a:noFill/>
          <a:ln w="9525">
            <a:noFill/>
            <a:miter lim="800000"/>
            <a:headEnd/>
            <a:tailEnd/>
          </a:ln>
        </p:spPr>
        <p:txBody>
          <a:bodyPr wrap="none">
            <a:spAutoFit/>
          </a:bodyPr>
          <a:lstStyle/>
          <a:p>
            <a:r>
              <a:rPr lang="en-GB" sz="1400" b="1" dirty="0">
                <a:solidFill>
                  <a:srgbClr val="FF6633"/>
                </a:solidFill>
              </a:rPr>
              <a:t>DTO</a:t>
            </a:r>
          </a:p>
          <a:p>
            <a:r>
              <a:rPr lang="en-GB" sz="1400" b="1" dirty="0">
                <a:solidFill>
                  <a:srgbClr val="00CC00"/>
                </a:solidFill>
              </a:rPr>
              <a:t>DFO</a:t>
            </a:r>
          </a:p>
        </p:txBody>
      </p:sp>
      <p:sp>
        <p:nvSpPr>
          <p:cNvPr id="1194277" name="Text Box 293"/>
          <p:cNvSpPr txBox="1">
            <a:spLocks noChangeArrowheads="1"/>
          </p:cNvSpPr>
          <p:nvPr/>
        </p:nvSpPr>
        <p:spPr bwMode="auto">
          <a:xfrm>
            <a:off x="3621088" y="3565525"/>
            <a:ext cx="501099" cy="523220"/>
          </a:xfrm>
          <a:prstGeom prst="rect">
            <a:avLst/>
          </a:prstGeom>
          <a:noFill/>
          <a:ln w="9525">
            <a:noFill/>
            <a:miter lim="800000"/>
            <a:headEnd/>
            <a:tailEnd/>
          </a:ln>
        </p:spPr>
        <p:txBody>
          <a:bodyPr wrap="none">
            <a:spAutoFit/>
          </a:bodyPr>
          <a:lstStyle/>
          <a:p>
            <a:r>
              <a:rPr lang="en-GB" sz="1400" b="1" dirty="0">
                <a:solidFill>
                  <a:srgbClr val="FF6633"/>
                </a:solidFill>
              </a:rPr>
              <a:t>DTO</a:t>
            </a:r>
          </a:p>
          <a:p>
            <a:r>
              <a:rPr lang="en-GB" sz="1400" b="1" dirty="0">
                <a:solidFill>
                  <a:srgbClr val="00CC00"/>
                </a:solidFill>
              </a:rPr>
              <a:t>DFO</a:t>
            </a:r>
          </a:p>
        </p:txBody>
      </p:sp>
      <p:sp>
        <p:nvSpPr>
          <p:cNvPr id="1194278" name="Text Box 294"/>
          <p:cNvSpPr txBox="1">
            <a:spLocks noChangeArrowheads="1"/>
          </p:cNvSpPr>
          <p:nvPr/>
        </p:nvSpPr>
        <p:spPr bwMode="auto">
          <a:xfrm>
            <a:off x="3333750" y="5164138"/>
            <a:ext cx="501099" cy="523220"/>
          </a:xfrm>
          <a:prstGeom prst="rect">
            <a:avLst/>
          </a:prstGeom>
          <a:noFill/>
          <a:ln w="9525">
            <a:noFill/>
            <a:miter lim="800000"/>
            <a:headEnd/>
            <a:tailEnd/>
          </a:ln>
        </p:spPr>
        <p:txBody>
          <a:bodyPr wrap="none">
            <a:spAutoFit/>
          </a:bodyPr>
          <a:lstStyle/>
          <a:p>
            <a:r>
              <a:rPr lang="en-GB" sz="1400" b="1" dirty="0">
                <a:solidFill>
                  <a:srgbClr val="FF6633"/>
                </a:solidFill>
              </a:rPr>
              <a:t>DTO</a:t>
            </a:r>
          </a:p>
          <a:p>
            <a:r>
              <a:rPr lang="en-GB" sz="1400" b="1" dirty="0">
                <a:solidFill>
                  <a:srgbClr val="00CC00"/>
                </a:solidFill>
              </a:rPr>
              <a:t>DFO</a:t>
            </a:r>
          </a:p>
        </p:txBody>
      </p:sp>
      <p:sp>
        <p:nvSpPr>
          <p:cNvPr id="1194279" name="Text Box 295"/>
          <p:cNvSpPr txBox="1">
            <a:spLocks noChangeArrowheads="1"/>
          </p:cNvSpPr>
          <p:nvPr/>
        </p:nvSpPr>
        <p:spPr bwMode="auto">
          <a:xfrm>
            <a:off x="6704013" y="3352800"/>
            <a:ext cx="501099" cy="523220"/>
          </a:xfrm>
          <a:prstGeom prst="rect">
            <a:avLst/>
          </a:prstGeom>
          <a:noFill/>
          <a:ln w="9525">
            <a:noFill/>
            <a:miter lim="800000"/>
            <a:headEnd/>
            <a:tailEnd/>
          </a:ln>
        </p:spPr>
        <p:txBody>
          <a:bodyPr wrap="none">
            <a:spAutoFit/>
          </a:bodyPr>
          <a:lstStyle/>
          <a:p>
            <a:r>
              <a:rPr lang="en-GB" sz="1400" b="1" dirty="0">
                <a:solidFill>
                  <a:srgbClr val="FF6633"/>
                </a:solidFill>
              </a:rPr>
              <a:t>DTO</a:t>
            </a:r>
          </a:p>
          <a:p>
            <a:r>
              <a:rPr lang="en-GB" sz="1400" b="1" dirty="0">
                <a:solidFill>
                  <a:srgbClr val="00CC00"/>
                </a:solidFill>
              </a:rPr>
              <a:t>DFO</a:t>
            </a:r>
          </a:p>
        </p:txBody>
      </p:sp>
      <p:sp>
        <p:nvSpPr>
          <p:cNvPr id="1194281" name="Rectangle 297"/>
          <p:cNvSpPr>
            <a:spLocks noChangeArrowheads="1"/>
          </p:cNvSpPr>
          <p:nvPr/>
        </p:nvSpPr>
        <p:spPr bwMode="auto">
          <a:xfrm>
            <a:off x="1647825" y="1971675"/>
            <a:ext cx="123825" cy="866775"/>
          </a:xfrm>
          <a:prstGeom prst="rect">
            <a:avLst/>
          </a:prstGeom>
          <a:solidFill>
            <a:srgbClr val="99CC00">
              <a:alpha val="38039"/>
            </a:srgbClr>
          </a:solidFill>
          <a:ln w="9525">
            <a:solidFill>
              <a:schemeClr val="tx1"/>
            </a:solidFill>
            <a:miter lim="800000"/>
            <a:headEnd/>
            <a:tailEnd/>
          </a:ln>
        </p:spPr>
        <p:txBody>
          <a:bodyPr wrap="none" anchor="ctr"/>
          <a:lstStyle/>
          <a:p>
            <a:endParaRPr lang="en-GB" dirty="0"/>
          </a:p>
        </p:txBody>
      </p:sp>
      <p:sp>
        <p:nvSpPr>
          <p:cNvPr id="1194282" name="Rectangle 298"/>
          <p:cNvSpPr>
            <a:spLocks noChangeArrowheads="1"/>
          </p:cNvSpPr>
          <p:nvPr/>
        </p:nvSpPr>
        <p:spPr bwMode="auto">
          <a:xfrm>
            <a:off x="1960563" y="1974850"/>
            <a:ext cx="123825" cy="866775"/>
          </a:xfrm>
          <a:prstGeom prst="rect">
            <a:avLst/>
          </a:prstGeom>
          <a:solidFill>
            <a:srgbClr val="99CC00">
              <a:alpha val="38039"/>
            </a:srgbClr>
          </a:solidFill>
          <a:ln w="9525" algn="ctr">
            <a:solidFill>
              <a:schemeClr val="tx1"/>
            </a:solidFill>
            <a:miter lim="800000"/>
            <a:headEnd/>
            <a:tailEnd/>
          </a:ln>
        </p:spPr>
        <p:txBody>
          <a:bodyPr wrap="none" anchor="ctr"/>
          <a:lstStyle/>
          <a:p>
            <a:endParaRPr lang="en-GB" dirty="0"/>
          </a:p>
        </p:txBody>
      </p:sp>
      <p:sp>
        <p:nvSpPr>
          <p:cNvPr id="1194283" name="Rectangle 299"/>
          <p:cNvSpPr>
            <a:spLocks noChangeArrowheads="1"/>
          </p:cNvSpPr>
          <p:nvPr/>
        </p:nvSpPr>
        <p:spPr bwMode="auto">
          <a:xfrm>
            <a:off x="2182813" y="1973263"/>
            <a:ext cx="123825" cy="866775"/>
          </a:xfrm>
          <a:prstGeom prst="rect">
            <a:avLst/>
          </a:prstGeom>
          <a:solidFill>
            <a:srgbClr val="99CC00">
              <a:alpha val="38039"/>
            </a:srgbClr>
          </a:solidFill>
          <a:ln w="9525" algn="ctr">
            <a:solidFill>
              <a:schemeClr val="tx1"/>
            </a:solidFill>
            <a:miter lim="800000"/>
            <a:headEnd/>
            <a:tailEnd/>
          </a:ln>
        </p:spPr>
        <p:txBody>
          <a:bodyPr wrap="none" anchor="ctr"/>
          <a:lstStyle/>
          <a:p>
            <a:endParaRPr lang="en-GB" dirty="0"/>
          </a:p>
        </p:txBody>
      </p:sp>
      <p:sp>
        <p:nvSpPr>
          <p:cNvPr id="1194284" name="Rectangle 300"/>
          <p:cNvSpPr>
            <a:spLocks noChangeArrowheads="1"/>
          </p:cNvSpPr>
          <p:nvPr/>
        </p:nvSpPr>
        <p:spPr bwMode="auto">
          <a:xfrm>
            <a:off x="2443163" y="1971675"/>
            <a:ext cx="123825" cy="866775"/>
          </a:xfrm>
          <a:prstGeom prst="rect">
            <a:avLst/>
          </a:prstGeom>
          <a:solidFill>
            <a:srgbClr val="99CC00">
              <a:alpha val="38039"/>
            </a:srgbClr>
          </a:solidFill>
          <a:ln w="9525" algn="ctr">
            <a:solidFill>
              <a:schemeClr val="tx1"/>
            </a:solidFill>
            <a:miter lim="800000"/>
            <a:headEnd/>
            <a:tailEnd/>
          </a:ln>
        </p:spPr>
        <p:txBody>
          <a:bodyPr wrap="none" anchor="ctr"/>
          <a:lstStyle/>
          <a:p>
            <a:endParaRPr lang="en-GB" dirty="0"/>
          </a:p>
        </p:txBody>
      </p:sp>
      <p:sp>
        <p:nvSpPr>
          <p:cNvPr id="305" name="TextBox 304"/>
          <p:cNvSpPr txBox="1">
            <a:spLocks noChangeArrowheads="1"/>
          </p:cNvSpPr>
          <p:nvPr/>
        </p:nvSpPr>
        <p:spPr bwMode="auto">
          <a:xfrm>
            <a:off x="2743200" y="1143000"/>
            <a:ext cx="1100138" cy="369888"/>
          </a:xfrm>
          <a:prstGeom prst="rect">
            <a:avLst/>
          </a:prstGeom>
          <a:noFill/>
          <a:ln w="9525">
            <a:noFill/>
            <a:miter lim="800000"/>
            <a:headEnd/>
            <a:tailEnd/>
          </a:ln>
        </p:spPr>
        <p:txBody>
          <a:bodyPr wrap="none">
            <a:spAutoFit/>
          </a:bodyPr>
          <a:lstStyle/>
          <a:p>
            <a:r>
              <a:rPr lang="en-US" dirty="0"/>
              <a:t>“Correct”</a:t>
            </a:r>
          </a:p>
        </p:txBody>
      </p:sp>
      <p:sp>
        <p:nvSpPr>
          <p:cNvPr id="311" name="Text Box 287"/>
          <p:cNvSpPr txBox="1">
            <a:spLocks noChangeArrowheads="1"/>
          </p:cNvSpPr>
          <p:nvPr/>
        </p:nvSpPr>
        <p:spPr bwMode="auto">
          <a:xfrm>
            <a:off x="5292725" y="5654675"/>
            <a:ext cx="1192699" cy="369332"/>
          </a:xfrm>
          <a:prstGeom prst="rect">
            <a:avLst/>
          </a:prstGeom>
          <a:noFill/>
          <a:ln w="9525">
            <a:noFill/>
            <a:miter lim="800000"/>
            <a:headEnd/>
            <a:tailEnd/>
          </a:ln>
        </p:spPr>
        <p:txBody>
          <a:bodyPr wrap="none">
            <a:spAutoFit/>
          </a:bodyPr>
          <a:lstStyle/>
          <a:p>
            <a:r>
              <a:rPr lang="en-GB" dirty="0"/>
              <a:t>Calibrators</a:t>
            </a:r>
          </a:p>
        </p:txBody>
      </p:sp>
      <p:sp>
        <p:nvSpPr>
          <p:cNvPr id="304" name="Title 1"/>
          <p:cNvSpPr txBox="1">
            <a:spLocks/>
          </p:cNvSpPr>
          <p:nvPr/>
        </p:nvSpPr>
        <p:spPr>
          <a:xfrm>
            <a:off x="457200" y="306819"/>
            <a:ext cx="8229600" cy="468312"/>
          </a:xfrm>
          <a:prstGeom prst="rect">
            <a:avLst/>
          </a:prstGeom>
          <a:effectLst>
            <a:outerShdw blurRad="63500" sx="102000" sy="102000" algn="ctr" rotWithShape="0">
              <a:prstClr val="black">
                <a:alpha val="40000"/>
              </a:prstClr>
            </a:outerShdw>
          </a:effectLst>
        </p:spPr>
        <p:txBody>
          <a:bodyPr vert="horz" lIns="0" tIns="0" rIns="0" bIns="0" rtlCol="0" anchor="t" anchorCtr="0">
            <a:noAutofit/>
          </a:bodyPr>
          <a:lstStyle>
            <a:lvl1pPr algn="r" defTabSz="457200" rtl="0" eaLnBrk="0" fontAlgn="base" hangingPunct="0">
              <a:spcBef>
                <a:spcPct val="0"/>
              </a:spcBef>
              <a:spcAft>
                <a:spcPct val="0"/>
              </a:spcAft>
              <a:defRPr sz="3200" b="1" kern="1200">
                <a:solidFill>
                  <a:srgbClr val="773141"/>
                </a:solidFill>
                <a:latin typeface="Arial"/>
                <a:ea typeface="ＭＳ Ｐゴシック" charset="0"/>
                <a:cs typeface="Arial"/>
              </a:defRPr>
            </a:lvl1pPr>
            <a:lvl2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2pPr>
            <a:lvl3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3pPr>
            <a:lvl4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4pPr>
            <a:lvl5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5pPr>
            <a:lvl6pPr marL="457200" algn="r" defTabSz="457200" rtl="0" fontAlgn="base">
              <a:spcBef>
                <a:spcPct val="0"/>
              </a:spcBef>
              <a:spcAft>
                <a:spcPct val="0"/>
              </a:spcAft>
              <a:defRPr sz="3600" b="1">
                <a:solidFill>
                  <a:srgbClr val="773141"/>
                </a:solidFill>
                <a:latin typeface="Arial" charset="0"/>
                <a:ea typeface="ＭＳ Ｐゴシック" charset="0"/>
              </a:defRPr>
            </a:lvl6pPr>
            <a:lvl7pPr marL="914400" algn="r" defTabSz="457200" rtl="0" fontAlgn="base">
              <a:spcBef>
                <a:spcPct val="0"/>
              </a:spcBef>
              <a:spcAft>
                <a:spcPct val="0"/>
              </a:spcAft>
              <a:defRPr sz="3600" b="1">
                <a:solidFill>
                  <a:srgbClr val="773141"/>
                </a:solidFill>
                <a:latin typeface="Arial" charset="0"/>
                <a:ea typeface="ＭＳ Ｐゴシック" charset="0"/>
              </a:defRPr>
            </a:lvl7pPr>
            <a:lvl8pPr marL="1371600" algn="r" defTabSz="457200" rtl="0" fontAlgn="base">
              <a:spcBef>
                <a:spcPct val="0"/>
              </a:spcBef>
              <a:spcAft>
                <a:spcPct val="0"/>
              </a:spcAft>
              <a:defRPr sz="3600" b="1">
                <a:solidFill>
                  <a:srgbClr val="773141"/>
                </a:solidFill>
                <a:latin typeface="Arial" charset="0"/>
                <a:ea typeface="ＭＳ Ｐゴシック" charset="0"/>
              </a:defRPr>
            </a:lvl8pPr>
            <a:lvl9pPr marL="1828800" algn="r" defTabSz="457200" rtl="0" fontAlgn="base">
              <a:spcBef>
                <a:spcPct val="0"/>
              </a:spcBef>
              <a:spcAft>
                <a:spcPct val="0"/>
              </a:spcAft>
              <a:defRPr sz="3600" b="1">
                <a:solidFill>
                  <a:srgbClr val="773141"/>
                </a:solidFill>
                <a:latin typeface="Arial" charset="0"/>
                <a:ea typeface="ＭＳ Ｐゴシック" charset="0"/>
              </a:defRPr>
            </a:lvl9pPr>
          </a:lstStyle>
          <a:p>
            <a:r>
              <a:rPr lang="en-GB" sz="3600" dirty="0">
                <a:latin typeface="Cambria" pitchFamily="18" charset="0"/>
              </a:rPr>
              <a:t>Ephemeris Error Compensation </a:t>
            </a:r>
            <a:r>
              <a:rPr lang="en-GB" sz="1600" dirty="0">
                <a:latin typeface="Cambria" pitchFamily="18" charset="0"/>
              </a:rPr>
              <a:t>(1/2)</a:t>
            </a:r>
            <a:endParaRPr lang="en-US" sz="1600" dirty="0">
              <a:latin typeface="Cambria" pitchFamily="18" charset="0"/>
            </a:endParaRPr>
          </a:p>
        </p:txBody>
      </p:sp>
    </p:spTree>
    <p:extLst>
      <p:ext uri="{BB962C8B-B14F-4D97-AF65-F5344CB8AC3E}">
        <p14:creationId xmlns:p14="http://schemas.microsoft.com/office/powerpoint/2010/main" val="17414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194200"/>
                                        </p:tgtEl>
                                        <p:attrNameLst>
                                          <p:attrName>style.visibility</p:attrName>
                                        </p:attrNameLst>
                                      </p:cBhvr>
                                      <p:to>
                                        <p:strVal val="visible"/>
                                      </p:to>
                                    </p:set>
                                    <p:animEffect transition="in" filter="wipe(down)">
                                      <p:cBhvr>
                                        <p:cTn id="11" dur="500"/>
                                        <p:tgtEl>
                                          <p:spTgt spid="119420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194202"/>
                                        </p:tgtEl>
                                        <p:attrNameLst>
                                          <p:attrName>style.visibility</p:attrName>
                                        </p:attrNameLst>
                                      </p:cBhvr>
                                      <p:to>
                                        <p:strVal val="visible"/>
                                      </p:to>
                                    </p:set>
                                    <p:animEffect transition="in" filter="wipe(down)">
                                      <p:cBhvr>
                                        <p:cTn id="15" dur="500"/>
                                        <p:tgtEl>
                                          <p:spTgt spid="1194202"/>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194201"/>
                                        </p:tgtEl>
                                        <p:attrNameLst>
                                          <p:attrName>style.visibility</p:attrName>
                                        </p:attrNameLst>
                                      </p:cBhvr>
                                      <p:to>
                                        <p:strVal val="visible"/>
                                      </p:to>
                                    </p:set>
                                    <p:animEffect transition="in" filter="wipe(down)">
                                      <p:cBhvr>
                                        <p:cTn id="19" dur="500"/>
                                        <p:tgtEl>
                                          <p:spTgt spid="1194201"/>
                                        </p:tgtEl>
                                      </p:cBhvr>
                                    </p:animEffect>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194256"/>
                                        </p:tgtEl>
                                        <p:attrNameLst>
                                          <p:attrName>style.visibility</p:attrName>
                                        </p:attrNameLst>
                                      </p:cBhvr>
                                      <p:to>
                                        <p:strVal val="visible"/>
                                      </p:to>
                                    </p:set>
                                    <p:animEffect transition="in" filter="wipe(down)">
                                      <p:cBhvr>
                                        <p:cTn id="23" dur="500"/>
                                        <p:tgtEl>
                                          <p:spTgt spid="1194256"/>
                                        </p:tgtEl>
                                      </p:cBhvr>
                                    </p:animEffect>
                                  </p:childTnLst>
                                </p:cTn>
                              </p:par>
                              <p:par>
                                <p:cTn id="24" presetID="22" presetClass="entr" presetSubtype="8" fill="hold" nodeType="withEffect">
                                  <p:stCondLst>
                                    <p:cond delay="10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9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94278"/>
                                        </p:tgtEl>
                                        <p:attrNameLst>
                                          <p:attrName>style.visibility</p:attrName>
                                        </p:attrNameLst>
                                      </p:cBhvr>
                                      <p:to>
                                        <p:strVal val="visible"/>
                                      </p:to>
                                    </p:set>
                                    <p:animEffect transition="in" filter="wipe(up)">
                                      <p:cBhvr>
                                        <p:cTn id="31" dur="500"/>
                                        <p:tgtEl>
                                          <p:spTgt spid="119427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94281"/>
                                        </p:tgtEl>
                                        <p:attrNameLst>
                                          <p:attrName>style.visibility</p:attrName>
                                        </p:attrNameLst>
                                      </p:cBhvr>
                                      <p:to>
                                        <p:strVal val="visible"/>
                                      </p:to>
                                    </p:set>
                                    <p:animEffect transition="in" filter="wipe(left)">
                                      <p:cBhvr>
                                        <p:cTn id="34" dur="500"/>
                                        <p:tgtEl>
                                          <p:spTgt spid="1194281"/>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194276"/>
                                        </p:tgtEl>
                                        <p:attrNameLst>
                                          <p:attrName>style.visibility</p:attrName>
                                        </p:attrNameLst>
                                      </p:cBhvr>
                                      <p:to>
                                        <p:strVal val="visible"/>
                                      </p:to>
                                    </p:set>
                                    <p:animEffect transition="in" filter="wipe(up)">
                                      <p:cBhvr>
                                        <p:cTn id="38" dur="500"/>
                                        <p:tgtEl>
                                          <p:spTgt spid="119427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94282"/>
                                        </p:tgtEl>
                                        <p:attrNameLst>
                                          <p:attrName>style.visibility</p:attrName>
                                        </p:attrNameLst>
                                      </p:cBhvr>
                                      <p:to>
                                        <p:strVal val="visible"/>
                                      </p:to>
                                    </p:set>
                                    <p:animEffect transition="in" filter="wipe(left)">
                                      <p:cBhvr>
                                        <p:cTn id="41" dur="500"/>
                                        <p:tgtEl>
                                          <p:spTgt spid="1194282"/>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194277"/>
                                        </p:tgtEl>
                                        <p:attrNameLst>
                                          <p:attrName>style.visibility</p:attrName>
                                        </p:attrNameLst>
                                      </p:cBhvr>
                                      <p:to>
                                        <p:strVal val="visible"/>
                                      </p:to>
                                    </p:set>
                                    <p:animEffect transition="in" filter="wipe(up)">
                                      <p:cBhvr>
                                        <p:cTn id="45" dur="500"/>
                                        <p:tgtEl>
                                          <p:spTgt spid="1194277"/>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94283"/>
                                        </p:tgtEl>
                                        <p:attrNameLst>
                                          <p:attrName>style.visibility</p:attrName>
                                        </p:attrNameLst>
                                      </p:cBhvr>
                                      <p:to>
                                        <p:strVal val="visible"/>
                                      </p:to>
                                    </p:set>
                                    <p:animEffect transition="in" filter="wipe(left)">
                                      <p:cBhvr>
                                        <p:cTn id="48" dur="500"/>
                                        <p:tgtEl>
                                          <p:spTgt spid="1194283"/>
                                        </p:tgtEl>
                                      </p:cBhvr>
                                    </p:animEffect>
                                  </p:childTnLst>
                                </p:cTn>
                              </p:par>
                            </p:childTnLst>
                          </p:cTn>
                        </p:par>
                        <p:par>
                          <p:cTn id="49" fill="hold">
                            <p:stCondLst>
                              <p:cond delay="1500"/>
                            </p:stCondLst>
                            <p:childTnLst>
                              <p:par>
                                <p:cTn id="50" presetID="22" presetClass="entr" presetSubtype="1" fill="hold" grpId="0" nodeType="afterEffect">
                                  <p:stCondLst>
                                    <p:cond delay="0"/>
                                  </p:stCondLst>
                                  <p:childTnLst>
                                    <p:set>
                                      <p:cBhvr>
                                        <p:cTn id="51" dur="1" fill="hold">
                                          <p:stCondLst>
                                            <p:cond delay="0"/>
                                          </p:stCondLst>
                                        </p:cTn>
                                        <p:tgtEl>
                                          <p:spTgt spid="1194279"/>
                                        </p:tgtEl>
                                        <p:attrNameLst>
                                          <p:attrName>style.visibility</p:attrName>
                                        </p:attrNameLst>
                                      </p:cBhvr>
                                      <p:to>
                                        <p:strVal val="visible"/>
                                      </p:to>
                                    </p:set>
                                    <p:animEffect transition="in" filter="wipe(up)">
                                      <p:cBhvr>
                                        <p:cTn id="52" dur="500"/>
                                        <p:tgtEl>
                                          <p:spTgt spid="119427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4284"/>
                                        </p:tgtEl>
                                        <p:attrNameLst>
                                          <p:attrName>style.visibility</p:attrName>
                                        </p:attrNameLst>
                                      </p:cBhvr>
                                      <p:to>
                                        <p:strVal val="visible"/>
                                      </p:to>
                                    </p:set>
                                    <p:animEffect transition="in" filter="wipe(left)">
                                      <p:cBhvr>
                                        <p:cTn id="55" dur="500"/>
                                        <p:tgtEl>
                                          <p:spTgt spid="1194284"/>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305"/>
                                        </p:tgtEl>
                                        <p:attrNameLst>
                                          <p:attrName>style.visibility</p:attrName>
                                        </p:attrNameLst>
                                      </p:cBhvr>
                                      <p:to>
                                        <p:strVal val="visible"/>
                                      </p:to>
                                    </p:set>
                                    <p:animEffect transition="in" filter="wipe(down)">
                                      <p:cBhvr>
                                        <p:cTn id="59"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200" grpId="0" animBg="1"/>
      <p:bldP spid="1194201" grpId="0" animBg="1"/>
      <p:bldP spid="1194202" grpId="0" animBg="1"/>
      <p:bldP spid="1194256" grpId="0" animBg="1"/>
      <p:bldP spid="1194276" grpId="0"/>
      <p:bldP spid="1194277" grpId="0"/>
      <p:bldP spid="1194278" grpId="0"/>
      <p:bldP spid="1194279" grpId="0"/>
      <p:bldP spid="1194281" grpId="0" animBg="1"/>
      <p:bldP spid="1194282" grpId="0" animBg="1"/>
      <p:bldP spid="1194283" grpId="0" animBg="1"/>
      <p:bldP spid="1194284" grpId="0" animBg="1"/>
      <p:bldP spid="3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71600" y="1938338"/>
            <a:ext cx="1381125" cy="933450"/>
            <a:chOff x="864" y="1221"/>
            <a:chExt cx="870" cy="588"/>
          </a:xfrm>
        </p:grpSpPr>
        <p:sp>
          <p:nvSpPr>
            <p:cNvPr id="10565" name="Rectangle 3"/>
            <p:cNvSpPr>
              <a:spLocks noChangeArrowheads="1"/>
            </p:cNvSpPr>
            <p:nvPr/>
          </p:nvSpPr>
          <p:spPr bwMode="auto">
            <a:xfrm>
              <a:off x="864" y="1221"/>
              <a:ext cx="870" cy="588"/>
            </a:xfrm>
            <a:prstGeom prst="rect">
              <a:avLst/>
            </a:prstGeom>
            <a:solidFill>
              <a:srgbClr val="C0C0C0"/>
            </a:solidFill>
            <a:ln w="9525">
              <a:solidFill>
                <a:schemeClr val="tx1"/>
              </a:solidFill>
              <a:miter lim="800000"/>
              <a:headEnd/>
              <a:tailEnd/>
            </a:ln>
          </p:spPr>
          <p:txBody>
            <a:bodyPr wrap="none" anchor="ctr"/>
            <a:lstStyle/>
            <a:p>
              <a:endParaRPr lang="en-GB" dirty="0"/>
            </a:p>
          </p:txBody>
        </p:sp>
        <p:sp>
          <p:nvSpPr>
            <p:cNvPr id="10566" name="AutoShape 4"/>
            <p:cNvSpPr>
              <a:spLocks noChangeArrowheads="1"/>
            </p:cNvSpPr>
            <p:nvPr/>
          </p:nvSpPr>
          <p:spPr bwMode="auto">
            <a:xfrm>
              <a:off x="885" y="1242"/>
              <a:ext cx="828" cy="547"/>
            </a:xfrm>
            <a:prstGeom prst="flowChartAlternateProcess">
              <a:avLst/>
            </a:prstGeom>
            <a:solidFill>
              <a:srgbClr val="CCFFFF"/>
            </a:solidFill>
            <a:ln w="9525">
              <a:solidFill>
                <a:schemeClr val="tx1"/>
              </a:solidFill>
              <a:miter lim="800000"/>
              <a:headEnd/>
              <a:tailEnd/>
            </a:ln>
          </p:spPr>
          <p:txBody>
            <a:bodyPr wrap="none" anchor="ctr"/>
            <a:lstStyle/>
            <a:p>
              <a:endParaRPr lang="en-GB" dirty="0"/>
            </a:p>
          </p:txBody>
        </p:sp>
        <p:grpSp>
          <p:nvGrpSpPr>
            <p:cNvPr id="3" name="Group 5"/>
            <p:cNvGrpSpPr>
              <a:grpSpLocks/>
            </p:cNvGrpSpPr>
            <p:nvPr/>
          </p:nvGrpSpPr>
          <p:grpSpPr bwMode="auto">
            <a:xfrm>
              <a:off x="890" y="1242"/>
              <a:ext cx="813" cy="543"/>
              <a:chOff x="830" y="1023"/>
              <a:chExt cx="813" cy="543"/>
            </a:xfrm>
          </p:grpSpPr>
          <p:sp>
            <p:nvSpPr>
              <p:cNvPr id="10568" name="Line 6"/>
              <p:cNvSpPr>
                <a:spLocks noChangeShapeType="1"/>
              </p:cNvSpPr>
              <p:nvPr/>
            </p:nvSpPr>
            <p:spPr bwMode="auto">
              <a:xfrm>
                <a:off x="1242" y="1023"/>
                <a:ext cx="0" cy="539"/>
              </a:xfrm>
              <a:prstGeom prst="line">
                <a:avLst/>
              </a:prstGeom>
              <a:noFill/>
              <a:ln w="9525">
                <a:solidFill>
                  <a:schemeClr val="tx1"/>
                </a:solidFill>
                <a:prstDash val="sysDot"/>
                <a:round/>
                <a:headEnd/>
                <a:tailEnd/>
              </a:ln>
            </p:spPr>
            <p:txBody>
              <a:bodyPr/>
              <a:lstStyle/>
              <a:p>
                <a:endParaRPr lang="en-US" dirty="0"/>
              </a:p>
            </p:txBody>
          </p:sp>
          <p:sp>
            <p:nvSpPr>
              <p:cNvPr id="10569" name="Line 7"/>
              <p:cNvSpPr>
                <a:spLocks noChangeShapeType="1"/>
              </p:cNvSpPr>
              <p:nvPr/>
            </p:nvSpPr>
            <p:spPr bwMode="auto">
              <a:xfrm>
                <a:off x="1378" y="1024"/>
                <a:ext cx="0" cy="538"/>
              </a:xfrm>
              <a:prstGeom prst="line">
                <a:avLst/>
              </a:prstGeom>
              <a:noFill/>
              <a:ln w="9525">
                <a:solidFill>
                  <a:schemeClr val="tx1"/>
                </a:solidFill>
                <a:prstDash val="sysDot"/>
                <a:round/>
                <a:headEnd/>
                <a:tailEnd/>
              </a:ln>
            </p:spPr>
            <p:txBody>
              <a:bodyPr/>
              <a:lstStyle/>
              <a:p>
                <a:endParaRPr lang="en-US" dirty="0"/>
              </a:p>
            </p:txBody>
          </p:sp>
          <p:sp>
            <p:nvSpPr>
              <p:cNvPr id="10570" name="Line 8"/>
              <p:cNvSpPr>
                <a:spLocks noChangeShapeType="1"/>
              </p:cNvSpPr>
              <p:nvPr/>
            </p:nvSpPr>
            <p:spPr bwMode="auto">
              <a:xfrm>
                <a:off x="1514" y="1025"/>
                <a:ext cx="0" cy="537"/>
              </a:xfrm>
              <a:prstGeom prst="line">
                <a:avLst/>
              </a:prstGeom>
              <a:noFill/>
              <a:ln w="9525">
                <a:solidFill>
                  <a:schemeClr val="tx1"/>
                </a:solidFill>
                <a:prstDash val="sysDot"/>
                <a:round/>
                <a:headEnd/>
                <a:tailEnd/>
              </a:ln>
            </p:spPr>
            <p:txBody>
              <a:bodyPr/>
              <a:lstStyle/>
              <a:p>
                <a:endParaRPr lang="en-US" dirty="0"/>
              </a:p>
            </p:txBody>
          </p:sp>
          <p:sp>
            <p:nvSpPr>
              <p:cNvPr id="10571" name="Line 9"/>
              <p:cNvSpPr>
                <a:spLocks noChangeShapeType="1"/>
              </p:cNvSpPr>
              <p:nvPr/>
            </p:nvSpPr>
            <p:spPr bwMode="auto">
              <a:xfrm flipH="1">
                <a:off x="962" y="1025"/>
                <a:ext cx="0" cy="541"/>
              </a:xfrm>
              <a:prstGeom prst="line">
                <a:avLst/>
              </a:prstGeom>
              <a:noFill/>
              <a:ln w="9525">
                <a:solidFill>
                  <a:schemeClr val="tx1"/>
                </a:solidFill>
                <a:prstDash val="sysDot"/>
                <a:round/>
                <a:headEnd/>
                <a:tailEnd/>
              </a:ln>
            </p:spPr>
            <p:txBody>
              <a:bodyPr/>
              <a:lstStyle/>
              <a:p>
                <a:endParaRPr lang="en-US" dirty="0"/>
              </a:p>
            </p:txBody>
          </p:sp>
          <p:sp>
            <p:nvSpPr>
              <p:cNvPr id="10572" name="Line 10"/>
              <p:cNvSpPr>
                <a:spLocks noChangeShapeType="1"/>
              </p:cNvSpPr>
              <p:nvPr/>
            </p:nvSpPr>
            <p:spPr bwMode="auto">
              <a:xfrm flipH="1">
                <a:off x="1098" y="1023"/>
                <a:ext cx="0" cy="543"/>
              </a:xfrm>
              <a:prstGeom prst="line">
                <a:avLst/>
              </a:prstGeom>
              <a:noFill/>
              <a:ln w="9525">
                <a:solidFill>
                  <a:schemeClr val="tx1"/>
                </a:solidFill>
                <a:prstDash val="sysDot"/>
                <a:round/>
                <a:headEnd/>
                <a:tailEnd/>
              </a:ln>
            </p:spPr>
            <p:txBody>
              <a:bodyPr/>
              <a:lstStyle/>
              <a:p>
                <a:endParaRPr lang="en-US" dirty="0"/>
              </a:p>
            </p:txBody>
          </p:sp>
          <p:sp>
            <p:nvSpPr>
              <p:cNvPr id="10573" name="Line 11"/>
              <p:cNvSpPr>
                <a:spLocks noChangeShapeType="1"/>
              </p:cNvSpPr>
              <p:nvPr/>
            </p:nvSpPr>
            <p:spPr bwMode="auto">
              <a:xfrm flipV="1">
                <a:off x="830" y="1294"/>
                <a:ext cx="813" cy="0"/>
              </a:xfrm>
              <a:prstGeom prst="line">
                <a:avLst/>
              </a:prstGeom>
              <a:noFill/>
              <a:ln w="9525">
                <a:solidFill>
                  <a:schemeClr val="tx1"/>
                </a:solidFill>
                <a:prstDash val="sysDot"/>
                <a:round/>
                <a:headEnd/>
                <a:tailEnd/>
              </a:ln>
            </p:spPr>
            <p:txBody>
              <a:bodyPr/>
              <a:lstStyle/>
              <a:p>
                <a:endParaRPr lang="en-US" dirty="0"/>
              </a:p>
            </p:txBody>
          </p:sp>
          <p:sp>
            <p:nvSpPr>
              <p:cNvPr id="10574" name="Line 12"/>
              <p:cNvSpPr>
                <a:spLocks noChangeShapeType="1"/>
              </p:cNvSpPr>
              <p:nvPr/>
            </p:nvSpPr>
            <p:spPr bwMode="auto">
              <a:xfrm flipV="1">
                <a:off x="834" y="1422"/>
                <a:ext cx="809" cy="2"/>
              </a:xfrm>
              <a:prstGeom prst="line">
                <a:avLst/>
              </a:prstGeom>
              <a:noFill/>
              <a:ln w="9525">
                <a:solidFill>
                  <a:schemeClr val="tx1"/>
                </a:solidFill>
                <a:prstDash val="sysDot"/>
                <a:round/>
                <a:headEnd/>
                <a:tailEnd/>
              </a:ln>
            </p:spPr>
            <p:txBody>
              <a:bodyPr/>
              <a:lstStyle/>
              <a:p>
                <a:endParaRPr lang="en-US" dirty="0"/>
              </a:p>
            </p:txBody>
          </p:sp>
          <p:sp>
            <p:nvSpPr>
              <p:cNvPr id="10575" name="Line 13"/>
              <p:cNvSpPr>
                <a:spLocks noChangeShapeType="1"/>
              </p:cNvSpPr>
              <p:nvPr/>
            </p:nvSpPr>
            <p:spPr bwMode="auto">
              <a:xfrm>
                <a:off x="834" y="1167"/>
                <a:ext cx="809" cy="0"/>
              </a:xfrm>
              <a:prstGeom prst="line">
                <a:avLst/>
              </a:prstGeom>
              <a:noFill/>
              <a:ln w="9525">
                <a:solidFill>
                  <a:schemeClr val="tx1"/>
                </a:solidFill>
                <a:prstDash val="sysDot"/>
                <a:round/>
                <a:headEnd/>
                <a:tailEnd/>
              </a:ln>
            </p:spPr>
            <p:txBody>
              <a:bodyPr/>
              <a:lstStyle/>
              <a:p>
                <a:endParaRPr lang="en-US" dirty="0"/>
              </a:p>
            </p:txBody>
          </p:sp>
        </p:grpSp>
      </p:grpSp>
      <p:sp>
        <p:nvSpPr>
          <p:cNvPr id="10245" name="Freeform 14"/>
          <p:cNvSpPr>
            <a:spLocks noChangeAspect="1"/>
          </p:cNvSpPr>
          <p:nvPr/>
        </p:nvSpPr>
        <p:spPr bwMode="auto">
          <a:xfrm>
            <a:off x="2087563" y="4198938"/>
            <a:ext cx="5216525" cy="706437"/>
          </a:xfrm>
          <a:custGeom>
            <a:avLst/>
            <a:gdLst>
              <a:gd name="T0" fmla="*/ 6055 w 6069"/>
              <a:gd name="T1" fmla="*/ 353 h 783"/>
              <a:gd name="T2" fmla="*/ 5935 w 6069"/>
              <a:gd name="T3" fmla="*/ 274 h 783"/>
              <a:gd name="T4" fmla="*/ 5704 w 6069"/>
              <a:gd name="T5" fmla="*/ 207 h 783"/>
              <a:gd name="T6" fmla="*/ 5378 w 6069"/>
              <a:gd name="T7" fmla="*/ 142 h 783"/>
              <a:gd name="T8" fmla="*/ 4965 w 6069"/>
              <a:gd name="T9" fmla="*/ 91 h 783"/>
              <a:gd name="T10" fmla="*/ 4483 w 6069"/>
              <a:gd name="T11" fmla="*/ 51 h 783"/>
              <a:gd name="T12" fmla="*/ 3938 w 6069"/>
              <a:gd name="T13" fmla="*/ 17 h 783"/>
              <a:gd name="T14" fmla="*/ 3348 w 6069"/>
              <a:gd name="T15" fmla="*/ 3 h 783"/>
              <a:gd name="T16" fmla="*/ 2726 w 6069"/>
              <a:gd name="T17" fmla="*/ 3 h 783"/>
              <a:gd name="T18" fmla="*/ 2134 w 6069"/>
              <a:gd name="T19" fmla="*/ 17 h 783"/>
              <a:gd name="T20" fmla="*/ 1591 w 6069"/>
              <a:gd name="T21" fmla="*/ 51 h 783"/>
              <a:gd name="T22" fmla="*/ 1106 w 6069"/>
              <a:gd name="T23" fmla="*/ 91 h 783"/>
              <a:gd name="T24" fmla="*/ 694 w 6069"/>
              <a:gd name="T25" fmla="*/ 142 h 783"/>
              <a:gd name="T26" fmla="*/ 365 w 6069"/>
              <a:gd name="T27" fmla="*/ 207 h 783"/>
              <a:gd name="T28" fmla="*/ 139 w 6069"/>
              <a:gd name="T29" fmla="*/ 274 h 783"/>
              <a:gd name="T30" fmla="*/ 19 w 6069"/>
              <a:gd name="T31" fmla="*/ 353 h 783"/>
              <a:gd name="T32" fmla="*/ 19 w 6069"/>
              <a:gd name="T33" fmla="*/ 432 h 783"/>
              <a:gd name="T34" fmla="*/ 139 w 6069"/>
              <a:gd name="T35" fmla="*/ 507 h 783"/>
              <a:gd name="T36" fmla="*/ 365 w 6069"/>
              <a:gd name="T37" fmla="*/ 576 h 783"/>
              <a:gd name="T38" fmla="*/ 694 w 6069"/>
              <a:gd name="T39" fmla="*/ 641 h 783"/>
              <a:gd name="T40" fmla="*/ 1106 w 6069"/>
              <a:gd name="T41" fmla="*/ 691 h 783"/>
              <a:gd name="T42" fmla="*/ 1591 w 6069"/>
              <a:gd name="T43" fmla="*/ 735 h 783"/>
              <a:gd name="T44" fmla="*/ 2134 w 6069"/>
              <a:gd name="T45" fmla="*/ 766 h 783"/>
              <a:gd name="T46" fmla="*/ 2726 w 6069"/>
              <a:gd name="T47" fmla="*/ 780 h 783"/>
              <a:gd name="T48" fmla="*/ 3348 w 6069"/>
              <a:gd name="T49" fmla="*/ 780 h 783"/>
              <a:gd name="T50" fmla="*/ 3938 w 6069"/>
              <a:gd name="T51" fmla="*/ 766 h 783"/>
              <a:gd name="T52" fmla="*/ 4483 w 6069"/>
              <a:gd name="T53" fmla="*/ 735 h 783"/>
              <a:gd name="T54" fmla="*/ 4965 w 6069"/>
              <a:gd name="T55" fmla="*/ 691 h 783"/>
              <a:gd name="T56" fmla="*/ 5378 w 6069"/>
              <a:gd name="T57" fmla="*/ 641 h 783"/>
              <a:gd name="T58" fmla="*/ 5704 w 6069"/>
              <a:gd name="T59" fmla="*/ 576 h 783"/>
              <a:gd name="T60" fmla="*/ 5935 w 6069"/>
              <a:gd name="T61" fmla="*/ 507 h 783"/>
              <a:gd name="T62" fmla="*/ 6055 w 6069"/>
              <a:gd name="T63" fmla="*/ 432 h 7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69"/>
              <a:gd name="T97" fmla="*/ 0 h 783"/>
              <a:gd name="T98" fmla="*/ 6069 w 6069"/>
              <a:gd name="T99" fmla="*/ 783 h 7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69" h="783">
                <a:moveTo>
                  <a:pt x="6069" y="389"/>
                </a:moveTo>
                <a:lnTo>
                  <a:pt x="6055" y="353"/>
                </a:lnTo>
                <a:lnTo>
                  <a:pt x="6009" y="315"/>
                </a:lnTo>
                <a:lnTo>
                  <a:pt x="5935" y="274"/>
                </a:lnTo>
                <a:lnTo>
                  <a:pt x="5834" y="240"/>
                </a:lnTo>
                <a:lnTo>
                  <a:pt x="5704" y="207"/>
                </a:lnTo>
                <a:lnTo>
                  <a:pt x="5551" y="175"/>
                </a:lnTo>
                <a:lnTo>
                  <a:pt x="5378" y="142"/>
                </a:lnTo>
                <a:lnTo>
                  <a:pt x="5184" y="118"/>
                </a:lnTo>
                <a:lnTo>
                  <a:pt x="4965" y="91"/>
                </a:lnTo>
                <a:lnTo>
                  <a:pt x="4733" y="67"/>
                </a:lnTo>
                <a:lnTo>
                  <a:pt x="4483" y="51"/>
                </a:lnTo>
                <a:lnTo>
                  <a:pt x="4219" y="31"/>
                </a:lnTo>
                <a:lnTo>
                  <a:pt x="3938" y="17"/>
                </a:lnTo>
                <a:lnTo>
                  <a:pt x="3648" y="10"/>
                </a:lnTo>
                <a:lnTo>
                  <a:pt x="3348" y="3"/>
                </a:lnTo>
                <a:lnTo>
                  <a:pt x="3036" y="0"/>
                </a:lnTo>
                <a:lnTo>
                  <a:pt x="2726" y="3"/>
                </a:lnTo>
                <a:lnTo>
                  <a:pt x="2426" y="10"/>
                </a:lnTo>
                <a:lnTo>
                  <a:pt x="2134" y="17"/>
                </a:lnTo>
                <a:lnTo>
                  <a:pt x="1855" y="31"/>
                </a:lnTo>
                <a:lnTo>
                  <a:pt x="1591" y="51"/>
                </a:lnTo>
                <a:lnTo>
                  <a:pt x="1339" y="67"/>
                </a:lnTo>
                <a:lnTo>
                  <a:pt x="1106" y="91"/>
                </a:lnTo>
                <a:lnTo>
                  <a:pt x="891" y="118"/>
                </a:lnTo>
                <a:lnTo>
                  <a:pt x="694" y="142"/>
                </a:lnTo>
                <a:lnTo>
                  <a:pt x="521" y="175"/>
                </a:lnTo>
                <a:lnTo>
                  <a:pt x="365" y="207"/>
                </a:lnTo>
                <a:lnTo>
                  <a:pt x="240" y="240"/>
                </a:lnTo>
                <a:lnTo>
                  <a:pt x="139" y="274"/>
                </a:lnTo>
                <a:lnTo>
                  <a:pt x="65" y="315"/>
                </a:lnTo>
                <a:lnTo>
                  <a:pt x="19" y="353"/>
                </a:lnTo>
                <a:lnTo>
                  <a:pt x="0" y="389"/>
                </a:lnTo>
                <a:lnTo>
                  <a:pt x="19" y="432"/>
                </a:lnTo>
                <a:lnTo>
                  <a:pt x="65" y="473"/>
                </a:lnTo>
                <a:lnTo>
                  <a:pt x="139" y="507"/>
                </a:lnTo>
                <a:lnTo>
                  <a:pt x="240" y="545"/>
                </a:lnTo>
                <a:lnTo>
                  <a:pt x="365" y="576"/>
                </a:lnTo>
                <a:lnTo>
                  <a:pt x="521" y="610"/>
                </a:lnTo>
                <a:lnTo>
                  <a:pt x="694" y="641"/>
                </a:lnTo>
                <a:lnTo>
                  <a:pt x="891" y="667"/>
                </a:lnTo>
                <a:lnTo>
                  <a:pt x="1106" y="691"/>
                </a:lnTo>
                <a:lnTo>
                  <a:pt x="1339" y="715"/>
                </a:lnTo>
                <a:lnTo>
                  <a:pt x="1591" y="735"/>
                </a:lnTo>
                <a:lnTo>
                  <a:pt x="1855" y="751"/>
                </a:lnTo>
                <a:lnTo>
                  <a:pt x="2134" y="766"/>
                </a:lnTo>
                <a:lnTo>
                  <a:pt x="2426" y="775"/>
                </a:lnTo>
                <a:lnTo>
                  <a:pt x="2726" y="780"/>
                </a:lnTo>
                <a:lnTo>
                  <a:pt x="3036" y="783"/>
                </a:lnTo>
                <a:lnTo>
                  <a:pt x="3348" y="780"/>
                </a:lnTo>
                <a:lnTo>
                  <a:pt x="3648" y="775"/>
                </a:lnTo>
                <a:lnTo>
                  <a:pt x="3938" y="766"/>
                </a:lnTo>
                <a:lnTo>
                  <a:pt x="4219" y="751"/>
                </a:lnTo>
                <a:lnTo>
                  <a:pt x="4483" y="735"/>
                </a:lnTo>
                <a:lnTo>
                  <a:pt x="4733" y="715"/>
                </a:lnTo>
                <a:lnTo>
                  <a:pt x="4965" y="691"/>
                </a:lnTo>
                <a:lnTo>
                  <a:pt x="5184" y="667"/>
                </a:lnTo>
                <a:lnTo>
                  <a:pt x="5378" y="641"/>
                </a:lnTo>
                <a:lnTo>
                  <a:pt x="5551" y="610"/>
                </a:lnTo>
                <a:lnTo>
                  <a:pt x="5704" y="576"/>
                </a:lnTo>
                <a:lnTo>
                  <a:pt x="5834" y="545"/>
                </a:lnTo>
                <a:lnTo>
                  <a:pt x="5935" y="507"/>
                </a:lnTo>
                <a:lnTo>
                  <a:pt x="6009" y="473"/>
                </a:lnTo>
                <a:lnTo>
                  <a:pt x="6055" y="432"/>
                </a:lnTo>
                <a:lnTo>
                  <a:pt x="6069" y="389"/>
                </a:lnTo>
                <a:close/>
              </a:path>
            </a:pathLst>
          </a:custGeom>
          <a:solidFill>
            <a:srgbClr val="DFDFDF"/>
          </a:solidFill>
          <a:ln w="1270">
            <a:solidFill>
              <a:srgbClr val="000000"/>
            </a:solidFill>
            <a:round/>
            <a:headEnd/>
            <a:tailEnd/>
          </a:ln>
        </p:spPr>
        <p:txBody>
          <a:bodyPr/>
          <a:lstStyle/>
          <a:p>
            <a:endParaRPr lang="en-GB" dirty="0"/>
          </a:p>
        </p:txBody>
      </p:sp>
      <p:sp>
        <p:nvSpPr>
          <p:cNvPr id="10246" name="Freeform 15"/>
          <p:cNvSpPr>
            <a:spLocks noChangeAspect="1"/>
          </p:cNvSpPr>
          <p:nvPr/>
        </p:nvSpPr>
        <p:spPr bwMode="auto">
          <a:xfrm>
            <a:off x="4316413" y="2281238"/>
            <a:ext cx="196850" cy="115887"/>
          </a:xfrm>
          <a:custGeom>
            <a:avLst/>
            <a:gdLst>
              <a:gd name="T0" fmla="*/ 62 w 254"/>
              <a:gd name="T1" fmla="*/ 0 h 127"/>
              <a:gd name="T2" fmla="*/ 0 w 254"/>
              <a:gd name="T3" fmla="*/ 110 h 127"/>
              <a:gd name="T4" fmla="*/ 194 w 254"/>
              <a:gd name="T5" fmla="*/ 127 h 127"/>
              <a:gd name="T6" fmla="*/ 254 w 254"/>
              <a:gd name="T7" fmla="*/ 14 h 127"/>
              <a:gd name="T8" fmla="*/ 170 w 254"/>
              <a:gd name="T9" fmla="*/ 0 h 127"/>
              <a:gd name="T10" fmla="*/ 0 60000 65536"/>
              <a:gd name="T11" fmla="*/ 0 60000 65536"/>
              <a:gd name="T12" fmla="*/ 0 60000 65536"/>
              <a:gd name="T13" fmla="*/ 0 60000 65536"/>
              <a:gd name="T14" fmla="*/ 0 60000 65536"/>
              <a:gd name="T15" fmla="*/ 0 w 254"/>
              <a:gd name="T16" fmla="*/ 0 h 127"/>
              <a:gd name="T17" fmla="*/ 254 w 254"/>
              <a:gd name="T18" fmla="*/ 127 h 127"/>
            </a:gdLst>
            <a:ahLst/>
            <a:cxnLst>
              <a:cxn ang="T10">
                <a:pos x="T0" y="T1"/>
              </a:cxn>
              <a:cxn ang="T11">
                <a:pos x="T2" y="T3"/>
              </a:cxn>
              <a:cxn ang="T12">
                <a:pos x="T4" y="T5"/>
              </a:cxn>
              <a:cxn ang="T13">
                <a:pos x="T6" y="T7"/>
              </a:cxn>
              <a:cxn ang="T14">
                <a:pos x="T8" y="T9"/>
              </a:cxn>
            </a:cxnLst>
            <a:rect l="T15" t="T16" r="T17" b="T18"/>
            <a:pathLst>
              <a:path w="254" h="127">
                <a:moveTo>
                  <a:pt x="62" y="0"/>
                </a:moveTo>
                <a:lnTo>
                  <a:pt x="0" y="110"/>
                </a:lnTo>
                <a:lnTo>
                  <a:pt x="194" y="127"/>
                </a:lnTo>
                <a:lnTo>
                  <a:pt x="254" y="14"/>
                </a:lnTo>
                <a:lnTo>
                  <a:pt x="170" y="0"/>
                </a:lnTo>
              </a:path>
            </a:pathLst>
          </a:custGeom>
          <a:gradFill rotWithShape="0">
            <a:gsLst>
              <a:gs pos="0">
                <a:srgbClr val="767647"/>
              </a:gs>
              <a:gs pos="100000">
                <a:srgbClr val="FFFF99"/>
              </a:gs>
            </a:gsLst>
            <a:lin ang="5400000" scaled="1"/>
          </a:gradFill>
          <a:ln w="1270">
            <a:noFill/>
            <a:round/>
            <a:headEnd/>
            <a:tailEnd/>
          </a:ln>
        </p:spPr>
        <p:txBody>
          <a:bodyPr/>
          <a:lstStyle/>
          <a:p>
            <a:endParaRPr lang="en-GB" dirty="0"/>
          </a:p>
        </p:txBody>
      </p:sp>
      <p:sp>
        <p:nvSpPr>
          <p:cNvPr id="10247" name="Freeform 16"/>
          <p:cNvSpPr>
            <a:spLocks noChangeAspect="1"/>
          </p:cNvSpPr>
          <p:nvPr/>
        </p:nvSpPr>
        <p:spPr bwMode="auto">
          <a:xfrm>
            <a:off x="4146550" y="1663700"/>
            <a:ext cx="300038" cy="617538"/>
          </a:xfrm>
          <a:custGeom>
            <a:avLst/>
            <a:gdLst>
              <a:gd name="T0" fmla="*/ 223 w 393"/>
              <a:gd name="T1" fmla="*/ 5 h 684"/>
              <a:gd name="T2" fmla="*/ 393 w 393"/>
              <a:gd name="T3" fmla="*/ 684 h 684"/>
              <a:gd name="T4" fmla="*/ 223 w 393"/>
              <a:gd name="T5" fmla="*/ 684 h 684"/>
              <a:gd name="T6" fmla="*/ 0 w 393"/>
              <a:gd name="T7" fmla="*/ 10 h 684"/>
              <a:gd name="T8" fmla="*/ 221 w 393"/>
              <a:gd name="T9" fmla="*/ 0 h 684"/>
              <a:gd name="T10" fmla="*/ 0 60000 65536"/>
              <a:gd name="T11" fmla="*/ 0 60000 65536"/>
              <a:gd name="T12" fmla="*/ 0 60000 65536"/>
              <a:gd name="T13" fmla="*/ 0 60000 65536"/>
              <a:gd name="T14" fmla="*/ 0 60000 65536"/>
              <a:gd name="T15" fmla="*/ 0 w 393"/>
              <a:gd name="T16" fmla="*/ 0 h 684"/>
              <a:gd name="T17" fmla="*/ 393 w 393"/>
              <a:gd name="T18" fmla="*/ 684 h 684"/>
            </a:gdLst>
            <a:ahLst/>
            <a:cxnLst>
              <a:cxn ang="T10">
                <a:pos x="T0" y="T1"/>
              </a:cxn>
              <a:cxn ang="T11">
                <a:pos x="T2" y="T3"/>
              </a:cxn>
              <a:cxn ang="T12">
                <a:pos x="T4" y="T5"/>
              </a:cxn>
              <a:cxn ang="T13">
                <a:pos x="T6" y="T7"/>
              </a:cxn>
              <a:cxn ang="T14">
                <a:pos x="T8" y="T9"/>
              </a:cxn>
            </a:cxnLst>
            <a:rect l="T15" t="T16" r="T17" b="T18"/>
            <a:pathLst>
              <a:path w="393" h="684">
                <a:moveTo>
                  <a:pt x="223" y="5"/>
                </a:moveTo>
                <a:lnTo>
                  <a:pt x="393" y="684"/>
                </a:lnTo>
                <a:lnTo>
                  <a:pt x="223" y="684"/>
                </a:lnTo>
                <a:lnTo>
                  <a:pt x="0" y="10"/>
                </a:lnTo>
                <a:lnTo>
                  <a:pt x="221" y="0"/>
                </a:lnTo>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GB" dirty="0"/>
          </a:p>
        </p:txBody>
      </p:sp>
      <p:sp>
        <p:nvSpPr>
          <p:cNvPr id="10248" name="Line 17"/>
          <p:cNvSpPr>
            <a:spLocks noChangeAspect="1" noChangeShapeType="1"/>
          </p:cNvSpPr>
          <p:nvPr/>
        </p:nvSpPr>
        <p:spPr bwMode="auto">
          <a:xfrm flipV="1">
            <a:off x="4222750" y="1922463"/>
            <a:ext cx="147638" cy="4762"/>
          </a:xfrm>
          <a:prstGeom prst="line">
            <a:avLst/>
          </a:prstGeom>
          <a:noFill/>
          <a:ln w="1270">
            <a:solidFill>
              <a:srgbClr val="000000"/>
            </a:solidFill>
            <a:round/>
            <a:headEnd/>
            <a:tailEnd/>
          </a:ln>
        </p:spPr>
        <p:txBody>
          <a:bodyPr/>
          <a:lstStyle/>
          <a:p>
            <a:endParaRPr lang="en-US" dirty="0"/>
          </a:p>
        </p:txBody>
      </p:sp>
      <p:sp>
        <p:nvSpPr>
          <p:cNvPr id="10249" name="Line 18"/>
          <p:cNvSpPr>
            <a:spLocks noChangeAspect="1" noChangeShapeType="1"/>
          </p:cNvSpPr>
          <p:nvPr/>
        </p:nvSpPr>
        <p:spPr bwMode="auto">
          <a:xfrm flipV="1">
            <a:off x="4248150" y="2032000"/>
            <a:ext cx="144463" cy="3175"/>
          </a:xfrm>
          <a:prstGeom prst="line">
            <a:avLst/>
          </a:prstGeom>
          <a:noFill/>
          <a:ln w="1270">
            <a:solidFill>
              <a:srgbClr val="000000"/>
            </a:solidFill>
            <a:round/>
            <a:headEnd/>
            <a:tailEnd/>
          </a:ln>
        </p:spPr>
        <p:txBody>
          <a:bodyPr/>
          <a:lstStyle/>
          <a:p>
            <a:endParaRPr lang="en-US" dirty="0"/>
          </a:p>
        </p:txBody>
      </p:sp>
      <p:sp>
        <p:nvSpPr>
          <p:cNvPr id="10250" name="Line 19"/>
          <p:cNvSpPr>
            <a:spLocks noChangeAspect="1" noChangeShapeType="1"/>
          </p:cNvSpPr>
          <p:nvPr/>
        </p:nvSpPr>
        <p:spPr bwMode="auto">
          <a:xfrm>
            <a:off x="4273550" y="2127250"/>
            <a:ext cx="139700" cy="0"/>
          </a:xfrm>
          <a:prstGeom prst="line">
            <a:avLst/>
          </a:prstGeom>
          <a:noFill/>
          <a:ln w="1270">
            <a:solidFill>
              <a:srgbClr val="000000"/>
            </a:solidFill>
            <a:round/>
            <a:headEnd/>
            <a:tailEnd/>
          </a:ln>
        </p:spPr>
        <p:txBody>
          <a:bodyPr/>
          <a:lstStyle/>
          <a:p>
            <a:endParaRPr lang="en-US" dirty="0"/>
          </a:p>
        </p:txBody>
      </p:sp>
      <p:sp>
        <p:nvSpPr>
          <p:cNvPr id="10251" name="Freeform 20"/>
          <p:cNvSpPr>
            <a:spLocks noChangeAspect="1"/>
          </p:cNvSpPr>
          <p:nvPr/>
        </p:nvSpPr>
        <p:spPr bwMode="auto">
          <a:xfrm>
            <a:off x="4316413" y="2281238"/>
            <a:ext cx="130175" cy="69850"/>
          </a:xfrm>
          <a:custGeom>
            <a:avLst/>
            <a:gdLst>
              <a:gd name="T0" fmla="*/ 0 w 168"/>
              <a:gd name="T1" fmla="*/ 0 h 79"/>
              <a:gd name="T2" fmla="*/ 103 w 168"/>
              <a:gd name="T3" fmla="*/ 79 h 79"/>
              <a:gd name="T4" fmla="*/ 168 w 168"/>
              <a:gd name="T5" fmla="*/ 0 h 79"/>
              <a:gd name="T6" fmla="*/ 0 60000 65536"/>
              <a:gd name="T7" fmla="*/ 0 60000 65536"/>
              <a:gd name="T8" fmla="*/ 0 60000 65536"/>
              <a:gd name="T9" fmla="*/ 0 w 168"/>
              <a:gd name="T10" fmla="*/ 0 h 79"/>
              <a:gd name="T11" fmla="*/ 168 w 168"/>
              <a:gd name="T12" fmla="*/ 79 h 79"/>
            </a:gdLst>
            <a:ahLst/>
            <a:cxnLst>
              <a:cxn ang="T6">
                <a:pos x="T0" y="T1"/>
              </a:cxn>
              <a:cxn ang="T7">
                <a:pos x="T2" y="T3"/>
              </a:cxn>
              <a:cxn ang="T8">
                <a:pos x="T4" y="T5"/>
              </a:cxn>
            </a:cxnLst>
            <a:rect l="T9" t="T10" r="T11" b="T12"/>
            <a:pathLst>
              <a:path w="168" h="79">
                <a:moveTo>
                  <a:pt x="0" y="0"/>
                </a:moveTo>
                <a:lnTo>
                  <a:pt x="103" y="79"/>
                </a:lnTo>
                <a:lnTo>
                  <a:pt x="168" y="0"/>
                </a:lnTo>
              </a:path>
            </a:pathLst>
          </a:custGeom>
          <a:noFill/>
          <a:ln w="1270">
            <a:solidFill>
              <a:srgbClr val="000000"/>
            </a:solidFill>
            <a:round/>
            <a:headEnd/>
            <a:tailEnd/>
          </a:ln>
        </p:spPr>
        <p:txBody>
          <a:bodyPr/>
          <a:lstStyle/>
          <a:p>
            <a:endParaRPr lang="en-GB" dirty="0"/>
          </a:p>
        </p:txBody>
      </p:sp>
      <p:sp>
        <p:nvSpPr>
          <p:cNvPr id="10252" name="Freeform 21"/>
          <p:cNvSpPr>
            <a:spLocks noChangeAspect="1"/>
          </p:cNvSpPr>
          <p:nvPr/>
        </p:nvSpPr>
        <p:spPr bwMode="auto">
          <a:xfrm>
            <a:off x="4354513" y="2295525"/>
            <a:ext cx="171450" cy="219075"/>
          </a:xfrm>
          <a:custGeom>
            <a:avLst/>
            <a:gdLst>
              <a:gd name="T0" fmla="*/ 208 w 227"/>
              <a:gd name="T1" fmla="*/ 0 h 243"/>
              <a:gd name="T2" fmla="*/ 227 w 227"/>
              <a:gd name="T3" fmla="*/ 130 h 243"/>
              <a:gd name="T4" fmla="*/ 172 w 227"/>
              <a:gd name="T5" fmla="*/ 243 h 243"/>
              <a:gd name="T6" fmla="*/ 0 w 227"/>
              <a:gd name="T7" fmla="*/ 228 h 243"/>
              <a:gd name="T8" fmla="*/ 0 60000 65536"/>
              <a:gd name="T9" fmla="*/ 0 60000 65536"/>
              <a:gd name="T10" fmla="*/ 0 60000 65536"/>
              <a:gd name="T11" fmla="*/ 0 60000 65536"/>
              <a:gd name="T12" fmla="*/ 0 w 227"/>
              <a:gd name="T13" fmla="*/ 0 h 243"/>
              <a:gd name="T14" fmla="*/ 227 w 227"/>
              <a:gd name="T15" fmla="*/ 243 h 243"/>
            </a:gdLst>
            <a:ahLst/>
            <a:cxnLst>
              <a:cxn ang="T8">
                <a:pos x="T0" y="T1"/>
              </a:cxn>
              <a:cxn ang="T9">
                <a:pos x="T2" y="T3"/>
              </a:cxn>
              <a:cxn ang="T10">
                <a:pos x="T4" y="T5"/>
              </a:cxn>
              <a:cxn ang="T11">
                <a:pos x="T6" y="T7"/>
              </a:cxn>
            </a:cxnLst>
            <a:rect l="T12" t="T13" r="T14" b="T15"/>
            <a:pathLst>
              <a:path w="227" h="243">
                <a:moveTo>
                  <a:pt x="208" y="0"/>
                </a:moveTo>
                <a:lnTo>
                  <a:pt x="227" y="130"/>
                </a:lnTo>
                <a:lnTo>
                  <a:pt x="172" y="243"/>
                </a:lnTo>
                <a:lnTo>
                  <a:pt x="0" y="228"/>
                </a:lnTo>
              </a:path>
            </a:pathLst>
          </a:custGeom>
          <a:noFill/>
          <a:ln w="1270">
            <a:solidFill>
              <a:srgbClr val="000000"/>
            </a:solidFill>
            <a:round/>
            <a:headEnd/>
            <a:tailEnd/>
          </a:ln>
        </p:spPr>
        <p:txBody>
          <a:bodyPr/>
          <a:lstStyle/>
          <a:p>
            <a:endParaRPr lang="en-GB" dirty="0"/>
          </a:p>
        </p:txBody>
      </p:sp>
      <p:sp>
        <p:nvSpPr>
          <p:cNvPr id="10253" name="Line 22"/>
          <p:cNvSpPr>
            <a:spLocks noChangeAspect="1" noChangeShapeType="1"/>
          </p:cNvSpPr>
          <p:nvPr/>
        </p:nvSpPr>
        <p:spPr bwMode="auto">
          <a:xfrm>
            <a:off x="4465638" y="2397125"/>
            <a:ext cx="19050" cy="112713"/>
          </a:xfrm>
          <a:prstGeom prst="line">
            <a:avLst/>
          </a:prstGeom>
          <a:noFill/>
          <a:ln w="1270">
            <a:solidFill>
              <a:srgbClr val="000000"/>
            </a:solidFill>
            <a:round/>
            <a:headEnd/>
            <a:tailEnd/>
          </a:ln>
        </p:spPr>
        <p:txBody>
          <a:bodyPr/>
          <a:lstStyle/>
          <a:p>
            <a:endParaRPr lang="en-US" dirty="0"/>
          </a:p>
        </p:txBody>
      </p:sp>
      <p:sp>
        <p:nvSpPr>
          <p:cNvPr id="10254" name="Freeform 23"/>
          <p:cNvSpPr>
            <a:spLocks noChangeAspect="1"/>
          </p:cNvSpPr>
          <p:nvPr/>
        </p:nvSpPr>
        <p:spPr bwMode="auto">
          <a:xfrm>
            <a:off x="4400550" y="2551113"/>
            <a:ext cx="150813" cy="236537"/>
          </a:xfrm>
          <a:custGeom>
            <a:avLst/>
            <a:gdLst>
              <a:gd name="T0" fmla="*/ 134 w 196"/>
              <a:gd name="T1" fmla="*/ 7 h 259"/>
              <a:gd name="T2" fmla="*/ 196 w 196"/>
              <a:gd name="T3" fmla="*/ 259 h 259"/>
              <a:gd name="T4" fmla="*/ 76 w 196"/>
              <a:gd name="T5" fmla="*/ 245 h 259"/>
              <a:gd name="T6" fmla="*/ 0 w 196"/>
              <a:gd name="T7" fmla="*/ 0 h 259"/>
              <a:gd name="T8" fmla="*/ 134 w 196"/>
              <a:gd name="T9" fmla="*/ 7 h 259"/>
              <a:gd name="T10" fmla="*/ 0 60000 65536"/>
              <a:gd name="T11" fmla="*/ 0 60000 65536"/>
              <a:gd name="T12" fmla="*/ 0 60000 65536"/>
              <a:gd name="T13" fmla="*/ 0 60000 65536"/>
              <a:gd name="T14" fmla="*/ 0 60000 65536"/>
              <a:gd name="T15" fmla="*/ 0 w 196"/>
              <a:gd name="T16" fmla="*/ 0 h 259"/>
              <a:gd name="T17" fmla="*/ 196 w 196"/>
              <a:gd name="T18" fmla="*/ 259 h 259"/>
            </a:gdLst>
            <a:ahLst/>
            <a:cxnLst>
              <a:cxn ang="T10">
                <a:pos x="T0" y="T1"/>
              </a:cxn>
              <a:cxn ang="T11">
                <a:pos x="T2" y="T3"/>
              </a:cxn>
              <a:cxn ang="T12">
                <a:pos x="T4" y="T5"/>
              </a:cxn>
              <a:cxn ang="T13">
                <a:pos x="T6" y="T7"/>
              </a:cxn>
              <a:cxn ang="T14">
                <a:pos x="T8" y="T9"/>
              </a:cxn>
            </a:cxnLst>
            <a:rect l="T15" t="T16" r="T17" b="T18"/>
            <a:pathLst>
              <a:path w="196" h="259">
                <a:moveTo>
                  <a:pt x="134" y="7"/>
                </a:moveTo>
                <a:lnTo>
                  <a:pt x="196" y="259"/>
                </a:lnTo>
                <a:lnTo>
                  <a:pt x="76" y="245"/>
                </a:lnTo>
                <a:lnTo>
                  <a:pt x="0" y="0"/>
                </a:lnTo>
                <a:lnTo>
                  <a:pt x="134" y="7"/>
                </a:lnTo>
                <a:close/>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GB" dirty="0"/>
          </a:p>
        </p:txBody>
      </p:sp>
      <p:sp>
        <p:nvSpPr>
          <p:cNvPr id="10255" name="Line 24"/>
          <p:cNvSpPr>
            <a:spLocks noChangeAspect="1" noChangeShapeType="1"/>
          </p:cNvSpPr>
          <p:nvPr/>
        </p:nvSpPr>
        <p:spPr bwMode="auto">
          <a:xfrm flipH="1" flipV="1">
            <a:off x="4451350" y="2509838"/>
            <a:ext cx="50800" cy="49212"/>
          </a:xfrm>
          <a:prstGeom prst="line">
            <a:avLst/>
          </a:prstGeom>
          <a:noFill/>
          <a:ln w="1270">
            <a:solidFill>
              <a:srgbClr val="000000"/>
            </a:solidFill>
            <a:round/>
            <a:headEnd/>
            <a:tailEnd/>
          </a:ln>
        </p:spPr>
        <p:txBody>
          <a:bodyPr/>
          <a:lstStyle/>
          <a:p>
            <a:endParaRPr lang="en-US" dirty="0"/>
          </a:p>
        </p:txBody>
      </p:sp>
      <p:sp>
        <p:nvSpPr>
          <p:cNvPr id="10256" name="Freeform 25"/>
          <p:cNvSpPr>
            <a:spLocks noChangeAspect="1"/>
          </p:cNvSpPr>
          <p:nvPr/>
        </p:nvSpPr>
        <p:spPr bwMode="auto">
          <a:xfrm>
            <a:off x="4389438" y="2346325"/>
            <a:ext cx="15875" cy="9525"/>
          </a:xfrm>
          <a:custGeom>
            <a:avLst/>
            <a:gdLst>
              <a:gd name="T0" fmla="*/ 19 w 19"/>
              <a:gd name="T1" fmla="*/ 10 h 10"/>
              <a:gd name="T2" fmla="*/ 12 w 19"/>
              <a:gd name="T3" fmla="*/ 0 h 10"/>
              <a:gd name="T4" fmla="*/ 0 w 19"/>
              <a:gd name="T5" fmla="*/ 0 h 10"/>
              <a:gd name="T6" fmla="*/ 7 w 19"/>
              <a:gd name="T7" fmla="*/ 10 h 10"/>
              <a:gd name="T8" fmla="*/ 19 w 19"/>
              <a:gd name="T9" fmla="*/ 1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19" y="10"/>
                </a:moveTo>
                <a:lnTo>
                  <a:pt x="12" y="0"/>
                </a:lnTo>
                <a:lnTo>
                  <a:pt x="0" y="0"/>
                </a:lnTo>
                <a:lnTo>
                  <a:pt x="7" y="10"/>
                </a:lnTo>
                <a:lnTo>
                  <a:pt x="19" y="10"/>
                </a:lnTo>
                <a:close/>
              </a:path>
            </a:pathLst>
          </a:custGeom>
          <a:noFill/>
          <a:ln w="1270">
            <a:solidFill>
              <a:srgbClr val="000000"/>
            </a:solidFill>
            <a:round/>
            <a:headEnd/>
            <a:tailEnd/>
          </a:ln>
        </p:spPr>
        <p:txBody>
          <a:bodyPr/>
          <a:lstStyle/>
          <a:p>
            <a:endParaRPr lang="en-GB" dirty="0"/>
          </a:p>
        </p:txBody>
      </p:sp>
      <p:sp>
        <p:nvSpPr>
          <p:cNvPr id="10257" name="Freeform 26"/>
          <p:cNvSpPr>
            <a:spLocks noChangeAspect="1"/>
          </p:cNvSpPr>
          <p:nvPr/>
        </p:nvSpPr>
        <p:spPr bwMode="auto">
          <a:xfrm>
            <a:off x="4438650" y="2706688"/>
            <a:ext cx="95250" cy="7937"/>
          </a:xfrm>
          <a:custGeom>
            <a:avLst/>
            <a:gdLst>
              <a:gd name="T0" fmla="*/ 0 w 125"/>
              <a:gd name="T1" fmla="*/ 0 h 10"/>
              <a:gd name="T2" fmla="*/ 111 w 125"/>
              <a:gd name="T3" fmla="*/ 8 h 10"/>
              <a:gd name="T4" fmla="*/ 125 w 125"/>
              <a:gd name="T5" fmla="*/ 10 h 10"/>
              <a:gd name="T6" fmla="*/ 0 60000 65536"/>
              <a:gd name="T7" fmla="*/ 0 60000 65536"/>
              <a:gd name="T8" fmla="*/ 0 60000 65536"/>
              <a:gd name="T9" fmla="*/ 0 w 125"/>
              <a:gd name="T10" fmla="*/ 0 h 10"/>
              <a:gd name="T11" fmla="*/ 125 w 125"/>
              <a:gd name="T12" fmla="*/ 10 h 10"/>
            </a:gdLst>
            <a:ahLst/>
            <a:cxnLst>
              <a:cxn ang="T6">
                <a:pos x="T0" y="T1"/>
              </a:cxn>
              <a:cxn ang="T7">
                <a:pos x="T2" y="T3"/>
              </a:cxn>
              <a:cxn ang="T8">
                <a:pos x="T4" y="T5"/>
              </a:cxn>
            </a:cxnLst>
            <a:rect l="T9" t="T10" r="T11" b="T12"/>
            <a:pathLst>
              <a:path w="125" h="10">
                <a:moveTo>
                  <a:pt x="0" y="0"/>
                </a:moveTo>
                <a:lnTo>
                  <a:pt x="111" y="8"/>
                </a:lnTo>
                <a:lnTo>
                  <a:pt x="125" y="10"/>
                </a:lnTo>
              </a:path>
            </a:pathLst>
          </a:custGeom>
          <a:noFill/>
          <a:ln w="1270">
            <a:solidFill>
              <a:srgbClr val="000000"/>
            </a:solidFill>
            <a:round/>
            <a:headEnd/>
            <a:tailEnd/>
          </a:ln>
        </p:spPr>
        <p:txBody>
          <a:bodyPr/>
          <a:lstStyle/>
          <a:p>
            <a:endParaRPr lang="en-GB" dirty="0"/>
          </a:p>
        </p:txBody>
      </p:sp>
      <p:sp>
        <p:nvSpPr>
          <p:cNvPr id="10258" name="Line 27"/>
          <p:cNvSpPr>
            <a:spLocks noChangeAspect="1" noChangeShapeType="1"/>
          </p:cNvSpPr>
          <p:nvPr/>
        </p:nvSpPr>
        <p:spPr bwMode="auto">
          <a:xfrm>
            <a:off x="4414838" y="2617788"/>
            <a:ext cx="100012" cy="9525"/>
          </a:xfrm>
          <a:prstGeom prst="line">
            <a:avLst/>
          </a:prstGeom>
          <a:noFill/>
          <a:ln w="1270">
            <a:solidFill>
              <a:srgbClr val="000000"/>
            </a:solidFill>
            <a:round/>
            <a:headEnd/>
            <a:tailEnd/>
          </a:ln>
        </p:spPr>
        <p:txBody>
          <a:bodyPr/>
          <a:lstStyle/>
          <a:p>
            <a:endParaRPr lang="en-US" dirty="0"/>
          </a:p>
        </p:txBody>
      </p:sp>
      <p:sp>
        <p:nvSpPr>
          <p:cNvPr id="10259" name="Line 28"/>
          <p:cNvSpPr>
            <a:spLocks noChangeAspect="1" noChangeShapeType="1"/>
          </p:cNvSpPr>
          <p:nvPr/>
        </p:nvSpPr>
        <p:spPr bwMode="auto">
          <a:xfrm>
            <a:off x="4427538" y="2665413"/>
            <a:ext cx="98425" cy="6350"/>
          </a:xfrm>
          <a:prstGeom prst="line">
            <a:avLst/>
          </a:prstGeom>
          <a:noFill/>
          <a:ln w="1270">
            <a:solidFill>
              <a:srgbClr val="000000"/>
            </a:solidFill>
            <a:round/>
            <a:headEnd/>
            <a:tailEnd/>
          </a:ln>
        </p:spPr>
        <p:txBody>
          <a:bodyPr/>
          <a:lstStyle/>
          <a:p>
            <a:endParaRPr lang="en-US" dirty="0"/>
          </a:p>
        </p:txBody>
      </p:sp>
      <p:sp>
        <p:nvSpPr>
          <p:cNvPr id="10260" name="Line 29"/>
          <p:cNvSpPr>
            <a:spLocks noChangeAspect="1" noChangeShapeType="1"/>
          </p:cNvSpPr>
          <p:nvPr/>
        </p:nvSpPr>
        <p:spPr bwMode="auto">
          <a:xfrm>
            <a:off x="4446588" y="2740025"/>
            <a:ext cx="95250" cy="12700"/>
          </a:xfrm>
          <a:prstGeom prst="line">
            <a:avLst/>
          </a:prstGeom>
          <a:noFill/>
          <a:ln w="1270">
            <a:solidFill>
              <a:srgbClr val="000000"/>
            </a:solidFill>
            <a:round/>
            <a:headEnd/>
            <a:tailEnd/>
          </a:ln>
        </p:spPr>
        <p:txBody>
          <a:bodyPr/>
          <a:lstStyle/>
          <a:p>
            <a:endParaRPr lang="en-US" dirty="0"/>
          </a:p>
        </p:txBody>
      </p:sp>
      <p:sp>
        <p:nvSpPr>
          <p:cNvPr id="10261" name="Line 30"/>
          <p:cNvSpPr>
            <a:spLocks noChangeAspect="1" noChangeShapeType="1"/>
          </p:cNvSpPr>
          <p:nvPr/>
        </p:nvSpPr>
        <p:spPr bwMode="auto">
          <a:xfrm>
            <a:off x="4405313" y="2574925"/>
            <a:ext cx="101600" cy="12700"/>
          </a:xfrm>
          <a:prstGeom prst="line">
            <a:avLst/>
          </a:prstGeom>
          <a:noFill/>
          <a:ln w="1270">
            <a:solidFill>
              <a:srgbClr val="000000"/>
            </a:solidFill>
            <a:round/>
            <a:headEnd/>
            <a:tailEnd/>
          </a:ln>
        </p:spPr>
        <p:txBody>
          <a:bodyPr/>
          <a:lstStyle/>
          <a:p>
            <a:endParaRPr lang="en-US" dirty="0"/>
          </a:p>
        </p:txBody>
      </p:sp>
      <p:sp>
        <p:nvSpPr>
          <p:cNvPr id="10262" name="Line 31"/>
          <p:cNvSpPr>
            <a:spLocks noChangeAspect="1" noChangeShapeType="1"/>
          </p:cNvSpPr>
          <p:nvPr/>
        </p:nvSpPr>
        <p:spPr bwMode="auto">
          <a:xfrm>
            <a:off x="4303713" y="2228850"/>
            <a:ext cx="134937" cy="3175"/>
          </a:xfrm>
          <a:prstGeom prst="line">
            <a:avLst/>
          </a:prstGeom>
          <a:noFill/>
          <a:ln w="1270">
            <a:solidFill>
              <a:srgbClr val="000000"/>
            </a:solidFill>
            <a:round/>
            <a:headEnd/>
            <a:tailEnd/>
          </a:ln>
        </p:spPr>
        <p:txBody>
          <a:bodyPr/>
          <a:lstStyle/>
          <a:p>
            <a:endParaRPr lang="en-US" dirty="0"/>
          </a:p>
        </p:txBody>
      </p:sp>
      <p:sp>
        <p:nvSpPr>
          <p:cNvPr id="10263" name="Line 32"/>
          <p:cNvSpPr>
            <a:spLocks noChangeAspect="1" noChangeShapeType="1"/>
          </p:cNvSpPr>
          <p:nvPr/>
        </p:nvSpPr>
        <p:spPr bwMode="auto">
          <a:xfrm flipV="1">
            <a:off x="4400550" y="2506663"/>
            <a:ext cx="17463" cy="44450"/>
          </a:xfrm>
          <a:prstGeom prst="line">
            <a:avLst/>
          </a:prstGeom>
          <a:noFill/>
          <a:ln w="1270">
            <a:solidFill>
              <a:srgbClr val="000000"/>
            </a:solidFill>
            <a:round/>
            <a:headEnd/>
            <a:tailEnd/>
          </a:ln>
        </p:spPr>
        <p:txBody>
          <a:bodyPr/>
          <a:lstStyle/>
          <a:p>
            <a:endParaRPr lang="en-US" dirty="0"/>
          </a:p>
        </p:txBody>
      </p:sp>
      <p:sp>
        <p:nvSpPr>
          <p:cNvPr id="10264" name="Freeform 33"/>
          <p:cNvSpPr>
            <a:spLocks noChangeAspect="1"/>
          </p:cNvSpPr>
          <p:nvPr/>
        </p:nvSpPr>
        <p:spPr bwMode="auto">
          <a:xfrm>
            <a:off x="4489450" y="2374900"/>
            <a:ext cx="36513" cy="47625"/>
          </a:xfrm>
          <a:custGeom>
            <a:avLst/>
            <a:gdLst>
              <a:gd name="T0" fmla="*/ 44 w 44"/>
              <a:gd name="T1" fmla="*/ 19 h 53"/>
              <a:gd name="T2" fmla="*/ 24 w 44"/>
              <a:gd name="T3" fmla="*/ 0 h 53"/>
              <a:gd name="T4" fmla="*/ 8 w 44"/>
              <a:gd name="T5" fmla="*/ 29 h 53"/>
              <a:gd name="T6" fmla="*/ 0 w 44"/>
              <a:gd name="T7" fmla="*/ 53 h 53"/>
              <a:gd name="T8" fmla="*/ 3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44" y="19"/>
                </a:moveTo>
                <a:lnTo>
                  <a:pt x="24" y="0"/>
                </a:lnTo>
                <a:lnTo>
                  <a:pt x="8" y="29"/>
                </a:lnTo>
                <a:lnTo>
                  <a:pt x="0" y="53"/>
                </a:lnTo>
                <a:lnTo>
                  <a:pt x="3" y="53"/>
                </a:lnTo>
              </a:path>
            </a:pathLst>
          </a:custGeom>
          <a:noFill/>
          <a:ln w="1270">
            <a:solidFill>
              <a:srgbClr val="000000"/>
            </a:solidFill>
            <a:round/>
            <a:headEnd/>
            <a:tailEnd/>
          </a:ln>
        </p:spPr>
        <p:txBody>
          <a:bodyPr/>
          <a:lstStyle/>
          <a:p>
            <a:endParaRPr lang="en-GB" dirty="0"/>
          </a:p>
        </p:txBody>
      </p:sp>
      <p:sp>
        <p:nvSpPr>
          <p:cNvPr id="10265" name="Freeform 34"/>
          <p:cNvSpPr>
            <a:spLocks noChangeAspect="1"/>
          </p:cNvSpPr>
          <p:nvPr/>
        </p:nvSpPr>
        <p:spPr bwMode="auto">
          <a:xfrm>
            <a:off x="4395788" y="2432050"/>
            <a:ext cx="47625" cy="6350"/>
          </a:xfrm>
          <a:custGeom>
            <a:avLst/>
            <a:gdLst>
              <a:gd name="T0" fmla="*/ 7 w 60"/>
              <a:gd name="T1" fmla="*/ 9 h 9"/>
              <a:gd name="T2" fmla="*/ 60 w 60"/>
              <a:gd name="T3" fmla="*/ 4 h 9"/>
              <a:gd name="T4" fmla="*/ 0 w 60"/>
              <a:gd name="T5" fmla="*/ 0 h 9"/>
              <a:gd name="T6" fmla="*/ 0 60000 65536"/>
              <a:gd name="T7" fmla="*/ 0 60000 65536"/>
              <a:gd name="T8" fmla="*/ 0 60000 65536"/>
              <a:gd name="T9" fmla="*/ 0 w 60"/>
              <a:gd name="T10" fmla="*/ 0 h 9"/>
              <a:gd name="T11" fmla="*/ 60 w 60"/>
              <a:gd name="T12" fmla="*/ 9 h 9"/>
            </a:gdLst>
            <a:ahLst/>
            <a:cxnLst>
              <a:cxn ang="T6">
                <a:pos x="T0" y="T1"/>
              </a:cxn>
              <a:cxn ang="T7">
                <a:pos x="T2" y="T3"/>
              </a:cxn>
              <a:cxn ang="T8">
                <a:pos x="T4" y="T5"/>
              </a:cxn>
            </a:cxnLst>
            <a:rect l="T9" t="T10" r="T11" b="T12"/>
            <a:pathLst>
              <a:path w="60" h="9">
                <a:moveTo>
                  <a:pt x="7" y="9"/>
                </a:moveTo>
                <a:lnTo>
                  <a:pt x="60" y="4"/>
                </a:lnTo>
                <a:lnTo>
                  <a:pt x="0" y="0"/>
                </a:lnTo>
              </a:path>
            </a:pathLst>
          </a:custGeom>
          <a:noFill/>
          <a:ln w="1270">
            <a:solidFill>
              <a:srgbClr val="000000"/>
            </a:solidFill>
            <a:round/>
            <a:headEnd/>
            <a:tailEnd/>
          </a:ln>
        </p:spPr>
        <p:txBody>
          <a:bodyPr/>
          <a:lstStyle/>
          <a:p>
            <a:endParaRPr lang="en-GB" dirty="0"/>
          </a:p>
        </p:txBody>
      </p:sp>
      <p:sp>
        <p:nvSpPr>
          <p:cNvPr id="10266" name="Freeform 35"/>
          <p:cNvSpPr>
            <a:spLocks noChangeAspect="1"/>
          </p:cNvSpPr>
          <p:nvPr/>
        </p:nvSpPr>
        <p:spPr bwMode="auto">
          <a:xfrm>
            <a:off x="4408488" y="2436813"/>
            <a:ext cx="38100" cy="44450"/>
          </a:xfrm>
          <a:custGeom>
            <a:avLst/>
            <a:gdLst>
              <a:gd name="T0" fmla="*/ 38 w 48"/>
              <a:gd name="T1" fmla="*/ 0 h 48"/>
              <a:gd name="T2" fmla="*/ 48 w 48"/>
              <a:gd name="T3" fmla="*/ 43 h 48"/>
              <a:gd name="T4" fmla="*/ 0 w 48"/>
              <a:gd name="T5" fmla="*/ 4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38" y="0"/>
                </a:moveTo>
                <a:lnTo>
                  <a:pt x="48" y="43"/>
                </a:lnTo>
                <a:lnTo>
                  <a:pt x="0" y="48"/>
                </a:lnTo>
              </a:path>
            </a:pathLst>
          </a:custGeom>
          <a:noFill/>
          <a:ln w="1270">
            <a:solidFill>
              <a:srgbClr val="000000"/>
            </a:solidFill>
            <a:round/>
            <a:headEnd/>
            <a:tailEnd/>
          </a:ln>
        </p:spPr>
        <p:txBody>
          <a:bodyPr/>
          <a:lstStyle/>
          <a:p>
            <a:endParaRPr lang="en-GB" dirty="0"/>
          </a:p>
        </p:txBody>
      </p:sp>
      <p:sp>
        <p:nvSpPr>
          <p:cNvPr id="10267" name="Line 36"/>
          <p:cNvSpPr>
            <a:spLocks noChangeAspect="1" noChangeShapeType="1"/>
          </p:cNvSpPr>
          <p:nvPr/>
        </p:nvSpPr>
        <p:spPr bwMode="auto">
          <a:xfrm flipV="1">
            <a:off x="4386263" y="2497138"/>
            <a:ext cx="22225" cy="46037"/>
          </a:xfrm>
          <a:prstGeom prst="line">
            <a:avLst/>
          </a:prstGeom>
          <a:noFill/>
          <a:ln w="1270">
            <a:solidFill>
              <a:srgbClr val="000000"/>
            </a:solidFill>
            <a:round/>
            <a:headEnd/>
            <a:tailEnd/>
          </a:ln>
        </p:spPr>
        <p:txBody>
          <a:bodyPr/>
          <a:lstStyle/>
          <a:p>
            <a:endParaRPr lang="en-US" dirty="0"/>
          </a:p>
        </p:txBody>
      </p:sp>
      <p:sp>
        <p:nvSpPr>
          <p:cNvPr id="10268" name="Freeform 37"/>
          <p:cNvSpPr>
            <a:spLocks noChangeAspect="1"/>
          </p:cNvSpPr>
          <p:nvPr/>
        </p:nvSpPr>
        <p:spPr bwMode="auto">
          <a:xfrm>
            <a:off x="4291013" y="2387600"/>
            <a:ext cx="136525" cy="155575"/>
          </a:xfrm>
          <a:custGeom>
            <a:avLst/>
            <a:gdLst>
              <a:gd name="T0" fmla="*/ 139 w 179"/>
              <a:gd name="T1" fmla="*/ 36 h 172"/>
              <a:gd name="T2" fmla="*/ 163 w 179"/>
              <a:gd name="T3" fmla="*/ 67 h 172"/>
              <a:gd name="T4" fmla="*/ 179 w 179"/>
              <a:gd name="T5" fmla="*/ 103 h 172"/>
              <a:gd name="T6" fmla="*/ 179 w 179"/>
              <a:gd name="T7" fmla="*/ 132 h 172"/>
              <a:gd name="T8" fmla="*/ 170 w 179"/>
              <a:gd name="T9" fmla="*/ 158 h 172"/>
              <a:gd name="T10" fmla="*/ 146 w 179"/>
              <a:gd name="T11" fmla="*/ 172 h 172"/>
              <a:gd name="T12" fmla="*/ 112 w 179"/>
              <a:gd name="T13" fmla="*/ 172 h 172"/>
              <a:gd name="T14" fmla="*/ 79 w 179"/>
              <a:gd name="T15" fmla="*/ 160 h 172"/>
              <a:gd name="T16" fmla="*/ 45 w 179"/>
              <a:gd name="T17" fmla="*/ 134 h 172"/>
              <a:gd name="T18" fmla="*/ 16 w 179"/>
              <a:gd name="T19" fmla="*/ 103 h 172"/>
              <a:gd name="T20" fmla="*/ 0 w 179"/>
              <a:gd name="T21" fmla="*/ 67 h 172"/>
              <a:gd name="T22" fmla="*/ 0 w 179"/>
              <a:gd name="T23" fmla="*/ 38 h 172"/>
              <a:gd name="T24" fmla="*/ 12 w 179"/>
              <a:gd name="T25" fmla="*/ 12 h 172"/>
              <a:gd name="T26" fmla="*/ 36 w 179"/>
              <a:gd name="T27" fmla="*/ 0 h 172"/>
              <a:gd name="T28" fmla="*/ 67 w 179"/>
              <a:gd name="T29" fmla="*/ 0 h 172"/>
              <a:gd name="T30" fmla="*/ 103 w 179"/>
              <a:gd name="T31" fmla="*/ 9 h 172"/>
              <a:gd name="T32" fmla="*/ 139 w 179"/>
              <a:gd name="T33" fmla="*/ 36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172"/>
              <a:gd name="T53" fmla="*/ 179 w 179"/>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round/>
            <a:headEnd/>
            <a:tailEnd/>
          </a:ln>
        </p:spPr>
        <p:txBody>
          <a:bodyPr/>
          <a:lstStyle/>
          <a:p>
            <a:endParaRPr lang="en-GB" dirty="0"/>
          </a:p>
        </p:txBody>
      </p:sp>
      <p:sp>
        <p:nvSpPr>
          <p:cNvPr id="10269" name="Freeform 38"/>
          <p:cNvSpPr>
            <a:spLocks noChangeAspect="1"/>
          </p:cNvSpPr>
          <p:nvPr/>
        </p:nvSpPr>
        <p:spPr bwMode="auto">
          <a:xfrm>
            <a:off x="4329113" y="2476500"/>
            <a:ext cx="25400" cy="20638"/>
          </a:xfrm>
          <a:custGeom>
            <a:avLst/>
            <a:gdLst>
              <a:gd name="T0" fmla="*/ 24 w 32"/>
              <a:gd name="T1" fmla="*/ 2 h 24"/>
              <a:gd name="T2" fmla="*/ 32 w 32"/>
              <a:gd name="T3" fmla="*/ 24 h 24"/>
              <a:gd name="T4" fmla="*/ 8 w 32"/>
              <a:gd name="T5" fmla="*/ 19 h 24"/>
              <a:gd name="T6" fmla="*/ 0 w 32"/>
              <a:gd name="T7" fmla="*/ 0 h 24"/>
              <a:gd name="T8" fmla="*/ 24 w 32"/>
              <a:gd name="T9" fmla="*/ 2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24" y="2"/>
                </a:moveTo>
                <a:lnTo>
                  <a:pt x="32" y="24"/>
                </a:lnTo>
                <a:lnTo>
                  <a:pt x="8" y="19"/>
                </a:lnTo>
                <a:lnTo>
                  <a:pt x="0" y="0"/>
                </a:lnTo>
                <a:lnTo>
                  <a:pt x="24" y="2"/>
                </a:lnTo>
                <a:close/>
              </a:path>
            </a:pathLst>
          </a:custGeom>
          <a:solidFill>
            <a:srgbClr val="FFFFFF"/>
          </a:solidFill>
          <a:ln w="1270">
            <a:solidFill>
              <a:srgbClr val="000000"/>
            </a:solidFill>
            <a:round/>
            <a:headEnd/>
            <a:tailEnd/>
          </a:ln>
        </p:spPr>
        <p:txBody>
          <a:bodyPr/>
          <a:lstStyle/>
          <a:p>
            <a:endParaRPr lang="en-GB" dirty="0"/>
          </a:p>
        </p:txBody>
      </p:sp>
      <p:sp>
        <p:nvSpPr>
          <p:cNvPr id="10270" name="Freeform 39"/>
          <p:cNvSpPr>
            <a:spLocks noChangeAspect="1"/>
          </p:cNvSpPr>
          <p:nvPr/>
        </p:nvSpPr>
        <p:spPr bwMode="auto">
          <a:xfrm>
            <a:off x="4354513" y="2451100"/>
            <a:ext cx="15875" cy="44450"/>
          </a:xfrm>
          <a:custGeom>
            <a:avLst/>
            <a:gdLst>
              <a:gd name="T0" fmla="*/ 0 w 24"/>
              <a:gd name="T1" fmla="*/ 51 h 51"/>
              <a:gd name="T2" fmla="*/ 19 w 24"/>
              <a:gd name="T3" fmla="*/ 5 h 51"/>
              <a:gd name="T4" fmla="*/ 24 w 24"/>
              <a:gd name="T5" fmla="*/ 0 h 51"/>
              <a:gd name="T6" fmla="*/ 0 60000 65536"/>
              <a:gd name="T7" fmla="*/ 0 60000 65536"/>
              <a:gd name="T8" fmla="*/ 0 60000 65536"/>
              <a:gd name="T9" fmla="*/ 0 w 24"/>
              <a:gd name="T10" fmla="*/ 0 h 51"/>
              <a:gd name="T11" fmla="*/ 24 w 24"/>
              <a:gd name="T12" fmla="*/ 51 h 51"/>
            </a:gdLst>
            <a:ahLst/>
            <a:cxnLst>
              <a:cxn ang="T6">
                <a:pos x="T0" y="T1"/>
              </a:cxn>
              <a:cxn ang="T7">
                <a:pos x="T2" y="T3"/>
              </a:cxn>
              <a:cxn ang="T8">
                <a:pos x="T4" y="T5"/>
              </a:cxn>
            </a:cxnLst>
            <a:rect l="T9" t="T10" r="T11" b="T12"/>
            <a:pathLst>
              <a:path w="24" h="51">
                <a:moveTo>
                  <a:pt x="0" y="51"/>
                </a:moveTo>
                <a:lnTo>
                  <a:pt x="19" y="5"/>
                </a:lnTo>
                <a:lnTo>
                  <a:pt x="24" y="0"/>
                </a:lnTo>
              </a:path>
            </a:pathLst>
          </a:custGeom>
          <a:noFill/>
          <a:ln w="1270">
            <a:solidFill>
              <a:srgbClr val="000000"/>
            </a:solidFill>
            <a:round/>
            <a:headEnd/>
            <a:tailEnd/>
          </a:ln>
        </p:spPr>
        <p:txBody>
          <a:bodyPr/>
          <a:lstStyle/>
          <a:p>
            <a:endParaRPr lang="en-GB" dirty="0"/>
          </a:p>
        </p:txBody>
      </p:sp>
      <p:sp>
        <p:nvSpPr>
          <p:cNvPr id="10271" name="Freeform 40"/>
          <p:cNvSpPr>
            <a:spLocks noChangeAspect="1"/>
          </p:cNvSpPr>
          <p:nvPr/>
        </p:nvSpPr>
        <p:spPr bwMode="auto">
          <a:xfrm>
            <a:off x="4332288" y="2446338"/>
            <a:ext cx="38100" cy="28575"/>
          </a:xfrm>
          <a:custGeom>
            <a:avLst/>
            <a:gdLst>
              <a:gd name="T0" fmla="*/ 0 w 48"/>
              <a:gd name="T1" fmla="*/ 32 h 32"/>
              <a:gd name="T2" fmla="*/ 41 w 48"/>
              <a:gd name="T3" fmla="*/ 8 h 32"/>
              <a:gd name="T4" fmla="*/ 48 w 48"/>
              <a:gd name="T5" fmla="*/ 0 h 32"/>
              <a:gd name="T6" fmla="*/ 0 60000 65536"/>
              <a:gd name="T7" fmla="*/ 0 60000 65536"/>
              <a:gd name="T8" fmla="*/ 0 60000 65536"/>
              <a:gd name="T9" fmla="*/ 0 w 48"/>
              <a:gd name="T10" fmla="*/ 0 h 32"/>
              <a:gd name="T11" fmla="*/ 48 w 48"/>
              <a:gd name="T12" fmla="*/ 32 h 32"/>
            </a:gdLst>
            <a:ahLst/>
            <a:cxnLst>
              <a:cxn ang="T6">
                <a:pos x="T0" y="T1"/>
              </a:cxn>
              <a:cxn ang="T7">
                <a:pos x="T2" y="T3"/>
              </a:cxn>
              <a:cxn ang="T8">
                <a:pos x="T4" y="T5"/>
              </a:cxn>
            </a:cxnLst>
            <a:rect l="T9" t="T10" r="T11" b="T12"/>
            <a:pathLst>
              <a:path w="48" h="32">
                <a:moveTo>
                  <a:pt x="0" y="32"/>
                </a:moveTo>
                <a:lnTo>
                  <a:pt x="41" y="8"/>
                </a:lnTo>
                <a:lnTo>
                  <a:pt x="48" y="0"/>
                </a:lnTo>
              </a:path>
            </a:pathLst>
          </a:custGeom>
          <a:noFill/>
          <a:ln w="1270">
            <a:solidFill>
              <a:srgbClr val="000000"/>
            </a:solidFill>
            <a:round/>
            <a:headEnd/>
            <a:tailEnd/>
          </a:ln>
        </p:spPr>
        <p:txBody>
          <a:bodyPr/>
          <a:lstStyle/>
          <a:p>
            <a:endParaRPr lang="en-GB" dirty="0"/>
          </a:p>
        </p:txBody>
      </p:sp>
      <p:sp>
        <p:nvSpPr>
          <p:cNvPr id="10272" name="Freeform 41"/>
          <p:cNvSpPr>
            <a:spLocks noChangeAspect="1"/>
          </p:cNvSpPr>
          <p:nvPr/>
        </p:nvSpPr>
        <p:spPr bwMode="auto">
          <a:xfrm>
            <a:off x="4364038" y="2446338"/>
            <a:ext cx="11112" cy="6350"/>
          </a:xfrm>
          <a:custGeom>
            <a:avLst/>
            <a:gdLst>
              <a:gd name="T0" fmla="*/ 7 w 14"/>
              <a:gd name="T1" fmla="*/ 8 h 8"/>
              <a:gd name="T2" fmla="*/ 12 w 14"/>
              <a:gd name="T3" fmla="*/ 8 h 8"/>
              <a:gd name="T4" fmla="*/ 14 w 14"/>
              <a:gd name="T5" fmla="*/ 5 h 8"/>
              <a:gd name="T6" fmla="*/ 10 w 14"/>
              <a:gd name="T7" fmla="*/ 0 h 8"/>
              <a:gd name="T8" fmla="*/ 7 w 14"/>
              <a:gd name="T9" fmla="*/ 0 h 8"/>
              <a:gd name="T10" fmla="*/ 2 w 14"/>
              <a:gd name="T11" fmla="*/ 0 h 8"/>
              <a:gd name="T12" fmla="*/ 0 w 14"/>
              <a:gd name="T13" fmla="*/ 3 h 8"/>
              <a:gd name="T14" fmla="*/ 0 w 14"/>
              <a:gd name="T15" fmla="*/ 5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round/>
            <a:headEnd/>
            <a:tailEnd/>
          </a:ln>
        </p:spPr>
        <p:txBody>
          <a:bodyPr/>
          <a:lstStyle/>
          <a:p>
            <a:endParaRPr lang="en-GB" dirty="0"/>
          </a:p>
        </p:txBody>
      </p:sp>
      <p:sp>
        <p:nvSpPr>
          <p:cNvPr id="10273" name="Line 42"/>
          <p:cNvSpPr>
            <a:spLocks noChangeAspect="1" noChangeShapeType="1"/>
          </p:cNvSpPr>
          <p:nvPr/>
        </p:nvSpPr>
        <p:spPr bwMode="auto">
          <a:xfrm>
            <a:off x="4316413" y="2379663"/>
            <a:ext cx="0" cy="7937"/>
          </a:xfrm>
          <a:prstGeom prst="line">
            <a:avLst/>
          </a:prstGeom>
          <a:noFill/>
          <a:ln w="1270">
            <a:solidFill>
              <a:srgbClr val="000000"/>
            </a:solidFill>
            <a:round/>
            <a:headEnd/>
            <a:tailEnd/>
          </a:ln>
        </p:spPr>
        <p:txBody>
          <a:bodyPr/>
          <a:lstStyle/>
          <a:p>
            <a:endParaRPr lang="en-US" dirty="0"/>
          </a:p>
        </p:txBody>
      </p:sp>
      <p:sp>
        <p:nvSpPr>
          <p:cNvPr id="10274" name="Freeform 43"/>
          <p:cNvSpPr>
            <a:spLocks noChangeAspect="1"/>
          </p:cNvSpPr>
          <p:nvPr/>
        </p:nvSpPr>
        <p:spPr bwMode="auto">
          <a:xfrm>
            <a:off x="4481513" y="2389188"/>
            <a:ext cx="130175" cy="103187"/>
          </a:xfrm>
          <a:custGeom>
            <a:avLst/>
            <a:gdLst>
              <a:gd name="T0" fmla="*/ 77 w 168"/>
              <a:gd name="T1" fmla="*/ 2 h 113"/>
              <a:gd name="T2" fmla="*/ 44 w 168"/>
              <a:gd name="T3" fmla="*/ 12 h 113"/>
              <a:gd name="T4" fmla="*/ 20 w 168"/>
              <a:gd name="T5" fmla="*/ 29 h 113"/>
              <a:gd name="T6" fmla="*/ 5 w 168"/>
              <a:gd name="T7" fmla="*/ 50 h 113"/>
              <a:gd name="T8" fmla="*/ 0 w 168"/>
              <a:gd name="T9" fmla="*/ 72 h 113"/>
              <a:gd name="T10" fmla="*/ 12 w 168"/>
              <a:gd name="T11" fmla="*/ 94 h 113"/>
              <a:gd name="T12" fmla="*/ 32 w 168"/>
              <a:gd name="T13" fmla="*/ 106 h 113"/>
              <a:gd name="T14" fmla="*/ 60 w 168"/>
              <a:gd name="T15" fmla="*/ 113 h 113"/>
              <a:gd name="T16" fmla="*/ 94 w 168"/>
              <a:gd name="T17" fmla="*/ 110 h 113"/>
              <a:gd name="T18" fmla="*/ 128 w 168"/>
              <a:gd name="T19" fmla="*/ 98 h 113"/>
              <a:gd name="T20" fmla="*/ 152 w 168"/>
              <a:gd name="T21" fmla="*/ 84 h 113"/>
              <a:gd name="T22" fmla="*/ 166 w 168"/>
              <a:gd name="T23" fmla="*/ 62 h 113"/>
              <a:gd name="T24" fmla="*/ 168 w 168"/>
              <a:gd name="T25" fmla="*/ 38 h 113"/>
              <a:gd name="T26" fmla="*/ 159 w 168"/>
              <a:gd name="T27" fmla="*/ 19 h 113"/>
              <a:gd name="T28" fmla="*/ 137 w 168"/>
              <a:gd name="T29" fmla="*/ 5 h 113"/>
              <a:gd name="T30" fmla="*/ 108 w 168"/>
              <a:gd name="T31" fmla="*/ 0 h 113"/>
              <a:gd name="T32" fmla="*/ 77 w 168"/>
              <a:gd name="T33" fmla="*/ 2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13"/>
              <a:gd name="T53" fmla="*/ 168 w 16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round/>
            <a:headEnd/>
            <a:tailEnd/>
          </a:ln>
        </p:spPr>
        <p:txBody>
          <a:bodyPr/>
          <a:lstStyle/>
          <a:p>
            <a:endParaRPr lang="en-GB" dirty="0"/>
          </a:p>
        </p:txBody>
      </p:sp>
      <p:sp>
        <p:nvSpPr>
          <p:cNvPr id="10275" name="Freeform 44"/>
          <p:cNvSpPr>
            <a:spLocks noChangeAspect="1"/>
          </p:cNvSpPr>
          <p:nvPr/>
        </p:nvSpPr>
        <p:spPr bwMode="auto">
          <a:xfrm>
            <a:off x="4538663" y="2452688"/>
            <a:ext cx="25400" cy="17462"/>
          </a:xfrm>
          <a:custGeom>
            <a:avLst/>
            <a:gdLst>
              <a:gd name="T0" fmla="*/ 14 w 31"/>
              <a:gd name="T1" fmla="*/ 0 h 19"/>
              <a:gd name="T2" fmla="*/ 0 w 31"/>
              <a:gd name="T3" fmla="*/ 14 h 19"/>
              <a:gd name="T4" fmla="*/ 17 w 31"/>
              <a:gd name="T5" fmla="*/ 19 h 19"/>
              <a:gd name="T6" fmla="*/ 31 w 31"/>
              <a:gd name="T7" fmla="*/ 9 h 19"/>
              <a:gd name="T8" fmla="*/ 14 w 31"/>
              <a:gd name="T9" fmla="*/ 0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14" y="0"/>
                </a:moveTo>
                <a:lnTo>
                  <a:pt x="0" y="14"/>
                </a:lnTo>
                <a:lnTo>
                  <a:pt x="17" y="19"/>
                </a:lnTo>
                <a:lnTo>
                  <a:pt x="31" y="9"/>
                </a:lnTo>
                <a:lnTo>
                  <a:pt x="14" y="0"/>
                </a:lnTo>
                <a:close/>
              </a:path>
            </a:pathLst>
          </a:custGeom>
          <a:solidFill>
            <a:srgbClr val="FFFFFF"/>
          </a:solidFill>
          <a:ln w="1270">
            <a:solidFill>
              <a:srgbClr val="000000"/>
            </a:solidFill>
            <a:round/>
            <a:headEnd/>
            <a:tailEnd/>
          </a:ln>
        </p:spPr>
        <p:txBody>
          <a:bodyPr/>
          <a:lstStyle/>
          <a:p>
            <a:endParaRPr lang="en-GB" dirty="0"/>
          </a:p>
        </p:txBody>
      </p:sp>
      <p:sp>
        <p:nvSpPr>
          <p:cNvPr id="10276" name="Freeform 45"/>
          <p:cNvSpPr>
            <a:spLocks noChangeAspect="1"/>
          </p:cNvSpPr>
          <p:nvPr/>
        </p:nvSpPr>
        <p:spPr bwMode="auto">
          <a:xfrm>
            <a:off x="4540250" y="2424113"/>
            <a:ext cx="4763" cy="36512"/>
          </a:xfrm>
          <a:custGeom>
            <a:avLst/>
            <a:gdLst>
              <a:gd name="T0" fmla="*/ 0 w 5"/>
              <a:gd name="T1" fmla="*/ 41 h 41"/>
              <a:gd name="T2" fmla="*/ 5 w 5"/>
              <a:gd name="T3" fmla="*/ 8 h 41"/>
              <a:gd name="T4" fmla="*/ 3 w 5"/>
              <a:gd name="T5" fmla="*/ 0 h 41"/>
              <a:gd name="T6" fmla="*/ 0 60000 65536"/>
              <a:gd name="T7" fmla="*/ 0 60000 65536"/>
              <a:gd name="T8" fmla="*/ 0 60000 65536"/>
              <a:gd name="T9" fmla="*/ 0 w 5"/>
              <a:gd name="T10" fmla="*/ 0 h 41"/>
              <a:gd name="T11" fmla="*/ 5 w 5"/>
              <a:gd name="T12" fmla="*/ 41 h 41"/>
            </a:gdLst>
            <a:ahLst/>
            <a:cxnLst>
              <a:cxn ang="T6">
                <a:pos x="T0" y="T1"/>
              </a:cxn>
              <a:cxn ang="T7">
                <a:pos x="T2" y="T3"/>
              </a:cxn>
              <a:cxn ang="T8">
                <a:pos x="T4" y="T5"/>
              </a:cxn>
            </a:cxnLst>
            <a:rect l="T9" t="T10" r="T11" b="T12"/>
            <a:pathLst>
              <a:path w="5" h="41">
                <a:moveTo>
                  <a:pt x="0" y="41"/>
                </a:moveTo>
                <a:lnTo>
                  <a:pt x="5" y="8"/>
                </a:lnTo>
                <a:lnTo>
                  <a:pt x="3" y="0"/>
                </a:lnTo>
              </a:path>
            </a:pathLst>
          </a:custGeom>
          <a:noFill/>
          <a:ln w="1270">
            <a:solidFill>
              <a:srgbClr val="000000"/>
            </a:solidFill>
            <a:round/>
            <a:headEnd/>
            <a:tailEnd/>
          </a:ln>
        </p:spPr>
        <p:txBody>
          <a:bodyPr/>
          <a:lstStyle/>
          <a:p>
            <a:endParaRPr lang="en-GB" dirty="0"/>
          </a:p>
        </p:txBody>
      </p:sp>
      <p:sp>
        <p:nvSpPr>
          <p:cNvPr id="10277" name="Freeform 46"/>
          <p:cNvSpPr>
            <a:spLocks noChangeAspect="1"/>
          </p:cNvSpPr>
          <p:nvPr/>
        </p:nvSpPr>
        <p:spPr bwMode="auto">
          <a:xfrm>
            <a:off x="4545013" y="2424113"/>
            <a:ext cx="14287" cy="31750"/>
          </a:xfrm>
          <a:custGeom>
            <a:avLst/>
            <a:gdLst>
              <a:gd name="T0" fmla="*/ 17 w 17"/>
              <a:gd name="T1" fmla="*/ 36 h 36"/>
              <a:gd name="T2" fmla="*/ 3 w 17"/>
              <a:gd name="T3" fmla="*/ 5 h 36"/>
              <a:gd name="T4" fmla="*/ 0 w 17"/>
              <a:gd name="T5" fmla="*/ 0 h 36"/>
              <a:gd name="T6" fmla="*/ 0 60000 65536"/>
              <a:gd name="T7" fmla="*/ 0 60000 65536"/>
              <a:gd name="T8" fmla="*/ 0 60000 65536"/>
              <a:gd name="T9" fmla="*/ 0 w 17"/>
              <a:gd name="T10" fmla="*/ 0 h 36"/>
              <a:gd name="T11" fmla="*/ 17 w 17"/>
              <a:gd name="T12" fmla="*/ 36 h 36"/>
            </a:gdLst>
            <a:ahLst/>
            <a:cxnLst>
              <a:cxn ang="T6">
                <a:pos x="T0" y="T1"/>
              </a:cxn>
              <a:cxn ang="T7">
                <a:pos x="T2" y="T3"/>
              </a:cxn>
              <a:cxn ang="T8">
                <a:pos x="T4" y="T5"/>
              </a:cxn>
            </a:cxnLst>
            <a:rect l="T9" t="T10" r="T11" b="T12"/>
            <a:pathLst>
              <a:path w="17" h="36">
                <a:moveTo>
                  <a:pt x="17" y="36"/>
                </a:moveTo>
                <a:lnTo>
                  <a:pt x="3" y="5"/>
                </a:lnTo>
                <a:lnTo>
                  <a:pt x="0" y="0"/>
                </a:lnTo>
              </a:path>
            </a:pathLst>
          </a:custGeom>
          <a:noFill/>
          <a:ln w="1270">
            <a:solidFill>
              <a:srgbClr val="000000"/>
            </a:solidFill>
            <a:round/>
            <a:headEnd/>
            <a:tailEnd/>
          </a:ln>
        </p:spPr>
        <p:txBody>
          <a:bodyPr/>
          <a:lstStyle/>
          <a:p>
            <a:endParaRPr lang="en-GB" dirty="0"/>
          </a:p>
        </p:txBody>
      </p:sp>
      <p:sp>
        <p:nvSpPr>
          <p:cNvPr id="10278" name="Freeform 47"/>
          <p:cNvSpPr>
            <a:spLocks noChangeAspect="1"/>
          </p:cNvSpPr>
          <p:nvPr/>
        </p:nvSpPr>
        <p:spPr bwMode="auto">
          <a:xfrm>
            <a:off x="4540250" y="2419350"/>
            <a:ext cx="7938" cy="7938"/>
          </a:xfrm>
          <a:custGeom>
            <a:avLst/>
            <a:gdLst>
              <a:gd name="T0" fmla="*/ 3 w 10"/>
              <a:gd name="T1" fmla="*/ 7 h 7"/>
              <a:gd name="T2" fmla="*/ 0 w 10"/>
              <a:gd name="T3" fmla="*/ 4 h 7"/>
              <a:gd name="T4" fmla="*/ 0 w 10"/>
              <a:gd name="T5" fmla="*/ 2 h 7"/>
              <a:gd name="T6" fmla="*/ 5 w 10"/>
              <a:gd name="T7" fmla="*/ 0 h 7"/>
              <a:gd name="T8" fmla="*/ 7 w 10"/>
              <a:gd name="T9" fmla="*/ 2 h 7"/>
              <a:gd name="T10" fmla="*/ 10 w 10"/>
              <a:gd name="T11" fmla="*/ 4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3" y="7"/>
                </a:moveTo>
                <a:lnTo>
                  <a:pt x="0" y="4"/>
                </a:lnTo>
                <a:lnTo>
                  <a:pt x="0" y="2"/>
                </a:lnTo>
                <a:lnTo>
                  <a:pt x="5" y="0"/>
                </a:lnTo>
                <a:lnTo>
                  <a:pt x="7" y="2"/>
                </a:lnTo>
                <a:lnTo>
                  <a:pt x="10" y="4"/>
                </a:lnTo>
              </a:path>
            </a:pathLst>
          </a:custGeom>
          <a:noFill/>
          <a:ln w="1270">
            <a:solidFill>
              <a:srgbClr val="000000"/>
            </a:solidFill>
            <a:round/>
            <a:headEnd/>
            <a:tailEnd/>
          </a:ln>
        </p:spPr>
        <p:txBody>
          <a:bodyPr/>
          <a:lstStyle/>
          <a:p>
            <a:endParaRPr lang="en-GB" dirty="0"/>
          </a:p>
        </p:txBody>
      </p:sp>
      <p:sp>
        <p:nvSpPr>
          <p:cNvPr id="10279" name="Freeform 48"/>
          <p:cNvSpPr>
            <a:spLocks noChangeAspect="1"/>
          </p:cNvSpPr>
          <p:nvPr/>
        </p:nvSpPr>
        <p:spPr bwMode="auto">
          <a:xfrm>
            <a:off x="2357438" y="4483100"/>
            <a:ext cx="123825" cy="192088"/>
          </a:xfrm>
          <a:custGeom>
            <a:avLst/>
            <a:gdLst>
              <a:gd name="T0" fmla="*/ 5 w 161"/>
              <a:gd name="T1" fmla="*/ 77 h 212"/>
              <a:gd name="T2" fmla="*/ 0 w 161"/>
              <a:gd name="T3" fmla="*/ 212 h 212"/>
              <a:gd name="T4" fmla="*/ 161 w 161"/>
              <a:gd name="T5" fmla="*/ 209 h 212"/>
              <a:gd name="T6" fmla="*/ 158 w 161"/>
              <a:gd name="T7" fmla="*/ 70 h 212"/>
              <a:gd name="T8" fmla="*/ 134 w 161"/>
              <a:gd name="T9" fmla="*/ 20 h 212"/>
              <a:gd name="T10" fmla="*/ 46 w 161"/>
              <a:gd name="T11" fmla="*/ 0 h 212"/>
              <a:gd name="T12" fmla="*/ 43 w 161"/>
              <a:gd name="T13" fmla="*/ 0 h 212"/>
              <a:gd name="T14" fmla="*/ 5 w 161"/>
              <a:gd name="T15" fmla="*/ 77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10280" name="Freeform 49"/>
          <p:cNvSpPr>
            <a:spLocks noChangeAspect="1"/>
          </p:cNvSpPr>
          <p:nvPr/>
        </p:nvSpPr>
        <p:spPr bwMode="auto">
          <a:xfrm>
            <a:off x="2360613" y="4529138"/>
            <a:ext cx="120650" cy="39687"/>
          </a:xfrm>
          <a:custGeom>
            <a:avLst/>
            <a:gdLst>
              <a:gd name="T0" fmla="*/ 158 w 158"/>
              <a:gd name="T1" fmla="*/ 21 h 43"/>
              <a:gd name="T2" fmla="*/ 134 w 158"/>
              <a:gd name="T3" fmla="*/ 5 h 43"/>
              <a:gd name="T4" fmla="*/ 79 w 158"/>
              <a:gd name="T5" fmla="*/ 0 h 43"/>
              <a:gd name="T6" fmla="*/ 21 w 158"/>
              <a:gd name="T7" fmla="*/ 5 h 43"/>
              <a:gd name="T8" fmla="*/ 0 w 158"/>
              <a:gd name="T9" fmla="*/ 21 h 43"/>
              <a:gd name="T10" fmla="*/ 21 w 158"/>
              <a:gd name="T11" fmla="*/ 36 h 43"/>
              <a:gd name="T12" fmla="*/ 79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281" name="Freeform 50"/>
          <p:cNvSpPr>
            <a:spLocks noChangeAspect="1"/>
          </p:cNvSpPr>
          <p:nvPr/>
        </p:nvSpPr>
        <p:spPr bwMode="auto">
          <a:xfrm>
            <a:off x="2360613" y="4652963"/>
            <a:ext cx="120650" cy="39687"/>
          </a:xfrm>
          <a:custGeom>
            <a:avLst/>
            <a:gdLst>
              <a:gd name="T0" fmla="*/ 158 w 158"/>
              <a:gd name="T1" fmla="*/ 21 h 43"/>
              <a:gd name="T2" fmla="*/ 134 w 158"/>
              <a:gd name="T3" fmla="*/ 4 h 43"/>
              <a:gd name="T4" fmla="*/ 79 w 158"/>
              <a:gd name="T5" fmla="*/ 0 h 43"/>
              <a:gd name="T6" fmla="*/ 21 w 158"/>
              <a:gd name="T7" fmla="*/ 4 h 43"/>
              <a:gd name="T8" fmla="*/ 0 w 158"/>
              <a:gd name="T9" fmla="*/ 21 h 43"/>
              <a:gd name="T10" fmla="*/ 21 w 158"/>
              <a:gd name="T11" fmla="*/ 38 h 43"/>
              <a:gd name="T12" fmla="*/ 79 w 158"/>
              <a:gd name="T13" fmla="*/ 43 h 43"/>
              <a:gd name="T14" fmla="*/ 134 w 158"/>
              <a:gd name="T15" fmla="*/ 38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282" name="Freeform 51"/>
          <p:cNvSpPr>
            <a:spLocks noChangeAspect="1"/>
          </p:cNvSpPr>
          <p:nvPr/>
        </p:nvSpPr>
        <p:spPr bwMode="auto">
          <a:xfrm>
            <a:off x="2357438" y="4467225"/>
            <a:ext cx="41275" cy="204788"/>
          </a:xfrm>
          <a:custGeom>
            <a:avLst/>
            <a:gdLst>
              <a:gd name="T0" fmla="*/ 0 w 55"/>
              <a:gd name="T1" fmla="*/ 228 h 228"/>
              <a:gd name="T2" fmla="*/ 0 w 55"/>
              <a:gd name="T3" fmla="*/ 91 h 228"/>
              <a:gd name="T4" fmla="*/ 55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round/>
            <a:headEnd/>
            <a:tailEnd/>
          </a:ln>
        </p:spPr>
        <p:txBody>
          <a:bodyPr/>
          <a:lstStyle/>
          <a:p>
            <a:endParaRPr lang="en-GB" dirty="0"/>
          </a:p>
        </p:txBody>
      </p:sp>
      <p:sp>
        <p:nvSpPr>
          <p:cNvPr id="10283" name="Freeform 52"/>
          <p:cNvSpPr>
            <a:spLocks noChangeAspect="1"/>
          </p:cNvSpPr>
          <p:nvPr/>
        </p:nvSpPr>
        <p:spPr bwMode="auto">
          <a:xfrm>
            <a:off x="2438400" y="4467225"/>
            <a:ext cx="42863" cy="204788"/>
          </a:xfrm>
          <a:custGeom>
            <a:avLst/>
            <a:gdLst>
              <a:gd name="T0" fmla="*/ 53 w 53"/>
              <a:gd name="T1" fmla="*/ 228 h 228"/>
              <a:gd name="T2" fmla="*/ 53 w 53"/>
              <a:gd name="T3" fmla="*/ 228 h 228"/>
              <a:gd name="T4" fmla="*/ 53 w 53"/>
              <a:gd name="T5" fmla="*/ 91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round/>
            <a:headEnd/>
            <a:tailEnd/>
          </a:ln>
        </p:spPr>
        <p:txBody>
          <a:bodyPr/>
          <a:lstStyle/>
          <a:p>
            <a:endParaRPr lang="en-GB" dirty="0"/>
          </a:p>
        </p:txBody>
      </p:sp>
      <p:sp>
        <p:nvSpPr>
          <p:cNvPr id="10284" name="Freeform 53"/>
          <p:cNvSpPr>
            <a:spLocks noChangeAspect="1"/>
          </p:cNvSpPr>
          <p:nvPr/>
        </p:nvSpPr>
        <p:spPr bwMode="auto">
          <a:xfrm>
            <a:off x="2273300" y="4248150"/>
            <a:ext cx="350838" cy="257175"/>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10285" name="Freeform 54"/>
          <p:cNvSpPr>
            <a:spLocks noChangeAspect="1"/>
          </p:cNvSpPr>
          <p:nvPr/>
        </p:nvSpPr>
        <p:spPr bwMode="auto">
          <a:xfrm>
            <a:off x="2438400" y="4297363"/>
            <a:ext cx="63500" cy="49212"/>
          </a:xfrm>
          <a:custGeom>
            <a:avLst/>
            <a:gdLst>
              <a:gd name="T0" fmla="*/ 29 w 82"/>
              <a:gd name="T1" fmla="*/ 50 h 55"/>
              <a:gd name="T2" fmla="*/ 2 w 82"/>
              <a:gd name="T3" fmla="*/ 34 h 55"/>
              <a:gd name="T4" fmla="*/ 0 w 82"/>
              <a:gd name="T5" fmla="*/ 12 h 55"/>
              <a:gd name="T6" fmla="*/ 17 w 82"/>
              <a:gd name="T7" fmla="*/ 0 h 55"/>
              <a:gd name="T8" fmla="*/ 50 w 82"/>
              <a:gd name="T9" fmla="*/ 7 h 55"/>
              <a:gd name="T10" fmla="*/ 77 w 82"/>
              <a:gd name="T11" fmla="*/ 24 h 55"/>
              <a:gd name="T12" fmla="*/ 82 w 82"/>
              <a:gd name="T13" fmla="*/ 43 h 55"/>
              <a:gd name="T14" fmla="*/ 60 w 82"/>
              <a:gd name="T15" fmla="*/ 55 h 55"/>
              <a:gd name="T16" fmla="*/ 29 w 82"/>
              <a:gd name="T17" fmla="*/ 5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rgbClr val="C0C0C0"/>
          </a:solidFill>
          <a:ln w="1270">
            <a:solidFill>
              <a:srgbClr val="000000"/>
            </a:solidFill>
            <a:round/>
            <a:headEnd/>
            <a:tailEnd/>
          </a:ln>
        </p:spPr>
        <p:txBody>
          <a:bodyPr/>
          <a:lstStyle/>
          <a:p>
            <a:endParaRPr lang="en-GB" dirty="0"/>
          </a:p>
        </p:txBody>
      </p:sp>
      <p:sp>
        <p:nvSpPr>
          <p:cNvPr id="10286" name="Freeform 55"/>
          <p:cNvSpPr>
            <a:spLocks noChangeAspect="1"/>
          </p:cNvSpPr>
          <p:nvPr/>
        </p:nvSpPr>
        <p:spPr bwMode="auto">
          <a:xfrm>
            <a:off x="2427288" y="4318000"/>
            <a:ext cx="11112" cy="92075"/>
          </a:xfrm>
          <a:custGeom>
            <a:avLst/>
            <a:gdLst>
              <a:gd name="T0" fmla="*/ 14 w 14"/>
              <a:gd name="T1" fmla="*/ 0 h 101"/>
              <a:gd name="T2" fmla="*/ 7 w 14"/>
              <a:gd name="T3" fmla="*/ 86 h 101"/>
              <a:gd name="T4" fmla="*/ 0 w 14"/>
              <a:gd name="T5" fmla="*/ 101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round/>
            <a:headEnd/>
            <a:tailEnd/>
          </a:ln>
        </p:spPr>
        <p:txBody>
          <a:bodyPr/>
          <a:lstStyle/>
          <a:p>
            <a:endParaRPr lang="en-GB" dirty="0"/>
          </a:p>
        </p:txBody>
      </p:sp>
      <p:sp>
        <p:nvSpPr>
          <p:cNvPr id="10287" name="Freeform 56"/>
          <p:cNvSpPr>
            <a:spLocks noChangeAspect="1"/>
          </p:cNvSpPr>
          <p:nvPr/>
        </p:nvSpPr>
        <p:spPr bwMode="auto">
          <a:xfrm>
            <a:off x="2438400" y="4341813"/>
            <a:ext cx="57150" cy="76200"/>
          </a:xfrm>
          <a:custGeom>
            <a:avLst/>
            <a:gdLst>
              <a:gd name="T0" fmla="*/ 72 w 72"/>
              <a:gd name="T1" fmla="*/ 0 h 82"/>
              <a:gd name="T2" fmla="*/ 12 w 72"/>
              <a:gd name="T3" fmla="*/ 65 h 82"/>
              <a:gd name="T4" fmla="*/ 0 w 72"/>
              <a:gd name="T5" fmla="*/ 82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round/>
            <a:headEnd/>
            <a:tailEnd/>
          </a:ln>
        </p:spPr>
        <p:txBody>
          <a:bodyPr/>
          <a:lstStyle/>
          <a:p>
            <a:endParaRPr lang="en-GB" dirty="0"/>
          </a:p>
        </p:txBody>
      </p:sp>
      <p:sp>
        <p:nvSpPr>
          <p:cNvPr id="10288" name="Freeform 57"/>
          <p:cNvSpPr>
            <a:spLocks noChangeAspect="1"/>
          </p:cNvSpPr>
          <p:nvPr/>
        </p:nvSpPr>
        <p:spPr bwMode="auto">
          <a:xfrm>
            <a:off x="2425700" y="4405313"/>
            <a:ext cx="19050" cy="14287"/>
          </a:xfrm>
          <a:custGeom>
            <a:avLst/>
            <a:gdLst>
              <a:gd name="T0" fmla="*/ 5 w 24"/>
              <a:gd name="T1" fmla="*/ 0 h 17"/>
              <a:gd name="T2" fmla="*/ 0 w 24"/>
              <a:gd name="T3" fmla="*/ 2 h 17"/>
              <a:gd name="T4" fmla="*/ 0 w 24"/>
              <a:gd name="T5" fmla="*/ 12 h 17"/>
              <a:gd name="T6" fmla="*/ 7 w 24"/>
              <a:gd name="T7" fmla="*/ 17 h 17"/>
              <a:gd name="T8" fmla="*/ 17 w 24"/>
              <a:gd name="T9" fmla="*/ 17 h 17"/>
              <a:gd name="T10" fmla="*/ 24 w 24"/>
              <a:gd name="T11" fmla="*/ 12 h 17"/>
              <a:gd name="T12" fmla="*/ 24 w 24"/>
              <a:gd name="T13" fmla="*/ 7 h 17"/>
              <a:gd name="T14" fmla="*/ 24 w 24"/>
              <a:gd name="T15" fmla="*/ 5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round/>
            <a:headEnd/>
            <a:tailEnd/>
          </a:ln>
        </p:spPr>
        <p:txBody>
          <a:bodyPr/>
          <a:lstStyle/>
          <a:p>
            <a:endParaRPr lang="en-GB" dirty="0"/>
          </a:p>
        </p:txBody>
      </p:sp>
      <p:sp>
        <p:nvSpPr>
          <p:cNvPr id="10289" name="Freeform 58"/>
          <p:cNvSpPr>
            <a:spLocks noChangeAspect="1"/>
          </p:cNvSpPr>
          <p:nvPr/>
        </p:nvSpPr>
        <p:spPr bwMode="auto">
          <a:xfrm>
            <a:off x="2825750" y="4359275"/>
            <a:ext cx="125413" cy="192088"/>
          </a:xfrm>
          <a:custGeom>
            <a:avLst/>
            <a:gdLst>
              <a:gd name="T0" fmla="*/ 40 w 160"/>
              <a:gd name="T1" fmla="*/ 0 h 216"/>
              <a:gd name="T2" fmla="*/ 0 w 160"/>
              <a:gd name="T3" fmla="*/ 77 h 216"/>
              <a:gd name="T4" fmla="*/ 0 w 160"/>
              <a:gd name="T5" fmla="*/ 216 h 216"/>
              <a:gd name="T6" fmla="*/ 160 w 160"/>
              <a:gd name="T7" fmla="*/ 211 h 216"/>
              <a:gd name="T8" fmla="*/ 153 w 160"/>
              <a:gd name="T9" fmla="*/ 70 h 216"/>
              <a:gd name="T10" fmla="*/ 151 w 160"/>
              <a:gd name="T11" fmla="*/ 51 h 216"/>
              <a:gd name="T12" fmla="*/ 40 w 160"/>
              <a:gd name="T13" fmla="*/ 0 h 216"/>
              <a:gd name="T14" fmla="*/ 0 60000 65536"/>
              <a:gd name="T15" fmla="*/ 0 60000 65536"/>
              <a:gd name="T16" fmla="*/ 0 60000 65536"/>
              <a:gd name="T17" fmla="*/ 0 60000 65536"/>
              <a:gd name="T18" fmla="*/ 0 60000 65536"/>
              <a:gd name="T19" fmla="*/ 0 60000 65536"/>
              <a:gd name="T20" fmla="*/ 0 60000 65536"/>
              <a:gd name="T21" fmla="*/ 0 w 160"/>
              <a:gd name="T22" fmla="*/ 0 h 216"/>
              <a:gd name="T23" fmla="*/ 160 w 16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10290" name="Freeform 59"/>
          <p:cNvSpPr>
            <a:spLocks noChangeAspect="1"/>
          </p:cNvSpPr>
          <p:nvPr/>
        </p:nvSpPr>
        <p:spPr bwMode="auto">
          <a:xfrm>
            <a:off x="2825750" y="4403725"/>
            <a:ext cx="125413" cy="39688"/>
          </a:xfrm>
          <a:custGeom>
            <a:avLst/>
            <a:gdLst>
              <a:gd name="T0" fmla="*/ 158 w 158"/>
              <a:gd name="T1" fmla="*/ 24 h 45"/>
              <a:gd name="T2" fmla="*/ 134 w 158"/>
              <a:gd name="T3" fmla="*/ 7 h 45"/>
              <a:gd name="T4" fmla="*/ 77 w 158"/>
              <a:gd name="T5" fmla="*/ 0 h 45"/>
              <a:gd name="T6" fmla="*/ 22 w 158"/>
              <a:gd name="T7" fmla="*/ 7 h 45"/>
              <a:gd name="T8" fmla="*/ 0 w 158"/>
              <a:gd name="T9" fmla="*/ 24 h 45"/>
              <a:gd name="T10" fmla="*/ 22 w 158"/>
              <a:gd name="T11" fmla="*/ 40 h 45"/>
              <a:gd name="T12" fmla="*/ 77 w 158"/>
              <a:gd name="T13" fmla="*/ 45 h 45"/>
              <a:gd name="T14" fmla="*/ 134 w 158"/>
              <a:gd name="T15" fmla="*/ 40 h 45"/>
              <a:gd name="T16" fmla="*/ 158 w 158"/>
              <a:gd name="T17" fmla="*/ 2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5"/>
              <a:gd name="T29" fmla="*/ 158 w 15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round/>
            <a:headEnd/>
            <a:tailEnd/>
          </a:ln>
        </p:spPr>
        <p:txBody>
          <a:bodyPr/>
          <a:lstStyle/>
          <a:p>
            <a:endParaRPr lang="en-GB" dirty="0"/>
          </a:p>
        </p:txBody>
      </p:sp>
      <p:sp>
        <p:nvSpPr>
          <p:cNvPr id="10291" name="Freeform 60"/>
          <p:cNvSpPr>
            <a:spLocks noChangeAspect="1"/>
          </p:cNvSpPr>
          <p:nvPr/>
        </p:nvSpPr>
        <p:spPr bwMode="auto">
          <a:xfrm>
            <a:off x="2825750" y="4529138"/>
            <a:ext cx="125413" cy="39687"/>
          </a:xfrm>
          <a:custGeom>
            <a:avLst/>
            <a:gdLst>
              <a:gd name="T0" fmla="*/ 158 w 158"/>
              <a:gd name="T1" fmla="*/ 21 h 43"/>
              <a:gd name="T2" fmla="*/ 134 w 158"/>
              <a:gd name="T3" fmla="*/ 5 h 43"/>
              <a:gd name="T4" fmla="*/ 77 w 158"/>
              <a:gd name="T5" fmla="*/ 0 h 43"/>
              <a:gd name="T6" fmla="*/ 22 w 158"/>
              <a:gd name="T7" fmla="*/ 5 h 43"/>
              <a:gd name="T8" fmla="*/ 0 w 158"/>
              <a:gd name="T9" fmla="*/ 21 h 43"/>
              <a:gd name="T10" fmla="*/ 22 w 158"/>
              <a:gd name="T11" fmla="*/ 36 h 43"/>
              <a:gd name="T12" fmla="*/ 77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292" name="Freeform 61"/>
          <p:cNvSpPr>
            <a:spLocks noChangeAspect="1"/>
          </p:cNvSpPr>
          <p:nvPr/>
        </p:nvSpPr>
        <p:spPr bwMode="auto">
          <a:xfrm>
            <a:off x="2825750" y="4341813"/>
            <a:ext cx="42863" cy="207962"/>
          </a:xfrm>
          <a:custGeom>
            <a:avLst/>
            <a:gdLst>
              <a:gd name="T0" fmla="*/ 0 w 53"/>
              <a:gd name="T1" fmla="*/ 228 h 228"/>
              <a:gd name="T2" fmla="*/ 0 w 53"/>
              <a:gd name="T3" fmla="*/ 92 h 228"/>
              <a:gd name="T4" fmla="*/ 53 w 53"/>
              <a:gd name="T5" fmla="*/ 0 h 228"/>
              <a:gd name="T6" fmla="*/ 0 60000 65536"/>
              <a:gd name="T7" fmla="*/ 0 60000 65536"/>
              <a:gd name="T8" fmla="*/ 0 60000 65536"/>
              <a:gd name="T9" fmla="*/ 0 w 53"/>
              <a:gd name="T10" fmla="*/ 0 h 228"/>
              <a:gd name="T11" fmla="*/ 53 w 53"/>
              <a:gd name="T12" fmla="*/ 228 h 228"/>
            </a:gdLst>
            <a:ahLst/>
            <a:cxnLst>
              <a:cxn ang="T6">
                <a:pos x="T0" y="T1"/>
              </a:cxn>
              <a:cxn ang="T7">
                <a:pos x="T2" y="T3"/>
              </a:cxn>
              <a:cxn ang="T8">
                <a:pos x="T4" y="T5"/>
              </a:cxn>
            </a:cxnLst>
            <a:rect l="T9" t="T10" r="T11" b="T12"/>
            <a:pathLst>
              <a:path w="53" h="228">
                <a:moveTo>
                  <a:pt x="0" y="228"/>
                </a:moveTo>
                <a:lnTo>
                  <a:pt x="0" y="92"/>
                </a:lnTo>
                <a:lnTo>
                  <a:pt x="53" y="0"/>
                </a:lnTo>
              </a:path>
            </a:pathLst>
          </a:custGeom>
          <a:noFill/>
          <a:ln w="1270">
            <a:solidFill>
              <a:srgbClr val="000000"/>
            </a:solidFill>
            <a:round/>
            <a:headEnd/>
            <a:tailEnd/>
          </a:ln>
        </p:spPr>
        <p:txBody>
          <a:bodyPr/>
          <a:lstStyle/>
          <a:p>
            <a:endParaRPr lang="en-GB" dirty="0"/>
          </a:p>
        </p:txBody>
      </p:sp>
      <p:sp>
        <p:nvSpPr>
          <p:cNvPr id="10293" name="Freeform 62"/>
          <p:cNvSpPr>
            <a:spLocks noChangeAspect="1"/>
          </p:cNvSpPr>
          <p:nvPr/>
        </p:nvSpPr>
        <p:spPr bwMode="auto">
          <a:xfrm>
            <a:off x="2909888" y="4341813"/>
            <a:ext cx="41275" cy="207962"/>
          </a:xfrm>
          <a:custGeom>
            <a:avLst/>
            <a:gdLst>
              <a:gd name="T0" fmla="*/ 50 w 50"/>
              <a:gd name="T1" fmla="*/ 228 h 228"/>
              <a:gd name="T2" fmla="*/ 50 w 50"/>
              <a:gd name="T3" fmla="*/ 228 h 228"/>
              <a:gd name="T4" fmla="*/ 50 w 50"/>
              <a:gd name="T5" fmla="*/ 92 h 228"/>
              <a:gd name="T6" fmla="*/ 0 w 50"/>
              <a:gd name="T7" fmla="*/ 0 h 228"/>
              <a:gd name="T8" fmla="*/ 0 60000 65536"/>
              <a:gd name="T9" fmla="*/ 0 60000 65536"/>
              <a:gd name="T10" fmla="*/ 0 60000 65536"/>
              <a:gd name="T11" fmla="*/ 0 60000 65536"/>
              <a:gd name="T12" fmla="*/ 0 w 50"/>
              <a:gd name="T13" fmla="*/ 0 h 228"/>
              <a:gd name="T14" fmla="*/ 50 w 50"/>
              <a:gd name="T15" fmla="*/ 228 h 228"/>
            </a:gdLst>
            <a:ahLst/>
            <a:cxnLst>
              <a:cxn ang="T8">
                <a:pos x="T0" y="T1"/>
              </a:cxn>
              <a:cxn ang="T9">
                <a:pos x="T2" y="T3"/>
              </a:cxn>
              <a:cxn ang="T10">
                <a:pos x="T4" y="T5"/>
              </a:cxn>
              <a:cxn ang="T11">
                <a:pos x="T6" y="T7"/>
              </a:cxn>
            </a:cxnLst>
            <a:rect l="T12" t="T13" r="T14" b="T15"/>
            <a:pathLst>
              <a:path w="50" h="228">
                <a:moveTo>
                  <a:pt x="50" y="228"/>
                </a:moveTo>
                <a:lnTo>
                  <a:pt x="50" y="228"/>
                </a:lnTo>
                <a:lnTo>
                  <a:pt x="50" y="92"/>
                </a:lnTo>
                <a:lnTo>
                  <a:pt x="0" y="0"/>
                </a:lnTo>
              </a:path>
            </a:pathLst>
          </a:custGeom>
          <a:noFill/>
          <a:ln w="1270">
            <a:solidFill>
              <a:srgbClr val="000000"/>
            </a:solidFill>
            <a:round/>
            <a:headEnd/>
            <a:tailEnd/>
          </a:ln>
        </p:spPr>
        <p:txBody>
          <a:bodyPr/>
          <a:lstStyle/>
          <a:p>
            <a:endParaRPr lang="en-GB" dirty="0"/>
          </a:p>
        </p:txBody>
      </p:sp>
      <p:sp>
        <p:nvSpPr>
          <p:cNvPr id="10294" name="Freeform 63"/>
          <p:cNvSpPr>
            <a:spLocks noChangeAspect="1"/>
          </p:cNvSpPr>
          <p:nvPr/>
        </p:nvSpPr>
        <p:spPr bwMode="auto">
          <a:xfrm>
            <a:off x="2773363" y="4095750"/>
            <a:ext cx="295275" cy="314325"/>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10295" name="Freeform 64"/>
          <p:cNvSpPr>
            <a:spLocks noChangeAspect="1"/>
          </p:cNvSpPr>
          <p:nvPr/>
        </p:nvSpPr>
        <p:spPr bwMode="auto">
          <a:xfrm>
            <a:off x="2897188" y="4243388"/>
            <a:ext cx="82550" cy="44450"/>
          </a:xfrm>
          <a:custGeom>
            <a:avLst/>
            <a:gdLst>
              <a:gd name="T0" fmla="*/ 108 w 108"/>
              <a:gd name="T1" fmla="*/ 0 h 48"/>
              <a:gd name="T2" fmla="*/ 17 w 108"/>
              <a:gd name="T3" fmla="*/ 36 h 48"/>
              <a:gd name="T4" fmla="*/ 0 w 108"/>
              <a:gd name="T5" fmla="*/ 48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108" y="0"/>
                </a:moveTo>
                <a:lnTo>
                  <a:pt x="17" y="36"/>
                </a:lnTo>
                <a:lnTo>
                  <a:pt x="0" y="48"/>
                </a:lnTo>
              </a:path>
            </a:pathLst>
          </a:custGeom>
          <a:noFill/>
          <a:ln w="1270">
            <a:solidFill>
              <a:srgbClr val="000000"/>
            </a:solidFill>
            <a:round/>
            <a:headEnd/>
            <a:tailEnd/>
          </a:ln>
        </p:spPr>
        <p:txBody>
          <a:bodyPr/>
          <a:lstStyle/>
          <a:p>
            <a:endParaRPr lang="en-GB" dirty="0"/>
          </a:p>
        </p:txBody>
      </p:sp>
      <p:sp>
        <p:nvSpPr>
          <p:cNvPr id="10296" name="Freeform 65"/>
          <p:cNvSpPr>
            <a:spLocks noChangeAspect="1"/>
          </p:cNvSpPr>
          <p:nvPr/>
        </p:nvSpPr>
        <p:spPr bwMode="auto">
          <a:xfrm>
            <a:off x="2889250" y="4194175"/>
            <a:ext cx="46038" cy="82550"/>
          </a:xfrm>
          <a:custGeom>
            <a:avLst/>
            <a:gdLst>
              <a:gd name="T0" fmla="*/ 60 w 60"/>
              <a:gd name="T1" fmla="*/ 0 h 91"/>
              <a:gd name="T2" fmla="*/ 12 w 60"/>
              <a:gd name="T3" fmla="*/ 81 h 91"/>
              <a:gd name="T4" fmla="*/ 0 w 60"/>
              <a:gd name="T5" fmla="*/ 91 h 91"/>
              <a:gd name="T6" fmla="*/ 0 60000 65536"/>
              <a:gd name="T7" fmla="*/ 0 60000 65536"/>
              <a:gd name="T8" fmla="*/ 0 60000 65536"/>
              <a:gd name="T9" fmla="*/ 0 w 60"/>
              <a:gd name="T10" fmla="*/ 0 h 91"/>
              <a:gd name="T11" fmla="*/ 60 w 60"/>
              <a:gd name="T12" fmla="*/ 91 h 91"/>
            </a:gdLst>
            <a:ahLst/>
            <a:cxnLst>
              <a:cxn ang="T6">
                <a:pos x="T0" y="T1"/>
              </a:cxn>
              <a:cxn ang="T7">
                <a:pos x="T2" y="T3"/>
              </a:cxn>
              <a:cxn ang="T8">
                <a:pos x="T4" y="T5"/>
              </a:cxn>
            </a:cxnLst>
            <a:rect l="T9" t="T10" r="T11" b="T12"/>
            <a:pathLst>
              <a:path w="60" h="91">
                <a:moveTo>
                  <a:pt x="60" y="0"/>
                </a:moveTo>
                <a:lnTo>
                  <a:pt x="12" y="81"/>
                </a:lnTo>
                <a:lnTo>
                  <a:pt x="0" y="91"/>
                </a:lnTo>
              </a:path>
            </a:pathLst>
          </a:custGeom>
          <a:noFill/>
          <a:ln w="1270">
            <a:solidFill>
              <a:srgbClr val="000000"/>
            </a:solidFill>
            <a:round/>
            <a:headEnd/>
            <a:tailEnd/>
          </a:ln>
        </p:spPr>
        <p:txBody>
          <a:bodyPr/>
          <a:lstStyle/>
          <a:p>
            <a:endParaRPr lang="en-GB" dirty="0"/>
          </a:p>
        </p:txBody>
      </p:sp>
      <p:sp>
        <p:nvSpPr>
          <p:cNvPr id="10297" name="Freeform 66"/>
          <p:cNvSpPr>
            <a:spLocks noChangeAspect="1"/>
          </p:cNvSpPr>
          <p:nvPr/>
        </p:nvSpPr>
        <p:spPr bwMode="auto">
          <a:xfrm>
            <a:off x="2935288" y="4184650"/>
            <a:ext cx="55562" cy="57150"/>
          </a:xfrm>
          <a:custGeom>
            <a:avLst/>
            <a:gdLst>
              <a:gd name="T0" fmla="*/ 17 w 72"/>
              <a:gd name="T1" fmla="*/ 51 h 63"/>
              <a:gd name="T2" fmla="*/ 0 w 72"/>
              <a:gd name="T3" fmla="*/ 27 h 63"/>
              <a:gd name="T4" fmla="*/ 5 w 72"/>
              <a:gd name="T5" fmla="*/ 7 h 63"/>
              <a:gd name="T6" fmla="*/ 27 w 72"/>
              <a:gd name="T7" fmla="*/ 0 h 63"/>
              <a:gd name="T8" fmla="*/ 56 w 72"/>
              <a:gd name="T9" fmla="*/ 17 h 63"/>
              <a:gd name="T10" fmla="*/ 72 w 72"/>
              <a:gd name="T11" fmla="*/ 41 h 63"/>
              <a:gd name="T12" fmla="*/ 68 w 72"/>
              <a:gd name="T13" fmla="*/ 58 h 63"/>
              <a:gd name="T14" fmla="*/ 46 w 72"/>
              <a:gd name="T15" fmla="*/ 63 h 63"/>
              <a:gd name="T16" fmla="*/ 17 w 72"/>
              <a:gd name="T17" fmla="*/ 5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3"/>
              <a:gd name="T29" fmla="*/ 72 w 7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round/>
            <a:headEnd/>
            <a:tailEnd/>
          </a:ln>
        </p:spPr>
        <p:txBody>
          <a:bodyPr/>
          <a:lstStyle/>
          <a:p>
            <a:endParaRPr lang="en-GB" dirty="0"/>
          </a:p>
        </p:txBody>
      </p:sp>
      <p:sp>
        <p:nvSpPr>
          <p:cNvPr id="10298" name="Freeform 67"/>
          <p:cNvSpPr>
            <a:spLocks noChangeAspect="1"/>
          </p:cNvSpPr>
          <p:nvPr/>
        </p:nvSpPr>
        <p:spPr bwMode="auto">
          <a:xfrm>
            <a:off x="2882900" y="4271963"/>
            <a:ext cx="19050" cy="19050"/>
          </a:xfrm>
          <a:custGeom>
            <a:avLst/>
            <a:gdLst>
              <a:gd name="T0" fmla="*/ 10 w 24"/>
              <a:gd name="T1" fmla="*/ 0 h 22"/>
              <a:gd name="T2" fmla="*/ 3 w 24"/>
              <a:gd name="T3" fmla="*/ 3 h 22"/>
              <a:gd name="T4" fmla="*/ 0 w 24"/>
              <a:gd name="T5" fmla="*/ 10 h 22"/>
              <a:gd name="T6" fmla="*/ 3 w 24"/>
              <a:gd name="T7" fmla="*/ 19 h 22"/>
              <a:gd name="T8" fmla="*/ 10 w 24"/>
              <a:gd name="T9" fmla="*/ 22 h 22"/>
              <a:gd name="T10" fmla="*/ 19 w 24"/>
              <a:gd name="T11" fmla="*/ 19 h 22"/>
              <a:gd name="T12" fmla="*/ 24 w 24"/>
              <a:gd name="T13" fmla="*/ 15 h 22"/>
              <a:gd name="T14" fmla="*/ 24 w 24"/>
              <a:gd name="T15" fmla="*/ 12 h 2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2"/>
              <a:gd name="T26" fmla="*/ 24 w 2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round/>
            <a:headEnd/>
            <a:tailEnd/>
          </a:ln>
        </p:spPr>
        <p:txBody>
          <a:bodyPr/>
          <a:lstStyle/>
          <a:p>
            <a:endParaRPr lang="en-GB" dirty="0"/>
          </a:p>
        </p:txBody>
      </p:sp>
      <p:sp>
        <p:nvSpPr>
          <p:cNvPr id="10299" name="Rectangle 68"/>
          <p:cNvSpPr>
            <a:spLocks noChangeAspect="1" noChangeArrowheads="1"/>
          </p:cNvSpPr>
          <p:nvPr/>
        </p:nvSpPr>
        <p:spPr bwMode="auto">
          <a:xfrm>
            <a:off x="2278063" y="2085975"/>
            <a:ext cx="695325" cy="152400"/>
          </a:xfrm>
          <a:prstGeom prst="rect">
            <a:avLst/>
          </a:prstGeom>
          <a:noFill/>
          <a:ln w="9525">
            <a:noFill/>
            <a:miter lim="800000"/>
            <a:headEnd/>
            <a:tailEnd/>
          </a:ln>
        </p:spPr>
        <p:txBody>
          <a:bodyPr/>
          <a:lstStyle/>
          <a:p>
            <a:endParaRPr lang="en-GB" dirty="0"/>
          </a:p>
        </p:txBody>
      </p:sp>
      <p:sp>
        <p:nvSpPr>
          <p:cNvPr id="10300" name="Rectangle 69"/>
          <p:cNvSpPr>
            <a:spLocks noChangeAspect="1" noChangeArrowheads="1"/>
          </p:cNvSpPr>
          <p:nvPr/>
        </p:nvSpPr>
        <p:spPr bwMode="auto">
          <a:xfrm>
            <a:off x="2519363" y="4687888"/>
            <a:ext cx="1038225" cy="149225"/>
          </a:xfrm>
          <a:prstGeom prst="rect">
            <a:avLst/>
          </a:prstGeom>
          <a:noFill/>
          <a:ln w="9525">
            <a:noFill/>
            <a:miter lim="800000"/>
            <a:headEnd/>
            <a:tailEnd/>
          </a:ln>
        </p:spPr>
        <p:txBody>
          <a:bodyPr/>
          <a:lstStyle/>
          <a:p>
            <a:endParaRPr lang="en-GB" dirty="0"/>
          </a:p>
        </p:txBody>
      </p:sp>
      <p:sp>
        <p:nvSpPr>
          <p:cNvPr id="10301" name="Rectangle 70"/>
          <p:cNvSpPr>
            <a:spLocks noChangeAspect="1" noChangeArrowheads="1"/>
          </p:cNvSpPr>
          <p:nvPr/>
        </p:nvSpPr>
        <p:spPr bwMode="auto">
          <a:xfrm>
            <a:off x="4433888" y="3703638"/>
            <a:ext cx="125412" cy="198437"/>
          </a:xfrm>
          <a:prstGeom prst="rect">
            <a:avLst/>
          </a:prstGeom>
          <a:noFill/>
          <a:ln w="9525">
            <a:noFill/>
            <a:miter lim="800000"/>
            <a:headEnd/>
            <a:tailEnd/>
          </a:ln>
        </p:spPr>
        <p:txBody>
          <a:bodyPr/>
          <a:lstStyle/>
          <a:p>
            <a:endParaRPr lang="en-GB" dirty="0"/>
          </a:p>
        </p:txBody>
      </p:sp>
      <p:sp>
        <p:nvSpPr>
          <p:cNvPr id="10302" name="Rectangle 71"/>
          <p:cNvSpPr>
            <a:spLocks noChangeAspect="1" noChangeArrowheads="1"/>
          </p:cNvSpPr>
          <p:nvPr/>
        </p:nvSpPr>
        <p:spPr bwMode="auto">
          <a:xfrm>
            <a:off x="4503738" y="3767138"/>
            <a:ext cx="136525" cy="149225"/>
          </a:xfrm>
          <a:prstGeom prst="rect">
            <a:avLst/>
          </a:prstGeom>
          <a:noFill/>
          <a:ln w="9525">
            <a:noFill/>
            <a:miter lim="800000"/>
            <a:headEnd/>
            <a:tailEnd/>
          </a:ln>
        </p:spPr>
        <p:txBody>
          <a:bodyPr/>
          <a:lstStyle/>
          <a:p>
            <a:endParaRPr lang="en-GB" dirty="0"/>
          </a:p>
        </p:txBody>
      </p:sp>
      <p:sp>
        <p:nvSpPr>
          <p:cNvPr id="10303" name="Rectangle 72"/>
          <p:cNvSpPr>
            <a:spLocks noChangeAspect="1" noChangeArrowheads="1"/>
          </p:cNvSpPr>
          <p:nvPr/>
        </p:nvSpPr>
        <p:spPr bwMode="auto">
          <a:xfrm>
            <a:off x="3300413" y="4116388"/>
            <a:ext cx="122237" cy="198437"/>
          </a:xfrm>
          <a:prstGeom prst="rect">
            <a:avLst/>
          </a:prstGeom>
          <a:noFill/>
          <a:ln w="9525">
            <a:noFill/>
            <a:miter lim="800000"/>
            <a:headEnd/>
            <a:tailEnd/>
          </a:ln>
        </p:spPr>
        <p:txBody>
          <a:bodyPr/>
          <a:lstStyle/>
          <a:p>
            <a:endParaRPr lang="en-GB" dirty="0"/>
          </a:p>
        </p:txBody>
      </p:sp>
      <p:sp>
        <p:nvSpPr>
          <p:cNvPr id="10304" name="Rectangle 73"/>
          <p:cNvSpPr>
            <a:spLocks noChangeAspect="1" noChangeArrowheads="1"/>
          </p:cNvSpPr>
          <p:nvPr/>
        </p:nvSpPr>
        <p:spPr bwMode="auto">
          <a:xfrm>
            <a:off x="3367088" y="4179888"/>
            <a:ext cx="142875" cy="150812"/>
          </a:xfrm>
          <a:prstGeom prst="rect">
            <a:avLst/>
          </a:prstGeom>
          <a:noFill/>
          <a:ln w="9525">
            <a:noFill/>
            <a:miter lim="800000"/>
            <a:headEnd/>
            <a:tailEnd/>
          </a:ln>
        </p:spPr>
        <p:txBody>
          <a:bodyPr/>
          <a:lstStyle/>
          <a:p>
            <a:endParaRPr lang="en-GB" dirty="0"/>
          </a:p>
        </p:txBody>
      </p:sp>
      <p:grpSp>
        <p:nvGrpSpPr>
          <p:cNvPr id="4" name="Group 74"/>
          <p:cNvGrpSpPr>
            <a:grpSpLocks/>
          </p:cNvGrpSpPr>
          <p:nvPr/>
        </p:nvGrpSpPr>
        <p:grpSpPr bwMode="auto">
          <a:xfrm>
            <a:off x="2754313" y="1682750"/>
            <a:ext cx="920750" cy="928688"/>
            <a:chOff x="1735" y="1060"/>
            <a:chExt cx="580" cy="585"/>
          </a:xfrm>
        </p:grpSpPr>
        <p:sp>
          <p:nvSpPr>
            <p:cNvPr id="10528" name="Freeform 75"/>
            <p:cNvSpPr>
              <a:spLocks noChangeAspect="1"/>
            </p:cNvSpPr>
            <p:nvPr/>
          </p:nvSpPr>
          <p:spPr bwMode="auto">
            <a:xfrm>
              <a:off x="1999" y="1355"/>
              <a:ext cx="90" cy="111"/>
            </a:xfrm>
            <a:custGeom>
              <a:avLst/>
              <a:gdLst>
                <a:gd name="T0" fmla="*/ 7 w 187"/>
                <a:gd name="T1" fmla="*/ 70 h 197"/>
                <a:gd name="T2" fmla="*/ 0 w 187"/>
                <a:gd name="T3" fmla="*/ 197 h 197"/>
                <a:gd name="T4" fmla="*/ 182 w 187"/>
                <a:gd name="T5" fmla="*/ 130 h 197"/>
                <a:gd name="T6" fmla="*/ 187 w 187"/>
                <a:gd name="T7" fmla="*/ 0 h 197"/>
                <a:gd name="T8" fmla="*/ 105 w 187"/>
                <a:gd name="T9" fmla="*/ 24 h 197"/>
                <a:gd name="T10" fmla="*/ 0 60000 65536"/>
                <a:gd name="T11" fmla="*/ 0 60000 65536"/>
                <a:gd name="T12" fmla="*/ 0 60000 65536"/>
                <a:gd name="T13" fmla="*/ 0 60000 65536"/>
                <a:gd name="T14" fmla="*/ 0 60000 65536"/>
                <a:gd name="T15" fmla="*/ 0 w 187"/>
                <a:gd name="T16" fmla="*/ 0 h 197"/>
                <a:gd name="T17" fmla="*/ 187 w 187"/>
                <a:gd name="T18" fmla="*/ 197 h 197"/>
              </a:gdLst>
              <a:ahLst/>
              <a:cxnLst>
                <a:cxn ang="T10">
                  <a:pos x="T0" y="T1"/>
                </a:cxn>
                <a:cxn ang="T11">
                  <a:pos x="T2" y="T3"/>
                </a:cxn>
                <a:cxn ang="T12">
                  <a:pos x="T4" y="T5"/>
                </a:cxn>
                <a:cxn ang="T13">
                  <a:pos x="T6" y="T7"/>
                </a:cxn>
                <a:cxn ang="T14">
                  <a:pos x="T8" y="T9"/>
                </a:cxn>
              </a:cxnLst>
              <a:rect l="T15" t="T16" r="T17" b="T18"/>
              <a:pathLst>
                <a:path w="187" h="197">
                  <a:moveTo>
                    <a:pt x="7" y="70"/>
                  </a:moveTo>
                  <a:lnTo>
                    <a:pt x="0" y="197"/>
                  </a:lnTo>
                  <a:lnTo>
                    <a:pt x="182" y="130"/>
                  </a:lnTo>
                  <a:lnTo>
                    <a:pt x="187" y="0"/>
                  </a:lnTo>
                  <a:lnTo>
                    <a:pt x="105" y="24"/>
                  </a:lnTo>
                </a:path>
              </a:pathLst>
            </a:custGeom>
            <a:gradFill rotWithShape="0">
              <a:gsLst>
                <a:gs pos="0">
                  <a:srgbClr val="767647"/>
                </a:gs>
                <a:gs pos="100000">
                  <a:srgbClr val="FFFF99"/>
                </a:gs>
              </a:gsLst>
              <a:lin ang="5400000" scaled="1"/>
            </a:gradFill>
            <a:ln w="1270">
              <a:noFill/>
              <a:round/>
              <a:headEnd/>
              <a:tailEnd/>
            </a:ln>
          </p:spPr>
          <p:txBody>
            <a:bodyPr/>
            <a:lstStyle/>
            <a:p>
              <a:endParaRPr lang="en-GB" dirty="0"/>
            </a:p>
          </p:txBody>
        </p:sp>
        <p:sp>
          <p:nvSpPr>
            <p:cNvPr id="10529" name="Freeform 76"/>
            <p:cNvSpPr>
              <a:spLocks noChangeAspect="1"/>
            </p:cNvSpPr>
            <p:nvPr/>
          </p:nvSpPr>
          <p:spPr bwMode="auto">
            <a:xfrm>
              <a:off x="1735" y="1060"/>
              <a:ext cx="314" cy="349"/>
            </a:xfrm>
            <a:custGeom>
              <a:avLst/>
              <a:gdLst>
                <a:gd name="T0" fmla="*/ 199 w 650"/>
                <a:gd name="T1" fmla="*/ 0 h 612"/>
                <a:gd name="T2" fmla="*/ 650 w 650"/>
                <a:gd name="T3" fmla="*/ 542 h 612"/>
                <a:gd name="T4" fmla="*/ 494 w 650"/>
                <a:gd name="T5" fmla="*/ 612 h 612"/>
                <a:gd name="T6" fmla="*/ 0 w 650"/>
                <a:gd name="T7" fmla="*/ 105 h 612"/>
                <a:gd name="T8" fmla="*/ 194 w 650"/>
                <a:gd name="T9" fmla="*/ 0 h 612"/>
                <a:gd name="T10" fmla="*/ 0 60000 65536"/>
                <a:gd name="T11" fmla="*/ 0 60000 65536"/>
                <a:gd name="T12" fmla="*/ 0 60000 65536"/>
                <a:gd name="T13" fmla="*/ 0 60000 65536"/>
                <a:gd name="T14" fmla="*/ 0 60000 65536"/>
                <a:gd name="T15" fmla="*/ 0 w 650"/>
                <a:gd name="T16" fmla="*/ 0 h 612"/>
                <a:gd name="T17" fmla="*/ 650 w 650"/>
                <a:gd name="T18" fmla="*/ 612 h 612"/>
              </a:gdLst>
              <a:ahLst/>
              <a:cxnLst>
                <a:cxn ang="T10">
                  <a:pos x="T0" y="T1"/>
                </a:cxn>
                <a:cxn ang="T11">
                  <a:pos x="T2" y="T3"/>
                </a:cxn>
                <a:cxn ang="T12">
                  <a:pos x="T4" y="T5"/>
                </a:cxn>
                <a:cxn ang="T13">
                  <a:pos x="T6" y="T7"/>
                </a:cxn>
                <a:cxn ang="T14">
                  <a:pos x="T8" y="T9"/>
                </a:cxn>
              </a:cxnLst>
              <a:rect l="T15" t="T16" r="T17" b="T18"/>
              <a:pathLst>
                <a:path w="650" h="612">
                  <a:moveTo>
                    <a:pt x="199" y="0"/>
                  </a:moveTo>
                  <a:lnTo>
                    <a:pt x="650" y="542"/>
                  </a:lnTo>
                  <a:lnTo>
                    <a:pt x="494" y="612"/>
                  </a:lnTo>
                  <a:lnTo>
                    <a:pt x="0" y="105"/>
                  </a:lnTo>
                  <a:lnTo>
                    <a:pt x="194" y="0"/>
                  </a:lnTo>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GB" dirty="0"/>
            </a:p>
          </p:txBody>
        </p:sp>
        <p:sp>
          <p:nvSpPr>
            <p:cNvPr id="10530" name="Line 77"/>
            <p:cNvSpPr>
              <a:spLocks noChangeAspect="1" noChangeShapeType="1"/>
            </p:cNvSpPr>
            <p:nvPr/>
          </p:nvSpPr>
          <p:spPr bwMode="auto">
            <a:xfrm flipV="1">
              <a:off x="1787" y="1128"/>
              <a:ext cx="92" cy="55"/>
            </a:xfrm>
            <a:prstGeom prst="line">
              <a:avLst/>
            </a:prstGeom>
            <a:noFill/>
            <a:ln w="1270">
              <a:solidFill>
                <a:srgbClr val="000000"/>
              </a:solidFill>
              <a:round/>
              <a:headEnd/>
              <a:tailEnd/>
            </a:ln>
          </p:spPr>
          <p:txBody>
            <a:bodyPr/>
            <a:lstStyle/>
            <a:p>
              <a:endParaRPr lang="en-US" dirty="0"/>
            </a:p>
          </p:txBody>
        </p:sp>
        <p:sp>
          <p:nvSpPr>
            <p:cNvPr id="10531" name="Line 78"/>
            <p:cNvSpPr>
              <a:spLocks noChangeAspect="1" noChangeShapeType="1"/>
            </p:cNvSpPr>
            <p:nvPr/>
          </p:nvSpPr>
          <p:spPr bwMode="auto">
            <a:xfrm flipV="1">
              <a:off x="1837" y="1190"/>
              <a:ext cx="86" cy="51"/>
            </a:xfrm>
            <a:prstGeom prst="line">
              <a:avLst/>
            </a:prstGeom>
            <a:noFill/>
            <a:ln w="1270">
              <a:solidFill>
                <a:srgbClr val="000000"/>
              </a:solidFill>
              <a:round/>
              <a:headEnd/>
              <a:tailEnd/>
            </a:ln>
          </p:spPr>
          <p:txBody>
            <a:bodyPr/>
            <a:lstStyle/>
            <a:p>
              <a:endParaRPr lang="en-US" dirty="0"/>
            </a:p>
          </p:txBody>
        </p:sp>
        <p:sp>
          <p:nvSpPr>
            <p:cNvPr id="10532" name="Line 79"/>
            <p:cNvSpPr>
              <a:spLocks noChangeAspect="1" noChangeShapeType="1"/>
            </p:cNvSpPr>
            <p:nvPr/>
          </p:nvSpPr>
          <p:spPr bwMode="auto">
            <a:xfrm flipV="1">
              <a:off x="1879" y="1244"/>
              <a:ext cx="78" cy="49"/>
            </a:xfrm>
            <a:prstGeom prst="line">
              <a:avLst/>
            </a:prstGeom>
            <a:noFill/>
            <a:ln w="1270">
              <a:solidFill>
                <a:srgbClr val="000000"/>
              </a:solidFill>
              <a:round/>
              <a:headEnd/>
              <a:tailEnd/>
            </a:ln>
          </p:spPr>
          <p:txBody>
            <a:bodyPr/>
            <a:lstStyle/>
            <a:p>
              <a:endParaRPr lang="en-US" dirty="0"/>
            </a:p>
          </p:txBody>
        </p:sp>
        <p:sp>
          <p:nvSpPr>
            <p:cNvPr id="10533" name="Line 80"/>
            <p:cNvSpPr>
              <a:spLocks noChangeAspect="1" noChangeShapeType="1"/>
            </p:cNvSpPr>
            <p:nvPr/>
          </p:nvSpPr>
          <p:spPr bwMode="auto">
            <a:xfrm flipV="1">
              <a:off x="1913" y="1291"/>
              <a:ext cx="79" cy="43"/>
            </a:xfrm>
            <a:prstGeom prst="line">
              <a:avLst/>
            </a:prstGeom>
            <a:noFill/>
            <a:ln w="1270">
              <a:solidFill>
                <a:srgbClr val="000000"/>
              </a:solidFill>
              <a:round/>
              <a:headEnd/>
              <a:tailEnd/>
            </a:ln>
          </p:spPr>
          <p:txBody>
            <a:bodyPr/>
            <a:lstStyle/>
            <a:p>
              <a:endParaRPr lang="en-US" dirty="0"/>
            </a:p>
          </p:txBody>
        </p:sp>
        <p:sp>
          <p:nvSpPr>
            <p:cNvPr id="10534" name="Freeform 81"/>
            <p:cNvSpPr>
              <a:spLocks noChangeAspect="1"/>
            </p:cNvSpPr>
            <p:nvPr/>
          </p:nvSpPr>
          <p:spPr bwMode="auto">
            <a:xfrm>
              <a:off x="1976" y="1369"/>
              <a:ext cx="73" cy="57"/>
            </a:xfrm>
            <a:custGeom>
              <a:avLst/>
              <a:gdLst>
                <a:gd name="T0" fmla="*/ 0 w 151"/>
                <a:gd name="T1" fmla="*/ 72 h 103"/>
                <a:gd name="T2" fmla="*/ 130 w 151"/>
                <a:gd name="T3" fmla="*/ 103 h 103"/>
                <a:gd name="T4" fmla="*/ 151 w 151"/>
                <a:gd name="T5" fmla="*/ 0 h 103"/>
                <a:gd name="T6" fmla="*/ 0 60000 65536"/>
                <a:gd name="T7" fmla="*/ 0 60000 65536"/>
                <a:gd name="T8" fmla="*/ 0 60000 65536"/>
                <a:gd name="T9" fmla="*/ 0 w 151"/>
                <a:gd name="T10" fmla="*/ 0 h 103"/>
                <a:gd name="T11" fmla="*/ 151 w 151"/>
                <a:gd name="T12" fmla="*/ 103 h 103"/>
              </a:gdLst>
              <a:ahLst/>
              <a:cxnLst>
                <a:cxn ang="T6">
                  <a:pos x="T0" y="T1"/>
                </a:cxn>
                <a:cxn ang="T7">
                  <a:pos x="T2" y="T3"/>
                </a:cxn>
                <a:cxn ang="T8">
                  <a:pos x="T4" y="T5"/>
                </a:cxn>
              </a:cxnLst>
              <a:rect l="T9" t="T10" r="T11" b="T12"/>
              <a:pathLst>
                <a:path w="151" h="103">
                  <a:moveTo>
                    <a:pt x="0" y="72"/>
                  </a:moveTo>
                  <a:lnTo>
                    <a:pt x="130" y="103"/>
                  </a:lnTo>
                  <a:lnTo>
                    <a:pt x="151" y="0"/>
                  </a:lnTo>
                </a:path>
              </a:pathLst>
            </a:custGeom>
            <a:noFill/>
            <a:ln w="1270">
              <a:solidFill>
                <a:srgbClr val="000000"/>
              </a:solidFill>
              <a:round/>
              <a:headEnd/>
              <a:tailEnd/>
            </a:ln>
          </p:spPr>
          <p:txBody>
            <a:bodyPr/>
            <a:lstStyle/>
            <a:p>
              <a:endParaRPr lang="en-GB" dirty="0"/>
            </a:p>
          </p:txBody>
        </p:sp>
        <p:sp>
          <p:nvSpPr>
            <p:cNvPr id="10535" name="Freeform 82"/>
            <p:cNvSpPr>
              <a:spLocks noChangeAspect="1"/>
            </p:cNvSpPr>
            <p:nvPr/>
          </p:nvSpPr>
          <p:spPr bwMode="auto">
            <a:xfrm>
              <a:off x="2047" y="1355"/>
              <a:ext cx="80" cy="166"/>
            </a:xfrm>
            <a:custGeom>
              <a:avLst/>
              <a:gdLst>
                <a:gd name="T0" fmla="*/ 87 w 164"/>
                <a:gd name="T1" fmla="*/ 0 h 293"/>
                <a:gd name="T2" fmla="*/ 164 w 164"/>
                <a:gd name="T3" fmla="*/ 108 h 293"/>
                <a:gd name="T4" fmla="*/ 159 w 164"/>
                <a:gd name="T5" fmla="*/ 233 h 293"/>
                <a:gd name="T6" fmla="*/ 0 w 164"/>
                <a:gd name="T7" fmla="*/ 293 h 293"/>
                <a:gd name="T8" fmla="*/ 0 60000 65536"/>
                <a:gd name="T9" fmla="*/ 0 60000 65536"/>
                <a:gd name="T10" fmla="*/ 0 60000 65536"/>
                <a:gd name="T11" fmla="*/ 0 60000 65536"/>
                <a:gd name="T12" fmla="*/ 0 w 164"/>
                <a:gd name="T13" fmla="*/ 0 h 293"/>
                <a:gd name="T14" fmla="*/ 164 w 164"/>
                <a:gd name="T15" fmla="*/ 293 h 293"/>
              </a:gdLst>
              <a:ahLst/>
              <a:cxnLst>
                <a:cxn ang="T8">
                  <a:pos x="T0" y="T1"/>
                </a:cxn>
                <a:cxn ang="T9">
                  <a:pos x="T2" y="T3"/>
                </a:cxn>
                <a:cxn ang="T10">
                  <a:pos x="T4" y="T5"/>
                </a:cxn>
                <a:cxn ang="T11">
                  <a:pos x="T6" y="T7"/>
                </a:cxn>
              </a:cxnLst>
              <a:rect l="T12" t="T13" r="T14" b="T15"/>
              <a:pathLst>
                <a:path w="164" h="293">
                  <a:moveTo>
                    <a:pt x="87" y="0"/>
                  </a:moveTo>
                  <a:lnTo>
                    <a:pt x="164" y="108"/>
                  </a:lnTo>
                  <a:lnTo>
                    <a:pt x="159" y="233"/>
                  </a:lnTo>
                  <a:lnTo>
                    <a:pt x="0" y="293"/>
                  </a:lnTo>
                </a:path>
              </a:pathLst>
            </a:custGeom>
            <a:noFill/>
            <a:ln w="1270">
              <a:solidFill>
                <a:srgbClr val="000000"/>
              </a:solidFill>
              <a:round/>
              <a:headEnd/>
              <a:tailEnd/>
            </a:ln>
          </p:spPr>
          <p:txBody>
            <a:bodyPr/>
            <a:lstStyle/>
            <a:p>
              <a:endParaRPr lang="en-GB" dirty="0"/>
            </a:p>
          </p:txBody>
        </p:sp>
        <p:sp>
          <p:nvSpPr>
            <p:cNvPr id="10536" name="Line 83"/>
            <p:cNvSpPr>
              <a:spLocks noChangeAspect="1" noChangeShapeType="1"/>
            </p:cNvSpPr>
            <p:nvPr/>
          </p:nvSpPr>
          <p:spPr bwMode="auto">
            <a:xfrm>
              <a:off x="2087" y="1428"/>
              <a:ext cx="37" cy="56"/>
            </a:xfrm>
            <a:prstGeom prst="line">
              <a:avLst/>
            </a:prstGeom>
            <a:noFill/>
            <a:ln w="1270">
              <a:solidFill>
                <a:srgbClr val="000000"/>
              </a:solidFill>
              <a:round/>
              <a:headEnd/>
              <a:tailEnd/>
            </a:ln>
          </p:spPr>
          <p:txBody>
            <a:bodyPr/>
            <a:lstStyle/>
            <a:p>
              <a:endParaRPr lang="en-US" dirty="0"/>
            </a:p>
          </p:txBody>
        </p:sp>
        <p:sp>
          <p:nvSpPr>
            <p:cNvPr id="10537" name="Freeform 84"/>
            <p:cNvSpPr>
              <a:spLocks noChangeAspect="1"/>
            </p:cNvSpPr>
            <p:nvPr/>
          </p:nvSpPr>
          <p:spPr bwMode="auto">
            <a:xfrm>
              <a:off x="2084" y="1508"/>
              <a:ext cx="143" cy="137"/>
            </a:xfrm>
            <a:custGeom>
              <a:avLst/>
              <a:gdLst>
                <a:gd name="T0" fmla="*/ 125 w 295"/>
                <a:gd name="T1" fmla="*/ 0 h 240"/>
                <a:gd name="T2" fmla="*/ 295 w 295"/>
                <a:gd name="T3" fmla="*/ 199 h 240"/>
                <a:gd name="T4" fmla="*/ 178 w 295"/>
                <a:gd name="T5" fmla="*/ 240 h 240"/>
                <a:gd name="T6" fmla="*/ 0 w 295"/>
                <a:gd name="T7" fmla="*/ 53 h 240"/>
                <a:gd name="T8" fmla="*/ 125 w 295"/>
                <a:gd name="T9" fmla="*/ 0 h 240"/>
                <a:gd name="T10" fmla="*/ 0 60000 65536"/>
                <a:gd name="T11" fmla="*/ 0 60000 65536"/>
                <a:gd name="T12" fmla="*/ 0 60000 65536"/>
                <a:gd name="T13" fmla="*/ 0 60000 65536"/>
                <a:gd name="T14" fmla="*/ 0 60000 65536"/>
                <a:gd name="T15" fmla="*/ 0 w 295"/>
                <a:gd name="T16" fmla="*/ 0 h 240"/>
                <a:gd name="T17" fmla="*/ 295 w 295"/>
                <a:gd name="T18" fmla="*/ 240 h 240"/>
              </a:gdLst>
              <a:ahLst/>
              <a:cxnLst>
                <a:cxn ang="T10">
                  <a:pos x="T0" y="T1"/>
                </a:cxn>
                <a:cxn ang="T11">
                  <a:pos x="T2" y="T3"/>
                </a:cxn>
                <a:cxn ang="T12">
                  <a:pos x="T4" y="T5"/>
                </a:cxn>
                <a:cxn ang="T13">
                  <a:pos x="T6" y="T7"/>
                </a:cxn>
                <a:cxn ang="T14">
                  <a:pos x="T8" y="T9"/>
                </a:cxn>
              </a:cxnLst>
              <a:rect l="T15" t="T16" r="T17" b="T18"/>
              <a:pathLst>
                <a:path w="295" h="240">
                  <a:moveTo>
                    <a:pt x="125" y="0"/>
                  </a:moveTo>
                  <a:lnTo>
                    <a:pt x="295" y="199"/>
                  </a:lnTo>
                  <a:lnTo>
                    <a:pt x="178" y="240"/>
                  </a:lnTo>
                  <a:lnTo>
                    <a:pt x="0" y="53"/>
                  </a:lnTo>
                  <a:lnTo>
                    <a:pt x="125" y="0"/>
                  </a:lnTo>
                  <a:close/>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GB" dirty="0"/>
            </a:p>
          </p:txBody>
        </p:sp>
        <p:sp>
          <p:nvSpPr>
            <p:cNvPr id="10538" name="Line 85"/>
            <p:cNvSpPr>
              <a:spLocks noChangeAspect="1" noChangeShapeType="1"/>
            </p:cNvSpPr>
            <p:nvPr/>
          </p:nvSpPr>
          <p:spPr bwMode="auto">
            <a:xfrm flipH="1" flipV="1">
              <a:off x="2105" y="1498"/>
              <a:ext cx="39" cy="10"/>
            </a:xfrm>
            <a:prstGeom prst="line">
              <a:avLst/>
            </a:prstGeom>
            <a:noFill/>
            <a:ln w="1270">
              <a:solidFill>
                <a:srgbClr val="000000"/>
              </a:solidFill>
              <a:round/>
              <a:headEnd/>
              <a:tailEnd/>
            </a:ln>
          </p:spPr>
          <p:txBody>
            <a:bodyPr/>
            <a:lstStyle/>
            <a:p>
              <a:endParaRPr lang="en-US" dirty="0"/>
            </a:p>
          </p:txBody>
        </p:sp>
        <p:sp>
          <p:nvSpPr>
            <p:cNvPr id="10539" name="Freeform 86"/>
            <p:cNvSpPr>
              <a:spLocks noChangeAspect="1"/>
            </p:cNvSpPr>
            <p:nvPr/>
          </p:nvSpPr>
          <p:spPr bwMode="auto">
            <a:xfrm>
              <a:off x="2031" y="1423"/>
              <a:ext cx="12" cy="5"/>
            </a:xfrm>
            <a:custGeom>
              <a:avLst/>
              <a:gdLst>
                <a:gd name="T0" fmla="*/ 22 w 22"/>
                <a:gd name="T1" fmla="*/ 5 h 7"/>
                <a:gd name="T2" fmla="*/ 15 w 22"/>
                <a:gd name="T3" fmla="*/ 0 h 7"/>
                <a:gd name="T4" fmla="*/ 0 w 22"/>
                <a:gd name="T5" fmla="*/ 5 h 7"/>
                <a:gd name="T6" fmla="*/ 15 w 22"/>
                <a:gd name="T7" fmla="*/ 7 h 7"/>
                <a:gd name="T8" fmla="*/ 22 w 22"/>
                <a:gd name="T9" fmla="*/ 5 h 7"/>
                <a:gd name="T10" fmla="*/ 0 60000 65536"/>
                <a:gd name="T11" fmla="*/ 0 60000 65536"/>
                <a:gd name="T12" fmla="*/ 0 60000 65536"/>
                <a:gd name="T13" fmla="*/ 0 60000 65536"/>
                <a:gd name="T14" fmla="*/ 0 60000 65536"/>
                <a:gd name="T15" fmla="*/ 0 w 22"/>
                <a:gd name="T16" fmla="*/ 0 h 7"/>
                <a:gd name="T17" fmla="*/ 22 w 22"/>
                <a:gd name="T18" fmla="*/ 7 h 7"/>
              </a:gdLst>
              <a:ahLst/>
              <a:cxnLst>
                <a:cxn ang="T10">
                  <a:pos x="T0" y="T1"/>
                </a:cxn>
                <a:cxn ang="T11">
                  <a:pos x="T2" y="T3"/>
                </a:cxn>
                <a:cxn ang="T12">
                  <a:pos x="T4" y="T5"/>
                </a:cxn>
                <a:cxn ang="T13">
                  <a:pos x="T6" y="T7"/>
                </a:cxn>
                <a:cxn ang="T14">
                  <a:pos x="T8" y="T9"/>
                </a:cxn>
              </a:cxnLst>
              <a:rect l="T15" t="T16" r="T17" b="T18"/>
              <a:pathLst>
                <a:path w="22" h="7">
                  <a:moveTo>
                    <a:pt x="22" y="5"/>
                  </a:moveTo>
                  <a:lnTo>
                    <a:pt x="15" y="0"/>
                  </a:lnTo>
                  <a:lnTo>
                    <a:pt x="0" y="5"/>
                  </a:lnTo>
                  <a:lnTo>
                    <a:pt x="15" y="7"/>
                  </a:lnTo>
                  <a:lnTo>
                    <a:pt x="22" y="5"/>
                  </a:lnTo>
                  <a:close/>
                </a:path>
              </a:pathLst>
            </a:custGeom>
            <a:noFill/>
            <a:ln w="1270">
              <a:solidFill>
                <a:srgbClr val="000000"/>
              </a:solidFill>
              <a:round/>
              <a:headEnd/>
              <a:tailEnd/>
            </a:ln>
          </p:spPr>
          <p:txBody>
            <a:bodyPr/>
            <a:lstStyle/>
            <a:p>
              <a:endParaRPr lang="en-GB" dirty="0"/>
            </a:p>
          </p:txBody>
        </p:sp>
        <p:sp>
          <p:nvSpPr>
            <p:cNvPr id="10540" name="Freeform 87"/>
            <p:cNvSpPr>
              <a:spLocks noChangeAspect="1"/>
            </p:cNvSpPr>
            <p:nvPr/>
          </p:nvSpPr>
          <p:spPr bwMode="auto">
            <a:xfrm>
              <a:off x="2143" y="1585"/>
              <a:ext cx="56" cy="25"/>
            </a:xfrm>
            <a:custGeom>
              <a:avLst/>
              <a:gdLst>
                <a:gd name="T0" fmla="*/ 0 w 115"/>
                <a:gd name="T1" fmla="*/ 46 h 46"/>
                <a:gd name="T2" fmla="*/ 105 w 115"/>
                <a:gd name="T3" fmla="*/ 5 h 46"/>
                <a:gd name="T4" fmla="*/ 115 w 115"/>
                <a:gd name="T5" fmla="*/ 0 h 46"/>
                <a:gd name="T6" fmla="*/ 0 60000 65536"/>
                <a:gd name="T7" fmla="*/ 0 60000 65536"/>
                <a:gd name="T8" fmla="*/ 0 60000 65536"/>
                <a:gd name="T9" fmla="*/ 0 w 115"/>
                <a:gd name="T10" fmla="*/ 0 h 46"/>
                <a:gd name="T11" fmla="*/ 115 w 115"/>
                <a:gd name="T12" fmla="*/ 46 h 46"/>
              </a:gdLst>
              <a:ahLst/>
              <a:cxnLst>
                <a:cxn ang="T6">
                  <a:pos x="T0" y="T1"/>
                </a:cxn>
                <a:cxn ang="T7">
                  <a:pos x="T2" y="T3"/>
                </a:cxn>
                <a:cxn ang="T8">
                  <a:pos x="T4" y="T5"/>
                </a:cxn>
              </a:cxnLst>
              <a:rect l="T9" t="T10" r="T11" b="T12"/>
              <a:pathLst>
                <a:path w="115" h="46">
                  <a:moveTo>
                    <a:pt x="0" y="46"/>
                  </a:moveTo>
                  <a:lnTo>
                    <a:pt x="105" y="5"/>
                  </a:lnTo>
                  <a:lnTo>
                    <a:pt x="115" y="0"/>
                  </a:lnTo>
                </a:path>
              </a:pathLst>
            </a:custGeom>
            <a:noFill/>
            <a:ln w="1270">
              <a:solidFill>
                <a:srgbClr val="000000"/>
              </a:solidFill>
              <a:round/>
              <a:headEnd/>
              <a:tailEnd/>
            </a:ln>
          </p:spPr>
          <p:txBody>
            <a:bodyPr/>
            <a:lstStyle/>
            <a:p>
              <a:endParaRPr lang="en-GB" dirty="0"/>
            </a:p>
          </p:txBody>
        </p:sp>
        <p:sp>
          <p:nvSpPr>
            <p:cNvPr id="10541" name="Line 88"/>
            <p:cNvSpPr>
              <a:spLocks noChangeAspect="1" noChangeShapeType="1"/>
            </p:cNvSpPr>
            <p:nvPr/>
          </p:nvSpPr>
          <p:spPr bwMode="auto">
            <a:xfrm flipV="1">
              <a:off x="2111" y="1544"/>
              <a:ext cx="58" cy="26"/>
            </a:xfrm>
            <a:prstGeom prst="line">
              <a:avLst/>
            </a:prstGeom>
            <a:noFill/>
            <a:ln w="1270">
              <a:solidFill>
                <a:srgbClr val="000000"/>
              </a:solidFill>
              <a:round/>
              <a:headEnd/>
              <a:tailEnd/>
            </a:ln>
          </p:spPr>
          <p:txBody>
            <a:bodyPr/>
            <a:lstStyle/>
            <a:p>
              <a:endParaRPr lang="en-US" dirty="0"/>
            </a:p>
          </p:txBody>
        </p:sp>
        <p:sp>
          <p:nvSpPr>
            <p:cNvPr id="10542" name="Line 89"/>
            <p:cNvSpPr>
              <a:spLocks noChangeAspect="1" noChangeShapeType="1"/>
            </p:cNvSpPr>
            <p:nvPr/>
          </p:nvSpPr>
          <p:spPr bwMode="auto">
            <a:xfrm flipV="1">
              <a:off x="2127" y="1566"/>
              <a:ext cx="58" cy="28"/>
            </a:xfrm>
            <a:prstGeom prst="line">
              <a:avLst/>
            </a:prstGeom>
            <a:noFill/>
            <a:ln w="1270">
              <a:solidFill>
                <a:srgbClr val="000000"/>
              </a:solidFill>
              <a:round/>
              <a:headEnd/>
              <a:tailEnd/>
            </a:ln>
          </p:spPr>
          <p:txBody>
            <a:bodyPr/>
            <a:lstStyle/>
            <a:p>
              <a:endParaRPr lang="en-US" dirty="0"/>
            </a:p>
          </p:txBody>
        </p:sp>
        <p:sp>
          <p:nvSpPr>
            <p:cNvPr id="10543" name="Freeform 90"/>
            <p:cNvSpPr>
              <a:spLocks noChangeAspect="1"/>
            </p:cNvSpPr>
            <p:nvPr/>
          </p:nvSpPr>
          <p:spPr bwMode="auto">
            <a:xfrm>
              <a:off x="2159" y="1605"/>
              <a:ext cx="54" cy="26"/>
            </a:xfrm>
            <a:custGeom>
              <a:avLst/>
              <a:gdLst>
                <a:gd name="T0" fmla="*/ 0 w 113"/>
                <a:gd name="T1" fmla="*/ 48 h 48"/>
                <a:gd name="T2" fmla="*/ 113 w 113"/>
                <a:gd name="T3" fmla="*/ 0 h 48"/>
                <a:gd name="T4" fmla="*/ 113 w 113"/>
                <a:gd name="T5" fmla="*/ 0 h 48"/>
                <a:gd name="T6" fmla="*/ 0 60000 65536"/>
                <a:gd name="T7" fmla="*/ 0 60000 65536"/>
                <a:gd name="T8" fmla="*/ 0 60000 65536"/>
                <a:gd name="T9" fmla="*/ 0 w 113"/>
                <a:gd name="T10" fmla="*/ 0 h 48"/>
                <a:gd name="T11" fmla="*/ 113 w 113"/>
                <a:gd name="T12" fmla="*/ 48 h 48"/>
              </a:gdLst>
              <a:ahLst/>
              <a:cxnLst>
                <a:cxn ang="T6">
                  <a:pos x="T0" y="T1"/>
                </a:cxn>
                <a:cxn ang="T7">
                  <a:pos x="T2" y="T3"/>
                </a:cxn>
                <a:cxn ang="T8">
                  <a:pos x="T4" y="T5"/>
                </a:cxn>
              </a:cxnLst>
              <a:rect l="T9" t="T10" r="T11" b="T12"/>
              <a:pathLst>
                <a:path w="113" h="48">
                  <a:moveTo>
                    <a:pt x="0" y="48"/>
                  </a:moveTo>
                  <a:lnTo>
                    <a:pt x="113" y="0"/>
                  </a:lnTo>
                </a:path>
              </a:pathLst>
            </a:custGeom>
            <a:noFill/>
            <a:ln w="1270">
              <a:solidFill>
                <a:srgbClr val="000000"/>
              </a:solidFill>
              <a:round/>
              <a:headEnd/>
              <a:tailEnd/>
            </a:ln>
          </p:spPr>
          <p:txBody>
            <a:bodyPr/>
            <a:lstStyle/>
            <a:p>
              <a:endParaRPr lang="en-GB" dirty="0"/>
            </a:p>
          </p:txBody>
        </p:sp>
        <p:sp>
          <p:nvSpPr>
            <p:cNvPr id="10544" name="Line 91"/>
            <p:cNvSpPr>
              <a:spLocks noChangeAspect="1" noChangeShapeType="1"/>
            </p:cNvSpPr>
            <p:nvPr/>
          </p:nvSpPr>
          <p:spPr bwMode="auto">
            <a:xfrm flipV="1">
              <a:off x="2095" y="1521"/>
              <a:ext cx="60" cy="29"/>
            </a:xfrm>
            <a:prstGeom prst="line">
              <a:avLst/>
            </a:prstGeom>
            <a:noFill/>
            <a:ln w="1270">
              <a:solidFill>
                <a:srgbClr val="000000"/>
              </a:solidFill>
              <a:round/>
              <a:headEnd/>
              <a:tailEnd/>
            </a:ln>
          </p:spPr>
          <p:txBody>
            <a:bodyPr/>
            <a:lstStyle/>
            <a:p>
              <a:endParaRPr lang="en-US" dirty="0"/>
            </a:p>
          </p:txBody>
        </p:sp>
        <p:sp>
          <p:nvSpPr>
            <p:cNvPr id="10545" name="Line 92"/>
            <p:cNvSpPr>
              <a:spLocks noChangeAspect="1" noChangeShapeType="1"/>
            </p:cNvSpPr>
            <p:nvPr/>
          </p:nvSpPr>
          <p:spPr bwMode="auto">
            <a:xfrm flipV="1">
              <a:off x="1956" y="1342"/>
              <a:ext cx="75" cy="43"/>
            </a:xfrm>
            <a:prstGeom prst="line">
              <a:avLst/>
            </a:prstGeom>
            <a:noFill/>
            <a:ln w="1270">
              <a:solidFill>
                <a:srgbClr val="000000"/>
              </a:solidFill>
              <a:round/>
              <a:headEnd/>
              <a:tailEnd/>
            </a:ln>
          </p:spPr>
          <p:txBody>
            <a:bodyPr/>
            <a:lstStyle/>
            <a:p>
              <a:endParaRPr lang="en-US" dirty="0"/>
            </a:p>
          </p:txBody>
        </p:sp>
        <p:sp>
          <p:nvSpPr>
            <p:cNvPr id="10546" name="Freeform 93"/>
            <p:cNvSpPr>
              <a:spLocks noChangeAspect="1"/>
            </p:cNvSpPr>
            <p:nvPr/>
          </p:nvSpPr>
          <p:spPr bwMode="auto">
            <a:xfrm>
              <a:off x="2124" y="1385"/>
              <a:ext cx="39" cy="49"/>
            </a:xfrm>
            <a:custGeom>
              <a:avLst/>
              <a:gdLst>
                <a:gd name="T0" fmla="*/ 84 w 84"/>
                <a:gd name="T1" fmla="*/ 0 h 86"/>
                <a:gd name="T2" fmla="*/ 14 w 84"/>
                <a:gd name="T3" fmla="*/ 86 h 86"/>
                <a:gd name="T4" fmla="*/ 0 w 84"/>
                <a:gd name="T5" fmla="*/ 81 h 86"/>
                <a:gd name="T6" fmla="*/ 0 60000 65536"/>
                <a:gd name="T7" fmla="*/ 0 60000 65536"/>
                <a:gd name="T8" fmla="*/ 0 60000 65536"/>
                <a:gd name="T9" fmla="*/ 0 w 84"/>
                <a:gd name="T10" fmla="*/ 0 h 86"/>
                <a:gd name="T11" fmla="*/ 84 w 84"/>
                <a:gd name="T12" fmla="*/ 86 h 86"/>
              </a:gdLst>
              <a:ahLst/>
              <a:cxnLst>
                <a:cxn ang="T6">
                  <a:pos x="T0" y="T1"/>
                </a:cxn>
                <a:cxn ang="T7">
                  <a:pos x="T2" y="T3"/>
                </a:cxn>
                <a:cxn ang="T8">
                  <a:pos x="T4" y="T5"/>
                </a:cxn>
              </a:cxnLst>
              <a:rect l="T9" t="T10" r="T11" b="T12"/>
              <a:pathLst>
                <a:path w="84" h="86">
                  <a:moveTo>
                    <a:pt x="84" y="0"/>
                  </a:moveTo>
                  <a:lnTo>
                    <a:pt x="14" y="86"/>
                  </a:lnTo>
                  <a:lnTo>
                    <a:pt x="0" y="81"/>
                  </a:lnTo>
                </a:path>
              </a:pathLst>
            </a:custGeom>
            <a:noFill/>
            <a:ln w="1270">
              <a:solidFill>
                <a:srgbClr val="000000"/>
              </a:solidFill>
              <a:round/>
              <a:headEnd/>
              <a:tailEnd/>
            </a:ln>
          </p:spPr>
          <p:txBody>
            <a:bodyPr/>
            <a:lstStyle/>
            <a:p>
              <a:endParaRPr lang="en-GB" dirty="0"/>
            </a:p>
          </p:txBody>
        </p:sp>
        <p:sp>
          <p:nvSpPr>
            <p:cNvPr id="10547" name="Freeform 94"/>
            <p:cNvSpPr>
              <a:spLocks noChangeAspect="1"/>
            </p:cNvSpPr>
            <p:nvPr/>
          </p:nvSpPr>
          <p:spPr bwMode="auto">
            <a:xfrm>
              <a:off x="2105" y="1382"/>
              <a:ext cx="70" cy="83"/>
            </a:xfrm>
            <a:custGeom>
              <a:avLst/>
              <a:gdLst>
                <a:gd name="T0" fmla="*/ 36 w 141"/>
                <a:gd name="T1" fmla="*/ 36 h 146"/>
                <a:gd name="T2" fmla="*/ 12 w 141"/>
                <a:gd name="T3" fmla="*/ 65 h 146"/>
                <a:gd name="T4" fmla="*/ 0 w 141"/>
                <a:gd name="T5" fmla="*/ 91 h 146"/>
                <a:gd name="T6" fmla="*/ 0 w 141"/>
                <a:gd name="T7" fmla="*/ 115 h 146"/>
                <a:gd name="T8" fmla="*/ 12 w 141"/>
                <a:gd name="T9" fmla="*/ 137 h 146"/>
                <a:gd name="T10" fmla="*/ 36 w 141"/>
                <a:gd name="T11" fmla="*/ 146 h 146"/>
                <a:gd name="T12" fmla="*/ 60 w 141"/>
                <a:gd name="T13" fmla="*/ 146 h 146"/>
                <a:gd name="T14" fmla="*/ 84 w 141"/>
                <a:gd name="T15" fmla="*/ 132 h 146"/>
                <a:gd name="T16" fmla="*/ 113 w 141"/>
                <a:gd name="T17" fmla="*/ 110 h 146"/>
                <a:gd name="T18" fmla="*/ 132 w 141"/>
                <a:gd name="T19" fmla="*/ 84 h 146"/>
                <a:gd name="T20" fmla="*/ 141 w 141"/>
                <a:gd name="T21" fmla="*/ 55 h 146"/>
                <a:gd name="T22" fmla="*/ 141 w 141"/>
                <a:gd name="T23" fmla="*/ 31 h 146"/>
                <a:gd name="T24" fmla="*/ 132 w 141"/>
                <a:gd name="T25" fmla="*/ 12 h 146"/>
                <a:gd name="T26" fmla="*/ 113 w 141"/>
                <a:gd name="T27" fmla="*/ 0 h 146"/>
                <a:gd name="T28" fmla="*/ 86 w 141"/>
                <a:gd name="T29" fmla="*/ 0 h 146"/>
                <a:gd name="T30" fmla="*/ 60 w 141"/>
                <a:gd name="T31" fmla="*/ 14 h 146"/>
                <a:gd name="T32" fmla="*/ 36 w 141"/>
                <a:gd name="T33" fmla="*/ 36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1"/>
                <a:gd name="T52" fmla="*/ 0 h 146"/>
                <a:gd name="T53" fmla="*/ 141 w 141"/>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round/>
              <a:headEnd/>
              <a:tailEnd/>
            </a:ln>
          </p:spPr>
          <p:txBody>
            <a:bodyPr/>
            <a:lstStyle/>
            <a:p>
              <a:endParaRPr lang="en-GB" dirty="0"/>
            </a:p>
          </p:txBody>
        </p:sp>
        <p:sp>
          <p:nvSpPr>
            <p:cNvPr id="10548" name="Freeform 95"/>
            <p:cNvSpPr>
              <a:spLocks noChangeAspect="1"/>
            </p:cNvSpPr>
            <p:nvPr/>
          </p:nvSpPr>
          <p:spPr bwMode="auto">
            <a:xfrm>
              <a:off x="2147" y="1428"/>
              <a:ext cx="8" cy="13"/>
            </a:xfrm>
            <a:custGeom>
              <a:avLst/>
              <a:gdLst>
                <a:gd name="T0" fmla="*/ 3 w 20"/>
                <a:gd name="T1" fmla="*/ 5 h 24"/>
                <a:gd name="T2" fmla="*/ 0 w 20"/>
                <a:gd name="T3" fmla="*/ 24 h 24"/>
                <a:gd name="T4" fmla="*/ 20 w 20"/>
                <a:gd name="T5" fmla="*/ 19 h 24"/>
                <a:gd name="T6" fmla="*/ 20 w 20"/>
                <a:gd name="T7" fmla="*/ 0 h 24"/>
                <a:gd name="T8" fmla="*/ 3 w 20"/>
                <a:gd name="T9" fmla="*/ 5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3" y="5"/>
                  </a:moveTo>
                  <a:lnTo>
                    <a:pt x="0" y="24"/>
                  </a:lnTo>
                  <a:lnTo>
                    <a:pt x="20" y="19"/>
                  </a:lnTo>
                  <a:lnTo>
                    <a:pt x="20" y="0"/>
                  </a:lnTo>
                  <a:lnTo>
                    <a:pt x="3" y="5"/>
                  </a:lnTo>
                  <a:close/>
                </a:path>
              </a:pathLst>
            </a:custGeom>
            <a:solidFill>
              <a:srgbClr val="FFFFFF"/>
            </a:solidFill>
            <a:ln w="1270">
              <a:solidFill>
                <a:srgbClr val="000000"/>
              </a:solidFill>
              <a:round/>
              <a:headEnd/>
              <a:tailEnd/>
            </a:ln>
          </p:spPr>
          <p:txBody>
            <a:bodyPr/>
            <a:lstStyle/>
            <a:p>
              <a:endParaRPr lang="en-GB" dirty="0"/>
            </a:p>
          </p:txBody>
        </p:sp>
        <p:sp>
          <p:nvSpPr>
            <p:cNvPr id="10549" name="Freeform 96"/>
            <p:cNvSpPr>
              <a:spLocks noChangeAspect="1"/>
            </p:cNvSpPr>
            <p:nvPr/>
          </p:nvSpPr>
          <p:spPr bwMode="auto">
            <a:xfrm>
              <a:off x="2135" y="1419"/>
              <a:ext cx="9" cy="21"/>
            </a:xfrm>
            <a:custGeom>
              <a:avLst/>
              <a:gdLst>
                <a:gd name="T0" fmla="*/ 22 w 22"/>
                <a:gd name="T1" fmla="*/ 36 h 36"/>
                <a:gd name="T2" fmla="*/ 5 w 22"/>
                <a:gd name="T3" fmla="*/ 0 h 36"/>
                <a:gd name="T4" fmla="*/ 0 w 22"/>
                <a:gd name="T5" fmla="*/ 0 h 36"/>
                <a:gd name="T6" fmla="*/ 0 60000 65536"/>
                <a:gd name="T7" fmla="*/ 0 60000 65536"/>
                <a:gd name="T8" fmla="*/ 0 60000 65536"/>
                <a:gd name="T9" fmla="*/ 0 w 22"/>
                <a:gd name="T10" fmla="*/ 0 h 36"/>
                <a:gd name="T11" fmla="*/ 22 w 22"/>
                <a:gd name="T12" fmla="*/ 36 h 36"/>
              </a:gdLst>
              <a:ahLst/>
              <a:cxnLst>
                <a:cxn ang="T6">
                  <a:pos x="T0" y="T1"/>
                </a:cxn>
                <a:cxn ang="T7">
                  <a:pos x="T2" y="T3"/>
                </a:cxn>
                <a:cxn ang="T8">
                  <a:pos x="T4" y="T5"/>
                </a:cxn>
              </a:cxnLst>
              <a:rect l="T9" t="T10" r="T11" b="T12"/>
              <a:pathLst>
                <a:path w="22" h="36">
                  <a:moveTo>
                    <a:pt x="22" y="36"/>
                  </a:moveTo>
                  <a:lnTo>
                    <a:pt x="5" y="0"/>
                  </a:lnTo>
                  <a:lnTo>
                    <a:pt x="0" y="0"/>
                  </a:lnTo>
                </a:path>
              </a:pathLst>
            </a:custGeom>
            <a:noFill/>
            <a:ln w="1270">
              <a:solidFill>
                <a:srgbClr val="000000"/>
              </a:solidFill>
              <a:round/>
              <a:headEnd/>
              <a:tailEnd/>
            </a:ln>
          </p:spPr>
          <p:txBody>
            <a:bodyPr/>
            <a:lstStyle/>
            <a:p>
              <a:endParaRPr lang="en-GB" dirty="0"/>
            </a:p>
          </p:txBody>
        </p:sp>
        <p:sp>
          <p:nvSpPr>
            <p:cNvPr id="10550" name="Freeform 97"/>
            <p:cNvSpPr>
              <a:spLocks noChangeAspect="1"/>
            </p:cNvSpPr>
            <p:nvPr/>
          </p:nvSpPr>
          <p:spPr bwMode="auto">
            <a:xfrm>
              <a:off x="2135" y="1413"/>
              <a:ext cx="20" cy="15"/>
            </a:xfrm>
            <a:custGeom>
              <a:avLst/>
              <a:gdLst>
                <a:gd name="T0" fmla="*/ 41 w 41"/>
                <a:gd name="T1" fmla="*/ 24 h 24"/>
                <a:gd name="T2" fmla="*/ 7 w 41"/>
                <a:gd name="T3" fmla="*/ 10 h 24"/>
                <a:gd name="T4" fmla="*/ 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41" y="24"/>
                  </a:moveTo>
                  <a:lnTo>
                    <a:pt x="7" y="10"/>
                  </a:lnTo>
                  <a:lnTo>
                    <a:pt x="0" y="0"/>
                  </a:lnTo>
                </a:path>
              </a:pathLst>
            </a:custGeom>
            <a:noFill/>
            <a:ln w="1270">
              <a:solidFill>
                <a:srgbClr val="000000"/>
              </a:solidFill>
              <a:round/>
              <a:headEnd/>
              <a:tailEnd/>
            </a:ln>
          </p:spPr>
          <p:txBody>
            <a:bodyPr/>
            <a:lstStyle/>
            <a:p>
              <a:endParaRPr lang="en-GB" dirty="0"/>
            </a:p>
          </p:txBody>
        </p:sp>
        <p:sp>
          <p:nvSpPr>
            <p:cNvPr id="10551" name="Freeform 98"/>
            <p:cNvSpPr>
              <a:spLocks noChangeAspect="1"/>
            </p:cNvSpPr>
            <p:nvPr/>
          </p:nvSpPr>
          <p:spPr bwMode="auto">
            <a:xfrm>
              <a:off x="2132" y="1413"/>
              <a:ext cx="7" cy="6"/>
            </a:xfrm>
            <a:custGeom>
              <a:avLst/>
              <a:gdLst>
                <a:gd name="T0" fmla="*/ 5 w 10"/>
                <a:gd name="T1" fmla="*/ 10 h 10"/>
                <a:gd name="T2" fmla="*/ 0 w 10"/>
                <a:gd name="T3" fmla="*/ 10 h 10"/>
                <a:gd name="T4" fmla="*/ 0 w 10"/>
                <a:gd name="T5" fmla="*/ 5 h 10"/>
                <a:gd name="T6" fmla="*/ 0 w 10"/>
                <a:gd name="T7" fmla="*/ 0 h 10"/>
                <a:gd name="T8" fmla="*/ 5 w 10"/>
                <a:gd name="T9" fmla="*/ 0 h 10"/>
                <a:gd name="T10" fmla="*/ 7 w 10"/>
                <a:gd name="T11" fmla="*/ 0 h 10"/>
                <a:gd name="T12" fmla="*/ 10 w 10"/>
                <a:gd name="T13" fmla="*/ 5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5" y="10"/>
                  </a:moveTo>
                  <a:lnTo>
                    <a:pt x="0" y="10"/>
                  </a:lnTo>
                  <a:lnTo>
                    <a:pt x="0" y="5"/>
                  </a:lnTo>
                  <a:lnTo>
                    <a:pt x="0" y="0"/>
                  </a:lnTo>
                  <a:lnTo>
                    <a:pt x="5" y="0"/>
                  </a:lnTo>
                  <a:lnTo>
                    <a:pt x="7" y="0"/>
                  </a:lnTo>
                  <a:lnTo>
                    <a:pt x="10" y="5"/>
                  </a:lnTo>
                </a:path>
              </a:pathLst>
            </a:custGeom>
            <a:noFill/>
            <a:ln w="1270">
              <a:solidFill>
                <a:srgbClr val="000000"/>
              </a:solidFill>
              <a:round/>
              <a:headEnd/>
              <a:tailEnd/>
            </a:ln>
          </p:spPr>
          <p:txBody>
            <a:bodyPr/>
            <a:lstStyle/>
            <a:p>
              <a:endParaRPr lang="en-GB" dirty="0"/>
            </a:p>
          </p:txBody>
        </p:sp>
        <p:sp>
          <p:nvSpPr>
            <p:cNvPr id="10552" name="Line 99"/>
            <p:cNvSpPr>
              <a:spLocks noChangeAspect="1" noChangeShapeType="1"/>
            </p:cNvSpPr>
            <p:nvPr/>
          </p:nvSpPr>
          <p:spPr bwMode="auto">
            <a:xfrm flipV="1">
              <a:off x="2084" y="1505"/>
              <a:ext cx="1" cy="33"/>
            </a:xfrm>
            <a:prstGeom prst="line">
              <a:avLst/>
            </a:prstGeom>
            <a:noFill/>
            <a:ln w="1270">
              <a:solidFill>
                <a:srgbClr val="000000"/>
              </a:solidFill>
              <a:round/>
              <a:headEnd/>
              <a:tailEnd/>
            </a:ln>
          </p:spPr>
          <p:txBody>
            <a:bodyPr/>
            <a:lstStyle/>
            <a:p>
              <a:endParaRPr lang="en-US" dirty="0"/>
            </a:p>
          </p:txBody>
        </p:sp>
        <p:sp>
          <p:nvSpPr>
            <p:cNvPr id="10553" name="Freeform 100"/>
            <p:cNvSpPr>
              <a:spLocks noChangeAspect="1"/>
            </p:cNvSpPr>
            <p:nvPr/>
          </p:nvSpPr>
          <p:spPr bwMode="auto">
            <a:xfrm>
              <a:off x="2104" y="1401"/>
              <a:ext cx="15" cy="33"/>
            </a:xfrm>
            <a:custGeom>
              <a:avLst/>
              <a:gdLst>
                <a:gd name="T0" fmla="*/ 29 w 29"/>
                <a:gd name="T1" fmla="*/ 9 h 57"/>
                <a:gd name="T2" fmla="*/ 3 w 29"/>
                <a:gd name="T3" fmla="*/ 0 h 57"/>
                <a:gd name="T4" fmla="*/ 0 w 29"/>
                <a:gd name="T5" fmla="*/ 36 h 57"/>
                <a:gd name="T6" fmla="*/ 3 w 29"/>
                <a:gd name="T7" fmla="*/ 57 h 57"/>
                <a:gd name="T8" fmla="*/ 5 w 29"/>
                <a:gd name="T9" fmla="*/ 55 h 57"/>
                <a:gd name="T10" fmla="*/ 0 60000 65536"/>
                <a:gd name="T11" fmla="*/ 0 60000 65536"/>
                <a:gd name="T12" fmla="*/ 0 60000 65536"/>
                <a:gd name="T13" fmla="*/ 0 60000 65536"/>
                <a:gd name="T14" fmla="*/ 0 60000 65536"/>
                <a:gd name="T15" fmla="*/ 0 w 29"/>
                <a:gd name="T16" fmla="*/ 0 h 57"/>
                <a:gd name="T17" fmla="*/ 29 w 29"/>
                <a:gd name="T18" fmla="*/ 57 h 57"/>
              </a:gdLst>
              <a:ahLst/>
              <a:cxnLst>
                <a:cxn ang="T10">
                  <a:pos x="T0" y="T1"/>
                </a:cxn>
                <a:cxn ang="T11">
                  <a:pos x="T2" y="T3"/>
                </a:cxn>
                <a:cxn ang="T12">
                  <a:pos x="T4" y="T5"/>
                </a:cxn>
                <a:cxn ang="T13">
                  <a:pos x="T6" y="T7"/>
                </a:cxn>
                <a:cxn ang="T14">
                  <a:pos x="T8" y="T9"/>
                </a:cxn>
              </a:cxnLst>
              <a:rect l="T15" t="T16" r="T17" b="T18"/>
              <a:pathLst>
                <a:path w="29" h="57">
                  <a:moveTo>
                    <a:pt x="29" y="9"/>
                  </a:moveTo>
                  <a:lnTo>
                    <a:pt x="3" y="0"/>
                  </a:lnTo>
                  <a:lnTo>
                    <a:pt x="0" y="36"/>
                  </a:lnTo>
                  <a:lnTo>
                    <a:pt x="3" y="57"/>
                  </a:lnTo>
                  <a:lnTo>
                    <a:pt x="5" y="55"/>
                  </a:lnTo>
                </a:path>
              </a:pathLst>
            </a:custGeom>
            <a:noFill/>
            <a:ln w="1270">
              <a:solidFill>
                <a:srgbClr val="000000"/>
              </a:solidFill>
              <a:round/>
              <a:headEnd/>
              <a:tailEnd/>
            </a:ln>
          </p:spPr>
          <p:txBody>
            <a:bodyPr/>
            <a:lstStyle/>
            <a:p>
              <a:endParaRPr lang="en-GB" dirty="0"/>
            </a:p>
          </p:txBody>
        </p:sp>
        <p:sp>
          <p:nvSpPr>
            <p:cNvPr id="10554" name="Freeform 101"/>
            <p:cNvSpPr>
              <a:spLocks noChangeAspect="1"/>
            </p:cNvSpPr>
            <p:nvPr/>
          </p:nvSpPr>
          <p:spPr bwMode="auto">
            <a:xfrm>
              <a:off x="2055" y="1459"/>
              <a:ext cx="26" cy="15"/>
            </a:xfrm>
            <a:custGeom>
              <a:avLst/>
              <a:gdLst>
                <a:gd name="T0" fmla="*/ 7 w 55"/>
                <a:gd name="T1" fmla="*/ 27 h 27"/>
                <a:gd name="T2" fmla="*/ 55 w 55"/>
                <a:gd name="T3" fmla="*/ 0 h 27"/>
                <a:gd name="T4" fmla="*/ 0 w 55"/>
                <a:gd name="T5" fmla="*/ 20 h 27"/>
                <a:gd name="T6" fmla="*/ 0 60000 65536"/>
                <a:gd name="T7" fmla="*/ 0 60000 65536"/>
                <a:gd name="T8" fmla="*/ 0 60000 65536"/>
                <a:gd name="T9" fmla="*/ 0 w 55"/>
                <a:gd name="T10" fmla="*/ 0 h 27"/>
                <a:gd name="T11" fmla="*/ 55 w 55"/>
                <a:gd name="T12" fmla="*/ 27 h 27"/>
              </a:gdLst>
              <a:ahLst/>
              <a:cxnLst>
                <a:cxn ang="T6">
                  <a:pos x="T0" y="T1"/>
                </a:cxn>
                <a:cxn ang="T7">
                  <a:pos x="T2" y="T3"/>
                </a:cxn>
                <a:cxn ang="T8">
                  <a:pos x="T4" y="T5"/>
                </a:cxn>
              </a:cxnLst>
              <a:rect l="T9" t="T10" r="T11" b="T12"/>
              <a:pathLst>
                <a:path w="55" h="27">
                  <a:moveTo>
                    <a:pt x="7" y="27"/>
                  </a:moveTo>
                  <a:lnTo>
                    <a:pt x="55" y="0"/>
                  </a:lnTo>
                  <a:lnTo>
                    <a:pt x="0" y="20"/>
                  </a:lnTo>
                </a:path>
              </a:pathLst>
            </a:custGeom>
            <a:noFill/>
            <a:ln w="1270">
              <a:solidFill>
                <a:srgbClr val="000000"/>
              </a:solidFill>
              <a:round/>
              <a:headEnd/>
              <a:tailEnd/>
            </a:ln>
          </p:spPr>
          <p:txBody>
            <a:bodyPr/>
            <a:lstStyle/>
            <a:p>
              <a:endParaRPr lang="en-GB" dirty="0"/>
            </a:p>
          </p:txBody>
        </p:sp>
        <p:sp>
          <p:nvSpPr>
            <p:cNvPr id="10555" name="Freeform 102"/>
            <p:cNvSpPr>
              <a:spLocks noChangeAspect="1"/>
            </p:cNvSpPr>
            <p:nvPr/>
          </p:nvSpPr>
          <p:spPr bwMode="auto">
            <a:xfrm>
              <a:off x="2075" y="1459"/>
              <a:ext cx="20" cy="36"/>
            </a:xfrm>
            <a:custGeom>
              <a:avLst/>
              <a:gdLst>
                <a:gd name="T0" fmla="*/ 14 w 41"/>
                <a:gd name="T1" fmla="*/ 0 h 63"/>
                <a:gd name="T2" fmla="*/ 41 w 41"/>
                <a:gd name="T3" fmla="*/ 36 h 63"/>
                <a:gd name="T4" fmla="*/ 0 w 41"/>
                <a:gd name="T5" fmla="*/ 63 h 63"/>
                <a:gd name="T6" fmla="*/ 0 60000 65536"/>
                <a:gd name="T7" fmla="*/ 0 60000 65536"/>
                <a:gd name="T8" fmla="*/ 0 60000 65536"/>
                <a:gd name="T9" fmla="*/ 0 w 41"/>
                <a:gd name="T10" fmla="*/ 0 h 63"/>
                <a:gd name="T11" fmla="*/ 41 w 41"/>
                <a:gd name="T12" fmla="*/ 63 h 63"/>
              </a:gdLst>
              <a:ahLst/>
              <a:cxnLst>
                <a:cxn ang="T6">
                  <a:pos x="T0" y="T1"/>
                </a:cxn>
                <a:cxn ang="T7">
                  <a:pos x="T2" y="T3"/>
                </a:cxn>
                <a:cxn ang="T8">
                  <a:pos x="T4" y="T5"/>
                </a:cxn>
              </a:cxnLst>
              <a:rect l="T9" t="T10" r="T11" b="T12"/>
              <a:pathLst>
                <a:path w="41" h="63">
                  <a:moveTo>
                    <a:pt x="14" y="0"/>
                  </a:moveTo>
                  <a:lnTo>
                    <a:pt x="41" y="36"/>
                  </a:lnTo>
                  <a:lnTo>
                    <a:pt x="0" y="63"/>
                  </a:lnTo>
                </a:path>
              </a:pathLst>
            </a:custGeom>
            <a:noFill/>
            <a:ln w="1270">
              <a:solidFill>
                <a:srgbClr val="000000"/>
              </a:solidFill>
              <a:round/>
              <a:headEnd/>
              <a:tailEnd/>
            </a:ln>
          </p:spPr>
          <p:txBody>
            <a:bodyPr/>
            <a:lstStyle/>
            <a:p>
              <a:endParaRPr lang="en-GB" dirty="0"/>
            </a:p>
          </p:txBody>
        </p:sp>
        <p:sp>
          <p:nvSpPr>
            <p:cNvPr id="10556" name="Line 103"/>
            <p:cNvSpPr>
              <a:spLocks noChangeAspect="1" noChangeShapeType="1"/>
            </p:cNvSpPr>
            <p:nvPr/>
          </p:nvSpPr>
          <p:spPr bwMode="auto">
            <a:xfrm flipV="1">
              <a:off x="2076" y="1504"/>
              <a:ext cx="3" cy="32"/>
            </a:xfrm>
            <a:prstGeom prst="line">
              <a:avLst/>
            </a:prstGeom>
            <a:noFill/>
            <a:ln w="1270">
              <a:solidFill>
                <a:srgbClr val="000000"/>
              </a:solidFill>
              <a:round/>
              <a:headEnd/>
              <a:tailEnd/>
            </a:ln>
          </p:spPr>
          <p:txBody>
            <a:bodyPr/>
            <a:lstStyle/>
            <a:p>
              <a:endParaRPr lang="en-US" dirty="0"/>
            </a:p>
          </p:txBody>
        </p:sp>
        <p:sp>
          <p:nvSpPr>
            <p:cNvPr id="10557" name="Freeform 104"/>
            <p:cNvSpPr>
              <a:spLocks noChangeAspect="1"/>
            </p:cNvSpPr>
            <p:nvPr/>
          </p:nvSpPr>
          <p:spPr bwMode="auto">
            <a:xfrm>
              <a:off x="1995" y="1464"/>
              <a:ext cx="100" cy="86"/>
            </a:xfrm>
            <a:custGeom>
              <a:avLst/>
              <a:gdLst>
                <a:gd name="T0" fmla="*/ 130 w 207"/>
                <a:gd name="T1" fmla="*/ 10 h 149"/>
                <a:gd name="T2" fmla="*/ 166 w 207"/>
                <a:gd name="T3" fmla="*/ 31 h 149"/>
                <a:gd name="T4" fmla="*/ 192 w 207"/>
                <a:gd name="T5" fmla="*/ 60 h 149"/>
                <a:gd name="T6" fmla="*/ 207 w 207"/>
                <a:gd name="T7" fmla="*/ 86 h 149"/>
                <a:gd name="T8" fmla="*/ 207 w 207"/>
                <a:gd name="T9" fmla="*/ 115 h 149"/>
                <a:gd name="T10" fmla="*/ 188 w 207"/>
                <a:gd name="T11" fmla="*/ 134 h 149"/>
                <a:gd name="T12" fmla="*/ 159 w 207"/>
                <a:gd name="T13" fmla="*/ 149 h 149"/>
                <a:gd name="T14" fmla="*/ 118 w 207"/>
                <a:gd name="T15" fmla="*/ 149 h 149"/>
                <a:gd name="T16" fmla="*/ 77 w 207"/>
                <a:gd name="T17" fmla="*/ 137 h 149"/>
                <a:gd name="T18" fmla="*/ 41 w 207"/>
                <a:gd name="T19" fmla="*/ 115 h 149"/>
                <a:gd name="T20" fmla="*/ 15 w 207"/>
                <a:gd name="T21" fmla="*/ 89 h 149"/>
                <a:gd name="T22" fmla="*/ 0 w 207"/>
                <a:gd name="T23" fmla="*/ 60 h 149"/>
                <a:gd name="T24" fmla="*/ 3 w 207"/>
                <a:gd name="T25" fmla="*/ 31 h 149"/>
                <a:gd name="T26" fmla="*/ 20 w 207"/>
                <a:gd name="T27" fmla="*/ 10 h 149"/>
                <a:gd name="T28" fmla="*/ 51 w 207"/>
                <a:gd name="T29" fmla="*/ 0 h 149"/>
                <a:gd name="T30" fmla="*/ 87 w 207"/>
                <a:gd name="T31" fmla="*/ 0 h 149"/>
                <a:gd name="T32" fmla="*/ 130 w 207"/>
                <a:gd name="T33" fmla="*/ 1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7"/>
                <a:gd name="T52" fmla="*/ 0 h 149"/>
                <a:gd name="T53" fmla="*/ 207 w 207"/>
                <a:gd name="T54" fmla="*/ 149 h 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round/>
              <a:headEnd/>
              <a:tailEnd/>
            </a:ln>
          </p:spPr>
          <p:txBody>
            <a:bodyPr/>
            <a:lstStyle/>
            <a:p>
              <a:endParaRPr lang="en-GB" dirty="0"/>
            </a:p>
          </p:txBody>
        </p:sp>
        <p:sp>
          <p:nvSpPr>
            <p:cNvPr id="10558" name="Freeform 105"/>
            <p:cNvSpPr>
              <a:spLocks noChangeAspect="1"/>
            </p:cNvSpPr>
            <p:nvPr/>
          </p:nvSpPr>
          <p:spPr bwMode="auto">
            <a:xfrm>
              <a:off x="2031" y="1517"/>
              <a:ext cx="18" cy="15"/>
            </a:xfrm>
            <a:custGeom>
              <a:avLst/>
              <a:gdLst>
                <a:gd name="T0" fmla="*/ 27 w 41"/>
                <a:gd name="T1" fmla="*/ 0 h 27"/>
                <a:gd name="T2" fmla="*/ 41 w 41"/>
                <a:gd name="T3" fmla="*/ 19 h 27"/>
                <a:gd name="T4" fmla="*/ 15 w 41"/>
                <a:gd name="T5" fmla="*/ 27 h 27"/>
                <a:gd name="T6" fmla="*/ 0 w 41"/>
                <a:gd name="T7" fmla="*/ 5 h 27"/>
                <a:gd name="T8" fmla="*/ 27 w 41"/>
                <a:gd name="T9" fmla="*/ 0 h 27"/>
                <a:gd name="T10" fmla="*/ 0 60000 65536"/>
                <a:gd name="T11" fmla="*/ 0 60000 65536"/>
                <a:gd name="T12" fmla="*/ 0 60000 65536"/>
                <a:gd name="T13" fmla="*/ 0 60000 65536"/>
                <a:gd name="T14" fmla="*/ 0 60000 65536"/>
                <a:gd name="T15" fmla="*/ 0 w 41"/>
                <a:gd name="T16" fmla="*/ 0 h 27"/>
                <a:gd name="T17" fmla="*/ 41 w 41"/>
                <a:gd name="T18" fmla="*/ 27 h 27"/>
              </a:gdLst>
              <a:ahLst/>
              <a:cxnLst>
                <a:cxn ang="T10">
                  <a:pos x="T0" y="T1"/>
                </a:cxn>
                <a:cxn ang="T11">
                  <a:pos x="T2" y="T3"/>
                </a:cxn>
                <a:cxn ang="T12">
                  <a:pos x="T4" y="T5"/>
                </a:cxn>
                <a:cxn ang="T13">
                  <a:pos x="T6" y="T7"/>
                </a:cxn>
                <a:cxn ang="T14">
                  <a:pos x="T8" y="T9"/>
                </a:cxn>
              </a:cxnLst>
              <a:rect l="T15" t="T16" r="T17" b="T18"/>
              <a:pathLst>
                <a:path w="41" h="27">
                  <a:moveTo>
                    <a:pt x="27" y="0"/>
                  </a:moveTo>
                  <a:lnTo>
                    <a:pt x="41" y="19"/>
                  </a:lnTo>
                  <a:lnTo>
                    <a:pt x="15" y="27"/>
                  </a:lnTo>
                  <a:lnTo>
                    <a:pt x="0" y="5"/>
                  </a:lnTo>
                  <a:lnTo>
                    <a:pt x="27" y="0"/>
                  </a:lnTo>
                  <a:close/>
                </a:path>
              </a:pathLst>
            </a:custGeom>
            <a:solidFill>
              <a:srgbClr val="FFFFFF"/>
            </a:solidFill>
            <a:ln w="1270">
              <a:solidFill>
                <a:srgbClr val="000000"/>
              </a:solidFill>
              <a:round/>
              <a:headEnd/>
              <a:tailEnd/>
            </a:ln>
          </p:spPr>
          <p:txBody>
            <a:bodyPr/>
            <a:lstStyle/>
            <a:p>
              <a:endParaRPr lang="en-GB" dirty="0"/>
            </a:p>
          </p:txBody>
        </p:sp>
        <p:sp>
          <p:nvSpPr>
            <p:cNvPr id="10559" name="Freeform 106"/>
            <p:cNvSpPr>
              <a:spLocks noChangeAspect="1"/>
            </p:cNvSpPr>
            <p:nvPr/>
          </p:nvSpPr>
          <p:spPr bwMode="auto">
            <a:xfrm>
              <a:off x="2049" y="1495"/>
              <a:ext cx="2" cy="32"/>
            </a:xfrm>
            <a:custGeom>
              <a:avLst/>
              <a:gdLst>
                <a:gd name="T0" fmla="*/ 0 w 3"/>
                <a:gd name="T1" fmla="*/ 57 h 57"/>
                <a:gd name="T2" fmla="*/ 0 w 3"/>
                <a:gd name="T3" fmla="*/ 7 h 57"/>
                <a:gd name="T4" fmla="*/ 3 w 3"/>
                <a:gd name="T5" fmla="*/ 0 h 57"/>
                <a:gd name="T6" fmla="*/ 0 60000 65536"/>
                <a:gd name="T7" fmla="*/ 0 60000 65536"/>
                <a:gd name="T8" fmla="*/ 0 60000 65536"/>
                <a:gd name="T9" fmla="*/ 0 w 3"/>
                <a:gd name="T10" fmla="*/ 0 h 57"/>
                <a:gd name="T11" fmla="*/ 3 w 3"/>
                <a:gd name="T12" fmla="*/ 57 h 57"/>
              </a:gdLst>
              <a:ahLst/>
              <a:cxnLst>
                <a:cxn ang="T6">
                  <a:pos x="T0" y="T1"/>
                </a:cxn>
                <a:cxn ang="T7">
                  <a:pos x="T2" y="T3"/>
                </a:cxn>
                <a:cxn ang="T8">
                  <a:pos x="T4" y="T5"/>
                </a:cxn>
              </a:cxnLst>
              <a:rect l="T9" t="T10" r="T11" b="T12"/>
              <a:pathLst>
                <a:path w="3" h="57">
                  <a:moveTo>
                    <a:pt x="0" y="57"/>
                  </a:moveTo>
                  <a:lnTo>
                    <a:pt x="0" y="7"/>
                  </a:lnTo>
                  <a:lnTo>
                    <a:pt x="3" y="0"/>
                  </a:lnTo>
                </a:path>
              </a:pathLst>
            </a:custGeom>
            <a:noFill/>
            <a:ln w="1270">
              <a:solidFill>
                <a:srgbClr val="000000"/>
              </a:solidFill>
              <a:round/>
              <a:headEnd/>
              <a:tailEnd/>
            </a:ln>
          </p:spPr>
          <p:txBody>
            <a:bodyPr/>
            <a:lstStyle/>
            <a:p>
              <a:endParaRPr lang="en-GB" dirty="0"/>
            </a:p>
          </p:txBody>
        </p:sp>
        <p:sp>
          <p:nvSpPr>
            <p:cNvPr id="10560" name="Freeform 107"/>
            <p:cNvSpPr>
              <a:spLocks noChangeAspect="1"/>
            </p:cNvSpPr>
            <p:nvPr/>
          </p:nvSpPr>
          <p:spPr bwMode="auto">
            <a:xfrm>
              <a:off x="2031" y="1495"/>
              <a:ext cx="18" cy="23"/>
            </a:xfrm>
            <a:custGeom>
              <a:avLst/>
              <a:gdLst>
                <a:gd name="T0" fmla="*/ 0 w 41"/>
                <a:gd name="T1" fmla="*/ 43 h 43"/>
                <a:gd name="T2" fmla="*/ 36 w 41"/>
                <a:gd name="T3" fmla="*/ 7 h 43"/>
                <a:gd name="T4" fmla="*/ 41 w 41"/>
                <a:gd name="T5" fmla="*/ 0 h 43"/>
                <a:gd name="T6" fmla="*/ 0 60000 65536"/>
                <a:gd name="T7" fmla="*/ 0 60000 65536"/>
                <a:gd name="T8" fmla="*/ 0 60000 65536"/>
                <a:gd name="T9" fmla="*/ 0 w 41"/>
                <a:gd name="T10" fmla="*/ 0 h 43"/>
                <a:gd name="T11" fmla="*/ 41 w 41"/>
                <a:gd name="T12" fmla="*/ 43 h 43"/>
              </a:gdLst>
              <a:ahLst/>
              <a:cxnLst>
                <a:cxn ang="T6">
                  <a:pos x="T0" y="T1"/>
                </a:cxn>
                <a:cxn ang="T7">
                  <a:pos x="T2" y="T3"/>
                </a:cxn>
                <a:cxn ang="T8">
                  <a:pos x="T4" y="T5"/>
                </a:cxn>
              </a:cxnLst>
              <a:rect l="T9" t="T10" r="T11" b="T12"/>
              <a:pathLst>
                <a:path w="41" h="43">
                  <a:moveTo>
                    <a:pt x="0" y="43"/>
                  </a:moveTo>
                  <a:lnTo>
                    <a:pt x="36" y="7"/>
                  </a:lnTo>
                  <a:lnTo>
                    <a:pt x="41" y="0"/>
                  </a:lnTo>
                </a:path>
              </a:pathLst>
            </a:custGeom>
            <a:noFill/>
            <a:ln w="1270">
              <a:solidFill>
                <a:srgbClr val="000000"/>
              </a:solidFill>
              <a:round/>
              <a:headEnd/>
              <a:tailEnd/>
            </a:ln>
          </p:spPr>
          <p:txBody>
            <a:bodyPr/>
            <a:lstStyle/>
            <a:p>
              <a:endParaRPr lang="en-GB" dirty="0"/>
            </a:p>
          </p:txBody>
        </p:sp>
        <p:sp>
          <p:nvSpPr>
            <p:cNvPr id="10561" name="Freeform 108"/>
            <p:cNvSpPr>
              <a:spLocks noChangeAspect="1"/>
            </p:cNvSpPr>
            <p:nvPr/>
          </p:nvSpPr>
          <p:spPr bwMode="auto">
            <a:xfrm>
              <a:off x="2047" y="1492"/>
              <a:ext cx="4" cy="6"/>
            </a:xfrm>
            <a:custGeom>
              <a:avLst/>
              <a:gdLst>
                <a:gd name="T0" fmla="*/ 8 w 10"/>
                <a:gd name="T1" fmla="*/ 10 h 10"/>
                <a:gd name="T2" fmla="*/ 10 w 10"/>
                <a:gd name="T3" fmla="*/ 10 h 10"/>
                <a:gd name="T4" fmla="*/ 10 w 10"/>
                <a:gd name="T5" fmla="*/ 5 h 10"/>
                <a:gd name="T6" fmla="*/ 8 w 10"/>
                <a:gd name="T7" fmla="*/ 0 h 10"/>
                <a:gd name="T8" fmla="*/ 3 w 10"/>
                <a:gd name="T9" fmla="*/ 0 h 10"/>
                <a:gd name="T10" fmla="*/ 0 w 10"/>
                <a:gd name="T11" fmla="*/ 5 h 10"/>
                <a:gd name="T12" fmla="*/ 0 w 10"/>
                <a:gd name="T13" fmla="*/ 7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8" y="10"/>
                  </a:moveTo>
                  <a:lnTo>
                    <a:pt x="10" y="10"/>
                  </a:lnTo>
                  <a:lnTo>
                    <a:pt x="10" y="5"/>
                  </a:lnTo>
                  <a:lnTo>
                    <a:pt x="8" y="0"/>
                  </a:lnTo>
                  <a:lnTo>
                    <a:pt x="3" y="0"/>
                  </a:lnTo>
                  <a:lnTo>
                    <a:pt x="0" y="5"/>
                  </a:lnTo>
                  <a:lnTo>
                    <a:pt x="0" y="7"/>
                  </a:lnTo>
                </a:path>
              </a:pathLst>
            </a:custGeom>
            <a:noFill/>
            <a:ln w="1270">
              <a:solidFill>
                <a:srgbClr val="000000"/>
              </a:solidFill>
              <a:round/>
              <a:headEnd/>
              <a:tailEnd/>
            </a:ln>
          </p:spPr>
          <p:txBody>
            <a:bodyPr/>
            <a:lstStyle/>
            <a:p>
              <a:endParaRPr lang="en-GB" dirty="0"/>
            </a:p>
          </p:txBody>
        </p:sp>
        <p:sp>
          <p:nvSpPr>
            <p:cNvPr id="10562" name="Line 109"/>
            <p:cNvSpPr>
              <a:spLocks noChangeAspect="1" noChangeShapeType="1"/>
            </p:cNvSpPr>
            <p:nvPr/>
          </p:nvSpPr>
          <p:spPr bwMode="auto">
            <a:xfrm>
              <a:off x="1996" y="1466"/>
              <a:ext cx="7" cy="9"/>
            </a:xfrm>
            <a:prstGeom prst="line">
              <a:avLst/>
            </a:prstGeom>
            <a:noFill/>
            <a:ln w="1270">
              <a:solidFill>
                <a:srgbClr val="000000"/>
              </a:solidFill>
              <a:round/>
              <a:headEnd/>
              <a:tailEnd/>
            </a:ln>
          </p:spPr>
          <p:txBody>
            <a:bodyPr/>
            <a:lstStyle/>
            <a:p>
              <a:endParaRPr lang="en-US" dirty="0"/>
            </a:p>
          </p:txBody>
        </p:sp>
        <p:sp>
          <p:nvSpPr>
            <p:cNvPr id="10563" name="Rectangle 110"/>
            <p:cNvSpPr>
              <a:spLocks noChangeAspect="1" noChangeArrowheads="1"/>
            </p:cNvSpPr>
            <p:nvPr/>
          </p:nvSpPr>
          <p:spPr bwMode="auto">
            <a:xfrm>
              <a:off x="2064" y="1143"/>
              <a:ext cx="84" cy="96"/>
            </a:xfrm>
            <a:prstGeom prst="rect">
              <a:avLst/>
            </a:prstGeom>
            <a:noFill/>
            <a:ln w="9525">
              <a:noFill/>
              <a:miter lim="800000"/>
              <a:headEnd/>
              <a:tailEnd/>
            </a:ln>
          </p:spPr>
          <p:txBody>
            <a:bodyPr/>
            <a:lstStyle/>
            <a:p>
              <a:endParaRPr lang="en-GB" dirty="0"/>
            </a:p>
          </p:txBody>
        </p:sp>
        <p:sp>
          <p:nvSpPr>
            <p:cNvPr id="10564" name="Rectangle 111"/>
            <p:cNvSpPr>
              <a:spLocks noChangeAspect="1" noChangeArrowheads="1"/>
            </p:cNvSpPr>
            <p:nvPr/>
          </p:nvSpPr>
          <p:spPr bwMode="auto">
            <a:xfrm>
              <a:off x="2244" y="1234"/>
              <a:ext cx="71" cy="126"/>
            </a:xfrm>
            <a:prstGeom prst="rect">
              <a:avLst/>
            </a:prstGeom>
            <a:noFill/>
            <a:ln w="9525">
              <a:noFill/>
              <a:miter lim="800000"/>
              <a:headEnd/>
              <a:tailEnd/>
            </a:ln>
          </p:spPr>
          <p:txBody>
            <a:bodyPr/>
            <a:lstStyle/>
            <a:p>
              <a:endParaRPr lang="en-GB" dirty="0"/>
            </a:p>
          </p:txBody>
        </p:sp>
      </p:grpSp>
      <p:sp>
        <p:nvSpPr>
          <p:cNvPr id="10306" name="Rectangle 112"/>
          <p:cNvSpPr>
            <a:spLocks noChangeAspect="1" noChangeArrowheads="1"/>
          </p:cNvSpPr>
          <p:nvPr/>
        </p:nvSpPr>
        <p:spPr bwMode="auto">
          <a:xfrm>
            <a:off x="4062413" y="2327275"/>
            <a:ext cx="134937" cy="153988"/>
          </a:xfrm>
          <a:prstGeom prst="rect">
            <a:avLst/>
          </a:prstGeom>
          <a:noFill/>
          <a:ln w="9525">
            <a:noFill/>
            <a:miter lim="800000"/>
            <a:headEnd/>
            <a:tailEnd/>
          </a:ln>
        </p:spPr>
        <p:txBody>
          <a:bodyPr/>
          <a:lstStyle/>
          <a:p>
            <a:endParaRPr lang="en-GB" dirty="0"/>
          </a:p>
        </p:txBody>
      </p:sp>
      <p:sp>
        <p:nvSpPr>
          <p:cNvPr id="10307" name="Rectangle 113"/>
          <p:cNvSpPr>
            <a:spLocks noChangeAspect="1" noChangeArrowheads="1"/>
          </p:cNvSpPr>
          <p:nvPr/>
        </p:nvSpPr>
        <p:spPr bwMode="auto">
          <a:xfrm>
            <a:off x="4786313" y="1752600"/>
            <a:ext cx="114300" cy="198438"/>
          </a:xfrm>
          <a:prstGeom prst="rect">
            <a:avLst/>
          </a:prstGeom>
          <a:noFill/>
          <a:ln w="9525">
            <a:noFill/>
            <a:miter lim="800000"/>
            <a:headEnd/>
            <a:tailEnd/>
          </a:ln>
        </p:spPr>
        <p:txBody>
          <a:bodyPr/>
          <a:lstStyle/>
          <a:p>
            <a:endParaRPr lang="en-GB" dirty="0"/>
          </a:p>
        </p:txBody>
      </p:sp>
      <p:sp>
        <p:nvSpPr>
          <p:cNvPr id="10308" name="Rectangle 114"/>
          <p:cNvSpPr>
            <a:spLocks noChangeAspect="1" noChangeArrowheads="1"/>
          </p:cNvSpPr>
          <p:nvPr/>
        </p:nvSpPr>
        <p:spPr bwMode="auto">
          <a:xfrm>
            <a:off x="4849813" y="1814513"/>
            <a:ext cx="82550" cy="152400"/>
          </a:xfrm>
          <a:prstGeom prst="rect">
            <a:avLst/>
          </a:prstGeom>
          <a:noFill/>
          <a:ln w="9525">
            <a:noFill/>
            <a:miter lim="800000"/>
            <a:headEnd/>
            <a:tailEnd/>
          </a:ln>
        </p:spPr>
        <p:txBody>
          <a:bodyPr/>
          <a:lstStyle/>
          <a:p>
            <a:endParaRPr lang="en-GB" dirty="0"/>
          </a:p>
        </p:txBody>
      </p:sp>
      <p:sp>
        <p:nvSpPr>
          <p:cNvPr id="10309" name="Rectangle 115"/>
          <p:cNvSpPr>
            <a:spLocks noChangeAspect="1" noChangeArrowheads="1"/>
          </p:cNvSpPr>
          <p:nvPr/>
        </p:nvSpPr>
        <p:spPr bwMode="auto">
          <a:xfrm>
            <a:off x="4887913" y="1814513"/>
            <a:ext cx="90487" cy="152400"/>
          </a:xfrm>
          <a:prstGeom prst="rect">
            <a:avLst/>
          </a:prstGeom>
          <a:noFill/>
          <a:ln w="9525">
            <a:noFill/>
            <a:miter lim="800000"/>
            <a:headEnd/>
            <a:tailEnd/>
          </a:ln>
        </p:spPr>
        <p:txBody>
          <a:bodyPr/>
          <a:lstStyle/>
          <a:p>
            <a:endParaRPr lang="en-GB" dirty="0"/>
          </a:p>
        </p:txBody>
      </p:sp>
      <p:sp>
        <p:nvSpPr>
          <p:cNvPr id="10310" name="Freeform 116"/>
          <p:cNvSpPr>
            <a:spLocks noChangeAspect="1"/>
          </p:cNvSpPr>
          <p:nvPr/>
        </p:nvSpPr>
        <p:spPr bwMode="auto">
          <a:xfrm>
            <a:off x="6337300" y="4522788"/>
            <a:ext cx="252413" cy="174625"/>
          </a:xfrm>
          <a:custGeom>
            <a:avLst/>
            <a:gdLst>
              <a:gd name="T0" fmla="*/ 26 w 326"/>
              <a:gd name="T1" fmla="*/ 86 h 194"/>
              <a:gd name="T2" fmla="*/ 31 w 326"/>
              <a:gd name="T3" fmla="*/ 91 h 194"/>
              <a:gd name="T4" fmla="*/ 29 w 326"/>
              <a:gd name="T5" fmla="*/ 112 h 194"/>
              <a:gd name="T6" fmla="*/ 34 w 326"/>
              <a:gd name="T7" fmla="*/ 139 h 194"/>
              <a:gd name="T8" fmla="*/ 55 w 326"/>
              <a:gd name="T9" fmla="*/ 168 h 194"/>
              <a:gd name="T10" fmla="*/ 84 w 326"/>
              <a:gd name="T11" fmla="*/ 184 h 194"/>
              <a:gd name="T12" fmla="*/ 125 w 326"/>
              <a:gd name="T13" fmla="*/ 194 h 194"/>
              <a:gd name="T14" fmla="*/ 166 w 326"/>
              <a:gd name="T15" fmla="*/ 182 h 194"/>
              <a:gd name="T16" fmla="*/ 190 w 326"/>
              <a:gd name="T17" fmla="*/ 175 h 194"/>
              <a:gd name="T18" fmla="*/ 202 w 326"/>
              <a:gd name="T19" fmla="*/ 165 h 194"/>
              <a:gd name="T20" fmla="*/ 242 w 326"/>
              <a:gd name="T21" fmla="*/ 168 h 194"/>
              <a:gd name="T22" fmla="*/ 274 w 326"/>
              <a:gd name="T23" fmla="*/ 160 h 194"/>
              <a:gd name="T24" fmla="*/ 302 w 326"/>
              <a:gd name="T25" fmla="*/ 146 h 194"/>
              <a:gd name="T26" fmla="*/ 319 w 326"/>
              <a:gd name="T27" fmla="*/ 127 h 194"/>
              <a:gd name="T28" fmla="*/ 324 w 326"/>
              <a:gd name="T29" fmla="*/ 108 h 194"/>
              <a:gd name="T30" fmla="*/ 326 w 326"/>
              <a:gd name="T31" fmla="*/ 96 h 194"/>
              <a:gd name="T32" fmla="*/ 235 w 326"/>
              <a:gd name="T33" fmla="*/ 93 h 194"/>
              <a:gd name="T34" fmla="*/ 166 w 326"/>
              <a:gd name="T35" fmla="*/ 36 h 194"/>
              <a:gd name="T36" fmla="*/ 139 w 326"/>
              <a:gd name="T37" fmla="*/ 0 h 194"/>
              <a:gd name="T38" fmla="*/ 0 w 326"/>
              <a:gd name="T39" fmla="*/ 24 h 194"/>
              <a:gd name="T40" fmla="*/ 19 w 326"/>
              <a:gd name="T41" fmla="*/ 31 h 194"/>
              <a:gd name="T42" fmla="*/ 26 w 326"/>
              <a:gd name="T43" fmla="*/ 86 h 19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6"/>
              <a:gd name="T67" fmla="*/ 0 h 194"/>
              <a:gd name="T68" fmla="*/ 326 w 326"/>
              <a:gd name="T69" fmla="*/ 194 h 19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6" h="194">
                <a:moveTo>
                  <a:pt x="26" y="86"/>
                </a:moveTo>
                <a:lnTo>
                  <a:pt x="31" y="91"/>
                </a:lnTo>
                <a:lnTo>
                  <a:pt x="29" y="112"/>
                </a:lnTo>
                <a:lnTo>
                  <a:pt x="34" y="139"/>
                </a:lnTo>
                <a:lnTo>
                  <a:pt x="55" y="168"/>
                </a:lnTo>
                <a:lnTo>
                  <a:pt x="84" y="184"/>
                </a:lnTo>
                <a:lnTo>
                  <a:pt x="125" y="194"/>
                </a:lnTo>
                <a:lnTo>
                  <a:pt x="166" y="182"/>
                </a:lnTo>
                <a:lnTo>
                  <a:pt x="190" y="175"/>
                </a:lnTo>
                <a:lnTo>
                  <a:pt x="202" y="165"/>
                </a:lnTo>
                <a:lnTo>
                  <a:pt x="242" y="168"/>
                </a:lnTo>
                <a:lnTo>
                  <a:pt x="274" y="160"/>
                </a:lnTo>
                <a:lnTo>
                  <a:pt x="302" y="146"/>
                </a:lnTo>
                <a:lnTo>
                  <a:pt x="319" y="127"/>
                </a:lnTo>
                <a:lnTo>
                  <a:pt x="324" y="108"/>
                </a:lnTo>
                <a:lnTo>
                  <a:pt x="326" y="96"/>
                </a:lnTo>
                <a:lnTo>
                  <a:pt x="235" y="93"/>
                </a:lnTo>
                <a:lnTo>
                  <a:pt x="166" y="36"/>
                </a:lnTo>
                <a:lnTo>
                  <a:pt x="139" y="0"/>
                </a:lnTo>
                <a:lnTo>
                  <a:pt x="0" y="24"/>
                </a:lnTo>
                <a:lnTo>
                  <a:pt x="19" y="31"/>
                </a:lnTo>
                <a:lnTo>
                  <a:pt x="26" y="86"/>
                </a:lnTo>
                <a:close/>
              </a:path>
            </a:pathLst>
          </a:custGeom>
          <a:solidFill>
            <a:srgbClr val="808080"/>
          </a:solidFill>
          <a:ln w="1270">
            <a:solidFill>
              <a:srgbClr val="FFFFFF"/>
            </a:solidFill>
            <a:round/>
            <a:headEnd/>
            <a:tailEnd/>
          </a:ln>
        </p:spPr>
        <p:txBody>
          <a:bodyPr/>
          <a:lstStyle/>
          <a:p>
            <a:endParaRPr lang="en-GB" dirty="0"/>
          </a:p>
        </p:txBody>
      </p:sp>
      <p:sp>
        <p:nvSpPr>
          <p:cNvPr id="10311" name="Freeform 117"/>
          <p:cNvSpPr>
            <a:spLocks noChangeAspect="1"/>
          </p:cNvSpPr>
          <p:nvPr/>
        </p:nvSpPr>
        <p:spPr bwMode="auto">
          <a:xfrm>
            <a:off x="6296025" y="4341813"/>
            <a:ext cx="804863" cy="368300"/>
          </a:xfrm>
          <a:custGeom>
            <a:avLst/>
            <a:gdLst>
              <a:gd name="T0" fmla="*/ 19 w 1046"/>
              <a:gd name="T1" fmla="*/ 44 h 408"/>
              <a:gd name="T2" fmla="*/ 12 w 1046"/>
              <a:gd name="T3" fmla="*/ 159 h 408"/>
              <a:gd name="T4" fmla="*/ 7 w 1046"/>
              <a:gd name="T5" fmla="*/ 166 h 408"/>
              <a:gd name="T6" fmla="*/ 0 w 1046"/>
              <a:gd name="T7" fmla="*/ 168 h 408"/>
              <a:gd name="T8" fmla="*/ 0 w 1046"/>
              <a:gd name="T9" fmla="*/ 279 h 408"/>
              <a:gd name="T10" fmla="*/ 84 w 1046"/>
              <a:gd name="T11" fmla="*/ 286 h 408"/>
              <a:gd name="T12" fmla="*/ 86 w 1046"/>
              <a:gd name="T13" fmla="*/ 267 h 408"/>
              <a:gd name="T14" fmla="*/ 89 w 1046"/>
              <a:gd name="T15" fmla="*/ 250 h 408"/>
              <a:gd name="T16" fmla="*/ 105 w 1046"/>
              <a:gd name="T17" fmla="*/ 236 h 408"/>
              <a:gd name="T18" fmla="*/ 129 w 1046"/>
              <a:gd name="T19" fmla="*/ 219 h 408"/>
              <a:gd name="T20" fmla="*/ 204 w 1046"/>
              <a:gd name="T21" fmla="*/ 219 h 408"/>
              <a:gd name="T22" fmla="*/ 237 w 1046"/>
              <a:gd name="T23" fmla="*/ 250 h 408"/>
              <a:gd name="T24" fmla="*/ 254 w 1046"/>
              <a:gd name="T25" fmla="*/ 286 h 408"/>
              <a:gd name="T26" fmla="*/ 285 w 1046"/>
              <a:gd name="T27" fmla="*/ 296 h 408"/>
              <a:gd name="T28" fmla="*/ 391 w 1046"/>
              <a:gd name="T29" fmla="*/ 296 h 408"/>
              <a:gd name="T30" fmla="*/ 650 w 1046"/>
              <a:gd name="T31" fmla="*/ 305 h 408"/>
              <a:gd name="T32" fmla="*/ 662 w 1046"/>
              <a:gd name="T33" fmla="*/ 298 h 408"/>
              <a:gd name="T34" fmla="*/ 665 w 1046"/>
              <a:gd name="T35" fmla="*/ 293 h 408"/>
              <a:gd name="T36" fmla="*/ 677 w 1046"/>
              <a:gd name="T37" fmla="*/ 286 h 408"/>
              <a:gd name="T38" fmla="*/ 691 w 1046"/>
              <a:gd name="T39" fmla="*/ 286 h 408"/>
              <a:gd name="T40" fmla="*/ 677 w 1046"/>
              <a:gd name="T41" fmla="*/ 312 h 408"/>
              <a:gd name="T42" fmla="*/ 677 w 1046"/>
              <a:gd name="T43" fmla="*/ 339 h 408"/>
              <a:gd name="T44" fmla="*/ 684 w 1046"/>
              <a:gd name="T45" fmla="*/ 368 h 408"/>
              <a:gd name="T46" fmla="*/ 705 w 1046"/>
              <a:gd name="T47" fmla="*/ 389 h 408"/>
              <a:gd name="T48" fmla="*/ 729 w 1046"/>
              <a:gd name="T49" fmla="*/ 406 h 408"/>
              <a:gd name="T50" fmla="*/ 765 w 1046"/>
              <a:gd name="T51" fmla="*/ 408 h 408"/>
              <a:gd name="T52" fmla="*/ 801 w 1046"/>
              <a:gd name="T53" fmla="*/ 406 h 408"/>
              <a:gd name="T54" fmla="*/ 825 w 1046"/>
              <a:gd name="T55" fmla="*/ 399 h 408"/>
              <a:gd name="T56" fmla="*/ 845 w 1046"/>
              <a:gd name="T57" fmla="*/ 387 h 408"/>
              <a:gd name="T58" fmla="*/ 859 w 1046"/>
              <a:gd name="T59" fmla="*/ 375 h 408"/>
              <a:gd name="T60" fmla="*/ 890 w 1046"/>
              <a:gd name="T61" fmla="*/ 377 h 408"/>
              <a:gd name="T62" fmla="*/ 921 w 1046"/>
              <a:gd name="T63" fmla="*/ 377 h 408"/>
              <a:gd name="T64" fmla="*/ 950 w 1046"/>
              <a:gd name="T65" fmla="*/ 365 h 408"/>
              <a:gd name="T66" fmla="*/ 969 w 1046"/>
              <a:gd name="T67" fmla="*/ 351 h 408"/>
              <a:gd name="T68" fmla="*/ 984 w 1046"/>
              <a:gd name="T69" fmla="*/ 327 h 408"/>
              <a:gd name="T70" fmla="*/ 991 w 1046"/>
              <a:gd name="T71" fmla="*/ 308 h 408"/>
              <a:gd name="T72" fmla="*/ 1046 w 1046"/>
              <a:gd name="T73" fmla="*/ 300 h 408"/>
              <a:gd name="T74" fmla="*/ 1041 w 1046"/>
              <a:gd name="T75" fmla="*/ 286 h 408"/>
              <a:gd name="T76" fmla="*/ 1041 w 1046"/>
              <a:gd name="T77" fmla="*/ 284 h 408"/>
              <a:gd name="T78" fmla="*/ 1022 w 1046"/>
              <a:gd name="T79" fmla="*/ 279 h 408"/>
              <a:gd name="T80" fmla="*/ 1025 w 1046"/>
              <a:gd name="T81" fmla="*/ 207 h 408"/>
              <a:gd name="T82" fmla="*/ 1010 w 1046"/>
              <a:gd name="T83" fmla="*/ 192 h 408"/>
              <a:gd name="T84" fmla="*/ 1005 w 1046"/>
              <a:gd name="T85" fmla="*/ 183 h 408"/>
              <a:gd name="T86" fmla="*/ 998 w 1046"/>
              <a:gd name="T87" fmla="*/ 178 h 408"/>
              <a:gd name="T88" fmla="*/ 900 w 1046"/>
              <a:gd name="T89" fmla="*/ 166 h 408"/>
              <a:gd name="T90" fmla="*/ 909 w 1046"/>
              <a:gd name="T91" fmla="*/ 159 h 408"/>
              <a:gd name="T92" fmla="*/ 909 w 1046"/>
              <a:gd name="T93" fmla="*/ 135 h 408"/>
              <a:gd name="T94" fmla="*/ 902 w 1046"/>
              <a:gd name="T95" fmla="*/ 132 h 408"/>
              <a:gd name="T96" fmla="*/ 849 w 1046"/>
              <a:gd name="T97" fmla="*/ 128 h 408"/>
              <a:gd name="T98" fmla="*/ 758 w 1046"/>
              <a:gd name="T99" fmla="*/ 125 h 408"/>
              <a:gd name="T100" fmla="*/ 717 w 1046"/>
              <a:gd name="T101" fmla="*/ 39 h 408"/>
              <a:gd name="T102" fmla="*/ 465 w 1046"/>
              <a:gd name="T103" fmla="*/ 0 h 408"/>
              <a:gd name="T104" fmla="*/ 170 w 1046"/>
              <a:gd name="T105" fmla="*/ 0 h 408"/>
              <a:gd name="T106" fmla="*/ 139 w 1046"/>
              <a:gd name="T107" fmla="*/ 3 h 408"/>
              <a:gd name="T108" fmla="*/ 105 w 1046"/>
              <a:gd name="T109" fmla="*/ 3 h 408"/>
              <a:gd name="T110" fmla="*/ 62 w 1046"/>
              <a:gd name="T111" fmla="*/ 5 h 408"/>
              <a:gd name="T112" fmla="*/ 36 w 1046"/>
              <a:gd name="T113" fmla="*/ 8 h 408"/>
              <a:gd name="T114" fmla="*/ 26 w 1046"/>
              <a:gd name="T115" fmla="*/ 17 h 408"/>
              <a:gd name="T116" fmla="*/ 26 w 1046"/>
              <a:gd name="T117" fmla="*/ 15 h 408"/>
              <a:gd name="T118" fmla="*/ 19 w 1046"/>
              <a:gd name="T119" fmla="*/ 44 h 4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46"/>
              <a:gd name="T181" fmla="*/ 0 h 408"/>
              <a:gd name="T182" fmla="*/ 1046 w 1046"/>
              <a:gd name="T183" fmla="*/ 408 h 4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46" h="408">
                <a:moveTo>
                  <a:pt x="19" y="44"/>
                </a:moveTo>
                <a:lnTo>
                  <a:pt x="12" y="159"/>
                </a:lnTo>
                <a:lnTo>
                  <a:pt x="7" y="166"/>
                </a:lnTo>
                <a:lnTo>
                  <a:pt x="0" y="168"/>
                </a:lnTo>
                <a:lnTo>
                  <a:pt x="0" y="279"/>
                </a:lnTo>
                <a:lnTo>
                  <a:pt x="84" y="286"/>
                </a:lnTo>
                <a:lnTo>
                  <a:pt x="86" y="267"/>
                </a:lnTo>
                <a:lnTo>
                  <a:pt x="89" y="250"/>
                </a:lnTo>
                <a:lnTo>
                  <a:pt x="105" y="236"/>
                </a:lnTo>
                <a:lnTo>
                  <a:pt x="129" y="219"/>
                </a:lnTo>
                <a:lnTo>
                  <a:pt x="204" y="219"/>
                </a:lnTo>
                <a:lnTo>
                  <a:pt x="237" y="250"/>
                </a:lnTo>
                <a:lnTo>
                  <a:pt x="254" y="286"/>
                </a:lnTo>
                <a:lnTo>
                  <a:pt x="285" y="296"/>
                </a:lnTo>
                <a:lnTo>
                  <a:pt x="391" y="296"/>
                </a:lnTo>
                <a:lnTo>
                  <a:pt x="650" y="305"/>
                </a:lnTo>
                <a:lnTo>
                  <a:pt x="662" y="298"/>
                </a:lnTo>
                <a:lnTo>
                  <a:pt x="665" y="293"/>
                </a:lnTo>
                <a:lnTo>
                  <a:pt x="677" y="286"/>
                </a:lnTo>
                <a:lnTo>
                  <a:pt x="691" y="286"/>
                </a:lnTo>
                <a:lnTo>
                  <a:pt x="677" y="312"/>
                </a:lnTo>
                <a:lnTo>
                  <a:pt x="677" y="339"/>
                </a:lnTo>
                <a:lnTo>
                  <a:pt x="684" y="368"/>
                </a:lnTo>
                <a:lnTo>
                  <a:pt x="705" y="389"/>
                </a:lnTo>
                <a:lnTo>
                  <a:pt x="729" y="406"/>
                </a:lnTo>
                <a:lnTo>
                  <a:pt x="765" y="408"/>
                </a:lnTo>
                <a:lnTo>
                  <a:pt x="801" y="406"/>
                </a:lnTo>
                <a:lnTo>
                  <a:pt x="825" y="399"/>
                </a:lnTo>
                <a:lnTo>
                  <a:pt x="845" y="387"/>
                </a:lnTo>
                <a:lnTo>
                  <a:pt x="859" y="375"/>
                </a:lnTo>
                <a:lnTo>
                  <a:pt x="890" y="377"/>
                </a:lnTo>
                <a:lnTo>
                  <a:pt x="921" y="377"/>
                </a:lnTo>
                <a:lnTo>
                  <a:pt x="950" y="365"/>
                </a:lnTo>
                <a:lnTo>
                  <a:pt x="969" y="351"/>
                </a:lnTo>
                <a:lnTo>
                  <a:pt x="984" y="327"/>
                </a:lnTo>
                <a:lnTo>
                  <a:pt x="991" y="308"/>
                </a:lnTo>
                <a:lnTo>
                  <a:pt x="1046" y="300"/>
                </a:lnTo>
                <a:lnTo>
                  <a:pt x="1041" y="286"/>
                </a:lnTo>
                <a:lnTo>
                  <a:pt x="1041" y="284"/>
                </a:lnTo>
                <a:lnTo>
                  <a:pt x="1022" y="279"/>
                </a:lnTo>
                <a:lnTo>
                  <a:pt x="1025" y="207"/>
                </a:lnTo>
                <a:lnTo>
                  <a:pt x="1010" y="192"/>
                </a:lnTo>
                <a:lnTo>
                  <a:pt x="1005" y="183"/>
                </a:lnTo>
                <a:lnTo>
                  <a:pt x="998" y="178"/>
                </a:lnTo>
                <a:lnTo>
                  <a:pt x="900" y="166"/>
                </a:lnTo>
                <a:lnTo>
                  <a:pt x="909" y="159"/>
                </a:lnTo>
                <a:lnTo>
                  <a:pt x="909" y="135"/>
                </a:lnTo>
                <a:lnTo>
                  <a:pt x="902" y="132"/>
                </a:lnTo>
                <a:lnTo>
                  <a:pt x="849" y="128"/>
                </a:lnTo>
                <a:lnTo>
                  <a:pt x="758" y="125"/>
                </a:lnTo>
                <a:lnTo>
                  <a:pt x="717" y="39"/>
                </a:lnTo>
                <a:lnTo>
                  <a:pt x="465" y="0"/>
                </a:lnTo>
                <a:lnTo>
                  <a:pt x="170" y="0"/>
                </a:lnTo>
                <a:lnTo>
                  <a:pt x="139" y="3"/>
                </a:lnTo>
                <a:lnTo>
                  <a:pt x="105" y="3"/>
                </a:lnTo>
                <a:lnTo>
                  <a:pt x="62" y="5"/>
                </a:lnTo>
                <a:lnTo>
                  <a:pt x="36" y="8"/>
                </a:lnTo>
                <a:lnTo>
                  <a:pt x="26" y="17"/>
                </a:lnTo>
                <a:lnTo>
                  <a:pt x="26" y="15"/>
                </a:lnTo>
                <a:lnTo>
                  <a:pt x="19" y="44"/>
                </a:lnTo>
                <a:close/>
              </a:path>
            </a:pathLst>
          </a:custGeom>
          <a:solidFill>
            <a:srgbClr val="99CC00"/>
          </a:solidFill>
          <a:ln w="1270">
            <a:solidFill>
              <a:srgbClr val="FFFFFF"/>
            </a:solidFill>
            <a:round/>
            <a:headEnd/>
            <a:tailEnd/>
          </a:ln>
        </p:spPr>
        <p:txBody>
          <a:bodyPr/>
          <a:lstStyle/>
          <a:p>
            <a:endParaRPr lang="en-GB" dirty="0"/>
          </a:p>
        </p:txBody>
      </p:sp>
      <p:sp>
        <p:nvSpPr>
          <p:cNvPr id="10312" name="Freeform 118"/>
          <p:cNvSpPr>
            <a:spLocks noChangeAspect="1"/>
          </p:cNvSpPr>
          <p:nvPr/>
        </p:nvSpPr>
        <p:spPr bwMode="auto">
          <a:xfrm>
            <a:off x="6192838" y="4667250"/>
            <a:ext cx="30162" cy="19050"/>
          </a:xfrm>
          <a:custGeom>
            <a:avLst/>
            <a:gdLst>
              <a:gd name="T0" fmla="*/ 0 w 40"/>
              <a:gd name="T1" fmla="*/ 0 h 22"/>
              <a:gd name="T2" fmla="*/ 19 w 40"/>
              <a:gd name="T3" fmla="*/ 15 h 22"/>
              <a:gd name="T4" fmla="*/ 24 w 40"/>
              <a:gd name="T5" fmla="*/ 22 h 22"/>
              <a:gd name="T6" fmla="*/ 38 w 40"/>
              <a:gd name="T7" fmla="*/ 20 h 22"/>
              <a:gd name="T8" fmla="*/ 40 w 40"/>
              <a:gd name="T9" fmla="*/ 10 h 22"/>
              <a:gd name="T10" fmla="*/ 31 w 40"/>
              <a:gd name="T11" fmla="*/ 3 h 22"/>
              <a:gd name="T12" fmla="*/ 0 w 40"/>
              <a:gd name="T13" fmla="*/ 0 h 22"/>
              <a:gd name="T14" fmla="*/ 0 60000 65536"/>
              <a:gd name="T15" fmla="*/ 0 60000 65536"/>
              <a:gd name="T16" fmla="*/ 0 60000 65536"/>
              <a:gd name="T17" fmla="*/ 0 60000 65536"/>
              <a:gd name="T18" fmla="*/ 0 60000 65536"/>
              <a:gd name="T19" fmla="*/ 0 60000 65536"/>
              <a:gd name="T20" fmla="*/ 0 60000 65536"/>
              <a:gd name="T21" fmla="*/ 0 w 40"/>
              <a:gd name="T22" fmla="*/ 0 h 22"/>
              <a:gd name="T23" fmla="*/ 40 w 4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2">
                <a:moveTo>
                  <a:pt x="0" y="0"/>
                </a:moveTo>
                <a:lnTo>
                  <a:pt x="19" y="15"/>
                </a:lnTo>
                <a:lnTo>
                  <a:pt x="24" y="22"/>
                </a:lnTo>
                <a:lnTo>
                  <a:pt x="38" y="20"/>
                </a:lnTo>
                <a:lnTo>
                  <a:pt x="40" y="10"/>
                </a:lnTo>
                <a:lnTo>
                  <a:pt x="31" y="3"/>
                </a:lnTo>
                <a:lnTo>
                  <a:pt x="0" y="0"/>
                </a:lnTo>
                <a:close/>
              </a:path>
            </a:pathLst>
          </a:custGeom>
          <a:solidFill>
            <a:srgbClr val="FFFFFF"/>
          </a:solidFill>
          <a:ln w="1270">
            <a:solidFill>
              <a:srgbClr val="FFFFFF"/>
            </a:solidFill>
            <a:round/>
            <a:headEnd/>
            <a:tailEnd/>
          </a:ln>
        </p:spPr>
        <p:txBody>
          <a:bodyPr/>
          <a:lstStyle/>
          <a:p>
            <a:endParaRPr lang="en-GB" dirty="0"/>
          </a:p>
        </p:txBody>
      </p:sp>
      <p:sp>
        <p:nvSpPr>
          <p:cNvPr id="10313" name="Freeform 119"/>
          <p:cNvSpPr>
            <a:spLocks noChangeAspect="1"/>
          </p:cNvSpPr>
          <p:nvPr/>
        </p:nvSpPr>
        <p:spPr bwMode="auto">
          <a:xfrm>
            <a:off x="5981700" y="4484688"/>
            <a:ext cx="374650" cy="217487"/>
          </a:xfrm>
          <a:custGeom>
            <a:avLst/>
            <a:gdLst>
              <a:gd name="T0" fmla="*/ 199 w 487"/>
              <a:gd name="T1" fmla="*/ 36 h 240"/>
              <a:gd name="T2" fmla="*/ 202 w 487"/>
              <a:gd name="T3" fmla="*/ 158 h 240"/>
              <a:gd name="T4" fmla="*/ 182 w 487"/>
              <a:gd name="T5" fmla="*/ 158 h 240"/>
              <a:gd name="T6" fmla="*/ 190 w 487"/>
              <a:gd name="T7" fmla="*/ 175 h 240"/>
              <a:gd name="T8" fmla="*/ 0 w 487"/>
              <a:gd name="T9" fmla="*/ 221 h 240"/>
              <a:gd name="T10" fmla="*/ 17 w 487"/>
              <a:gd name="T11" fmla="*/ 240 h 240"/>
              <a:gd name="T12" fmla="*/ 34 w 487"/>
              <a:gd name="T13" fmla="*/ 240 h 240"/>
              <a:gd name="T14" fmla="*/ 43 w 487"/>
              <a:gd name="T15" fmla="*/ 230 h 240"/>
              <a:gd name="T16" fmla="*/ 197 w 487"/>
              <a:gd name="T17" fmla="*/ 199 h 240"/>
              <a:gd name="T18" fmla="*/ 259 w 487"/>
              <a:gd name="T19" fmla="*/ 199 h 240"/>
              <a:gd name="T20" fmla="*/ 442 w 487"/>
              <a:gd name="T21" fmla="*/ 223 h 240"/>
              <a:gd name="T22" fmla="*/ 454 w 487"/>
              <a:gd name="T23" fmla="*/ 235 h 240"/>
              <a:gd name="T24" fmla="*/ 478 w 487"/>
              <a:gd name="T25" fmla="*/ 240 h 240"/>
              <a:gd name="T26" fmla="*/ 487 w 487"/>
              <a:gd name="T27" fmla="*/ 223 h 240"/>
              <a:gd name="T28" fmla="*/ 262 w 487"/>
              <a:gd name="T29" fmla="*/ 170 h 240"/>
              <a:gd name="T30" fmla="*/ 269 w 487"/>
              <a:gd name="T31" fmla="*/ 156 h 240"/>
              <a:gd name="T32" fmla="*/ 252 w 487"/>
              <a:gd name="T33" fmla="*/ 151 h 240"/>
              <a:gd name="T34" fmla="*/ 254 w 487"/>
              <a:gd name="T35" fmla="*/ 5 h 240"/>
              <a:gd name="T36" fmla="*/ 252 w 487"/>
              <a:gd name="T37" fmla="*/ 0 h 240"/>
              <a:gd name="T38" fmla="*/ 199 w 487"/>
              <a:gd name="T39" fmla="*/ 36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240"/>
              <a:gd name="T62" fmla="*/ 487 w 487"/>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240">
                <a:moveTo>
                  <a:pt x="199" y="36"/>
                </a:moveTo>
                <a:lnTo>
                  <a:pt x="202" y="158"/>
                </a:lnTo>
                <a:lnTo>
                  <a:pt x="182" y="158"/>
                </a:lnTo>
                <a:lnTo>
                  <a:pt x="190" y="175"/>
                </a:lnTo>
                <a:lnTo>
                  <a:pt x="0" y="221"/>
                </a:lnTo>
                <a:lnTo>
                  <a:pt x="17" y="240"/>
                </a:lnTo>
                <a:lnTo>
                  <a:pt x="34" y="240"/>
                </a:lnTo>
                <a:lnTo>
                  <a:pt x="43" y="230"/>
                </a:lnTo>
                <a:lnTo>
                  <a:pt x="197" y="199"/>
                </a:lnTo>
                <a:lnTo>
                  <a:pt x="259" y="199"/>
                </a:lnTo>
                <a:lnTo>
                  <a:pt x="442" y="223"/>
                </a:lnTo>
                <a:lnTo>
                  <a:pt x="454" y="235"/>
                </a:lnTo>
                <a:lnTo>
                  <a:pt x="478" y="240"/>
                </a:lnTo>
                <a:lnTo>
                  <a:pt x="487" y="223"/>
                </a:lnTo>
                <a:lnTo>
                  <a:pt x="262" y="170"/>
                </a:lnTo>
                <a:lnTo>
                  <a:pt x="269" y="156"/>
                </a:lnTo>
                <a:lnTo>
                  <a:pt x="252" y="151"/>
                </a:lnTo>
                <a:lnTo>
                  <a:pt x="254" y="5"/>
                </a:lnTo>
                <a:lnTo>
                  <a:pt x="252" y="0"/>
                </a:lnTo>
                <a:lnTo>
                  <a:pt x="199" y="36"/>
                </a:lnTo>
                <a:close/>
              </a:path>
            </a:pathLst>
          </a:custGeom>
          <a:solidFill>
            <a:srgbClr val="FFFFFF"/>
          </a:solidFill>
          <a:ln w="1270">
            <a:solidFill>
              <a:srgbClr val="FFFFFF"/>
            </a:solidFill>
            <a:round/>
            <a:headEnd/>
            <a:tailEnd/>
          </a:ln>
        </p:spPr>
        <p:txBody>
          <a:bodyPr/>
          <a:lstStyle/>
          <a:p>
            <a:endParaRPr lang="en-GB" dirty="0"/>
          </a:p>
        </p:txBody>
      </p:sp>
      <p:sp>
        <p:nvSpPr>
          <p:cNvPr id="10314" name="Line 120"/>
          <p:cNvSpPr>
            <a:spLocks noChangeAspect="1" noChangeShapeType="1"/>
          </p:cNvSpPr>
          <p:nvPr/>
        </p:nvSpPr>
        <p:spPr bwMode="auto">
          <a:xfrm flipV="1">
            <a:off x="6503988" y="4405313"/>
            <a:ext cx="1587" cy="42862"/>
          </a:xfrm>
          <a:prstGeom prst="line">
            <a:avLst/>
          </a:prstGeom>
          <a:noFill/>
          <a:ln w="1270">
            <a:solidFill>
              <a:srgbClr val="000000"/>
            </a:solidFill>
            <a:round/>
            <a:headEnd/>
            <a:tailEnd/>
          </a:ln>
        </p:spPr>
        <p:txBody>
          <a:bodyPr/>
          <a:lstStyle/>
          <a:p>
            <a:endParaRPr lang="en-US" dirty="0"/>
          </a:p>
        </p:txBody>
      </p:sp>
      <p:sp>
        <p:nvSpPr>
          <p:cNvPr id="10315" name="Line 121"/>
          <p:cNvSpPr>
            <a:spLocks noChangeAspect="1" noChangeShapeType="1"/>
          </p:cNvSpPr>
          <p:nvPr/>
        </p:nvSpPr>
        <p:spPr bwMode="auto">
          <a:xfrm flipH="1">
            <a:off x="6472238" y="4405313"/>
            <a:ext cx="31750" cy="0"/>
          </a:xfrm>
          <a:prstGeom prst="line">
            <a:avLst/>
          </a:prstGeom>
          <a:noFill/>
          <a:ln w="1270">
            <a:solidFill>
              <a:srgbClr val="000000"/>
            </a:solidFill>
            <a:round/>
            <a:headEnd/>
            <a:tailEnd/>
          </a:ln>
        </p:spPr>
        <p:txBody>
          <a:bodyPr/>
          <a:lstStyle/>
          <a:p>
            <a:endParaRPr lang="en-US" dirty="0"/>
          </a:p>
        </p:txBody>
      </p:sp>
      <p:sp>
        <p:nvSpPr>
          <p:cNvPr id="10316" name="Line 122"/>
          <p:cNvSpPr>
            <a:spLocks noChangeAspect="1" noChangeShapeType="1"/>
          </p:cNvSpPr>
          <p:nvPr/>
        </p:nvSpPr>
        <p:spPr bwMode="auto">
          <a:xfrm>
            <a:off x="6469063" y="4405313"/>
            <a:ext cx="1587" cy="42862"/>
          </a:xfrm>
          <a:prstGeom prst="line">
            <a:avLst/>
          </a:prstGeom>
          <a:noFill/>
          <a:ln w="1270">
            <a:solidFill>
              <a:srgbClr val="000000"/>
            </a:solidFill>
            <a:round/>
            <a:headEnd/>
            <a:tailEnd/>
          </a:ln>
        </p:spPr>
        <p:txBody>
          <a:bodyPr/>
          <a:lstStyle/>
          <a:p>
            <a:endParaRPr lang="en-US" dirty="0"/>
          </a:p>
        </p:txBody>
      </p:sp>
      <p:sp>
        <p:nvSpPr>
          <p:cNvPr id="10317" name="Line 123"/>
          <p:cNvSpPr>
            <a:spLocks noChangeAspect="1" noChangeShapeType="1"/>
          </p:cNvSpPr>
          <p:nvPr/>
        </p:nvSpPr>
        <p:spPr bwMode="auto">
          <a:xfrm flipH="1">
            <a:off x="6475413" y="4448175"/>
            <a:ext cx="26987" cy="0"/>
          </a:xfrm>
          <a:prstGeom prst="line">
            <a:avLst/>
          </a:prstGeom>
          <a:noFill/>
          <a:ln w="1270">
            <a:solidFill>
              <a:srgbClr val="000000"/>
            </a:solidFill>
            <a:round/>
            <a:headEnd/>
            <a:tailEnd/>
          </a:ln>
        </p:spPr>
        <p:txBody>
          <a:bodyPr/>
          <a:lstStyle/>
          <a:p>
            <a:endParaRPr lang="en-US" dirty="0"/>
          </a:p>
        </p:txBody>
      </p:sp>
      <p:sp>
        <p:nvSpPr>
          <p:cNvPr id="10318" name="Line 124"/>
          <p:cNvSpPr>
            <a:spLocks noChangeAspect="1" noChangeShapeType="1"/>
          </p:cNvSpPr>
          <p:nvPr/>
        </p:nvSpPr>
        <p:spPr bwMode="auto">
          <a:xfrm>
            <a:off x="6608763" y="4508500"/>
            <a:ext cx="150812" cy="1588"/>
          </a:xfrm>
          <a:prstGeom prst="line">
            <a:avLst/>
          </a:prstGeom>
          <a:noFill/>
          <a:ln w="1270">
            <a:solidFill>
              <a:srgbClr val="000000"/>
            </a:solidFill>
            <a:round/>
            <a:headEnd/>
            <a:tailEnd/>
          </a:ln>
        </p:spPr>
        <p:txBody>
          <a:bodyPr/>
          <a:lstStyle/>
          <a:p>
            <a:endParaRPr lang="en-US" dirty="0"/>
          </a:p>
        </p:txBody>
      </p:sp>
      <p:sp>
        <p:nvSpPr>
          <p:cNvPr id="10319" name="Line 125"/>
          <p:cNvSpPr>
            <a:spLocks noChangeAspect="1" noChangeShapeType="1"/>
          </p:cNvSpPr>
          <p:nvPr/>
        </p:nvSpPr>
        <p:spPr bwMode="auto">
          <a:xfrm flipV="1">
            <a:off x="6764338" y="4508500"/>
            <a:ext cx="0" cy="92075"/>
          </a:xfrm>
          <a:prstGeom prst="line">
            <a:avLst/>
          </a:prstGeom>
          <a:noFill/>
          <a:ln w="1270">
            <a:solidFill>
              <a:srgbClr val="000000"/>
            </a:solidFill>
            <a:round/>
            <a:headEnd/>
            <a:tailEnd/>
          </a:ln>
        </p:spPr>
        <p:txBody>
          <a:bodyPr/>
          <a:lstStyle/>
          <a:p>
            <a:endParaRPr lang="en-US" dirty="0"/>
          </a:p>
        </p:txBody>
      </p:sp>
      <p:sp>
        <p:nvSpPr>
          <p:cNvPr id="10320" name="Line 126"/>
          <p:cNvSpPr>
            <a:spLocks noChangeAspect="1" noChangeShapeType="1"/>
          </p:cNvSpPr>
          <p:nvPr/>
        </p:nvSpPr>
        <p:spPr bwMode="auto">
          <a:xfrm flipH="1">
            <a:off x="6762750" y="4600575"/>
            <a:ext cx="1588" cy="0"/>
          </a:xfrm>
          <a:prstGeom prst="line">
            <a:avLst/>
          </a:prstGeom>
          <a:noFill/>
          <a:ln w="1270">
            <a:solidFill>
              <a:srgbClr val="000000"/>
            </a:solidFill>
            <a:round/>
            <a:headEnd/>
            <a:tailEnd/>
          </a:ln>
        </p:spPr>
        <p:txBody>
          <a:bodyPr/>
          <a:lstStyle/>
          <a:p>
            <a:endParaRPr lang="en-US" dirty="0"/>
          </a:p>
        </p:txBody>
      </p:sp>
      <p:sp>
        <p:nvSpPr>
          <p:cNvPr id="10321" name="Line 127"/>
          <p:cNvSpPr>
            <a:spLocks noChangeAspect="1" noChangeShapeType="1"/>
          </p:cNvSpPr>
          <p:nvPr/>
        </p:nvSpPr>
        <p:spPr bwMode="auto">
          <a:xfrm flipH="1" flipV="1">
            <a:off x="6608763" y="4597400"/>
            <a:ext cx="153987" cy="3175"/>
          </a:xfrm>
          <a:prstGeom prst="line">
            <a:avLst/>
          </a:prstGeom>
          <a:noFill/>
          <a:ln w="1270">
            <a:solidFill>
              <a:srgbClr val="000000"/>
            </a:solidFill>
            <a:round/>
            <a:headEnd/>
            <a:tailEnd/>
          </a:ln>
        </p:spPr>
        <p:txBody>
          <a:bodyPr/>
          <a:lstStyle/>
          <a:p>
            <a:endParaRPr lang="en-US" dirty="0"/>
          </a:p>
        </p:txBody>
      </p:sp>
      <p:sp>
        <p:nvSpPr>
          <p:cNvPr id="10322" name="Line 128"/>
          <p:cNvSpPr>
            <a:spLocks noChangeAspect="1" noChangeShapeType="1"/>
          </p:cNvSpPr>
          <p:nvPr/>
        </p:nvSpPr>
        <p:spPr bwMode="auto">
          <a:xfrm flipV="1">
            <a:off x="6608763" y="4506913"/>
            <a:ext cx="0" cy="90487"/>
          </a:xfrm>
          <a:prstGeom prst="line">
            <a:avLst/>
          </a:prstGeom>
          <a:noFill/>
          <a:ln w="1270">
            <a:solidFill>
              <a:srgbClr val="000000"/>
            </a:solidFill>
            <a:round/>
            <a:headEnd/>
            <a:tailEnd/>
          </a:ln>
        </p:spPr>
        <p:txBody>
          <a:bodyPr/>
          <a:lstStyle/>
          <a:p>
            <a:endParaRPr lang="en-US" dirty="0"/>
          </a:p>
        </p:txBody>
      </p:sp>
      <p:sp>
        <p:nvSpPr>
          <p:cNvPr id="10323" name="Line 129"/>
          <p:cNvSpPr>
            <a:spLocks noChangeAspect="1" noChangeShapeType="1"/>
          </p:cNvSpPr>
          <p:nvPr/>
        </p:nvSpPr>
        <p:spPr bwMode="auto">
          <a:xfrm>
            <a:off x="6632575" y="4465638"/>
            <a:ext cx="90488" cy="1587"/>
          </a:xfrm>
          <a:prstGeom prst="line">
            <a:avLst/>
          </a:prstGeom>
          <a:noFill/>
          <a:ln w="1270">
            <a:solidFill>
              <a:srgbClr val="000000"/>
            </a:solidFill>
            <a:round/>
            <a:headEnd/>
            <a:tailEnd/>
          </a:ln>
        </p:spPr>
        <p:txBody>
          <a:bodyPr/>
          <a:lstStyle/>
          <a:p>
            <a:endParaRPr lang="en-US" dirty="0"/>
          </a:p>
        </p:txBody>
      </p:sp>
      <p:sp>
        <p:nvSpPr>
          <p:cNvPr id="10324" name="Line 130"/>
          <p:cNvSpPr>
            <a:spLocks noChangeAspect="1" noChangeShapeType="1"/>
          </p:cNvSpPr>
          <p:nvPr/>
        </p:nvSpPr>
        <p:spPr bwMode="auto">
          <a:xfrm flipH="1">
            <a:off x="6723063" y="4437063"/>
            <a:ext cx="3175" cy="36512"/>
          </a:xfrm>
          <a:prstGeom prst="line">
            <a:avLst/>
          </a:prstGeom>
          <a:noFill/>
          <a:ln w="1270">
            <a:solidFill>
              <a:srgbClr val="000000"/>
            </a:solidFill>
            <a:round/>
            <a:headEnd/>
            <a:tailEnd/>
          </a:ln>
        </p:spPr>
        <p:txBody>
          <a:bodyPr/>
          <a:lstStyle/>
          <a:p>
            <a:endParaRPr lang="en-US" dirty="0"/>
          </a:p>
        </p:txBody>
      </p:sp>
      <p:sp>
        <p:nvSpPr>
          <p:cNvPr id="10325" name="Line 131"/>
          <p:cNvSpPr>
            <a:spLocks noChangeAspect="1" noChangeShapeType="1"/>
          </p:cNvSpPr>
          <p:nvPr/>
        </p:nvSpPr>
        <p:spPr bwMode="auto">
          <a:xfrm>
            <a:off x="6723063" y="4471988"/>
            <a:ext cx="17462" cy="1587"/>
          </a:xfrm>
          <a:prstGeom prst="line">
            <a:avLst/>
          </a:prstGeom>
          <a:noFill/>
          <a:ln w="1270">
            <a:solidFill>
              <a:srgbClr val="000000"/>
            </a:solidFill>
            <a:round/>
            <a:headEnd/>
            <a:tailEnd/>
          </a:ln>
        </p:spPr>
        <p:txBody>
          <a:bodyPr/>
          <a:lstStyle/>
          <a:p>
            <a:endParaRPr lang="en-US" dirty="0"/>
          </a:p>
        </p:txBody>
      </p:sp>
      <p:sp>
        <p:nvSpPr>
          <p:cNvPr id="10326" name="Line 132"/>
          <p:cNvSpPr>
            <a:spLocks noChangeAspect="1" noChangeShapeType="1"/>
          </p:cNvSpPr>
          <p:nvPr/>
        </p:nvSpPr>
        <p:spPr bwMode="auto">
          <a:xfrm flipV="1">
            <a:off x="6743700" y="4435475"/>
            <a:ext cx="1588" cy="34925"/>
          </a:xfrm>
          <a:prstGeom prst="line">
            <a:avLst/>
          </a:prstGeom>
          <a:noFill/>
          <a:ln w="1270">
            <a:solidFill>
              <a:srgbClr val="000000"/>
            </a:solidFill>
            <a:round/>
            <a:headEnd/>
            <a:tailEnd/>
          </a:ln>
        </p:spPr>
        <p:txBody>
          <a:bodyPr/>
          <a:lstStyle/>
          <a:p>
            <a:endParaRPr lang="en-US" dirty="0"/>
          </a:p>
        </p:txBody>
      </p:sp>
      <p:sp>
        <p:nvSpPr>
          <p:cNvPr id="10327" name="Line 133"/>
          <p:cNvSpPr>
            <a:spLocks noChangeAspect="1" noChangeShapeType="1"/>
          </p:cNvSpPr>
          <p:nvPr/>
        </p:nvSpPr>
        <p:spPr bwMode="auto">
          <a:xfrm flipH="1">
            <a:off x="6726238" y="4435475"/>
            <a:ext cx="19050" cy="0"/>
          </a:xfrm>
          <a:prstGeom prst="line">
            <a:avLst/>
          </a:prstGeom>
          <a:noFill/>
          <a:ln w="1270">
            <a:solidFill>
              <a:srgbClr val="000000"/>
            </a:solidFill>
            <a:round/>
            <a:headEnd/>
            <a:tailEnd/>
          </a:ln>
        </p:spPr>
        <p:txBody>
          <a:bodyPr/>
          <a:lstStyle/>
          <a:p>
            <a:endParaRPr lang="en-US" dirty="0"/>
          </a:p>
        </p:txBody>
      </p:sp>
      <p:sp>
        <p:nvSpPr>
          <p:cNvPr id="10328" name="Line 134"/>
          <p:cNvSpPr>
            <a:spLocks noChangeAspect="1" noChangeShapeType="1"/>
          </p:cNvSpPr>
          <p:nvPr/>
        </p:nvSpPr>
        <p:spPr bwMode="auto">
          <a:xfrm>
            <a:off x="6745288" y="4465638"/>
            <a:ext cx="7937" cy="1587"/>
          </a:xfrm>
          <a:prstGeom prst="line">
            <a:avLst/>
          </a:prstGeom>
          <a:noFill/>
          <a:ln w="1270">
            <a:solidFill>
              <a:srgbClr val="000000"/>
            </a:solidFill>
            <a:round/>
            <a:headEnd/>
            <a:tailEnd/>
          </a:ln>
        </p:spPr>
        <p:txBody>
          <a:bodyPr/>
          <a:lstStyle/>
          <a:p>
            <a:endParaRPr lang="en-US" dirty="0"/>
          </a:p>
        </p:txBody>
      </p:sp>
      <p:sp>
        <p:nvSpPr>
          <p:cNvPr id="10329" name="Line 135"/>
          <p:cNvSpPr>
            <a:spLocks noChangeAspect="1" noChangeShapeType="1"/>
          </p:cNvSpPr>
          <p:nvPr/>
        </p:nvSpPr>
        <p:spPr bwMode="auto">
          <a:xfrm flipH="1" flipV="1">
            <a:off x="6745288" y="4441825"/>
            <a:ext cx="7937" cy="22225"/>
          </a:xfrm>
          <a:prstGeom prst="line">
            <a:avLst/>
          </a:prstGeom>
          <a:noFill/>
          <a:ln w="1270">
            <a:solidFill>
              <a:srgbClr val="000000"/>
            </a:solidFill>
            <a:round/>
            <a:headEnd/>
            <a:tailEnd/>
          </a:ln>
        </p:spPr>
        <p:txBody>
          <a:bodyPr/>
          <a:lstStyle/>
          <a:p>
            <a:endParaRPr lang="en-US" dirty="0"/>
          </a:p>
        </p:txBody>
      </p:sp>
      <p:sp>
        <p:nvSpPr>
          <p:cNvPr id="10330" name="Freeform 136"/>
          <p:cNvSpPr>
            <a:spLocks noChangeAspect="1"/>
          </p:cNvSpPr>
          <p:nvPr/>
        </p:nvSpPr>
        <p:spPr bwMode="auto">
          <a:xfrm>
            <a:off x="6632575" y="4392613"/>
            <a:ext cx="111125" cy="73025"/>
          </a:xfrm>
          <a:custGeom>
            <a:avLst/>
            <a:gdLst>
              <a:gd name="T0" fmla="*/ 142 w 142"/>
              <a:gd name="T1" fmla="*/ 48 h 81"/>
              <a:gd name="T2" fmla="*/ 120 w 142"/>
              <a:gd name="T3" fmla="*/ 2 h 81"/>
              <a:gd name="T4" fmla="*/ 5 w 142"/>
              <a:gd name="T5" fmla="*/ 0 h 81"/>
              <a:gd name="T6" fmla="*/ 0 w 142"/>
              <a:gd name="T7" fmla="*/ 81 h 81"/>
              <a:gd name="T8" fmla="*/ 0 60000 65536"/>
              <a:gd name="T9" fmla="*/ 0 60000 65536"/>
              <a:gd name="T10" fmla="*/ 0 60000 65536"/>
              <a:gd name="T11" fmla="*/ 0 60000 65536"/>
              <a:gd name="T12" fmla="*/ 0 w 142"/>
              <a:gd name="T13" fmla="*/ 0 h 81"/>
              <a:gd name="T14" fmla="*/ 142 w 142"/>
              <a:gd name="T15" fmla="*/ 81 h 81"/>
            </a:gdLst>
            <a:ahLst/>
            <a:cxnLst>
              <a:cxn ang="T8">
                <a:pos x="T0" y="T1"/>
              </a:cxn>
              <a:cxn ang="T9">
                <a:pos x="T2" y="T3"/>
              </a:cxn>
              <a:cxn ang="T10">
                <a:pos x="T4" y="T5"/>
              </a:cxn>
              <a:cxn ang="T11">
                <a:pos x="T6" y="T7"/>
              </a:cxn>
            </a:cxnLst>
            <a:rect l="T12" t="T13" r="T14" b="T15"/>
            <a:pathLst>
              <a:path w="142" h="81">
                <a:moveTo>
                  <a:pt x="142" y="48"/>
                </a:moveTo>
                <a:lnTo>
                  <a:pt x="120" y="2"/>
                </a:lnTo>
                <a:lnTo>
                  <a:pt x="5" y="0"/>
                </a:lnTo>
                <a:lnTo>
                  <a:pt x="0" y="81"/>
                </a:lnTo>
              </a:path>
            </a:pathLst>
          </a:custGeom>
          <a:solidFill>
            <a:srgbClr val="808080"/>
          </a:solidFill>
          <a:ln w="1270">
            <a:solidFill>
              <a:srgbClr val="000000"/>
            </a:solidFill>
            <a:round/>
            <a:headEnd/>
            <a:tailEnd/>
          </a:ln>
        </p:spPr>
        <p:txBody>
          <a:bodyPr/>
          <a:lstStyle/>
          <a:p>
            <a:endParaRPr lang="en-GB" dirty="0"/>
          </a:p>
        </p:txBody>
      </p:sp>
      <p:sp>
        <p:nvSpPr>
          <p:cNvPr id="10331" name="Freeform 137"/>
          <p:cNvSpPr>
            <a:spLocks noChangeAspect="1"/>
          </p:cNvSpPr>
          <p:nvPr/>
        </p:nvSpPr>
        <p:spPr bwMode="auto">
          <a:xfrm>
            <a:off x="6745288" y="4387850"/>
            <a:ext cx="120650" cy="60325"/>
          </a:xfrm>
          <a:custGeom>
            <a:avLst/>
            <a:gdLst>
              <a:gd name="T0" fmla="*/ 156 w 156"/>
              <a:gd name="T1" fmla="*/ 67 h 67"/>
              <a:gd name="T2" fmla="*/ 125 w 156"/>
              <a:gd name="T3" fmla="*/ 5 h 67"/>
              <a:gd name="T4" fmla="*/ 0 w 156"/>
              <a:gd name="T5" fmla="*/ 0 h 67"/>
              <a:gd name="T6" fmla="*/ 32 w 156"/>
              <a:gd name="T7" fmla="*/ 67 h 67"/>
              <a:gd name="T8" fmla="*/ 156 w 156"/>
              <a:gd name="T9" fmla="*/ 67 h 67"/>
              <a:gd name="T10" fmla="*/ 0 60000 65536"/>
              <a:gd name="T11" fmla="*/ 0 60000 65536"/>
              <a:gd name="T12" fmla="*/ 0 60000 65536"/>
              <a:gd name="T13" fmla="*/ 0 60000 65536"/>
              <a:gd name="T14" fmla="*/ 0 60000 65536"/>
              <a:gd name="T15" fmla="*/ 0 w 156"/>
              <a:gd name="T16" fmla="*/ 0 h 67"/>
              <a:gd name="T17" fmla="*/ 156 w 156"/>
              <a:gd name="T18" fmla="*/ 67 h 67"/>
            </a:gdLst>
            <a:ahLst/>
            <a:cxnLst>
              <a:cxn ang="T10">
                <a:pos x="T0" y="T1"/>
              </a:cxn>
              <a:cxn ang="T11">
                <a:pos x="T2" y="T3"/>
              </a:cxn>
              <a:cxn ang="T12">
                <a:pos x="T4" y="T5"/>
              </a:cxn>
              <a:cxn ang="T13">
                <a:pos x="T6" y="T7"/>
              </a:cxn>
              <a:cxn ang="T14">
                <a:pos x="T8" y="T9"/>
              </a:cxn>
            </a:cxnLst>
            <a:rect l="T15" t="T16" r="T17" b="T18"/>
            <a:pathLst>
              <a:path w="156" h="67">
                <a:moveTo>
                  <a:pt x="156" y="67"/>
                </a:moveTo>
                <a:lnTo>
                  <a:pt x="125" y="5"/>
                </a:lnTo>
                <a:lnTo>
                  <a:pt x="0" y="0"/>
                </a:lnTo>
                <a:lnTo>
                  <a:pt x="32" y="67"/>
                </a:lnTo>
                <a:lnTo>
                  <a:pt x="156" y="67"/>
                </a:lnTo>
              </a:path>
            </a:pathLst>
          </a:custGeom>
          <a:solidFill>
            <a:srgbClr val="808080"/>
          </a:solidFill>
          <a:ln w="1270">
            <a:solidFill>
              <a:srgbClr val="000000"/>
            </a:solidFill>
            <a:round/>
            <a:headEnd/>
            <a:tailEnd/>
          </a:ln>
        </p:spPr>
        <p:txBody>
          <a:bodyPr/>
          <a:lstStyle/>
          <a:p>
            <a:endParaRPr lang="en-GB" dirty="0"/>
          </a:p>
        </p:txBody>
      </p:sp>
      <p:sp>
        <p:nvSpPr>
          <p:cNvPr id="10332" name="Freeform 138"/>
          <p:cNvSpPr>
            <a:spLocks noChangeAspect="1"/>
          </p:cNvSpPr>
          <p:nvPr/>
        </p:nvSpPr>
        <p:spPr bwMode="auto">
          <a:xfrm>
            <a:off x="6731000" y="4473575"/>
            <a:ext cx="41275" cy="23813"/>
          </a:xfrm>
          <a:custGeom>
            <a:avLst/>
            <a:gdLst>
              <a:gd name="T0" fmla="*/ 0 w 53"/>
              <a:gd name="T1" fmla="*/ 0 h 26"/>
              <a:gd name="T2" fmla="*/ 5 w 53"/>
              <a:gd name="T3" fmla="*/ 7 h 26"/>
              <a:gd name="T4" fmla="*/ 36 w 53"/>
              <a:gd name="T5" fmla="*/ 12 h 26"/>
              <a:gd name="T6" fmla="*/ 39 w 53"/>
              <a:gd name="T7" fmla="*/ 24 h 26"/>
              <a:gd name="T8" fmla="*/ 51 w 53"/>
              <a:gd name="T9" fmla="*/ 26 h 26"/>
              <a:gd name="T10" fmla="*/ 53 w 53"/>
              <a:gd name="T11" fmla="*/ 12 h 26"/>
              <a:gd name="T12" fmla="*/ 43 w 53"/>
              <a:gd name="T13" fmla="*/ 0 h 26"/>
              <a:gd name="T14" fmla="*/ 10 w 53"/>
              <a:gd name="T15" fmla="*/ 2 h 26"/>
              <a:gd name="T16" fmla="*/ 7 w 53"/>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26"/>
              <a:gd name="T29" fmla="*/ 53 w 5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26">
                <a:moveTo>
                  <a:pt x="0" y="0"/>
                </a:moveTo>
                <a:lnTo>
                  <a:pt x="5" y="7"/>
                </a:lnTo>
                <a:lnTo>
                  <a:pt x="36" y="12"/>
                </a:lnTo>
                <a:lnTo>
                  <a:pt x="39" y="24"/>
                </a:lnTo>
                <a:lnTo>
                  <a:pt x="51" y="26"/>
                </a:lnTo>
                <a:lnTo>
                  <a:pt x="53" y="12"/>
                </a:lnTo>
                <a:lnTo>
                  <a:pt x="43" y="0"/>
                </a:lnTo>
                <a:lnTo>
                  <a:pt x="10" y="2"/>
                </a:lnTo>
                <a:lnTo>
                  <a:pt x="7" y="0"/>
                </a:lnTo>
              </a:path>
            </a:pathLst>
          </a:custGeom>
          <a:noFill/>
          <a:ln w="1270">
            <a:solidFill>
              <a:srgbClr val="000000"/>
            </a:solidFill>
            <a:round/>
            <a:headEnd/>
            <a:tailEnd/>
          </a:ln>
        </p:spPr>
        <p:txBody>
          <a:bodyPr/>
          <a:lstStyle/>
          <a:p>
            <a:endParaRPr lang="en-GB" dirty="0"/>
          </a:p>
        </p:txBody>
      </p:sp>
      <p:sp>
        <p:nvSpPr>
          <p:cNvPr id="10333" name="Line 139"/>
          <p:cNvSpPr>
            <a:spLocks noChangeAspect="1" noChangeShapeType="1"/>
          </p:cNvSpPr>
          <p:nvPr/>
        </p:nvSpPr>
        <p:spPr bwMode="auto">
          <a:xfrm>
            <a:off x="6735763" y="4389438"/>
            <a:ext cx="41275" cy="90487"/>
          </a:xfrm>
          <a:prstGeom prst="line">
            <a:avLst/>
          </a:prstGeom>
          <a:noFill/>
          <a:ln w="1270">
            <a:solidFill>
              <a:srgbClr val="000000"/>
            </a:solidFill>
            <a:round/>
            <a:headEnd/>
            <a:tailEnd/>
          </a:ln>
        </p:spPr>
        <p:txBody>
          <a:bodyPr/>
          <a:lstStyle/>
          <a:p>
            <a:endParaRPr lang="en-US" dirty="0"/>
          </a:p>
        </p:txBody>
      </p:sp>
      <p:sp>
        <p:nvSpPr>
          <p:cNvPr id="10334" name="Freeform 140"/>
          <p:cNvSpPr>
            <a:spLocks noChangeAspect="1"/>
          </p:cNvSpPr>
          <p:nvPr/>
        </p:nvSpPr>
        <p:spPr bwMode="auto">
          <a:xfrm>
            <a:off x="6626225" y="4384675"/>
            <a:ext cx="107950" cy="95250"/>
          </a:xfrm>
          <a:custGeom>
            <a:avLst/>
            <a:gdLst>
              <a:gd name="T0" fmla="*/ 140 w 140"/>
              <a:gd name="T1" fmla="*/ 3 h 106"/>
              <a:gd name="T2" fmla="*/ 8 w 140"/>
              <a:gd name="T3" fmla="*/ 0 h 106"/>
              <a:gd name="T4" fmla="*/ 0 w 140"/>
              <a:gd name="T5" fmla="*/ 106 h 106"/>
              <a:gd name="T6" fmla="*/ 0 60000 65536"/>
              <a:gd name="T7" fmla="*/ 0 60000 65536"/>
              <a:gd name="T8" fmla="*/ 0 60000 65536"/>
              <a:gd name="T9" fmla="*/ 0 w 140"/>
              <a:gd name="T10" fmla="*/ 0 h 106"/>
              <a:gd name="T11" fmla="*/ 140 w 140"/>
              <a:gd name="T12" fmla="*/ 106 h 106"/>
            </a:gdLst>
            <a:ahLst/>
            <a:cxnLst>
              <a:cxn ang="T6">
                <a:pos x="T0" y="T1"/>
              </a:cxn>
              <a:cxn ang="T7">
                <a:pos x="T2" y="T3"/>
              </a:cxn>
              <a:cxn ang="T8">
                <a:pos x="T4" y="T5"/>
              </a:cxn>
            </a:cxnLst>
            <a:rect l="T9" t="T10" r="T11" b="T12"/>
            <a:pathLst>
              <a:path w="140" h="106">
                <a:moveTo>
                  <a:pt x="140" y="3"/>
                </a:moveTo>
                <a:lnTo>
                  <a:pt x="8" y="0"/>
                </a:lnTo>
                <a:lnTo>
                  <a:pt x="0" y="106"/>
                </a:lnTo>
              </a:path>
            </a:pathLst>
          </a:custGeom>
          <a:noFill/>
          <a:ln w="1270">
            <a:solidFill>
              <a:srgbClr val="000000"/>
            </a:solidFill>
            <a:round/>
            <a:headEnd/>
            <a:tailEnd/>
          </a:ln>
        </p:spPr>
        <p:txBody>
          <a:bodyPr/>
          <a:lstStyle/>
          <a:p>
            <a:endParaRPr lang="en-GB" dirty="0"/>
          </a:p>
        </p:txBody>
      </p:sp>
      <p:sp>
        <p:nvSpPr>
          <p:cNvPr id="10335" name="Freeform 141"/>
          <p:cNvSpPr>
            <a:spLocks noChangeAspect="1"/>
          </p:cNvSpPr>
          <p:nvPr/>
        </p:nvSpPr>
        <p:spPr bwMode="auto">
          <a:xfrm>
            <a:off x="6854825" y="4454525"/>
            <a:ext cx="139700" cy="36513"/>
          </a:xfrm>
          <a:custGeom>
            <a:avLst/>
            <a:gdLst>
              <a:gd name="T0" fmla="*/ 16 w 184"/>
              <a:gd name="T1" fmla="*/ 0 h 41"/>
              <a:gd name="T2" fmla="*/ 175 w 184"/>
              <a:gd name="T3" fmla="*/ 5 h 41"/>
              <a:gd name="T4" fmla="*/ 184 w 184"/>
              <a:gd name="T5" fmla="*/ 10 h 41"/>
              <a:gd name="T6" fmla="*/ 184 w 184"/>
              <a:gd name="T7" fmla="*/ 39 h 41"/>
              <a:gd name="T8" fmla="*/ 175 w 184"/>
              <a:gd name="T9" fmla="*/ 41 h 41"/>
              <a:gd name="T10" fmla="*/ 9 w 184"/>
              <a:gd name="T11" fmla="*/ 34 h 41"/>
              <a:gd name="T12" fmla="*/ 0 w 184"/>
              <a:gd name="T13" fmla="*/ 29 h 41"/>
              <a:gd name="T14" fmla="*/ 2 w 184"/>
              <a:gd name="T15" fmla="*/ 3 h 41"/>
              <a:gd name="T16" fmla="*/ 9 w 184"/>
              <a:gd name="T17" fmla="*/ 0 h 41"/>
              <a:gd name="T18" fmla="*/ 19 w 184"/>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41"/>
              <a:gd name="T32" fmla="*/ 184 w 184"/>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41">
                <a:moveTo>
                  <a:pt x="16" y="0"/>
                </a:moveTo>
                <a:lnTo>
                  <a:pt x="175" y="5"/>
                </a:lnTo>
                <a:lnTo>
                  <a:pt x="184" y="10"/>
                </a:lnTo>
                <a:lnTo>
                  <a:pt x="184" y="39"/>
                </a:lnTo>
                <a:lnTo>
                  <a:pt x="175" y="41"/>
                </a:lnTo>
                <a:lnTo>
                  <a:pt x="9" y="34"/>
                </a:lnTo>
                <a:lnTo>
                  <a:pt x="0" y="29"/>
                </a:lnTo>
                <a:lnTo>
                  <a:pt x="2" y="3"/>
                </a:lnTo>
                <a:lnTo>
                  <a:pt x="9" y="0"/>
                </a:lnTo>
                <a:lnTo>
                  <a:pt x="19" y="0"/>
                </a:lnTo>
              </a:path>
            </a:pathLst>
          </a:custGeom>
          <a:noFill/>
          <a:ln w="1270">
            <a:solidFill>
              <a:srgbClr val="000000"/>
            </a:solidFill>
            <a:round/>
            <a:headEnd/>
            <a:tailEnd/>
          </a:ln>
        </p:spPr>
        <p:txBody>
          <a:bodyPr/>
          <a:lstStyle/>
          <a:p>
            <a:endParaRPr lang="en-GB" dirty="0"/>
          </a:p>
        </p:txBody>
      </p:sp>
      <p:sp>
        <p:nvSpPr>
          <p:cNvPr id="10336" name="Freeform 142"/>
          <p:cNvSpPr>
            <a:spLocks noChangeAspect="1"/>
          </p:cNvSpPr>
          <p:nvPr/>
        </p:nvSpPr>
        <p:spPr bwMode="auto">
          <a:xfrm>
            <a:off x="6865938" y="4457700"/>
            <a:ext cx="122237" cy="3175"/>
          </a:xfrm>
          <a:custGeom>
            <a:avLst/>
            <a:gdLst>
              <a:gd name="T0" fmla="*/ 0 w 159"/>
              <a:gd name="T1" fmla="*/ 0 h 4"/>
              <a:gd name="T2" fmla="*/ 58 w 159"/>
              <a:gd name="T3" fmla="*/ 4 h 4"/>
              <a:gd name="T4" fmla="*/ 104 w 159"/>
              <a:gd name="T5" fmla="*/ 4 h 4"/>
              <a:gd name="T6" fmla="*/ 159 w 159"/>
              <a:gd name="T7" fmla="*/ 4 h 4"/>
              <a:gd name="T8" fmla="*/ 0 60000 65536"/>
              <a:gd name="T9" fmla="*/ 0 60000 65536"/>
              <a:gd name="T10" fmla="*/ 0 60000 65536"/>
              <a:gd name="T11" fmla="*/ 0 60000 65536"/>
              <a:gd name="T12" fmla="*/ 0 w 159"/>
              <a:gd name="T13" fmla="*/ 0 h 4"/>
              <a:gd name="T14" fmla="*/ 159 w 159"/>
              <a:gd name="T15" fmla="*/ 4 h 4"/>
            </a:gdLst>
            <a:ahLst/>
            <a:cxnLst>
              <a:cxn ang="T8">
                <a:pos x="T0" y="T1"/>
              </a:cxn>
              <a:cxn ang="T9">
                <a:pos x="T2" y="T3"/>
              </a:cxn>
              <a:cxn ang="T10">
                <a:pos x="T4" y="T5"/>
              </a:cxn>
              <a:cxn ang="T11">
                <a:pos x="T6" y="T7"/>
              </a:cxn>
            </a:cxnLst>
            <a:rect l="T12" t="T13" r="T14" b="T15"/>
            <a:pathLst>
              <a:path w="159" h="4">
                <a:moveTo>
                  <a:pt x="0" y="0"/>
                </a:moveTo>
                <a:lnTo>
                  <a:pt x="58" y="4"/>
                </a:lnTo>
                <a:lnTo>
                  <a:pt x="104" y="4"/>
                </a:lnTo>
                <a:lnTo>
                  <a:pt x="159" y="4"/>
                </a:lnTo>
              </a:path>
            </a:pathLst>
          </a:custGeom>
          <a:noFill/>
          <a:ln w="1270">
            <a:solidFill>
              <a:srgbClr val="000000"/>
            </a:solidFill>
            <a:round/>
            <a:headEnd/>
            <a:tailEnd/>
          </a:ln>
        </p:spPr>
        <p:txBody>
          <a:bodyPr/>
          <a:lstStyle/>
          <a:p>
            <a:endParaRPr lang="en-GB" dirty="0"/>
          </a:p>
        </p:txBody>
      </p:sp>
      <p:sp>
        <p:nvSpPr>
          <p:cNvPr id="10337" name="Line 143"/>
          <p:cNvSpPr>
            <a:spLocks noChangeAspect="1" noChangeShapeType="1"/>
          </p:cNvSpPr>
          <p:nvPr/>
        </p:nvSpPr>
        <p:spPr bwMode="auto">
          <a:xfrm flipH="1" flipV="1">
            <a:off x="6764338" y="4500563"/>
            <a:ext cx="201612" cy="3175"/>
          </a:xfrm>
          <a:prstGeom prst="line">
            <a:avLst/>
          </a:prstGeom>
          <a:noFill/>
          <a:ln w="1270">
            <a:solidFill>
              <a:srgbClr val="000000"/>
            </a:solidFill>
            <a:round/>
            <a:headEnd/>
            <a:tailEnd/>
          </a:ln>
        </p:spPr>
        <p:txBody>
          <a:bodyPr/>
          <a:lstStyle/>
          <a:p>
            <a:endParaRPr lang="en-US" dirty="0"/>
          </a:p>
        </p:txBody>
      </p:sp>
      <p:sp>
        <p:nvSpPr>
          <p:cNvPr id="10338" name="Freeform 144"/>
          <p:cNvSpPr>
            <a:spLocks noChangeAspect="1"/>
          </p:cNvSpPr>
          <p:nvPr/>
        </p:nvSpPr>
        <p:spPr bwMode="auto">
          <a:xfrm>
            <a:off x="6762750" y="4511675"/>
            <a:ext cx="196850" cy="103188"/>
          </a:xfrm>
          <a:custGeom>
            <a:avLst/>
            <a:gdLst>
              <a:gd name="T0" fmla="*/ 38 w 257"/>
              <a:gd name="T1" fmla="*/ 115 h 115"/>
              <a:gd name="T2" fmla="*/ 55 w 257"/>
              <a:gd name="T3" fmla="*/ 110 h 115"/>
              <a:gd name="T4" fmla="*/ 58 w 257"/>
              <a:gd name="T5" fmla="*/ 91 h 115"/>
              <a:gd name="T6" fmla="*/ 70 w 257"/>
              <a:gd name="T7" fmla="*/ 60 h 115"/>
              <a:gd name="T8" fmla="*/ 86 w 257"/>
              <a:gd name="T9" fmla="*/ 48 h 115"/>
              <a:gd name="T10" fmla="*/ 118 w 257"/>
              <a:gd name="T11" fmla="*/ 40 h 115"/>
              <a:gd name="T12" fmla="*/ 149 w 257"/>
              <a:gd name="T13" fmla="*/ 38 h 115"/>
              <a:gd name="T14" fmla="*/ 202 w 257"/>
              <a:gd name="T15" fmla="*/ 48 h 115"/>
              <a:gd name="T16" fmla="*/ 218 w 257"/>
              <a:gd name="T17" fmla="*/ 57 h 115"/>
              <a:gd name="T18" fmla="*/ 233 w 257"/>
              <a:gd name="T19" fmla="*/ 76 h 115"/>
              <a:gd name="T20" fmla="*/ 238 w 257"/>
              <a:gd name="T21" fmla="*/ 91 h 115"/>
              <a:gd name="T22" fmla="*/ 245 w 257"/>
              <a:gd name="T23" fmla="*/ 98 h 115"/>
              <a:gd name="T24" fmla="*/ 257 w 257"/>
              <a:gd name="T25" fmla="*/ 98 h 115"/>
              <a:gd name="T26" fmla="*/ 257 w 257"/>
              <a:gd name="T27" fmla="*/ 19 h 115"/>
              <a:gd name="T28" fmla="*/ 254 w 257"/>
              <a:gd name="T29" fmla="*/ 9 h 115"/>
              <a:gd name="T30" fmla="*/ 245 w 257"/>
              <a:gd name="T31" fmla="*/ 4 h 115"/>
              <a:gd name="T32" fmla="*/ 0 w 257"/>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7"/>
              <a:gd name="T52" fmla="*/ 0 h 115"/>
              <a:gd name="T53" fmla="*/ 257 w 257"/>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7" h="115">
                <a:moveTo>
                  <a:pt x="38" y="115"/>
                </a:moveTo>
                <a:lnTo>
                  <a:pt x="55" y="110"/>
                </a:lnTo>
                <a:lnTo>
                  <a:pt x="58" y="91"/>
                </a:lnTo>
                <a:lnTo>
                  <a:pt x="70" y="60"/>
                </a:lnTo>
                <a:lnTo>
                  <a:pt x="86" y="48"/>
                </a:lnTo>
                <a:lnTo>
                  <a:pt x="118" y="40"/>
                </a:lnTo>
                <a:lnTo>
                  <a:pt x="149" y="38"/>
                </a:lnTo>
                <a:lnTo>
                  <a:pt x="202" y="48"/>
                </a:lnTo>
                <a:lnTo>
                  <a:pt x="218" y="57"/>
                </a:lnTo>
                <a:lnTo>
                  <a:pt x="233" y="76"/>
                </a:lnTo>
                <a:lnTo>
                  <a:pt x="238" y="91"/>
                </a:lnTo>
                <a:lnTo>
                  <a:pt x="245" y="98"/>
                </a:lnTo>
                <a:lnTo>
                  <a:pt x="257" y="98"/>
                </a:lnTo>
                <a:lnTo>
                  <a:pt x="257" y="19"/>
                </a:lnTo>
                <a:lnTo>
                  <a:pt x="254" y="9"/>
                </a:lnTo>
                <a:lnTo>
                  <a:pt x="245" y="4"/>
                </a:lnTo>
                <a:lnTo>
                  <a:pt x="0" y="0"/>
                </a:lnTo>
              </a:path>
            </a:pathLst>
          </a:custGeom>
          <a:noFill/>
          <a:ln w="1270">
            <a:solidFill>
              <a:srgbClr val="000000"/>
            </a:solidFill>
            <a:round/>
            <a:headEnd/>
            <a:tailEnd/>
          </a:ln>
        </p:spPr>
        <p:txBody>
          <a:bodyPr/>
          <a:lstStyle/>
          <a:p>
            <a:endParaRPr lang="en-GB" dirty="0"/>
          </a:p>
        </p:txBody>
      </p:sp>
      <p:sp>
        <p:nvSpPr>
          <p:cNvPr id="10339" name="Freeform 145"/>
          <p:cNvSpPr>
            <a:spLocks noChangeAspect="1"/>
          </p:cNvSpPr>
          <p:nvPr/>
        </p:nvSpPr>
        <p:spPr bwMode="auto">
          <a:xfrm>
            <a:off x="6777038" y="4479925"/>
            <a:ext cx="79375" cy="4763"/>
          </a:xfrm>
          <a:custGeom>
            <a:avLst/>
            <a:gdLst>
              <a:gd name="T0" fmla="*/ 0 w 103"/>
              <a:gd name="T1" fmla="*/ 0 h 5"/>
              <a:gd name="T2" fmla="*/ 2 w 103"/>
              <a:gd name="T3" fmla="*/ 5 h 5"/>
              <a:gd name="T4" fmla="*/ 103 w 103"/>
              <a:gd name="T5" fmla="*/ 0 h 5"/>
              <a:gd name="T6" fmla="*/ 0 60000 65536"/>
              <a:gd name="T7" fmla="*/ 0 60000 65536"/>
              <a:gd name="T8" fmla="*/ 0 60000 65536"/>
              <a:gd name="T9" fmla="*/ 0 w 103"/>
              <a:gd name="T10" fmla="*/ 0 h 5"/>
              <a:gd name="T11" fmla="*/ 103 w 103"/>
              <a:gd name="T12" fmla="*/ 5 h 5"/>
            </a:gdLst>
            <a:ahLst/>
            <a:cxnLst>
              <a:cxn ang="T6">
                <a:pos x="T0" y="T1"/>
              </a:cxn>
              <a:cxn ang="T7">
                <a:pos x="T2" y="T3"/>
              </a:cxn>
              <a:cxn ang="T8">
                <a:pos x="T4" y="T5"/>
              </a:cxn>
            </a:cxnLst>
            <a:rect l="T9" t="T10" r="T11" b="T12"/>
            <a:pathLst>
              <a:path w="103" h="5">
                <a:moveTo>
                  <a:pt x="0" y="0"/>
                </a:moveTo>
                <a:lnTo>
                  <a:pt x="2" y="5"/>
                </a:lnTo>
                <a:lnTo>
                  <a:pt x="103" y="0"/>
                </a:lnTo>
              </a:path>
            </a:pathLst>
          </a:custGeom>
          <a:noFill/>
          <a:ln w="1270">
            <a:solidFill>
              <a:srgbClr val="000000"/>
            </a:solidFill>
            <a:round/>
            <a:headEnd/>
            <a:tailEnd/>
          </a:ln>
        </p:spPr>
        <p:txBody>
          <a:bodyPr/>
          <a:lstStyle/>
          <a:p>
            <a:endParaRPr lang="en-GB" dirty="0"/>
          </a:p>
        </p:txBody>
      </p:sp>
      <p:sp>
        <p:nvSpPr>
          <p:cNvPr id="10340" name="Freeform 146"/>
          <p:cNvSpPr>
            <a:spLocks noChangeAspect="1"/>
          </p:cNvSpPr>
          <p:nvPr/>
        </p:nvSpPr>
        <p:spPr bwMode="auto">
          <a:xfrm>
            <a:off x="6777038" y="4457700"/>
            <a:ext cx="77787" cy="15875"/>
          </a:xfrm>
          <a:custGeom>
            <a:avLst/>
            <a:gdLst>
              <a:gd name="T0" fmla="*/ 0 w 101"/>
              <a:gd name="T1" fmla="*/ 0 h 19"/>
              <a:gd name="T2" fmla="*/ 9 w 101"/>
              <a:gd name="T3" fmla="*/ 19 h 19"/>
              <a:gd name="T4" fmla="*/ 101 w 101"/>
              <a:gd name="T5" fmla="*/ 16 h 19"/>
              <a:gd name="T6" fmla="*/ 0 60000 65536"/>
              <a:gd name="T7" fmla="*/ 0 60000 65536"/>
              <a:gd name="T8" fmla="*/ 0 60000 65536"/>
              <a:gd name="T9" fmla="*/ 0 w 101"/>
              <a:gd name="T10" fmla="*/ 0 h 19"/>
              <a:gd name="T11" fmla="*/ 101 w 101"/>
              <a:gd name="T12" fmla="*/ 19 h 19"/>
            </a:gdLst>
            <a:ahLst/>
            <a:cxnLst>
              <a:cxn ang="T6">
                <a:pos x="T0" y="T1"/>
              </a:cxn>
              <a:cxn ang="T7">
                <a:pos x="T2" y="T3"/>
              </a:cxn>
              <a:cxn ang="T8">
                <a:pos x="T4" y="T5"/>
              </a:cxn>
            </a:cxnLst>
            <a:rect l="T9" t="T10" r="T11" b="T12"/>
            <a:pathLst>
              <a:path w="101" h="19">
                <a:moveTo>
                  <a:pt x="0" y="0"/>
                </a:moveTo>
                <a:lnTo>
                  <a:pt x="9" y="19"/>
                </a:lnTo>
                <a:lnTo>
                  <a:pt x="101" y="16"/>
                </a:lnTo>
              </a:path>
            </a:pathLst>
          </a:custGeom>
          <a:noFill/>
          <a:ln w="1270">
            <a:solidFill>
              <a:srgbClr val="000000"/>
            </a:solidFill>
            <a:round/>
            <a:headEnd/>
            <a:tailEnd/>
          </a:ln>
        </p:spPr>
        <p:txBody>
          <a:bodyPr/>
          <a:lstStyle/>
          <a:p>
            <a:endParaRPr lang="en-GB" dirty="0"/>
          </a:p>
        </p:txBody>
      </p:sp>
      <p:sp>
        <p:nvSpPr>
          <p:cNvPr id="10341" name="Line 147"/>
          <p:cNvSpPr>
            <a:spLocks noChangeAspect="1" noChangeShapeType="1"/>
          </p:cNvSpPr>
          <p:nvPr/>
        </p:nvSpPr>
        <p:spPr bwMode="auto">
          <a:xfrm>
            <a:off x="6777038" y="4457700"/>
            <a:ext cx="79375" cy="0"/>
          </a:xfrm>
          <a:prstGeom prst="line">
            <a:avLst/>
          </a:prstGeom>
          <a:noFill/>
          <a:ln w="1270">
            <a:solidFill>
              <a:srgbClr val="000000"/>
            </a:solidFill>
            <a:round/>
            <a:headEnd/>
            <a:tailEnd/>
          </a:ln>
        </p:spPr>
        <p:txBody>
          <a:bodyPr/>
          <a:lstStyle/>
          <a:p>
            <a:endParaRPr lang="en-US" dirty="0"/>
          </a:p>
        </p:txBody>
      </p:sp>
      <p:sp>
        <p:nvSpPr>
          <p:cNvPr id="10342" name="Line 148"/>
          <p:cNvSpPr>
            <a:spLocks noChangeAspect="1" noChangeShapeType="1"/>
          </p:cNvSpPr>
          <p:nvPr/>
        </p:nvSpPr>
        <p:spPr bwMode="auto">
          <a:xfrm>
            <a:off x="6854825" y="4392613"/>
            <a:ext cx="23813" cy="60325"/>
          </a:xfrm>
          <a:prstGeom prst="line">
            <a:avLst/>
          </a:prstGeom>
          <a:noFill/>
          <a:ln w="1270">
            <a:solidFill>
              <a:srgbClr val="000000"/>
            </a:solidFill>
            <a:round/>
            <a:headEnd/>
            <a:tailEnd/>
          </a:ln>
        </p:spPr>
        <p:txBody>
          <a:bodyPr/>
          <a:lstStyle/>
          <a:p>
            <a:endParaRPr lang="en-US" dirty="0"/>
          </a:p>
        </p:txBody>
      </p:sp>
      <p:sp>
        <p:nvSpPr>
          <p:cNvPr id="10343" name="Freeform 149"/>
          <p:cNvSpPr>
            <a:spLocks noChangeAspect="1"/>
          </p:cNvSpPr>
          <p:nvPr/>
        </p:nvSpPr>
        <p:spPr bwMode="auto">
          <a:xfrm>
            <a:off x="6950075" y="4491038"/>
            <a:ext cx="119063" cy="26987"/>
          </a:xfrm>
          <a:custGeom>
            <a:avLst/>
            <a:gdLst>
              <a:gd name="T0" fmla="*/ 53 w 156"/>
              <a:gd name="T1" fmla="*/ 0 h 29"/>
              <a:gd name="T2" fmla="*/ 120 w 156"/>
              <a:gd name="T3" fmla="*/ 5 h 29"/>
              <a:gd name="T4" fmla="*/ 152 w 156"/>
              <a:gd name="T5" fmla="*/ 12 h 29"/>
              <a:gd name="T6" fmla="*/ 156 w 156"/>
              <a:gd name="T7" fmla="*/ 26 h 29"/>
              <a:gd name="T8" fmla="*/ 53 w 156"/>
              <a:gd name="T9" fmla="*/ 29 h 29"/>
              <a:gd name="T10" fmla="*/ 48 w 156"/>
              <a:gd name="T11" fmla="*/ 19 h 29"/>
              <a:gd name="T12" fmla="*/ 36 w 156"/>
              <a:gd name="T13" fmla="*/ 14 h 29"/>
              <a:gd name="T14" fmla="*/ 22 w 156"/>
              <a:gd name="T15" fmla="*/ 14 h 29"/>
              <a:gd name="T16" fmla="*/ 0 w 156"/>
              <a:gd name="T17" fmla="*/ 14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29"/>
              <a:gd name="T29" fmla="*/ 156 w 156"/>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29">
                <a:moveTo>
                  <a:pt x="53" y="0"/>
                </a:moveTo>
                <a:lnTo>
                  <a:pt x="120" y="5"/>
                </a:lnTo>
                <a:lnTo>
                  <a:pt x="152" y="12"/>
                </a:lnTo>
                <a:lnTo>
                  <a:pt x="156" y="26"/>
                </a:lnTo>
                <a:lnTo>
                  <a:pt x="53" y="29"/>
                </a:lnTo>
                <a:lnTo>
                  <a:pt x="48" y="19"/>
                </a:lnTo>
                <a:lnTo>
                  <a:pt x="36" y="14"/>
                </a:lnTo>
                <a:lnTo>
                  <a:pt x="22" y="14"/>
                </a:lnTo>
                <a:lnTo>
                  <a:pt x="0" y="14"/>
                </a:lnTo>
              </a:path>
            </a:pathLst>
          </a:custGeom>
          <a:noFill/>
          <a:ln w="1270">
            <a:solidFill>
              <a:srgbClr val="000000"/>
            </a:solidFill>
            <a:round/>
            <a:headEnd/>
            <a:tailEnd/>
          </a:ln>
        </p:spPr>
        <p:txBody>
          <a:bodyPr/>
          <a:lstStyle/>
          <a:p>
            <a:endParaRPr lang="en-GB" dirty="0"/>
          </a:p>
        </p:txBody>
      </p:sp>
      <p:sp>
        <p:nvSpPr>
          <p:cNvPr id="10344" name="Freeform 150"/>
          <p:cNvSpPr>
            <a:spLocks noChangeAspect="1"/>
          </p:cNvSpPr>
          <p:nvPr/>
        </p:nvSpPr>
        <p:spPr bwMode="auto">
          <a:xfrm>
            <a:off x="6989763" y="4503738"/>
            <a:ext cx="79375" cy="14287"/>
          </a:xfrm>
          <a:custGeom>
            <a:avLst/>
            <a:gdLst>
              <a:gd name="T0" fmla="*/ 0 w 103"/>
              <a:gd name="T1" fmla="*/ 15 h 15"/>
              <a:gd name="T2" fmla="*/ 7 w 103"/>
              <a:gd name="T3" fmla="*/ 0 h 15"/>
              <a:gd name="T4" fmla="*/ 96 w 103"/>
              <a:gd name="T5" fmla="*/ 0 h 15"/>
              <a:gd name="T6" fmla="*/ 103 w 103"/>
              <a:gd name="T7" fmla="*/ 12 h 15"/>
              <a:gd name="T8" fmla="*/ 0 60000 65536"/>
              <a:gd name="T9" fmla="*/ 0 60000 65536"/>
              <a:gd name="T10" fmla="*/ 0 60000 65536"/>
              <a:gd name="T11" fmla="*/ 0 60000 65536"/>
              <a:gd name="T12" fmla="*/ 0 w 103"/>
              <a:gd name="T13" fmla="*/ 0 h 15"/>
              <a:gd name="T14" fmla="*/ 103 w 103"/>
              <a:gd name="T15" fmla="*/ 15 h 15"/>
            </a:gdLst>
            <a:ahLst/>
            <a:cxnLst>
              <a:cxn ang="T8">
                <a:pos x="T0" y="T1"/>
              </a:cxn>
              <a:cxn ang="T9">
                <a:pos x="T2" y="T3"/>
              </a:cxn>
              <a:cxn ang="T10">
                <a:pos x="T4" y="T5"/>
              </a:cxn>
              <a:cxn ang="T11">
                <a:pos x="T6" y="T7"/>
              </a:cxn>
            </a:cxnLst>
            <a:rect l="T12" t="T13" r="T14" b="T15"/>
            <a:pathLst>
              <a:path w="103" h="15">
                <a:moveTo>
                  <a:pt x="0" y="15"/>
                </a:moveTo>
                <a:lnTo>
                  <a:pt x="7" y="0"/>
                </a:lnTo>
                <a:lnTo>
                  <a:pt x="96" y="0"/>
                </a:lnTo>
                <a:lnTo>
                  <a:pt x="103" y="12"/>
                </a:lnTo>
              </a:path>
            </a:pathLst>
          </a:custGeom>
          <a:noFill/>
          <a:ln w="1270">
            <a:solidFill>
              <a:srgbClr val="000000"/>
            </a:solidFill>
            <a:round/>
            <a:headEnd/>
            <a:tailEnd/>
          </a:ln>
        </p:spPr>
        <p:txBody>
          <a:bodyPr/>
          <a:lstStyle/>
          <a:p>
            <a:endParaRPr lang="en-GB" dirty="0"/>
          </a:p>
        </p:txBody>
      </p:sp>
      <p:sp>
        <p:nvSpPr>
          <p:cNvPr id="10345" name="Freeform 151"/>
          <p:cNvSpPr>
            <a:spLocks noChangeAspect="1"/>
          </p:cNvSpPr>
          <p:nvPr/>
        </p:nvSpPr>
        <p:spPr bwMode="auto">
          <a:xfrm>
            <a:off x="7058025" y="4530725"/>
            <a:ext cx="14288" cy="34925"/>
          </a:xfrm>
          <a:custGeom>
            <a:avLst/>
            <a:gdLst>
              <a:gd name="T0" fmla="*/ 19 w 19"/>
              <a:gd name="T1" fmla="*/ 22 h 39"/>
              <a:gd name="T2" fmla="*/ 7 w 19"/>
              <a:gd name="T3" fmla="*/ 0 h 39"/>
              <a:gd name="T4" fmla="*/ 0 w 19"/>
              <a:gd name="T5" fmla="*/ 22 h 39"/>
              <a:gd name="T6" fmla="*/ 7 w 19"/>
              <a:gd name="T7" fmla="*/ 39 h 39"/>
              <a:gd name="T8" fmla="*/ 19 w 19"/>
              <a:gd name="T9" fmla="*/ 22 h 39"/>
              <a:gd name="T10" fmla="*/ 0 60000 65536"/>
              <a:gd name="T11" fmla="*/ 0 60000 65536"/>
              <a:gd name="T12" fmla="*/ 0 60000 65536"/>
              <a:gd name="T13" fmla="*/ 0 60000 65536"/>
              <a:gd name="T14" fmla="*/ 0 60000 65536"/>
              <a:gd name="T15" fmla="*/ 0 w 19"/>
              <a:gd name="T16" fmla="*/ 0 h 39"/>
              <a:gd name="T17" fmla="*/ 19 w 19"/>
              <a:gd name="T18" fmla="*/ 39 h 39"/>
            </a:gdLst>
            <a:ahLst/>
            <a:cxnLst>
              <a:cxn ang="T10">
                <a:pos x="T0" y="T1"/>
              </a:cxn>
              <a:cxn ang="T11">
                <a:pos x="T2" y="T3"/>
              </a:cxn>
              <a:cxn ang="T12">
                <a:pos x="T4" y="T5"/>
              </a:cxn>
              <a:cxn ang="T13">
                <a:pos x="T6" y="T7"/>
              </a:cxn>
              <a:cxn ang="T14">
                <a:pos x="T8" y="T9"/>
              </a:cxn>
            </a:cxnLst>
            <a:rect l="T15" t="T16" r="T17" b="T18"/>
            <a:pathLst>
              <a:path w="19" h="39">
                <a:moveTo>
                  <a:pt x="19" y="22"/>
                </a:moveTo>
                <a:lnTo>
                  <a:pt x="7" y="0"/>
                </a:lnTo>
                <a:lnTo>
                  <a:pt x="0" y="22"/>
                </a:lnTo>
                <a:lnTo>
                  <a:pt x="7" y="39"/>
                </a:lnTo>
                <a:lnTo>
                  <a:pt x="19" y="22"/>
                </a:lnTo>
                <a:close/>
              </a:path>
            </a:pathLst>
          </a:custGeom>
          <a:solidFill>
            <a:srgbClr val="FFFFFF"/>
          </a:solidFill>
          <a:ln w="1270">
            <a:solidFill>
              <a:srgbClr val="000000"/>
            </a:solidFill>
            <a:round/>
            <a:headEnd/>
            <a:tailEnd/>
          </a:ln>
        </p:spPr>
        <p:txBody>
          <a:bodyPr/>
          <a:lstStyle/>
          <a:p>
            <a:endParaRPr lang="en-GB" dirty="0"/>
          </a:p>
        </p:txBody>
      </p:sp>
      <p:sp>
        <p:nvSpPr>
          <p:cNvPr id="10346" name="Freeform 152"/>
          <p:cNvSpPr>
            <a:spLocks noChangeAspect="1"/>
          </p:cNvSpPr>
          <p:nvPr/>
        </p:nvSpPr>
        <p:spPr bwMode="auto">
          <a:xfrm>
            <a:off x="6985000" y="4535488"/>
            <a:ext cx="9525" cy="31750"/>
          </a:xfrm>
          <a:custGeom>
            <a:avLst/>
            <a:gdLst>
              <a:gd name="T0" fmla="*/ 14 w 14"/>
              <a:gd name="T1" fmla="*/ 19 h 36"/>
              <a:gd name="T2" fmla="*/ 7 w 14"/>
              <a:gd name="T3" fmla="*/ 0 h 36"/>
              <a:gd name="T4" fmla="*/ 0 w 14"/>
              <a:gd name="T5" fmla="*/ 19 h 36"/>
              <a:gd name="T6" fmla="*/ 7 w 14"/>
              <a:gd name="T7" fmla="*/ 36 h 36"/>
              <a:gd name="T8" fmla="*/ 14 w 14"/>
              <a:gd name="T9" fmla="*/ 19 h 36"/>
              <a:gd name="T10" fmla="*/ 0 60000 65536"/>
              <a:gd name="T11" fmla="*/ 0 60000 65536"/>
              <a:gd name="T12" fmla="*/ 0 60000 65536"/>
              <a:gd name="T13" fmla="*/ 0 60000 65536"/>
              <a:gd name="T14" fmla="*/ 0 60000 65536"/>
              <a:gd name="T15" fmla="*/ 0 w 14"/>
              <a:gd name="T16" fmla="*/ 0 h 36"/>
              <a:gd name="T17" fmla="*/ 14 w 14"/>
              <a:gd name="T18" fmla="*/ 36 h 36"/>
            </a:gdLst>
            <a:ahLst/>
            <a:cxnLst>
              <a:cxn ang="T10">
                <a:pos x="T0" y="T1"/>
              </a:cxn>
              <a:cxn ang="T11">
                <a:pos x="T2" y="T3"/>
              </a:cxn>
              <a:cxn ang="T12">
                <a:pos x="T4" y="T5"/>
              </a:cxn>
              <a:cxn ang="T13">
                <a:pos x="T6" y="T7"/>
              </a:cxn>
              <a:cxn ang="T14">
                <a:pos x="T8" y="T9"/>
              </a:cxn>
            </a:cxnLst>
            <a:rect l="T15" t="T16" r="T17" b="T18"/>
            <a:pathLst>
              <a:path w="14" h="36">
                <a:moveTo>
                  <a:pt x="14" y="19"/>
                </a:moveTo>
                <a:lnTo>
                  <a:pt x="7" y="0"/>
                </a:lnTo>
                <a:lnTo>
                  <a:pt x="0" y="19"/>
                </a:lnTo>
                <a:lnTo>
                  <a:pt x="7" y="36"/>
                </a:lnTo>
                <a:lnTo>
                  <a:pt x="14" y="19"/>
                </a:lnTo>
                <a:close/>
              </a:path>
            </a:pathLst>
          </a:custGeom>
          <a:solidFill>
            <a:srgbClr val="FFFFFF"/>
          </a:solidFill>
          <a:ln w="1270">
            <a:solidFill>
              <a:srgbClr val="000000"/>
            </a:solidFill>
            <a:round/>
            <a:headEnd/>
            <a:tailEnd/>
          </a:ln>
        </p:spPr>
        <p:txBody>
          <a:bodyPr/>
          <a:lstStyle/>
          <a:p>
            <a:endParaRPr lang="en-GB" dirty="0"/>
          </a:p>
        </p:txBody>
      </p:sp>
      <p:sp>
        <p:nvSpPr>
          <p:cNvPr id="10347" name="Freeform 153"/>
          <p:cNvSpPr>
            <a:spLocks noChangeAspect="1"/>
          </p:cNvSpPr>
          <p:nvPr/>
        </p:nvSpPr>
        <p:spPr bwMode="auto">
          <a:xfrm>
            <a:off x="6975475" y="4594225"/>
            <a:ext cx="125413" cy="26988"/>
          </a:xfrm>
          <a:custGeom>
            <a:avLst/>
            <a:gdLst>
              <a:gd name="T0" fmla="*/ 0 w 161"/>
              <a:gd name="T1" fmla="*/ 7 h 31"/>
              <a:gd name="T2" fmla="*/ 20 w 161"/>
              <a:gd name="T3" fmla="*/ 9 h 31"/>
              <a:gd name="T4" fmla="*/ 29 w 161"/>
              <a:gd name="T5" fmla="*/ 9 h 31"/>
              <a:gd name="T6" fmla="*/ 159 w 161"/>
              <a:gd name="T7" fmla="*/ 5 h 31"/>
              <a:gd name="T8" fmla="*/ 154 w 161"/>
              <a:gd name="T9" fmla="*/ 0 h 31"/>
              <a:gd name="T10" fmla="*/ 140 w 161"/>
              <a:gd name="T11" fmla="*/ 0 h 31"/>
              <a:gd name="T12" fmla="*/ 0 w 161"/>
              <a:gd name="T13" fmla="*/ 7 h 31"/>
              <a:gd name="T14" fmla="*/ 0 w 161"/>
              <a:gd name="T15" fmla="*/ 7 h 31"/>
              <a:gd name="T16" fmla="*/ 0 w 161"/>
              <a:gd name="T17" fmla="*/ 31 h 31"/>
              <a:gd name="T18" fmla="*/ 20 w 161"/>
              <a:gd name="T19" fmla="*/ 31 h 31"/>
              <a:gd name="T20" fmla="*/ 29 w 161"/>
              <a:gd name="T21" fmla="*/ 31 h 31"/>
              <a:gd name="T22" fmla="*/ 156 w 161"/>
              <a:gd name="T23" fmla="*/ 21 h 31"/>
              <a:gd name="T24" fmla="*/ 161 w 161"/>
              <a:gd name="T25" fmla="*/ 21 h 31"/>
              <a:gd name="T26" fmla="*/ 159 w 161"/>
              <a:gd name="T27" fmla="*/ 7 h 31"/>
              <a:gd name="T28" fmla="*/ 156 w 161"/>
              <a:gd name="T29" fmla="*/ 5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31"/>
              <a:gd name="T47" fmla="*/ 161 w 161"/>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31">
                <a:moveTo>
                  <a:pt x="0" y="7"/>
                </a:moveTo>
                <a:lnTo>
                  <a:pt x="20" y="9"/>
                </a:lnTo>
                <a:lnTo>
                  <a:pt x="29" y="9"/>
                </a:lnTo>
                <a:lnTo>
                  <a:pt x="159" y="5"/>
                </a:lnTo>
                <a:lnTo>
                  <a:pt x="154" y="0"/>
                </a:lnTo>
                <a:lnTo>
                  <a:pt x="140" y="0"/>
                </a:lnTo>
                <a:lnTo>
                  <a:pt x="0" y="7"/>
                </a:lnTo>
                <a:lnTo>
                  <a:pt x="0" y="31"/>
                </a:lnTo>
                <a:lnTo>
                  <a:pt x="20" y="31"/>
                </a:lnTo>
                <a:lnTo>
                  <a:pt x="29" y="31"/>
                </a:lnTo>
                <a:lnTo>
                  <a:pt x="156" y="21"/>
                </a:lnTo>
                <a:lnTo>
                  <a:pt x="161" y="21"/>
                </a:lnTo>
                <a:lnTo>
                  <a:pt x="159" y="7"/>
                </a:lnTo>
                <a:lnTo>
                  <a:pt x="156" y="5"/>
                </a:lnTo>
              </a:path>
            </a:pathLst>
          </a:custGeom>
          <a:noFill/>
          <a:ln w="1270">
            <a:solidFill>
              <a:srgbClr val="000000"/>
            </a:solidFill>
            <a:round/>
            <a:headEnd/>
            <a:tailEnd/>
          </a:ln>
        </p:spPr>
        <p:txBody>
          <a:bodyPr/>
          <a:lstStyle/>
          <a:p>
            <a:endParaRPr lang="en-GB" dirty="0"/>
          </a:p>
        </p:txBody>
      </p:sp>
      <p:sp>
        <p:nvSpPr>
          <p:cNvPr id="10348" name="Freeform 154"/>
          <p:cNvSpPr>
            <a:spLocks noChangeAspect="1"/>
          </p:cNvSpPr>
          <p:nvPr/>
        </p:nvSpPr>
        <p:spPr bwMode="auto">
          <a:xfrm>
            <a:off x="6958013" y="4511675"/>
            <a:ext cx="17462" cy="88900"/>
          </a:xfrm>
          <a:custGeom>
            <a:avLst/>
            <a:gdLst>
              <a:gd name="T0" fmla="*/ 0 w 24"/>
              <a:gd name="T1" fmla="*/ 98 h 98"/>
              <a:gd name="T2" fmla="*/ 24 w 24"/>
              <a:gd name="T3" fmla="*/ 98 h 98"/>
              <a:gd name="T4" fmla="*/ 24 w 24"/>
              <a:gd name="T5" fmla="*/ 21 h 98"/>
              <a:gd name="T6" fmla="*/ 24 w 24"/>
              <a:gd name="T7" fmla="*/ 4 h 98"/>
              <a:gd name="T8" fmla="*/ 10 w 24"/>
              <a:gd name="T9" fmla="*/ 0 h 98"/>
              <a:gd name="T10" fmla="*/ 0 60000 65536"/>
              <a:gd name="T11" fmla="*/ 0 60000 65536"/>
              <a:gd name="T12" fmla="*/ 0 60000 65536"/>
              <a:gd name="T13" fmla="*/ 0 60000 65536"/>
              <a:gd name="T14" fmla="*/ 0 60000 65536"/>
              <a:gd name="T15" fmla="*/ 0 w 24"/>
              <a:gd name="T16" fmla="*/ 0 h 98"/>
              <a:gd name="T17" fmla="*/ 24 w 24"/>
              <a:gd name="T18" fmla="*/ 98 h 98"/>
            </a:gdLst>
            <a:ahLst/>
            <a:cxnLst>
              <a:cxn ang="T10">
                <a:pos x="T0" y="T1"/>
              </a:cxn>
              <a:cxn ang="T11">
                <a:pos x="T2" y="T3"/>
              </a:cxn>
              <a:cxn ang="T12">
                <a:pos x="T4" y="T5"/>
              </a:cxn>
              <a:cxn ang="T13">
                <a:pos x="T6" y="T7"/>
              </a:cxn>
              <a:cxn ang="T14">
                <a:pos x="T8" y="T9"/>
              </a:cxn>
            </a:cxnLst>
            <a:rect l="T15" t="T16" r="T17" b="T18"/>
            <a:pathLst>
              <a:path w="24" h="98">
                <a:moveTo>
                  <a:pt x="0" y="98"/>
                </a:moveTo>
                <a:lnTo>
                  <a:pt x="24" y="98"/>
                </a:lnTo>
                <a:lnTo>
                  <a:pt x="24" y="21"/>
                </a:lnTo>
                <a:lnTo>
                  <a:pt x="24" y="4"/>
                </a:lnTo>
                <a:lnTo>
                  <a:pt x="10" y="0"/>
                </a:lnTo>
              </a:path>
            </a:pathLst>
          </a:custGeom>
          <a:noFill/>
          <a:ln w="1270">
            <a:solidFill>
              <a:srgbClr val="000000"/>
            </a:solidFill>
            <a:round/>
            <a:headEnd/>
            <a:tailEnd/>
          </a:ln>
        </p:spPr>
        <p:txBody>
          <a:bodyPr/>
          <a:lstStyle/>
          <a:p>
            <a:endParaRPr lang="en-GB" dirty="0"/>
          </a:p>
        </p:txBody>
      </p:sp>
      <p:sp>
        <p:nvSpPr>
          <p:cNvPr id="10349" name="Freeform 155"/>
          <p:cNvSpPr>
            <a:spLocks noChangeAspect="1"/>
          </p:cNvSpPr>
          <p:nvPr/>
        </p:nvSpPr>
        <p:spPr bwMode="auto">
          <a:xfrm>
            <a:off x="7072313" y="4514850"/>
            <a:ext cx="9525" cy="79375"/>
          </a:xfrm>
          <a:custGeom>
            <a:avLst/>
            <a:gdLst>
              <a:gd name="T0" fmla="*/ 10 w 12"/>
              <a:gd name="T1" fmla="*/ 87 h 87"/>
              <a:gd name="T2" fmla="*/ 12 w 12"/>
              <a:gd name="T3" fmla="*/ 17 h 87"/>
              <a:gd name="T4" fmla="*/ 7 w 12"/>
              <a:gd name="T5" fmla="*/ 3 h 87"/>
              <a:gd name="T6" fmla="*/ 0 w 12"/>
              <a:gd name="T7" fmla="*/ 0 h 87"/>
              <a:gd name="T8" fmla="*/ 0 60000 65536"/>
              <a:gd name="T9" fmla="*/ 0 60000 65536"/>
              <a:gd name="T10" fmla="*/ 0 60000 65536"/>
              <a:gd name="T11" fmla="*/ 0 60000 65536"/>
              <a:gd name="T12" fmla="*/ 0 w 12"/>
              <a:gd name="T13" fmla="*/ 0 h 87"/>
              <a:gd name="T14" fmla="*/ 12 w 12"/>
              <a:gd name="T15" fmla="*/ 87 h 87"/>
            </a:gdLst>
            <a:ahLst/>
            <a:cxnLst>
              <a:cxn ang="T8">
                <a:pos x="T0" y="T1"/>
              </a:cxn>
              <a:cxn ang="T9">
                <a:pos x="T2" y="T3"/>
              </a:cxn>
              <a:cxn ang="T10">
                <a:pos x="T4" y="T5"/>
              </a:cxn>
              <a:cxn ang="T11">
                <a:pos x="T6" y="T7"/>
              </a:cxn>
            </a:cxnLst>
            <a:rect l="T12" t="T13" r="T14" b="T15"/>
            <a:pathLst>
              <a:path w="12" h="87">
                <a:moveTo>
                  <a:pt x="10" y="87"/>
                </a:moveTo>
                <a:lnTo>
                  <a:pt x="12" y="17"/>
                </a:lnTo>
                <a:lnTo>
                  <a:pt x="7" y="3"/>
                </a:lnTo>
                <a:lnTo>
                  <a:pt x="0" y="0"/>
                </a:lnTo>
              </a:path>
            </a:pathLst>
          </a:custGeom>
          <a:noFill/>
          <a:ln w="1270">
            <a:solidFill>
              <a:srgbClr val="000000"/>
            </a:solidFill>
            <a:round/>
            <a:headEnd/>
            <a:tailEnd/>
          </a:ln>
        </p:spPr>
        <p:txBody>
          <a:bodyPr/>
          <a:lstStyle/>
          <a:p>
            <a:endParaRPr lang="en-GB" dirty="0"/>
          </a:p>
        </p:txBody>
      </p:sp>
      <p:sp>
        <p:nvSpPr>
          <p:cNvPr id="10350" name="Freeform 156"/>
          <p:cNvSpPr>
            <a:spLocks noChangeAspect="1"/>
          </p:cNvSpPr>
          <p:nvPr/>
        </p:nvSpPr>
        <p:spPr bwMode="auto">
          <a:xfrm>
            <a:off x="6796088" y="4530725"/>
            <a:ext cx="160337" cy="82550"/>
          </a:xfrm>
          <a:custGeom>
            <a:avLst/>
            <a:gdLst>
              <a:gd name="T0" fmla="*/ 209 w 209"/>
              <a:gd name="T1" fmla="*/ 41 h 91"/>
              <a:gd name="T2" fmla="*/ 192 w 209"/>
              <a:gd name="T3" fmla="*/ 17 h 91"/>
              <a:gd name="T4" fmla="*/ 180 w 209"/>
              <a:gd name="T5" fmla="*/ 5 h 91"/>
              <a:gd name="T6" fmla="*/ 144 w 209"/>
              <a:gd name="T7" fmla="*/ 0 h 91"/>
              <a:gd name="T8" fmla="*/ 96 w 209"/>
              <a:gd name="T9" fmla="*/ 0 h 91"/>
              <a:gd name="T10" fmla="*/ 46 w 209"/>
              <a:gd name="T11" fmla="*/ 5 h 91"/>
              <a:gd name="T12" fmla="*/ 27 w 209"/>
              <a:gd name="T13" fmla="*/ 19 h 91"/>
              <a:gd name="T14" fmla="*/ 10 w 209"/>
              <a:gd name="T15" fmla="*/ 51 h 91"/>
              <a:gd name="T16" fmla="*/ 0 w 209"/>
              <a:gd name="T17" fmla="*/ 82 h 91"/>
              <a:gd name="T18" fmla="*/ 0 w 209"/>
              <a:gd name="T19" fmla="*/ 91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91"/>
              <a:gd name="T32" fmla="*/ 209 w 209"/>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91">
                <a:moveTo>
                  <a:pt x="209" y="41"/>
                </a:moveTo>
                <a:lnTo>
                  <a:pt x="192" y="17"/>
                </a:lnTo>
                <a:lnTo>
                  <a:pt x="180" y="5"/>
                </a:lnTo>
                <a:lnTo>
                  <a:pt x="144" y="0"/>
                </a:lnTo>
                <a:lnTo>
                  <a:pt x="96" y="0"/>
                </a:lnTo>
                <a:lnTo>
                  <a:pt x="46" y="5"/>
                </a:lnTo>
                <a:lnTo>
                  <a:pt x="27" y="19"/>
                </a:lnTo>
                <a:lnTo>
                  <a:pt x="10" y="51"/>
                </a:lnTo>
                <a:lnTo>
                  <a:pt x="0" y="82"/>
                </a:lnTo>
                <a:lnTo>
                  <a:pt x="0" y="91"/>
                </a:lnTo>
              </a:path>
            </a:pathLst>
          </a:custGeom>
          <a:noFill/>
          <a:ln w="1270">
            <a:solidFill>
              <a:srgbClr val="000000"/>
            </a:solidFill>
            <a:round/>
            <a:headEnd/>
            <a:tailEnd/>
          </a:ln>
        </p:spPr>
        <p:txBody>
          <a:bodyPr/>
          <a:lstStyle/>
          <a:p>
            <a:endParaRPr lang="en-GB" dirty="0"/>
          </a:p>
        </p:txBody>
      </p:sp>
      <p:sp>
        <p:nvSpPr>
          <p:cNvPr id="10351" name="Freeform 157"/>
          <p:cNvSpPr>
            <a:spLocks noChangeAspect="1"/>
          </p:cNvSpPr>
          <p:nvPr/>
        </p:nvSpPr>
        <p:spPr bwMode="auto">
          <a:xfrm>
            <a:off x="6462713" y="4549775"/>
            <a:ext cx="330200" cy="66675"/>
          </a:xfrm>
          <a:custGeom>
            <a:avLst/>
            <a:gdLst>
              <a:gd name="T0" fmla="*/ 427 w 427"/>
              <a:gd name="T1" fmla="*/ 72 h 74"/>
              <a:gd name="T2" fmla="*/ 420 w 427"/>
              <a:gd name="T3" fmla="*/ 74 h 74"/>
              <a:gd name="T4" fmla="*/ 55 w 427"/>
              <a:gd name="T5" fmla="*/ 62 h 74"/>
              <a:gd name="T6" fmla="*/ 39 w 427"/>
              <a:gd name="T7" fmla="*/ 55 h 74"/>
              <a:gd name="T8" fmla="*/ 27 w 427"/>
              <a:gd name="T9" fmla="*/ 38 h 74"/>
              <a:gd name="T10" fmla="*/ 12 w 427"/>
              <a:gd name="T11" fmla="*/ 14 h 74"/>
              <a:gd name="T12" fmla="*/ 0 w 427"/>
              <a:gd name="T13" fmla="*/ 0 h 74"/>
              <a:gd name="T14" fmla="*/ 0 60000 65536"/>
              <a:gd name="T15" fmla="*/ 0 60000 65536"/>
              <a:gd name="T16" fmla="*/ 0 60000 65536"/>
              <a:gd name="T17" fmla="*/ 0 60000 65536"/>
              <a:gd name="T18" fmla="*/ 0 60000 65536"/>
              <a:gd name="T19" fmla="*/ 0 60000 65536"/>
              <a:gd name="T20" fmla="*/ 0 60000 65536"/>
              <a:gd name="T21" fmla="*/ 0 w 427"/>
              <a:gd name="T22" fmla="*/ 0 h 74"/>
              <a:gd name="T23" fmla="*/ 427 w 427"/>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74">
                <a:moveTo>
                  <a:pt x="427" y="72"/>
                </a:moveTo>
                <a:lnTo>
                  <a:pt x="420" y="74"/>
                </a:lnTo>
                <a:lnTo>
                  <a:pt x="55" y="62"/>
                </a:lnTo>
                <a:lnTo>
                  <a:pt x="39" y="55"/>
                </a:lnTo>
                <a:lnTo>
                  <a:pt x="27" y="38"/>
                </a:lnTo>
                <a:lnTo>
                  <a:pt x="12" y="14"/>
                </a:lnTo>
                <a:lnTo>
                  <a:pt x="0" y="0"/>
                </a:lnTo>
              </a:path>
            </a:pathLst>
          </a:custGeom>
          <a:noFill/>
          <a:ln w="1270">
            <a:solidFill>
              <a:srgbClr val="000000"/>
            </a:solidFill>
            <a:round/>
            <a:headEnd/>
            <a:tailEnd/>
          </a:ln>
        </p:spPr>
        <p:txBody>
          <a:bodyPr/>
          <a:lstStyle/>
          <a:p>
            <a:endParaRPr lang="en-GB" dirty="0"/>
          </a:p>
        </p:txBody>
      </p:sp>
      <p:sp>
        <p:nvSpPr>
          <p:cNvPr id="10352" name="Freeform 158"/>
          <p:cNvSpPr>
            <a:spLocks noChangeAspect="1"/>
          </p:cNvSpPr>
          <p:nvPr/>
        </p:nvSpPr>
        <p:spPr bwMode="auto">
          <a:xfrm>
            <a:off x="6383338" y="4538663"/>
            <a:ext cx="73025" cy="9525"/>
          </a:xfrm>
          <a:custGeom>
            <a:avLst/>
            <a:gdLst>
              <a:gd name="T0" fmla="*/ 94 w 94"/>
              <a:gd name="T1" fmla="*/ 7 h 9"/>
              <a:gd name="T2" fmla="*/ 84 w 94"/>
              <a:gd name="T3" fmla="*/ 0 h 9"/>
              <a:gd name="T4" fmla="*/ 70 w 94"/>
              <a:gd name="T5" fmla="*/ 0 h 9"/>
              <a:gd name="T6" fmla="*/ 38 w 94"/>
              <a:gd name="T7" fmla="*/ 0 h 9"/>
              <a:gd name="T8" fmla="*/ 14 w 94"/>
              <a:gd name="T9" fmla="*/ 0 h 9"/>
              <a:gd name="T10" fmla="*/ 7 w 94"/>
              <a:gd name="T11" fmla="*/ 7 h 9"/>
              <a:gd name="T12" fmla="*/ 0 w 94"/>
              <a:gd name="T13" fmla="*/ 9 h 9"/>
              <a:gd name="T14" fmla="*/ 0 w 94"/>
              <a:gd name="T15" fmla="*/ 7 h 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9"/>
              <a:gd name="T26" fmla="*/ 94 w 9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9">
                <a:moveTo>
                  <a:pt x="94" y="7"/>
                </a:moveTo>
                <a:lnTo>
                  <a:pt x="84" y="0"/>
                </a:lnTo>
                <a:lnTo>
                  <a:pt x="70" y="0"/>
                </a:lnTo>
                <a:lnTo>
                  <a:pt x="38" y="0"/>
                </a:lnTo>
                <a:lnTo>
                  <a:pt x="14" y="0"/>
                </a:lnTo>
                <a:lnTo>
                  <a:pt x="7" y="7"/>
                </a:lnTo>
                <a:lnTo>
                  <a:pt x="0" y="9"/>
                </a:lnTo>
                <a:lnTo>
                  <a:pt x="0" y="7"/>
                </a:lnTo>
              </a:path>
            </a:pathLst>
          </a:custGeom>
          <a:noFill/>
          <a:ln w="1270">
            <a:solidFill>
              <a:srgbClr val="000000"/>
            </a:solidFill>
            <a:round/>
            <a:headEnd/>
            <a:tailEnd/>
          </a:ln>
        </p:spPr>
        <p:txBody>
          <a:bodyPr/>
          <a:lstStyle/>
          <a:p>
            <a:endParaRPr lang="en-GB" dirty="0"/>
          </a:p>
        </p:txBody>
      </p:sp>
      <p:sp>
        <p:nvSpPr>
          <p:cNvPr id="10353" name="Freeform 159"/>
          <p:cNvSpPr>
            <a:spLocks noChangeAspect="1"/>
          </p:cNvSpPr>
          <p:nvPr/>
        </p:nvSpPr>
        <p:spPr bwMode="auto">
          <a:xfrm>
            <a:off x="6465888" y="4535488"/>
            <a:ext cx="34925" cy="61912"/>
          </a:xfrm>
          <a:custGeom>
            <a:avLst/>
            <a:gdLst>
              <a:gd name="T0" fmla="*/ 45 w 45"/>
              <a:gd name="T1" fmla="*/ 70 h 70"/>
              <a:gd name="T2" fmla="*/ 31 w 45"/>
              <a:gd name="T3" fmla="*/ 36 h 70"/>
              <a:gd name="T4" fmla="*/ 16 w 45"/>
              <a:gd name="T5" fmla="*/ 14 h 70"/>
              <a:gd name="T6" fmla="*/ 0 w 45"/>
              <a:gd name="T7" fmla="*/ 0 h 70"/>
              <a:gd name="T8" fmla="*/ 0 60000 65536"/>
              <a:gd name="T9" fmla="*/ 0 60000 65536"/>
              <a:gd name="T10" fmla="*/ 0 60000 65536"/>
              <a:gd name="T11" fmla="*/ 0 60000 65536"/>
              <a:gd name="T12" fmla="*/ 0 w 45"/>
              <a:gd name="T13" fmla="*/ 0 h 70"/>
              <a:gd name="T14" fmla="*/ 45 w 45"/>
              <a:gd name="T15" fmla="*/ 70 h 70"/>
            </a:gdLst>
            <a:ahLst/>
            <a:cxnLst>
              <a:cxn ang="T8">
                <a:pos x="T0" y="T1"/>
              </a:cxn>
              <a:cxn ang="T9">
                <a:pos x="T2" y="T3"/>
              </a:cxn>
              <a:cxn ang="T10">
                <a:pos x="T4" y="T5"/>
              </a:cxn>
              <a:cxn ang="T11">
                <a:pos x="T6" y="T7"/>
              </a:cxn>
            </a:cxnLst>
            <a:rect l="T12" t="T13" r="T14" b="T15"/>
            <a:pathLst>
              <a:path w="45" h="70">
                <a:moveTo>
                  <a:pt x="45" y="70"/>
                </a:moveTo>
                <a:lnTo>
                  <a:pt x="31" y="36"/>
                </a:lnTo>
                <a:lnTo>
                  <a:pt x="16" y="14"/>
                </a:lnTo>
                <a:lnTo>
                  <a:pt x="0" y="0"/>
                </a:lnTo>
              </a:path>
            </a:pathLst>
          </a:custGeom>
          <a:noFill/>
          <a:ln w="1270">
            <a:solidFill>
              <a:srgbClr val="000000"/>
            </a:solidFill>
            <a:round/>
            <a:headEnd/>
            <a:tailEnd/>
          </a:ln>
        </p:spPr>
        <p:txBody>
          <a:bodyPr/>
          <a:lstStyle/>
          <a:p>
            <a:endParaRPr lang="en-GB" dirty="0"/>
          </a:p>
        </p:txBody>
      </p:sp>
      <p:sp>
        <p:nvSpPr>
          <p:cNvPr id="10354" name="Freeform 160"/>
          <p:cNvSpPr>
            <a:spLocks noChangeAspect="1"/>
          </p:cNvSpPr>
          <p:nvPr/>
        </p:nvSpPr>
        <p:spPr bwMode="auto">
          <a:xfrm>
            <a:off x="6376988" y="4522788"/>
            <a:ext cx="80962" cy="15875"/>
          </a:xfrm>
          <a:custGeom>
            <a:avLst/>
            <a:gdLst>
              <a:gd name="T0" fmla="*/ 106 w 106"/>
              <a:gd name="T1" fmla="*/ 7 h 19"/>
              <a:gd name="T2" fmla="*/ 99 w 106"/>
              <a:gd name="T3" fmla="*/ 0 h 19"/>
              <a:gd name="T4" fmla="*/ 75 w 106"/>
              <a:gd name="T5" fmla="*/ 0 h 19"/>
              <a:gd name="T6" fmla="*/ 41 w 106"/>
              <a:gd name="T7" fmla="*/ 0 h 19"/>
              <a:gd name="T8" fmla="*/ 17 w 106"/>
              <a:gd name="T9" fmla="*/ 0 h 19"/>
              <a:gd name="T10" fmla="*/ 5 w 106"/>
              <a:gd name="T11" fmla="*/ 9 h 19"/>
              <a:gd name="T12" fmla="*/ 0 w 106"/>
              <a:gd name="T13" fmla="*/ 19 h 19"/>
              <a:gd name="T14" fmla="*/ 0 60000 65536"/>
              <a:gd name="T15" fmla="*/ 0 60000 65536"/>
              <a:gd name="T16" fmla="*/ 0 60000 65536"/>
              <a:gd name="T17" fmla="*/ 0 60000 65536"/>
              <a:gd name="T18" fmla="*/ 0 60000 65536"/>
              <a:gd name="T19" fmla="*/ 0 60000 65536"/>
              <a:gd name="T20" fmla="*/ 0 60000 65536"/>
              <a:gd name="T21" fmla="*/ 0 w 106"/>
              <a:gd name="T22" fmla="*/ 0 h 19"/>
              <a:gd name="T23" fmla="*/ 106 w 10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19">
                <a:moveTo>
                  <a:pt x="106" y="7"/>
                </a:moveTo>
                <a:lnTo>
                  <a:pt x="99" y="0"/>
                </a:lnTo>
                <a:lnTo>
                  <a:pt x="75" y="0"/>
                </a:lnTo>
                <a:lnTo>
                  <a:pt x="41" y="0"/>
                </a:lnTo>
                <a:lnTo>
                  <a:pt x="17" y="0"/>
                </a:lnTo>
                <a:lnTo>
                  <a:pt x="5" y="9"/>
                </a:lnTo>
                <a:lnTo>
                  <a:pt x="0" y="19"/>
                </a:lnTo>
              </a:path>
            </a:pathLst>
          </a:custGeom>
          <a:noFill/>
          <a:ln w="1270">
            <a:solidFill>
              <a:srgbClr val="000000"/>
            </a:solidFill>
            <a:round/>
            <a:headEnd/>
            <a:tailEnd/>
          </a:ln>
        </p:spPr>
        <p:txBody>
          <a:bodyPr/>
          <a:lstStyle/>
          <a:p>
            <a:endParaRPr lang="en-GB" dirty="0"/>
          </a:p>
        </p:txBody>
      </p:sp>
      <p:sp>
        <p:nvSpPr>
          <p:cNvPr id="10355" name="Freeform 161"/>
          <p:cNvSpPr>
            <a:spLocks noChangeAspect="1"/>
          </p:cNvSpPr>
          <p:nvPr/>
        </p:nvSpPr>
        <p:spPr bwMode="auto">
          <a:xfrm>
            <a:off x="6500813" y="4525963"/>
            <a:ext cx="87312" cy="71437"/>
          </a:xfrm>
          <a:custGeom>
            <a:avLst/>
            <a:gdLst>
              <a:gd name="T0" fmla="*/ 113 w 113"/>
              <a:gd name="T1" fmla="*/ 80 h 80"/>
              <a:gd name="T2" fmla="*/ 113 w 113"/>
              <a:gd name="T3" fmla="*/ 0 h 80"/>
              <a:gd name="T4" fmla="*/ 0 w 113"/>
              <a:gd name="T5" fmla="*/ 0 h 80"/>
              <a:gd name="T6" fmla="*/ 5 w 113"/>
              <a:gd name="T7" fmla="*/ 80 h 80"/>
              <a:gd name="T8" fmla="*/ 113 w 113"/>
              <a:gd name="T9" fmla="*/ 80 h 80"/>
              <a:gd name="T10" fmla="*/ 113 w 113"/>
              <a:gd name="T11" fmla="*/ 75 h 80"/>
              <a:gd name="T12" fmla="*/ 0 60000 65536"/>
              <a:gd name="T13" fmla="*/ 0 60000 65536"/>
              <a:gd name="T14" fmla="*/ 0 60000 65536"/>
              <a:gd name="T15" fmla="*/ 0 60000 65536"/>
              <a:gd name="T16" fmla="*/ 0 60000 65536"/>
              <a:gd name="T17" fmla="*/ 0 60000 65536"/>
              <a:gd name="T18" fmla="*/ 0 w 113"/>
              <a:gd name="T19" fmla="*/ 0 h 80"/>
              <a:gd name="T20" fmla="*/ 113 w 113"/>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13" h="80">
                <a:moveTo>
                  <a:pt x="113" y="80"/>
                </a:moveTo>
                <a:lnTo>
                  <a:pt x="113" y="0"/>
                </a:lnTo>
                <a:lnTo>
                  <a:pt x="0" y="0"/>
                </a:lnTo>
                <a:lnTo>
                  <a:pt x="5" y="80"/>
                </a:lnTo>
                <a:lnTo>
                  <a:pt x="113" y="80"/>
                </a:lnTo>
                <a:lnTo>
                  <a:pt x="113" y="75"/>
                </a:lnTo>
              </a:path>
            </a:pathLst>
          </a:custGeom>
          <a:solidFill>
            <a:srgbClr val="99CC00"/>
          </a:solidFill>
          <a:ln w="1270">
            <a:solidFill>
              <a:srgbClr val="000000"/>
            </a:solidFill>
            <a:round/>
            <a:headEnd/>
            <a:tailEnd/>
          </a:ln>
        </p:spPr>
        <p:txBody>
          <a:bodyPr/>
          <a:lstStyle/>
          <a:p>
            <a:endParaRPr lang="en-GB" dirty="0"/>
          </a:p>
        </p:txBody>
      </p:sp>
      <p:sp>
        <p:nvSpPr>
          <p:cNvPr id="10356" name="Freeform 162"/>
          <p:cNvSpPr>
            <a:spLocks noChangeAspect="1"/>
          </p:cNvSpPr>
          <p:nvPr/>
        </p:nvSpPr>
        <p:spPr bwMode="auto">
          <a:xfrm>
            <a:off x="6569075" y="4457700"/>
            <a:ext cx="33338" cy="57150"/>
          </a:xfrm>
          <a:custGeom>
            <a:avLst/>
            <a:gdLst>
              <a:gd name="T0" fmla="*/ 7 w 43"/>
              <a:gd name="T1" fmla="*/ 0 h 64"/>
              <a:gd name="T2" fmla="*/ 0 w 43"/>
              <a:gd name="T3" fmla="*/ 64 h 64"/>
              <a:gd name="T4" fmla="*/ 36 w 43"/>
              <a:gd name="T5" fmla="*/ 64 h 64"/>
              <a:gd name="T6" fmla="*/ 43 w 43"/>
              <a:gd name="T7" fmla="*/ 0 h 64"/>
              <a:gd name="T8" fmla="*/ 7 w 43"/>
              <a:gd name="T9" fmla="*/ 0 h 64"/>
              <a:gd name="T10" fmla="*/ 0 60000 65536"/>
              <a:gd name="T11" fmla="*/ 0 60000 65536"/>
              <a:gd name="T12" fmla="*/ 0 60000 65536"/>
              <a:gd name="T13" fmla="*/ 0 60000 65536"/>
              <a:gd name="T14" fmla="*/ 0 60000 65536"/>
              <a:gd name="T15" fmla="*/ 0 w 43"/>
              <a:gd name="T16" fmla="*/ 0 h 64"/>
              <a:gd name="T17" fmla="*/ 43 w 43"/>
              <a:gd name="T18" fmla="*/ 64 h 64"/>
            </a:gdLst>
            <a:ahLst/>
            <a:cxnLst>
              <a:cxn ang="T10">
                <a:pos x="T0" y="T1"/>
              </a:cxn>
              <a:cxn ang="T11">
                <a:pos x="T2" y="T3"/>
              </a:cxn>
              <a:cxn ang="T12">
                <a:pos x="T4" y="T5"/>
              </a:cxn>
              <a:cxn ang="T13">
                <a:pos x="T6" y="T7"/>
              </a:cxn>
              <a:cxn ang="T14">
                <a:pos x="T8" y="T9"/>
              </a:cxn>
            </a:cxnLst>
            <a:rect l="T15" t="T16" r="T17" b="T18"/>
            <a:pathLst>
              <a:path w="43" h="64">
                <a:moveTo>
                  <a:pt x="7" y="0"/>
                </a:moveTo>
                <a:lnTo>
                  <a:pt x="0" y="64"/>
                </a:lnTo>
                <a:lnTo>
                  <a:pt x="36" y="64"/>
                </a:lnTo>
                <a:lnTo>
                  <a:pt x="43" y="0"/>
                </a:lnTo>
                <a:lnTo>
                  <a:pt x="7" y="0"/>
                </a:lnTo>
              </a:path>
            </a:pathLst>
          </a:custGeom>
          <a:noFill/>
          <a:ln w="1270">
            <a:solidFill>
              <a:srgbClr val="000000"/>
            </a:solidFill>
            <a:round/>
            <a:headEnd/>
            <a:tailEnd/>
          </a:ln>
        </p:spPr>
        <p:txBody>
          <a:bodyPr/>
          <a:lstStyle/>
          <a:p>
            <a:endParaRPr lang="en-GB" dirty="0"/>
          </a:p>
        </p:txBody>
      </p:sp>
      <p:sp>
        <p:nvSpPr>
          <p:cNvPr id="10357" name="Freeform 163"/>
          <p:cNvSpPr>
            <a:spLocks noChangeAspect="1"/>
          </p:cNvSpPr>
          <p:nvPr/>
        </p:nvSpPr>
        <p:spPr bwMode="auto">
          <a:xfrm>
            <a:off x="6486525" y="4484688"/>
            <a:ext cx="74613" cy="15875"/>
          </a:xfrm>
          <a:custGeom>
            <a:avLst/>
            <a:gdLst>
              <a:gd name="T0" fmla="*/ 74 w 98"/>
              <a:gd name="T1" fmla="*/ 17 h 17"/>
              <a:gd name="T2" fmla="*/ 98 w 98"/>
              <a:gd name="T3" fmla="*/ 0 h 17"/>
              <a:gd name="T4" fmla="*/ 17 w 98"/>
              <a:gd name="T5" fmla="*/ 0 h 17"/>
              <a:gd name="T6" fmla="*/ 0 w 98"/>
              <a:gd name="T7" fmla="*/ 17 h 17"/>
              <a:gd name="T8" fmla="*/ 74 w 98"/>
              <a:gd name="T9" fmla="*/ 17 h 17"/>
              <a:gd name="T10" fmla="*/ 77 w 98"/>
              <a:gd name="T11" fmla="*/ 17 h 17"/>
              <a:gd name="T12" fmla="*/ 0 60000 65536"/>
              <a:gd name="T13" fmla="*/ 0 60000 65536"/>
              <a:gd name="T14" fmla="*/ 0 60000 65536"/>
              <a:gd name="T15" fmla="*/ 0 60000 65536"/>
              <a:gd name="T16" fmla="*/ 0 60000 65536"/>
              <a:gd name="T17" fmla="*/ 0 60000 65536"/>
              <a:gd name="T18" fmla="*/ 0 w 98"/>
              <a:gd name="T19" fmla="*/ 0 h 17"/>
              <a:gd name="T20" fmla="*/ 98 w 98"/>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98" h="17">
                <a:moveTo>
                  <a:pt x="74" y="17"/>
                </a:moveTo>
                <a:lnTo>
                  <a:pt x="98" y="0"/>
                </a:lnTo>
                <a:lnTo>
                  <a:pt x="17" y="0"/>
                </a:lnTo>
                <a:lnTo>
                  <a:pt x="0" y="17"/>
                </a:lnTo>
                <a:lnTo>
                  <a:pt x="74" y="17"/>
                </a:lnTo>
                <a:lnTo>
                  <a:pt x="77" y="17"/>
                </a:lnTo>
              </a:path>
            </a:pathLst>
          </a:custGeom>
          <a:noFill/>
          <a:ln w="1270">
            <a:solidFill>
              <a:srgbClr val="000000"/>
            </a:solidFill>
            <a:round/>
            <a:headEnd/>
            <a:tailEnd/>
          </a:ln>
        </p:spPr>
        <p:txBody>
          <a:bodyPr/>
          <a:lstStyle/>
          <a:p>
            <a:endParaRPr lang="en-GB" dirty="0"/>
          </a:p>
        </p:txBody>
      </p:sp>
      <p:sp>
        <p:nvSpPr>
          <p:cNvPr id="10358" name="Freeform 164"/>
          <p:cNvSpPr>
            <a:spLocks noChangeAspect="1"/>
          </p:cNvSpPr>
          <p:nvPr/>
        </p:nvSpPr>
        <p:spPr bwMode="auto">
          <a:xfrm>
            <a:off x="6578600" y="4392613"/>
            <a:ext cx="30163" cy="49212"/>
          </a:xfrm>
          <a:custGeom>
            <a:avLst/>
            <a:gdLst>
              <a:gd name="T0" fmla="*/ 38 w 38"/>
              <a:gd name="T1" fmla="*/ 0 h 55"/>
              <a:gd name="T2" fmla="*/ 34 w 38"/>
              <a:gd name="T3" fmla="*/ 55 h 55"/>
              <a:gd name="T4" fmla="*/ 0 w 38"/>
              <a:gd name="T5" fmla="*/ 55 h 55"/>
              <a:gd name="T6" fmla="*/ 2 w 38"/>
              <a:gd name="T7" fmla="*/ 0 h 55"/>
              <a:gd name="T8" fmla="*/ 38 w 38"/>
              <a:gd name="T9" fmla="*/ 0 h 55"/>
              <a:gd name="T10" fmla="*/ 0 60000 65536"/>
              <a:gd name="T11" fmla="*/ 0 60000 65536"/>
              <a:gd name="T12" fmla="*/ 0 60000 65536"/>
              <a:gd name="T13" fmla="*/ 0 60000 65536"/>
              <a:gd name="T14" fmla="*/ 0 60000 65536"/>
              <a:gd name="T15" fmla="*/ 0 w 38"/>
              <a:gd name="T16" fmla="*/ 0 h 55"/>
              <a:gd name="T17" fmla="*/ 38 w 38"/>
              <a:gd name="T18" fmla="*/ 55 h 55"/>
            </a:gdLst>
            <a:ahLst/>
            <a:cxnLst>
              <a:cxn ang="T10">
                <a:pos x="T0" y="T1"/>
              </a:cxn>
              <a:cxn ang="T11">
                <a:pos x="T2" y="T3"/>
              </a:cxn>
              <a:cxn ang="T12">
                <a:pos x="T4" y="T5"/>
              </a:cxn>
              <a:cxn ang="T13">
                <a:pos x="T6" y="T7"/>
              </a:cxn>
              <a:cxn ang="T14">
                <a:pos x="T8" y="T9"/>
              </a:cxn>
            </a:cxnLst>
            <a:rect l="T15" t="T16" r="T17" b="T18"/>
            <a:pathLst>
              <a:path w="38" h="55">
                <a:moveTo>
                  <a:pt x="38" y="0"/>
                </a:moveTo>
                <a:lnTo>
                  <a:pt x="34" y="55"/>
                </a:lnTo>
                <a:lnTo>
                  <a:pt x="0" y="55"/>
                </a:lnTo>
                <a:lnTo>
                  <a:pt x="2" y="0"/>
                </a:lnTo>
                <a:lnTo>
                  <a:pt x="38" y="0"/>
                </a:lnTo>
              </a:path>
            </a:pathLst>
          </a:custGeom>
          <a:noFill/>
          <a:ln w="1270">
            <a:solidFill>
              <a:srgbClr val="000000"/>
            </a:solidFill>
            <a:round/>
            <a:headEnd/>
            <a:tailEnd/>
          </a:ln>
        </p:spPr>
        <p:txBody>
          <a:bodyPr/>
          <a:lstStyle/>
          <a:p>
            <a:endParaRPr lang="en-GB" dirty="0"/>
          </a:p>
        </p:txBody>
      </p:sp>
      <p:sp>
        <p:nvSpPr>
          <p:cNvPr id="10359" name="Freeform 165"/>
          <p:cNvSpPr>
            <a:spLocks noChangeAspect="1"/>
          </p:cNvSpPr>
          <p:nvPr/>
        </p:nvSpPr>
        <p:spPr bwMode="auto">
          <a:xfrm>
            <a:off x="6469063" y="4356100"/>
            <a:ext cx="39687" cy="44450"/>
          </a:xfrm>
          <a:custGeom>
            <a:avLst/>
            <a:gdLst>
              <a:gd name="T0" fmla="*/ 51 w 51"/>
              <a:gd name="T1" fmla="*/ 46 h 48"/>
              <a:gd name="T2" fmla="*/ 51 w 51"/>
              <a:gd name="T3" fmla="*/ 0 h 48"/>
              <a:gd name="T4" fmla="*/ 0 w 51"/>
              <a:gd name="T5" fmla="*/ 0 h 48"/>
              <a:gd name="T6" fmla="*/ 0 w 51"/>
              <a:gd name="T7" fmla="*/ 46 h 48"/>
              <a:gd name="T8" fmla="*/ 51 w 51"/>
              <a:gd name="T9" fmla="*/ 48 h 48"/>
              <a:gd name="T10" fmla="*/ 0 60000 65536"/>
              <a:gd name="T11" fmla="*/ 0 60000 65536"/>
              <a:gd name="T12" fmla="*/ 0 60000 65536"/>
              <a:gd name="T13" fmla="*/ 0 60000 65536"/>
              <a:gd name="T14" fmla="*/ 0 60000 65536"/>
              <a:gd name="T15" fmla="*/ 0 w 51"/>
              <a:gd name="T16" fmla="*/ 0 h 48"/>
              <a:gd name="T17" fmla="*/ 51 w 51"/>
              <a:gd name="T18" fmla="*/ 48 h 48"/>
            </a:gdLst>
            <a:ahLst/>
            <a:cxnLst>
              <a:cxn ang="T10">
                <a:pos x="T0" y="T1"/>
              </a:cxn>
              <a:cxn ang="T11">
                <a:pos x="T2" y="T3"/>
              </a:cxn>
              <a:cxn ang="T12">
                <a:pos x="T4" y="T5"/>
              </a:cxn>
              <a:cxn ang="T13">
                <a:pos x="T6" y="T7"/>
              </a:cxn>
              <a:cxn ang="T14">
                <a:pos x="T8" y="T9"/>
              </a:cxn>
            </a:cxnLst>
            <a:rect l="T15" t="T16" r="T17" b="T18"/>
            <a:pathLst>
              <a:path w="51" h="48">
                <a:moveTo>
                  <a:pt x="51" y="46"/>
                </a:moveTo>
                <a:lnTo>
                  <a:pt x="51" y="0"/>
                </a:lnTo>
                <a:lnTo>
                  <a:pt x="0" y="0"/>
                </a:lnTo>
                <a:lnTo>
                  <a:pt x="0" y="46"/>
                </a:lnTo>
                <a:lnTo>
                  <a:pt x="51" y="48"/>
                </a:lnTo>
              </a:path>
            </a:pathLst>
          </a:custGeom>
          <a:noFill/>
          <a:ln w="1270">
            <a:solidFill>
              <a:srgbClr val="000000"/>
            </a:solidFill>
            <a:round/>
            <a:headEnd/>
            <a:tailEnd/>
          </a:ln>
        </p:spPr>
        <p:txBody>
          <a:bodyPr/>
          <a:lstStyle/>
          <a:p>
            <a:endParaRPr lang="en-GB" dirty="0"/>
          </a:p>
        </p:txBody>
      </p:sp>
      <p:sp>
        <p:nvSpPr>
          <p:cNvPr id="10360" name="Line 166"/>
          <p:cNvSpPr>
            <a:spLocks noChangeAspect="1" noChangeShapeType="1"/>
          </p:cNvSpPr>
          <p:nvPr/>
        </p:nvSpPr>
        <p:spPr bwMode="auto">
          <a:xfrm>
            <a:off x="6508750" y="4383088"/>
            <a:ext cx="122238" cy="1587"/>
          </a:xfrm>
          <a:prstGeom prst="line">
            <a:avLst/>
          </a:prstGeom>
          <a:noFill/>
          <a:ln w="1270">
            <a:solidFill>
              <a:srgbClr val="000000"/>
            </a:solidFill>
            <a:round/>
            <a:headEnd/>
            <a:tailEnd/>
          </a:ln>
        </p:spPr>
        <p:txBody>
          <a:bodyPr/>
          <a:lstStyle/>
          <a:p>
            <a:endParaRPr lang="en-US" dirty="0"/>
          </a:p>
        </p:txBody>
      </p:sp>
      <p:sp>
        <p:nvSpPr>
          <p:cNvPr id="10361" name="Line 167"/>
          <p:cNvSpPr>
            <a:spLocks noChangeAspect="1" noChangeShapeType="1"/>
          </p:cNvSpPr>
          <p:nvPr/>
        </p:nvSpPr>
        <p:spPr bwMode="auto">
          <a:xfrm flipH="1" flipV="1">
            <a:off x="6313488" y="4381500"/>
            <a:ext cx="155575" cy="1588"/>
          </a:xfrm>
          <a:prstGeom prst="line">
            <a:avLst/>
          </a:prstGeom>
          <a:noFill/>
          <a:ln w="1270">
            <a:solidFill>
              <a:srgbClr val="000000"/>
            </a:solidFill>
            <a:round/>
            <a:headEnd/>
            <a:tailEnd/>
          </a:ln>
        </p:spPr>
        <p:txBody>
          <a:bodyPr/>
          <a:lstStyle/>
          <a:p>
            <a:endParaRPr lang="en-US" dirty="0"/>
          </a:p>
        </p:txBody>
      </p:sp>
      <p:sp>
        <p:nvSpPr>
          <p:cNvPr id="10362" name="Freeform 168"/>
          <p:cNvSpPr>
            <a:spLocks noChangeAspect="1"/>
          </p:cNvSpPr>
          <p:nvPr/>
        </p:nvSpPr>
        <p:spPr bwMode="auto">
          <a:xfrm>
            <a:off x="6303963" y="4381500"/>
            <a:ext cx="157162" cy="98425"/>
          </a:xfrm>
          <a:custGeom>
            <a:avLst/>
            <a:gdLst>
              <a:gd name="T0" fmla="*/ 5 w 204"/>
              <a:gd name="T1" fmla="*/ 0 h 110"/>
              <a:gd name="T2" fmla="*/ 0 w 204"/>
              <a:gd name="T3" fmla="*/ 103 h 110"/>
              <a:gd name="T4" fmla="*/ 204 w 204"/>
              <a:gd name="T5" fmla="*/ 110 h 110"/>
              <a:gd name="T6" fmla="*/ 0 60000 65536"/>
              <a:gd name="T7" fmla="*/ 0 60000 65536"/>
              <a:gd name="T8" fmla="*/ 0 60000 65536"/>
              <a:gd name="T9" fmla="*/ 0 w 204"/>
              <a:gd name="T10" fmla="*/ 0 h 110"/>
              <a:gd name="T11" fmla="*/ 204 w 204"/>
              <a:gd name="T12" fmla="*/ 110 h 110"/>
            </a:gdLst>
            <a:ahLst/>
            <a:cxnLst>
              <a:cxn ang="T6">
                <a:pos x="T0" y="T1"/>
              </a:cxn>
              <a:cxn ang="T7">
                <a:pos x="T2" y="T3"/>
              </a:cxn>
              <a:cxn ang="T8">
                <a:pos x="T4" y="T5"/>
              </a:cxn>
            </a:cxnLst>
            <a:rect l="T9" t="T10" r="T11" b="T12"/>
            <a:pathLst>
              <a:path w="204" h="110">
                <a:moveTo>
                  <a:pt x="5" y="0"/>
                </a:moveTo>
                <a:lnTo>
                  <a:pt x="0" y="103"/>
                </a:lnTo>
                <a:lnTo>
                  <a:pt x="204" y="110"/>
                </a:lnTo>
              </a:path>
            </a:pathLst>
          </a:custGeom>
          <a:noFill/>
          <a:ln w="1270">
            <a:solidFill>
              <a:srgbClr val="000000"/>
            </a:solidFill>
            <a:round/>
            <a:headEnd/>
            <a:tailEnd/>
          </a:ln>
        </p:spPr>
        <p:txBody>
          <a:bodyPr/>
          <a:lstStyle/>
          <a:p>
            <a:endParaRPr lang="en-GB" dirty="0"/>
          </a:p>
        </p:txBody>
      </p:sp>
      <p:sp>
        <p:nvSpPr>
          <p:cNvPr id="10363" name="Freeform 169"/>
          <p:cNvSpPr>
            <a:spLocks noChangeAspect="1"/>
          </p:cNvSpPr>
          <p:nvPr/>
        </p:nvSpPr>
        <p:spPr bwMode="auto">
          <a:xfrm>
            <a:off x="6469063" y="4479925"/>
            <a:ext cx="103187" cy="4763"/>
          </a:xfrm>
          <a:custGeom>
            <a:avLst/>
            <a:gdLst>
              <a:gd name="T0" fmla="*/ 0 w 135"/>
              <a:gd name="T1" fmla="*/ 0 h 5"/>
              <a:gd name="T2" fmla="*/ 132 w 135"/>
              <a:gd name="T3" fmla="*/ 5 h 5"/>
              <a:gd name="T4" fmla="*/ 135 w 135"/>
              <a:gd name="T5" fmla="*/ 0 h 5"/>
              <a:gd name="T6" fmla="*/ 0 60000 65536"/>
              <a:gd name="T7" fmla="*/ 0 60000 65536"/>
              <a:gd name="T8" fmla="*/ 0 60000 65536"/>
              <a:gd name="T9" fmla="*/ 0 w 135"/>
              <a:gd name="T10" fmla="*/ 0 h 5"/>
              <a:gd name="T11" fmla="*/ 135 w 135"/>
              <a:gd name="T12" fmla="*/ 5 h 5"/>
            </a:gdLst>
            <a:ahLst/>
            <a:cxnLst>
              <a:cxn ang="T6">
                <a:pos x="T0" y="T1"/>
              </a:cxn>
              <a:cxn ang="T7">
                <a:pos x="T2" y="T3"/>
              </a:cxn>
              <a:cxn ang="T8">
                <a:pos x="T4" y="T5"/>
              </a:cxn>
            </a:cxnLst>
            <a:rect l="T9" t="T10" r="T11" b="T12"/>
            <a:pathLst>
              <a:path w="135" h="5">
                <a:moveTo>
                  <a:pt x="0" y="0"/>
                </a:moveTo>
                <a:lnTo>
                  <a:pt x="132" y="5"/>
                </a:lnTo>
                <a:lnTo>
                  <a:pt x="135" y="0"/>
                </a:lnTo>
              </a:path>
            </a:pathLst>
          </a:custGeom>
          <a:noFill/>
          <a:ln w="1270">
            <a:solidFill>
              <a:srgbClr val="000000"/>
            </a:solidFill>
            <a:round/>
            <a:headEnd/>
            <a:tailEnd/>
          </a:ln>
        </p:spPr>
        <p:txBody>
          <a:bodyPr/>
          <a:lstStyle/>
          <a:p>
            <a:endParaRPr lang="en-GB" dirty="0"/>
          </a:p>
        </p:txBody>
      </p:sp>
      <p:sp>
        <p:nvSpPr>
          <p:cNvPr id="10364" name="Line 170"/>
          <p:cNvSpPr>
            <a:spLocks noChangeAspect="1" noChangeShapeType="1"/>
          </p:cNvSpPr>
          <p:nvPr/>
        </p:nvSpPr>
        <p:spPr bwMode="auto">
          <a:xfrm>
            <a:off x="6597650" y="4484688"/>
            <a:ext cx="161925" cy="1587"/>
          </a:xfrm>
          <a:prstGeom prst="line">
            <a:avLst/>
          </a:prstGeom>
          <a:noFill/>
          <a:ln w="1270">
            <a:solidFill>
              <a:srgbClr val="000000"/>
            </a:solidFill>
            <a:round/>
            <a:headEnd/>
            <a:tailEnd/>
          </a:ln>
        </p:spPr>
        <p:txBody>
          <a:bodyPr/>
          <a:lstStyle/>
          <a:p>
            <a:endParaRPr lang="en-US" dirty="0"/>
          </a:p>
        </p:txBody>
      </p:sp>
      <p:sp>
        <p:nvSpPr>
          <p:cNvPr id="10365" name="Line 171"/>
          <p:cNvSpPr>
            <a:spLocks noChangeAspect="1" noChangeShapeType="1"/>
          </p:cNvSpPr>
          <p:nvPr/>
        </p:nvSpPr>
        <p:spPr bwMode="auto">
          <a:xfrm>
            <a:off x="6626225" y="4479925"/>
            <a:ext cx="1588" cy="4763"/>
          </a:xfrm>
          <a:prstGeom prst="line">
            <a:avLst/>
          </a:prstGeom>
          <a:noFill/>
          <a:ln w="1270">
            <a:solidFill>
              <a:srgbClr val="000000"/>
            </a:solidFill>
            <a:round/>
            <a:headEnd/>
            <a:tailEnd/>
          </a:ln>
        </p:spPr>
        <p:txBody>
          <a:bodyPr/>
          <a:lstStyle/>
          <a:p>
            <a:endParaRPr lang="en-US" dirty="0"/>
          </a:p>
        </p:txBody>
      </p:sp>
      <p:sp>
        <p:nvSpPr>
          <p:cNvPr id="10366" name="Freeform 172"/>
          <p:cNvSpPr>
            <a:spLocks noChangeAspect="1"/>
          </p:cNvSpPr>
          <p:nvPr/>
        </p:nvSpPr>
        <p:spPr bwMode="auto">
          <a:xfrm>
            <a:off x="6608763" y="4484688"/>
            <a:ext cx="17462" cy="22225"/>
          </a:xfrm>
          <a:custGeom>
            <a:avLst/>
            <a:gdLst>
              <a:gd name="T0" fmla="*/ 0 w 24"/>
              <a:gd name="T1" fmla="*/ 24 h 24"/>
              <a:gd name="T2" fmla="*/ 0 w 24"/>
              <a:gd name="T3" fmla="*/ 17 h 24"/>
              <a:gd name="T4" fmla="*/ 5 w 24"/>
              <a:gd name="T5" fmla="*/ 14 h 24"/>
              <a:gd name="T6" fmla="*/ 17 w 24"/>
              <a:gd name="T7" fmla="*/ 12 h 24"/>
              <a:gd name="T8" fmla="*/ 24 w 24"/>
              <a:gd name="T9" fmla="*/ 5 h 24"/>
              <a:gd name="T10" fmla="*/ 24 w 24"/>
              <a:gd name="T11" fmla="*/ 0 h 24"/>
              <a:gd name="T12" fmla="*/ 0 60000 65536"/>
              <a:gd name="T13" fmla="*/ 0 60000 65536"/>
              <a:gd name="T14" fmla="*/ 0 60000 65536"/>
              <a:gd name="T15" fmla="*/ 0 60000 65536"/>
              <a:gd name="T16" fmla="*/ 0 60000 65536"/>
              <a:gd name="T17" fmla="*/ 0 60000 65536"/>
              <a:gd name="T18" fmla="*/ 0 w 24"/>
              <a:gd name="T19" fmla="*/ 0 h 24"/>
              <a:gd name="T20" fmla="*/ 24 w 2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4" h="24">
                <a:moveTo>
                  <a:pt x="0" y="24"/>
                </a:moveTo>
                <a:lnTo>
                  <a:pt x="0" y="17"/>
                </a:lnTo>
                <a:lnTo>
                  <a:pt x="5" y="14"/>
                </a:lnTo>
                <a:lnTo>
                  <a:pt x="17" y="12"/>
                </a:lnTo>
                <a:lnTo>
                  <a:pt x="24" y="5"/>
                </a:lnTo>
                <a:lnTo>
                  <a:pt x="24" y="0"/>
                </a:lnTo>
              </a:path>
            </a:pathLst>
          </a:custGeom>
          <a:noFill/>
          <a:ln w="1270">
            <a:solidFill>
              <a:srgbClr val="000000"/>
            </a:solidFill>
            <a:round/>
            <a:headEnd/>
            <a:tailEnd/>
          </a:ln>
        </p:spPr>
        <p:txBody>
          <a:bodyPr/>
          <a:lstStyle/>
          <a:p>
            <a:endParaRPr lang="en-GB" dirty="0"/>
          </a:p>
        </p:txBody>
      </p:sp>
      <p:sp>
        <p:nvSpPr>
          <p:cNvPr id="10367" name="Freeform 173"/>
          <p:cNvSpPr>
            <a:spLocks noChangeAspect="1"/>
          </p:cNvSpPr>
          <p:nvPr/>
        </p:nvSpPr>
        <p:spPr bwMode="auto">
          <a:xfrm>
            <a:off x="6764338" y="4495800"/>
            <a:ext cx="0" cy="11113"/>
          </a:xfrm>
          <a:custGeom>
            <a:avLst/>
            <a:gdLst>
              <a:gd name="T0" fmla="*/ 12 h 12"/>
              <a:gd name="T1" fmla="*/ 5 h 12"/>
              <a:gd name="T2" fmla="*/ 0 h 12"/>
              <a:gd name="T3" fmla="*/ 0 60000 65536"/>
              <a:gd name="T4" fmla="*/ 0 60000 65536"/>
              <a:gd name="T5" fmla="*/ 0 60000 65536"/>
              <a:gd name="T6" fmla="*/ 0 h 12"/>
              <a:gd name="T7" fmla="*/ 12 h 12"/>
            </a:gdLst>
            <a:ahLst/>
            <a:cxnLst>
              <a:cxn ang="T3">
                <a:pos x="0" y="T0"/>
              </a:cxn>
              <a:cxn ang="T4">
                <a:pos x="0" y="T1"/>
              </a:cxn>
              <a:cxn ang="T5">
                <a:pos x="0" y="T2"/>
              </a:cxn>
            </a:cxnLst>
            <a:rect l="0" t="T6" r="0" b="T7"/>
            <a:pathLst>
              <a:path h="12">
                <a:moveTo>
                  <a:pt x="0" y="12"/>
                </a:moveTo>
                <a:lnTo>
                  <a:pt x="0" y="5"/>
                </a:lnTo>
                <a:lnTo>
                  <a:pt x="0" y="0"/>
                </a:lnTo>
              </a:path>
            </a:pathLst>
          </a:custGeom>
          <a:noFill/>
          <a:ln w="1270">
            <a:solidFill>
              <a:srgbClr val="000000"/>
            </a:solidFill>
            <a:round/>
            <a:headEnd/>
            <a:tailEnd/>
          </a:ln>
        </p:spPr>
        <p:txBody>
          <a:bodyPr/>
          <a:lstStyle/>
          <a:p>
            <a:endParaRPr lang="en-GB" dirty="0"/>
          </a:p>
        </p:txBody>
      </p:sp>
      <p:sp>
        <p:nvSpPr>
          <p:cNvPr id="10368" name="Line 174"/>
          <p:cNvSpPr>
            <a:spLocks noChangeAspect="1" noChangeShapeType="1"/>
          </p:cNvSpPr>
          <p:nvPr/>
        </p:nvSpPr>
        <p:spPr bwMode="auto">
          <a:xfrm flipH="1">
            <a:off x="6777038" y="4484688"/>
            <a:ext cx="1587" cy="15875"/>
          </a:xfrm>
          <a:prstGeom prst="line">
            <a:avLst/>
          </a:prstGeom>
          <a:noFill/>
          <a:ln w="1270">
            <a:solidFill>
              <a:srgbClr val="000000"/>
            </a:solidFill>
            <a:round/>
            <a:headEnd/>
            <a:tailEnd/>
          </a:ln>
        </p:spPr>
        <p:txBody>
          <a:bodyPr/>
          <a:lstStyle/>
          <a:p>
            <a:endParaRPr lang="en-US" dirty="0"/>
          </a:p>
        </p:txBody>
      </p:sp>
      <p:sp>
        <p:nvSpPr>
          <p:cNvPr id="10369" name="Line 175"/>
          <p:cNvSpPr>
            <a:spLocks noChangeAspect="1" noChangeShapeType="1"/>
          </p:cNvSpPr>
          <p:nvPr/>
        </p:nvSpPr>
        <p:spPr bwMode="auto">
          <a:xfrm>
            <a:off x="6807200" y="4484688"/>
            <a:ext cx="80963" cy="6350"/>
          </a:xfrm>
          <a:prstGeom prst="line">
            <a:avLst/>
          </a:prstGeom>
          <a:noFill/>
          <a:ln w="1270">
            <a:solidFill>
              <a:srgbClr val="000000"/>
            </a:solidFill>
            <a:round/>
            <a:headEnd/>
            <a:tailEnd/>
          </a:ln>
        </p:spPr>
        <p:txBody>
          <a:bodyPr/>
          <a:lstStyle/>
          <a:p>
            <a:endParaRPr lang="en-US" dirty="0"/>
          </a:p>
        </p:txBody>
      </p:sp>
      <p:sp>
        <p:nvSpPr>
          <p:cNvPr id="10370" name="Freeform 176"/>
          <p:cNvSpPr>
            <a:spLocks noChangeAspect="1"/>
          </p:cNvSpPr>
          <p:nvPr/>
        </p:nvSpPr>
        <p:spPr bwMode="auto">
          <a:xfrm>
            <a:off x="6653213" y="4341813"/>
            <a:ext cx="201612" cy="52387"/>
          </a:xfrm>
          <a:custGeom>
            <a:avLst/>
            <a:gdLst>
              <a:gd name="T0" fmla="*/ 0 w 260"/>
              <a:gd name="T1" fmla="*/ 0 h 58"/>
              <a:gd name="T2" fmla="*/ 250 w 260"/>
              <a:gd name="T3" fmla="*/ 39 h 58"/>
              <a:gd name="T4" fmla="*/ 260 w 260"/>
              <a:gd name="T5" fmla="*/ 58 h 58"/>
              <a:gd name="T6" fmla="*/ 0 60000 65536"/>
              <a:gd name="T7" fmla="*/ 0 60000 65536"/>
              <a:gd name="T8" fmla="*/ 0 60000 65536"/>
              <a:gd name="T9" fmla="*/ 0 w 260"/>
              <a:gd name="T10" fmla="*/ 0 h 58"/>
              <a:gd name="T11" fmla="*/ 260 w 260"/>
              <a:gd name="T12" fmla="*/ 58 h 58"/>
            </a:gdLst>
            <a:ahLst/>
            <a:cxnLst>
              <a:cxn ang="T6">
                <a:pos x="T0" y="T1"/>
              </a:cxn>
              <a:cxn ang="T7">
                <a:pos x="T2" y="T3"/>
              </a:cxn>
              <a:cxn ang="T8">
                <a:pos x="T4" y="T5"/>
              </a:cxn>
            </a:cxnLst>
            <a:rect l="T9" t="T10" r="T11" b="T12"/>
            <a:pathLst>
              <a:path w="260" h="58">
                <a:moveTo>
                  <a:pt x="0" y="0"/>
                </a:moveTo>
                <a:lnTo>
                  <a:pt x="250" y="39"/>
                </a:lnTo>
                <a:lnTo>
                  <a:pt x="260" y="58"/>
                </a:lnTo>
              </a:path>
            </a:pathLst>
          </a:custGeom>
          <a:noFill/>
          <a:ln w="1270">
            <a:solidFill>
              <a:srgbClr val="000000"/>
            </a:solidFill>
            <a:round/>
            <a:headEnd/>
            <a:tailEnd/>
          </a:ln>
        </p:spPr>
        <p:txBody>
          <a:bodyPr/>
          <a:lstStyle/>
          <a:p>
            <a:endParaRPr lang="en-GB" dirty="0"/>
          </a:p>
        </p:txBody>
      </p:sp>
      <p:sp>
        <p:nvSpPr>
          <p:cNvPr id="10371" name="Freeform 177"/>
          <p:cNvSpPr>
            <a:spLocks noChangeAspect="1"/>
          </p:cNvSpPr>
          <p:nvPr/>
        </p:nvSpPr>
        <p:spPr bwMode="auto">
          <a:xfrm>
            <a:off x="6610350" y="4346575"/>
            <a:ext cx="231775" cy="30163"/>
          </a:xfrm>
          <a:custGeom>
            <a:avLst/>
            <a:gdLst>
              <a:gd name="T0" fmla="*/ 300 w 300"/>
              <a:gd name="T1" fmla="*/ 34 h 34"/>
              <a:gd name="T2" fmla="*/ 159 w 300"/>
              <a:gd name="T3" fmla="*/ 24 h 34"/>
              <a:gd name="T4" fmla="*/ 0 w 300"/>
              <a:gd name="T5" fmla="*/ 0 h 34"/>
              <a:gd name="T6" fmla="*/ 0 60000 65536"/>
              <a:gd name="T7" fmla="*/ 0 60000 65536"/>
              <a:gd name="T8" fmla="*/ 0 60000 65536"/>
              <a:gd name="T9" fmla="*/ 0 w 300"/>
              <a:gd name="T10" fmla="*/ 0 h 34"/>
              <a:gd name="T11" fmla="*/ 300 w 300"/>
              <a:gd name="T12" fmla="*/ 34 h 34"/>
            </a:gdLst>
            <a:ahLst/>
            <a:cxnLst>
              <a:cxn ang="T6">
                <a:pos x="T0" y="T1"/>
              </a:cxn>
              <a:cxn ang="T7">
                <a:pos x="T2" y="T3"/>
              </a:cxn>
              <a:cxn ang="T8">
                <a:pos x="T4" y="T5"/>
              </a:cxn>
            </a:cxnLst>
            <a:rect l="T9" t="T10" r="T11" b="T12"/>
            <a:pathLst>
              <a:path w="300" h="34">
                <a:moveTo>
                  <a:pt x="300" y="34"/>
                </a:moveTo>
                <a:lnTo>
                  <a:pt x="159" y="24"/>
                </a:lnTo>
                <a:lnTo>
                  <a:pt x="0" y="0"/>
                </a:lnTo>
              </a:path>
            </a:pathLst>
          </a:custGeom>
          <a:noFill/>
          <a:ln w="1270">
            <a:solidFill>
              <a:srgbClr val="000000"/>
            </a:solidFill>
            <a:round/>
            <a:headEnd/>
            <a:tailEnd/>
          </a:ln>
        </p:spPr>
        <p:txBody>
          <a:bodyPr/>
          <a:lstStyle/>
          <a:p>
            <a:endParaRPr lang="en-GB" dirty="0"/>
          </a:p>
        </p:txBody>
      </p:sp>
      <p:sp>
        <p:nvSpPr>
          <p:cNvPr id="10372" name="Freeform 178"/>
          <p:cNvSpPr>
            <a:spLocks noChangeAspect="1"/>
          </p:cNvSpPr>
          <p:nvPr/>
        </p:nvSpPr>
        <p:spPr bwMode="auto">
          <a:xfrm>
            <a:off x="6308725" y="4343400"/>
            <a:ext cx="349250" cy="33338"/>
          </a:xfrm>
          <a:custGeom>
            <a:avLst/>
            <a:gdLst>
              <a:gd name="T0" fmla="*/ 453 w 453"/>
              <a:gd name="T1" fmla="*/ 0 h 36"/>
              <a:gd name="T2" fmla="*/ 170 w 453"/>
              <a:gd name="T3" fmla="*/ 0 h 36"/>
              <a:gd name="T4" fmla="*/ 33 w 453"/>
              <a:gd name="T5" fmla="*/ 2 h 36"/>
              <a:gd name="T6" fmla="*/ 21 w 453"/>
              <a:gd name="T7" fmla="*/ 5 h 36"/>
              <a:gd name="T8" fmla="*/ 9 w 453"/>
              <a:gd name="T9" fmla="*/ 9 h 36"/>
              <a:gd name="T10" fmla="*/ 5 w 453"/>
              <a:gd name="T11" fmla="*/ 21 h 36"/>
              <a:gd name="T12" fmla="*/ 0 w 453"/>
              <a:gd name="T13" fmla="*/ 36 h 36"/>
              <a:gd name="T14" fmla="*/ 0 60000 65536"/>
              <a:gd name="T15" fmla="*/ 0 60000 65536"/>
              <a:gd name="T16" fmla="*/ 0 60000 65536"/>
              <a:gd name="T17" fmla="*/ 0 60000 65536"/>
              <a:gd name="T18" fmla="*/ 0 60000 65536"/>
              <a:gd name="T19" fmla="*/ 0 60000 65536"/>
              <a:gd name="T20" fmla="*/ 0 60000 65536"/>
              <a:gd name="T21" fmla="*/ 0 w 453"/>
              <a:gd name="T22" fmla="*/ 0 h 36"/>
              <a:gd name="T23" fmla="*/ 453 w 45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3" h="36">
                <a:moveTo>
                  <a:pt x="453" y="0"/>
                </a:moveTo>
                <a:lnTo>
                  <a:pt x="170" y="0"/>
                </a:lnTo>
                <a:lnTo>
                  <a:pt x="33" y="2"/>
                </a:lnTo>
                <a:lnTo>
                  <a:pt x="21" y="5"/>
                </a:lnTo>
                <a:lnTo>
                  <a:pt x="9" y="9"/>
                </a:lnTo>
                <a:lnTo>
                  <a:pt x="5" y="21"/>
                </a:lnTo>
                <a:lnTo>
                  <a:pt x="0" y="36"/>
                </a:lnTo>
              </a:path>
            </a:pathLst>
          </a:custGeom>
          <a:noFill/>
          <a:ln w="1270">
            <a:solidFill>
              <a:srgbClr val="000000"/>
            </a:solidFill>
            <a:round/>
            <a:headEnd/>
            <a:tailEnd/>
          </a:ln>
        </p:spPr>
        <p:txBody>
          <a:bodyPr/>
          <a:lstStyle/>
          <a:p>
            <a:endParaRPr lang="en-GB" dirty="0"/>
          </a:p>
        </p:txBody>
      </p:sp>
      <p:sp>
        <p:nvSpPr>
          <p:cNvPr id="10373" name="Line 179"/>
          <p:cNvSpPr>
            <a:spLocks noChangeAspect="1" noChangeShapeType="1"/>
          </p:cNvSpPr>
          <p:nvPr/>
        </p:nvSpPr>
        <p:spPr bwMode="auto">
          <a:xfrm>
            <a:off x="6351588" y="4346575"/>
            <a:ext cx="258762" cy="0"/>
          </a:xfrm>
          <a:prstGeom prst="line">
            <a:avLst/>
          </a:prstGeom>
          <a:noFill/>
          <a:ln w="1270">
            <a:solidFill>
              <a:srgbClr val="000000"/>
            </a:solidFill>
            <a:round/>
            <a:headEnd/>
            <a:tailEnd/>
          </a:ln>
        </p:spPr>
        <p:txBody>
          <a:bodyPr/>
          <a:lstStyle/>
          <a:p>
            <a:endParaRPr lang="en-US" dirty="0"/>
          </a:p>
        </p:txBody>
      </p:sp>
      <p:sp>
        <p:nvSpPr>
          <p:cNvPr id="10374" name="Freeform 180"/>
          <p:cNvSpPr>
            <a:spLocks noChangeAspect="1"/>
          </p:cNvSpPr>
          <p:nvPr/>
        </p:nvSpPr>
        <p:spPr bwMode="auto">
          <a:xfrm>
            <a:off x="6345238" y="4421188"/>
            <a:ext cx="47625" cy="26987"/>
          </a:xfrm>
          <a:custGeom>
            <a:avLst/>
            <a:gdLst>
              <a:gd name="T0" fmla="*/ 9 w 60"/>
              <a:gd name="T1" fmla="*/ 5 h 29"/>
              <a:gd name="T2" fmla="*/ 0 w 60"/>
              <a:gd name="T3" fmla="*/ 29 h 29"/>
              <a:gd name="T4" fmla="*/ 52 w 60"/>
              <a:gd name="T5" fmla="*/ 29 h 29"/>
              <a:gd name="T6" fmla="*/ 60 w 60"/>
              <a:gd name="T7" fmla="*/ 5 h 29"/>
              <a:gd name="T8" fmla="*/ 7 w 60"/>
              <a:gd name="T9" fmla="*/ 0 h 29"/>
              <a:gd name="T10" fmla="*/ 0 60000 65536"/>
              <a:gd name="T11" fmla="*/ 0 60000 65536"/>
              <a:gd name="T12" fmla="*/ 0 60000 65536"/>
              <a:gd name="T13" fmla="*/ 0 60000 65536"/>
              <a:gd name="T14" fmla="*/ 0 60000 65536"/>
              <a:gd name="T15" fmla="*/ 0 w 60"/>
              <a:gd name="T16" fmla="*/ 0 h 29"/>
              <a:gd name="T17" fmla="*/ 60 w 60"/>
              <a:gd name="T18" fmla="*/ 29 h 29"/>
            </a:gdLst>
            <a:ahLst/>
            <a:cxnLst>
              <a:cxn ang="T10">
                <a:pos x="T0" y="T1"/>
              </a:cxn>
              <a:cxn ang="T11">
                <a:pos x="T2" y="T3"/>
              </a:cxn>
              <a:cxn ang="T12">
                <a:pos x="T4" y="T5"/>
              </a:cxn>
              <a:cxn ang="T13">
                <a:pos x="T6" y="T7"/>
              </a:cxn>
              <a:cxn ang="T14">
                <a:pos x="T8" y="T9"/>
              </a:cxn>
            </a:cxnLst>
            <a:rect l="T15" t="T16" r="T17" b="T18"/>
            <a:pathLst>
              <a:path w="60" h="29">
                <a:moveTo>
                  <a:pt x="9" y="5"/>
                </a:moveTo>
                <a:lnTo>
                  <a:pt x="0" y="29"/>
                </a:lnTo>
                <a:lnTo>
                  <a:pt x="52" y="29"/>
                </a:lnTo>
                <a:lnTo>
                  <a:pt x="60" y="5"/>
                </a:lnTo>
                <a:lnTo>
                  <a:pt x="7" y="0"/>
                </a:lnTo>
              </a:path>
            </a:pathLst>
          </a:custGeom>
          <a:solidFill>
            <a:srgbClr val="99CC00"/>
          </a:solidFill>
          <a:ln w="1270">
            <a:solidFill>
              <a:srgbClr val="000000"/>
            </a:solidFill>
            <a:round/>
            <a:headEnd/>
            <a:tailEnd/>
          </a:ln>
        </p:spPr>
        <p:txBody>
          <a:bodyPr/>
          <a:lstStyle/>
          <a:p>
            <a:endParaRPr lang="en-GB" dirty="0"/>
          </a:p>
        </p:txBody>
      </p:sp>
      <p:sp>
        <p:nvSpPr>
          <p:cNvPr id="10375" name="Rectangle 181"/>
          <p:cNvSpPr>
            <a:spLocks noChangeAspect="1" noChangeArrowheads="1"/>
          </p:cNvSpPr>
          <p:nvPr/>
        </p:nvSpPr>
        <p:spPr bwMode="auto">
          <a:xfrm>
            <a:off x="6356350" y="4392613"/>
            <a:ext cx="33338" cy="19050"/>
          </a:xfrm>
          <a:prstGeom prst="rect">
            <a:avLst/>
          </a:prstGeom>
          <a:noFill/>
          <a:ln w="1270">
            <a:solidFill>
              <a:srgbClr val="000000"/>
            </a:solidFill>
            <a:miter lim="800000"/>
            <a:headEnd/>
            <a:tailEnd/>
          </a:ln>
        </p:spPr>
        <p:txBody>
          <a:bodyPr/>
          <a:lstStyle/>
          <a:p>
            <a:endParaRPr lang="en-GB" dirty="0"/>
          </a:p>
        </p:txBody>
      </p:sp>
      <p:sp>
        <p:nvSpPr>
          <p:cNvPr id="10376" name="Freeform 182"/>
          <p:cNvSpPr>
            <a:spLocks noChangeAspect="1"/>
          </p:cNvSpPr>
          <p:nvPr/>
        </p:nvSpPr>
        <p:spPr bwMode="auto">
          <a:xfrm>
            <a:off x="6294438" y="4476750"/>
            <a:ext cx="9525" cy="52388"/>
          </a:xfrm>
          <a:custGeom>
            <a:avLst/>
            <a:gdLst>
              <a:gd name="T0" fmla="*/ 14 w 14"/>
              <a:gd name="T1" fmla="*/ 0 h 58"/>
              <a:gd name="T2" fmla="*/ 14 w 14"/>
              <a:gd name="T3" fmla="*/ 10 h 58"/>
              <a:gd name="T4" fmla="*/ 7 w 14"/>
              <a:gd name="T5" fmla="*/ 15 h 58"/>
              <a:gd name="T6" fmla="*/ 2 w 14"/>
              <a:gd name="T7" fmla="*/ 19 h 58"/>
              <a:gd name="T8" fmla="*/ 0 w 14"/>
              <a:gd name="T9" fmla="*/ 27 h 58"/>
              <a:gd name="T10" fmla="*/ 0 w 14"/>
              <a:gd name="T11" fmla="*/ 58 h 58"/>
              <a:gd name="T12" fmla="*/ 0 60000 65536"/>
              <a:gd name="T13" fmla="*/ 0 60000 65536"/>
              <a:gd name="T14" fmla="*/ 0 60000 65536"/>
              <a:gd name="T15" fmla="*/ 0 60000 65536"/>
              <a:gd name="T16" fmla="*/ 0 60000 65536"/>
              <a:gd name="T17" fmla="*/ 0 60000 65536"/>
              <a:gd name="T18" fmla="*/ 0 w 14"/>
              <a:gd name="T19" fmla="*/ 0 h 58"/>
              <a:gd name="T20" fmla="*/ 14 w 1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4" h="58">
                <a:moveTo>
                  <a:pt x="14" y="0"/>
                </a:moveTo>
                <a:lnTo>
                  <a:pt x="14" y="10"/>
                </a:lnTo>
                <a:lnTo>
                  <a:pt x="7" y="15"/>
                </a:lnTo>
                <a:lnTo>
                  <a:pt x="2" y="19"/>
                </a:lnTo>
                <a:lnTo>
                  <a:pt x="0" y="27"/>
                </a:lnTo>
                <a:lnTo>
                  <a:pt x="0" y="58"/>
                </a:lnTo>
              </a:path>
            </a:pathLst>
          </a:custGeom>
          <a:noFill/>
          <a:ln w="1270">
            <a:solidFill>
              <a:srgbClr val="000000"/>
            </a:solidFill>
            <a:round/>
            <a:headEnd/>
            <a:tailEnd/>
          </a:ln>
        </p:spPr>
        <p:txBody>
          <a:bodyPr/>
          <a:lstStyle/>
          <a:p>
            <a:endParaRPr lang="en-GB" dirty="0"/>
          </a:p>
        </p:txBody>
      </p:sp>
      <p:sp>
        <p:nvSpPr>
          <p:cNvPr id="10377" name="Freeform 183"/>
          <p:cNvSpPr>
            <a:spLocks noChangeAspect="1"/>
          </p:cNvSpPr>
          <p:nvPr/>
        </p:nvSpPr>
        <p:spPr bwMode="auto">
          <a:xfrm>
            <a:off x="6294438" y="4543425"/>
            <a:ext cx="65087" cy="57150"/>
          </a:xfrm>
          <a:custGeom>
            <a:avLst/>
            <a:gdLst>
              <a:gd name="T0" fmla="*/ 0 w 86"/>
              <a:gd name="T1" fmla="*/ 0 h 62"/>
              <a:gd name="T2" fmla="*/ 0 w 86"/>
              <a:gd name="T3" fmla="*/ 55 h 62"/>
              <a:gd name="T4" fmla="*/ 9 w 86"/>
              <a:gd name="T5" fmla="*/ 60 h 62"/>
              <a:gd name="T6" fmla="*/ 83 w 86"/>
              <a:gd name="T7" fmla="*/ 62 h 62"/>
              <a:gd name="T8" fmla="*/ 83 w 86"/>
              <a:gd name="T9" fmla="*/ 55 h 62"/>
              <a:gd name="T10" fmla="*/ 86 w 86"/>
              <a:gd name="T11" fmla="*/ 50 h 62"/>
              <a:gd name="T12" fmla="*/ 0 60000 65536"/>
              <a:gd name="T13" fmla="*/ 0 60000 65536"/>
              <a:gd name="T14" fmla="*/ 0 60000 65536"/>
              <a:gd name="T15" fmla="*/ 0 60000 65536"/>
              <a:gd name="T16" fmla="*/ 0 60000 65536"/>
              <a:gd name="T17" fmla="*/ 0 60000 65536"/>
              <a:gd name="T18" fmla="*/ 0 w 86"/>
              <a:gd name="T19" fmla="*/ 0 h 62"/>
              <a:gd name="T20" fmla="*/ 86 w 86"/>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86" h="62">
                <a:moveTo>
                  <a:pt x="0" y="0"/>
                </a:moveTo>
                <a:lnTo>
                  <a:pt x="0" y="55"/>
                </a:lnTo>
                <a:lnTo>
                  <a:pt x="9" y="60"/>
                </a:lnTo>
                <a:lnTo>
                  <a:pt x="83" y="62"/>
                </a:lnTo>
                <a:lnTo>
                  <a:pt x="83" y="55"/>
                </a:lnTo>
                <a:lnTo>
                  <a:pt x="86" y="50"/>
                </a:lnTo>
              </a:path>
            </a:pathLst>
          </a:custGeom>
          <a:noFill/>
          <a:ln w="1270">
            <a:solidFill>
              <a:srgbClr val="000000"/>
            </a:solidFill>
            <a:round/>
            <a:headEnd/>
            <a:tailEnd/>
          </a:ln>
        </p:spPr>
        <p:txBody>
          <a:bodyPr/>
          <a:lstStyle/>
          <a:p>
            <a:endParaRPr lang="en-GB" dirty="0"/>
          </a:p>
        </p:txBody>
      </p:sp>
      <p:sp>
        <p:nvSpPr>
          <p:cNvPr id="10378" name="Freeform 184"/>
          <p:cNvSpPr>
            <a:spLocks noChangeAspect="1"/>
          </p:cNvSpPr>
          <p:nvPr/>
        </p:nvSpPr>
        <p:spPr bwMode="auto">
          <a:xfrm>
            <a:off x="6364288" y="4548188"/>
            <a:ext cx="19050" cy="30162"/>
          </a:xfrm>
          <a:custGeom>
            <a:avLst/>
            <a:gdLst>
              <a:gd name="T0" fmla="*/ 26 w 26"/>
              <a:gd name="T1" fmla="*/ 0 h 34"/>
              <a:gd name="T2" fmla="*/ 16 w 26"/>
              <a:gd name="T3" fmla="*/ 3 h 34"/>
              <a:gd name="T4" fmla="*/ 9 w 26"/>
              <a:gd name="T5" fmla="*/ 12 h 34"/>
              <a:gd name="T6" fmla="*/ 2 w 26"/>
              <a:gd name="T7" fmla="*/ 24 h 34"/>
              <a:gd name="T8" fmla="*/ 0 w 26"/>
              <a:gd name="T9" fmla="*/ 34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6" y="0"/>
                </a:moveTo>
                <a:lnTo>
                  <a:pt x="16" y="3"/>
                </a:lnTo>
                <a:lnTo>
                  <a:pt x="9" y="12"/>
                </a:lnTo>
                <a:lnTo>
                  <a:pt x="2" y="24"/>
                </a:lnTo>
                <a:lnTo>
                  <a:pt x="0" y="34"/>
                </a:lnTo>
              </a:path>
            </a:pathLst>
          </a:custGeom>
          <a:noFill/>
          <a:ln w="1270">
            <a:solidFill>
              <a:srgbClr val="000000"/>
            </a:solidFill>
            <a:round/>
            <a:headEnd/>
            <a:tailEnd/>
          </a:ln>
        </p:spPr>
        <p:txBody>
          <a:bodyPr/>
          <a:lstStyle/>
          <a:p>
            <a:endParaRPr lang="en-GB" dirty="0"/>
          </a:p>
        </p:txBody>
      </p:sp>
      <p:sp>
        <p:nvSpPr>
          <p:cNvPr id="10379" name="Freeform 185"/>
          <p:cNvSpPr>
            <a:spLocks noChangeAspect="1"/>
          </p:cNvSpPr>
          <p:nvPr/>
        </p:nvSpPr>
        <p:spPr bwMode="auto">
          <a:xfrm>
            <a:off x="6364288" y="4538663"/>
            <a:ext cx="12700" cy="22225"/>
          </a:xfrm>
          <a:custGeom>
            <a:avLst/>
            <a:gdLst>
              <a:gd name="T0" fmla="*/ 16 w 16"/>
              <a:gd name="T1" fmla="*/ 0 h 24"/>
              <a:gd name="T2" fmla="*/ 4 w 16"/>
              <a:gd name="T3" fmla="*/ 17 h 24"/>
              <a:gd name="T4" fmla="*/ 0 w 16"/>
              <a:gd name="T5" fmla="*/ 24 h 24"/>
              <a:gd name="T6" fmla="*/ 0 60000 65536"/>
              <a:gd name="T7" fmla="*/ 0 60000 65536"/>
              <a:gd name="T8" fmla="*/ 0 60000 65536"/>
              <a:gd name="T9" fmla="*/ 0 w 16"/>
              <a:gd name="T10" fmla="*/ 0 h 24"/>
              <a:gd name="T11" fmla="*/ 16 w 16"/>
              <a:gd name="T12" fmla="*/ 24 h 24"/>
            </a:gdLst>
            <a:ahLst/>
            <a:cxnLst>
              <a:cxn ang="T6">
                <a:pos x="T0" y="T1"/>
              </a:cxn>
              <a:cxn ang="T7">
                <a:pos x="T2" y="T3"/>
              </a:cxn>
              <a:cxn ang="T8">
                <a:pos x="T4" y="T5"/>
              </a:cxn>
            </a:cxnLst>
            <a:rect l="T9" t="T10" r="T11" b="T12"/>
            <a:pathLst>
              <a:path w="16" h="24">
                <a:moveTo>
                  <a:pt x="16" y="0"/>
                </a:moveTo>
                <a:lnTo>
                  <a:pt x="4" y="17"/>
                </a:lnTo>
                <a:lnTo>
                  <a:pt x="0" y="24"/>
                </a:lnTo>
              </a:path>
            </a:pathLst>
          </a:custGeom>
          <a:noFill/>
          <a:ln w="1270">
            <a:solidFill>
              <a:srgbClr val="000000"/>
            </a:solidFill>
            <a:round/>
            <a:headEnd/>
            <a:tailEnd/>
          </a:ln>
        </p:spPr>
        <p:txBody>
          <a:bodyPr/>
          <a:lstStyle/>
          <a:p>
            <a:endParaRPr lang="en-GB" dirty="0"/>
          </a:p>
        </p:txBody>
      </p:sp>
      <p:sp>
        <p:nvSpPr>
          <p:cNvPr id="10380" name="Freeform 186"/>
          <p:cNvSpPr>
            <a:spLocks noChangeAspect="1"/>
          </p:cNvSpPr>
          <p:nvPr/>
        </p:nvSpPr>
        <p:spPr bwMode="auto">
          <a:xfrm>
            <a:off x="6334125" y="4500563"/>
            <a:ext cx="17463" cy="17462"/>
          </a:xfrm>
          <a:custGeom>
            <a:avLst/>
            <a:gdLst>
              <a:gd name="T0" fmla="*/ 22 w 22"/>
              <a:gd name="T1" fmla="*/ 9 h 19"/>
              <a:gd name="T2" fmla="*/ 12 w 22"/>
              <a:gd name="T3" fmla="*/ 0 h 19"/>
              <a:gd name="T4" fmla="*/ 0 w 22"/>
              <a:gd name="T5" fmla="*/ 9 h 19"/>
              <a:gd name="T6" fmla="*/ 12 w 22"/>
              <a:gd name="T7" fmla="*/ 19 h 19"/>
              <a:gd name="T8" fmla="*/ 22 w 22"/>
              <a:gd name="T9" fmla="*/ 9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2" y="9"/>
                </a:moveTo>
                <a:lnTo>
                  <a:pt x="12" y="0"/>
                </a:lnTo>
                <a:lnTo>
                  <a:pt x="0" y="9"/>
                </a:lnTo>
                <a:lnTo>
                  <a:pt x="12" y="19"/>
                </a:lnTo>
                <a:lnTo>
                  <a:pt x="22" y="9"/>
                </a:lnTo>
                <a:close/>
              </a:path>
            </a:pathLst>
          </a:custGeom>
          <a:solidFill>
            <a:srgbClr val="FFFFFF"/>
          </a:solidFill>
          <a:ln w="1270">
            <a:solidFill>
              <a:srgbClr val="000000"/>
            </a:solidFill>
            <a:round/>
            <a:headEnd/>
            <a:tailEnd/>
          </a:ln>
        </p:spPr>
        <p:txBody>
          <a:bodyPr/>
          <a:lstStyle/>
          <a:p>
            <a:endParaRPr lang="en-GB" dirty="0"/>
          </a:p>
        </p:txBody>
      </p:sp>
      <p:sp>
        <p:nvSpPr>
          <p:cNvPr id="10381" name="Freeform 187"/>
          <p:cNvSpPr>
            <a:spLocks noChangeAspect="1"/>
          </p:cNvSpPr>
          <p:nvPr/>
        </p:nvSpPr>
        <p:spPr bwMode="auto">
          <a:xfrm>
            <a:off x="6569075" y="4538663"/>
            <a:ext cx="12700" cy="6350"/>
          </a:xfrm>
          <a:custGeom>
            <a:avLst/>
            <a:gdLst>
              <a:gd name="T0" fmla="*/ 17 w 17"/>
              <a:gd name="T1" fmla="*/ 0 h 7"/>
              <a:gd name="T2" fmla="*/ 7 w 17"/>
              <a:gd name="T3" fmla="*/ 0 h 7"/>
              <a:gd name="T4" fmla="*/ 0 w 17"/>
              <a:gd name="T5" fmla="*/ 0 h 7"/>
              <a:gd name="T6" fmla="*/ 7 w 17"/>
              <a:gd name="T7" fmla="*/ 7 h 7"/>
              <a:gd name="T8" fmla="*/ 17 w 17"/>
              <a:gd name="T9" fmla="*/ 0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17" y="0"/>
                </a:moveTo>
                <a:lnTo>
                  <a:pt x="7" y="0"/>
                </a:lnTo>
                <a:lnTo>
                  <a:pt x="0" y="0"/>
                </a:lnTo>
                <a:lnTo>
                  <a:pt x="7" y="7"/>
                </a:lnTo>
                <a:lnTo>
                  <a:pt x="17" y="0"/>
                </a:lnTo>
                <a:close/>
              </a:path>
            </a:pathLst>
          </a:custGeom>
          <a:solidFill>
            <a:srgbClr val="FFFFFF"/>
          </a:solidFill>
          <a:ln w="1270">
            <a:solidFill>
              <a:srgbClr val="000000"/>
            </a:solidFill>
            <a:round/>
            <a:headEnd/>
            <a:tailEnd/>
          </a:ln>
        </p:spPr>
        <p:txBody>
          <a:bodyPr/>
          <a:lstStyle/>
          <a:p>
            <a:endParaRPr lang="en-GB" dirty="0"/>
          </a:p>
        </p:txBody>
      </p:sp>
      <p:sp>
        <p:nvSpPr>
          <p:cNvPr id="10382" name="Freeform 188"/>
          <p:cNvSpPr>
            <a:spLocks noChangeAspect="1"/>
          </p:cNvSpPr>
          <p:nvPr/>
        </p:nvSpPr>
        <p:spPr bwMode="auto">
          <a:xfrm>
            <a:off x="6569075" y="4579938"/>
            <a:ext cx="12700" cy="4762"/>
          </a:xfrm>
          <a:custGeom>
            <a:avLst/>
            <a:gdLst>
              <a:gd name="T0" fmla="*/ 17 w 17"/>
              <a:gd name="T1" fmla="*/ 3 h 5"/>
              <a:gd name="T2" fmla="*/ 7 w 17"/>
              <a:gd name="T3" fmla="*/ 0 h 5"/>
              <a:gd name="T4" fmla="*/ 0 w 17"/>
              <a:gd name="T5" fmla="*/ 3 h 5"/>
              <a:gd name="T6" fmla="*/ 7 w 17"/>
              <a:gd name="T7" fmla="*/ 5 h 5"/>
              <a:gd name="T8" fmla="*/ 17 w 17"/>
              <a:gd name="T9" fmla="*/ 3 h 5"/>
              <a:gd name="T10" fmla="*/ 0 60000 65536"/>
              <a:gd name="T11" fmla="*/ 0 60000 65536"/>
              <a:gd name="T12" fmla="*/ 0 60000 65536"/>
              <a:gd name="T13" fmla="*/ 0 60000 65536"/>
              <a:gd name="T14" fmla="*/ 0 60000 65536"/>
              <a:gd name="T15" fmla="*/ 0 w 17"/>
              <a:gd name="T16" fmla="*/ 0 h 5"/>
              <a:gd name="T17" fmla="*/ 17 w 17"/>
              <a:gd name="T18" fmla="*/ 5 h 5"/>
            </a:gdLst>
            <a:ahLst/>
            <a:cxnLst>
              <a:cxn ang="T10">
                <a:pos x="T0" y="T1"/>
              </a:cxn>
              <a:cxn ang="T11">
                <a:pos x="T2" y="T3"/>
              </a:cxn>
              <a:cxn ang="T12">
                <a:pos x="T4" y="T5"/>
              </a:cxn>
              <a:cxn ang="T13">
                <a:pos x="T6" y="T7"/>
              </a:cxn>
              <a:cxn ang="T14">
                <a:pos x="T8" y="T9"/>
              </a:cxn>
            </a:cxnLst>
            <a:rect l="T15" t="T16" r="T17" b="T18"/>
            <a:pathLst>
              <a:path w="17" h="5">
                <a:moveTo>
                  <a:pt x="17" y="3"/>
                </a:moveTo>
                <a:lnTo>
                  <a:pt x="7" y="0"/>
                </a:lnTo>
                <a:lnTo>
                  <a:pt x="0" y="3"/>
                </a:lnTo>
                <a:lnTo>
                  <a:pt x="7" y="5"/>
                </a:lnTo>
                <a:lnTo>
                  <a:pt x="17" y="3"/>
                </a:lnTo>
                <a:close/>
              </a:path>
            </a:pathLst>
          </a:custGeom>
          <a:solidFill>
            <a:srgbClr val="FFFFFF"/>
          </a:solidFill>
          <a:ln w="1270">
            <a:solidFill>
              <a:srgbClr val="000000"/>
            </a:solidFill>
            <a:round/>
            <a:headEnd/>
            <a:tailEnd/>
          </a:ln>
        </p:spPr>
        <p:txBody>
          <a:bodyPr/>
          <a:lstStyle/>
          <a:p>
            <a:endParaRPr lang="en-GB" dirty="0"/>
          </a:p>
        </p:txBody>
      </p:sp>
      <p:sp>
        <p:nvSpPr>
          <p:cNvPr id="10383" name="Freeform 189"/>
          <p:cNvSpPr>
            <a:spLocks noChangeAspect="1"/>
          </p:cNvSpPr>
          <p:nvPr/>
        </p:nvSpPr>
        <p:spPr bwMode="auto">
          <a:xfrm>
            <a:off x="6859588" y="4619625"/>
            <a:ext cx="39687" cy="47625"/>
          </a:xfrm>
          <a:custGeom>
            <a:avLst/>
            <a:gdLst>
              <a:gd name="T0" fmla="*/ 51 w 51"/>
              <a:gd name="T1" fmla="*/ 26 h 52"/>
              <a:gd name="T2" fmla="*/ 46 w 51"/>
              <a:gd name="T3" fmla="*/ 7 h 52"/>
              <a:gd name="T4" fmla="*/ 24 w 51"/>
              <a:gd name="T5" fmla="*/ 0 h 52"/>
              <a:gd name="T6" fmla="*/ 7 w 51"/>
              <a:gd name="T7" fmla="*/ 7 h 52"/>
              <a:gd name="T8" fmla="*/ 0 w 51"/>
              <a:gd name="T9" fmla="*/ 26 h 52"/>
              <a:gd name="T10" fmla="*/ 7 w 51"/>
              <a:gd name="T11" fmla="*/ 43 h 52"/>
              <a:gd name="T12" fmla="*/ 24 w 51"/>
              <a:gd name="T13" fmla="*/ 52 h 52"/>
              <a:gd name="T14" fmla="*/ 46 w 51"/>
              <a:gd name="T15" fmla="*/ 43 h 52"/>
              <a:gd name="T16" fmla="*/ 51 w 51"/>
              <a:gd name="T17" fmla="*/ 26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2"/>
              <a:gd name="T29" fmla="*/ 51 w 5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2">
                <a:moveTo>
                  <a:pt x="51" y="26"/>
                </a:moveTo>
                <a:lnTo>
                  <a:pt x="46" y="7"/>
                </a:lnTo>
                <a:lnTo>
                  <a:pt x="24" y="0"/>
                </a:lnTo>
                <a:lnTo>
                  <a:pt x="7" y="7"/>
                </a:lnTo>
                <a:lnTo>
                  <a:pt x="0" y="26"/>
                </a:lnTo>
                <a:lnTo>
                  <a:pt x="7" y="43"/>
                </a:lnTo>
                <a:lnTo>
                  <a:pt x="24" y="52"/>
                </a:lnTo>
                <a:lnTo>
                  <a:pt x="46" y="43"/>
                </a:lnTo>
                <a:lnTo>
                  <a:pt x="51" y="26"/>
                </a:lnTo>
                <a:close/>
              </a:path>
            </a:pathLst>
          </a:custGeom>
          <a:solidFill>
            <a:srgbClr val="FFFFFF"/>
          </a:solidFill>
          <a:ln w="1270">
            <a:solidFill>
              <a:srgbClr val="000000"/>
            </a:solidFill>
            <a:round/>
            <a:headEnd/>
            <a:tailEnd/>
          </a:ln>
        </p:spPr>
        <p:txBody>
          <a:bodyPr/>
          <a:lstStyle/>
          <a:p>
            <a:endParaRPr lang="en-GB" dirty="0"/>
          </a:p>
        </p:txBody>
      </p:sp>
      <p:sp>
        <p:nvSpPr>
          <p:cNvPr id="10384" name="Freeform 190"/>
          <p:cNvSpPr>
            <a:spLocks noChangeAspect="1"/>
          </p:cNvSpPr>
          <p:nvPr/>
        </p:nvSpPr>
        <p:spPr bwMode="auto">
          <a:xfrm>
            <a:off x="6850063" y="4606925"/>
            <a:ext cx="61912" cy="71438"/>
          </a:xfrm>
          <a:custGeom>
            <a:avLst/>
            <a:gdLst>
              <a:gd name="T0" fmla="*/ 81 w 81"/>
              <a:gd name="T1" fmla="*/ 41 h 79"/>
              <a:gd name="T2" fmla="*/ 69 w 81"/>
              <a:gd name="T3" fmla="*/ 10 h 79"/>
              <a:gd name="T4" fmla="*/ 38 w 81"/>
              <a:gd name="T5" fmla="*/ 0 h 79"/>
              <a:gd name="T6" fmla="*/ 9 w 81"/>
              <a:gd name="T7" fmla="*/ 10 h 79"/>
              <a:gd name="T8" fmla="*/ 0 w 81"/>
              <a:gd name="T9" fmla="*/ 41 h 79"/>
              <a:gd name="T10" fmla="*/ 9 w 81"/>
              <a:gd name="T11" fmla="*/ 67 h 79"/>
              <a:gd name="T12" fmla="*/ 38 w 81"/>
              <a:gd name="T13" fmla="*/ 79 h 79"/>
              <a:gd name="T14" fmla="*/ 69 w 81"/>
              <a:gd name="T15" fmla="*/ 67 h 79"/>
              <a:gd name="T16" fmla="*/ 81 w 81"/>
              <a:gd name="T17" fmla="*/ 41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9"/>
              <a:gd name="T29" fmla="*/ 81 w 81"/>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9">
                <a:moveTo>
                  <a:pt x="81" y="41"/>
                </a:moveTo>
                <a:lnTo>
                  <a:pt x="69" y="10"/>
                </a:lnTo>
                <a:lnTo>
                  <a:pt x="38" y="0"/>
                </a:lnTo>
                <a:lnTo>
                  <a:pt x="9" y="10"/>
                </a:lnTo>
                <a:lnTo>
                  <a:pt x="0" y="41"/>
                </a:lnTo>
                <a:lnTo>
                  <a:pt x="9" y="67"/>
                </a:lnTo>
                <a:lnTo>
                  <a:pt x="38" y="79"/>
                </a:lnTo>
                <a:lnTo>
                  <a:pt x="69" y="67"/>
                </a:lnTo>
                <a:lnTo>
                  <a:pt x="81" y="41"/>
                </a:lnTo>
                <a:close/>
              </a:path>
            </a:pathLst>
          </a:custGeom>
          <a:solidFill>
            <a:srgbClr val="FFFFFF"/>
          </a:solidFill>
          <a:ln w="1270">
            <a:solidFill>
              <a:srgbClr val="000000"/>
            </a:solidFill>
            <a:round/>
            <a:headEnd/>
            <a:tailEnd/>
          </a:ln>
        </p:spPr>
        <p:txBody>
          <a:bodyPr/>
          <a:lstStyle/>
          <a:p>
            <a:endParaRPr lang="en-GB" dirty="0"/>
          </a:p>
        </p:txBody>
      </p:sp>
      <p:sp>
        <p:nvSpPr>
          <p:cNvPr id="10385" name="Freeform 191"/>
          <p:cNvSpPr>
            <a:spLocks noChangeAspect="1"/>
          </p:cNvSpPr>
          <p:nvPr/>
        </p:nvSpPr>
        <p:spPr bwMode="auto">
          <a:xfrm>
            <a:off x="6815138" y="4568825"/>
            <a:ext cx="136525" cy="141288"/>
          </a:xfrm>
          <a:custGeom>
            <a:avLst/>
            <a:gdLst>
              <a:gd name="T0" fmla="*/ 178 w 178"/>
              <a:gd name="T1" fmla="*/ 77 h 156"/>
              <a:gd name="T2" fmla="*/ 168 w 178"/>
              <a:gd name="T3" fmla="*/ 48 h 156"/>
              <a:gd name="T4" fmla="*/ 151 w 178"/>
              <a:gd name="T5" fmla="*/ 22 h 156"/>
              <a:gd name="T6" fmla="*/ 123 w 178"/>
              <a:gd name="T7" fmla="*/ 8 h 156"/>
              <a:gd name="T8" fmla="*/ 87 w 178"/>
              <a:gd name="T9" fmla="*/ 0 h 156"/>
              <a:gd name="T10" fmla="*/ 53 w 178"/>
              <a:gd name="T11" fmla="*/ 8 h 156"/>
              <a:gd name="T12" fmla="*/ 27 w 178"/>
              <a:gd name="T13" fmla="*/ 22 h 156"/>
              <a:gd name="T14" fmla="*/ 7 w 178"/>
              <a:gd name="T15" fmla="*/ 48 h 156"/>
              <a:gd name="T16" fmla="*/ 0 w 178"/>
              <a:gd name="T17" fmla="*/ 77 h 156"/>
              <a:gd name="T18" fmla="*/ 7 w 178"/>
              <a:gd name="T19" fmla="*/ 108 h 156"/>
              <a:gd name="T20" fmla="*/ 27 w 178"/>
              <a:gd name="T21" fmla="*/ 132 h 156"/>
              <a:gd name="T22" fmla="*/ 53 w 178"/>
              <a:gd name="T23" fmla="*/ 152 h 156"/>
              <a:gd name="T24" fmla="*/ 87 w 178"/>
              <a:gd name="T25" fmla="*/ 156 h 156"/>
              <a:gd name="T26" fmla="*/ 123 w 178"/>
              <a:gd name="T27" fmla="*/ 152 h 156"/>
              <a:gd name="T28" fmla="*/ 151 w 178"/>
              <a:gd name="T29" fmla="*/ 132 h 156"/>
              <a:gd name="T30" fmla="*/ 168 w 178"/>
              <a:gd name="T31" fmla="*/ 108 h 156"/>
              <a:gd name="T32" fmla="*/ 178 w 178"/>
              <a:gd name="T33" fmla="*/ 77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56"/>
              <a:gd name="T53" fmla="*/ 178 w 178"/>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56">
                <a:moveTo>
                  <a:pt x="178" y="77"/>
                </a:moveTo>
                <a:lnTo>
                  <a:pt x="168" y="48"/>
                </a:lnTo>
                <a:lnTo>
                  <a:pt x="151" y="22"/>
                </a:lnTo>
                <a:lnTo>
                  <a:pt x="123" y="8"/>
                </a:lnTo>
                <a:lnTo>
                  <a:pt x="87" y="0"/>
                </a:lnTo>
                <a:lnTo>
                  <a:pt x="53" y="8"/>
                </a:lnTo>
                <a:lnTo>
                  <a:pt x="27" y="22"/>
                </a:lnTo>
                <a:lnTo>
                  <a:pt x="7" y="48"/>
                </a:lnTo>
                <a:lnTo>
                  <a:pt x="0" y="77"/>
                </a:lnTo>
                <a:lnTo>
                  <a:pt x="7" y="108"/>
                </a:lnTo>
                <a:lnTo>
                  <a:pt x="27" y="132"/>
                </a:lnTo>
                <a:lnTo>
                  <a:pt x="53" y="152"/>
                </a:lnTo>
                <a:lnTo>
                  <a:pt x="87" y="156"/>
                </a:lnTo>
                <a:lnTo>
                  <a:pt x="123" y="152"/>
                </a:lnTo>
                <a:lnTo>
                  <a:pt x="151" y="132"/>
                </a:lnTo>
                <a:lnTo>
                  <a:pt x="168" y="108"/>
                </a:lnTo>
                <a:lnTo>
                  <a:pt x="178" y="77"/>
                </a:lnTo>
                <a:close/>
              </a:path>
            </a:pathLst>
          </a:custGeom>
          <a:solidFill>
            <a:srgbClr val="969696"/>
          </a:solidFill>
          <a:ln w="1270">
            <a:solidFill>
              <a:srgbClr val="000000"/>
            </a:solidFill>
            <a:round/>
            <a:headEnd/>
            <a:tailEnd/>
          </a:ln>
        </p:spPr>
        <p:txBody>
          <a:bodyPr/>
          <a:lstStyle/>
          <a:p>
            <a:endParaRPr lang="en-GB" dirty="0"/>
          </a:p>
        </p:txBody>
      </p:sp>
      <p:sp>
        <p:nvSpPr>
          <p:cNvPr id="10386" name="Freeform 192"/>
          <p:cNvSpPr>
            <a:spLocks noChangeAspect="1"/>
          </p:cNvSpPr>
          <p:nvPr/>
        </p:nvSpPr>
        <p:spPr bwMode="auto">
          <a:xfrm>
            <a:off x="6880225" y="4568825"/>
            <a:ext cx="63500" cy="15875"/>
          </a:xfrm>
          <a:custGeom>
            <a:avLst/>
            <a:gdLst>
              <a:gd name="T0" fmla="*/ 0 w 81"/>
              <a:gd name="T1" fmla="*/ 0 h 17"/>
              <a:gd name="T2" fmla="*/ 33 w 81"/>
              <a:gd name="T3" fmla="*/ 0 h 17"/>
              <a:gd name="T4" fmla="*/ 45 w 81"/>
              <a:gd name="T5" fmla="*/ 0 h 17"/>
              <a:gd name="T6" fmla="*/ 60 w 81"/>
              <a:gd name="T7" fmla="*/ 8 h 17"/>
              <a:gd name="T8" fmla="*/ 81 w 81"/>
              <a:gd name="T9" fmla="*/ 17 h 17"/>
              <a:gd name="T10" fmla="*/ 0 60000 65536"/>
              <a:gd name="T11" fmla="*/ 0 60000 65536"/>
              <a:gd name="T12" fmla="*/ 0 60000 65536"/>
              <a:gd name="T13" fmla="*/ 0 60000 65536"/>
              <a:gd name="T14" fmla="*/ 0 60000 65536"/>
              <a:gd name="T15" fmla="*/ 0 w 81"/>
              <a:gd name="T16" fmla="*/ 0 h 17"/>
              <a:gd name="T17" fmla="*/ 81 w 81"/>
              <a:gd name="T18" fmla="*/ 17 h 17"/>
            </a:gdLst>
            <a:ahLst/>
            <a:cxnLst>
              <a:cxn ang="T10">
                <a:pos x="T0" y="T1"/>
              </a:cxn>
              <a:cxn ang="T11">
                <a:pos x="T2" y="T3"/>
              </a:cxn>
              <a:cxn ang="T12">
                <a:pos x="T4" y="T5"/>
              </a:cxn>
              <a:cxn ang="T13">
                <a:pos x="T6" y="T7"/>
              </a:cxn>
              <a:cxn ang="T14">
                <a:pos x="T8" y="T9"/>
              </a:cxn>
            </a:cxnLst>
            <a:rect l="T15" t="T16" r="T17" b="T18"/>
            <a:pathLst>
              <a:path w="81" h="17">
                <a:moveTo>
                  <a:pt x="0" y="0"/>
                </a:moveTo>
                <a:lnTo>
                  <a:pt x="33" y="0"/>
                </a:lnTo>
                <a:lnTo>
                  <a:pt x="45" y="0"/>
                </a:lnTo>
                <a:lnTo>
                  <a:pt x="60" y="8"/>
                </a:lnTo>
                <a:lnTo>
                  <a:pt x="81" y="17"/>
                </a:lnTo>
              </a:path>
            </a:pathLst>
          </a:custGeom>
          <a:noFill/>
          <a:ln w="1270">
            <a:solidFill>
              <a:srgbClr val="000000"/>
            </a:solidFill>
            <a:round/>
            <a:headEnd/>
            <a:tailEnd/>
          </a:ln>
        </p:spPr>
        <p:txBody>
          <a:bodyPr/>
          <a:lstStyle/>
          <a:p>
            <a:endParaRPr lang="en-GB" dirty="0"/>
          </a:p>
        </p:txBody>
      </p:sp>
      <p:sp>
        <p:nvSpPr>
          <p:cNvPr id="10387" name="Freeform 193"/>
          <p:cNvSpPr>
            <a:spLocks noChangeAspect="1"/>
          </p:cNvSpPr>
          <p:nvPr/>
        </p:nvSpPr>
        <p:spPr bwMode="auto">
          <a:xfrm>
            <a:off x="6888163" y="4600575"/>
            <a:ext cx="79375" cy="109538"/>
          </a:xfrm>
          <a:custGeom>
            <a:avLst/>
            <a:gdLst>
              <a:gd name="T0" fmla="*/ 89 w 103"/>
              <a:gd name="T1" fmla="*/ 0 h 122"/>
              <a:gd name="T2" fmla="*/ 99 w 103"/>
              <a:gd name="T3" fmla="*/ 22 h 122"/>
              <a:gd name="T4" fmla="*/ 103 w 103"/>
              <a:gd name="T5" fmla="*/ 34 h 122"/>
              <a:gd name="T6" fmla="*/ 103 w 103"/>
              <a:gd name="T7" fmla="*/ 48 h 122"/>
              <a:gd name="T8" fmla="*/ 101 w 103"/>
              <a:gd name="T9" fmla="*/ 62 h 122"/>
              <a:gd name="T10" fmla="*/ 96 w 103"/>
              <a:gd name="T11" fmla="*/ 72 h 122"/>
              <a:gd name="T12" fmla="*/ 82 w 103"/>
              <a:gd name="T13" fmla="*/ 91 h 122"/>
              <a:gd name="T14" fmla="*/ 70 w 103"/>
              <a:gd name="T15" fmla="*/ 108 h 122"/>
              <a:gd name="T16" fmla="*/ 43 w 103"/>
              <a:gd name="T17" fmla="*/ 118 h 122"/>
              <a:gd name="T18" fmla="*/ 15 w 103"/>
              <a:gd name="T19" fmla="*/ 122 h 122"/>
              <a:gd name="T20" fmla="*/ 0 w 103"/>
              <a:gd name="T21" fmla="*/ 122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3"/>
              <a:gd name="T34" fmla="*/ 0 h 122"/>
              <a:gd name="T35" fmla="*/ 103 w 103"/>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3" h="122">
                <a:moveTo>
                  <a:pt x="89" y="0"/>
                </a:moveTo>
                <a:lnTo>
                  <a:pt x="99" y="22"/>
                </a:lnTo>
                <a:lnTo>
                  <a:pt x="103" y="34"/>
                </a:lnTo>
                <a:lnTo>
                  <a:pt x="103" y="48"/>
                </a:lnTo>
                <a:lnTo>
                  <a:pt x="101" y="62"/>
                </a:lnTo>
                <a:lnTo>
                  <a:pt x="96" y="72"/>
                </a:lnTo>
                <a:lnTo>
                  <a:pt x="82" y="91"/>
                </a:lnTo>
                <a:lnTo>
                  <a:pt x="70" y="108"/>
                </a:lnTo>
                <a:lnTo>
                  <a:pt x="43" y="118"/>
                </a:lnTo>
                <a:lnTo>
                  <a:pt x="15" y="122"/>
                </a:lnTo>
                <a:lnTo>
                  <a:pt x="0" y="122"/>
                </a:lnTo>
              </a:path>
            </a:pathLst>
          </a:custGeom>
          <a:noFill/>
          <a:ln w="1270">
            <a:solidFill>
              <a:srgbClr val="000000"/>
            </a:solidFill>
            <a:round/>
            <a:headEnd/>
            <a:tailEnd/>
          </a:ln>
        </p:spPr>
        <p:txBody>
          <a:bodyPr/>
          <a:lstStyle/>
          <a:p>
            <a:endParaRPr lang="en-GB" dirty="0"/>
          </a:p>
        </p:txBody>
      </p:sp>
      <p:sp>
        <p:nvSpPr>
          <p:cNvPr id="10388" name="Freeform 194"/>
          <p:cNvSpPr>
            <a:spLocks noChangeAspect="1"/>
          </p:cNvSpPr>
          <p:nvPr/>
        </p:nvSpPr>
        <p:spPr bwMode="auto">
          <a:xfrm>
            <a:off x="6403975" y="4603750"/>
            <a:ext cx="41275" cy="49213"/>
          </a:xfrm>
          <a:custGeom>
            <a:avLst/>
            <a:gdLst>
              <a:gd name="T0" fmla="*/ 53 w 53"/>
              <a:gd name="T1" fmla="*/ 24 h 53"/>
              <a:gd name="T2" fmla="*/ 46 w 53"/>
              <a:gd name="T3" fmla="*/ 5 h 53"/>
              <a:gd name="T4" fmla="*/ 29 w 53"/>
              <a:gd name="T5" fmla="*/ 0 h 53"/>
              <a:gd name="T6" fmla="*/ 8 w 53"/>
              <a:gd name="T7" fmla="*/ 5 h 53"/>
              <a:gd name="T8" fmla="*/ 0 w 53"/>
              <a:gd name="T9" fmla="*/ 24 h 53"/>
              <a:gd name="T10" fmla="*/ 8 w 53"/>
              <a:gd name="T11" fmla="*/ 43 h 53"/>
              <a:gd name="T12" fmla="*/ 29 w 53"/>
              <a:gd name="T13" fmla="*/ 53 h 53"/>
              <a:gd name="T14" fmla="*/ 46 w 53"/>
              <a:gd name="T15" fmla="*/ 43 h 53"/>
              <a:gd name="T16" fmla="*/ 53 w 53"/>
              <a:gd name="T17" fmla="*/ 24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53"/>
              <a:gd name="T29" fmla="*/ 53 w 53"/>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53">
                <a:moveTo>
                  <a:pt x="53" y="24"/>
                </a:moveTo>
                <a:lnTo>
                  <a:pt x="46" y="5"/>
                </a:lnTo>
                <a:lnTo>
                  <a:pt x="29" y="0"/>
                </a:lnTo>
                <a:lnTo>
                  <a:pt x="8" y="5"/>
                </a:lnTo>
                <a:lnTo>
                  <a:pt x="0" y="24"/>
                </a:lnTo>
                <a:lnTo>
                  <a:pt x="8" y="43"/>
                </a:lnTo>
                <a:lnTo>
                  <a:pt x="29" y="53"/>
                </a:lnTo>
                <a:lnTo>
                  <a:pt x="46" y="43"/>
                </a:lnTo>
                <a:lnTo>
                  <a:pt x="53" y="24"/>
                </a:lnTo>
                <a:close/>
              </a:path>
            </a:pathLst>
          </a:custGeom>
          <a:solidFill>
            <a:srgbClr val="FFFFFF"/>
          </a:solidFill>
          <a:ln w="1270">
            <a:solidFill>
              <a:srgbClr val="000000"/>
            </a:solidFill>
            <a:round/>
            <a:headEnd/>
            <a:tailEnd/>
          </a:ln>
        </p:spPr>
        <p:txBody>
          <a:bodyPr/>
          <a:lstStyle/>
          <a:p>
            <a:endParaRPr lang="en-GB" dirty="0"/>
          </a:p>
        </p:txBody>
      </p:sp>
      <p:sp>
        <p:nvSpPr>
          <p:cNvPr id="10389" name="Freeform 195"/>
          <p:cNvSpPr>
            <a:spLocks noChangeAspect="1"/>
          </p:cNvSpPr>
          <p:nvPr/>
        </p:nvSpPr>
        <p:spPr bwMode="auto">
          <a:xfrm>
            <a:off x="6394450" y="4589463"/>
            <a:ext cx="61913" cy="71437"/>
          </a:xfrm>
          <a:custGeom>
            <a:avLst/>
            <a:gdLst>
              <a:gd name="T0" fmla="*/ 82 w 82"/>
              <a:gd name="T1" fmla="*/ 38 h 79"/>
              <a:gd name="T2" fmla="*/ 70 w 82"/>
              <a:gd name="T3" fmla="*/ 12 h 79"/>
              <a:gd name="T4" fmla="*/ 43 w 82"/>
              <a:gd name="T5" fmla="*/ 0 h 79"/>
              <a:gd name="T6" fmla="*/ 12 w 82"/>
              <a:gd name="T7" fmla="*/ 12 h 79"/>
              <a:gd name="T8" fmla="*/ 0 w 82"/>
              <a:gd name="T9" fmla="*/ 38 h 79"/>
              <a:gd name="T10" fmla="*/ 12 w 82"/>
              <a:gd name="T11" fmla="*/ 70 h 79"/>
              <a:gd name="T12" fmla="*/ 43 w 82"/>
              <a:gd name="T13" fmla="*/ 79 h 79"/>
              <a:gd name="T14" fmla="*/ 70 w 82"/>
              <a:gd name="T15" fmla="*/ 70 h 79"/>
              <a:gd name="T16" fmla="*/ 82 w 82"/>
              <a:gd name="T17" fmla="*/ 38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79"/>
              <a:gd name="T29" fmla="*/ 82 w 82"/>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79">
                <a:moveTo>
                  <a:pt x="82" y="38"/>
                </a:moveTo>
                <a:lnTo>
                  <a:pt x="70" y="12"/>
                </a:lnTo>
                <a:lnTo>
                  <a:pt x="43" y="0"/>
                </a:lnTo>
                <a:lnTo>
                  <a:pt x="12" y="12"/>
                </a:lnTo>
                <a:lnTo>
                  <a:pt x="0" y="38"/>
                </a:lnTo>
                <a:lnTo>
                  <a:pt x="12" y="70"/>
                </a:lnTo>
                <a:lnTo>
                  <a:pt x="43" y="79"/>
                </a:lnTo>
                <a:lnTo>
                  <a:pt x="70" y="70"/>
                </a:lnTo>
                <a:lnTo>
                  <a:pt x="82" y="38"/>
                </a:lnTo>
                <a:close/>
              </a:path>
            </a:pathLst>
          </a:custGeom>
          <a:solidFill>
            <a:srgbClr val="FFFFFF"/>
          </a:solidFill>
          <a:ln w="1270">
            <a:solidFill>
              <a:srgbClr val="000000"/>
            </a:solidFill>
            <a:round/>
            <a:headEnd/>
            <a:tailEnd/>
          </a:ln>
        </p:spPr>
        <p:txBody>
          <a:bodyPr/>
          <a:lstStyle/>
          <a:p>
            <a:endParaRPr lang="en-GB" dirty="0"/>
          </a:p>
        </p:txBody>
      </p:sp>
      <p:sp>
        <p:nvSpPr>
          <p:cNvPr id="10390" name="Freeform 196"/>
          <p:cNvSpPr>
            <a:spLocks noChangeAspect="1"/>
          </p:cNvSpPr>
          <p:nvPr/>
        </p:nvSpPr>
        <p:spPr bwMode="auto">
          <a:xfrm>
            <a:off x="6357938" y="4554538"/>
            <a:ext cx="136525" cy="142875"/>
          </a:xfrm>
          <a:custGeom>
            <a:avLst/>
            <a:gdLst>
              <a:gd name="T0" fmla="*/ 178 w 178"/>
              <a:gd name="T1" fmla="*/ 76 h 158"/>
              <a:gd name="T2" fmla="*/ 171 w 178"/>
              <a:gd name="T3" fmla="*/ 48 h 158"/>
              <a:gd name="T4" fmla="*/ 149 w 178"/>
              <a:gd name="T5" fmla="*/ 24 h 158"/>
              <a:gd name="T6" fmla="*/ 123 w 178"/>
              <a:gd name="T7" fmla="*/ 7 h 158"/>
              <a:gd name="T8" fmla="*/ 89 w 178"/>
              <a:gd name="T9" fmla="*/ 0 h 158"/>
              <a:gd name="T10" fmla="*/ 56 w 178"/>
              <a:gd name="T11" fmla="*/ 7 h 158"/>
              <a:gd name="T12" fmla="*/ 24 w 178"/>
              <a:gd name="T13" fmla="*/ 24 h 158"/>
              <a:gd name="T14" fmla="*/ 8 w 178"/>
              <a:gd name="T15" fmla="*/ 48 h 158"/>
              <a:gd name="T16" fmla="*/ 0 w 178"/>
              <a:gd name="T17" fmla="*/ 76 h 158"/>
              <a:gd name="T18" fmla="*/ 8 w 178"/>
              <a:gd name="T19" fmla="*/ 108 h 158"/>
              <a:gd name="T20" fmla="*/ 24 w 178"/>
              <a:gd name="T21" fmla="*/ 132 h 158"/>
              <a:gd name="T22" fmla="*/ 56 w 178"/>
              <a:gd name="T23" fmla="*/ 146 h 158"/>
              <a:gd name="T24" fmla="*/ 89 w 178"/>
              <a:gd name="T25" fmla="*/ 158 h 158"/>
              <a:gd name="T26" fmla="*/ 123 w 178"/>
              <a:gd name="T27" fmla="*/ 146 h 158"/>
              <a:gd name="T28" fmla="*/ 149 w 178"/>
              <a:gd name="T29" fmla="*/ 132 h 158"/>
              <a:gd name="T30" fmla="*/ 171 w 178"/>
              <a:gd name="T31" fmla="*/ 108 h 158"/>
              <a:gd name="T32" fmla="*/ 178 w 178"/>
              <a:gd name="T33" fmla="*/ 76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158"/>
              <a:gd name="T53" fmla="*/ 178 w 178"/>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158">
                <a:moveTo>
                  <a:pt x="178" y="76"/>
                </a:moveTo>
                <a:lnTo>
                  <a:pt x="171" y="48"/>
                </a:lnTo>
                <a:lnTo>
                  <a:pt x="149" y="24"/>
                </a:lnTo>
                <a:lnTo>
                  <a:pt x="123" y="7"/>
                </a:lnTo>
                <a:lnTo>
                  <a:pt x="89" y="0"/>
                </a:lnTo>
                <a:lnTo>
                  <a:pt x="56" y="7"/>
                </a:lnTo>
                <a:lnTo>
                  <a:pt x="24" y="24"/>
                </a:lnTo>
                <a:lnTo>
                  <a:pt x="8" y="48"/>
                </a:lnTo>
                <a:lnTo>
                  <a:pt x="0" y="76"/>
                </a:lnTo>
                <a:lnTo>
                  <a:pt x="8" y="108"/>
                </a:lnTo>
                <a:lnTo>
                  <a:pt x="24" y="132"/>
                </a:lnTo>
                <a:lnTo>
                  <a:pt x="56" y="146"/>
                </a:lnTo>
                <a:lnTo>
                  <a:pt x="89" y="158"/>
                </a:lnTo>
                <a:lnTo>
                  <a:pt x="123" y="146"/>
                </a:lnTo>
                <a:lnTo>
                  <a:pt x="149" y="132"/>
                </a:lnTo>
                <a:lnTo>
                  <a:pt x="171" y="108"/>
                </a:lnTo>
                <a:lnTo>
                  <a:pt x="178" y="76"/>
                </a:lnTo>
                <a:close/>
              </a:path>
            </a:pathLst>
          </a:custGeom>
          <a:solidFill>
            <a:srgbClr val="969696"/>
          </a:solidFill>
          <a:ln w="1270">
            <a:solidFill>
              <a:srgbClr val="000000"/>
            </a:solidFill>
            <a:round/>
            <a:headEnd/>
            <a:tailEnd/>
          </a:ln>
        </p:spPr>
        <p:txBody>
          <a:bodyPr/>
          <a:lstStyle/>
          <a:p>
            <a:endParaRPr lang="en-GB" dirty="0"/>
          </a:p>
        </p:txBody>
      </p:sp>
      <p:sp>
        <p:nvSpPr>
          <p:cNvPr id="10391" name="Freeform 197"/>
          <p:cNvSpPr>
            <a:spLocks noChangeAspect="1"/>
          </p:cNvSpPr>
          <p:nvPr/>
        </p:nvSpPr>
        <p:spPr bwMode="auto">
          <a:xfrm>
            <a:off x="6426200" y="4554538"/>
            <a:ext cx="42863" cy="1587"/>
          </a:xfrm>
          <a:custGeom>
            <a:avLst/>
            <a:gdLst>
              <a:gd name="T0" fmla="*/ 0 w 55"/>
              <a:gd name="T1" fmla="*/ 0 h 2"/>
              <a:gd name="T2" fmla="*/ 10 w 55"/>
              <a:gd name="T3" fmla="*/ 0 h 2"/>
              <a:gd name="T4" fmla="*/ 34 w 55"/>
              <a:gd name="T5" fmla="*/ 0 h 2"/>
              <a:gd name="T6" fmla="*/ 43 w 55"/>
              <a:gd name="T7" fmla="*/ 0 h 2"/>
              <a:gd name="T8" fmla="*/ 55 w 55"/>
              <a:gd name="T9" fmla="*/ 2 h 2"/>
              <a:gd name="T10" fmla="*/ 0 60000 65536"/>
              <a:gd name="T11" fmla="*/ 0 60000 65536"/>
              <a:gd name="T12" fmla="*/ 0 60000 65536"/>
              <a:gd name="T13" fmla="*/ 0 60000 65536"/>
              <a:gd name="T14" fmla="*/ 0 60000 65536"/>
              <a:gd name="T15" fmla="*/ 0 w 55"/>
              <a:gd name="T16" fmla="*/ 0 h 2"/>
              <a:gd name="T17" fmla="*/ 55 w 55"/>
              <a:gd name="T18" fmla="*/ 2 h 2"/>
            </a:gdLst>
            <a:ahLst/>
            <a:cxnLst>
              <a:cxn ang="T10">
                <a:pos x="T0" y="T1"/>
              </a:cxn>
              <a:cxn ang="T11">
                <a:pos x="T2" y="T3"/>
              </a:cxn>
              <a:cxn ang="T12">
                <a:pos x="T4" y="T5"/>
              </a:cxn>
              <a:cxn ang="T13">
                <a:pos x="T6" y="T7"/>
              </a:cxn>
              <a:cxn ang="T14">
                <a:pos x="T8" y="T9"/>
              </a:cxn>
            </a:cxnLst>
            <a:rect l="T15" t="T16" r="T17" b="T18"/>
            <a:pathLst>
              <a:path w="55" h="2">
                <a:moveTo>
                  <a:pt x="0" y="0"/>
                </a:moveTo>
                <a:lnTo>
                  <a:pt x="10" y="0"/>
                </a:lnTo>
                <a:lnTo>
                  <a:pt x="34" y="0"/>
                </a:lnTo>
                <a:lnTo>
                  <a:pt x="43" y="0"/>
                </a:lnTo>
                <a:lnTo>
                  <a:pt x="55" y="2"/>
                </a:lnTo>
              </a:path>
            </a:pathLst>
          </a:custGeom>
          <a:noFill/>
          <a:ln w="1270">
            <a:solidFill>
              <a:srgbClr val="000000"/>
            </a:solidFill>
            <a:round/>
            <a:headEnd/>
            <a:tailEnd/>
          </a:ln>
        </p:spPr>
        <p:txBody>
          <a:bodyPr/>
          <a:lstStyle/>
          <a:p>
            <a:endParaRPr lang="en-GB" dirty="0"/>
          </a:p>
        </p:txBody>
      </p:sp>
      <p:sp>
        <p:nvSpPr>
          <p:cNvPr id="10392" name="Freeform 198"/>
          <p:cNvSpPr>
            <a:spLocks noChangeAspect="1"/>
          </p:cNvSpPr>
          <p:nvPr/>
        </p:nvSpPr>
        <p:spPr bwMode="auto">
          <a:xfrm>
            <a:off x="6435725" y="4606925"/>
            <a:ext cx="76200" cy="85725"/>
          </a:xfrm>
          <a:custGeom>
            <a:avLst/>
            <a:gdLst>
              <a:gd name="T0" fmla="*/ 96 w 99"/>
              <a:gd name="T1" fmla="*/ 0 h 96"/>
              <a:gd name="T2" fmla="*/ 99 w 99"/>
              <a:gd name="T3" fmla="*/ 15 h 96"/>
              <a:gd name="T4" fmla="*/ 99 w 99"/>
              <a:gd name="T5" fmla="*/ 22 h 96"/>
              <a:gd name="T6" fmla="*/ 96 w 99"/>
              <a:gd name="T7" fmla="*/ 31 h 96"/>
              <a:gd name="T8" fmla="*/ 87 w 99"/>
              <a:gd name="T9" fmla="*/ 58 h 96"/>
              <a:gd name="T10" fmla="*/ 67 w 99"/>
              <a:gd name="T11" fmla="*/ 77 h 96"/>
              <a:gd name="T12" fmla="*/ 43 w 99"/>
              <a:gd name="T13" fmla="*/ 89 h 96"/>
              <a:gd name="T14" fmla="*/ 19 w 99"/>
              <a:gd name="T15" fmla="*/ 96 h 96"/>
              <a:gd name="T16" fmla="*/ 0 w 99"/>
              <a:gd name="T17" fmla="*/ 96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96"/>
              <a:gd name="T29" fmla="*/ 99 w 99"/>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96">
                <a:moveTo>
                  <a:pt x="96" y="0"/>
                </a:moveTo>
                <a:lnTo>
                  <a:pt x="99" y="15"/>
                </a:lnTo>
                <a:lnTo>
                  <a:pt x="99" y="22"/>
                </a:lnTo>
                <a:lnTo>
                  <a:pt x="96" y="31"/>
                </a:lnTo>
                <a:lnTo>
                  <a:pt x="87" y="58"/>
                </a:lnTo>
                <a:lnTo>
                  <a:pt x="67" y="77"/>
                </a:lnTo>
                <a:lnTo>
                  <a:pt x="43" y="89"/>
                </a:lnTo>
                <a:lnTo>
                  <a:pt x="19" y="96"/>
                </a:lnTo>
                <a:lnTo>
                  <a:pt x="0" y="96"/>
                </a:lnTo>
              </a:path>
            </a:pathLst>
          </a:custGeom>
          <a:noFill/>
          <a:ln w="1270">
            <a:solidFill>
              <a:srgbClr val="000000"/>
            </a:solidFill>
            <a:round/>
            <a:headEnd/>
            <a:tailEnd/>
          </a:ln>
        </p:spPr>
        <p:txBody>
          <a:bodyPr/>
          <a:lstStyle/>
          <a:p>
            <a:endParaRPr lang="en-GB" dirty="0"/>
          </a:p>
        </p:txBody>
      </p:sp>
      <p:sp>
        <p:nvSpPr>
          <p:cNvPr id="10393" name="Freeform 199"/>
          <p:cNvSpPr>
            <a:spLocks noChangeAspect="1"/>
          </p:cNvSpPr>
          <p:nvPr/>
        </p:nvSpPr>
        <p:spPr bwMode="auto">
          <a:xfrm>
            <a:off x="6956425" y="4619625"/>
            <a:ext cx="84138" cy="61913"/>
          </a:xfrm>
          <a:custGeom>
            <a:avLst/>
            <a:gdLst>
              <a:gd name="T0" fmla="*/ 110 w 110"/>
              <a:gd name="T1" fmla="*/ 0 h 69"/>
              <a:gd name="T2" fmla="*/ 105 w 110"/>
              <a:gd name="T3" fmla="*/ 16 h 69"/>
              <a:gd name="T4" fmla="*/ 98 w 110"/>
              <a:gd name="T5" fmla="*/ 36 h 69"/>
              <a:gd name="T6" fmla="*/ 84 w 110"/>
              <a:gd name="T7" fmla="*/ 48 h 69"/>
              <a:gd name="T8" fmla="*/ 69 w 110"/>
              <a:gd name="T9" fmla="*/ 57 h 69"/>
              <a:gd name="T10" fmla="*/ 50 w 110"/>
              <a:gd name="T11" fmla="*/ 67 h 69"/>
              <a:gd name="T12" fmla="*/ 28 w 110"/>
              <a:gd name="T13" fmla="*/ 69 h 69"/>
              <a:gd name="T14" fmla="*/ 9 w 110"/>
              <a:gd name="T15" fmla="*/ 69 h 69"/>
              <a:gd name="T16" fmla="*/ 0 w 110"/>
              <a:gd name="T17" fmla="*/ 67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69"/>
              <a:gd name="T29" fmla="*/ 110 w 110"/>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69">
                <a:moveTo>
                  <a:pt x="110" y="0"/>
                </a:moveTo>
                <a:lnTo>
                  <a:pt x="105" y="16"/>
                </a:lnTo>
                <a:lnTo>
                  <a:pt x="98" y="36"/>
                </a:lnTo>
                <a:lnTo>
                  <a:pt x="84" y="48"/>
                </a:lnTo>
                <a:lnTo>
                  <a:pt x="69" y="57"/>
                </a:lnTo>
                <a:lnTo>
                  <a:pt x="50" y="67"/>
                </a:lnTo>
                <a:lnTo>
                  <a:pt x="28" y="69"/>
                </a:lnTo>
                <a:lnTo>
                  <a:pt x="9" y="69"/>
                </a:lnTo>
                <a:lnTo>
                  <a:pt x="0" y="67"/>
                </a:lnTo>
              </a:path>
            </a:pathLst>
          </a:custGeom>
          <a:noFill/>
          <a:ln w="1270">
            <a:solidFill>
              <a:srgbClr val="000000"/>
            </a:solidFill>
            <a:round/>
            <a:headEnd/>
            <a:tailEnd/>
          </a:ln>
        </p:spPr>
        <p:txBody>
          <a:bodyPr/>
          <a:lstStyle/>
          <a:p>
            <a:endParaRPr lang="en-GB" dirty="0"/>
          </a:p>
        </p:txBody>
      </p:sp>
      <p:sp>
        <p:nvSpPr>
          <p:cNvPr id="10394" name="Freeform 200"/>
          <p:cNvSpPr>
            <a:spLocks noChangeAspect="1"/>
          </p:cNvSpPr>
          <p:nvPr/>
        </p:nvSpPr>
        <p:spPr bwMode="auto">
          <a:xfrm>
            <a:off x="6986588" y="4616450"/>
            <a:ext cx="69850" cy="63500"/>
          </a:xfrm>
          <a:custGeom>
            <a:avLst/>
            <a:gdLst>
              <a:gd name="T0" fmla="*/ 92 w 92"/>
              <a:gd name="T1" fmla="*/ 0 h 70"/>
              <a:gd name="T2" fmla="*/ 87 w 92"/>
              <a:gd name="T3" fmla="*/ 22 h 70"/>
              <a:gd name="T4" fmla="*/ 82 w 92"/>
              <a:gd name="T5" fmla="*/ 34 h 70"/>
              <a:gd name="T6" fmla="*/ 75 w 92"/>
              <a:gd name="T7" fmla="*/ 41 h 70"/>
              <a:gd name="T8" fmla="*/ 53 w 92"/>
              <a:gd name="T9" fmla="*/ 58 h 70"/>
              <a:gd name="T10" fmla="*/ 34 w 92"/>
              <a:gd name="T11" fmla="*/ 67 h 70"/>
              <a:gd name="T12" fmla="*/ 10 w 92"/>
              <a:gd name="T13" fmla="*/ 70 h 70"/>
              <a:gd name="T14" fmla="*/ 0 w 92"/>
              <a:gd name="T15" fmla="*/ 70 h 70"/>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70"/>
              <a:gd name="T26" fmla="*/ 92 w 92"/>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70">
                <a:moveTo>
                  <a:pt x="92" y="0"/>
                </a:moveTo>
                <a:lnTo>
                  <a:pt x="87" y="22"/>
                </a:lnTo>
                <a:lnTo>
                  <a:pt x="82" y="34"/>
                </a:lnTo>
                <a:lnTo>
                  <a:pt x="75" y="41"/>
                </a:lnTo>
                <a:lnTo>
                  <a:pt x="53" y="58"/>
                </a:lnTo>
                <a:lnTo>
                  <a:pt x="34" y="67"/>
                </a:lnTo>
                <a:lnTo>
                  <a:pt x="10" y="70"/>
                </a:lnTo>
                <a:lnTo>
                  <a:pt x="0" y="70"/>
                </a:lnTo>
              </a:path>
            </a:pathLst>
          </a:custGeom>
          <a:noFill/>
          <a:ln w="1270">
            <a:solidFill>
              <a:srgbClr val="000000"/>
            </a:solidFill>
            <a:round/>
            <a:headEnd/>
            <a:tailEnd/>
          </a:ln>
        </p:spPr>
        <p:txBody>
          <a:bodyPr/>
          <a:lstStyle/>
          <a:p>
            <a:endParaRPr lang="en-GB" dirty="0"/>
          </a:p>
        </p:txBody>
      </p:sp>
      <p:sp>
        <p:nvSpPr>
          <p:cNvPr id="10395" name="Freeform 201"/>
          <p:cNvSpPr>
            <a:spLocks noChangeAspect="1"/>
          </p:cNvSpPr>
          <p:nvPr/>
        </p:nvSpPr>
        <p:spPr bwMode="auto">
          <a:xfrm>
            <a:off x="6042025" y="4313238"/>
            <a:ext cx="58738" cy="53975"/>
          </a:xfrm>
          <a:custGeom>
            <a:avLst/>
            <a:gdLst>
              <a:gd name="T0" fmla="*/ 55 w 75"/>
              <a:gd name="T1" fmla="*/ 48 h 60"/>
              <a:gd name="T2" fmla="*/ 75 w 75"/>
              <a:gd name="T3" fmla="*/ 24 h 60"/>
              <a:gd name="T4" fmla="*/ 67 w 75"/>
              <a:gd name="T5" fmla="*/ 5 h 60"/>
              <a:gd name="T6" fmla="*/ 46 w 75"/>
              <a:gd name="T7" fmla="*/ 0 h 60"/>
              <a:gd name="T8" fmla="*/ 15 w 75"/>
              <a:gd name="T9" fmla="*/ 17 h 60"/>
              <a:gd name="T10" fmla="*/ 0 w 75"/>
              <a:gd name="T11" fmla="*/ 39 h 60"/>
              <a:gd name="T12" fmla="*/ 5 w 75"/>
              <a:gd name="T13" fmla="*/ 58 h 60"/>
              <a:gd name="T14" fmla="*/ 29 w 75"/>
              <a:gd name="T15" fmla="*/ 60 h 60"/>
              <a:gd name="T16" fmla="*/ 55 w 75"/>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0"/>
              <a:gd name="T29" fmla="*/ 75 w 75"/>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0">
                <a:moveTo>
                  <a:pt x="55" y="48"/>
                </a:moveTo>
                <a:lnTo>
                  <a:pt x="75" y="24"/>
                </a:lnTo>
                <a:lnTo>
                  <a:pt x="67" y="5"/>
                </a:lnTo>
                <a:lnTo>
                  <a:pt x="46" y="0"/>
                </a:lnTo>
                <a:lnTo>
                  <a:pt x="15" y="17"/>
                </a:lnTo>
                <a:lnTo>
                  <a:pt x="0" y="39"/>
                </a:lnTo>
                <a:lnTo>
                  <a:pt x="5" y="58"/>
                </a:lnTo>
                <a:lnTo>
                  <a:pt x="29" y="60"/>
                </a:lnTo>
                <a:lnTo>
                  <a:pt x="55" y="48"/>
                </a:lnTo>
                <a:close/>
              </a:path>
            </a:pathLst>
          </a:custGeom>
          <a:solidFill>
            <a:srgbClr val="FFFFFF"/>
          </a:solidFill>
          <a:ln w="1270">
            <a:solidFill>
              <a:srgbClr val="000000"/>
            </a:solidFill>
            <a:round/>
            <a:headEnd/>
            <a:tailEnd/>
          </a:ln>
        </p:spPr>
        <p:txBody>
          <a:bodyPr/>
          <a:lstStyle/>
          <a:p>
            <a:endParaRPr lang="en-GB" dirty="0"/>
          </a:p>
        </p:txBody>
      </p:sp>
      <p:sp>
        <p:nvSpPr>
          <p:cNvPr id="10396" name="Freeform 202"/>
          <p:cNvSpPr>
            <a:spLocks noChangeAspect="1"/>
          </p:cNvSpPr>
          <p:nvPr/>
        </p:nvSpPr>
        <p:spPr bwMode="auto">
          <a:xfrm>
            <a:off x="6053138" y="4371975"/>
            <a:ext cx="84137" cy="42863"/>
          </a:xfrm>
          <a:custGeom>
            <a:avLst/>
            <a:gdLst>
              <a:gd name="T0" fmla="*/ 0 w 108"/>
              <a:gd name="T1" fmla="*/ 0 h 48"/>
              <a:gd name="T2" fmla="*/ 91 w 108"/>
              <a:gd name="T3" fmla="*/ 36 h 48"/>
              <a:gd name="T4" fmla="*/ 108 w 108"/>
              <a:gd name="T5" fmla="*/ 48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0" y="0"/>
                </a:moveTo>
                <a:lnTo>
                  <a:pt x="91" y="36"/>
                </a:lnTo>
                <a:lnTo>
                  <a:pt x="108" y="48"/>
                </a:lnTo>
              </a:path>
            </a:pathLst>
          </a:custGeom>
          <a:noFill/>
          <a:ln w="1270">
            <a:solidFill>
              <a:srgbClr val="000000"/>
            </a:solidFill>
            <a:round/>
            <a:headEnd/>
            <a:tailEnd/>
          </a:ln>
        </p:spPr>
        <p:txBody>
          <a:bodyPr/>
          <a:lstStyle/>
          <a:p>
            <a:endParaRPr lang="en-GB" dirty="0"/>
          </a:p>
        </p:txBody>
      </p:sp>
      <p:sp>
        <p:nvSpPr>
          <p:cNvPr id="10397" name="Freeform 203"/>
          <p:cNvSpPr>
            <a:spLocks noChangeAspect="1"/>
          </p:cNvSpPr>
          <p:nvPr/>
        </p:nvSpPr>
        <p:spPr bwMode="auto">
          <a:xfrm>
            <a:off x="6132513" y="4400550"/>
            <a:ext cx="20637" cy="17463"/>
          </a:xfrm>
          <a:custGeom>
            <a:avLst/>
            <a:gdLst>
              <a:gd name="T0" fmla="*/ 12 w 26"/>
              <a:gd name="T1" fmla="*/ 0 h 19"/>
              <a:gd name="T2" fmla="*/ 17 w 26"/>
              <a:gd name="T3" fmla="*/ 3 h 19"/>
              <a:gd name="T4" fmla="*/ 26 w 26"/>
              <a:gd name="T5" fmla="*/ 10 h 19"/>
              <a:gd name="T6" fmla="*/ 17 w 26"/>
              <a:gd name="T7" fmla="*/ 17 h 19"/>
              <a:gd name="T8" fmla="*/ 9 w 26"/>
              <a:gd name="T9" fmla="*/ 19 h 19"/>
              <a:gd name="T10" fmla="*/ 0 w 26"/>
              <a:gd name="T11" fmla="*/ 19 h 19"/>
              <a:gd name="T12" fmla="*/ 0 w 26"/>
              <a:gd name="T13" fmla="*/ 12 h 19"/>
              <a:gd name="T14" fmla="*/ 0 60000 65536"/>
              <a:gd name="T15" fmla="*/ 0 60000 65536"/>
              <a:gd name="T16" fmla="*/ 0 60000 65536"/>
              <a:gd name="T17" fmla="*/ 0 60000 65536"/>
              <a:gd name="T18" fmla="*/ 0 60000 65536"/>
              <a:gd name="T19" fmla="*/ 0 60000 65536"/>
              <a:gd name="T20" fmla="*/ 0 60000 65536"/>
              <a:gd name="T21" fmla="*/ 0 w 26"/>
              <a:gd name="T22" fmla="*/ 0 h 19"/>
              <a:gd name="T23" fmla="*/ 26 w 2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9">
                <a:moveTo>
                  <a:pt x="12" y="0"/>
                </a:moveTo>
                <a:lnTo>
                  <a:pt x="17" y="3"/>
                </a:lnTo>
                <a:lnTo>
                  <a:pt x="26" y="10"/>
                </a:lnTo>
                <a:lnTo>
                  <a:pt x="17" y="17"/>
                </a:lnTo>
                <a:lnTo>
                  <a:pt x="9" y="19"/>
                </a:lnTo>
                <a:lnTo>
                  <a:pt x="0" y="19"/>
                </a:lnTo>
                <a:lnTo>
                  <a:pt x="0" y="12"/>
                </a:lnTo>
              </a:path>
            </a:pathLst>
          </a:custGeom>
          <a:noFill/>
          <a:ln w="1270">
            <a:solidFill>
              <a:srgbClr val="000000"/>
            </a:solidFill>
            <a:round/>
            <a:headEnd/>
            <a:tailEnd/>
          </a:ln>
        </p:spPr>
        <p:txBody>
          <a:bodyPr/>
          <a:lstStyle/>
          <a:p>
            <a:endParaRPr lang="en-GB" dirty="0"/>
          </a:p>
        </p:txBody>
      </p:sp>
      <p:sp>
        <p:nvSpPr>
          <p:cNvPr id="10398" name="Line 204"/>
          <p:cNvSpPr>
            <a:spLocks noChangeAspect="1" noChangeShapeType="1"/>
          </p:cNvSpPr>
          <p:nvPr/>
        </p:nvSpPr>
        <p:spPr bwMode="auto">
          <a:xfrm flipH="1" flipV="1">
            <a:off x="6134100" y="4514850"/>
            <a:ext cx="4763" cy="107950"/>
          </a:xfrm>
          <a:prstGeom prst="line">
            <a:avLst/>
          </a:prstGeom>
          <a:noFill/>
          <a:ln w="1270">
            <a:solidFill>
              <a:srgbClr val="000000"/>
            </a:solidFill>
            <a:round/>
            <a:headEnd/>
            <a:tailEnd/>
          </a:ln>
        </p:spPr>
        <p:txBody>
          <a:bodyPr/>
          <a:lstStyle/>
          <a:p>
            <a:endParaRPr lang="en-US" dirty="0"/>
          </a:p>
        </p:txBody>
      </p:sp>
      <p:sp>
        <p:nvSpPr>
          <p:cNvPr id="10399" name="Freeform 205"/>
          <p:cNvSpPr>
            <a:spLocks noChangeAspect="1"/>
          </p:cNvSpPr>
          <p:nvPr/>
        </p:nvSpPr>
        <p:spPr bwMode="auto">
          <a:xfrm>
            <a:off x="6492875" y="4608513"/>
            <a:ext cx="85725" cy="65087"/>
          </a:xfrm>
          <a:custGeom>
            <a:avLst/>
            <a:gdLst>
              <a:gd name="T0" fmla="*/ 110 w 110"/>
              <a:gd name="T1" fmla="*/ 0 h 72"/>
              <a:gd name="T2" fmla="*/ 105 w 110"/>
              <a:gd name="T3" fmla="*/ 19 h 72"/>
              <a:gd name="T4" fmla="*/ 98 w 110"/>
              <a:gd name="T5" fmla="*/ 33 h 72"/>
              <a:gd name="T6" fmla="*/ 84 w 110"/>
              <a:gd name="T7" fmla="*/ 48 h 72"/>
              <a:gd name="T8" fmla="*/ 69 w 110"/>
              <a:gd name="T9" fmla="*/ 57 h 72"/>
              <a:gd name="T10" fmla="*/ 48 w 110"/>
              <a:gd name="T11" fmla="*/ 67 h 72"/>
              <a:gd name="T12" fmla="*/ 28 w 110"/>
              <a:gd name="T13" fmla="*/ 72 h 72"/>
              <a:gd name="T14" fmla="*/ 9 w 110"/>
              <a:gd name="T15" fmla="*/ 69 h 72"/>
              <a:gd name="T16" fmla="*/ 0 w 110"/>
              <a:gd name="T17" fmla="*/ 6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72"/>
              <a:gd name="T29" fmla="*/ 110 w 11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72">
                <a:moveTo>
                  <a:pt x="110" y="0"/>
                </a:moveTo>
                <a:lnTo>
                  <a:pt x="105" y="19"/>
                </a:lnTo>
                <a:lnTo>
                  <a:pt x="98" y="33"/>
                </a:lnTo>
                <a:lnTo>
                  <a:pt x="84" y="48"/>
                </a:lnTo>
                <a:lnTo>
                  <a:pt x="69" y="57"/>
                </a:lnTo>
                <a:lnTo>
                  <a:pt x="48" y="67"/>
                </a:lnTo>
                <a:lnTo>
                  <a:pt x="28" y="72"/>
                </a:lnTo>
                <a:lnTo>
                  <a:pt x="9" y="69"/>
                </a:lnTo>
                <a:lnTo>
                  <a:pt x="0" y="67"/>
                </a:lnTo>
              </a:path>
            </a:pathLst>
          </a:custGeom>
          <a:noFill/>
          <a:ln w="1270">
            <a:solidFill>
              <a:srgbClr val="000000"/>
            </a:solidFill>
            <a:round/>
            <a:headEnd/>
            <a:tailEnd/>
          </a:ln>
        </p:spPr>
        <p:txBody>
          <a:bodyPr/>
          <a:lstStyle/>
          <a:p>
            <a:endParaRPr lang="en-GB" dirty="0"/>
          </a:p>
        </p:txBody>
      </p:sp>
      <p:sp>
        <p:nvSpPr>
          <p:cNvPr id="10400" name="Freeform 206"/>
          <p:cNvSpPr>
            <a:spLocks noChangeAspect="1"/>
          </p:cNvSpPr>
          <p:nvPr/>
        </p:nvSpPr>
        <p:spPr bwMode="auto">
          <a:xfrm>
            <a:off x="6518275" y="4608513"/>
            <a:ext cx="73025" cy="63500"/>
          </a:xfrm>
          <a:custGeom>
            <a:avLst/>
            <a:gdLst>
              <a:gd name="T0" fmla="*/ 94 w 94"/>
              <a:gd name="T1" fmla="*/ 0 h 69"/>
              <a:gd name="T2" fmla="*/ 89 w 94"/>
              <a:gd name="T3" fmla="*/ 21 h 69"/>
              <a:gd name="T4" fmla="*/ 84 w 94"/>
              <a:gd name="T5" fmla="*/ 28 h 69"/>
              <a:gd name="T6" fmla="*/ 77 w 94"/>
              <a:gd name="T7" fmla="*/ 38 h 69"/>
              <a:gd name="T8" fmla="*/ 55 w 94"/>
              <a:gd name="T9" fmla="*/ 55 h 69"/>
              <a:gd name="T10" fmla="*/ 36 w 94"/>
              <a:gd name="T11" fmla="*/ 64 h 69"/>
              <a:gd name="T12" fmla="*/ 12 w 94"/>
              <a:gd name="T13" fmla="*/ 69 h 69"/>
              <a:gd name="T14" fmla="*/ 0 w 94"/>
              <a:gd name="T15" fmla="*/ 69 h 69"/>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69"/>
              <a:gd name="T26" fmla="*/ 94 w 9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69">
                <a:moveTo>
                  <a:pt x="94" y="0"/>
                </a:moveTo>
                <a:lnTo>
                  <a:pt x="89" y="21"/>
                </a:lnTo>
                <a:lnTo>
                  <a:pt x="84" y="28"/>
                </a:lnTo>
                <a:lnTo>
                  <a:pt x="77" y="38"/>
                </a:lnTo>
                <a:lnTo>
                  <a:pt x="55" y="55"/>
                </a:lnTo>
                <a:lnTo>
                  <a:pt x="36" y="64"/>
                </a:lnTo>
                <a:lnTo>
                  <a:pt x="12" y="69"/>
                </a:lnTo>
                <a:lnTo>
                  <a:pt x="0" y="69"/>
                </a:lnTo>
              </a:path>
            </a:pathLst>
          </a:custGeom>
          <a:solidFill>
            <a:srgbClr val="C0C0C0"/>
          </a:solidFill>
          <a:ln w="1270">
            <a:solidFill>
              <a:srgbClr val="000000"/>
            </a:solidFill>
            <a:round/>
            <a:headEnd/>
            <a:tailEnd/>
          </a:ln>
        </p:spPr>
        <p:txBody>
          <a:bodyPr/>
          <a:lstStyle/>
          <a:p>
            <a:endParaRPr lang="en-GB" dirty="0"/>
          </a:p>
        </p:txBody>
      </p:sp>
      <p:sp>
        <p:nvSpPr>
          <p:cNvPr id="10401" name="Freeform 207"/>
          <p:cNvSpPr>
            <a:spLocks noChangeAspect="1"/>
          </p:cNvSpPr>
          <p:nvPr/>
        </p:nvSpPr>
        <p:spPr bwMode="auto">
          <a:xfrm>
            <a:off x="6804025" y="4600575"/>
            <a:ext cx="23813" cy="6350"/>
          </a:xfrm>
          <a:custGeom>
            <a:avLst/>
            <a:gdLst>
              <a:gd name="T0" fmla="*/ 29 w 29"/>
              <a:gd name="T1" fmla="*/ 0 h 7"/>
              <a:gd name="T2" fmla="*/ 15 w 29"/>
              <a:gd name="T3" fmla="*/ 0 h 7"/>
              <a:gd name="T4" fmla="*/ 0 w 29"/>
              <a:gd name="T5" fmla="*/ 7 h 7"/>
              <a:gd name="T6" fmla="*/ 0 60000 65536"/>
              <a:gd name="T7" fmla="*/ 0 60000 65536"/>
              <a:gd name="T8" fmla="*/ 0 60000 65536"/>
              <a:gd name="T9" fmla="*/ 0 w 29"/>
              <a:gd name="T10" fmla="*/ 0 h 7"/>
              <a:gd name="T11" fmla="*/ 29 w 29"/>
              <a:gd name="T12" fmla="*/ 7 h 7"/>
            </a:gdLst>
            <a:ahLst/>
            <a:cxnLst>
              <a:cxn ang="T6">
                <a:pos x="T0" y="T1"/>
              </a:cxn>
              <a:cxn ang="T7">
                <a:pos x="T2" y="T3"/>
              </a:cxn>
              <a:cxn ang="T8">
                <a:pos x="T4" y="T5"/>
              </a:cxn>
            </a:cxnLst>
            <a:rect l="T9" t="T10" r="T11" b="T12"/>
            <a:pathLst>
              <a:path w="29" h="7">
                <a:moveTo>
                  <a:pt x="29" y="0"/>
                </a:moveTo>
                <a:lnTo>
                  <a:pt x="15" y="0"/>
                </a:lnTo>
                <a:lnTo>
                  <a:pt x="0" y="7"/>
                </a:lnTo>
              </a:path>
            </a:pathLst>
          </a:custGeom>
          <a:noFill/>
          <a:ln w="1270">
            <a:solidFill>
              <a:srgbClr val="000000"/>
            </a:solidFill>
            <a:round/>
            <a:headEnd/>
            <a:tailEnd/>
          </a:ln>
        </p:spPr>
        <p:txBody>
          <a:bodyPr/>
          <a:lstStyle/>
          <a:p>
            <a:endParaRPr lang="en-GB" dirty="0"/>
          </a:p>
        </p:txBody>
      </p:sp>
      <p:sp>
        <p:nvSpPr>
          <p:cNvPr id="10402" name="Freeform 208"/>
          <p:cNvSpPr>
            <a:spLocks noChangeAspect="1"/>
          </p:cNvSpPr>
          <p:nvPr/>
        </p:nvSpPr>
        <p:spPr bwMode="auto">
          <a:xfrm>
            <a:off x="5961063" y="4224338"/>
            <a:ext cx="303212" cy="319087"/>
          </a:xfrm>
          <a:custGeom>
            <a:avLst/>
            <a:gdLst>
              <a:gd name="T0" fmla="*/ 309 w 393"/>
              <a:gd name="T1" fmla="*/ 264 h 353"/>
              <a:gd name="T2" fmla="*/ 338 w 393"/>
              <a:gd name="T3" fmla="*/ 233 h 353"/>
              <a:gd name="T4" fmla="*/ 364 w 393"/>
              <a:gd name="T5" fmla="*/ 197 h 353"/>
              <a:gd name="T6" fmla="*/ 381 w 393"/>
              <a:gd name="T7" fmla="*/ 163 h 353"/>
              <a:gd name="T8" fmla="*/ 391 w 393"/>
              <a:gd name="T9" fmla="*/ 129 h 353"/>
              <a:gd name="T10" fmla="*/ 393 w 393"/>
              <a:gd name="T11" fmla="*/ 96 h 353"/>
              <a:gd name="T12" fmla="*/ 388 w 393"/>
              <a:gd name="T13" fmla="*/ 67 h 353"/>
              <a:gd name="T14" fmla="*/ 376 w 393"/>
              <a:gd name="T15" fmla="*/ 43 h 353"/>
              <a:gd name="T16" fmla="*/ 355 w 393"/>
              <a:gd name="T17" fmla="*/ 21 h 353"/>
              <a:gd name="T18" fmla="*/ 331 w 393"/>
              <a:gd name="T19" fmla="*/ 7 h 353"/>
              <a:gd name="T20" fmla="*/ 300 w 393"/>
              <a:gd name="T21" fmla="*/ 0 h 353"/>
              <a:gd name="T22" fmla="*/ 268 w 393"/>
              <a:gd name="T23" fmla="*/ 0 h 353"/>
              <a:gd name="T24" fmla="*/ 232 w 393"/>
              <a:gd name="T25" fmla="*/ 5 h 353"/>
              <a:gd name="T26" fmla="*/ 194 w 393"/>
              <a:gd name="T27" fmla="*/ 14 h 353"/>
              <a:gd name="T28" fmla="*/ 158 w 393"/>
              <a:gd name="T29" fmla="*/ 33 h 353"/>
              <a:gd name="T30" fmla="*/ 120 w 393"/>
              <a:gd name="T31" fmla="*/ 57 h 353"/>
              <a:gd name="T32" fmla="*/ 86 w 393"/>
              <a:gd name="T33" fmla="*/ 86 h 353"/>
              <a:gd name="T34" fmla="*/ 55 w 393"/>
              <a:gd name="T35" fmla="*/ 120 h 353"/>
              <a:gd name="T36" fmla="*/ 33 w 393"/>
              <a:gd name="T37" fmla="*/ 153 h 353"/>
              <a:gd name="T38" fmla="*/ 16 w 393"/>
              <a:gd name="T39" fmla="*/ 189 h 353"/>
              <a:gd name="T40" fmla="*/ 4 w 393"/>
              <a:gd name="T41" fmla="*/ 223 h 353"/>
              <a:gd name="T42" fmla="*/ 0 w 393"/>
              <a:gd name="T43" fmla="*/ 252 h 353"/>
              <a:gd name="T44" fmla="*/ 4 w 393"/>
              <a:gd name="T45" fmla="*/ 283 h 353"/>
              <a:gd name="T46" fmla="*/ 19 w 393"/>
              <a:gd name="T47" fmla="*/ 307 h 353"/>
              <a:gd name="T48" fmla="*/ 36 w 393"/>
              <a:gd name="T49" fmla="*/ 329 h 353"/>
              <a:gd name="T50" fmla="*/ 60 w 393"/>
              <a:gd name="T51" fmla="*/ 343 h 353"/>
              <a:gd name="T52" fmla="*/ 91 w 393"/>
              <a:gd name="T53" fmla="*/ 348 h 353"/>
              <a:gd name="T54" fmla="*/ 124 w 393"/>
              <a:gd name="T55" fmla="*/ 353 h 353"/>
              <a:gd name="T56" fmla="*/ 160 w 393"/>
              <a:gd name="T57" fmla="*/ 348 h 353"/>
              <a:gd name="T58" fmla="*/ 199 w 393"/>
              <a:gd name="T59" fmla="*/ 331 h 353"/>
              <a:gd name="T60" fmla="*/ 240 w 393"/>
              <a:gd name="T61" fmla="*/ 314 h 353"/>
              <a:gd name="T62" fmla="*/ 273 w 393"/>
              <a:gd name="T63" fmla="*/ 293 h 353"/>
              <a:gd name="T64" fmla="*/ 309 w 393"/>
              <a:gd name="T65" fmla="*/ 26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
              <a:gd name="T100" fmla="*/ 0 h 353"/>
              <a:gd name="T101" fmla="*/ 393 w 393"/>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 h="353">
                <a:moveTo>
                  <a:pt x="309" y="264"/>
                </a:moveTo>
                <a:lnTo>
                  <a:pt x="338" y="233"/>
                </a:lnTo>
                <a:lnTo>
                  <a:pt x="364" y="197"/>
                </a:lnTo>
                <a:lnTo>
                  <a:pt x="381" y="163"/>
                </a:lnTo>
                <a:lnTo>
                  <a:pt x="391" y="129"/>
                </a:lnTo>
                <a:lnTo>
                  <a:pt x="393" y="96"/>
                </a:lnTo>
                <a:lnTo>
                  <a:pt x="388" y="67"/>
                </a:lnTo>
                <a:lnTo>
                  <a:pt x="376" y="43"/>
                </a:lnTo>
                <a:lnTo>
                  <a:pt x="355" y="21"/>
                </a:lnTo>
                <a:lnTo>
                  <a:pt x="331" y="7"/>
                </a:lnTo>
                <a:lnTo>
                  <a:pt x="300" y="0"/>
                </a:lnTo>
                <a:lnTo>
                  <a:pt x="268" y="0"/>
                </a:lnTo>
                <a:lnTo>
                  <a:pt x="232" y="5"/>
                </a:lnTo>
                <a:lnTo>
                  <a:pt x="194" y="14"/>
                </a:lnTo>
                <a:lnTo>
                  <a:pt x="158" y="33"/>
                </a:lnTo>
                <a:lnTo>
                  <a:pt x="120" y="57"/>
                </a:lnTo>
                <a:lnTo>
                  <a:pt x="86" y="86"/>
                </a:lnTo>
                <a:lnTo>
                  <a:pt x="55" y="120"/>
                </a:lnTo>
                <a:lnTo>
                  <a:pt x="33" y="153"/>
                </a:lnTo>
                <a:lnTo>
                  <a:pt x="16" y="189"/>
                </a:lnTo>
                <a:lnTo>
                  <a:pt x="4" y="223"/>
                </a:lnTo>
                <a:lnTo>
                  <a:pt x="0" y="252"/>
                </a:lnTo>
                <a:lnTo>
                  <a:pt x="4" y="283"/>
                </a:lnTo>
                <a:lnTo>
                  <a:pt x="19" y="307"/>
                </a:lnTo>
                <a:lnTo>
                  <a:pt x="36" y="329"/>
                </a:lnTo>
                <a:lnTo>
                  <a:pt x="60" y="343"/>
                </a:lnTo>
                <a:lnTo>
                  <a:pt x="91" y="348"/>
                </a:lnTo>
                <a:lnTo>
                  <a:pt x="124" y="353"/>
                </a:lnTo>
                <a:lnTo>
                  <a:pt x="160" y="348"/>
                </a:lnTo>
                <a:lnTo>
                  <a:pt x="199" y="331"/>
                </a:lnTo>
                <a:lnTo>
                  <a:pt x="240" y="314"/>
                </a:lnTo>
                <a:lnTo>
                  <a:pt x="273" y="293"/>
                </a:lnTo>
                <a:lnTo>
                  <a:pt x="309" y="264"/>
                </a:lnTo>
                <a:close/>
              </a:path>
            </a:pathLst>
          </a:custGeom>
          <a:gradFill rotWithShape="1">
            <a:gsLst>
              <a:gs pos="15000">
                <a:srgbClr val="FF0000"/>
              </a:gs>
              <a:gs pos="91000">
                <a:srgbClr val="FF0000"/>
              </a:gs>
              <a:gs pos="50000">
                <a:srgbClr val="CAD5DB"/>
              </a:gs>
              <a:gs pos="100000">
                <a:srgbClr val="5D6365"/>
              </a:gs>
            </a:gsLst>
            <a:lin ang="18900000" scaled="1"/>
          </a:gradFill>
          <a:ln w="1270">
            <a:solidFill>
              <a:srgbClr val="000000"/>
            </a:solidFill>
            <a:round/>
            <a:headEnd/>
            <a:tailEnd/>
          </a:ln>
        </p:spPr>
        <p:txBody>
          <a:bodyPr/>
          <a:lstStyle/>
          <a:p>
            <a:endParaRPr lang="en-GB" dirty="0"/>
          </a:p>
        </p:txBody>
      </p:sp>
      <p:sp>
        <p:nvSpPr>
          <p:cNvPr id="1196241" name="Freeform 209"/>
          <p:cNvSpPr>
            <a:spLocks noChangeAspect="1"/>
          </p:cNvSpPr>
          <p:nvPr/>
        </p:nvSpPr>
        <p:spPr bwMode="auto">
          <a:xfrm>
            <a:off x="6096000" y="4322763"/>
            <a:ext cx="50800" cy="79375"/>
          </a:xfrm>
          <a:custGeom>
            <a:avLst/>
            <a:gdLst/>
            <a:ahLst/>
            <a:cxnLst>
              <a:cxn ang="0">
                <a:pos x="0" y="0"/>
              </a:cxn>
              <a:cxn ang="0">
                <a:pos x="50" y="81"/>
              </a:cxn>
              <a:cxn ang="0">
                <a:pos x="65" y="89"/>
              </a:cxn>
            </a:cxnLst>
            <a:rect l="0" t="0" r="r" b="b"/>
            <a:pathLst>
              <a:path w="65" h="89">
                <a:moveTo>
                  <a:pt x="0" y="0"/>
                </a:moveTo>
                <a:lnTo>
                  <a:pt x="50" y="81"/>
                </a:lnTo>
                <a:lnTo>
                  <a:pt x="65" y="89"/>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10404" name="Line 210"/>
          <p:cNvSpPr>
            <a:spLocks noChangeAspect="1" noChangeShapeType="1"/>
          </p:cNvSpPr>
          <p:nvPr/>
        </p:nvSpPr>
        <p:spPr bwMode="auto">
          <a:xfrm flipH="1" flipV="1">
            <a:off x="6173788" y="4484688"/>
            <a:ext cx="1587" cy="136525"/>
          </a:xfrm>
          <a:prstGeom prst="line">
            <a:avLst/>
          </a:prstGeom>
          <a:noFill/>
          <a:ln w="1270">
            <a:solidFill>
              <a:srgbClr val="000000"/>
            </a:solidFill>
            <a:round/>
            <a:headEnd/>
            <a:tailEnd/>
          </a:ln>
        </p:spPr>
        <p:txBody>
          <a:bodyPr/>
          <a:lstStyle/>
          <a:p>
            <a:endParaRPr lang="en-US" dirty="0"/>
          </a:p>
        </p:txBody>
      </p:sp>
      <p:sp>
        <p:nvSpPr>
          <p:cNvPr id="1196243" name="Freeform 211"/>
          <p:cNvSpPr>
            <a:spLocks noChangeAspect="1"/>
          </p:cNvSpPr>
          <p:nvPr/>
        </p:nvSpPr>
        <p:spPr bwMode="auto">
          <a:xfrm>
            <a:off x="6148388" y="4622800"/>
            <a:ext cx="209550" cy="79375"/>
          </a:xfrm>
          <a:custGeom>
            <a:avLst/>
            <a:gdLst/>
            <a:ahLst/>
            <a:cxnLst>
              <a:cxn ang="0">
                <a:pos x="0" y="0"/>
              </a:cxn>
              <a:cxn ang="0">
                <a:pos x="60" y="0"/>
              </a:cxn>
              <a:cxn ang="0">
                <a:pos x="48" y="15"/>
              </a:cxn>
              <a:cxn ang="0">
                <a:pos x="271" y="65"/>
              </a:cxn>
              <a:cxn ang="0">
                <a:pos x="257" y="87"/>
              </a:cxn>
              <a:cxn ang="0">
                <a:pos x="228" y="87"/>
              </a:cxn>
              <a:cxn ang="0">
                <a:pos x="221" y="72"/>
              </a:cxn>
              <a:cxn ang="0">
                <a:pos x="56" y="46"/>
              </a:cxn>
            </a:cxnLst>
            <a:rect l="0" t="0" r="r" b="b"/>
            <a:pathLst>
              <a:path w="271" h="87">
                <a:moveTo>
                  <a:pt x="0" y="0"/>
                </a:moveTo>
                <a:lnTo>
                  <a:pt x="60" y="0"/>
                </a:lnTo>
                <a:lnTo>
                  <a:pt x="48" y="15"/>
                </a:lnTo>
                <a:lnTo>
                  <a:pt x="271" y="65"/>
                </a:lnTo>
                <a:lnTo>
                  <a:pt x="257" y="87"/>
                </a:lnTo>
                <a:lnTo>
                  <a:pt x="228" y="87"/>
                </a:lnTo>
                <a:lnTo>
                  <a:pt x="221" y="72"/>
                </a:lnTo>
                <a:lnTo>
                  <a:pt x="56" y="46"/>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1196244" name="Freeform 212"/>
          <p:cNvSpPr>
            <a:spLocks noChangeAspect="1"/>
          </p:cNvSpPr>
          <p:nvPr/>
        </p:nvSpPr>
        <p:spPr bwMode="auto">
          <a:xfrm>
            <a:off x="5984875" y="4625975"/>
            <a:ext cx="171450" cy="76200"/>
          </a:xfrm>
          <a:custGeom>
            <a:avLst/>
            <a:gdLst/>
            <a:ahLst/>
            <a:cxnLst>
              <a:cxn ang="0">
                <a:pos x="223" y="0"/>
              </a:cxn>
              <a:cxn ang="0">
                <a:pos x="177" y="0"/>
              </a:cxn>
              <a:cxn ang="0">
                <a:pos x="185" y="14"/>
              </a:cxn>
              <a:cxn ang="0">
                <a:pos x="0" y="62"/>
              </a:cxn>
              <a:cxn ang="0">
                <a:pos x="12" y="84"/>
              </a:cxn>
              <a:cxn ang="0">
                <a:pos x="33" y="84"/>
              </a:cxn>
              <a:cxn ang="0">
                <a:pos x="43" y="72"/>
              </a:cxn>
              <a:cxn ang="0">
                <a:pos x="177" y="43"/>
              </a:cxn>
            </a:cxnLst>
            <a:rect l="0" t="0" r="r" b="b"/>
            <a:pathLst>
              <a:path w="223" h="84">
                <a:moveTo>
                  <a:pt x="223" y="0"/>
                </a:moveTo>
                <a:lnTo>
                  <a:pt x="177" y="0"/>
                </a:lnTo>
                <a:lnTo>
                  <a:pt x="185" y="14"/>
                </a:lnTo>
                <a:lnTo>
                  <a:pt x="0" y="62"/>
                </a:lnTo>
                <a:lnTo>
                  <a:pt x="12" y="84"/>
                </a:lnTo>
                <a:lnTo>
                  <a:pt x="33" y="84"/>
                </a:lnTo>
                <a:lnTo>
                  <a:pt x="43" y="72"/>
                </a:lnTo>
                <a:lnTo>
                  <a:pt x="177" y="43"/>
                </a:lnTo>
              </a:path>
            </a:pathLst>
          </a:custGeom>
          <a:gradFill rotWithShape="0">
            <a:gsLst>
              <a:gs pos="0">
                <a:schemeClr val="tx1">
                  <a:gamma/>
                  <a:shade val="46275"/>
                  <a:invGamma/>
                </a:schemeClr>
              </a:gs>
              <a:gs pos="50000">
                <a:schemeClr val="tx1"/>
              </a:gs>
              <a:gs pos="100000">
                <a:schemeClr val="tx1">
                  <a:gamma/>
                  <a:shade val="46275"/>
                  <a:invGamma/>
                </a:schemeClr>
              </a:gs>
            </a:gsLst>
            <a:lin ang="18900000" scaled="1"/>
          </a:gradFill>
          <a:ln w="1270">
            <a:solidFill>
              <a:srgbClr val="000000"/>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10407" name="Line 213"/>
          <p:cNvSpPr>
            <a:spLocks noChangeAspect="1" noChangeShapeType="1"/>
          </p:cNvSpPr>
          <p:nvPr/>
        </p:nvSpPr>
        <p:spPr bwMode="auto">
          <a:xfrm flipH="1">
            <a:off x="6121400" y="4665663"/>
            <a:ext cx="71438" cy="0"/>
          </a:xfrm>
          <a:prstGeom prst="line">
            <a:avLst/>
          </a:prstGeom>
          <a:noFill/>
          <a:ln w="1270">
            <a:solidFill>
              <a:srgbClr val="000000"/>
            </a:solidFill>
            <a:round/>
            <a:headEnd/>
            <a:tailEnd/>
          </a:ln>
        </p:spPr>
        <p:txBody>
          <a:bodyPr/>
          <a:lstStyle/>
          <a:p>
            <a:endParaRPr lang="en-US" dirty="0"/>
          </a:p>
        </p:txBody>
      </p:sp>
      <p:sp>
        <p:nvSpPr>
          <p:cNvPr id="10408" name="Freeform 214"/>
          <p:cNvSpPr>
            <a:spLocks noChangeAspect="1"/>
          </p:cNvSpPr>
          <p:nvPr/>
        </p:nvSpPr>
        <p:spPr bwMode="auto">
          <a:xfrm>
            <a:off x="6127750" y="4638675"/>
            <a:ext cx="15875" cy="26988"/>
          </a:xfrm>
          <a:custGeom>
            <a:avLst/>
            <a:gdLst>
              <a:gd name="T0" fmla="*/ 0 w 19"/>
              <a:gd name="T1" fmla="*/ 0 h 29"/>
              <a:gd name="T2" fmla="*/ 19 w 19"/>
              <a:gd name="T3" fmla="*/ 0 h 29"/>
              <a:gd name="T4" fmla="*/ 19 w 19"/>
              <a:gd name="T5" fmla="*/ 29 h 29"/>
              <a:gd name="T6" fmla="*/ 0 60000 65536"/>
              <a:gd name="T7" fmla="*/ 0 60000 65536"/>
              <a:gd name="T8" fmla="*/ 0 60000 65536"/>
              <a:gd name="T9" fmla="*/ 0 w 19"/>
              <a:gd name="T10" fmla="*/ 0 h 29"/>
              <a:gd name="T11" fmla="*/ 19 w 19"/>
              <a:gd name="T12" fmla="*/ 29 h 29"/>
            </a:gdLst>
            <a:ahLst/>
            <a:cxnLst>
              <a:cxn ang="T6">
                <a:pos x="T0" y="T1"/>
              </a:cxn>
              <a:cxn ang="T7">
                <a:pos x="T2" y="T3"/>
              </a:cxn>
              <a:cxn ang="T8">
                <a:pos x="T4" y="T5"/>
              </a:cxn>
            </a:cxnLst>
            <a:rect l="T9" t="T10" r="T11" b="T12"/>
            <a:pathLst>
              <a:path w="19" h="29">
                <a:moveTo>
                  <a:pt x="0" y="0"/>
                </a:moveTo>
                <a:lnTo>
                  <a:pt x="19" y="0"/>
                </a:lnTo>
                <a:lnTo>
                  <a:pt x="19" y="29"/>
                </a:lnTo>
              </a:path>
            </a:pathLst>
          </a:custGeom>
          <a:noFill/>
          <a:ln w="1270">
            <a:solidFill>
              <a:srgbClr val="000000"/>
            </a:solidFill>
            <a:round/>
            <a:headEnd/>
            <a:tailEnd/>
          </a:ln>
        </p:spPr>
        <p:txBody>
          <a:bodyPr/>
          <a:lstStyle/>
          <a:p>
            <a:endParaRPr lang="en-GB" dirty="0"/>
          </a:p>
        </p:txBody>
      </p:sp>
      <p:sp>
        <p:nvSpPr>
          <p:cNvPr id="10409" name="Freeform 215"/>
          <p:cNvSpPr>
            <a:spLocks noChangeAspect="1"/>
          </p:cNvSpPr>
          <p:nvPr/>
        </p:nvSpPr>
        <p:spPr bwMode="auto">
          <a:xfrm>
            <a:off x="6180138" y="4638675"/>
            <a:ext cx="4762" cy="26988"/>
          </a:xfrm>
          <a:custGeom>
            <a:avLst/>
            <a:gdLst>
              <a:gd name="T0" fmla="*/ 9 w 9"/>
              <a:gd name="T1" fmla="*/ 0 h 29"/>
              <a:gd name="T2" fmla="*/ 0 w 9"/>
              <a:gd name="T3" fmla="*/ 0 h 29"/>
              <a:gd name="T4" fmla="*/ 0 w 9"/>
              <a:gd name="T5" fmla="*/ 29 h 29"/>
              <a:gd name="T6" fmla="*/ 0 60000 65536"/>
              <a:gd name="T7" fmla="*/ 0 60000 65536"/>
              <a:gd name="T8" fmla="*/ 0 60000 65536"/>
              <a:gd name="T9" fmla="*/ 0 w 9"/>
              <a:gd name="T10" fmla="*/ 0 h 29"/>
              <a:gd name="T11" fmla="*/ 9 w 9"/>
              <a:gd name="T12" fmla="*/ 29 h 29"/>
            </a:gdLst>
            <a:ahLst/>
            <a:cxnLst>
              <a:cxn ang="T6">
                <a:pos x="T0" y="T1"/>
              </a:cxn>
              <a:cxn ang="T7">
                <a:pos x="T2" y="T3"/>
              </a:cxn>
              <a:cxn ang="T8">
                <a:pos x="T4" y="T5"/>
              </a:cxn>
            </a:cxnLst>
            <a:rect l="T9" t="T10" r="T11" b="T12"/>
            <a:pathLst>
              <a:path w="9" h="29">
                <a:moveTo>
                  <a:pt x="9" y="0"/>
                </a:moveTo>
                <a:lnTo>
                  <a:pt x="0" y="0"/>
                </a:lnTo>
                <a:lnTo>
                  <a:pt x="0" y="29"/>
                </a:lnTo>
              </a:path>
            </a:pathLst>
          </a:custGeom>
          <a:noFill/>
          <a:ln w="1270">
            <a:solidFill>
              <a:srgbClr val="000000"/>
            </a:solidFill>
            <a:round/>
            <a:headEnd/>
            <a:tailEnd/>
          </a:ln>
        </p:spPr>
        <p:txBody>
          <a:bodyPr/>
          <a:lstStyle/>
          <a:p>
            <a:endParaRPr lang="en-GB" dirty="0"/>
          </a:p>
        </p:txBody>
      </p:sp>
      <p:sp>
        <p:nvSpPr>
          <p:cNvPr id="10410" name="Freeform 216"/>
          <p:cNvSpPr>
            <a:spLocks noChangeAspect="1"/>
          </p:cNvSpPr>
          <p:nvPr/>
        </p:nvSpPr>
        <p:spPr bwMode="auto">
          <a:xfrm>
            <a:off x="6183313" y="4665663"/>
            <a:ext cx="39687" cy="15875"/>
          </a:xfrm>
          <a:custGeom>
            <a:avLst/>
            <a:gdLst>
              <a:gd name="T0" fmla="*/ 0 w 50"/>
              <a:gd name="T1" fmla="*/ 0 h 19"/>
              <a:gd name="T2" fmla="*/ 31 w 50"/>
              <a:gd name="T3" fmla="*/ 12 h 19"/>
              <a:gd name="T4" fmla="*/ 34 w 50"/>
              <a:gd name="T5" fmla="*/ 19 h 19"/>
              <a:gd name="T6" fmla="*/ 43 w 50"/>
              <a:gd name="T7" fmla="*/ 19 h 19"/>
              <a:gd name="T8" fmla="*/ 50 w 50"/>
              <a:gd name="T9" fmla="*/ 14 h 19"/>
              <a:gd name="T10" fmla="*/ 38 w 50"/>
              <a:gd name="T11" fmla="*/ 5 h 19"/>
              <a:gd name="T12" fmla="*/ 0 60000 65536"/>
              <a:gd name="T13" fmla="*/ 0 60000 65536"/>
              <a:gd name="T14" fmla="*/ 0 60000 65536"/>
              <a:gd name="T15" fmla="*/ 0 60000 65536"/>
              <a:gd name="T16" fmla="*/ 0 60000 65536"/>
              <a:gd name="T17" fmla="*/ 0 60000 65536"/>
              <a:gd name="T18" fmla="*/ 0 w 50"/>
              <a:gd name="T19" fmla="*/ 0 h 19"/>
              <a:gd name="T20" fmla="*/ 50 w 50"/>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50" h="19">
                <a:moveTo>
                  <a:pt x="0" y="0"/>
                </a:moveTo>
                <a:lnTo>
                  <a:pt x="31" y="12"/>
                </a:lnTo>
                <a:lnTo>
                  <a:pt x="34" y="19"/>
                </a:lnTo>
                <a:lnTo>
                  <a:pt x="43" y="19"/>
                </a:lnTo>
                <a:lnTo>
                  <a:pt x="50" y="14"/>
                </a:lnTo>
                <a:lnTo>
                  <a:pt x="38" y="5"/>
                </a:lnTo>
              </a:path>
            </a:pathLst>
          </a:custGeom>
          <a:noFill/>
          <a:ln w="1270">
            <a:solidFill>
              <a:srgbClr val="000000"/>
            </a:solidFill>
            <a:round/>
            <a:headEnd/>
            <a:tailEnd/>
          </a:ln>
        </p:spPr>
        <p:txBody>
          <a:bodyPr/>
          <a:lstStyle/>
          <a:p>
            <a:endParaRPr lang="en-GB" dirty="0"/>
          </a:p>
        </p:txBody>
      </p:sp>
      <p:sp>
        <p:nvSpPr>
          <p:cNvPr id="10411" name="Oval 217"/>
          <p:cNvSpPr>
            <a:spLocks noChangeArrowheads="1"/>
          </p:cNvSpPr>
          <p:nvPr/>
        </p:nvSpPr>
        <p:spPr bwMode="auto">
          <a:xfrm>
            <a:off x="6846888" y="4603750"/>
            <a:ext cx="69850" cy="74613"/>
          </a:xfrm>
          <a:prstGeom prst="ellipse">
            <a:avLst/>
          </a:prstGeom>
          <a:solidFill>
            <a:srgbClr val="C0C0C0"/>
          </a:solidFill>
          <a:ln w="1270">
            <a:solidFill>
              <a:schemeClr val="bg2"/>
            </a:solidFill>
            <a:round/>
            <a:headEnd/>
            <a:tailEnd/>
          </a:ln>
        </p:spPr>
        <p:txBody>
          <a:bodyPr wrap="none" anchor="ctr"/>
          <a:lstStyle/>
          <a:p>
            <a:endParaRPr lang="en-GB" dirty="0"/>
          </a:p>
        </p:txBody>
      </p:sp>
      <p:sp>
        <p:nvSpPr>
          <p:cNvPr id="10412" name="Oval 218"/>
          <p:cNvSpPr>
            <a:spLocks noChangeArrowheads="1"/>
          </p:cNvSpPr>
          <p:nvPr/>
        </p:nvSpPr>
        <p:spPr bwMode="auto">
          <a:xfrm>
            <a:off x="6389688" y="4587875"/>
            <a:ext cx="68262" cy="74613"/>
          </a:xfrm>
          <a:prstGeom prst="ellipse">
            <a:avLst/>
          </a:prstGeom>
          <a:solidFill>
            <a:srgbClr val="C0C0C0"/>
          </a:solidFill>
          <a:ln w="1270">
            <a:solidFill>
              <a:schemeClr val="bg2"/>
            </a:solidFill>
            <a:round/>
            <a:headEnd/>
            <a:tailEnd/>
          </a:ln>
        </p:spPr>
        <p:txBody>
          <a:bodyPr wrap="none" anchor="ctr"/>
          <a:lstStyle/>
          <a:p>
            <a:endParaRPr lang="en-GB" dirty="0"/>
          </a:p>
        </p:txBody>
      </p:sp>
      <p:sp>
        <p:nvSpPr>
          <p:cNvPr id="10413" name="Freeform 219"/>
          <p:cNvSpPr>
            <a:spLocks noChangeAspect="1"/>
          </p:cNvSpPr>
          <p:nvPr/>
        </p:nvSpPr>
        <p:spPr bwMode="auto">
          <a:xfrm>
            <a:off x="6216650" y="4425950"/>
            <a:ext cx="274638" cy="171450"/>
          </a:xfrm>
          <a:custGeom>
            <a:avLst/>
            <a:gdLst>
              <a:gd name="T0" fmla="*/ 0 w 357"/>
              <a:gd name="T1" fmla="*/ 24 h 190"/>
              <a:gd name="T2" fmla="*/ 33 w 357"/>
              <a:gd name="T3" fmla="*/ 65 h 190"/>
              <a:gd name="T4" fmla="*/ 77 w 357"/>
              <a:gd name="T5" fmla="*/ 101 h 190"/>
              <a:gd name="T6" fmla="*/ 132 w 357"/>
              <a:gd name="T7" fmla="*/ 144 h 190"/>
              <a:gd name="T8" fmla="*/ 196 w 357"/>
              <a:gd name="T9" fmla="*/ 173 h 190"/>
              <a:gd name="T10" fmla="*/ 247 w 357"/>
              <a:gd name="T11" fmla="*/ 185 h 190"/>
              <a:gd name="T12" fmla="*/ 273 w 357"/>
              <a:gd name="T13" fmla="*/ 190 h 190"/>
              <a:gd name="T14" fmla="*/ 300 w 357"/>
              <a:gd name="T15" fmla="*/ 180 h 190"/>
              <a:gd name="T16" fmla="*/ 314 w 357"/>
              <a:gd name="T17" fmla="*/ 149 h 190"/>
              <a:gd name="T18" fmla="*/ 321 w 357"/>
              <a:gd name="T19" fmla="*/ 130 h 190"/>
              <a:gd name="T20" fmla="*/ 324 w 357"/>
              <a:gd name="T21" fmla="*/ 106 h 190"/>
              <a:gd name="T22" fmla="*/ 324 w 357"/>
              <a:gd name="T23" fmla="*/ 77 h 190"/>
              <a:gd name="T24" fmla="*/ 328 w 357"/>
              <a:gd name="T25" fmla="*/ 48 h 190"/>
              <a:gd name="T26" fmla="*/ 333 w 357"/>
              <a:gd name="T27" fmla="*/ 26 h 190"/>
              <a:gd name="T28" fmla="*/ 343 w 357"/>
              <a:gd name="T29" fmla="*/ 10 h 190"/>
              <a:gd name="T30" fmla="*/ 357 w 357"/>
              <a:gd name="T31" fmla="*/ 0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7"/>
              <a:gd name="T49" fmla="*/ 0 h 190"/>
              <a:gd name="T50" fmla="*/ 357 w 357"/>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7" h="190">
                <a:moveTo>
                  <a:pt x="0" y="24"/>
                </a:moveTo>
                <a:lnTo>
                  <a:pt x="33" y="65"/>
                </a:lnTo>
                <a:lnTo>
                  <a:pt x="77" y="101"/>
                </a:lnTo>
                <a:lnTo>
                  <a:pt x="132" y="144"/>
                </a:lnTo>
                <a:lnTo>
                  <a:pt x="196" y="173"/>
                </a:lnTo>
                <a:lnTo>
                  <a:pt x="247" y="185"/>
                </a:lnTo>
                <a:lnTo>
                  <a:pt x="273" y="190"/>
                </a:lnTo>
                <a:lnTo>
                  <a:pt x="300" y="180"/>
                </a:lnTo>
                <a:lnTo>
                  <a:pt x="314" y="149"/>
                </a:lnTo>
                <a:lnTo>
                  <a:pt x="321" y="130"/>
                </a:lnTo>
                <a:lnTo>
                  <a:pt x="324" y="106"/>
                </a:lnTo>
                <a:lnTo>
                  <a:pt x="324" y="77"/>
                </a:lnTo>
                <a:lnTo>
                  <a:pt x="328" y="48"/>
                </a:lnTo>
                <a:lnTo>
                  <a:pt x="333" y="26"/>
                </a:lnTo>
                <a:lnTo>
                  <a:pt x="343" y="10"/>
                </a:lnTo>
                <a:lnTo>
                  <a:pt x="357" y="0"/>
                </a:lnTo>
              </a:path>
            </a:pathLst>
          </a:custGeom>
          <a:noFill/>
          <a:ln w="6350">
            <a:solidFill>
              <a:srgbClr val="000000"/>
            </a:solidFill>
            <a:round/>
            <a:headEnd/>
            <a:tailEnd/>
          </a:ln>
        </p:spPr>
        <p:txBody>
          <a:bodyPr/>
          <a:lstStyle/>
          <a:p>
            <a:endParaRPr lang="en-GB" dirty="0"/>
          </a:p>
        </p:txBody>
      </p:sp>
      <p:sp>
        <p:nvSpPr>
          <p:cNvPr id="10414" name="Freeform 220"/>
          <p:cNvSpPr>
            <a:spLocks/>
          </p:cNvSpPr>
          <p:nvPr/>
        </p:nvSpPr>
        <p:spPr bwMode="auto">
          <a:xfrm>
            <a:off x="6640513" y="4427538"/>
            <a:ext cx="88900" cy="39687"/>
          </a:xfrm>
          <a:custGeom>
            <a:avLst/>
            <a:gdLst>
              <a:gd name="T0" fmla="*/ 61 w 61"/>
              <a:gd name="T1" fmla="*/ 0 h 25"/>
              <a:gd name="T2" fmla="*/ 57 w 61"/>
              <a:gd name="T3" fmla="*/ 25 h 25"/>
              <a:gd name="T4" fmla="*/ 0 w 61"/>
              <a:gd name="T5" fmla="*/ 24 h 25"/>
              <a:gd name="T6" fmla="*/ 0 60000 65536"/>
              <a:gd name="T7" fmla="*/ 0 60000 65536"/>
              <a:gd name="T8" fmla="*/ 0 60000 65536"/>
              <a:gd name="T9" fmla="*/ 0 w 61"/>
              <a:gd name="T10" fmla="*/ 0 h 25"/>
              <a:gd name="T11" fmla="*/ 61 w 61"/>
              <a:gd name="T12" fmla="*/ 25 h 25"/>
            </a:gdLst>
            <a:ahLst/>
            <a:cxnLst>
              <a:cxn ang="T6">
                <a:pos x="T0" y="T1"/>
              </a:cxn>
              <a:cxn ang="T7">
                <a:pos x="T2" y="T3"/>
              </a:cxn>
              <a:cxn ang="T8">
                <a:pos x="T4" y="T5"/>
              </a:cxn>
            </a:cxnLst>
            <a:rect l="T9" t="T10" r="T11" b="T12"/>
            <a:pathLst>
              <a:path w="61" h="25">
                <a:moveTo>
                  <a:pt x="61" y="0"/>
                </a:moveTo>
                <a:lnTo>
                  <a:pt x="57" y="25"/>
                </a:lnTo>
                <a:lnTo>
                  <a:pt x="0" y="24"/>
                </a:lnTo>
              </a:path>
            </a:pathLst>
          </a:custGeom>
          <a:solidFill>
            <a:srgbClr val="808080"/>
          </a:solidFill>
          <a:ln w="9525">
            <a:noFill/>
            <a:round/>
            <a:headEnd/>
            <a:tailEnd/>
          </a:ln>
        </p:spPr>
        <p:txBody>
          <a:bodyPr wrap="none" anchor="ctr"/>
          <a:lstStyle/>
          <a:p>
            <a:endParaRPr lang="en-GB" dirty="0"/>
          </a:p>
        </p:txBody>
      </p:sp>
      <p:sp>
        <p:nvSpPr>
          <p:cNvPr id="10415" name="Freeform 221"/>
          <p:cNvSpPr>
            <a:spLocks/>
          </p:cNvSpPr>
          <p:nvPr/>
        </p:nvSpPr>
        <p:spPr bwMode="auto">
          <a:xfrm>
            <a:off x="6965950" y="4619625"/>
            <a:ext cx="74613" cy="61913"/>
          </a:xfrm>
          <a:custGeom>
            <a:avLst/>
            <a:gdLst>
              <a:gd name="T0" fmla="*/ 51 w 51"/>
              <a:gd name="T1" fmla="*/ 0 h 39"/>
              <a:gd name="T2" fmla="*/ 6 w 51"/>
              <a:gd name="T3" fmla="*/ 5 h 39"/>
              <a:gd name="T4" fmla="*/ 0 w 51"/>
              <a:gd name="T5" fmla="*/ 39 h 39"/>
              <a:gd name="T6" fmla="*/ 27 w 51"/>
              <a:gd name="T7" fmla="*/ 35 h 39"/>
              <a:gd name="T8" fmla="*/ 46 w 51"/>
              <a:gd name="T9" fmla="*/ 23 h 39"/>
              <a:gd name="T10" fmla="*/ 51 w 51"/>
              <a:gd name="T11" fmla="*/ 0 h 39"/>
              <a:gd name="T12" fmla="*/ 0 60000 65536"/>
              <a:gd name="T13" fmla="*/ 0 60000 65536"/>
              <a:gd name="T14" fmla="*/ 0 60000 65536"/>
              <a:gd name="T15" fmla="*/ 0 60000 65536"/>
              <a:gd name="T16" fmla="*/ 0 60000 65536"/>
              <a:gd name="T17" fmla="*/ 0 60000 65536"/>
              <a:gd name="T18" fmla="*/ 0 w 51"/>
              <a:gd name="T19" fmla="*/ 0 h 39"/>
              <a:gd name="T20" fmla="*/ 51 w 51"/>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51" h="39">
                <a:moveTo>
                  <a:pt x="51" y="0"/>
                </a:moveTo>
                <a:lnTo>
                  <a:pt x="6" y="5"/>
                </a:lnTo>
                <a:lnTo>
                  <a:pt x="0" y="39"/>
                </a:lnTo>
                <a:lnTo>
                  <a:pt x="27" y="35"/>
                </a:lnTo>
                <a:lnTo>
                  <a:pt x="46" y="23"/>
                </a:lnTo>
                <a:lnTo>
                  <a:pt x="51" y="0"/>
                </a:lnTo>
                <a:close/>
              </a:path>
            </a:pathLst>
          </a:custGeom>
          <a:solidFill>
            <a:srgbClr val="808080"/>
          </a:solidFill>
          <a:ln w="9525">
            <a:noFill/>
            <a:round/>
            <a:headEnd/>
            <a:tailEnd/>
          </a:ln>
        </p:spPr>
        <p:txBody>
          <a:bodyPr wrap="none" anchor="ctr"/>
          <a:lstStyle/>
          <a:p>
            <a:endParaRPr lang="en-GB" dirty="0"/>
          </a:p>
        </p:txBody>
      </p:sp>
      <p:grpSp>
        <p:nvGrpSpPr>
          <p:cNvPr id="5" name="Group 222"/>
          <p:cNvGrpSpPr>
            <a:grpSpLocks/>
          </p:cNvGrpSpPr>
          <p:nvPr/>
        </p:nvGrpSpPr>
        <p:grpSpPr bwMode="auto">
          <a:xfrm>
            <a:off x="4421188" y="4303713"/>
            <a:ext cx="919162" cy="938212"/>
            <a:chOff x="2796" y="2821"/>
            <a:chExt cx="549" cy="591"/>
          </a:xfrm>
        </p:grpSpPr>
        <p:grpSp>
          <p:nvGrpSpPr>
            <p:cNvPr id="6" name="Group 223"/>
            <p:cNvGrpSpPr>
              <a:grpSpLocks noChangeAspect="1"/>
            </p:cNvGrpSpPr>
            <p:nvPr/>
          </p:nvGrpSpPr>
          <p:grpSpPr bwMode="auto">
            <a:xfrm>
              <a:off x="2916" y="2821"/>
              <a:ext cx="270" cy="302"/>
              <a:chOff x="7689" y="8423"/>
              <a:chExt cx="515" cy="528"/>
            </a:xfrm>
          </p:grpSpPr>
          <p:sp>
            <p:nvSpPr>
              <p:cNvPr id="10523" name="Freeform 224"/>
              <p:cNvSpPr>
                <a:spLocks noChangeAspect="1"/>
              </p:cNvSpPr>
              <p:nvPr/>
            </p:nvSpPr>
            <p:spPr bwMode="auto">
              <a:xfrm>
                <a:off x="7689" y="8423"/>
                <a:ext cx="393" cy="353"/>
              </a:xfrm>
              <a:custGeom>
                <a:avLst/>
                <a:gdLst>
                  <a:gd name="T0" fmla="*/ 309 w 393"/>
                  <a:gd name="T1" fmla="*/ 264 h 353"/>
                  <a:gd name="T2" fmla="*/ 338 w 393"/>
                  <a:gd name="T3" fmla="*/ 233 h 353"/>
                  <a:gd name="T4" fmla="*/ 364 w 393"/>
                  <a:gd name="T5" fmla="*/ 197 h 353"/>
                  <a:gd name="T6" fmla="*/ 381 w 393"/>
                  <a:gd name="T7" fmla="*/ 163 h 353"/>
                  <a:gd name="T8" fmla="*/ 391 w 393"/>
                  <a:gd name="T9" fmla="*/ 129 h 353"/>
                  <a:gd name="T10" fmla="*/ 393 w 393"/>
                  <a:gd name="T11" fmla="*/ 96 h 353"/>
                  <a:gd name="T12" fmla="*/ 388 w 393"/>
                  <a:gd name="T13" fmla="*/ 67 h 353"/>
                  <a:gd name="T14" fmla="*/ 376 w 393"/>
                  <a:gd name="T15" fmla="*/ 43 h 353"/>
                  <a:gd name="T16" fmla="*/ 355 w 393"/>
                  <a:gd name="T17" fmla="*/ 21 h 353"/>
                  <a:gd name="T18" fmla="*/ 331 w 393"/>
                  <a:gd name="T19" fmla="*/ 7 h 353"/>
                  <a:gd name="T20" fmla="*/ 300 w 393"/>
                  <a:gd name="T21" fmla="*/ 0 h 353"/>
                  <a:gd name="T22" fmla="*/ 268 w 393"/>
                  <a:gd name="T23" fmla="*/ 0 h 353"/>
                  <a:gd name="T24" fmla="*/ 232 w 393"/>
                  <a:gd name="T25" fmla="*/ 5 h 353"/>
                  <a:gd name="T26" fmla="*/ 194 w 393"/>
                  <a:gd name="T27" fmla="*/ 14 h 353"/>
                  <a:gd name="T28" fmla="*/ 158 w 393"/>
                  <a:gd name="T29" fmla="*/ 33 h 353"/>
                  <a:gd name="T30" fmla="*/ 120 w 393"/>
                  <a:gd name="T31" fmla="*/ 57 h 353"/>
                  <a:gd name="T32" fmla="*/ 86 w 393"/>
                  <a:gd name="T33" fmla="*/ 86 h 353"/>
                  <a:gd name="T34" fmla="*/ 55 w 393"/>
                  <a:gd name="T35" fmla="*/ 120 h 353"/>
                  <a:gd name="T36" fmla="*/ 33 w 393"/>
                  <a:gd name="T37" fmla="*/ 153 h 353"/>
                  <a:gd name="T38" fmla="*/ 16 w 393"/>
                  <a:gd name="T39" fmla="*/ 189 h 353"/>
                  <a:gd name="T40" fmla="*/ 4 w 393"/>
                  <a:gd name="T41" fmla="*/ 223 h 353"/>
                  <a:gd name="T42" fmla="*/ 0 w 393"/>
                  <a:gd name="T43" fmla="*/ 252 h 353"/>
                  <a:gd name="T44" fmla="*/ 4 w 393"/>
                  <a:gd name="T45" fmla="*/ 283 h 353"/>
                  <a:gd name="T46" fmla="*/ 19 w 393"/>
                  <a:gd name="T47" fmla="*/ 307 h 353"/>
                  <a:gd name="T48" fmla="*/ 36 w 393"/>
                  <a:gd name="T49" fmla="*/ 329 h 353"/>
                  <a:gd name="T50" fmla="*/ 60 w 393"/>
                  <a:gd name="T51" fmla="*/ 343 h 353"/>
                  <a:gd name="T52" fmla="*/ 91 w 393"/>
                  <a:gd name="T53" fmla="*/ 348 h 353"/>
                  <a:gd name="T54" fmla="*/ 124 w 393"/>
                  <a:gd name="T55" fmla="*/ 353 h 353"/>
                  <a:gd name="T56" fmla="*/ 160 w 393"/>
                  <a:gd name="T57" fmla="*/ 348 h 353"/>
                  <a:gd name="T58" fmla="*/ 199 w 393"/>
                  <a:gd name="T59" fmla="*/ 331 h 353"/>
                  <a:gd name="T60" fmla="*/ 240 w 393"/>
                  <a:gd name="T61" fmla="*/ 314 h 353"/>
                  <a:gd name="T62" fmla="*/ 273 w 393"/>
                  <a:gd name="T63" fmla="*/ 293 h 353"/>
                  <a:gd name="T64" fmla="*/ 309 w 393"/>
                  <a:gd name="T65" fmla="*/ 26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3"/>
                  <a:gd name="T100" fmla="*/ 0 h 353"/>
                  <a:gd name="T101" fmla="*/ 393 w 393"/>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3" h="353">
                    <a:moveTo>
                      <a:pt x="309" y="264"/>
                    </a:moveTo>
                    <a:lnTo>
                      <a:pt x="338" y="233"/>
                    </a:lnTo>
                    <a:lnTo>
                      <a:pt x="364" y="197"/>
                    </a:lnTo>
                    <a:lnTo>
                      <a:pt x="381" y="163"/>
                    </a:lnTo>
                    <a:lnTo>
                      <a:pt x="391" y="129"/>
                    </a:lnTo>
                    <a:lnTo>
                      <a:pt x="393" y="96"/>
                    </a:lnTo>
                    <a:lnTo>
                      <a:pt x="388" y="67"/>
                    </a:lnTo>
                    <a:lnTo>
                      <a:pt x="376" y="43"/>
                    </a:lnTo>
                    <a:lnTo>
                      <a:pt x="355" y="21"/>
                    </a:lnTo>
                    <a:lnTo>
                      <a:pt x="331" y="7"/>
                    </a:lnTo>
                    <a:lnTo>
                      <a:pt x="300" y="0"/>
                    </a:lnTo>
                    <a:lnTo>
                      <a:pt x="268" y="0"/>
                    </a:lnTo>
                    <a:lnTo>
                      <a:pt x="232" y="5"/>
                    </a:lnTo>
                    <a:lnTo>
                      <a:pt x="194" y="14"/>
                    </a:lnTo>
                    <a:lnTo>
                      <a:pt x="158" y="33"/>
                    </a:lnTo>
                    <a:lnTo>
                      <a:pt x="120" y="57"/>
                    </a:lnTo>
                    <a:lnTo>
                      <a:pt x="86" y="86"/>
                    </a:lnTo>
                    <a:lnTo>
                      <a:pt x="55" y="120"/>
                    </a:lnTo>
                    <a:lnTo>
                      <a:pt x="33" y="153"/>
                    </a:lnTo>
                    <a:lnTo>
                      <a:pt x="16" y="189"/>
                    </a:lnTo>
                    <a:lnTo>
                      <a:pt x="4" y="223"/>
                    </a:lnTo>
                    <a:lnTo>
                      <a:pt x="0" y="252"/>
                    </a:lnTo>
                    <a:lnTo>
                      <a:pt x="4" y="283"/>
                    </a:lnTo>
                    <a:lnTo>
                      <a:pt x="19" y="307"/>
                    </a:lnTo>
                    <a:lnTo>
                      <a:pt x="36" y="329"/>
                    </a:lnTo>
                    <a:lnTo>
                      <a:pt x="60" y="343"/>
                    </a:lnTo>
                    <a:lnTo>
                      <a:pt x="91" y="348"/>
                    </a:lnTo>
                    <a:lnTo>
                      <a:pt x="124" y="353"/>
                    </a:lnTo>
                    <a:lnTo>
                      <a:pt x="160" y="348"/>
                    </a:lnTo>
                    <a:lnTo>
                      <a:pt x="199" y="331"/>
                    </a:lnTo>
                    <a:lnTo>
                      <a:pt x="240" y="314"/>
                    </a:lnTo>
                    <a:lnTo>
                      <a:pt x="273" y="293"/>
                    </a:lnTo>
                    <a:lnTo>
                      <a:pt x="309" y="264"/>
                    </a:lnTo>
                    <a:close/>
                  </a:path>
                </a:pathLst>
              </a:custGeom>
              <a:solidFill>
                <a:srgbClr val="FFFFFF"/>
              </a:solidFill>
              <a:ln w="1270">
                <a:solidFill>
                  <a:srgbClr val="000000"/>
                </a:solidFill>
                <a:round/>
                <a:headEnd/>
                <a:tailEnd/>
              </a:ln>
            </p:spPr>
            <p:txBody>
              <a:bodyPr/>
              <a:lstStyle/>
              <a:p>
                <a:endParaRPr lang="en-GB" dirty="0"/>
              </a:p>
            </p:txBody>
          </p:sp>
          <p:sp>
            <p:nvSpPr>
              <p:cNvPr id="10524" name="Freeform 225"/>
              <p:cNvSpPr>
                <a:spLocks noChangeAspect="1"/>
              </p:cNvSpPr>
              <p:nvPr/>
            </p:nvSpPr>
            <p:spPr bwMode="auto">
              <a:xfrm>
                <a:off x="7864" y="8531"/>
                <a:ext cx="65" cy="89"/>
              </a:xfrm>
              <a:custGeom>
                <a:avLst/>
                <a:gdLst>
                  <a:gd name="T0" fmla="*/ 0 w 65"/>
                  <a:gd name="T1" fmla="*/ 0 h 89"/>
                  <a:gd name="T2" fmla="*/ 50 w 65"/>
                  <a:gd name="T3" fmla="*/ 81 h 89"/>
                  <a:gd name="T4" fmla="*/ 65 w 65"/>
                  <a:gd name="T5" fmla="*/ 89 h 89"/>
                  <a:gd name="T6" fmla="*/ 0 60000 65536"/>
                  <a:gd name="T7" fmla="*/ 0 60000 65536"/>
                  <a:gd name="T8" fmla="*/ 0 60000 65536"/>
                  <a:gd name="T9" fmla="*/ 0 w 65"/>
                  <a:gd name="T10" fmla="*/ 0 h 89"/>
                  <a:gd name="T11" fmla="*/ 65 w 65"/>
                  <a:gd name="T12" fmla="*/ 89 h 89"/>
                </a:gdLst>
                <a:ahLst/>
                <a:cxnLst>
                  <a:cxn ang="T6">
                    <a:pos x="T0" y="T1"/>
                  </a:cxn>
                  <a:cxn ang="T7">
                    <a:pos x="T2" y="T3"/>
                  </a:cxn>
                  <a:cxn ang="T8">
                    <a:pos x="T4" y="T5"/>
                  </a:cxn>
                </a:cxnLst>
                <a:rect l="T9" t="T10" r="T11" b="T12"/>
                <a:pathLst>
                  <a:path w="65" h="89">
                    <a:moveTo>
                      <a:pt x="0" y="0"/>
                    </a:moveTo>
                    <a:lnTo>
                      <a:pt x="50" y="81"/>
                    </a:lnTo>
                    <a:lnTo>
                      <a:pt x="65" y="89"/>
                    </a:lnTo>
                  </a:path>
                </a:pathLst>
              </a:custGeom>
              <a:noFill/>
              <a:ln w="1270">
                <a:solidFill>
                  <a:srgbClr val="000000"/>
                </a:solidFill>
                <a:round/>
                <a:headEnd/>
                <a:tailEnd/>
              </a:ln>
            </p:spPr>
            <p:txBody>
              <a:bodyPr/>
              <a:lstStyle/>
              <a:p>
                <a:endParaRPr lang="en-GB" dirty="0"/>
              </a:p>
            </p:txBody>
          </p:sp>
          <p:sp>
            <p:nvSpPr>
              <p:cNvPr id="10525" name="Line 226"/>
              <p:cNvSpPr>
                <a:spLocks noChangeAspect="1" noChangeShapeType="1"/>
              </p:cNvSpPr>
              <p:nvPr/>
            </p:nvSpPr>
            <p:spPr bwMode="auto">
              <a:xfrm flipH="1" flipV="1">
                <a:off x="7965" y="8711"/>
                <a:ext cx="2" cy="151"/>
              </a:xfrm>
              <a:prstGeom prst="line">
                <a:avLst/>
              </a:prstGeom>
              <a:noFill/>
              <a:ln w="1270">
                <a:solidFill>
                  <a:srgbClr val="000000"/>
                </a:solidFill>
                <a:round/>
                <a:headEnd/>
                <a:tailEnd/>
              </a:ln>
            </p:spPr>
            <p:txBody>
              <a:bodyPr/>
              <a:lstStyle/>
              <a:p>
                <a:endParaRPr lang="en-US" dirty="0"/>
              </a:p>
            </p:txBody>
          </p:sp>
          <p:sp>
            <p:nvSpPr>
              <p:cNvPr id="10526" name="Freeform 227"/>
              <p:cNvSpPr>
                <a:spLocks noChangeAspect="1"/>
              </p:cNvSpPr>
              <p:nvPr/>
            </p:nvSpPr>
            <p:spPr bwMode="auto">
              <a:xfrm>
                <a:off x="7933" y="8864"/>
                <a:ext cx="271" cy="87"/>
              </a:xfrm>
              <a:custGeom>
                <a:avLst/>
                <a:gdLst>
                  <a:gd name="T0" fmla="*/ 0 w 271"/>
                  <a:gd name="T1" fmla="*/ 0 h 87"/>
                  <a:gd name="T2" fmla="*/ 60 w 271"/>
                  <a:gd name="T3" fmla="*/ 0 h 87"/>
                  <a:gd name="T4" fmla="*/ 48 w 271"/>
                  <a:gd name="T5" fmla="*/ 15 h 87"/>
                  <a:gd name="T6" fmla="*/ 271 w 271"/>
                  <a:gd name="T7" fmla="*/ 65 h 87"/>
                  <a:gd name="T8" fmla="*/ 257 w 271"/>
                  <a:gd name="T9" fmla="*/ 87 h 87"/>
                  <a:gd name="T10" fmla="*/ 228 w 271"/>
                  <a:gd name="T11" fmla="*/ 87 h 87"/>
                  <a:gd name="T12" fmla="*/ 221 w 271"/>
                  <a:gd name="T13" fmla="*/ 72 h 87"/>
                  <a:gd name="T14" fmla="*/ 56 w 271"/>
                  <a:gd name="T15" fmla="*/ 46 h 87"/>
                  <a:gd name="T16" fmla="*/ 0 60000 65536"/>
                  <a:gd name="T17" fmla="*/ 0 60000 65536"/>
                  <a:gd name="T18" fmla="*/ 0 60000 65536"/>
                  <a:gd name="T19" fmla="*/ 0 60000 65536"/>
                  <a:gd name="T20" fmla="*/ 0 60000 65536"/>
                  <a:gd name="T21" fmla="*/ 0 60000 65536"/>
                  <a:gd name="T22" fmla="*/ 0 60000 65536"/>
                  <a:gd name="T23" fmla="*/ 0 60000 65536"/>
                  <a:gd name="T24" fmla="*/ 0 w 271"/>
                  <a:gd name="T25" fmla="*/ 0 h 87"/>
                  <a:gd name="T26" fmla="*/ 271 w 271"/>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1" h="87">
                    <a:moveTo>
                      <a:pt x="0" y="0"/>
                    </a:moveTo>
                    <a:lnTo>
                      <a:pt x="60" y="0"/>
                    </a:lnTo>
                    <a:lnTo>
                      <a:pt x="48" y="15"/>
                    </a:lnTo>
                    <a:lnTo>
                      <a:pt x="271" y="65"/>
                    </a:lnTo>
                    <a:lnTo>
                      <a:pt x="257" y="87"/>
                    </a:lnTo>
                    <a:lnTo>
                      <a:pt x="228" y="87"/>
                    </a:lnTo>
                    <a:lnTo>
                      <a:pt x="221" y="72"/>
                    </a:lnTo>
                    <a:lnTo>
                      <a:pt x="56" y="46"/>
                    </a:lnTo>
                  </a:path>
                </a:pathLst>
              </a:custGeom>
              <a:noFill/>
              <a:ln w="1270">
                <a:solidFill>
                  <a:srgbClr val="000000"/>
                </a:solidFill>
                <a:round/>
                <a:headEnd/>
                <a:tailEnd/>
              </a:ln>
            </p:spPr>
            <p:txBody>
              <a:bodyPr/>
              <a:lstStyle/>
              <a:p>
                <a:endParaRPr lang="en-GB" dirty="0"/>
              </a:p>
            </p:txBody>
          </p:sp>
          <p:sp>
            <p:nvSpPr>
              <p:cNvPr id="10527" name="Freeform 228"/>
              <p:cNvSpPr>
                <a:spLocks noChangeAspect="1"/>
              </p:cNvSpPr>
              <p:nvPr/>
            </p:nvSpPr>
            <p:spPr bwMode="auto">
              <a:xfrm>
                <a:off x="7720" y="8867"/>
                <a:ext cx="223" cy="84"/>
              </a:xfrm>
              <a:custGeom>
                <a:avLst/>
                <a:gdLst>
                  <a:gd name="T0" fmla="*/ 223 w 223"/>
                  <a:gd name="T1" fmla="*/ 0 h 84"/>
                  <a:gd name="T2" fmla="*/ 177 w 223"/>
                  <a:gd name="T3" fmla="*/ 0 h 84"/>
                  <a:gd name="T4" fmla="*/ 185 w 223"/>
                  <a:gd name="T5" fmla="*/ 14 h 84"/>
                  <a:gd name="T6" fmla="*/ 0 w 223"/>
                  <a:gd name="T7" fmla="*/ 62 h 84"/>
                  <a:gd name="T8" fmla="*/ 12 w 223"/>
                  <a:gd name="T9" fmla="*/ 84 h 84"/>
                  <a:gd name="T10" fmla="*/ 33 w 223"/>
                  <a:gd name="T11" fmla="*/ 84 h 84"/>
                  <a:gd name="T12" fmla="*/ 43 w 223"/>
                  <a:gd name="T13" fmla="*/ 72 h 84"/>
                  <a:gd name="T14" fmla="*/ 177 w 223"/>
                  <a:gd name="T15" fmla="*/ 43 h 84"/>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84"/>
                  <a:gd name="T26" fmla="*/ 223 w 223"/>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84">
                    <a:moveTo>
                      <a:pt x="223" y="0"/>
                    </a:moveTo>
                    <a:lnTo>
                      <a:pt x="177" y="0"/>
                    </a:lnTo>
                    <a:lnTo>
                      <a:pt x="185" y="14"/>
                    </a:lnTo>
                    <a:lnTo>
                      <a:pt x="0" y="62"/>
                    </a:lnTo>
                    <a:lnTo>
                      <a:pt x="12" y="84"/>
                    </a:lnTo>
                    <a:lnTo>
                      <a:pt x="33" y="84"/>
                    </a:lnTo>
                    <a:lnTo>
                      <a:pt x="43" y="72"/>
                    </a:lnTo>
                    <a:lnTo>
                      <a:pt x="177" y="43"/>
                    </a:lnTo>
                  </a:path>
                </a:pathLst>
              </a:custGeom>
              <a:noFill/>
              <a:ln w="1270">
                <a:solidFill>
                  <a:srgbClr val="000000"/>
                </a:solidFill>
                <a:round/>
                <a:headEnd/>
                <a:tailEnd/>
              </a:ln>
            </p:spPr>
            <p:txBody>
              <a:bodyPr/>
              <a:lstStyle/>
              <a:p>
                <a:endParaRPr lang="en-GB" dirty="0"/>
              </a:p>
            </p:txBody>
          </p:sp>
        </p:grpSp>
        <p:sp>
          <p:nvSpPr>
            <p:cNvPr id="10522" name="Text Box 229"/>
            <p:cNvSpPr txBox="1">
              <a:spLocks noChangeAspect="1" noChangeArrowheads="1"/>
            </p:cNvSpPr>
            <p:nvPr/>
          </p:nvSpPr>
          <p:spPr bwMode="auto">
            <a:xfrm>
              <a:off x="2796" y="3208"/>
              <a:ext cx="549" cy="204"/>
            </a:xfrm>
            <a:prstGeom prst="rect">
              <a:avLst/>
            </a:prstGeom>
            <a:noFill/>
            <a:ln w="9525">
              <a:noFill/>
              <a:miter lim="800000"/>
              <a:headEnd/>
              <a:tailEnd/>
            </a:ln>
          </p:spPr>
          <p:txBody>
            <a:bodyPr/>
            <a:lstStyle/>
            <a:p>
              <a:pPr eaLnBrk="0" hangingPunct="0"/>
              <a:endParaRPr lang="en-GB" dirty="0">
                <a:latin typeface="TheSans Q5 Plain" pitchFamily="2" charset="0"/>
              </a:endParaRPr>
            </a:p>
          </p:txBody>
        </p:sp>
      </p:grpSp>
      <p:sp>
        <p:nvSpPr>
          <p:cNvPr id="1196262" name="Line 230"/>
          <p:cNvSpPr>
            <a:spLocks noChangeShapeType="1"/>
          </p:cNvSpPr>
          <p:nvPr/>
        </p:nvSpPr>
        <p:spPr bwMode="auto">
          <a:xfrm flipH="1" flipV="1">
            <a:off x="3276600" y="2559050"/>
            <a:ext cx="384175" cy="2062163"/>
          </a:xfrm>
          <a:prstGeom prst="line">
            <a:avLst/>
          </a:prstGeom>
          <a:noFill/>
          <a:ln w="9525">
            <a:solidFill>
              <a:schemeClr val="tx1"/>
            </a:solidFill>
            <a:round/>
            <a:headEnd type="none" w="sm" len="sm"/>
            <a:tailEnd type="stealth" w="sm" len="sm"/>
          </a:ln>
        </p:spPr>
        <p:txBody>
          <a:bodyPr/>
          <a:lstStyle/>
          <a:p>
            <a:endParaRPr lang="en-US" dirty="0"/>
          </a:p>
        </p:txBody>
      </p:sp>
      <p:sp>
        <p:nvSpPr>
          <p:cNvPr id="1196263" name="Line 231"/>
          <p:cNvSpPr>
            <a:spLocks noChangeShapeType="1"/>
          </p:cNvSpPr>
          <p:nvPr/>
        </p:nvSpPr>
        <p:spPr bwMode="auto">
          <a:xfrm flipH="1" flipV="1">
            <a:off x="3303588" y="2495550"/>
            <a:ext cx="893762" cy="1308100"/>
          </a:xfrm>
          <a:prstGeom prst="line">
            <a:avLst/>
          </a:prstGeom>
          <a:noFill/>
          <a:ln w="9525">
            <a:solidFill>
              <a:schemeClr val="tx1"/>
            </a:solidFill>
            <a:round/>
            <a:headEnd type="none" w="sm" len="sm"/>
            <a:tailEnd type="stealth" w="sm" len="sm"/>
          </a:ln>
        </p:spPr>
        <p:txBody>
          <a:bodyPr/>
          <a:lstStyle/>
          <a:p>
            <a:endParaRPr lang="en-US" dirty="0"/>
          </a:p>
        </p:txBody>
      </p:sp>
      <p:sp>
        <p:nvSpPr>
          <p:cNvPr id="1196264" name="Line 232"/>
          <p:cNvSpPr>
            <a:spLocks noChangeShapeType="1"/>
          </p:cNvSpPr>
          <p:nvPr/>
        </p:nvSpPr>
        <p:spPr bwMode="auto">
          <a:xfrm flipH="1" flipV="1">
            <a:off x="3538538" y="2476500"/>
            <a:ext cx="2247900" cy="2306638"/>
          </a:xfrm>
          <a:prstGeom prst="line">
            <a:avLst/>
          </a:prstGeom>
          <a:noFill/>
          <a:ln w="9525">
            <a:solidFill>
              <a:schemeClr val="tx1"/>
            </a:solidFill>
            <a:round/>
            <a:headEnd/>
            <a:tailEnd type="stealth" w="med" len="sm"/>
          </a:ln>
        </p:spPr>
        <p:txBody>
          <a:bodyPr wrap="none" anchor="ctr"/>
          <a:lstStyle/>
          <a:p>
            <a:endParaRPr lang="en-US" dirty="0"/>
          </a:p>
        </p:txBody>
      </p:sp>
      <p:grpSp>
        <p:nvGrpSpPr>
          <p:cNvPr id="7" name="Group 233"/>
          <p:cNvGrpSpPr>
            <a:grpSpLocks/>
          </p:cNvGrpSpPr>
          <p:nvPr/>
        </p:nvGrpSpPr>
        <p:grpSpPr bwMode="auto">
          <a:xfrm>
            <a:off x="3530600" y="4673600"/>
            <a:ext cx="358775" cy="454025"/>
            <a:chOff x="2147" y="2812"/>
            <a:chExt cx="226" cy="286"/>
          </a:xfrm>
        </p:grpSpPr>
        <p:sp>
          <p:nvSpPr>
            <p:cNvPr id="10508" name="Freeform 234"/>
            <p:cNvSpPr>
              <a:spLocks noChangeAspect="1"/>
            </p:cNvSpPr>
            <p:nvPr/>
          </p:nvSpPr>
          <p:spPr bwMode="auto">
            <a:xfrm flipH="1">
              <a:off x="2225" y="2962"/>
              <a:ext cx="77" cy="121"/>
            </a:xfrm>
            <a:custGeom>
              <a:avLst/>
              <a:gdLst>
                <a:gd name="T0" fmla="*/ 5 w 161"/>
                <a:gd name="T1" fmla="*/ 77 h 212"/>
                <a:gd name="T2" fmla="*/ 0 w 161"/>
                <a:gd name="T3" fmla="*/ 212 h 212"/>
                <a:gd name="T4" fmla="*/ 161 w 161"/>
                <a:gd name="T5" fmla="*/ 209 h 212"/>
                <a:gd name="T6" fmla="*/ 158 w 161"/>
                <a:gd name="T7" fmla="*/ 70 h 212"/>
                <a:gd name="T8" fmla="*/ 134 w 161"/>
                <a:gd name="T9" fmla="*/ 20 h 212"/>
                <a:gd name="T10" fmla="*/ 46 w 161"/>
                <a:gd name="T11" fmla="*/ 0 h 212"/>
                <a:gd name="T12" fmla="*/ 43 w 161"/>
                <a:gd name="T13" fmla="*/ 0 h 212"/>
                <a:gd name="T14" fmla="*/ 5 w 161"/>
                <a:gd name="T15" fmla="*/ 77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10509" name="Freeform 235"/>
            <p:cNvSpPr>
              <a:spLocks noChangeAspect="1"/>
            </p:cNvSpPr>
            <p:nvPr/>
          </p:nvSpPr>
          <p:spPr bwMode="auto">
            <a:xfrm flipH="1">
              <a:off x="2224" y="2991"/>
              <a:ext cx="76" cy="25"/>
            </a:xfrm>
            <a:custGeom>
              <a:avLst/>
              <a:gdLst>
                <a:gd name="T0" fmla="*/ 158 w 158"/>
                <a:gd name="T1" fmla="*/ 21 h 43"/>
                <a:gd name="T2" fmla="*/ 134 w 158"/>
                <a:gd name="T3" fmla="*/ 5 h 43"/>
                <a:gd name="T4" fmla="*/ 79 w 158"/>
                <a:gd name="T5" fmla="*/ 0 h 43"/>
                <a:gd name="T6" fmla="*/ 21 w 158"/>
                <a:gd name="T7" fmla="*/ 5 h 43"/>
                <a:gd name="T8" fmla="*/ 0 w 158"/>
                <a:gd name="T9" fmla="*/ 21 h 43"/>
                <a:gd name="T10" fmla="*/ 21 w 158"/>
                <a:gd name="T11" fmla="*/ 36 h 43"/>
                <a:gd name="T12" fmla="*/ 79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510" name="Freeform 236"/>
            <p:cNvSpPr>
              <a:spLocks noChangeAspect="1"/>
            </p:cNvSpPr>
            <p:nvPr/>
          </p:nvSpPr>
          <p:spPr bwMode="auto">
            <a:xfrm flipH="1">
              <a:off x="2224" y="3069"/>
              <a:ext cx="76" cy="25"/>
            </a:xfrm>
            <a:custGeom>
              <a:avLst/>
              <a:gdLst>
                <a:gd name="T0" fmla="*/ 158 w 158"/>
                <a:gd name="T1" fmla="*/ 21 h 43"/>
                <a:gd name="T2" fmla="*/ 134 w 158"/>
                <a:gd name="T3" fmla="*/ 4 h 43"/>
                <a:gd name="T4" fmla="*/ 79 w 158"/>
                <a:gd name="T5" fmla="*/ 0 h 43"/>
                <a:gd name="T6" fmla="*/ 21 w 158"/>
                <a:gd name="T7" fmla="*/ 4 h 43"/>
                <a:gd name="T8" fmla="*/ 0 w 158"/>
                <a:gd name="T9" fmla="*/ 21 h 43"/>
                <a:gd name="T10" fmla="*/ 21 w 158"/>
                <a:gd name="T11" fmla="*/ 38 h 43"/>
                <a:gd name="T12" fmla="*/ 79 w 158"/>
                <a:gd name="T13" fmla="*/ 43 h 43"/>
                <a:gd name="T14" fmla="*/ 134 w 158"/>
                <a:gd name="T15" fmla="*/ 38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511" name="Freeform 237"/>
            <p:cNvSpPr>
              <a:spLocks noChangeAspect="1"/>
            </p:cNvSpPr>
            <p:nvPr/>
          </p:nvSpPr>
          <p:spPr bwMode="auto">
            <a:xfrm flipH="1">
              <a:off x="2276" y="2952"/>
              <a:ext cx="26" cy="129"/>
            </a:xfrm>
            <a:custGeom>
              <a:avLst/>
              <a:gdLst>
                <a:gd name="T0" fmla="*/ 0 w 55"/>
                <a:gd name="T1" fmla="*/ 228 h 228"/>
                <a:gd name="T2" fmla="*/ 0 w 55"/>
                <a:gd name="T3" fmla="*/ 91 h 228"/>
                <a:gd name="T4" fmla="*/ 55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round/>
              <a:headEnd/>
              <a:tailEnd/>
            </a:ln>
          </p:spPr>
          <p:txBody>
            <a:bodyPr/>
            <a:lstStyle/>
            <a:p>
              <a:endParaRPr lang="en-GB" dirty="0"/>
            </a:p>
          </p:txBody>
        </p:sp>
        <p:sp>
          <p:nvSpPr>
            <p:cNvPr id="10512" name="Freeform 238"/>
            <p:cNvSpPr>
              <a:spLocks noChangeAspect="1"/>
            </p:cNvSpPr>
            <p:nvPr/>
          </p:nvSpPr>
          <p:spPr bwMode="auto">
            <a:xfrm flipH="1">
              <a:off x="2225" y="2952"/>
              <a:ext cx="26" cy="129"/>
            </a:xfrm>
            <a:custGeom>
              <a:avLst/>
              <a:gdLst>
                <a:gd name="T0" fmla="*/ 53 w 53"/>
                <a:gd name="T1" fmla="*/ 228 h 228"/>
                <a:gd name="T2" fmla="*/ 53 w 53"/>
                <a:gd name="T3" fmla="*/ 228 h 228"/>
                <a:gd name="T4" fmla="*/ 53 w 53"/>
                <a:gd name="T5" fmla="*/ 91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round/>
              <a:headEnd/>
              <a:tailEnd/>
            </a:ln>
          </p:spPr>
          <p:txBody>
            <a:bodyPr/>
            <a:lstStyle/>
            <a:p>
              <a:endParaRPr lang="en-GB" dirty="0"/>
            </a:p>
          </p:txBody>
        </p:sp>
        <p:sp>
          <p:nvSpPr>
            <p:cNvPr id="10513" name="Freeform 239"/>
            <p:cNvSpPr>
              <a:spLocks noChangeAspect="1"/>
            </p:cNvSpPr>
            <p:nvPr/>
          </p:nvSpPr>
          <p:spPr bwMode="auto">
            <a:xfrm rot="1519606" flipH="1">
              <a:off x="2152" y="2814"/>
              <a:ext cx="221" cy="162"/>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grpSp>
          <p:nvGrpSpPr>
            <p:cNvPr id="8" name="Group 240"/>
            <p:cNvGrpSpPr>
              <a:grpSpLocks/>
            </p:cNvGrpSpPr>
            <p:nvPr/>
          </p:nvGrpSpPr>
          <p:grpSpPr bwMode="auto">
            <a:xfrm rot="1801492">
              <a:off x="2229" y="2845"/>
              <a:ext cx="48" cy="77"/>
              <a:chOff x="3465" y="3739"/>
              <a:chExt cx="48" cy="77"/>
            </a:xfrm>
          </p:grpSpPr>
          <p:sp>
            <p:nvSpPr>
              <p:cNvPr id="10517" name="Freeform 241"/>
              <p:cNvSpPr>
                <a:spLocks noChangeAspect="1"/>
              </p:cNvSpPr>
              <p:nvPr/>
            </p:nvSpPr>
            <p:spPr bwMode="auto">
              <a:xfrm flipH="1">
                <a:off x="3465" y="3739"/>
                <a:ext cx="40" cy="31"/>
              </a:xfrm>
              <a:custGeom>
                <a:avLst/>
                <a:gdLst>
                  <a:gd name="T0" fmla="*/ 29 w 82"/>
                  <a:gd name="T1" fmla="*/ 50 h 55"/>
                  <a:gd name="T2" fmla="*/ 2 w 82"/>
                  <a:gd name="T3" fmla="*/ 34 h 55"/>
                  <a:gd name="T4" fmla="*/ 0 w 82"/>
                  <a:gd name="T5" fmla="*/ 12 h 55"/>
                  <a:gd name="T6" fmla="*/ 17 w 82"/>
                  <a:gd name="T7" fmla="*/ 0 h 55"/>
                  <a:gd name="T8" fmla="*/ 50 w 82"/>
                  <a:gd name="T9" fmla="*/ 7 h 55"/>
                  <a:gd name="T10" fmla="*/ 77 w 82"/>
                  <a:gd name="T11" fmla="*/ 24 h 55"/>
                  <a:gd name="T12" fmla="*/ 82 w 82"/>
                  <a:gd name="T13" fmla="*/ 43 h 55"/>
                  <a:gd name="T14" fmla="*/ 60 w 82"/>
                  <a:gd name="T15" fmla="*/ 55 h 55"/>
                  <a:gd name="T16" fmla="*/ 29 w 82"/>
                  <a:gd name="T17" fmla="*/ 5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rgbClr val="C0C0C0"/>
              </a:solidFill>
              <a:ln w="1270">
                <a:solidFill>
                  <a:srgbClr val="000000"/>
                </a:solidFill>
                <a:round/>
                <a:headEnd/>
                <a:tailEnd/>
              </a:ln>
            </p:spPr>
            <p:txBody>
              <a:bodyPr/>
              <a:lstStyle/>
              <a:p>
                <a:endParaRPr lang="en-GB" dirty="0"/>
              </a:p>
            </p:txBody>
          </p:sp>
          <p:sp>
            <p:nvSpPr>
              <p:cNvPr id="10518" name="Freeform 242"/>
              <p:cNvSpPr>
                <a:spLocks noChangeAspect="1"/>
              </p:cNvSpPr>
              <p:nvPr/>
            </p:nvSpPr>
            <p:spPr bwMode="auto">
              <a:xfrm flipH="1">
                <a:off x="3505" y="3752"/>
                <a:ext cx="7" cy="58"/>
              </a:xfrm>
              <a:custGeom>
                <a:avLst/>
                <a:gdLst>
                  <a:gd name="T0" fmla="*/ 14 w 14"/>
                  <a:gd name="T1" fmla="*/ 0 h 101"/>
                  <a:gd name="T2" fmla="*/ 7 w 14"/>
                  <a:gd name="T3" fmla="*/ 86 h 101"/>
                  <a:gd name="T4" fmla="*/ 0 w 14"/>
                  <a:gd name="T5" fmla="*/ 101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round/>
                <a:headEnd/>
                <a:tailEnd/>
              </a:ln>
            </p:spPr>
            <p:txBody>
              <a:bodyPr/>
              <a:lstStyle/>
              <a:p>
                <a:endParaRPr lang="en-GB" dirty="0"/>
              </a:p>
            </p:txBody>
          </p:sp>
          <p:sp>
            <p:nvSpPr>
              <p:cNvPr id="10519" name="Freeform 243"/>
              <p:cNvSpPr>
                <a:spLocks noChangeAspect="1"/>
              </p:cNvSpPr>
              <p:nvPr/>
            </p:nvSpPr>
            <p:spPr bwMode="auto">
              <a:xfrm flipH="1">
                <a:off x="3469" y="3767"/>
                <a:ext cx="36" cy="48"/>
              </a:xfrm>
              <a:custGeom>
                <a:avLst/>
                <a:gdLst>
                  <a:gd name="T0" fmla="*/ 72 w 72"/>
                  <a:gd name="T1" fmla="*/ 0 h 82"/>
                  <a:gd name="T2" fmla="*/ 12 w 72"/>
                  <a:gd name="T3" fmla="*/ 65 h 82"/>
                  <a:gd name="T4" fmla="*/ 0 w 72"/>
                  <a:gd name="T5" fmla="*/ 82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round/>
                <a:headEnd/>
                <a:tailEnd/>
              </a:ln>
            </p:spPr>
            <p:txBody>
              <a:bodyPr/>
              <a:lstStyle/>
              <a:p>
                <a:endParaRPr lang="en-GB" dirty="0"/>
              </a:p>
            </p:txBody>
          </p:sp>
          <p:sp>
            <p:nvSpPr>
              <p:cNvPr id="10520" name="Freeform 244"/>
              <p:cNvSpPr>
                <a:spLocks noChangeAspect="1"/>
              </p:cNvSpPr>
              <p:nvPr/>
            </p:nvSpPr>
            <p:spPr bwMode="auto">
              <a:xfrm flipH="1">
                <a:off x="3501" y="3807"/>
                <a:ext cx="12" cy="9"/>
              </a:xfrm>
              <a:custGeom>
                <a:avLst/>
                <a:gdLst>
                  <a:gd name="T0" fmla="*/ 5 w 24"/>
                  <a:gd name="T1" fmla="*/ 0 h 17"/>
                  <a:gd name="T2" fmla="*/ 0 w 24"/>
                  <a:gd name="T3" fmla="*/ 2 h 17"/>
                  <a:gd name="T4" fmla="*/ 0 w 24"/>
                  <a:gd name="T5" fmla="*/ 12 h 17"/>
                  <a:gd name="T6" fmla="*/ 7 w 24"/>
                  <a:gd name="T7" fmla="*/ 17 h 17"/>
                  <a:gd name="T8" fmla="*/ 17 w 24"/>
                  <a:gd name="T9" fmla="*/ 17 h 17"/>
                  <a:gd name="T10" fmla="*/ 24 w 24"/>
                  <a:gd name="T11" fmla="*/ 12 h 17"/>
                  <a:gd name="T12" fmla="*/ 24 w 24"/>
                  <a:gd name="T13" fmla="*/ 7 h 17"/>
                  <a:gd name="T14" fmla="*/ 24 w 24"/>
                  <a:gd name="T15" fmla="*/ 5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round/>
                <a:headEnd/>
                <a:tailEnd/>
              </a:ln>
            </p:spPr>
            <p:txBody>
              <a:bodyPr/>
              <a:lstStyle/>
              <a:p>
                <a:endParaRPr lang="en-GB" dirty="0"/>
              </a:p>
            </p:txBody>
          </p:sp>
        </p:grpSp>
        <p:sp>
          <p:nvSpPr>
            <p:cNvPr id="10515" name="Freeform 245"/>
            <p:cNvSpPr>
              <a:spLocks noChangeAspect="1"/>
            </p:cNvSpPr>
            <p:nvPr/>
          </p:nvSpPr>
          <p:spPr bwMode="auto">
            <a:xfrm rot="1519606" flipH="1">
              <a:off x="2147" y="2812"/>
              <a:ext cx="221" cy="162"/>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solidFill>
              <a:srgbClr val="FFFF00">
                <a:alpha val="34901"/>
              </a:srgbClr>
            </a:solidFill>
            <a:ln w="1270">
              <a:noFill/>
              <a:round/>
              <a:headEnd/>
              <a:tailEnd/>
            </a:ln>
          </p:spPr>
          <p:txBody>
            <a:bodyPr/>
            <a:lstStyle/>
            <a:p>
              <a:endParaRPr lang="en-GB" dirty="0"/>
            </a:p>
          </p:txBody>
        </p:sp>
        <p:sp>
          <p:nvSpPr>
            <p:cNvPr id="10516" name="Rectangle 246"/>
            <p:cNvSpPr>
              <a:spLocks noChangeArrowheads="1"/>
            </p:cNvSpPr>
            <p:nvPr/>
          </p:nvSpPr>
          <p:spPr bwMode="auto">
            <a:xfrm>
              <a:off x="2224" y="2962"/>
              <a:ext cx="78" cy="136"/>
            </a:xfrm>
            <a:prstGeom prst="rect">
              <a:avLst/>
            </a:prstGeom>
            <a:solidFill>
              <a:srgbClr val="FFFF00">
                <a:alpha val="18823"/>
              </a:srgbClr>
            </a:solidFill>
            <a:ln w="9525">
              <a:noFill/>
              <a:miter lim="800000"/>
              <a:headEnd/>
              <a:tailEnd/>
            </a:ln>
          </p:spPr>
          <p:txBody>
            <a:bodyPr wrap="none" anchor="ctr"/>
            <a:lstStyle/>
            <a:p>
              <a:endParaRPr lang="en-GB" dirty="0"/>
            </a:p>
          </p:txBody>
        </p:sp>
      </p:grpSp>
      <p:grpSp>
        <p:nvGrpSpPr>
          <p:cNvPr id="9" name="Group 247"/>
          <p:cNvGrpSpPr>
            <a:grpSpLocks/>
          </p:cNvGrpSpPr>
          <p:nvPr/>
        </p:nvGrpSpPr>
        <p:grpSpPr bwMode="auto">
          <a:xfrm>
            <a:off x="4168775" y="3840163"/>
            <a:ext cx="357188" cy="444500"/>
            <a:chOff x="2544" y="2598"/>
            <a:chExt cx="225" cy="280"/>
          </a:xfrm>
        </p:grpSpPr>
        <p:sp>
          <p:nvSpPr>
            <p:cNvPr id="10496" name="Freeform 248"/>
            <p:cNvSpPr>
              <a:spLocks noChangeAspect="1"/>
            </p:cNvSpPr>
            <p:nvPr/>
          </p:nvSpPr>
          <p:spPr bwMode="auto">
            <a:xfrm flipH="1">
              <a:off x="2639" y="2746"/>
              <a:ext cx="77" cy="121"/>
            </a:xfrm>
            <a:custGeom>
              <a:avLst/>
              <a:gdLst>
                <a:gd name="T0" fmla="*/ 5 w 161"/>
                <a:gd name="T1" fmla="*/ 77 h 212"/>
                <a:gd name="T2" fmla="*/ 0 w 161"/>
                <a:gd name="T3" fmla="*/ 212 h 212"/>
                <a:gd name="T4" fmla="*/ 161 w 161"/>
                <a:gd name="T5" fmla="*/ 209 h 212"/>
                <a:gd name="T6" fmla="*/ 158 w 161"/>
                <a:gd name="T7" fmla="*/ 70 h 212"/>
                <a:gd name="T8" fmla="*/ 134 w 161"/>
                <a:gd name="T9" fmla="*/ 20 h 212"/>
                <a:gd name="T10" fmla="*/ 46 w 161"/>
                <a:gd name="T11" fmla="*/ 0 h 212"/>
                <a:gd name="T12" fmla="*/ 43 w 161"/>
                <a:gd name="T13" fmla="*/ 0 h 212"/>
                <a:gd name="T14" fmla="*/ 5 w 161"/>
                <a:gd name="T15" fmla="*/ 77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10497" name="Freeform 249"/>
            <p:cNvSpPr>
              <a:spLocks noChangeAspect="1"/>
            </p:cNvSpPr>
            <p:nvPr/>
          </p:nvSpPr>
          <p:spPr bwMode="auto">
            <a:xfrm flipH="1">
              <a:off x="2638" y="2775"/>
              <a:ext cx="76" cy="25"/>
            </a:xfrm>
            <a:custGeom>
              <a:avLst/>
              <a:gdLst>
                <a:gd name="T0" fmla="*/ 158 w 158"/>
                <a:gd name="T1" fmla="*/ 21 h 43"/>
                <a:gd name="T2" fmla="*/ 134 w 158"/>
                <a:gd name="T3" fmla="*/ 5 h 43"/>
                <a:gd name="T4" fmla="*/ 79 w 158"/>
                <a:gd name="T5" fmla="*/ 0 h 43"/>
                <a:gd name="T6" fmla="*/ 21 w 158"/>
                <a:gd name="T7" fmla="*/ 5 h 43"/>
                <a:gd name="T8" fmla="*/ 0 w 158"/>
                <a:gd name="T9" fmla="*/ 21 h 43"/>
                <a:gd name="T10" fmla="*/ 21 w 158"/>
                <a:gd name="T11" fmla="*/ 36 h 43"/>
                <a:gd name="T12" fmla="*/ 79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498" name="Freeform 250"/>
            <p:cNvSpPr>
              <a:spLocks noChangeAspect="1"/>
            </p:cNvSpPr>
            <p:nvPr/>
          </p:nvSpPr>
          <p:spPr bwMode="auto">
            <a:xfrm flipH="1">
              <a:off x="2638" y="2853"/>
              <a:ext cx="76" cy="25"/>
            </a:xfrm>
            <a:custGeom>
              <a:avLst/>
              <a:gdLst>
                <a:gd name="T0" fmla="*/ 158 w 158"/>
                <a:gd name="T1" fmla="*/ 21 h 43"/>
                <a:gd name="T2" fmla="*/ 134 w 158"/>
                <a:gd name="T3" fmla="*/ 4 h 43"/>
                <a:gd name="T4" fmla="*/ 79 w 158"/>
                <a:gd name="T5" fmla="*/ 0 h 43"/>
                <a:gd name="T6" fmla="*/ 21 w 158"/>
                <a:gd name="T7" fmla="*/ 4 h 43"/>
                <a:gd name="T8" fmla="*/ 0 w 158"/>
                <a:gd name="T9" fmla="*/ 21 h 43"/>
                <a:gd name="T10" fmla="*/ 21 w 158"/>
                <a:gd name="T11" fmla="*/ 38 h 43"/>
                <a:gd name="T12" fmla="*/ 79 w 158"/>
                <a:gd name="T13" fmla="*/ 43 h 43"/>
                <a:gd name="T14" fmla="*/ 134 w 158"/>
                <a:gd name="T15" fmla="*/ 38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499" name="Freeform 251"/>
            <p:cNvSpPr>
              <a:spLocks noChangeAspect="1"/>
            </p:cNvSpPr>
            <p:nvPr/>
          </p:nvSpPr>
          <p:spPr bwMode="auto">
            <a:xfrm flipH="1">
              <a:off x="2690" y="2736"/>
              <a:ext cx="26" cy="129"/>
            </a:xfrm>
            <a:custGeom>
              <a:avLst/>
              <a:gdLst>
                <a:gd name="T0" fmla="*/ 0 w 55"/>
                <a:gd name="T1" fmla="*/ 228 h 228"/>
                <a:gd name="T2" fmla="*/ 0 w 55"/>
                <a:gd name="T3" fmla="*/ 91 h 228"/>
                <a:gd name="T4" fmla="*/ 55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round/>
              <a:headEnd/>
              <a:tailEnd/>
            </a:ln>
          </p:spPr>
          <p:txBody>
            <a:bodyPr/>
            <a:lstStyle/>
            <a:p>
              <a:endParaRPr lang="en-GB" dirty="0"/>
            </a:p>
          </p:txBody>
        </p:sp>
        <p:sp>
          <p:nvSpPr>
            <p:cNvPr id="10500" name="Freeform 252"/>
            <p:cNvSpPr>
              <a:spLocks noChangeAspect="1"/>
            </p:cNvSpPr>
            <p:nvPr/>
          </p:nvSpPr>
          <p:spPr bwMode="auto">
            <a:xfrm flipH="1">
              <a:off x="2639" y="2736"/>
              <a:ext cx="26" cy="129"/>
            </a:xfrm>
            <a:custGeom>
              <a:avLst/>
              <a:gdLst>
                <a:gd name="T0" fmla="*/ 53 w 53"/>
                <a:gd name="T1" fmla="*/ 228 h 228"/>
                <a:gd name="T2" fmla="*/ 53 w 53"/>
                <a:gd name="T3" fmla="*/ 228 h 228"/>
                <a:gd name="T4" fmla="*/ 53 w 53"/>
                <a:gd name="T5" fmla="*/ 91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round/>
              <a:headEnd/>
              <a:tailEnd/>
            </a:ln>
          </p:spPr>
          <p:txBody>
            <a:bodyPr/>
            <a:lstStyle/>
            <a:p>
              <a:endParaRPr lang="en-GB" dirty="0"/>
            </a:p>
          </p:txBody>
        </p:sp>
        <p:sp>
          <p:nvSpPr>
            <p:cNvPr id="10501" name="Freeform 253"/>
            <p:cNvSpPr>
              <a:spLocks noChangeAspect="1"/>
            </p:cNvSpPr>
            <p:nvPr/>
          </p:nvSpPr>
          <p:spPr bwMode="auto">
            <a:xfrm flipH="1">
              <a:off x="2548" y="2598"/>
              <a:ext cx="221" cy="162"/>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10502" name="Freeform 254"/>
            <p:cNvSpPr>
              <a:spLocks noChangeAspect="1"/>
            </p:cNvSpPr>
            <p:nvPr/>
          </p:nvSpPr>
          <p:spPr bwMode="auto">
            <a:xfrm flipH="1">
              <a:off x="2625" y="2629"/>
              <a:ext cx="40" cy="31"/>
            </a:xfrm>
            <a:custGeom>
              <a:avLst/>
              <a:gdLst>
                <a:gd name="T0" fmla="*/ 29 w 82"/>
                <a:gd name="T1" fmla="*/ 50 h 55"/>
                <a:gd name="T2" fmla="*/ 2 w 82"/>
                <a:gd name="T3" fmla="*/ 34 h 55"/>
                <a:gd name="T4" fmla="*/ 0 w 82"/>
                <a:gd name="T5" fmla="*/ 12 h 55"/>
                <a:gd name="T6" fmla="*/ 17 w 82"/>
                <a:gd name="T7" fmla="*/ 0 h 55"/>
                <a:gd name="T8" fmla="*/ 50 w 82"/>
                <a:gd name="T9" fmla="*/ 7 h 55"/>
                <a:gd name="T10" fmla="*/ 77 w 82"/>
                <a:gd name="T11" fmla="*/ 24 h 55"/>
                <a:gd name="T12" fmla="*/ 82 w 82"/>
                <a:gd name="T13" fmla="*/ 43 h 55"/>
                <a:gd name="T14" fmla="*/ 60 w 82"/>
                <a:gd name="T15" fmla="*/ 55 h 55"/>
                <a:gd name="T16" fmla="*/ 29 w 82"/>
                <a:gd name="T17" fmla="*/ 5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rgbClr val="C0C0C0"/>
            </a:solidFill>
            <a:ln w="1270">
              <a:solidFill>
                <a:srgbClr val="000000"/>
              </a:solidFill>
              <a:round/>
              <a:headEnd/>
              <a:tailEnd/>
            </a:ln>
          </p:spPr>
          <p:txBody>
            <a:bodyPr/>
            <a:lstStyle/>
            <a:p>
              <a:endParaRPr lang="en-GB" dirty="0"/>
            </a:p>
          </p:txBody>
        </p:sp>
        <p:sp>
          <p:nvSpPr>
            <p:cNvPr id="10503" name="Freeform 255"/>
            <p:cNvSpPr>
              <a:spLocks noChangeAspect="1"/>
            </p:cNvSpPr>
            <p:nvPr/>
          </p:nvSpPr>
          <p:spPr bwMode="auto">
            <a:xfrm flipH="1">
              <a:off x="2665" y="2642"/>
              <a:ext cx="7" cy="58"/>
            </a:xfrm>
            <a:custGeom>
              <a:avLst/>
              <a:gdLst>
                <a:gd name="T0" fmla="*/ 14 w 14"/>
                <a:gd name="T1" fmla="*/ 0 h 101"/>
                <a:gd name="T2" fmla="*/ 7 w 14"/>
                <a:gd name="T3" fmla="*/ 86 h 101"/>
                <a:gd name="T4" fmla="*/ 0 w 14"/>
                <a:gd name="T5" fmla="*/ 101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round/>
              <a:headEnd/>
              <a:tailEnd/>
            </a:ln>
          </p:spPr>
          <p:txBody>
            <a:bodyPr/>
            <a:lstStyle/>
            <a:p>
              <a:endParaRPr lang="en-GB" dirty="0"/>
            </a:p>
          </p:txBody>
        </p:sp>
        <p:sp>
          <p:nvSpPr>
            <p:cNvPr id="10504" name="Freeform 256"/>
            <p:cNvSpPr>
              <a:spLocks noChangeAspect="1"/>
            </p:cNvSpPr>
            <p:nvPr/>
          </p:nvSpPr>
          <p:spPr bwMode="auto">
            <a:xfrm flipH="1">
              <a:off x="2629" y="2657"/>
              <a:ext cx="36" cy="48"/>
            </a:xfrm>
            <a:custGeom>
              <a:avLst/>
              <a:gdLst>
                <a:gd name="T0" fmla="*/ 72 w 72"/>
                <a:gd name="T1" fmla="*/ 0 h 82"/>
                <a:gd name="T2" fmla="*/ 12 w 72"/>
                <a:gd name="T3" fmla="*/ 65 h 82"/>
                <a:gd name="T4" fmla="*/ 0 w 72"/>
                <a:gd name="T5" fmla="*/ 82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round/>
              <a:headEnd/>
              <a:tailEnd/>
            </a:ln>
          </p:spPr>
          <p:txBody>
            <a:bodyPr/>
            <a:lstStyle/>
            <a:p>
              <a:endParaRPr lang="en-GB" dirty="0"/>
            </a:p>
          </p:txBody>
        </p:sp>
        <p:sp>
          <p:nvSpPr>
            <p:cNvPr id="10505" name="Freeform 257"/>
            <p:cNvSpPr>
              <a:spLocks noChangeAspect="1"/>
            </p:cNvSpPr>
            <p:nvPr/>
          </p:nvSpPr>
          <p:spPr bwMode="auto">
            <a:xfrm flipH="1">
              <a:off x="2661" y="2697"/>
              <a:ext cx="12" cy="9"/>
            </a:xfrm>
            <a:custGeom>
              <a:avLst/>
              <a:gdLst>
                <a:gd name="T0" fmla="*/ 5 w 24"/>
                <a:gd name="T1" fmla="*/ 0 h 17"/>
                <a:gd name="T2" fmla="*/ 0 w 24"/>
                <a:gd name="T3" fmla="*/ 2 h 17"/>
                <a:gd name="T4" fmla="*/ 0 w 24"/>
                <a:gd name="T5" fmla="*/ 12 h 17"/>
                <a:gd name="T6" fmla="*/ 7 w 24"/>
                <a:gd name="T7" fmla="*/ 17 h 17"/>
                <a:gd name="T8" fmla="*/ 17 w 24"/>
                <a:gd name="T9" fmla="*/ 17 h 17"/>
                <a:gd name="T10" fmla="*/ 24 w 24"/>
                <a:gd name="T11" fmla="*/ 12 h 17"/>
                <a:gd name="T12" fmla="*/ 24 w 24"/>
                <a:gd name="T13" fmla="*/ 7 h 17"/>
                <a:gd name="T14" fmla="*/ 24 w 24"/>
                <a:gd name="T15" fmla="*/ 5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round/>
              <a:headEnd/>
              <a:tailEnd/>
            </a:ln>
          </p:spPr>
          <p:txBody>
            <a:bodyPr/>
            <a:lstStyle/>
            <a:p>
              <a:endParaRPr lang="en-GB" dirty="0"/>
            </a:p>
          </p:txBody>
        </p:sp>
        <p:sp>
          <p:nvSpPr>
            <p:cNvPr id="10506" name="Freeform 258"/>
            <p:cNvSpPr>
              <a:spLocks noChangeAspect="1"/>
            </p:cNvSpPr>
            <p:nvPr/>
          </p:nvSpPr>
          <p:spPr bwMode="auto">
            <a:xfrm flipH="1">
              <a:off x="2544" y="2598"/>
              <a:ext cx="221" cy="162"/>
            </a:xfrm>
            <a:custGeom>
              <a:avLst/>
              <a:gdLst>
                <a:gd name="T0" fmla="*/ 171 w 454"/>
                <a:gd name="T1" fmla="*/ 264 h 285"/>
                <a:gd name="T2" fmla="*/ 128 w 454"/>
                <a:gd name="T3" fmla="*/ 247 h 285"/>
                <a:gd name="T4" fmla="*/ 89 w 454"/>
                <a:gd name="T5" fmla="*/ 223 h 285"/>
                <a:gd name="T6" fmla="*/ 29 w 454"/>
                <a:gd name="T7" fmla="*/ 170 h 285"/>
                <a:gd name="T8" fmla="*/ 0 w 454"/>
                <a:gd name="T9" fmla="*/ 115 h 285"/>
                <a:gd name="T10" fmla="*/ 0 w 454"/>
                <a:gd name="T11" fmla="*/ 89 h 285"/>
                <a:gd name="T12" fmla="*/ 5 w 454"/>
                <a:gd name="T13" fmla="*/ 62 h 285"/>
                <a:gd name="T14" fmla="*/ 22 w 454"/>
                <a:gd name="T15" fmla="*/ 41 h 285"/>
                <a:gd name="T16" fmla="*/ 46 w 454"/>
                <a:gd name="T17" fmla="*/ 24 h 285"/>
                <a:gd name="T18" fmla="*/ 111 w 454"/>
                <a:gd name="T19" fmla="*/ 0 h 285"/>
                <a:gd name="T20" fmla="*/ 190 w 454"/>
                <a:gd name="T21" fmla="*/ 0 h 285"/>
                <a:gd name="T22" fmla="*/ 238 w 454"/>
                <a:gd name="T23" fmla="*/ 7 h 285"/>
                <a:gd name="T24" fmla="*/ 279 w 454"/>
                <a:gd name="T25" fmla="*/ 24 h 285"/>
                <a:gd name="T26" fmla="*/ 324 w 454"/>
                <a:gd name="T27" fmla="*/ 38 h 285"/>
                <a:gd name="T28" fmla="*/ 365 w 454"/>
                <a:gd name="T29" fmla="*/ 62 h 285"/>
                <a:gd name="T30" fmla="*/ 423 w 454"/>
                <a:gd name="T31" fmla="*/ 113 h 285"/>
                <a:gd name="T32" fmla="*/ 452 w 454"/>
                <a:gd name="T33" fmla="*/ 170 h 285"/>
                <a:gd name="T34" fmla="*/ 454 w 454"/>
                <a:gd name="T35" fmla="*/ 197 h 285"/>
                <a:gd name="T36" fmla="*/ 447 w 454"/>
                <a:gd name="T37" fmla="*/ 221 h 285"/>
                <a:gd name="T38" fmla="*/ 406 w 454"/>
                <a:gd name="T39" fmla="*/ 264 h 285"/>
                <a:gd name="T40" fmla="*/ 341 w 454"/>
                <a:gd name="T41" fmla="*/ 285 h 285"/>
                <a:gd name="T42" fmla="*/ 260 w 454"/>
                <a:gd name="T43" fmla="*/ 285 h 285"/>
                <a:gd name="T44" fmla="*/ 214 w 454"/>
                <a:gd name="T45" fmla="*/ 278 h 285"/>
                <a:gd name="T46" fmla="*/ 171 w 454"/>
                <a:gd name="T47" fmla="*/ 264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solidFill>
              <a:srgbClr val="FFFF00">
                <a:alpha val="41960"/>
              </a:srgbClr>
            </a:solidFill>
            <a:ln w="1270">
              <a:noFill/>
              <a:round/>
              <a:headEnd/>
              <a:tailEnd/>
            </a:ln>
          </p:spPr>
          <p:txBody>
            <a:bodyPr/>
            <a:lstStyle/>
            <a:p>
              <a:endParaRPr lang="en-GB" dirty="0"/>
            </a:p>
          </p:txBody>
        </p:sp>
        <p:sp>
          <p:nvSpPr>
            <p:cNvPr id="10507" name="Rectangle 259"/>
            <p:cNvSpPr>
              <a:spLocks noChangeArrowheads="1"/>
            </p:cNvSpPr>
            <p:nvPr/>
          </p:nvSpPr>
          <p:spPr bwMode="auto">
            <a:xfrm>
              <a:off x="2638" y="2744"/>
              <a:ext cx="78" cy="134"/>
            </a:xfrm>
            <a:prstGeom prst="rect">
              <a:avLst/>
            </a:prstGeom>
            <a:solidFill>
              <a:srgbClr val="FFFF00">
                <a:alpha val="23137"/>
              </a:srgbClr>
            </a:solidFill>
            <a:ln w="9525">
              <a:noFill/>
              <a:miter lim="800000"/>
              <a:headEnd/>
              <a:tailEnd/>
            </a:ln>
          </p:spPr>
          <p:txBody>
            <a:bodyPr wrap="none" anchor="ctr"/>
            <a:lstStyle/>
            <a:p>
              <a:endParaRPr lang="en-GB" dirty="0"/>
            </a:p>
          </p:txBody>
        </p:sp>
      </p:grpSp>
      <p:grpSp>
        <p:nvGrpSpPr>
          <p:cNvPr id="10" name="Group 260"/>
          <p:cNvGrpSpPr>
            <a:grpSpLocks/>
          </p:cNvGrpSpPr>
          <p:nvPr/>
        </p:nvGrpSpPr>
        <p:grpSpPr bwMode="auto">
          <a:xfrm>
            <a:off x="5795963" y="4824413"/>
            <a:ext cx="296862" cy="477837"/>
            <a:chOff x="3276" y="2874"/>
            <a:chExt cx="187" cy="301"/>
          </a:xfrm>
        </p:grpSpPr>
        <p:sp>
          <p:nvSpPr>
            <p:cNvPr id="10484" name="Freeform 261"/>
            <p:cNvSpPr>
              <a:spLocks noChangeAspect="1"/>
            </p:cNvSpPr>
            <p:nvPr/>
          </p:nvSpPr>
          <p:spPr bwMode="auto">
            <a:xfrm flipH="1">
              <a:off x="3351" y="3040"/>
              <a:ext cx="78" cy="121"/>
            </a:xfrm>
            <a:custGeom>
              <a:avLst/>
              <a:gdLst>
                <a:gd name="T0" fmla="*/ 40 w 160"/>
                <a:gd name="T1" fmla="*/ 0 h 216"/>
                <a:gd name="T2" fmla="*/ 0 w 160"/>
                <a:gd name="T3" fmla="*/ 77 h 216"/>
                <a:gd name="T4" fmla="*/ 0 w 160"/>
                <a:gd name="T5" fmla="*/ 216 h 216"/>
                <a:gd name="T6" fmla="*/ 160 w 160"/>
                <a:gd name="T7" fmla="*/ 211 h 216"/>
                <a:gd name="T8" fmla="*/ 153 w 160"/>
                <a:gd name="T9" fmla="*/ 70 h 216"/>
                <a:gd name="T10" fmla="*/ 151 w 160"/>
                <a:gd name="T11" fmla="*/ 51 h 216"/>
                <a:gd name="T12" fmla="*/ 40 w 160"/>
                <a:gd name="T13" fmla="*/ 0 h 216"/>
                <a:gd name="T14" fmla="*/ 0 60000 65536"/>
                <a:gd name="T15" fmla="*/ 0 60000 65536"/>
                <a:gd name="T16" fmla="*/ 0 60000 65536"/>
                <a:gd name="T17" fmla="*/ 0 60000 65536"/>
                <a:gd name="T18" fmla="*/ 0 60000 65536"/>
                <a:gd name="T19" fmla="*/ 0 60000 65536"/>
                <a:gd name="T20" fmla="*/ 0 60000 65536"/>
                <a:gd name="T21" fmla="*/ 0 w 160"/>
                <a:gd name="T22" fmla="*/ 0 h 216"/>
                <a:gd name="T23" fmla="*/ 160 w 16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10485" name="Freeform 262"/>
            <p:cNvSpPr>
              <a:spLocks noChangeAspect="1"/>
            </p:cNvSpPr>
            <p:nvPr/>
          </p:nvSpPr>
          <p:spPr bwMode="auto">
            <a:xfrm flipH="1">
              <a:off x="3351" y="3068"/>
              <a:ext cx="78" cy="25"/>
            </a:xfrm>
            <a:custGeom>
              <a:avLst/>
              <a:gdLst>
                <a:gd name="T0" fmla="*/ 158 w 158"/>
                <a:gd name="T1" fmla="*/ 24 h 45"/>
                <a:gd name="T2" fmla="*/ 134 w 158"/>
                <a:gd name="T3" fmla="*/ 7 h 45"/>
                <a:gd name="T4" fmla="*/ 77 w 158"/>
                <a:gd name="T5" fmla="*/ 0 h 45"/>
                <a:gd name="T6" fmla="*/ 22 w 158"/>
                <a:gd name="T7" fmla="*/ 7 h 45"/>
                <a:gd name="T8" fmla="*/ 0 w 158"/>
                <a:gd name="T9" fmla="*/ 24 h 45"/>
                <a:gd name="T10" fmla="*/ 22 w 158"/>
                <a:gd name="T11" fmla="*/ 40 h 45"/>
                <a:gd name="T12" fmla="*/ 77 w 158"/>
                <a:gd name="T13" fmla="*/ 45 h 45"/>
                <a:gd name="T14" fmla="*/ 134 w 158"/>
                <a:gd name="T15" fmla="*/ 40 h 45"/>
                <a:gd name="T16" fmla="*/ 158 w 158"/>
                <a:gd name="T17" fmla="*/ 2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5"/>
                <a:gd name="T29" fmla="*/ 158 w 15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round/>
              <a:headEnd/>
              <a:tailEnd/>
            </a:ln>
          </p:spPr>
          <p:txBody>
            <a:bodyPr/>
            <a:lstStyle/>
            <a:p>
              <a:endParaRPr lang="en-GB" dirty="0"/>
            </a:p>
          </p:txBody>
        </p:sp>
        <p:sp>
          <p:nvSpPr>
            <p:cNvPr id="10486" name="Freeform 263"/>
            <p:cNvSpPr>
              <a:spLocks noChangeAspect="1"/>
            </p:cNvSpPr>
            <p:nvPr/>
          </p:nvSpPr>
          <p:spPr bwMode="auto">
            <a:xfrm flipH="1">
              <a:off x="3351" y="3147"/>
              <a:ext cx="78" cy="25"/>
            </a:xfrm>
            <a:custGeom>
              <a:avLst/>
              <a:gdLst>
                <a:gd name="T0" fmla="*/ 158 w 158"/>
                <a:gd name="T1" fmla="*/ 21 h 43"/>
                <a:gd name="T2" fmla="*/ 134 w 158"/>
                <a:gd name="T3" fmla="*/ 5 h 43"/>
                <a:gd name="T4" fmla="*/ 77 w 158"/>
                <a:gd name="T5" fmla="*/ 0 h 43"/>
                <a:gd name="T6" fmla="*/ 22 w 158"/>
                <a:gd name="T7" fmla="*/ 5 h 43"/>
                <a:gd name="T8" fmla="*/ 0 w 158"/>
                <a:gd name="T9" fmla="*/ 21 h 43"/>
                <a:gd name="T10" fmla="*/ 22 w 158"/>
                <a:gd name="T11" fmla="*/ 36 h 43"/>
                <a:gd name="T12" fmla="*/ 77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487" name="Freeform 264"/>
            <p:cNvSpPr>
              <a:spLocks noChangeAspect="1"/>
            </p:cNvSpPr>
            <p:nvPr/>
          </p:nvSpPr>
          <p:spPr bwMode="auto">
            <a:xfrm flipH="1">
              <a:off x="3402" y="3029"/>
              <a:ext cx="27" cy="131"/>
            </a:xfrm>
            <a:custGeom>
              <a:avLst/>
              <a:gdLst>
                <a:gd name="T0" fmla="*/ 0 w 53"/>
                <a:gd name="T1" fmla="*/ 228 h 228"/>
                <a:gd name="T2" fmla="*/ 0 w 53"/>
                <a:gd name="T3" fmla="*/ 92 h 228"/>
                <a:gd name="T4" fmla="*/ 53 w 53"/>
                <a:gd name="T5" fmla="*/ 0 h 228"/>
                <a:gd name="T6" fmla="*/ 0 60000 65536"/>
                <a:gd name="T7" fmla="*/ 0 60000 65536"/>
                <a:gd name="T8" fmla="*/ 0 60000 65536"/>
                <a:gd name="T9" fmla="*/ 0 w 53"/>
                <a:gd name="T10" fmla="*/ 0 h 228"/>
                <a:gd name="T11" fmla="*/ 53 w 53"/>
                <a:gd name="T12" fmla="*/ 228 h 228"/>
              </a:gdLst>
              <a:ahLst/>
              <a:cxnLst>
                <a:cxn ang="T6">
                  <a:pos x="T0" y="T1"/>
                </a:cxn>
                <a:cxn ang="T7">
                  <a:pos x="T2" y="T3"/>
                </a:cxn>
                <a:cxn ang="T8">
                  <a:pos x="T4" y="T5"/>
                </a:cxn>
              </a:cxnLst>
              <a:rect l="T9" t="T10" r="T11" b="T12"/>
              <a:pathLst>
                <a:path w="53" h="228">
                  <a:moveTo>
                    <a:pt x="0" y="228"/>
                  </a:moveTo>
                  <a:lnTo>
                    <a:pt x="0" y="92"/>
                  </a:lnTo>
                  <a:lnTo>
                    <a:pt x="53" y="0"/>
                  </a:lnTo>
                </a:path>
              </a:pathLst>
            </a:custGeom>
            <a:noFill/>
            <a:ln w="1270">
              <a:solidFill>
                <a:srgbClr val="000000"/>
              </a:solidFill>
              <a:round/>
              <a:headEnd/>
              <a:tailEnd/>
            </a:ln>
          </p:spPr>
          <p:txBody>
            <a:bodyPr/>
            <a:lstStyle/>
            <a:p>
              <a:endParaRPr lang="en-GB" dirty="0"/>
            </a:p>
          </p:txBody>
        </p:sp>
        <p:sp>
          <p:nvSpPr>
            <p:cNvPr id="10488" name="Freeform 265"/>
            <p:cNvSpPr>
              <a:spLocks noChangeAspect="1"/>
            </p:cNvSpPr>
            <p:nvPr/>
          </p:nvSpPr>
          <p:spPr bwMode="auto">
            <a:xfrm flipH="1">
              <a:off x="3351" y="3029"/>
              <a:ext cx="25" cy="131"/>
            </a:xfrm>
            <a:custGeom>
              <a:avLst/>
              <a:gdLst>
                <a:gd name="T0" fmla="*/ 50 w 50"/>
                <a:gd name="T1" fmla="*/ 228 h 228"/>
                <a:gd name="T2" fmla="*/ 50 w 50"/>
                <a:gd name="T3" fmla="*/ 228 h 228"/>
                <a:gd name="T4" fmla="*/ 50 w 50"/>
                <a:gd name="T5" fmla="*/ 92 h 228"/>
                <a:gd name="T6" fmla="*/ 0 w 50"/>
                <a:gd name="T7" fmla="*/ 0 h 228"/>
                <a:gd name="T8" fmla="*/ 0 60000 65536"/>
                <a:gd name="T9" fmla="*/ 0 60000 65536"/>
                <a:gd name="T10" fmla="*/ 0 60000 65536"/>
                <a:gd name="T11" fmla="*/ 0 60000 65536"/>
                <a:gd name="T12" fmla="*/ 0 w 50"/>
                <a:gd name="T13" fmla="*/ 0 h 228"/>
                <a:gd name="T14" fmla="*/ 50 w 50"/>
                <a:gd name="T15" fmla="*/ 228 h 228"/>
              </a:gdLst>
              <a:ahLst/>
              <a:cxnLst>
                <a:cxn ang="T8">
                  <a:pos x="T0" y="T1"/>
                </a:cxn>
                <a:cxn ang="T9">
                  <a:pos x="T2" y="T3"/>
                </a:cxn>
                <a:cxn ang="T10">
                  <a:pos x="T4" y="T5"/>
                </a:cxn>
                <a:cxn ang="T11">
                  <a:pos x="T6" y="T7"/>
                </a:cxn>
              </a:cxnLst>
              <a:rect l="T12" t="T13" r="T14" b="T15"/>
              <a:pathLst>
                <a:path w="50" h="228">
                  <a:moveTo>
                    <a:pt x="50" y="228"/>
                  </a:moveTo>
                  <a:lnTo>
                    <a:pt x="50" y="228"/>
                  </a:lnTo>
                  <a:lnTo>
                    <a:pt x="50" y="92"/>
                  </a:lnTo>
                  <a:lnTo>
                    <a:pt x="0" y="0"/>
                  </a:lnTo>
                </a:path>
              </a:pathLst>
            </a:custGeom>
            <a:noFill/>
            <a:ln w="1270">
              <a:solidFill>
                <a:srgbClr val="000000"/>
              </a:solidFill>
              <a:round/>
              <a:headEnd/>
              <a:tailEnd/>
            </a:ln>
          </p:spPr>
          <p:txBody>
            <a:bodyPr/>
            <a:lstStyle/>
            <a:p>
              <a:endParaRPr lang="en-GB" dirty="0"/>
            </a:p>
          </p:txBody>
        </p:sp>
        <p:sp>
          <p:nvSpPr>
            <p:cNvPr id="10489" name="Freeform 266"/>
            <p:cNvSpPr>
              <a:spLocks noChangeAspect="1"/>
            </p:cNvSpPr>
            <p:nvPr/>
          </p:nvSpPr>
          <p:spPr bwMode="auto">
            <a:xfrm flipH="1">
              <a:off x="3276" y="2874"/>
              <a:ext cx="187" cy="198"/>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10490" name="Freeform 267"/>
            <p:cNvSpPr>
              <a:spLocks noChangeAspect="1"/>
            </p:cNvSpPr>
            <p:nvPr/>
          </p:nvSpPr>
          <p:spPr bwMode="auto">
            <a:xfrm flipH="1">
              <a:off x="3332" y="2967"/>
              <a:ext cx="52" cy="28"/>
            </a:xfrm>
            <a:custGeom>
              <a:avLst/>
              <a:gdLst>
                <a:gd name="T0" fmla="*/ 108 w 108"/>
                <a:gd name="T1" fmla="*/ 0 h 48"/>
                <a:gd name="T2" fmla="*/ 17 w 108"/>
                <a:gd name="T3" fmla="*/ 36 h 48"/>
                <a:gd name="T4" fmla="*/ 0 w 108"/>
                <a:gd name="T5" fmla="*/ 48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108" y="0"/>
                  </a:moveTo>
                  <a:lnTo>
                    <a:pt x="17" y="36"/>
                  </a:lnTo>
                  <a:lnTo>
                    <a:pt x="0" y="48"/>
                  </a:lnTo>
                </a:path>
              </a:pathLst>
            </a:custGeom>
            <a:noFill/>
            <a:ln w="1270">
              <a:solidFill>
                <a:srgbClr val="000000"/>
              </a:solidFill>
              <a:round/>
              <a:headEnd/>
              <a:tailEnd/>
            </a:ln>
          </p:spPr>
          <p:txBody>
            <a:bodyPr/>
            <a:lstStyle/>
            <a:p>
              <a:endParaRPr lang="en-GB" dirty="0"/>
            </a:p>
          </p:txBody>
        </p:sp>
        <p:sp>
          <p:nvSpPr>
            <p:cNvPr id="10491" name="Freeform 268"/>
            <p:cNvSpPr>
              <a:spLocks noChangeAspect="1"/>
            </p:cNvSpPr>
            <p:nvPr/>
          </p:nvSpPr>
          <p:spPr bwMode="auto">
            <a:xfrm flipH="1">
              <a:off x="3360" y="2936"/>
              <a:ext cx="29" cy="52"/>
            </a:xfrm>
            <a:custGeom>
              <a:avLst/>
              <a:gdLst>
                <a:gd name="T0" fmla="*/ 60 w 60"/>
                <a:gd name="T1" fmla="*/ 0 h 91"/>
                <a:gd name="T2" fmla="*/ 12 w 60"/>
                <a:gd name="T3" fmla="*/ 81 h 91"/>
                <a:gd name="T4" fmla="*/ 0 w 60"/>
                <a:gd name="T5" fmla="*/ 91 h 91"/>
                <a:gd name="T6" fmla="*/ 0 60000 65536"/>
                <a:gd name="T7" fmla="*/ 0 60000 65536"/>
                <a:gd name="T8" fmla="*/ 0 60000 65536"/>
                <a:gd name="T9" fmla="*/ 0 w 60"/>
                <a:gd name="T10" fmla="*/ 0 h 91"/>
                <a:gd name="T11" fmla="*/ 60 w 60"/>
                <a:gd name="T12" fmla="*/ 91 h 91"/>
              </a:gdLst>
              <a:ahLst/>
              <a:cxnLst>
                <a:cxn ang="T6">
                  <a:pos x="T0" y="T1"/>
                </a:cxn>
                <a:cxn ang="T7">
                  <a:pos x="T2" y="T3"/>
                </a:cxn>
                <a:cxn ang="T8">
                  <a:pos x="T4" y="T5"/>
                </a:cxn>
              </a:cxnLst>
              <a:rect l="T9" t="T10" r="T11" b="T12"/>
              <a:pathLst>
                <a:path w="60" h="91">
                  <a:moveTo>
                    <a:pt x="60" y="0"/>
                  </a:moveTo>
                  <a:lnTo>
                    <a:pt x="12" y="81"/>
                  </a:lnTo>
                  <a:lnTo>
                    <a:pt x="0" y="91"/>
                  </a:lnTo>
                </a:path>
              </a:pathLst>
            </a:custGeom>
            <a:noFill/>
            <a:ln w="1270">
              <a:solidFill>
                <a:srgbClr val="000000"/>
              </a:solidFill>
              <a:round/>
              <a:headEnd/>
              <a:tailEnd/>
            </a:ln>
          </p:spPr>
          <p:txBody>
            <a:bodyPr/>
            <a:lstStyle/>
            <a:p>
              <a:endParaRPr lang="en-GB" dirty="0"/>
            </a:p>
          </p:txBody>
        </p:sp>
        <p:sp>
          <p:nvSpPr>
            <p:cNvPr id="10492" name="Freeform 269"/>
            <p:cNvSpPr>
              <a:spLocks noChangeAspect="1"/>
            </p:cNvSpPr>
            <p:nvPr/>
          </p:nvSpPr>
          <p:spPr bwMode="auto">
            <a:xfrm flipH="1">
              <a:off x="3325" y="2930"/>
              <a:ext cx="35" cy="36"/>
            </a:xfrm>
            <a:custGeom>
              <a:avLst/>
              <a:gdLst>
                <a:gd name="T0" fmla="*/ 17 w 72"/>
                <a:gd name="T1" fmla="*/ 51 h 63"/>
                <a:gd name="T2" fmla="*/ 0 w 72"/>
                <a:gd name="T3" fmla="*/ 27 h 63"/>
                <a:gd name="T4" fmla="*/ 5 w 72"/>
                <a:gd name="T5" fmla="*/ 7 h 63"/>
                <a:gd name="T6" fmla="*/ 27 w 72"/>
                <a:gd name="T7" fmla="*/ 0 h 63"/>
                <a:gd name="T8" fmla="*/ 56 w 72"/>
                <a:gd name="T9" fmla="*/ 17 h 63"/>
                <a:gd name="T10" fmla="*/ 72 w 72"/>
                <a:gd name="T11" fmla="*/ 41 h 63"/>
                <a:gd name="T12" fmla="*/ 68 w 72"/>
                <a:gd name="T13" fmla="*/ 58 h 63"/>
                <a:gd name="T14" fmla="*/ 46 w 72"/>
                <a:gd name="T15" fmla="*/ 63 h 63"/>
                <a:gd name="T16" fmla="*/ 17 w 72"/>
                <a:gd name="T17" fmla="*/ 5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3"/>
                <a:gd name="T29" fmla="*/ 72 w 7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round/>
              <a:headEnd/>
              <a:tailEnd/>
            </a:ln>
          </p:spPr>
          <p:txBody>
            <a:bodyPr/>
            <a:lstStyle/>
            <a:p>
              <a:endParaRPr lang="en-GB" dirty="0"/>
            </a:p>
          </p:txBody>
        </p:sp>
        <p:sp>
          <p:nvSpPr>
            <p:cNvPr id="10493" name="Freeform 270"/>
            <p:cNvSpPr>
              <a:spLocks noChangeAspect="1"/>
            </p:cNvSpPr>
            <p:nvPr/>
          </p:nvSpPr>
          <p:spPr bwMode="auto">
            <a:xfrm flipH="1">
              <a:off x="3381" y="2985"/>
              <a:ext cx="12" cy="12"/>
            </a:xfrm>
            <a:custGeom>
              <a:avLst/>
              <a:gdLst>
                <a:gd name="T0" fmla="*/ 10 w 24"/>
                <a:gd name="T1" fmla="*/ 0 h 22"/>
                <a:gd name="T2" fmla="*/ 3 w 24"/>
                <a:gd name="T3" fmla="*/ 3 h 22"/>
                <a:gd name="T4" fmla="*/ 0 w 24"/>
                <a:gd name="T5" fmla="*/ 10 h 22"/>
                <a:gd name="T6" fmla="*/ 3 w 24"/>
                <a:gd name="T7" fmla="*/ 19 h 22"/>
                <a:gd name="T8" fmla="*/ 10 w 24"/>
                <a:gd name="T9" fmla="*/ 22 h 22"/>
                <a:gd name="T10" fmla="*/ 19 w 24"/>
                <a:gd name="T11" fmla="*/ 19 h 22"/>
                <a:gd name="T12" fmla="*/ 24 w 24"/>
                <a:gd name="T13" fmla="*/ 15 h 22"/>
                <a:gd name="T14" fmla="*/ 24 w 24"/>
                <a:gd name="T15" fmla="*/ 12 h 2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2"/>
                <a:gd name="T26" fmla="*/ 24 w 2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round/>
              <a:headEnd/>
              <a:tailEnd/>
            </a:ln>
          </p:spPr>
          <p:txBody>
            <a:bodyPr/>
            <a:lstStyle/>
            <a:p>
              <a:endParaRPr lang="en-GB" dirty="0"/>
            </a:p>
          </p:txBody>
        </p:sp>
        <p:sp>
          <p:nvSpPr>
            <p:cNvPr id="10494" name="Rectangle 271"/>
            <p:cNvSpPr>
              <a:spLocks noChangeArrowheads="1"/>
            </p:cNvSpPr>
            <p:nvPr/>
          </p:nvSpPr>
          <p:spPr bwMode="auto">
            <a:xfrm>
              <a:off x="3348" y="3047"/>
              <a:ext cx="78" cy="128"/>
            </a:xfrm>
            <a:prstGeom prst="rect">
              <a:avLst/>
            </a:prstGeom>
            <a:solidFill>
              <a:srgbClr val="FFFF00">
                <a:alpha val="23137"/>
              </a:srgbClr>
            </a:solidFill>
            <a:ln w="9525">
              <a:noFill/>
              <a:miter lim="800000"/>
              <a:headEnd/>
              <a:tailEnd/>
            </a:ln>
          </p:spPr>
          <p:txBody>
            <a:bodyPr wrap="none" anchor="ctr"/>
            <a:lstStyle/>
            <a:p>
              <a:endParaRPr lang="en-GB" dirty="0"/>
            </a:p>
          </p:txBody>
        </p:sp>
        <p:sp>
          <p:nvSpPr>
            <p:cNvPr id="10495" name="Freeform 272"/>
            <p:cNvSpPr>
              <a:spLocks noChangeAspect="1"/>
            </p:cNvSpPr>
            <p:nvPr/>
          </p:nvSpPr>
          <p:spPr bwMode="auto">
            <a:xfrm flipH="1">
              <a:off x="3276" y="2875"/>
              <a:ext cx="187" cy="198"/>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solidFill>
              <a:srgbClr val="FFFF00">
                <a:alpha val="30196"/>
              </a:srgbClr>
            </a:solidFill>
            <a:ln w="1270">
              <a:noFill/>
              <a:round/>
              <a:headEnd/>
              <a:tailEnd/>
            </a:ln>
          </p:spPr>
          <p:txBody>
            <a:bodyPr/>
            <a:lstStyle/>
            <a:p>
              <a:endParaRPr lang="en-GB" dirty="0"/>
            </a:p>
          </p:txBody>
        </p:sp>
      </p:grpSp>
      <p:grpSp>
        <p:nvGrpSpPr>
          <p:cNvPr id="11" name="Group 273"/>
          <p:cNvGrpSpPr>
            <a:grpSpLocks/>
          </p:cNvGrpSpPr>
          <p:nvPr/>
        </p:nvGrpSpPr>
        <p:grpSpPr bwMode="auto">
          <a:xfrm>
            <a:off x="6735763" y="3840163"/>
            <a:ext cx="296862" cy="477837"/>
            <a:chOff x="3276" y="2874"/>
            <a:chExt cx="187" cy="301"/>
          </a:xfrm>
        </p:grpSpPr>
        <p:sp>
          <p:nvSpPr>
            <p:cNvPr id="10472" name="Freeform 274"/>
            <p:cNvSpPr>
              <a:spLocks noChangeAspect="1"/>
            </p:cNvSpPr>
            <p:nvPr/>
          </p:nvSpPr>
          <p:spPr bwMode="auto">
            <a:xfrm flipH="1">
              <a:off x="3351" y="3040"/>
              <a:ext cx="78" cy="121"/>
            </a:xfrm>
            <a:custGeom>
              <a:avLst/>
              <a:gdLst>
                <a:gd name="T0" fmla="*/ 40 w 160"/>
                <a:gd name="T1" fmla="*/ 0 h 216"/>
                <a:gd name="T2" fmla="*/ 0 w 160"/>
                <a:gd name="T3" fmla="*/ 77 h 216"/>
                <a:gd name="T4" fmla="*/ 0 w 160"/>
                <a:gd name="T5" fmla="*/ 216 h 216"/>
                <a:gd name="T6" fmla="*/ 160 w 160"/>
                <a:gd name="T7" fmla="*/ 211 h 216"/>
                <a:gd name="T8" fmla="*/ 153 w 160"/>
                <a:gd name="T9" fmla="*/ 70 h 216"/>
                <a:gd name="T10" fmla="*/ 151 w 160"/>
                <a:gd name="T11" fmla="*/ 51 h 216"/>
                <a:gd name="T12" fmla="*/ 40 w 160"/>
                <a:gd name="T13" fmla="*/ 0 h 216"/>
                <a:gd name="T14" fmla="*/ 0 60000 65536"/>
                <a:gd name="T15" fmla="*/ 0 60000 65536"/>
                <a:gd name="T16" fmla="*/ 0 60000 65536"/>
                <a:gd name="T17" fmla="*/ 0 60000 65536"/>
                <a:gd name="T18" fmla="*/ 0 60000 65536"/>
                <a:gd name="T19" fmla="*/ 0 60000 65536"/>
                <a:gd name="T20" fmla="*/ 0 60000 65536"/>
                <a:gd name="T21" fmla="*/ 0 w 160"/>
                <a:gd name="T22" fmla="*/ 0 h 216"/>
                <a:gd name="T23" fmla="*/ 160 w 160"/>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GB" dirty="0"/>
            </a:p>
          </p:txBody>
        </p:sp>
        <p:sp>
          <p:nvSpPr>
            <p:cNvPr id="10473" name="Freeform 275"/>
            <p:cNvSpPr>
              <a:spLocks noChangeAspect="1"/>
            </p:cNvSpPr>
            <p:nvPr/>
          </p:nvSpPr>
          <p:spPr bwMode="auto">
            <a:xfrm flipH="1">
              <a:off x="3351" y="3068"/>
              <a:ext cx="78" cy="25"/>
            </a:xfrm>
            <a:custGeom>
              <a:avLst/>
              <a:gdLst>
                <a:gd name="T0" fmla="*/ 158 w 158"/>
                <a:gd name="T1" fmla="*/ 24 h 45"/>
                <a:gd name="T2" fmla="*/ 134 w 158"/>
                <a:gd name="T3" fmla="*/ 7 h 45"/>
                <a:gd name="T4" fmla="*/ 77 w 158"/>
                <a:gd name="T5" fmla="*/ 0 h 45"/>
                <a:gd name="T6" fmla="*/ 22 w 158"/>
                <a:gd name="T7" fmla="*/ 7 h 45"/>
                <a:gd name="T8" fmla="*/ 0 w 158"/>
                <a:gd name="T9" fmla="*/ 24 h 45"/>
                <a:gd name="T10" fmla="*/ 22 w 158"/>
                <a:gd name="T11" fmla="*/ 40 h 45"/>
                <a:gd name="T12" fmla="*/ 77 w 158"/>
                <a:gd name="T13" fmla="*/ 45 h 45"/>
                <a:gd name="T14" fmla="*/ 134 w 158"/>
                <a:gd name="T15" fmla="*/ 40 h 45"/>
                <a:gd name="T16" fmla="*/ 158 w 158"/>
                <a:gd name="T17" fmla="*/ 24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5"/>
                <a:gd name="T29" fmla="*/ 158 w 158"/>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round/>
              <a:headEnd/>
              <a:tailEnd/>
            </a:ln>
          </p:spPr>
          <p:txBody>
            <a:bodyPr/>
            <a:lstStyle/>
            <a:p>
              <a:endParaRPr lang="en-GB" dirty="0"/>
            </a:p>
          </p:txBody>
        </p:sp>
        <p:sp>
          <p:nvSpPr>
            <p:cNvPr id="10474" name="Freeform 276"/>
            <p:cNvSpPr>
              <a:spLocks noChangeAspect="1"/>
            </p:cNvSpPr>
            <p:nvPr/>
          </p:nvSpPr>
          <p:spPr bwMode="auto">
            <a:xfrm flipH="1">
              <a:off x="3351" y="3147"/>
              <a:ext cx="78" cy="25"/>
            </a:xfrm>
            <a:custGeom>
              <a:avLst/>
              <a:gdLst>
                <a:gd name="T0" fmla="*/ 158 w 158"/>
                <a:gd name="T1" fmla="*/ 21 h 43"/>
                <a:gd name="T2" fmla="*/ 134 w 158"/>
                <a:gd name="T3" fmla="*/ 5 h 43"/>
                <a:gd name="T4" fmla="*/ 77 w 158"/>
                <a:gd name="T5" fmla="*/ 0 h 43"/>
                <a:gd name="T6" fmla="*/ 22 w 158"/>
                <a:gd name="T7" fmla="*/ 5 h 43"/>
                <a:gd name="T8" fmla="*/ 0 w 158"/>
                <a:gd name="T9" fmla="*/ 21 h 43"/>
                <a:gd name="T10" fmla="*/ 22 w 158"/>
                <a:gd name="T11" fmla="*/ 36 h 43"/>
                <a:gd name="T12" fmla="*/ 77 w 158"/>
                <a:gd name="T13" fmla="*/ 43 h 43"/>
                <a:gd name="T14" fmla="*/ 134 w 158"/>
                <a:gd name="T15" fmla="*/ 36 h 43"/>
                <a:gd name="T16" fmla="*/ 158 w 158"/>
                <a:gd name="T17" fmla="*/ 2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round/>
              <a:headEnd/>
              <a:tailEnd/>
            </a:ln>
          </p:spPr>
          <p:txBody>
            <a:bodyPr/>
            <a:lstStyle/>
            <a:p>
              <a:endParaRPr lang="en-GB" dirty="0"/>
            </a:p>
          </p:txBody>
        </p:sp>
        <p:sp>
          <p:nvSpPr>
            <p:cNvPr id="10475" name="Freeform 277"/>
            <p:cNvSpPr>
              <a:spLocks noChangeAspect="1"/>
            </p:cNvSpPr>
            <p:nvPr/>
          </p:nvSpPr>
          <p:spPr bwMode="auto">
            <a:xfrm flipH="1">
              <a:off x="3402" y="3029"/>
              <a:ext cx="27" cy="131"/>
            </a:xfrm>
            <a:custGeom>
              <a:avLst/>
              <a:gdLst>
                <a:gd name="T0" fmla="*/ 0 w 53"/>
                <a:gd name="T1" fmla="*/ 228 h 228"/>
                <a:gd name="T2" fmla="*/ 0 w 53"/>
                <a:gd name="T3" fmla="*/ 92 h 228"/>
                <a:gd name="T4" fmla="*/ 53 w 53"/>
                <a:gd name="T5" fmla="*/ 0 h 228"/>
                <a:gd name="T6" fmla="*/ 0 60000 65536"/>
                <a:gd name="T7" fmla="*/ 0 60000 65536"/>
                <a:gd name="T8" fmla="*/ 0 60000 65536"/>
                <a:gd name="T9" fmla="*/ 0 w 53"/>
                <a:gd name="T10" fmla="*/ 0 h 228"/>
                <a:gd name="T11" fmla="*/ 53 w 53"/>
                <a:gd name="T12" fmla="*/ 228 h 228"/>
              </a:gdLst>
              <a:ahLst/>
              <a:cxnLst>
                <a:cxn ang="T6">
                  <a:pos x="T0" y="T1"/>
                </a:cxn>
                <a:cxn ang="T7">
                  <a:pos x="T2" y="T3"/>
                </a:cxn>
                <a:cxn ang="T8">
                  <a:pos x="T4" y="T5"/>
                </a:cxn>
              </a:cxnLst>
              <a:rect l="T9" t="T10" r="T11" b="T12"/>
              <a:pathLst>
                <a:path w="53" h="228">
                  <a:moveTo>
                    <a:pt x="0" y="228"/>
                  </a:moveTo>
                  <a:lnTo>
                    <a:pt x="0" y="92"/>
                  </a:lnTo>
                  <a:lnTo>
                    <a:pt x="53" y="0"/>
                  </a:lnTo>
                </a:path>
              </a:pathLst>
            </a:custGeom>
            <a:noFill/>
            <a:ln w="1270">
              <a:solidFill>
                <a:srgbClr val="000000"/>
              </a:solidFill>
              <a:round/>
              <a:headEnd/>
              <a:tailEnd/>
            </a:ln>
          </p:spPr>
          <p:txBody>
            <a:bodyPr/>
            <a:lstStyle/>
            <a:p>
              <a:endParaRPr lang="en-GB" dirty="0"/>
            </a:p>
          </p:txBody>
        </p:sp>
        <p:sp>
          <p:nvSpPr>
            <p:cNvPr id="10476" name="Freeform 278"/>
            <p:cNvSpPr>
              <a:spLocks noChangeAspect="1"/>
            </p:cNvSpPr>
            <p:nvPr/>
          </p:nvSpPr>
          <p:spPr bwMode="auto">
            <a:xfrm flipH="1">
              <a:off x="3351" y="3029"/>
              <a:ext cx="25" cy="131"/>
            </a:xfrm>
            <a:custGeom>
              <a:avLst/>
              <a:gdLst>
                <a:gd name="T0" fmla="*/ 50 w 50"/>
                <a:gd name="T1" fmla="*/ 228 h 228"/>
                <a:gd name="T2" fmla="*/ 50 w 50"/>
                <a:gd name="T3" fmla="*/ 228 h 228"/>
                <a:gd name="T4" fmla="*/ 50 w 50"/>
                <a:gd name="T5" fmla="*/ 92 h 228"/>
                <a:gd name="T6" fmla="*/ 0 w 50"/>
                <a:gd name="T7" fmla="*/ 0 h 228"/>
                <a:gd name="T8" fmla="*/ 0 60000 65536"/>
                <a:gd name="T9" fmla="*/ 0 60000 65536"/>
                <a:gd name="T10" fmla="*/ 0 60000 65536"/>
                <a:gd name="T11" fmla="*/ 0 60000 65536"/>
                <a:gd name="T12" fmla="*/ 0 w 50"/>
                <a:gd name="T13" fmla="*/ 0 h 228"/>
                <a:gd name="T14" fmla="*/ 50 w 50"/>
                <a:gd name="T15" fmla="*/ 228 h 228"/>
              </a:gdLst>
              <a:ahLst/>
              <a:cxnLst>
                <a:cxn ang="T8">
                  <a:pos x="T0" y="T1"/>
                </a:cxn>
                <a:cxn ang="T9">
                  <a:pos x="T2" y="T3"/>
                </a:cxn>
                <a:cxn ang="T10">
                  <a:pos x="T4" y="T5"/>
                </a:cxn>
                <a:cxn ang="T11">
                  <a:pos x="T6" y="T7"/>
                </a:cxn>
              </a:cxnLst>
              <a:rect l="T12" t="T13" r="T14" b="T15"/>
              <a:pathLst>
                <a:path w="50" h="228">
                  <a:moveTo>
                    <a:pt x="50" y="228"/>
                  </a:moveTo>
                  <a:lnTo>
                    <a:pt x="50" y="228"/>
                  </a:lnTo>
                  <a:lnTo>
                    <a:pt x="50" y="92"/>
                  </a:lnTo>
                  <a:lnTo>
                    <a:pt x="0" y="0"/>
                  </a:lnTo>
                </a:path>
              </a:pathLst>
            </a:custGeom>
            <a:noFill/>
            <a:ln w="1270">
              <a:solidFill>
                <a:srgbClr val="000000"/>
              </a:solidFill>
              <a:round/>
              <a:headEnd/>
              <a:tailEnd/>
            </a:ln>
          </p:spPr>
          <p:txBody>
            <a:bodyPr/>
            <a:lstStyle/>
            <a:p>
              <a:endParaRPr lang="en-GB" dirty="0"/>
            </a:p>
          </p:txBody>
        </p:sp>
        <p:sp>
          <p:nvSpPr>
            <p:cNvPr id="10477" name="Freeform 279"/>
            <p:cNvSpPr>
              <a:spLocks noChangeAspect="1"/>
            </p:cNvSpPr>
            <p:nvPr/>
          </p:nvSpPr>
          <p:spPr bwMode="auto">
            <a:xfrm flipH="1">
              <a:off x="3276" y="2874"/>
              <a:ext cx="187" cy="198"/>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rgbClr val="767676"/>
                </a:gs>
                <a:gs pos="50000">
                  <a:srgbClr val="FFFFFF"/>
                </a:gs>
                <a:gs pos="100000">
                  <a:srgbClr val="767676"/>
                </a:gs>
              </a:gsLst>
              <a:lin ang="18900000" scaled="1"/>
            </a:gradFill>
            <a:ln w="1270">
              <a:solidFill>
                <a:srgbClr val="000000"/>
              </a:solidFill>
              <a:round/>
              <a:headEnd/>
              <a:tailEnd/>
            </a:ln>
          </p:spPr>
          <p:txBody>
            <a:bodyPr/>
            <a:lstStyle/>
            <a:p>
              <a:endParaRPr lang="en-GB" dirty="0"/>
            </a:p>
          </p:txBody>
        </p:sp>
        <p:sp>
          <p:nvSpPr>
            <p:cNvPr id="10478" name="Freeform 280"/>
            <p:cNvSpPr>
              <a:spLocks noChangeAspect="1"/>
            </p:cNvSpPr>
            <p:nvPr/>
          </p:nvSpPr>
          <p:spPr bwMode="auto">
            <a:xfrm flipH="1">
              <a:off x="3332" y="2967"/>
              <a:ext cx="52" cy="28"/>
            </a:xfrm>
            <a:custGeom>
              <a:avLst/>
              <a:gdLst>
                <a:gd name="T0" fmla="*/ 108 w 108"/>
                <a:gd name="T1" fmla="*/ 0 h 48"/>
                <a:gd name="T2" fmla="*/ 17 w 108"/>
                <a:gd name="T3" fmla="*/ 36 h 48"/>
                <a:gd name="T4" fmla="*/ 0 w 108"/>
                <a:gd name="T5" fmla="*/ 48 h 48"/>
                <a:gd name="T6" fmla="*/ 0 60000 65536"/>
                <a:gd name="T7" fmla="*/ 0 60000 65536"/>
                <a:gd name="T8" fmla="*/ 0 60000 65536"/>
                <a:gd name="T9" fmla="*/ 0 w 108"/>
                <a:gd name="T10" fmla="*/ 0 h 48"/>
                <a:gd name="T11" fmla="*/ 108 w 108"/>
                <a:gd name="T12" fmla="*/ 48 h 48"/>
              </a:gdLst>
              <a:ahLst/>
              <a:cxnLst>
                <a:cxn ang="T6">
                  <a:pos x="T0" y="T1"/>
                </a:cxn>
                <a:cxn ang="T7">
                  <a:pos x="T2" y="T3"/>
                </a:cxn>
                <a:cxn ang="T8">
                  <a:pos x="T4" y="T5"/>
                </a:cxn>
              </a:cxnLst>
              <a:rect l="T9" t="T10" r="T11" b="T12"/>
              <a:pathLst>
                <a:path w="108" h="48">
                  <a:moveTo>
                    <a:pt x="108" y="0"/>
                  </a:moveTo>
                  <a:lnTo>
                    <a:pt x="17" y="36"/>
                  </a:lnTo>
                  <a:lnTo>
                    <a:pt x="0" y="48"/>
                  </a:lnTo>
                </a:path>
              </a:pathLst>
            </a:custGeom>
            <a:noFill/>
            <a:ln w="1270">
              <a:solidFill>
                <a:srgbClr val="000000"/>
              </a:solidFill>
              <a:round/>
              <a:headEnd/>
              <a:tailEnd/>
            </a:ln>
          </p:spPr>
          <p:txBody>
            <a:bodyPr/>
            <a:lstStyle/>
            <a:p>
              <a:endParaRPr lang="en-GB" dirty="0"/>
            </a:p>
          </p:txBody>
        </p:sp>
        <p:sp>
          <p:nvSpPr>
            <p:cNvPr id="10479" name="Freeform 281"/>
            <p:cNvSpPr>
              <a:spLocks noChangeAspect="1"/>
            </p:cNvSpPr>
            <p:nvPr/>
          </p:nvSpPr>
          <p:spPr bwMode="auto">
            <a:xfrm flipH="1">
              <a:off x="3360" y="2936"/>
              <a:ext cx="29" cy="52"/>
            </a:xfrm>
            <a:custGeom>
              <a:avLst/>
              <a:gdLst>
                <a:gd name="T0" fmla="*/ 60 w 60"/>
                <a:gd name="T1" fmla="*/ 0 h 91"/>
                <a:gd name="T2" fmla="*/ 12 w 60"/>
                <a:gd name="T3" fmla="*/ 81 h 91"/>
                <a:gd name="T4" fmla="*/ 0 w 60"/>
                <a:gd name="T5" fmla="*/ 91 h 91"/>
                <a:gd name="T6" fmla="*/ 0 60000 65536"/>
                <a:gd name="T7" fmla="*/ 0 60000 65536"/>
                <a:gd name="T8" fmla="*/ 0 60000 65536"/>
                <a:gd name="T9" fmla="*/ 0 w 60"/>
                <a:gd name="T10" fmla="*/ 0 h 91"/>
                <a:gd name="T11" fmla="*/ 60 w 60"/>
                <a:gd name="T12" fmla="*/ 91 h 91"/>
              </a:gdLst>
              <a:ahLst/>
              <a:cxnLst>
                <a:cxn ang="T6">
                  <a:pos x="T0" y="T1"/>
                </a:cxn>
                <a:cxn ang="T7">
                  <a:pos x="T2" y="T3"/>
                </a:cxn>
                <a:cxn ang="T8">
                  <a:pos x="T4" y="T5"/>
                </a:cxn>
              </a:cxnLst>
              <a:rect l="T9" t="T10" r="T11" b="T12"/>
              <a:pathLst>
                <a:path w="60" h="91">
                  <a:moveTo>
                    <a:pt x="60" y="0"/>
                  </a:moveTo>
                  <a:lnTo>
                    <a:pt x="12" y="81"/>
                  </a:lnTo>
                  <a:lnTo>
                    <a:pt x="0" y="91"/>
                  </a:lnTo>
                </a:path>
              </a:pathLst>
            </a:custGeom>
            <a:noFill/>
            <a:ln w="1270">
              <a:solidFill>
                <a:srgbClr val="000000"/>
              </a:solidFill>
              <a:round/>
              <a:headEnd/>
              <a:tailEnd/>
            </a:ln>
          </p:spPr>
          <p:txBody>
            <a:bodyPr/>
            <a:lstStyle/>
            <a:p>
              <a:endParaRPr lang="en-GB" dirty="0"/>
            </a:p>
          </p:txBody>
        </p:sp>
        <p:sp>
          <p:nvSpPr>
            <p:cNvPr id="10480" name="Freeform 282"/>
            <p:cNvSpPr>
              <a:spLocks noChangeAspect="1"/>
            </p:cNvSpPr>
            <p:nvPr/>
          </p:nvSpPr>
          <p:spPr bwMode="auto">
            <a:xfrm flipH="1">
              <a:off x="3325" y="2930"/>
              <a:ext cx="35" cy="36"/>
            </a:xfrm>
            <a:custGeom>
              <a:avLst/>
              <a:gdLst>
                <a:gd name="T0" fmla="*/ 17 w 72"/>
                <a:gd name="T1" fmla="*/ 51 h 63"/>
                <a:gd name="T2" fmla="*/ 0 w 72"/>
                <a:gd name="T3" fmla="*/ 27 h 63"/>
                <a:gd name="T4" fmla="*/ 5 w 72"/>
                <a:gd name="T5" fmla="*/ 7 h 63"/>
                <a:gd name="T6" fmla="*/ 27 w 72"/>
                <a:gd name="T7" fmla="*/ 0 h 63"/>
                <a:gd name="T8" fmla="*/ 56 w 72"/>
                <a:gd name="T9" fmla="*/ 17 h 63"/>
                <a:gd name="T10" fmla="*/ 72 w 72"/>
                <a:gd name="T11" fmla="*/ 41 h 63"/>
                <a:gd name="T12" fmla="*/ 68 w 72"/>
                <a:gd name="T13" fmla="*/ 58 h 63"/>
                <a:gd name="T14" fmla="*/ 46 w 72"/>
                <a:gd name="T15" fmla="*/ 63 h 63"/>
                <a:gd name="T16" fmla="*/ 17 w 72"/>
                <a:gd name="T17" fmla="*/ 5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63"/>
                <a:gd name="T29" fmla="*/ 72 w 72"/>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round/>
              <a:headEnd/>
              <a:tailEnd/>
            </a:ln>
          </p:spPr>
          <p:txBody>
            <a:bodyPr/>
            <a:lstStyle/>
            <a:p>
              <a:endParaRPr lang="en-GB" dirty="0"/>
            </a:p>
          </p:txBody>
        </p:sp>
        <p:sp>
          <p:nvSpPr>
            <p:cNvPr id="10481" name="Freeform 283"/>
            <p:cNvSpPr>
              <a:spLocks noChangeAspect="1"/>
            </p:cNvSpPr>
            <p:nvPr/>
          </p:nvSpPr>
          <p:spPr bwMode="auto">
            <a:xfrm flipH="1">
              <a:off x="3381" y="2985"/>
              <a:ext cx="12" cy="12"/>
            </a:xfrm>
            <a:custGeom>
              <a:avLst/>
              <a:gdLst>
                <a:gd name="T0" fmla="*/ 10 w 24"/>
                <a:gd name="T1" fmla="*/ 0 h 22"/>
                <a:gd name="T2" fmla="*/ 3 w 24"/>
                <a:gd name="T3" fmla="*/ 3 h 22"/>
                <a:gd name="T4" fmla="*/ 0 w 24"/>
                <a:gd name="T5" fmla="*/ 10 h 22"/>
                <a:gd name="T6" fmla="*/ 3 w 24"/>
                <a:gd name="T7" fmla="*/ 19 h 22"/>
                <a:gd name="T8" fmla="*/ 10 w 24"/>
                <a:gd name="T9" fmla="*/ 22 h 22"/>
                <a:gd name="T10" fmla="*/ 19 w 24"/>
                <a:gd name="T11" fmla="*/ 19 h 22"/>
                <a:gd name="T12" fmla="*/ 24 w 24"/>
                <a:gd name="T13" fmla="*/ 15 h 22"/>
                <a:gd name="T14" fmla="*/ 24 w 24"/>
                <a:gd name="T15" fmla="*/ 12 h 22"/>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2"/>
                <a:gd name="T26" fmla="*/ 24 w 24"/>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round/>
              <a:headEnd/>
              <a:tailEnd/>
            </a:ln>
          </p:spPr>
          <p:txBody>
            <a:bodyPr/>
            <a:lstStyle/>
            <a:p>
              <a:endParaRPr lang="en-GB" dirty="0"/>
            </a:p>
          </p:txBody>
        </p:sp>
        <p:sp>
          <p:nvSpPr>
            <p:cNvPr id="10482" name="Rectangle 284"/>
            <p:cNvSpPr>
              <a:spLocks noChangeArrowheads="1"/>
            </p:cNvSpPr>
            <p:nvPr/>
          </p:nvSpPr>
          <p:spPr bwMode="auto">
            <a:xfrm>
              <a:off x="3348" y="3047"/>
              <a:ext cx="78" cy="128"/>
            </a:xfrm>
            <a:prstGeom prst="rect">
              <a:avLst/>
            </a:prstGeom>
            <a:solidFill>
              <a:srgbClr val="FFFF00">
                <a:alpha val="23137"/>
              </a:srgbClr>
            </a:solidFill>
            <a:ln w="9525">
              <a:noFill/>
              <a:miter lim="800000"/>
              <a:headEnd/>
              <a:tailEnd/>
            </a:ln>
          </p:spPr>
          <p:txBody>
            <a:bodyPr wrap="none" anchor="ctr"/>
            <a:lstStyle/>
            <a:p>
              <a:endParaRPr lang="en-GB" dirty="0"/>
            </a:p>
          </p:txBody>
        </p:sp>
        <p:sp>
          <p:nvSpPr>
            <p:cNvPr id="10483" name="Freeform 285"/>
            <p:cNvSpPr>
              <a:spLocks noChangeAspect="1"/>
            </p:cNvSpPr>
            <p:nvPr/>
          </p:nvSpPr>
          <p:spPr bwMode="auto">
            <a:xfrm flipH="1">
              <a:off x="3276" y="2875"/>
              <a:ext cx="187" cy="198"/>
            </a:xfrm>
            <a:custGeom>
              <a:avLst/>
              <a:gdLst>
                <a:gd name="T0" fmla="*/ 84 w 389"/>
                <a:gd name="T1" fmla="*/ 264 h 348"/>
                <a:gd name="T2" fmla="*/ 53 w 389"/>
                <a:gd name="T3" fmla="*/ 230 h 348"/>
                <a:gd name="T4" fmla="*/ 31 w 389"/>
                <a:gd name="T5" fmla="*/ 199 h 348"/>
                <a:gd name="T6" fmla="*/ 14 w 389"/>
                <a:gd name="T7" fmla="*/ 163 h 348"/>
                <a:gd name="T8" fmla="*/ 0 w 389"/>
                <a:gd name="T9" fmla="*/ 132 h 348"/>
                <a:gd name="T10" fmla="*/ 0 w 389"/>
                <a:gd name="T11" fmla="*/ 98 h 348"/>
                <a:gd name="T12" fmla="*/ 5 w 389"/>
                <a:gd name="T13" fmla="*/ 69 h 348"/>
                <a:gd name="T14" fmla="*/ 17 w 389"/>
                <a:gd name="T15" fmla="*/ 43 h 348"/>
                <a:gd name="T16" fmla="*/ 31 w 389"/>
                <a:gd name="T17" fmla="*/ 24 h 348"/>
                <a:gd name="T18" fmla="*/ 55 w 389"/>
                <a:gd name="T19" fmla="*/ 9 h 348"/>
                <a:gd name="T20" fmla="*/ 89 w 389"/>
                <a:gd name="T21" fmla="*/ 0 h 348"/>
                <a:gd name="T22" fmla="*/ 120 w 389"/>
                <a:gd name="T23" fmla="*/ 0 h 348"/>
                <a:gd name="T24" fmla="*/ 156 w 389"/>
                <a:gd name="T25" fmla="*/ 7 h 348"/>
                <a:gd name="T26" fmla="*/ 197 w 389"/>
                <a:gd name="T27" fmla="*/ 17 h 348"/>
                <a:gd name="T28" fmla="*/ 230 w 389"/>
                <a:gd name="T29" fmla="*/ 33 h 348"/>
                <a:gd name="T30" fmla="*/ 269 w 389"/>
                <a:gd name="T31" fmla="*/ 60 h 348"/>
                <a:gd name="T32" fmla="*/ 305 w 389"/>
                <a:gd name="T33" fmla="*/ 86 h 348"/>
                <a:gd name="T34" fmla="*/ 333 w 389"/>
                <a:gd name="T35" fmla="*/ 120 h 348"/>
                <a:gd name="T36" fmla="*/ 360 w 389"/>
                <a:gd name="T37" fmla="*/ 151 h 348"/>
                <a:gd name="T38" fmla="*/ 377 w 389"/>
                <a:gd name="T39" fmla="*/ 187 h 348"/>
                <a:gd name="T40" fmla="*/ 386 w 389"/>
                <a:gd name="T41" fmla="*/ 218 h 348"/>
                <a:gd name="T42" fmla="*/ 389 w 389"/>
                <a:gd name="T43" fmla="*/ 249 h 348"/>
                <a:gd name="T44" fmla="*/ 386 w 389"/>
                <a:gd name="T45" fmla="*/ 278 h 348"/>
                <a:gd name="T46" fmla="*/ 374 w 389"/>
                <a:gd name="T47" fmla="*/ 307 h 348"/>
                <a:gd name="T48" fmla="*/ 355 w 389"/>
                <a:gd name="T49" fmla="*/ 324 h 348"/>
                <a:gd name="T50" fmla="*/ 331 w 389"/>
                <a:gd name="T51" fmla="*/ 338 h 348"/>
                <a:gd name="T52" fmla="*/ 300 w 389"/>
                <a:gd name="T53" fmla="*/ 348 h 348"/>
                <a:gd name="T54" fmla="*/ 266 w 389"/>
                <a:gd name="T55" fmla="*/ 348 h 348"/>
                <a:gd name="T56" fmla="*/ 230 w 389"/>
                <a:gd name="T57" fmla="*/ 343 h 348"/>
                <a:gd name="T58" fmla="*/ 194 w 389"/>
                <a:gd name="T59" fmla="*/ 331 h 348"/>
                <a:gd name="T60" fmla="*/ 156 w 389"/>
                <a:gd name="T61" fmla="*/ 314 h 348"/>
                <a:gd name="T62" fmla="*/ 120 w 389"/>
                <a:gd name="T63" fmla="*/ 290 h 348"/>
                <a:gd name="T64" fmla="*/ 84 w 389"/>
                <a:gd name="T65" fmla="*/ 264 h 3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9"/>
                <a:gd name="T100" fmla="*/ 0 h 348"/>
                <a:gd name="T101" fmla="*/ 389 w 389"/>
                <a:gd name="T102" fmla="*/ 348 h 3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solidFill>
              <a:srgbClr val="FFFF00">
                <a:alpha val="30196"/>
              </a:srgbClr>
            </a:solidFill>
            <a:ln w="1270">
              <a:noFill/>
              <a:round/>
              <a:headEnd/>
              <a:tailEnd/>
            </a:ln>
          </p:spPr>
          <p:txBody>
            <a:bodyPr/>
            <a:lstStyle/>
            <a:p>
              <a:endParaRPr lang="en-GB" dirty="0"/>
            </a:p>
          </p:txBody>
        </p:sp>
      </p:grpSp>
      <p:sp>
        <p:nvSpPr>
          <p:cNvPr id="1196318" name="Line 286"/>
          <p:cNvSpPr>
            <a:spLocks noChangeShapeType="1"/>
          </p:cNvSpPr>
          <p:nvPr/>
        </p:nvSpPr>
        <p:spPr bwMode="auto">
          <a:xfrm flipH="1" flipV="1">
            <a:off x="3652838" y="2514600"/>
            <a:ext cx="3070225" cy="1401763"/>
          </a:xfrm>
          <a:prstGeom prst="line">
            <a:avLst/>
          </a:prstGeom>
          <a:noFill/>
          <a:ln w="9525">
            <a:solidFill>
              <a:schemeClr val="tx1"/>
            </a:solidFill>
            <a:round/>
            <a:headEnd/>
            <a:tailEnd type="stealth" w="med" len="sm"/>
          </a:ln>
        </p:spPr>
        <p:txBody>
          <a:bodyPr wrap="none" anchor="ctr"/>
          <a:lstStyle/>
          <a:p>
            <a:endParaRPr lang="en-US" dirty="0"/>
          </a:p>
        </p:txBody>
      </p:sp>
      <p:pic>
        <p:nvPicPr>
          <p:cNvPr id="10426" name="Picture 288"/>
          <p:cNvPicPr>
            <a:picLocks noChangeAspect="1" noChangeArrowheads="1"/>
          </p:cNvPicPr>
          <p:nvPr/>
        </p:nvPicPr>
        <p:blipFill>
          <a:blip r:embed="rId3" cstate="print"/>
          <a:srcRect/>
          <a:stretch>
            <a:fillRect/>
          </a:stretch>
        </p:blipFill>
        <p:spPr bwMode="auto">
          <a:xfrm>
            <a:off x="3068638" y="4822825"/>
            <a:ext cx="442912" cy="323850"/>
          </a:xfrm>
          <a:prstGeom prst="rect">
            <a:avLst/>
          </a:prstGeom>
          <a:noFill/>
          <a:ln w="9525">
            <a:noFill/>
            <a:miter lim="800000"/>
            <a:headEnd/>
            <a:tailEnd/>
          </a:ln>
        </p:spPr>
      </p:pic>
      <p:pic>
        <p:nvPicPr>
          <p:cNvPr id="10427" name="Picture 289"/>
          <p:cNvPicPr>
            <a:picLocks noChangeAspect="1" noChangeArrowheads="1"/>
          </p:cNvPicPr>
          <p:nvPr/>
        </p:nvPicPr>
        <p:blipFill>
          <a:blip r:embed="rId3" cstate="print"/>
          <a:srcRect/>
          <a:stretch>
            <a:fillRect/>
          </a:stretch>
        </p:blipFill>
        <p:spPr bwMode="auto">
          <a:xfrm>
            <a:off x="3695700" y="3990975"/>
            <a:ext cx="442913" cy="323850"/>
          </a:xfrm>
          <a:prstGeom prst="rect">
            <a:avLst/>
          </a:prstGeom>
          <a:noFill/>
          <a:ln w="9525">
            <a:noFill/>
            <a:miter lim="800000"/>
            <a:headEnd/>
            <a:tailEnd/>
          </a:ln>
        </p:spPr>
      </p:pic>
      <p:pic>
        <p:nvPicPr>
          <p:cNvPr id="10428" name="Picture 290"/>
          <p:cNvPicPr>
            <a:picLocks noChangeAspect="1" noChangeArrowheads="1"/>
          </p:cNvPicPr>
          <p:nvPr/>
        </p:nvPicPr>
        <p:blipFill>
          <a:blip r:embed="rId3" cstate="print"/>
          <a:srcRect/>
          <a:stretch>
            <a:fillRect/>
          </a:stretch>
        </p:blipFill>
        <p:spPr bwMode="auto">
          <a:xfrm>
            <a:off x="6100763" y="4972050"/>
            <a:ext cx="442912" cy="323850"/>
          </a:xfrm>
          <a:prstGeom prst="rect">
            <a:avLst/>
          </a:prstGeom>
          <a:noFill/>
          <a:ln w="9525">
            <a:noFill/>
            <a:miter lim="800000"/>
            <a:headEnd/>
            <a:tailEnd/>
          </a:ln>
        </p:spPr>
      </p:pic>
      <p:pic>
        <p:nvPicPr>
          <p:cNvPr id="10429" name="Picture 291"/>
          <p:cNvPicPr>
            <a:picLocks noChangeAspect="1" noChangeArrowheads="1"/>
          </p:cNvPicPr>
          <p:nvPr/>
        </p:nvPicPr>
        <p:blipFill>
          <a:blip r:embed="rId3" cstate="print"/>
          <a:srcRect/>
          <a:stretch>
            <a:fillRect/>
          </a:stretch>
        </p:blipFill>
        <p:spPr bwMode="auto">
          <a:xfrm>
            <a:off x="7040563" y="4010025"/>
            <a:ext cx="442912" cy="323850"/>
          </a:xfrm>
          <a:prstGeom prst="rect">
            <a:avLst/>
          </a:prstGeom>
          <a:noFill/>
          <a:ln w="9525">
            <a:noFill/>
            <a:miter lim="800000"/>
            <a:headEnd/>
            <a:tailEnd/>
          </a:ln>
        </p:spPr>
      </p:pic>
      <p:sp>
        <p:nvSpPr>
          <p:cNvPr id="10430" name="Text Box 292"/>
          <p:cNvSpPr txBox="1">
            <a:spLocks noChangeArrowheads="1"/>
          </p:cNvSpPr>
          <p:nvPr/>
        </p:nvSpPr>
        <p:spPr bwMode="auto">
          <a:xfrm>
            <a:off x="2771775" y="5395913"/>
            <a:ext cx="1430776" cy="369332"/>
          </a:xfrm>
          <a:prstGeom prst="rect">
            <a:avLst/>
          </a:prstGeom>
          <a:noFill/>
          <a:ln w="9525">
            <a:noFill/>
            <a:miter lim="800000"/>
            <a:headEnd/>
            <a:tailEnd/>
          </a:ln>
        </p:spPr>
        <p:txBody>
          <a:bodyPr wrap="none">
            <a:spAutoFit/>
          </a:bodyPr>
          <a:lstStyle/>
          <a:p>
            <a:r>
              <a:rPr lang="en-GB" dirty="0"/>
              <a:t>satID Tx units</a:t>
            </a:r>
          </a:p>
        </p:txBody>
      </p:sp>
      <p:grpSp>
        <p:nvGrpSpPr>
          <p:cNvPr id="12" name="Group 293"/>
          <p:cNvGrpSpPr>
            <a:grpSpLocks/>
          </p:cNvGrpSpPr>
          <p:nvPr/>
        </p:nvGrpSpPr>
        <p:grpSpPr bwMode="auto">
          <a:xfrm>
            <a:off x="1416050" y="2154238"/>
            <a:ext cx="1292225" cy="420687"/>
            <a:chOff x="3364" y="1021"/>
            <a:chExt cx="813" cy="265"/>
          </a:xfrm>
        </p:grpSpPr>
        <p:sp>
          <p:nvSpPr>
            <p:cNvPr id="10466" name="Freeform 294"/>
            <p:cNvSpPr>
              <a:spLocks/>
            </p:cNvSpPr>
            <p:nvPr/>
          </p:nvSpPr>
          <p:spPr bwMode="auto">
            <a:xfrm rot="-285818">
              <a:off x="3364" y="1238"/>
              <a:ext cx="212" cy="48"/>
            </a:xfrm>
            <a:custGeom>
              <a:avLst/>
              <a:gdLst>
                <a:gd name="T0" fmla="*/ 0 w 234"/>
                <a:gd name="T1" fmla="*/ 32 h 48"/>
                <a:gd name="T2" fmla="*/ 24 w 234"/>
                <a:gd name="T3" fmla="*/ 14 h 48"/>
                <a:gd name="T4" fmla="*/ 38 w 234"/>
                <a:gd name="T5" fmla="*/ 30 h 48"/>
                <a:gd name="T6" fmla="*/ 52 w 234"/>
                <a:gd name="T7" fmla="*/ 22 h 48"/>
                <a:gd name="T8" fmla="*/ 66 w 234"/>
                <a:gd name="T9" fmla="*/ 34 h 48"/>
                <a:gd name="T10" fmla="*/ 92 w 234"/>
                <a:gd name="T11" fmla="*/ 18 h 48"/>
                <a:gd name="T12" fmla="*/ 116 w 234"/>
                <a:gd name="T13" fmla="*/ 40 h 48"/>
                <a:gd name="T14" fmla="*/ 128 w 234"/>
                <a:gd name="T15" fmla="*/ 0 h 48"/>
                <a:gd name="T16" fmla="*/ 130 w 234"/>
                <a:gd name="T17" fmla="*/ 36 h 48"/>
                <a:gd name="T18" fmla="*/ 144 w 234"/>
                <a:gd name="T19" fmla="*/ 26 h 48"/>
                <a:gd name="T20" fmla="*/ 156 w 234"/>
                <a:gd name="T21" fmla="*/ 38 h 48"/>
                <a:gd name="T22" fmla="*/ 168 w 234"/>
                <a:gd name="T23" fmla="*/ 26 h 48"/>
                <a:gd name="T24" fmla="*/ 192 w 234"/>
                <a:gd name="T25" fmla="*/ 42 h 48"/>
                <a:gd name="T26" fmla="*/ 200 w 234"/>
                <a:gd name="T27" fmla="*/ 26 h 48"/>
                <a:gd name="T28" fmla="*/ 216 w 234"/>
                <a:gd name="T29" fmla="*/ 38 h 48"/>
                <a:gd name="T30" fmla="*/ 234 w 234"/>
                <a:gd name="T31" fmla="*/ 22 h 48"/>
                <a:gd name="T32" fmla="*/ 232 w 234"/>
                <a:gd name="T33" fmla="*/ 36 h 48"/>
                <a:gd name="T34" fmla="*/ 216 w 234"/>
                <a:gd name="T35" fmla="*/ 30 h 48"/>
                <a:gd name="T36" fmla="*/ 206 w 234"/>
                <a:gd name="T37" fmla="*/ 42 h 48"/>
                <a:gd name="T38" fmla="*/ 194 w 234"/>
                <a:gd name="T39" fmla="*/ 34 h 48"/>
                <a:gd name="T40" fmla="*/ 174 w 234"/>
                <a:gd name="T41" fmla="*/ 36 h 48"/>
                <a:gd name="T42" fmla="*/ 152 w 234"/>
                <a:gd name="T43" fmla="*/ 22 h 48"/>
                <a:gd name="T44" fmla="*/ 140 w 234"/>
                <a:gd name="T45" fmla="*/ 34 h 48"/>
                <a:gd name="T46" fmla="*/ 112 w 234"/>
                <a:gd name="T47" fmla="*/ 26 h 48"/>
                <a:gd name="T48" fmla="*/ 104 w 234"/>
                <a:gd name="T49" fmla="*/ 48 h 48"/>
                <a:gd name="T50" fmla="*/ 100 w 234"/>
                <a:gd name="T51" fmla="*/ 26 h 48"/>
                <a:gd name="T52" fmla="*/ 82 w 234"/>
                <a:gd name="T53" fmla="*/ 34 h 48"/>
                <a:gd name="T54" fmla="*/ 66 w 234"/>
                <a:gd name="T55" fmla="*/ 26 h 48"/>
                <a:gd name="T56" fmla="*/ 56 w 234"/>
                <a:gd name="T57" fmla="*/ 32 h 48"/>
                <a:gd name="T58" fmla="*/ 42 w 234"/>
                <a:gd name="T59" fmla="*/ 18 h 48"/>
                <a:gd name="T60" fmla="*/ 26 w 234"/>
                <a:gd name="T61" fmla="*/ 32 h 48"/>
                <a:gd name="T62" fmla="*/ 0 w 234"/>
                <a:gd name="T63" fmla="*/ 14 h 48"/>
                <a:gd name="T64" fmla="*/ 28 w 234"/>
                <a:gd name="T65" fmla="*/ 30 h 48"/>
                <a:gd name="T66" fmla="*/ 54 w 234"/>
                <a:gd name="T67" fmla="*/ 20 h 48"/>
                <a:gd name="T68" fmla="*/ 74 w 234"/>
                <a:gd name="T69" fmla="*/ 36 h 48"/>
                <a:gd name="T70" fmla="*/ 80 w 234"/>
                <a:gd name="T71" fmla="*/ 22 h 48"/>
                <a:gd name="T72" fmla="*/ 84 w 234"/>
                <a:gd name="T73" fmla="*/ 38 h 48"/>
                <a:gd name="T74" fmla="*/ 96 w 234"/>
                <a:gd name="T75" fmla="*/ 24 h 48"/>
                <a:gd name="T76" fmla="*/ 104 w 234"/>
                <a:gd name="T77" fmla="*/ 38 h 48"/>
                <a:gd name="T78" fmla="*/ 120 w 234"/>
                <a:gd name="T79" fmla="*/ 44 h 48"/>
                <a:gd name="T80" fmla="*/ 132 w 234"/>
                <a:gd name="T81" fmla="*/ 38 h 48"/>
                <a:gd name="T82" fmla="*/ 146 w 234"/>
                <a:gd name="T83" fmla="*/ 30 h 48"/>
                <a:gd name="T84" fmla="*/ 154 w 234"/>
                <a:gd name="T85" fmla="*/ 40 h 48"/>
                <a:gd name="T86" fmla="*/ 170 w 234"/>
                <a:gd name="T87" fmla="*/ 32 h 48"/>
                <a:gd name="T88" fmla="*/ 176 w 234"/>
                <a:gd name="T89" fmla="*/ 42 h 48"/>
                <a:gd name="T90" fmla="*/ 192 w 234"/>
                <a:gd name="T91" fmla="*/ 38 h 48"/>
                <a:gd name="T92" fmla="*/ 210 w 234"/>
                <a:gd name="T93" fmla="*/ 32 h 48"/>
                <a:gd name="T94" fmla="*/ 218 w 234"/>
                <a:gd name="T95" fmla="*/ 46 h 48"/>
                <a:gd name="T96" fmla="*/ 226 w 234"/>
                <a:gd name="T97" fmla="*/ 28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48"/>
                <a:gd name="T149" fmla="*/ 234 w 234"/>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48">
                  <a:moveTo>
                    <a:pt x="0" y="32"/>
                  </a:moveTo>
                  <a:lnTo>
                    <a:pt x="24" y="14"/>
                  </a:lnTo>
                  <a:lnTo>
                    <a:pt x="38" y="30"/>
                  </a:lnTo>
                  <a:lnTo>
                    <a:pt x="52" y="22"/>
                  </a:lnTo>
                  <a:lnTo>
                    <a:pt x="66" y="34"/>
                  </a:lnTo>
                  <a:lnTo>
                    <a:pt x="92" y="18"/>
                  </a:lnTo>
                  <a:lnTo>
                    <a:pt x="116" y="40"/>
                  </a:lnTo>
                  <a:lnTo>
                    <a:pt x="128" y="0"/>
                  </a:lnTo>
                  <a:lnTo>
                    <a:pt x="130" y="36"/>
                  </a:lnTo>
                  <a:lnTo>
                    <a:pt x="144" y="26"/>
                  </a:lnTo>
                  <a:lnTo>
                    <a:pt x="156" y="38"/>
                  </a:lnTo>
                  <a:lnTo>
                    <a:pt x="168" y="26"/>
                  </a:lnTo>
                  <a:lnTo>
                    <a:pt x="192" y="42"/>
                  </a:lnTo>
                  <a:lnTo>
                    <a:pt x="200" y="26"/>
                  </a:lnTo>
                  <a:lnTo>
                    <a:pt x="216" y="38"/>
                  </a:lnTo>
                  <a:lnTo>
                    <a:pt x="234" y="22"/>
                  </a:lnTo>
                  <a:lnTo>
                    <a:pt x="232" y="36"/>
                  </a:lnTo>
                  <a:lnTo>
                    <a:pt x="216" y="30"/>
                  </a:lnTo>
                  <a:lnTo>
                    <a:pt x="206" y="42"/>
                  </a:lnTo>
                  <a:lnTo>
                    <a:pt x="194" y="34"/>
                  </a:lnTo>
                  <a:lnTo>
                    <a:pt x="174" y="36"/>
                  </a:lnTo>
                  <a:lnTo>
                    <a:pt x="152" y="22"/>
                  </a:lnTo>
                  <a:lnTo>
                    <a:pt x="140" y="34"/>
                  </a:lnTo>
                  <a:lnTo>
                    <a:pt x="112" y="26"/>
                  </a:lnTo>
                  <a:lnTo>
                    <a:pt x="104" y="48"/>
                  </a:lnTo>
                  <a:lnTo>
                    <a:pt x="100" y="26"/>
                  </a:lnTo>
                  <a:lnTo>
                    <a:pt x="82" y="34"/>
                  </a:lnTo>
                  <a:lnTo>
                    <a:pt x="66" y="26"/>
                  </a:lnTo>
                  <a:lnTo>
                    <a:pt x="56" y="32"/>
                  </a:lnTo>
                  <a:lnTo>
                    <a:pt x="42" y="18"/>
                  </a:lnTo>
                  <a:lnTo>
                    <a:pt x="26" y="32"/>
                  </a:lnTo>
                  <a:lnTo>
                    <a:pt x="0" y="14"/>
                  </a:lnTo>
                  <a:lnTo>
                    <a:pt x="28" y="30"/>
                  </a:lnTo>
                  <a:lnTo>
                    <a:pt x="54" y="20"/>
                  </a:lnTo>
                  <a:lnTo>
                    <a:pt x="74" y="36"/>
                  </a:lnTo>
                  <a:lnTo>
                    <a:pt x="80" y="22"/>
                  </a:lnTo>
                  <a:lnTo>
                    <a:pt x="84" y="38"/>
                  </a:lnTo>
                  <a:lnTo>
                    <a:pt x="96" y="24"/>
                  </a:lnTo>
                  <a:lnTo>
                    <a:pt x="104" y="38"/>
                  </a:lnTo>
                  <a:lnTo>
                    <a:pt x="120" y="44"/>
                  </a:lnTo>
                  <a:lnTo>
                    <a:pt x="132" y="38"/>
                  </a:lnTo>
                  <a:lnTo>
                    <a:pt x="146" y="30"/>
                  </a:lnTo>
                  <a:lnTo>
                    <a:pt x="154" y="40"/>
                  </a:lnTo>
                  <a:lnTo>
                    <a:pt x="170" y="32"/>
                  </a:lnTo>
                  <a:lnTo>
                    <a:pt x="176" y="42"/>
                  </a:lnTo>
                  <a:lnTo>
                    <a:pt x="192" y="38"/>
                  </a:lnTo>
                  <a:lnTo>
                    <a:pt x="210" y="32"/>
                  </a:lnTo>
                  <a:lnTo>
                    <a:pt x="218" y="46"/>
                  </a:lnTo>
                  <a:lnTo>
                    <a:pt x="226" y="28"/>
                  </a:lnTo>
                </a:path>
              </a:pathLst>
            </a:custGeom>
            <a:noFill/>
            <a:ln w="9525">
              <a:solidFill>
                <a:srgbClr val="FF0000"/>
              </a:solidFill>
              <a:round/>
              <a:headEnd/>
              <a:tailEnd/>
            </a:ln>
          </p:spPr>
          <p:txBody>
            <a:bodyPr/>
            <a:lstStyle/>
            <a:p>
              <a:endParaRPr lang="en-GB" dirty="0"/>
            </a:p>
          </p:txBody>
        </p:sp>
        <p:sp>
          <p:nvSpPr>
            <p:cNvPr id="10467" name="Freeform 295"/>
            <p:cNvSpPr>
              <a:spLocks/>
            </p:cNvSpPr>
            <p:nvPr/>
          </p:nvSpPr>
          <p:spPr bwMode="auto">
            <a:xfrm>
              <a:off x="3590" y="1021"/>
              <a:ext cx="276" cy="27"/>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10468" name="Freeform 296"/>
            <p:cNvSpPr>
              <a:spLocks/>
            </p:cNvSpPr>
            <p:nvPr/>
          </p:nvSpPr>
          <p:spPr bwMode="auto">
            <a:xfrm>
              <a:off x="4025" y="1240"/>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10469" name="Line 297"/>
            <p:cNvSpPr>
              <a:spLocks noChangeShapeType="1"/>
            </p:cNvSpPr>
            <p:nvPr/>
          </p:nvSpPr>
          <p:spPr bwMode="auto">
            <a:xfrm flipV="1">
              <a:off x="3578" y="1021"/>
              <a:ext cx="12" cy="237"/>
            </a:xfrm>
            <a:prstGeom prst="line">
              <a:avLst/>
            </a:prstGeom>
            <a:noFill/>
            <a:ln w="9525">
              <a:solidFill>
                <a:srgbClr val="FF0000"/>
              </a:solidFill>
              <a:round/>
              <a:headEnd/>
              <a:tailEnd/>
            </a:ln>
          </p:spPr>
          <p:txBody>
            <a:bodyPr/>
            <a:lstStyle/>
            <a:p>
              <a:endParaRPr lang="en-US" dirty="0"/>
            </a:p>
          </p:txBody>
        </p:sp>
        <p:sp>
          <p:nvSpPr>
            <p:cNvPr id="10470" name="Line 298"/>
            <p:cNvSpPr>
              <a:spLocks noChangeShapeType="1"/>
            </p:cNvSpPr>
            <p:nvPr/>
          </p:nvSpPr>
          <p:spPr bwMode="auto">
            <a:xfrm>
              <a:off x="4009" y="1036"/>
              <a:ext cx="16" cy="215"/>
            </a:xfrm>
            <a:prstGeom prst="line">
              <a:avLst/>
            </a:prstGeom>
            <a:noFill/>
            <a:ln w="9525">
              <a:solidFill>
                <a:srgbClr val="FF0000"/>
              </a:solidFill>
              <a:round/>
              <a:headEnd/>
              <a:tailEnd/>
            </a:ln>
          </p:spPr>
          <p:txBody>
            <a:bodyPr/>
            <a:lstStyle/>
            <a:p>
              <a:endParaRPr lang="en-US" dirty="0"/>
            </a:p>
          </p:txBody>
        </p:sp>
        <p:sp>
          <p:nvSpPr>
            <p:cNvPr id="10471" name="Freeform 299"/>
            <p:cNvSpPr>
              <a:spLocks/>
            </p:cNvSpPr>
            <p:nvPr/>
          </p:nvSpPr>
          <p:spPr bwMode="auto">
            <a:xfrm>
              <a:off x="3857" y="1021"/>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grpSp>
      <p:grpSp>
        <p:nvGrpSpPr>
          <p:cNvPr id="13" name="Group 300"/>
          <p:cNvGrpSpPr>
            <a:grpSpLocks/>
          </p:cNvGrpSpPr>
          <p:nvPr/>
        </p:nvGrpSpPr>
        <p:grpSpPr bwMode="auto">
          <a:xfrm>
            <a:off x="1414463" y="2425700"/>
            <a:ext cx="1295400" cy="149225"/>
            <a:chOff x="3356" y="803"/>
            <a:chExt cx="801" cy="94"/>
          </a:xfrm>
        </p:grpSpPr>
        <p:sp>
          <p:nvSpPr>
            <p:cNvPr id="10459" name="Freeform 301"/>
            <p:cNvSpPr>
              <a:spLocks/>
            </p:cNvSpPr>
            <p:nvPr/>
          </p:nvSpPr>
          <p:spPr bwMode="auto">
            <a:xfrm rot="-285818">
              <a:off x="3356" y="849"/>
              <a:ext cx="212" cy="48"/>
            </a:xfrm>
            <a:custGeom>
              <a:avLst/>
              <a:gdLst>
                <a:gd name="T0" fmla="*/ 0 w 234"/>
                <a:gd name="T1" fmla="*/ 32 h 48"/>
                <a:gd name="T2" fmla="*/ 24 w 234"/>
                <a:gd name="T3" fmla="*/ 14 h 48"/>
                <a:gd name="T4" fmla="*/ 38 w 234"/>
                <a:gd name="T5" fmla="*/ 30 h 48"/>
                <a:gd name="T6" fmla="*/ 52 w 234"/>
                <a:gd name="T7" fmla="*/ 22 h 48"/>
                <a:gd name="T8" fmla="*/ 66 w 234"/>
                <a:gd name="T9" fmla="*/ 34 h 48"/>
                <a:gd name="T10" fmla="*/ 92 w 234"/>
                <a:gd name="T11" fmla="*/ 18 h 48"/>
                <a:gd name="T12" fmla="*/ 116 w 234"/>
                <a:gd name="T13" fmla="*/ 40 h 48"/>
                <a:gd name="T14" fmla="*/ 128 w 234"/>
                <a:gd name="T15" fmla="*/ 0 h 48"/>
                <a:gd name="T16" fmla="*/ 130 w 234"/>
                <a:gd name="T17" fmla="*/ 36 h 48"/>
                <a:gd name="T18" fmla="*/ 144 w 234"/>
                <a:gd name="T19" fmla="*/ 26 h 48"/>
                <a:gd name="T20" fmla="*/ 156 w 234"/>
                <a:gd name="T21" fmla="*/ 38 h 48"/>
                <a:gd name="T22" fmla="*/ 168 w 234"/>
                <a:gd name="T23" fmla="*/ 26 h 48"/>
                <a:gd name="T24" fmla="*/ 192 w 234"/>
                <a:gd name="T25" fmla="*/ 42 h 48"/>
                <a:gd name="T26" fmla="*/ 200 w 234"/>
                <a:gd name="T27" fmla="*/ 26 h 48"/>
                <a:gd name="T28" fmla="*/ 216 w 234"/>
                <a:gd name="T29" fmla="*/ 38 h 48"/>
                <a:gd name="T30" fmla="*/ 234 w 234"/>
                <a:gd name="T31" fmla="*/ 22 h 48"/>
                <a:gd name="T32" fmla="*/ 232 w 234"/>
                <a:gd name="T33" fmla="*/ 36 h 48"/>
                <a:gd name="T34" fmla="*/ 216 w 234"/>
                <a:gd name="T35" fmla="*/ 30 h 48"/>
                <a:gd name="T36" fmla="*/ 206 w 234"/>
                <a:gd name="T37" fmla="*/ 42 h 48"/>
                <a:gd name="T38" fmla="*/ 194 w 234"/>
                <a:gd name="T39" fmla="*/ 34 h 48"/>
                <a:gd name="T40" fmla="*/ 174 w 234"/>
                <a:gd name="T41" fmla="*/ 36 h 48"/>
                <a:gd name="T42" fmla="*/ 152 w 234"/>
                <a:gd name="T43" fmla="*/ 22 h 48"/>
                <a:gd name="T44" fmla="*/ 140 w 234"/>
                <a:gd name="T45" fmla="*/ 34 h 48"/>
                <a:gd name="T46" fmla="*/ 112 w 234"/>
                <a:gd name="T47" fmla="*/ 26 h 48"/>
                <a:gd name="T48" fmla="*/ 104 w 234"/>
                <a:gd name="T49" fmla="*/ 48 h 48"/>
                <a:gd name="T50" fmla="*/ 100 w 234"/>
                <a:gd name="T51" fmla="*/ 26 h 48"/>
                <a:gd name="T52" fmla="*/ 82 w 234"/>
                <a:gd name="T53" fmla="*/ 34 h 48"/>
                <a:gd name="T54" fmla="*/ 66 w 234"/>
                <a:gd name="T55" fmla="*/ 26 h 48"/>
                <a:gd name="T56" fmla="*/ 56 w 234"/>
                <a:gd name="T57" fmla="*/ 32 h 48"/>
                <a:gd name="T58" fmla="*/ 42 w 234"/>
                <a:gd name="T59" fmla="*/ 18 h 48"/>
                <a:gd name="T60" fmla="*/ 26 w 234"/>
                <a:gd name="T61" fmla="*/ 32 h 48"/>
                <a:gd name="T62" fmla="*/ 0 w 234"/>
                <a:gd name="T63" fmla="*/ 14 h 48"/>
                <a:gd name="T64" fmla="*/ 28 w 234"/>
                <a:gd name="T65" fmla="*/ 30 h 48"/>
                <a:gd name="T66" fmla="*/ 54 w 234"/>
                <a:gd name="T67" fmla="*/ 20 h 48"/>
                <a:gd name="T68" fmla="*/ 74 w 234"/>
                <a:gd name="T69" fmla="*/ 36 h 48"/>
                <a:gd name="T70" fmla="*/ 80 w 234"/>
                <a:gd name="T71" fmla="*/ 22 h 48"/>
                <a:gd name="T72" fmla="*/ 84 w 234"/>
                <a:gd name="T73" fmla="*/ 38 h 48"/>
                <a:gd name="T74" fmla="*/ 96 w 234"/>
                <a:gd name="T75" fmla="*/ 24 h 48"/>
                <a:gd name="T76" fmla="*/ 104 w 234"/>
                <a:gd name="T77" fmla="*/ 38 h 48"/>
                <a:gd name="T78" fmla="*/ 120 w 234"/>
                <a:gd name="T79" fmla="*/ 44 h 48"/>
                <a:gd name="T80" fmla="*/ 132 w 234"/>
                <a:gd name="T81" fmla="*/ 38 h 48"/>
                <a:gd name="T82" fmla="*/ 146 w 234"/>
                <a:gd name="T83" fmla="*/ 30 h 48"/>
                <a:gd name="T84" fmla="*/ 154 w 234"/>
                <a:gd name="T85" fmla="*/ 40 h 48"/>
                <a:gd name="T86" fmla="*/ 170 w 234"/>
                <a:gd name="T87" fmla="*/ 32 h 48"/>
                <a:gd name="T88" fmla="*/ 176 w 234"/>
                <a:gd name="T89" fmla="*/ 42 h 48"/>
                <a:gd name="T90" fmla="*/ 192 w 234"/>
                <a:gd name="T91" fmla="*/ 38 h 48"/>
                <a:gd name="T92" fmla="*/ 210 w 234"/>
                <a:gd name="T93" fmla="*/ 32 h 48"/>
                <a:gd name="T94" fmla="*/ 218 w 234"/>
                <a:gd name="T95" fmla="*/ 46 h 48"/>
                <a:gd name="T96" fmla="*/ 226 w 234"/>
                <a:gd name="T97" fmla="*/ 28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48"/>
                <a:gd name="T149" fmla="*/ 234 w 234"/>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48">
                  <a:moveTo>
                    <a:pt x="0" y="32"/>
                  </a:moveTo>
                  <a:lnTo>
                    <a:pt x="24" y="14"/>
                  </a:lnTo>
                  <a:lnTo>
                    <a:pt x="38" y="30"/>
                  </a:lnTo>
                  <a:lnTo>
                    <a:pt x="52" y="22"/>
                  </a:lnTo>
                  <a:lnTo>
                    <a:pt x="66" y="34"/>
                  </a:lnTo>
                  <a:lnTo>
                    <a:pt x="92" y="18"/>
                  </a:lnTo>
                  <a:lnTo>
                    <a:pt x="116" y="40"/>
                  </a:lnTo>
                  <a:lnTo>
                    <a:pt x="128" y="0"/>
                  </a:lnTo>
                  <a:lnTo>
                    <a:pt x="130" y="36"/>
                  </a:lnTo>
                  <a:lnTo>
                    <a:pt x="144" y="26"/>
                  </a:lnTo>
                  <a:lnTo>
                    <a:pt x="156" y="38"/>
                  </a:lnTo>
                  <a:lnTo>
                    <a:pt x="168" y="26"/>
                  </a:lnTo>
                  <a:lnTo>
                    <a:pt x="192" y="42"/>
                  </a:lnTo>
                  <a:lnTo>
                    <a:pt x="200" y="26"/>
                  </a:lnTo>
                  <a:lnTo>
                    <a:pt x="216" y="38"/>
                  </a:lnTo>
                  <a:lnTo>
                    <a:pt x="234" y="22"/>
                  </a:lnTo>
                  <a:lnTo>
                    <a:pt x="232" y="36"/>
                  </a:lnTo>
                  <a:lnTo>
                    <a:pt x="216" y="30"/>
                  </a:lnTo>
                  <a:lnTo>
                    <a:pt x="206" y="42"/>
                  </a:lnTo>
                  <a:lnTo>
                    <a:pt x="194" y="34"/>
                  </a:lnTo>
                  <a:lnTo>
                    <a:pt x="174" y="36"/>
                  </a:lnTo>
                  <a:lnTo>
                    <a:pt x="152" y="22"/>
                  </a:lnTo>
                  <a:lnTo>
                    <a:pt x="140" y="34"/>
                  </a:lnTo>
                  <a:lnTo>
                    <a:pt x="112" y="26"/>
                  </a:lnTo>
                  <a:lnTo>
                    <a:pt x="104" y="48"/>
                  </a:lnTo>
                  <a:lnTo>
                    <a:pt x="100" y="26"/>
                  </a:lnTo>
                  <a:lnTo>
                    <a:pt x="82" y="34"/>
                  </a:lnTo>
                  <a:lnTo>
                    <a:pt x="66" y="26"/>
                  </a:lnTo>
                  <a:lnTo>
                    <a:pt x="56" y="32"/>
                  </a:lnTo>
                  <a:lnTo>
                    <a:pt x="42" y="18"/>
                  </a:lnTo>
                  <a:lnTo>
                    <a:pt x="26" y="32"/>
                  </a:lnTo>
                  <a:lnTo>
                    <a:pt x="0" y="14"/>
                  </a:lnTo>
                  <a:lnTo>
                    <a:pt x="28" y="30"/>
                  </a:lnTo>
                  <a:lnTo>
                    <a:pt x="54" y="20"/>
                  </a:lnTo>
                  <a:lnTo>
                    <a:pt x="74" y="36"/>
                  </a:lnTo>
                  <a:lnTo>
                    <a:pt x="80" y="22"/>
                  </a:lnTo>
                  <a:lnTo>
                    <a:pt x="84" y="38"/>
                  </a:lnTo>
                  <a:lnTo>
                    <a:pt x="96" y="24"/>
                  </a:lnTo>
                  <a:lnTo>
                    <a:pt x="104" y="38"/>
                  </a:lnTo>
                  <a:lnTo>
                    <a:pt x="120" y="44"/>
                  </a:lnTo>
                  <a:lnTo>
                    <a:pt x="132" y="38"/>
                  </a:lnTo>
                  <a:lnTo>
                    <a:pt x="146" y="30"/>
                  </a:lnTo>
                  <a:lnTo>
                    <a:pt x="154" y="40"/>
                  </a:lnTo>
                  <a:lnTo>
                    <a:pt x="170" y="32"/>
                  </a:lnTo>
                  <a:lnTo>
                    <a:pt x="176" y="42"/>
                  </a:lnTo>
                  <a:lnTo>
                    <a:pt x="192" y="38"/>
                  </a:lnTo>
                  <a:lnTo>
                    <a:pt x="210" y="32"/>
                  </a:lnTo>
                  <a:lnTo>
                    <a:pt x="218" y="46"/>
                  </a:lnTo>
                  <a:lnTo>
                    <a:pt x="226" y="28"/>
                  </a:lnTo>
                </a:path>
              </a:pathLst>
            </a:custGeom>
            <a:noFill/>
            <a:ln w="9525">
              <a:solidFill>
                <a:srgbClr val="FF0000"/>
              </a:solidFill>
              <a:round/>
              <a:headEnd/>
              <a:tailEnd/>
            </a:ln>
          </p:spPr>
          <p:txBody>
            <a:bodyPr/>
            <a:lstStyle/>
            <a:p>
              <a:endParaRPr lang="en-GB" dirty="0"/>
            </a:p>
          </p:txBody>
        </p:sp>
        <p:sp>
          <p:nvSpPr>
            <p:cNvPr id="10460" name="Freeform 302"/>
            <p:cNvSpPr>
              <a:spLocks/>
            </p:cNvSpPr>
            <p:nvPr/>
          </p:nvSpPr>
          <p:spPr bwMode="auto">
            <a:xfrm>
              <a:off x="4005" y="847"/>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10461" name="Line 303"/>
            <p:cNvSpPr>
              <a:spLocks noChangeShapeType="1"/>
            </p:cNvSpPr>
            <p:nvPr/>
          </p:nvSpPr>
          <p:spPr bwMode="auto">
            <a:xfrm flipV="1">
              <a:off x="3572" y="811"/>
              <a:ext cx="8" cy="71"/>
            </a:xfrm>
            <a:prstGeom prst="line">
              <a:avLst/>
            </a:prstGeom>
            <a:noFill/>
            <a:ln w="9525">
              <a:solidFill>
                <a:srgbClr val="FF0000"/>
              </a:solidFill>
              <a:round/>
              <a:headEnd/>
              <a:tailEnd/>
            </a:ln>
          </p:spPr>
          <p:txBody>
            <a:bodyPr/>
            <a:lstStyle/>
            <a:p>
              <a:endParaRPr lang="en-US" dirty="0"/>
            </a:p>
          </p:txBody>
        </p:sp>
        <p:sp>
          <p:nvSpPr>
            <p:cNvPr id="10462" name="Line 304"/>
            <p:cNvSpPr>
              <a:spLocks noChangeShapeType="1"/>
            </p:cNvSpPr>
            <p:nvPr/>
          </p:nvSpPr>
          <p:spPr bwMode="auto">
            <a:xfrm>
              <a:off x="3997" y="811"/>
              <a:ext cx="9" cy="52"/>
            </a:xfrm>
            <a:prstGeom prst="line">
              <a:avLst/>
            </a:prstGeom>
            <a:noFill/>
            <a:ln w="9525">
              <a:solidFill>
                <a:srgbClr val="FF0000"/>
              </a:solidFill>
              <a:round/>
              <a:headEnd/>
              <a:tailEnd/>
            </a:ln>
          </p:spPr>
          <p:txBody>
            <a:bodyPr/>
            <a:lstStyle/>
            <a:p>
              <a:endParaRPr lang="en-US" dirty="0"/>
            </a:p>
          </p:txBody>
        </p:sp>
        <p:grpSp>
          <p:nvGrpSpPr>
            <p:cNvPr id="14" name="Group 305"/>
            <p:cNvGrpSpPr>
              <a:grpSpLocks/>
            </p:cNvGrpSpPr>
            <p:nvPr/>
          </p:nvGrpSpPr>
          <p:grpSpPr bwMode="auto">
            <a:xfrm>
              <a:off x="3582" y="803"/>
              <a:ext cx="419" cy="33"/>
              <a:chOff x="3582" y="632"/>
              <a:chExt cx="419" cy="33"/>
            </a:xfrm>
          </p:grpSpPr>
          <p:sp>
            <p:nvSpPr>
              <p:cNvPr id="10464" name="Freeform 306"/>
              <p:cNvSpPr>
                <a:spLocks/>
              </p:cNvSpPr>
              <p:nvPr/>
            </p:nvSpPr>
            <p:spPr bwMode="auto">
              <a:xfrm>
                <a:off x="3582" y="632"/>
                <a:ext cx="276" cy="27"/>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10465" name="Freeform 307"/>
              <p:cNvSpPr>
                <a:spLocks/>
              </p:cNvSpPr>
              <p:nvPr/>
            </p:nvSpPr>
            <p:spPr bwMode="auto">
              <a:xfrm>
                <a:off x="3849" y="632"/>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grpSp>
      </p:grpSp>
      <p:grpSp>
        <p:nvGrpSpPr>
          <p:cNvPr id="15" name="Group 308"/>
          <p:cNvGrpSpPr>
            <a:grpSpLocks/>
          </p:cNvGrpSpPr>
          <p:nvPr/>
        </p:nvGrpSpPr>
        <p:grpSpPr bwMode="auto">
          <a:xfrm>
            <a:off x="1412875" y="2324100"/>
            <a:ext cx="1295400" cy="254000"/>
            <a:chOff x="3345" y="594"/>
            <a:chExt cx="801" cy="160"/>
          </a:xfrm>
        </p:grpSpPr>
        <p:sp>
          <p:nvSpPr>
            <p:cNvPr id="10452" name="Freeform 309"/>
            <p:cNvSpPr>
              <a:spLocks/>
            </p:cNvSpPr>
            <p:nvPr/>
          </p:nvSpPr>
          <p:spPr bwMode="auto">
            <a:xfrm rot="-285818">
              <a:off x="3345" y="706"/>
              <a:ext cx="212" cy="48"/>
            </a:xfrm>
            <a:custGeom>
              <a:avLst/>
              <a:gdLst>
                <a:gd name="T0" fmla="*/ 0 w 234"/>
                <a:gd name="T1" fmla="*/ 32 h 48"/>
                <a:gd name="T2" fmla="*/ 24 w 234"/>
                <a:gd name="T3" fmla="*/ 14 h 48"/>
                <a:gd name="T4" fmla="*/ 38 w 234"/>
                <a:gd name="T5" fmla="*/ 30 h 48"/>
                <a:gd name="T6" fmla="*/ 52 w 234"/>
                <a:gd name="T7" fmla="*/ 22 h 48"/>
                <a:gd name="T8" fmla="*/ 66 w 234"/>
                <a:gd name="T9" fmla="*/ 34 h 48"/>
                <a:gd name="T10" fmla="*/ 92 w 234"/>
                <a:gd name="T11" fmla="*/ 18 h 48"/>
                <a:gd name="T12" fmla="*/ 116 w 234"/>
                <a:gd name="T13" fmla="*/ 40 h 48"/>
                <a:gd name="T14" fmla="*/ 128 w 234"/>
                <a:gd name="T15" fmla="*/ 0 h 48"/>
                <a:gd name="T16" fmla="*/ 130 w 234"/>
                <a:gd name="T17" fmla="*/ 36 h 48"/>
                <a:gd name="T18" fmla="*/ 144 w 234"/>
                <a:gd name="T19" fmla="*/ 26 h 48"/>
                <a:gd name="T20" fmla="*/ 156 w 234"/>
                <a:gd name="T21" fmla="*/ 38 h 48"/>
                <a:gd name="T22" fmla="*/ 168 w 234"/>
                <a:gd name="T23" fmla="*/ 26 h 48"/>
                <a:gd name="T24" fmla="*/ 192 w 234"/>
                <a:gd name="T25" fmla="*/ 42 h 48"/>
                <a:gd name="T26" fmla="*/ 200 w 234"/>
                <a:gd name="T27" fmla="*/ 26 h 48"/>
                <a:gd name="T28" fmla="*/ 216 w 234"/>
                <a:gd name="T29" fmla="*/ 38 h 48"/>
                <a:gd name="T30" fmla="*/ 234 w 234"/>
                <a:gd name="T31" fmla="*/ 22 h 48"/>
                <a:gd name="T32" fmla="*/ 232 w 234"/>
                <a:gd name="T33" fmla="*/ 36 h 48"/>
                <a:gd name="T34" fmla="*/ 216 w 234"/>
                <a:gd name="T35" fmla="*/ 30 h 48"/>
                <a:gd name="T36" fmla="*/ 206 w 234"/>
                <a:gd name="T37" fmla="*/ 42 h 48"/>
                <a:gd name="T38" fmla="*/ 194 w 234"/>
                <a:gd name="T39" fmla="*/ 34 h 48"/>
                <a:gd name="T40" fmla="*/ 174 w 234"/>
                <a:gd name="T41" fmla="*/ 36 h 48"/>
                <a:gd name="T42" fmla="*/ 152 w 234"/>
                <a:gd name="T43" fmla="*/ 22 h 48"/>
                <a:gd name="T44" fmla="*/ 140 w 234"/>
                <a:gd name="T45" fmla="*/ 34 h 48"/>
                <a:gd name="T46" fmla="*/ 112 w 234"/>
                <a:gd name="T47" fmla="*/ 26 h 48"/>
                <a:gd name="T48" fmla="*/ 104 w 234"/>
                <a:gd name="T49" fmla="*/ 48 h 48"/>
                <a:gd name="T50" fmla="*/ 100 w 234"/>
                <a:gd name="T51" fmla="*/ 26 h 48"/>
                <a:gd name="T52" fmla="*/ 82 w 234"/>
                <a:gd name="T53" fmla="*/ 34 h 48"/>
                <a:gd name="T54" fmla="*/ 66 w 234"/>
                <a:gd name="T55" fmla="*/ 26 h 48"/>
                <a:gd name="T56" fmla="*/ 56 w 234"/>
                <a:gd name="T57" fmla="*/ 32 h 48"/>
                <a:gd name="T58" fmla="*/ 42 w 234"/>
                <a:gd name="T59" fmla="*/ 18 h 48"/>
                <a:gd name="T60" fmla="*/ 26 w 234"/>
                <a:gd name="T61" fmla="*/ 32 h 48"/>
                <a:gd name="T62" fmla="*/ 0 w 234"/>
                <a:gd name="T63" fmla="*/ 14 h 48"/>
                <a:gd name="T64" fmla="*/ 28 w 234"/>
                <a:gd name="T65" fmla="*/ 30 h 48"/>
                <a:gd name="T66" fmla="*/ 54 w 234"/>
                <a:gd name="T67" fmla="*/ 20 h 48"/>
                <a:gd name="T68" fmla="*/ 74 w 234"/>
                <a:gd name="T69" fmla="*/ 36 h 48"/>
                <a:gd name="T70" fmla="*/ 80 w 234"/>
                <a:gd name="T71" fmla="*/ 22 h 48"/>
                <a:gd name="T72" fmla="*/ 84 w 234"/>
                <a:gd name="T73" fmla="*/ 38 h 48"/>
                <a:gd name="T74" fmla="*/ 96 w 234"/>
                <a:gd name="T75" fmla="*/ 24 h 48"/>
                <a:gd name="T76" fmla="*/ 104 w 234"/>
                <a:gd name="T77" fmla="*/ 38 h 48"/>
                <a:gd name="T78" fmla="*/ 120 w 234"/>
                <a:gd name="T79" fmla="*/ 44 h 48"/>
                <a:gd name="T80" fmla="*/ 132 w 234"/>
                <a:gd name="T81" fmla="*/ 38 h 48"/>
                <a:gd name="T82" fmla="*/ 146 w 234"/>
                <a:gd name="T83" fmla="*/ 30 h 48"/>
                <a:gd name="T84" fmla="*/ 154 w 234"/>
                <a:gd name="T85" fmla="*/ 40 h 48"/>
                <a:gd name="T86" fmla="*/ 170 w 234"/>
                <a:gd name="T87" fmla="*/ 32 h 48"/>
                <a:gd name="T88" fmla="*/ 176 w 234"/>
                <a:gd name="T89" fmla="*/ 42 h 48"/>
                <a:gd name="T90" fmla="*/ 192 w 234"/>
                <a:gd name="T91" fmla="*/ 38 h 48"/>
                <a:gd name="T92" fmla="*/ 210 w 234"/>
                <a:gd name="T93" fmla="*/ 32 h 48"/>
                <a:gd name="T94" fmla="*/ 218 w 234"/>
                <a:gd name="T95" fmla="*/ 46 h 48"/>
                <a:gd name="T96" fmla="*/ 226 w 234"/>
                <a:gd name="T97" fmla="*/ 28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48"/>
                <a:gd name="T149" fmla="*/ 234 w 234"/>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48">
                  <a:moveTo>
                    <a:pt x="0" y="32"/>
                  </a:moveTo>
                  <a:lnTo>
                    <a:pt x="24" y="14"/>
                  </a:lnTo>
                  <a:lnTo>
                    <a:pt x="38" y="30"/>
                  </a:lnTo>
                  <a:lnTo>
                    <a:pt x="52" y="22"/>
                  </a:lnTo>
                  <a:lnTo>
                    <a:pt x="66" y="34"/>
                  </a:lnTo>
                  <a:lnTo>
                    <a:pt x="92" y="18"/>
                  </a:lnTo>
                  <a:lnTo>
                    <a:pt x="116" y="40"/>
                  </a:lnTo>
                  <a:lnTo>
                    <a:pt x="128" y="0"/>
                  </a:lnTo>
                  <a:lnTo>
                    <a:pt x="130" y="36"/>
                  </a:lnTo>
                  <a:lnTo>
                    <a:pt x="144" y="26"/>
                  </a:lnTo>
                  <a:lnTo>
                    <a:pt x="156" y="38"/>
                  </a:lnTo>
                  <a:lnTo>
                    <a:pt x="168" y="26"/>
                  </a:lnTo>
                  <a:lnTo>
                    <a:pt x="192" y="42"/>
                  </a:lnTo>
                  <a:lnTo>
                    <a:pt x="200" y="26"/>
                  </a:lnTo>
                  <a:lnTo>
                    <a:pt x="216" y="38"/>
                  </a:lnTo>
                  <a:lnTo>
                    <a:pt x="234" y="22"/>
                  </a:lnTo>
                  <a:lnTo>
                    <a:pt x="232" y="36"/>
                  </a:lnTo>
                  <a:lnTo>
                    <a:pt x="216" y="30"/>
                  </a:lnTo>
                  <a:lnTo>
                    <a:pt x="206" y="42"/>
                  </a:lnTo>
                  <a:lnTo>
                    <a:pt x="194" y="34"/>
                  </a:lnTo>
                  <a:lnTo>
                    <a:pt x="174" y="36"/>
                  </a:lnTo>
                  <a:lnTo>
                    <a:pt x="152" y="22"/>
                  </a:lnTo>
                  <a:lnTo>
                    <a:pt x="140" y="34"/>
                  </a:lnTo>
                  <a:lnTo>
                    <a:pt x="112" y="26"/>
                  </a:lnTo>
                  <a:lnTo>
                    <a:pt x="104" y="48"/>
                  </a:lnTo>
                  <a:lnTo>
                    <a:pt x="100" y="26"/>
                  </a:lnTo>
                  <a:lnTo>
                    <a:pt x="82" y="34"/>
                  </a:lnTo>
                  <a:lnTo>
                    <a:pt x="66" y="26"/>
                  </a:lnTo>
                  <a:lnTo>
                    <a:pt x="56" y="32"/>
                  </a:lnTo>
                  <a:lnTo>
                    <a:pt x="42" y="18"/>
                  </a:lnTo>
                  <a:lnTo>
                    <a:pt x="26" y="32"/>
                  </a:lnTo>
                  <a:lnTo>
                    <a:pt x="0" y="14"/>
                  </a:lnTo>
                  <a:lnTo>
                    <a:pt x="28" y="30"/>
                  </a:lnTo>
                  <a:lnTo>
                    <a:pt x="54" y="20"/>
                  </a:lnTo>
                  <a:lnTo>
                    <a:pt x="74" y="36"/>
                  </a:lnTo>
                  <a:lnTo>
                    <a:pt x="80" y="22"/>
                  </a:lnTo>
                  <a:lnTo>
                    <a:pt x="84" y="38"/>
                  </a:lnTo>
                  <a:lnTo>
                    <a:pt x="96" y="24"/>
                  </a:lnTo>
                  <a:lnTo>
                    <a:pt x="104" y="38"/>
                  </a:lnTo>
                  <a:lnTo>
                    <a:pt x="120" y="44"/>
                  </a:lnTo>
                  <a:lnTo>
                    <a:pt x="132" y="38"/>
                  </a:lnTo>
                  <a:lnTo>
                    <a:pt x="146" y="30"/>
                  </a:lnTo>
                  <a:lnTo>
                    <a:pt x="154" y="40"/>
                  </a:lnTo>
                  <a:lnTo>
                    <a:pt x="170" y="32"/>
                  </a:lnTo>
                  <a:lnTo>
                    <a:pt x="176" y="42"/>
                  </a:lnTo>
                  <a:lnTo>
                    <a:pt x="192" y="38"/>
                  </a:lnTo>
                  <a:lnTo>
                    <a:pt x="210" y="32"/>
                  </a:lnTo>
                  <a:lnTo>
                    <a:pt x="218" y="46"/>
                  </a:lnTo>
                  <a:lnTo>
                    <a:pt x="226" y="28"/>
                  </a:lnTo>
                </a:path>
              </a:pathLst>
            </a:custGeom>
            <a:noFill/>
            <a:ln w="9525">
              <a:solidFill>
                <a:srgbClr val="FF0000"/>
              </a:solidFill>
              <a:round/>
              <a:headEnd/>
              <a:tailEnd/>
            </a:ln>
          </p:spPr>
          <p:txBody>
            <a:bodyPr/>
            <a:lstStyle/>
            <a:p>
              <a:endParaRPr lang="en-GB" dirty="0"/>
            </a:p>
          </p:txBody>
        </p:sp>
        <p:sp>
          <p:nvSpPr>
            <p:cNvPr id="10453" name="Freeform 310"/>
            <p:cNvSpPr>
              <a:spLocks/>
            </p:cNvSpPr>
            <p:nvPr/>
          </p:nvSpPr>
          <p:spPr bwMode="auto">
            <a:xfrm>
              <a:off x="3994" y="704"/>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10454" name="Line 311"/>
            <p:cNvSpPr>
              <a:spLocks noChangeShapeType="1"/>
            </p:cNvSpPr>
            <p:nvPr/>
          </p:nvSpPr>
          <p:spPr bwMode="auto">
            <a:xfrm flipV="1">
              <a:off x="3561" y="594"/>
              <a:ext cx="8" cy="145"/>
            </a:xfrm>
            <a:prstGeom prst="line">
              <a:avLst/>
            </a:prstGeom>
            <a:noFill/>
            <a:ln w="9525">
              <a:solidFill>
                <a:srgbClr val="FF0000"/>
              </a:solidFill>
              <a:round/>
              <a:headEnd/>
              <a:tailEnd/>
            </a:ln>
          </p:spPr>
          <p:txBody>
            <a:bodyPr/>
            <a:lstStyle/>
            <a:p>
              <a:endParaRPr lang="en-US" dirty="0"/>
            </a:p>
          </p:txBody>
        </p:sp>
        <p:sp>
          <p:nvSpPr>
            <p:cNvPr id="10455" name="Line 312"/>
            <p:cNvSpPr>
              <a:spLocks noChangeShapeType="1"/>
            </p:cNvSpPr>
            <p:nvPr/>
          </p:nvSpPr>
          <p:spPr bwMode="auto">
            <a:xfrm>
              <a:off x="3986" y="621"/>
              <a:ext cx="9" cy="99"/>
            </a:xfrm>
            <a:prstGeom prst="line">
              <a:avLst/>
            </a:prstGeom>
            <a:noFill/>
            <a:ln w="9525">
              <a:solidFill>
                <a:srgbClr val="FF0000"/>
              </a:solidFill>
              <a:round/>
              <a:headEnd/>
              <a:tailEnd/>
            </a:ln>
          </p:spPr>
          <p:txBody>
            <a:bodyPr/>
            <a:lstStyle/>
            <a:p>
              <a:endParaRPr lang="en-US" dirty="0"/>
            </a:p>
          </p:txBody>
        </p:sp>
        <p:grpSp>
          <p:nvGrpSpPr>
            <p:cNvPr id="16" name="Group 313"/>
            <p:cNvGrpSpPr>
              <a:grpSpLocks/>
            </p:cNvGrpSpPr>
            <p:nvPr/>
          </p:nvGrpSpPr>
          <p:grpSpPr bwMode="auto">
            <a:xfrm>
              <a:off x="3567" y="594"/>
              <a:ext cx="419" cy="33"/>
              <a:chOff x="3582" y="632"/>
              <a:chExt cx="419" cy="33"/>
            </a:xfrm>
          </p:grpSpPr>
          <p:sp>
            <p:nvSpPr>
              <p:cNvPr id="10457" name="Freeform 314"/>
              <p:cNvSpPr>
                <a:spLocks/>
              </p:cNvSpPr>
              <p:nvPr/>
            </p:nvSpPr>
            <p:spPr bwMode="auto">
              <a:xfrm>
                <a:off x="3582" y="632"/>
                <a:ext cx="276" cy="27"/>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10458" name="Freeform 315"/>
              <p:cNvSpPr>
                <a:spLocks/>
              </p:cNvSpPr>
              <p:nvPr/>
            </p:nvSpPr>
            <p:spPr bwMode="auto">
              <a:xfrm>
                <a:off x="3849" y="632"/>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grpSp>
      </p:grpSp>
      <p:grpSp>
        <p:nvGrpSpPr>
          <p:cNvPr id="17" name="Group 316"/>
          <p:cNvGrpSpPr>
            <a:grpSpLocks/>
          </p:cNvGrpSpPr>
          <p:nvPr/>
        </p:nvGrpSpPr>
        <p:grpSpPr bwMode="auto">
          <a:xfrm>
            <a:off x="1414463" y="2233613"/>
            <a:ext cx="1295400" cy="344487"/>
            <a:chOff x="3419" y="1380"/>
            <a:chExt cx="801" cy="217"/>
          </a:xfrm>
        </p:grpSpPr>
        <p:sp>
          <p:nvSpPr>
            <p:cNvPr id="10445" name="Freeform 317"/>
            <p:cNvSpPr>
              <a:spLocks/>
            </p:cNvSpPr>
            <p:nvPr/>
          </p:nvSpPr>
          <p:spPr bwMode="auto">
            <a:xfrm rot="-285818">
              <a:off x="3419" y="1549"/>
              <a:ext cx="212" cy="48"/>
            </a:xfrm>
            <a:custGeom>
              <a:avLst/>
              <a:gdLst>
                <a:gd name="T0" fmla="*/ 0 w 234"/>
                <a:gd name="T1" fmla="*/ 32 h 48"/>
                <a:gd name="T2" fmla="*/ 24 w 234"/>
                <a:gd name="T3" fmla="*/ 14 h 48"/>
                <a:gd name="T4" fmla="*/ 38 w 234"/>
                <a:gd name="T5" fmla="*/ 30 h 48"/>
                <a:gd name="T6" fmla="*/ 52 w 234"/>
                <a:gd name="T7" fmla="*/ 22 h 48"/>
                <a:gd name="T8" fmla="*/ 66 w 234"/>
                <a:gd name="T9" fmla="*/ 34 h 48"/>
                <a:gd name="T10" fmla="*/ 92 w 234"/>
                <a:gd name="T11" fmla="*/ 18 h 48"/>
                <a:gd name="T12" fmla="*/ 116 w 234"/>
                <a:gd name="T13" fmla="*/ 40 h 48"/>
                <a:gd name="T14" fmla="*/ 128 w 234"/>
                <a:gd name="T15" fmla="*/ 0 h 48"/>
                <a:gd name="T16" fmla="*/ 130 w 234"/>
                <a:gd name="T17" fmla="*/ 36 h 48"/>
                <a:gd name="T18" fmla="*/ 144 w 234"/>
                <a:gd name="T19" fmla="*/ 26 h 48"/>
                <a:gd name="T20" fmla="*/ 156 w 234"/>
                <a:gd name="T21" fmla="*/ 38 h 48"/>
                <a:gd name="T22" fmla="*/ 168 w 234"/>
                <a:gd name="T23" fmla="*/ 26 h 48"/>
                <a:gd name="T24" fmla="*/ 192 w 234"/>
                <a:gd name="T25" fmla="*/ 42 h 48"/>
                <a:gd name="T26" fmla="*/ 200 w 234"/>
                <a:gd name="T27" fmla="*/ 26 h 48"/>
                <a:gd name="T28" fmla="*/ 216 w 234"/>
                <a:gd name="T29" fmla="*/ 38 h 48"/>
                <a:gd name="T30" fmla="*/ 234 w 234"/>
                <a:gd name="T31" fmla="*/ 22 h 48"/>
                <a:gd name="T32" fmla="*/ 232 w 234"/>
                <a:gd name="T33" fmla="*/ 36 h 48"/>
                <a:gd name="T34" fmla="*/ 216 w 234"/>
                <a:gd name="T35" fmla="*/ 30 h 48"/>
                <a:gd name="T36" fmla="*/ 206 w 234"/>
                <a:gd name="T37" fmla="*/ 42 h 48"/>
                <a:gd name="T38" fmla="*/ 194 w 234"/>
                <a:gd name="T39" fmla="*/ 34 h 48"/>
                <a:gd name="T40" fmla="*/ 174 w 234"/>
                <a:gd name="T41" fmla="*/ 36 h 48"/>
                <a:gd name="T42" fmla="*/ 152 w 234"/>
                <a:gd name="T43" fmla="*/ 22 h 48"/>
                <a:gd name="T44" fmla="*/ 140 w 234"/>
                <a:gd name="T45" fmla="*/ 34 h 48"/>
                <a:gd name="T46" fmla="*/ 112 w 234"/>
                <a:gd name="T47" fmla="*/ 26 h 48"/>
                <a:gd name="T48" fmla="*/ 104 w 234"/>
                <a:gd name="T49" fmla="*/ 48 h 48"/>
                <a:gd name="T50" fmla="*/ 100 w 234"/>
                <a:gd name="T51" fmla="*/ 26 h 48"/>
                <a:gd name="T52" fmla="*/ 82 w 234"/>
                <a:gd name="T53" fmla="*/ 34 h 48"/>
                <a:gd name="T54" fmla="*/ 66 w 234"/>
                <a:gd name="T55" fmla="*/ 26 h 48"/>
                <a:gd name="T56" fmla="*/ 56 w 234"/>
                <a:gd name="T57" fmla="*/ 32 h 48"/>
                <a:gd name="T58" fmla="*/ 42 w 234"/>
                <a:gd name="T59" fmla="*/ 18 h 48"/>
                <a:gd name="T60" fmla="*/ 26 w 234"/>
                <a:gd name="T61" fmla="*/ 32 h 48"/>
                <a:gd name="T62" fmla="*/ 0 w 234"/>
                <a:gd name="T63" fmla="*/ 14 h 48"/>
                <a:gd name="T64" fmla="*/ 28 w 234"/>
                <a:gd name="T65" fmla="*/ 30 h 48"/>
                <a:gd name="T66" fmla="*/ 54 w 234"/>
                <a:gd name="T67" fmla="*/ 20 h 48"/>
                <a:gd name="T68" fmla="*/ 74 w 234"/>
                <a:gd name="T69" fmla="*/ 36 h 48"/>
                <a:gd name="T70" fmla="*/ 80 w 234"/>
                <a:gd name="T71" fmla="*/ 22 h 48"/>
                <a:gd name="T72" fmla="*/ 84 w 234"/>
                <a:gd name="T73" fmla="*/ 38 h 48"/>
                <a:gd name="T74" fmla="*/ 96 w 234"/>
                <a:gd name="T75" fmla="*/ 24 h 48"/>
                <a:gd name="T76" fmla="*/ 104 w 234"/>
                <a:gd name="T77" fmla="*/ 38 h 48"/>
                <a:gd name="T78" fmla="*/ 120 w 234"/>
                <a:gd name="T79" fmla="*/ 44 h 48"/>
                <a:gd name="T80" fmla="*/ 132 w 234"/>
                <a:gd name="T81" fmla="*/ 38 h 48"/>
                <a:gd name="T82" fmla="*/ 146 w 234"/>
                <a:gd name="T83" fmla="*/ 30 h 48"/>
                <a:gd name="T84" fmla="*/ 154 w 234"/>
                <a:gd name="T85" fmla="*/ 40 h 48"/>
                <a:gd name="T86" fmla="*/ 170 w 234"/>
                <a:gd name="T87" fmla="*/ 32 h 48"/>
                <a:gd name="T88" fmla="*/ 176 w 234"/>
                <a:gd name="T89" fmla="*/ 42 h 48"/>
                <a:gd name="T90" fmla="*/ 192 w 234"/>
                <a:gd name="T91" fmla="*/ 38 h 48"/>
                <a:gd name="T92" fmla="*/ 210 w 234"/>
                <a:gd name="T93" fmla="*/ 32 h 48"/>
                <a:gd name="T94" fmla="*/ 218 w 234"/>
                <a:gd name="T95" fmla="*/ 46 h 48"/>
                <a:gd name="T96" fmla="*/ 226 w 234"/>
                <a:gd name="T97" fmla="*/ 28 h 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
                <a:gd name="T148" fmla="*/ 0 h 48"/>
                <a:gd name="T149" fmla="*/ 234 w 234"/>
                <a:gd name="T150" fmla="*/ 48 h 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 h="48">
                  <a:moveTo>
                    <a:pt x="0" y="32"/>
                  </a:moveTo>
                  <a:lnTo>
                    <a:pt x="24" y="14"/>
                  </a:lnTo>
                  <a:lnTo>
                    <a:pt x="38" y="30"/>
                  </a:lnTo>
                  <a:lnTo>
                    <a:pt x="52" y="22"/>
                  </a:lnTo>
                  <a:lnTo>
                    <a:pt x="66" y="34"/>
                  </a:lnTo>
                  <a:lnTo>
                    <a:pt x="92" y="18"/>
                  </a:lnTo>
                  <a:lnTo>
                    <a:pt x="116" y="40"/>
                  </a:lnTo>
                  <a:lnTo>
                    <a:pt x="128" y="0"/>
                  </a:lnTo>
                  <a:lnTo>
                    <a:pt x="130" y="36"/>
                  </a:lnTo>
                  <a:lnTo>
                    <a:pt x="144" y="26"/>
                  </a:lnTo>
                  <a:lnTo>
                    <a:pt x="156" y="38"/>
                  </a:lnTo>
                  <a:lnTo>
                    <a:pt x="168" y="26"/>
                  </a:lnTo>
                  <a:lnTo>
                    <a:pt x="192" y="42"/>
                  </a:lnTo>
                  <a:lnTo>
                    <a:pt x="200" y="26"/>
                  </a:lnTo>
                  <a:lnTo>
                    <a:pt x="216" y="38"/>
                  </a:lnTo>
                  <a:lnTo>
                    <a:pt x="234" y="22"/>
                  </a:lnTo>
                  <a:lnTo>
                    <a:pt x="232" y="36"/>
                  </a:lnTo>
                  <a:lnTo>
                    <a:pt x="216" y="30"/>
                  </a:lnTo>
                  <a:lnTo>
                    <a:pt x="206" y="42"/>
                  </a:lnTo>
                  <a:lnTo>
                    <a:pt x="194" y="34"/>
                  </a:lnTo>
                  <a:lnTo>
                    <a:pt x="174" y="36"/>
                  </a:lnTo>
                  <a:lnTo>
                    <a:pt x="152" y="22"/>
                  </a:lnTo>
                  <a:lnTo>
                    <a:pt x="140" y="34"/>
                  </a:lnTo>
                  <a:lnTo>
                    <a:pt x="112" y="26"/>
                  </a:lnTo>
                  <a:lnTo>
                    <a:pt x="104" y="48"/>
                  </a:lnTo>
                  <a:lnTo>
                    <a:pt x="100" y="26"/>
                  </a:lnTo>
                  <a:lnTo>
                    <a:pt x="82" y="34"/>
                  </a:lnTo>
                  <a:lnTo>
                    <a:pt x="66" y="26"/>
                  </a:lnTo>
                  <a:lnTo>
                    <a:pt x="56" y="32"/>
                  </a:lnTo>
                  <a:lnTo>
                    <a:pt x="42" y="18"/>
                  </a:lnTo>
                  <a:lnTo>
                    <a:pt x="26" y="32"/>
                  </a:lnTo>
                  <a:lnTo>
                    <a:pt x="0" y="14"/>
                  </a:lnTo>
                  <a:lnTo>
                    <a:pt x="28" y="30"/>
                  </a:lnTo>
                  <a:lnTo>
                    <a:pt x="54" y="20"/>
                  </a:lnTo>
                  <a:lnTo>
                    <a:pt x="74" y="36"/>
                  </a:lnTo>
                  <a:lnTo>
                    <a:pt x="80" y="22"/>
                  </a:lnTo>
                  <a:lnTo>
                    <a:pt x="84" y="38"/>
                  </a:lnTo>
                  <a:lnTo>
                    <a:pt x="96" y="24"/>
                  </a:lnTo>
                  <a:lnTo>
                    <a:pt x="104" y="38"/>
                  </a:lnTo>
                  <a:lnTo>
                    <a:pt x="120" y="44"/>
                  </a:lnTo>
                  <a:lnTo>
                    <a:pt x="132" y="38"/>
                  </a:lnTo>
                  <a:lnTo>
                    <a:pt x="146" y="30"/>
                  </a:lnTo>
                  <a:lnTo>
                    <a:pt x="154" y="40"/>
                  </a:lnTo>
                  <a:lnTo>
                    <a:pt x="170" y="32"/>
                  </a:lnTo>
                  <a:lnTo>
                    <a:pt x="176" y="42"/>
                  </a:lnTo>
                  <a:lnTo>
                    <a:pt x="192" y="38"/>
                  </a:lnTo>
                  <a:lnTo>
                    <a:pt x="210" y="32"/>
                  </a:lnTo>
                  <a:lnTo>
                    <a:pt x="218" y="46"/>
                  </a:lnTo>
                  <a:lnTo>
                    <a:pt x="226" y="28"/>
                  </a:lnTo>
                </a:path>
              </a:pathLst>
            </a:custGeom>
            <a:noFill/>
            <a:ln w="9525">
              <a:solidFill>
                <a:srgbClr val="FF0000"/>
              </a:solidFill>
              <a:round/>
              <a:headEnd/>
              <a:tailEnd/>
            </a:ln>
          </p:spPr>
          <p:txBody>
            <a:bodyPr/>
            <a:lstStyle/>
            <a:p>
              <a:endParaRPr lang="en-GB" dirty="0"/>
            </a:p>
          </p:txBody>
        </p:sp>
        <p:sp>
          <p:nvSpPr>
            <p:cNvPr id="10446" name="Freeform 318"/>
            <p:cNvSpPr>
              <a:spLocks/>
            </p:cNvSpPr>
            <p:nvPr/>
          </p:nvSpPr>
          <p:spPr bwMode="auto">
            <a:xfrm>
              <a:off x="4068" y="1547"/>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10447" name="Line 319"/>
            <p:cNvSpPr>
              <a:spLocks noChangeShapeType="1"/>
            </p:cNvSpPr>
            <p:nvPr/>
          </p:nvSpPr>
          <p:spPr bwMode="auto">
            <a:xfrm flipV="1">
              <a:off x="3635" y="1401"/>
              <a:ext cx="8" cy="181"/>
            </a:xfrm>
            <a:prstGeom prst="line">
              <a:avLst/>
            </a:prstGeom>
            <a:noFill/>
            <a:ln w="9525">
              <a:solidFill>
                <a:srgbClr val="FF0000"/>
              </a:solidFill>
              <a:round/>
              <a:headEnd/>
              <a:tailEnd/>
            </a:ln>
          </p:spPr>
          <p:txBody>
            <a:bodyPr/>
            <a:lstStyle/>
            <a:p>
              <a:endParaRPr lang="en-US" dirty="0"/>
            </a:p>
          </p:txBody>
        </p:sp>
        <p:sp>
          <p:nvSpPr>
            <p:cNvPr id="10448" name="Line 320"/>
            <p:cNvSpPr>
              <a:spLocks noChangeShapeType="1"/>
            </p:cNvSpPr>
            <p:nvPr/>
          </p:nvSpPr>
          <p:spPr bwMode="auto">
            <a:xfrm>
              <a:off x="4058" y="1406"/>
              <a:ext cx="11" cy="157"/>
            </a:xfrm>
            <a:prstGeom prst="line">
              <a:avLst/>
            </a:prstGeom>
            <a:noFill/>
            <a:ln w="9525">
              <a:solidFill>
                <a:srgbClr val="FF0000"/>
              </a:solidFill>
              <a:round/>
              <a:headEnd/>
              <a:tailEnd/>
            </a:ln>
          </p:spPr>
          <p:txBody>
            <a:bodyPr/>
            <a:lstStyle/>
            <a:p>
              <a:endParaRPr lang="en-US" dirty="0"/>
            </a:p>
          </p:txBody>
        </p:sp>
        <p:grpSp>
          <p:nvGrpSpPr>
            <p:cNvPr id="18" name="Group 321"/>
            <p:cNvGrpSpPr>
              <a:grpSpLocks/>
            </p:cNvGrpSpPr>
            <p:nvPr/>
          </p:nvGrpSpPr>
          <p:grpSpPr bwMode="auto">
            <a:xfrm>
              <a:off x="3639" y="1380"/>
              <a:ext cx="419" cy="33"/>
              <a:chOff x="3582" y="632"/>
              <a:chExt cx="419" cy="33"/>
            </a:xfrm>
          </p:grpSpPr>
          <p:sp>
            <p:nvSpPr>
              <p:cNvPr id="10450" name="Freeform 322"/>
              <p:cNvSpPr>
                <a:spLocks/>
              </p:cNvSpPr>
              <p:nvPr/>
            </p:nvSpPr>
            <p:spPr bwMode="auto">
              <a:xfrm>
                <a:off x="3582" y="632"/>
                <a:ext cx="276" cy="27"/>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sp>
            <p:nvSpPr>
              <p:cNvPr id="10451" name="Freeform 323"/>
              <p:cNvSpPr>
                <a:spLocks/>
              </p:cNvSpPr>
              <p:nvPr/>
            </p:nvSpPr>
            <p:spPr bwMode="auto">
              <a:xfrm>
                <a:off x="3849" y="632"/>
                <a:ext cx="152" cy="33"/>
              </a:xfrm>
              <a:custGeom>
                <a:avLst/>
                <a:gdLst>
                  <a:gd name="T0" fmla="*/ 2 w 248"/>
                  <a:gd name="T1" fmla="*/ 0 h 26"/>
                  <a:gd name="T2" fmla="*/ 20 w 248"/>
                  <a:gd name="T3" fmla="*/ 22 h 26"/>
                  <a:gd name="T4" fmla="*/ 40 w 248"/>
                  <a:gd name="T5" fmla="*/ 10 h 26"/>
                  <a:gd name="T6" fmla="*/ 74 w 248"/>
                  <a:gd name="T7" fmla="*/ 22 h 26"/>
                  <a:gd name="T8" fmla="*/ 92 w 248"/>
                  <a:gd name="T9" fmla="*/ 8 h 26"/>
                  <a:gd name="T10" fmla="*/ 126 w 248"/>
                  <a:gd name="T11" fmla="*/ 22 h 26"/>
                  <a:gd name="T12" fmla="*/ 138 w 248"/>
                  <a:gd name="T13" fmla="*/ 6 h 26"/>
                  <a:gd name="T14" fmla="*/ 172 w 248"/>
                  <a:gd name="T15" fmla="*/ 22 h 26"/>
                  <a:gd name="T16" fmla="*/ 182 w 248"/>
                  <a:gd name="T17" fmla="*/ 6 h 26"/>
                  <a:gd name="T18" fmla="*/ 200 w 248"/>
                  <a:gd name="T19" fmla="*/ 26 h 26"/>
                  <a:gd name="T20" fmla="*/ 222 w 248"/>
                  <a:gd name="T21" fmla="*/ 10 h 26"/>
                  <a:gd name="T22" fmla="*/ 244 w 248"/>
                  <a:gd name="T23" fmla="*/ 12 h 26"/>
                  <a:gd name="T24" fmla="*/ 246 w 248"/>
                  <a:gd name="T25" fmla="*/ 24 h 26"/>
                  <a:gd name="T26" fmla="*/ 226 w 248"/>
                  <a:gd name="T27" fmla="*/ 20 h 26"/>
                  <a:gd name="T28" fmla="*/ 182 w 248"/>
                  <a:gd name="T29" fmla="*/ 16 h 26"/>
                  <a:gd name="T30" fmla="*/ 142 w 248"/>
                  <a:gd name="T31" fmla="*/ 22 h 26"/>
                  <a:gd name="T32" fmla="*/ 114 w 248"/>
                  <a:gd name="T33" fmla="*/ 12 h 26"/>
                  <a:gd name="T34" fmla="*/ 94 w 248"/>
                  <a:gd name="T35" fmla="*/ 16 h 26"/>
                  <a:gd name="T36" fmla="*/ 64 w 248"/>
                  <a:gd name="T37" fmla="*/ 12 h 26"/>
                  <a:gd name="T38" fmla="*/ 36 w 248"/>
                  <a:gd name="T39" fmla="*/ 20 h 26"/>
                  <a:gd name="T40" fmla="*/ 12 w 248"/>
                  <a:gd name="T41" fmla="*/ 8 h 26"/>
                  <a:gd name="T42" fmla="*/ 0 w 248"/>
                  <a:gd name="T43" fmla="*/ 14 h 26"/>
                  <a:gd name="T44" fmla="*/ 30 w 248"/>
                  <a:gd name="T45" fmla="*/ 24 h 26"/>
                  <a:gd name="T46" fmla="*/ 64 w 248"/>
                  <a:gd name="T47" fmla="*/ 10 h 26"/>
                  <a:gd name="T48" fmla="*/ 88 w 248"/>
                  <a:gd name="T49" fmla="*/ 24 h 26"/>
                  <a:gd name="T50" fmla="*/ 116 w 248"/>
                  <a:gd name="T51" fmla="*/ 6 h 26"/>
                  <a:gd name="T52" fmla="*/ 150 w 248"/>
                  <a:gd name="T53" fmla="*/ 20 h 26"/>
                  <a:gd name="T54" fmla="*/ 160 w 248"/>
                  <a:gd name="T55" fmla="*/ 4 h 26"/>
                  <a:gd name="T56" fmla="*/ 188 w 248"/>
                  <a:gd name="T57" fmla="*/ 26 h 26"/>
                  <a:gd name="T58" fmla="*/ 206 w 248"/>
                  <a:gd name="T59" fmla="*/ 10 h 26"/>
                  <a:gd name="T60" fmla="*/ 218 w 248"/>
                  <a:gd name="T61" fmla="*/ 20 h 26"/>
                  <a:gd name="T62" fmla="*/ 236 w 248"/>
                  <a:gd name="T63" fmla="*/ 8 h 26"/>
                  <a:gd name="T64" fmla="*/ 248 w 248"/>
                  <a:gd name="T65" fmla="*/ 18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26"/>
                  <a:gd name="T101" fmla="*/ 248 w 248"/>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26">
                    <a:moveTo>
                      <a:pt x="2" y="0"/>
                    </a:moveTo>
                    <a:lnTo>
                      <a:pt x="20" y="22"/>
                    </a:lnTo>
                    <a:lnTo>
                      <a:pt x="40" y="10"/>
                    </a:lnTo>
                    <a:lnTo>
                      <a:pt x="74" y="22"/>
                    </a:lnTo>
                    <a:lnTo>
                      <a:pt x="92" y="8"/>
                    </a:lnTo>
                    <a:lnTo>
                      <a:pt x="126" y="22"/>
                    </a:lnTo>
                    <a:lnTo>
                      <a:pt x="138" y="6"/>
                    </a:lnTo>
                    <a:lnTo>
                      <a:pt x="172" y="22"/>
                    </a:lnTo>
                    <a:lnTo>
                      <a:pt x="182" y="6"/>
                    </a:lnTo>
                    <a:lnTo>
                      <a:pt x="200" y="26"/>
                    </a:lnTo>
                    <a:lnTo>
                      <a:pt x="222" y="10"/>
                    </a:lnTo>
                    <a:lnTo>
                      <a:pt x="244" y="12"/>
                    </a:lnTo>
                    <a:lnTo>
                      <a:pt x="246" y="24"/>
                    </a:lnTo>
                    <a:lnTo>
                      <a:pt x="226" y="20"/>
                    </a:lnTo>
                    <a:lnTo>
                      <a:pt x="182" y="16"/>
                    </a:lnTo>
                    <a:lnTo>
                      <a:pt x="142" y="22"/>
                    </a:lnTo>
                    <a:lnTo>
                      <a:pt x="114" y="12"/>
                    </a:lnTo>
                    <a:lnTo>
                      <a:pt x="94" y="16"/>
                    </a:lnTo>
                    <a:lnTo>
                      <a:pt x="64" y="12"/>
                    </a:lnTo>
                    <a:lnTo>
                      <a:pt x="36" y="20"/>
                    </a:lnTo>
                    <a:lnTo>
                      <a:pt x="12" y="8"/>
                    </a:lnTo>
                    <a:lnTo>
                      <a:pt x="0" y="14"/>
                    </a:lnTo>
                    <a:lnTo>
                      <a:pt x="30" y="24"/>
                    </a:lnTo>
                    <a:lnTo>
                      <a:pt x="64" y="10"/>
                    </a:lnTo>
                    <a:lnTo>
                      <a:pt x="88" y="24"/>
                    </a:lnTo>
                    <a:lnTo>
                      <a:pt x="116" y="6"/>
                    </a:lnTo>
                    <a:lnTo>
                      <a:pt x="150" y="20"/>
                    </a:lnTo>
                    <a:lnTo>
                      <a:pt x="160" y="4"/>
                    </a:lnTo>
                    <a:lnTo>
                      <a:pt x="188" y="26"/>
                    </a:lnTo>
                    <a:lnTo>
                      <a:pt x="206" y="10"/>
                    </a:lnTo>
                    <a:lnTo>
                      <a:pt x="218" y="20"/>
                    </a:lnTo>
                    <a:lnTo>
                      <a:pt x="236" y="8"/>
                    </a:lnTo>
                    <a:lnTo>
                      <a:pt x="248" y="18"/>
                    </a:lnTo>
                  </a:path>
                </a:pathLst>
              </a:custGeom>
              <a:noFill/>
              <a:ln w="9525">
                <a:solidFill>
                  <a:srgbClr val="FF0000"/>
                </a:solidFill>
                <a:round/>
                <a:headEnd/>
                <a:tailEnd/>
              </a:ln>
            </p:spPr>
            <p:txBody>
              <a:bodyPr/>
              <a:lstStyle/>
              <a:p>
                <a:endParaRPr lang="en-GB" dirty="0"/>
              </a:p>
            </p:txBody>
          </p:sp>
        </p:grpSp>
      </p:grpSp>
      <p:sp>
        <p:nvSpPr>
          <p:cNvPr id="1196356" name="Text Box 324"/>
          <p:cNvSpPr txBox="1">
            <a:spLocks noChangeArrowheads="1"/>
          </p:cNvSpPr>
          <p:nvPr/>
        </p:nvSpPr>
        <p:spPr bwMode="auto">
          <a:xfrm>
            <a:off x="3708400" y="4295775"/>
            <a:ext cx="466725" cy="304800"/>
          </a:xfrm>
          <a:prstGeom prst="rect">
            <a:avLst/>
          </a:prstGeom>
          <a:noFill/>
          <a:ln w="9525">
            <a:noFill/>
            <a:miter lim="800000"/>
            <a:headEnd/>
            <a:tailEnd/>
          </a:ln>
        </p:spPr>
        <p:txBody>
          <a:bodyPr wrap="none">
            <a:spAutoFit/>
          </a:bodyPr>
          <a:lstStyle/>
          <a:p>
            <a:r>
              <a:rPr lang="en-GB" sz="1400" dirty="0"/>
              <a:t>PN</a:t>
            </a:r>
            <a:r>
              <a:rPr lang="en-GB" sz="1400" baseline="-25000" dirty="0"/>
              <a:t>2</a:t>
            </a:r>
          </a:p>
        </p:txBody>
      </p:sp>
      <p:sp>
        <p:nvSpPr>
          <p:cNvPr id="1196357" name="Text Box 325"/>
          <p:cNvSpPr txBox="1">
            <a:spLocks noChangeArrowheads="1"/>
          </p:cNvSpPr>
          <p:nvPr/>
        </p:nvSpPr>
        <p:spPr bwMode="auto">
          <a:xfrm>
            <a:off x="2649538" y="4932363"/>
            <a:ext cx="466725" cy="304800"/>
          </a:xfrm>
          <a:prstGeom prst="rect">
            <a:avLst/>
          </a:prstGeom>
          <a:noFill/>
          <a:ln w="9525">
            <a:noFill/>
            <a:miter lim="800000"/>
            <a:headEnd/>
            <a:tailEnd/>
          </a:ln>
        </p:spPr>
        <p:txBody>
          <a:bodyPr wrap="none">
            <a:spAutoFit/>
          </a:bodyPr>
          <a:lstStyle/>
          <a:p>
            <a:r>
              <a:rPr lang="en-GB" sz="1400" dirty="0"/>
              <a:t>PN</a:t>
            </a:r>
            <a:r>
              <a:rPr lang="en-GB" sz="1400" baseline="-25000" dirty="0"/>
              <a:t>1</a:t>
            </a:r>
          </a:p>
        </p:txBody>
      </p:sp>
      <p:sp>
        <p:nvSpPr>
          <p:cNvPr id="1196358" name="Text Box 326"/>
          <p:cNvSpPr txBox="1">
            <a:spLocks noChangeArrowheads="1"/>
          </p:cNvSpPr>
          <p:nvPr/>
        </p:nvSpPr>
        <p:spPr bwMode="auto">
          <a:xfrm>
            <a:off x="7210425" y="3730625"/>
            <a:ext cx="466725" cy="304800"/>
          </a:xfrm>
          <a:prstGeom prst="rect">
            <a:avLst/>
          </a:prstGeom>
          <a:noFill/>
          <a:ln w="9525">
            <a:noFill/>
            <a:miter lim="800000"/>
            <a:headEnd/>
            <a:tailEnd/>
          </a:ln>
        </p:spPr>
        <p:txBody>
          <a:bodyPr wrap="none">
            <a:spAutoFit/>
          </a:bodyPr>
          <a:lstStyle/>
          <a:p>
            <a:r>
              <a:rPr lang="en-GB" sz="1400" dirty="0"/>
              <a:t>PN</a:t>
            </a:r>
            <a:r>
              <a:rPr lang="en-GB" sz="1400" baseline="-25000" dirty="0"/>
              <a:t>4</a:t>
            </a:r>
          </a:p>
        </p:txBody>
      </p:sp>
      <p:sp>
        <p:nvSpPr>
          <p:cNvPr id="1196359" name="Text Box 327"/>
          <p:cNvSpPr txBox="1">
            <a:spLocks noChangeArrowheads="1"/>
          </p:cNvSpPr>
          <p:nvPr/>
        </p:nvSpPr>
        <p:spPr bwMode="auto">
          <a:xfrm>
            <a:off x="6475413" y="4833938"/>
            <a:ext cx="466725" cy="304800"/>
          </a:xfrm>
          <a:prstGeom prst="rect">
            <a:avLst/>
          </a:prstGeom>
          <a:noFill/>
          <a:ln w="9525">
            <a:noFill/>
            <a:miter lim="800000"/>
            <a:headEnd/>
            <a:tailEnd/>
          </a:ln>
        </p:spPr>
        <p:txBody>
          <a:bodyPr wrap="none">
            <a:spAutoFit/>
          </a:bodyPr>
          <a:lstStyle/>
          <a:p>
            <a:r>
              <a:rPr lang="en-GB" sz="1400" dirty="0"/>
              <a:t>PN</a:t>
            </a:r>
            <a:r>
              <a:rPr lang="en-GB" sz="1400" baseline="-25000" dirty="0"/>
              <a:t>3</a:t>
            </a:r>
          </a:p>
        </p:txBody>
      </p:sp>
      <p:sp>
        <p:nvSpPr>
          <p:cNvPr id="1196360" name="Text Box 328"/>
          <p:cNvSpPr txBox="1">
            <a:spLocks noChangeArrowheads="1"/>
          </p:cNvSpPr>
          <p:nvPr/>
        </p:nvSpPr>
        <p:spPr bwMode="auto">
          <a:xfrm>
            <a:off x="6470650" y="5195888"/>
            <a:ext cx="501099" cy="523220"/>
          </a:xfrm>
          <a:prstGeom prst="rect">
            <a:avLst/>
          </a:prstGeom>
          <a:noFill/>
          <a:ln w="9525">
            <a:noFill/>
            <a:miter lim="800000"/>
            <a:headEnd/>
            <a:tailEnd/>
          </a:ln>
        </p:spPr>
        <p:txBody>
          <a:bodyPr wrap="none">
            <a:spAutoFit/>
          </a:bodyPr>
          <a:lstStyle/>
          <a:p>
            <a:r>
              <a:rPr lang="en-GB" sz="1400" b="1" dirty="0">
                <a:solidFill>
                  <a:srgbClr val="FF6633"/>
                </a:solidFill>
              </a:rPr>
              <a:t>DTO</a:t>
            </a:r>
          </a:p>
          <a:p>
            <a:r>
              <a:rPr lang="en-GB" sz="1400" b="1" dirty="0">
                <a:solidFill>
                  <a:srgbClr val="00CC00"/>
                </a:solidFill>
              </a:rPr>
              <a:t>DFO</a:t>
            </a:r>
          </a:p>
        </p:txBody>
      </p:sp>
      <p:sp>
        <p:nvSpPr>
          <p:cNvPr id="1196361" name="Text Box 329"/>
          <p:cNvSpPr txBox="1">
            <a:spLocks noChangeArrowheads="1"/>
          </p:cNvSpPr>
          <p:nvPr/>
        </p:nvSpPr>
        <p:spPr bwMode="auto">
          <a:xfrm>
            <a:off x="3621088" y="3429000"/>
            <a:ext cx="501099" cy="523220"/>
          </a:xfrm>
          <a:prstGeom prst="rect">
            <a:avLst/>
          </a:prstGeom>
          <a:noFill/>
          <a:ln w="9525">
            <a:noFill/>
            <a:miter lim="800000"/>
            <a:headEnd/>
            <a:tailEnd/>
          </a:ln>
        </p:spPr>
        <p:txBody>
          <a:bodyPr wrap="none">
            <a:spAutoFit/>
          </a:bodyPr>
          <a:lstStyle/>
          <a:p>
            <a:r>
              <a:rPr lang="en-GB" sz="1400" b="1" dirty="0">
                <a:solidFill>
                  <a:srgbClr val="FF6633"/>
                </a:solidFill>
              </a:rPr>
              <a:t>DTO</a:t>
            </a:r>
          </a:p>
          <a:p>
            <a:r>
              <a:rPr lang="en-GB" sz="1400" b="1" dirty="0">
                <a:solidFill>
                  <a:srgbClr val="00CC00"/>
                </a:solidFill>
              </a:rPr>
              <a:t>DFO</a:t>
            </a:r>
          </a:p>
        </p:txBody>
      </p:sp>
      <p:sp>
        <p:nvSpPr>
          <p:cNvPr id="1196362" name="Text Box 330"/>
          <p:cNvSpPr txBox="1">
            <a:spLocks noChangeArrowheads="1"/>
          </p:cNvSpPr>
          <p:nvPr/>
        </p:nvSpPr>
        <p:spPr bwMode="auto">
          <a:xfrm>
            <a:off x="3886200" y="4964113"/>
            <a:ext cx="501099" cy="523220"/>
          </a:xfrm>
          <a:prstGeom prst="rect">
            <a:avLst/>
          </a:prstGeom>
          <a:noFill/>
          <a:ln w="9525">
            <a:noFill/>
            <a:miter lim="800000"/>
            <a:headEnd/>
            <a:tailEnd/>
          </a:ln>
        </p:spPr>
        <p:txBody>
          <a:bodyPr wrap="none">
            <a:spAutoFit/>
          </a:bodyPr>
          <a:lstStyle/>
          <a:p>
            <a:r>
              <a:rPr lang="en-GB" sz="1400" b="1" dirty="0">
                <a:solidFill>
                  <a:srgbClr val="FF6633"/>
                </a:solidFill>
              </a:rPr>
              <a:t>DTO</a:t>
            </a:r>
          </a:p>
          <a:p>
            <a:r>
              <a:rPr lang="en-GB" sz="1400" b="1" dirty="0">
                <a:solidFill>
                  <a:srgbClr val="00CC00"/>
                </a:solidFill>
              </a:rPr>
              <a:t>DFO</a:t>
            </a:r>
          </a:p>
        </p:txBody>
      </p:sp>
      <p:sp>
        <p:nvSpPr>
          <p:cNvPr id="1196363" name="Text Box 331"/>
          <p:cNvSpPr txBox="1">
            <a:spLocks noChangeArrowheads="1"/>
          </p:cNvSpPr>
          <p:nvPr/>
        </p:nvSpPr>
        <p:spPr bwMode="auto">
          <a:xfrm>
            <a:off x="6704013" y="3352800"/>
            <a:ext cx="501099" cy="523220"/>
          </a:xfrm>
          <a:prstGeom prst="rect">
            <a:avLst/>
          </a:prstGeom>
          <a:noFill/>
          <a:ln w="9525">
            <a:noFill/>
            <a:miter lim="800000"/>
            <a:headEnd/>
            <a:tailEnd/>
          </a:ln>
        </p:spPr>
        <p:txBody>
          <a:bodyPr wrap="none">
            <a:spAutoFit/>
          </a:bodyPr>
          <a:lstStyle/>
          <a:p>
            <a:r>
              <a:rPr lang="en-GB" sz="1400" b="1" dirty="0">
                <a:solidFill>
                  <a:srgbClr val="FF6633"/>
                </a:solidFill>
              </a:rPr>
              <a:t>DTO</a:t>
            </a:r>
          </a:p>
          <a:p>
            <a:r>
              <a:rPr lang="en-GB" sz="1400" b="1" dirty="0">
                <a:solidFill>
                  <a:srgbClr val="00CC00"/>
                </a:solidFill>
              </a:rPr>
              <a:t>DFO</a:t>
            </a:r>
          </a:p>
        </p:txBody>
      </p:sp>
      <p:sp>
        <p:nvSpPr>
          <p:cNvPr id="1196364" name="Rectangle 332"/>
          <p:cNvSpPr>
            <a:spLocks noChangeArrowheads="1"/>
          </p:cNvSpPr>
          <p:nvPr/>
        </p:nvSpPr>
        <p:spPr bwMode="auto">
          <a:xfrm>
            <a:off x="1752600" y="1971675"/>
            <a:ext cx="685800" cy="866775"/>
          </a:xfrm>
          <a:prstGeom prst="rect">
            <a:avLst/>
          </a:prstGeom>
          <a:solidFill>
            <a:srgbClr val="99CC00">
              <a:alpha val="38039"/>
            </a:srgbClr>
          </a:solidFill>
          <a:ln w="9525">
            <a:solidFill>
              <a:schemeClr val="tx1"/>
            </a:solidFill>
            <a:miter lim="800000"/>
            <a:headEnd/>
            <a:tailEnd/>
          </a:ln>
        </p:spPr>
        <p:txBody>
          <a:bodyPr wrap="none" anchor="ctr"/>
          <a:lstStyle/>
          <a:p>
            <a:endParaRPr lang="en-GB" dirty="0"/>
          </a:p>
        </p:txBody>
      </p:sp>
      <p:sp>
        <p:nvSpPr>
          <p:cNvPr id="333" name="Title 1"/>
          <p:cNvSpPr txBox="1">
            <a:spLocks/>
          </p:cNvSpPr>
          <p:nvPr/>
        </p:nvSpPr>
        <p:spPr>
          <a:xfrm>
            <a:off x="457200" y="306819"/>
            <a:ext cx="8229600" cy="468312"/>
          </a:xfrm>
          <a:prstGeom prst="rect">
            <a:avLst/>
          </a:prstGeom>
          <a:effectLst>
            <a:outerShdw blurRad="63500" sx="102000" sy="102000" algn="ctr" rotWithShape="0">
              <a:prstClr val="black">
                <a:alpha val="40000"/>
              </a:prstClr>
            </a:outerShdw>
          </a:effectLst>
        </p:spPr>
        <p:txBody>
          <a:bodyPr vert="horz" lIns="0" tIns="0" rIns="0" bIns="0" rtlCol="0" anchor="t" anchorCtr="0">
            <a:noAutofit/>
          </a:bodyPr>
          <a:lstStyle>
            <a:lvl1pPr algn="r" defTabSz="457200" rtl="0" eaLnBrk="0" fontAlgn="base" hangingPunct="0">
              <a:spcBef>
                <a:spcPct val="0"/>
              </a:spcBef>
              <a:spcAft>
                <a:spcPct val="0"/>
              </a:spcAft>
              <a:defRPr sz="3200" b="1" kern="1200">
                <a:solidFill>
                  <a:srgbClr val="773141"/>
                </a:solidFill>
                <a:latin typeface="Arial"/>
                <a:ea typeface="ＭＳ Ｐゴシック" charset="0"/>
                <a:cs typeface="Arial"/>
              </a:defRPr>
            </a:lvl1pPr>
            <a:lvl2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2pPr>
            <a:lvl3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3pPr>
            <a:lvl4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4pPr>
            <a:lvl5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5pPr>
            <a:lvl6pPr marL="457200" algn="r" defTabSz="457200" rtl="0" fontAlgn="base">
              <a:spcBef>
                <a:spcPct val="0"/>
              </a:spcBef>
              <a:spcAft>
                <a:spcPct val="0"/>
              </a:spcAft>
              <a:defRPr sz="3600" b="1">
                <a:solidFill>
                  <a:srgbClr val="773141"/>
                </a:solidFill>
                <a:latin typeface="Arial" charset="0"/>
                <a:ea typeface="ＭＳ Ｐゴシック" charset="0"/>
              </a:defRPr>
            </a:lvl6pPr>
            <a:lvl7pPr marL="914400" algn="r" defTabSz="457200" rtl="0" fontAlgn="base">
              <a:spcBef>
                <a:spcPct val="0"/>
              </a:spcBef>
              <a:spcAft>
                <a:spcPct val="0"/>
              </a:spcAft>
              <a:defRPr sz="3600" b="1">
                <a:solidFill>
                  <a:srgbClr val="773141"/>
                </a:solidFill>
                <a:latin typeface="Arial" charset="0"/>
                <a:ea typeface="ＭＳ Ｐゴシック" charset="0"/>
              </a:defRPr>
            </a:lvl7pPr>
            <a:lvl8pPr marL="1371600" algn="r" defTabSz="457200" rtl="0" fontAlgn="base">
              <a:spcBef>
                <a:spcPct val="0"/>
              </a:spcBef>
              <a:spcAft>
                <a:spcPct val="0"/>
              </a:spcAft>
              <a:defRPr sz="3600" b="1">
                <a:solidFill>
                  <a:srgbClr val="773141"/>
                </a:solidFill>
                <a:latin typeface="Arial" charset="0"/>
                <a:ea typeface="ＭＳ Ｐゴシック" charset="0"/>
              </a:defRPr>
            </a:lvl8pPr>
            <a:lvl9pPr marL="1828800" algn="r" defTabSz="457200" rtl="0" fontAlgn="base">
              <a:spcBef>
                <a:spcPct val="0"/>
              </a:spcBef>
              <a:spcAft>
                <a:spcPct val="0"/>
              </a:spcAft>
              <a:defRPr sz="3600" b="1">
                <a:solidFill>
                  <a:srgbClr val="773141"/>
                </a:solidFill>
                <a:latin typeface="Arial" charset="0"/>
                <a:ea typeface="ＭＳ Ｐゴシック" charset="0"/>
              </a:defRPr>
            </a:lvl9pPr>
          </a:lstStyle>
          <a:p>
            <a:r>
              <a:rPr lang="en-GB" sz="3600" dirty="0">
                <a:latin typeface="Cambria" pitchFamily="18" charset="0"/>
              </a:rPr>
              <a:t>Ephemeris Error Compensation </a:t>
            </a:r>
            <a:r>
              <a:rPr lang="en-GB" sz="1600" dirty="0" smtClean="0">
                <a:latin typeface="Cambria" pitchFamily="18" charset="0"/>
              </a:rPr>
              <a:t>(2/2</a:t>
            </a:r>
            <a:r>
              <a:rPr lang="en-GB" sz="1600" dirty="0">
                <a:latin typeface="Cambria" pitchFamily="18" charset="0"/>
              </a:rPr>
              <a:t>)</a:t>
            </a:r>
            <a:endParaRPr lang="en-US" sz="1600" dirty="0">
              <a:latin typeface="Cambria" pitchFamily="18" charset="0"/>
            </a:endParaRPr>
          </a:p>
        </p:txBody>
      </p:sp>
    </p:spTree>
    <p:extLst>
      <p:ext uri="{BB962C8B-B14F-4D97-AF65-F5344CB8AC3E}">
        <p14:creationId xmlns:p14="http://schemas.microsoft.com/office/powerpoint/2010/main" val="174175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96262"/>
                                        </p:tgtEl>
                                        <p:attrNameLst>
                                          <p:attrName>style.visibility</p:attrName>
                                        </p:attrNameLst>
                                      </p:cBhvr>
                                      <p:to>
                                        <p:strVal val="visible"/>
                                      </p:to>
                                    </p:set>
                                    <p:animEffect transition="in" filter="wipe(down)">
                                      <p:cBhvr>
                                        <p:cTn id="10" dur="500"/>
                                        <p:tgtEl>
                                          <p:spTgt spid="119626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196357"/>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96263"/>
                                        </p:tgtEl>
                                        <p:attrNameLst>
                                          <p:attrName>style.visibility</p:attrName>
                                        </p:attrNameLst>
                                      </p:cBhvr>
                                      <p:to>
                                        <p:strVal val="visible"/>
                                      </p:to>
                                    </p:set>
                                    <p:animEffect transition="in" filter="wipe(down)">
                                      <p:cBhvr>
                                        <p:cTn id="18" dur="500"/>
                                        <p:tgtEl>
                                          <p:spTgt spid="119626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196356"/>
                                        </p:tgtEl>
                                        <p:attrNameLst>
                                          <p:attrName>style.visibility</p:attrName>
                                        </p:attrNameLst>
                                      </p:cBhvr>
                                      <p:to>
                                        <p:strVal val="visible"/>
                                      </p:to>
                                    </p:se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96264"/>
                                        </p:tgtEl>
                                        <p:attrNameLst>
                                          <p:attrName>style.visibility</p:attrName>
                                        </p:attrNameLst>
                                      </p:cBhvr>
                                      <p:to>
                                        <p:strVal val="visible"/>
                                      </p:to>
                                    </p:set>
                                    <p:animEffect transition="in" filter="wipe(down)">
                                      <p:cBhvr>
                                        <p:cTn id="26" dur="500"/>
                                        <p:tgtEl>
                                          <p:spTgt spid="1196264"/>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196359"/>
                                        </p:tgtEl>
                                        <p:attrNameLst>
                                          <p:attrName>style.visibility</p:attrName>
                                        </p:attrNameLst>
                                      </p:cBhvr>
                                      <p:to>
                                        <p:strVal val="visible"/>
                                      </p:to>
                                    </p:set>
                                  </p:childTnLst>
                                </p:cTn>
                              </p:par>
                              <p:par>
                                <p:cTn id="29" presetID="2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96318"/>
                                        </p:tgtEl>
                                        <p:attrNameLst>
                                          <p:attrName>style.visibility</p:attrName>
                                        </p:attrNameLst>
                                      </p:cBhvr>
                                      <p:to>
                                        <p:strVal val="visible"/>
                                      </p:to>
                                    </p:set>
                                    <p:animEffect transition="in" filter="wipe(down)">
                                      <p:cBhvr>
                                        <p:cTn id="34" dur="500"/>
                                        <p:tgtEl>
                                          <p:spTgt spid="119631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196358"/>
                                        </p:tgtEl>
                                        <p:attrNameLst>
                                          <p:attrName>style.visibility</p:attrName>
                                        </p:attrNameLst>
                                      </p:cBhvr>
                                      <p:to>
                                        <p:strVal val="visible"/>
                                      </p:to>
                                    </p:set>
                                  </p:childTnLst>
                                </p:cTn>
                              </p:par>
                              <p:par>
                                <p:cTn id="37" presetID="2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196362"/>
                                        </p:tgtEl>
                                        <p:attrNameLst>
                                          <p:attrName>style.visibility</p:attrName>
                                        </p:attrNameLst>
                                      </p:cBhvr>
                                      <p:to>
                                        <p:strVal val="visible"/>
                                      </p:to>
                                    </p:set>
                                    <p:animEffect transition="in" filter="wipe(up)">
                                      <p:cBhvr>
                                        <p:cTn id="43" dur="500"/>
                                        <p:tgtEl>
                                          <p:spTgt spid="119636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96360"/>
                                        </p:tgtEl>
                                        <p:attrNameLst>
                                          <p:attrName>style.visibility</p:attrName>
                                        </p:attrNameLst>
                                      </p:cBhvr>
                                      <p:to>
                                        <p:strVal val="visible"/>
                                      </p:to>
                                    </p:set>
                                    <p:animEffect transition="in" filter="wipe(up)">
                                      <p:cBhvr>
                                        <p:cTn id="46" dur="500"/>
                                        <p:tgtEl>
                                          <p:spTgt spid="1196360"/>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196361"/>
                                        </p:tgtEl>
                                        <p:attrNameLst>
                                          <p:attrName>style.visibility</p:attrName>
                                        </p:attrNameLst>
                                      </p:cBhvr>
                                      <p:to>
                                        <p:strVal val="visible"/>
                                      </p:to>
                                    </p:set>
                                    <p:animEffect transition="in" filter="wipe(up)">
                                      <p:cBhvr>
                                        <p:cTn id="49" dur="500"/>
                                        <p:tgtEl>
                                          <p:spTgt spid="1196361"/>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196363"/>
                                        </p:tgtEl>
                                        <p:attrNameLst>
                                          <p:attrName>style.visibility</p:attrName>
                                        </p:attrNameLst>
                                      </p:cBhvr>
                                      <p:to>
                                        <p:strVal val="visible"/>
                                      </p:to>
                                    </p:set>
                                    <p:animEffect transition="in" filter="wipe(up)">
                                      <p:cBhvr>
                                        <p:cTn id="52" dur="500"/>
                                        <p:tgtEl>
                                          <p:spTgt spid="119636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6364"/>
                                        </p:tgtEl>
                                        <p:attrNameLst>
                                          <p:attrName>style.visibility</p:attrName>
                                        </p:attrNameLst>
                                      </p:cBhvr>
                                      <p:to>
                                        <p:strVal val="visible"/>
                                      </p:to>
                                    </p:set>
                                    <p:animEffect transition="in" filter="wipe(left)">
                                      <p:cBhvr>
                                        <p:cTn id="55" dur="500"/>
                                        <p:tgtEl>
                                          <p:spTgt spid="1196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262" grpId="0" animBg="1"/>
      <p:bldP spid="1196263" grpId="0" animBg="1"/>
      <p:bldP spid="1196264" grpId="0" animBg="1"/>
      <p:bldP spid="1196318" grpId="0" animBg="1"/>
      <p:bldP spid="1196356" grpId="0"/>
      <p:bldP spid="1196357" grpId="0"/>
      <p:bldP spid="1196358" grpId="0"/>
      <p:bldP spid="1196359" grpId="0"/>
      <p:bldP spid="1196360" grpId="0"/>
      <p:bldP spid="1196361" grpId="0"/>
      <p:bldP spid="1196362" grpId="0"/>
      <p:bldP spid="1196363" grpId="0"/>
      <p:bldP spid="11963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ACFEB494-91B7-4745-94B6-8D6020F7D2D3}" type="slidenum">
              <a:rPr lang="en-US"/>
              <a:pPr>
                <a:defRPr/>
              </a:pPr>
              <a:t>23</a:t>
            </a:fld>
            <a:endParaRPr lang="en-US" dirty="0"/>
          </a:p>
        </p:txBody>
      </p:sp>
      <p:sp>
        <p:nvSpPr>
          <p:cNvPr id="6" name="Footer Placeholder 4"/>
          <p:cNvSpPr>
            <a:spLocks noGrp="1"/>
          </p:cNvSpPr>
          <p:nvPr>
            <p:ph type="ftr" sz="quarter" idx="4294967295"/>
          </p:nvPr>
        </p:nvSpPr>
        <p:spPr>
          <a:xfrm>
            <a:off x="0" y="6492875"/>
            <a:ext cx="2895600" cy="365125"/>
          </a:xfrm>
          <a:prstGeom prst="rect">
            <a:avLst/>
          </a:prstGeom>
        </p:spPr>
        <p:txBody>
          <a:bodyPr/>
          <a:lstStyle/>
          <a:p>
            <a:pPr>
              <a:defRPr/>
            </a:pPr>
            <a:r>
              <a:rPr lang="en-US" dirty="0" smtClean="0"/>
              <a:t>RT Logic Proprietary</a:t>
            </a:r>
            <a:endParaRPr lang="en-US" dirty="0"/>
          </a:p>
        </p:txBody>
      </p:sp>
      <p:pic>
        <p:nvPicPr>
          <p:cNvPr id="43012" name="Picture 3" descr="sa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3013" name="Rectangle 10"/>
          <p:cNvSpPr>
            <a:spLocks noChangeArrowheads="1"/>
          </p:cNvSpPr>
          <p:nvPr/>
        </p:nvSpPr>
        <p:spPr bwMode="auto">
          <a:xfrm>
            <a:off x="371475" y="193675"/>
            <a:ext cx="8343900" cy="1339850"/>
          </a:xfrm>
          <a:prstGeom prst="rect">
            <a:avLst/>
          </a:prstGeom>
          <a:noFill/>
          <a:ln w="9525">
            <a:noFill/>
            <a:miter lim="800000"/>
            <a:headEnd/>
            <a:tailEnd/>
          </a:ln>
        </p:spPr>
        <p:txBody>
          <a:bodyPr lIns="0" tIns="0" rIns="0" bIns="0"/>
          <a:lstStyle/>
          <a:p>
            <a:pPr algn="just"/>
            <a:r>
              <a:rPr lang="en-US" sz="1600" dirty="0" smtClean="0">
                <a:solidFill>
                  <a:schemeClr val="bg1"/>
                </a:solidFill>
                <a:latin typeface="Cambria" pitchFamily="18" charset="0"/>
              </a:rPr>
              <a:t>SAT Corporation (SAT) has prepared this document for use by its personnel, licensees, and potential licensees. SAT reserves the right to change any products described in this document as well as information included herein without prior notice. </a:t>
            </a:r>
          </a:p>
          <a:p>
            <a:pPr algn="just">
              <a:spcBef>
                <a:spcPts val="600"/>
              </a:spcBef>
            </a:pPr>
            <a:r>
              <a:rPr lang="en-US" sz="1600" dirty="0" smtClean="0">
                <a:solidFill>
                  <a:schemeClr val="bg1"/>
                </a:solidFill>
                <a:latin typeface="Cambria" pitchFamily="18" charset="0"/>
              </a:rPr>
              <a:t>The information contained herein is presented for educational purposes only and the right to copy and use this document is limited to that necessary to fulfill this function. The recipient agrees that they will not, nor will they cause others to, copy or reproduce this information, either in whole or in part, or manufacture, produce, sell or lease any product copied from or essentially based upon the information contained herein without prior written approval of SAT. </a:t>
            </a:r>
          </a:p>
          <a:p>
            <a:pPr algn="just"/>
            <a:endParaRPr lang="en-US" sz="1600" dirty="0" smtClean="0">
              <a:solidFill>
                <a:schemeClr val="bg1"/>
              </a:solidFill>
              <a:latin typeface="Cambria" pitchFamily="18" charset="0"/>
            </a:endParaRPr>
          </a:p>
          <a:p>
            <a:pPr algn="just"/>
            <a:endParaRPr lang="en-US" sz="1600" dirty="0" smtClean="0">
              <a:solidFill>
                <a:schemeClr val="bg1"/>
              </a:solidFill>
              <a:latin typeface="Cambria" pitchFamily="18" charset="0"/>
            </a:endParaRPr>
          </a:p>
        </p:txBody>
      </p:sp>
      <p:sp>
        <p:nvSpPr>
          <p:cNvPr id="7" name="Rectangle 6"/>
          <p:cNvSpPr/>
          <p:nvPr/>
        </p:nvSpPr>
        <p:spPr>
          <a:xfrm>
            <a:off x="3457575" y="2132856"/>
            <a:ext cx="5353051" cy="1600438"/>
          </a:xfrm>
          <a:prstGeom prst="rect">
            <a:avLst/>
          </a:prstGeom>
        </p:spPr>
        <p:txBody>
          <a:bodyPr wrap="square">
            <a:spAutoFit/>
          </a:bodyPr>
          <a:lstStyle/>
          <a:p>
            <a:pPr algn="r"/>
            <a:endParaRPr lang="en-US" sz="1600" dirty="0" smtClean="0">
              <a:solidFill>
                <a:schemeClr val="bg1"/>
              </a:solidFill>
              <a:latin typeface="Cambria" pitchFamily="18" charset="0"/>
            </a:endParaRPr>
          </a:p>
          <a:p>
            <a:pPr algn="r"/>
            <a:r>
              <a:rPr lang="en-US" sz="1600" dirty="0" smtClean="0">
                <a:solidFill>
                  <a:schemeClr val="bg1"/>
                </a:solidFill>
                <a:latin typeface="Cambria" pitchFamily="18" charset="0"/>
              </a:rPr>
              <a:t>Registered trademarks of SAT Corporation include, but are not limited to, Monics, SAT-DSA, satID and </a:t>
            </a:r>
            <a:r>
              <a:rPr lang="en-US" sz="1600" dirty="0" err="1" smtClean="0">
                <a:solidFill>
                  <a:schemeClr val="bg1"/>
                </a:solidFill>
                <a:latin typeface="Cambria" pitchFamily="18" charset="0"/>
              </a:rPr>
              <a:t>SigMon</a:t>
            </a:r>
            <a:r>
              <a:rPr lang="en-US" sz="1600" dirty="0" smtClean="0">
                <a:solidFill>
                  <a:schemeClr val="bg1"/>
                </a:solidFill>
                <a:latin typeface="Cambria" pitchFamily="18" charset="0"/>
              </a:rPr>
              <a:t>. </a:t>
            </a:r>
          </a:p>
          <a:p>
            <a:pPr algn="r"/>
            <a:endParaRPr lang="en-US" sz="1600" dirty="0" smtClean="0">
              <a:solidFill>
                <a:schemeClr val="bg1"/>
              </a:solidFill>
              <a:latin typeface="Cambria" pitchFamily="18" charset="0"/>
            </a:endParaRPr>
          </a:p>
          <a:p>
            <a:pPr algn="r"/>
            <a:r>
              <a:rPr lang="en-US" sz="1600" dirty="0" smtClean="0">
                <a:solidFill>
                  <a:schemeClr val="bg1"/>
                </a:solidFill>
                <a:latin typeface="Cambria" pitchFamily="18" charset="0"/>
              </a:rPr>
              <a:t>Copyright© 2014 SAT Corporation. All rights reserved. </a:t>
            </a:r>
            <a:endParaRPr lang="en-GB" sz="1600" dirty="0" smtClean="0">
              <a:solidFill>
                <a:schemeClr val="bg1"/>
              </a:solidFill>
              <a:latin typeface="Cambria" pitchFamily="18" charset="0"/>
            </a:endParaRPr>
          </a:p>
          <a:p>
            <a:pPr algn="r">
              <a:spcAft>
                <a:spcPct val="50000"/>
              </a:spcAft>
              <a:buClr>
                <a:schemeClr val="tx1"/>
              </a:buClr>
            </a:pPr>
            <a:endParaRPr lang="en-GB" dirty="0">
              <a:solidFill>
                <a:schemeClr val="bg1"/>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2010065921"/>
              </p:ext>
            </p:extLst>
          </p:nvPr>
        </p:nvGraphicFramePr>
        <p:xfrm>
          <a:off x="4139952" y="5052317"/>
          <a:ext cx="4327774" cy="1257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9952" y="3641654"/>
            <a:ext cx="4327774" cy="1049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6204715"/>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81"/>
          <p:cNvSpPr>
            <a:spLocks noGrp="1"/>
          </p:cNvSpPr>
          <p:nvPr>
            <p:ph type="title"/>
          </p:nvPr>
        </p:nvSpPr>
        <p:spPr/>
        <p:txBody>
          <a:bodyPr>
            <a:noAutofit/>
          </a:bodyPr>
          <a:lstStyle/>
          <a:p>
            <a:r>
              <a:rPr lang="en-US" dirty="0" smtClean="0"/>
              <a:t>Radio Space Services Interference Trends</a:t>
            </a:r>
            <a:endParaRPr lang="en-US" dirty="0">
              <a:latin typeface="Cambria" panose="02040503050406030204" pitchFamily="18" charset="0"/>
            </a:endParaRPr>
          </a:p>
        </p:txBody>
      </p:sp>
      <p:sp>
        <p:nvSpPr>
          <p:cNvPr id="11" name="Rectangle 10"/>
          <p:cNvSpPr/>
          <p:nvPr/>
        </p:nvSpPr>
        <p:spPr>
          <a:xfrm>
            <a:off x="1475570" y="1628750"/>
            <a:ext cx="5760800" cy="4392610"/>
          </a:xfrm>
          <a:prstGeom prst="rect">
            <a:avLst/>
          </a:prstGeom>
          <a:gradFill>
            <a:gsLst>
              <a:gs pos="0">
                <a:schemeClr val="tx2">
                  <a:lumMod val="40000"/>
                  <a:lumOff val="60000"/>
                </a:schemeClr>
              </a:gs>
              <a:gs pos="100000">
                <a:schemeClr val="tx2">
                  <a:lumMod val="20000"/>
                  <a:lumOff val="8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251400" y="3645030"/>
            <a:ext cx="6984970" cy="2031325"/>
            <a:chOff x="251400" y="3717040"/>
            <a:chExt cx="6984970" cy="2031325"/>
          </a:xfrm>
        </p:grpSpPr>
        <p:sp>
          <p:nvSpPr>
            <p:cNvPr id="14" name="Freeform 13"/>
            <p:cNvSpPr/>
            <p:nvPr/>
          </p:nvSpPr>
          <p:spPr>
            <a:xfrm>
              <a:off x="1475570" y="3915190"/>
              <a:ext cx="5760800" cy="1602100"/>
            </a:xfrm>
            <a:custGeom>
              <a:avLst/>
              <a:gdLst>
                <a:gd name="connsiteX0" fmla="*/ 0 w 5695950"/>
                <a:gd name="connsiteY0" fmla="*/ 0 h 2781300"/>
                <a:gd name="connsiteX1" fmla="*/ 2686050 w 5695950"/>
                <a:gd name="connsiteY1" fmla="*/ 1857375 h 2781300"/>
                <a:gd name="connsiteX2" fmla="*/ 5695950 w 5695950"/>
                <a:gd name="connsiteY2" fmla="*/ 2781300 h 2781300"/>
              </a:gdLst>
              <a:ahLst/>
              <a:cxnLst>
                <a:cxn ang="0">
                  <a:pos x="connsiteX0" y="connsiteY0"/>
                </a:cxn>
                <a:cxn ang="0">
                  <a:pos x="connsiteX1" y="connsiteY1"/>
                </a:cxn>
                <a:cxn ang="0">
                  <a:pos x="connsiteX2" y="connsiteY2"/>
                </a:cxn>
              </a:cxnLst>
              <a:rect l="l" t="t" r="r" b="b"/>
              <a:pathLst>
                <a:path w="5695950" h="2781300">
                  <a:moveTo>
                    <a:pt x="0" y="0"/>
                  </a:moveTo>
                  <a:cubicBezTo>
                    <a:pt x="868362" y="696912"/>
                    <a:pt x="1736725" y="1393825"/>
                    <a:pt x="2686050" y="1857375"/>
                  </a:cubicBezTo>
                  <a:cubicBezTo>
                    <a:pt x="3635375" y="2320925"/>
                    <a:pt x="4665662" y="2551112"/>
                    <a:pt x="5695950" y="2781300"/>
                  </a:cubicBezTo>
                </a:path>
              </a:pathLst>
            </a:custGeom>
            <a:ln w="50800">
              <a:solidFill>
                <a:schemeClr val="accent2"/>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ambria" panose="02040503050406030204" pitchFamily="18" charset="0"/>
              </a:endParaRPr>
            </a:p>
          </p:txBody>
        </p:sp>
        <p:sp>
          <p:nvSpPr>
            <p:cNvPr id="20" name="Rectangle 102"/>
            <p:cNvSpPr>
              <a:spLocks noChangeAspect="1" noChangeArrowheads="1"/>
            </p:cNvSpPr>
            <p:nvPr/>
          </p:nvSpPr>
          <p:spPr bwMode="auto">
            <a:xfrm>
              <a:off x="251400" y="3717040"/>
              <a:ext cx="1152161" cy="2031325"/>
            </a:xfrm>
            <a:prstGeom prst="rect">
              <a:avLst/>
            </a:prstGeom>
            <a:noFill/>
            <a:ln w="9525">
              <a:noFill/>
              <a:miter lim="800000"/>
              <a:headEnd/>
              <a:tailEnd/>
            </a:ln>
          </p:spPr>
          <p:txBody>
            <a:bodyPr wrap="square" lIns="0" tIns="0" rIns="0" bIns="0">
              <a:spAutoFit/>
            </a:bodyPr>
            <a:lstStyle/>
            <a:p>
              <a:pPr eaLnBrk="0" hangingPunct="0"/>
              <a:r>
                <a:rPr lang="en-US" sz="1200" b="1" dirty="0" smtClean="0">
                  <a:latin typeface="Cambria" panose="02040503050406030204" pitchFamily="18" charset="0"/>
                </a:rPr>
                <a:t>Installer fees</a:t>
              </a:r>
            </a:p>
            <a:p>
              <a:pPr eaLnBrk="0" hangingPunct="0"/>
              <a:r>
                <a:rPr lang="en-GB" sz="1200" dirty="0" smtClean="0">
                  <a:latin typeface="Cambria" panose="02040503050406030204" pitchFamily="18" charset="0"/>
                </a:rPr>
                <a:t>Previously an engineer might spend days on site following SSOGs. Now installers are often junior technicians paid less than $50 per VSAT installation.</a:t>
              </a:r>
              <a:endParaRPr lang="en-GB" sz="1200" dirty="0">
                <a:latin typeface="Cambria" panose="02040503050406030204" pitchFamily="18" charset="0"/>
              </a:endParaRPr>
            </a:p>
          </p:txBody>
        </p:sp>
      </p:grpSp>
      <p:grpSp>
        <p:nvGrpSpPr>
          <p:cNvPr id="25" name="Group 24"/>
          <p:cNvGrpSpPr/>
          <p:nvPr/>
        </p:nvGrpSpPr>
        <p:grpSpPr>
          <a:xfrm>
            <a:off x="251400" y="2132820"/>
            <a:ext cx="6912960" cy="2952410"/>
            <a:chOff x="251400" y="2204830"/>
            <a:chExt cx="6912960" cy="2952410"/>
          </a:xfrm>
        </p:grpSpPr>
        <p:sp>
          <p:nvSpPr>
            <p:cNvPr id="12" name="Freeform 11"/>
            <p:cNvSpPr/>
            <p:nvPr/>
          </p:nvSpPr>
          <p:spPr>
            <a:xfrm>
              <a:off x="1485900" y="2708900"/>
              <a:ext cx="5678460" cy="2448340"/>
            </a:xfrm>
            <a:custGeom>
              <a:avLst/>
              <a:gdLst>
                <a:gd name="connsiteX0" fmla="*/ 0 w 5695950"/>
                <a:gd name="connsiteY0" fmla="*/ 0 h 2781300"/>
                <a:gd name="connsiteX1" fmla="*/ 2686050 w 5695950"/>
                <a:gd name="connsiteY1" fmla="*/ 1857375 h 2781300"/>
                <a:gd name="connsiteX2" fmla="*/ 5695950 w 5695950"/>
                <a:gd name="connsiteY2" fmla="*/ 2781300 h 2781300"/>
              </a:gdLst>
              <a:ahLst/>
              <a:cxnLst>
                <a:cxn ang="0">
                  <a:pos x="connsiteX0" y="connsiteY0"/>
                </a:cxn>
                <a:cxn ang="0">
                  <a:pos x="connsiteX1" y="connsiteY1"/>
                </a:cxn>
                <a:cxn ang="0">
                  <a:pos x="connsiteX2" y="connsiteY2"/>
                </a:cxn>
              </a:cxnLst>
              <a:rect l="l" t="t" r="r" b="b"/>
              <a:pathLst>
                <a:path w="5695950" h="2781300">
                  <a:moveTo>
                    <a:pt x="0" y="0"/>
                  </a:moveTo>
                  <a:cubicBezTo>
                    <a:pt x="868362" y="696912"/>
                    <a:pt x="1736725" y="1393825"/>
                    <a:pt x="2686050" y="1857375"/>
                  </a:cubicBezTo>
                  <a:cubicBezTo>
                    <a:pt x="3635375" y="2320925"/>
                    <a:pt x="4665662" y="2551112"/>
                    <a:pt x="5695950" y="2781300"/>
                  </a:cubicBezTo>
                </a:path>
              </a:pathLst>
            </a:custGeom>
            <a:ln w="50800">
              <a:solidFill>
                <a:schemeClr val="tx1">
                  <a:lumMod val="75000"/>
                  <a:lumOff val="25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Cambria" panose="02040503050406030204" pitchFamily="18" charset="0"/>
              </a:endParaRPr>
            </a:p>
          </p:txBody>
        </p:sp>
        <p:sp>
          <p:nvSpPr>
            <p:cNvPr id="21" name="Rectangle 102"/>
            <p:cNvSpPr>
              <a:spLocks noChangeAspect="1" noChangeArrowheads="1"/>
            </p:cNvSpPr>
            <p:nvPr/>
          </p:nvSpPr>
          <p:spPr bwMode="auto">
            <a:xfrm>
              <a:off x="251400" y="2204830"/>
              <a:ext cx="1152160" cy="1292662"/>
            </a:xfrm>
            <a:prstGeom prst="rect">
              <a:avLst/>
            </a:prstGeom>
            <a:noFill/>
            <a:ln w="9525">
              <a:noFill/>
              <a:miter lim="800000"/>
              <a:headEnd/>
              <a:tailEnd/>
            </a:ln>
          </p:spPr>
          <p:txBody>
            <a:bodyPr wrap="square" lIns="0" tIns="0" rIns="0" bIns="0">
              <a:spAutoFit/>
            </a:bodyPr>
            <a:lstStyle/>
            <a:p>
              <a:pPr eaLnBrk="0" hangingPunct="0"/>
              <a:r>
                <a:rPr lang="en-US" sz="1200" b="1" dirty="0" smtClean="0">
                  <a:latin typeface="Cambria" panose="02040503050406030204" pitchFamily="18" charset="0"/>
                </a:rPr>
                <a:t>Hardware costs</a:t>
              </a:r>
            </a:p>
            <a:p>
              <a:pPr eaLnBrk="0" hangingPunct="0"/>
              <a:r>
                <a:rPr lang="en-US" sz="1200" dirty="0" smtClean="0">
                  <a:latin typeface="Cambria" panose="02040503050406030204" pitchFamily="18" charset="0"/>
                </a:rPr>
                <a:t>With VSAT terminal costs dropping well below $1000 profit margins are tight.</a:t>
              </a:r>
              <a:endParaRPr lang="en-GB" sz="1200" dirty="0">
                <a:latin typeface="Cambria" panose="02040503050406030204" pitchFamily="18" charset="0"/>
              </a:endParaRPr>
            </a:p>
          </p:txBody>
        </p:sp>
      </p:grpSp>
      <p:grpSp>
        <p:nvGrpSpPr>
          <p:cNvPr id="27" name="Group 26"/>
          <p:cNvGrpSpPr/>
          <p:nvPr/>
        </p:nvGrpSpPr>
        <p:grpSpPr>
          <a:xfrm>
            <a:off x="1504950" y="4509150"/>
            <a:ext cx="7459660" cy="1661993"/>
            <a:chOff x="1504950" y="4581160"/>
            <a:chExt cx="7459660" cy="1661993"/>
          </a:xfrm>
        </p:grpSpPr>
        <p:sp>
          <p:nvSpPr>
            <p:cNvPr id="17" name="Freeform 16"/>
            <p:cNvSpPr/>
            <p:nvPr/>
          </p:nvSpPr>
          <p:spPr>
            <a:xfrm>
              <a:off x="1504950" y="4725180"/>
              <a:ext cx="5695950" cy="885045"/>
            </a:xfrm>
            <a:custGeom>
              <a:avLst/>
              <a:gdLst>
                <a:gd name="connsiteX0" fmla="*/ 0 w 5695950"/>
                <a:gd name="connsiteY0" fmla="*/ 2505075 h 2505075"/>
                <a:gd name="connsiteX1" fmla="*/ 3590925 w 5695950"/>
                <a:gd name="connsiteY1" fmla="*/ 1914525 h 2505075"/>
                <a:gd name="connsiteX2" fmla="*/ 5695950 w 5695950"/>
                <a:gd name="connsiteY2" fmla="*/ 0 h 2505075"/>
              </a:gdLst>
              <a:ahLst/>
              <a:cxnLst>
                <a:cxn ang="0">
                  <a:pos x="connsiteX0" y="connsiteY0"/>
                </a:cxn>
                <a:cxn ang="0">
                  <a:pos x="connsiteX1" y="connsiteY1"/>
                </a:cxn>
                <a:cxn ang="0">
                  <a:pos x="connsiteX2" y="connsiteY2"/>
                </a:cxn>
              </a:cxnLst>
              <a:rect l="l" t="t" r="r" b="b"/>
              <a:pathLst>
                <a:path w="5695950" h="2505075">
                  <a:moveTo>
                    <a:pt x="0" y="2505075"/>
                  </a:moveTo>
                  <a:cubicBezTo>
                    <a:pt x="1320800" y="2418556"/>
                    <a:pt x="2641600" y="2332037"/>
                    <a:pt x="3590925" y="1914525"/>
                  </a:cubicBezTo>
                  <a:cubicBezTo>
                    <a:pt x="4540250" y="1497013"/>
                    <a:pt x="5118100" y="748506"/>
                    <a:pt x="5695950" y="0"/>
                  </a:cubicBezTo>
                </a:path>
              </a:pathLst>
            </a:custGeom>
            <a:ln w="50800">
              <a:solidFill>
                <a:schemeClr val="accent5">
                  <a:lumMod val="50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Rectangle 102"/>
            <p:cNvSpPr>
              <a:spLocks noChangeAspect="1" noChangeArrowheads="1"/>
            </p:cNvSpPr>
            <p:nvPr/>
          </p:nvSpPr>
          <p:spPr bwMode="auto">
            <a:xfrm>
              <a:off x="7380390" y="4581160"/>
              <a:ext cx="1584220" cy="1661993"/>
            </a:xfrm>
            <a:prstGeom prst="rect">
              <a:avLst/>
            </a:prstGeom>
            <a:noFill/>
            <a:ln w="9525">
              <a:noFill/>
              <a:miter lim="800000"/>
              <a:headEnd/>
              <a:tailEnd/>
            </a:ln>
          </p:spPr>
          <p:txBody>
            <a:bodyPr wrap="square" lIns="0" tIns="0" rIns="0" bIns="0">
              <a:spAutoFit/>
            </a:bodyPr>
            <a:lstStyle/>
            <a:p>
              <a:pPr eaLnBrk="0" hangingPunct="0"/>
              <a:r>
                <a:rPr lang="en-US" sz="1200" b="1" dirty="0" smtClean="0">
                  <a:latin typeface="Cambria" panose="02040503050406030204" pitchFamily="18" charset="0"/>
                </a:rPr>
                <a:t>Satellite sensitivity</a:t>
              </a:r>
            </a:p>
            <a:p>
              <a:pPr eaLnBrk="0" hangingPunct="0"/>
              <a:r>
                <a:rPr lang="en-GB" sz="1200" dirty="0" smtClean="0">
                  <a:latin typeface="Cambria" panose="02040503050406030204" pitchFamily="18" charset="0"/>
                </a:rPr>
                <a:t>Spot beams make satellites more sensitive to uplinks signals. This helps reduce VSAT size and cost, but makes transponders more sensitive to interference. </a:t>
              </a:r>
              <a:endParaRPr lang="en-GB" sz="1200" dirty="0">
                <a:latin typeface="Cambria" panose="02040503050406030204" pitchFamily="18" charset="0"/>
              </a:endParaRPr>
            </a:p>
          </p:txBody>
        </p:sp>
      </p:grpSp>
      <p:grpSp>
        <p:nvGrpSpPr>
          <p:cNvPr id="28" name="Group 27"/>
          <p:cNvGrpSpPr/>
          <p:nvPr/>
        </p:nvGrpSpPr>
        <p:grpSpPr>
          <a:xfrm>
            <a:off x="1540420" y="3284980"/>
            <a:ext cx="7352180" cy="2405635"/>
            <a:chOff x="1540420" y="3573020"/>
            <a:chExt cx="7352180" cy="2189605"/>
          </a:xfrm>
        </p:grpSpPr>
        <p:sp>
          <p:nvSpPr>
            <p:cNvPr id="18" name="Freeform 17"/>
            <p:cNvSpPr/>
            <p:nvPr/>
          </p:nvSpPr>
          <p:spPr>
            <a:xfrm>
              <a:off x="1540420" y="3645030"/>
              <a:ext cx="5695950" cy="2117595"/>
            </a:xfrm>
            <a:custGeom>
              <a:avLst/>
              <a:gdLst>
                <a:gd name="connsiteX0" fmla="*/ 0 w 5695950"/>
                <a:gd name="connsiteY0" fmla="*/ 2505075 h 2505075"/>
                <a:gd name="connsiteX1" fmla="*/ 3590925 w 5695950"/>
                <a:gd name="connsiteY1" fmla="*/ 1914525 h 2505075"/>
                <a:gd name="connsiteX2" fmla="*/ 5695950 w 5695950"/>
                <a:gd name="connsiteY2" fmla="*/ 0 h 2505075"/>
                <a:gd name="connsiteX0" fmla="*/ 0 w 5695950"/>
                <a:gd name="connsiteY0" fmla="*/ 2505075 h 2505075"/>
                <a:gd name="connsiteX1" fmla="*/ 3391630 w 5695950"/>
                <a:gd name="connsiteY1" fmla="*/ 1890048 h 2505075"/>
                <a:gd name="connsiteX2" fmla="*/ 5695950 w 5695950"/>
                <a:gd name="connsiteY2" fmla="*/ 0 h 2505075"/>
              </a:gdLst>
              <a:ahLst/>
              <a:cxnLst>
                <a:cxn ang="0">
                  <a:pos x="connsiteX0" y="connsiteY0"/>
                </a:cxn>
                <a:cxn ang="0">
                  <a:pos x="connsiteX1" y="connsiteY1"/>
                </a:cxn>
                <a:cxn ang="0">
                  <a:pos x="connsiteX2" y="connsiteY2"/>
                </a:cxn>
              </a:cxnLst>
              <a:rect l="l" t="t" r="r" b="b"/>
              <a:pathLst>
                <a:path w="5695950" h="2505075">
                  <a:moveTo>
                    <a:pt x="0" y="2505075"/>
                  </a:moveTo>
                  <a:cubicBezTo>
                    <a:pt x="1320800" y="2418556"/>
                    <a:pt x="2442305" y="2307560"/>
                    <a:pt x="3391630" y="1890048"/>
                  </a:cubicBezTo>
                  <a:cubicBezTo>
                    <a:pt x="4340955" y="1472536"/>
                    <a:pt x="5118100" y="748506"/>
                    <a:pt x="5695950" y="0"/>
                  </a:cubicBezTo>
                </a:path>
              </a:pathLst>
            </a:custGeom>
            <a:ln w="50800">
              <a:solidFill>
                <a:schemeClr val="tx2">
                  <a:lumMod val="60000"/>
                  <a:lumOff val="40000"/>
                </a:schemeClr>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ectangle 102"/>
            <p:cNvSpPr>
              <a:spLocks noChangeArrowheads="1"/>
            </p:cNvSpPr>
            <p:nvPr/>
          </p:nvSpPr>
          <p:spPr bwMode="auto">
            <a:xfrm>
              <a:off x="7380389" y="3573020"/>
              <a:ext cx="1512211" cy="504248"/>
            </a:xfrm>
            <a:prstGeom prst="rect">
              <a:avLst/>
            </a:prstGeom>
            <a:noFill/>
            <a:ln w="9525">
              <a:noFill/>
              <a:miter lim="800000"/>
              <a:headEnd/>
              <a:tailEnd/>
            </a:ln>
          </p:spPr>
          <p:txBody>
            <a:bodyPr wrap="square" lIns="0" tIns="0" rIns="0" bIns="0">
              <a:spAutoFit/>
            </a:bodyPr>
            <a:lstStyle/>
            <a:p>
              <a:pPr eaLnBrk="0" hangingPunct="0"/>
              <a:r>
                <a:rPr lang="en-US" sz="1200" b="1" dirty="0" smtClean="0">
                  <a:latin typeface="Cambria" panose="02040503050406030204" pitchFamily="18" charset="0"/>
                </a:rPr>
                <a:t>Deployments</a:t>
              </a:r>
            </a:p>
            <a:p>
              <a:pPr eaLnBrk="0" hangingPunct="0"/>
              <a:r>
                <a:rPr lang="en-US" sz="1200" dirty="0" smtClean="0">
                  <a:latin typeface="Cambria" panose="02040503050406030204" pitchFamily="18" charset="0"/>
                </a:rPr>
                <a:t>Over 100,000 VSATs deployed per year.</a:t>
              </a:r>
              <a:endParaRPr lang="en-GB" sz="1200" dirty="0">
                <a:latin typeface="Cambria" panose="02040503050406030204" pitchFamily="18" charset="0"/>
              </a:endParaRPr>
            </a:p>
          </p:txBody>
        </p:sp>
      </p:grpSp>
      <p:grpSp>
        <p:nvGrpSpPr>
          <p:cNvPr id="29" name="Group 28"/>
          <p:cNvGrpSpPr/>
          <p:nvPr/>
        </p:nvGrpSpPr>
        <p:grpSpPr>
          <a:xfrm>
            <a:off x="1540420" y="2276840"/>
            <a:ext cx="7603581" cy="3168441"/>
            <a:chOff x="1540420" y="2420860"/>
            <a:chExt cx="7603581" cy="3024421"/>
          </a:xfrm>
        </p:grpSpPr>
        <p:sp>
          <p:nvSpPr>
            <p:cNvPr id="19" name="Freeform 18"/>
            <p:cNvSpPr/>
            <p:nvPr/>
          </p:nvSpPr>
          <p:spPr>
            <a:xfrm>
              <a:off x="1540420" y="2636891"/>
              <a:ext cx="5695950" cy="2808390"/>
            </a:xfrm>
            <a:custGeom>
              <a:avLst/>
              <a:gdLst>
                <a:gd name="connsiteX0" fmla="*/ 0 w 5695950"/>
                <a:gd name="connsiteY0" fmla="*/ 2505075 h 2505075"/>
                <a:gd name="connsiteX1" fmla="*/ 3590925 w 5695950"/>
                <a:gd name="connsiteY1" fmla="*/ 1914525 h 2505075"/>
                <a:gd name="connsiteX2" fmla="*/ 5695950 w 5695950"/>
                <a:gd name="connsiteY2" fmla="*/ 0 h 2505075"/>
                <a:gd name="connsiteX0" fmla="*/ 0 w 5695950"/>
                <a:gd name="connsiteY0" fmla="*/ 2505075 h 2505075"/>
                <a:gd name="connsiteX1" fmla="*/ 3456480 w 5695950"/>
                <a:gd name="connsiteY1" fmla="*/ 1705880 h 2505075"/>
                <a:gd name="connsiteX2" fmla="*/ 5695950 w 5695950"/>
                <a:gd name="connsiteY2" fmla="*/ 0 h 2505075"/>
              </a:gdLst>
              <a:ahLst/>
              <a:cxnLst>
                <a:cxn ang="0">
                  <a:pos x="connsiteX0" y="connsiteY0"/>
                </a:cxn>
                <a:cxn ang="0">
                  <a:pos x="connsiteX1" y="connsiteY1"/>
                </a:cxn>
                <a:cxn ang="0">
                  <a:pos x="connsiteX2" y="connsiteY2"/>
                </a:cxn>
              </a:cxnLst>
              <a:rect l="l" t="t" r="r" b="b"/>
              <a:pathLst>
                <a:path w="5695950" h="2505075">
                  <a:moveTo>
                    <a:pt x="0" y="2505075"/>
                  </a:moveTo>
                  <a:cubicBezTo>
                    <a:pt x="1320800" y="2418556"/>
                    <a:pt x="2507155" y="2123392"/>
                    <a:pt x="3456480" y="1705880"/>
                  </a:cubicBezTo>
                  <a:cubicBezTo>
                    <a:pt x="4405805" y="1288368"/>
                    <a:pt x="5118100" y="748506"/>
                    <a:pt x="5695950" y="0"/>
                  </a:cubicBezTo>
                </a:path>
              </a:pathLst>
            </a:cu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ectangle 102"/>
            <p:cNvSpPr>
              <a:spLocks noChangeArrowheads="1"/>
            </p:cNvSpPr>
            <p:nvPr/>
          </p:nvSpPr>
          <p:spPr bwMode="auto">
            <a:xfrm>
              <a:off x="7390895" y="2420860"/>
              <a:ext cx="1753106" cy="176272"/>
            </a:xfrm>
            <a:prstGeom prst="rect">
              <a:avLst/>
            </a:prstGeom>
            <a:noFill/>
            <a:ln w="9525">
              <a:noFill/>
              <a:miter lim="800000"/>
              <a:headEnd/>
              <a:tailEnd/>
            </a:ln>
          </p:spPr>
          <p:txBody>
            <a:bodyPr wrap="square" lIns="0" tIns="0" rIns="0" bIns="0">
              <a:spAutoFit/>
            </a:bodyPr>
            <a:lstStyle/>
            <a:p>
              <a:pPr eaLnBrk="0" hangingPunct="0"/>
              <a:r>
                <a:rPr lang="en-US" sz="1200" b="1" dirty="0" smtClean="0">
                  <a:latin typeface="Cambria" panose="02040503050406030204" pitchFamily="18" charset="0"/>
                </a:rPr>
                <a:t>Interference</a:t>
              </a:r>
              <a:r>
                <a:rPr lang="en-US" sz="1200" b="1" dirty="0" smtClean="0"/>
                <a:t> events</a:t>
              </a:r>
              <a:endParaRPr lang="en-GB" sz="1200" dirty="0"/>
            </a:p>
          </p:txBody>
        </p:sp>
      </p:grpSp>
      <p:sp>
        <p:nvSpPr>
          <p:cNvPr id="30" name="Rectangle 102"/>
          <p:cNvSpPr>
            <a:spLocks noChangeAspect="1" noChangeArrowheads="1"/>
          </p:cNvSpPr>
          <p:nvPr/>
        </p:nvSpPr>
        <p:spPr bwMode="auto">
          <a:xfrm>
            <a:off x="1763610" y="6104411"/>
            <a:ext cx="1152160" cy="276999"/>
          </a:xfrm>
          <a:prstGeom prst="rect">
            <a:avLst/>
          </a:prstGeom>
          <a:noFill/>
          <a:ln w="9525">
            <a:noFill/>
            <a:miter lim="800000"/>
            <a:headEnd/>
            <a:tailEnd/>
          </a:ln>
        </p:spPr>
        <p:txBody>
          <a:bodyPr wrap="square" lIns="0" tIns="0" rIns="0" bIns="0">
            <a:spAutoFit/>
          </a:bodyPr>
          <a:lstStyle/>
          <a:p>
            <a:pPr eaLnBrk="0" hangingPunct="0"/>
            <a:r>
              <a:rPr lang="en-US" b="1" dirty="0" smtClean="0"/>
              <a:t>1990</a:t>
            </a:r>
            <a:endParaRPr lang="en-GB" dirty="0"/>
          </a:p>
        </p:txBody>
      </p:sp>
      <p:sp>
        <p:nvSpPr>
          <p:cNvPr id="31" name="Rectangle 102"/>
          <p:cNvSpPr>
            <a:spLocks noChangeAspect="1" noChangeArrowheads="1"/>
          </p:cNvSpPr>
          <p:nvPr/>
        </p:nvSpPr>
        <p:spPr bwMode="auto">
          <a:xfrm>
            <a:off x="6588280" y="6093370"/>
            <a:ext cx="1152160" cy="276999"/>
          </a:xfrm>
          <a:prstGeom prst="rect">
            <a:avLst/>
          </a:prstGeom>
          <a:noFill/>
          <a:ln w="9525">
            <a:noFill/>
            <a:miter lim="800000"/>
            <a:headEnd/>
            <a:tailEnd/>
          </a:ln>
        </p:spPr>
        <p:txBody>
          <a:bodyPr wrap="square" lIns="0" tIns="0" rIns="0" bIns="0">
            <a:spAutoFit/>
          </a:bodyPr>
          <a:lstStyle/>
          <a:p>
            <a:pPr eaLnBrk="0" hangingPunct="0"/>
            <a:r>
              <a:rPr lang="en-US" b="1" dirty="0" smtClean="0"/>
              <a:t>2010</a:t>
            </a:r>
            <a:endParaRPr lang="en-GB" dirty="0"/>
          </a:p>
        </p:txBody>
      </p:sp>
      <p:sp>
        <p:nvSpPr>
          <p:cNvPr id="32" name="Rectangle 102"/>
          <p:cNvSpPr>
            <a:spLocks noChangeAspect="1" noChangeArrowheads="1"/>
          </p:cNvSpPr>
          <p:nvPr/>
        </p:nvSpPr>
        <p:spPr bwMode="auto">
          <a:xfrm>
            <a:off x="4171950" y="1700760"/>
            <a:ext cx="2992410" cy="184666"/>
          </a:xfrm>
          <a:prstGeom prst="rect">
            <a:avLst/>
          </a:prstGeom>
          <a:noFill/>
          <a:ln w="9525">
            <a:noFill/>
            <a:miter lim="800000"/>
            <a:headEnd/>
            <a:tailEnd/>
          </a:ln>
        </p:spPr>
        <p:txBody>
          <a:bodyPr wrap="square" lIns="0" tIns="0" rIns="0" bIns="0">
            <a:spAutoFit/>
          </a:bodyPr>
          <a:lstStyle/>
          <a:p>
            <a:pPr algn="r" eaLnBrk="0" hangingPunct="0"/>
            <a:r>
              <a:rPr lang="en-US" sz="1200" dirty="0" smtClean="0">
                <a:latin typeface="Cambria" panose="02040503050406030204" pitchFamily="18" charset="0"/>
              </a:rPr>
              <a:t>Courtesy: Global VSAT Forum (gvf.org)</a:t>
            </a:r>
            <a:endParaRPr lang="en-GB" sz="1200" dirty="0">
              <a:latin typeface="Cambria" panose="02040503050406030204" pitchFamily="18" charset="0"/>
            </a:endParaRPr>
          </a:p>
        </p:txBody>
      </p:sp>
    </p:spTree>
    <p:extLst>
      <p:ext uri="{BB962C8B-B14F-4D97-AF65-F5344CB8AC3E}">
        <p14:creationId xmlns:p14="http://schemas.microsoft.com/office/powerpoint/2010/main" val="27584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81"/>
          <p:cNvSpPr>
            <a:spLocks noGrp="1"/>
          </p:cNvSpPr>
          <p:nvPr>
            <p:ph type="title"/>
          </p:nvPr>
        </p:nvSpPr>
        <p:spPr/>
        <p:txBody>
          <a:bodyPr/>
          <a:lstStyle/>
          <a:p>
            <a:r>
              <a:rPr lang="en-US" dirty="0">
                <a:latin typeface="Cambria" panose="02040503050406030204" pitchFamily="18" charset="0"/>
              </a:rPr>
              <a:t>Types of </a:t>
            </a:r>
            <a:r>
              <a:rPr lang="en-US" dirty="0" smtClean="0">
                <a:latin typeface="Cambria" panose="02040503050406030204" pitchFamily="18" charset="0"/>
              </a:rPr>
              <a:t>Interference </a:t>
            </a:r>
            <a:r>
              <a:rPr lang="en-US" sz="1600" dirty="0" smtClean="0">
                <a:latin typeface="Cambria" panose="02040503050406030204" pitchFamily="18" charset="0"/>
              </a:rPr>
              <a:t>(1/2)</a:t>
            </a:r>
            <a:endParaRPr lang="en-US" dirty="0">
              <a:latin typeface="Cambria" panose="02040503050406030204" pitchFamily="18" charset="0"/>
            </a:endParaRPr>
          </a:p>
        </p:txBody>
      </p:sp>
      <p:graphicFrame>
        <p:nvGraphicFramePr>
          <p:cNvPr id="9" name="Content Placeholder 8"/>
          <p:cNvGraphicFramePr>
            <a:graphicFrameLocks noGrp="1"/>
          </p:cNvGraphicFramePr>
          <p:nvPr>
            <p:ph sz="quarter" idx="10"/>
            <p:extLst>
              <p:ext uri="{D42A27DB-BD31-4B8C-83A1-F6EECF244321}">
                <p14:modId xmlns:p14="http://schemas.microsoft.com/office/powerpoint/2010/main" val="2315953261"/>
              </p:ext>
            </p:extLst>
          </p:nvPr>
        </p:nvGraphicFramePr>
        <p:xfrm>
          <a:off x="457200" y="1052736"/>
          <a:ext cx="6982359"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81"/>
          <p:cNvGrpSpPr/>
          <p:nvPr/>
        </p:nvGrpSpPr>
        <p:grpSpPr>
          <a:xfrm>
            <a:off x="7393462" y="1661306"/>
            <a:ext cx="1499018" cy="1119622"/>
            <a:chOff x="7439559" y="1472640"/>
            <a:chExt cx="1499018" cy="1119622"/>
          </a:xfrm>
        </p:grpSpPr>
        <p:sp>
          <p:nvSpPr>
            <p:cNvPr id="4" name="Trapezoid 3"/>
            <p:cNvSpPr/>
            <p:nvPr/>
          </p:nvSpPr>
          <p:spPr>
            <a:xfrm>
              <a:off x="7753195" y="1472640"/>
              <a:ext cx="600075" cy="438150"/>
            </a:xfrm>
            <a:prstGeom prst="trapezoid">
              <a:avLst/>
            </a:prstGeom>
            <a:gradFill>
              <a:gsLst>
                <a:gs pos="0">
                  <a:schemeClr val="accent5">
                    <a:lumMod val="75000"/>
                  </a:schemeClr>
                </a:gs>
                <a:gs pos="100000">
                  <a:schemeClr val="accent6">
                    <a:lumMod val="40000"/>
                    <a:lumOff val="6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 name="Trapezoid 4"/>
            <p:cNvSpPr/>
            <p:nvPr/>
          </p:nvSpPr>
          <p:spPr>
            <a:xfrm>
              <a:off x="7772245" y="2067485"/>
              <a:ext cx="600075" cy="438150"/>
            </a:xfrm>
            <a:prstGeom prst="trapezoid">
              <a:avLst/>
            </a:prstGeom>
            <a:gradFill>
              <a:gsLst>
                <a:gs pos="0">
                  <a:schemeClr val="accent1">
                    <a:lumMod val="60000"/>
                    <a:lumOff val="40000"/>
                  </a:schemeClr>
                </a:gs>
                <a:gs pos="100000">
                  <a:schemeClr val="accent1">
                    <a:lumMod val="40000"/>
                    <a:lumOff val="6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5" name="Trapezoid 14"/>
            <p:cNvSpPr/>
            <p:nvPr/>
          </p:nvSpPr>
          <p:spPr>
            <a:xfrm>
              <a:off x="7832326" y="1757135"/>
              <a:ext cx="441186" cy="157320"/>
            </a:xfrm>
            <a:prstGeom prst="trapezoid">
              <a:avLst/>
            </a:prstGeom>
            <a:gradFill>
              <a:gsLst>
                <a:gs pos="0">
                  <a:schemeClr val="accent1">
                    <a:lumMod val="60000"/>
                    <a:lumOff val="40000"/>
                    <a:alpha val="49000"/>
                  </a:schemeClr>
                </a:gs>
                <a:gs pos="100000">
                  <a:schemeClr val="accent1">
                    <a:lumMod val="40000"/>
                    <a:lumOff val="60000"/>
                    <a:alpha val="50000"/>
                  </a:schemeClr>
                </a:gs>
              </a:gsLst>
            </a:gra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3" name="Group 15"/>
            <p:cNvGrpSpPr/>
            <p:nvPr/>
          </p:nvGrpSpPr>
          <p:grpSpPr>
            <a:xfrm>
              <a:off x="7927167" y="1482888"/>
              <a:ext cx="231113" cy="261610"/>
              <a:chOff x="7285054" y="4104437"/>
              <a:chExt cx="231113" cy="261610"/>
            </a:xfrm>
          </p:grpSpPr>
          <p:sp>
            <p:nvSpPr>
              <p:cNvPr id="17" name="Isosceles Triangle 16"/>
              <p:cNvSpPr/>
              <p:nvPr/>
            </p:nvSpPr>
            <p:spPr>
              <a:xfrm>
                <a:off x="7285054" y="4108938"/>
                <a:ext cx="231113" cy="206829"/>
              </a:xfrm>
              <a:prstGeom prst="triangle">
                <a:avLst/>
              </a:prstGeom>
              <a:solidFill>
                <a:srgbClr val="FFFF00"/>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8" name="TextBox 17"/>
              <p:cNvSpPr txBox="1"/>
              <p:nvPr/>
            </p:nvSpPr>
            <p:spPr>
              <a:xfrm>
                <a:off x="7295105" y="4104437"/>
                <a:ext cx="173479" cy="261610"/>
              </a:xfrm>
              <a:prstGeom prst="rect">
                <a:avLst/>
              </a:prstGeom>
              <a:noFill/>
            </p:spPr>
            <p:txBody>
              <a:bodyPr wrap="square" rtlCol="0">
                <a:spAutoFit/>
              </a:bodyPr>
              <a:lstStyle/>
              <a:p>
                <a:r>
                  <a:rPr lang="en-US" sz="1100" b="1" dirty="0" smtClean="0">
                    <a:latin typeface="Cambria" panose="02040503050406030204" pitchFamily="18" charset="0"/>
                  </a:rPr>
                  <a:t>!</a:t>
                </a:r>
                <a:endParaRPr lang="en-US" sz="1100" b="1" dirty="0">
                  <a:latin typeface="Cambria" panose="02040503050406030204" pitchFamily="18" charset="0"/>
                </a:endParaRPr>
              </a:p>
            </p:txBody>
          </p:sp>
        </p:grpSp>
        <p:sp>
          <p:nvSpPr>
            <p:cNvPr id="19" name="TextBox 18"/>
            <p:cNvSpPr txBox="1"/>
            <p:nvPr/>
          </p:nvSpPr>
          <p:spPr>
            <a:xfrm>
              <a:off x="8555807" y="1510949"/>
              <a:ext cx="360996" cy="461665"/>
            </a:xfrm>
            <a:prstGeom prst="rect">
              <a:avLst/>
            </a:prstGeom>
            <a:noFill/>
          </p:spPr>
          <p:txBody>
            <a:bodyPr wrap="none" rtlCol="0">
              <a:spAutoFit/>
            </a:bodyPr>
            <a:lstStyle/>
            <a:p>
              <a:r>
                <a:rPr lang="en-US" dirty="0" smtClean="0">
                  <a:latin typeface="Cambria" panose="02040503050406030204" pitchFamily="18" charset="0"/>
                </a:rPr>
                <a:t>X</a:t>
              </a:r>
              <a:endParaRPr lang="en-US" dirty="0">
                <a:latin typeface="Cambria" panose="02040503050406030204" pitchFamily="18" charset="0"/>
              </a:endParaRPr>
            </a:p>
          </p:txBody>
        </p:sp>
        <p:sp>
          <p:nvSpPr>
            <p:cNvPr id="20" name="TextBox 19"/>
            <p:cNvSpPr txBox="1"/>
            <p:nvPr/>
          </p:nvSpPr>
          <p:spPr>
            <a:xfrm>
              <a:off x="8577581" y="2130597"/>
              <a:ext cx="360996" cy="461665"/>
            </a:xfrm>
            <a:prstGeom prst="rect">
              <a:avLst/>
            </a:prstGeom>
            <a:noFill/>
          </p:spPr>
          <p:txBody>
            <a:bodyPr wrap="none" rtlCol="0">
              <a:spAutoFit/>
            </a:bodyPr>
            <a:lstStyle/>
            <a:p>
              <a:r>
                <a:rPr lang="en-US" dirty="0" smtClean="0">
                  <a:latin typeface="Cambria" panose="02040503050406030204" pitchFamily="18" charset="0"/>
                </a:rPr>
                <a:t>Y</a:t>
              </a:r>
              <a:endParaRPr lang="en-US" dirty="0">
                <a:latin typeface="Cambria" panose="02040503050406030204" pitchFamily="18" charset="0"/>
              </a:endParaRPr>
            </a:p>
          </p:txBody>
        </p:sp>
        <p:cxnSp>
          <p:nvCxnSpPr>
            <p:cNvPr id="22" name="Straight Connector 21"/>
            <p:cNvCxnSpPr/>
            <p:nvPr/>
          </p:nvCxnSpPr>
          <p:spPr>
            <a:xfrm>
              <a:off x="7439559" y="1916582"/>
              <a:ext cx="1309421"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7467601" y="2515209"/>
              <a:ext cx="1309421" cy="0"/>
            </a:xfrm>
            <a:prstGeom prst="line">
              <a:avLst/>
            </a:prstGeom>
          </p:spPr>
          <p:style>
            <a:lnRef idx="2">
              <a:schemeClr val="dk1"/>
            </a:lnRef>
            <a:fillRef idx="0">
              <a:schemeClr val="dk1"/>
            </a:fillRef>
            <a:effectRef idx="1">
              <a:schemeClr val="dk1"/>
            </a:effectRef>
            <a:fontRef idx="minor">
              <a:schemeClr val="tx1"/>
            </a:fontRef>
          </p:style>
        </p:cxnSp>
      </p:grpSp>
      <p:grpSp>
        <p:nvGrpSpPr>
          <p:cNvPr id="8" name="Group 83"/>
          <p:cNvGrpSpPr/>
          <p:nvPr/>
        </p:nvGrpSpPr>
        <p:grpSpPr>
          <a:xfrm>
            <a:off x="7380312" y="5373216"/>
            <a:ext cx="1309421" cy="443484"/>
            <a:chOff x="7466382" y="5179454"/>
            <a:chExt cx="1309421" cy="443484"/>
          </a:xfrm>
        </p:grpSpPr>
        <p:sp>
          <p:nvSpPr>
            <p:cNvPr id="6" name="Trapezoid 5"/>
            <p:cNvSpPr/>
            <p:nvPr/>
          </p:nvSpPr>
          <p:spPr>
            <a:xfrm>
              <a:off x="7627160" y="5179454"/>
              <a:ext cx="600075" cy="438150"/>
            </a:xfrm>
            <a:prstGeom prst="trapezoid">
              <a:avLst/>
            </a:prstGeom>
            <a:gradFill>
              <a:gsLst>
                <a:gs pos="0">
                  <a:schemeClr val="accent5">
                    <a:lumMod val="75000"/>
                  </a:schemeClr>
                </a:gs>
                <a:gs pos="100000">
                  <a:schemeClr val="accent6">
                    <a:lumMod val="40000"/>
                    <a:lumOff val="6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apezoid 6"/>
            <p:cNvSpPr/>
            <p:nvPr/>
          </p:nvSpPr>
          <p:spPr>
            <a:xfrm>
              <a:off x="8055785" y="5179454"/>
              <a:ext cx="600075" cy="438150"/>
            </a:xfrm>
            <a:prstGeom prst="trapezoid">
              <a:avLst/>
            </a:prstGeom>
            <a:gradFill>
              <a:gsLst>
                <a:gs pos="0">
                  <a:schemeClr val="accent1">
                    <a:lumMod val="60000"/>
                    <a:lumOff val="40000"/>
                  </a:schemeClr>
                </a:gs>
                <a:gs pos="100000">
                  <a:schemeClr val="accent1">
                    <a:lumMod val="40000"/>
                    <a:lumOff val="6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3"/>
            <p:cNvGrpSpPr/>
            <p:nvPr/>
          </p:nvGrpSpPr>
          <p:grpSpPr>
            <a:xfrm>
              <a:off x="8035583" y="5335307"/>
              <a:ext cx="231113" cy="261610"/>
              <a:chOff x="7285054" y="4104437"/>
              <a:chExt cx="231113" cy="261610"/>
            </a:xfrm>
          </p:grpSpPr>
          <p:sp>
            <p:nvSpPr>
              <p:cNvPr id="10" name="Isosceles Triangle 9"/>
              <p:cNvSpPr/>
              <p:nvPr/>
            </p:nvSpPr>
            <p:spPr>
              <a:xfrm>
                <a:off x="7285054" y="4108938"/>
                <a:ext cx="231113" cy="206829"/>
              </a:xfrm>
              <a:prstGeom prst="triangle">
                <a:avLst/>
              </a:prstGeom>
              <a:solidFill>
                <a:srgbClr val="FFFF00"/>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295105" y="4104437"/>
                <a:ext cx="173479" cy="261610"/>
              </a:xfrm>
              <a:prstGeom prst="rect">
                <a:avLst/>
              </a:prstGeom>
              <a:noFill/>
            </p:spPr>
            <p:txBody>
              <a:bodyPr wrap="square" rtlCol="0">
                <a:spAutoFit/>
              </a:bodyPr>
              <a:lstStyle/>
              <a:p>
                <a:r>
                  <a:rPr lang="en-US" sz="1100" b="1" dirty="0" smtClean="0"/>
                  <a:t>!</a:t>
                </a:r>
                <a:endParaRPr lang="en-US" sz="1100" b="1" dirty="0"/>
              </a:p>
            </p:txBody>
          </p:sp>
        </p:grpSp>
        <p:cxnSp>
          <p:nvCxnSpPr>
            <p:cNvPr id="24" name="Straight Connector 23"/>
            <p:cNvCxnSpPr/>
            <p:nvPr/>
          </p:nvCxnSpPr>
          <p:spPr>
            <a:xfrm>
              <a:off x="7466382" y="5622938"/>
              <a:ext cx="1309421" cy="0"/>
            </a:xfrm>
            <a:prstGeom prst="line">
              <a:avLst/>
            </a:prstGeom>
          </p:spPr>
          <p:style>
            <a:lnRef idx="2">
              <a:schemeClr val="dk1"/>
            </a:lnRef>
            <a:fillRef idx="0">
              <a:schemeClr val="dk1"/>
            </a:fillRef>
            <a:effectRef idx="1">
              <a:schemeClr val="dk1"/>
            </a:effectRef>
            <a:fontRef idx="minor">
              <a:schemeClr val="tx1"/>
            </a:fontRef>
          </p:style>
        </p:cxnSp>
      </p:grpSp>
      <p:grpSp>
        <p:nvGrpSpPr>
          <p:cNvPr id="13" name="Group 82"/>
          <p:cNvGrpSpPr/>
          <p:nvPr/>
        </p:nvGrpSpPr>
        <p:grpSpPr>
          <a:xfrm>
            <a:off x="6948264" y="3140968"/>
            <a:ext cx="2137819" cy="1286258"/>
            <a:chOff x="6650183" y="2969970"/>
            <a:chExt cx="2137819" cy="1286258"/>
          </a:xfrm>
        </p:grpSpPr>
        <p:sp>
          <p:nvSpPr>
            <p:cNvPr id="26" name="Trapezoid 25"/>
            <p:cNvSpPr/>
            <p:nvPr/>
          </p:nvSpPr>
          <p:spPr>
            <a:xfrm>
              <a:off x="6964600" y="3817589"/>
              <a:ext cx="600075" cy="438150"/>
            </a:xfrm>
            <a:prstGeom prst="trapezoid">
              <a:avLst/>
            </a:prstGeom>
            <a:gradFill>
              <a:gsLst>
                <a:gs pos="0">
                  <a:schemeClr val="accent1">
                    <a:lumMod val="60000"/>
                    <a:lumOff val="40000"/>
                  </a:schemeClr>
                </a:gs>
                <a:gs pos="100000">
                  <a:schemeClr val="accent1">
                    <a:lumMod val="40000"/>
                    <a:lumOff val="6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1" name="Trapezoid 30"/>
            <p:cNvSpPr/>
            <p:nvPr/>
          </p:nvSpPr>
          <p:spPr>
            <a:xfrm>
              <a:off x="8092889" y="3809054"/>
              <a:ext cx="600075" cy="438150"/>
            </a:xfrm>
            <a:prstGeom prst="trapezoid">
              <a:avLst/>
            </a:prstGeom>
            <a:gradFill>
              <a:gsLst>
                <a:gs pos="0">
                  <a:schemeClr val="accent5">
                    <a:lumMod val="75000"/>
                  </a:schemeClr>
                </a:gs>
                <a:gs pos="100000">
                  <a:schemeClr val="accent6">
                    <a:lumMod val="40000"/>
                    <a:lumOff val="6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14" name="Group 32"/>
            <p:cNvGrpSpPr/>
            <p:nvPr/>
          </p:nvGrpSpPr>
          <p:grpSpPr>
            <a:xfrm>
              <a:off x="8267231" y="3825918"/>
              <a:ext cx="231113" cy="261610"/>
              <a:chOff x="7285054" y="4104437"/>
              <a:chExt cx="231113" cy="261610"/>
            </a:xfrm>
          </p:grpSpPr>
          <p:sp>
            <p:nvSpPr>
              <p:cNvPr id="34" name="Isosceles Triangle 33"/>
              <p:cNvSpPr/>
              <p:nvPr/>
            </p:nvSpPr>
            <p:spPr>
              <a:xfrm>
                <a:off x="7285054" y="4108938"/>
                <a:ext cx="231113" cy="206829"/>
              </a:xfrm>
              <a:prstGeom prst="triangle">
                <a:avLst/>
              </a:prstGeom>
              <a:solidFill>
                <a:srgbClr val="FFFF00"/>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5" name="TextBox 34"/>
              <p:cNvSpPr txBox="1"/>
              <p:nvPr/>
            </p:nvSpPr>
            <p:spPr>
              <a:xfrm>
                <a:off x="7295105" y="4104437"/>
                <a:ext cx="173479" cy="261610"/>
              </a:xfrm>
              <a:prstGeom prst="rect">
                <a:avLst/>
              </a:prstGeom>
              <a:noFill/>
            </p:spPr>
            <p:txBody>
              <a:bodyPr wrap="square" rtlCol="0">
                <a:spAutoFit/>
              </a:bodyPr>
              <a:lstStyle/>
              <a:p>
                <a:r>
                  <a:rPr lang="en-US" sz="1100" b="1" dirty="0" smtClean="0">
                    <a:latin typeface="Cambria" panose="02040503050406030204" pitchFamily="18" charset="0"/>
                  </a:rPr>
                  <a:t>!</a:t>
                </a:r>
                <a:endParaRPr lang="en-US" sz="1100" b="1" dirty="0">
                  <a:latin typeface="Cambria" panose="02040503050406030204" pitchFamily="18" charset="0"/>
                </a:endParaRPr>
              </a:p>
            </p:txBody>
          </p:sp>
        </p:grpSp>
        <p:cxnSp>
          <p:nvCxnSpPr>
            <p:cNvPr id="36" name="Straight Connector 35"/>
            <p:cNvCxnSpPr/>
            <p:nvPr/>
          </p:nvCxnSpPr>
          <p:spPr>
            <a:xfrm>
              <a:off x="7966254" y="4250131"/>
              <a:ext cx="821748" cy="0"/>
            </a:xfrm>
            <a:prstGeom prst="line">
              <a:avLst/>
            </a:prstGeom>
          </p:spPr>
          <p:style>
            <a:lnRef idx="2">
              <a:schemeClr val="dk1"/>
            </a:lnRef>
            <a:fillRef idx="0">
              <a:schemeClr val="dk1"/>
            </a:fillRef>
            <a:effectRef idx="1">
              <a:schemeClr val="dk1"/>
            </a:effectRef>
            <a:fontRef idx="minor">
              <a:schemeClr val="tx1"/>
            </a:fontRef>
          </p:style>
        </p:cxnSp>
        <p:sp>
          <p:nvSpPr>
            <p:cNvPr id="37" name="Trapezoid 36"/>
            <p:cNvSpPr/>
            <p:nvPr/>
          </p:nvSpPr>
          <p:spPr>
            <a:xfrm>
              <a:off x="8167607" y="4082119"/>
              <a:ext cx="441186" cy="157320"/>
            </a:xfrm>
            <a:prstGeom prst="trapezoid">
              <a:avLst/>
            </a:prstGeom>
            <a:gradFill>
              <a:gsLst>
                <a:gs pos="0">
                  <a:schemeClr val="accent1">
                    <a:lumMod val="60000"/>
                    <a:lumOff val="40000"/>
                    <a:alpha val="49000"/>
                  </a:schemeClr>
                </a:gs>
                <a:gs pos="100000">
                  <a:schemeClr val="accent1">
                    <a:lumMod val="40000"/>
                    <a:lumOff val="60000"/>
                    <a:alpha val="50000"/>
                  </a:schemeClr>
                </a:gs>
              </a:gsLst>
            </a:gra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9" name="Rectangle 109"/>
            <p:cNvSpPr>
              <a:spLocks noChangeArrowheads="1"/>
            </p:cNvSpPr>
            <p:nvPr/>
          </p:nvSpPr>
          <p:spPr bwMode="auto">
            <a:xfrm>
              <a:off x="6650183" y="3474719"/>
              <a:ext cx="1133190" cy="338554"/>
            </a:xfrm>
            <a:prstGeom prst="rect">
              <a:avLst/>
            </a:prstGeom>
            <a:noFill/>
            <a:ln w="9525">
              <a:noFill/>
              <a:miter lim="800000"/>
              <a:headEnd/>
              <a:tailEnd/>
            </a:ln>
          </p:spPr>
          <p:txBody>
            <a:bodyPr wrap="square" lIns="0" tIns="0" rIns="0" bIns="0">
              <a:spAutoFit/>
            </a:bodyPr>
            <a:lstStyle/>
            <a:p>
              <a:pPr algn="ctr" eaLnBrk="0" hangingPunct="0"/>
              <a:r>
                <a:rPr lang="en-US" sz="1100" dirty="0" smtClean="0">
                  <a:latin typeface="Cambria" panose="02040503050406030204" pitchFamily="18" charset="0"/>
                </a:rPr>
                <a:t>Adjacent satellite</a:t>
              </a:r>
            </a:p>
            <a:p>
              <a:pPr algn="ctr" eaLnBrk="0" hangingPunct="0"/>
              <a:r>
                <a:rPr lang="en-US" sz="1100" dirty="0" smtClean="0">
                  <a:latin typeface="Cambria" panose="02040503050406030204" pitchFamily="18" charset="0"/>
                </a:rPr>
                <a:t>signal</a:t>
              </a:r>
              <a:endParaRPr lang="en-GB" sz="1100" dirty="0">
                <a:latin typeface="Cambria" panose="02040503050406030204" pitchFamily="18" charset="0"/>
              </a:endParaRPr>
            </a:p>
          </p:txBody>
        </p:sp>
        <p:grpSp>
          <p:nvGrpSpPr>
            <p:cNvPr id="16" name="Group 231"/>
            <p:cNvGrpSpPr>
              <a:grpSpLocks/>
            </p:cNvGrpSpPr>
            <p:nvPr/>
          </p:nvGrpSpPr>
          <p:grpSpPr bwMode="auto">
            <a:xfrm>
              <a:off x="7024679" y="2969970"/>
              <a:ext cx="341726" cy="448516"/>
              <a:chOff x="2367" y="1324"/>
              <a:chExt cx="346" cy="708"/>
            </a:xfrm>
          </p:grpSpPr>
          <p:sp>
            <p:nvSpPr>
              <p:cNvPr id="41" name="Freeform 5"/>
              <p:cNvSpPr>
                <a:spLocks noChangeAspect="1"/>
              </p:cNvSpPr>
              <p:nvPr/>
            </p:nvSpPr>
            <p:spPr bwMode="auto">
              <a:xfrm>
                <a:off x="2527" y="1713"/>
                <a:ext cx="124" cy="73"/>
              </a:xfrm>
              <a:custGeom>
                <a:avLst/>
                <a:gdLst>
                  <a:gd name="T0" fmla="*/ 504107 w 254"/>
                  <a:gd name="T1" fmla="*/ 0 h 127"/>
                  <a:gd name="T2" fmla="*/ 0 w 254"/>
                  <a:gd name="T3" fmla="*/ 3303475 h 127"/>
                  <a:gd name="T4" fmla="*/ 1577366 w 254"/>
                  <a:gd name="T5" fmla="*/ 3813996 h 127"/>
                  <a:gd name="T6" fmla="*/ 2065212 w 254"/>
                  <a:gd name="T7" fmla="*/ 420443 h 127"/>
                  <a:gd name="T8" fmla="*/ 1382228 w 254"/>
                  <a:gd name="T9" fmla="*/ 0 h 127"/>
                  <a:gd name="T10" fmla="*/ 0 60000 65536"/>
                  <a:gd name="T11" fmla="*/ 0 60000 65536"/>
                  <a:gd name="T12" fmla="*/ 0 60000 65536"/>
                  <a:gd name="T13" fmla="*/ 0 60000 65536"/>
                  <a:gd name="T14" fmla="*/ 0 60000 65536"/>
                  <a:gd name="T15" fmla="*/ 0 w 254"/>
                  <a:gd name="T16" fmla="*/ 0 h 127"/>
                  <a:gd name="T17" fmla="*/ 254 w 254"/>
                  <a:gd name="T18" fmla="*/ 127 h 127"/>
                </a:gdLst>
                <a:ahLst/>
                <a:cxnLst>
                  <a:cxn ang="T10">
                    <a:pos x="T0" y="T1"/>
                  </a:cxn>
                  <a:cxn ang="T11">
                    <a:pos x="T2" y="T3"/>
                  </a:cxn>
                  <a:cxn ang="T12">
                    <a:pos x="T4" y="T5"/>
                  </a:cxn>
                  <a:cxn ang="T13">
                    <a:pos x="T6" y="T7"/>
                  </a:cxn>
                  <a:cxn ang="T14">
                    <a:pos x="T8" y="T9"/>
                  </a:cxn>
                </a:cxnLst>
                <a:rect l="T15" t="T16" r="T17" b="T18"/>
                <a:pathLst>
                  <a:path w="254" h="127">
                    <a:moveTo>
                      <a:pt x="62" y="0"/>
                    </a:moveTo>
                    <a:lnTo>
                      <a:pt x="0" y="110"/>
                    </a:lnTo>
                    <a:lnTo>
                      <a:pt x="194" y="127"/>
                    </a:lnTo>
                    <a:lnTo>
                      <a:pt x="254" y="14"/>
                    </a:lnTo>
                    <a:lnTo>
                      <a:pt x="170" y="0"/>
                    </a:lnTo>
                  </a:path>
                </a:pathLst>
              </a:custGeom>
              <a:gradFill rotWithShape="0">
                <a:gsLst>
                  <a:gs pos="0">
                    <a:srgbClr val="767647"/>
                  </a:gs>
                  <a:gs pos="100000">
                    <a:srgbClr val="FFFF99"/>
                  </a:gs>
                </a:gsLst>
                <a:lin ang="5400000" scaled="1"/>
              </a:gradFill>
              <a:ln w="1270">
                <a:noFill/>
                <a:round/>
                <a:headEnd/>
                <a:tailEnd/>
              </a:ln>
            </p:spPr>
            <p:txBody>
              <a:bodyPr/>
              <a:lstStyle/>
              <a:p>
                <a:endParaRPr lang="en-US">
                  <a:latin typeface="Cambria" panose="02040503050406030204" pitchFamily="18" charset="0"/>
                </a:endParaRPr>
              </a:p>
            </p:txBody>
          </p:sp>
          <p:sp>
            <p:nvSpPr>
              <p:cNvPr id="42" name="Freeform 43"/>
              <p:cNvSpPr>
                <a:spLocks noChangeAspect="1"/>
              </p:cNvSpPr>
              <p:nvPr/>
            </p:nvSpPr>
            <p:spPr bwMode="auto">
              <a:xfrm>
                <a:off x="2420" y="1324"/>
                <a:ext cx="189" cy="389"/>
              </a:xfrm>
              <a:custGeom>
                <a:avLst/>
                <a:gdLst>
                  <a:gd name="T0" fmla="*/ 1608008 w 393"/>
                  <a:gd name="T1" fmla="*/ 137889 h 684"/>
                  <a:gd name="T2" fmla="*/ 2833836 w 393"/>
                  <a:gd name="T3" fmla="*/ 18863886 h 684"/>
                  <a:gd name="T4" fmla="*/ 1608008 w 393"/>
                  <a:gd name="T5" fmla="*/ 18863886 h 684"/>
                  <a:gd name="T6" fmla="*/ 0 w 393"/>
                  <a:gd name="T7" fmla="*/ 275778 h 684"/>
                  <a:gd name="T8" fmla="*/ 1593587 w 393"/>
                  <a:gd name="T9" fmla="*/ 0 h 684"/>
                  <a:gd name="T10" fmla="*/ 0 60000 65536"/>
                  <a:gd name="T11" fmla="*/ 0 60000 65536"/>
                  <a:gd name="T12" fmla="*/ 0 60000 65536"/>
                  <a:gd name="T13" fmla="*/ 0 60000 65536"/>
                  <a:gd name="T14" fmla="*/ 0 60000 65536"/>
                  <a:gd name="T15" fmla="*/ 0 w 393"/>
                  <a:gd name="T16" fmla="*/ 0 h 684"/>
                  <a:gd name="T17" fmla="*/ 393 w 393"/>
                  <a:gd name="T18" fmla="*/ 684 h 684"/>
                </a:gdLst>
                <a:ahLst/>
                <a:cxnLst>
                  <a:cxn ang="T10">
                    <a:pos x="T0" y="T1"/>
                  </a:cxn>
                  <a:cxn ang="T11">
                    <a:pos x="T2" y="T3"/>
                  </a:cxn>
                  <a:cxn ang="T12">
                    <a:pos x="T4" y="T5"/>
                  </a:cxn>
                  <a:cxn ang="T13">
                    <a:pos x="T6" y="T7"/>
                  </a:cxn>
                  <a:cxn ang="T14">
                    <a:pos x="T8" y="T9"/>
                  </a:cxn>
                </a:cxnLst>
                <a:rect l="T15" t="T16" r="T17" b="T18"/>
                <a:pathLst>
                  <a:path w="393" h="684">
                    <a:moveTo>
                      <a:pt x="223" y="5"/>
                    </a:moveTo>
                    <a:lnTo>
                      <a:pt x="393" y="684"/>
                    </a:lnTo>
                    <a:lnTo>
                      <a:pt x="223" y="684"/>
                    </a:lnTo>
                    <a:lnTo>
                      <a:pt x="0" y="10"/>
                    </a:lnTo>
                    <a:lnTo>
                      <a:pt x="221" y="0"/>
                    </a:lnTo>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US">
                  <a:latin typeface="Cambria" panose="02040503050406030204" pitchFamily="18" charset="0"/>
                </a:endParaRPr>
              </a:p>
            </p:txBody>
          </p:sp>
          <p:sp>
            <p:nvSpPr>
              <p:cNvPr id="43" name="Line 44"/>
              <p:cNvSpPr>
                <a:spLocks noChangeAspect="1" noChangeShapeType="1"/>
              </p:cNvSpPr>
              <p:nvPr/>
            </p:nvSpPr>
            <p:spPr bwMode="auto">
              <a:xfrm flipV="1">
                <a:off x="2443" y="1412"/>
                <a:ext cx="104" cy="1"/>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44" name="Line 45"/>
              <p:cNvSpPr>
                <a:spLocks noChangeAspect="1" noChangeShapeType="1"/>
              </p:cNvSpPr>
              <p:nvPr/>
            </p:nvSpPr>
            <p:spPr bwMode="auto">
              <a:xfrm flipV="1">
                <a:off x="2468" y="1487"/>
                <a:ext cx="93" cy="3"/>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45" name="Line 46"/>
              <p:cNvSpPr>
                <a:spLocks noChangeAspect="1" noChangeShapeType="1"/>
              </p:cNvSpPr>
              <p:nvPr/>
            </p:nvSpPr>
            <p:spPr bwMode="auto">
              <a:xfrm flipV="1">
                <a:off x="2484" y="1556"/>
                <a:ext cx="91" cy="2"/>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46" name="Line 47"/>
              <p:cNvSpPr>
                <a:spLocks noChangeAspect="1" noChangeShapeType="1"/>
              </p:cNvSpPr>
              <p:nvPr/>
            </p:nvSpPr>
            <p:spPr bwMode="auto">
              <a:xfrm>
                <a:off x="2500" y="1616"/>
                <a:ext cx="88" cy="0"/>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47" name="Freeform 48"/>
              <p:cNvSpPr>
                <a:spLocks noChangeAspect="1"/>
              </p:cNvSpPr>
              <p:nvPr/>
            </p:nvSpPr>
            <p:spPr bwMode="auto">
              <a:xfrm>
                <a:off x="2527" y="1713"/>
                <a:ext cx="82" cy="44"/>
              </a:xfrm>
              <a:custGeom>
                <a:avLst/>
                <a:gdLst>
                  <a:gd name="T0" fmla="*/ 0 w 168"/>
                  <a:gd name="T1" fmla="*/ 0 h 79"/>
                  <a:gd name="T2" fmla="*/ 836185 w 168"/>
                  <a:gd name="T3" fmla="*/ 1843564 h 79"/>
                  <a:gd name="T4" fmla="*/ 1363869 w 168"/>
                  <a:gd name="T5" fmla="*/ 0 h 79"/>
                  <a:gd name="T6" fmla="*/ 0 60000 65536"/>
                  <a:gd name="T7" fmla="*/ 0 60000 65536"/>
                  <a:gd name="T8" fmla="*/ 0 60000 65536"/>
                  <a:gd name="T9" fmla="*/ 0 w 168"/>
                  <a:gd name="T10" fmla="*/ 0 h 79"/>
                  <a:gd name="T11" fmla="*/ 168 w 168"/>
                  <a:gd name="T12" fmla="*/ 79 h 79"/>
                </a:gdLst>
                <a:ahLst/>
                <a:cxnLst>
                  <a:cxn ang="T6">
                    <a:pos x="T0" y="T1"/>
                  </a:cxn>
                  <a:cxn ang="T7">
                    <a:pos x="T2" y="T3"/>
                  </a:cxn>
                  <a:cxn ang="T8">
                    <a:pos x="T4" y="T5"/>
                  </a:cxn>
                </a:cxnLst>
                <a:rect l="T9" t="T10" r="T11" b="T12"/>
                <a:pathLst>
                  <a:path w="168" h="79">
                    <a:moveTo>
                      <a:pt x="0" y="0"/>
                    </a:moveTo>
                    <a:lnTo>
                      <a:pt x="103" y="79"/>
                    </a:lnTo>
                    <a:lnTo>
                      <a:pt x="168" y="0"/>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48" name="Freeform 49"/>
              <p:cNvSpPr>
                <a:spLocks noChangeAspect="1"/>
              </p:cNvSpPr>
              <p:nvPr/>
            </p:nvSpPr>
            <p:spPr bwMode="auto">
              <a:xfrm>
                <a:off x="2551" y="1722"/>
                <a:ext cx="108" cy="138"/>
              </a:xfrm>
              <a:custGeom>
                <a:avLst/>
                <a:gdLst>
                  <a:gd name="T0" fmla="*/ 1376179 w 227"/>
                  <a:gd name="T1" fmla="*/ 0 h 243"/>
                  <a:gd name="T2" fmla="*/ 1501881 w 227"/>
                  <a:gd name="T3" fmla="*/ 3544494 h 243"/>
                  <a:gd name="T4" fmla="*/ 1137988 w 227"/>
                  <a:gd name="T5" fmla="*/ 6625450 h 243"/>
                  <a:gd name="T6" fmla="*/ 0 w 227"/>
                  <a:gd name="T7" fmla="*/ 6216479 h 243"/>
                  <a:gd name="T8" fmla="*/ 0 60000 65536"/>
                  <a:gd name="T9" fmla="*/ 0 60000 65536"/>
                  <a:gd name="T10" fmla="*/ 0 60000 65536"/>
                  <a:gd name="T11" fmla="*/ 0 60000 65536"/>
                  <a:gd name="T12" fmla="*/ 0 w 227"/>
                  <a:gd name="T13" fmla="*/ 0 h 243"/>
                  <a:gd name="T14" fmla="*/ 227 w 227"/>
                  <a:gd name="T15" fmla="*/ 243 h 243"/>
                </a:gdLst>
                <a:ahLst/>
                <a:cxnLst>
                  <a:cxn ang="T8">
                    <a:pos x="T0" y="T1"/>
                  </a:cxn>
                  <a:cxn ang="T9">
                    <a:pos x="T2" y="T3"/>
                  </a:cxn>
                  <a:cxn ang="T10">
                    <a:pos x="T4" y="T5"/>
                  </a:cxn>
                  <a:cxn ang="T11">
                    <a:pos x="T6" y="T7"/>
                  </a:cxn>
                </a:cxnLst>
                <a:rect l="T12" t="T13" r="T14" b="T15"/>
                <a:pathLst>
                  <a:path w="227" h="243">
                    <a:moveTo>
                      <a:pt x="208" y="0"/>
                    </a:moveTo>
                    <a:lnTo>
                      <a:pt x="227" y="130"/>
                    </a:lnTo>
                    <a:lnTo>
                      <a:pt x="172" y="243"/>
                    </a:lnTo>
                    <a:lnTo>
                      <a:pt x="0" y="228"/>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49" name="Line 50"/>
              <p:cNvSpPr>
                <a:spLocks noChangeAspect="1" noChangeShapeType="1"/>
              </p:cNvSpPr>
              <p:nvPr/>
            </p:nvSpPr>
            <p:spPr bwMode="auto">
              <a:xfrm>
                <a:off x="2621" y="1786"/>
                <a:ext cx="12" cy="71"/>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50" name="Freeform 51"/>
              <p:cNvSpPr>
                <a:spLocks noChangeAspect="1"/>
              </p:cNvSpPr>
              <p:nvPr/>
            </p:nvSpPr>
            <p:spPr bwMode="auto">
              <a:xfrm>
                <a:off x="2580" y="1883"/>
                <a:ext cx="95" cy="149"/>
              </a:xfrm>
              <a:custGeom>
                <a:avLst/>
                <a:gdLst>
                  <a:gd name="T0" fmla="*/ 1028669 w 196"/>
                  <a:gd name="T1" fmla="*/ 211652 h 259"/>
                  <a:gd name="T2" fmla="*/ 1504617 w 196"/>
                  <a:gd name="T3" fmla="*/ 7830983 h 259"/>
                  <a:gd name="T4" fmla="*/ 583428 w 196"/>
                  <a:gd name="T5" fmla="*/ 7407676 h 259"/>
                  <a:gd name="T6" fmla="*/ 0 w 196"/>
                  <a:gd name="T7" fmla="*/ 0 h 259"/>
                  <a:gd name="T8" fmla="*/ 1028669 w 196"/>
                  <a:gd name="T9" fmla="*/ 211652 h 259"/>
                  <a:gd name="T10" fmla="*/ 0 60000 65536"/>
                  <a:gd name="T11" fmla="*/ 0 60000 65536"/>
                  <a:gd name="T12" fmla="*/ 0 60000 65536"/>
                  <a:gd name="T13" fmla="*/ 0 60000 65536"/>
                  <a:gd name="T14" fmla="*/ 0 60000 65536"/>
                  <a:gd name="T15" fmla="*/ 0 w 196"/>
                  <a:gd name="T16" fmla="*/ 0 h 259"/>
                  <a:gd name="T17" fmla="*/ 196 w 196"/>
                  <a:gd name="T18" fmla="*/ 259 h 259"/>
                </a:gdLst>
                <a:ahLst/>
                <a:cxnLst>
                  <a:cxn ang="T10">
                    <a:pos x="T0" y="T1"/>
                  </a:cxn>
                  <a:cxn ang="T11">
                    <a:pos x="T2" y="T3"/>
                  </a:cxn>
                  <a:cxn ang="T12">
                    <a:pos x="T4" y="T5"/>
                  </a:cxn>
                  <a:cxn ang="T13">
                    <a:pos x="T6" y="T7"/>
                  </a:cxn>
                  <a:cxn ang="T14">
                    <a:pos x="T8" y="T9"/>
                  </a:cxn>
                </a:cxnLst>
                <a:rect l="T15" t="T16" r="T17" b="T18"/>
                <a:pathLst>
                  <a:path w="196" h="259">
                    <a:moveTo>
                      <a:pt x="134" y="7"/>
                    </a:moveTo>
                    <a:lnTo>
                      <a:pt x="196" y="259"/>
                    </a:lnTo>
                    <a:lnTo>
                      <a:pt x="76" y="245"/>
                    </a:lnTo>
                    <a:lnTo>
                      <a:pt x="0" y="0"/>
                    </a:lnTo>
                    <a:lnTo>
                      <a:pt x="134" y="7"/>
                    </a:lnTo>
                    <a:close/>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US">
                  <a:latin typeface="Cambria" panose="02040503050406030204" pitchFamily="18" charset="0"/>
                </a:endParaRPr>
              </a:p>
            </p:txBody>
          </p:sp>
          <p:sp>
            <p:nvSpPr>
              <p:cNvPr id="51" name="Line 52"/>
              <p:cNvSpPr>
                <a:spLocks noChangeAspect="1" noChangeShapeType="1"/>
              </p:cNvSpPr>
              <p:nvPr/>
            </p:nvSpPr>
            <p:spPr bwMode="auto">
              <a:xfrm flipH="1" flipV="1">
                <a:off x="2612" y="1857"/>
                <a:ext cx="32" cy="31"/>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52" name="Freeform 53"/>
              <p:cNvSpPr>
                <a:spLocks noChangeAspect="1"/>
              </p:cNvSpPr>
              <p:nvPr/>
            </p:nvSpPr>
            <p:spPr bwMode="auto">
              <a:xfrm>
                <a:off x="2573" y="1754"/>
                <a:ext cx="10" cy="6"/>
              </a:xfrm>
              <a:custGeom>
                <a:avLst/>
                <a:gdLst>
                  <a:gd name="T0" fmla="*/ 281936 w 19"/>
                  <a:gd name="T1" fmla="*/ 423289 h 10"/>
                  <a:gd name="T2" fmla="*/ 178060 w 19"/>
                  <a:gd name="T3" fmla="*/ 0 h 10"/>
                  <a:gd name="T4" fmla="*/ 0 w 19"/>
                  <a:gd name="T5" fmla="*/ 0 h 10"/>
                  <a:gd name="T6" fmla="*/ 103877 w 19"/>
                  <a:gd name="T7" fmla="*/ 423289 h 10"/>
                  <a:gd name="T8" fmla="*/ 281936 w 19"/>
                  <a:gd name="T9" fmla="*/ 423289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19" y="10"/>
                    </a:moveTo>
                    <a:lnTo>
                      <a:pt x="12" y="0"/>
                    </a:lnTo>
                    <a:lnTo>
                      <a:pt x="0" y="0"/>
                    </a:lnTo>
                    <a:lnTo>
                      <a:pt x="7" y="10"/>
                    </a:lnTo>
                    <a:lnTo>
                      <a:pt x="19" y="10"/>
                    </a:lnTo>
                    <a:close/>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53" name="Freeform 54"/>
              <p:cNvSpPr>
                <a:spLocks noChangeAspect="1"/>
              </p:cNvSpPr>
              <p:nvPr/>
            </p:nvSpPr>
            <p:spPr bwMode="auto">
              <a:xfrm>
                <a:off x="2604" y="1981"/>
                <a:ext cx="60" cy="5"/>
              </a:xfrm>
              <a:custGeom>
                <a:avLst/>
                <a:gdLst>
                  <a:gd name="T0" fmla="*/ 0 w 125"/>
                  <a:gd name="T1" fmla="*/ 0 h 10"/>
                  <a:gd name="T2" fmla="*/ 788280 w 125"/>
                  <a:gd name="T3" fmla="*/ 78750 h 10"/>
                  <a:gd name="T4" fmla="*/ 887702 w 125"/>
                  <a:gd name="T5" fmla="*/ 98431 h 10"/>
                  <a:gd name="T6" fmla="*/ 0 60000 65536"/>
                  <a:gd name="T7" fmla="*/ 0 60000 65536"/>
                  <a:gd name="T8" fmla="*/ 0 60000 65536"/>
                  <a:gd name="T9" fmla="*/ 0 w 125"/>
                  <a:gd name="T10" fmla="*/ 0 h 10"/>
                  <a:gd name="T11" fmla="*/ 125 w 125"/>
                  <a:gd name="T12" fmla="*/ 10 h 10"/>
                </a:gdLst>
                <a:ahLst/>
                <a:cxnLst>
                  <a:cxn ang="T6">
                    <a:pos x="T0" y="T1"/>
                  </a:cxn>
                  <a:cxn ang="T7">
                    <a:pos x="T2" y="T3"/>
                  </a:cxn>
                  <a:cxn ang="T8">
                    <a:pos x="T4" y="T5"/>
                  </a:cxn>
                </a:cxnLst>
                <a:rect l="T9" t="T10" r="T11" b="T12"/>
                <a:pathLst>
                  <a:path w="125" h="10">
                    <a:moveTo>
                      <a:pt x="0" y="0"/>
                    </a:moveTo>
                    <a:lnTo>
                      <a:pt x="111" y="8"/>
                    </a:lnTo>
                    <a:lnTo>
                      <a:pt x="125" y="10"/>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54" name="Line 55"/>
              <p:cNvSpPr>
                <a:spLocks noChangeAspect="1" noChangeShapeType="1"/>
              </p:cNvSpPr>
              <p:nvPr/>
            </p:nvSpPr>
            <p:spPr bwMode="auto">
              <a:xfrm>
                <a:off x="2589" y="1925"/>
                <a:ext cx="63" cy="6"/>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55" name="Line 56"/>
              <p:cNvSpPr>
                <a:spLocks noChangeAspect="1" noChangeShapeType="1"/>
              </p:cNvSpPr>
              <p:nvPr/>
            </p:nvSpPr>
            <p:spPr bwMode="auto">
              <a:xfrm>
                <a:off x="2597" y="1955"/>
                <a:ext cx="62" cy="4"/>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56" name="Line 57"/>
              <p:cNvSpPr>
                <a:spLocks noChangeAspect="1" noChangeShapeType="1"/>
              </p:cNvSpPr>
              <p:nvPr/>
            </p:nvSpPr>
            <p:spPr bwMode="auto">
              <a:xfrm>
                <a:off x="2609" y="2002"/>
                <a:ext cx="60" cy="8"/>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57" name="Line 58"/>
              <p:cNvSpPr>
                <a:spLocks noChangeAspect="1" noChangeShapeType="1"/>
              </p:cNvSpPr>
              <p:nvPr/>
            </p:nvSpPr>
            <p:spPr bwMode="auto">
              <a:xfrm>
                <a:off x="2583" y="1898"/>
                <a:ext cx="64" cy="8"/>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58" name="Line 59"/>
              <p:cNvSpPr>
                <a:spLocks noChangeAspect="1" noChangeShapeType="1"/>
              </p:cNvSpPr>
              <p:nvPr/>
            </p:nvSpPr>
            <p:spPr bwMode="auto">
              <a:xfrm>
                <a:off x="2519" y="1680"/>
                <a:ext cx="85" cy="2"/>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59" name="Line 60"/>
              <p:cNvSpPr>
                <a:spLocks noChangeAspect="1" noChangeShapeType="1"/>
              </p:cNvSpPr>
              <p:nvPr/>
            </p:nvSpPr>
            <p:spPr bwMode="auto">
              <a:xfrm flipV="1">
                <a:off x="2580" y="1855"/>
                <a:ext cx="11" cy="28"/>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60" name="Freeform 61"/>
              <p:cNvSpPr>
                <a:spLocks noChangeAspect="1"/>
              </p:cNvSpPr>
              <p:nvPr/>
            </p:nvSpPr>
            <p:spPr bwMode="auto">
              <a:xfrm>
                <a:off x="2636" y="1772"/>
                <a:ext cx="23" cy="30"/>
              </a:xfrm>
              <a:custGeom>
                <a:avLst/>
                <a:gdLst>
                  <a:gd name="T0" fmla="*/ 618149 w 44"/>
                  <a:gd name="T1" fmla="*/ 504593 h 53"/>
                  <a:gd name="T2" fmla="*/ 337169 w 44"/>
                  <a:gd name="T3" fmla="*/ 0 h 53"/>
                  <a:gd name="T4" fmla="*/ 112395 w 44"/>
                  <a:gd name="T5" fmla="*/ 770175 h 53"/>
                  <a:gd name="T6" fmla="*/ 0 w 44"/>
                  <a:gd name="T7" fmla="*/ 1407556 h 53"/>
                  <a:gd name="T8" fmla="*/ 42155 w 44"/>
                  <a:gd name="T9" fmla="*/ 1407556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44" y="19"/>
                    </a:moveTo>
                    <a:lnTo>
                      <a:pt x="24" y="0"/>
                    </a:lnTo>
                    <a:lnTo>
                      <a:pt x="8" y="29"/>
                    </a:lnTo>
                    <a:lnTo>
                      <a:pt x="0" y="53"/>
                    </a:lnTo>
                    <a:lnTo>
                      <a:pt x="3" y="53"/>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61" name="Freeform 62"/>
              <p:cNvSpPr>
                <a:spLocks noChangeAspect="1"/>
              </p:cNvSpPr>
              <p:nvPr/>
            </p:nvSpPr>
            <p:spPr bwMode="auto">
              <a:xfrm>
                <a:off x="2577" y="1808"/>
                <a:ext cx="30" cy="4"/>
              </a:xfrm>
              <a:custGeom>
                <a:avLst/>
                <a:gdLst>
                  <a:gd name="T0" fmla="*/ 68908 w 60"/>
                  <a:gd name="T1" fmla="*/ 34531 h 9"/>
                  <a:gd name="T2" fmla="*/ 590662 w 60"/>
                  <a:gd name="T3" fmla="*/ 15346 h 9"/>
                  <a:gd name="T4" fmla="*/ 0 w 60"/>
                  <a:gd name="T5" fmla="*/ 0 h 9"/>
                  <a:gd name="T6" fmla="*/ 0 60000 65536"/>
                  <a:gd name="T7" fmla="*/ 0 60000 65536"/>
                  <a:gd name="T8" fmla="*/ 0 60000 65536"/>
                  <a:gd name="T9" fmla="*/ 0 w 60"/>
                  <a:gd name="T10" fmla="*/ 0 h 9"/>
                  <a:gd name="T11" fmla="*/ 60 w 60"/>
                  <a:gd name="T12" fmla="*/ 9 h 9"/>
                </a:gdLst>
                <a:ahLst/>
                <a:cxnLst>
                  <a:cxn ang="T6">
                    <a:pos x="T0" y="T1"/>
                  </a:cxn>
                  <a:cxn ang="T7">
                    <a:pos x="T2" y="T3"/>
                  </a:cxn>
                  <a:cxn ang="T8">
                    <a:pos x="T4" y="T5"/>
                  </a:cxn>
                </a:cxnLst>
                <a:rect l="T9" t="T10" r="T11" b="T12"/>
                <a:pathLst>
                  <a:path w="60" h="9">
                    <a:moveTo>
                      <a:pt x="7" y="9"/>
                    </a:moveTo>
                    <a:lnTo>
                      <a:pt x="60" y="4"/>
                    </a:lnTo>
                    <a:lnTo>
                      <a:pt x="0" y="0"/>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62" name="Freeform 63"/>
              <p:cNvSpPr>
                <a:spLocks noChangeAspect="1"/>
              </p:cNvSpPr>
              <p:nvPr/>
            </p:nvSpPr>
            <p:spPr bwMode="auto">
              <a:xfrm>
                <a:off x="2585" y="1811"/>
                <a:ext cx="24" cy="28"/>
              </a:xfrm>
              <a:custGeom>
                <a:avLst/>
                <a:gdLst>
                  <a:gd name="T0" fmla="*/ 374092 w 48"/>
                  <a:gd name="T1" fmla="*/ 0 h 48"/>
                  <a:gd name="T2" fmla="*/ 472529 w 48"/>
                  <a:gd name="T3" fmla="*/ 1452889 h 48"/>
                  <a:gd name="T4" fmla="*/ 0 w 48"/>
                  <a:gd name="T5" fmla="*/ 162182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38" y="0"/>
                    </a:moveTo>
                    <a:lnTo>
                      <a:pt x="48" y="43"/>
                    </a:lnTo>
                    <a:lnTo>
                      <a:pt x="0" y="48"/>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63" name="Line 64"/>
              <p:cNvSpPr>
                <a:spLocks noChangeAspect="1" noChangeShapeType="1"/>
              </p:cNvSpPr>
              <p:nvPr/>
            </p:nvSpPr>
            <p:spPr bwMode="auto">
              <a:xfrm flipV="1">
                <a:off x="2571" y="1849"/>
                <a:ext cx="14" cy="29"/>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64" name="Freeform 65"/>
              <p:cNvSpPr>
                <a:spLocks noChangeAspect="1"/>
              </p:cNvSpPr>
              <p:nvPr/>
            </p:nvSpPr>
            <p:spPr bwMode="auto">
              <a:xfrm>
                <a:off x="2511" y="1780"/>
                <a:ext cx="86" cy="98"/>
              </a:xfrm>
              <a:custGeom>
                <a:avLst/>
                <a:gdLst>
                  <a:gd name="T0" fmla="*/ 994504 w 179"/>
                  <a:gd name="T1" fmla="*/ 1007645 h 172"/>
                  <a:gd name="T2" fmla="*/ 1166215 w 179"/>
                  <a:gd name="T3" fmla="*/ 1875354 h 172"/>
                  <a:gd name="T4" fmla="*/ 1280687 w 179"/>
                  <a:gd name="T5" fmla="*/ 2882996 h 172"/>
                  <a:gd name="T6" fmla="*/ 1280687 w 179"/>
                  <a:gd name="T7" fmla="*/ 3694727 h 172"/>
                  <a:gd name="T8" fmla="*/ 1216299 w 179"/>
                  <a:gd name="T9" fmla="*/ 4422466 h 172"/>
                  <a:gd name="T10" fmla="*/ 1044587 w 179"/>
                  <a:gd name="T11" fmla="*/ 4814335 h 172"/>
                  <a:gd name="T12" fmla="*/ 801320 w 179"/>
                  <a:gd name="T13" fmla="*/ 4814335 h 172"/>
                  <a:gd name="T14" fmla="*/ 565219 w 179"/>
                  <a:gd name="T15" fmla="*/ 4478454 h 172"/>
                  <a:gd name="T16" fmla="*/ 321961 w 179"/>
                  <a:gd name="T17" fmla="*/ 3750708 h 172"/>
                  <a:gd name="T18" fmla="*/ 114472 w 179"/>
                  <a:gd name="T19" fmla="*/ 2882996 h 172"/>
                  <a:gd name="T20" fmla="*/ 0 w 179"/>
                  <a:gd name="T21" fmla="*/ 1875354 h 172"/>
                  <a:gd name="T22" fmla="*/ 0 w 179"/>
                  <a:gd name="T23" fmla="*/ 1063626 h 172"/>
                  <a:gd name="T24" fmla="*/ 85861 w 179"/>
                  <a:gd name="T25" fmla="*/ 335882 h 172"/>
                  <a:gd name="T26" fmla="*/ 257573 w 179"/>
                  <a:gd name="T27" fmla="*/ 0 h 172"/>
                  <a:gd name="T28" fmla="*/ 479368 w 179"/>
                  <a:gd name="T29" fmla="*/ 0 h 172"/>
                  <a:gd name="T30" fmla="*/ 736932 w 179"/>
                  <a:gd name="T31" fmla="*/ 251927 h 172"/>
                  <a:gd name="T32" fmla="*/ 994504 w 179"/>
                  <a:gd name="T33" fmla="*/ 1007645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172"/>
                  <a:gd name="T53" fmla="*/ 179 w 179"/>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round/>
                <a:headEnd/>
                <a:tailEnd/>
              </a:ln>
            </p:spPr>
            <p:txBody>
              <a:bodyPr/>
              <a:lstStyle/>
              <a:p>
                <a:endParaRPr lang="en-US">
                  <a:latin typeface="Cambria" panose="02040503050406030204" pitchFamily="18" charset="0"/>
                </a:endParaRPr>
              </a:p>
            </p:txBody>
          </p:sp>
          <p:sp>
            <p:nvSpPr>
              <p:cNvPr id="65" name="Freeform 66"/>
              <p:cNvSpPr>
                <a:spLocks noChangeAspect="1"/>
              </p:cNvSpPr>
              <p:nvPr/>
            </p:nvSpPr>
            <p:spPr bwMode="auto">
              <a:xfrm>
                <a:off x="2535" y="1836"/>
                <a:ext cx="16" cy="13"/>
              </a:xfrm>
              <a:custGeom>
                <a:avLst/>
                <a:gdLst>
                  <a:gd name="T0" fmla="*/ 236264 w 32"/>
                  <a:gd name="T1" fmla="*/ 37358 h 24"/>
                  <a:gd name="T2" fmla="*/ 315019 w 32"/>
                  <a:gd name="T3" fmla="*/ 448246 h 24"/>
                  <a:gd name="T4" fmla="*/ 78754 w 32"/>
                  <a:gd name="T5" fmla="*/ 354852 h 24"/>
                  <a:gd name="T6" fmla="*/ 0 w 32"/>
                  <a:gd name="T7" fmla="*/ 0 h 24"/>
                  <a:gd name="T8" fmla="*/ 236264 w 32"/>
                  <a:gd name="T9" fmla="*/ 37358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24" y="2"/>
                    </a:moveTo>
                    <a:lnTo>
                      <a:pt x="32" y="24"/>
                    </a:lnTo>
                    <a:lnTo>
                      <a:pt x="8" y="19"/>
                    </a:lnTo>
                    <a:lnTo>
                      <a:pt x="0" y="0"/>
                    </a:lnTo>
                    <a:lnTo>
                      <a:pt x="24" y="2"/>
                    </a:lnTo>
                    <a:close/>
                  </a:path>
                </a:pathLst>
              </a:custGeom>
              <a:solidFill>
                <a:srgbClr val="FFFFFF"/>
              </a:solidFill>
              <a:ln w="1270">
                <a:solidFill>
                  <a:srgbClr val="000000"/>
                </a:solidFill>
                <a:round/>
                <a:headEnd/>
                <a:tailEnd/>
              </a:ln>
            </p:spPr>
            <p:txBody>
              <a:bodyPr/>
              <a:lstStyle/>
              <a:p>
                <a:endParaRPr lang="en-US">
                  <a:latin typeface="Cambria" panose="02040503050406030204" pitchFamily="18" charset="0"/>
                </a:endParaRPr>
              </a:p>
            </p:txBody>
          </p:sp>
          <p:sp>
            <p:nvSpPr>
              <p:cNvPr id="66" name="Freeform 67"/>
              <p:cNvSpPr>
                <a:spLocks noChangeAspect="1"/>
              </p:cNvSpPr>
              <p:nvPr/>
            </p:nvSpPr>
            <p:spPr bwMode="auto">
              <a:xfrm>
                <a:off x="2551" y="1820"/>
                <a:ext cx="10" cy="28"/>
              </a:xfrm>
              <a:custGeom>
                <a:avLst/>
                <a:gdLst>
                  <a:gd name="T0" fmla="*/ 0 w 24"/>
                  <a:gd name="T1" fmla="*/ 1060963 h 51"/>
                  <a:gd name="T2" fmla="*/ 43501 w 24"/>
                  <a:gd name="T3" fmla="*/ 104019 h 51"/>
                  <a:gd name="T4" fmla="*/ 54948 w 24"/>
                  <a:gd name="T5" fmla="*/ 0 h 51"/>
                  <a:gd name="T6" fmla="*/ 0 60000 65536"/>
                  <a:gd name="T7" fmla="*/ 0 60000 65536"/>
                  <a:gd name="T8" fmla="*/ 0 60000 65536"/>
                  <a:gd name="T9" fmla="*/ 0 w 24"/>
                  <a:gd name="T10" fmla="*/ 0 h 51"/>
                  <a:gd name="T11" fmla="*/ 24 w 24"/>
                  <a:gd name="T12" fmla="*/ 51 h 51"/>
                </a:gdLst>
                <a:ahLst/>
                <a:cxnLst>
                  <a:cxn ang="T6">
                    <a:pos x="T0" y="T1"/>
                  </a:cxn>
                  <a:cxn ang="T7">
                    <a:pos x="T2" y="T3"/>
                  </a:cxn>
                  <a:cxn ang="T8">
                    <a:pos x="T4" y="T5"/>
                  </a:cxn>
                </a:cxnLst>
                <a:rect l="T9" t="T10" r="T11" b="T12"/>
                <a:pathLst>
                  <a:path w="24" h="51">
                    <a:moveTo>
                      <a:pt x="0" y="51"/>
                    </a:moveTo>
                    <a:lnTo>
                      <a:pt x="19" y="5"/>
                    </a:lnTo>
                    <a:lnTo>
                      <a:pt x="24" y="0"/>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67" name="Freeform 68"/>
              <p:cNvSpPr>
                <a:spLocks noChangeAspect="1"/>
              </p:cNvSpPr>
              <p:nvPr/>
            </p:nvSpPr>
            <p:spPr bwMode="auto">
              <a:xfrm>
                <a:off x="2537" y="1817"/>
                <a:ext cx="24" cy="18"/>
              </a:xfrm>
              <a:custGeom>
                <a:avLst/>
                <a:gdLst>
                  <a:gd name="T0" fmla="*/ 0 w 48"/>
                  <a:gd name="T1" fmla="*/ 808270 h 32"/>
                  <a:gd name="T2" fmla="*/ 403621 w 48"/>
                  <a:gd name="T3" fmla="*/ 202075 h 32"/>
                  <a:gd name="T4" fmla="*/ 472529 w 48"/>
                  <a:gd name="T5" fmla="*/ 0 h 32"/>
                  <a:gd name="T6" fmla="*/ 0 60000 65536"/>
                  <a:gd name="T7" fmla="*/ 0 60000 65536"/>
                  <a:gd name="T8" fmla="*/ 0 60000 65536"/>
                  <a:gd name="T9" fmla="*/ 0 w 48"/>
                  <a:gd name="T10" fmla="*/ 0 h 32"/>
                  <a:gd name="T11" fmla="*/ 48 w 48"/>
                  <a:gd name="T12" fmla="*/ 32 h 32"/>
                </a:gdLst>
                <a:ahLst/>
                <a:cxnLst>
                  <a:cxn ang="T6">
                    <a:pos x="T0" y="T1"/>
                  </a:cxn>
                  <a:cxn ang="T7">
                    <a:pos x="T2" y="T3"/>
                  </a:cxn>
                  <a:cxn ang="T8">
                    <a:pos x="T4" y="T5"/>
                  </a:cxn>
                </a:cxnLst>
                <a:rect l="T9" t="T10" r="T11" b="T12"/>
                <a:pathLst>
                  <a:path w="48" h="32">
                    <a:moveTo>
                      <a:pt x="0" y="32"/>
                    </a:moveTo>
                    <a:lnTo>
                      <a:pt x="41" y="8"/>
                    </a:lnTo>
                    <a:lnTo>
                      <a:pt x="48" y="0"/>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68" name="Freeform 69"/>
              <p:cNvSpPr>
                <a:spLocks noChangeAspect="1"/>
              </p:cNvSpPr>
              <p:nvPr/>
            </p:nvSpPr>
            <p:spPr bwMode="auto">
              <a:xfrm>
                <a:off x="2557" y="1817"/>
                <a:ext cx="7" cy="4"/>
              </a:xfrm>
              <a:custGeom>
                <a:avLst/>
                <a:gdLst>
                  <a:gd name="T0" fmla="*/ 68905 w 14"/>
                  <a:gd name="T1" fmla="*/ 78754 h 8"/>
                  <a:gd name="T2" fmla="*/ 118127 w 14"/>
                  <a:gd name="T3" fmla="*/ 78754 h 8"/>
                  <a:gd name="T4" fmla="*/ 137809 w 14"/>
                  <a:gd name="T5" fmla="*/ 49224 h 8"/>
                  <a:gd name="T6" fmla="*/ 98433 w 14"/>
                  <a:gd name="T7" fmla="*/ 0 h 8"/>
                  <a:gd name="T8" fmla="*/ 68905 w 14"/>
                  <a:gd name="T9" fmla="*/ 0 h 8"/>
                  <a:gd name="T10" fmla="*/ 19682 w 14"/>
                  <a:gd name="T11" fmla="*/ 0 h 8"/>
                  <a:gd name="T12" fmla="*/ 0 w 14"/>
                  <a:gd name="T13" fmla="*/ 29529 h 8"/>
                  <a:gd name="T14" fmla="*/ 0 w 14"/>
                  <a:gd name="T15" fmla="*/ 49224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69" name="Line 70"/>
              <p:cNvSpPr>
                <a:spLocks noChangeAspect="1" noChangeShapeType="1"/>
              </p:cNvSpPr>
              <p:nvPr/>
            </p:nvSpPr>
            <p:spPr bwMode="auto">
              <a:xfrm>
                <a:off x="2527" y="1775"/>
                <a:ext cx="0" cy="5"/>
              </a:xfrm>
              <a:prstGeom prst="line">
                <a:avLst/>
              </a:prstGeom>
              <a:noFill/>
              <a:ln w="1270">
                <a:solidFill>
                  <a:srgbClr val="000000"/>
                </a:solidFill>
                <a:round/>
                <a:headEnd/>
                <a:tailEnd/>
              </a:ln>
            </p:spPr>
            <p:txBody>
              <a:bodyPr/>
              <a:lstStyle/>
              <a:p>
                <a:endParaRPr lang="en-US">
                  <a:latin typeface="Cambria" panose="02040503050406030204" pitchFamily="18" charset="0"/>
                </a:endParaRPr>
              </a:p>
            </p:txBody>
          </p:sp>
          <p:sp>
            <p:nvSpPr>
              <p:cNvPr id="70" name="Freeform 71"/>
              <p:cNvSpPr>
                <a:spLocks noChangeAspect="1"/>
              </p:cNvSpPr>
              <p:nvPr/>
            </p:nvSpPr>
            <p:spPr bwMode="auto">
              <a:xfrm>
                <a:off x="2631" y="1781"/>
                <a:ext cx="82" cy="65"/>
              </a:xfrm>
              <a:custGeom>
                <a:avLst/>
                <a:gdLst>
                  <a:gd name="T0" fmla="*/ 625111 w 168"/>
                  <a:gd name="T1" fmla="*/ 60403 h 113"/>
                  <a:gd name="T2" fmla="*/ 357199 w 168"/>
                  <a:gd name="T3" fmla="*/ 362483 h 113"/>
                  <a:gd name="T4" fmla="*/ 162365 w 168"/>
                  <a:gd name="T5" fmla="*/ 876004 h 113"/>
                  <a:gd name="T6" fmla="*/ 40589 w 168"/>
                  <a:gd name="T7" fmla="*/ 1510332 h 113"/>
                  <a:gd name="T8" fmla="*/ 0 w 168"/>
                  <a:gd name="T9" fmla="*/ 2174860 h 113"/>
                  <a:gd name="T10" fmla="*/ 97417 w 168"/>
                  <a:gd name="T11" fmla="*/ 2839424 h 113"/>
                  <a:gd name="T12" fmla="*/ 259782 w 168"/>
                  <a:gd name="T13" fmla="*/ 3201905 h 113"/>
                  <a:gd name="T14" fmla="*/ 487096 w 168"/>
                  <a:gd name="T15" fmla="*/ 3413349 h 113"/>
                  <a:gd name="T16" fmla="*/ 763117 w 168"/>
                  <a:gd name="T17" fmla="*/ 3322743 h 113"/>
                  <a:gd name="T18" fmla="*/ 1039138 w 168"/>
                  <a:gd name="T19" fmla="*/ 2960261 h 113"/>
                  <a:gd name="T20" fmla="*/ 1233972 w 168"/>
                  <a:gd name="T21" fmla="*/ 2537340 h 113"/>
                  <a:gd name="T22" fmla="*/ 1347629 w 168"/>
                  <a:gd name="T23" fmla="*/ 1872815 h 113"/>
                  <a:gd name="T24" fmla="*/ 1363869 w 168"/>
                  <a:gd name="T25" fmla="*/ 1147850 h 113"/>
                  <a:gd name="T26" fmla="*/ 1290800 w 168"/>
                  <a:gd name="T27" fmla="*/ 573925 h 113"/>
                  <a:gd name="T28" fmla="*/ 1112206 w 168"/>
                  <a:gd name="T29" fmla="*/ 151040 h 113"/>
                  <a:gd name="T30" fmla="*/ 876773 w 168"/>
                  <a:gd name="T31" fmla="*/ 0 h 113"/>
                  <a:gd name="T32" fmla="*/ 625111 w 168"/>
                  <a:gd name="T33" fmla="*/ 60403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13"/>
                  <a:gd name="T53" fmla="*/ 168 w 16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round/>
                <a:headEnd/>
                <a:tailEnd/>
              </a:ln>
            </p:spPr>
            <p:txBody>
              <a:bodyPr/>
              <a:lstStyle/>
              <a:p>
                <a:endParaRPr lang="en-US">
                  <a:latin typeface="Cambria" panose="02040503050406030204" pitchFamily="18" charset="0"/>
                </a:endParaRPr>
              </a:p>
            </p:txBody>
          </p:sp>
          <p:sp>
            <p:nvSpPr>
              <p:cNvPr id="71" name="Freeform 72"/>
              <p:cNvSpPr>
                <a:spLocks noChangeAspect="1"/>
              </p:cNvSpPr>
              <p:nvPr/>
            </p:nvSpPr>
            <p:spPr bwMode="auto">
              <a:xfrm>
                <a:off x="2667" y="1821"/>
                <a:ext cx="16" cy="11"/>
              </a:xfrm>
              <a:custGeom>
                <a:avLst/>
                <a:gdLst>
                  <a:gd name="T0" fmla="*/ 177674 w 31"/>
                  <a:gd name="T1" fmla="*/ 0 h 19"/>
                  <a:gd name="T2" fmla="*/ 0 w 31"/>
                  <a:gd name="T3" fmla="*/ 445299 h 19"/>
                  <a:gd name="T4" fmla="*/ 215746 w 31"/>
                  <a:gd name="T5" fmla="*/ 604322 h 19"/>
                  <a:gd name="T6" fmla="*/ 393419 w 31"/>
                  <a:gd name="T7" fmla="*/ 286241 h 19"/>
                  <a:gd name="T8" fmla="*/ 177674 w 31"/>
                  <a:gd name="T9" fmla="*/ 0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14" y="0"/>
                    </a:moveTo>
                    <a:lnTo>
                      <a:pt x="0" y="14"/>
                    </a:lnTo>
                    <a:lnTo>
                      <a:pt x="17" y="19"/>
                    </a:lnTo>
                    <a:lnTo>
                      <a:pt x="31" y="9"/>
                    </a:lnTo>
                    <a:lnTo>
                      <a:pt x="14" y="0"/>
                    </a:lnTo>
                    <a:close/>
                  </a:path>
                </a:pathLst>
              </a:custGeom>
              <a:solidFill>
                <a:srgbClr val="FFFFFF"/>
              </a:solidFill>
              <a:ln w="1270">
                <a:solidFill>
                  <a:srgbClr val="000000"/>
                </a:solidFill>
                <a:round/>
                <a:headEnd/>
                <a:tailEnd/>
              </a:ln>
            </p:spPr>
            <p:txBody>
              <a:bodyPr/>
              <a:lstStyle/>
              <a:p>
                <a:endParaRPr lang="en-US">
                  <a:latin typeface="Cambria" panose="02040503050406030204" pitchFamily="18" charset="0"/>
                </a:endParaRPr>
              </a:p>
            </p:txBody>
          </p:sp>
          <p:sp>
            <p:nvSpPr>
              <p:cNvPr id="72" name="Freeform 73"/>
              <p:cNvSpPr>
                <a:spLocks noChangeAspect="1"/>
              </p:cNvSpPr>
              <p:nvPr/>
            </p:nvSpPr>
            <p:spPr bwMode="auto">
              <a:xfrm>
                <a:off x="2668" y="1803"/>
                <a:ext cx="3" cy="23"/>
              </a:xfrm>
              <a:custGeom>
                <a:avLst/>
                <a:gdLst>
                  <a:gd name="T0" fmla="*/ 0 w 5"/>
                  <a:gd name="T1" fmla="*/ 1013328 h 41"/>
                  <a:gd name="T2" fmla="*/ 211689 w 5"/>
                  <a:gd name="T3" fmla="*/ 197715 h 41"/>
                  <a:gd name="T4" fmla="*/ 127022 w 5"/>
                  <a:gd name="T5" fmla="*/ 0 h 41"/>
                  <a:gd name="T6" fmla="*/ 0 60000 65536"/>
                  <a:gd name="T7" fmla="*/ 0 60000 65536"/>
                  <a:gd name="T8" fmla="*/ 0 60000 65536"/>
                  <a:gd name="T9" fmla="*/ 0 w 5"/>
                  <a:gd name="T10" fmla="*/ 0 h 41"/>
                  <a:gd name="T11" fmla="*/ 5 w 5"/>
                  <a:gd name="T12" fmla="*/ 41 h 41"/>
                </a:gdLst>
                <a:ahLst/>
                <a:cxnLst>
                  <a:cxn ang="T6">
                    <a:pos x="T0" y="T1"/>
                  </a:cxn>
                  <a:cxn ang="T7">
                    <a:pos x="T2" y="T3"/>
                  </a:cxn>
                  <a:cxn ang="T8">
                    <a:pos x="T4" y="T5"/>
                  </a:cxn>
                </a:cxnLst>
                <a:rect l="T9" t="T10" r="T11" b="T12"/>
                <a:pathLst>
                  <a:path w="5" h="41">
                    <a:moveTo>
                      <a:pt x="0" y="41"/>
                    </a:moveTo>
                    <a:lnTo>
                      <a:pt x="5" y="8"/>
                    </a:lnTo>
                    <a:lnTo>
                      <a:pt x="3" y="0"/>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73" name="Freeform 74"/>
              <p:cNvSpPr>
                <a:spLocks noChangeAspect="1"/>
              </p:cNvSpPr>
              <p:nvPr/>
            </p:nvSpPr>
            <p:spPr bwMode="auto">
              <a:xfrm>
                <a:off x="2671" y="1803"/>
                <a:ext cx="9" cy="20"/>
              </a:xfrm>
              <a:custGeom>
                <a:avLst/>
                <a:gdLst>
                  <a:gd name="T0" fmla="*/ 264359 w 17"/>
                  <a:gd name="T1" fmla="*/ 823283 h 36"/>
                  <a:gd name="T2" fmla="*/ 46648 w 17"/>
                  <a:gd name="T3" fmla="*/ 114352 h 36"/>
                  <a:gd name="T4" fmla="*/ 0 w 17"/>
                  <a:gd name="T5" fmla="*/ 0 h 36"/>
                  <a:gd name="T6" fmla="*/ 0 60000 65536"/>
                  <a:gd name="T7" fmla="*/ 0 60000 65536"/>
                  <a:gd name="T8" fmla="*/ 0 60000 65536"/>
                  <a:gd name="T9" fmla="*/ 0 w 17"/>
                  <a:gd name="T10" fmla="*/ 0 h 36"/>
                  <a:gd name="T11" fmla="*/ 17 w 17"/>
                  <a:gd name="T12" fmla="*/ 36 h 36"/>
                </a:gdLst>
                <a:ahLst/>
                <a:cxnLst>
                  <a:cxn ang="T6">
                    <a:pos x="T0" y="T1"/>
                  </a:cxn>
                  <a:cxn ang="T7">
                    <a:pos x="T2" y="T3"/>
                  </a:cxn>
                  <a:cxn ang="T8">
                    <a:pos x="T4" y="T5"/>
                  </a:cxn>
                </a:cxnLst>
                <a:rect l="T9" t="T10" r="T11" b="T12"/>
                <a:pathLst>
                  <a:path w="17" h="36">
                    <a:moveTo>
                      <a:pt x="17" y="36"/>
                    </a:moveTo>
                    <a:lnTo>
                      <a:pt x="3" y="5"/>
                    </a:lnTo>
                    <a:lnTo>
                      <a:pt x="0" y="0"/>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74" name="Freeform 75"/>
              <p:cNvSpPr>
                <a:spLocks noChangeAspect="1"/>
              </p:cNvSpPr>
              <p:nvPr/>
            </p:nvSpPr>
            <p:spPr bwMode="auto">
              <a:xfrm>
                <a:off x="2668" y="1800"/>
                <a:ext cx="5" cy="5"/>
              </a:xfrm>
              <a:custGeom>
                <a:avLst/>
                <a:gdLst>
                  <a:gd name="T0" fmla="*/ 29531 w 10"/>
                  <a:gd name="T1" fmla="*/ 1195516 h 7"/>
                  <a:gd name="T2" fmla="*/ 0 w 10"/>
                  <a:gd name="T3" fmla="*/ 683153 h 7"/>
                  <a:gd name="T4" fmla="*/ 0 w 10"/>
                  <a:gd name="T5" fmla="*/ 341576 h 7"/>
                  <a:gd name="T6" fmla="*/ 49228 w 10"/>
                  <a:gd name="T7" fmla="*/ 0 h 7"/>
                  <a:gd name="T8" fmla="*/ 68925 w 10"/>
                  <a:gd name="T9" fmla="*/ 341576 h 7"/>
                  <a:gd name="T10" fmla="*/ 98456 w 10"/>
                  <a:gd name="T11" fmla="*/ 683153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3" y="7"/>
                    </a:moveTo>
                    <a:lnTo>
                      <a:pt x="0" y="4"/>
                    </a:lnTo>
                    <a:lnTo>
                      <a:pt x="0" y="2"/>
                    </a:lnTo>
                    <a:lnTo>
                      <a:pt x="5" y="0"/>
                    </a:lnTo>
                    <a:lnTo>
                      <a:pt x="7" y="2"/>
                    </a:lnTo>
                    <a:lnTo>
                      <a:pt x="10" y="4"/>
                    </a:lnTo>
                  </a:path>
                </a:pathLst>
              </a:custGeom>
              <a:noFill/>
              <a:ln w="1270">
                <a:solidFill>
                  <a:srgbClr val="000000"/>
                </a:solidFill>
                <a:round/>
                <a:headEnd/>
                <a:tailEnd/>
              </a:ln>
            </p:spPr>
            <p:txBody>
              <a:bodyPr/>
              <a:lstStyle/>
              <a:p>
                <a:endParaRPr lang="en-US">
                  <a:latin typeface="Cambria" panose="02040503050406030204" pitchFamily="18" charset="0"/>
                </a:endParaRPr>
              </a:p>
            </p:txBody>
          </p:sp>
          <p:sp>
            <p:nvSpPr>
              <p:cNvPr id="75" name="Rectangle 119"/>
              <p:cNvSpPr>
                <a:spLocks noChangeAspect="1" noChangeArrowheads="1"/>
              </p:cNvSpPr>
              <p:nvPr/>
            </p:nvSpPr>
            <p:spPr bwMode="auto">
              <a:xfrm>
                <a:off x="2367" y="1742"/>
                <a:ext cx="85" cy="97"/>
              </a:xfrm>
              <a:prstGeom prst="rect">
                <a:avLst/>
              </a:prstGeom>
              <a:noFill/>
              <a:ln w="9525">
                <a:noFill/>
                <a:miter lim="800000"/>
                <a:headEnd/>
                <a:tailEnd/>
              </a:ln>
            </p:spPr>
            <p:txBody>
              <a:bodyPr/>
              <a:lstStyle/>
              <a:p>
                <a:endParaRPr lang="en-US">
                  <a:latin typeface="Cambria" panose="02040503050406030204" pitchFamily="18" charset="0"/>
                </a:endParaRPr>
              </a:p>
            </p:txBody>
          </p:sp>
        </p:grpSp>
        <p:cxnSp>
          <p:nvCxnSpPr>
            <p:cNvPr id="81" name="Straight Connector 80"/>
            <p:cNvCxnSpPr/>
            <p:nvPr/>
          </p:nvCxnSpPr>
          <p:spPr>
            <a:xfrm>
              <a:off x="6845802" y="4256228"/>
              <a:ext cx="821748" cy="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9737565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81"/>
          <p:cNvSpPr>
            <a:spLocks noGrp="1"/>
          </p:cNvSpPr>
          <p:nvPr>
            <p:ph type="title"/>
          </p:nvPr>
        </p:nvSpPr>
        <p:spPr/>
        <p:txBody>
          <a:bodyPr/>
          <a:lstStyle/>
          <a:p>
            <a:r>
              <a:rPr lang="en-US" dirty="0">
                <a:latin typeface="Cambria" panose="02040503050406030204" pitchFamily="18" charset="0"/>
              </a:rPr>
              <a:t>Types of </a:t>
            </a:r>
            <a:r>
              <a:rPr lang="en-US" dirty="0"/>
              <a:t>Interference </a:t>
            </a:r>
            <a:r>
              <a:rPr lang="en-US" sz="1600" dirty="0" smtClean="0"/>
              <a:t>(2/2</a:t>
            </a:r>
            <a:r>
              <a:rPr lang="en-US" sz="1600" dirty="0"/>
              <a:t>)</a:t>
            </a:r>
          </a:p>
        </p:txBody>
      </p:sp>
      <p:graphicFrame>
        <p:nvGraphicFramePr>
          <p:cNvPr id="10" name="Content Placeholder 9"/>
          <p:cNvGraphicFramePr>
            <a:graphicFrameLocks noGrp="1"/>
          </p:cNvGraphicFramePr>
          <p:nvPr>
            <p:ph sz="quarter" idx="10"/>
            <p:extLst>
              <p:ext uri="{D42A27DB-BD31-4B8C-83A1-F6EECF244321}">
                <p14:modId xmlns:p14="http://schemas.microsoft.com/office/powerpoint/2010/main" val="2009644530"/>
              </p:ext>
            </p:extLst>
          </p:nvPr>
        </p:nvGraphicFramePr>
        <p:xfrm>
          <a:off x="457200" y="1219052"/>
          <a:ext cx="6751472" cy="516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7044775" y="1916832"/>
            <a:ext cx="1991721" cy="3416761"/>
            <a:chOff x="6767779" y="2816347"/>
            <a:chExt cx="1991721" cy="3416761"/>
          </a:xfrm>
        </p:grpSpPr>
        <p:sp>
          <p:nvSpPr>
            <p:cNvPr id="4" name="Trapezoid 3"/>
            <p:cNvSpPr/>
            <p:nvPr/>
          </p:nvSpPr>
          <p:spPr>
            <a:xfrm flipH="1">
              <a:off x="7604382" y="3798873"/>
              <a:ext cx="600075" cy="438150"/>
            </a:xfrm>
            <a:prstGeom prst="trapezoid">
              <a:avLst/>
            </a:prstGeom>
            <a:gradFill>
              <a:gsLst>
                <a:gs pos="0">
                  <a:schemeClr val="accent5">
                    <a:lumMod val="75000"/>
                  </a:schemeClr>
                </a:gs>
                <a:gs pos="100000">
                  <a:schemeClr val="accent6">
                    <a:lumMod val="40000"/>
                    <a:lumOff val="60000"/>
                  </a:schemeClr>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rapezoid 4"/>
            <p:cNvSpPr/>
            <p:nvPr/>
          </p:nvSpPr>
          <p:spPr>
            <a:xfrm flipH="1">
              <a:off x="7771923" y="3482034"/>
              <a:ext cx="256053" cy="751338"/>
            </a:xfrm>
            <a:prstGeom prst="trapezoid">
              <a:avLst/>
            </a:prstGeom>
            <a:gradFill>
              <a:gsLst>
                <a:gs pos="0">
                  <a:schemeClr val="accent1">
                    <a:lumMod val="60000"/>
                    <a:lumOff val="40000"/>
                    <a:alpha val="49000"/>
                  </a:schemeClr>
                </a:gs>
                <a:gs pos="100000">
                  <a:schemeClr val="accent1">
                    <a:lumMod val="40000"/>
                    <a:lumOff val="60000"/>
                    <a:alpha val="50000"/>
                  </a:schemeClr>
                </a:gs>
              </a:gsLst>
            </a:gra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5"/>
            <p:cNvGrpSpPr/>
            <p:nvPr/>
          </p:nvGrpSpPr>
          <p:grpSpPr>
            <a:xfrm flipH="1">
              <a:off x="7572601" y="3223907"/>
              <a:ext cx="231113" cy="261610"/>
              <a:chOff x="7285054" y="4104437"/>
              <a:chExt cx="231113" cy="261610"/>
            </a:xfrm>
          </p:grpSpPr>
          <p:sp>
            <p:nvSpPr>
              <p:cNvPr id="7" name="Isosceles Triangle 6"/>
              <p:cNvSpPr/>
              <p:nvPr/>
            </p:nvSpPr>
            <p:spPr>
              <a:xfrm>
                <a:off x="7285054" y="4108938"/>
                <a:ext cx="231113" cy="206829"/>
              </a:xfrm>
              <a:prstGeom prst="triangle">
                <a:avLst/>
              </a:prstGeom>
              <a:solidFill>
                <a:srgbClr val="FFFF00"/>
              </a:solid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331680" y="4104437"/>
                <a:ext cx="173479" cy="261610"/>
              </a:xfrm>
              <a:prstGeom prst="rect">
                <a:avLst/>
              </a:prstGeom>
              <a:noFill/>
            </p:spPr>
            <p:txBody>
              <a:bodyPr wrap="square" rtlCol="0">
                <a:spAutoFit/>
              </a:bodyPr>
              <a:lstStyle/>
              <a:p>
                <a:r>
                  <a:rPr lang="en-US" sz="1100" b="1" dirty="0" smtClean="0"/>
                  <a:t>!</a:t>
                </a:r>
                <a:endParaRPr lang="en-US" sz="1100" b="1" dirty="0"/>
              </a:p>
            </p:txBody>
          </p:sp>
        </p:grpSp>
        <p:cxnSp>
          <p:nvCxnSpPr>
            <p:cNvPr id="11" name="Straight Connector 10"/>
            <p:cNvCxnSpPr/>
            <p:nvPr/>
          </p:nvCxnSpPr>
          <p:spPr>
            <a:xfrm flipH="1">
              <a:off x="7208672" y="4242815"/>
              <a:ext cx="1309421" cy="0"/>
            </a:xfrm>
            <a:prstGeom prst="line">
              <a:avLst/>
            </a:prstGeom>
          </p:spPr>
          <p:style>
            <a:lnRef idx="2">
              <a:schemeClr val="dk1"/>
            </a:lnRef>
            <a:fillRef idx="0">
              <a:schemeClr val="dk1"/>
            </a:fillRef>
            <a:effectRef idx="1">
              <a:schemeClr val="dk1"/>
            </a:effectRef>
            <a:fontRef idx="minor">
              <a:schemeClr val="tx1"/>
            </a:fontRef>
          </p:style>
        </p:cxnSp>
        <p:grpSp>
          <p:nvGrpSpPr>
            <p:cNvPr id="3" name="Group 231"/>
            <p:cNvGrpSpPr>
              <a:grpSpLocks/>
            </p:cNvGrpSpPr>
            <p:nvPr/>
          </p:nvGrpSpPr>
          <p:grpSpPr bwMode="auto">
            <a:xfrm flipH="1">
              <a:off x="8313274" y="2816347"/>
              <a:ext cx="446226" cy="694946"/>
              <a:chOff x="2367" y="1324"/>
              <a:chExt cx="346" cy="708"/>
            </a:xfrm>
          </p:grpSpPr>
          <p:sp>
            <p:nvSpPr>
              <p:cNvPr id="13" name="Freeform 5"/>
              <p:cNvSpPr>
                <a:spLocks noChangeAspect="1"/>
              </p:cNvSpPr>
              <p:nvPr/>
            </p:nvSpPr>
            <p:spPr bwMode="auto">
              <a:xfrm>
                <a:off x="2527" y="1713"/>
                <a:ext cx="124" cy="73"/>
              </a:xfrm>
              <a:custGeom>
                <a:avLst/>
                <a:gdLst>
                  <a:gd name="T0" fmla="*/ 504107 w 254"/>
                  <a:gd name="T1" fmla="*/ 0 h 127"/>
                  <a:gd name="T2" fmla="*/ 0 w 254"/>
                  <a:gd name="T3" fmla="*/ 3303475 h 127"/>
                  <a:gd name="T4" fmla="*/ 1577366 w 254"/>
                  <a:gd name="T5" fmla="*/ 3813996 h 127"/>
                  <a:gd name="T6" fmla="*/ 2065212 w 254"/>
                  <a:gd name="T7" fmla="*/ 420443 h 127"/>
                  <a:gd name="T8" fmla="*/ 1382228 w 254"/>
                  <a:gd name="T9" fmla="*/ 0 h 127"/>
                  <a:gd name="T10" fmla="*/ 0 60000 65536"/>
                  <a:gd name="T11" fmla="*/ 0 60000 65536"/>
                  <a:gd name="T12" fmla="*/ 0 60000 65536"/>
                  <a:gd name="T13" fmla="*/ 0 60000 65536"/>
                  <a:gd name="T14" fmla="*/ 0 60000 65536"/>
                  <a:gd name="T15" fmla="*/ 0 w 254"/>
                  <a:gd name="T16" fmla="*/ 0 h 127"/>
                  <a:gd name="T17" fmla="*/ 254 w 254"/>
                  <a:gd name="T18" fmla="*/ 127 h 127"/>
                </a:gdLst>
                <a:ahLst/>
                <a:cxnLst>
                  <a:cxn ang="T10">
                    <a:pos x="T0" y="T1"/>
                  </a:cxn>
                  <a:cxn ang="T11">
                    <a:pos x="T2" y="T3"/>
                  </a:cxn>
                  <a:cxn ang="T12">
                    <a:pos x="T4" y="T5"/>
                  </a:cxn>
                  <a:cxn ang="T13">
                    <a:pos x="T6" y="T7"/>
                  </a:cxn>
                  <a:cxn ang="T14">
                    <a:pos x="T8" y="T9"/>
                  </a:cxn>
                </a:cxnLst>
                <a:rect l="T15" t="T16" r="T17" b="T18"/>
                <a:pathLst>
                  <a:path w="254" h="127">
                    <a:moveTo>
                      <a:pt x="62" y="0"/>
                    </a:moveTo>
                    <a:lnTo>
                      <a:pt x="0" y="110"/>
                    </a:lnTo>
                    <a:lnTo>
                      <a:pt x="194" y="127"/>
                    </a:lnTo>
                    <a:lnTo>
                      <a:pt x="254" y="14"/>
                    </a:lnTo>
                    <a:lnTo>
                      <a:pt x="170" y="0"/>
                    </a:lnTo>
                  </a:path>
                </a:pathLst>
              </a:custGeom>
              <a:gradFill rotWithShape="0">
                <a:gsLst>
                  <a:gs pos="0">
                    <a:srgbClr val="767647"/>
                  </a:gs>
                  <a:gs pos="100000">
                    <a:srgbClr val="FFFF99"/>
                  </a:gs>
                </a:gsLst>
                <a:lin ang="5400000" scaled="1"/>
              </a:gradFill>
              <a:ln w="1270">
                <a:noFill/>
                <a:round/>
                <a:headEnd/>
                <a:tailEnd/>
              </a:ln>
            </p:spPr>
            <p:txBody>
              <a:bodyPr/>
              <a:lstStyle/>
              <a:p>
                <a:endParaRPr lang="en-US"/>
              </a:p>
            </p:txBody>
          </p:sp>
          <p:sp>
            <p:nvSpPr>
              <p:cNvPr id="14" name="Freeform 43"/>
              <p:cNvSpPr>
                <a:spLocks noChangeAspect="1"/>
              </p:cNvSpPr>
              <p:nvPr/>
            </p:nvSpPr>
            <p:spPr bwMode="auto">
              <a:xfrm>
                <a:off x="2420" y="1324"/>
                <a:ext cx="189" cy="389"/>
              </a:xfrm>
              <a:custGeom>
                <a:avLst/>
                <a:gdLst>
                  <a:gd name="T0" fmla="*/ 1608008 w 393"/>
                  <a:gd name="T1" fmla="*/ 137889 h 684"/>
                  <a:gd name="T2" fmla="*/ 2833836 w 393"/>
                  <a:gd name="T3" fmla="*/ 18863886 h 684"/>
                  <a:gd name="T4" fmla="*/ 1608008 w 393"/>
                  <a:gd name="T5" fmla="*/ 18863886 h 684"/>
                  <a:gd name="T6" fmla="*/ 0 w 393"/>
                  <a:gd name="T7" fmla="*/ 275778 h 684"/>
                  <a:gd name="T8" fmla="*/ 1593587 w 393"/>
                  <a:gd name="T9" fmla="*/ 0 h 684"/>
                  <a:gd name="T10" fmla="*/ 0 60000 65536"/>
                  <a:gd name="T11" fmla="*/ 0 60000 65536"/>
                  <a:gd name="T12" fmla="*/ 0 60000 65536"/>
                  <a:gd name="T13" fmla="*/ 0 60000 65536"/>
                  <a:gd name="T14" fmla="*/ 0 60000 65536"/>
                  <a:gd name="T15" fmla="*/ 0 w 393"/>
                  <a:gd name="T16" fmla="*/ 0 h 684"/>
                  <a:gd name="T17" fmla="*/ 393 w 393"/>
                  <a:gd name="T18" fmla="*/ 684 h 684"/>
                </a:gdLst>
                <a:ahLst/>
                <a:cxnLst>
                  <a:cxn ang="T10">
                    <a:pos x="T0" y="T1"/>
                  </a:cxn>
                  <a:cxn ang="T11">
                    <a:pos x="T2" y="T3"/>
                  </a:cxn>
                  <a:cxn ang="T12">
                    <a:pos x="T4" y="T5"/>
                  </a:cxn>
                  <a:cxn ang="T13">
                    <a:pos x="T6" y="T7"/>
                  </a:cxn>
                  <a:cxn ang="T14">
                    <a:pos x="T8" y="T9"/>
                  </a:cxn>
                </a:cxnLst>
                <a:rect l="T15" t="T16" r="T17" b="T18"/>
                <a:pathLst>
                  <a:path w="393" h="684">
                    <a:moveTo>
                      <a:pt x="223" y="5"/>
                    </a:moveTo>
                    <a:lnTo>
                      <a:pt x="393" y="684"/>
                    </a:lnTo>
                    <a:lnTo>
                      <a:pt x="223" y="684"/>
                    </a:lnTo>
                    <a:lnTo>
                      <a:pt x="0" y="10"/>
                    </a:lnTo>
                    <a:lnTo>
                      <a:pt x="221" y="0"/>
                    </a:lnTo>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US"/>
              </a:p>
            </p:txBody>
          </p:sp>
          <p:sp>
            <p:nvSpPr>
              <p:cNvPr id="15" name="Line 44"/>
              <p:cNvSpPr>
                <a:spLocks noChangeAspect="1" noChangeShapeType="1"/>
              </p:cNvSpPr>
              <p:nvPr/>
            </p:nvSpPr>
            <p:spPr bwMode="auto">
              <a:xfrm flipV="1">
                <a:off x="2443" y="1412"/>
                <a:ext cx="104" cy="1"/>
              </a:xfrm>
              <a:prstGeom prst="line">
                <a:avLst/>
              </a:prstGeom>
              <a:noFill/>
              <a:ln w="1270">
                <a:solidFill>
                  <a:srgbClr val="000000"/>
                </a:solidFill>
                <a:round/>
                <a:headEnd/>
                <a:tailEnd/>
              </a:ln>
            </p:spPr>
            <p:txBody>
              <a:bodyPr/>
              <a:lstStyle/>
              <a:p>
                <a:endParaRPr lang="en-US"/>
              </a:p>
            </p:txBody>
          </p:sp>
          <p:sp>
            <p:nvSpPr>
              <p:cNvPr id="16" name="Line 45"/>
              <p:cNvSpPr>
                <a:spLocks noChangeAspect="1" noChangeShapeType="1"/>
              </p:cNvSpPr>
              <p:nvPr/>
            </p:nvSpPr>
            <p:spPr bwMode="auto">
              <a:xfrm flipV="1">
                <a:off x="2468" y="1487"/>
                <a:ext cx="93" cy="3"/>
              </a:xfrm>
              <a:prstGeom prst="line">
                <a:avLst/>
              </a:prstGeom>
              <a:noFill/>
              <a:ln w="1270">
                <a:solidFill>
                  <a:srgbClr val="000000"/>
                </a:solidFill>
                <a:round/>
                <a:headEnd/>
                <a:tailEnd/>
              </a:ln>
            </p:spPr>
            <p:txBody>
              <a:bodyPr/>
              <a:lstStyle/>
              <a:p>
                <a:endParaRPr lang="en-US"/>
              </a:p>
            </p:txBody>
          </p:sp>
          <p:sp>
            <p:nvSpPr>
              <p:cNvPr id="17" name="Line 46"/>
              <p:cNvSpPr>
                <a:spLocks noChangeAspect="1" noChangeShapeType="1"/>
              </p:cNvSpPr>
              <p:nvPr/>
            </p:nvSpPr>
            <p:spPr bwMode="auto">
              <a:xfrm flipV="1">
                <a:off x="2484" y="1556"/>
                <a:ext cx="91" cy="2"/>
              </a:xfrm>
              <a:prstGeom prst="line">
                <a:avLst/>
              </a:prstGeom>
              <a:noFill/>
              <a:ln w="1270">
                <a:solidFill>
                  <a:srgbClr val="000000"/>
                </a:solidFill>
                <a:round/>
                <a:headEnd/>
                <a:tailEnd/>
              </a:ln>
            </p:spPr>
            <p:txBody>
              <a:bodyPr/>
              <a:lstStyle/>
              <a:p>
                <a:endParaRPr lang="en-US"/>
              </a:p>
            </p:txBody>
          </p:sp>
          <p:sp>
            <p:nvSpPr>
              <p:cNvPr id="18" name="Line 47"/>
              <p:cNvSpPr>
                <a:spLocks noChangeAspect="1" noChangeShapeType="1"/>
              </p:cNvSpPr>
              <p:nvPr/>
            </p:nvSpPr>
            <p:spPr bwMode="auto">
              <a:xfrm>
                <a:off x="2500" y="1616"/>
                <a:ext cx="88" cy="0"/>
              </a:xfrm>
              <a:prstGeom prst="line">
                <a:avLst/>
              </a:prstGeom>
              <a:noFill/>
              <a:ln w="1270">
                <a:solidFill>
                  <a:srgbClr val="000000"/>
                </a:solidFill>
                <a:round/>
                <a:headEnd/>
                <a:tailEnd/>
              </a:ln>
            </p:spPr>
            <p:txBody>
              <a:bodyPr/>
              <a:lstStyle/>
              <a:p>
                <a:endParaRPr lang="en-US"/>
              </a:p>
            </p:txBody>
          </p:sp>
          <p:sp>
            <p:nvSpPr>
              <p:cNvPr id="19" name="Freeform 48"/>
              <p:cNvSpPr>
                <a:spLocks noChangeAspect="1"/>
              </p:cNvSpPr>
              <p:nvPr/>
            </p:nvSpPr>
            <p:spPr bwMode="auto">
              <a:xfrm>
                <a:off x="2527" y="1713"/>
                <a:ext cx="82" cy="44"/>
              </a:xfrm>
              <a:custGeom>
                <a:avLst/>
                <a:gdLst>
                  <a:gd name="T0" fmla="*/ 0 w 168"/>
                  <a:gd name="T1" fmla="*/ 0 h 79"/>
                  <a:gd name="T2" fmla="*/ 836185 w 168"/>
                  <a:gd name="T3" fmla="*/ 1843564 h 79"/>
                  <a:gd name="T4" fmla="*/ 1363869 w 168"/>
                  <a:gd name="T5" fmla="*/ 0 h 79"/>
                  <a:gd name="T6" fmla="*/ 0 60000 65536"/>
                  <a:gd name="T7" fmla="*/ 0 60000 65536"/>
                  <a:gd name="T8" fmla="*/ 0 60000 65536"/>
                  <a:gd name="T9" fmla="*/ 0 w 168"/>
                  <a:gd name="T10" fmla="*/ 0 h 79"/>
                  <a:gd name="T11" fmla="*/ 168 w 168"/>
                  <a:gd name="T12" fmla="*/ 79 h 79"/>
                </a:gdLst>
                <a:ahLst/>
                <a:cxnLst>
                  <a:cxn ang="T6">
                    <a:pos x="T0" y="T1"/>
                  </a:cxn>
                  <a:cxn ang="T7">
                    <a:pos x="T2" y="T3"/>
                  </a:cxn>
                  <a:cxn ang="T8">
                    <a:pos x="T4" y="T5"/>
                  </a:cxn>
                </a:cxnLst>
                <a:rect l="T9" t="T10" r="T11" b="T12"/>
                <a:pathLst>
                  <a:path w="168" h="79">
                    <a:moveTo>
                      <a:pt x="0" y="0"/>
                    </a:moveTo>
                    <a:lnTo>
                      <a:pt x="103" y="79"/>
                    </a:lnTo>
                    <a:lnTo>
                      <a:pt x="168" y="0"/>
                    </a:lnTo>
                  </a:path>
                </a:pathLst>
              </a:custGeom>
              <a:noFill/>
              <a:ln w="1270">
                <a:solidFill>
                  <a:srgbClr val="000000"/>
                </a:solidFill>
                <a:round/>
                <a:headEnd/>
                <a:tailEnd/>
              </a:ln>
            </p:spPr>
            <p:txBody>
              <a:bodyPr/>
              <a:lstStyle/>
              <a:p>
                <a:endParaRPr lang="en-US"/>
              </a:p>
            </p:txBody>
          </p:sp>
          <p:sp>
            <p:nvSpPr>
              <p:cNvPr id="20" name="Freeform 49"/>
              <p:cNvSpPr>
                <a:spLocks noChangeAspect="1"/>
              </p:cNvSpPr>
              <p:nvPr/>
            </p:nvSpPr>
            <p:spPr bwMode="auto">
              <a:xfrm>
                <a:off x="2551" y="1722"/>
                <a:ext cx="108" cy="138"/>
              </a:xfrm>
              <a:custGeom>
                <a:avLst/>
                <a:gdLst>
                  <a:gd name="T0" fmla="*/ 1376179 w 227"/>
                  <a:gd name="T1" fmla="*/ 0 h 243"/>
                  <a:gd name="T2" fmla="*/ 1501881 w 227"/>
                  <a:gd name="T3" fmla="*/ 3544494 h 243"/>
                  <a:gd name="T4" fmla="*/ 1137988 w 227"/>
                  <a:gd name="T5" fmla="*/ 6625450 h 243"/>
                  <a:gd name="T6" fmla="*/ 0 w 227"/>
                  <a:gd name="T7" fmla="*/ 6216479 h 243"/>
                  <a:gd name="T8" fmla="*/ 0 60000 65536"/>
                  <a:gd name="T9" fmla="*/ 0 60000 65536"/>
                  <a:gd name="T10" fmla="*/ 0 60000 65536"/>
                  <a:gd name="T11" fmla="*/ 0 60000 65536"/>
                  <a:gd name="T12" fmla="*/ 0 w 227"/>
                  <a:gd name="T13" fmla="*/ 0 h 243"/>
                  <a:gd name="T14" fmla="*/ 227 w 227"/>
                  <a:gd name="T15" fmla="*/ 243 h 243"/>
                </a:gdLst>
                <a:ahLst/>
                <a:cxnLst>
                  <a:cxn ang="T8">
                    <a:pos x="T0" y="T1"/>
                  </a:cxn>
                  <a:cxn ang="T9">
                    <a:pos x="T2" y="T3"/>
                  </a:cxn>
                  <a:cxn ang="T10">
                    <a:pos x="T4" y="T5"/>
                  </a:cxn>
                  <a:cxn ang="T11">
                    <a:pos x="T6" y="T7"/>
                  </a:cxn>
                </a:cxnLst>
                <a:rect l="T12" t="T13" r="T14" b="T15"/>
                <a:pathLst>
                  <a:path w="227" h="243">
                    <a:moveTo>
                      <a:pt x="208" y="0"/>
                    </a:moveTo>
                    <a:lnTo>
                      <a:pt x="227" y="130"/>
                    </a:lnTo>
                    <a:lnTo>
                      <a:pt x="172" y="243"/>
                    </a:lnTo>
                    <a:lnTo>
                      <a:pt x="0" y="228"/>
                    </a:lnTo>
                  </a:path>
                </a:pathLst>
              </a:custGeom>
              <a:noFill/>
              <a:ln w="1270">
                <a:solidFill>
                  <a:srgbClr val="000000"/>
                </a:solidFill>
                <a:round/>
                <a:headEnd/>
                <a:tailEnd/>
              </a:ln>
            </p:spPr>
            <p:txBody>
              <a:bodyPr/>
              <a:lstStyle/>
              <a:p>
                <a:endParaRPr lang="en-US"/>
              </a:p>
            </p:txBody>
          </p:sp>
          <p:sp>
            <p:nvSpPr>
              <p:cNvPr id="21" name="Line 50"/>
              <p:cNvSpPr>
                <a:spLocks noChangeAspect="1" noChangeShapeType="1"/>
              </p:cNvSpPr>
              <p:nvPr/>
            </p:nvSpPr>
            <p:spPr bwMode="auto">
              <a:xfrm>
                <a:off x="2621" y="1786"/>
                <a:ext cx="12" cy="71"/>
              </a:xfrm>
              <a:prstGeom prst="line">
                <a:avLst/>
              </a:prstGeom>
              <a:noFill/>
              <a:ln w="1270">
                <a:solidFill>
                  <a:srgbClr val="000000"/>
                </a:solidFill>
                <a:round/>
                <a:headEnd/>
                <a:tailEnd/>
              </a:ln>
            </p:spPr>
            <p:txBody>
              <a:bodyPr/>
              <a:lstStyle/>
              <a:p>
                <a:endParaRPr lang="en-US"/>
              </a:p>
            </p:txBody>
          </p:sp>
          <p:sp>
            <p:nvSpPr>
              <p:cNvPr id="22" name="Freeform 51"/>
              <p:cNvSpPr>
                <a:spLocks noChangeAspect="1"/>
              </p:cNvSpPr>
              <p:nvPr/>
            </p:nvSpPr>
            <p:spPr bwMode="auto">
              <a:xfrm>
                <a:off x="2580" y="1883"/>
                <a:ext cx="95" cy="149"/>
              </a:xfrm>
              <a:custGeom>
                <a:avLst/>
                <a:gdLst>
                  <a:gd name="T0" fmla="*/ 1028669 w 196"/>
                  <a:gd name="T1" fmla="*/ 211652 h 259"/>
                  <a:gd name="T2" fmla="*/ 1504617 w 196"/>
                  <a:gd name="T3" fmla="*/ 7830983 h 259"/>
                  <a:gd name="T4" fmla="*/ 583428 w 196"/>
                  <a:gd name="T5" fmla="*/ 7407676 h 259"/>
                  <a:gd name="T6" fmla="*/ 0 w 196"/>
                  <a:gd name="T7" fmla="*/ 0 h 259"/>
                  <a:gd name="T8" fmla="*/ 1028669 w 196"/>
                  <a:gd name="T9" fmla="*/ 211652 h 259"/>
                  <a:gd name="T10" fmla="*/ 0 60000 65536"/>
                  <a:gd name="T11" fmla="*/ 0 60000 65536"/>
                  <a:gd name="T12" fmla="*/ 0 60000 65536"/>
                  <a:gd name="T13" fmla="*/ 0 60000 65536"/>
                  <a:gd name="T14" fmla="*/ 0 60000 65536"/>
                  <a:gd name="T15" fmla="*/ 0 w 196"/>
                  <a:gd name="T16" fmla="*/ 0 h 259"/>
                  <a:gd name="T17" fmla="*/ 196 w 196"/>
                  <a:gd name="T18" fmla="*/ 259 h 259"/>
                </a:gdLst>
                <a:ahLst/>
                <a:cxnLst>
                  <a:cxn ang="T10">
                    <a:pos x="T0" y="T1"/>
                  </a:cxn>
                  <a:cxn ang="T11">
                    <a:pos x="T2" y="T3"/>
                  </a:cxn>
                  <a:cxn ang="T12">
                    <a:pos x="T4" y="T5"/>
                  </a:cxn>
                  <a:cxn ang="T13">
                    <a:pos x="T6" y="T7"/>
                  </a:cxn>
                  <a:cxn ang="T14">
                    <a:pos x="T8" y="T9"/>
                  </a:cxn>
                </a:cxnLst>
                <a:rect l="T15" t="T16" r="T17" b="T18"/>
                <a:pathLst>
                  <a:path w="196" h="259">
                    <a:moveTo>
                      <a:pt x="134" y="7"/>
                    </a:moveTo>
                    <a:lnTo>
                      <a:pt x="196" y="259"/>
                    </a:lnTo>
                    <a:lnTo>
                      <a:pt x="76" y="245"/>
                    </a:lnTo>
                    <a:lnTo>
                      <a:pt x="0" y="0"/>
                    </a:lnTo>
                    <a:lnTo>
                      <a:pt x="134" y="7"/>
                    </a:lnTo>
                    <a:close/>
                  </a:path>
                </a:pathLst>
              </a:custGeom>
              <a:gradFill rotWithShape="0">
                <a:gsLst>
                  <a:gs pos="0">
                    <a:srgbClr val="595959"/>
                  </a:gs>
                  <a:gs pos="100000">
                    <a:srgbClr val="C0C0C0"/>
                  </a:gs>
                </a:gsLst>
                <a:lin ang="18900000" scaled="1"/>
              </a:gradFill>
              <a:ln w="1270">
                <a:solidFill>
                  <a:srgbClr val="000000"/>
                </a:solidFill>
                <a:round/>
                <a:headEnd/>
                <a:tailEnd/>
              </a:ln>
            </p:spPr>
            <p:txBody>
              <a:bodyPr/>
              <a:lstStyle/>
              <a:p>
                <a:endParaRPr lang="en-US"/>
              </a:p>
            </p:txBody>
          </p:sp>
          <p:sp>
            <p:nvSpPr>
              <p:cNvPr id="23" name="Line 52"/>
              <p:cNvSpPr>
                <a:spLocks noChangeAspect="1" noChangeShapeType="1"/>
              </p:cNvSpPr>
              <p:nvPr/>
            </p:nvSpPr>
            <p:spPr bwMode="auto">
              <a:xfrm flipH="1" flipV="1">
                <a:off x="2612" y="1857"/>
                <a:ext cx="32" cy="31"/>
              </a:xfrm>
              <a:prstGeom prst="line">
                <a:avLst/>
              </a:prstGeom>
              <a:noFill/>
              <a:ln w="1270">
                <a:solidFill>
                  <a:srgbClr val="000000"/>
                </a:solidFill>
                <a:round/>
                <a:headEnd/>
                <a:tailEnd/>
              </a:ln>
            </p:spPr>
            <p:txBody>
              <a:bodyPr/>
              <a:lstStyle/>
              <a:p>
                <a:endParaRPr lang="en-US"/>
              </a:p>
            </p:txBody>
          </p:sp>
          <p:sp>
            <p:nvSpPr>
              <p:cNvPr id="24" name="Freeform 53"/>
              <p:cNvSpPr>
                <a:spLocks noChangeAspect="1"/>
              </p:cNvSpPr>
              <p:nvPr/>
            </p:nvSpPr>
            <p:spPr bwMode="auto">
              <a:xfrm>
                <a:off x="2573" y="1754"/>
                <a:ext cx="10" cy="6"/>
              </a:xfrm>
              <a:custGeom>
                <a:avLst/>
                <a:gdLst>
                  <a:gd name="T0" fmla="*/ 281936 w 19"/>
                  <a:gd name="T1" fmla="*/ 423289 h 10"/>
                  <a:gd name="T2" fmla="*/ 178060 w 19"/>
                  <a:gd name="T3" fmla="*/ 0 h 10"/>
                  <a:gd name="T4" fmla="*/ 0 w 19"/>
                  <a:gd name="T5" fmla="*/ 0 h 10"/>
                  <a:gd name="T6" fmla="*/ 103877 w 19"/>
                  <a:gd name="T7" fmla="*/ 423289 h 10"/>
                  <a:gd name="T8" fmla="*/ 281936 w 19"/>
                  <a:gd name="T9" fmla="*/ 423289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19" y="10"/>
                    </a:moveTo>
                    <a:lnTo>
                      <a:pt x="12" y="0"/>
                    </a:lnTo>
                    <a:lnTo>
                      <a:pt x="0" y="0"/>
                    </a:lnTo>
                    <a:lnTo>
                      <a:pt x="7" y="10"/>
                    </a:lnTo>
                    <a:lnTo>
                      <a:pt x="19" y="10"/>
                    </a:lnTo>
                    <a:close/>
                  </a:path>
                </a:pathLst>
              </a:custGeom>
              <a:noFill/>
              <a:ln w="1270">
                <a:solidFill>
                  <a:srgbClr val="000000"/>
                </a:solidFill>
                <a:round/>
                <a:headEnd/>
                <a:tailEnd/>
              </a:ln>
            </p:spPr>
            <p:txBody>
              <a:bodyPr/>
              <a:lstStyle/>
              <a:p>
                <a:endParaRPr lang="en-US"/>
              </a:p>
            </p:txBody>
          </p:sp>
          <p:sp>
            <p:nvSpPr>
              <p:cNvPr id="25" name="Freeform 54"/>
              <p:cNvSpPr>
                <a:spLocks noChangeAspect="1"/>
              </p:cNvSpPr>
              <p:nvPr/>
            </p:nvSpPr>
            <p:spPr bwMode="auto">
              <a:xfrm>
                <a:off x="2604" y="1981"/>
                <a:ext cx="60" cy="5"/>
              </a:xfrm>
              <a:custGeom>
                <a:avLst/>
                <a:gdLst>
                  <a:gd name="T0" fmla="*/ 0 w 125"/>
                  <a:gd name="T1" fmla="*/ 0 h 10"/>
                  <a:gd name="T2" fmla="*/ 788280 w 125"/>
                  <a:gd name="T3" fmla="*/ 78750 h 10"/>
                  <a:gd name="T4" fmla="*/ 887702 w 125"/>
                  <a:gd name="T5" fmla="*/ 98431 h 10"/>
                  <a:gd name="T6" fmla="*/ 0 60000 65536"/>
                  <a:gd name="T7" fmla="*/ 0 60000 65536"/>
                  <a:gd name="T8" fmla="*/ 0 60000 65536"/>
                  <a:gd name="T9" fmla="*/ 0 w 125"/>
                  <a:gd name="T10" fmla="*/ 0 h 10"/>
                  <a:gd name="T11" fmla="*/ 125 w 125"/>
                  <a:gd name="T12" fmla="*/ 10 h 10"/>
                </a:gdLst>
                <a:ahLst/>
                <a:cxnLst>
                  <a:cxn ang="T6">
                    <a:pos x="T0" y="T1"/>
                  </a:cxn>
                  <a:cxn ang="T7">
                    <a:pos x="T2" y="T3"/>
                  </a:cxn>
                  <a:cxn ang="T8">
                    <a:pos x="T4" y="T5"/>
                  </a:cxn>
                </a:cxnLst>
                <a:rect l="T9" t="T10" r="T11" b="T12"/>
                <a:pathLst>
                  <a:path w="125" h="10">
                    <a:moveTo>
                      <a:pt x="0" y="0"/>
                    </a:moveTo>
                    <a:lnTo>
                      <a:pt x="111" y="8"/>
                    </a:lnTo>
                    <a:lnTo>
                      <a:pt x="125" y="10"/>
                    </a:lnTo>
                  </a:path>
                </a:pathLst>
              </a:custGeom>
              <a:noFill/>
              <a:ln w="1270">
                <a:solidFill>
                  <a:srgbClr val="000000"/>
                </a:solidFill>
                <a:round/>
                <a:headEnd/>
                <a:tailEnd/>
              </a:ln>
            </p:spPr>
            <p:txBody>
              <a:bodyPr/>
              <a:lstStyle/>
              <a:p>
                <a:endParaRPr lang="en-US"/>
              </a:p>
            </p:txBody>
          </p:sp>
          <p:sp>
            <p:nvSpPr>
              <p:cNvPr id="26" name="Line 55"/>
              <p:cNvSpPr>
                <a:spLocks noChangeAspect="1" noChangeShapeType="1"/>
              </p:cNvSpPr>
              <p:nvPr/>
            </p:nvSpPr>
            <p:spPr bwMode="auto">
              <a:xfrm>
                <a:off x="2589" y="1925"/>
                <a:ext cx="63" cy="6"/>
              </a:xfrm>
              <a:prstGeom prst="line">
                <a:avLst/>
              </a:prstGeom>
              <a:noFill/>
              <a:ln w="1270">
                <a:solidFill>
                  <a:srgbClr val="000000"/>
                </a:solidFill>
                <a:round/>
                <a:headEnd/>
                <a:tailEnd/>
              </a:ln>
            </p:spPr>
            <p:txBody>
              <a:bodyPr/>
              <a:lstStyle/>
              <a:p>
                <a:endParaRPr lang="en-US"/>
              </a:p>
            </p:txBody>
          </p:sp>
          <p:sp>
            <p:nvSpPr>
              <p:cNvPr id="27" name="Line 56"/>
              <p:cNvSpPr>
                <a:spLocks noChangeAspect="1" noChangeShapeType="1"/>
              </p:cNvSpPr>
              <p:nvPr/>
            </p:nvSpPr>
            <p:spPr bwMode="auto">
              <a:xfrm>
                <a:off x="2597" y="1955"/>
                <a:ext cx="62" cy="4"/>
              </a:xfrm>
              <a:prstGeom prst="line">
                <a:avLst/>
              </a:prstGeom>
              <a:noFill/>
              <a:ln w="1270">
                <a:solidFill>
                  <a:srgbClr val="000000"/>
                </a:solidFill>
                <a:round/>
                <a:headEnd/>
                <a:tailEnd/>
              </a:ln>
            </p:spPr>
            <p:txBody>
              <a:bodyPr/>
              <a:lstStyle/>
              <a:p>
                <a:endParaRPr lang="en-US"/>
              </a:p>
            </p:txBody>
          </p:sp>
          <p:sp>
            <p:nvSpPr>
              <p:cNvPr id="28" name="Line 57"/>
              <p:cNvSpPr>
                <a:spLocks noChangeAspect="1" noChangeShapeType="1"/>
              </p:cNvSpPr>
              <p:nvPr/>
            </p:nvSpPr>
            <p:spPr bwMode="auto">
              <a:xfrm>
                <a:off x="2609" y="2002"/>
                <a:ext cx="60" cy="8"/>
              </a:xfrm>
              <a:prstGeom prst="line">
                <a:avLst/>
              </a:prstGeom>
              <a:noFill/>
              <a:ln w="1270">
                <a:solidFill>
                  <a:srgbClr val="000000"/>
                </a:solidFill>
                <a:round/>
                <a:headEnd/>
                <a:tailEnd/>
              </a:ln>
            </p:spPr>
            <p:txBody>
              <a:bodyPr/>
              <a:lstStyle/>
              <a:p>
                <a:endParaRPr lang="en-US"/>
              </a:p>
            </p:txBody>
          </p:sp>
          <p:sp>
            <p:nvSpPr>
              <p:cNvPr id="29" name="Line 58"/>
              <p:cNvSpPr>
                <a:spLocks noChangeAspect="1" noChangeShapeType="1"/>
              </p:cNvSpPr>
              <p:nvPr/>
            </p:nvSpPr>
            <p:spPr bwMode="auto">
              <a:xfrm>
                <a:off x="2583" y="1898"/>
                <a:ext cx="64" cy="8"/>
              </a:xfrm>
              <a:prstGeom prst="line">
                <a:avLst/>
              </a:prstGeom>
              <a:noFill/>
              <a:ln w="1270">
                <a:solidFill>
                  <a:srgbClr val="000000"/>
                </a:solidFill>
                <a:round/>
                <a:headEnd/>
                <a:tailEnd/>
              </a:ln>
            </p:spPr>
            <p:txBody>
              <a:bodyPr/>
              <a:lstStyle/>
              <a:p>
                <a:endParaRPr lang="en-US"/>
              </a:p>
            </p:txBody>
          </p:sp>
          <p:sp>
            <p:nvSpPr>
              <p:cNvPr id="30" name="Line 59"/>
              <p:cNvSpPr>
                <a:spLocks noChangeAspect="1" noChangeShapeType="1"/>
              </p:cNvSpPr>
              <p:nvPr/>
            </p:nvSpPr>
            <p:spPr bwMode="auto">
              <a:xfrm>
                <a:off x="2519" y="1680"/>
                <a:ext cx="85" cy="2"/>
              </a:xfrm>
              <a:prstGeom prst="line">
                <a:avLst/>
              </a:prstGeom>
              <a:noFill/>
              <a:ln w="1270">
                <a:solidFill>
                  <a:srgbClr val="000000"/>
                </a:solidFill>
                <a:round/>
                <a:headEnd/>
                <a:tailEnd/>
              </a:ln>
            </p:spPr>
            <p:txBody>
              <a:bodyPr/>
              <a:lstStyle/>
              <a:p>
                <a:endParaRPr lang="en-US"/>
              </a:p>
            </p:txBody>
          </p:sp>
          <p:sp>
            <p:nvSpPr>
              <p:cNvPr id="31" name="Line 60"/>
              <p:cNvSpPr>
                <a:spLocks noChangeAspect="1" noChangeShapeType="1"/>
              </p:cNvSpPr>
              <p:nvPr/>
            </p:nvSpPr>
            <p:spPr bwMode="auto">
              <a:xfrm flipV="1">
                <a:off x="2580" y="1855"/>
                <a:ext cx="11" cy="28"/>
              </a:xfrm>
              <a:prstGeom prst="line">
                <a:avLst/>
              </a:prstGeom>
              <a:noFill/>
              <a:ln w="1270">
                <a:solidFill>
                  <a:srgbClr val="000000"/>
                </a:solidFill>
                <a:round/>
                <a:headEnd/>
                <a:tailEnd/>
              </a:ln>
            </p:spPr>
            <p:txBody>
              <a:bodyPr/>
              <a:lstStyle/>
              <a:p>
                <a:endParaRPr lang="en-US"/>
              </a:p>
            </p:txBody>
          </p:sp>
          <p:sp>
            <p:nvSpPr>
              <p:cNvPr id="32" name="Freeform 61"/>
              <p:cNvSpPr>
                <a:spLocks noChangeAspect="1"/>
              </p:cNvSpPr>
              <p:nvPr/>
            </p:nvSpPr>
            <p:spPr bwMode="auto">
              <a:xfrm>
                <a:off x="2636" y="1772"/>
                <a:ext cx="23" cy="30"/>
              </a:xfrm>
              <a:custGeom>
                <a:avLst/>
                <a:gdLst>
                  <a:gd name="T0" fmla="*/ 618149 w 44"/>
                  <a:gd name="T1" fmla="*/ 504593 h 53"/>
                  <a:gd name="T2" fmla="*/ 337169 w 44"/>
                  <a:gd name="T3" fmla="*/ 0 h 53"/>
                  <a:gd name="T4" fmla="*/ 112395 w 44"/>
                  <a:gd name="T5" fmla="*/ 770175 h 53"/>
                  <a:gd name="T6" fmla="*/ 0 w 44"/>
                  <a:gd name="T7" fmla="*/ 1407556 h 53"/>
                  <a:gd name="T8" fmla="*/ 42155 w 44"/>
                  <a:gd name="T9" fmla="*/ 1407556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44" y="19"/>
                    </a:moveTo>
                    <a:lnTo>
                      <a:pt x="24" y="0"/>
                    </a:lnTo>
                    <a:lnTo>
                      <a:pt x="8" y="29"/>
                    </a:lnTo>
                    <a:lnTo>
                      <a:pt x="0" y="53"/>
                    </a:lnTo>
                    <a:lnTo>
                      <a:pt x="3" y="53"/>
                    </a:lnTo>
                  </a:path>
                </a:pathLst>
              </a:custGeom>
              <a:noFill/>
              <a:ln w="1270">
                <a:solidFill>
                  <a:srgbClr val="000000"/>
                </a:solidFill>
                <a:round/>
                <a:headEnd/>
                <a:tailEnd/>
              </a:ln>
            </p:spPr>
            <p:txBody>
              <a:bodyPr/>
              <a:lstStyle/>
              <a:p>
                <a:endParaRPr lang="en-US"/>
              </a:p>
            </p:txBody>
          </p:sp>
          <p:sp>
            <p:nvSpPr>
              <p:cNvPr id="33" name="Freeform 62"/>
              <p:cNvSpPr>
                <a:spLocks noChangeAspect="1"/>
              </p:cNvSpPr>
              <p:nvPr/>
            </p:nvSpPr>
            <p:spPr bwMode="auto">
              <a:xfrm>
                <a:off x="2577" y="1808"/>
                <a:ext cx="30" cy="4"/>
              </a:xfrm>
              <a:custGeom>
                <a:avLst/>
                <a:gdLst>
                  <a:gd name="T0" fmla="*/ 68908 w 60"/>
                  <a:gd name="T1" fmla="*/ 34531 h 9"/>
                  <a:gd name="T2" fmla="*/ 590662 w 60"/>
                  <a:gd name="T3" fmla="*/ 15346 h 9"/>
                  <a:gd name="T4" fmla="*/ 0 w 60"/>
                  <a:gd name="T5" fmla="*/ 0 h 9"/>
                  <a:gd name="T6" fmla="*/ 0 60000 65536"/>
                  <a:gd name="T7" fmla="*/ 0 60000 65536"/>
                  <a:gd name="T8" fmla="*/ 0 60000 65536"/>
                  <a:gd name="T9" fmla="*/ 0 w 60"/>
                  <a:gd name="T10" fmla="*/ 0 h 9"/>
                  <a:gd name="T11" fmla="*/ 60 w 60"/>
                  <a:gd name="T12" fmla="*/ 9 h 9"/>
                </a:gdLst>
                <a:ahLst/>
                <a:cxnLst>
                  <a:cxn ang="T6">
                    <a:pos x="T0" y="T1"/>
                  </a:cxn>
                  <a:cxn ang="T7">
                    <a:pos x="T2" y="T3"/>
                  </a:cxn>
                  <a:cxn ang="T8">
                    <a:pos x="T4" y="T5"/>
                  </a:cxn>
                </a:cxnLst>
                <a:rect l="T9" t="T10" r="T11" b="T12"/>
                <a:pathLst>
                  <a:path w="60" h="9">
                    <a:moveTo>
                      <a:pt x="7" y="9"/>
                    </a:moveTo>
                    <a:lnTo>
                      <a:pt x="60" y="4"/>
                    </a:lnTo>
                    <a:lnTo>
                      <a:pt x="0" y="0"/>
                    </a:lnTo>
                  </a:path>
                </a:pathLst>
              </a:custGeom>
              <a:noFill/>
              <a:ln w="1270">
                <a:solidFill>
                  <a:srgbClr val="000000"/>
                </a:solidFill>
                <a:round/>
                <a:headEnd/>
                <a:tailEnd/>
              </a:ln>
            </p:spPr>
            <p:txBody>
              <a:bodyPr/>
              <a:lstStyle/>
              <a:p>
                <a:endParaRPr lang="en-US"/>
              </a:p>
            </p:txBody>
          </p:sp>
          <p:sp>
            <p:nvSpPr>
              <p:cNvPr id="34" name="Freeform 63"/>
              <p:cNvSpPr>
                <a:spLocks noChangeAspect="1"/>
              </p:cNvSpPr>
              <p:nvPr/>
            </p:nvSpPr>
            <p:spPr bwMode="auto">
              <a:xfrm>
                <a:off x="2585" y="1811"/>
                <a:ext cx="24" cy="28"/>
              </a:xfrm>
              <a:custGeom>
                <a:avLst/>
                <a:gdLst>
                  <a:gd name="T0" fmla="*/ 374092 w 48"/>
                  <a:gd name="T1" fmla="*/ 0 h 48"/>
                  <a:gd name="T2" fmla="*/ 472529 w 48"/>
                  <a:gd name="T3" fmla="*/ 1452889 h 48"/>
                  <a:gd name="T4" fmla="*/ 0 w 48"/>
                  <a:gd name="T5" fmla="*/ 162182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38" y="0"/>
                    </a:moveTo>
                    <a:lnTo>
                      <a:pt x="48" y="43"/>
                    </a:lnTo>
                    <a:lnTo>
                      <a:pt x="0" y="48"/>
                    </a:lnTo>
                  </a:path>
                </a:pathLst>
              </a:custGeom>
              <a:noFill/>
              <a:ln w="1270">
                <a:solidFill>
                  <a:srgbClr val="000000"/>
                </a:solidFill>
                <a:round/>
                <a:headEnd/>
                <a:tailEnd/>
              </a:ln>
            </p:spPr>
            <p:txBody>
              <a:bodyPr/>
              <a:lstStyle/>
              <a:p>
                <a:endParaRPr lang="en-US"/>
              </a:p>
            </p:txBody>
          </p:sp>
          <p:sp>
            <p:nvSpPr>
              <p:cNvPr id="35" name="Line 64"/>
              <p:cNvSpPr>
                <a:spLocks noChangeAspect="1" noChangeShapeType="1"/>
              </p:cNvSpPr>
              <p:nvPr/>
            </p:nvSpPr>
            <p:spPr bwMode="auto">
              <a:xfrm flipV="1">
                <a:off x="2571" y="1849"/>
                <a:ext cx="14" cy="29"/>
              </a:xfrm>
              <a:prstGeom prst="line">
                <a:avLst/>
              </a:prstGeom>
              <a:noFill/>
              <a:ln w="1270">
                <a:solidFill>
                  <a:srgbClr val="000000"/>
                </a:solidFill>
                <a:round/>
                <a:headEnd/>
                <a:tailEnd/>
              </a:ln>
            </p:spPr>
            <p:txBody>
              <a:bodyPr/>
              <a:lstStyle/>
              <a:p>
                <a:endParaRPr lang="en-US"/>
              </a:p>
            </p:txBody>
          </p:sp>
          <p:sp>
            <p:nvSpPr>
              <p:cNvPr id="36" name="Freeform 65"/>
              <p:cNvSpPr>
                <a:spLocks noChangeAspect="1"/>
              </p:cNvSpPr>
              <p:nvPr/>
            </p:nvSpPr>
            <p:spPr bwMode="auto">
              <a:xfrm>
                <a:off x="2511" y="1780"/>
                <a:ext cx="86" cy="98"/>
              </a:xfrm>
              <a:custGeom>
                <a:avLst/>
                <a:gdLst>
                  <a:gd name="T0" fmla="*/ 994504 w 179"/>
                  <a:gd name="T1" fmla="*/ 1007645 h 172"/>
                  <a:gd name="T2" fmla="*/ 1166215 w 179"/>
                  <a:gd name="T3" fmla="*/ 1875354 h 172"/>
                  <a:gd name="T4" fmla="*/ 1280687 w 179"/>
                  <a:gd name="T5" fmla="*/ 2882996 h 172"/>
                  <a:gd name="T6" fmla="*/ 1280687 w 179"/>
                  <a:gd name="T7" fmla="*/ 3694727 h 172"/>
                  <a:gd name="T8" fmla="*/ 1216299 w 179"/>
                  <a:gd name="T9" fmla="*/ 4422466 h 172"/>
                  <a:gd name="T10" fmla="*/ 1044587 w 179"/>
                  <a:gd name="T11" fmla="*/ 4814335 h 172"/>
                  <a:gd name="T12" fmla="*/ 801320 w 179"/>
                  <a:gd name="T13" fmla="*/ 4814335 h 172"/>
                  <a:gd name="T14" fmla="*/ 565219 w 179"/>
                  <a:gd name="T15" fmla="*/ 4478454 h 172"/>
                  <a:gd name="T16" fmla="*/ 321961 w 179"/>
                  <a:gd name="T17" fmla="*/ 3750708 h 172"/>
                  <a:gd name="T18" fmla="*/ 114472 w 179"/>
                  <a:gd name="T19" fmla="*/ 2882996 h 172"/>
                  <a:gd name="T20" fmla="*/ 0 w 179"/>
                  <a:gd name="T21" fmla="*/ 1875354 h 172"/>
                  <a:gd name="T22" fmla="*/ 0 w 179"/>
                  <a:gd name="T23" fmla="*/ 1063626 h 172"/>
                  <a:gd name="T24" fmla="*/ 85861 w 179"/>
                  <a:gd name="T25" fmla="*/ 335882 h 172"/>
                  <a:gd name="T26" fmla="*/ 257573 w 179"/>
                  <a:gd name="T27" fmla="*/ 0 h 172"/>
                  <a:gd name="T28" fmla="*/ 479368 w 179"/>
                  <a:gd name="T29" fmla="*/ 0 h 172"/>
                  <a:gd name="T30" fmla="*/ 736932 w 179"/>
                  <a:gd name="T31" fmla="*/ 251927 h 172"/>
                  <a:gd name="T32" fmla="*/ 994504 w 179"/>
                  <a:gd name="T33" fmla="*/ 1007645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172"/>
                  <a:gd name="T53" fmla="*/ 179 w 179"/>
                  <a:gd name="T54" fmla="*/ 172 h 1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round/>
                <a:headEnd/>
                <a:tailEnd/>
              </a:ln>
            </p:spPr>
            <p:txBody>
              <a:bodyPr/>
              <a:lstStyle/>
              <a:p>
                <a:endParaRPr lang="en-US"/>
              </a:p>
            </p:txBody>
          </p:sp>
          <p:sp>
            <p:nvSpPr>
              <p:cNvPr id="37" name="Freeform 66"/>
              <p:cNvSpPr>
                <a:spLocks noChangeAspect="1"/>
              </p:cNvSpPr>
              <p:nvPr/>
            </p:nvSpPr>
            <p:spPr bwMode="auto">
              <a:xfrm>
                <a:off x="2535" y="1836"/>
                <a:ext cx="16" cy="13"/>
              </a:xfrm>
              <a:custGeom>
                <a:avLst/>
                <a:gdLst>
                  <a:gd name="T0" fmla="*/ 236264 w 32"/>
                  <a:gd name="T1" fmla="*/ 37358 h 24"/>
                  <a:gd name="T2" fmla="*/ 315019 w 32"/>
                  <a:gd name="T3" fmla="*/ 448246 h 24"/>
                  <a:gd name="T4" fmla="*/ 78754 w 32"/>
                  <a:gd name="T5" fmla="*/ 354852 h 24"/>
                  <a:gd name="T6" fmla="*/ 0 w 32"/>
                  <a:gd name="T7" fmla="*/ 0 h 24"/>
                  <a:gd name="T8" fmla="*/ 236264 w 32"/>
                  <a:gd name="T9" fmla="*/ 37358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24" y="2"/>
                    </a:moveTo>
                    <a:lnTo>
                      <a:pt x="32" y="24"/>
                    </a:lnTo>
                    <a:lnTo>
                      <a:pt x="8" y="19"/>
                    </a:lnTo>
                    <a:lnTo>
                      <a:pt x="0" y="0"/>
                    </a:lnTo>
                    <a:lnTo>
                      <a:pt x="24" y="2"/>
                    </a:lnTo>
                    <a:close/>
                  </a:path>
                </a:pathLst>
              </a:custGeom>
              <a:solidFill>
                <a:srgbClr val="FFFFFF"/>
              </a:solidFill>
              <a:ln w="1270">
                <a:solidFill>
                  <a:srgbClr val="000000"/>
                </a:solidFill>
                <a:round/>
                <a:headEnd/>
                <a:tailEnd/>
              </a:ln>
            </p:spPr>
            <p:txBody>
              <a:bodyPr/>
              <a:lstStyle/>
              <a:p>
                <a:endParaRPr lang="en-US"/>
              </a:p>
            </p:txBody>
          </p:sp>
          <p:sp>
            <p:nvSpPr>
              <p:cNvPr id="38" name="Freeform 67"/>
              <p:cNvSpPr>
                <a:spLocks noChangeAspect="1"/>
              </p:cNvSpPr>
              <p:nvPr/>
            </p:nvSpPr>
            <p:spPr bwMode="auto">
              <a:xfrm>
                <a:off x="2551" y="1820"/>
                <a:ext cx="10" cy="28"/>
              </a:xfrm>
              <a:custGeom>
                <a:avLst/>
                <a:gdLst>
                  <a:gd name="T0" fmla="*/ 0 w 24"/>
                  <a:gd name="T1" fmla="*/ 1060963 h 51"/>
                  <a:gd name="T2" fmla="*/ 43501 w 24"/>
                  <a:gd name="T3" fmla="*/ 104019 h 51"/>
                  <a:gd name="T4" fmla="*/ 54948 w 24"/>
                  <a:gd name="T5" fmla="*/ 0 h 51"/>
                  <a:gd name="T6" fmla="*/ 0 60000 65536"/>
                  <a:gd name="T7" fmla="*/ 0 60000 65536"/>
                  <a:gd name="T8" fmla="*/ 0 60000 65536"/>
                  <a:gd name="T9" fmla="*/ 0 w 24"/>
                  <a:gd name="T10" fmla="*/ 0 h 51"/>
                  <a:gd name="T11" fmla="*/ 24 w 24"/>
                  <a:gd name="T12" fmla="*/ 51 h 51"/>
                </a:gdLst>
                <a:ahLst/>
                <a:cxnLst>
                  <a:cxn ang="T6">
                    <a:pos x="T0" y="T1"/>
                  </a:cxn>
                  <a:cxn ang="T7">
                    <a:pos x="T2" y="T3"/>
                  </a:cxn>
                  <a:cxn ang="T8">
                    <a:pos x="T4" y="T5"/>
                  </a:cxn>
                </a:cxnLst>
                <a:rect l="T9" t="T10" r="T11" b="T12"/>
                <a:pathLst>
                  <a:path w="24" h="51">
                    <a:moveTo>
                      <a:pt x="0" y="51"/>
                    </a:moveTo>
                    <a:lnTo>
                      <a:pt x="19" y="5"/>
                    </a:lnTo>
                    <a:lnTo>
                      <a:pt x="24" y="0"/>
                    </a:lnTo>
                  </a:path>
                </a:pathLst>
              </a:custGeom>
              <a:noFill/>
              <a:ln w="1270">
                <a:solidFill>
                  <a:srgbClr val="000000"/>
                </a:solidFill>
                <a:round/>
                <a:headEnd/>
                <a:tailEnd/>
              </a:ln>
            </p:spPr>
            <p:txBody>
              <a:bodyPr/>
              <a:lstStyle/>
              <a:p>
                <a:endParaRPr lang="en-US"/>
              </a:p>
            </p:txBody>
          </p:sp>
          <p:sp>
            <p:nvSpPr>
              <p:cNvPr id="39" name="Freeform 68"/>
              <p:cNvSpPr>
                <a:spLocks noChangeAspect="1"/>
              </p:cNvSpPr>
              <p:nvPr/>
            </p:nvSpPr>
            <p:spPr bwMode="auto">
              <a:xfrm>
                <a:off x="2537" y="1817"/>
                <a:ext cx="24" cy="18"/>
              </a:xfrm>
              <a:custGeom>
                <a:avLst/>
                <a:gdLst>
                  <a:gd name="T0" fmla="*/ 0 w 48"/>
                  <a:gd name="T1" fmla="*/ 808270 h 32"/>
                  <a:gd name="T2" fmla="*/ 403621 w 48"/>
                  <a:gd name="T3" fmla="*/ 202075 h 32"/>
                  <a:gd name="T4" fmla="*/ 472529 w 48"/>
                  <a:gd name="T5" fmla="*/ 0 h 32"/>
                  <a:gd name="T6" fmla="*/ 0 60000 65536"/>
                  <a:gd name="T7" fmla="*/ 0 60000 65536"/>
                  <a:gd name="T8" fmla="*/ 0 60000 65536"/>
                  <a:gd name="T9" fmla="*/ 0 w 48"/>
                  <a:gd name="T10" fmla="*/ 0 h 32"/>
                  <a:gd name="T11" fmla="*/ 48 w 48"/>
                  <a:gd name="T12" fmla="*/ 32 h 32"/>
                </a:gdLst>
                <a:ahLst/>
                <a:cxnLst>
                  <a:cxn ang="T6">
                    <a:pos x="T0" y="T1"/>
                  </a:cxn>
                  <a:cxn ang="T7">
                    <a:pos x="T2" y="T3"/>
                  </a:cxn>
                  <a:cxn ang="T8">
                    <a:pos x="T4" y="T5"/>
                  </a:cxn>
                </a:cxnLst>
                <a:rect l="T9" t="T10" r="T11" b="T12"/>
                <a:pathLst>
                  <a:path w="48" h="32">
                    <a:moveTo>
                      <a:pt x="0" y="32"/>
                    </a:moveTo>
                    <a:lnTo>
                      <a:pt x="41" y="8"/>
                    </a:lnTo>
                    <a:lnTo>
                      <a:pt x="48" y="0"/>
                    </a:lnTo>
                  </a:path>
                </a:pathLst>
              </a:custGeom>
              <a:noFill/>
              <a:ln w="1270">
                <a:solidFill>
                  <a:srgbClr val="000000"/>
                </a:solidFill>
                <a:round/>
                <a:headEnd/>
                <a:tailEnd/>
              </a:ln>
            </p:spPr>
            <p:txBody>
              <a:bodyPr/>
              <a:lstStyle/>
              <a:p>
                <a:endParaRPr lang="en-US"/>
              </a:p>
            </p:txBody>
          </p:sp>
          <p:sp>
            <p:nvSpPr>
              <p:cNvPr id="40" name="Freeform 69"/>
              <p:cNvSpPr>
                <a:spLocks noChangeAspect="1"/>
              </p:cNvSpPr>
              <p:nvPr/>
            </p:nvSpPr>
            <p:spPr bwMode="auto">
              <a:xfrm>
                <a:off x="2557" y="1817"/>
                <a:ext cx="7" cy="4"/>
              </a:xfrm>
              <a:custGeom>
                <a:avLst/>
                <a:gdLst>
                  <a:gd name="T0" fmla="*/ 68905 w 14"/>
                  <a:gd name="T1" fmla="*/ 78754 h 8"/>
                  <a:gd name="T2" fmla="*/ 118127 w 14"/>
                  <a:gd name="T3" fmla="*/ 78754 h 8"/>
                  <a:gd name="T4" fmla="*/ 137809 w 14"/>
                  <a:gd name="T5" fmla="*/ 49224 h 8"/>
                  <a:gd name="T6" fmla="*/ 98433 w 14"/>
                  <a:gd name="T7" fmla="*/ 0 h 8"/>
                  <a:gd name="T8" fmla="*/ 68905 w 14"/>
                  <a:gd name="T9" fmla="*/ 0 h 8"/>
                  <a:gd name="T10" fmla="*/ 19682 w 14"/>
                  <a:gd name="T11" fmla="*/ 0 h 8"/>
                  <a:gd name="T12" fmla="*/ 0 w 14"/>
                  <a:gd name="T13" fmla="*/ 29529 h 8"/>
                  <a:gd name="T14" fmla="*/ 0 w 14"/>
                  <a:gd name="T15" fmla="*/ 49224 h 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8"/>
                  <a:gd name="T26" fmla="*/ 14 w 14"/>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round/>
                <a:headEnd/>
                <a:tailEnd/>
              </a:ln>
            </p:spPr>
            <p:txBody>
              <a:bodyPr/>
              <a:lstStyle/>
              <a:p>
                <a:endParaRPr lang="en-US"/>
              </a:p>
            </p:txBody>
          </p:sp>
          <p:sp>
            <p:nvSpPr>
              <p:cNvPr id="41" name="Line 70"/>
              <p:cNvSpPr>
                <a:spLocks noChangeAspect="1" noChangeShapeType="1"/>
              </p:cNvSpPr>
              <p:nvPr/>
            </p:nvSpPr>
            <p:spPr bwMode="auto">
              <a:xfrm>
                <a:off x="2527" y="1775"/>
                <a:ext cx="0" cy="5"/>
              </a:xfrm>
              <a:prstGeom prst="line">
                <a:avLst/>
              </a:prstGeom>
              <a:noFill/>
              <a:ln w="1270">
                <a:solidFill>
                  <a:srgbClr val="000000"/>
                </a:solidFill>
                <a:round/>
                <a:headEnd/>
                <a:tailEnd/>
              </a:ln>
            </p:spPr>
            <p:txBody>
              <a:bodyPr/>
              <a:lstStyle/>
              <a:p>
                <a:endParaRPr lang="en-US"/>
              </a:p>
            </p:txBody>
          </p:sp>
          <p:sp>
            <p:nvSpPr>
              <p:cNvPr id="42" name="Freeform 71"/>
              <p:cNvSpPr>
                <a:spLocks noChangeAspect="1"/>
              </p:cNvSpPr>
              <p:nvPr/>
            </p:nvSpPr>
            <p:spPr bwMode="auto">
              <a:xfrm>
                <a:off x="2631" y="1781"/>
                <a:ext cx="82" cy="65"/>
              </a:xfrm>
              <a:custGeom>
                <a:avLst/>
                <a:gdLst>
                  <a:gd name="T0" fmla="*/ 625111 w 168"/>
                  <a:gd name="T1" fmla="*/ 60403 h 113"/>
                  <a:gd name="T2" fmla="*/ 357199 w 168"/>
                  <a:gd name="T3" fmla="*/ 362483 h 113"/>
                  <a:gd name="T4" fmla="*/ 162365 w 168"/>
                  <a:gd name="T5" fmla="*/ 876004 h 113"/>
                  <a:gd name="T6" fmla="*/ 40589 w 168"/>
                  <a:gd name="T7" fmla="*/ 1510332 h 113"/>
                  <a:gd name="T8" fmla="*/ 0 w 168"/>
                  <a:gd name="T9" fmla="*/ 2174860 h 113"/>
                  <a:gd name="T10" fmla="*/ 97417 w 168"/>
                  <a:gd name="T11" fmla="*/ 2839424 h 113"/>
                  <a:gd name="T12" fmla="*/ 259782 w 168"/>
                  <a:gd name="T13" fmla="*/ 3201905 h 113"/>
                  <a:gd name="T14" fmla="*/ 487096 w 168"/>
                  <a:gd name="T15" fmla="*/ 3413349 h 113"/>
                  <a:gd name="T16" fmla="*/ 763117 w 168"/>
                  <a:gd name="T17" fmla="*/ 3322743 h 113"/>
                  <a:gd name="T18" fmla="*/ 1039138 w 168"/>
                  <a:gd name="T19" fmla="*/ 2960261 h 113"/>
                  <a:gd name="T20" fmla="*/ 1233972 w 168"/>
                  <a:gd name="T21" fmla="*/ 2537340 h 113"/>
                  <a:gd name="T22" fmla="*/ 1347629 w 168"/>
                  <a:gd name="T23" fmla="*/ 1872815 h 113"/>
                  <a:gd name="T24" fmla="*/ 1363869 w 168"/>
                  <a:gd name="T25" fmla="*/ 1147850 h 113"/>
                  <a:gd name="T26" fmla="*/ 1290800 w 168"/>
                  <a:gd name="T27" fmla="*/ 573925 h 113"/>
                  <a:gd name="T28" fmla="*/ 1112206 w 168"/>
                  <a:gd name="T29" fmla="*/ 151040 h 113"/>
                  <a:gd name="T30" fmla="*/ 876773 w 168"/>
                  <a:gd name="T31" fmla="*/ 0 h 113"/>
                  <a:gd name="T32" fmla="*/ 625111 w 168"/>
                  <a:gd name="T33" fmla="*/ 60403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113"/>
                  <a:gd name="T53" fmla="*/ 168 w 168"/>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round/>
                <a:headEnd/>
                <a:tailEnd/>
              </a:ln>
            </p:spPr>
            <p:txBody>
              <a:bodyPr/>
              <a:lstStyle/>
              <a:p>
                <a:endParaRPr lang="en-US"/>
              </a:p>
            </p:txBody>
          </p:sp>
          <p:sp>
            <p:nvSpPr>
              <p:cNvPr id="43" name="Freeform 72"/>
              <p:cNvSpPr>
                <a:spLocks noChangeAspect="1"/>
              </p:cNvSpPr>
              <p:nvPr/>
            </p:nvSpPr>
            <p:spPr bwMode="auto">
              <a:xfrm>
                <a:off x="2667" y="1821"/>
                <a:ext cx="16" cy="11"/>
              </a:xfrm>
              <a:custGeom>
                <a:avLst/>
                <a:gdLst>
                  <a:gd name="T0" fmla="*/ 177674 w 31"/>
                  <a:gd name="T1" fmla="*/ 0 h 19"/>
                  <a:gd name="T2" fmla="*/ 0 w 31"/>
                  <a:gd name="T3" fmla="*/ 445299 h 19"/>
                  <a:gd name="T4" fmla="*/ 215746 w 31"/>
                  <a:gd name="T5" fmla="*/ 604322 h 19"/>
                  <a:gd name="T6" fmla="*/ 393419 w 31"/>
                  <a:gd name="T7" fmla="*/ 286241 h 19"/>
                  <a:gd name="T8" fmla="*/ 177674 w 31"/>
                  <a:gd name="T9" fmla="*/ 0 h 19"/>
                  <a:gd name="T10" fmla="*/ 0 60000 65536"/>
                  <a:gd name="T11" fmla="*/ 0 60000 65536"/>
                  <a:gd name="T12" fmla="*/ 0 60000 65536"/>
                  <a:gd name="T13" fmla="*/ 0 60000 65536"/>
                  <a:gd name="T14" fmla="*/ 0 60000 65536"/>
                  <a:gd name="T15" fmla="*/ 0 w 31"/>
                  <a:gd name="T16" fmla="*/ 0 h 19"/>
                  <a:gd name="T17" fmla="*/ 31 w 31"/>
                  <a:gd name="T18" fmla="*/ 19 h 19"/>
                </a:gdLst>
                <a:ahLst/>
                <a:cxnLst>
                  <a:cxn ang="T10">
                    <a:pos x="T0" y="T1"/>
                  </a:cxn>
                  <a:cxn ang="T11">
                    <a:pos x="T2" y="T3"/>
                  </a:cxn>
                  <a:cxn ang="T12">
                    <a:pos x="T4" y="T5"/>
                  </a:cxn>
                  <a:cxn ang="T13">
                    <a:pos x="T6" y="T7"/>
                  </a:cxn>
                  <a:cxn ang="T14">
                    <a:pos x="T8" y="T9"/>
                  </a:cxn>
                </a:cxnLst>
                <a:rect l="T15" t="T16" r="T17" b="T18"/>
                <a:pathLst>
                  <a:path w="31" h="19">
                    <a:moveTo>
                      <a:pt x="14" y="0"/>
                    </a:moveTo>
                    <a:lnTo>
                      <a:pt x="0" y="14"/>
                    </a:lnTo>
                    <a:lnTo>
                      <a:pt x="17" y="19"/>
                    </a:lnTo>
                    <a:lnTo>
                      <a:pt x="31" y="9"/>
                    </a:lnTo>
                    <a:lnTo>
                      <a:pt x="14" y="0"/>
                    </a:lnTo>
                    <a:close/>
                  </a:path>
                </a:pathLst>
              </a:custGeom>
              <a:solidFill>
                <a:srgbClr val="FFFFFF"/>
              </a:solidFill>
              <a:ln w="1270">
                <a:solidFill>
                  <a:srgbClr val="000000"/>
                </a:solidFill>
                <a:round/>
                <a:headEnd/>
                <a:tailEnd/>
              </a:ln>
            </p:spPr>
            <p:txBody>
              <a:bodyPr/>
              <a:lstStyle/>
              <a:p>
                <a:endParaRPr lang="en-US"/>
              </a:p>
            </p:txBody>
          </p:sp>
          <p:sp>
            <p:nvSpPr>
              <p:cNvPr id="44" name="Freeform 73"/>
              <p:cNvSpPr>
                <a:spLocks noChangeAspect="1"/>
              </p:cNvSpPr>
              <p:nvPr/>
            </p:nvSpPr>
            <p:spPr bwMode="auto">
              <a:xfrm>
                <a:off x="2668" y="1803"/>
                <a:ext cx="3" cy="23"/>
              </a:xfrm>
              <a:custGeom>
                <a:avLst/>
                <a:gdLst>
                  <a:gd name="T0" fmla="*/ 0 w 5"/>
                  <a:gd name="T1" fmla="*/ 1013328 h 41"/>
                  <a:gd name="T2" fmla="*/ 211689 w 5"/>
                  <a:gd name="T3" fmla="*/ 197715 h 41"/>
                  <a:gd name="T4" fmla="*/ 127022 w 5"/>
                  <a:gd name="T5" fmla="*/ 0 h 41"/>
                  <a:gd name="T6" fmla="*/ 0 60000 65536"/>
                  <a:gd name="T7" fmla="*/ 0 60000 65536"/>
                  <a:gd name="T8" fmla="*/ 0 60000 65536"/>
                  <a:gd name="T9" fmla="*/ 0 w 5"/>
                  <a:gd name="T10" fmla="*/ 0 h 41"/>
                  <a:gd name="T11" fmla="*/ 5 w 5"/>
                  <a:gd name="T12" fmla="*/ 41 h 41"/>
                </a:gdLst>
                <a:ahLst/>
                <a:cxnLst>
                  <a:cxn ang="T6">
                    <a:pos x="T0" y="T1"/>
                  </a:cxn>
                  <a:cxn ang="T7">
                    <a:pos x="T2" y="T3"/>
                  </a:cxn>
                  <a:cxn ang="T8">
                    <a:pos x="T4" y="T5"/>
                  </a:cxn>
                </a:cxnLst>
                <a:rect l="T9" t="T10" r="T11" b="T12"/>
                <a:pathLst>
                  <a:path w="5" h="41">
                    <a:moveTo>
                      <a:pt x="0" y="41"/>
                    </a:moveTo>
                    <a:lnTo>
                      <a:pt x="5" y="8"/>
                    </a:lnTo>
                    <a:lnTo>
                      <a:pt x="3" y="0"/>
                    </a:lnTo>
                  </a:path>
                </a:pathLst>
              </a:custGeom>
              <a:noFill/>
              <a:ln w="1270">
                <a:solidFill>
                  <a:srgbClr val="000000"/>
                </a:solidFill>
                <a:round/>
                <a:headEnd/>
                <a:tailEnd/>
              </a:ln>
            </p:spPr>
            <p:txBody>
              <a:bodyPr/>
              <a:lstStyle/>
              <a:p>
                <a:endParaRPr lang="en-US"/>
              </a:p>
            </p:txBody>
          </p:sp>
          <p:sp>
            <p:nvSpPr>
              <p:cNvPr id="45" name="Freeform 74"/>
              <p:cNvSpPr>
                <a:spLocks noChangeAspect="1"/>
              </p:cNvSpPr>
              <p:nvPr/>
            </p:nvSpPr>
            <p:spPr bwMode="auto">
              <a:xfrm>
                <a:off x="2671" y="1803"/>
                <a:ext cx="9" cy="20"/>
              </a:xfrm>
              <a:custGeom>
                <a:avLst/>
                <a:gdLst>
                  <a:gd name="T0" fmla="*/ 264359 w 17"/>
                  <a:gd name="T1" fmla="*/ 823283 h 36"/>
                  <a:gd name="T2" fmla="*/ 46648 w 17"/>
                  <a:gd name="T3" fmla="*/ 114352 h 36"/>
                  <a:gd name="T4" fmla="*/ 0 w 17"/>
                  <a:gd name="T5" fmla="*/ 0 h 36"/>
                  <a:gd name="T6" fmla="*/ 0 60000 65536"/>
                  <a:gd name="T7" fmla="*/ 0 60000 65536"/>
                  <a:gd name="T8" fmla="*/ 0 60000 65536"/>
                  <a:gd name="T9" fmla="*/ 0 w 17"/>
                  <a:gd name="T10" fmla="*/ 0 h 36"/>
                  <a:gd name="T11" fmla="*/ 17 w 17"/>
                  <a:gd name="T12" fmla="*/ 36 h 36"/>
                </a:gdLst>
                <a:ahLst/>
                <a:cxnLst>
                  <a:cxn ang="T6">
                    <a:pos x="T0" y="T1"/>
                  </a:cxn>
                  <a:cxn ang="T7">
                    <a:pos x="T2" y="T3"/>
                  </a:cxn>
                  <a:cxn ang="T8">
                    <a:pos x="T4" y="T5"/>
                  </a:cxn>
                </a:cxnLst>
                <a:rect l="T9" t="T10" r="T11" b="T12"/>
                <a:pathLst>
                  <a:path w="17" h="36">
                    <a:moveTo>
                      <a:pt x="17" y="36"/>
                    </a:moveTo>
                    <a:lnTo>
                      <a:pt x="3" y="5"/>
                    </a:lnTo>
                    <a:lnTo>
                      <a:pt x="0" y="0"/>
                    </a:lnTo>
                  </a:path>
                </a:pathLst>
              </a:custGeom>
              <a:noFill/>
              <a:ln w="1270">
                <a:solidFill>
                  <a:srgbClr val="000000"/>
                </a:solidFill>
                <a:round/>
                <a:headEnd/>
                <a:tailEnd/>
              </a:ln>
            </p:spPr>
            <p:txBody>
              <a:bodyPr/>
              <a:lstStyle/>
              <a:p>
                <a:endParaRPr lang="en-US"/>
              </a:p>
            </p:txBody>
          </p:sp>
          <p:sp>
            <p:nvSpPr>
              <p:cNvPr id="46" name="Freeform 75"/>
              <p:cNvSpPr>
                <a:spLocks noChangeAspect="1"/>
              </p:cNvSpPr>
              <p:nvPr/>
            </p:nvSpPr>
            <p:spPr bwMode="auto">
              <a:xfrm>
                <a:off x="2668" y="1800"/>
                <a:ext cx="5" cy="5"/>
              </a:xfrm>
              <a:custGeom>
                <a:avLst/>
                <a:gdLst>
                  <a:gd name="T0" fmla="*/ 29531 w 10"/>
                  <a:gd name="T1" fmla="*/ 1195516 h 7"/>
                  <a:gd name="T2" fmla="*/ 0 w 10"/>
                  <a:gd name="T3" fmla="*/ 683153 h 7"/>
                  <a:gd name="T4" fmla="*/ 0 w 10"/>
                  <a:gd name="T5" fmla="*/ 341576 h 7"/>
                  <a:gd name="T6" fmla="*/ 49228 w 10"/>
                  <a:gd name="T7" fmla="*/ 0 h 7"/>
                  <a:gd name="T8" fmla="*/ 68925 w 10"/>
                  <a:gd name="T9" fmla="*/ 341576 h 7"/>
                  <a:gd name="T10" fmla="*/ 98456 w 10"/>
                  <a:gd name="T11" fmla="*/ 683153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3" y="7"/>
                    </a:moveTo>
                    <a:lnTo>
                      <a:pt x="0" y="4"/>
                    </a:lnTo>
                    <a:lnTo>
                      <a:pt x="0" y="2"/>
                    </a:lnTo>
                    <a:lnTo>
                      <a:pt x="5" y="0"/>
                    </a:lnTo>
                    <a:lnTo>
                      <a:pt x="7" y="2"/>
                    </a:lnTo>
                    <a:lnTo>
                      <a:pt x="10" y="4"/>
                    </a:lnTo>
                  </a:path>
                </a:pathLst>
              </a:custGeom>
              <a:noFill/>
              <a:ln w="1270">
                <a:solidFill>
                  <a:srgbClr val="000000"/>
                </a:solidFill>
                <a:round/>
                <a:headEnd/>
                <a:tailEnd/>
              </a:ln>
            </p:spPr>
            <p:txBody>
              <a:bodyPr/>
              <a:lstStyle/>
              <a:p>
                <a:endParaRPr lang="en-US"/>
              </a:p>
            </p:txBody>
          </p:sp>
          <p:sp>
            <p:nvSpPr>
              <p:cNvPr id="47" name="Rectangle 119"/>
              <p:cNvSpPr>
                <a:spLocks noChangeAspect="1" noChangeArrowheads="1"/>
              </p:cNvSpPr>
              <p:nvPr/>
            </p:nvSpPr>
            <p:spPr bwMode="auto">
              <a:xfrm>
                <a:off x="2367" y="1742"/>
                <a:ext cx="85" cy="97"/>
              </a:xfrm>
              <a:prstGeom prst="rect">
                <a:avLst/>
              </a:prstGeom>
              <a:noFill/>
              <a:ln w="9525">
                <a:noFill/>
                <a:miter lim="800000"/>
                <a:headEnd/>
                <a:tailEnd/>
              </a:ln>
            </p:spPr>
            <p:txBody>
              <a:bodyPr/>
              <a:lstStyle/>
              <a:p>
                <a:endParaRPr lang="en-US"/>
              </a:p>
            </p:txBody>
          </p:sp>
        </p:grpSp>
        <p:grpSp>
          <p:nvGrpSpPr>
            <p:cNvPr id="6" name="Group 266"/>
            <p:cNvGrpSpPr/>
            <p:nvPr/>
          </p:nvGrpSpPr>
          <p:grpSpPr>
            <a:xfrm flipH="1">
              <a:off x="7172834" y="5788607"/>
              <a:ext cx="350376" cy="444501"/>
              <a:chOff x="7599824" y="2895600"/>
              <a:chExt cx="350376" cy="444501"/>
            </a:xfrm>
          </p:grpSpPr>
          <p:sp>
            <p:nvSpPr>
              <p:cNvPr id="49" name="Freeform 19"/>
              <p:cNvSpPr>
                <a:spLocks noChangeAspect="1"/>
              </p:cNvSpPr>
              <p:nvPr/>
            </p:nvSpPr>
            <p:spPr bwMode="auto">
              <a:xfrm flipH="1">
                <a:off x="7743493" y="3130550"/>
                <a:ext cx="123145" cy="192088"/>
              </a:xfrm>
              <a:custGeom>
                <a:avLst/>
                <a:gdLst>
                  <a:gd name="T0" fmla="*/ 1 w 161"/>
                  <a:gd name="T1" fmla="*/ 1 h 212"/>
                  <a:gd name="T2" fmla="*/ 0 w 161"/>
                  <a:gd name="T3" fmla="*/ 2 h 212"/>
                  <a:gd name="T4" fmla="*/ 1 w 161"/>
                  <a:gd name="T5" fmla="*/ 2 h 212"/>
                  <a:gd name="T6" fmla="*/ 1 w 161"/>
                  <a:gd name="T7" fmla="*/ 1 h 212"/>
                  <a:gd name="T8" fmla="*/ 1 w 161"/>
                  <a:gd name="T9" fmla="*/ 1 h 212"/>
                  <a:gd name="T10" fmla="*/ 1 w 161"/>
                  <a:gd name="T11" fmla="*/ 0 h 212"/>
                  <a:gd name="T12" fmla="*/ 1 w 161"/>
                  <a:gd name="T13" fmla="*/ 0 h 212"/>
                  <a:gd name="T14" fmla="*/ 1 w 161"/>
                  <a:gd name="T15" fmla="*/ 1 h 212"/>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212"/>
                  <a:gd name="T26" fmla="*/ 161 w 161"/>
                  <a:gd name="T27" fmla="*/ 212 h 2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212">
                    <a:moveTo>
                      <a:pt x="5" y="77"/>
                    </a:moveTo>
                    <a:lnTo>
                      <a:pt x="0" y="212"/>
                    </a:lnTo>
                    <a:lnTo>
                      <a:pt x="161" y="209"/>
                    </a:lnTo>
                    <a:lnTo>
                      <a:pt x="158" y="70"/>
                    </a:lnTo>
                    <a:lnTo>
                      <a:pt x="134" y="20"/>
                    </a:lnTo>
                    <a:lnTo>
                      <a:pt x="46" y="0"/>
                    </a:lnTo>
                    <a:lnTo>
                      <a:pt x="43" y="0"/>
                    </a:lnTo>
                    <a:lnTo>
                      <a:pt x="5" y="77"/>
                    </a:lnTo>
                    <a:close/>
                  </a:path>
                </a:pathLst>
              </a:custGeom>
              <a:gradFill rotWithShape="0">
                <a:gsLst>
                  <a:gs pos="0">
                    <a:srgbClr val="595959"/>
                  </a:gs>
                  <a:gs pos="50000">
                    <a:srgbClr val="C0C0C0"/>
                  </a:gs>
                  <a:gs pos="100000">
                    <a:srgbClr val="595959"/>
                  </a:gs>
                </a:gsLst>
                <a:lin ang="0" scaled="1"/>
              </a:gradFill>
              <a:ln w="1270">
                <a:solidFill>
                  <a:srgbClr val="FFFFFF"/>
                </a:solidFill>
                <a:round/>
                <a:headEnd/>
                <a:tailEnd/>
              </a:ln>
            </p:spPr>
            <p:txBody>
              <a:bodyPr/>
              <a:lstStyle/>
              <a:p>
                <a:endParaRPr lang="en-US"/>
              </a:p>
            </p:txBody>
          </p:sp>
          <p:sp>
            <p:nvSpPr>
              <p:cNvPr id="50" name="Freeform 20"/>
              <p:cNvSpPr>
                <a:spLocks noChangeAspect="1"/>
              </p:cNvSpPr>
              <p:nvPr/>
            </p:nvSpPr>
            <p:spPr bwMode="auto">
              <a:xfrm flipH="1">
                <a:off x="7742027" y="3176588"/>
                <a:ext cx="121679" cy="39688"/>
              </a:xfrm>
              <a:custGeom>
                <a:avLst/>
                <a:gdLst>
                  <a:gd name="T0" fmla="*/ 1 w 158"/>
                  <a:gd name="T1" fmla="*/ 1 h 43"/>
                  <a:gd name="T2" fmla="*/ 1 w 158"/>
                  <a:gd name="T3" fmla="*/ 1 h 43"/>
                  <a:gd name="T4" fmla="*/ 1 w 158"/>
                  <a:gd name="T5" fmla="*/ 0 h 43"/>
                  <a:gd name="T6" fmla="*/ 1 w 158"/>
                  <a:gd name="T7" fmla="*/ 1 h 43"/>
                  <a:gd name="T8" fmla="*/ 0 w 158"/>
                  <a:gd name="T9" fmla="*/ 1 h 43"/>
                  <a:gd name="T10" fmla="*/ 1 w 158"/>
                  <a:gd name="T11" fmla="*/ 1 h 43"/>
                  <a:gd name="T12" fmla="*/ 1 w 158"/>
                  <a:gd name="T13" fmla="*/ 1 h 43"/>
                  <a:gd name="T14" fmla="*/ 1 w 158"/>
                  <a:gd name="T15" fmla="*/ 1 h 43"/>
                  <a:gd name="T16" fmla="*/ 1 w 158"/>
                  <a:gd name="T17" fmla="*/ 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5"/>
                    </a:lnTo>
                    <a:lnTo>
                      <a:pt x="79" y="0"/>
                    </a:lnTo>
                    <a:lnTo>
                      <a:pt x="21" y="5"/>
                    </a:lnTo>
                    <a:lnTo>
                      <a:pt x="0" y="21"/>
                    </a:lnTo>
                    <a:lnTo>
                      <a:pt x="21" y="36"/>
                    </a:lnTo>
                    <a:lnTo>
                      <a:pt x="79" y="43"/>
                    </a:lnTo>
                    <a:lnTo>
                      <a:pt x="134" y="36"/>
                    </a:lnTo>
                    <a:lnTo>
                      <a:pt x="158" y="21"/>
                    </a:lnTo>
                    <a:close/>
                  </a:path>
                </a:pathLst>
              </a:custGeom>
              <a:solidFill>
                <a:srgbClr val="C0C0C0"/>
              </a:solidFill>
              <a:ln w="1270">
                <a:solidFill>
                  <a:srgbClr val="000000"/>
                </a:solidFill>
                <a:round/>
                <a:headEnd/>
                <a:tailEnd/>
              </a:ln>
            </p:spPr>
            <p:txBody>
              <a:bodyPr/>
              <a:lstStyle/>
              <a:p>
                <a:endParaRPr lang="en-US"/>
              </a:p>
            </p:txBody>
          </p:sp>
          <p:sp>
            <p:nvSpPr>
              <p:cNvPr id="51" name="Freeform 21"/>
              <p:cNvSpPr>
                <a:spLocks noChangeAspect="1"/>
              </p:cNvSpPr>
              <p:nvPr/>
            </p:nvSpPr>
            <p:spPr bwMode="auto">
              <a:xfrm flipH="1">
                <a:off x="7742027" y="3300413"/>
                <a:ext cx="121679" cy="39688"/>
              </a:xfrm>
              <a:custGeom>
                <a:avLst/>
                <a:gdLst>
                  <a:gd name="T0" fmla="*/ 1 w 158"/>
                  <a:gd name="T1" fmla="*/ 1 h 43"/>
                  <a:gd name="T2" fmla="*/ 1 w 158"/>
                  <a:gd name="T3" fmla="*/ 1 h 43"/>
                  <a:gd name="T4" fmla="*/ 1 w 158"/>
                  <a:gd name="T5" fmla="*/ 0 h 43"/>
                  <a:gd name="T6" fmla="*/ 1 w 158"/>
                  <a:gd name="T7" fmla="*/ 1 h 43"/>
                  <a:gd name="T8" fmla="*/ 0 w 158"/>
                  <a:gd name="T9" fmla="*/ 1 h 43"/>
                  <a:gd name="T10" fmla="*/ 1 w 158"/>
                  <a:gd name="T11" fmla="*/ 1 h 43"/>
                  <a:gd name="T12" fmla="*/ 1 w 158"/>
                  <a:gd name="T13" fmla="*/ 1 h 43"/>
                  <a:gd name="T14" fmla="*/ 1 w 158"/>
                  <a:gd name="T15" fmla="*/ 1 h 43"/>
                  <a:gd name="T16" fmla="*/ 1 w 158"/>
                  <a:gd name="T17" fmla="*/ 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43"/>
                  <a:gd name="T29" fmla="*/ 158 w 15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43">
                    <a:moveTo>
                      <a:pt x="158" y="21"/>
                    </a:moveTo>
                    <a:lnTo>
                      <a:pt x="134" y="4"/>
                    </a:lnTo>
                    <a:lnTo>
                      <a:pt x="79" y="0"/>
                    </a:lnTo>
                    <a:lnTo>
                      <a:pt x="21" y="4"/>
                    </a:lnTo>
                    <a:lnTo>
                      <a:pt x="0" y="21"/>
                    </a:lnTo>
                    <a:lnTo>
                      <a:pt x="21" y="38"/>
                    </a:lnTo>
                    <a:lnTo>
                      <a:pt x="79" y="43"/>
                    </a:lnTo>
                    <a:lnTo>
                      <a:pt x="134" y="38"/>
                    </a:lnTo>
                    <a:lnTo>
                      <a:pt x="158" y="21"/>
                    </a:lnTo>
                    <a:close/>
                  </a:path>
                </a:pathLst>
              </a:custGeom>
              <a:solidFill>
                <a:srgbClr val="C0C0C0"/>
              </a:solidFill>
              <a:ln w="1270">
                <a:solidFill>
                  <a:srgbClr val="000000"/>
                </a:solidFill>
                <a:round/>
                <a:headEnd/>
                <a:tailEnd/>
              </a:ln>
            </p:spPr>
            <p:txBody>
              <a:bodyPr/>
              <a:lstStyle/>
              <a:p>
                <a:endParaRPr lang="en-US"/>
              </a:p>
            </p:txBody>
          </p:sp>
          <p:sp>
            <p:nvSpPr>
              <p:cNvPr id="52" name="Freeform 22"/>
              <p:cNvSpPr>
                <a:spLocks noChangeAspect="1"/>
              </p:cNvSpPr>
              <p:nvPr/>
            </p:nvSpPr>
            <p:spPr bwMode="auto">
              <a:xfrm flipH="1">
                <a:off x="7824124" y="3114675"/>
                <a:ext cx="42514" cy="204788"/>
              </a:xfrm>
              <a:custGeom>
                <a:avLst/>
                <a:gdLst>
                  <a:gd name="T0" fmla="*/ 0 w 55"/>
                  <a:gd name="T1" fmla="*/ 2 h 228"/>
                  <a:gd name="T2" fmla="*/ 0 w 55"/>
                  <a:gd name="T3" fmla="*/ 1 h 228"/>
                  <a:gd name="T4" fmla="*/ 1 w 55"/>
                  <a:gd name="T5" fmla="*/ 0 h 228"/>
                  <a:gd name="T6" fmla="*/ 0 60000 65536"/>
                  <a:gd name="T7" fmla="*/ 0 60000 65536"/>
                  <a:gd name="T8" fmla="*/ 0 60000 65536"/>
                  <a:gd name="T9" fmla="*/ 0 w 55"/>
                  <a:gd name="T10" fmla="*/ 0 h 228"/>
                  <a:gd name="T11" fmla="*/ 55 w 55"/>
                  <a:gd name="T12" fmla="*/ 228 h 228"/>
                </a:gdLst>
                <a:ahLst/>
                <a:cxnLst>
                  <a:cxn ang="T6">
                    <a:pos x="T0" y="T1"/>
                  </a:cxn>
                  <a:cxn ang="T7">
                    <a:pos x="T2" y="T3"/>
                  </a:cxn>
                  <a:cxn ang="T8">
                    <a:pos x="T4" y="T5"/>
                  </a:cxn>
                </a:cxnLst>
                <a:rect l="T9" t="T10" r="T11" b="T12"/>
                <a:pathLst>
                  <a:path w="55" h="228">
                    <a:moveTo>
                      <a:pt x="0" y="228"/>
                    </a:moveTo>
                    <a:lnTo>
                      <a:pt x="0" y="91"/>
                    </a:lnTo>
                    <a:lnTo>
                      <a:pt x="55" y="0"/>
                    </a:lnTo>
                  </a:path>
                </a:pathLst>
              </a:custGeom>
              <a:noFill/>
              <a:ln w="1270">
                <a:solidFill>
                  <a:srgbClr val="000000"/>
                </a:solidFill>
                <a:round/>
                <a:headEnd/>
                <a:tailEnd/>
              </a:ln>
            </p:spPr>
            <p:txBody>
              <a:bodyPr/>
              <a:lstStyle/>
              <a:p>
                <a:endParaRPr lang="en-US"/>
              </a:p>
            </p:txBody>
          </p:sp>
          <p:sp>
            <p:nvSpPr>
              <p:cNvPr id="53" name="Freeform 23"/>
              <p:cNvSpPr>
                <a:spLocks noChangeAspect="1"/>
              </p:cNvSpPr>
              <p:nvPr/>
            </p:nvSpPr>
            <p:spPr bwMode="auto">
              <a:xfrm flipH="1">
                <a:off x="7743493" y="3114675"/>
                <a:ext cx="41048" cy="204788"/>
              </a:xfrm>
              <a:custGeom>
                <a:avLst/>
                <a:gdLst>
                  <a:gd name="T0" fmla="*/ 1 w 53"/>
                  <a:gd name="T1" fmla="*/ 2 h 228"/>
                  <a:gd name="T2" fmla="*/ 1 w 53"/>
                  <a:gd name="T3" fmla="*/ 2 h 228"/>
                  <a:gd name="T4" fmla="*/ 1 w 53"/>
                  <a:gd name="T5" fmla="*/ 1 h 228"/>
                  <a:gd name="T6" fmla="*/ 0 w 53"/>
                  <a:gd name="T7" fmla="*/ 0 h 228"/>
                  <a:gd name="T8" fmla="*/ 0 60000 65536"/>
                  <a:gd name="T9" fmla="*/ 0 60000 65536"/>
                  <a:gd name="T10" fmla="*/ 0 60000 65536"/>
                  <a:gd name="T11" fmla="*/ 0 60000 65536"/>
                  <a:gd name="T12" fmla="*/ 0 w 53"/>
                  <a:gd name="T13" fmla="*/ 0 h 228"/>
                  <a:gd name="T14" fmla="*/ 53 w 53"/>
                  <a:gd name="T15" fmla="*/ 228 h 228"/>
                </a:gdLst>
                <a:ahLst/>
                <a:cxnLst>
                  <a:cxn ang="T8">
                    <a:pos x="T0" y="T1"/>
                  </a:cxn>
                  <a:cxn ang="T9">
                    <a:pos x="T2" y="T3"/>
                  </a:cxn>
                  <a:cxn ang="T10">
                    <a:pos x="T4" y="T5"/>
                  </a:cxn>
                  <a:cxn ang="T11">
                    <a:pos x="T6" y="T7"/>
                  </a:cxn>
                </a:cxnLst>
                <a:rect l="T12" t="T13" r="T14" b="T15"/>
                <a:pathLst>
                  <a:path w="53" h="228">
                    <a:moveTo>
                      <a:pt x="53" y="228"/>
                    </a:moveTo>
                    <a:lnTo>
                      <a:pt x="53" y="228"/>
                    </a:lnTo>
                    <a:lnTo>
                      <a:pt x="53" y="91"/>
                    </a:lnTo>
                    <a:lnTo>
                      <a:pt x="0" y="0"/>
                    </a:lnTo>
                  </a:path>
                </a:pathLst>
              </a:custGeom>
              <a:noFill/>
              <a:ln w="1270">
                <a:solidFill>
                  <a:srgbClr val="000000"/>
                </a:solidFill>
                <a:round/>
                <a:headEnd/>
                <a:tailEnd/>
              </a:ln>
            </p:spPr>
            <p:txBody>
              <a:bodyPr/>
              <a:lstStyle/>
              <a:p>
                <a:endParaRPr lang="en-US"/>
              </a:p>
            </p:txBody>
          </p:sp>
          <p:sp>
            <p:nvSpPr>
              <p:cNvPr id="54" name="Freeform 24"/>
              <p:cNvSpPr>
                <a:spLocks noChangeAspect="1"/>
              </p:cNvSpPr>
              <p:nvPr/>
            </p:nvSpPr>
            <p:spPr bwMode="auto">
              <a:xfrm flipH="1">
                <a:off x="7599824" y="2895600"/>
                <a:ext cx="350376" cy="257175"/>
              </a:xfrm>
              <a:custGeom>
                <a:avLst/>
                <a:gdLst>
                  <a:gd name="T0" fmla="*/ 1 w 454"/>
                  <a:gd name="T1" fmla="*/ 3 h 285"/>
                  <a:gd name="T2" fmla="*/ 1 w 454"/>
                  <a:gd name="T3" fmla="*/ 3 h 285"/>
                  <a:gd name="T4" fmla="*/ 1 w 454"/>
                  <a:gd name="T5" fmla="*/ 2 h 285"/>
                  <a:gd name="T6" fmla="*/ 1 w 454"/>
                  <a:gd name="T7" fmla="*/ 2 h 285"/>
                  <a:gd name="T8" fmla="*/ 0 w 454"/>
                  <a:gd name="T9" fmla="*/ 1 h 285"/>
                  <a:gd name="T10" fmla="*/ 0 w 454"/>
                  <a:gd name="T11" fmla="*/ 1 h 285"/>
                  <a:gd name="T12" fmla="*/ 1 w 454"/>
                  <a:gd name="T13" fmla="*/ 1 h 285"/>
                  <a:gd name="T14" fmla="*/ 1 w 454"/>
                  <a:gd name="T15" fmla="*/ 1 h 285"/>
                  <a:gd name="T16" fmla="*/ 1 w 454"/>
                  <a:gd name="T17" fmla="*/ 1 h 285"/>
                  <a:gd name="T18" fmla="*/ 1 w 454"/>
                  <a:gd name="T19" fmla="*/ 0 h 285"/>
                  <a:gd name="T20" fmla="*/ 1 w 454"/>
                  <a:gd name="T21" fmla="*/ 0 h 285"/>
                  <a:gd name="T22" fmla="*/ 2 w 454"/>
                  <a:gd name="T23" fmla="*/ 1 h 285"/>
                  <a:gd name="T24" fmla="*/ 2 w 454"/>
                  <a:gd name="T25" fmla="*/ 1 h 285"/>
                  <a:gd name="T26" fmla="*/ 2 w 454"/>
                  <a:gd name="T27" fmla="*/ 1 h 285"/>
                  <a:gd name="T28" fmla="*/ 2 w 454"/>
                  <a:gd name="T29" fmla="*/ 1 h 285"/>
                  <a:gd name="T30" fmla="*/ 3 w 454"/>
                  <a:gd name="T31" fmla="*/ 1 h 285"/>
                  <a:gd name="T32" fmla="*/ 3 w 454"/>
                  <a:gd name="T33" fmla="*/ 2 h 285"/>
                  <a:gd name="T34" fmla="*/ 3 w 454"/>
                  <a:gd name="T35" fmla="*/ 2 h 285"/>
                  <a:gd name="T36" fmla="*/ 3 w 454"/>
                  <a:gd name="T37" fmla="*/ 2 h 285"/>
                  <a:gd name="T38" fmla="*/ 2 w 454"/>
                  <a:gd name="T39" fmla="*/ 3 h 285"/>
                  <a:gd name="T40" fmla="*/ 2 w 454"/>
                  <a:gd name="T41" fmla="*/ 3 h 285"/>
                  <a:gd name="T42" fmla="*/ 2 w 454"/>
                  <a:gd name="T43" fmla="*/ 3 h 285"/>
                  <a:gd name="T44" fmla="*/ 1 w 454"/>
                  <a:gd name="T45" fmla="*/ 3 h 285"/>
                  <a:gd name="T46" fmla="*/ 1 w 454"/>
                  <a:gd name="T47" fmla="*/ 3 h 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285"/>
                  <a:gd name="T74" fmla="*/ 454 w 454"/>
                  <a:gd name="T75" fmla="*/ 285 h 2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285">
                    <a:moveTo>
                      <a:pt x="171" y="264"/>
                    </a:moveTo>
                    <a:lnTo>
                      <a:pt x="128" y="247"/>
                    </a:lnTo>
                    <a:lnTo>
                      <a:pt x="89" y="223"/>
                    </a:lnTo>
                    <a:lnTo>
                      <a:pt x="29" y="170"/>
                    </a:lnTo>
                    <a:lnTo>
                      <a:pt x="0" y="115"/>
                    </a:lnTo>
                    <a:lnTo>
                      <a:pt x="0" y="89"/>
                    </a:lnTo>
                    <a:lnTo>
                      <a:pt x="5" y="62"/>
                    </a:lnTo>
                    <a:lnTo>
                      <a:pt x="22" y="41"/>
                    </a:lnTo>
                    <a:lnTo>
                      <a:pt x="46" y="24"/>
                    </a:lnTo>
                    <a:lnTo>
                      <a:pt x="111" y="0"/>
                    </a:lnTo>
                    <a:lnTo>
                      <a:pt x="190" y="0"/>
                    </a:lnTo>
                    <a:lnTo>
                      <a:pt x="238" y="7"/>
                    </a:lnTo>
                    <a:lnTo>
                      <a:pt x="279" y="24"/>
                    </a:lnTo>
                    <a:lnTo>
                      <a:pt x="324" y="38"/>
                    </a:lnTo>
                    <a:lnTo>
                      <a:pt x="365" y="62"/>
                    </a:lnTo>
                    <a:lnTo>
                      <a:pt x="423" y="113"/>
                    </a:lnTo>
                    <a:lnTo>
                      <a:pt x="452" y="170"/>
                    </a:lnTo>
                    <a:lnTo>
                      <a:pt x="454" y="197"/>
                    </a:lnTo>
                    <a:lnTo>
                      <a:pt x="447" y="221"/>
                    </a:lnTo>
                    <a:lnTo>
                      <a:pt x="406" y="264"/>
                    </a:lnTo>
                    <a:lnTo>
                      <a:pt x="341" y="285"/>
                    </a:lnTo>
                    <a:lnTo>
                      <a:pt x="260" y="285"/>
                    </a:lnTo>
                    <a:lnTo>
                      <a:pt x="214" y="278"/>
                    </a:lnTo>
                    <a:lnTo>
                      <a:pt x="171" y="264"/>
                    </a:lnTo>
                    <a:close/>
                  </a:path>
                </a:pathLst>
              </a:custGeom>
              <a:gradFill rotWithShape="0">
                <a:gsLst>
                  <a:gs pos="0">
                    <a:srgbClr val="FF0000"/>
                  </a:gs>
                  <a:gs pos="50000">
                    <a:schemeClr val="accent1">
                      <a:lumMod val="40000"/>
                      <a:lumOff val="60000"/>
                    </a:schemeClr>
                  </a:gs>
                  <a:gs pos="100000">
                    <a:srgbClr val="767676"/>
                  </a:gs>
                </a:gsLst>
                <a:lin ang="18900000" scaled="1"/>
              </a:gradFill>
              <a:ln w="1270">
                <a:solidFill>
                  <a:srgbClr val="000000"/>
                </a:solidFill>
                <a:round/>
                <a:headEnd/>
                <a:tailEnd/>
              </a:ln>
            </p:spPr>
            <p:txBody>
              <a:bodyPr/>
              <a:lstStyle/>
              <a:p>
                <a:endParaRPr lang="en-US"/>
              </a:p>
            </p:txBody>
          </p:sp>
          <p:sp>
            <p:nvSpPr>
              <p:cNvPr id="55" name="Freeform 25"/>
              <p:cNvSpPr>
                <a:spLocks noChangeAspect="1"/>
              </p:cNvSpPr>
              <p:nvPr/>
            </p:nvSpPr>
            <p:spPr bwMode="auto">
              <a:xfrm flipH="1">
                <a:off x="7721503" y="2944813"/>
                <a:ext cx="63038" cy="49213"/>
              </a:xfrm>
              <a:custGeom>
                <a:avLst/>
                <a:gdLst>
                  <a:gd name="T0" fmla="*/ 1 w 82"/>
                  <a:gd name="T1" fmla="*/ 1 h 55"/>
                  <a:gd name="T2" fmla="*/ 1 w 82"/>
                  <a:gd name="T3" fmla="*/ 1 h 55"/>
                  <a:gd name="T4" fmla="*/ 0 w 82"/>
                  <a:gd name="T5" fmla="*/ 1 h 55"/>
                  <a:gd name="T6" fmla="*/ 1 w 82"/>
                  <a:gd name="T7" fmla="*/ 0 h 55"/>
                  <a:gd name="T8" fmla="*/ 1 w 82"/>
                  <a:gd name="T9" fmla="*/ 1 h 55"/>
                  <a:gd name="T10" fmla="*/ 1 w 82"/>
                  <a:gd name="T11" fmla="*/ 1 h 55"/>
                  <a:gd name="T12" fmla="*/ 1 w 82"/>
                  <a:gd name="T13" fmla="*/ 1 h 55"/>
                  <a:gd name="T14" fmla="*/ 1 w 82"/>
                  <a:gd name="T15" fmla="*/ 1 h 55"/>
                  <a:gd name="T16" fmla="*/ 1 w 82"/>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
                  <a:gd name="T28" fmla="*/ 0 h 55"/>
                  <a:gd name="T29" fmla="*/ 82 w 82"/>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 h="55">
                    <a:moveTo>
                      <a:pt x="29" y="50"/>
                    </a:moveTo>
                    <a:lnTo>
                      <a:pt x="2" y="34"/>
                    </a:lnTo>
                    <a:lnTo>
                      <a:pt x="0" y="12"/>
                    </a:lnTo>
                    <a:lnTo>
                      <a:pt x="17" y="0"/>
                    </a:lnTo>
                    <a:lnTo>
                      <a:pt x="50" y="7"/>
                    </a:lnTo>
                    <a:lnTo>
                      <a:pt x="77" y="24"/>
                    </a:lnTo>
                    <a:lnTo>
                      <a:pt x="82" y="43"/>
                    </a:lnTo>
                    <a:lnTo>
                      <a:pt x="60" y="55"/>
                    </a:lnTo>
                    <a:lnTo>
                      <a:pt x="29" y="50"/>
                    </a:lnTo>
                    <a:close/>
                  </a:path>
                </a:pathLst>
              </a:custGeom>
              <a:solidFill>
                <a:schemeClr val="accent1">
                  <a:lumMod val="60000"/>
                  <a:lumOff val="40000"/>
                </a:schemeClr>
              </a:solidFill>
              <a:ln w="1270">
                <a:solidFill>
                  <a:srgbClr val="000000"/>
                </a:solidFill>
                <a:round/>
                <a:headEnd/>
                <a:tailEnd/>
              </a:ln>
            </p:spPr>
            <p:txBody>
              <a:bodyPr/>
              <a:lstStyle/>
              <a:p>
                <a:endParaRPr lang="en-US"/>
              </a:p>
            </p:txBody>
          </p:sp>
          <p:sp>
            <p:nvSpPr>
              <p:cNvPr id="56" name="Freeform 26"/>
              <p:cNvSpPr>
                <a:spLocks noChangeAspect="1"/>
              </p:cNvSpPr>
              <p:nvPr/>
            </p:nvSpPr>
            <p:spPr bwMode="auto">
              <a:xfrm flipH="1">
                <a:off x="7784541" y="2965450"/>
                <a:ext cx="11728" cy="92075"/>
              </a:xfrm>
              <a:custGeom>
                <a:avLst/>
                <a:gdLst>
                  <a:gd name="T0" fmla="*/ 1 w 14"/>
                  <a:gd name="T1" fmla="*/ 0 h 101"/>
                  <a:gd name="T2" fmla="*/ 1 w 14"/>
                  <a:gd name="T3" fmla="*/ 1 h 101"/>
                  <a:gd name="T4" fmla="*/ 0 w 14"/>
                  <a:gd name="T5" fmla="*/ 1 h 101"/>
                  <a:gd name="T6" fmla="*/ 0 60000 65536"/>
                  <a:gd name="T7" fmla="*/ 0 60000 65536"/>
                  <a:gd name="T8" fmla="*/ 0 60000 65536"/>
                  <a:gd name="T9" fmla="*/ 0 w 14"/>
                  <a:gd name="T10" fmla="*/ 0 h 101"/>
                  <a:gd name="T11" fmla="*/ 14 w 14"/>
                  <a:gd name="T12" fmla="*/ 101 h 101"/>
                </a:gdLst>
                <a:ahLst/>
                <a:cxnLst>
                  <a:cxn ang="T6">
                    <a:pos x="T0" y="T1"/>
                  </a:cxn>
                  <a:cxn ang="T7">
                    <a:pos x="T2" y="T3"/>
                  </a:cxn>
                  <a:cxn ang="T8">
                    <a:pos x="T4" y="T5"/>
                  </a:cxn>
                </a:cxnLst>
                <a:rect l="T9" t="T10" r="T11" b="T12"/>
                <a:pathLst>
                  <a:path w="14" h="101">
                    <a:moveTo>
                      <a:pt x="14" y="0"/>
                    </a:moveTo>
                    <a:lnTo>
                      <a:pt x="7" y="86"/>
                    </a:lnTo>
                    <a:lnTo>
                      <a:pt x="0" y="101"/>
                    </a:lnTo>
                  </a:path>
                </a:pathLst>
              </a:custGeom>
              <a:noFill/>
              <a:ln w="1270">
                <a:solidFill>
                  <a:srgbClr val="000000"/>
                </a:solidFill>
                <a:round/>
                <a:headEnd/>
                <a:tailEnd/>
              </a:ln>
            </p:spPr>
            <p:txBody>
              <a:bodyPr/>
              <a:lstStyle/>
              <a:p>
                <a:endParaRPr lang="en-US"/>
              </a:p>
            </p:txBody>
          </p:sp>
          <p:sp>
            <p:nvSpPr>
              <p:cNvPr id="57" name="Freeform 27"/>
              <p:cNvSpPr>
                <a:spLocks noChangeAspect="1"/>
              </p:cNvSpPr>
              <p:nvPr/>
            </p:nvSpPr>
            <p:spPr bwMode="auto">
              <a:xfrm flipH="1">
                <a:off x="7728833" y="2989263"/>
                <a:ext cx="55708" cy="76200"/>
              </a:xfrm>
              <a:custGeom>
                <a:avLst/>
                <a:gdLst>
                  <a:gd name="T0" fmla="*/ 1 w 72"/>
                  <a:gd name="T1" fmla="*/ 0 h 82"/>
                  <a:gd name="T2" fmla="*/ 1 w 72"/>
                  <a:gd name="T3" fmla="*/ 1 h 82"/>
                  <a:gd name="T4" fmla="*/ 0 w 72"/>
                  <a:gd name="T5" fmla="*/ 1 h 82"/>
                  <a:gd name="T6" fmla="*/ 0 60000 65536"/>
                  <a:gd name="T7" fmla="*/ 0 60000 65536"/>
                  <a:gd name="T8" fmla="*/ 0 60000 65536"/>
                  <a:gd name="T9" fmla="*/ 0 w 72"/>
                  <a:gd name="T10" fmla="*/ 0 h 82"/>
                  <a:gd name="T11" fmla="*/ 72 w 72"/>
                  <a:gd name="T12" fmla="*/ 82 h 82"/>
                </a:gdLst>
                <a:ahLst/>
                <a:cxnLst>
                  <a:cxn ang="T6">
                    <a:pos x="T0" y="T1"/>
                  </a:cxn>
                  <a:cxn ang="T7">
                    <a:pos x="T2" y="T3"/>
                  </a:cxn>
                  <a:cxn ang="T8">
                    <a:pos x="T4" y="T5"/>
                  </a:cxn>
                </a:cxnLst>
                <a:rect l="T9" t="T10" r="T11" b="T12"/>
                <a:pathLst>
                  <a:path w="72" h="82">
                    <a:moveTo>
                      <a:pt x="72" y="0"/>
                    </a:moveTo>
                    <a:lnTo>
                      <a:pt x="12" y="65"/>
                    </a:lnTo>
                    <a:lnTo>
                      <a:pt x="0" y="82"/>
                    </a:lnTo>
                  </a:path>
                </a:pathLst>
              </a:custGeom>
              <a:noFill/>
              <a:ln w="1270">
                <a:solidFill>
                  <a:srgbClr val="000000"/>
                </a:solidFill>
                <a:round/>
                <a:headEnd/>
                <a:tailEnd/>
              </a:ln>
            </p:spPr>
            <p:txBody>
              <a:bodyPr/>
              <a:lstStyle/>
              <a:p>
                <a:endParaRPr lang="en-US"/>
              </a:p>
            </p:txBody>
          </p:sp>
          <p:sp>
            <p:nvSpPr>
              <p:cNvPr id="58" name="Freeform 28"/>
              <p:cNvSpPr>
                <a:spLocks noChangeAspect="1"/>
              </p:cNvSpPr>
              <p:nvPr/>
            </p:nvSpPr>
            <p:spPr bwMode="auto">
              <a:xfrm flipH="1">
                <a:off x="7778677" y="3052763"/>
                <a:ext cx="19058" cy="14288"/>
              </a:xfrm>
              <a:custGeom>
                <a:avLst/>
                <a:gdLst>
                  <a:gd name="T0" fmla="*/ 1 w 24"/>
                  <a:gd name="T1" fmla="*/ 0 h 17"/>
                  <a:gd name="T2" fmla="*/ 0 w 24"/>
                  <a:gd name="T3" fmla="*/ 1 h 17"/>
                  <a:gd name="T4" fmla="*/ 0 w 24"/>
                  <a:gd name="T5" fmla="*/ 1 h 17"/>
                  <a:gd name="T6" fmla="*/ 1 w 24"/>
                  <a:gd name="T7" fmla="*/ 1 h 17"/>
                  <a:gd name="T8" fmla="*/ 1 w 24"/>
                  <a:gd name="T9" fmla="*/ 1 h 17"/>
                  <a:gd name="T10" fmla="*/ 1 w 24"/>
                  <a:gd name="T11" fmla="*/ 1 h 17"/>
                  <a:gd name="T12" fmla="*/ 1 w 24"/>
                  <a:gd name="T13" fmla="*/ 1 h 17"/>
                  <a:gd name="T14" fmla="*/ 1 w 24"/>
                  <a:gd name="T15" fmla="*/ 1 h 17"/>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7"/>
                  <a:gd name="T26" fmla="*/ 24 w 2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7">
                    <a:moveTo>
                      <a:pt x="5" y="0"/>
                    </a:moveTo>
                    <a:lnTo>
                      <a:pt x="0" y="2"/>
                    </a:lnTo>
                    <a:lnTo>
                      <a:pt x="0" y="12"/>
                    </a:lnTo>
                    <a:lnTo>
                      <a:pt x="7" y="17"/>
                    </a:lnTo>
                    <a:lnTo>
                      <a:pt x="17" y="17"/>
                    </a:lnTo>
                    <a:lnTo>
                      <a:pt x="24" y="12"/>
                    </a:lnTo>
                    <a:lnTo>
                      <a:pt x="24" y="7"/>
                    </a:lnTo>
                    <a:lnTo>
                      <a:pt x="24" y="5"/>
                    </a:lnTo>
                  </a:path>
                </a:pathLst>
              </a:custGeom>
              <a:noFill/>
              <a:ln w="1270">
                <a:solidFill>
                  <a:srgbClr val="000000"/>
                </a:solidFill>
                <a:round/>
                <a:headEnd/>
                <a:tailEnd/>
              </a:ln>
            </p:spPr>
            <p:txBody>
              <a:bodyPr/>
              <a:lstStyle/>
              <a:p>
                <a:endParaRPr lang="en-US"/>
              </a:p>
            </p:txBody>
          </p:sp>
        </p:grpSp>
        <p:cxnSp>
          <p:nvCxnSpPr>
            <p:cNvPr id="60" name="Straight Arrow Connector 59"/>
            <p:cNvCxnSpPr/>
            <p:nvPr/>
          </p:nvCxnSpPr>
          <p:spPr>
            <a:xfrm flipV="1">
              <a:off x="7362825" y="4362450"/>
              <a:ext cx="514350" cy="1304925"/>
            </a:xfrm>
            <a:prstGeom prst="straightConnector1">
              <a:avLst/>
            </a:prstGeom>
            <a:ln w="19050">
              <a:solidFill>
                <a:srgbClr val="FF0000"/>
              </a:solidFill>
              <a:tailEnd type="stealth"/>
            </a:ln>
          </p:spPr>
          <p:style>
            <a:lnRef idx="2">
              <a:schemeClr val="accent1"/>
            </a:lnRef>
            <a:fillRef idx="0">
              <a:schemeClr val="accent1"/>
            </a:fillRef>
            <a:effectRef idx="1">
              <a:schemeClr val="accent1"/>
            </a:effectRef>
            <a:fontRef idx="minor">
              <a:schemeClr val="tx1"/>
            </a:fontRef>
          </p:style>
        </p:cxnSp>
        <p:pic>
          <p:nvPicPr>
            <p:cNvPr id="3074" name="Picture 2" descr="http://www.webweaver.nu/clipart/img/historical/pirates/skull-and-crossbones.png"/>
            <p:cNvPicPr>
              <a:picLocks noChangeAspect="1" noChangeArrowheads="1"/>
            </p:cNvPicPr>
            <p:nvPr/>
          </p:nvPicPr>
          <p:blipFill>
            <a:blip r:embed="rId8" cstate="print"/>
            <a:srcRect/>
            <a:stretch>
              <a:fillRect/>
            </a:stretch>
          </p:blipFill>
          <p:spPr bwMode="auto">
            <a:xfrm flipH="1">
              <a:off x="6767779" y="5908574"/>
              <a:ext cx="327229" cy="315594"/>
            </a:xfrm>
            <a:prstGeom prst="rect">
              <a:avLst/>
            </a:prstGeom>
            <a:solidFill>
              <a:schemeClr val="accent1">
                <a:lumMod val="40000"/>
                <a:lumOff val="60000"/>
              </a:schemeClr>
            </a:solidFill>
            <a:ln w="15875">
              <a:solidFill>
                <a:schemeClr val="tx1"/>
              </a:solidFill>
            </a:ln>
          </p:spPr>
        </p:pic>
      </p:grpSp>
    </p:spTree>
    <p:extLst>
      <p:ext uri="{BB962C8B-B14F-4D97-AF65-F5344CB8AC3E}">
        <p14:creationId xmlns:p14="http://schemas.microsoft.com/office/powerpoint/2010/main" val="1881293766"/>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mbria" pitchFamily="18" charset="0"/>
              </a:rPr>
              <a:t>Ways to Detect Interference</a:t>
            </a:r>
            <a:endParaRPr lang="en-US" sz="3200" dirty="0">
              <a:latin typeface="Cambria"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6718902"/>
              </p:ext>
            </p:extLst>
          </p:nvPr>
        </p:nvGraphicFramePr>
        <p:xfrm>
          <a:off x="228600" y="1371600"/>
          <a:ext cx="8686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6142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mbria" pitchFamily="18" charset="0"/>
              </a:rPr>
              <a:t>Detection Tools</a:t>
            </a:r>
            <a:endParaRPr lang="en-US" sz="3200" dirty="0">
              <a:latin typeface="Cambria"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541590"/>
              </p:ext>
            </p:extLst>
          </p:nvPr>
        </p:nvGraphicFramePr>
        <p:xfrm>
          <a:off x="179512" y="1340768"/>
          <a:ext cx="360040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8" descr="cuc2"/>
          <p:cNvPicPr>
            <a:picLocks noChangeAspect="1" noChangeArrowheads="1"/>
          </p:cNvPicPr>
          <p:nvPr/>
        </p:nvPicPr>
        <p:blipFill>
          <a:blip r:embed="rId7" cstate="print"/>
          <a:srcRect/>
          <a:stretch>
            <a:fillRect/>
          </a:stretch>
        </p:blipFill>
        <p:spPr bwMode="auto">
          <a:xfrm>
            <a:off x="3851920" y="1484784"/>
            <a:ext cx="4824536" cy="3519375"/>
          </a:xfrm>
          <a:prstGeom prst="rect">
            <a:avLst/>
          </a:prstGeom>
          <a:noFill/>
          <a:ln w="9525">
            <a:solidFill>
              <a:schemeClr val="tx1"/>
            </a:solidFill>
            <a:miter lim="800000"/>
            <a:headEnd/>
            <a:tailEnd/>
          </a:ln>
        </p:spPr>
      </p:pic>
      <p:sp>
        <p:nvSpPr>
          <p:cNvPr id="6" name="Rounded Rectangle 5"/>
          <p:cNvSpPr/>
          <p:nvPr/>
        </p:nvSpPr>
        <p:spPr>
          <a:xfrm>
            <a:off x="179512" y="4365104"/>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A DSP based monitoring system allows for advanced signal analysis and demodulation.</a:t>
            </a:r>
          </a:p>
          <a:p>
            <a:r>
              <a:rPr lang="en-US" sz="2000" dirty="0" smtClean="0">
                <a:solidFill>
                  <a:schemeClr val="bg1"/>
                </a:solidFill>
              </a:rPr>
              <a:t>It also allow to perform carrier under carrier investigation.</a:t>
            </a:r>
            <a:endParaRPr lang="en-US" sz="2000" dirty="0" smtClean="0">
              <a:solidFill>
                <a:schemeClr val="bg1"/>
              </a:solidFill>
            </a:endParaRPr>
          </a:p>
        </p:txBody>
      </p:sp>
    </p:spTree>
    <p:extLst>
      <p:ext uri="{BB962C8B-B14F-4D97-AF65-F5344CB8AC3E}">
        <p14:creationId xmlns:p14="http://schemas.microsoft.com/office/powerpoint/2010/main" val="3309681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Satellites Geolocation </a:t>
            </a:r>
            <a:r>
              <a:rPr lang="en-US" sz="1600" dirty="0" smtClean="0"/>
              <a:t>(1/9)</a:t>
            </a:r>
            <a:r>
              <a:rPr lang="en-US" dirty="0" smtClean="0"/>
              <a:t> </a:t>
            </a:r>
            <a:endParaRPr lang="en-US" dirty="0"/>
          </a:p>
        </p:txBody>
      </p:sp>
      <p:sp>
        <p:nvSpPr>
          <p:cNvPr id="4" name="Oval 3"/>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15"/>
          <p:cNvSpPr txBox="1">
            <a:spLocks noChangeArrowheads="1"/>
          </p:cNvSpPr>
          <p:nvPr/>
        </p:nvSpPr>
        <p:spPr bwMode="auto">
          <a:xfrm>
            <a:off x="6973257" y="5446673"/>
            <a:ext cx="961674"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grpSp>
        <p:nvGrpSpPr>
          <p:cNvPr id="6"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7"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8"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9"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0"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11"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12"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13"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14"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15"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16"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
        <p:nvSpPr>
          <p:cNvPr id="17" name="Text Box 15"/>
          <p:cNvSpPr txBox="1">
            <a:spLocks noChangeArrowheads="1"/>
          </p:cNvSpPr>
          <p:nvPr/>
        </p:nvSpPr>
        <p:spPr bwMode="auto">
          <a:xfrm>
            <a:off x="1447800" y="5504156"/>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sp>
        <p:nvSpPr>
          <p:cNvPr id="18" name="Rounded Rectangle 17"/>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A Transmitting Station sends a signal to a satellite.  </a:t>
            </a:r>
          </a:p>
          <a:p>
            <a:endParaRPr lang="en-US" sz="2000" dirty="0">
              <a:solidFill>
                <a:schemeClr val="bg1"/>
              </a:solidFill>
            </a:endParaRPr>
          </a:p>
          <a:p>
            <a:r>
              <a:rPr lang="en-US" sz="2000" dirty="0" smtClean="0">
                <a:solidFill>
                  <a:schemeClr val="bg1"/>
                </a:solidFill>
              </a:rPr>
              <a:t>This signal is received by the Receiving Station.</a:t>
            </a:r>
          </a:p>
        </p:txBody>
      </p:sp>
      <p:grpSp>
        <p:nvGrpSpPr>
          <p:cNvPr id="19" name="Group 18"/>
          <p:cNvGrpSpPr/>
          <p:nvPr/>
        </p:nvGrpSpPr>
        <p:grpSpPr>
          <a:xfrm>
            <a:off x="3503613" y="2286000"/>
            <a:ext cx="915987" cy="1123950"/>
            <a:chOff x="3503613" y="1114425"/>
            <a:chExt cx="915987" cy="1123950"/>
          </a:xfrm>
        </p:grpSpPr>
        <p:sp>
          <p:nvSpPr>
            <p:cNvPr id="20"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21"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22"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23"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24"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25"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26"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27"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28"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29"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30"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31"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32"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33"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34"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35"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36"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37"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38"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39"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40"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41"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42"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43"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44"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45"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46"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47"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48"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49"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50"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51"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52"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53"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54"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55"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56"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57"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sp>
        <p:nvSpPr>
          <p:cNvPr id="59" name="Line 20"/>
          <p:cNvSpPr>
            <a:spLocks noChangeShapeType="1"/>
          </p:cNvSpPr>
          <p:nvPr/>
        </p:nvSpPr>
        <p:spPr bwMode="auto">
          <a:xfrm flipH="1" flipV="1">
            <a:off x="4191000" y="3076575"/>
            <a:ext cx="2667000" cy="1581150"/>
          </a:xfrm>
          <a:prstGeom prst="line">
            <a:avLst/>
          </a:prstGeom>
          <a:noFill/>
          <a:ln w="38100">
            <a:solidFill>
              <a:srgbClr val="0000FF"/>
            </a:solidFill>
            <a:round/>
            <a:headEnd/>
            <a:tailEnd type="triangle" w="med" len="med"/>
          </a:ln>
          <a:effectLst/>
        </p:spPr>
        <p:txBody>
          <a:bodyPr/>
          <a:lstStyle/>
          <a:p>
            <a:endParaRPr lang="en-US" dirty="0"/>
          </a:p>
        </p:txBody>
      </p:sp>
      <p:sp>
        <p:nvSpPr>
          <p:cNvPr id="60" name="Line 25"/>
          <p:cNvSpPr>
            <a:spLocks noChangeShapeType="1"/>
          </p:cNvSpPr>
          <p:nvPr/>
        </p:nvSpPr>
        <p:spPr bwMode="auto">
          <a:xfrm flipH="1">
            <a:off x="2276475" y="3219450"/>
            <a:ext cx="1371600" cy="1600200"/>
          </a:xfrm>
          <a:prstGeom prst="line">
            <a:avLst/>
          </a:prstGeom>
          <a:noFill/>
          <a:ln w="38100">
            <a:solidFill>
              <a:srgbClr val="0000FF"/>
            </a:solidFill>
            <a:round/>
            <a:headEnd/>
            <a:tailEnd type="triangle" w="med" len="med"/>
          </a:ln>
          <a:effectLst/>
        </p:spPr>
        <p:txBody>
          <a:bodyPr/>
          <a:lstStyle/>
          <a:p>
            <a:endParaRPr lang="en-US" dirty="0"/>
          </a:p>
        </p:txBody>
      </p:sp>
      <p:pic>
        <p:nvPicPr>
          <p:cNvPr id="61" name="Picture 9"/>
          <p:cNvPicPr>
            <a:picLocks noChangeAspect="1" noChangeArrowheads="1"/>
          </p:cNvPicPr>
          <p:nvPr/>
        </p:nvPicPr>
        <p:blipFill>
          <a:blip r:embed="rId2" cstate="print"/>
          <a:srcRect l="32055"/>
          <a:stretch>
            <a:fillRect/>
          </a:stretch>
        </p:blipFill>
        <p:spPr bwMode="auto">
          <a:xfrm>
            <a:off x="1828800" y="4686300"/>
            <a:ext cx="787400" cy="682625"/>
          </a:xfrm>
          <a:prstGeom prst="rect">
            <a:avLst/>
          </a:prstGeom>
          <a:noFill/>
          <a:ln w="9525">
            <a:noFill/>
            <a:miter lim="800000"/>
            <a:headEnd/>
            <a:tailEnd/>
          </a:ln>
          <a:effectLst/>
        </p:spPr>
      </p:pic>
    </p:spTree>
    <p:extLst>
      <p:ext uri="{BB962C8B-B14F-4D97-AF65-F5344CB8AC3E}">
        <p14:creationId xmlns:p14="http://schemas.microsoft.com/office/powerpoint/2010/main" val="13751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Satellites Geolocation </a:t>
            </a:r>
            <a:r>
              <a:rPr lang="en-US" sz="1600" dirty="0" smtClean="0"/>
              <a:t>(2/9</a:t>
            </a:r>
            <a:r>
              <a:rPr lang="en-US" sz="1600" dirty="0"/>
              <a:t>)</a:t>
            </a:r>
            <a:r>
              <a:rPr lang="en-US" dirty="0"/>
              <a:t> </a:t>
            </a:r>
          </a:p>
        </p:txBody>
      </p:sp>
      <p:sp>
        <p:nvSpPr>
          <p:cNvPr id="62" name="Oval 61"/>
          <p:cNvSpPr/>
          <p:nvPr/>
        </p:nvSpPr>
        <p:spPr>
          <a:xfrm>
            <a:off x="914400" y="4343400"/>
            <a:ext cx="7086600" cy="1295400"/>
          </a:xfrm>
          <a:prstGeom prst="ellipse">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152"/>
          <p:cNvGrpSpPr/>
          <p:nvPr/>
        </p:nvGrpSpPr>
        <p:grpSpPr>
          <a:xfrm>
            <a:off x="6858000" y="4597063"/>
            <a:ext cx="457200" cy="625475"/>
            <a:chOff x="2743200" y="5029200"/>
            <a:chExt cx="295275" cy="473075"/>
          </a:xfrm>
          <a:scene3d>
            <a:camera prst="orthographicFront">
              <a:rot lat="0" lon="10800000" rev="0"/>
            </a:camera>
            <a:lightRig rig="threePt" dir="t"/>
          </a:scene3d>
        </p:grpSpPr>
        <p:sp>
          <p:nvSpPr>
            <p:cNvPr id="64" name="Freeform 85"/>
            <p:cNvSpPr>
              <a:spLocks noChangeAspect="1"/>
            </p:cNvSpPr>
            <p:nvPr/>
          </p:nvSpPr>
          <p:spPr bwMode="auto">
            <a:xfrm>
              <a:off x="2795587" y="5292725"/>
              <a:ext cx="125413" cy="192088"/>
            </a:xfrm>
            <a:custGeom>
              <a:avLst/>
              <a:gdLst/>
              <a:ahLst/>
              <a:cxnLst>
                <a:cxn ang="0">
                  <a:pos x="40" y="0"/>
                </a:cxn>
                <a:cxn ang="0">
                  <a:pos x="0" y="77"/>
                </a:cxn>
                <a:cxn ang="0">
                  <a:pos x="0" y="216"/>
                </a:cxn>
                <a:cxn ang="0">
                  <a:pos x="160" y="211"/>
                </a:cxn>
                <a:cxn ang="0">
                  <a:pos x="153" y="70"/>
                </a:cxn>
                <a:cxn ang="0">
                  <a:pos x="151" y="51"/>
                </a:cxn>
                <a:cxn ang="0">
                  <a:pos x="40" y="0"/>
                </a:cxn>
              </a:cxnLst>
              <a:rect l="0" t="0" r="r" b="b"/>
              <a:pathLst>
                <a:path w="160" h="216">
                  <a:moveTo>
                    <a:pt x="40" y="0"/>
                  </a:moveTo>
                  <a:lnTo>
                    <a:pt x="0" y="77"/>
                  </a:lnTo>
                  <a:lnTo>
                    <a:pt x="0" y="216"/>
                  </a:lnTo>
                  <a:lnTo>
                    <a:pt x="160" y="211"/>
                  </a:lnTo>
                  <a:lnTo>
                    <a:pt x="153" y="70"/>
                  </a:lnTo>
                  <a:lnTo>
                    <a:pt x="151" y="51"/>
                  </a:lnTo>
                  <a:lnTo>
                    <a:pt x="40" y="0"/>
                  </a:lnTo>
                  <a:close/>
                </a:path>
              </a:pathLst>
            </a:custGeom>
            <a:gradFill rotWithShape="0">
              <a:gsLst>
                <a:gs pos="0">
                  <a:srgbClr val="C0C0C0">
                    <a:gamma/>
                    <a:shade val="46275"/>
                    <a:invGamma/>
                  </a:srgbClr>
                </a:gs>
                <a:gs pos="50000">
                  <a:srgbClr val="C0C0C0"/>
                </a:gs>
                <a:gs pos="100000">
                  <a:srgbClr val="C0C0C0">
                    <a:gamma/>
                    <a:shade val="46275"/>
                    <a:invGamma/>
                  </a:srgbClr>
                </a:gs>
              </a:gsLst>
              <a:lin ang="0" scaled="1"/>
            </a:gradFill>
            <a:ln w="1270">
              <a:solidFill>
                <a:srgbClr val="FFFFFF"/>
              </a:solidFill>
              <a:prstDash val="solid"/>
              <a:round/>
              <a:headEnd/>
              <a:tailEnd/>
            </a:ln>
          </p:spPr>
          <p:txBody>
            <a:bodyPr/>
            <a:lstStyle/>
            <a:p>
              <a:endParaRPr lang="en-US" dirty="0"/>
            </a:p>
          </p:txBody>
        </p:sp>
        <p:sp>
          <p:nvSpPr>
            <p:cNvPr id="65" name="Freeform 86"/>
            <p:cNvSpPr>
              <a:spLocks noChangeAspect="1"/>
            </p:cNvSpPr>
            <p:nvPr/>
          </p:nvSpPr>
          <p:spPr bwMode="auto">
            <a:xfrm>
              <a:off x="2795587" y="5337175"/>
              <a:ext cx="125413" cy="39688"/>
            </a:xfrm>
            <a:custGeom>
              <a:avLst/>
              <a:gdLst/>
              <a:ahLst/>
              <a:cxnLst>
                <a:cxn ang="0">
                  <a:pos x="158" y="24"/>
                </a:cxn>
                <a:cxn ang="0">
                  <a:pos x="134" y="7"/>
                </a:cxn>
                <a:cxn ang="0">
                  <a:pos x="77" y="0"/>
                </a:cxn>
                <a:cxn ang="0">
                  <a:pos x="22" y="7"/>
                </a:cxn>
                <a:cxn ang="0">
                  <a:pos x="0" y="24"/>
                </a:cxn>
                <a:cxn ang="0">
                  <a:pos x="22" y="40"/>
                </a:cxn>
                <a:cxn ang="0">
                  <a:pos x="77" y="45"/>
                </a:cxn>
                <a:cxn ang="0">
                  <a:pos x="134" y="40"/>
                </a:cxn>
                <a:cxn ang="0">
                  <a:pos x="158" y="24"/>
                </a:cxn>
              </a:cxnLst>
              <a:rect l="0" t="0" r="r" b="b"/>
              <a:pathLst>
                <a:path w="158" h="45">
                  <a:moveTo>
                    <a:pt x="158" y="24"/>
                  </a:moveTo>
                  <a:lnTo>
                    <a:pt x="134" y="7"/>
                  </a:lnTo>
                  <a:lnTo>
                    <a:pt x="77" y="0"/>
                  </a:lnTo>
                  <a:lnTo>
                    <a:pt x="22" y="7"/>
                  </a:lnTo>
                  <a:lnTo>
                    <a:pt x="0" y="24"/>
                  </a:lnTo>
                  <a:lnTo>
                    <a:pt x="22" y="40"/>
                  </a:lnTo>
                  <a:lnTo>
                    <a:pt x="77" y="45"/>
                  </a:lnTo>
                  <a:lnTo>
                    <a:pt x="134" y="40"/>
                  </a:lnTo>
                  <a:lnTo>
                    <a:pt x="158" y="24"/>
                  </a:lnTo>
                  <a:close/>
                </a:path>
              </a:pathLst>
            </a:custGeom>
            <a:solidFill>
              <a:srgbClr val="C0C0C0"/>
            </a:solidFill>
            <a:ln w="1270">
              <a:solidFill>
                <a:srgbClr val="000000"/>
              </a:solidFill>
              <a:prstDash val="solid"/>
              <a:round/>
              <a:headEnd/>
              <a:tailEnd/>
            </a:ln>
          </p:spPr>
          <p:txBody>
            <a:bodyPr/>
            <a:lstStyle/>
            <a:p>
              <a:endParaRPr lang="en-US" dirty="0"/>
            </a:p>
          </p:txBody>
        </p:sp>
        <p:sp>
          <p:nvSpPr>
            <p:cNvPr id="66" name="Freeform 87"/>
            <p:cNvSpPr>
              <a:spLocks noChangeAspect="1"/>
            </p:cNvSpPr>
            <p:nvPr/>
          </p:nvSpPr>
          <p:spPr bwMode="auto">
            <a:xfrm>
              <a:off x="2795587" y="5462588"/>
              <a:ext cx="125413" cy="39687"/>
            </a:xfrm>
            <a:custGeom>
              <a:avLst/>
              <a:gdLst/>
              <a:ahLst/>
              <a:cxnLst>
                <a:cxn ang="0">
                  <a:pos x="158" y="21"/>
                </a:cxn>
                <a:cxn ang="0">
                  <a:pos x="134" y="5"/>
                </a:cxn>
                <a:cxn ang="0">
                  <a:pos x="77" y="0"/>
                </a:cxn>
                <a:cxn ang="0">
                  <a:pos x="22" y="5"/>
                </a:cxn>
                <a:cxn ang="0">
                  <a:pos x="0" y="21"/>
                </a:cxn>
                <a:cxn ang="0">
                  <a:pos x="22" y="36"/>
                </a:cxn>
                <a:cxn ang="0">
                  <a:pos x="77" y="43"/>
                </a:cxn>
                <a:cxn ang="0">
                  <a:pos x="134" y="36"/>
                </a:cxn>
                <a:cxn ang="0">
                  <a:pos x="158" y="21"/>
                </a:cxn>
              </a:cxnLst>
              <a:rect l="0" t="0" r="r" b="b"/>
              <a:pathLst>
                <a:path w="158" h="43">
                  <a:moveTo>
                    <a:pt x="158" y="21"/>
                  </a:moveTo>
                  <a:lnTo>
                    <a:pt x="134" y="5"/>
                  </a:lnTo>
                  <a:lnTo>
                    <a:pt x="77" y="0"/>
                  </a:lnTo>
                  <a:lnTo>
                    <a:pt x="22" y="5"/>
                  </a:lnTo>
                  <a:lnTo>
                    <a:pt x="0" y="21"/>
                  </a:lnTo>
                  <a:lnTo>
                    <a:pt x="22" y="36"/>
                  </a:lnTo>
                  <a:lnTo>
                    <a:pt x="77" y="43"/>
                  </a:lnTo>
                  <a:lnTo>
                    <a:pt x="134" y="36"/>
                  </a:lnTo>
                  <a:lnTo>
                    <a:pt x="158" y="21"/>
                  </a:lnTo>
                  <a:close/>
                </a:path>
              </a:pathLst>
            </a:custGeom>
            <a:solidFill>
              <a:srgbClr val="C0C0C0"/>
            </a:solidFill>
            <a:ln w="1270">
              <a:solidFill>
                <a:srgbClr val="000000"/>
              </a:solidFill>
              <a:prstDash val="solid"/>
              <a:round/>
              <a:headEnd/>
              <a:tailEnd/>
            </a:ln>
          </p:spPr>
          <p:txBody>
            <a:bodyPr/>
            <a:lstStyle/>
            <a:p>
              <a:endParaRPr lang="en-US" dirty="0"/>
            </a:p>
          </p:txBody>
        </p:sp>
        <p:sp>
          <p:nvSpPr>
            <p:cNvPr id="67" name="Freeform 88"/>
            <p:cNvSpPr>
              <a:spLocks noChangeAspect="1"/>
            </p:cNvSpPr>
            <p:nvPr/>
          </p:nvSpPr>
          <p:spPr bwMode="auto">
            <a:xfrm>
              <a:off x="2795587" y="5275263"/>
              <a:ext cx="42863" cy="207962"/>
            </a:xfrm>
            <a:custGeom>
              <a:avLst/>
              <a:gdLst/>
              <a:ahLst/>
              <a:cxnLst>
                <a:cxn ang="0">
                  <a:pos x="0" y="228"/>
                </a:cxn>
                <a:cxn ang="0">
                  <a:pos x="0" y="92"/>
                </a:cxn>
                <a:cxn ang="0">
                  <a:pos x="53" y="0"/>
                </a:cxn>
              </a:cxnLst>
              <a:rect l="0" t="0" r="r" b="b"/>
              <a:pathLst>
                <a:path w="53" h="228">
                  <a:moveTo>
                    <a:pt x="0" y="228"/>
                  </a:moveTo>
                  <a:lnTo>
                    <a:pt x="0" y="92"/>
                  </a:lnTo>
                  <a:lnTo>
                    <a:pt x="53" y="0"/>
                  </a:lnTo>
                </a:path>
              </a:pathLst>
            </a:custGeom>
            <a:noFill/>
            <a:ln w="1270">
              <a:solidFill>
                <a:srgbClr val="000000"/>
              </a:solidFill>
              <a:prstDash val="solid"/>
              <a:round/>
              <a:headEnd/>
              <a:tailEnd/>
            </a:ln>
          </p:spPr>
          <p:txBody>
            <a:bodyPr/>
            <a:lstStyle/>
            <a:p>
              <a:endParaRPr lang="en-US" dirty="0"/>
            </a:p>
          </p:txBody>
        </p:sp>
        <p:sp>
          <p:nvSpPr>
            <p:cNvPr id="68" name="Freeform 89"/>
            <p:cNvSpPr>
              <a:spLocks noChangeAspect="1"/>
            </p:cNvSpPr>
            <p:nvPr/>
          </p:nvSpPr>
          <p:spPr bwMode="auto">
            <a:xfrm>
              <a:off x="2879725" y="5275263"/>
              <a:ext cx="41275" cy="207962"/>
            </a:xfrm>
            <a:custGeom>
              <a:avLst/>
              <a:gdLst/>
              <a:ahLst/>
              <a:cxnLst>
                <a:cxn ang="0">
                  <a:pos x="50" y="228"/>
                </a:cxn>
                <a:cxn ang="0">
                  <a:pos x="50" y="228"/>
                </a:cxn>
                <a:cxn ang="0">
                  <a:pos x="50" y="92"/>
                </a:cxn>
                <a:cxn ang="0">
                  <a:pos x="0" y="0"/>
                </a:cxn>
              </a:cxnLst>
              <a:rect l="0" t="0" r="r" b="b"/>
              <a:pathLst>
                <a:path w="50" h="228">
                  <a:moveTo>
                    <a:pt x="50" y="228"/>
                  </a:moveTo>
                  <a:lnTo>
                    <a:pt x="50" y="228"/>
                  </a:lnTo>
                  <a:lnTo>
                    <a:pt x="50" y="92"/>
                  </a:lnTo>
                  <a:lnTo>
                    <a:pt x="0" y="0"/>
                  </a:lnTo>
                </a:path>
              </a:pathLst>
            </a:custGeom>
            <a:noFill/>
            <a:ln w="1270">
              <a:solidFill>
                <a:srgbClr val="000000"/>
              </a:solidFill>
              <a:prstDash val="solid"/>
              <a:round/>
              <a:headEnd/>
              <a:tailEnd/>
            </a:ln>
          </p:spPr>
          <p:txBody>
            <a:bodyPr/>
            <a:lstStyle/>
            <a:p>
              <a:endParaRPr lang="en-US" dirty="0"/>
            </a:p>
          </p:txBody>
        </p:sp>
        <p:sp>
          <p:nvSpPr>
            <p:cNvPr id="69" name="Freeform 90"/>
            <p:cNvSpPr>
              <a:spLocks noChangeAspect="1"/>
            </p:cNvSpPr>
            <p:nvPr/>
          </p:nvSpPr>
          <p:spPr bwMode="auto">
            <a:xfrm>
              <a:off x="2743200" y="5029200"/>
              <a:ext cx="295275" cy="314325"/>
            </a:xfrm>
            <a:custGeom>
              <a:avLst/>
              <a:gdLst/>
              <a:ahLst/>
              <a:cxnLst>
                <a:cxn ang="0">
                  <a:pos x="84" y="264"/>
                </a:cxn>
                <a:cxn ang="0">
                  <a:pos x="53" y="230"/>
                </a:cxn>
                <a:cxn ang="0">
                  <a:pos x="31" y="199"/>
                </a:cxn>
                <a:cxn ang="0">
                  <a:pos x="14" y="163"/>
                </a:cxn>
                <a:cxn ang="0">
                  <a:pos x="0" y="132"/>
                </a:cxn>
                <a:cxn ang="0">
                  <a:pos x="0" y="98"/>
                </a:cxn>
                <a:cxn ang="0">
                  <a:pos x="5" y="69"/>
                </a:cxn>
                <a:cxn ang="0">
                  <a:pos x="17" y="43"/>
                </a:cxn>
                <a:cxn ang="0">
                  <a:pos x="31" y="24"/>
                </a:cxn>
                <a:cxn ang="0">
                  <a:pos x="55" y="9"/>
                </a:cxn>
                <a:cxn ang="0">
                  <a:pos x="89" y="0"/>
                </a:cxn>
                <a:cxn ang="0">
                  <a:pos x="120" y="0"/>
                </a:cxn>
                <a:cxn ang="0">
                  <a:pos x="156" y="7"/>
                </a:cxn>
                <a:cxn ang="0">
                  <a:pos x="197" y="17"/>
                </a:cxn>
                <a:cxn ang="0">
                  <a:pos x="230" y="33"/>
                </a:cxn>
                <a:cxn ang="0">
                  <a:pos x="269" y="60"/>
                </a:cxn>
                <a:cxn ang="0">
                  <a:pos x="305" y="86"/>
                </a:cxn>
                <a:cxn ang="0">
                  <a:pos x="333" y="120"/>
                </a:cxn>
                <a:cxn ang="0">
                  <a:pos x="360" y="151"/>
                </a:cxn>
                <a:cxn ang="0">
                  <a:pos x="377" y="187"/>
                </a:cxn>
                <a:cxn ang="0">
                  <a:pos x="386" y="218"/>
                </a:cxn>
                <a:cxn ang="0">
                  <a:pos x="389" y="249"/>
                </a:cxn>
                <a:cxn ang="0">
                  <a:pos x="386" y="278"/>
                </a:cxn>
                <a:cxn ang="0">
                  <a:pos x="374" y="307"/>
                </a:cxn>
                <a:cxn ang="0">
                  <a:pos x="355" y="324"/>
                </a:cxn>
                <a:cxn ang="0">
                  <a:pos x="331" y="338"/>
                </a:cxn>
                <a:cxn ang="0">
                  <a:pos x="300" y="348"/>
                </a:cxn>
                <a:cxn ang="0">
                  <a:pos x="266" y="348"/>
                </a:cxn>
                <a:cxn ang="0">
                  <a:pos x="230" y="343"/>
                </a:cxn>
                <a:cxn ang="0">
                  <a:pos x="194" y="331"/>
                </a:cxn>
                <a:cxn ang="0">
                  <a:pos x="156" y="314"/>
                </a:cxn>
                <a:cxn ang="0">
                  <a:pos x="120" y="290"/>
                </a:cxn>
                <a:cxn ang="0">
                  <a:pos x="84" y="264"/>
                </a:cxn>
              </a:cxnLst>
              <a:rect l="0" t="0" r="r" b="b"/>
              <a:pathLst>
                <a:path w="389" h="348">
                  <a:moveTo>
                    <a:pt x="84" y="264"/>
                  </a:moveTo>
                  <a:lnTo>
                    <a:pt x="53" y="230"/>
                  </a:lnTo>
                  <a:lnTo>
                    <a:pt x="31" y="199"/>
                  </a:lnTo>
                  <a:lnTo>
                    <a:pt x="14" y="163"/>
                  </a:lnTo>
                  <a:lnTo>
                    <a:pt x="0" y="132"/>
                  </a:lnTo>
                  <a:lnTo>
                    <a:pt x="0" y="98"/>
                  </a:lnTo>
                  <a:lnTo>
                    <a:pt x="5" y="69"/>
                  </a:lnTo>
                  <a:lnTo>
                    <a:pt x="17" y="43"/>
                  </a:lnTo>
                  <a:lnTo>
                    <a:pt x="31" y="24"/>
                  </a:lnTo>
                  <a:lnTo>
                    <a:pt x="55" y="9"/>
                  </a:lnTo>
                  <a:lnTo>
                    <a:pt x="89" y="0"/>
                  </a:lnTo>
                  <a:lnTo>
                    <a:pt x="120" y="0"/>
                  </a:lnTo>
                  <a:lnTo>
                    <a:pt x="156" y="7"/>
                  </a:lnTo>
                  <a:lnTo>
                    <a:pt x="197" y="17"/>
                  </a:lnTo>
                  <a:lnTo>
                    <a:pt x="230" y="33"/>
                  </a:lnTo>
                  <a:lnTo>
                    <a:pt x="269" y="60"/>
                  </a:lnTo>
                  <a:lnTo>
                    <a:pt x="305" y="86"/>
                  </a:lnTo>
                  <a:lnTo>
                    <a:pt x="333" y="120"/>
                  </a:lnTo>
                  <a:lnTo>
                    <a:pt x="360" y="151"/>
                  </a:lnTo>
                  <a:lnTo>
                    <a:pt x="377" y="187"/>
                  </a:lnTo>
                  <a:lnTo>
                    <a:pt x="386" y="218"/>
                  </a:lnTo>
                  <a:lnTo>
                    <a:pt x="389" y="249"/>
                  </a:lnTo>
                  <a:lnTo>
                    <a:pt x="386" y="278"/>
                  </a:lnTo>
                  <a:lnTo>
                    <a:pt x="374" y="307"/>
                  </a:lnTo>
                  <a:lnTo>
                    <a:pt x="355" y="324"/>
                  </a:lnTo>
                  <a:lnTo>
                    <a:pt x="331" y="338"/>
                  </a:lnTo>
                  <a:lnTo>
                    <a:pt x="300" y="348"/>
                  </a:lnTo>
                  <a:lnTo>
                    <a:pt x="266" y="348"/>
                  </a:lnTo>
                  <a:lnTo>
                    <a:pt x="230" y="343"/>
                  </a:lnTo>
                  <a:lnTo>
                    <a:pt x="194" y="331"/>
                  </a:lnTo>
                  <a:lnTo>
                    <a:pt x="156" y="314"/>
                  </a:lnTo>
                  <a:lnTo>
                    <a:pt x="120" y="290"/>
                  </a:lnTo>
                  <a:lnTo>
                    <a:pt x="84" y="264"/>
                  </a:lnTo>
                  <a:close/>
                </a:path>
              </a:pathLst>
            </a:custGeom>
            <a:gradFill rotWithShape="0">
              <a:gsLst>
                <a:gs pos="0">
                  <a:schemeClr val="bg1"/>
                </a:gs>
                <a:gs pos="50000">
                  <a:srgbClr val="00B0F0"/>
                </a:gs>
                <a:gs pos="100000">
                  <a:schemeClr val="bg1"/>
                </a:gs>
              </a:gsLst>
              <a:lin ang="18900000" scaled="1"/>
            </a:gradFill>
            <a:ln w="1270">
              <a:solidFill>
                <a:srgbClr val="000000"/>
              </a:solidFill>
              <a:prstDash val="solid"/>
              <a:round/>
              <a:headEnd/>
              <a:tailEnd/>
            </a:ln>
          </p:spPr>
          <p:txBody>
            <a:bodyPr/>
            <a:lstStyle/>
            <a:p>
              <a:endParaRPr lang="en-US" dirty="0"/>
            </a:p>
          </p:txBody>
        </p:sp>
        <p:sp>
          <p:nvSpPr>
            <p:cNvPr id="70" name="Freeform 91"/>
            <p:cNvSpPr>
              <a:spLocks noChangeAspect="1"/>
            </p:cNvSpPr>
            <p:nvPr/>
          </p:nvSpPr>
          <p:spPr bwMode="auto">
            <a:xfrm>
              <a:off x="2867025" y="5176838"/>
              <a:ext cx="82550" cy="44450"/>
            </a:xfrm>
            <a:custGeom>
              <a:avLst/>
              <a:gdLst/>
              <a:ahLst/>
              <a:cxnLst>
                <a:cxn ang="0">
                  <a:pos x="108" y="0"/>
                </a:cxn>
                <a:cxn ang="0">
                  <a:pos x="17" y="36"/>
                </a:cxn>
                <a:cxn ang="0">
                  <a:pos x="0" y="48"/>
                </a:cxn>
              </a:cxnLst>
              <a:rect l="0" t="0" r="r" b="b"/>
              <a:pathLst>
                <a:path w="108" h="48">
                  <a:moveTo>
                    <a:pt x="108" y="0"/>
                  </a:moveTo>
                  <a:lnTo>
                    <a:pt x="17" y="36"/>
                  </a:lnTo>
                  <a:lnTo>
                    <a:pt x="0" y="48"/>
                  </a:lnTo>
                </a:path>
              </a:pathLst>
            </a:custGeom>
            <a:noFill/>
            <a:ln w="1270">
              <a:solidFill>
                <a:srgbClr val="000000"/>
              </a:solidFill>
              <a:prstDash val="solid"/>
              <a:round/>
              <a:headEnd/>
              <a:tailEnd/>
            </a:ln>
          </p:spPr>
          <p:txBody>
            <a:bodyPr/>
            <a:lstStyle/>
            <a:p>
              <a:endParaRPr lang="en-US" dirty="0"/>
            </a:p>
          </p:txBody>
        </p:sp>
        <p:sp>
          <p:nvSpPr>
            <p:cNvPr id="71" name="Freeform 92"/>
            <p:cNvSpPr>
              <a:spLocks noChangeAspect="1"/>
            </p:cNvSpPr>
            <p:nvPr/>
          </p:nvSpPr>
          <p:spPr bwMode="auto">
            <a:xfrm>
              <a:off x="2859087" y="5127625"/>
              <a:ext cx="46038" cy="82550"/>
            </a:xfrm>
            <a:custGeom>
              <a:avLst/>
              <a:gdLst/>
              <a:ahLst/>
              <a:cxnLst>
                <a:cxn ang="0">
                  <a:pos x="60" y="0"/>
                </a:cxn>
                <a:cxn ang="0">
                  <a:pos x="12" y="81"/>
                </a:cxn>
                <a:cxn ang="0">
                  <a:pos x="0" y="91"/>
                </a:cxn>
              </a:cxnLst>
              <a:rect l="0" t="0" r="r" b="b"/>
              <a:pathLst>
                <a:path w="60" h="91">
                  <a:moveTo>
                    <a:pt x="60" y="0"/>
                  </a:moveTo>
                  <a:lnTo>
                    <a:pt x="12" y="81"/>
                  </a:lnTo>
                  <a:lnTo>
                    <a:pt x="0" y="91"/>
                  </a:lnTo>
                </a:path>
              </a:pathLst>
            </a:custGeom>
            <a:noFill/>
            <a:ln w="1270">
              <a:solidFill>
                <a:srgbClr val="000000"/>
              </a:solidFill>
              <a:prstDash val="solid"/>
              <a:round/>
              <a:headEnd/>
              <a:tailEnd/>
            </a:ln>
          </p:spPr>
          <p:txBody>
            <a:bodyPr/>
            <a:lstStyle/>
            <a:p>
              <a:endParaRPr lang="en-US" dirty="0"/>
            </a:p>
          </p:txBody>
        </p:sp>
        <p:sp>
          <p:nvSpPr>
            <p:cNvPr id="72" name="Freeform 93"/>
            <p:cNvSpPr>
              <a:spLocks noChangeAspect="1"/>
            </p:cNvSpPr>
            <p:nvPr/>
          </p:nvSpPr>
          <p:spPr bwMode="auto">
            <a:xfrm>
              <a:off x="2905125" y="5118100"/>
              <a:ext cx="55562" cy="57150"/>
            </a:xfrm>
            <a:custGeom>
              <a:avLst/>
              <a:gdLst/>
              <a:ahLst/>
              <a:cxnLst>
                <a:cxn ang="0">
                  <a:pos x="17" y="51"/>
                </a:cxn>
                <a:cxn ang="0">
                  <a:pos x="0" y="27"/>
                </a:cxn>
                <a:cxn ang="0">
                  <a:pos x="5" y="7"/>
                </a:cxn>
                <a:cxn ang="0">
                  <a:pos x="27" y="0"/>
                </a:cxn>
                <a:cxn ang="0">
                  <a:pos x="56" y="17"/>
                </a:cxn>
                <a:cxn ang="0">
                  <a:pos x="72" y="41"/>
                </a:cxn>
                <a:cxn ang="0">
                  <a:pos x="68" y="58"/>
                </a:cxn>
                <a:cxn ang="0">
                  <a:pos x="46" y="63"/>
                </a:cxn>
                <a:cxn ang="0">
                  <a:pos x="17" y="51"/>
                </a:cxn>
              </a:cxnLst>
              <a:rect l="0" t="0" r="r" b="b"/>
              <a:pathLst>
                <a:path w="72" h="63">
                  <a:moveTo>
                    <a:pt x="17" y="51"/>
                  </a:moveTo>
                  <a:lnTo>
                    <a:pt x="0" y="27"/>
                  </a:lnTo>
                  <a:lnTo>
                    <a:pt x="5" y="7"/>
                  </a:lnTo>
                  <a:lnTo>
                    <a:pt x="27" y="0"/>
                  </a:lnTo>
                  <a:lnTo>
                    <a:pt x="56" y="17"/>
                  </a:lnTo>
                  <a:lnTo>
                    <a:pt x="72" y="41"/>
                  </a:lnTo>
                  <a:lnTo>
                    <a:pt x="68" y="58"/>
                  </a:lnTo>
                  <a:lnTo>
                    <a:pt x="46" y="63"/>
                  </a:lnTo>
                  <a:lnTo>
                    <a:pt x="17" y="51"/>
                  </a:lnTo>
                  <a:close/>
                </a:path>
              </a:pathLst>
            </a:custGeom>
            <a:solidFill>
              <a:srgbClr val="C0C0C0"/>
            </a:solidFill>
            <a:ln w="1270">
              <a:solidFill>
                <a:srgbClr val="000000"/>
              </a:solidFill>
              <a:prstDash val="solid"/>
              <a:round/>
              <a:headEnd/>
              <a:tailEnd/>
            </a:ln>
          </p:spPr>
          <p:txBody>
            <a:bodyPr/>
            <a:lstStyle/>
            <a:p>
              <a:endParaRPr lang="en-US" dirty="0"/>
            </a:p>
          </p:txBody>
        </p:sp>
        <p:sp>
          <p:nvSpPr>
            <p:cNvPr id="73" name="Freeform 94"/>
            <p:cNvSpPr>
              <a:spLocks noChangeAspect="1"/>
            </p:cNvSpPr>
            <p:nvPr/>
          </p:nvSpPr>
          <p:spPr bwMode="auto">
            <a:xfrm>
              <a:off x="2852737" y="5205413"/>
              <a:ext cx="19050" cy="19050"/>
            </a:xfrm>
            <a:custGeom>
              <a:avLst/>
              <a:gdLst/>
              <a:ahLst/>
              <a:cxnLst>
                <a:cxn ang="0">
                  <a:pos x="10" y="0"/>
                </a:cxn>
                <a:cxn ang="0">
                  <a:pos x="3" y="3"/>
                </a:cxn>
                <a:cxn ang="0">
                  <a:pos x="0" y="10"/>
                </a:cxn>
                <a:cxn ang="0">
                  <a:pos x="3" y="19"/>
                </a:cxn>
                <a:cxn ang="0">
                  <a:pos x="10" y="22"/>
                </a:cxn>
                <a:cxn ang="0">
                  <a:pos x="19" y="19"/>
                </a:cxn>
                <a:cxn ang="0">
                  <a:pos x="24" y="15"/>
                </a:cxn>
                <a:cxn ang="0">
                  <a:pos x="24" y="12"/>
                </a:cxn>
              </a:cxnLst>
              <a:rect l="0" t="0" r="r" b="b"/>
              <a:pathLst>
                <a:path w="24" h="22">
                  <a:moveTo>
                    <a:pt x="10" y="0"/>
                  </a:moveTo>
                  <a:lnTo>
                    <a:pt x="3" y="3"/>
                  </a:lnTo>
                  <a:lnTo>
                    <a:pt x="0" y="10"/>
                  </a:lnTo>
                  <a:lnTo>
                    <a:pt x="3" y="19"/>
                  </a:lnTo>
                  <a:lnTo>
                    <a:pt x="10" y="22"/>
                  </a:lnTo>
                  <a:lnTo>
                    <a:pt x="19" y="19"/>
                  </a:lnTo>
                  <a:lnTo>
                    <a:pt x="24" y="15"/>
                  </a:lnTo>
                  <a:lnTo>
                    <a:pt x="24" y="12"/>
                  </a:lnTo>
                </a:path>
              </a:pathLst>
            </a:custGeom>
            <a:noFill/>
            <a:ln w="1270">
              <a:solidFill>
                <a:srgbClr val="000000"/>
              </a:solidFill>
              <a:prstDash val="solid"/>
              <a:round/>
              <a:headEnd/>
              <a:tailEnd/>
            </a:ln>
          </p:spPr>
          <p:txBody>
            <a:bodyPr/>
            <a:lstStyle/>
            <a:p>
              <a:endParaRPr lang="en-US" dirty="0"/>
            </a:p>
          </p:txBody>
        </p:sp>
      </p:grpSp>
      <p:sp>
        <p:nvSpPr>
          <p:cNvPr id="74" name="Text Box 15"/>
          <p:cNvSpPr txBox="1">
            <a:spLocks noChangeArrowheads="1"/>
          </p:cNvSpPr>
          <p:nvPr/>
        </p:nvSpPr>
        <p:spPr bwMode="auto">
          <a:xfrm>
            <a:off x="1447800" y="5499691"/>
            <a:ext cx="1129540"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satID Receiving</a:t>
            </a:r>
          </a:p>
          <a:p>
            <a:r>
              <a:rPr lang="en-US" sz="1200" dirty="0" smtClean="0">
                <a:solidFill>
                  <a:srgbClr val="0000FF"/>
                </a:solidFill>
              </a:rPr>
              <a:t>Station</a:t>
            </a:r>
            <a:endParaRPr lang="en-US" sz="1200" dirty="0">
              <a:solidFill>
                <a:srgbClr val="0000FF"/>
              </a:solidFill>
            </a:endParaRPr>
          </a:p>
        </p:txBody>
      </p:sp>
      <p:sp>
        <p:nvSpPr>
          <p:cNvPr id="75" name="Rounded Rectangle 74"/>
          <p:cNvSpPr/>
          <p:nvPr/>
        </p:nvSpPr>
        <p:spPr>
          <a:xfrm>
            <a:off x="4724400" y="1143000"/>
            <a:ext cx="4191000" cy="1828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bg1"/>
                </a:solidFill>
              </a:rPr>
              <a:t>Transmitting Station antenna characteristics usually result in a lower power copy of signal being received by a nearby satellite.</a:t>
            </a:r>
            <a:endParaRPr lang="en-US" sz="2000" dirty="0">
              <a:solidFill>
                <a:schemeClr val="bg1"/>
              </a:solidFill>
            </a:endParaRPr>
          </a:p>
        </p:txBody>
      </p:sp>
      <p:grpSp>
        <p:nvGrpSpPr>
          <p:cNvPr id="76" name="Group 271"/>
          <p:cNvGrpSpPr/>
          <p:nvPr/>
        </p:nvGrpSpPr>
        <p:grpSpPr>
          <a:xfrm>
            <a:off x="3503613" y="2286000"/>
            <a:ext cx="915987" cy="1123950"/>
            <a:chOff x="3503613" y="1114425"/>
            <a:chExt cx="915987" cy="1123950"/>
          </a:xfrm>
        </p:grpSpPr>
        <p:sp>
          <p:nvSpPr>
            <p:cNvPr id="77" name="Freeform 6"/>
            <p:cNvSpPr>
              <a:spLocks noChangeAspect="1"/>
            </p:cNvSpPr>
            <p:nvPr/>
          </p:nvSpPr>
          <p:spPr bwMode="auto">
            <a:xfrm>
              <a:off x="3757613" y="1731963"/>
              <a:ext cx="196850" cy="115887"/>
            </a:xfrm>
            <a:custGeom>
              <a:avLst/>
              <a:gdLst/>
              <a:ahLst/>
              <a:cxnLst>
                <a:cxn ang="0">
                  <a:pos x="62" y="0"/>
                </a:cxn>
                <a:cxn ang="0">
                  <a:pos x="0" y="110"/>
                </a:cxn>
                <a:cxn ang="0">
                  <a:pos x="194" y="127"/>
                </a:cxn>
                <a:cxn ang="0">
                  <a:pos x="254" y="14"/>
                </a:cxn>
                <a:cxn ang="0">
                  <a:pos x="170" y="0"/>
                </a:cxn>
              </a:cxnLst>
              <a:rect l="0" t="0" r="r" b="b"/>
              <a:pathLst>
                <a:path w="254" h="127">
                  <a:moveTo>
                    <a:pt x="62" y="0"/>
                  </a:moveTo>
                  <a:lnTo>
                    <a:pt x="0" y="110"/>
                  </a:lnTo>
                  <a:lnTo>
                    <a:pt x="194" y="127"/>
                  </a:lnTo>
                  <a:lnTo>
                    <a:pt x="254" y="14"/>
                  </a:lnTo>
                  <a:lnTo>
                    <a:pt x="170" y="0"/>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78" name="Freeform 42"/>
            <p:cNvSpPr>
              <a:spLocks noChangeAspect="1"/>
            </p:cNvSpPr>
            <p:nvPr/>
          </p:nvSpPr>
          <p:spPr bwMode="auto">
            <a:xfrm>
              <a:off x="3587750" y="1114425"/>
              <a:ext cx="300038" cy="617538"/>
            </a:xfrm>
            <a:custGeom>
              <a:avLst/>
              <a:gdLst/>
              <a:ahLst/>
              <a:cxnLst>
                <a:cxn ang="0">
                  <a:pos x="223" y="5"/>
                </a:cxn>
                <a:cxn ang="0">
                  <a:pos x="393" y="684"/>
                </a:cxn>
                <a:cxn ang="0">
                  <a:pos x="223" y="684"/>
                </a:cxn>
                <a:cxn ang="0">
                  <a:pos x="0" y="10"/>
                </a:cxn>
                <a:cxn ang="0">
                  <a:pos x="221" y="0"/>
                </a:cxn>
              </a:cxnLst>
              <a:rect l="0" t="0" r="r" b="b"/>
              <a:pathLst>
                <a:path w="393" h="684">
                  <a:moveTo>
                    <a:pt x="223" y="5"/>
                  </a:moveTo>
                  <a:lnTo>
                    <a:pt x="393" y="684"/>
                  </a:lnTo>
                  <a:lnTo>
                    <a:pt x="223" y="684"/>
                  </a:lnTo>
                  <a:lnTo>
                    <a:pt x="0" y="10"/>
                  </a:lnTo>
                  <a:lnTo>
                    <a:pt x="221"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79" name="Line 43"/>
            <p:cNvSpPr>
              <a:spLocks noChangeAspect="1" noChangeShapeType="1"/>
            </p:cNvSpPr>
            <p:nvPr/>
          </p:nvSpPr>
          <p:spPr bwMode="auto">
            <a:xfrm flipV="1">
              <a:off x="3624263" y="1254125"/>
              <a:ext cx="165100" cy="1588"/>
            </a:xfrm>
            <a:prstGeom prst="line">
              <a:avLst/>
            </a:prstGeom>
            <a:noFill/>
            <a:ln w="1270">
              <a:solidFill>
                <a:srgbClr val="000000"/>
              </a:solidFill>
              <a:round/>
              <a:headEnd/>
              <a:tailEnd/>
            </a:ln>
          </p:spPr>
          <p:txBody>
            <a:bodyPr/>
            <a:lstStyle/>
            <a:p>
              <a:endParaRPr lang="en-US" dirty="0"/>
            </a:p>
          </p:txBody>
        </p:sp>
        <p:sp>
          <p:nvSpPr>
            <p:cNvPr id="80" name="Line 44"/>
            <p:cNvSpPr>
              <a:spLocks noChangeAspect="1" noChangeShapeType="1"/>
            </p:cNvSpPr>
            <p:nvPr/>
          </p:nvSpPr>
          <p:spPr bwMode="auto">
            <a:xfrm flipV="1">
              <a:off x="3663950" y="1373188"/>
              <a:ext cx="147638" cy="4762"/>
            </a:xfrm>
            <a:prstGeom prst="line">
              <a:avLst/>
            </a:prstGeom>
            <a:noFill/>
            <a:ln w="1270">
              <a:solidFill>
                <a:srgbClr val="000000"/>
              </a:solidFill>
              <a:round/>
              <a:headEnd/>
              <a:tailEnd/>
            </a:ln>
          </p:spPr>
          <p:txBody>
            <a:bodyPr/>
            <a:lstStyle/>
            <a:p>
              <a:endParaRPr lang="en-US" dirty="0"/>
            </a:p>
          </p:txBody>
        </p:sp>
        <p:sp>
          <p:nvSpPr>
            <p:cNvPr id="81" name="Line 45"/>
            <p:cNvSpPr>
              <a:spLocks noChangeAspect="1" noChangeShapeType="1"/>
            </p:cNvSpPr>
            <p:nvPr/>
          </p:nvSpPr>
          <p:spPr bwMode="auto">
            <a:xfrm flipV="1">
              <a:off x="3689350" y="1482725"/>
              <a:ext cx="144463" cy="3175"/>
            </a:xfrm>
            <a:prstGeom prst="line">
              <a:avLst/>
            </a:prstGeom>
            <a:noFill/>
            <a:ln w="1270">
              <a:solidFill>
                <a:srgbClr val="000000"/>
              </a:solidFill>
              <a:round/>
              <a:headEnd/>
              <a:tailEnd/>
            </a:ln>
          </p:spPr>
          <p:txBody>
            <a:bodyPr/>
            <a:lstStyle/>
            <a:p>
              <a:endParaRPr lang="en-US" dirty="0"/>
            </a:p>
          </p:txBody>
        </p:sp>
        <p:sp>
          <p:nvSpPr>
            <p:cNvPr id="82" name="Line 46"/>
            <p:cNvSpPr>
              <a:spLocks noChangeAspect="1" noChangeShapeType="1"/>
            </p:cNvSpPr>
            <p:nvPr/>
          </p:nvSpPr>
          <p:spPr bwMode="auto">
            <a:xfrm>
              <a:off x="3714750" y="1577975"/>
              <a:ext cx="139700" cy="0"/>
            </a:xfrm>
            <a:prstGeom prst="line">
              <a:avLst/>
            </a:prstGeom>
            <a:noFill/>
            <a:ln w="1270">
              <a:solidFill>
                <a:srgbClr val="000000"/>
              </a:solidFill>
              <a:round/>
              <a:headEnd/>
              <a:tailEnd/>
            </a:ln>
          </p:spPr>
          <p:txBody>
            <a:bodyPr/>
            <a:lstStyle/>
            <a:p>
              <a:endParaRPr lang="en-US" dirty="0"/>
            </a:p>
          </p:txBody>
        </p:sp>
        <p:sp>
          <p:nvSpPr>
            <p:cNvPr id="83" name="Freeform 47"/>
            <p:cNvSpPr>
              <a:spLocks noChangeAspect="1"/>
            </p:cNvSpPr>
            <p:nvPr/>
          </p:nvSpPr>
          <p:spPr bwMode="auto">
            <a:xfrm>
              <a:off x="3757613" y="1731963"/>
              <a:ext cx="130175" cy="69850"/>
            </a:xfrm>
            <a:custGeom>
              <a:avLst/>
              <a:gdLst/>
              <a:ahLst/>
              <a:cxnLst>
                <a:cxn ang="0">
                  <a:pos x="0" y="0"/>
                </a:cxn>
                <a:cxn ang="0">
                  <a:pos x="103" y="79"/>
                </a:cxn>
                <a:cxn ang="0">
                  <a:pos x="168" y="0"/>
                </a:cxn>
              </a:cxnLst>
              <a:rect l="0" t="0" r="r" b="b"/>
              <a:pathLst>
                <a:path w="168" h="79">
                  <a:moveTo>
                    <a:pt x="0" y="0"/>
                  </a:moveTo>
                  <a:lnTo>
                    <a:pt x="103" y="79"/>
                  </a:lnTo>
                  <a:lnTo>
                    <a:pt x="168" y="0"/>
                  </a:lnTo>
                </a:path>
              </a:pathLst>
            </a:custGeom>
            <a:noFill/>
            <a:ln w="1270">
              <a:solidFill>
                <a:srgbClr val="000000"/>
              </a:solidFill>
              <a:prstDash val="solid"/>
              <a:round/>
              <a:headEnd/>
              <a:tailEnd/>
            </a:ln>
          </p:spPr>
          <p:txBody>
            <a:bodyPr/>
            <a:lstStyle/>
            <a:p>
              <a:endParaRPr lang="en-US" dirty="0"/>
            </a:p>
          </p:txBody>
        </p:sp>
        <p:sp>
          <p:nvSpPr>
            <p:cNvPr id="84" name="Freeform 48"/>
            <p:cNvSpPr>
              <a:spLocks noChangeAspect="1"/>
            </p:cNvSpPr>
            <p:nvPr/>
          </p:nvSpPr>
          <p:spPr bwMode="auto">
            <a:xfrm>
              <a:off x="3795713" y="1746250"/>
              <a:ext cx="171450" cy="219075"/>
            </a:xfrm>
            <a:custGeom>
              <a:avLst/>
              <a:gdLst/>
              <a:ahLst/>
              <a:cxnLst>
                <a:cxn ang="0">
                  <a:pos x="208" y="0"/>
                </a:cxn>
                <a:cxn ang="0">
                  <a:pos x="227" y="130"/>
                </a:cxn>
                <a:cxn ang="0">
                  <a:pos x="172" y="243"/>
                </a:cxn>
                <a:cxn ang="0">
                  <a:pos x="0" y="228"/>
                </a:cxn>
              </a:cxnLst>
              <a:rect l="0" t="0" r="r" b="b"/>
              <a:pathLst>
                <a:path w="227" h="243">
                  <a:moveTo>
                    <a:pt x="208" y="0"/>
                  </a:moveTo>
                  <a:lnTo>
                    <a:pt x="227" y="130"/>
                  </a:lnTo>
                  <a:lnTo>
                    <a:pt x="172" y="243"/>
                  </a:lnTo>
                  <a:lnTo>
                    <a:pt x="0" y="228"/>
                  </a:lnTo>
                </a:path>
              </a:pathLst>
            </a:custGeom>
            <a:noFill/>
            <a:ln w="1270">
              <a:solidFill>
                <a:srgbClr val="000000"/>
              </a:solidFill>
              <a:prstDash val="solid"/>
              <a:round/>
              <a:headEnd/>
              <a:tailEnd/>
            </a:ln>
          </p:spPr>
          <p:txBody>
            <a:bodyPr/>
            <a:lstStyle/>
            <a:p>
              <a:endParaRPr lang="en-US" dirty="0"/>
            </a:p>
          </p:txBody>
        </p:sp>
        <p:sp>
          <p:nvSpPr>
            <p:cNvPr id="85" name="Line 49"/>
            <p:cNvSpPr>
              <a:spLocks noChangeAspect="1" noChangeShapeType="1"/>
            </p:cNvSpPr>
            <p:nvPr/>
          </p:nvSpPr>
          <p:spPr bwMode="auto">
            <a:xfrm>
              <a:off x="3906838" y="1847850"/>
              <a:ext cx="19050" cy="112713"/>
            </a:xfrm>
            <a:prstGeom prst="line">
              <a:avLst/>
            </a:prstGeom>
            <a:noFill/>
            <a:ln w="1270">
              <a:solidFill>
                <a:srgbClr val="000000"/>
              </a:solidFill>
              <a:round/>
              <a:headEnd/>
              <a:tailEnd/>
            </a:ln>
          </p:spPr>
          <p:txBody>
            <a:bodyPr/>
            <a:lstStyle/>
            <a:p>
              <a:endParaRPr lang="en-US" dirty="0"/>
            </a:p>
          </p:txBody>
        </p:sp>
        <p:sp>
          <p:nvSpPr>
            <p:cNvPr id="86" name="Freeform 50"/>
            <p:cNvSpPr>
              <a:spLocks noChangeAspect="1"/>
            </p:cNvSpPr>
            <p:nvPr/>
          </p:nvSpPr>
          <p:spPr bwMode="auto">
            <a:xfrm>
              <a:off x="3841750" y="2001838"/>
              <a:ext cx="150813" cy="236537"/>
            </a:xfrm>
            <a:custGeom>
              <a:avLst/>
              <a:gdLst/>
              <a:ahLst/>
              <a:cxnLst>
                <a:cxn ang="0">
                  <a:pos x="134" y="7"/>
                </a:cxn>
                <a:cxn ang="0">
                  <a:pos x="196" y="259"/>
                </a:cxn>
                <a:cxn ang="0">
                  <a:pos x="76" y="245"/>
                </a:cxn>
                <a:cxn ang="0">
                  <a:pos x="0" y="0"/>
                </a:cxn>
                <a:cxn ang="0">
                  <a:pos x="134" y="7"/>
                </a:cxn>
              </a:cxnLst>
              <a:rect l="0" t="0" r="r" b="b"/>
              <a:pathLst>
                <a:path w="196" h="259">
                  <a:moveTo>
                    <a:pt x="134" y="7"/>
                  </a:moveTo>
                  <a:lnTo>
                    <a:pt x="196" y="259"/>
                  </a:lnTo>
                  <a:lnTo>
                    <a:pt x="76" y="245"/>
                  </a:lnTo>
                  <a:lnTo>
                    <a:pt x="0" y="0"/>
                  </a:lnTo>
                  <a:lnTo>
                    <a:pt x="134" y="7"/>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87" name="Line 51"/>
            <p:cNvSpPr>
              <a:spLocks noChangeAspect="1" noChangeShapeType="1"/>
            </p:cNvSpPr>
            <p:nvPr/>
          </p:nvSpPr>
          <p:spPr bwMode="auto">
            <a:xfrm flipH="1" flipV="1">
              <a:off x="3892550" y="1960563"/>
              <a:ext cx="50800" cy="49212"/>
            </a:xfrm>
            <a:prstGeom prst="line">
              <a:avLst/>
            </a:prstGeom>
            <a:noFill/>
            <a:ln w="1270">
              <a:solidFill>
                <a:srgbClr val="000000"/>
              </a:solidFill>
              <a:round/>
              <a:headEnd/>
              <a:tailEnd/>
            </a:ln>
          </p:spPr>
          <p:txBody>
            <a:bodyPr/>
            <a:lstStyle/>
            <a:p>
              <a:endParaRPr lang="en-US" dirty="0"/>
            </a:p>
          </p:txBody>
        </p:sp>
        <p:sp>
          <p:nvSpPr>
            <p:cNvPr id="88" name="Freeform 52"/>
            <p:cNvSpPr>
              <a:spLocks noChangeAspect="1"/>
            </p:cNvSpPr>
            <p:nvPr/>
          </p:nvSpPr>
          <p:spPr bwMode="auto">
            <a:xfrm>
              <a:off x="3830638" y="1797050"/>
              <a:ext cx="15875" cy="9525"/>
            </a:xfrm>
            <a:custGeom>
              <a:avLst/>
              <a:gdLst/>
              <a:ahLst/>
              <a:cxnLst>
                <a:cxn ang="0">
                  <a:pos x="19" y="10"/>
                </a:cxn>
                <a:cxn ang="0">
                  <a:pos x="12" y="0"/>
                </a:cxn>
                <a:cxn ang="0">
                  <a:pos x="0" y="0"/>
                </a:cxn>
                <a:cxn ang="0">
                  <a:pos x="7" y="10"/>
                </a:cxn>
                <a:cxn ang="0">
                  <a:pos x="19" y="10"/>
                </a:cxn>
              </a:cxnLst>
              <a:rect l="0" t="0" r="r" b="b"/>
              <a:pathLst>
                <a:path w="19" h="10">
                  <a:moveTo>
                    <a:pt x="19" y="10"/>
                  </a:moveTo>
                  <a:lnTo>
                    <a:pt x="12" y="0"/>
                  </a:lnTo>
                  <a:lnTo>
                    <a:pt x="0" y="0"/>
                  </a:lnTo>
                  <a:lnTo>
                    <a:pt x="7" y="10"/>
                  </a:lnTo>
                  <a:lnTo>
                    <a:pt x="19" y="10"/>
                  </a:lnTo>
                  <a:close/>
                </a:path>
              </a:pathLst>
            </a:custGeom>
            <a:noFill/>
            <a:ln w="1270">
              <a:solidFill>
                <a:srgbClr val="000000"/>
              </a:solidFill>
              <a:prstDash val="solid"/>
              <a:round/>
              <a:headEnd/>
              <a:tailEnd/>
            </a:ln>
          </p:spPr>
          <p:txBody>
            <a:bodyPr/>
            <a:lstStyle/>
            <a:p>
              <a:endParaRPr lang="en-US" dirty="0"/>
            </a:p>
          </p:txBody>
        </p:sp>
        <p:sp>
          <p:nvSpPr>
            <p:cNvPr id="89" name="Freeform 53"/>
            <p:cNvSpPr>
              <a:spLocks noChangeAspect="1"/>
            </p:cNvSpPr>
            <p:nvPr/>
          </p:nvSpPr>
          <p:spPr bwMode="auto">
            <a:xfrm>
              <a:off x="3879850" y="2157413"/>
              <a:ext cx="95250" cy="7937"/>
            </a:xfrm>
            <a:custGeom>
              <a:avLst/>
              <a:gdLst/>
              <a:ahLst/>
              <a:cxnLst>
                <a:cxn ang="0">
                  <a:pos x="0" y="0"/>
                </a:cxn>
                <a:cxn ang="0">
                  <a:pos x="111" y="8"/>
                </a:cxn>
                <a:cxn ang="0">
                  <a:pos x="125" y="10"/>
                </a:cxn>
              </a:cxnLst>
              <a:rect l="0" t="0" r="r" b="b"/>
              <a:pathLst>
                <a:path w="125" h="10">
                  <a:moveTo>
                    <a:pt x="0" y="0"/>
                  </a:moveTo>
                  <a:lnTo>
                    <a:pt x="111" y="8"/>
                  </a:lnTo>
                  <a:lnTo>
                    <a:pt x="125" y="10"/>
                  </a:lnTo>
                </a:path>
              </a:pathLst>
            </a:custGeom>
            <a:noFill/>
            <a:ln w="1270">
              <a:solidFill>
                <a:srgbClr val="000000"/>
              </a:solidFill>
              <a:prstDash val="solid"/>
              <a:round/>
              <a:headEnd/>
              <a:tailEnd/>
            </a:ln>
          </p:spPr>
          <p:txBody>
            <a:bodyPr/>
            <a:lstStyle/>
            <a:p>
              <a:endParaRPr lang="en-US" dirty="0"/>
            </a:p>
          </p:txBody>
        </p:sp>
        <p:sp>
          <p:nvSpPr>
            <p:cNvPr id="90" name="Line 54"/>
            <p:cNvSpPr>
              <a:spLocks noChangeAspect="1" noChangeShapeType="1"/>
            </p:cNvSpPr>
            <p:nvPr/>
          </p:nvSpPr>
          <p:spPr bwMode="auto">
            <a:xfrm>
              <a:off x="3856038" y="2068513"/>
              <a:ext cx="100012" cy="9525"/>
            </a:xfrm>
            <a:prstGeom prst="line">
              <a:avLst/>
            </a:prstGeom>
            <a:noFill/>
            <a:ln w="1270">
              <a:solidFill>
                <a:srgbClr val="000000"/>
              </a:solidFill>
              <a:round/>
              <a:headEnd/>
              <a:tailEnd/>
            </a:ln>
          </p:spPr>
          <p:txBody>
            <a:bodyPr/>
            <a:lstStyle/>
            <a:p>
              <a:endParaRPr lang="en-US" dirty="0"/>
            </a:p>
          </p:txBody>
        </p:sp>
        <p:sp>
          <p:nvSpPr>
            <p:cNvPr id="91" name="Line 55"/>
            <p:cNvSpPr>
              <a:spLocks noChangeAspect="1" noChangeShapeType="1"/>
            </p:cNvSpPr>
            <p:nvPr/>
          </p:nvSpPr>
          <p:spPr bwMode="auto">
            <a:xfrm>
              <a:off x="3868738" y="2116138"/>
              <a:ext cx="98425" cy="6350"/>
            </a:xfrm>
            <a:prstGeom prst="line">
              <a:avLst/>
            </a:prstGeom>
            <a:noFill/>
            <a:ln w="1270">
              <a:solidFill>
                <a:srgbClr val="000000"/>
              </a:solidFill>
              <a:round/>
              <a:headEnd/>
              <a:tailEnd/>
            </a:ln>
          </p:spPr>
          <p:txBody>
            <a:bodyPr/>
            <a:lstStyle/>
            <a:p>
              <a:endParaRPr lang="en-US" dirty="0"/>
            </a:p>
          </p:txBody>
        </p:sp>
        <p:sp>
          <p:nvSpPr>
            <p:cNvPr id="92" name="Line 56"/>
            <p:cNvSpPr>
              <a:spLocks noChangeAspect="1" noChangeShapeType="1"/>
            </p:cNvSpPr>
            <p:nvPr/>
          </p:nvSpPr>
          <p:spPr bwMode="auto">
            <a:xfrm>
              <a:off x="3887788" y="2190750"/>
              <a:ext cx="95250" cy="12700"/>
            </a:xfrm>
            <a:prstGeom prst="line">
              <a:avLst/>
            </a:prstGeom>
            <a:noFill/>
            <a:ln w="1270">
              <a:solidFill>
                <a:srgbClr val="000000"/>
              </a:solidFill>
              <a:round/>
              <a:headEnd/>
              <a:tailEnd/>
            </a:ln>
          </p:spPr>
          <p:txBody>
            <a:bodyPr/>
            <a:lstStyle/>
            <a:p>
              <a:endParaRPr lang="en-US" dirty="0"/>
            </a:p>
          </p:txBody>
        </p:sp>
        <p:sp>
          <p:nvSpPr>
            <p:cNvPr id="93" name="Line 57"/>
            <p:cNvSpPr>
              <a:spLocks noChangeAspect="1" noChangeShapeType="1"/>
            </p:cNvSpPr>
            <p:nvPr/>
          </p:nvSpPr>
          <p:spPr bwMode="auto">
            <a:xfrm>
              <a:off x="3846513" y="2025650"/>
              <a:ext cx="101600" cy="12700"/>
            </a:xfrm>
            <a:prstGeom prst="line">
              <a:avLst/>
            </a:prstGeom>
            <a:noFill/>
            <a:ln w="1270">
              <a:solidFill>
                <a:srgbClr val="000000"/>
              </a:solidFill>
              <a:round/>
              <a:headEnd/>
              <a:tailEnd/>
            </a:ln>
          </p:spPr>
          <p:txBody>
            <a:bodyPr/>
            <a:lstStyle/>
            <a:p>
              <a:endParaRPr lang="en-US" dirty="0"/>
            </a:p>
          </p:txBody>
        </p:sp>
        <p:sp>
          <p:nvSpPr>
            <p:cNvPr id="94" name="Line 58"/>
            <p:cNvSpPr>
              <a:spLocks noChangeAspect="1" noChangeShapeType="1"/>
            </p:cNvSpPr>
            <p:nvPr/>
          </p:nvSpPr>
          <p:spPr bwMode="auto">
            <a:xfrm>
              <a:off x="3744913" y="1679575"/>
              <a:ext cx="134937" cy="3175"/>
            </a:xfrm>
            <a:prstGeom prst="line">
              <a:avLst/>
            </a:prstGeom>
            <a:noFill/>
            <a:ln w="1270">
              <a:solidFill>
                <a:srgbClr val="000000"/>
              </a:solidFill>
              <a:round/>
              <a:headEnd/>
              <a:tailEnd/>
            </a:ln>
          </p:spPr>
          <p:txBody>
            <a:bodyPr/>
            <a:lstStyle/>
            <a:p>
              <a:endParaRPr lang="en-US" dirty="0"/>
            </a:p>
          </p:txBody>
        </p:sp>
        <p:sp>
          <p:nvSpPr>
            <p:cNvPr id="95" name="Line 59"/>
            <p:cNvSpPr>
              <a:spLocks noChangeAspect="1" noChangeShapeType="1"/>
            </p:cNvSpPr>
            <p:nvPr/>
          </p:nvSpPr>
          <p:spPr bwMode="auto">
            <a:xfrm flipV="1">
              <a:off x="3841750" y="1957388"/>
              <a:ext cx="17463" cy="44450"/>
            </a:xfrm>
            <a:prstGeom prst="line">
              <a:avLst/>
            </a:prstGeom>
            <a:noFill/>
            <a:ln w="1270">
              <a:solidFill>
                <a:srgbClr val="000000"/>
              </a:solidFill>
              <a:round/>
              <a:headEnd/>
              <a:tailEnd/>
            </a:ln>
          </p:spPr>
          <p:txBody>
            <a:bodyPr/>
            <a:lstStyle/>
            <a:p>
              <a:endParaRPr lang="en-US" dirty="0"/>
            </a:p>
          </p:txBody>
        </p:sp>
        <p:sp>
          <p:nvSpPr>
            <p:cNvPr id="96" name="Freeform 60"/>
            <p:cNvSpPr>
              <a:spLocks noChangeAspect="1"/>
            </p:cNvSpPr>
            <p:nvPr/>
          </p:nvSpPr>
          <p:spPr bwMode="auto">
            <a:xfrm>
              <a:off x="3930650" y="1825625"/>
              <a:ext cx="36513" cy="47625"/>
            </a:xfrm>
            <a:custGeom>
              <a:avLst/>
              <a:gdLst/>
              <a:ahLst/>
              <a:cxnLst>
                <a:cxn ang="0">
                  <a:pos x="44" y="19"/>
                </a:cxn>
                <a:cxn ang="0">
                  <a:pos x="24" y="0"/>
                </a:cxn>
                <a:cxn ang="0">
                  <a:pos x="8" y="29"/>
                </a:cxn>
                <a:cxn ang="0">
                  <a:pos x="0" y="53"/>
                </a:cxn>
                <a:cxn ang="0">
                  <a:pos x="3" y="53"/>
                </a:cxn>
              </a:cxnLst>
              <a:rect l="0" t="0" r="r" b="b"/>
              <a:pathLst>
                <a:path w="44" h="53">
                  <a:moveTo>
                    <a:pt x="44" y="19"/>
                  </a:moveTo>
                  <a:lnTo>
                    <a:pt x="24" y="0"/>
                  </a:lnTo>
                  <a:lnTo>
                    <a:pt x="8" y="29"/>
                  </a:lnTo>
                  <a:lnTo>
                    <a:pt x="0" y="53"/>
                  </a:lnTo>
                  <a:lnTo>
                    <a:pt x="3" y="53"/>
                  </a:lnTo>
                </a:path>
              </a:pathLst>
            </a:custGeom>
            <a:noFill/>
            <a:ln w="1270">
              <a:solidFill>
                <a:srgbClr val="000000"/>
              </a:solidFill>
              <a:prstDash val="solid"/>
              <a:round/>
              <a:headEnd/>
              <a:tailEnd/>
            </a:ln>
          </p:spPr>
          <p:txBody>
            <a:bodyPr/>
            <a:lstStyle/>
            <a:p>
              <a:endParaRPr lang="en-US" dirty="0"/>
            </a:p>
          </p:txBody>
        </p:sp>
        <p:sp>
          <p:nvSpPr>
            <p:cNvPr id="97" name="Freeform 61"/>
            <p:cNvSpPr>
              <a:spLocks noChangeAspect="1"/>
            </p:cNvSpPr>
            <p:nvPr/>
          </p:nvSpPr>
          <p:spPr bwMode="auto">
            <a:xfrm>
              <a:off x="3836988" y="1882775"/>
              <a:ext cx="47625" cy="6350"/>
            </a:xfrm>
            <a:custGeom>
              <a:avLst/>
              <a:gdLst/>
              <a:ahLst/>
              <a:cxnLst>
                <a:cxn ang="0">
                  <a:pos x="7" y="9"/>
                </a:cxn>
                <a:cxn ang="0">
                  <a:pos x="60" y="4"/>
                </a:cxn>
                <a:cxn ang="0">
                  <a:pos x="0" y="0"/>
                </a:cxn>
              </a:cxnLst>
              <a:rect l="0" t="0" r="r" b="b"/>
              <a:pathLst>
                <a:path w="60" h="9">
                  <a:moveTo>
                    <a:pt x="7" y="9"/>
                  </a:moveTo>
                  <a:lnTo>
                    <a:pt x="60" y="4"/>
                  </a:lnTo>
                  <a:lnTo>
                    <a:pt x="0" y="0"/>
                  </a:lnTo>
                </a:path>
              </a:pathLst>
            </a:custGeom>
            <a:noFill/>
            <a:ln w="1270">
              <a:solidFill>
                <a:srgbClr val="000000"/>
              </a:solidFill>
              <a:prstDash val="solid"/>
              <a:round/>
              <a:headEnd/>
              <a:tailEnd/>
            </a:ln>
          </p:spPr>
          <p:txBody>
            <a:bodyPr/>
            <a:lstStyle/>
            <a:p>
              <a:endParaRPr lang="en-US" dirty="0"/>
            </a:p>
          </p:txBody>
        </p:sp>
        <p:sp>
          <p:nvSpPr>
            <p:cNvPr id="98" name="Freeform 62"/>
            <p:cNvSpPr>
              <a:spLocks noChangeAspect="1"/>
            </p:cNvSpPr>
            <p:nvPr/>
          </p:nvSpPr>
          <p:spPr bwMode="auto">
            <a:xfrm>
              <a:off x="3849688" y="1887538"/>
              <a:ext cx="38100" cy="44450"/>
            </a:xfrm>
            <a:custGeom>
              <a:avLst/>
              <a:gdLst/>
              <a:ahLst/>
              <a:cxnLst>
                <a:cxn ang="0">
                  <a:pos x="38" y="0"/>
                </a:cxn>
                <a:cxn ang="0">
                  <a:pos x="48" y="43"/>
                </a:cxn>
                <a:cxn ang="0">
                  <a:pos x="0" y="48"/>
                </a:cxn>
              </a:cxnLst>
              <a:rect l="0" t="0" r="r" b="b"/>
              <a:pathLst>
                <a:path w="48" h="48">
                  <a:moveTo>
                    <a:pt x="38" y="0"/>
                  </a:moveTo>
                  <a:lnTo>
                    <a:pt x="48" y="43"/>
                  </a:lnTo>
                  <a:lnTo>
                    <a:pt x="0" y="48"/>
                  </a:lnTo>
                </a:path>
              </a:pathLst>
            </a:custGeom>
            <a:noFill/>
            <a:ln w="1270">
              <a:solidFill>
                <a:srgbClr val="000000"/>
              </a:solidFill>
              <a:prstDash val="solid"/>
              <a:round/>
              <a:headEnd/>
              <a:tailEnd/>
            </a:ln>
          </p:spPr>
          <p:txBody>
            <a:bodyPr/>
            <a:lstStyle/>
            <a:p>
              <a:endParaRPr lang="en-US" dirty="0"/>
            </a:p>
          </p:txBody>
        </p:sp>
        <p:sp>
          <p:nvSpPr>
            <p:cNvPr id="99" name="Line 63"/>
            <p:cNvSpPr>
              <a:spLocks noChangeAspect="1" noChangeShapeType="1"/>
            </p:cNvSpPr>
            <p:nvPr/>
          </p:nvSpPr>
          <p:spPr bwMode="auto">
            <a:xfrm flipV="1">
              <a:off x="3827463" y="1947863"/>
              <a:ext cx="22225" cy="46037"/>
            </a:xfrm>
            <a:prstGeom prst="line">
              <a:avLst/>
            </a:prstGeom>
            <a:noFill/>
            <a:ln w="1270">
              <a:solidFill>
                <a:srgbClr val="000000"/>
              </a:solidFill>
              <a:round/>
              <a:headEnd/>
              <a:tailEnd/>
            </a:ln>
          </p:spPr>
          <p:txBody>
            <a:bodyPr/>
            <a:lstStyle/>
            <a:p>
              <a:endParaRPr lang="en-US" dirty="0"/>
            </a:p>
          </p:txBody>
        </p:sp>
        <p:sp>
          <p:nvSpPr>
            <p:cNvPr id="100" name="Freeform 64"/>
            <p:cNvSpPr>
              <a:spLocks noChangeAspect="1"/>
            </p:cNvSpPr>
            <p:nvPr/>
          </p:nvSpPr>
          <p:spPr bwMode="auto">
            <a:xfrm>
              <a:off x="3732213" y="1838325"/>
              <a:ext cx="136525" cy="155575"/>
            </a:xfrm>
            <a:custGeom>
              <a:avLst/>
              <a:gdLst/>
              <a:ahLst/>
              <a:cxnLst>
                <a:cxn ang="0">
                  <a:pos x="139" y="36"/>
                </a:cxn>
                <a:cxn ang="0">
                  <a:pos x="163" y="67"/>
                </a:cxn>
                <a:cxn ang="0">
                  <a:pos x="179" y="103"/>
                </a:cxn>
                <a:cxn ang="0">
                  <a:pos x="179" y="132"/>
                </a:cxn>
                <a:cxn ang="0">
                  <a:pos x="170" y="158"/>
                </a:cxn>
                <a:cxn ang="0">
                  <a:pos x="146" y="172"/>
                </a:cxn>
                <a:cxn ang="0">
                  <a:pos x="112" y="172"/>
                </a:cxn>
                <a:cxn ang="0">
                  <a:pos x="79" y="160"/>
                </a:cxn>
                <a:cxn ang="0">
                  <a:pos x="45" y="134"/>
                </a:cxn>
                <a:cxn ang="0">
                  <a:pos x="16" y="103"/>
                </a:cxn>
                <a:cxn ang="0">
                  <a:pos x="0" y="67"/>
                </a:cxn>
                <a:cxn ang="0">
                  <a:pos x="0" y="38"/>
                </a:cxn>
                <a:cxn ang="0">
                  <a:pos x="12" y="12"/>
                </a:cxn>
                <a:cxn ang="0">
                  <a:pos x="36" y="0"/>
                </a:cxn>
                <a:cxn ang="0">
                  <a:pos x="67" y="0"/>
                </a:cxn>
                <a:cxn ang="0">
                  <a:pos x="103" y="9"/>
                </a:cxn>
                <a:cxn ang="0">
                  <a:pos x="139" y="36"/>
                </a:cxn>
              </a:cxnLst>
              <a:rect l="0" t="0" r="r" b="b"/>
              <a:pathLst>
                <a:path w="179" h="172">
                  <a:moveTo>
                    <a:pt x="139" y="36"/>
                  </a:moveTo>
                  <a:lnTo>
                    <a:pt x="163" y="67"/>
                  </a:lnTo>
                  <a:lnTo>
                    <a:pt x="179" y="103"/>
                  </a:lnTo>
                  <a:lnTo>
                    <a:pt x="179" y="132"/>
                  </a:lnTo>
                  <a:lnTo>
                    <a:pt x="170" y="158"/>
                  </a:lnTo>
                  <a:lnTo>
                    <a:pt x="146" y="172"/>
                  </a:lnTo>
                  <a:lnTo>
                    <a:pt x="112" y="172"/>
                  </a:lnTo>
                  <a:lnTo>
                    <a:pt x="79" y="160"/>
                  </a:lnTo>
                  <a:lnTo>
                    <a:pt x="45" y="134"/>
                  </a:lnTo>
                  <a:lnTo>
                    <a:pt x="16" y="103"/>
                  </a:lnTo>
                  <a:lnTo>
                    <a:pt x="0" y="67"/>
                  </a:lnTo>
                  <a:lnTo>
                    <a:pt x="0" y="38"/>
                  </a:lnTo>
                  <a:lnTo>
                    <a:pt x="12" y="12"/>
                  </a:lnTo>
                  <a:lnTo>
                    <a:pt x="36" y="0"/>
                  </a:lnTo>
                  <a:lnTo>
                    <a:pt x="67" y="0"/>
                  </a:lnTo>
                  <a:lnTo>
                    <a:pt x="103" y="9"/>
                  </a:lnTo>
                  <a:lnTo>
                    <a:pt x="139"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101" name="Freeform 65"/>
            <p:cNvSpPr>
              <a:spLocks noChangeAspect="1"/>
            </p:cNvSpPr>
            <p:nvPr/>
          </p:nvSpPr>
          <p:spPr bwMode="auto">
            <a:xfrm>
              <a:off x="3770313" y="1927225"/>
              <a:ext cx="25400" cy="20638"/>
            </a:xfrm>
            <a:custGeom>
              <a:avLst/>
              <a:gdLst/>
              <a:ahLst/>
              <a:cxnLst>
                <a:cxn ang="0">
                  <a:pos x="24" y="2"/>
                </a:cxn>
                <a:cxn ang="0">
                  <a:pos x="32" y="24"/>
                </a:cxn>
                <a:cxn ang="0">
                  <a:pos x="8" y="19"/>
                </a:cxn>
                <a:cxn ang="0">
                  <a:pos x="0" y="0"/>
                </a:cxn>
                <a:cxn ang="0">
                  <a:pos x="24" y="2"/>
                </a:cxn>
              </a:cxnLst>
              <a:rect l="0" t="0" r="r" b="b"/>
              <a:pathLst>
                <a:path w="32" h="24">
                  <a:moveTo>
                    <a:pt x="24" y="2"/>
                  </a:moveTo>
                  <a:lnTo>
                    <a:pt x="32" y="24"/>
                  </a:lnTo>
                  <a:lnTo>
                    <a:pt x="8" y="19"/>
                  </a:lnTo>
                  <a:lnTo>
                    <a:pt x="0" y="0"/>
                  </a:lnTo>
                  <a:lnTo>
                    <a:pt x="24"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102" name="Freeform 66"/>
            <p:cNvSpPr>
              <a:spLocks noChangeAspect="1"/>
            </p:cNvSpPr>
            <p:nvPr/>
          </p:nvSpPr>
          <p:spPr bwMode="auto">
            <a:xfrm>
              <a:off x="3795713" y="1901825"/>
              <a:ext cx="15875" cy="44450"/>
            </a:xfrm>
            <a:custGeom>
              <a:avLst/>
              <a:gdLst/>
              <a:ahLst/>
              <a:cxnLst>
                <a:cxn ang="0">
                  <a:pos x="0" y="51"/>
                </a:cxn>
                <a:cxn ang="0">
                  <a:pos x="19" y="5"/>
                </a:cxn>
                <a:cxn ang="0">
                  <a:pos x="24" y="0"/>
                </a:cxn>
              </a:cxnLst>
              <a:rect l="0" t="0" r="r" b="b"/>
              <a:pathLst>
                <a:path w="24" h="51">
                  <a:moveTo>
                    <a:pt x="0" y="51"/>
                  </a:moveTo>
                  <a:lnTo>
                    <a:pt x="19" y="5"/>
                  </a:lnTo>
                  <a:lnTo>
                    <a:pt x="24" y="0"/>
                  </a:lnTo>
                </a:path>
              </a:pathLst>
            </a:custGeom>
            <a:noFill/>
            <a:ln w="1270">
              <a:solidFill>
                <a:srgbClr val="000000"/>
              </a:solidFill>
              <a:prstDash val="solid"/>
              <a:round/>
              <a:headEnd/>
              <a:tailEnd/>
            </a:ln>
          </p:spPr>
          <p:txBody>
            <a:bodyPr/>
            <a:lstStyle/>
            <a:p>
              <a:endParaRPr lang="en-US" dirty="0"/>
            </a:p>
          </p:txBody>
        </p:sp>
        <p:sp>
          <p:nvSpPr>
            <p:cNvPr id="103" name="Freeform 67"/>
            <p:cNvSpPr>
              <a:spLocks noChangeAspect="1"/>
            </p:cNvSpPr>
            <p:nvPr/>
          </p:nvSpPr>
          <p:spPr bwMode="auto">
            <a:xfrm>
              <a:off x="3773488" y="1897063"/>
              <a:ext cx="38100" cy="28575"/>
            </a:xfrm>
            <a:custGeom>
              <a:avLst/>
              <a:gdLst/>
              <a:ahLst/>
              <a:cxnLst>
                <a:cxn ang="0">
                  <a:pos x="0" y="32"/>
                </a:cxn>
                <a:cxn ang="0">
                  <a:pos x="41" y="8"/>
                </a:cxn>
                <a:cxn ang="0">
                  <a:pos x="48" y="0"/>
                </a:cxn>
              </a:cxnLst>
              <a:rect l="0" t="0" r="r" b="b"/>
              <a:pathLst>
                <a:path w="48" h="32">
                  <a:moveTo>
                    <a:pt x="0" y="32"/>
                  </a:moveTo>
                  <a:lnTo>
                    <a:pt x="41" y="8"/>
                  </a:lnTo>
                  <a:lnTo>
                    <a:pt x="48" y="0"/>
                  </a:lnTo>
                </a:path>
              </a:pathLst>
            </a:custGeom>
            <a:noFill/>
            <a:ln w="1270">
              <a:solidFill>
                <a:srgbClr val="000000"/>
              </a:solidFill>
              <a:prstDash val="solid"/>
              <a:round/>
              <a:headEnd/>
              <a:tailEnd/>
            </a:ln>
          </p:spPr>
          <p:txBody>
            <a:bodyPr/>
            <a:lstStyle/>
            <a:p>
              <a:endParaRPr lang="en-US" dirty="0"/>
            </a:p>
          </p:txBody>
        </p:sp>
        <p:sp>
          <p:nvSpPr>
            <p:cNvPr id="104" name="Freeform 68"/>
            <p:cNvSpPr>
              <a:spLocks noChangeAspect="1"/>
            </p:cNvSpPr>
            <p:nvPr/>
          </p:nvSpPr>
          <p:spPr bwMode="auto">
            <a:xfrm>
              <a:off x="3805238" y="1897063"/>
              <a:ext cx="11112" cy="6350"/>
            </a:xfrm>
            <a:custGeom>
              <a:avLst/>
              <a:gdLst/>
              <a:ahLst/>
              <a:cxnLst>
                <a:cxn ang="0">
                  <a:pos x="7" y="8"/>
                </a:cxn>
                <a:cxn ang="0">
                  <a:pos x="12" y="8"/>
                </a:cxn>
                <a:cxn ang="0">
                  <a:pos x="14" y="5"/>
                </a:cxn>
                <a:cxn ang="0">
                  <a:pos x="10" y="0"/>
                </a:cxn>
                <a:cxn ang="0">
                  <a:pos x="7" y="0"/>
                </a:cxn>
                <a:cxn ang="0">
                  <a:pos x="2" y="0"/>
                </a:cxn>
                <a:cxn ang="0">
                  <a:pos x="0" y="3"/>
                </a:cxn>
                <a:cxn ang="0">
                  <a:pos x="0" y="5"/>
                </a:cxn>
              </a:cxnLst>
              <a:rect l="0" t="0" r="r" b="b"/>
              <a:pathLst>
                <a:path w="14" h="8">
                  <a:moveTo>
                    <a:pt x="7" y="8"/>
                  </a:moveTo>
                  <a:lnTo>
                    <a:pt x="12" y="8"/>
                  </a:lnTo>
                  <a:lnTo>
                    <a:pt x="14" y="5"/>
                  </a:lnTo>
                  <a:lnTo>
                    <a:pt x="10" y="0"/>
                  </a:lnTo>
                  <a:lnTo>
                    <a:pt x="7" y="0"/>
                  </a:lnTo>
                  <a:lnTo>
                    <a:pt x="2" y="0"/>
                  </a:lnTo>
                  <a:lnTo>
                    <a:pt x="0" y="3"/>
                  </a:lnTo>
                  <a:lnTo>
                    <a:pt x="0" y="5"/>
                  </a:lnTo>
                </a:path>
              </a:pathLst>
            </a:custGeom>
            <a:noFill/>
            <a:ln w="1270">
              <a:solidFill>
                <a:srgbClr val="000000"/>
              </a:solidFill>
              <a:prstDash val="solid"/>
              <a:round/>
              <a:headEnd/>
              <a:tailEnd/>
            </a:ln>
          </p:spPr>
          <p:txBody>
            <a:bodyPr/>
            <a:lstStyle/>
            <a:p>
              <a:endParaRPr lang="en-US" dirty="0"/>
            </a:p>
          </p:txBody>
        </p:sp>
        <p:sp>
          <p:nvSpPr>
            <p:cNvPr id="105" name="Line 69"/>
            <p:cNvSpPr>
              <a:spLocks noChangeAspect="1" noChangeShapeType="1"/>
            </p:cNvSpPr>
            <p:nvPr/>
          </p:nvSpPr>
          <p:spPr bwMode="auto">
            <a:xfrm>
              <a:off x="3757613" y="1830388"/>
              <a:ext cx="0" cy="7937"/>
            </a:xfrm>
            <a:prstGeom prst="line">
              <a:avLst/>
            </a:prstGeom>
            <a:noFill/>
            <a:ln w="1270">
              <a:solidFill>
                <a:srgbClr val="000000"/>
              </a:solidFill>
              <a:round/>
              <a:headEnd/>
              <a:tailEnd/>
            </a:ln>
          </p:spPr>
          <p:txBody>
            <a:bodyPr/>
            <a:lstStyle/>
            <a:p>
              <a:endParaRPr lang="en-US" dirty="0"/>
            </a:p>
          </p:txBody>
        </p:sp>
        <p:sp>
          <p:nvSpPr>
            <p:cNvPr id="106" name="Freeform 70"/>
            <p:cNvSpPr>
              <a:spLocks noChangeAspect="1"/>
            </p:cNvSpPr>
            <p:nvPr/>
          </p:nvSpPr>
          <p:spPr bwMode="auto">
            <a:xfrm>
              <a:off x="3922713" y="1839913"/>
              <a:ext cx="130175" cy="103187"/>
            </a:xfrm>
            <a:custGeom>
              <a:avLst/>
              <a:gdLst/>
              <a:ahLst/>
              <a:cxnLst>
                <a:cxn ang="0">
                  <a:pos x="77" y="2"/>
                </a:cxn>
                <a:cxn ang="0">
                  <a:pos x="44" y="12"/>
                </a:cxn>
                <a:cxn ang="0">
                  <a:pos x="20" y="29"/>
                </a:cxn>
                <a:cxn ang="0">
                  <a:pos x="5" y="50"/>
                </a:cxn>
                <a:cxn ang="0">
                  <a:pos x="0" y="72"/>
                </a:cxn>
                <a:cxn ang="0">
                  <a:pos x="12" y="94"/>
                </a:cxn>
                <a:cxn ang="0">
                  <a:pos x="32" y="106"/>
                </a:cxn>
                <a:cxn ang="0">
                  <a:pos x="60" y="113"/>
                </a:cxn>
                <a:cxn ang="0">
                  <a:pos x="94" y="110"/>
                </a:cxn>
                <a:cxn ang="0">
                  <a:pos x="128" y="98"/>
                </a:cxn>
                <a:cxn ang="0">
                  <a:pos x="152" y="84"/>
                </a:cxn>
                <a:cxn ang="0">
                  <a:pos x="166" y="62"/>
                </a:cxn>
                <a:cxn ang="0">
                  <a:pos x="168" y="38"/>
                </a:cxn>
                <a:cxn ang="0">
                  <a:pos x="159" y="19"/>
                </a:cxn>
                <a:cxn ang="0">
                  <a:pos x="137" y="5"/>
                </a:cxn>
                <a:cxn ang="0">
                  <a:pos x="108" y="0"/>
                </a:cxn>
                <a:cxn ang="0">
                  <a:pos x="77" y="2"/>
                </a:cxn>
              </a:cxnLst>
              <a:rect l="0" t="0" r="r" b="b"/>
              <a:pathLst>
                <a:path w="168" h="113">
                  <a:moveTo>
                    <a:pt x="77" y="2"/>
                  </a:moveTo>
                  <a:lnTo>
                    <a:pt x="44" y="12"/>
                  </a:lnTo>
                  <a:lnTo>
                    <a:pt x="20" y="29"/>
                  </a:lnTo>
                  <a:lnTo>
                    <a:pt x="5" y="50"/>
                  </a:lnTo>
                  <a:lnTo>
                    <a:pt x="0" y="72"/>
                  </a:lnTo>
                  <a:lnTo>
                    <a:pt x="12" y="94"/>
                  </a:lnTo>
                  <a:lnTo>
                    <a:pt x="32" y="106"/>
                  </a:lnTo>
                  <a:lnTo>
                    <a:pt x="60" y="113"/>
                  </a:lnTo>
                  <a:lnTo>
                    <a:pt x="94" y="110"/>
                  </a:lnTo>
                  <a:lnTo>
                    <a:pt x="128" y="98"/>
                  </a:lnTo>
                  <a:lnTo>
                    <a:pt x="152" y="84"/>
                  </a:lnTo>
                  <a:lnTo>
                    <a:pt x="166" y="62"/>
                  </a:lnTo>
                  <a:lnTo>
                    <a:pt x="168" y="38"/>
                  </a:lnTo>
                  <a:lnTo>
                    <a:pt x="159" y="19"/>
                  </a:lnTo>
                  <a:lnTo>
                    <a:pt x="137" y="5"/>
                  </a:lnTo>
                  <a:lnTo>
                    <a:pt x="108" y="0"/>
                  </a:lnTo>
                  <a:lnTo>
                    <a:pt x="77" y="2"/>
                  </a:lnTo>
                  <a:close/>
                </a:path>
              </a:pathLst>
            </a:custGeom>
            <a:solidFill>
              <a:srgbClr val="FFFFFF"/>
            </a:solidFill>
            <a:ln w="1270">
              <a:solidFill>
                <a:srgbClr val="000000"/>
              </a:solidFill>
              <a:prstDash val="solid"/>
              <a:round/>
              <a:headEnd/>
              <a:tailEnd/>
            </a:ln>
          </p:spPr>
          <p:txBody>
            <a:bodyPr/>
            <a:lstStyle/>
            <a:p>
              <a:endParaRPr lang="en-US" dirty="0"/>
            </a:p>
          </p:txBody>
        </p:sp>
        <p:sp>
          <p:nvSpPr>
            <p:cNvPr id="107" name="Freeform 71"/>
            <p:cNvSpPr>
              <a:spLocks noChangeAspect="1"/>
            </p:cNvSpPr>
            <p:nvPr/>
          </p:nvSpPr>
          <p:spPr bwMode="auto">
            <a:xfrm>
              <a:off x="3979863" y="1903413"/>
              <a:ext cx="25400" cy="17462"/>
            </a:xfrm>
            <a:custGeom>
              <a:avLst/>
              <a:gdLst/>
              <a:ahLst/>
              <a:cxnLst>
                <a:cxn ang="0">
                  <a:pos x="14" y="0"/>
                </a:cxn>
                <a:cxn ang="0">
                  <a:pos x="0" y="14"/>
                </a:cxn>
                <a:cxn ang="0">
                  <a:pos x="17" y="19"/>
                </a:cxn>
                <a:cxn ang="0">
                  <a:pos x="31" y="9"/>
                </a:cxn>
                <a:cxn ang="0">
                  <a:pos x="14" y="0"/>
                </a:cxn>
              </a:cxnLst>
              <a:rect l="0" t="0" r="r" b="b"/>
              <a:pathLst>
                <a:path w="31" h="19">
                  <a:moveTo>
                    <a:pt x="14" y="0"/>
                  </a:moveTo>
                  <a:lnTo>
                    <a:pt x="0" y="14"/>
                  </a:lnTo>
                  <a:lnTo>
                    <a:pt x="17" y="19"/>
                  </a:lnTo>
                  <a:lnTo>
                    <a:pt x="31" y="9"/>
                  </a:lnTo>
                  <a:lnTo>
                    <a:pt x="14"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108" name="Freeform 72"/>
            <p:cNvSpPr>
              <a:spLocks noChangeAspect="1"/>
            </p:cNvSpPr>
            <p:nvPr/>
          </p:nvSpPr>
          <p:spPr bwMode="auto">
            <a:xfrm>
              <a:off x="3981450" y="1874838"/>
              <a:ext cx="4763" cy="36512"/>
            </a:xfrm>
            <a:custGeom>
              <a:avLst/>
              <a:gdLst/>
              <a:ahLst/>
              <a:cxnLst>
                <a:cxn ang="0">
                  <a:pos x="0" y="41"/>
                </a:cxn>
                <a:cxn ang="0">
                  <a:pos x="5" y="8"/>
                </a:cxn>
                <a:cxn ang="0">
                  <a:pos x="3" y="0"/>
                </a:cxn>
              </a:cxnLst>
              <a:rect l="0" t="0" r="r" b="b"/>
              <a:pathLst>
                <a:path w="5" h="41">
                  <a:moveTo>
                    <a:pt x="0" y="41"/>
                  </a:moveTo>
                  <a:lnTo>
                    <a:pt x="5" y="8"/>
                  </a:lnTo>
                  <a:lnTo>
                    <a:pt x="3" y="0"/>
                  </a:lnTo>
                </a:path>
              </a:pathLst>
            </a:custGeom>
            <a:noFill/>
            <a:ln w="1270">
              <a:solidFill>
                <a:srgbClr val="000000"/>
              </a:solidFill>
              <a:prstDash val="solid"/>
              <a:round/>
              <a:headEnd/>
              <a:tailEnd/>
            </a:ln>
          </p:spPr>
          <p:txBody>
            <a:bodyPr/>
            <a:lstStyle/>
            <a:p>
              <a:endParaRPr lang="en-US" dirty="0"/>
            </a:p>
          </p:txBody>
        </p:sp>
        <p:sp>
          <p:nvSpPr>
            <p:cNvPr id="109" name="Freeform 73"/>
            <p:cNvSpPr>
              <a:spLocks noChangeAspect="1"/>
            </p:cNvSpPr>
            <p:nvPr/>
          </p:nvSpPr>
          <p:spPr bwMode="auto">
            <a:xfrm>
              <a:off x="3986213" y="1874838"/>
              <a:ext cx="14287" cy="31750"/>
            </a:xfrm>
            <a:custGeom>
              <a:avLst/>
              <a:gdLst/>
              <a:ahLst/>
              <a:cxnLst>
                <a:cxn ang="0">
                  <a:pos x="17" y="36"/>
                </a:cxn>
                <a:cxn ang="0">
                  <a:pos x="3" y="5"/>
                </a:cxn>
                <a:cxn ang="0">
                  <a:pos x="0" y="0"/>
                </a:cxn>
              </a:cxnLst>
              <a:rect l="0" t="0" r="r" b="b"/>
              <a:pathLst>
                <a:path w="17" h="36">
                  <a:moveTo>
                    <a:pt x="17" y="36"/>
                  </a:moveTo>
                  <a:lnTo>
                    <a:pt x="3" y="5"/>
                  </a:lnTo>
                  <a:lnTo>
                    <a:pt x="0" y="0"/>
                  </a:lnTo>
                </a:path>
              </a:pathLst>
            </a:custGeom>
            <a:noFill/>
            <a:ln w="1270">
              <a:solidFill>
                <a:srgbClr val="000000"/>
              </a:solidFill>
              <a:prstDash val="solid"/>
              <a:round/>
              <a:headEnd/>
              <a:tailEnd/>
            </a:ln>
          </p:spPr>
          <p:txBody>
            <a:bodyPr/>
            <a:lstStyle/>
            <a:p>
              <a:endParaRPr lang="en-US" dirty="0"/>
            </a:p>
          </p:txBody>
        </p:sp>
        <p:sp>
          <p:nvSpPr>
            <p:cNvPr id="110" name="Freeform 74"/>
            <p:cNvSpPr>
              <a:spLocks noChangeAspect="1"/>
            </p:cNvSpPr>
            <p:nvPr/>
          </p:nvSpPr>
          <p:spPr bwMode="auto">
            <a:xfrm>
              <a:off x="3981450" y="1870075"/>
              <a:ext cx="7938" cy="7938"/>
            </a:xfrm>
            <a:custGeom>
              <a:avLst/>
              <a:gdLst/>
              <a:ahLst/>
              <a:cxnLst>
                <a:cxn ang="0">
                  <a:pos x="3" y="7"/>
                </a:cxn>
                <a:cxn ang="0">
                  <a:pos x="0" y="4"/>
                </a:cxn>
                <a:cxn ang="0">
                  <a:pos x="0" y="2"/>
                </a:cxn>
                <a:cxn ang="0">
                  <a:pos x="5" y="0"/>
                </a:cxn>
                <a:cxn ang="0">
                  <a:pos x="7" y="2"/>
                </a:cxn>
                <a:cxn ang="0">
                  <a:pos x="10" y="4"/>
                </a:cxn>
              </a:cxnLst>
              <a:rect l="0" t="0" r="r" b="b"/>
              <a:pathLst>
                <a:path w="10" h="7">
                  <a:moveTo>
                    <a:pt x="3" y="7"/>
                  </a:moveTo>
                  <a:lnTo>
                    <a:pt x="0" y="4"/>
                  </a:lnTo>
                  <a:lnTo>
                    <a:pt x="0" y="2"/>
                  </a:lnTo>
                  <a:lnTo>
                    <a:pt x="5" y="0"/>
                  </a:lnTo>
                  <a:lnTo>
                    <a:pt x="7" y="2"/>
                  </a:lnTo>
                  <a:lnTo>
                    <a:pt x="10" y="4"/>
                  </a:lnTo>
                </a:path>
              </a:pathLst>
            </a:custGeom>
            <a:noFill/>
            <a:ln w="1270">
              <a:solidFill>
                <a:srgbClr val="000000"/>
              </a:solidFill>
              <a:prstDash val="solid"/>
              <a:round/>
              <a:headEnd/>
              <a:tailEnd/>
            </a:ln>
          </p:spPr>
          <p:txBody>
            <a:bodyPr/>
            <a:lstStyle/>
            <a:p>
              <a:endParaRPr lang="en-US" dirty="0"/>
            </a:p>
          </p:txBody>
        </p:sp>
        <p:sp>
          <p:nvSpPr>
            <p:cNvPr id="111" name="Rectangle 111"/>
            <p:cNvSpPr>
              <a:spLocks noChangeAspect="1" noChangeArrowheads="1"/>
            </p:cNvSpPr>
            <p:nvPr/>
          </p:nvSpPr>
          <p:spPr bwMode="auto">
            <a:xfrm>
              <a:off x="3503613" y="1778000"/>
              <a:ext cx="134937" cy="153988"/>
            </a:xfrm>
            <a:prstGeom prst="rect">
              <a:avLst/>
            </a:prstGeom>
            <a:noFill/>
            <a:ln w="9525">
              <a:noFill/>
              <a:miter lim="800000"/>
              <a:headEnd/>
              <a:tailEnd/>
            </a:ln>
          </p:spPr>
          <p:txBody>
            <a:bodyPr/>
            <a:lstStyle/>
            <a:p>
              <a:endParaRPr lang="en-US" dirty="0"/>
            </a:p>
          </p:txBody>
        </p:sp>
        <p:sp>
          <p:nvSpPr>
            <p:cNvPr id="112" name="Rectangle 112"/>
            <p:cNvSpPr>
              <a:spLocks noChangeAspect="1" noChangeArrowheads="1"/>
            </p:cNvSpPr>
            <p:nvPr/>
          </p:nvSpPr>
          <p:spPr bwMode="auto">
            <a:xfrm>
              <a:off x="4227513" y="1203325"/>
              <a:ext cx="114300" cy="198438"/>
            </a:xfrm>
            <a:prstGeom prst="rect">
              <a:avLst/>
            </a:prstGeom>
            <a:noFill/>
            <a:ln w="9525">
              <a:noFill/>
              <a:miter lim="800000"/>
              <a:headEnd/>
              <a:tailEnd/>
            </a:ln>
          </p:spPr>
          <p:txBody>
            <a:bodyPr/>
            <a:lstStyle/>
            <a:p>
              <a:endParaRPr lang="en-US" dirty="0"/>
            </a:p>
          </p:txBody>
        </p:sp>
        <p:sp>
          <p:nvSpPr>
            <p:cNvPr id="113" name="Rectangle 113"/>
            <p:cNvSpPr>
              <a:spLocks noChangeAspect="1" noChangeArrowheads="1"/>
            </p:cNvSpPr>
            <p:nvPr/>
          </p:nvSpPr>
          <p:spPr bwMode="auto">
            <a:xfrm>
              <a:off x="4291013" y="1265238"/>
              <a:ext cx="82550" cy="152400"/>
            </a:xfrm>
            <a:prstGeom prst="rect">
              <a:avLst/>
            </a:prstGeom>
            <a:noFill/>
            <a:ln w="9525">
              <a:noFill/>
              <a:miter lim="800000"/>
              <a:headEnd/>
              <a:tailEnd/>
            </a:ln>
          </p:spPr>
          <p:txBody>
            <a:bodyPr/>
            <a:lstStyle/>
            <a:p>
              <a:endParaRPr lang="en-US" dirty="0"/>
            </a:p>
          </p:txBody>
        </p:sp>
        <p:sp>
          <p:nvSpPr>
            <p:cNvPr id="114" name="Rectangle 114"/>
            <p:cNvSpPr>
              <a:spLocks noChangeAspect="1" noChangeArrowheads="1"/>
            </p:cNvSpPr>
            <p:nvPr/>
          </p:nvSpPr>
          <p:spPr bwMode="auto">
            <a:xfrm>
              <a:off x="4329113" y="1265238"/>
              <a:ext cx="90487" cy="152400"/>
            </a:xfrm>
            <a:prstGeom prst="rect">
              <a:avLst/>
            </a:prstGeom>
            <a:noFill/>
            <a:ln w="9525">
              <a:noFill/>
              <a:miter lim="800000"/>
              <a:headEnd/>
              <a:tailEnd/>
            </a:ln>
          </p:spPr>
          <p:txBody>
            <a:bodyPr/>
            <a:lstStyle/>
            <a:p>
              <a:endParaRPr lang="en-US" dirty="0"/>
            </a:p>
          </p:txBody>
        </p:sp>
      </p:grpSp>
      <p:grpSp>
        <p:nvGrpSpPr>
          <p:cNvPr id="115" name="Group 114"/>
          <p:cNvGrpSpPr/>
          <p:nvPr/>
        </p:nvGrpSpPr>
        <p:grpSpPr>
          <a:xfrm>
            <a:off x="2003425" y="2409825"/>
            <a:ext cx="920750" cy="928688"/>
            <a:chOff x="2003425" y="1238250"/>
            <a:chExt cx="920750" cy="928688"/>
          </a:xfrm>
        </p:grpSpPr>
        <p:sp>
          <p:nvSpPr>
            <p:cNvPr id="116" name="Freeform 7"/>
            <p:cNvSpPr>
              <a:spLocks noChangeAspect="1"/>
            </p:cNvSpPr>
            <p:nvPr/>
          </p:nvSpPr>
          <p:spPr bwMode="auto">
            <a:xfrm>
              <a:off x="2422525" y="1706563"/>
              <a:ext cx="142875" cy="176212"/>
            </a:xfrm>
            <a:custGeom>
              <a:avLst/>
              <a:gdLst/>
              <a:ahLst/>
              <a:cxnLst>
                <a:cxn ang="0">
                  <a:pos x="7" y="70"/>
                </a:cxn>
                <a:cxn ang="0">
                  <a:pos x="0" y="197"/>
                </a:cxn>
                <a:cxn ang="0">
                  <a:pos x="182" y="130"/>
                </a:cxn>
                <a:cxn ang="0">
                  <a:pos x="187" y="0"/>
                </a:cxn>
                <a:cxn ang="0">
                  <a:pos x="105" y="24"/>
                </a:cxn>
              </a:cxnLst>
              <a:rect l="0" t="0" r="r" b="b"/>
              <a:pathLst>
                <a:path w="187" h="197">
                  <a:moveTo>
                    <a:pt x="7" y="70"/>
                  </a:moveTo>
                  <a:lnTo>
                    <a:pt x="0" y="197"/>
                  </a:lnTo>
                  <a:lnTo>
                    <a:pt x="182" y="130"/>
                  </a:lnTo>
                  <a:lnTo>
                    <a:pt x="187" y="0"/>
                  </a:lnTo>
                  <a:lnTo>
                    <a:pt x="105" y="24"/>
                  </a:lnTo>
                </a:path>
              </a:pathLst>
            </a:custGeom>
            <a:gradFill rotWithShape="0">
              <a:gsLst>
                <a:gs pos="0">
                  <a:srgbClr val="FFFF99">
                    <a:gamma/>
                    <a:shade val="46275"/>
                    <a:invGamma/>
                  </a:srgbClr>
                </a:gs>
                <a:gs pos="100000">
                  <a:srgbClr val="FFFF99"/>
                </a:gs>
              </a:gsLst>
              <a:lin ang="5400000" scaled="1"/>
            </a:gradFill>
            <a:ln w="1270">
              <a:noFill/>
              <a:prstDash val="solid"/>
              <a:round/>
              <a:headEnd/>
              <a:tailEnd/>
            </a:ln>
          </p:spPr>
          <p:txBody>
            <a:bodyPr/>
            <a:lstStyle/>
            <a:p>
              <a:endParaRPr lang="en-US" dirty="0"/>
            </a:p>
          </p:txBody>
        </p:sp>
        <p:sp>
          <p:nvSpPr>
            <p:cNvPr id="117" name="Freeform 8"/>
            <p:cNvSpPr>
              <a:spLocks noChangeAspect="1"/>
            </p:cNvSpPr>
            <p:nvPr/>
          </p:nvSpPr>
          <p:spPr bwMode="auto">
            <a:xfrm>
              <a:off x="2003425" y="1238250"/>
              <a:ext cx="498475" cy="554038"/>
            </a:xfrm>
            <a:custGeom>
              <a:avLst/>
              <a:gdLst/>
              <a:ahLst/>
              <a:cxnLst>
                <a:cxn ang="0">
                  <a:pos x="199" y="0"/>
                </a:cxn>
                <a:cxn ang="0">
                  <a:pos x="650" y="542"/>
                </a:cxn>
                <a:cxn ang="0">
                  <a:pos x="494" y="612"/>
                </a:cxn>
                <a:cxn ang="0">
                  <a:pos x="0" y="105"/>
                </a:cxn>
                <a:cxn ang="0">
                  <a:pos x="194" y="0"/>
                </a:cxn>
              </a:cxnLst>
              <a:rect l="0" t="0" r="r" b="b"/>
              <a:pathLst>
                <a:path w="650" h="612">
                  <a:moveTo>
                    <a:pt x="199" y="0"/>
                  </a:moveTo>
                  <a:lnTo>
                    <a:pt x="650" y="542"/>
                  </a:lnTo>
                  <a:lnTo>
                    <a:pt x="494" y="612"/>
                  </a:lnTo>
                  <a:lnTo>
                    <a:pt x="0" y="105"/>
                  </a:lnTo>
                  <a:lnTo>
                    <a:pt x="194" y="0"/>
                  </a:lnTo>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118" name="Line 9"/>
            <p:cNvSpPr>
              <a:spLocks noChangeAspect="1" noChangeShapeType="1"/>
            </p:cNvSpPr>
            <p:nvPr/>
          </p:nvSpPr>
          <p:spPr bwMode="auto">
            <a:xfrm flipV="1">
              <a:off x="2085975" y="1346200"/>
              <a:ext cx="146050" cy="87313"/>
            </a:xfrm>
            <a:prstGeom prst="line">
              <a:avLst/>
            </a:prstGeom>
            <a:noFill/>
            <a:ln w="1270">
              <a:solidFill>
                <a:srgbClr val="000000"/>
              </a:solidFill>
              <a:round/>
              <a:headEnd/>
              <a:tailEnd/>
            </a:ln>
          </p:spPr>
          <p:txBody>
            <a:bodyPr/>
            <a:lstStyle/>
            <a:p>
              <a:endParaRPr lang="en-US" dirty="0"/>
            </a:p>
          </p:txBody>
        </p:sp>
        <p:sp>
          <p:nvSpPr>
            <p:cNvPr id="119" name="Line 10"/>
            <p:cNvSpPr>
              <a:spLocks noChangeAspect="1" noChangeShapeType="1"/>
            </p:cNvSpPr>
            <p:nvPr/>
          </p:nvSpPr>
          <p:spPr bwMode="auto">
            <a:xfrm flipV="1">
              <a:off x="2165350" y="1444625"/>
              <a:ext cx="136525" cy="80963"/>
            </a:xfrm>
            <a:prstGeom prst="line">
              <a:avLst/>
            </a:prstGeom>
            <a:noFill/>
            <a:ln w="1270">
              <a:solidFill>
                <a:srgbClr val="000000"/>
              </a:solidFill>
              <a:round/>
              <a:headEnd/>
              <a:tailEnd/>
            </a:ln>
          </p:spPr>
          <p:txBody>
            <a:bodyPr/>
            <a:lstStyle/>
            <a:p>
              <a:endParaRPr lang="en-US" dirty="0"/>
            </a:p>
          </p:txBody>
        </p:sp>
        <p:sp>
          <p:nvSpPr>
            <p:cNvPr id="120" name="Line 11"/>
            <p:cNvSpPr>
              <a:spLocks noChangeAspect="1" noChangeShapeType="1"/>
            </p:cNvSpPr>
            <p:nvPr/>
          </p:nvSpPr>
          <p:spPr bwMode="auto">
            <a:xfrm flipV="1">
              <a:off x="2232025" y="1530350"/>
              <a:ext cx="123825" cy="77788"/>
            </a:xfrm>
            <a:prstGeom prst="line">
              <a:avLst/>
            </a:prstGeom>
            <a:noFill/>
            <a:ln w="1270">
              <a:solidFill>
                <a:srgbClr val="000000"/>
              </a:solidFill>
              <a:round/>
              <a:headEnd/>
              <a:tailEnd/>
            </a:ln>
          </p:spPr>
          <p:txBody>
            <a:bodyPr/>
            <a:lstStyle/>
            <a:p>
              <a:endParaRPr lang="en-US" dirty="0"/>
            </a:p>
          </p:txBody>
        </p:sp>
        <p:sp>
          <p:nvSpPr>
            <p:cNvPr id="121" name="Line 12"/>
            <p:cNvSpPr>
              <a:spLocks noChangeAspect="1" noChangeShapeType="1"/>
            </p:cNvSpPr>
            <p:nvPr/>
          </p:nvSpPr>
          <p:spPr bwMode="auto">
            <a:xfrm flipV="1">
              <a:off x="2286000" y="1604963"/>
              <a:ext cx="125412" cy="68262"/>
            </a:xfrm>
            <a:prstGeom prst="line">
              <a:avLst/>
            </a:prstGeom>
            <a:noFill/>
            <a:ln w="1270">
              <a:solidFill>
                <a:srgbClr val="000000"/>
              </a:solidFill>
              <a:round/>
              <a:headEnd/>
              <a:tailEnd/>
            </a:ln>
          </p:spPr>
          <p:txBody>
            <a:bodyPr/>
            <a:lstStyle/>
            <a:p>
              <a:endParaRPr lang="en-US" dirty="0"/>
            </a:p>
          </p:txBody>
        </p:sp>
        <p:sp>
          <p:nvSpPr>
            <p:cNvPr id="122" name="Freeform 13"/>
            <p:cNvSpPr>
              <a:spLocks noChangeAspect="1"/>
            </p:cNvSpPr>
            <p:nvPr/>
          </p:nvSpPr>
          <p:spPr bwMode="auto">
            <a:xfrm>
              <a:off x="2386012" y="1728788"/>
              <a:ext cx="115888" cy="90487"/>
            </a:xfrm>
            <a:custGeom>
              <a:avLst/>
              <a:gdLst/>
              <a:ahLst/>
              <a:cxnLst>
                <a:cxn ang="0">
                  <a:pos x="0" y="72"/>
                </a:cxn>
                <a:cxn ang="0">
                  <a:pos x="130" y="103"/>
                </a:cxn>
                <a:cxn ang="0">
                  <a:pos x="151" y="0"/>
                </a:cxn>
              </a:cxnLst>
              <a:rect l="0" t="0" r="r" b="b"/>
              <a:pathLst>
                <a:path w="151" h="103">
                  <a:moveTo>
                    <a:pt x="0" y="72"/>
                  </a:moveTo>
                  <a:lnTo>
                    <a:pt x="130" y="103"/>
                  </a:lnTo>
                  <a:lnTo>
                    <a:pt x="151" y="0"/>
                  </a:lnTo>
                </a:path>
              </a:pathLst>
            </a:custGeom>
            <a:noFill/>
            <a:ln w="1270">
              <a:solidFill>
                <a:srgbClr val="000000"/>
              </a:solidFill>
              <a:prstDash val="solid"/>
              <a:round/>
              <a:headEnd/>
              <a:tailEnd/>
            </a:ln>
          </p:spPr>
          <p:txBody>
            <a:bodyPr/>
            <a:lstStyle/>
            <a:p>
              <a:endParaRPr lang="en-US" dirty="0"/>
            </a:p>
          </p:txBody>
        </p:sp>
        <p:sp>
          <p:nvSpPr>
            <p:cNvPr id="123" name="Freeform 14"/>
            <p:cNvSpPr>
              <a:spLocks noChangeAspect="1"/>
            </p:cNvSpPr>
            <p:nvPr/>
          </p:nvSpPr>
          <p:spPr bwMode="auto">
            <a:xfrm>
              <a:off x="2498725" y="1706563"/>
              <a:ext cx="127000" cy="263525"/>
            </a:xfrm>
            <a:custGeom>
              <a:avLst/>
              <a:gdLst/>
              <a:ahLst/>
              <a:cxnLst>
                <a:cxn ang="0">
                  <a:pos x="87" y="0"/>
                </a:cxn>
                <a:cxn ang="0">
                  <a:pos x="164" y="108"/>
                </a:cxn>
                <a:cxn ang="0">
                  <a:pos x="159" y="233"/>
                </a:cxn>
                <a:cxn ang="0">
                  <a:pos x="0" y="293"/>
                </a:cxn>
              </a:cxnLst>
              <a:rect l="0" t="0" r="r" b="b"/>
              <a:pathLst>
                <a:path w="164" h="293">
                  <a:moveTo>
                    <a:pt x="87" y="0"/>
                  </a:moveTo>
                  <a:lnTo>
                    <a:pt x="164" y="108"/>
                  </a:lnTo>
                  <a:lnTo>
                    <a:pt x="159" y="233"/>
                  </a:lnTo>
                  <a:lnTo>
                    <a:pt x="0" y="293"/>
                  </a:lnTo>
                </a:path>
              </a:pathLst>
            </a:custGeom>
            <a:noFill/>
            <a:ln w="1270">
              <a:solidFill>
                <a:srgbClr val="000000"/>
              </a:solidFill>
              <a:prstDash val="solid"/>
              <a:round/>
              <a:headEnd/>
              <a:tailEnd/>
            </a:ln>
          </p:spPr>
          <p:txBody>
            <a:bodyPr/>
            <a:lstStyle/>
            <a:p>
              <a:endParaRPr lang="en-US" dirty="0"/>
            </a:p>
          </p:txBody>
        </p:sp>
        <p:sp>
          <p:nvSpPr>
            <p:cNvPr id="124" name="Line 15"/>
            <p:cNvSpPr>
              <a:spLocks noChangeAspect="1" noChangeShapeType="1"/>
            </p:cNvSpPr>
            <p:nvPr/>
          </p:nvSpPr>
          <p:spPr bwMode="auto">
            <a:xfrm>
              <a:off x="2562225" y="1822450"/>
              <a:ext cx="58737" cy="88900"/>
            </a:xfrm>
            <a:prstGeom prst="line">
              <a:avLst/>
            </a:prstGeom>
            <a:noFill/>
            <a:ln w="1270">
              <a:solidFill>
                <a:srgbClr val="000000"/>
              </a:solidFill>
              <a:round/>
              <a:headEnd/>
              <a:tailEnd/>
            </a:ln>
          </p:spPr>
          <p:txBody>
            <a:bodyPr/>
            <a:lstStyle/>
            <a:p>
              <a:endParaRPr lang="en-US" dirty="0"/>
            </a:p>
          </p:txBody>
        </p:sp>
        <p:sp>
          <p:nvSpPr>
            <p:cNvPr id="125" name="Freeform 16"/>
            <p:cNvSpPr>
              <a:spLocks noChangeAspect="1"/>
            </p:cNvSpPr>
            <p:nvPr/>
          </p:nvSpPr>
          <p:spPr bwMode="auto">
            <a:xfrm>
              <a:off x="2557462" y="1949450"/>
              <a:ext cx="227013" cy="217488"/>
            </a:xfrm>
            <a:custGeom>
              <a:avLst/>
              <a:gdLst/>
              <a:ahLst/>
              <a:cxnLst>
                <a:cxn ang="0">
                  <a:pos x="125" y="0"/>
                </a:cxn>
                <a:cxn ang="0">
                  <a:pos x="295" y="199"/>
                </a:cxn>
                <a:cxn ang="0">
                  <a:pos x="178" y="240"/>
                </a:cxn>
                <a:cxn ang="0">
                  <a:pos x="0" y="53"/>
                </a:cxn>
                <a:cxn ang="0">
                  <a:pos x="125" y="0"/>
                </a:cxn>
              </a:cxnLst>
              <a:rect l="0" t="0" r="r" b="b"/>
              <a:pathLst>
                <a:path w="295" h="240">
                  <a:moveTo>
                    <a:pt x="125" y="0"/>
                  </a:moveTo>
                  <a:lnTo>
                    <a:pt x="295" y="199"/>
                  </a:lnTo>
                  <a:lnTo>
                    <a:pt x="178" y="240"/>
                  </a:lnTo>
                  <a:lnTo>
                    <a:pt x="0" y="53"/>
                  </a:lnTo>
                  <a:lnTo>
                    <a:pt x="125" y="0"/>
                  </a:lnTo>
                  <a:close/>
                </a:path>
              </a:pathLst>
            </a:custGeom>
            <a:gradFill rotWithShape="0">
              <a:gsLst>
                <a:gs pos="0">
                  <a:srgbClr val="C0C0C0">
                    <a:gamma/>
                    <a:shade val="46275"/>
                    <a:invGamma/>
                  </a:srgbClr>
                </a:gs>
                <a:gs pos="100000">
                  <a:srgbClr val="C0C0C0"/>
                </a:gs>
              </a:gsLst>
              <a:lin ang="18900000" scaled="1"/>
            </a:gradFill>
            <a:ln w="1270">
              <a:solidFill>
                <a:srgbClr val="000000"/>
              </a:solidFill>
              <a:prstDash val="solid"/>
              <a:round/>
              <a:headEnd/>
              <a:tailEnd/>
            </a:ln>
          </p:spPr>
          <p:txBody>
            <a:bodyPr/>
            <a:lstStyle/>
            <a:p>
              <a:endParaRPr lang="en-US" dirty="0"/>
            </a:p>
          </p:txBody>
        </p:sp>
        <p:sp>
          <p:nvSpPr>
            <p:cNvPr id="126" name="Line 17"/>
            <p:cNvSpPr>
              <a:spLocks noChangeAspect="1" noChangeShapeType="1"/>
            </p:cNvSpPr>
            <p:nvPr/>
          </p:nvSpPr>
          <p:spPr bwMode="auto">
            <a:xfrm flipH="1" flipV="1">
              <a:off x="2590800" y="1933575"/>
              <a:ext cx="61912" cy="15875"/>
            </a:xfrm>
            <a:prstGeom prst="line">
              <a:avLst/>
            </a:prstGeom>
            <a:noFill/>
            <a:ln w="1270">
              <a:solidFill>
                <a:srgbClr val="000000"/>
              </a:solidFill>
              <a:round/>
              <a:headEnd/>
              <a:tailEnd/>
            </a:ln>
          </p:spPr>
          <p:txBody>
            <a:bodyPr/>
            <a:lstStyle/>
            <a:p>
              <a:endParaRPr lang="en-US" dirty="0"/>
            </a:p>
          </p:txBody>
        </p:sp>
        <p:sp>
          <p:nvSpPr>
            <p:cNvPr id="127" name="Freeform 18"/>
            <p:cNvSpPr>
              <a:spLocks noChangeAspect="1"/>
            </p:cNvSpPr>
            <p:nvPr/>
          </p:nvSpPr>
          <p:spPr bwMode="auto">
            <a:xfrm>
              <a:off x="2473325" y="1814513"/>
              <a:ext cx="19050" cy="7937"/>
            </a:xfrm>
            <a:custGeom>
              <a:avLst/>
              <a:gdLst/>
              <a:ahLst/>
              <a:cxnLst>
                <a:cxn ang="0">
                  <a:pos x="22" y="5"/>
                </a:cxn>
                <a:cxn ang="0">
                  <a:pos x="15" y="0"/>
                </a:cxn>
                <a:cxn ang="0">
                  <a:pos x="0" y="5"/>
                </a:cxn>
                <a:cxn ang="0">
                  <a:pos x="15" y="7"/>
                </a:cxn>
                <a:cxn ang="0">
                  <a:pos x="22" y="5"/>
                </a:cxn>
              </a:cxnLst>
              <a:rect l="0" t="0" r="r" b="b"/>
              <a:pathLst>
                <a:path w="22" h="7">
                  <a:moveTo>
                    <a:pt x="22" y="5"/>
                  </a:moveTo>
                  <a:lnTo>
                    <a:pt x="15" y="0"/>
                  </a:lnTo>
                  <a:lnTo>
                    <a:pt x="0" y="5"/>
                  </a:lnTo>
                  <a:lnTo>
                    <a:pt x="15" y="7"/>
                  </a:lnTo>
                  <a:lnTo>
                    <a:pt x="22" y="5"/>
                  </a:lnTo>
                  <a:close/>
                </a:path>
              </a:pathLst>
            </a:custGeom>
            <a:noFill/>
            <a:ln w="1270">
              <a:solidFill>
                <a:srgbClr val="000000"/>
              </a:solidFill>
              <a:prstDash val="solid"/>
              <a:round/>
              <a:headEnd/>
              <a:tailEnd/>
            </a:ln>
          </p:spPr>
          <p:txBody>
            <a:bodyPr/>
            <a:lstStyle/>
            <a:p>
              <a:endParaRPr lang="en-US" dirty="0"/>
            </a:p>
          </p:txBody>
        </p:sp>
        <p:sp>
          <p:nvSpPr>
            <p:cNvPr id="128" name="Freeform 19"/>
            <p:cNvSpPr>
              <a:spLocks noChangeAspect="1"/>
            </p:cNvSpPr>
            <p:nvPr/>
          </p:nvSpPr>
          <p:spPr bwMode="auto">
            <a:xfrm>
              <a:off x="2651125" y="2071688"/>
              <a:ext cx="88900" cy="39687"/>
            </a:xfrm>
            <a:custGeom>
              <a:avLst/>
              <a:gdLst/>
              <a:ahLst/>
              <a:cxnLst>
                <a:cxn ang="0">
                  <a:pos x="0" y="46"/>
                </a:cxn>
                <a:cxn ang="0">
                  <a:pos x="105" y="5"/>
                </a:cxn>
                <a:cxn ang="0">
                  <a:pos x="115" y="0"/>
                </a:cxn>
              </a:cxnLst>
              <a:rect l="0" t="0" r="r" b="b"/>
              <a:pathLst>
                <a:path w="115" h="46">
                  <a:moveTo>
                    <a:pt x="0" y="46"/>
                  </a:moveTo>
                  <a:lnTo>
                    <a:pt x="105" y="5"/>
                  </a:lnTo>
                  <a:lnTo>
                    <a:pt x="115" y="0"/>
                  </a:lnTo>
                </a:path>
              </a:pathLst>
            </a:custGeom>
            <a:noFill/>
            <a:ln w="1270">
              <a:solidFill>
                <a:srgbClr val="000000"/>
              </a:solidFill>
              <a:prstDash val="solid"/>
              <a:round/>
              <a:headEnd/>
              <a:tailEnd/>
            </a:ln>
          </p:spPr>
          <p:txBody>
            <a:bodyPr/>
            <a:lstStyle/>
            <a:p>
              <a:endParaRPr lang="en-US" dirty="0"/>
            </a:p>
          </p:txBody>
        </p:sp>
        <p:sp>
          <p:nvSpPr>
            <p:cNvPr id="129" name="Line 20"/>
            <p:cNvSpPr>
              <a:spLocks noChangeAspect="1" noChangeShapeType="1"/>
            </p:cNvSpPr>
            <p:nvPr/>
          </p:nvSpPr>
          <p:spPr bwMode="auto">
            <a:xfrm flipV="1">
              <a:off x="2600325" y="2006600"/>
              <a:ext cx="92075" cy="41275"/>
            </a:xfrm>
            <a:prstGeom prst="line">
              <a:avLst/>
            </a:prstGeom>
            <a:noFill/>
            <a:ln w="1270">
              <a:solidFill>
                <a:srgbClr val="000000"/>
              </a:solidFill>
              <a:round/>
              <a:headEnd/>
              <a:tailEnd/>
            </a:ln>
          </p:spPr>
          <p:txBody>
            <a:bodyPr/>
            <a:lstStyle/>
            <a:p>
              <a:endParaRPr lang="en-US" dirty="0"/>
            </a:p>
          </p:txBody>
        </p:sp>
        <p:sp>
          <p:nvSpPr>
            <p:cNvPr id="130" name="Line 21"/>
            <p:cNvSpPr>
              <a:spLocks noChangeAspect="1" noChangeShapeType="1"/>
            </p:cNvSpPr>
            <p:nvPr/>
          </p:nvSpPr>
          <p:spPr bwMode="auto">
            <a:xfrm flipV="1">
              <a:off x="2625725" y="2041525"/>
              <a:ext cx="92075" cy="44450"/>
            </a:xfrm>
            <a:prstGeom prst="line">
              <a:avLst/>
            </a:prstGeom>
            <a:noFill/>
            <a:ln w="1270">
              <a:solidFill>
                <a:srgbClr val="000000"/>
              </a:solidFill>
              <a:round/>
              <a:headEnd/>
              <a:tailEnd/>
            </a:ln>
          </p:spPr>
          <p:txBody>
            <a:bodyPr/>
            <a:lstStyle/>
            <a:p>
              <a:endParaRPr lang="en-US" dirty="0"/>
            </a:p>
          </p:txBody>
        </p:sp>
        <p:sp>
          <p:nvSpPr>
            <p:cNvPr id="131" name="Freeform 22"/>
            <p:cNvSpPr>
              <a:spLocks noChangeAspect="1"/>
            </p:cNvSpPr>
            <p:nvPr/>
          </p:nvSpPr>
          <p:spPr bwMode="auto">
            <a:xfrm>
              <a:off x="2676525" y="2103438"/>
              <a:ext cx="85725" cy="41275"/>
            </a:xfrm>
            <a:custGeom>
              <a:avLst/>
              <a:gdLst/>
              <a:ahLst/>
              <a:cxnLst>
                <a:cxn ang="0">
                  <a:pos x="0" y="48"/>
                </a:cxn>
                <a:cxn ang="0">
                  <a:pos x="113" y="0"/>
                </a:cxn>
                <a:cxn ang="0">
                  <a:pos x="113" y="0"/>
                </a:cxn>
              </a:cxnLst>
              <a:rect l="0" t="0" r="r" b="b"/>
              <a:pathLst>
                <a:path w="113" h="48">
                  <a:moveTo>
                    <a:pt x="0" y="48"/>
                  </a:moveTo>
                  <a:lnTo>
                    <a:pt x="113" y="0"/>
                  </a:lnTo>
                  <a:lnTo>
                    <a:pt x="113" y="0"/>
                  </a:lnTo>
                </a:path>
              </a:pathLst>
            </a:custGeom>
            <a:noFill/>
            <a:ln w="1270">
              <a:solidFill>
                <a:srgbClr val="000000"/>
              </a:solidFill>
              <a:prstDash val="solid"/>
              <a:round/>
              <a:headEnd/>
              <a:tailEnd/>
            </a:ln>
          </p:spPr>
          <p:txBody>
            <a:bodyPr/>
            <a:lstStyle/>
            <a:p>
              <a:endParaRPr lang="en-US" dirty="0"/>
            </a:p>
          </p:txBody>
        </p:sp>
        <p:sp>
          <p:nvSpPr>
            <p:cNvPr id="132" name="Line 23"/>
            <p:cNvSpPr>
              <a:spLocks noChangeAspect="1" noChangeShapeType="1"/>
            </p:cNvSpPr>
            <p:nvPr/>
          </p:nvSpPr>
          <p:spPr bwMode="auto">
            <a:xfrm flipV="1">
              <a:off x="2574925" y="1970088"/>
              <a:ext cx="95250" cy="46037"/>
            </a:xfrm>
            <a:prstGeom prst="line">
              <a:avLst/>
            </a:prstGeom>
            <a:noFill/>
            <a:ln w="1270">
              <a:solidFill>
                <a:srgbClr val="000000"/>
              </a:solidFill>
              <a:round/>
              <a:headEnd/>
              <a:tailEnd/>
            </a:ln>
          </p:spPr>
          <p:txBody>
            <a:bodyPr/>
            <a:lstStyle/>
            <a:p>
              <a:endParaRPr lang="en-US" dirty="0"/>
            </a:p>
          </p:txBody>
        </p:sp>
        <p:sp>
          <p:nvSpPr>
            <p:cNvPr id="133" name="Line 24"/>
            <p:cNvSpPr>
              <a:spLocks noChangeAspect="1" noChangeShapeType="1"/>
            </p:cNvSpPr>
            <p:nvPr/>
          </p:nvSpPr>
          <p:spPr bwMode="auto">
            <a:xfrm flipV="1">
              <a:off x="2354262" y="1685925"/>
              <a:ext cx="119063" cy="68263"/>
            </a:xfrm>
            <a:prstGeom prst="line">
              <a:avLst/>
            </a:prstGeom>
            <a:noFill/>
            <a:ln w="1270">
              <a:solidFill>
                <a:srgbClr val="000000"/>
              </a:solidFill>
              <a:round/>
              <a:headEnd/>
              <a:tailEnd/>
            </a:ln>
          </p:spPr>
          <p:txBody>
            <a:bodyPr/>
            <a:lstStyle/>
            <a:p>
              <a:endParaRPr lang="en-US" dirty="0"/>
            </a:p>
          </p:txBody>
        </p:sp>
        <p:sp>
          <p:nvSpPr>
            <p:cNvPr id="134" name="Freeform 25"/>
            <p:cNvSpPr>
              <a:spLocks noChangeAspect="1"/>
            </p:cNvSpPr>
            <p:nvPr/>
          </p:nvSpPr>
          <p:spPr bwMode="auto">
            <a:xfrm>
              <a:off x="2620962" y="1754188"/>
              <a:ext cx="61913" cy="77787"/>
            </a:xfrm>
            <a:custGeom>
              <a:avLst/>
              <a:gdLst/>
              <a:ahLst/>
              <a:cxnLst>
                <a:cxn ang="0">
                  <a:pos x="84" y="0"/>
                </a:cxn>
                <a:cxn ang="0">
                  <a:pos x="14" y="86"/>
                </a:cxn>
                <a:cxn ang="0">
                  <a:pos x="0" y="81"/>
                </a:cxn>
              </a:cxnLst>
              <a:rect l="0" t="0" r="r" b="b"/>
              <a:pathLst>
                <a:path w="84" h="86">
                  <a:moveTo>
                    <a:pt x="84" y="0"/>
                  </a:moveTo>
                  <a:lnTo>
                    <a:pt x="14" y="86"/>
                  </a:lnTo>
                  <a:lnTo>
                    <a:pt x="0" y="81"/>
                  </a:lnTo>
                </a:path>
              </a:pathLst>
            </a:custGeom>
            <a:noFill/>
            <a:ln w="1270">
              <a:solidFill>
                <a:srgbClr val="000000"/>
              </a:solidFill>
              <a:prstDash val="solid"/>
              <a:round/>
              <a:headEnd/>
              <a:tailEnd/>
            </a:ln>
          </p:spPr>
          <p:txBody>
            <a:bodyPr/>
            <a:lstStyle/>
            <a:p>
              <a:endParaRPr lang="en-US" dirty="0"/>
            </a:p>
          </p:txBody>
        </p:sp>
        <p:sp>
          <p:nvSpPr>
            <p:cNvPr id="135" name="Freeform 26"/>
            <p:cNvSpPr>
              <a:spLocks noChangeAspect="1"/>
            </p:cNvSpPr>
            <p:nvPr/>
          </p:nvSpPr>
          <p:spPr bwMode="auto">
            <a:xfrm>
              <a:off x="2590800" y="1749425"/>
              <a:ext cx="111125" cy="131763"/>
            </a:xfrm>
            <a:custGeom>
              <a:avLst/>
              <a:gdLst/>
              <a:ahLst/>
              <a:cxnLst>
                <a:cxn ang="0">
                  <a:pos x="36" y="36"/>
                </a:cxn>
                <a:cxn ang="0">
                  <a:pos x="12" y="65"/>
                </a:cxn>
                <a:cxn ang="0">
                  <a:pos x="0" y="91"/>
                </a:cxn>
                <a:cxn ang="0">
                  <a:pos x="0" y="115"/>
                </a:cxn>
                <a:cxn ang="0">
                  <a:pos x="12" y="137"/>
                </a:cxn>
                <a:cxn ang="0">
                  <a:pos x="36" y="146"/>
                </a:cxn>
                <a:cxn ang="0">
                  <a:pos x="60" y="146"/>
                </a:cxn>
                <a:cxn ang="0">
                  <a:pos x="84" y="132"/>
                </a:cxn>
                <a:cxn ang="0">
                  <a:pos x="113" y="110"/>
                </a:cxn>
                <a:cxn ang="0">
                  <a:pos x="132" y="84"/>
                </a:cxn>
                <a:cxn ang="0">
                  <a:pos x="141" y="55"/>
                </a:cxn>
                <a:cxn ang="0">
                  <a:pos x="141" y="31"/>
                </a:cxn>
                <a:cxn ang="0">
                  <a:pos x="132" y="12"/>
                </a:cxn>
                <a:cxn ang="0">
                  <a:pos x="113" y="0"/>
                </a:cxn>
                <a:cxn ang="0">
                  <a:pos x="86" y="0"/>
                </a:cxn>
                <a:cxn ang="0">
                  <a:pos x="60" y="14"/>
                </a:cxn>
                <a:cxn ang="0">
                  <a:pos x="36" y="36"/>
                </a:cxn>
              </a:cxnLst>
              <a:rect l="0" t="0" r="r" b="b"/>
              <a:pathLst>
                <a:path w="141" h="146">
                  <a:moveTo>
                    <a:pt x="36" y="36"/>
                  </a:moveTo>
                  <a:lnTo>
                    <a:pt x="12" y="65"/>
                  </a:lnTo>
                  <a:lnTo>
                    <a:pt x="0" y="91"/>
                  </a:lnTo>
                  <a:lnTo>
                    <a:pt x="0" y="115"/>
                  </a:lnTo>
                  <a:lnTo>
                    <a:pt x="12" y="137"/>
                  </a:lnTo>
                  <a:lnTo>
                    <a:pt x="36" y="146"/>
                  </a:lnTo>
                  <a:lnTo>
                    <a:pt x="60" y="146"/>
                  </a:lnTo>
                  <a:lnTo>
                    <a:pt x="84" y="132"/>
                  </a:lnTo>
                  <a:lnTo>
                    <a:pt x="113" y="110"/>
                  </a:lnTo>
                  <a:lnTo>
                    <a:pt x="132" y="84"/>
                  </a:lnTo>
                  <a:lnTo>
                    <a:pt x="141" y="55"/>
                  </a:lnTo>
                  <a:lnTo>
                    <a:pt x="141" y="31"/>
                  </a:lnTo>
                  <a:lnTo>
                    <a:pt x="132" y="12"/>
                  </a:lnTo>
                  <a:lnTo>
                    <a:pt x="113" y="0"/>
                  </a:lnTo>
                  <a:lnTo>
                    <a:pt x="86" y="0"/>
                  </a:lnTo>
                  <a:lnTo>
                    <a:pt x="60" y="14"/>
                  </a:lnTo>
                  <a:lnTo>
                    <a:pt x="36" y="36"/>
                  </a:lnTo>
                  <a:close/>
                </a:path>
              </a:pathLst>
            </a:custGeom>
            <a:solidFill>
              <a:srgbClr val="FFFFFF"/>
            </a:solidFill>
            <a:ln w="1270">
              <a:solidFill>
                <a:srgbClr val="000000"/>
              </a:solidFill>
              <a:prstDash val="solid"/>
              <a:round/>
              <a:headEnd/>
              <a:tailEnd/>
            </a:ln>
          </p:spPr>
          <p:txBody>
            <a:bodyPr/>
            <a:lstStyle/>
            <a:p>
              <a:endParaRPr lang="en-US" dirty="0"/>
            </a:p>
          </p:txBody>
        </p:sp>
        <p:sp>
          <p:nvSpPr>
            <p:cNvPr id="136" name="Freeform 27"/>
            <p:cNvSpPr>
              <a:spLocks noChangeAspect="1"/>
            </p:cNvSpPr>
            <p:nvPr/>
          </p:nvSpPr>
          <p:spPr bwMode="auto">
            <a:xfrm>
              <a:off x="2657475" y="1822450"/>
              <a:ext cx="12700" cy="20638"/>
            </a:xfrm>
            <a:custGeom>
              <a:avLst/>
              <a:gdLst/>
              <a:ahLst/>
              <a:cxnLst>
                <a:cxn ang="0">
                  <a:pos x="3" y="5"/>
                </a:cxn>
                <a:cxn ang="0">
                  <a:pos x="0" y="24"/>
                </a:cxn>
                <a:cxn ang="0">
                  <a:pos x="20" y="19"/>
                </a:cxn>
                <a:cxn ang="0">
                  <a:pos x="20" y="0"/>
                </a:cxn>
                <a:cxn ang="0">
                  <a:pos x="3" y="5"/>
                </a:cxn>
              </a:cxnLst>
              <a:rect l="0" t="0" r="r" b="b"/>
              <a:pathLst>
                <a:path w="20" h="24">
                  <a:moveTo>
                    <a:pt x="3" y="5"/>
                  </a:moveTo>
                  <a:lnTo>
                    <a:pt x="0" y="24"/>
                  </a:lnTo>
                  <a:lnTo>
                    <a:pt x="20" y="19"/>
                  </a:lnTo>
                  <a:lnTo>
                    <a:pt x="20" y="0"/>
                  </a:lnTo>
                  <a:lnTo>
                    <a:pt x="3" y="5"/>
                  </a:lnTo>
                  <a:close/>
                </a:path>
              </a:pathLst>
            </a:custGeom>
            <a:solidFill>
              <a:srgbClr val="FFFFFF"/>
            </a:solidFill>
            <a:ln w="1270">
              <a:solidFill>
                <a:srgbClr val="000000"/>
              </a:solidFill>
              <a:prstDash val="solid"/>
              <a:round/>
              <a:headEnd/>
              <a:tailEnd/>
            </a:ln>
          </p:spPr>
          <p:txBody>
            <a:bodyPr/>
            <a:lstStyle/>
            <a:p>
              <a:endParaRPr lang="en-US" dirty="0"/>
            </a:p>
          </p:txBody>
        </p:sp>
        <p:sp>
          <p:nvSpPr>
            <p:cNvPr id="137" name="Freeform 28"/>
            <p:cNvSpPr>
              <a:spLocks noChangeAspect="1"/>
            </p:cNvSpPr>
            <p:nvPr/>
          </p:nvSpPr>
          <p:spPr bwMode="auto">
            <a:xfrm>
              <a:off x="2638425" y="1808163"/>
              <a:ext cx="14287" cy="33337"/>
            </a:xfrm>
            <a:custGeom>
              <a:avLst/>
              <a:gdLst/>
              <a:ahLst/>
              <a:cxnLst>
                <a:cxn ang="0">
                  <a:pos x="22" y="36"/>
                </a:cxn>
                <a:cxn ang="0">
                  <a:pos x="5" y="0"/>
                </a:cxn>
                <a:cxn ang="0">
                  <a:pos x="0" y="0"/>
                </a:cxn>
              </a:cxnLst>
              <a:rect l="0" t="0" r="r" b="b"/>
              <a:pathLst>
                <a:path w="22" h="36">
                  <a:moveTo>
                    <a:pt x="22" y="36"/>
                  </a:moveTo>
                  <a:lnTo>
                    <a:pt x="5" y="0"/>
                  </a:lnTo>
                  <a:lnTo>
                    <a:pt x="0" y="0"/>
                  </a:lnTo>
                </a:path>
              </a:pathLst>
            </a:custGeom>
            <a:noFill/>
            <a:ln w="1270">
              <a:solidFill>
                <a:srgbClr val="000000"/>
              </a:solidFill>
              <a:prstDash val="solid"/>
              <a:round/>
              <a:headEnd/>
              <a:tailEnd/>
            </a:ln>
          </p:spPr>
          <p:txBody>
            <a:bodyPr/>
            <a:lstStyle/>
            <a:p>
              <a:endParaRPr lang="en-US" dirty="0"/>
            </a:p>
          </p:txBody>
        </p:sp>
        <p:sp>
          <p:nvSpPr>
            <p:cNvPr id="138" name="Freeform 29"/>
            <p:cNvSpPr>
              <a:spLocks noChangeAspect="1"/>
            </p:cNvSpPr>
            <p:nvPr/>
          </p:nvSpPr>
          <p:spPr bwMode="auto">
            <a:xfrm>
              <a:off x="2638425" y="1798638"/>
              <a:ext cx="31750" cy="23812"/>
            </a:xfrm>
            <a:custGeom>
              <a:avLst/>
              <a:gdLst/>
              <a:ahLst/>
              <a:cxnLst>
                <a:cxn ang="0">
                  <a:pos x="41" y="24"/>
                </a:cxn>
                <a:cxn ang="0">
                  <a:pos x="7" y="10"/>
                </a:cxn>
                <a:cxn ang="0">
                  <a:pos x="0" y="0"/>
                </a:cxn>
              </a:cxnLst>
              <a:rect l="0" t="0" r="r" b="b"/>
              <a:pathLst>
                <a:path w="41" h="24">
                  <a:moveTo>
                    <a:pt x="41" y="24"/>
                  </a:moveTo>
                  <a:lnTo>
                    <a:pt x="7" y="10"/>
                  </a:lnTo>
                  <a:lnTo>
                    <a:pt x="0" y="0"/>
                  </a:lnTo>
                </a:path>
              </a:pathLst>
            </a:custGeom>
            <a:noFill/>
            <a:ln w="1270">
              <a:solidFill>
                <a:srgbClr val="000000"/>
              </a:solidFill>
              <a:prstDash val="solid"/>
              <a:round/>
              <a:headEnd/>
              <a:tailEnd/>
            </a:ln>
          </p:spPr>
          <p:txBody>
            <a:bodyPr/>
            <a:lstStyle/>
            <a:p>
              <a:endParaRPr lang="en-US" dirty="0"/>
            </a:p>
          </p:txBody>
        </p:sp>
        <p:sp>
          <p:nvSpPr>
            <p:cNvPr id="139" name="Freeform 30"/>
            <p:cNvSpPr>
              <a:spLocks noChangeAspect="1"/>
            </p:cNvSpPr>
            <p:nvPr/>
          </p:nvSpPr>
          <p:spPr bwMode="auto">
            <a:xfrm>
              <a:off x="2633662" y="1798638"/>
              <a:ext cx="11113" cy="9525"/>
            </a:xfrm>
            <a:custGeom>
              <a:avLst/>
              <a:gdLst/>
              <a:ahLst/>
              <a:cxnLst>
                <a:cxn ang="0">
                  <a:pos x="5" y="10"/>
                </a:cxn>
                <a:cxn ang="0">
                  <a:pos x="0" y="10"/>
                </a:cxn>
                <a:cxn ang="0">
                  <a:pos x="0" y="5"/>
                </a:cxn>
                <a:cxn ang="0">
                  <a:pos x="0" y="0"/>
                </a:cxn>
                <a:cxn ang="0">
                  <a:pos x="5" y="0"/>
                </a:cxn>
                <a:cxn ang="0">
                  <a:pos x="7" y="0"/>
                </a:cxn>
                <a:cxn ang="0">
                  <a:pos x="10" y="5"/>
                </a:cxn>
              </a:cxnLst>
              <a:rect l="0" t="0" r="r" b="b"/>
              <a:pathLst>
                <a:path w="10" h="10">
                  <a:moveTo>
                    <a:pt x="5" y="10"/>
                  </a:moveTo>
                  <a:lnTo>
                    <a:pt x="0" y="10"/>
                  </a:lnTo>
                  <a:lnTo>
                    <a:pt x="0" y="5"/>
                  </a:lnTo>
                  <a:lnTo>
                    <a:pt x="0" y="0"/>
                  </a:lnTo>
                  <a:lnTo>
                    <a:pt x="5" y="0"/>
                  </a:lnTo>
                  <a:lnTo>
                    <a:pt x="7" y="0"/>
                  </a:lnTo>
                  <a:lnTo>
                    <a:pt x="10" y="5"/>
                  </a:lnTo>
                </a:path>
              </a:pathLst>
            </a:custGeom>
            <a:noFill/>
            <a:ln w="1270">
              <a:solidFill>
                <a:srgbClr val="000000"/>
              </a:solidFill>
              <a:prstDash val="solid"/>
              <a:round/>
              <a:headEnd/>
              <a:tailEnd/>
            </a:ln>
          </p:spPr>
          <p:txBody>
            <a:bodyPr/>
            <a:lstStyle/>
            <a:p>
              <a:endParaRPr lang="en-US" dirty="0"/>
            </a:p>
          </p:txBody>
        </p:sp>
        <p:sp>
          <p:nvSpPr>
            <p:cNvPr id="140" name="Line 31"/>
            <p:cNvSpPr>
              <a:spLocks noChangeAspect="1" noChangeShapeType="1"/>
            </p:cNvSpPr>
            <p:nvPr/>
          </p:nvSpPr>
          <p:spPr bwMode="auto">
            <a:xfrm flipV="1">
              <a:off x="2557462" y="1944688"/>
              <a:ext cx="1588" cy="52387"/>
            </a:xfrm>
            <a:prstGeom prst="line">
              <a:avLst/>
            </a:prstGeom>
            <a:noFill/>
            <a:ln w="1270">
              <a:solidFill>
                <a:srgbClr val="000000"/>
              </a:solidFill>
              <a:round/>
              <a:headEnd/>
              <a:tailEnd/>
            </a:ln>
          </p:spPr>
          <p:txBody>
            <a:bodyPr/>
            <a:lstStyle/>
            <a:p>
              <a:endParaRPr lang="en-US" dirty="0"/>
            </a:p>
          </p:txBody>
        </p:sp>
        <p:sp>
          <p:nvSpPr>
            <p:cNvPr id="141" name="Freeform 32"/>
            <p:cNvSpPr>
              <a:spLocks noChangeAspect="1"/>
            </p:cNvSpPr>
            <p:nvPr/>
          </p:nvSpPr>
          <p:spPr bwMode="auto">
            <a:xfrm>
              <a:off x="2589212" y="1779588"/>
              <a:ext cx="23813" cy="52387"/>
            </a:xfrm>
            <a:custGeom>
              <a:avLst/>
              <a:gdLst/>
              <a:ahLst/>
              <a:cxnLst>
                <a:cxn ang="0">
                  <a:pos x="29" y="9"/>
                </a:cxn>
                <a:cxn ang="0">
                  <a:pos x="3" y="0"/>
                </a:cxn>
                <a:cxn ang="0">
                  <a:pos x="0" y="36"/>
                </a:cxn>
                <a:cxn ang="0">
                  <a:pos x="3" y="57"/>
                </a:cxn>
                <a:cxn ang="0">
                  <a:pos x="5" y="55"/>
                </a:cxn>
              </a:cxnLst>
              <a:rect l="0" t="0" r="r" b="b"/>
              <a:pathLst>
                <a:path w="29" h="57">
                  <a:moveTo>
                    <a:pt x="29" y="9"/>
                  </a:moveTo>
                  <a:lnTo>
                    <a:pt x="3" y="0"/>
                  </a:lnTo>
                  <a:lnTo>
                    <a:pt x="0" y="36"/>
                  </a:lnTo>
                  <a:lnTo>
                    <a:pt x="3" y="57"/>
                  </a:lnTo>
                  <a:lnTo>
                    <a:pt x="5" y="55"/>
                  </a:lnTo>
                </a:path>
              </a:pathLst>
            </a:custGeom>
            <a:noFill/>
            <a:ln w="1270">
              <a:solidFill>
                <a:srgbClr val="000000"/>
              </a:solidFill>
              <a:prstDash val="solid"/>
              <a:round/>
              <a:headEnd/>
              <a:tailEnd/>
            </a:ln>
          </p:spPr>
          <p:txBody>
            <a:bodyPr/>
            <a:lstStyle/>
            <a:p>
              <a:endParaRPr lang="en-US" dirty="0"/>
            </a:p>
          </p:txBody>
        </p:sp>
        <p:sp>
          <p:nvSpPr>
            <p:cNvPr id="142" name="Freeform 33"/>
            <p:cNvSpPr>
              <a:spLocks noChangeAspect="1"/>
            </p:cNvSpPr>
            <p:nvPr/>
          </p:nvSpPr>
          <p:spPr bwMode="auto">
            <a:xfrm>
              <a:off x="2511425" y="1871663"/>
              <a:ext cx="41275" cy="23812"/>
            </a:xfrm>
            <a:custGeom>
              <a:avLst/>
              <a:gdLst/>
              <a:ahLst/>
              <a:cxnLst>
                <a:cxn ang="0">
                  <a:pos x="7" y="27"/>
                </a:cxn>
                <a:cxn ang="0">
                  <a:pos x="55" y="0"/>
                </a:cxn>
                <a:cxn ang="0">
                  <a:pos x="0" y="20"/>
                </a:cxn>
              </a:cxnLst>
              <a:rect l="0" t="0" r="r" b="b"/>
              <a:pathLst>
                <a:path w="55" h="27">
                  <a:moveTo>
                    <a:pt x="7" y="27"/>
                  </a:moveTo>
                  <a:lnTo>
                    <a:pt x="55" y="0"/>
                  </a:lnTo>
                  <a:lnTo>
                    <a:pt x="0" y="20"/>
                  </a:lnTo>
                </a:path>
              </a:pathLst>
            </a:custGeom>
            <a:noFill/>
            <a:ln w="1270">
              <a:solidFill>
                <a:srgbClr val="000000"/>
              </a:solidFill>
              <a:prstDash val="solid"/>
              <a:round/>
              <a:headEnd/>
              <a:tailEnd/>
            </a:ln>
          </p:spPr>
          <p:txBody>
            <a:bodyPr/>
            <a:lstStyle/>
            <a:p>
              <a:endParaRPr lang="en-US" dirty="0"/>
            </a:p>
          </p:txBody>
        </p:sp>
        <p:sp>
          <p:nvSpPr>
            <p:cNvPr id="143" name="Freeform 34"/>
            <p:cNvSpPr>
              <a:spLocks noChangeAspect="1"/>
            </p:cNvSpPr>
            <p:nvPr/>
          </p:nvSpPr>
          <p:spPr bwMode="auto">
            <a:xfrm>
              <a:off x="2543175" y="1871663"/>
              <a:ext cx="31750" cy="57150"/>
            </a:xfrm>
            <a:custGeom>
              <a:avLst/>
              <a:gdLst/>
              <a:ahLst/>
              <a:cxnLst>
                <a:cxn ang="0">
                  <a:pos x="14" y="0"/>
                </a:cxn>
                <a:cxn ang="0">
                  <a:pos x="41" y="36"/>
                </a:cxn>
                <a:cxn ang="0">
                  <a:pos x="0" y="63"/>
                </a:cxn>
              </a:cxnLst>
              <a:rect l="0" t="0" r="r" b="b"/>
              <a:pathLst>
                <a:path w="41" h="63">
                  <a:moveTo>
                    <a:pt x="14" y="0"/>
                  </a:moveTo>
                  <a:lnTo>
                    <a:pt x="41" y="36"/>
                  </a:lnTo>
                  <a:lnTo>
                    <a:pt x="0" y="63"/>
                  </a:lnTo>
                </a:path>
              </a:pathLst>
            </a:custGeom>
            <a:noFill/>
            <a:ln w="1270">
              <a:solidFill>
                <a:srgbClr val="000000"/>
              </a:solidFill>
              <a:prstDash val="solid"/>
              <a:round/>
              <a:headEnd/>
              <a:tailEnd/>
            </a:ln>
          </p:spPr>
          <p:txBody>
            <a:bodyPr/>
            <a:lstStyle/>
            <a:p>
              <a:endParaRPr lang="en-US" dirty="0"/>
            </a:p>
          </p:txBody>
        </p:sp>
        <p:sp>
          <p:nvSpPr>
            <p:cNvPr id="144" name="Line 35"/>
            <p:cNvSpPr>
              <a:spLocks noChangeAspect="1" noChangeShapeType="1"/>
            </p:cNvSpPr>
            <p:nvPr/>
          </p:nvSpPr>
          <p:spPr bwMode="auto">
            <a:xfrm flipV="1">
              <a:off x="2544762" y="1943100"/>
              <a:ext cx="4763" cy="50800"/>
            </a:xfrm>
            <a:prstGeom prst="line">
              <a:avLst/>
            </a:prstGeom>
            <a:noFill/>
            <a:ln w="1270">
              <a:solidFill>
                <a:srgbClr val="000000"/>
              </a:solidFill>
              <a:round/>
              <a:headEnd/>
              <a:tailEnd/>
            </a:ln>
          </p:spPr>
          <p:txBody>
            <a:bodyPr/>
            <a:lstStyle/>
            <a:p>
              <a:endParaRPr lang="en-US" dirty="0"/>
            </a:p>
          </p:txBody>
        </p:sp>
        <p:sp>
          <p:nvSpPr>
            <p:cNvPr id="145" name="Freeform 36"/>
            <p:cNvSpPr>
              <a:spLocks noChangeAspect="1"/>
            </p:cNvSpPr>
            <p:nvPr/>
          </p:nvSpPr>
          <p:spPr bwMode="auto">
            <a:xfrm>
              <a:off x="2416175" y="1879600"/>
              <a:ext cx="158750" cy="136525"/>
            </a:xfrm>
            <a:custGeom>
              <a:avLst/>
              <a:gdLst/>
              <a:ahLst/>
              <a:cxnLst>
                <a:cxn ang="0">
                  <a:pos x="130" y="10"/>
                </a:cxn>
                <a:cxn ang="0">
                  <a:pos x="166" y="31"/>
                </a:cxn>
                <a:cxn ang="0">
                  <a:pos x="192" y="60"/>
                </a:cxn>
                <a:cxn ang="0">
                  <a:pos x="207" y="86"/>
                </a:cxn>
                <a:cxn ang="0">
                  <a:pos x="207" y="115"/>
                </a:cxn>
                <a:cxn ang="0">
                  <a:pos x="188" y="134"/>
                </a:cxn>
                <a:cxn ang="0">
                  <a:pos x="159" y="149"/>
                </a:cxn>
                <a:cxn ang="0">
                  <a:pos x="118" y="149"/>
                </a:cxn>
                <a:cxn ang="0">
                  <a:pos x="77" y="137"/>
                </a:cxn>
                <a:cxn ang="0">
                  <a:pos x="41" y="115"/>
                </a:cxn>
                <a:cxn ang="0">
                  <a:pos x="15" y="89"/>
                </a:cxn>
                <a:cxn ang="0">
                  <a:pos x="0" y="60"/>
                </a:cxn>
                <a:cxn ang="0">
                  <a:pos x="3" y="31"/>
                </a:cxn>
                <a:cxn ang="0">
                  <a:pos x="20" y="10"/>
                </a:cxn>
                <a:cxn ang="0">
                  <a:pos x="51" y="0"/>
                </a:cxn>
                <a:cxn ang="0">
                  <a:pos x="87" y="0"/>
                </a:cxn>
                <a:cxn ang="0">
                  <a:pos x="130" y="10"/>
                </a:cxn>
              </a:cxnLst>
              <a:rect l="0" t="0" r="r" b="b"/>
              <a:pathLst>
                <a:path w="207" h="149">
                  <a:moveTo>
                    <a:pt x="130" y="10"/>
                  </a:moveTo>
                  <a:lnTo>
                    <a:pt x="166" y="31"/>
                  </a:lnTo>
                  <a:lnTo>
                    <a:pt x="192" y="60"/>
                  </a:lnTo>
                  <a:lnTo>
                    <a:pt x="207" y="86"/>
                  </a:lnTo>
                  <a:lnTo>
                    <a:pt x="207" y="115"/>
                  </a:lnTo>
                  <a:lnTo>
                    <a:pt x="188" y="134"/>
                  </a:lnTo>
                  <a:lnTo>
                    <a:pt x="159" y="149"/>
                  </a:lnTo>
                  <a:lnTo>
                    <a:pt x="118" y="149"/>
                  </a:lnTo>
                  <a:lnTo>
                    <a:pt x="77" y="137"/>
                  </a:lnTo>
                  <a:lnTo>
                    <a:pt x="41" y="115"/>
                  </a:lnTo>
                  <a:lnTo>
                    <a:pt x="15" y="89"/>
                  </a:lnTo>
                  <a:lnTo>
                    <a:pt x="0" y="60"/>
                  </a:lnTo>
                  <a:lnTo>
                    <a:pt x="3" y="31"/>
                  </a:lnTo>
                  <a:lnTo>
                    <a:pt x="20" y="10"/>
                  </a:lnTo>
                  <a:lnTo>
                    <a:pt x="51" y="0"/>
                  </a:lnTo>
                  <a:lnTo>
                    <a:pt x="87" y="0"/>
                  </a:lnTo>
                  <a:lnTo>
                    <a:pt x="130" y="10"/>
                  </a:lnTo>
                  <a:close/>
                </a:path>
              </a:pathLst>
            </a:custGeom>
            <a:solidFill>
              <a:srgbClr val="FFFFFF"/>
            </a:solidFill>
            <a:ln w="1270">
              <a:solidFill>
                <a:srgbClr val="000000"/>
              </a:solidFill>
              <a:prstDash val="solid"/>
              <a:round/>
              <a:headEnd/>
              <a:tailEnd/>
            </a:ln>
          </p:spPr>
          <p:txBody>
            <a:bodyPr/>
            <a:lstStyle/>
            <a:p>
              <a:endParaRPr lang="en-US" dirty="0"/>
            </a:p>
          </p:txBody>
        </p:sp>
        <p:sp>
          <p:nvSpPr>
            <p:cNvPr id="146" name="Freeform 37"/>
            <p:cNvSpPr>
              <a:spLocks noChangeAspect="1"/>
            </p:cNvSpPr>
            <p:nvPr/>
          </p:nvSpPr>
          <p:spPr bwMode="auto">
            <a:xfrm>
              <a:off x="2473325" y="1963738"/>
              <a:ext cx="28575" cy="23812"/>
            </a:xfrm>
            <a:custGeom>
              <a:avLst/>
              <a:gdLst/>
              <a:ahLst/>
              <a:cxnLst>
                <a:cxn ang="0">
                  <a:pos x="27" y="0"/>
                </a:cxn>
                <a:cxn ang="0">
                  <a:pos x="41" y="19"/>
                </a:cxn>
                <a:cxn ang="0">
                  <a:pos x="15" y="27"/>
                </a:cxn>
                <a:cxn ang="0">
                  <a:pos x="0" y="5"/>
                </a:cxn>
                <a:cxn ang="0">
                  <a:pos x="27" y="0"/>
                </a:cxn>
              </a:cxnLst>
              <a:rect l="0" t="0" r="r" b="b"/>
              <a:pathLst>
                <a:path w="41" h="27">
                  <a:moveTo>
                    <a:pt x="27" y="0"/>
                  </a:moveTo>
                  <a:lnTo>
                    <a:pt x="41" y="19"/>
                  </a:lnTo>
                  <a:lnTo>
                    <a:pt x="15" y="27"/>
                  </a:lnTo>
                  <a:lnTo>
                    <a:pt x="0" y="5"/>
                  </a:lnTo>
                  <a:lnTo>
                    <a:pt x="27" y="0"/>
                  </a:lnTo>
                  <a:close/>
                </a:path>
              </a:pathLst>
            </a:custGeom>
            <a:solidFill>
              <a:srgbClr val="FFFFFF"/>
            </a:solidFill>
            <a:ln w="1270">
              <a:solidFill>
                <a:srgbClr val="000000"/>
              </a:solidFill>
              <a:prstDash val="solid"/>
              <a:round/>
              <a:headEnd/>
              <a:tailEnd/>
            </a:ln>
          </p:spPr>
          <p:txBody>
            <a:bodyPr/>
            <a:lstStyle/>
            <a:p>
              <a:endParaRPr lang="en-US" dirty="0"/>
            </a:p>
          </p:txBody>
        </p:sp>
        <p:sp>
          <p:nvSpPr>
            <p:cNvPr id="147" name="Freeform 38"/>
            <p:cNvSpPr>
              <a:spLocks noChangeAspect="1"/>
            </p:cNvSpPr>
            <p:nvPr/>
          </p:nvSpPr>
          <p:spPr bwMode="auto">
            <a:xfrm>
              <a:off x="2501900" y="1928813"/>
              <a:ext cx="3175" cy="50800"/>
            </a:xfrm>
            <a:custGeom>
              <a:avLst/>
              <a:gdLst/>
              <a:ahLst/>
              <a:cxnLst>
                <a:cxn ang="0">
                  <a:pos x="0" y="57"/>
                </a:cxn>
                <a:cxn ang="0">
                  <a:pos x="0" y="7"/>
                </a:cxn>
                <a:cxn ang="0">
                  <a:pos x="3" y="0"/>
                </a:cxn>
              </a:cxnLst>
              <a:rect l="0" t="0" r="r" b="b"/>
              <a:pathLst>
                <a:path w="3" h="57">
                  <a:moveTo>
                    <a:pt x="0" y="57"/>
                  </a:moveTo>
                  <a:lnTo>
                    <a:pt x="0" y="7"/>
                  </a:lnTo>
                  <a:lnTo>
                    <a:pt x="3" y="0"/>
                  </a:lnTo>
                </a:path>
              </a:pathLst>
            </a:custGeom>
            <a:noFill/>
            <a:ln w="1270">
              <a:solidFill>
                <a:srgbClr val="000000"/>
              </a:solidFill>
              <a:prstDash val="solid"/>
              <a:round/>
              <a:headEnd/>
              <a:tailEnd/>
            </a:ln>
          </p:spPr>
          <p:txBody>
            <a:bodyPr/>
            <a:lstStyle/>
            <a:p>
              <a:endParaRPr lang="en-US" dirty="0"/>
            </a:p>
          </p:txBody>
        </p:sp>
        <p:sp>
          <p:nvSpPr>
            <p:cNvPr id="148" name="Freeform 39"/>
            <p:cNvSpPr>
              <a:spLocks noChangeAspect="1"/>
            </p:cNvSpPr>
            <p:nvPr/>
          </p:nvSpPr>
          <p:spPr bwMode="auto">
            <a:xfrm>
              <a:off x="2473325" y="1928813"/>
              <a:ext cx="28575" cy="36512"/>
            </a:xfrm>
            <a:custGeom>
              <a:avLst/>
              <a:gdLst/>
              <a:ahLst/>
              <a:cxnLst>
                <a:cxn ang="0">
                  <a:pos x="0" y="43"/>
                </a:cxn>
                <a:cxn ang="0">
                  <a:pos x="36" y="7"/>
                </a:cxn>
                <a:cxn ang="0">
                  <a:pos x="41" y="0"/>
                </a:cxn>
              </a:cxnLst>
              <a:rect l="0" t="0" r="r" b="b"/>
              <a:pathLst>
                <a:path w="41" h="43">
                  <a:moveTo>
                    <a:pt x="0" y="43"/>
                  </a:moveTo>
                  <a:lnTo>
                    <a:pt x="36" y="7"/>
                  </a:lnTo>
                  <a:lnTo>
                    <a:pt x="41" y="0"/>
                  </a:lnTo>
                </a:path>
              </a:pathLst>
            </a:custGeom>
            <a:noFill/>
            <a:ln w="1270">
              <a:solidFill>
                <a:srgbClr val="000000"/>
              </a:solidFill>
              <a:prstDash val="solid"/>
              <a:round/>
              <a:headEnd/>
              <a:tailEnd/>
            </a:ln>
          </p:spPr>
          <p:txBody>
            <a:bodyPr/>
            <a:lstStyle/>
            <a:p>
              <a:endParaRPr lang="en-US" dirty="0"/>
            </a:p>
          </p:txBody>
        </p:sp>
        <p:sp>
          <p:nvSpPr>
            <p:cNvPr id="149" name="Freeform 40"/>
            <p:cNvSpPr>
              <a:spLocks noChangeAspect="1"/>
            </p:cNvSpPr>
            <p:nvPr/>
          </p:nvSpPr>
          <p:spPr bwMode="auto">
            <a:xfrm>
              <a:off x="2498725" y="1924050"/>
              <a:ext cx="6350" cy="9525"/>
            </a:xfrm>
            <a:custGeom>
              <a:avLst/>
              <a:gdLst/>
              <a:ahLst/>
              <a:cxnLst>
                <a:cxn ang="0">
                  <a:pos x="8" y="10"/>
                </a:cxn>
                <a:cxn ang="0">
                  <a:pos x="10" y="10"/>
                </a:cxn>
                <a:cxn ang="0">
                  <a:pos x="10" y="5"/>
                </a:cxn>
                <a:cxn ang="0">
                  <a:pos x="8" y="0"/>
                </a:cxn>
                <a:cxn ang="0">
                  <a:pos x="3" y="0"/>
                </a:cxn>
                <a:cxn ang="0">
                  <a:pos x="0" y="5"/>
                </a:cxn>
                <a:cxn ang="0">
                  <a:pos x="0" y="7"/>
                </a:cxn>
              </a:cxnLst>
              <a:rect l="0" t="0" r="r" b="b"/>
              <a:pathLst>
                <a:path w="10" h="10">
                  <a:moveTo>
                    <a:pt x="8" y="10"/>
                  </a:moveTo>
                  <a:lnTo>
                    <a:pt x="10" y="10"/>
                  </a:lnTo>
                  <a:lnTo>
                    <a:pt x="10" y="5"/>
                  </a:lnTo>
                  <a:lnTo>
                    <a:pt x="8" y="0"/>
                  </a:lnTo>
                  <a:lnTo>
                    <a:pt x="3" y="0"/>
                  </a:lnTo>
                  <a:lnTo>
                    <a:pt x="0" y="5"/>
                  </a:lnTo>
                  <a:lnTo>
                    <a:pt x="0" y="7"/>
                  </a:lnTo>
                </a:path>
              </a:pathLst>
            </a:custGeom>
            <a:noFill/>
            <a:ln w="1270">
              <a:solidFill>
                <a:srgbClr val="000000"/>
              </a:solidFill>
              <a:prstDash val="solid"/>
              <a:round/>
              <a:headEnd/>
              <a:tailEnd/>
            </a:ln>
          </p:spPr>
          <p:txBody>
            <a:bodyPr/>
            <a:lstStyle/>
            <a:p>
              <a:endParaRPr lang="en-US" dirty="0"/>
            </a:p>
          </p:txBody>
        </p:sp>
        <p:sp>
          <p:nvSpPr>
            <p:cNvPr id="150" name="Line 41"/>
            <p:cNvSpPr>
              <a:spLocks noChangeAspect="1" noChangeShapeType="1"/>
            </p:cNvSpPr>
            <p:nvPr/>
          </p:nvSpPr>
          <p:spPr bwMode="auto">
            <a:xfrm>
              <a:off x="2417762" y="1882775"/>
              <a:ext cx="11113" cy="14288"/>
            </a:xfrm>
            <a:prstGeom prst="line">
              <a:avLst/>
            </a:prstGeom>
            <a:noFill/>
            <a:ln w="1270">
              <a:solidFill>
                <a:srgbClr val="000000"/>
              </a:solidFill>
              <a:round/>
              <a:headEnd/>
              <a:tailEnd/>
            </a:ln>
          </p:spPr>
          <p:txBody>
            <a:bodyPr/>
            <a:lstStyle/>
            <a:p>
              <a:endParaRPr lang="en-US" dirty="0"/>
            </a:p>
          </p:txBody>
        </p:sp>
        <p:sp>
          <p:nvSpPr>
            <p:cNvPr id="151" name="Rectangle 109"/>
            <p:cNvSpPr>
              <a:spLocks noChangeAspect="1" noChangeArrowheads="1"/>
            </p:cNvSpPr>
            <p:nvPr/>
          </p:nvSpPr>
          <p:spPr bwMode="auto">
            <a:xfrm>
              <a:off x="2525712" y="1370013"/>
              <a:ext cx="133350" cy="152400"/>
            </a:xfrm>
            <a:prstGeom prst="rect">
              <a:avLst/>
            </a:prstGeom>
            <a:noFill/>
            <a:ln w="9525">
              <a:noFill/>
              <a:miter lim="800000"/>
              <a:headEnd/>
              <a:tailEnd/>
            </a:ln>
          </p:spPr>
          <p:txBody>
            <a:bodyPr/>
            <a:lstStyle/>
            <a:p>
              <a:endParaRPr lang="en-US" dirty="0"/>
            </a:p>
          </p:txBody>
        </p:sp>
        <p:sp>
          <p:nvSpPr>
            <p:cNvPr id="152" name="Rectangle 110"/>
            <p:cNvSpPr>
              <a:spLocks noChangeAspect="1" noChangeArrowheads="1"/>
            </p:cNvSpPr>
            <p:nvPr/>
          </p:nvSpPr>
          <p:spPr bwMode="auto">
            <a:xfrm>
              <a:off x="2811462" y="1514475"/>
              <a:ext cx="112713" cy="200025"/>
            </a:xfrm>
            <a:prstGeom prst="rect">
              <a:avLst/>
            </a:prstGeom>
            <a:noFill/>
            <a:ln w="9525">
              <a:noFill/>
              <a:miter lim="800000"/>
              <a:headEnd/>
              <a:tailEnd/>
            </a:ln>
          </p:spPr>
          <p:txBody>
            <a:bodyPr/>
            <a:lstStyle/>
            <a:p>
              <a:endParaRPr lang="en-US" dirty="0"/>
            </a:p>
          </p:txBody>
        </p:sp>
      </p:grpSp>
      <p:sp>
        <p:nvSpPr>
          <p:cNvPr id="154" name="Line 20"/>
          <p:cNvSpPr>
            <a:spLocks noChangeShapeType="1"/>
          </p:cNvSpPr>
          <p:nvPr/>
        </p:nvSpPr>
        <p:spPr bwMode="auto">
          <a:xfrm flipH="1" flipV="1">
            <a:off x="4191000" y="3076575"/>
            <a:ext cx="2667000" cy="1581150"/>
          </a:xfrm>
          <a:prstGeom prst="line">
            <a:avLst/>
          </a:prstGeom>
          <a:noFill/>
          <a:ln w="38100">
            <a:solidFill>
              <a:srgbClr val="0000FF"/>
            </a:solidFill>
            <a:round/>
            <a:headEnd/>
            <a:tailEnd type="triangle" w="med" len="med"/>
          </a:ln>
          <a:effectLst/>
        </p:spPr>
        <p:txBody>
          <a:bodyPr/>
          <a:lstStyle/>
          <a:p>
            <a:endParaRPr lang="en-US" dirty="0"/>
          </a:p>
        </p:txBody>
      </p:sp>
      <p:sp>
        <p:nvSpPr>
          <p:cNvPr id="155" name="Line 21"/>
          <p:cNvSpPr>
            <a:spLocks noChangeShapeType="1"/>
          </p:cNvSpPr>
          <p:nvPr/>
        </p:nvSpPr>
        <p:spPr bwMode="auto">
          <a:xfrm flipH="1" flipV="1">
            <a:off x="2819400" y="3000375"/>
            <a:ext cx="4019550" cy="1628774"/>
          </a:xfrm>
          <a:prstGeom prst="line">
            <a:avLst/>
          </a:prstGeom>
          <a:noFill/>
          <a:ln w="6350">
            <a:solidFill>
              <a:srgbClr val="0000FF"/>
            </a:solidFill>
            <a:prstDash val="dash"/>
            <a:round/>
            <a:headEnd/>
            <a:tailEnd type="triangle" w="med" len="med"/>
          </a:ln>
          <a:effectLst/>
        </p:spPr>
        <p:txBody>
          <a:bodyPr/>
          <a:lstStyle/>
          <a:p>
            <a:endParaRPr lang="en-US" dirty="0"/>
          </a:p>
        </p:txBody>
      </p:sp>
      <p:sp>
        <p:nvSpPr>
          <p:cNvPr id="156" name="Text Box 12"/>
          <p:cNvSpPr txBox="1">
            <a:spLocks noChangeArrowheads="1"/>
          </p:cNvSpPr>
          <p:nvPr/>
        </p:nvSpPr>
        <p:spPr bwMode="auto">
          <a:xfrm>
            <a:off x="5572125" y="3073400"/>
            <a:ext cx="3419475" cy="338554"/>
          </a:xfrm>
          <a:prstGeom prst="rect">
            <a:avLst/>
          </a:prstGeom>
          <a:noFill/>
          <a:ln w="9525">
            <a:noFill/>
            <a:miter lim="800000"/>
            <a:headEnd/>
            <a:tailEnd/>
          </a:ln>
          <a:effectLst/>
        </p:spPr>
        <p:txBody>
          <a:bodyPr wrap="square">
            <a:spAutoFit/>
          </a:bodyPr>
          <a:lstStyle/>
          <a:p>
            <a:r>
              <a:rPr lang="en-US" sz="1600" dirty="0" smtClean="0">
                <a:solidFill>
                  <a:srgbClr val="FF0000"/>
                </a:solidFill>
              </a:rPr>
              <a:t>Solid lines:  Majority of signal </a:t>
            </a:r>
            <a:r>
              <a:rPr lang="en-US" sz="1600" dirty="0" smtClean="0">
                <a:solidFill>
                  <a:srgbClr val="FF0000"/>
                </a:solidFill>
              </a:rPr>
              <a:t>energy</a:t>
            </a:r>
            <a:endParaRPr lang="en-US" sz="1600" dirty="0" smtClean="0">
              <a:solidFill>
                <a:srgbClr val="FF0000"/>
              </a:solidFill>
            </a:endParaRPr>
          </a:p>
        </p:txBody>
      </p:sp>
      <p:sp>
        <p:nvSpPr>
          <p:cNvPr id="157" name="Freeform 156"/>
          <p:cNvSpPr/>
          <p:nvPr/>
        </p:nvSpPr>
        <p:spPr>
          <a:xfrm>
            <a:off x="4953000" y="3060363"/>
            <a:ext cx="685800" cy="397212"/>
          </a:xfrm>
          <a:custGeom>
            <a:avLst/>
            <a:gdLst>
              <a:gd name="connsiteX0" fmla="*/ 561975 w 561975"/>
              <a:gd name="connsiteY0" fmla="*/ 57150 h 114300"/>
              <a:gd name="connsiteX1" fmla="*/ 152400 w 561975"/>
              <a:gd name="connsiteY1" fmla="*/ 9525 h 114300"/>
              <a:gd name="connsiteX2" fmla="*/ 0 w 561975"/>
              <a:gd name="connsiteY2" fmla="*/ 114300 h 114300"/>
            </a:gdLst>
            <a:ahLst/>
            <a:cxnLst>
              <a:cxn ang="0">
                <a:pos x="connsiteX0" y="connsiteY0"/>
              </a:cxn>
              <a:cxn ang="0">
                <a:pos x="connsiteX1" y="connsiteY1"/>
              </a:cxn>
              <a:cxn ang="0">
                <a:pos x="connsiteX2" y="connsiteY2"/>
              </a:cxn>
            </a:cxnLst>
            <a:rect l="l" t="t" r="r" b="b"/>
            <a:pathLst>
              <a:path w="561975" h="114300">
                <a:moveTo>
                  <a:pt x="561975" y="57150"/>
                </a:moveTo>
                <a:cubicBezTo>
                  <a:pt x="404018" y="28575"/>
                  <a:pt x="246062" y="0"/>
                  <a:pt x="152400" y="9525"/>
                </a:cubicBezTo>
                <a:cubicBezTo>
                  <a:pt x="58738" y="19050"/>
                  <a:pt x="29369" y="66675"/>
                  <a:pt x="0" y="11430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8" name="Freeform 157"/>
          <p:cNvSpPr/>
          <p:nvPr/>
        </p:nvSpPr>
        <p:spPr>
          <a:xfrm>
            <a:off x="4953000" y="3441363"/>
            <a:ext cx="685800" cy="397212"/>
          </a:xfrm>
          <a:custGeom>
            <a:avLst/>
            <a:gdLst>
              <a:gd name="connsiteX0" fmla="*/ 457200 w 457200"/>
              <a:gd name="connsiteY0" fmla="*/ 23812 h 338137"/>
              <a:gd name="connsiteX1" fmla="*/ 238125 w 457200"/>
              <a:gd name="connsiteY1" fmla="*/ 52387 h 338137"/>
              <a:gd name="connsiteX2" fmla="*/ 0 w 457200"/>
              <a:gd name="connsiteY2" fmla="*/ 338137 h 338137"/>
            </a:gdLst>
            <a:ahLst/>
            <a:cxnLst>
              <a:cxn ang="0">
                <a:pos x="connsiteX0" y="connsiteY0"/>
              </a:cxn>
              <a:cxn ang="0">
                <a:pos x="connsiteX1" y="connsiteY1"/>
              </a:cxn>
              <a:cxn ang="0">
                <a:pos x="connsiteX2" y="connsiteY2"/>
              </a:cxn>
            </a:cxnLst>
            <a:rect l="l" t="t" r="r" b="b"/>
            <a:pathLst>
              <a:path w="457200" h="338137">
                <a:moveTo>
                  <a:pt x="457200" y="23812"/>
                </a:moveTo>
                <a:cubicBezTo>
                  <a:pt x="385762" y="11906"/>
                  <a:pt x="314325" y="0"/>
                  <a:pt x="238125" y="52387"/>
                </a:cubicBezTo>
                <a:cubicBezTo>
                  <a:pt x="161925" y="104774"/>
                  <a:pt x="80962" y="221455"/>
                  <a:pt x="0" y="338137"/>
                </a:cubicBezTo>
              </a:path>
            </a:pathLst>
          </a:cu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9" name="Picture 9"/>
          <p:cNvPicPr>
            <a:picLocks noChangeAspect="1" noChangeArrowheads="1"/>
          </p:cNvPicPr>
          <p:nvPr/>
        </p:nvPicPr>
        <p:blipFill>
          <a:blip r:embed="rId2" cstate="print"/>
          <a:srcRect l="32055"/>
          <a:stretch>
            <a:fillRect/>
          </a:stretch>
        </p:blipFill>
        <p:spPr bwMode="auto">
          <a:xfrm>
            <a:off x="1828800" y="4686300"/>
            <a:ext cx="787400" cy="682625"/>
          </a:xfrm>
          <a:prstGeom prst="rect">
            <a:avLst/>
          </a:prstGeom>
          <a:noFill/>
          <a:ln w="9525">
            <a:noFill/>
            <a:miter lim="800000"/>
            <a:headEnd/>
            <a:tailEnd/>
          </a:ln>
          <a:effectLst/>
        </p:spPr>
      </p:pic>
      <p:sp>
        <p:nvSpPr>
          <p:cNvPr id="160" name="Text Box 14"/>
          <p:cNvSpPr txBox="1">
            <a:spLocks noChangeArrowheads="1"/>
          </p:cNvSpPr>
          <p:nvPr/>
        </p:nvSpPr>
        <p:spPr bwMode="auto">
          <a:xfrm>
            <a:off x="2995972" y="2362200"/>
            <a:ext cx="686470" cy="461665"/>
          </a:xfrm>
          <a:prstGeom prst="rect">
            <a:avLst/>
          </a:prstGeom>
          <a:noFill/>
          <a:ln w="9525">
            <a:noFill/>
            <a:miter lim="800000"/>
            <a:headEnd/>
            <a:tailEnd/>
          </a:ln>
          <a:effectLst/>
        </p:spPr>
        <p:txBody>
          <a:bodyPr wrap="none">
            <a:spAutoFit/>
          </a:bodyPr>
          <a:lstStyle/>
          <a:p>
            <a:pPr algn="r"/>
            <a:r>
              <a:rPr lang="en-US" sz="1200" dirty="0" smtClean="0"/>
              <a:t>Primary</a:t>
            </a:r>
          </a:p>
          <a:p>
            <a:pPr algn="r"/>
            <a:r>
              <a:rPr lang="en-US" sz="1200" dirty="0" smtClean="0"/>
              <a:t>Satellite</a:t>
            </a:r>
            <a:endParaRPr lang="en-US" sz="1200" dirty="0"/>
          </a:p>
        </p:txBody>
      </p:sp>
      <p:sp>
        <p:nvSpPr>
          <p:cNvPr id="161" name="Text Box 14"/>
          <p:cNvSpPr txBox="1">
            <a:spLocks noChangeArrowheads="1"/>
          </p:cNvSpPr>
          <p:nvPr/>
        </p:nvSpPr>
        <p:spPr bwMode="auto">
          <a:xfrm>
            <a:off x="1301466" y="2543175"/>
            <a:ext cx="834972" cy="461665"/>
          </a:xfrm>
          <a:prstGeom prst="rect">
            <a:avLst/>
          </a:prstGeom>
          <a:noFill/>
          <a:ln w="9525">
            <a:noFill/>
            <a:miter lim="800000"/>
            <a:headEnd/>
            <a:tailEnd/>
          </a:ln>
          <a:effectLst/>
        </p:spPr>
        <p:txBody>
          <a:bodyPr wrap="none">
            <a:spAutoFit/>
          </a:bodyPr>
          <a:lstStyle/>
          <a:p>
            <a:pPr algn="r"/>
            <a:r>
              <a:rPr lang="en-US" sz="1200" dirty="0" smtClean="0"/>
              <a:t>Secondary</a:t>
            </a:r>
          </a:p>
          <a:p>
            <a:pPr algn="r"/>
            <a:r>
              <a:rPr lang="en-US" sz="1200" dirty="0" smtClean="0"/>
              <a:t>Satellite</a:t>
            </a:r>
            <a:endParaRPr lang="en-US" sz="1200" dirty="0"/>
          </a:p>
        </p:txBody>
      </p:sp>
      <p:sp>
        <p:nvSpPr>
          <p:cNvPr id="162" name="Text Box 15"/>
          <p:cNvSpPr txBox="1">
            <a:spLocks noChangeArrowheads="1"/>
          </p:cNvSpPr>
          <p:nvPr/>
        </p:nvSpPr>
        <p:spPr bwMode="auto">
          <a:xfrm>
            <a:off x="6973257" y="5446673"/>
            <a:ext cx="961674" cy="461665"/>
          </a:xfrm>
          <a:prstGeom prst="rect">
            <a:avLst/>
          </a:prstGeom>
          <a:noFill/>
          <a:ln w="9525">
            <a:noFill/>
            <a:miter lim="800000"/>
            <a:headEnd/>
            <a:tailEnd/>
          </a:ln>
          <a:effectLst/>
        </p:spPr>
        <p:txBody>
          <a:bodyPr wrap="none">
            <a:spAutoFit/>
          </a:bodyPr>
          <a:lstStyle/>
          <a:p>
            <a:r>
              <a:rPr lang="en-US" sz="1200" dirty="0" smtClean="0">
                <a:solidFill>
                  <a:srgbClr val="0000FF"/>
                </a:solidFill>
              </a:rPr>
              <a:t>Interference</a:t>
            </a:r>
          </a:p>
          <a:p>
            <a:r>
              <a:rPr lang="en-US" sz="1200" dirty="0" smtClean="0">
                <a:solidFill>
                  <a:srgbClr val="0000FF"/>
                </a:solidFill>
              </a:rPr>
              <a:t>Source</a:t>
            </a:r>
            <a:endParaRPr lang="en-US" sz="1200" dirty="0">
              <a:solidFill>
                <a:srgbClr val="0000FF"/>
              </a:solidFill>
            </a:endParaRPr>
          </a:p>
        </p:txBody>
      </p:sp>
      <p:pic>
        <p:nvPicPr>
          <p:cNvPr id="4098" name="Picture 2" descr="http://www.wipl-d.com/images/img_n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926" y="4610099"/>
            <a:ext cx="3143250" cy="2057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00016" y="4509120"/>
            <a:ext cx="180000" cy="2158380"/>
          </a:xfrm>
          <a:prstGeom prst="rect">
            <a:avLst/>
          </a:prstGeom>
          <a:solidFill>
            <a:srgbClr val="66FFFF">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Text Box 12"/>
          <p:cNvSpPr txBox="1">
            <a:spLocks noChangeArrowheads="1"/>
          </p:cNvSpPr>
          <p:nvPr/>
        </p:nvSpPr>
        <p:spPr bwMode="auto">
          <a:xfrm>
            <a:off x="5724525" y="3362124"/>
            <a:ext cx="3419475" cy="338554"/>
          </a:xfrm>
          <a:prstGeom prst="rect">
            <a:avLst/>
          </a:prstGeom>
          <a:noFill/>
          <a:ln w="9525">
            <a:noFill/>
            <a:miter lim="800000"/>
            <a:headEnd/>
            <a:tailEnd/>
          </a:ln>
          <a:effectLst/>
        </p:spPr>
        <p:txBody>
          <a:bodyPr wrap="square">
            <a:spAutoFit/>
          </a:bodyPr>
          <a:lstStyle/>
          <a:p>
            <a:r>
              <a:rPr lang="en-US" sz="1600" dirty="0" smtClean="0">
                <a:solidFill>
                  <a:srgbClr val="FF0000"/>
                </a:solidFill>
              </a:rPr>
              <a:t>Dashed </a:t>
            </a:r>
            <a:r>
              <a:rPr lang="en-US" sz="1600" dirty="0" smtClean="0">
                <a:solidFill>
                  <a:srgbClr val="FF0000"/>
                </a:solidFill>
              </a:rPr>
              <a:t>lines:  Some signal energy</a:t>
            </a:r>
            <a:endParaRPr lang="en-US" sz="1600" dirty="0">
              <a:solidFill>
                <a:srgbClr val="FF0000"/>
              </a:solidFill>
            </a:endParaRPr>
          </a:p>
        </p:txBody>
      </p:sp>
    </p:spTree>
    <p:extLst>
      <p:ext uri="{BB962C8B-B14F-4D97-AF65-F5344CB8AC3E}">
        <p14:creationId xmlns:p14="http://schemas.microsoft.com/office/powerpoint/2010/main" val="46410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circle(in)">
                                      <p:cBhvr>
                                        <p:cTn id="7" dur="2000"/>
                                        <p:tgtEl>
                                          <p:spTgt spid="161"/>
                                        </p:tgtEl>
                                      </p:cBhvr>
                                    </p:animEffect>
                                  </p:childTnLst>
                                </p:cTn>
                              </p:par>
                              <p:par>
                                <p:cTn id="8" presetID="6" presetClass="entr" presetSubtype="16" fill="hold"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circle(in)">
                                      <p:cBhvr>
                                        <p:cTn id="10" dur="2000"/>
                                        <p:tgtEl>
                                          <p:spTgt spid="1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par>
                          <p:cTn id="15" fill="hold">
                            <p:stCondLst>
                              <p:cond delay="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wipe(down)">
                                      <p:cBhvr>
                                        <p:cTn id="23" dur="500"/>
                                        <p:tgtEl>
                                          <p:spTgt spid="15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fade">
                                      <p:cBhvr>
                                        <p:cTn id="28" dur="1000"/>
                                        <p:tgtEl>
                                          <p:spTgt spid="163"/>
                                        </p:tgtEl>
                                      </p:cBhvr>
                                    </p:animEffect>
                                    <p:anim calcmode="lin" valueType="num">
                                      <p:cBhvr>
                                        <p:cTn id="29" dur="1000" fill="hold"/>
                                        <p:tgtEl>
                                          <p:spTgt spid="163"/>
                                        </p:tgtEl>
                                        <p:attrNameLst>
                                          <p:attrName>ppt_x</p:attrName>
                                        </p:attrNameLst>
                                      </p:cBhvr>
                                      <p:tavLst>
                                        <p:tav tm="0">
                                          <p:val>
                                            <p:strVal val="#ppt_x"/>
                                          </p:val>
                                        </p:tav>
                                        <p:tav tm="100000">
                                          <p:val>
                                            <p:strVal val="#ppt_x"/>
                                          </p:val>
                                        </p:tav>
                                      </p:tavLst>
                                    </p:anim>
                                    <p:anim calcmode="lin" valueType="num">
                                      <p:cBhvr>
                                        <p:cTn id="30"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8" grpId="0" animBg="1"/>
      <p:bldP spid="161" grpId="0"/>
      <p:bldP spid="3" grpId="0" animBg="1"/>
      <p:bldP spid="163" grpId="0"/>
    </p:bldLst>
  </p:timing>
</p:sld>
</file>

<file path=ppt/theme/theme1.xml><?xml version="1.0" encoding="utf-8"?>
<a:theme xmlns:a="http://schemas.openxmlformats.org/drawingml/2006/main" name="SAT- Kratos Template">
  <a:themeElements>
    <a:clrScheme name="Kratos Corp ">
      <a:dk1>
        <a:sysClr val="windowText" lastClr="000000"/>
      </a:dk1>
      <a:lt1>
        <a:sysClr val="window" lastClr="FFFFFF"/>
      </a:lt1>
      <a:dk2>
        <a:srgbClr val="1F497D"/>
      </a:dk2>
      <a:lt2>
        <a:srgbClr val="EEECE1"/>
      </a:lt2>
      <a:accent1>
        <a:srgbClr val="773141"/>
      </a:accent1>
      <a:accent2>
        <a:srgbClr val="808080"/>
      </a:accent2>
      <a:accent3>
        <a:srgbClr val="C6DBE0"/>
      </a:accent3>
      <a:accent4>
        <a:srgbClr val="81ABBA"/>
      </a:accent4>
      <a:accent5>
        <a:srgbClr val="E8E8CA"/>
      </a:accent5>
      <a:accent6>
        <a:srgbClr val="C2BD85"/>
      </a:accent6>
      <a:hlink>
        <a:srgbClr val="773141"/>
      </a:hlink>
      <a:folHlink>
        <a:srgbClr val="8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Kratos Corp ">
      <a:dk1>
        <a:sysClr val="windowText" lastClr="000000"/>
      </a:dk1>
      <a:lt1>
        <a:sysClr val="window" lastClr="FFFFFF"/>
      </a:lt1>
      <a:dk2>
        <a:srgbClr val="1F497D"/>
      </a:dk2>
      <a:lt2>
        <a:srgbClr val="EEECE1"/>
      </a:lt2>
      <a:accent1>
        <a:srgbClr val="773141"/>
      </a:accent1>
      <a:accent2>
        <a:srgbClr val="808080"/>
      </a:accent2>
      <a:accent3>
        <a:srgbClr val="C6DBE0"/>
      </a:accent3>
      <a:accent4>
        <a:srgbClr val="81ABBA"/>
      </a:accent4>
      <a:accent5>
        <a:srgbClr val="E8E8CA"/>
      </a:accent5>
      <a:accent6>
        <a:srgbClr val="C2BD85"/>
      </a:accent6>
      <a:hlink>
        <a:srgbClr val="773141"/>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B1424E43FF647A7BDE743DBEF9DB4" ma:contentTypeVersion="3" ma:contentTypeDescription="Create a new document." ma:contentTypeScope="" ma:versionID="a3c164daf26a3a4d1d5cf874baccde0e">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A3D544A-AE65-4505-AE2D-7642B209D6B6}"/>
</file>

<file path=customXml/itemProps2.xml><?xml version="1.0" encoding="utf-8"?>
<ds:datastoreItem xmlns:ds="http://schemas.openxmlformats.org/officeDocument/2006/customXml" ds:itemID="{E160630A-1225-4287-90A7-3CA1AF3BC961}"/>
</file>

<file path=customXml/itemProps3.xml><?xml version="1.0" encoding="utf-8"?>
<ds:datastoreItem xmlns:ds="http://schemas.openxmlformats.org/officeDocument/2006/customXml" ds:itemID="{04AD8B2C-7DED-41DF-8076-6A36B09C3D72}"/>
</file>

<file path=docProps/app.xml><?xml version="1.0" encoding="utf-8"?>
<Properties xmlns="http://schemas.openxmlformats.org/officeDocument/2006/extended-properties" xmlns:vt="http://schemas.openxmlformats.org/officeDocument/2006/docPropsVTypes">
  <TotalTime>2501</TotalTime>
  <Words>1515</Words>
  <Application>Microsoft Office PowerPoint</Application>
  <PresentationFormat>On-screen Show (4:3)</PresentationFormat>
  <Paragraphs>286</Paragraphs>
  <Slides>23</Slides>
  <Notes>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SAT- Kratos Template</vt:lpstr>
      <vt:lpstr>1_Office Theme</vt:lpstr>
      <vt:lpstr>PowerPoint Presentation</vt:lpstr>
      <vt:lpstr>Presentation Agenda</vt:lpstr>
      <vt:lpstr>Radio Space Services Interference Trends</vt:lpstr>
      <vt:lpstr>Types of Interference (1/2)</vt:lpstr>
      <vt:lpstr>Types of Interference (2/2)</vt:lpstr>
      <vt:lpstr>Ways to Detect Interference</vt:lpstr>
      <vt:lpstr>Detection Tools</vt:lpstr>
      <vt:lpstr>Two Satellites Geolocation (1/9) </vt:lpstr>
      <vt:lpstr>Two Satellites Geolocation (2/9) </vt:lpstr>
      <vt:lpstr>Two Satellites Geolocation (3/9) </vt:lpstr>
      <vt:lpstr>Two Satellites Geolocation (4/9) </vt:lpstr>
      <vt:lpstr>Two Satellites Geolocation (5/9) </vt:lpstr>
      <vt:lpstr>Two Satellites Geolocation (6/9) </vt:lpstr>
      <vt:lpstr>Two Satellites Geolocation (7/9) </vt:lpstr>
      <vt:lpstr>Two Satellites Geolocation (8/9) </vt:lpstr>
      <vt:lpstr>Two Satellites Geolocation (9/9) </vt:lpstr>
      <vt:lpstr>Single Satellite Geolocation (1/2)</vt:lpstr>
      <vt:lpstr>PowerPoint Presentation</vt:lpstr>
      <vt:lpstr>Basic Requirements</vt:lpstr>
      <vt:lpstr>Geolocation Performances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Baraglia, Guido</dc:creator>
  <cp:lastModifiedBy>Baraglia, Guido</cp:lastModifiedBy>
  <cp:revision>62</cp:revision>
  <cp:lastPrinted>2013-06-05T12:12:42Z</cp:lastPrinted>
  <dcterms:created xsi:type="dcterms:W3CDTF">2013-02-20T08:53:10Z</dcterms:created>
  <dcterms:modified xsi:type="dcterms:W3CDTF">2014-04-09T08:09:13Z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0x010100CBCB1424E43FF647A7BDE743DBEF9DB4</vt:lpwstr>
  </property>
</Properties>
</file>