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48" y="7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openxmlformats.org/officeDocument/2006/relationships/customXml" Target="../customXml/item3.xml"/><Relationship Id="rId5" Type="http://schemas.openxmlformats.org/officeDocument/2006/relationships/presProps" Target="presProps.xml"/><Relationship Id="rId10" Type="http://schemas.openxmlformats.org/officeDocument/2006/relationships/customXml" Target="../customXml/item2.xml"/><Relationship Id="rId4" Type="http://schemas.openxmlformats.org/officeDocument/2006/relationships/slide" Target="slides/slide3.xml"/><Relationship Id="rId9" Type="http://schemas.openxmlformats.org/officeDocument/2006/relationships/customXml" Target="../customXml/item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9EE9D-6A80-48F8-85E3-B0C4E21E4B8A}" type="datetimeFigureOut">
              <a:rPr lang="en-US" smtClean="0"/>
              <a:t>7/10/2014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36EA4-ECC2-4640-BE5E-CF68709661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3133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9EE9D-6A80-48F8-85E3-B0C4E21E4B8A}" type="datetimeFigureOut">
              <a:rPr lang="en-US" smtClean="0"/>
              <a:t>7/10/2014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36EA4-ECC2-4640-BE5E-CF68709661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24696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9EE9D-6A80-48F8-85E3-B0C4E21E4B8A}" type="datetimeFigureOut">
              <a:rPr lang="en-US" smtClean="0"/>
              <a:t>7/10/2014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36EA4-ECC2-4640-BE5E-CF68709661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93878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9EE9D-6A80-48F8-85E3-B0C4E21E4B8A}" type="datetimeFigureOut">
              <a:rPr lang="en-US" smtClean="0"/>
              <a:t>7/10/2014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36EA4-ECC2-4640-BE5E-CF68709661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9290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9EE9D-6A80-48F8-85E3-B0C4E21E4B8A}" type="datetimeFigureOut">
              <a:rPr lang="en-US" smtClean="0"/>
              <a:t>7/10/2014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36EA4-ECC2-4640-BE5E-CF68709661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80381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9EE9D-6A80-48F8-85E3-B0C4E21E4B8A}" type="datetimeFigureOut">
              <a:rPr lang="en-US" smtClean="0"/>
              <a:t>7/10/2014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36EA4-ECC2-4640-BE5E-CF68709661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53519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9EE9D-6A80-48F8-85E3-B0C4E21E4B8A}" type="datetimeFigureOut">
              <a:rPr lang="en-US" smtClean="0"/>
              <a:t>7/10/2014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36EA4-ECC2-4640-BE5E-CF68709661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38132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9EE9D-6A80-48F8-85E3-B0C4E21E4B8A}" type="datetimeFigureOut">
              <a:rPr lang="en-US" smtClean="0"/>
              <a:t>7/10/2014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36EA4-ECC2-4640-BE5E-CF68709661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80552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9EE9D-6A80-48F8-85E3-B0C4E21E4B8A}" type="datetimeFigureOut">
              <a:rPr lang="en-US" smtClean="0"/>
              <a:t>7/10/2014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36EA4-ECC2-4640-BE5E-CF68709661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4744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9EE9D-6A80-48F8-85E3-B0C4E21E4B8A}" type="datetimeFigureOut">
              <a:rPr lang="en-US" smtClean="0"/>
              <a:t>7/10/2014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36EA4-ECC2-4640-BE5E-CF68709661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24117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9EE9D-6A80-48F8-85E3-B0C4E21E4B8A}" type="datetimeFigureOut">
              <a:rPr lang="en-US" smtClean="0"/>
              <a:t>7/10/2014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36EA4-ECC2-4640-BE5E-CF68709661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28924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B9EE9D-6A80-48F8-85E3-B0C4E21E4B8A}" type="datetimeFigureOut">
              <a:rPr lang="en-US" smtClean="0"/>
              <a:t>7/10/2014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E36EA4-ECC2-4640-BE5E-CF68709661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54733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7" name="Picture 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8600" y="1611312"/>
            <a:ext cx="516103" cy="182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8127" y="4876800"/>
            <a:ext cx="313873" cy="11247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49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52848" y="4829175"/>
            <a:ext cx="351066" cy="11247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7" name="Straight Arrow Connector 6"/>
          <p:cNvCxnSpPr/>
          <p:nvPr/>
        </p:nvCxnSpPr>
        <p:spPr>
          <a:xfrm flipH="1">
            <a:off x="685801" y="2039938"/>
            <a:ext cx="3359784" cy="295084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4483735" y="1866583"/>
            <a:ext cx="3898265" cy="3200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ounded Rectangular Callout 8"/>
          <p:cNvSpPr/>
          <p:nvPr/>
        </p:nvSpPr>
        <p:spPr>
          <a:xfrm>
            <a:off x="3131993" y="1561783"/>
            <a:ext cx="892810" cy="478155"/>
          </a:xfrm>
          <a:prstGeom prst="wedgeRoundRectCallout">
            <a:avLst>
              <a:gd name="adj1" fmla="val 67619"/>
              <a:gd name="adj2" fmla="val -9938"/>
              <a:gd name="adj3" fmla="val 16667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900" dirty="0">
                <a:solidFill>
                  <a:srgbClr val="0070C0"/>
                </a:solidFill>
                <a:effectLst/>
                <a:ea typeface="SimSun"/>
                <a:cs typeface="Arial"/>
              </a:rPr>
              <a:t>Transmitting Station</a:t>
            </a:r>
            <a:endParaRPr lang="en-US" sz="1100" dirty="0">
              <a:effectLst/>
              <a:ea typeface="SimSun"/>
              <a:cs typeface="Arial"/>
            </a:endParaRPr>
          </a:p>
        </p:txBody>
      </p:sp>
      <p:sp>
        <p:nvSpPr>
          <p:cNvPr id="10" name="Rectangular Callout 9"/>
          <p:cNvSpPr/>
          <p:nvPr/>
        </p:nvSpPr>
        <p:spPr>
          <a:xfrm>
            <a:off x="1066800" y="5486400"/>
            <a:ext cx="786765" cy="457200"/>
          </a:xfrm>
          <a:prstGeom prst="wedgeRectCallout">
            <a:avLst>
              <a:gd name="adj1" fmla="val -78944"/>
              <a:gd name="adj2" fmla="val -25378"/>
            </a:avLst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900" dirty="0">
                <a:solidFill>
                  <a:srgbClr val="FF0000"/>
                </a:solidFill>
                <a:effectLst/>
                <a:ea typeface="SimSun"/>
                <a:cs typeface="Arial"/>
              </a:rPr>
              <a:t>Receiving Station 1</a:t>
            </a:r>
            <a:endParaRPr lang="en-US" sz="1100" dirty="0">
              <a:effectLst/>
              <a:ea typeface="SimSun"/>
              <a:cs typeface="Arial"/>
            </a:endParaRPr>
          </a:p>
        </p:txBody>
      </p:sp>
      <p:sp>
        <p:nvSpPr>
          <p:cNvPr id="11" name="Rectangular Callout 10"/>
          <p:cNvSpPr/>
          <p:nvPr/>
        </p:nvSpPr>
        <p:spPr>
          <a:xfrm>
            <a:off x="7239000" y="5410200"/>
            <a:ext cx="829310" cy="457200"/>
          </a:xfrm>
          <a:prstGeom prst="wedgeRectCallout">
            <a:avLst>
              <a:gd name="adj1" fmla="val 77733"/>
              <a:gd name="adj2" fmla="val -19318"/>
            </a:avLst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900" dirty="0">
                <a:solidFill>
                  <a:srgbClr val="FF0000"/>
                </a:solidFill>
                <a:effectLst/>
                <a:ea typeface="SimSun"/>
                <a:cs typeface="Arial"/>
              </a:rPr>
              <a:t>Receiving Station 2</a:t>
            </a:r>
            <a:endParaRPr lang="en-US" sz="1100" dirty="0">
              <a:effectLst/>
              <a:ea typeface="SimSun"/>
              <a:cs typeface="Arial"/>
            </a:endParaRPr>
          </a:p>
        </p:txBody>
      </p:sp>
      <p:sp>
        <p:nvSpPr>
          <p:cNvPr id="12" name="Flowchart: Process 11"/>
          <p:cNvSpPr/>
          <p:nvPr/>
        </p:nvSpPr>
        <p:spPr>
          <a:xfrm>
            <a:off x="1730375" y="2287904"/>
            <a:ext cx="1009650" cy="2243455"/>
          </a:xfrm>
          <a:prstGeom prst="flowChartProcess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endParaRPr lang="fr-CH" sz="800" dirty="0" smtClean="0">
              <a:effectLst/>
              <a:ea typeface="SimSun"/>
              <a:cs typeface="Arial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fr-CH" sz="800" dirty="0" smtClean="0">
                <a:effectLst/>
                <a:ea typeface="SimSun"/>
                <a:cs typeface="Arial"/>
              </a:rPr>
              <a:t>&lt;</a:t>
            </a:r>
            <a:r>
              <a:rPr lang="fr-CH" sz="800" dirty="0">
                <a:effectLst/>
                <a:ea typeface="SimSun"/>
                <a:cs typeface="Arial"/>
              </a:rPr>
              <a:t>ANTENNA&gt;</a:t>
            </a:r>
            <a:endParaRPr lang="en-US" sz="1100" dirty="0">
              <a:effectLst/>
              <a:ea typeface="SimSun"/>
              <a:cs typeface="Arial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fr-CH" sz="800" dirty="0" err="1">
                <a:effectLst/>
                <a:ea typeface="SimSun"/>
                <a:cs typeface="Arial"/>
              </a:rPr>
              <a:t>t_pwr_xyz</a:t>
            </a:r>
            <a:r>
              <a:rPr lang="fr-CH" sz="800" dirty="0">
                <a:effectLst/>
                <a:ea typeface="SimSun"/>
                <a:cs typeface="Arial"/>
              </a:rPr>
              <a:t>=</a:t>
            </a:r>
            <a:endParaRPr lang="en-US" sz="1100" dirty="0">
              <a:effectLst/>
              <a:ea typeface="SimSun"/>
              <a:cs typeface="Arial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fr-CH" sz="800" dirty="0" err="1">
                <a:effectLst/>
                <a:ea typeface="SimSun"/>
                <a:cs typeface="Arial"/>
              </a:rPr>
              <a:t>t_pwr_dbw</a:t>
            </a:r>
            <a:r>
              <a:rPr lang="fr-CH" sz="800" dirty="0">
                <a:effectLst/>
                <a:ea typeface="SimSun"/>
                <a:cs typeface="Arial"/>
              </a:rPr>
              <a:t>=</a:t>
            </a:r>
            <a:endParaRPr lang="en-US" sz="1100" dirty="0">
              <a:effectLst/>
              <a:ea typeface="SimSun"/>
              <a:cs typeface="Arial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fr-CH" sz="800" dirty="0" err="1">
                <a:effectLst/>
                <a:ea typeface="SimSun"/>
                <a:cs typeface="Arial"/>
              </a:rPr>
              <a:t>t_pwr_eiv</a:t>
            </a:r>
            <a:r>
              <a:rPr lang="fr-CH" sz="800" dirty="0">
                <a:effectLst/>
                <a:ea typeface="SimSun"/>
                <a:cs typeface="Arial"/>
              </a:rPr>
              <a:t>=</a:t>
            </a:r>
            <a:endParaRPr lang="en-US" sz="1100" dirty="0">
              <a:effectLst/>
              <a:ea typeface="SimSun"/>
              <a:cs typeface="Arial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fr-CH" sz="800" dirty="0" err="1">
                <a:effectLst/>
                <a:ea typeface="SimSun"/>
                <a:cs typeface="Arial"/>
              </a:rPr>
              <a:t>t_gain_max</a:t>
            </a:r>
            <a:r>
              <a:rPr lang="fr-CH" sz="800" dirty="0">
                <a:effectLst/>
                <a:ea typeface="SimSun"/>
                <a:cs typeface="Arial"/>
              </a:rPr>
              <a:t>=</a:t>
            </a:r>
            <a:endParaRPr lang="en-US" sz="1100" dirty="0">
              <a:effectLst/>
              <a:ea typeface="SimSun"/>
              <a:cs typeface="Arial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fr-CH" sz="800" dirty="0" err="1">
                <a:effectLst/>
                <a:ea typeface="SimSun"/>
                <a:cs typeface="Arial"/>
              </a:rPr>
              <a:t>t_pwr_ant</a:t>
            </a:r>
            <a:r>
              <a:rPr lang="fr-CH" sz="800" dirty="0">
                <a:effectLst/>
                <a:ea typeface="SimSun"/>
                <a:cs typeface="Arial"/>
              </a:rPr>
              <a:t>=</a:t>
            </a:r>
            <a:endParaRPr lang="en-US" sz="1100" dirty="0">
              <a:effectLst/>
              <a:ea typeface="SimSun"/>
              <a:cs typeface="Arial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fr-CH" sz="800" dirty="0" err="1">
                <a:effectLst/>
                <a:ea typeface="SimSun"/>
                <a:cs typeface="Arial"/>
              </a:rPr>
              <a:t>t_gain_type</a:t>
            </a:r>
            <a:r>
              <a:rPr lang="fr-CH" sz="800" dirty="0">
                <a:effectLst/>
                <a:ea typeface="SimSun"/>
                <a:cs typeface="Arial"/>
              </a:rPr>
              <a:t>=</a:t>
            </a:r>
            <a:endParaRPr lang="en-US" sz="1100" dirty="0">
              <a:effectLst/>
              <a:ea typeface="SimSun"/>
              <a:cs typeface="Arial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fr-CH" sz="800" dirty="0">
                <a:effectLst/>
                <a:ea typeface="SimSun"/>
                <a:cs typeface="Arial"/>
              </a:rPr>
              <a:t>……..</a:t>
            </a:r>
            <a:endParaRPr lang="en-US" sz="1100" dirty="0">
              <a:effectLst/>
              <a:ea typeface="SimSun"/>
              <a:cs typeface="Arial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fr-CH" sz="800" dirty="0">
                <a:effectLst/>
                <a:ea typeface="SimSun"/>
                <a:cs typeface="Arial"/>
              </a:rPr>
              <a:t>&lt;RX_STATION&gt;</a:t>
            </a:r>
            <a:endParaRPr lang="en-US" sz="1100" dirty="0">
              <a:effectLst/>
              <a:ea typeface="SimSun"/>
              <a:cs typeface="Arial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fr-CH" sz="800" dirty="0" err="1">
                <a:effectLst/>
                <a:ea typeface="SimSun"/>
                <a:cs typeface="Arial"/>
              </a:rPr>
              <a:t>t_long</a:t>
            </a:r>
            <a:r>
              <a:rPr lang="fr-CH" sz="800" dirty="0">
                <a:effectLst/>
                <a:ea typeface="SimSun"/>
                <a:cs typeface="Arial"/>
              </a:rPr>
              <a:t>=</a:t>
            </a:r>
            <a:endParaRPr lang="en-US" sz="1100" dirty="0">
              <a:effectLst/>
              <a:ea typeface="SimSun"/>
              <a:cs typeface="Arial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fr-CH" sz="800" dirty="0" err="1">
                <a:effectLst/>
                <a:ea typeface="SimSun"/>
                <a:cs typeface="Arial"/>
              </a:rPr>
              <a:t>t_lat</a:t>
            </a:r>
            <a:r>
              <a:rPr lang="fr-CH" sz="800" dirty="0">
                <a:effectLst/>
                <a:ea typeface="SimSun"/>
                <a:cs typeface="Arial"/>
              </a:rPr>
              <a:t>=</a:t>
            </a:r>
            <a:endParaRPr lang="en-US" sz="1100" dirty="0">
              <a:effectLst/>
              <a:ea typeface="SimSun"/>
              <a:cs typeface="Arial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fr-CH" sz="800" dirty="0" err="1">
                <a:effectLst/>
                <a:ea typeface="SimSun"/>
                <a:cs typeface="Arial"/>
              </a:rPr>
              <a:t>t_site_name</a:t>
            </a:r>
            <a:r>
              <a:rPr lang="fr-CH" sz="800" dirty="0">
                <a:effectLst/>
                <a:ea typeface="SimSun"/>
                <a:cs typeface="Arial"/>
              </a:rPr>
              <a:t>=</a:t>
            </a:r>
            <a:endParaRPr lang="en-US" sz="1100" dirty="0">
              <a:effectLst/>
              <a:ea typeface="SimSun"/>
              <a:cs typeface="Arial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fr-CH" sz="800" dirty="0">
                <a:effectLst/>
                <a:ea typeface="SimSun"/>
                <a:cs typeface="Arial"/>
              </a:rPr>
              <a:t>……</a:t>
            </a:r>
            <a:endParaRPr lang="en-US" sz="1100" dirty="0">
              <a:effectLst/>
              <a:ea typeface="SimSun"/>
              <a:cs typeface="Arial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800" dirty="0">
                <a:effectLst/>
                <a:ea typeface="SimSun"/>
                <a:cs typeface="Arial"/>
              </a:rPr>
              <a:t>&lt;/RX_STATION&gt;</a:t>
            </a:r>
            <a:endParaRPr lang="en-US" sz="1100" dirty="0">
              <a:effectLst/>
              <a:ea typeface="SimSun"/>
              <a:cs typeface="Arial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800" dirty="0">
                <a:effectLst/>
                <a:ea typeface="SimSun"/>
                <a:cs typeface="Arial"/>
              </a:rPr>
              <a:t>&lt;/ANTENNA&gt;</a:t>
            </a:r>
            <a:endParaRPr lang="en-US" sz="1100" dirty="0">
              <a:effectLst/>
              <a:ea typeface="SimSun"/>
              <a:cs typeface="Arial"/>
            </a:endParaRPr>
          </a:p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100" dirty="0">
                <a:effectLst/>
                <a:ea typeface="SimSun"/>
                <a:cs typeface="Arial"/>
              </a:rPr>
              <a:t> </a:t>
            </a:r>
          </a:p>
        </p:txBody>
      </p:sp>
      <p:sp>
        <p:nvSpPr>
          <p:cNvPr id="13" name="Rectangle 12"/>
          <p:cNvSpPr/>
          <p:nvPr/>
        </p:nvSpPr>
        <p:spPr>
          <a:xfrm>
            <a:off x="4925060" y="1049973"/>
            <a:ext cx="1126490" cy="135001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endParaRPr lang="fr-CH" sz="800" dirty="0" smtClean="0">
              <a:effectLst/>
              <a:ea typeface="SimSun"/>
              <a:cs typeface="Arial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fr-CH" sz="800" dirty="0" smtClean="0">
                <a:effectLst/>
                <a:ea typeface="SimSun"/>
                <a:cs typeface="Arial"/>
              </a:rPr>
              <a:t>&lt;</a:t>
            </a:r>
            <a:r>
              <a:rPr lang="fr-CH" sz="800" dirty="0">
                <a:effectLst/>
                <a:ea typeface="SimSun"/>
                <a:cs typeface="Arial"/>
              </a:rPr>
              <a:t>NOTICE&gt;</a:t>
            </a:r>
            <a:endParaRPr lang="en-US" sz="1100" dirty="0">
              <a:effectLst/>
              <a:ea typeface="SimSun"/>
              <a:cs typeface="Arial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fr-CH" sz="800" dirty="0" err="1">
                <a:effectLst/>
                <a:ea typeface="SimSun"/>
                <a:cs typeface="Arial"/>
              </a:rPr>
              <a:t>t_notice_type</a:t>
            </a:r>
            <a:r>
              <a:rPr lang="fr-CH" sz="800" dirty="0">
                <a:effectLst/>
                <a:ea typeface="SimSun"/>
                <a:cs typeface="Arial"/>
              </a:rPr>
              <a:t>=T11</a:t>
            </a:r>
            <a:endParaRPr lang="en-US" sz="1100" dirty="0">
              <a:effectLst/>
              <a:ea typeface="SimSun"/>
              <a:cs typeface="Arial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fr-CH" sz="800" dirty="0" err="1">
                <a:effectLst/>
                <a:ea typeface="SimSun"/>
                <a:cs typeface="Arial"/>
              </a:rPr>
              <a:t>t_fragment</a:t>
            </a:r>
            <a:r>
              <a:rPr lang="fr-CH" sz="800" dirty="0">
                <a:effectLst/>
                <a:ea typeface="SimSun"/>
                <a:cs typeface="Arial"/>
              </a:rPr>
              <a:t>=NTFD_RR</a:t>
            </a:r>
            <a:endParaRPr lang="en-US" sz="1100" dirty="0">
              <a:effectLst/>
              <a:ea typeface="SimSun"/>
              <a:cs typeface="Arial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fr-CH" sz="800" dirty="0" err="1">
                <a:effectLst/>
                <a:ea typeface="SimSun"/>
                <a:cs typeface="Arial"/>
              </a:rPr>
              <a:t>t_action</a:t>
            </a:r>
            <a:r>
              <a:rPr lang="fr-CH" sz="800" dirty="0">
                <a:effectLst/>
                <a:ea typeface="SimSun"/>
                <a:cs typeface="Arial"/>
              </a:rPr>
              <a:t>=ADD</a:t>
            </a:r>
            <a:endParaRPr lang="en-US" sz="1100" dirty="0">
              <a:effectLst/>
              <a:ea typeface="SimSun"/>
              <a:cs typeface="Arial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fr-CH" sz="800" dirty="0" err="1">
                <a:effectLst/>
                <a:ea typeface="SimSun"/>
                <a:cs typeface="Arial"/>
              </a:rPr>
              <a:t>t_prov</a:t>
            </a:r>
            <a:r>
              <a:rPr lang="fr-CH" sz="800" dirty="0">
                <a:effectLst/>
                <a:ea typeface="SimSun"/>
                <a:cs typeface="Arial"/>
              </a:rPr>
              <a:t>=RR11.2</a:t>
            </a:r>
            <a:endParaRPr lang="en-US" sz="1100" dirty="0">
              <a:effectLst/>
              <a:ea typeface="SimSun"/>
              <a:cs typeface="Arial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fr-CH" sz="800" dirty="0" err="1">
                <a:effectLst/>
                <a:ea typeface="SimSun"/>
                <a:cs typeface="Arial"/>
              </a:rPr>
              <a:t>t_freq_assgn</a:t>
            </a:r>
            <a:r>
              <a:rPr lang="fr-CH" sz="800" dirty="0">
                <a:effectLst/>
                <a:ea typeface="SimSun"/>
                <a:cs typeface="Arial"/>
              </a:rPr>
              <a:t>= </a:t>
            </a:r>
            <a:endParaRPr lang="en-US" sz="1100" dirty="0">
              <a:effectLst/>
              <a:ea typeface="SimSun"/>
              <a:cs typeface="Arial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fr-CH" sz="800" dirty="0" err="1">
                <a:effectLst/>
                <a:ea typeface="SimSun"/>
                <a:cs typeface="Arial"/>
              </a:rPr>
              <a:t>t_long</a:t>
            </a:r>
            <a:r>
              <a:rPr lang="fr-CH" sz="800" dirty="0">
                <a:effectLst/>
                <a:ea typeface="SimSun"/>
                <a:cs typeface="Arial"/>
              </a:rPr>
              <a:t>= </a:t>
            </a:r>
            <a:endParaRPr lang="en-US" sz="1100" dirty="0">
              <a:effectLst/>
              <a:ea typeface="SimSun"/>
              <a:cs typeface="Arial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fr-CH" sz="800" dirty="0" err="1">
                <a:effectLst/>
                <a:ea typeface="SimSun"/>
                <a:cs typeface="Arial"/>
              </a:rPr>
              <a:t>t_lat</a:t>
            </a:r>
            <a:r>
              <a:rPr lang="fr-CH" sz="800" dirty="0">
                <a:effectLst/>
                <a:ea typeface="SimSun"/>
                <a:cs typeface="Arial"/>
              </a:rPr>
              <a:t>= </a:t>
            </a:r>
            <a:endParaRPr lang="en-US" sz="1100" dirty="0">
              <a:effectLst/>
              <a:ea typeface="SimSun"/>
              <a:cs typeface="Arial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fr-CH" sz="800" dirty="0">
                <a:effectLst/>
                <a:ea typeface="SimSun"/>
                <a:cs typeface="Arial"/>
              </a:rPr>
              <a:t>………</a:t>
            </a:r>
            <a:endParaRPr lang="en-US" sz="1100" dirty="0">
              <a:effectLst/>
              <a:ea typeface="SimSun"/>
              <a:cs typeface="Arial"/>
            </a:endParaRPr>
          </a:p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100" dirty="0">
                <a:effectLst/>
                <a:ea typeface="SimSun"/>
                <a:cs typeface="Arial"/>
              </a:rPr>
              <a:t> </a:t>
            </a:r>
          </a:p>
        </p:txBody>
      </p:sp>
      <p:sp>
        <p:nvSpPr>
          <p:cNvPr id="14" name="Flowchart: Process 13"/>
          <p:cNvSpPr/>
          <p:nvPr/>
        </p:nvSpPr>
        <p:spPr>
          <a:xfrm>
            <a:off x="6355138" y="2287905"/>
            <a:ext cx="1009650" cy="2243455"/>
          </a:xfrm>
          <a:prstGeom prst="flowChartProcess">
            <a:avLst/>
          </a:prstGeom>
          <a:solidFill>
            <a:sysClr val="window" lastClr="FFFFFF"/>
          </a:solidFill>
          <a:ln w="25400" cap="flat" cmpd="sng" algn="ctr">
            <a:solidFill>
              <a:srgbClr val="9BBB59"/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endParaRPr lang="fr-CH" sz="800" dirty="0" smtClean="0">
              <a:effectLst/>
              <a:latin typeface="Calibri"/>
              <a:ea typeface="SimSun"/>
              <a:cs typeface="Arial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fr-CH" sz="800" dirty="0" smtClean="0">
                <a:effectLst/>
                <a:latin typeface="Calibri"/>
                <a:ea typeface="SimSun"/>
                <a:cs typeface="Arial"/>
              </a:rPr>
              <a:t>&lt;</a:t>
            </a:r>
            <a:r>
              <a:rPr lang="fr-CH" sz="800" dirty="0">
                <a:effectLst/>
                <a:latin typeface="Calibri"/>
                <a:ea typeface="SimSun"/>
                <a:cs typeface="Arial"/>
              </a:rPr>
              <a:t>ANTENNA&gt;</a:t>
            </a:r>
            <a:endParaRPr lang="en-US" sz="1100" dirty="0">
              <a:effectLst/>
              <a:latin typeface="Calibri"/>
              <a:ea typeface="SimSun"/>
              <a:cs typeface="Arial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fr-CH" sz="800" dirty="0" err="1">
                <a:effectLst/>
                <a:latin typeface="Calibri"/>
                <a:ea typeface="SimSun"/>
                <a:cs typeface="Arial"/>
              </a:rPr>
              <a:t>t_pwr_xyz</a:t>
            </a:r>
            <a:r>
              <a:rPr lang="fr-CH" sz="800" dirty="0">
                <a:effectLst/>
                <a:latin typeface="Calibri"/>
                <a:ea typeface="SimSun"/>
                <a:cs typeface="Arial"/>
              </a:rPr>
              <a:t>=</a:t>
            </a:r>
            <a:endParaRPr lang="en-US" sz="1100" dirty="0">
              <a:effectLst/>
              <a:latin typeface="Calibri"/>
              <a:ea typeface="SimSun"/>
              <a:cs typeface="Arial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fr-CH" sz="800" dirty="0" err="1">
                <a:effectLst/>
                <a:latin typeface="Calibri"/>
                <a:ea typeface="SimSun"/>
                <a:cs typeface="Arial"/>
              </a:rPr>
              <a:t>t_pwr_dbw</a:t>
            </a:r>
            <a:r>
              <a:rPr lang="fr-CH" sz="800" dirty="0">
                <a:effectLst/>
                <a:latin typeface="Calibri"/>
                <a:ea typeface="SimSun"/>
                <a:cs typeface="Arial"/>
              </a:rPr>
              <a:t>=</a:t>
            </a:r>
            <a:endParaRPr lang="en-US" sz="1100" dirty="0">
              <a:effectLst/>
              <a:latin typeface="Calibri"/>
              <a:ea typeface="SimSun"/>
              <a:cs typeface="Arial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fr-CH" sz="800" dirty="0" err="1">
                <a:effectLst/>
                <a:latin typeface="Calibri"/>
                <a:ea typeface="SimSun"/>
                <a:cs typeface="Arial"/>
              </a:rPr>
              <a:t>t_pwr_eiv</a:t>
            </a:r>
            <a:r>
              <a:rPr lang="fr-CH" sz="800" dirty="0">
                <a:effectLst/>
                <a:latin typeface="Calibri"/>
                <a:ea typeface="SimSun"/>
                <a:cs typeface="Arial"/>
              </a:rPr>
              <a:t>=</a:t>
            </a:r>
            <a:endParaRPr lang="en-US" sz="1100" dirty="0">
              <a:effectLst/>
              <a:latin typeface="Calibri"/>
              <a:ea typeface="SimSun"/>
              <a:cs typeface="Arial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fr-CH" sz="800" dirty="0" err="1">
                <a:effectLst/>
                <a:latin typeface="Calibri"/>
                <a:ea typeface="SimSun"/>
                <a:cs typeface="Arial"/>
              </a:rPr>
              <a:t>t_gain_max</a:t>
            </a:r>
            <a:r>
              <a:rPr lang="fr-CH" sz="800" dirty="0">
                <a:effectLst/>
                <a:latin typeface="Calibri"/>
                <a:ea typeface="SimSun"/>
                <a:cs typeface="Arial"/>
              </a:rPr>
              <a:t>=</a:t>
            </a:r>
            <a:endParaRPr lang="en-US" sz="1100" dirty="0">
              <a:effectLst/>
              <a:latin typeface="Calibri"/>
              <a:ea typeface="SimSun"/>
              <a:cs typeface="Arial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fr-CH" sz="800" dirty="0" err="1">
                <a:effectLst/>
                <a:latin typeface="Calibri"/>
                <a:ea typeface="SimSun"/>
                <a:cs typeface="Arial"/>
              </a:rPr>
              <a:t>t_pwr_ant</a:t>
            </a:r>
            <a:r>
              <a:rPr lang="fr-CH" sz="800" dirty="0">
                <a:effectLst/>
                <a:latin typeface="Calibri"/>
                <a:ea typeface="SimSun"/>
                <a:cs typeface="Arial"/>
              </a:rPr>
              <a:t>=</a:t>
            </a:r>
            <a:endParaRPr lang="en-US" sz="1100" dirty="0">
              <a:effectLst/>
              <a:latin typeface="Calibri"/>
              <a:ea typeface="SimSun"/>
              <a:cs typeface="Arial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fr-CH" sz="800" dirty="0" err="1">
                <a:effectLst/>
                <a:latin typeface="Calibri"/>
                <a:ea typeface="SimSun"/>
                <a:cs typeface="Arial"/>
              </a:rPr>
              <a:t>t_gain_type</a:t>
            </a:r>
            <a:r>
              <a:rPr lang="fr-CH" sz="800" dirty="0">
                <a:effectLst/>
                <a:latin typeface="Calibri"/>
                <a:ea typeface="SimSun"/>
                <a:cs typeface="Arial"/>
              </a:rPr>
              <a:t>=</a:t>
            </a:r>
            <a:endParaRPr lang="en-US" sz="1100" dirty="0">
              <a:effectLst/>
              <a:latin typeface="Calibri"/>
              <a:ea typeface="SimSun"/>
              <a:cs typeface="Arial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fr-CH" sz="800" dirty="0">
                <a:effectLst/>
                <a:latin typeface="Calibri"/>
                <a:ea typeface="SimSun"/>
                <a:cs typeface="Arial"/>
              </a:rPr>
              <a:t>……..</a:t>
            </a:r>
            <a:endParaRPr lang="en-US" sz="1100" dirty="0">
              <a:effectLst/>
              <a:latin typeface="Calibri"/>
              <a:ea typeface="SimSun"/>
              <a:cs typeface="Arial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fr-CH" sz="800" dirty="0">
                <a:effectLst/>
                <a:latin typeface="Calibri"/>
                <a:ea typeface="SimSun"/>
                <a:cs typeface="Arial"/>
              </a:rPr>
              <a:t>&lt;RX_STATION&gt;</a:t>
            </a:r>
            <a:endParaRPr lang="en-US" sz="1100" dirty="0">
              <a:effectLst/>
              <a:latin typeface="Calibri"/>
              <a:ea typeface="SimSun"/>
              <a:cs typeface="Arial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fr-CH" sz="800" dirty="0" err="1">
                <a:effectLst/>
                <a:latin typeface="Calibri"/>
                <a:ea typeface="SimSun"/>
                <a:cs typeface="Arial"/>
              </a:rPr>
              <a:t>t_long</a:t>
            </a:r>
            <a:r>
              <a:rPr lang="fr-CH" sz="800" dirty="0">
                <a:effectLst/>
                <a:latin typeface="Calibri"/>
                <a:ea typeface="SimSun"/>
                <a:cs typeface="Arial"/>
              </a:rPr>
              <a:t>=</a:t>
            </a:r>
            <a:endParaRPr lang="en-US" sz="1100" dirty="0">
              <a:effectLst/>
              <a:latin typeface="Calibri"/>
              <a:ea typeface="SimSun"/>
              <a:cs typeface="Arial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fr-CH" sz="800" dirty="0" err="1">
                <a:effectLst/>
                <a:latin typeface="Calibri"/>
                <a:ea typeface="SimSun"/>
                <a:cs typeface="Arial"/>
              </a:rPr>
              <a:t>t_lat</a:t>
            </a:r>
            <a:r>
              <a:rPr lang="fr-CH" sz="800" dirty="0">
                <a:effectLst/>
                <a:latin typeface="Calibri"/>
                <a:ea typeface="SimSun"/>
                <a:cs typeface="Arial"/>
              </a:rPr>
              <a:t>=</a:t>
            </a:r>
            <a:endParaRPr lang="en-US" sz="1100" dirty="0">
              <a:effectLst/>
              <a:latin typeface="Calibri"/>
              <a:ea typeface="SimSun"/>
              <a:cs typeface="Arial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fr-CH" sz="800" dirty="0" err="1">
                <a:effectLst/>
                <a:latin typeface="Calibri"/>
                <a:ea typeface="SimSun"/>
                <a:cs typeface="Arial"/>
              </a:rPr>
              <a:t>t_site_name</a:t>
            </a:r>
            <a:r>
              <a:rPr lang="fr-CH" sz="800" dirty="0">
                <a:effectLst/>
                <a:latin typeface="Calibri"/>
                <a:ea typeface="SimSun"/>
                <a:cs typeface="Arial"/>
              </a:rPr>
              <a:t>=</a:t>
            </a:r>
            <a:endParaRPr lang="en-US" sz="1100" dirty="0">
              <a:effectLst/>
              <a:latin typeface="Calibri"/>
              <a:ea typeface="SimSun"/>
              <a:cs typeface="Arial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fr-CH" sz="800" dirty="0">
                <a:effectLst/>
                <a:latin typeface="Calibri"/>
                <a:ea typeface="SimSun"/>
                <a:cs typeface="Arial"/>
              </a:rPr>
              <a:t>……</a:t>
            </a:r>
            <a:endParaRPr lang="en-US" sz="1100" dirty="0">
              <a:effectLst/>
              <a:latin typeface="Calibri"/>
              <a:ea typeface="SimSun"/>
              <a:cs typeface="Arial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fr-CH" sz="800" dirty="0">
                <a:effectLst/>
                <a:latin typeface="Calibri"/>
                <a:ea typeface="SimSun"/>
                <a:cs typeface="Arial"/>
              </a:rPr>
              <a:t>&lt;/RX_STATION&gt;</a:t>
            </a:r>
            <a:endParaRPr lang="en-US" sz="1100" dirty="0">
              <a:effectLst/>
              <a:latin typeface="Calibri"/>
              <a:ea typeface="SimSun"/>
              <a:cs typeface="Arial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800" dirty="0">
                <a:effectLst/>
                <a:latin typeface="Calibri"/>
                <a:ea typeface="SimSun"/>
                <a:cs typeface="Arial"/>
              </a:rPr>
              <a:t>&lt;/ANTENNA&gt;</a:t>
            </a:r>
            <a:endParaRPr lang="en-US" sz="1100" dirty="0">
              <a:effectLst/>
              <a:latin typeface="Calibri"/>
              <a:ea typeface="SimSun"/>
              <a:cs typeface="Arial"/>
            </a:endParaRPr>
          </a:p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100" dirty="0">
                <a:effectLst/>
                <a:latin typeface="Calibri"/>
                <a:ea typeface="SimSun"/>
                <a:cs typeface="Arial"/>
              </a:rPr>
              <a:t> </a:t>
            </a:r>
          </a:p>
        </p:txBody>
      </p:sp>
      <p:sp>
        <p:nvSpPr>
          <p:cNvPr id="4" name="Rectangle 1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" name="Rectangle 15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4572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zh-CN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SimSun" pitchFamily="2" charset="-122"/>
              <a:cs typeface="Arial" pitchFamily="34" charset="0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SimSun" pitchFamily="2" charset="-122"/>
                <a:cs typeface="Arial" pitchFamily="34" charset="0"/>
              </a:rPr>
              <a:t>								</a:t>
            </a:r>
            <a:endParaRPr kumimoji="0" lang="en-US" altLang="zh-CN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zh-CN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tangle 20"/>
          <p:cNvSpPr>
            <a:spLocks noChangeArrowheads="1"/>
          </p:cNvSpPr>
          <p:nvPr/>
        </p:nvSpPr>
        <p:spPr bwMode="auto">
          <a:xfrm>
            <a:off x="914400" y="2199958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Rectangle 22"/>
          <p:cNvSpPr>
            <a:spLocks noChangeArrowheads="1"/>
          </p:cNvSpPr>
          <p:nvPr/>
        </p:nvSpPr>
        <p:spPr bwMode="auto">
          <a:xfrm>
            <a:off x="-269875" y="594328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381000" y="304800"/>
            <a:ext cx="8153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/>
              <a:t>Notice T11 with multiple operations </a:t>
            </a:r>
            <a:r>
              <a:rPr lang="en-US" b="1" dirty="0" smtClean="0"/>
              <a:t>(separate transmitting antenna for each receiving station) for </a:t>
            </a:r>
            <a:r>
              <a:rPr lang="en-US" b="1" dirty="0"/>
              <a:t>the same assignment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2750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1409700"/>
            <a:ext cx="510363" cy="182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49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53812" y="3825240"/>
            <a:ext cx="399588" cy="11277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ounded Rectangular Callout 8"/>
          <p:cNvSpPr/>
          <p:nvPr/>
        </p:nvSpPr>
        <p:spPr>
          <a:xfrm>
            <a:off x="838200" y="1503045"/>
            <a:ext cx="892810" cy="478155"/>
          </a:xfrm>
          <a:prstGeom prst="wedgeRoundRectCallout">
            <a:avLst>
              <a:gd name="adj1" fmla="val 67619"/>
              <a:gd name="adj2" fmla="val -9938"/>
              <a:gd name="adj3" fmla="val 16667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900" dirty="0">
                <a:solidFill>
                  <a:srgbClr val="0070C0"/>
                </a:solidFill>
                <a:effectLst/>
                <a:ea typeface="SimSun"/>
                <a:cs typeface="Arial"/>
              </a:rPr>
              <a:t>Transmitting Station</a:t>
            </a:r>
            <a:endParaRPr lang="en-US" sz="1100" dirty="0">
              <a:effectLst/>
              <a:ea typeface="SimSun"/>
              <a:cs typeface="Arial"/>
            </a:endParaRPr>
          </a:p>
        </p:txBody>
      </p:sp>
      <p:sp>
        <p:nvSpPr>
          <p:cNvPr id="10" name="Rectangular Callout 9"/>
          <p:cNvSpPr/>
          <p:nvPr/>
        </p:nvSpPr>
        <p:spPr>
          <a:xfrm>
            <a:off x="7578811" y="3004329"/>
            <a:ext cx="786765" cy="457200"/>
          </a:xfrm>
          <a:prstGeom prst="wedgeRectCallout">
            <a:avLst>
              <a:gd name="adj1" fmla="val 9434"/>
              <a:gd name="adj2" fmla="val 101705"/>
            </a:avLst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900" dirty="0">
                <a:solidFill>
                  <a:srgbClr val="FF0000"/>
                </a:solidFill>
                <a:effectLst/>
                <a:ea typeface="SimSun"/>
                <a:cs typeface="Arial"/>
              </a:rPr>
              <a:t>Receiving Station 1</a:t>
            </a:r>
            <a:endParaRPr lang="en-US" sz="1100" dirty="0">
              <a:effectLst/>
              <a:ea typeface="SimSun"/>
              <a:cs typeface="Arial"/>
            </a:endParaRPr>
          </a:p>
        </p:txBody>
      </p:sp>
      <p:sp>
        <p:nvSpPr>
          <p:cNvPr id="11" name="Rectangular Callout 10"/>
          <p:cNvSpPr/>
          <p:nvPr/>
        </p:nvSpPr>
        <p:spPr>
          <a:xfrm>
            <a:off x="6629400" y="5486400"/>
            <a:ext cx="829310" cy="457200"/>
          </a:xfrm>
          <a:prstGeom prst="wedgeRectCallout">
            <a:avLst>
              <a:gd name="adj1" fmla="val 82327"/>
              <a:gd name="adj2" fmla="val -40151"/>
            </a:avLst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900" dirty="0">
                <a:solidFill>
                  <a:srgbClr val="FF0000"/>
                </a:solidFill>
                <a:effectLst/>
                <a:ea typeface="SimSun"/>
                <a:cs typeface="Arial"/>
              </a:rPr>
              <a:t>Receiving Station 2</a:t>
            </a:r>
            <a:endParaRPr lang="en-US" sz="1100" dirty="0">
              <a:effectLst/>
              <a:ea typeface="SimSun"/>
              <a:cs typeface="Arial"/>
            </a:endParaRPr>
          </a:p>
        </p:txBody>
      </p:sp>
      <p:sp>
        <p:nvSpPr>
          <p:cNvPr id="12" name="Flowchart: Process 11"/>
          <p:cNvSpPr/>
          <p:nvPr/>
        </p:nvSpPr>
        <p:spPr>
          <a:xfrm>
            <a:off x="5238750" y="2286001"/>
            <a:ext cx="1009650" cy="1143000"/>
          </a:xfrm>
          <a:prstGeom prst="flowChartProcess">
            <a:avLst/>
          </a:prstGeom>
          <a:ln>
            <a:solidFill>
              <a:srgbClr val="FFC000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fr-CH" sz="800" dirty="0" smtClean="0">
                <a:effectLst/>
                <a:ea typeface="SimSun"/>
                <a:cs typeface="Arial"/>
              </a:rPr>
              <a:t>……..</a:t>
            </a:r>
            <a:endParaRPr lang="en-US" sz="1100" dirty="0">
              <a:effectLst/>
              <a:ea typeface="SimSun"/>
              <a:cs typeface="Arial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fr-CH" sz="800" dirty="0">
                <a:effectLst/>
                <a:ea typeface="SimSun"/>
                <a:cs typeface="Arial"/>
              </a:rPr>
              <a:t>&lt;RX_STATION&gt;</a:t>
            </a:r>
            <a:endParaRPr lang="en-US" sz="1100" dirty="0">
              <a:effectLst/>
              <a:ea typeface="SimSun"/>
              <a:cs typeface="Arial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fr-CH" sz="800" dirty="0" err="1">
                <a:effectLst/>
                <a:ea typeface="SimSun"/>
                <a:cs typeface="Arial"/>
              </a:rPr>
              <a:t>t_long</a:t>
            </a:r>
            <a:r>
              <a:rPr lang="fr-CH" sz="800" dirty="0">
                <a:effectLst/>
                <a:ea typeface="SimSun"/>
                <a:cs typeface="Arial"/>
              </a:rPr>
              <a:t>=</a:t>
            </a:r>
            <a:endParaRPr lang="en-US" sz="1100" dirty="0">
              <a:effectLst/>
              <a:ea typeface="SimSun"/>
              <a:cs typeface="Arial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fr-CH" sz="800" dirty="0" err="1">
                <a:effectLst/>
                <a:ea typeface="SimSun"/>
                <a:cs typeface="Arial"/>
              </a:rPr>
              <a:t>t_lat</a:t>
            </a:r>
            <a:r>
              <a:rPr lang="fr-CH" sz="800" dirty="0">
                <a:effectLst/>
                <a:ea typeface="SimSun"/>
                <a:cs typeface="Arial"/>
              </a:rPr>
              <a:t>=</a:t>
            </a:r>
            <a:endParaRPr lang="en-US" sz="1100" dirty="0">
              <a:effectLst/>
              <a:ea typeface="SimSun"/>
              <a:cs typeface="Arial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fr-CH" sz="800" dirty="0" err="1">
                <a:effectLst/>
                <a:ea typeface="SimSun"/>
                <a:cs typeface="Arial"/>
              </a:rPr>
              <a:t>t_site_name</a:t>
            </a:r>
            <a:r>
              <a:rPr lang="fr-CH" sz="800" dirty="0">
                <a:effectLst/>
                <a:ea typeface="SimSun"/>
                <a:cs typeface="Arial"/>
              </a:rPr>
              <a:t>=</a:t>
            </a:r>
            <a:endParaRPr lang="en-US" sz="1100" dirty="0">
              <a:effectLst/>
              <a:ea typeface="SimSun"/>
              <a:cs typeface="Arial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fr-CH" sz="800" dirty="0">
                <a:effectLst/>
                <a:ea typeface="SimSun"/>
                <a:cs typeface="Arial"/>
              </a:rPr>
              <a:t>……</a:t>
            </a:r>
            <a:endParaRPr lang="en-US" sz="1100" dirty="0">
              <a:effectLst/>
              <a:ea typeface="SimSun"/>
              <a:cs typeface="Arial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800" dirty="0">
                <a:effectLst/>
                <a:ea typeface="SimSun"/>
                <a:cs typeface="Arial"/>
              </a:rPr>
              <a:t>&lt;/RX_STATION&gt;</a:t>
            </a:r>
            <a:endParaRPr lang="en-US" sz="1100" dirty="0">
              <a:effectLst/>
              <a:ea typeface="SimSun"/>
              <a:cs typeface="Arial"/>
            </a:endParaRPr>
          </a:p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100" dirty="0">
                <a:effectLst/>
                <a:ea typeface="SimSun"/>
                <a:cs typeface="Arial"/>
              </a:rPr>
              <a:t> </a:t>
            </a:r>
          </a:p>
        </p:txBody>
      </p:sp>
      <p:sp>
        <p:nvSpPr>
          <p:cNvPr id="13" name="Rectangle 12"/>
          <p:cNvSpPr/>
          <p:nvPr/>
        </p:nvSpPr>
        <p:spPr>
          <a:xfrm>
            <a:off x="609600" y="2155190"/>
            <a:ext cx="1126490" cy="135001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endParaRPr lang="fr-CH" sz="800" dirty="0" smtClean="0">
              <a:effectLst/>
              <a:ea typeface="SimSun"/>
              <a:cs typeface="Arial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fr-CH" sz="800" dirty="0" smtClean="0">
                <a:effectLst/>
                <a:ea typeface="SimSun"/>
                <a:cs typeface="Arial"/>
              </a:rPr>
              <a:t>&lt;</a:t>
            </a:r>
            <a:r>
              <a:rPr lang="fr-CH" sz="800" dirty="0">
                <a:effectLst/>
                <a:ea typeface="SimSun"/>
                <a:cs typeface="Arial"/>
              </a:rPr>
              <a:t>NOTICE&gt;</a:t>
            </a:r>
            <a:endParaRPr lang="en-US" sz="1100" dirty="0">
              <a:effectLst/>
              <a:ea typeface="SimSun"/>
              <a:cs typeface="Arial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fr-CH" sz="800" dirty="0" err="1">
                <a:effectLst/>
                <a:ea typeface="SimSun"/>
                <a:cs typeface="Arial"/>
              </a:rPr>
              <a:t>t_notice_type</a:t>
            </a:r>
            <a:r>
              <a:rPr lang="fr-CH" sz="800" dirty="0">
                <a:effectLst/>
                <a:ea typeface="SimSun"/>
                <a:cs typeface="Arial"/>
              </a:rPr>
              <a:t>=T11</a:t>
            </a:r>
            <a:endParaRPr lang="en-US" sz="1100" dirty="0">
              <a:effectLst/>
              <a:ea typeface="SimSun"/>
              <a:cs typeface="Arial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fr-CH" sz="800" dirty="0" err="1">
                <a:effectLst/>
                <a:ea typeface="SimSun"/>
                <a:cs typeface="Arial"/>
              </a:rPr>
              <a:t>t_fragment</a:t>
            </a:r>
            <a:r>
              <a:rPr lang="fr-CH" sz="800" dirty="0">
                <a:effectLst/>
                <a:ea typeface="SimSun"/>
                <a:cs typeface="Arial"/>
              </a:rPr>
              <a:t>=NTFD_RR</a:t>
            </a:r>
            <a:endParaRPr lang="en-US" sz="1100" dirty="0">
              <a:effectLst/>
              <a:ea typeface="SimSun"/>
              <a:cs typeface="Arial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fr-CH" sz="800" dirty="0" err="1">
                <a:effectLst/>
                <a:ea typeface="SimSun"/>
                <a:cs typeface="Arial"/>
              </a:rPr>
              <a:t>t_action</a:t>
            </a:r>
            <a:r>
              <a:rPr lang="fr-CH" sz="800" dirty="0">
                <a:effectLst/>
                <a:ea typeface="SimSun"/>
                <a:cs typeface="Arial"/>
              </a:rPr>
              <a:t>=ADD</a:t>
            </a:r>
            <a:endParaRPr lang="en-US" sz="1100" dirty="0">
              <a:effectLst/>
              <a:ea typeface="SimSun"/>
              <a:cs typeface="Arial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fr-CH" sz="800" dirty="0" err="1">
                <a:effectLst/>
                <a:ea typeface="SimSun"/>
                <a:cs typeface="Arial"/>
              </a:rPr>
              <a:t>t_prov</a:t>
            </a:r>
            <a:r>
              <a:rPr lang="fr-CH" sz="800" dirty="0">
                <a:effectLst/>
                <a:ea typeface="SimSun"/>
                <a:cs typeface="Arial"/>
              </a:rPr>
              <a:t>=RR11.2</a:t>
            </a:r>
            <a:endParaRPr lang="en-US" sz="1100" dirty="0">
              <a:effectLst/>
              <a:ea typeface="SimSun"/>
              <a:cs typeface="Arial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fr-CH" sz="800" dirty="0" err="1">
                <a:effectLst/>
                <a:ea typeface="SimSun"/>
                <a:cs typeface="Arial"/>
              </a:rPr>
              <a:t>t_freq_assgn</a:t>
            </a:r>
            <a:r>
              <a:rPr lang="fr-CH" sz="800" dirty="0">
                <a:effectLst/>
                <a:ea typeface="SimSun"/>
                <a:cs typeface="Arial"/>
              </a:rPr>
              <a:t>= </a:t>
            </a:r>
            <a:endParaRPr lang="en-US" sz="1100" dirty="0">
              <a:effectLst/>
              <a:ea typeface="SimSun"/>
              <a:cs typeface="Arial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fr-CH" sz="800" dirty="0" err="1">
                <a:effectLst/>
                <a:ea typeface="SimSun"/>
                <a:cs typeface="Arial"/>
              </a:rPr>
              <a:t>t_long</a:t>
            </a:r>
            <a:r>
              <a:rPr lang="fr-CH" sz="800" dirty="0">
                <a:effectLst/>
                <a:ea typeface="SimSun"/>
                <a:cs typeface="Arial"/>
              </a:rPr>
              <a:t>= </a:t>
            </a:r>
            <a:endParaRPr lang="en-US" sz="1100" dirty="0">
              <a:effectLst/>
              <a:ea typeface="SimSun"/>
              <a:cs typeface="Arial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fr-CH" sz="800" dirty="0" err="1">
                <a:effectLst/>
                <a:ea typeface="SimSun"/>
                <a:cs typeface="Arial"/>
              </a:rPr>
              <a:t>t_lat</a:t>
            </a:r>
            <a:r>
              <a:rPr lang="fr-CH" sz="800" dirty="0">
                <a:effectLst/>
                <a:ea typeface="SimSun"/>
                <a:cs typeface="Arial"/>
              </a:rPr>
              <a:t>= </a:t>
            </a:r>
            <a:endParaRPr lang="en-US" sz="1100" dirty="0">
              <a:effectLst/>
              <a:ea typeface="SimSun"/>
              <a:cs typeface="Arial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fr-CH" sz="800" dirty="0">
                <a:effectLst/>
                <a:ea typeface="SimSun"/>
                <a:cs typeface="Arial"/>
              </a:rPr>
              <a:t>………</a:t>
            </a:r>
            <a:endParaRPr lang="en-US" sz="1100" dirty="0">
              <a:effectLst/>
              <a:ea typeface="SimSun"/>
              <a:cs typeface="Arial"/>
            </a:endParaRPr>
          </a:p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100" dirty="0">
                <a:effectLst/>
                <a:ea typeface="SimSun"/>
                <a:cs typeface="Arial"/>
              </a:rPr>
              <a:t> </a:t>
            </a:r>
          </a:p>
        </p:txBody>
      </p:sp>
      <p:sp>
        <p:nvSpPr>
          <p:cNvPr id="4" name="Rectangle 1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" name="Rectangle 15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4572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zh-CN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SimSun" pitchFamily="2" charset="-122"/>
              <a:cs typeface="Arial" pitchFamily="34" charset="0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SimSun" pitchFamily="2" charset="-122"/>
                <a:cs typeface="Arial" pitchFamily="34" charset="0"/>
              </a:rPr>
              <a:t>								</a:t>
            </a:r>
            <a:endParaRPr kumimoji="0" lang="en-US" altLang="zh-CN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zh-CN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tangle 20"/>
          <p:cNvSpPr>
            <a:spLocks noChangeArrowheads="1"/>
          </p:cNvSpPr>
          <p:nvPr/>
        </p:nvSpPr>
        <p:spPr bwMode="auto">
          <a:xfrm>
            <a:off x="914400" y="200977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Rectangle 21"/>
          <p:cNvSpPr>
            <a:spLocks noChangeArrowheads="1"/>
          </p:cNvSpPr>
          <p:nvPr/>
        </p:nvSpPr>
        <p:spPr bwMode="auto">
          <a:xfrm>
            <a:off x="-269875" y="44100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zh-CN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SimSun" pitchFamily="2" charset="-122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SimSun" pitchFamily="2" charset="-122"/>
                <a:cs typeface="Arial" pitchFamily="34" charset="0"/>
              </a:rPr>
              <a:t>								</a:t>
            </a:r>
            <a:endParaRPr kumimoji="0" lang="en-US" altLang="zh-CN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Rectangle 22"/>
          <p:cNvSpPr>
            <a:spLocks noChangeArrowheads="1"/>
          </p:cNvSpPr>
          <p:nvPr/>
        </p:nvSpPr>
        <p:spPr bwMode="auto">
          <a:xfrm>
            <a:off x="-269875" y="60579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381000" y="304800"/>
            <a:ext cx="8153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/>
              <a:t>Notice T11 with multiple operations </a:t>
            </a:r>
            <a:r>
              <a:rPr lang="en-US" b="1" dirty="0" smtClean="0"/>
              <a:t>(only one transmitting antenna for multiple receiving stations) for </a:t>
            </a:r>
            <a:r>
              <a:rPr lang="en-US" b="1" dirty="0"/>
              <a:t>the same assignment</a:t>
            </a:r>
            <a:endParaRPr lang="en-US" dirty="0"/>
          </a:p>
        </p:txBody>
      </p:sp>
      <p:sp>
        <p:nvSpPr>
          <p:cNvPr id="23" name="Flowchart: Process 22"/>
          <p:cNvSpPr/>
          <p:nvPr/>
        </p:nvSpPr>
        <p:spPr>
          <a:xfrm>
            <a:off x="5238750" y="3505200"/>
            <a:ext cx="1009650" cy="1143000"/>
          </a:xfrm>
          <a:prstGeom prst="flowChartProcess">
            <a:avLst/>
          </a:prstGeom>
          <a:ln>
            <a:solidFill>
              <a:srgbClr val="FFC000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fr-CH" sz="800" dirty="0" smtClean="0">
                <a:effectLst/>
                <a:ea typeface="SimSun"/>
                <a:cs typeface="Arial"/>
              </a:rPr>
              <a:t>……..</a:t>
            </a:r>
            <a:endParaRPr lang="en-US" sz="1100" dirty="0">
              <a:effectLst/>
              <a:ea typeface="SimSun"/>
              <a:cs typeface="Arial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fr-CH" sz="800" dirty="0">
                <a:effectLst/>
                <a:ea typeface="SimSun"/>
                <a:cs typeface="Arial"/>
              </a:rPr>
              <a:t>&lt;RX_STATION&gt;</a:t>
            </a:r>
            <a:endParaRPr lang="en-US" sz="1100" dirty="0">
              <a:effectLst/>
              <a:ea typeface="SimSun"/>
              <a:cs typeface="Arial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fr-CH" sz="800" dirty="0" err="1">
                <a:effectLst/>
                <a:ea typeface="SimSun"/>
                <a:cs typeface="Arial"/>
              </a:rPr>
              <a:t>t_long</a:t>
            </a:r>
            <a:r>
              <a:rPr lang="fr-CH" sz="800" dirty="0">
                <a:effectLst/>
                <a:ea typeface="SimSun"/>
                <a:cs typeface="Arial"/>
              </a:rPr>
              <a:t>=</a:t>
            </a:r>
            <a:endParaRPr lang="en-US" sz="1100" dirty="0">
              <a:effectLst/>
              <a:ea typeface="SimSun"/>
              <a:cs typeface="Arial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fr-CH" sz="800" dirty="0" err="1">
                <a:effectLst/>
                <a:ea typeface="SimSun"/>
                <a:cs typeface="Arial"/>
              </a:rPr>
              <a:t>t_lat</a:t>
            </a:r>
            <a:r>
              <a:rPr lang="fr-CH" sz="800" dirty="0">
                <a:effectLst/>
                <a:ea typeface="SimSun"/>
                <a:cs typeface="Arial"/>
              </a:rPr>
              <a:t>=</a:t>
            </a:r>
            <a:endParaRPr lang="en-US" sz="1100" dirty="0">
              <a:effectLst/>
              <a:ea typeface="SimSun"/>
              <a:cs typeface="Arial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fr-CH" sz="800" dirty="0" err="1">
                <a:effectLst/>
                <a:ea typeface="SimSun"/>
                <a:cs typeface="Arial"/>
              </a:rPr>
              <a:t>t_site_name</a:t>
            </a:r>
            <a:r>
              <a:rPr lang="fr-CH" sz="800" dirty="0">
                <a:effectLst/>
                <a:ea typeface="SimSun"/>
                <a:cs typeface="Arial"/>
              </a:rPr>
              <a:t>=</a:t>
            </a:r>
            <a:endParaRPr lang="en-US" sz="1100" dirty="0">
              <a:effectLst/>
              <a:ea typeface="SimSun"/>
              <a:cs typeface="Arial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fr-CH" sz="800" dirty="0">
                <a:effectLst/>
                <a:ea typeface="SimSun"/>
                <a:cs typeface="Arial"/>
              </a:rPr>
              <a:t>……</a:t>
            </a:r>
            <a:endParaRPr lang="en-US" sz="1100" dirty="0">
              <a:effectLst/>
              <a:ea typeface="SimSun"/>
              <a:cs typeface="Arial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800" dirty="0">
                <a:effectLst/>
                <a:ea typeface="SimSun"/>
                <a:cs typeface="Arial"/>
              </a:rPr>
              <a:t>&lt;/RX_STATION&gt;</a:t>
            </a:r>
            <a:endParaRPr lang="en-US" sz="1100" dirty="0">
              <a:effectLst/>
              <a:ea typeface="SimSun"/>
              <a:cs typeface="Arial"/>
            </a:endParaRPr>
          </a:p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100" dirty="0">
                <a:effectLst/>
                <a:ea typeface="SimSun"/>
                <a:cs typeface="Arial"/>
              </a:rPr>
              <a:t> </a:t>
            </a:r>
          </a:p>
        </p:txBody>
      </p:sp>
      <p:cxnSp>
        <p:nvCxnSpPr>
          <p:cNvPr id="25" name="Straight Arrow Connector 24"/>
          <p:cNvCxnSpPr/>
          <p:nvPr/>
        </p:nvCxnSpPr>
        <p:spPr>
          <a:xfrm>
            <a:off x="6248400" y="2895600"/>
            <a:ext cx="1600200" cy="1143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7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2400" y="5044440"/>
            <a:ext cx="399588" cy="11277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28" name="Straight Arrow Connector 27"/>
          <p:cNvCxnSpPr/>
          <p:nvPr/>
        </p:nvCxnSpPr>
        <p:spPr>
          <a:xfrm>
            <a:off x="6248400" y="4114800"/>
            <a:ext cx="1600200" cy="1143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>
            <a:off x="2438400" y="1752600"/>
            <a:ext cx="1600200" cy="1143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Flowchart: Process 13"/>
          <p:cNvSpPr/>
          <p:nvPr/>
        </p:nvSpPr>
        <p:spPr>
          <a:xfrm>
            <a:off x="4038600" y="2286000"/>
            <a:ext cx="1009650" cy="2362200"/>
          </a:xfrm>
          <a:prstGeom prst="flowChartProcess">
            <a:avLst/>
          </a:prstGeom>
          <a:solidFill>
            <a:sysClr val="window" lastClr="FFFFFF"/>
          </a:solidFill>
          <a:ln w="25400" cap="flat" cmpd="sng" algn="ctr">
            <a:solidFill>
              <a:srgbClr val="9BBB59"/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endParaRPr lang="fr-CH" sz="800" dirty="0" smtClean="0">
              <a:effectLst/>
              <a:latin typeface="Calibri"/>
              <a:ea typeface="SimSun"/>
              <a:cs typeface="Arial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fr-CH" sz="800" dirty="0" smtClean="0">
                <a:effectLst/>
                <a:latin typeface="Calibri"/>
                <a:ea typeface="SimSun"/>
                <a:cs typeface="Arial"/>
              </a:rPr>
              <a:t>&lt;</a:t>
            </a:r>
            <a:r>
              <a:rPr lang="fr-CH" sz="800" dirty="0">
                <a:effectLst/>
                <a:latin typeface="Calibri"/>
                <a:ea typeface="SimSun"/>
                <a:cs typeface="Arial"/>
              </a:rPr>
              <a:t>ANTENNA&gt;</a:t>
            </a:r>
            <a:endParaRPr lang="en-US" sz="1100" dirty="0">
              <a:effectLst/>
              <a:latin typeface="Calibri"/>
              <a:ea typeface="SimSun"/>
              <a:cs typeface="Arial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fr-CH" sz="800" dirty="0" err="1">
                <a:effectLst/>
                <a:latin typeface="Calibri"/>
                <a:ea typeface="SimSun"/>
                <a:cs typeface="Arial"/>
              </a:rPr>
              <a:t>t_pwr_xyz</a:t>
            </a:r>
            <a:r>
              <a:rPr lang="fr-CH" sz="800" dirty="0">
                <a:effectLst/>
                <a:latin typeface="Calibri"/>
                <a:ea typeface="SimSun"/>
                <a:cs typeface="Arial"/>
              </a:rPr>
              <a:t>=</a:t>
            </a:r>
            <a:endParaRPr lang="en-US" sz="1100" dirty="0">
              <a:effectLst/>
              <a:latin typeface="Calibri"/>
              <a:ea typeface="SimSun"/>
              <a:cs typeface="Arial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fr-CH" sz="800" dirty="0" err="1">
                <a:effectLst/>
                <a:latin typeface="Calibri"/>
                <a:ea typeface="SimSun"/>
                <a:cs typeface="Arial"/>
              </a:rPr>
              <a:t>t_pwr_dbw</a:t>
            </a:r>
            <a:r>
              <a:rPr lang="fr-CH" sz="800" dirty="0">
                <a:effectLst/>
                <a:latin typeface="Calibri"/>
                <a:ea typeface="SimSun"/>
                <a:cs typeface="Arial"/>
              </a:rPr>
              <a:t>=</a:t>
            </a:r>
            <a:endParaRPr lang="en-US" sz="1100" dirty="0">
              <a:effectLst/>
              <a:latin typeface="Calibri"/>
              <a:ea typeface="SimSun"/>
              <a:cs typeface="Arial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fr-CH" sz="800" dirty="0" err="1">
                <a:effectLst/>
                <a:latin typeface="Calibri"/>
                <a:ea typeface="SimSun"/>
                <a:cs typeface="Arial"/>
              </a:rPr>
              <a:t>t_pwr_eiv</a:t>
            </a:r>
            <a:r>
              <a:rPr lang="fr-CH" sz="800" dirty="0">
                <a:effectLst/>
                <a:latin typeface="Calibri"/>
                <a:ea typeface="SimSun"/>
                <a:cs typeface="Arial"/>
              </a:rPr>
              <a:t>=</a:t>
            </a:r>
            <a:endParaRPr lang="en-US" sz="1100" dirty="0">
              <a:effectLst/>
              <a:latin typeface="Calibri"/>
              <a:ea typeface="SimSun"/>
              <a:cs typeface="Arial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fr-CH" sz="800" dirty="0" err="1">
                <a:effectLst/>
                <a:latin typeface="Calibri"/>
                <a:ea typeface="SimSun"/>
                <a:cs typeface="Arial"/>
              </a:rPr>
              <a:t>t_gain_max</a:t>
            </a:r>
            <a:r>
              <a:rPr lang="fr-CH" sz="800" dirty="0">
                <a:effectLst/>
                <a:latin typeface="Calibri"/>
                <a:ea typeface="SimSun"/>
                <a:cs typeface="Arial"/>
              </a:rPr>
              <a:t>=</a:t>
            </a:r>
            <a:endParaRPr lang="en-US" sz="1100" dirty="0">
              <a:effectLst/>
              <a:latin typeface="Calibri"/>
              <a:ea typeface="SimSun"/>
              <a:cs typeface="Arial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fr-CH" sz="800" dirty="0" err="1">
                <a:effectLst/>
                <a:latin typeface="Calibri"/>
                <a:ea typeface="SimSun"/>
                <a:cs typeface="Arial"/>
              </a:rPr>
              <a:t>t_pwr_ant</a:t>
            </a:r>
            <a:r>
              <a:rPr lang="fr-CH" sz="800" dirty="0">
                <a:effectLst/>
                <a:latin typeface="Calibri"/>
                <a:ea typeface="SimSun"/>
                <a:cs typeface="Arial"/>
              </a:rPr>
              <a:t>=</a:t>
            </a:r>
            <a:endParaRPr lang="en-US" sz="1100" dirty="0">
              <a:effectLst/>
              <a:latin typeface="Calibri"/>
              <a:ea typeface="SimSun"/>
              <a:cs typeface="Arial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fr-CH" sz="800" dirty="0" err="1">
                <a:effectLst/>
                <a:latin typeface="Calibri"/>
                <a:ea typeface="SimSun"/>
                <a:cs typeface="Arial"/>
              </a:rPr>
              <a:t>t_gain_type</a:t>
            </a:r>
            <a:r>
              <a:rPr lang="fr-CH" sz="800" dirty="0">
                <a:effectLst/>
                <a:latin typeface="Calibri"/>
                <a:ea typeface="SimSun"/>
                <a:cs typeface="Arial"/>
              </a:rPr>
              <a:t>=</a:t>
            </a:r>
            <a:endParaRPr lang="en-US" sz="1100" dirty="0">
              <a:effectLst/>
              <a:latin typeface="Calibri"/>
              <a:ea typeface="SimSun"/>
              <a:cs typeface="Arial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fr-CH" sz="800" dirty="0">
                <a:effectLst/>
                <a:latin typeface="Calibri"/>
                <a:ea typeface="SimSun"/>
                <a:cs typeface="Arial"/>
              </a:rPr>
              <a:t>……..</a:t>
            </a:r>
            <a:endParaRPr lang="en-US" sz="1100" dirty="0">
              <a:effectLst/>
              <a:latin typeface="Calibri"/>
              <a:ea typeface="SimSun"/>
              <a:cs typeface="Arial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endParaRPr lang="en-US" sz="800" dirty="0" smtClean="0">
              <a:effectLst/>
              <a:latin typeface="Calibri"/>
              <a:ea typeface="SimSun"/>
              <a:cs typeface="Arial"/>
            </a:endParaRPr>
          </a:p>
          <a:p>
            <a:pPr>
              <a:lnSpc>
                <a:spcPct val="115000"/>
              </a:lnSpc>
            </a:pPr>
            <a:r>
              <a:rPr lang="fr-CH" sz="800" dirty="0">
                <a:ea typeface="SimSun"/>
                <a:cs typeface="Arial"/>
              </a:rPr>
              <a:t>……..</a:t>
            </a:r>
            <a:endParaRPr lang="en-US" sz="1100" dirty="0">
              <a:ea typeface="SimSun"/>
              <a:cs typeface="Arial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800" dirty="0" smtClean="0">
                <a:effectLst/>
                <a:latin typeface="Calibri"/>
                <a:ea typeface="SimSun"/>
                <a:cs typeface="Arial"/>
              </a:rPr>
              <a:t>&lt;/</a:t>
            </a:r>
            <a:r>
              <a:rPr lang="en-US" sz="800" dirty="0">
                <a:effectLst/>
                <a:latin typeface="Calibri"/>
                <a:ea typeface="SimSun"/>
                <a:cs typeface="Arial"/>
              </a:rPr>
              <a:t>ANTENNA&gt;</a:t>
            </a:r>
            <a:endParaRPr lang="en-US" sz="1100" dirty="0">
              <a:effectLst/>
              <a:latin typeface="Calibri"/>
              <a:ea typeface="SimSun"/>
              <a:cs typeface="Arial"/>
            </a:endParaRPr>
          </a:p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100" dirty="0">
                <a:effectLst/>
                <a:latin typeface="Calibri"/>
                <a:ea typeface="SimSun"/>
                <a:cs typeface="Arial"/>
              </a:rPr>
              <a:t> </a:t>
            </a:r>
          </a:p>
        </p:txBody>
      </p:sp>
      <p:cxnSp>
        <p:nvCxnSpPr>
          <p:cNvPr id="17" name="Straight Arrow Connector 16"/>
          <p:cNvCxnSpPr/>
          <p:nvPr/>
        </p:nvCxnSpPr>
        <p:spPr>
          <a:xfrm flipV="1">
            <a:off x="4572000" y="2996710"/>
            <a:ext cx="666750" cy="82853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>
            <a:off x="4572000" y="3933056"/>
            <a:ext cx="66675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01978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/>
        </p:nvSpPr>
        <p:spPr>
          <a:xfrm>
            <a:off x="381000" y="304800"/>
            <a:ext cx="81534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/>
              <a:t>Notice T11 with multiple operations for the same assignment</a:t>
            </a:r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381000" y="3276600"/>
            <a:ext cx="835544" cy="93952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dirty="0">
                <a:effectLst/>
                <a:ea typeface="SimSun"/>
                <a:cs typeface="Arial"/>
              </a:rPr>
              <a:t>&lt;HEAD&gt;</a:t>
            </a: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dirty="0" err="1">
                <a:effectLst/>
                <a:ea typeface="SimSun"/>
                <a:cs typeface="Arial"/>
              </a:rPr>
              <a:t>t_adm</a:t>
            </a:r>
            <a:r>
              <a:rPr lang="en-US" sz="1000" dirty="0">
                <a:effectLst/>
                <a:ea typeface="SimSun"/>
                <a:cs typeface="Arial"/>
              </a:rPr>
              <a:t>=</a:t>
            </a: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dirty="0">
                <a:effectLst/>
                <a:ea typeface="SimSun"/>
                <a:cs typeface="Arial"/>
              </a:rPr>
              <a:t>&lt;/HEAD&gt;</a:t>
            </a:r>
          </a:p>
        </p:txBody>
      </p:sp>
      <p:sp>
        <p:nvSpPr>
          <p:cNvPr id="22" name="Rectangle 21"/>
          <p:cNvSpPr/>
          <p:nvPr/>
        </p:nvSpPr>
        <p:spPr>
          <a:xfrm>
            <a:off x="1419534" y="3276600"/>
            <a:ext cx="1494209" cy="2069533"/>
          </a:xfrm>
          <a:prstGeom prst="rect">
            <a:avLst/>
          </a:prstGeom>
          <a:solidFill>
            <a:sysClr val="window" lastClr="FFFFFF"/>
          </a:solidFill>
          <a:ln w="25400" cap="flat" cmpd="sng" algn="ctr">
            <a:solidFill>
              <a:srgbClr val="4F81BD"/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fr-CH" sz="1000">
                <a:effectLst/>
                <a:latin typeface="Calibri"/>
                <a:ea typeface="SimSun"/>
                <a:cs typeface="Arial"/>
              </a:rPr>
              <a:t>&lt;NOTICE&gt;</a:t>
            </a:r>
            <a:endParaRPr lang="en-US" sz="1000">
              <a:effectLst/>
              <a:latin typeface="Calibri"/>
              <a:ea typeface="SimSun"/>
              <a:cs typeface="Arial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fr-CH" sz="1000">
                <a:effectLst/>
                <a:latin typeface="Calibri"/>
                <a:ea typeface="SimSun"/>
                <a:cs typeface="Arial"/>
              </a:rPr>
              <a:t>t_notice_type=T11</a:t>
            </a:r>
            <a:endParaRPr lang="en-US" sz="1000">
              <a:effectLst/>
              <a:latin typeface="Calibri"/>
              <a:ea typeface="SimSun"/>
              <a:cs typeface="Arial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fr-CH" sz="1000">
                <a:effectLst/>
                <a:latin typeface="Calibri"/>
                <a:ea typeface="SimSun"/>
                <a:cs typeface="Arial"/>
              </a:rPr>
              <a:t>t_fragment=NTFD_RR</a:t>
            </a:r>
            <a:endParaRPr lang="en-US" sz="1000">
              <a:effectLst/>
              <a:latin typeface="Calibri"/>
              <a:ea typeface="SimSun"/>
              <a:cs typeface="Arial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fr-CH" sz="1000">
                <a:effectLst/>
                <a:latin typeface="Calibri"/>
                <a:ea typeface="SimSun"/>
                <a:cs typeface="Arial"/>
              </a:rPr>
              <a:t>t_action=ADD</a:t>
            </a:r>
            <a:endParaRPr lang="en-US" sz="1000">
              <a:effectLst/>
              <a:latin typeface="Calibri"/>
              <a:ea typeface="SimSun"/>
              <a:cs typeface="Arial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fr-CH" sz="1000">
                <a:effectLst/>
                <a:latin typeface="Calibri"/>
                <a:ea typeface="SimSun"/>
                <a:cs typeface="Arial"/>
              </a:rPr>
              <a:t>t_prov=RR11.2</a:t>
            </a:r>
            <a:endParaRPr lang="en-US" sz="1000">
              <a:effectLst/>
              <a:latin typeface="Calibri"/>
              <a:ea typeface="SimSun"/>
              <a:cs typeface="Arial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fr-CH" sz="1000">
                <a:effectLst/>
                <a:latin typeface="Calibri"/>
                <a:ea typeface="SimSun"/>
                <a:cs typeface="Arial"/>
              </a:rPr>
              <a:t>t_freq_assgn= </a:t>
            </a:r>
            <a:endParaRPr lang="en-US" sz="1000">
              <a:effectLst/>
              <a:latin typeface="Calibri"/>
              <a:ea typeface="SimSun"/>
              <a:cs typeface="Arial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fr-CH" sz="1000">
                <a:effectLst/>
                <a:latin typeface="Calibri"/>
                <a:ea typeface="SimSun"/>
                <a:cs typeface="Arial"/>
              </a:rPr>
              <a:t>t_long= </a:t>
            </a:r>
            <a:endParaRPr lang="en-US" sz="1000">
              <a:effectLst/>
              <a:latin typeface="Calibri"/>
              <a:ea typeface="SimSun"/>
              <a:cs typeface="Arial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fr-CH" sz="1000">
                <a:effectLst/>
                <a:latin typeface="Calibri"/>
                <a:ea typeface="SimSun"/>
                <a:cs typeface="Arial"/>
              </a:rPr>
              <a:t>t_lat= </a:t>
            </a:r>
            <a:endParaRPr lang="en-US" sz="1000">
              <a:effectLst/>
              <a:latin typeface="Calibri"/>
              <a:ea typeface="SimSun"/>
              <a:cs typeface="Arial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fr-CH" sz="1000">
                <a:effectLst/>
                <a:latin typeface="Calibri"/>
                <a:ea typeface="SimSun"/>
                <a:cs typeface="Arial"/>
              </a:rPr>
              <a:t>………</a:t>
            </a:r>
            <a:endParaRPr lang="en-US" sz="1000">
              <a:effectLst/>
              <a:latin typeface="Calibri"/>
              <a:ea typeface="SimSun"/>
              <a:cs typeface="Arial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000">
                <a:effectLst/>
                <a:latin typeface="Calibri"/>
                <a:ea typeface="SimSun"/>
                <a:cs typeface="Arial"/>
              </a:rPr>
              <a:t> </a:t>
            </a:r>
          </a:p>
        </p:txBody>
      </p:sp>
      <p:sp>
        <p:nvSpPr>
          <p:cNvPr id="23" name="Flowchart: Process 22"/>
          <p:cNvSpPr/>
          <p:nvPr/>
        </p:nvSpPr>
        <p:spPr>
          <a:xfrm>
            <a:off x="3150425" y="3276600"/>
            <a:ext cx="1339229" cy="3267051"/>
          </a:xfrm>
          <a:prstGeom prst="flowChartProcess">
            <a:avLst/>
          </a:prstGeom>
          <a:solidFill>
            <a:sysClr val="window" lastClr="FFFFFF"/>
          </a:solidFill>
          <a:ln w="25400" cap="flat" cmpd="sng" algn="ctr">
            <a:solidFill>
              <a:srgbClr val="9BBB59"/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fr-CH" sz="1000">
                <a:effectLst/>
                <a:latin typeface="Calibri"/>
                <a:ea typeface="SimSun"/>
                <a:cs typeface="Arial"/>
              </a:rPr>
              <a:t>&lt;ANTENNA&gt;</a:t>
            </a:r>
            <a:endParaRPr lang="en-US" sz="1000">
              <a:effectLst/>
              <a:latin typeface="Calibri"/>
              <a:ea typeface="SimSun"/>
              <a:cs typeface="Arial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fr-CH" sz="1000">
                <a:effectLst/>
                <a:latin typeface="Calibri"/>
                <a:ea typeface="SimSun"/>
                <a:cs typeface="Arial"/>
              </a:rPr>
              <a:t>t_pwr_xyz=</a:t>
            </a:r>
            <a:endParaRPr lang="en-US" sz="1000">
              <a:effectLst/>
              <a:latin typeface="Calibri"/>
              <a:ea typeface="SimSun"/>
              <a:cs typeface="Arial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fr-CH" sz="1000">
                <a:effectLst/>
                <a:latin typeface="Calibri"/>
                <a:ea typeface="SimSun"/>
                <a:cs typeface="Arial"/>
              </a:rPr>
              <a:t>t_pwr_dbw=</a:t>
            </a:r>
            <a:endParaRPr lang="en-US" sz="1000">
              <a:effectLst/>
              <a:latin typeface="Calibri"/>
              <a:ea typeface="SimSun"/>
              <a:cs typeface="Arial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fr-CH" sz="1000">
                <a:effectLst/>
                <a:latin typeface="Calibri"/>
                <a:ea typeface="SimSun"/>
                <a:cs typeface="Arial"/>
              </a:rPr>
              <a:t>t_pwr_eiv=</a:t>
            </a:r>
            <a:endParaRPr lang="en-US" sz="1000">
              <a:effectLst/>
              <a:latin typeface="Calibri"/>
              <a:ea typeface="SimSun"/>
              <a:cs typeface="Arial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fr-CH" sz="1000">
                <a:effectLst/>
                <a:latin typeface="Calibri"/>
                <a:ea typeface="SimSun"/>
                <a:cs typeface="Arial"/>
              </a:rPr>
              <a:t>t_gain_max=</a:t>
            </a:r>
            <a:endParaRPr lang="en-US" sz="1000">
              <a:effectLst/>
              <a:latin typeface="Calibri"/>
              <a:ea typeface="SimSun"/>
              <a:cs typeface="Arial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fr-CH" sz="1000">
                <a:effectLst/>
                <a:latin typeface="Calibri"/>
                <a:ea typeface="SimSun"/>
                <a:cs typeface="Arial"/>
              </a:rPr>
              <a:t>t_pwr_ant=</a:t>
            </a:r>
            <a:endParaRPr lang="en-US" sz="1000">
              <a:effectLst/>
              <a:latin typeface="Calibri"/>
              <a:ea typeface="SimSun"/>
              <a:cs typeface="Arial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fr-CH" sz="1000">
                <a:effectLst/>
                <a:latin typeface="Calibri"/>
                <a:ea typeface="SimSun"/>
                <a:cs typeface="Arial"/>
              </a:rPr>
              <a:t>t_gain_type=</a:t>
            </a:r>
            <a:endParaRPr lang="en-US" sz="1000">
              <a:effectLst/>
              <a:latin typeface="Calibri"/>
              <a:ea typeface="SimSun"/>
              <a:cs typeface="Arial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fr-CH" sz="1000">
                <a:effectLst/>
                <a:latin typeface="Calibri"/>
                <a:ea typeface="SimSun"/>
                <a:cs typeface="Arial"/>
              </a:rPr>
              <a:t>……..</a:t>
            </a:r>
            <a:endParaRPr lang="en-US" sz="1000">
              <a:effectLst/>
              <a:latin typeface="Calibri"/>
              <a:ea typeface="SimSun"/>
              <a:cs typeface="Arial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fr-CH" sz="1000">
                <a:effectLst/>
                <a:latin typeface="Calibri"/>
                <a:ea typeface="SimSun"/>
                <a:cs typeface="Arial"/>
              </a:rPr>
              <a:t>&lt;RX_STATION&gt;</a:t>
            </a:r>
            <a:endParaRPr lang="en-US" sz="1000">
              <a:effectLst/>
              <a:latin typeface="Calibri"/>
              <a:ea typeface="SimSun"/>
              <a:cs typeface="Arial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fr-CH" sz="1000">
                <a:effectLst/>
                <a:latin typeface="Calibri"/>
                <a:ea typeface="SimSun"/>
                <a:cs typeface="Arial"/>
              </a:rPr>
              <a:t>t_long=</a:t>
            </a:r>
            <a:endParaRPr lang="en-US" sz="1000">
              <a:effectLst/>
              <a:latin typeface="Calibri"/>
              <a:ea typeface="SimSun"/>
              <a:cs typeface="Arial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fr-CH" sz="1000">
                <a:effectLst/>
                <a:latin typeface="Calibri"/>
                <a:ea typeface="SimSun"/>
                <a:cs typeface="Arial"/>
              </a:rPr>
              <a:t>t_lat=</a:t>
            </a:r>
            <a:endParaRPr lang="en-US" sz="1000">
              <a:effectLst/>
              <a:latin typeface="Calibri"/>
              <a:ea typeface="SimSun"/>
              <a:cs typeface="Arial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fr-CH" sz="1000">
                <a:effectLst/>
                <a:latin typeface="Calibri"/>
                <a:ea typeface="SimSun"/>
                <a:cs typeface="Arial"/>
              </a:rPr>
              <a:t>t_site_name=</a:t>
            </a:r>
            <a:endParaRPr lang="en-US" sz="1000">
              <a:effectLst/>
              <a:latin typeface="Calibri"/>
              <a:ea typeface="SimSun"/>
              <a:cs typeface="Arial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fr-CH" sz="1000">
                <a:effectLst/>
                <a:latin typeface="Calibri"/>
                <a:ea typeface="SimSun"/>
                <a:cs typeface="Arial"/>
              </a:rPr>
              <a:t>……</a:t>
            </a:r>
            <a:endParaRPr lang="en-US" sz="1000">
              <a:effectLst/>
              <a:latin typeface="Calibri"/>
              <a:ea typeface="SimSun"/>
              <a:cs typeface="Arial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fr-CH" sz="1000">
                <a:effectLst/>
                <a:latin typeface="Calibri"/>
                <a:ea typeface="SimSun"/>
                <a:cs typeface="Arial"/>
              </a:rPr>
              <a:t>&lt;/RX_STATION&gt;</a:t>
            </a:r>
            <a:endParaRPr lang="en-US" sz="1000">
              <a:effectLst/>
              <a:latin typeface="Calibri"/>
              <a:ea typeface="SimSun"/>
              <a:cs typeface="Arial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>
                <a:effectLst/>
                <a:latin typeface="Calibri"/>
                <a:ea typeface="SimSun"/>
                <a:cs typeface="Arial"/>
              </a:rPr>
              <a:t>&lt;/ANTENNA&gt;</a:t>
            </a: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000">
                <a:effectLst/>
                <a:latin typeface="Calibri"/>
                <a:ea typeface="SimSun"/>
                <a:cs typeface="Arial"/>
              </a:rPr>
              <a:t> </a:t>
            </a:r>
          </a:p>
        </p:txBody>
      </p:sp>
      <p:sp>
        <p:nvSpPr>
          <p:cNvPr id="24" name="Flowchart: Process 23"/>
          <p:cNvSpPr/>
          <p:nvPr/>
        </p:nvSpPr>
        <p:spPr>
          <a:xfrm>
            <a:off x="4729704" y="3276600"/>
            <a:ext cx="1339229" cy="3267051"/>
          </a:xfrm>
          <a:prstGeom prst="flowChartProcess">
            <a:avLst/>
          </a:prstGeom>
          <a:solidFill>
            <a:sysClr val="window" lastClr="FFFFFF"/>
          </a:solidFill>
          <a:ln w="25400" cap="flat" cmpd="sng" algn="ctr">
            <a:solidFill>
              <a:srgbClr val="9BBB59"/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fr-CH" sz="1000">
                <a:effectLst/>
                <a:latin typeface="Calibri"/>
                <a:ea typeface="SimSun"/>
                <a:cs typeface="Arial"/>
              </a:rPr>
              <a:t>&lt;ANTENNA&gt;</a:t>
            </a:r>
            <a:endParaRPr lang="en-US" sz="1000">
              <a:effectLst/>
              <a:latin typeface="Calibri"/>
              <a:ea typeface="SimSun"/>
              <a:cs typeface="Arial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fr-CH" sz="1000">
                <a:effectLst/>
                <a:latin typeface="Calibri"/>
                <a:ea typeface="SimSun"/>
                <a:cs typeface="Arial"/>
              </a:rPr>
              <a:t>t_pwr_xyz=</a:t>
            </a:r>
            <a:endParaRPr lang="en-US" sz="1000">
              <a:effectLst/>
              <a:latin typeface="Calibri"/>
              <a:ea typeface="SimSun"/>
              <a:cs typeface="Arial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fr-CH" sz="1000">
                <a:effectLst/>
                <a:latin typeface="Calibri"/>
                <a:ea typeface="SimSun"/>
                <a:cs typeface="Arial"/>
              </a:rPr>
              <a:t>t_pwr_dbw=</a:t>
            </a:r>
            <a:endParaRPr lang="en-US" sz="1000">
              <a:effectLst/>
              <a:latin typeface="Calibri"/>
              <a:ea typeface="SimSun"/>
              <a:cs typeface="Arial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fr-CH" sz="1000">
                <a:effectLst/>
                <a:latin typeface="Calibri"/>
                <a:ea typeface="SimSun"/>
                <a:cs typeface="Arial"/>
              </a:rPr>
              <a:t>t_pwr_eiv=</a:t>
            </a:r>
            <a:endParaRPr lang="en-US" sz="1000">
              <a:effectLst/>
              <a:latin typeface="Calibri"/>
              <a:ea typeface="SimSun"/>
              <a:cs typeface="Arial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fr-CH" sz="1000">
                <a:effectLst/>
                <a:latin typeface="Calibri"/>
                <a:ea typeface="SimSun"/>
                <a:cs typeface="Arial"/>
              </a:rPr>
              <a:t>t_gain_max=</a:t>
            </a:r>
            <a:endParaRPr lang="en-US" sz="1000">
              <a:effectLst/>
              <a:latin typeface="Calibri"/>
              <a:ea typeface="SimSun"/>
              <a:cs typeface="Arial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fr-CH" sz="1000">
                <a:effectLst/>
                <a:latin typeface="Calibri"/>
                <a:ea typeface="SimSun"/>
                <a:cs typeface="Arial"/>
              </a:rPr>
              <a:t>t_pwr_ant=</a:t>
            </a:r>
            <a:endParaRPr lang="en-US" sz="1000">
              <a:effectLst/>
              <a:latin typeface="Calibri"/>
              <a:ea typeface="SimSun"/>
              <a:cs typeface="Arial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fr-CH" sz="1000">
                <a:effectLst/>
                <a:latin typeface="Calibri"/>
                <a:ea typeface="SimSun"/>
                <a:cs typeface="Arial"/>
              </a:rPr>
              <a:t>t_gain_type=</a:t>
            </a:r>
            <a:endParaRPr lang="en-US" sz="1000">
              <a:effectLst/>
              <a:latin typeface="Calibri"/>
              <a:ea typeface="SimSun"/>
              <a:cs typeface="Arial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fr-CH" sz="1000">
                <a:effectLst/>
                <a:latin typeface="Calibri"/>
                <a:ea typeface="SimSun"/>
                <a:cs typeface="Arial"/>
              </a:rPr>
              <a:t>……..</a:t>
            </a:r>
            <a:endParaRPr lang="en-US" sz="1000">
              <a:effectLst/>
              <a:latin typeface="Calibri"/>
              <a:ea typeface="SimSun"/>
              <a:cs typeface="Arial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fr-CH" sz="1000">
                <a:effectLst/>
                <a:latin typeface="Calibri"/>
                <a:ea typeface="SimSun"/>
                <a:cs typeface="Arial"/>
              </a:rPr>
              <a:t>&lt;RX_STATION&gt;</a:t>
            </a:r>
            <a:endParaRPr lang="en-US" sz="1000">
              <a:effectLst/>
              <a:latin typeface="Calibri"/>
              <a:ea typeface="SimSun"/>
              <a:cs typeface="Arial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fr-CH" sz="1000">
                <a:effectLst/>
                <a:latin typeface="Calibri"/>
                <a:ea typeface="SimSun"/>
                <a:cs typeface="Arial"/>
              </a:rPr>
              <a:t>t_long=</a:t>
            </a:r>
            <a:endParaRPr lang="en-US" sz="1000">
              <a:effectLst/>
              <a:latin typeface="Calibri"/>
              <a:ea typeface="SimSun"/>
              <a:cs typeface="Arial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fr-CH" sz="1000">
                <a:effectLst/>
                <a:latin typeface="Calibri"/>
                <a:ea typeface="SimSun"/>
                <a:cs typeface="Arial"/>
              </a:rPr>
              <a:t>t_lat=</a:t>
            </a:r>
            <a:endParaRPr lang="en-US" sz="1000">
              <a:effectLst/>
              <a:latin typeface="Calibri"/>
              <a:ea typeface="SimSun"/>
              <a:cs typeface="Arial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fr-CH" sz="1000">
                <a:effectLst/>
                <a:latin typeface="Calibri"/>
                <a:ea typeface="SimSun"/>
                <a:cs typeface="Arial"/>
              </a:rPr>
              <a:t>t_site_name=</a:t>
            </a:r>
            <a:endParaRPr lang="en-US" sz="1000">
              <a:effectLst/>
              <a:latin typeface="Calibri"/>
              <a:ea typeface="SimSun"/>
              <a:cs typeface="Arial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fr-CH" sz="1000">
                <a:effectLst/>
                <a:latin typeface="Calibri"/>
                <a:ea typeface="SimSun"/>
                <a:cs typeface="Arial"/>
              </a:rPr>
              <a:t>……</a:t>
            </a:r>
            <a:endParaRPr lang="en-US" sz="1000">
              <a:effectLst/>
              <a:latin typeface="Calibri"/>
              <a:ea typeface="SimSun"/>
              <a:cs typeface="Arial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fr-CH" sz="1000">
                <a:effectLst/>
                <a:latin typeface="Calibri"/>
                <a:ea typeface="SimSun"/>
                <a:cs typeface="Arial"/>
              </a:rPr>
              <a:t>&lt;/RX_STATION&gt;</a:t>
            </a:r>
            <a:endParaRPr lang="en-US" sz="1000">
              <a:effectLst/>
              <a:latin typeface="Calibri"/>
              <a:ea typeface="SimSun"/>
              <a:cs typeface="Arial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>
                <a:effectLst/>
                <a:latin typeface="Calibri"/>
                <a:ea typeface="SimSun"/>
                <a:cs typeface="Arial"/>
              </a:rPr>
              <a:t>&lt;/ANTENNA&gt;</a:t>
            </a: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000">
                <a:effectLst/>
                <a:latin typeface="Calibri"/>
                <a:ea typeface="SimSun"/>
                <a:cs typeface="Arial"/>
              </a:rPr>
              <a:t> </a:t>
            </a:r>
          </a:p>
        </p:txBody>
      </p:sp>
      <p:sp>
        <p:nvSpPr>
          <p:cNvPr id="25" name="Rectangle 24"/>
          <p:cNvSpPr/>
          <p:nvPr/>
        </p:nvSpPr>
        <p:spPr>
          <a:xfrm>
            <a:off x="6311510" y="3276600"/>
            <a:ext cx="967782" cy="79433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000">
                <a:effectLst/>
                <a:ea typeface="SimSun"/>
                <a:cs typeface="Arial"/>
              </a:rPr>
              <a:t>&lt;/NOTICE&gt;</a:t>
            </a:r>
          </a:p>
        </p:txBody>
      </p:sp>
      <p:sp>
        <p:nvSpPr>
          <p:cNvPr id="26" name="Rectangle 25"/>
          <p:cNvSpPr/>
          <p:nvPr/>
        </p:nvSpPr>
        <p:spPr>
          <a:xfrm>
            <a:off x="7494075" y="3280892"/>
            <a:ext cx="1345125" cy="1062508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fr-CH" sz="1000">
                <a:effectLst/>
                <a:ea typeface="SimSun"/>
                <a:cs typeface="Arial"/>
              </a:rPr>
              <a:t>&lt;TAIL&gt;</a:t>
            </a:r>
            <a:endParaRPr lang="en-US" sz="1000">
              <a:effectLst/>
              <a:ea typeface="SimSun"/>
              <a:cs typeface="Arial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fr-CH" sz="1000">
                <a:effectLst/>
                <a:ea typeface="SimSun"/>
                <a:cs typeface="Arial"/>
              </a:rPr>
              <a:t>t_num_notices=</a:t>
            </a:r>
            <a:endParaRPr lang="en-US" sz="1000">
              <a:effectLst/>
              <a:ea typeface="SimSun"/>
              <a:cs typeface="Arial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fr-CH" sz="1000">
                <a:effectLst/>
                <a:ea typeface="SimSun"/>
                <a:cs typeface="Arial"/>
              </a:rPr>
              <a:t>&lt;/TAIL&gt;</a:t>
            </a:r>
            <a:endParaRPr lang="en-US" sz="1000">
              <a:effectLst/>
              <a:ea typeface="SimSun"/>
              <a:cs typeface="Arial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1264920" y="3514534"/>
            <a:ext cx="182880" cy="295466"/>
          </a:xfrm>
          <a:prstGeom prst="rect">
            <a:avLst/>
          </a:prstGeom>
          <a:noFill/>
        </p:spPr>
        <p:txBody>
          <a:bodyPr wrap="square" lIns="9144" tIns="9144" rIns="9144" bIns="9144" rtlCol="0" anchor="ctr" anchorCtr="0">
            <a:spAutoFit/>
          </a:bodyPr>
          <a:lstStyle/>
          <a:p>
            <a:r>
              <a:rPr lang="en-US" dirty="0"/>
              <a:t>+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2971800" y="3514534"/>
            <a:ext cx="182880" cy="295466"/>
          </a:xfrm>
          <a:prstGeom prst="rect">
            <a:avLst/>
          </a:prstGeom>
          <a:noFill/>
        </p:spPr>
        <p:txBody>
          <a:bodyPr wrap="square" lIns="9144" tIns="9144" rIns="9144" bIns="9144" rtlCol="0" anchor="ctr" anchorCtr="0">
            <a:spAutoFit/>
          </a:bodyPr>
          <a:lstStyle/>
          <a:p>
            <a:r>
              <a:rPr lang="en-US" dirty="0"/>
              <a:t>+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4541520" y="3514534"/>
            <a:ext cx="182880" cy="295466"/>
          </a:xfrm>
          <a:prstGeom prst="rect">
            <a:avLst/>
          </a:prstGeom>
          <a:noFill/>
        </p:spPr>
        <p:txBody>
          <a:bodyPr wrap="square" lIns="9144" tIns="9144" rIns="9144" bIns="9144" rtlCol="0" anchor="ctr" anchorCtr="0">
            <a:spAutoFit/>
          </a:bodyPr>
          <a:lstStyle/>
          <a:p>
            <a:r>
              <a:rPr lang="en-US" dirty="0"/>
              <a:t>+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6141720" y="3514534"/>
            <a:ext cx="182880" cy="295466"/>
          </a:xfrm>
          <a:prstGeom prst="rect">
            <a:avLst/>
          </a:prstGeom>
          <a:noFill/>
        </p:spPr>
        <p:txBody>
          <a:bodyPr wrap="square" lIns="9144" tIns="9144" rIns="9144" bIns="9144" rtlCol="0" anchor="ctr" anchorCtr="0">
            <a:spAutoFit/>
          </a:bodyPr>
          <a:lstStyle/>
          <a:p>
            <a:r>
              <a:rPr lang="en-US" dirty="0"/>
              <a:t>+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7315200" y="3514534"/>
            <a:ext cx="182880" cy="295466"/>
          </a:xfrm>
          <a:prstGeom prst="rect">
            <a:avLst/>
          </a:prstGeom>
          <a:noFill/>
        </p:spPr>
        <p:txBody>
          <a:bodyPr wrap="square" lIns="9144" tIns="9144" rIns="9144" bIns="9144" rtlCol="0" anchor="ctr" anchorCtr="0">
            <a:spAutoFit/>
          </a:bodyPr>
          <a:lstStyle/>
          <a:p>
            <a:r>
              <a:rPr lang="en-US" dirty="0"/>
              <a:t>+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381000" y="1219199"/>
            <a:ext cx="835544" cy="1828800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noAutofit/>
          </a:bodyPr>
          <a:lstStyle/>
          <a:p>
            <a:r>
              <a:rPr lang="en-US" sz="1000" u="sng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Header section:</a:t>
            </a:r>
          </a:p>
          <a:p>
            <a:r>
              <a:rPr lang="en-US" sz="1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One section per file of many notices</a:t>
            </a:r>
            <a:endParaRPr lang="en-US" sz="1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1419535" y="1219200"/>
            <a:ext cx="1494208" cy="1828800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noAutofit/>
          </a:bodyPr>
          <a:lstStyle/>
          <a:p>
            <a:r>
              <a:rPr lang="en-US" sz="1000" u="sng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Notice section:</a:t>
            </a:r>
          </a:p>
          <a:p>
            <a:r>
              <a:rPr lang="en-US" sz="1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One section per one notice. Contains identifying elements (frequency, coordinates, modulation, hours of operation etc.)</a:t>
            </a:r>
            <a:endParaRPr lang="en-US" sz="1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3154679" y="1219199"/>
            <a:ext cx="2914253" cy="1828800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noAutofit/>
          </a:bodyPr>
          <a:lstStyle/>
          <a:p>
            <a:r>
              <a:rPr lang="en-US" sz="1000" u="sng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Antenna section(s):</a:t>
            </a:r>
          </a:p>
          <a:p>
            <a:r>
              <a:rPr lang="en-US" sz="1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One or more sections per notice. Contains data of the transmitting antenna(s) such as height, gain, </a:t>
            </a:r>
            <a:r>
              <a:rPr lang="en-US" sz="1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beamwidth</a:t>
            </a:r>
            <a:r>
              <a:rPr lang="en-US" sz="1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polarization etc.</a:t>
            </a:r>
          </a:p>
          <a:p>
            <a:r>
              <a:rPr lang="en-US" sz="1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Each Antenna section can have one or more </a:t>
            </a:r>
            <a:r>
              <a:rPr lang="en-US" sz="1000" u="sng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Receiver section(s)</a:t>
            </a:r>
            <a:r>
              <a:rPr lang="en-US" sz="1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per Antenna section.</a:t>
            </a:r>
          </a:p>
          <a:p>
            <a:r>
              <a:rPr lang="en-US" sz="1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Receiver section(s) contains data of the receiving station(s).</a:t>
            </a:r>
            <a:endParaRPr lang="en-US" sz="1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6311510" y="1219200"/>
            <a:ext cx="967782" cy="1828800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noAutofit/>
          </a:bodyPr>
          <a:lstStyle/>
          <a:p>
            <a:r>
              <a:rPr lang="en-US" sz="1000" u="sng" dirty="0">
                <a:latin typeface="Courier New" panose="02070309020205020404" pitchFamily="49" charset="0"/>
                <a:cs typeface="Courier New" panose="02070309020205020404" pitchFamily="49" charset="0"/>
              </a:rPr>
              <a:t>E</a:t>
            </a:r>
            <a:r>
              <a:rPr lang="en-US" sz="1000" u="sng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nd of notice section:</a:t>
            </a:r>
          </a:p>
          <a:p>
            <a:r>
              <a:rPr lang="en-US" sz="1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One section (one line only) per each notice. </a:t>
            </a:r>
            <a:endParaRPr lang="en-US" sz="1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7498080" y="1219200"/>
            <a:ext cx="1341120" cy="1828800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noAutofit/>
          </a:bodyPr>
          <a:lstStyle/>
          <a:p>
            <a:r>
              <a:rPr lang="en-US" sz="1000" u="sng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Tail section:</a:t>
            </a:r>
          </a:p>
          <a:p>
            <a:r>
              <a:rPr lang="en-US" sz="1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One section per file of one or many notices. Contains control number of notices in the file. </a:t>
            </a:r>
            <a:endParaRPr lang="en-US" sz="1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1234440" y="1524000"/>
            <a:ext cx="182880" cy="295466"/>
          </a:xfrm>
          <a:prstGeom prst="rect">
            <a:avLst/>
          </a:prstGeom>
          <a:noFill/>
        </p:spPr>
        <p:txBody>
          <a:bodyPr wrap="square" lIns="9144" tIns="9144" rIns="9144" bIns="9144" rtlCol="0" anchor="ctr" anchorCtr="0">
            <a:spAutoFit/>
          </a:bodyPr>
          <a:lstStyle/>
          <a:p>
            <a:r>
              <a:rPr lang="en-US" dirty="0"/>
              <a:t>+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2941320" y="1524000"/>
            <a:ext cx="182880" cy="295466"/>
          </a:xfrm>
          <a:prstGeom prst="rect">
            <a:avLst/>
          </a:prstGeom>
          <a:noFill/>
        </p:spPr>
        <p:txBody>
          <a:bodyPr wrap="square" lIns="9144" tIns="9144" rIns="9144" bIns="9144" rtlCol="0" anchor="ctr" anchorCtr="0">
            <a:spAutoFit/>
          </a:bodyPr>
          <a:lstStyle/>
          <a:p>
            <a:r>
              <a:rPr lang="en-US" dirty="0"/>
              <a:t>+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6111240" y="1524000"/>
            <a:ext cx="182880" cy="295466"/>
          </a:xfrm>
          <a:prstGeom prst="rect">
            <a:avLst/>
          </a:prstGeom>
          <a:noFill/>
        </p:spPr>
        <p:txBody>
          <a:bodyPr wrap="square" lIns="9144" tIns="9144" rIns="9144" bIns="9144" rtlCol="0" anchor="ctr" anchorCtr="0">
            <a:spAutoFit/>
          </a:bodyPr>
          <a:lstStyle/>
          <a:p>
            <a:r>
              <a:rPr lang="en-US" dirty="0"/>
              <a:t>+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7284720" y="1524000"/>
            <a:ext cx="182880" cy="295466"/>
          </a:xfrm>
          <a:prstGeom prst="rect">
            <a:avLst/>
          </a:prstGeom>
          <a:noFill/>
        </p:spPr>
        <p:txBody>
          <a:bodyPr wrap="square" lIns="9144" tIns="9144" rIns="9144" bIns="9144" rtlCol="0" anchor="ctr" anchorCtr="0">
            <a:spAutoFit/>
          </a:bodyPr>
          <a:lstStyle/>
          <a:p>
            <a:r>
              <a:rPr lang="en-US" dirty="0"/>
              <a:t>+</a:t>
            </a:r>
          </a:p>
        </p:txBody>
      </p:sp>
      <p:sp>
        <p:nvSpPr>
          <p:cNvPr id="47" name="Rectangle 46"/>
          <p:cNvSpPr/>
          <p:nvPr/>
        </p:nvSpPr>
        <p:spPr>
          <a:xfrm>
            <a:off x="4800600" y="4910125"/>
            <a:ext cx="1219200" cy="1033475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Rectangle 47"/>
          <p:cNvSpPr/>
          <p:nvPr/>
        </p:nvSpPr>
        <p:spPr>
          <a:xfrm>
            <a:off x="3200400" y="4910125"/>
            <a:ext cx="1219200" cy="1033475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8555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58DD2FCB390B6419902AD46311AD2A1" ma:contentTypeVersion="3" ma:contentTypeDescription="Create a new document." ma:contentTypeScope="" ma:versionID="9f826e912fedb409699eac9cf6fdbc17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26e4863383729cb444416dcdc8f5e0bd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526AC780-8B9B-445F-801A-DCFDEFD63CC0}"/>
</file>

<file path=customXml/itemProps2.xml><?xml version="1.0" encoding="utf-8"?>
<ds:datastoreItem xmlns:ds="http://schemas.openxmlformats.org/officeDocument/2006/customXml" ds:itemID="{9665EDDE-3ACE-4112-B18F-4768A0F487A4}"/>
</file>

<file path=customXml/itemProps3.xml><?xml version="1.0" encoding="utf-8"?>
<ds:datastoreItem xmlns:ds="http://schemas.openxmlformats.org/officeDocument/2006/customXml" ds:itemID="{1442E822-067B-4772-A76B-A9F9244C7E49}"/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433</Words>
  <Application>Microsoft Office PowerPoint</Application>
  <PresentationFormat>On-screen Show (4:3)</PresentationFormat>
  <Paragraphs>170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SimSun</vt:lpstr>
      <vt:lpstr>SimSun</vt:lpstr>
      <vt:lpstr>Arial</vt:lpstr>
      <vt:lpstr>Calibri</vt:lpstr>
      <vt:lpstr>Courier New</vt:lpstr>
      <vt:lpstr>Office Theme</vt:lpstr>
      <vt:lpstr>PowerPoint Presentation</vt:lpstr>
      <vt:lpstr>PowerPoint Presentation</vt:lpstr>
      <vt:lpstr>PowerPoint Presentation</vt:lpstr>
    </vt:vector>
  </TitlesOfParts>
  <Company>ITU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Dimitrova, Vera</dc:creator>
  <cp:lastModifiedBy>Rabe, Rhisael</cp:lastModifiedBy>
  <cp:revision>2</cp:revision>
  <dcterms:created xsi:type="dcterms:W3CDTF">2014-01-13T08:19:38Z</dcterms:created>
  <dcterms:modified xsi:type="dcterms:W3CDTF">2014-07-10T15:02:42Z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0x010100958DD2FCB390B6419902AD46311AD2A1</vt:lpwstr>
  </property>
</Properties>
</file>