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6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8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2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3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5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5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9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EE9D-6A80-48F8-85E3-B0C4E21E4B8A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6EA4-ECC2-4640-BE5E-CF687096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7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11312"/>
            <a:ext cx="51610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27" y="4876800"/>
            <a:ext cx="313873" cy="112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848" y="4829175"/>
            <a:ext cx="351066" cy="112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685801" y="2039938"/>
            <a:ext cx="3359784" cy="2950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83735" y="1866583"/>
            <a:ext cx="3898265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ular Callout 8"/>
          <p:cNvSpPr/>
          <p:nvPr/>
        </p:nvSpPr>
        <p:spPr>
          <a:xfrm>
            <a:off x="3131993" y="1561783"/>
            <a:ext cx="892810" cy="478155"/>
          </a:xfrm>
          <a:prstGeom prst="wedgeRoundRectCallout">
            <a:avLst>
              <a:gd name="adj1" fmla="val 67619"/>
              <a:gd name="adj2" fmla="val -993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solidFill>
                  <a:srgbClr val="0070C0"/>
                </a:solidFill>
                <a:effectLst/>
                <a:ea typeface="SimSun"/>
                <a:cs typeface="Arial"/>
              </a:rPr>
              <a:t>Transmitting Station</a:t>
            </a:r>
            <a:endParaRPr lang="en-US" sz="1100" dirty="0">
              <a:effectLst/>
              <a:ea typeface="SimSun"/>
              <a:cs typeface="Arial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066800" y="5486400"/>
            <a:ext cx="786765" cy="457200"/>
          </a:xfrm>
          <a:prstGeom prst="wedgeRectCallout">
            <a:avLst>
              <a:gd name="adj1" fmla="val -78944"/>
              <a:gd name="adj2" fmla="val -2537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solidFill>
                  <a:srgbClr val="FF0000"/>
                </a:solidFill>
                <a:effectLst/>
                <a:ea typeface="SimSun"/>
                <a:cs typeface="Arial"/>
              </a:rPr>
              <a:t>Receiving Station 1</a:t>
            </a:r>
            <a:endParaRPr lang="en-US" sz="1100" dirty="0">
              <a:effectLst/>
              <a:ea typeface="SimSun"/>
              <a:cs typeface="Arial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239000" y="5410200"/>
            <a:ext cx="829310" cy="457200"/>
          </a:xfrm>
          <a:prstGeom prst="wedgeRectCallout">
            <a:avLst>
              <a:gd name="adj1" fmla="val 77733"/>
              <a:gd name="adj2" fmla="val -19318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solidFill>
                  <a:srgbClr val="FF0000"/>
                </a:solidFill>
                <a:effectLst/>
                <a:ea typeface="SimSun"/>
                <a:cs typeface="Arial"/>
              </a:rPr>
              <a:t>Receiving Station 2</a:t>
            </a:r>
            <a:endParaRPr lang="en-US" sz="1100" dirty="0">
              <a:effectLst/>
              <a:ea typeface="SimSun"/>
              <a:cs typeface="Arial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730375" y="2287904"/>
            <a:ext cx="1009650" cy="2243455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r-CH" sz="800" dirty="0" smtClean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smtClean="0">
                <a:effectLst/>
                <a:ea typeface="SimSun"/>
                <a:cs typeface="Arial"/>
              </a:rPr>
              <a:t>&lt;</a:t>
            </a:r>
            <a:r>
              <a:rPr lang="fr-CH" sz="800" dirty="0">
                <a:effectLst/>
                <a:ea typeface="SimSun"/>
                <a:cs typeface="Arial"/>
              </a:rPr>
              <a:t>ANTENNA&gt;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t_pwr_xyz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t_pwr_dbw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t_pwr_eiv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t_gain_max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t_pwr_ant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t_gain_type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……..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&lt;RX_STATION&gt;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t_long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t_lat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t_site_name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……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SimSun"/>
                <a:cs typeface="Arial"/>
              </a:rPr>
              <a:t>&lt;/RX_STATION&gt;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SimSun"/>
                <a:cs typeface="Arial"/>
              </a:rPr>
              <a:t>&lt;/ANTENNA&gt;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SimSun"/>
                <a:cs typeface="Arial"/>
              </a:rPr>
              <a:t> 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25060" y="1049973"/>
            <a:ext cx="1126490" cy="13500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r-CH" sz="800" dirty="0" smtClean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smtClean="0">
                <a:effectLst/>
                <a:ea typeface="SimSun"/>
                <a:cs typeface="Arial"/>
              </a:rPr>
              <a:t>&lt;</a:t>
            </a:r>
            <a:r>
              <a:rPr lang="fr-CH" sz="800" dirty="0">
                <a:effectLst/>
                <a:ea typeface="SimSun"/>
                <a:cs typeface="Arial"/>
              </a:rPr>
              <a:t>NOTICE&gt;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t_notice_type</a:t>
            </a:r>
            <a:r>
              <a:rPr lang="fr-CH" sz="800" dirty="0">
                <a:effectLst/>
                <a:ea typeface="SimSun"/>
                <a:cs typeface="Arial"/>
              </a:rPr>
              <a:t>=T11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t_fragment</a:t>
            </a:r>
            <a:r>
              <a:rPr lang="fr-CH" sz="800" dirty="0">
                <a:effectLst/>
                <a:ea typeface="SimSun"/>
                <a:cs typeface="Arial"/>
              </a:rPr>
              <a:t>=NTFD_RR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t_action</a:t>
            </a:r>
            <a:r>
              <a:rPr lang="fr-CH" sz="800" dirty="0">
                <a:effectLst/>
                <a:ea typeface="SimSun"/>
                <a:cs typeface="Arial"/>
              </a:rPr>
              <a:t>=ADD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t_prov</a:t>
            </a:r>
            <a:r>
              <a:rPr lang="fr-CH" sz="800" dirty="0">
                <a:effectLst/>
                <a:ea typeface="SimSun"/>
                <a:cs typeface="Arial"/>
              </a:rPr>
              <a:t>=RR11.2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t_freq_assgn</a:t>
            </a:r>
            <a:r>
              <a:rPr lang="fr-CH" sz="800" dirty="0">
                <a:effectLst/>
                <a:ea typeface="SimSun"/>
                <a:cs typeface="Arial"/>
              </a:rPr>
              <a:t>= 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t_long</a:t>
            </a:r>
            <a:r>
              <a:rPr lang="fr-CH" sz="800" dirty="0">
                <a:effectLst/>
                <a:ea typeface="SimSun"/>
                <a:cs typeface="Arial"/>
              </a:rPr>
              <a:t>= 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t_lat</a:t>
            </a:r>
            <a:r>
              <a:rPr lang="fr-CH" sz="800" dirty="0">
                <a:effectLst/>
                <a:ea typeface="SimSun"/>
                <a:cs typeface="Arial"/>
              </a:rPr>
              <a:t>= 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………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SimSun"/>
                <a:cs typeface="Arial"/>
              </a:rPr>
              <a:t> 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6355138" y="2287905"/>
            <a:ext cx="1009650" cy="2243455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r-CH" sz="800" dirty="0" smtClean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smtClean="0">
                <a:effectLst/>
                <a:latin typeface="Calibri"/>
                <a:ea typeface="SimSun"/>
                <a:cs typeface="Arial"/>
              </a:rPr>
              <a:t>&lt;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ANTENNA&gt;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t_pwr_xyz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t_pwr_dbw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t_pwr_eiv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t_gain_max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t_pwr_ant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t_gain_type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latin typeface="Calibri"/>
                <a:ea typeface="SimSun"/>
                <a:cs typeface="Arial"/>
              </a:rPr>
              <a:t>……..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latin typeface="Calibri"/>
                <a:ea typeface="SimSun"/>
                <a:cs typeface="Arial"/>
              </a:rPr>
              <a:t>&lt;RX_STATION&gt;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t_long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t_lat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t_site_name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latin typeface="Calibri"/>
                <a:ea typeface="SimSun"/>
                <a:cs typeface="Arial"/>
              </a:rPr>
              <a:t>……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latin typeface="Calibri"/>
                <a:ea typeface="SimSun"/>
                <a:cs typeface="Arial"/>
              </a:rPr>
              <a:t>&lt;/RX_STATION&gt;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latin typeface="Calibri"/>
                <a:ea typeface="SimSun"/>
                <a:cs typeface="Arial"/>
              </a:rPr>
              <a:t>&lt;/ANTENNA&gt;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SimSun"/>
                <a:cs typeface="Arial"/>
              </a:rPr>
              <a:t> 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							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914400" y="21999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-269875" y="59432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" y="304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Notice T11 with multiple operations </a:t>
            </a:r>
            <a:r>
              <a:rPr lang="en-US" b="1" dirty="0" smtClean="0"/>
              <a:t>(separate transmitting antenna for each receiving station) for </a:t>
            </a:r>
            <a:r>
              <a:rPr lang="en-US" b="1" dirty="0"/>
              <a:t>the same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09700"/>
            <a:ext cx="51036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12" y="3825240"/>
            <a:ext cx="399588" cy="11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838200" y="1503045"/>
            <a:ext cx="892810" cy="478155"/>
          </a:xfrm>
          <a:prstGeom prst="wedgeRoundRectCallout">
            <a:avLst>
              <a:gd name="adj1" fmla="val 67619"/>
              <a:gd name="adj2" fmla="val -993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solidFill>
                  <a:srgbClr val="0070C0"/>
                </a:solidFill>
                <a:effectLst/>
                <a:ea typeface="SimSun"/>
                <a:cs typeface="Arial"/>
              </a:rPr>
              <a:t>Transmitting Station</a:t>
            </a:r>
            <a:endParaRPr lang="en-US" sz="1100" dirty="0">
              <a:effectLst/>
              <a:ea typeface="SimSun"/>
              <a:cs typeface="Arial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578811" y="3004329"/>
            <a:ext cx="786765" cy="457200"/>
          </a:xfrm>
          <a:prstGeom prst="wedgeRectCallout">
            <a:avLst>
              <a:gd name="adj1" fmla="val 9434"/>
              <a:gd name="adj2" fmla="val 10170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solidFill>
                  <a:srgbClr val="FF0000"/>
                </a:solidFill>
                <a:effectLst/>
                <a:ea typeface="SimSun"/>
                <a:cs typeface="Arial"/>
              </a:rPr>
              <a:t>Receiving Station 1</a:t>
            </a:r>
            <a:endParaRPr lang="en-US" sz="1100" dirty="0">
              <a:effectLst/>
              <a:ea typeface="SimSun"/>
              <a:cs typeface="Arial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629400" y="5486400"/>
            <a:ext cx="829310" cy="457200"/>
          </a:xfrm>
          <a:prstGeom prst="wedgeRectCallout">
            <a:avLst>
              <a:gd name="adj1" fmla="val 82327"/>
              <a:gd name="adj2" fmla="val -40151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solidFill>
                  <a:srgbClr val="FF0000"/>
                </a:solidFill>
                <a:effectLst/>
                <a:ea typeface="SimSun"/>
                <a:cs typeface="Arial"/>
              </a:rPr>
              <a:t>Receiving Station 2</a:t>
            </a:r>
            <a:endParaRPr lang="en-US" sz="1100" dirty="0">
              <a:effectLst/>
              <a:ea typeface="SimSun"/>
              <a:cs typeface="Arial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5238750" y="2286001"/>
            <a:ext cx="1009650" cy="114300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smtClean="0">
                <a:effectLst/>
                <a:ea typeface="SimSun"/>
                <a:cs typeface="Arial"/>
              </a:rPr>
              <a:t>……..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&lt;RX_STATION&gt;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t_long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t_lat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t_site_name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……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SimSun"/>
                <a:cs typeface="Arial"/>
              </a:rPr>
              <a:t>&lt;/RX_STATION&gt;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SimSun"/>
                <a:cs typeface="Arial"/>
              </a:rPr>
              <a:t> 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2155190"/>
            <a:ext cx="1126490" cy="13500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r-CH" sz="800" dirty="0" smtClean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smtClean="0">
                <a:effectLst/>
                <a:ea typeface="SimSun"/>
                <a:cs typeface="Arial"/>
              </a:rPr>
              <a:t>&lt;</a:t>
            </a:r>
            <a:r>
              <a:rPr lang="fr-CH" sz="800" dirty="0">
                <a:effectLst/>
                <a:ea typeface="SimSun"/>
                <a:cs typeface="Arial"/>
              </a:rPr>
              <a:t>NOTICE&gt;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t_notice_type</a:t>
            </a:r>
            <a:r>
              <a:rPr lang="fr-CH" sz="800" dirty="0">
                <a:effectLst/>
                <a:ea typeface="SimSun"/>
                <a:cs typeface="Arial"/>
              </a:rPr>
              <a:t>=T11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t_fragment</a:t>
            </a:r>
            <a:r>
              <a:rPr lang="fr-CH" sz="800" dirty="0">
                <a:effectLst/>
                <a:ea typeface="SimSun"/>
                <a:cs typeface="Arial"/>
              </a:rPr>
              <a:t>=NTFD_RR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t_action</a:t>
            </a:r>
            <a:r>
              <a:rPr lang="fr-CH" sz="800" dirty="0">
                <a:effectLst/>
                <a:ea typeface="SimSun"/>
                <a:cs typeface="Arial"/>
              </a:rPr>
              <a:t>=ADD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t_prov</a:t>
            </a:r>
            <a:r>
              <a:rPr lang="fr-CH" sz="800" dirty="0">
                <a:effectLst/>
                <a:ea typeface="SimSun"/>
                <a:cs typeface="Arial"/>
              </a:rPr>
              <a:t>=RR11.2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t_freq_assgn</a:t>
            </a:r>
            <a:r>
              <a:rPr lang="fr-CH" sz="800" dirty="0">
                <a:effectLst/>
                <a:ea typeface="SimSun"/>
                <a:cs typeface="Arial"/>
              </a:rPr>
              <a:t>= 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t_long</a:t>
            </a:r>
            <a:r>
              <a:rPr lang="fr-CH" sz="800" dirty="0">
                <a:effectLst/>
                <a:ea typeface="SimSun"/>
                <a:cs typeface="Arial"/>
              </a:rPr>
              <a:t>= 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t_lat</a:t>
            </a:r>
            <a:r>
              <a:rPr lang="fr-CH" sz="800" dirty="0">
                <a:effectLst/>
                <a:ea typeface="SimSun"/>
                <a:cs typeface="Arial"/>
              </a:rPr>
              <a:t>= 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………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SimSun"/>
                <a:cs typeface="Arial"/>
              </a:rPr>
              <a:t> 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							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914400" y="2009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-269875" y="4410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								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-269875" y="6057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304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Notice T11 with multiple operations </a:t>
            </a:r>
            <a:r>
              <a:rPr lang="en-US" b="1" dirty="0" smtClean="0"/>
              <a:t>(only one transmitting antenna for multiple receiving stations) for </a:t>
            </a:r>
            <a:r>
              <a:rPr lang="en-US" b="1" dirty="0"/>
              <a:t>the same assignment</a:t>
            </a:r>
            <a:endParaRPr lang="en-US" dirty="0"/>
          </a:p>
        </p:txBody>
      </p:sp>
      <p:sp>
        <p:nvSpPr>
          <p:cNvPr id="23" name="Flowchart: Process 22"/>
          <p:cNvSpPr/>
          <p:nvPr/>
        </p:nvSpPr>
        <p:spPr>
          <a:xfrm>
            <a:off x="5238750" y="3505200"/>
            <a:ext cx="1009650" cy="1143000"/>
          </a:xfrm>
          <a:prstGeom prst="flowChartProcess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smtClean="0">
                <a:effectLst/>
                <a:ea typeface="SimSun"/>
                <a:cs typeface="Arial"/>
              </a:rPr>
              <a:t>……..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&lt;RX_STATION&gt;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t_long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t_lat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ea typeface="SimSun"/>
                <a:cs typeface="Arial"/>
              </a:rPr>
              <a:t>t_site_name</a:t>
            </a:r>
            <a:r>
              <a:rPr lang="fr-CH" sz="800" dirty="0">
                <a:effectLst/>
                <a:ea typeface="SimSun"/>
                <a:cs typeface="Arial"/>
              </a:rPr>
              <a:t>=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ea typeface="SimSun"/>
                <a:cs typeface="Arial"/>
              </a:rPr>
              <a:t>……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effectLst/>
                <a:ea typeface="SimSun"/>
                <a:cs typeface="Arial"/>
              </a:rPr>
              <a:t>&lt;/RX_STATION&gt;</a:t>
            </a:r>
            <a:endParaRPr lang="en-US" sz="1100" dirty="0">
              <a:effectLst/>
              <a:ea typeface="SimSun"/>
              <a:cs typeface="Arial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SimSun"/>
                <a:cs typeface="Arial"/>
              </a:rPr>
              <a:t> 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248400" y="2895600"/>
            <a:ext cx="1600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044440"/>
            <a:ext cx="399588" cy="11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6248400" y="4114800"/>
            <a:ext cx="1600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438400" y="1752600"/>
            <a:ext cx="1600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Process 13"/>
          <p:cNvSpPr/>
          <p:nvPr/>
        </p:nvSpPr>
        <p:spPr>
          <a:xfrm>
            <a:off x="4038600" y="2286000"/>
            <a:ext cx="1009650" cy="2362200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r-CH" sz="800" dirty="0" smtClean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smtClean="0">
                <a:effectLst/>
                <a:latin typeface="Calibri"/>
                <a:ea typeface="SimSun"/>
                <a:cs typeface="Arial"/>
              </a:rPr>
              <a:t>&lt;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ANTENNA&gt;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t_pwr_xyz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t_pwr_dbw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t_pwr_eiv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t_gain_max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t_pwr_ant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 err="1">
                <a:effectLst/>
                <a:latin typeface="Calibri"/>
                <a:ea typeface="SimSun"/>
                <a:cs typeface="Arial"/>
              </a:rPr>
              <a:t>t_gain_type</a:t>
            </a:r>
            <a:r>
              <a:rPr lang="fr-CH" sz="800" dirty="0">
                <a:effectLst/>
                <a:latin typeface="Calibri"/>
                <a:ea typeface="SimSun"/>
                <a:cs typeface="Arial"/>
              </a:rPr>
              <a:t>=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800" dirty="0">
                <a:effectLst/>
                <a:latin typeface="Calibri"/>
                <a:ea typeface="SimSun"/>
                <a:cs typeface="Arial"/>
              </a:rPr>
              <a:t>……..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effectLst/>
              <a:latin typeface="Calibri"/>
              <a:ea typeface="SimSu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r-CH" sz="800" dirty="0">
                <a:ea typeface="SimSun"/>
                <a:cs typeface="Arial"/>
              </a:rPr>
              <a:t>……..</a:t>
            </a:r>
            <a:endParaRPr lang="en-US" sz="1100" dirty="0"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effectLst/>
                <a:latin typeface="Calibri"/>
                <a:ea typeface="SimSun"/>
                <a:cs typeface="Arial"/>
              </a:rPr>
              <a:t>&lt;/</a:t>
            </a:r>
            <a:r>
              <a:rPr lang="en-US" sz="800" dirty="0">
                <a:effectLst/>
                <a:latin typeface="Calibri"/>
                <a:ea typeface="SimSun"/>
                <a:cs typeface="Arial"/>
              </a:rPr>
              <a:t>ANTENNA&gt;</a:t>
            </a:r>
            <a:endParaRPr lang="en-US" sz="1100" dirty="0">
              <a:effectLst/>
              <a:latin typeface="Calibri"/>
              <a:ea typeface="SimSun"/>
              <a:cs typeface="Arial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SimSun"/>
                <a:cs typeface="Arial"/>
              </a:rPr>
              <a:t> 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572000" y="2996710"/>
            <a:ext cx="666750" cy="828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3933056"/>
            <a:ext cx="666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9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1000" y="3048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Notice T11 with multiple operations for the same assignment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1000" y="3276600"/>
            <a:ext cx="835544" cy="9395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ea typeface="SimSun"/>
                <a:cs typeface="Arial"/>
              </a:rPr>
              <a:t>&lt;HEAD&gt;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effectLst/>
                <a:ea typeface="SimSun"/>
                <a:cs typeface="Arial"/>
              </a:rPr>
              <a:t>t_adm</a:t>
            </a:r>
            <a:r>
              <a:rPr lang="en-US" sz="1000" dirty="0">
                <a:effectLst/>
                <a:ea typeface="SimSun"/>
                <a:cs typeface="Arial"/>
              </a:rPr>
              <a:t>=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ea typeface="SimSun"/>
                <a:cs typeface="Arial"/>
              </a:rPr>
              <a:t>&lt;/HEAD&gt;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19534" y="3276600"/>
            <a:ext cx="1494209" cy="206953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&lt;NOTICE&gt;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t_notice_type=T11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t_fragment=NTFD_RR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t_action=ADD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t_prov=RR11.2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t_freq_assgn= 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t_long= 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t_lat= 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………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>
                <a:effectLst/>
                <a:latin typeface="Calibri"/>
                <a:ea typeface="SimSun"/>
                <a:cs typeface="Arial"/>
              </a:rPr>
              <a:t> 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3150425" y="3276600"/>
            <a:ext cx="1339229" cy="3267051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&lt;ANTENNA&gt;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t_pwr_xyz=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t_pwr_dbw=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t_pwr_eiv=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t_gain_max=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t_pwr_ant=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t_gain_type=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……..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&lt;RX_STATION&gt;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t_long=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t_lat=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t_site_name=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……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&lt;/RX_STATION&gt;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SimSun"/>
                <a:cs typeface="Arial"/>
              </a:rPr>
              <a:t>&lt;/ANTENNA&gt;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>
                <a:effectLst/>
                <a:latin typeface="Calibri"/>
                <a:ea typeface="SimSun"/>
                <a:cs typeface="Arial"/>
              </a:rPr>
              <a:t> </a:t>
            </a:r>
          </a:p>
        </p:txBody>
      </p:sp>
      <p:sp>
        <p:nvSpPr>
          <p:cNvPr id="24" name="Flowchart: Process 23"/>
          <p:cNvSpPr/>
          <p:nvPr/>
        </p:nvSpPr>
        <p:spPr>
          <a:xfrm>
            <a:off x="4729704" y="3276600"/>
            <a:ext cx="1339229" cy="3267051"/>
          </a:xfrm>
          <a:prstGeom prst="flowChartProcess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&lt;ANTENNA&gt;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t_pwr_xyz=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t_pwr_dbw=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t_pwr_eiv=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t_gain_max=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t_pwr_ant=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t_gain_type=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……..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&lt;RX_STATION&gt;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t_long=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t_lat=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t_site_name=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……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latin typeface="Calibri"/>
                <a:ea typeface="SimSun"/>
                <a:cs typeface="Arial"/>
              </a:rPr>
              <a:t>&lt;/RX_STATION&gt;</a:t>
            </a:r>
            <a:endParaRPr lang="en-US" sz="1000">
              <a:effectLst/>
              <a:latin typeface="Calibri"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/>
                <a:ea typeface="SimSun"/>
                <a:cs typeface="Arial"/>
              </a:rPr>
              <a:t>&lt;/ANTENNA&gt;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>
                <a:effectLst/>
                <a:latin typeface="Calibri"/>
                <a:ea typeface="SimSun"/>
                <a:cs typeface="Arial"/>
              </a:rPr>
              <a:t> 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11510" y="3276600"/>
            <a:ext cx="967782" cy="7943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>
                <a:effectLst/>
                <a:ea typeface="SimSun"/>
                <a:cs typeface="Arial"/>
              </a:rPr>
              <a:t>&lt;/NOTICE&gt;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494075" y="3280892"/>
            <a:ext cx="1345125" cy="10625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ea typeface="SimSun"/>
                <a:cs typeface="Arial"/>
              </a:rPr>
              <a:t>&lt;TAIL&gt;</a:t>
            </a:r>
            <a:endParaRPr lang="en-US" sz="100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ea typeface="SimSun"/>
                <a:cs typeface="Arial"/>
              </a:rPr>
              <a:t>t_num_notices=</a:t>
            </a:r>
            <a:endParaRPr lang="en-US" sz="1000">
              <a:effectLst/>
              <a:ea typeface="SimSun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CH" sz="1000">
                <a:effectLst/>
                <a:ea typeface="SimSun"/>
                <a:cs typeface="Arial"/>
              </a:rPr>
              <a:t>&lt;/TAIL&gt;</a:t>
            </a:r>
            <a:endParaRPr lang="en-US" sz="1000">
              <a:effectLst/>
              <a:ea typeface="SimSun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64920" y="3514534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1800" y="3514534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41520" y="3514534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41720" y="3514534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3514534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1000" y="1219199"/>
            <a:ext cx="835544" cy="1828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Header section: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 section per file of many notices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19535" y="1219200"/>
            <a:ext cx="1494208" cy="1828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Notice section: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 section per one notice. Contains identifying elements (frequency, coordinates, modulation, hours of operation etc.)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54679" y="1219199"/>
            <a:ext cx="2914253" cy="1828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Antenna section(s):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 or more sections per notice. Contains data of the transmitting antenna(s) such as height, gain,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beamwidth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polarization etc.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Antenna section can have one or more </a:t>
            </a:r>
            <a:r>
              <a:rPr lang="en-US" sz="1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Receiver section(s)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per Antenna section.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Receiver section(s) contains data of the receiving station(s).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1510" y="1219200"/>
            <a:ext cx="967782" cy="1828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 of notice section: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 section (one line only) per each notice. 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98080" y="1219200"/>
            <a:ext cx="1341120" cy="1828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0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 section:</a:t>
            </a: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One section per file of one or many notices. Contains control number of notices in the file. 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4440" y="1524000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41320" y="1524000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11240" y="1524000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84720" y="1524000"/>
            <a:ext cx="182880" cy="295466"/>
          </a:xfrm>
          <a:prstGeom prst="rect">
            <a:avLst/>
          </a:prstGeom>
          <a:noFill/>
        </p:spPr>
        <p:txBody>
          <a:bodyPr wrap="square" lIns="9144" tIns="9144" rIns="9144" bIns="9144" rtlCol="0" anchor="ctr" anchorCtr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800600" y="4910125"/>
            <a:ext cx="1219200" cy="10334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200400" y="4910125"/>
            <a:ext cx="1219200" cy="10334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8DD2FCB390B6419902AD46311AD2A1" ma:contentTypeVersion="3" ma:contentTypeDescription="Create a new document." ma:contentTypeScope="" ma:versionID="9f826e912fedb409699eac9cf6fdbc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e4863383729cb444416dcdc8f5e0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6AC780-8B9B-445F-801A-DCFDEFD63CC0}"/>
</file>

<file path=customXml/itemProps2.xml><?xml version="1.0" encoding="utf-8"?>
<ds:datastoreItem xmlns:ds="http://schemas.openxmlformats.org/officeDocument/2006/customXml" ds:itemID="{9665EDDE-3ACE-4112-B18F-4768A0F487A4}"/>
</file>

<file path=customXml/itemProps3.xml><?xml version="1.0" encoding="utf-8"?>
<ds:datastoreItem xmlns:ds="http://schemas.openxmlformats.org/officeDocument/2006/customXml" ds:itemID="{1442E822-067B-4772-A76B-A9F9244C7E49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433</Words>
  <Application>Microsoft Office PowerPoint</Application>
  <PresentationFormat>On-screen Show (4:3)</PresentationFormat>
  <Paragraphs>170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SimSun</vt:lpstr>
      <vt:lpstr>SimSun</vt:lpstr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Dimitrova, Vera</dc:creator>
  <cp:lastModifiedBy>Rabe, Rhisael</cp:lastModifiedBy>
  <cp:revision>2</cp:revision>
  <dcterms:created xsi:type="dcterms:W3CDTF">2014-01-13T08:19:38Z</dcterms:created>
  <dcterms:modified xsi:type="dcterms:W3CDTF">2014-07-10T15:02:42Z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0x010100958DD2FCB390B6419902AD46311AD2A1</vt:lpwstr>
  </property>
</Properties>
</file>