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  <p:sldMasterId id="2147483732" r:id="rId2"/>
    <p:sldMasterId id="2147483744" r:id="rId3"/>
    <p:sldMasterId id="2147483756" r:id="rId4"/>
    <p:sldMasterId id="2147483768" r:id="rId5"/>
  </p:sldMasterIdLst>
  <p:notesMasterIdLst>
    <p:notesMasterId r:id="rId20"/>
  </p:notesMasterIdLst>
  <p:sldIdLst>
    <p:sldId id="280" r:id="rId6"/>
    <p:sldId id="288" r:id="rId7"/>
    <p:sldId id="290" r:id="rId8"/>
    <p:sldId id="305" r:id="rId9"/>
    <p:sldId id="306" r:id="rId10"/>
    <p:sldId id="298" r:id="rId11"/>
    <p:sldId id="301" r:id="rId12"/>
    <p:sldId id="302" r:id="rId13"/>
    <p:sldId id="303" r:id="rId14"/>
    <p:sldId id="304" r:id="rId15"/>
    <p:sldId id="308" r:id="rId16"/>
    <p:sldId id="309" r:id="rId17"/>
    <p:sldId id="30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80081" autoAdjust="0"/>
  </p:normalViewPr>
  <p:slideViewPr>
    <p:cSldViewPr snapToGrid="0">
      <p:cViewPr varScale="1">
        <p:scale>
          <a:sx n="82" d="100"/>
          <a:sy n="82" d="100"/>
        </p:scale>
        <p:origin x="120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ue\dfs\br\BRTSD\BCD\Assistance\Caspian%20Sea\2017%20meeting\UHF%20DTT%20CCA-29.3.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UHF assigned channels-GE06 Plan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1 - Export'!$U$18</c:f>
              <c:strCache>
                <c:ptCount val="1"/>
                <c:pt idx="0">
                  <c:v>470-694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1 - Export'!$T$19:$T$29</c:f>
              <c:strCache>
                <c:ptCount val="11"/>
                <c:pt idx="0">
                  <c:v>ARM</c:v>
                </c:pt>
                <c:pt idx="1">
                  <c:v>AZE</c:v>
                </c:pt>
                <c:pt idx="2">
                  <c:v>GEO</c:v>
                </c:pt>
                <c:pt idx="3">
                  <c:v>IRN</c:v>
                </c:pt>
                <c:pt idx="4">
                  <c:v>KAZ</c:v>
                </c:pt>
                <c:pt idx="5">
                  <c:v>KGZ</c:v>
                </c:pt>
                <c:pt idx="6">
                  <c:v>RUS</c:v>
                </c:pt>
                <c:pt idx="7">
                  <c:v>TJK</c:v>
                </c:pt>
                <c:pt idx="8">
                  <c:v>TUR</c:v>
                </c:pt>
                <c:pt idx="9">
                  <c:v>TKM</c:v>
                </c:pt>
                <c:pt idx="10">
                  <c:v>UZB</c:v>
                </c:pt>
              </c:strCache>
            </c:strRef>
          </c:cat>
          <c:val>
            <c:numRef>
              <c:f>'Sheet 1 - Export'!$U$19:$U$29</c:f>
              <c:numCache>
                <c:formatCode>0.00%</c:formatCode>
                <c:ptCount val="11"/>
                <c:pt idx="0">
                  <c:v>0.80327868852459017</c:v>
                </c:pt>
                <c:pt idx="1">
                  <c:v>0.64767932489451474</c:v>
                </c:pt>
                <c:pt idx="2">
                  <c:v>0.77642276422764223</c:v>
                </c:pt>
                <c:pt idx="3">
                  <c:v>0.57509010812975569</c:v>
                </c:pt>
                <c:pt idx="4">
                  <c:v>0.63541170871013808</c:v>
                </c:pt>
                <c:pt idx="5">
                  <c:v>0.63925729442970824</c:v>
                </c:pt>
                <c:pt idx="6">
                  <c:v>0.68378378378378379</c:v>
                </c:pt>
                <c:pt idx="7">
                  <c:v>0.57824933687002655</c:v>
                </c:pt>
                <c:pt idx="8">
                  <c:v>0.64523809523809528</c:v>
                </c:pt>
                <c:pt idx="9">
                  <c:v>0.57089552238805974</c:v>
                </c:pt>
                <c:pt idx="10">
                  <c:v>0.63698630136986301</c:v>
                </c:pt>
              </c:numCache>
            </c:numRef>
          </c:val>
        </c:ser>
        <c:ser>
          <c:idx val="1"/>
          <c:order val="1"/>
          <c:tx>
            <c:strRef>
              <c:f>'Sheet 1 - Export'!$V$18</c:f>
              <c:strCache>
                <c:ptCount val="1"/>
                <c:pt idx="0">
                  <c:v>694-790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1 - Export'!$T$19:$T$29</c:f>
              <c:strCache>
                <c:ptCount val="11"/>
                <c:pt idx="0">
                  <c:v>ARM</c:v>
                </c:pt>
                <c:pt idx="1">
                  <c:v>AZE</c:v>
                </c:pt>
                <c:pt idx="2">
                  <c:v>GEO</c:v>
                </c:pt>
                <c:pt idx="3">
                  <c:v>IRN</c:v>
                </c:pt>
                <c:pt idx="4">
                  <c:v>KAZ</c:v>
                </c:pt>
                <c:pt idx="5">
                  <c:v>KGZ</c:v>
                </c:pt>
                <c:pt idx="6">
                  <c:v>RUS</c:v>
                </c:pt>
                <c:pt idx="7">
                  <c:v>TJK</c:v>
                </c:pt>
                <c:pt idx="8">
                  <c:v>TUR</c:v>
                </c:pt>
                <c:pt idx="9">
                  <c:v>TKM</c:v>
                </c:pt>
                <c:pt idx="10">
                  <c:v>UZB</c:v>
                </c:pt>
              </c:strCache>
            </c:strRef>
          </c:cat>
          <c:val>
            <c:numRef>
              <c:f>'Sheet 1 - Export'!$V$19:$V$29</c:f>
              <c:numCache>
                <c:formatCode>0.00%</c:formatCode>
                <c:ptCount val="11"/>
                <c:pt idx="0">
                  <c:v>0.12177985948477751</c:v>
                </c:pt>
                <c:pt idx="1">
                  <c:v>0.21518987341772153</c:v>
                </c:pt>
                <c:pt idx="2">
                  <c:v>0.15853658536585366</c:v>
                </c:pt>
                <c:pt idx="3">
                  <c:v>0.25630756908289948</c:v>
                </c:pt>
                <c:pt idx="4">
                  <c:v>0.22037125178486436</c:v>
                </c:pt>
                <c:pt idx="5">
                  <c:v>0.26790450928381965</c:v>
                </c:pt>
                <c:pt idx="6">
                  <c:v>0.21301301301301301</c:v>
                </c:pt>
                <c:pt idx="7">
                  <c:v>0.2572944297082228</c:v>
                </c:pt>
                <c:pt idx="8">
                  <c:v>0.26587301587301587</c:v>
                </c:pt>
                <c:pt idx="9">
                  <c:v>0.23507462686567165</c:v>
                </c:pt>
                <c:pt idx="10">
                  <c:v>0.26027397260273971</c:v>
                </c:pt>
              </c:numCache>
            </c:numRef>
          </c:val>
        </c:ser>
        <c:ser>
          <c:idx val="2"/>
          <c:order val="2"/>
          <c:tx>
            <c:strRef>
              <c:f>'Sheet 1 - Export'!$W$18</c:f>
              <c:strCache>
                <c:ptCount val="1"/>
                <c:pt idx="0">
                  <c:v>790-862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 1 - Export'!$T$19:$T$29</c:f>
              <c:strCache>
                <c:ptCount val="11"/>
                <c:pt idx="0">
                  <c:v>ARM</c:v>
                </c:pt>
                <c:pt idx="1">
                  <c:v>AZE</c:v>
                </c:pt>
                <c:pt idx="2">
                  <c:v>GEO</c:v>
                </c:pt>
                <c:pt idx="3">
                  <c:v>IRN</c:v>
                </c:pt>
                <c:pt idx="4">
                  <c:v>KAZ</c:v>
                </c:pt>
                <c:pt idx="5">
                  <c:v>KGZ</c:v>
                </c:pt>
                <c:pt idx="6">
                  <c:v>RUS</c:v>
                </c:pt>
                <c:pt idx="7">
                  <c:v>TJK</c:v>
                </c:pt>
                <c:pt idx="8">
                  <c:v>TUR</c:v>
                </c:pt>
                <c:pt idx="9">
                  <c:v>TKM</c:v>
                </c:pt>
                <c:pt idx="10">
                  <c:v>UZB</c:v>
                </c:pt>
              </c:strCache>
            </c:strRef>
          </c:cat>
          <c:val>
            <c:numRef>
              <c:f>'Sheet 1 - Export'!$W$19:$W$29</c:f>
              <c:numCache>
                <c:formatCode>0.00%</c:formatCode>
                <c:ptCount val="11"/>
                <c:pt idx="0">
                  <c:v>7.4941451990632318E-2</c:v>
                </c:pt>
                <c:pt idx="1">
                  <c:v>0.1371308016877637</c:v>
                </c:pt>
                <c:pt idx="2">
                  <c:v>6.5040650406504072E-2</c:v>
                </c:pt>
                <c:pt idx="3">
                  <c:v>0.16860232278734483</c:v>
                </c:pt>
                <c:pt idx="4">
                  <c:v>0.14421703950499762</c:v>
                </c:pt>
                <c:pt idx="5">
                  <c:v>9.2838196286472149E-2</c:v>
                </c:pt>
                <c:pt idx="6">
                  <c:v>0.1032032032032032</c:v>
                </c:pt>
                <c:pt idx="7">
                  <c:v>0.16445623342175067</c:v>
                </c:pt>
                <c:pt idx="8">
                  <c:v>8.8888888888888892E-2</c:v>
                </c:pt>
                <c:pt idx="9">
                  <c:v>0.19402985074626866</c:v>
                </c:pt>
                <c:pt idx="10">
                  <c:v>0.10273972602739725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50136"/>
        <c:axId val="150428008"/>
      </c:barChart>
      <c:catAx>
        <c:axId val="6545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28008"/>
        <c:crosses val="autoZero"/>
        <c:auto val="1"/>
        <c:lblAlgn val="ctr"/>
        <c:lblOffset val="100"/>
        <c:noMultiLvlLbl val="0"/>
      </c:catAx>
      <c:valAx>
        <c:axId val="15042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5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856F-FB54-4945-A4F3-F5D452A328A1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8097-C128-412F-8DAD-0D19B429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10128" y="0"/>
            <a:ext cx="125614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53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4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5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0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4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4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89" y="20785"/>
            <a:ext cx="1256145" cy="97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10067" y="1036138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3104" y="6257651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9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0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3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32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71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5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5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28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38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6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9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07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7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87412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47875"/>
            <a:ext cx="9144000" cy="7429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10128" y="0"/>
            <a:ext cx="125614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74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93" y="117476"/>
            <a:ext cx="11982641" cy="1061537"/>
          </a:xfrm>
          <a:noFill/>
          <a:ln>
            <a:noFill/>
          </a:ln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3" y="1659374"/>
            <a:ext cx="11944931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Ø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89" y="20785"/>
            <a:ext cx="125614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0067" y="1036138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3104" y="6257651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1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89" y="30310"/>
            <a:ext cx="1256145" cy="977900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7607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88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89" y="30310"/>
            <a:ext cx="1256145" cy="977900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6520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69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62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84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49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887412"/>
          </a:xfrm>
        </p:spPr>
        <p:txBody>
          <a:bodyPr anchor="b">
            <a:normAutofit/>
          </a:bodyPr>
          <a:lstStyle>
            <a:lvl1pPr marL="0" algn="r" defTabSz="914400" rtl="0" eaLnBrk="1" latinLnBrk="0" hangingPunct="1"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47875"/>
            <a:ext cx="9144000" cy="7429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10128" y="0"/>
            <a:ext cx="1256145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2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893" y="117476"/>
            <a:ext cx="11982641" cy="1061537"/>
          </a:xfrm>
          <a:noFill/>
          <a:ln>
            <a:noFill/>
          </a:ln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3" y="1659374"/>
            <a:ext cx="11944931" cy="4351338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Ø"/>
              <a:defRPr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89" y="20785"/>
            <a:ext cx="125614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0067" y="1036138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3104" y="6257651"/>
            <a:ext cx="12056533" cy="46181"/>
          </a:xfrm>
          <a:prstGeom prst="line">
            <a:avLst/>
          </a:prstGeom>
          <a:ln cap="sq">
            <a:solidFill>
              <a:schemeClr val="accent3">
                <a:alpha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7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10800389" y="30310"/>
            <a:ext cx="1256145" cy="977900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6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7153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1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2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3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4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70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62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30A0-C33A-4914-AA69-2A7D5A606188}" type="datetimeFigureOut">
              <a:rPr lang="en-US" smtClean="0"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1B37-211E-43F9-B572-875673115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7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AFE5-EAAE-4EC9-8855-F243DED3C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59C8-30DF-47F1-A5D9-CA9889289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7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30A0-C33A-4914-AA69-2A7D5A6061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1B37-211E-43F9-B572-875673115E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D/Spectrum-Broadcasting/Pages/DSO/dashboard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8804" y="2004240"/>
            <a:ext cx="8901954" cy="2444341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Overview of the DSO and Digital Dividend implementation in the GE06 countries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799" y="4336677"/>
            <a:ext cx="8277226" cy="194982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600" b="1" i="0" dirty="0">
                <a:solidFill>
                  <a:schemeClr val="accent1">
                    <a:lumMod val="50000"/>
                  </a:schemeClr>
                </a:solidFill>
              </a:rPr>
              <a:t>Nikolai Vassiliev</a:t>
            </a:r>
          </a:p>
          <a:p>
            <a:r>
              <a:rPr lang="en-US" sz="2600" i="0" dirty="0">
                <a:solidFill>
                  <a:schemeClr val="accent1">
                    <a:lumMod val="50000"/>
                  </a:schemeClr>
                </a:solidFill>
              </a:rPr>
              <a:t>Chief, BR Terrestrial Services Department</a:t>
            </a:r>
          </a:p>
          <a:p>
            <a:r>
              <a:rPr lang="en-US" sz="2600" i="0" dirty="0">
                <a:solidFill>
                  <a:schemeClr val="accent1">
                    <a:lumMod val="50000"/>
                  </a:schemeClr>
                </a:solidFill>
              </a:rPr>
              <a:t>International Telecommunication Union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1943" y="965669"/>
            <a:ext cx="709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Multilateral Frequency Coordination Meeting of Caspian and Central Asia administrations on the UHF band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30 – 31 March, 2017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166321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3193" y="395608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Channel mapping</a:t>
            </a: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949513" y="1152491"/>
            <a:ext cx="8513700" cy="56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715" y="124931"/>
            <a:ext cx="607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Incompatibility table</a:t>
            </a:r>
            <a:br>
              <a:rPr lang="en-US" sz="3600" b="1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Example HRV</a:t>
            </a: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1883227" y="1382489"/>
          <a:ext cx="7413387" cy="4887688"/>
        </p:xfrm>
        <a:graphic>
          <a:graphicData uri="http://schemas.openxmlformats.org/drawingml/2006/table">
            <a:tbl>
              <a:tblPr/>
              <a:tblGrid>
                <a:gridCol w="705543"/>
                <a:gridCol w="303487"/>
                <a:gridCol w="194543"/>
                <a:gridCol w="194543"/>
                <a:gridCol w="490248"/>
                <a:gridCol w="435777"/>
                <a:gridCol w="194543"/>
                <a:gridCol w="194543"/>
                <a:gridCol w="194543"/>
                <a:gridCol w="194543"/>
                <a:gridCol w="194543"/>
                <a:gridCol w="194543"/>
                <a:gridCol w="194543"/>
                <a:gridCol w="194543"/>
                <a:gridCol w="692574"/>
                <a:gridCol w="194543"/>
                <a:gridCol w="194543"/>
                <a:gridCol w="303487"/>
                <a:gridCol w="194543"/>
                <a:gridCol w="194543"/>
                <a:gridCol w="194543"/>
                <a:gridCol w="194543"/>
                <a:gridCol w="194543"/>
                <a:gridCol w="194543"/>
                <a:gridCol w="194543"/>
                <a:gridCol w="194543"/>
                <a:gridCol w="264579"/>
                <a:gridCol w="326832"/>
              </a:tblGrid>
              <a:tr h="1877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BIH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9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NOO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OON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OOS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S++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STW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BJE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KOZ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PLJ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</a:t>
                      </a:r>
                    </a:p>
                  </a:txBody>
                  <a:tcPr marL="6686" marR="6686" marT="668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HRV-D01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HRV-D02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23, 26, 30, 39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HRV-D02-east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HRV-D02-west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HRV-D03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HRV-D04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*41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HRV-D05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28, 39, 46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HRV-D06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30, 46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30, 31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HRV-D07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HRV-D08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HRV-D09</a:t>
                      </a:r>
                    </a:p>
                  </a:txBody>
                  <a:tcPr marL="6686" marR="6686" marT="66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86" marR="6686" marT="66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incompatible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rowSpan="4" gridSpan="9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compatibile with our local coverage which is in operation (L-ZA - Sveta Nedelja)</a:t>
                      </a:r>
                    </a:p>
                  </a:txBody>
                  <a:tcPr marL="6686" marR="6686" marT="6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partly incompatible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2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" marR="6686" marT="66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1" y="406495"/>
            <a:ext cx="598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B9BD5">
                    <a:lumMod val="75000"/>
                  </a:srgbClr>
                </a:solidFill>
              </a:rPr>
              <a:t>UHF assigned channels-GE06 Plan</a:t>
            </a: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2013857" y="1658939"/>
          <a:ext cx="8403773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29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72951" y="2125265"/>
            <a:ext cx="2550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More than 100 countries of the GE06 Area participate in UHF coordination.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Can some color be added to the white space ?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2" y="2125257"/>
            <a:ext cx="4987470" cy="363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2" y="2125257"/>
            <a:ext cx="4987470" cy="3638177"/>
          </a:xfrm>
          <a:prstGeom prst="rect">
            <a:avLst/>
          </a:prstGeom>
        </p:spPr>
      </p:pic>
      <p:pic>
        <p:nvPicPr>
          <p:cNvPr id="8" name="Picture 6" descr="ITU-R CCIR 90-logo _410352c_e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656741" y="42179"/>
            <a:ext cx="1006102" cy="10467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46199" y="288709"/>
            <a:ext cx="359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Region 1 UHF activities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8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32" y="85061"/>
            <a:ext cx="952500" cy="9525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252541" y="2639187"/>
            <a:ext cx="4702106" cy="1329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2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8466" y="288709"/>
            <a:ext cx="3730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GE06 Digital Switchover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14965" y="1207913"/>
            <a:ext cx="8154025" cy="27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Status of Digital Switchover in the GE06 planning area: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COMPLETED 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46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ON-GOING: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56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NOT STARTED: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10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Source: ITU DSO database at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  <a:hlinkClick r:id="rId3"/>
              </a:rPr>
              <a:t>http://www.itu.int/en/ITU-D/Spectrum-Broadcasting/Pages/DSO/dashboard.aspx</a:t>
            </a:r>
            <a:endParaRPr lang="en-US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6" descr="ITU-R CCIR 90-logo _410352c_e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14964" y="4215396"/>
            <a:ext cx="8154025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Transition to digital television liberates a portion of spectrum, Digital Dividend (DD), which may be used for new TV services or other applications, e.g. mobile service</a:t>
            </a:r>
          </a:p>
        </p:txBody>
      </p:sp>
    </p:spTree>
    <p:extLst>
      <p:ext uri="{BB962C8B-B14F-4D97-AF65-F5344CB8AC3E}">
        <p14:creationId xmlns:p14="http://schemas.microsoft.com/office/powerpoint/2010/main" val="35854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8990" y="420547"/>
            <a:ext cx="2556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Digital Dividend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01539" y="1192066"/>
            <a:ext cx="8712968" cy="289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WRC-07 allocated 790 – 862 MHz to mobile service in R1 (DD1)</a:t>
            </a: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WRC-12 allocated 694 – 790 to mobile service in R1 (DD2)</a:t>
            </a: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RR give flexibility: allocations to broadcasting and mobile services</a:t>
            </a:r>
          </a:p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Choice of the service is a national decision. But international aspects are critical, taking into account: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Difficulties in sharing between broadcasting and mobile in border areas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+mn-lt"/>
              </a:rPr>
              <a:t>Advantages of global harmonization of IMT bands below 1 GHz</a:t>
            </a:r>
          </a:p>
        </p:txBody>
      </p:sp>
      <p:sp>
        <p:nvSpPr>
          <p:cNvPr id="3" name="Down Arrow 2"/>
          <p:cNvSpPr/>
          <p:nvPr/>
        </p:nvSpPr>
        <p:spPr>
          <a:xfrm>
            <a:off x="5971310" y="4131425"/>
            <a:ext cx="257695" cy="332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801539" y="4586614"/>
            <a:ext cx="8712968" cy="145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Coordinated implementation of DD is very important -&gt; a number of R1 countries created groups dealing with re-arrangement of the 700 MHz and 800 MHz bands and implementation of DD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E.g. WEDDIF – West European Digital Dividend Implementation Forum</a:t>
            </a:r>
          </a:p>
        </p:txBody>
      </p:sp>
    </p:spTree>
    <p:extLst>
      <p:ext uri="{BB962C8B-B14F-4D97-AF65-F5344CB8AC3E}">
        <p14:creationId xmlns:p14="http://schemas.microsoft.com/office/powerpoint/2010/main" val="27428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8" y="2125265"/>
            <a:ext cx="4987463" cy="3638171"/>
          </a:xfrm>
        </p:spPr>
      </p:pic>
      <p:sp>
        <p:nvSpPr>
          <p:cNvPr id="8" name="TextBox 7"/>
          <p:cNvSpPr txBox="1"/>
          <p:nvPr/>
        </p:nvSpPr>
        <p:spPr>
          <a:xfrm>
            <a:off x="7016520" y="2130485"/>
            <a:ext cx="338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WEDDIF: 8 countries, created in 2010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8" y="2125265"/>
            <a:ext cx="4987463" cy="3638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6073" y="2523563"/>
            <a:ext cx="352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NEDDIF: </a:t>
            </a:r>
            <a:r>
              <a:rPr lang="en-US" sz="1600" dirty="0"/>
              <a:t>≈ </a:t>
            </a:r>
            <a:r>
              <a:rPr lang="en-US" sz="1600" dirty="0">
                <a:solidFill>
                  <a:prstClr val="black"/>
                </a:solidFill>
              </a:rPr>
              <a:t>12 countries, created in 2010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5" y="2125262"/>
            <a:ext cx="4987464" cy="36381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26073" y="2972666"/>
            <a:ext cx="352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SEDDIF: </a:t>
            </a:r>
            <a:r>
              <a:rPr lang="en-US" sz="1600" dirty="0"/>
              <a:t>≈ </a:t>
            </a:r>
            <a:r>
              <a:rPr lang="en-US" sz="1600" dirty="0">
                <a:solidFill>
                  <a:prstClr val="black"/>
                </a:solidFill>
              </a:rPr>
              <a:t>11 countries, created in 2014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5" y="2125262"/>
            <a:ext cx="4987465" cy="36381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53233" y="3435926"/>
            <a:ext cx="331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BSDDIF (Black Sea): </a:t>
            </a:r>
            <a:r>
              <a:rPr lang="en-US" sz="1600" dirty="0"/>
              <a:t>4 </a:t>
            </a:r>
            <a:r>
              <a:rPr lang="en-US" sz="1600" dirty="0">
                <a:solidFill>
                  <a:prstClr val="black"/>
                </a:solidFill>
              </a:rPr>
              <a:t>countries so far,</a:t>
            </a:r>
          </a:p>
          <a:p>
            <a:r>
              <a:rPr lang="en-US" sz="1600" dirty="0">
                <a:solidFill>
                  <a:prstClr val="black"/>
                </a:solidFill>
              </a:rPr>
              <a:t>created 2016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3" y="2125259"/>
            <a:ext cx="4987467" cy="36381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26074" y="4062589"/>
            <a:ext cx="3624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Sub-Sahara Africa coordination meetings:</a:t>
            </a:r>
          </a:p>
          <a:p>
            <a:r>
              <a:rPr lang="en-US" sz="1600" dirty="0">
                <a:solidFill>
                  <a:prstClr val="black"/>
                </a:solidFill>
              </a:rPr>
              <a:t>47 countries, 2011 - 2014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2" y="2125257"/>
            <a:ext cx="4987470" cy="36381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16519" y="4696445"/>
            <a:ext cx="267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ASMG coordination meetings:</a:t>
            </a:r>
          </a:p>
          <a:p>
            <a:r>
              <a:rPr lang="en-US" sz="1600" dirty="0">
                <a:solidFill>
                  <a:prstClr val="black"/>
                </a:solidFill>
              </a:rPr>
              <a:t>28 countries, 2014 - 2015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" name="Picture 14"/>
          <p:cNvPicPr/>
          <p:nvPr/>
        </p:nvPicPr>
        <p:blipFill>
          <a:blip r:embed="rId8"/>
          <a:stretch>
            <a:fillRect/>
          </a:stretch>
        </p:blipFill>
        <p:spPr>
          <a:xfrm>
            <a:off x="1656741" y="42179"/>
            <a:ext cx="1006102" cy="1046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7097" y="303962"/>
            <a:ext cx="6643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Region 1 coordination meetings and groups</a:t>
            </a:r>
            <a:endParaRPr lang="en-US" sz="2800" dirty="0"/>
          </a:p>
        </p:txBody>
      </p:sp>
      <p:pic>
        <p:nvPicPr>
          <p:cNvPr id="18" name="Picture 6" descr="ITU-R CCIR 90-logo _410352c_e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61940" y="5913325"/>
            <a:ext cx="532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Meeting of Black and Caspian sea countries: 7 countries, 2013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/>
      <p:bldP spid="26" grpId="0"/>
      <p:bldP spid="28" grpId="0"/>
      <p:bldP spid="3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2" y="2125257"/>
            <a:ext cx="4987470" cy="363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32" y="2125257"/>
            <a:ext cx="4987470" cy="3638177"/>
          </a:xfrm>
          <a:prstGeom prst="rect">
            <a:avLst/>
          </a:prstGeom>
        </p:spPr>
      </p:pic>
      <p:pic>
        <p:nvPicPr>
          <p:cNvPr id="8" name="Picture 6" descr="ITU-R CCIR 90-logo _410352c_e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656741" y="42179"/>
            <a:ext cx="1006102" cy="10467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46199" y="288709"/>
            <a:ext cx="359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Region 1 UHF activities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72951" y="2125266"/>
            <a:ext cx="255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More than 100 countries of the GE06 Area participate in UHF coordination</a:t>
            </a:r>
          </a:p>
        </p:txBody>
      </p:sp>
    </p:spTree>
    <p:extLst>
      <p:ext uri="{BB962C8B-B14F-4D97-AF65-F5344CB8AC3E}">
        <p14:creationId xmlns:p14="http://schemas.microsoft.com/office/powerpoint/2010/main" val="41402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6141" y="322106"/>
            <a:ext cx="5212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Objectives of coordination groups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50245" y="1790583"/>
            <a:ext cx="8712968" cy="245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To build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informal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consensus on UHF band utilization, aimed at concluding formal agreements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To search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additional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TV channels below 694 MHz and to facilitate their coordination, in the event 700/800 MHz allocated to IMT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To facilitate modification of the GE06 Plan through the Article 4 procedure by submitting coordinated requirements</a:t>
            </a: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9430" y="395609"/>
            <a:ext cx="283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Working methods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92486" y="1862021"/>
            <a:ext cx="5784130" cy="218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Meetings 2 – 4 times per year, 3 – 5 days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Review of activities and resolving problems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Submission of requirements and compatibility analysis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Bi- and multilateral coordination, refining technical parameters </a:t>
            </a: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723568" y="1192065"/>
            <a:ext cx="2899163" cy="5665935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792486" y="4168662"/>
            <a:ext cx="5784130" cy="12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Bi-lateral coordination between the meetings by correspondence </a:t>
            </a:r>
          </a:p>
          <a:p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2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9430" y="395609"/>
            <a:ext cx="274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Technical aspects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19646" y="1155853"/>
            <a:ext cx="8712968" cy="513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Agreed number of layers (multiplexers)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The same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minimum number of MUX for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each administration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(4 in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the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Sub-Sahara Africa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and Arab groups); 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or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Chosen by each country (CEPT). When different, balanced by quality of layers, e.g. if less MUXs -&gt; more protection, higher emissions  (WEDDIF) 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Assignments vs allotments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Planning for both, with preference for assignment planning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Allotments are simplified compared with GE06, describing “service area”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Coordination of assignments within allotments, SFNs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Coordination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criteria (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Field strength, C/I, coordination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margin)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Relaxed compared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with GE06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(e.g.,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due to reduced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% of locations)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The same criteria for Group (e.g. </a:t>
            </a:r>
            <a:r>
              <a:rPr lang="en-US" sz="2000" dirty="0" err="1">
                <a:latin typeface="+mn-lt"/>
              </a:rPr>
              <a:t>coord</a:t>
            </a:r>
            <a:r>
              <a:rPr lang="en-US" sz="2000" dirty="0">
                <a:latin typeface="+mn-lt"/>
              </a:rPr>
              <a:t>. margin = 4 dB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) </a:t>
            </a:r>
            <a:r>
              <a:rPr lang="en-US" sz="2000" b="1" i="1" dirty="0">
                <a:solidFill>
                  <a:schemeClr val="tx2"/>
                </a:solidFill>
                <a:latin typeface="+mn-lt"/>
              </a:rPr>
              <a:t>or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agreed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bilaterally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Freezing GE06 until coordination is completed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9429" y="395609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Lessons learned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801539" y="1192065"/>
            <a:ext cx="8712968" cy="4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Exchange of files and creating database is critically important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Files contain channels in 470 – 694 MHz, and in 700/800 MHz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Channels in use, licensed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channels and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future requirements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+mn-lt"/>
              </a:rPr>
              <a:t>Database of agreed channels to fix the situation,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kept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by a focal point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Roadmap is useful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Defines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steps, deadlines for completion of activities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Liaison with other groups is necessary, due to the domino effect of planning</a:t>
            </a:r>
          </a:p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Mapping channels (placing on maps) is illustrative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6" descr="ITU-R CCIR 90-logo _410352c_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78833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7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22086d0-a239-48e4-a8c1-8c1661c73edf" xsi:nil="true"/>
    <Exercise xmlns="d22086d0-a239-48e4-a8c1-8c1661c73e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CCDAE408CEB4E9DE7CEB0C46211DD" ma:contentTypeVersion="1" ma:contentTypeDescription="Create a new document." ma:contentTypeScope="" ma:versionID="c51f06c48be393022afc95909742fc86">
  <xsd:schema xmlns:xsd="http://www.w3.org/2001/XMLSchema" xmlns:xs="http://www.w3.org/2001/XMLSchema" xmlns:p="http://schemas.microsoft.com/office/2006/metadata/properties" xmlns:ns2="d22086d0-a239-48e4-a8c1-8c1661c73edf" targetNamespace="http://schemas.microsoft.com/office/2006/metadata/properties" ma:root="true" ma:fieldsID="2cc2b72120fc1d732ba5a115179a2bb0" ns2:_="">
    <xsd:import namespace="d22086d0-a239-48e4-a8c1-8c1661c73ed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Exerci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086d0-a239-48e4-a8c1-8c1661c73edf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0">
      <xsd:simpleType>
        <xsd:restriction base="dms:Text">
          <xsd:maxLength value="255"/>
        </xsd:restriction>
      </xsd:simpleType>
    </xsd:element>
    <xsd:element name="Exercise" ma:index="9" nillable="true" ma:displayName="Exercise" ma:internalName="Exercise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985945-A655-49E8-9B73-499C64C9E998}"/>
</file>

<file path=customXml/itemProps2.xml><?xml version="1.0" encoding="utf-8"?>
<ds:datastoreItem xmlns:ds="http://schemas.openxmlformats.org/officeDocument/2006/customXml" ds:itemID="{910251F2-E71D-42CA-BB86-D7D7BC2FB261}"/>
</file>

<file path=customXml/itemProps3.xml><?xml version="1.0" encoding="utf-8"?>
<ds:datastoreItem xmlns:ds="http://schemas.openxmlformats.org/officeDocument/2006/customXml" ds:itemID="{26BE596E-E94E-44CE-B97C-57A458BBE0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13991</TotalTime>
  <Words>784</Words>
  <Application>Microsoft Office PowerPoint</Application>
  <PresentationFormat>Widescreen</PresentationFormat>
  <Paragraphs>406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Wingdings</vt:lpstr>
      <vt:lpstr>Office Theme</vt:lpstr>
      <vt:lpstr>3_Office Theme</vt:lpstr>
      <vt:lpstr>2_Office Theme</vt:lpstr>
      <vt:lpstr>1_Office Theme</vt:lpstr>
      <vt:lpstr>4_Office Theme</vt:lpstr>
      <vt:lpstr>Overview of the DSO and Digital Dividend implementation in the GE06 countries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</dc:title>
  <dc:creator>ITU - AMR</dc:creator>
  <cp:lastModifiedBy>Miltchev, Nedialko</cp:lastModifiedBy>
  <cp:revision>298</cp:revision>
  <dcterms:created xsi:type="dcterms:W3CDTF">2016-01-11T04:07:16Z</dcterms:created>
  <dcterms:modified xsi:type="dcterms:W3CDTF">2017-03-30T08:08:15Z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0x010100FEFCCDAE408CEB4E9DE7CEB0C46211DD</vt:lpwstr>
  </property>
</Properties>
</file>