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27EE-549F-4692-9090-64A5C3D9CB7C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3733-CD45-4CEA-A5EC-06AA3CC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latin typeface="+mn-lt"/>
              </a:rPr>
              <a:t>SRC: News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0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>
                <a:latin typeface="+mn-lt"/>
              </a:rPr>
              <a:t>SRC: CARIBOU DIGITAL (BILL AND MELINDA GATES FOUNDATION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>
                <a:latin typeface="+mn-lt"/>
              </a:rPr>
              <a:t>SRC: CARIBOU DIGITAL (BILL AND MELINDA GATES FOUNDATION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>
                <a:latin typeface="+mn-lt"/>
              </a:rPr>
              <a:t>SRC: ITU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31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>
                <a:latin typeface="+mn-lt"/>
              </a:rPr>
              <a:t>SRC: ITU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8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>
                <a:latin typeface="+mn-lt"/>
              </a:rPr>
              <a:t>SRC: ITU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latin typeface="+mn-lt"/>
              </a:rPr>
              <a:t>SRC: FINANCIAL SERVICES  ROUNDTABLE FINTECH IDEAS FESTIVAL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1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2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735517" y="22302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70481" y="6266986"/>
            <a:ext cx="4082410" cy="50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472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601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937B-DE55-4036-BA0B-F0EA21BA335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5652838"/>
            <a:ext cx="1403683" cy="1052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672" y="5817218"/>
            <a:ext cx="924054" cy="724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22298" y="6232097"/>
            <a:ext cx="322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CCITT/ITU-T 60 Anniversary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550"/>
            <a:ext cx="12192000" cy="686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9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88" y="-7147"/>
            <a:ext cx="12214229" cy="68722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Rectangle 20"/>
          <p:cNvSpPr/>
          <p:nvPr/>
        </p:nvSpPr>
        <p:spPr>
          <a:xfrm>
            <a:off x="832513" y="887104"/>
            <a:ext cx="10495129" cy="5213445"/>
          </a:xfrm>
          <a:prstGeom prst="rect">
            <a:avLst/>
          </a:prstGeom>
          <a:noFill/>
          <a:ln w="355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481042" y="3150868"/>
            <a:ext cx="7274146" cy="171024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en-US" sz="2000" b="1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There are many questions to ponder with DFS. </a:t>
            </a:r>
            <a:br>
              <a:rPr lang="en-US" sz="2000" b="1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</a:br>
            <a:endParaRPr lang="en-US" sz="2000" b="1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>
              <a:lnSpc>
                <a:spcPts val="2020"/>
              </a:lnSpc>
            </a:pPr>
            <a:r>
              <a:rPr lang="en-US" sz="2000" b="1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Join the discussion to share </a:t>
            </a:r>
            <a:r>
              <a:rPr lang="en-US" sz="2000" b="1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your questions </a:t>
            </a:r>
            <a:r>
              <a:rPr lang="en-US" sz="2000" b="1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with the panelists on how you would like to see the international community approaching the biggest questions surrounding Digital Financial Services.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3473018" y="1800120"/>
            <a:ext cx="5689058" cy="49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>
              <a:lnSpc>
                <a:spcPts val="3750"/>
              </a:lnSpc>
            </a:pPr>
            <a:r>
              <a:rPr lang="en-US" sz="4400" b="1" spc="25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Setting the context</a:t>
            </a:r>
          </a:p>
        </p:txBody>
      </p:sp>
    </p:spTree>
    <p:extLst>
      <p:ext uri="{BB962C8B-B14F-4D97-AF65-F5344CB8AC3E}">
        <p14:creationId xmlns:p14="http://schemas.microsoft.com/office/powerpoint/2010/main" val="31314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4104" y="184123"/>
            <a:ext cx="78245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Anniversary Talks on </a:t>
            </a:r>
            <a:br>
              <a:rPr lang="en-US" sz="40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40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Digital Financial Services (DFS)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5652838"/>
            <a:ext cx="1403683" cy="1052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672" y="5817218"/>
            <a:ext cx="924054" cy="724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78118" y="5280681"/>
            <a:ext cx="2047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Stephen Ibaraki </a:t>
            </a:r>
            <a:br>
              <a:rPr lang="en-US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Moderator</a:t>
            </a:r>
            <a:br>
              <a:rPr lang="en-US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sibaraki@acm.org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740" y="1535648"/>
            <a:ext cx="5320523" cy="35235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22298" y="6232097"/>
            <a:ext cx="322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CCITT/ITU-T 60 Anniversary</a:t>
            </a:r>
          </a:p>
        </p:txBody>
      </p:sp>
    </p:spTree>
    <p:extLst>
      <p:ext uri="{BB962C8B-B14F-4D97-AF65-F5344CB8AC3E}">
        <p14:creationId xmlns:p14="http://schemas.microsoft.com/office/powerpoint/2010/main" val="51394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8246" y="218096"/>
            <a:ext cx="4256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DFS </a:t>
            </a:r>
            <a:r>
              <a:rPr lang="en-US" sz="48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Numbers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5156" y="1296009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Lato Black" charset="0"/>
                <a:ea typeface="Lato Black" charset="0"/>
                <a:cs typeface="Lato Black" charset="0"/>
              </a:rPr>
              <a:t>2</a:t>
            </a:r>
            <a:r>
              <a:rPr lang="en-US" sz="36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billion unbanked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41028" y="1296010"/>
            <a:ext cx="32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Lato Black" charset="0"/>
                <a:ea typeface="Lato Black" charset="0"/>
                <a:cs typeface="Lato Black" charset="0"/>
              </a:rPr>
              <a:t>1.6</a:t>
            </a:r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billion mobile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57050" y="1500580"/>
            <a:ext cx="24096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F0"/>
                </a:solidFill>
                <a:latin typeface="Lato Black" charset="0"/>
                <a:ea typeface="Lato Black" charset="0"/>
                <a:cs typeface="Lato Black" charset="0"/>
              </a:rPr>
              <a:t>G20</a:t>
            </a:r>
            <a:r>
              <a:rPr lang="en-US" sz="80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sz="60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sz="60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pillars</a:t>
            </a:r>
            <a:endParaRPr lang="en-US" sz="40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051" y="3704274"/>
            <a:ext cx="1415772" cy="830997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DFS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120985" y="4816505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Financial inclusion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19587" y="4770030"/>
            <a:ext cx="3538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Accelerated economic </a:t>
            </a:r>
            <a:b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opportunity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52318" y="481650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Innovation </a:t>
            </a:r>
            <a:endParaRPr lang="en-US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676" y="1992044"/>
            <a:ext cx="2638441" cy="16155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820" y="1966713"/>
            <a:ext cx="1597005" cy="1453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392" y="5450736"/>
            <a:ext cx="3015942" cy="11924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247" y="5549673"/>
            <a:ext cx="1972828" cy="13004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2541" y="5351800"/>
            <a:ext cx="1922712" cy="139030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41379" y="4422207"/>
            <a:ext cx="10770202" cy="179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7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8067" y="218096"/>
            <a:ext cx="4876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DFS </a:t>
            </a:r>
            <a:r>
              <a:rPr lang="en-US" sz="48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Challenges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2149" y="2995619"/>
            <a:ext cx="3454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activating new accounts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9646" y="3022378"/>
            <a:ext cx="443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reliable cash-in/cash-out points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5318" y="5763703"/>
            <a:ext cx="3421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business proposition to </a:t>
            </a:r>
            <a:br>
              <a:rPr lang="en-US" sz="2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2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accept digital payments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36395" y="5789641"/>
            <a:ext cx="451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disproportionately high costs to </a:t>
            </a:r>
            <a:br>
              <a:rPr lang="en-US" sz="2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2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manage their daily expenses.</a:t>
            </a:r>
          </a:p>
        </p:txBody>
      </p:sp>
      <p:sp>
        <p:nvSpPr>
          <p:cNvPr id="4" name="Oval 3"/>
          <p:cNvSpPr/>
          <p:nvPr/>
        </p:nvSpPr>
        <p:spPr>
          <a:xfrm>
            <a:off x="1738413" y="1307133"/>
            <a:ext cx="2959769" cy="169244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Activation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6833937" y="1307133"/>
            <a:ext cx="3109956" cy="169244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Distribution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7158004" y="3695830"/>
            <a:ext cx="2672762" cy="206787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3200" b="1" dirty="0"/>
              <a:t>Products beyond payments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1" name="Oval 30"/>
          <p:cNvSpPr/>
          <p:nvPr/>
        </p:nvSpPr>
        <p:spPr>
          <a:xfrm>
            <a:off x="1881916" y="3695829"/>
            <a:ext cx="2672762" cy="20678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Keeping money digital</a:t>
            </a:r>
          </a:p>
        </p:txBody>
      </p:sp>
    </p:spTree>
    <p:extLst>
      <p:ext uri="{BB962C8B-B14F-4D97-AF65-F5344CB8AC3E}">
        <p14:creationId xmlns:p14="http://schemas.microsoft.com/office/powerpoint/2010/main" val="215225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8067" y="218096"/>
            <a:ext cx="4876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DFS </a:t>
            </a:r>
            <a:r>
              <a:rPr lang="en-US" sz="48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Challenges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4894" y="3058415"/>
            <a:ext cx="6296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Financial education and digital influence: </a:t>
            </a:r>
            <a:b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20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hard to justify a switch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1811" y="3009235"/>
            <a:ext cx="5678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Fraud and risk: </a:t>
            </a:r>
            <a:b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20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substantively contributes to the cost of services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6482" y="5952199"/>
            <a:ext cx="7346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Shared infrastructure: </a:t>
            </a:r>
            <a:b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20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proprietary technology and processes drive up the cost of DFS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7" y="1127629"/>
            <a:ext cx="2502918" cy="1998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158" y="1493065"/>
            <a:ext cx="2433322" cy="1561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157" y="1421438"/>
            <a:ext cx="3938842" cy="1581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361" y="4033525"/>
            <a:ext cx="3682860" cy="19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9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46620" y="218096"/>
            <a:ext cx="2579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ITU </a:t>
            </a:r>
            <a:r>
              <a:rPr lang="en-US" sz="48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DFS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39" y="6094739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1578" y="1215940"/>
            <a:ext cx="3495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World Bank: 2020, 1 B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9414" y="4582639"/>
            <a:ext cx="3198311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ITU Focus Group </a:t>
            </a:r>
            <a:br>
              <a:rPr lang="en-US" sz="28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28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DFS 2014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8191" y="3214447"/>
            <a:ext cx="3000758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Telecom regulators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9609" y="3574680"/>
            <a:ext cx="2220480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Central banks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40705" y="6076148"/>
            <a:ext cx="2662908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Mobile operators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052" y="3574680"/>
            <a:ext cx="3552576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Payment organizations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6680" y="6076148"/>
            <a:ext cx="2593980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Standard bodies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915" y="1408446"/>
            <a:ext cx="1901258" cy="1798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074" y="1940222"/>
            <a:ext cx="1542142" cy="1542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485" y="4266069"/>
            <a:ext cx="1400795" cy="1717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027" y="4424166"/>
            <a:ext cx="1924252" cy="14473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9428" y="1857218"/>
            <a:ext cx="1604213" cy="15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6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46620" y="218096"/>
            <a:ext cx="2579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ITU </a:t>
            </a:r>
            <a:r>
              <a:rPr lang="en-US" sz="48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DFS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39" y="6094739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654" y="1145097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Challenges: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2783" y="2378349"/>
            <a:ext cx="3143810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Interoperability</a:t>
            </a:r>
            <a:endParaRPr lang="en-US" sz="2400" b="1" dirty="0">
              <a:solidFill>
                <a:srgbClr val="0070C0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3722" y="3083483"/>
            <a:ext cx="4350871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Policy and regulatory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345" y="3777442"/>
            <a:ext cx="3257623" cy="5847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Standardization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3789" y="1668317"/>
            <a:ext cx="1641796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Scaling</a:t>
            </a:r>
            <a:endParaRPr lang="en-US" sz="24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5807" y="4455374"/>
            <a:ext cx="5966698" cy="58477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Collaboration telecom and FS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8557" y="5181432"/>
            <a:ext cx="6194324" cy="58477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Lato Black" charset="0"/>
                <a:ea typeface="Lato Black" charset="0"/>
                <a:cs typeface="Lato Black" charset="0"/>
              </a:rPr>
              <a:t>Consumer trust and protection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29626" y="5900378"/>
            <a:ext cx="3599062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Quality of service</a:t>
            </a:r>
          </a:p>
        </p:txBody>
      </p:sp>
    </p:spTree>
    <p:extLst>
      <p:ext uri="{BB962C8B-B14F-4D97-AF65-F5344CB8AC3E}">
        <p14:creationId xmlns:p14="http://schemas.microsoft.com/office/powerpoint/2010/main" val="355206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46619" y="239666"/>
            <a:ext cx="2579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ITU </a:t>
            </a:r>
            <a:r>
              <a:rPr lang="en-US" sz="48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DFS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739" y="6094739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694" y="1070663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New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714" y="2584112"/>
            <a:ext cx="1624163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Aadhaar</a:t>
            </a:r>
            <a:endParaRPr lang="en-US" sz="2400" b="1" dirty="0">
              <a:solidFill>
                <a:schemeClr val="accent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0493" y="2584112"/>
            <a:ext cx="2380780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Social media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2696" y="5303234"/>
            <a:ext cx="5487400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DFS policy and regulation?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9250" y="1732942"/>
            <a:ext cx="6249403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Digital identity, authentication, KYC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163" y="3278026"/>
            <a:ext cx="2954655" cy="1200329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Lato Black" charset="0"/>
              </a:rPr>
              <a:t>$400 million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Lato Black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Lato Black" charset="0"/>
              </a:rPr>
              <a:t>saved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025" y="3273083"/>
            <a:ext cx="1595309" cy="1200329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Lato Black" charset="0"/>
              </a:rPr>
              <a:t>1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Lato Black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Lato Black" charset="0"/>
              </a:rPr>
              <a:t>Billion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956" y="3184276"/>
            <a:ext cx="1457528" cy="141942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156685" y="3293822"/>
            <a:ext cx="29290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Lato Black" charset="0"/>
              </a:rPr>
              <a:t>420 million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Lato Black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Lato Black" charset="0"/>
              </a:rPr>
              <a:t>8 billion P2P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328484" y="3893986"/>
            <a:ext cx="258277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0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4154" y="218096"/>
            <a:ext cx="3504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DFS </a:t>
            </a:r>
            <a:r>
              <a:rPr lang="en-US" sz="48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Future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3717" y="6072078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38723" y="1865005"/>
            <a:ext cx="705193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How will financial inclusion be enabled?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63717" y="2570139"/>
            <a:ext cx="5330882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What is the future of </a:t>
            </a:r>
            <a:r>
              <a:rPr lang="en-US" sz="2800" b="1" dirty="0" err="1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FinTech</a:t>
            </a:r>
            <a:r>
              <a:rPr lang="en-US" sz="28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1570" y="3264098"/>
            <a:ext cx="9055171" cy="52322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What will be the impact of AI and machine learning?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6191" y="1154973"/>
            <a:ext cx="6336991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What is the future of the workforce?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29589" y="3942030"/>
            <a:ext cx="6199133" cy="52322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How do we address cybersecurity?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1373" y="4668088"/>
            <a:ext cx="10448693" cy="52322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Lato Black" charset="0"/>
                <a:ea typeface="Lato Black" charset="0"/>
                <a:cs typeface="Lato Black" charset="0"/>
              </a:rPr>
              <a:t>Where will we fully integrate big data, analytics and the </a:t>
            </a:r>
            <a:r>
              <a:rPr lang="en-US" sz="2800" b="1" dirty="0" err="1">
                <a:solidFill>
                  <a:schemeClr val="accent5"/>
                </a:solidFill>
                <a:latin typeface="Lato Black" charset="0"/>
                <a:ea typeface="Lato Black" charset="0"/>
                <a:cs typeface="Lato Black" charset="0"/>
              </a:rPr>
              <a:t>IoT</a:t>
            </a:r>
            <a:r>
              <a:rPr lang="en-US" sz="2800" b="1" dirty="0">
                <a:solidFill>
                  <a:schemeClr val="accent5"/>
                </a:solidFill>
                <a:latin typeface="Lato Black" charset="0"/>
                <a:ea typeface="Lato Black" charset="0"/>
                <a:cs typeface="Lato Black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9639" y="5387034"/>
            <a:ext cx="4439036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What about block chain?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6208" y="6072078"/>
            <a:ext cx="503695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How is biometrics evolving?</a:t>
            </a:r>
          </a:p>
        </p:txBody>
      </p:sp>
    </p:spTree>
    <p:extLst>
      <p:ext uri="{BB962C8B-B14F-4D97-AF65-F5344CB8AC3E}">
        <p14:creationId xmlns:p14="http://schemas.microsoft.com/office/powerpoint/2010/main" val="76114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012179AC55D4C8521F9A356D614E3" ma:contentTypeVersion="1" ma:contentTypeDescription="Create a new document." ma:contentTypeScope="" ma:versionID="865f172ca48a2bcf14ba6690455dc65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0f628a522287dae6cffdf536492cfa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3FEBECA-BF90-4490-B1F9-94D7C9B2436E}"/>
</file>

<file path=customXml/itemProps2.xml><?xml version="1.0" encoding="utf-8"?>
<ds:datastoreItem xmlns:ds="http://schemas.openxmlformats.org/officeDocument/2006/customXml" ds:itemID="{C5E1F41B-42AF-421A-88B3-545AE3E97C01}"/>
</file>

<file path=customXml/itemProps3.xml><?xml version="1.0" encoding="utf-8"?>
<ds:datastoreItem xmlns:ds="http://schemas.openxmlformats.org/officeDocument/2006/customXml" ds:itemID="{56129092-21A2-41FD-A3B2-6E2C7DE225BB}"/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252</Words>
  <Application>Microsoft Office PowerPoint</Application>
  <PresentationFormat>Widescreen</PresentationFormat>
  <Paragraphs>78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Bebas Neue</vt:lpstr>
      <vt:lpstr>Lato Black</vt:lpstr>
      <vt:lpstr>Lato Light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Meshkurti, Ana Maria</dc:creator>
  <cp:lastModifiedBy>Fares Camp, Sabrina</cp:lastModifiedBy>
  <cp:revision>37</cp:revision>
  <dcterms:created xsi:type="dcterms:W3CDTF">2016-10-03T13:51:04Z</dcterms:created>
  <dcterms:modified xsi:type="dcterms:W3CDTF">2016-10-26T07:33:17Z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0x010100859012179AC55D4C8521F9A356D614E3</vt:lpwstr>
  </property>
</Properties>
</file>