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3" r:id="rId5"/>
    <p:sldId id="286" r:id="rId6"/>
    <p:sldId id="289" r:id="rId7"/>
    <p:sldId id="290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" y="52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7EB-7FD0-4146-974C-647560DB20B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6459" y="392239"/>
            <a:ext cx="74434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AI/ML in 5G Challenge </a:t>
            </a:r>
          </a:p>
          <a:p>
            <a:pPr algn="ctr"/>
            <a:r>
              <a:rPr lang="en-US" sz="40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Opportunities for collaboration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971963" y="5193714"/>
            <a:ext cx="3611886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Sponsorship Package, </a:t>
            </a:r>
          </a:p>
          <a:p>
            <a:pPr algn="ctr"/>
            <a:r>
              <a:rPr lang="en-US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v02, 13 April 2020</a:t>
            </a:r>
          </a:p>
        </p:txBody>
      </p:sp>
    </p:spTree>
    <p:extLst>
      <p:ext uri="{BB962C8B-B14F-4D97-AF65-F5344CB8AC3E}">
        <p14:creationId xmlns:p14="http://schemas.microsoft.com/office/powerpoint/2010/main" val="7534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2FC258A-BA1A-42F2-8604-66EF7BD001A3}"/>
              </a:ext>
            </a:extLst>
          </p:cNvPr>
          <p:cNvSpPr/>
          <p:nvPr/>
        </p:nvSpPr>
        <p:spPr>
          <a:xfrm>
            <a:off x="3060988" y="44110"/>
            <a:ext cx="6099051" cy="48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Sponsorship Categories and Benefits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DEAB77-6BDE-4563-B20E-6AA3B21FC7A9}"/>
              </a:ext>
            </a:extLst>
          </p:cNvPr>
          <p:cNvSpPr/>
          <p:nvPr/>
        </p:nvSpPr>
        <p:spPr>
          <a:xfrm>
            <a:off x="447443" y="1179760"/>
            <a:ext cx="1157611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endParaRPr lang="en-GB" sz="1600" dirty="0"/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Platinum	(500kCHF + hosting of Global Conference)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Gold++ 	(200k)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Gold 		(100k)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Silver 	(50k)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Bronze 	(25k)</a:t>
            </a:r>
            <a:endParaRPr lang="en-GB" sz="2400" dirty="0"/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GB" sz="3600" dirty="0"/>
              <a:t>Sponsorship in kind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7534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81293"/>
              </p:ext>
            </p:extLst>
          </p:nvPr>
        </p:nvGraphicFramePr>
        <p:xfrm>
          <a:off x="0" y="12452"/>
          <a:ext cx="12191999" cy="68337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29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36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ITEMS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PLATINUM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GOLD ++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GOLD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SILVER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BRONZE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CLOUD</a:t>
                      </a:r>
                      <a:r>
                        <a:rPr lang="en-US" sz="1400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During the course of the entire ITU ML5G Challenge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Visibility during the entire ITU ML5G Challenge: all Challenge-related communications</a:t>
                      </a:r>
                      <a:r>
                        <a:rPr lang="en-GB" sz="1200" baseline="0" dirty="0"/>
                        <a:t> will mention sponsor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00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One-week on-site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mentoring  in 2020 for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sponsor-nominated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/>
                        <a:t>students and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Mentoring throughout the Challenge (e.g. setting up an ML Sandbox)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Sponsor logo on the Global Challenge memorabilia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Production of a dedicated highlights video showcasing participation in the Global 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Dedicated technical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workshop on premise or webinar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ym typeface="Wingdings" panose="05000000000000000000" pitchFamily="2" charset="2"/>
                        </a:rPr>
                        <a:t>3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2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2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1 day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webinar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Promoted “AI/ML in 5G network “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blog story on ITU News and social media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video</a:t>
                      </a:r>
                      <a:r>
                        <a:rPr lang="en-US" sz="1200" baseline="0" dirty="0">
                          <a:sym typeface="Wingdings" panose="05000000000000000000" pitchFamily="2" charset="2"/>
                        </a:rPr>
                        <a:t> + ITU news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video + blog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video + blog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ym typeface="Wingdings" panose="05000000000000000000" pitchFamily="2" charset="2"/>
                        </a:rPr>
                        <a:t>Blog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video</a:t>
                      </a:r>
                      <a:r>
                        <a:rPr lang="en-US" sz="1200" baseline="0" dirty="0">
                          <a:sym typeface="Wingdings" panose="05000000000000000000" pitchFamily="2" charset="2"/>
                        </a:rPr>
                        <a:t> + ITU news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Branding visibility on event’s landing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At the Global Conference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Host of the opening cocktail reception + Branding visibility/speech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Curated</a:t>
                      </a:r>
                      <a:r>
                        <a:rPr lang="en-US" sz="1200" dirty="0"/>
                        <a:t> output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by ITU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at the end of the Global Challenge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General branding visibility as supporter of lunches &amp; breakfasts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Organizer and curator of a sponsored side session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5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Dedicated sponsor session at the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Global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3709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Exhibit booth space, including table, chairs, power, poster panel &amp; TV screen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</a:t>
                      </a:r>
                      <a:r>
                        <a:rPr lang="en-US" sz="1400" i="1" dirty="0"/>
                        <a:t>m</a:t>
                      </a:r>
                      <a:r>
                        <a:rPr lang="en-US" sz="1400" baseline="30000" dirty="0"/>
                        <a:t>2</a:t>
                      </a:r>
                      <a:endParaRPr lang="en-GB" sz="14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3709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Branding visibility on slides &amp; roll-ups in high traffic areas during the Global 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Value (CHF)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500,000 + Hosting Conference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200,000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100,000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50,000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25,000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250K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526" y="1046035"/>
            <a:ext cx="12182474" cy="61886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9050" y="2291136"/>
            <a:ext cx="12172949" cy="423489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704" y="4212229"/>
            <a:ext cx="12151200" cy="326571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46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E27D1BC-00B7-41BF-B78A-6CEADEE413D7}"/>
              </a:ext>
            </a:extLst>
          </p:cNvPr>
          <p:cNvSpPr/>
          <p:nvPr/>
        </p:nvSpPr>
        <p:spPr>
          <a:xfrm>
            <a:off x="4656988" y="16042"/>
            <a:ext cx="3100529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Sponsorship in kind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6924EEA-4A7E-4361-BB43-E7440A5EF49D}"/>
              </a:ext>
            </a:extLst>
          </p:cNvPr>
          <p:cNvSpPr/>
          <p:nvPr/>
        </p:nvSpPr>
        <p:spPr>
          <a:xfrm>
            <a:off x="1312716" y="1149275"/>
            <a:ext cx="77591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Mentorship/</a:t>
            </a:r>
            <a:r>
              <a:rPr lang="en-GB" sz="3600" dirty="0"/>
              <a:t>Training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Expert support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Storage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Platform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/>
              <a:t>Toolsets</a:t>
            </a:r>
          </a:p>
        </p:txBody>
      </p:sp>
    </p:spTree>
    <p:extLst>
      <p:ext uri="{BB962C8B-B14F-4D97-AF65-F5344CB8AC3E}">
        <p14:creationId xmlns:p14="http://schemas.microsoft.com/office/powerpoint/2010/main" val="416708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E27D1BC-00B7-41BF-B78A-6CEADEE413D7}"/>
              </a:ext>
            </a:extLst>
          </p:cNvPr>
          <p:cNvSpPr/>
          <p:nvPr/>
        </p:nvSpPr>
        <p:spPr>
          <a:xfrm>
            <a:off x="4656988" y="16042"/>
            <a:ext cx="4347600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Overall benefits for Sponsor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DEB36E7-FA3D-4D83-8EB8-D90B8759E2D5}"/>
              </a:ext>
            </a:extLst>
          </p:cNvPr>
          <p:cNvSpPr txBox="1"/>
          <p:nvPr/>
        </p:nvSpPr>
        <p:spPr>
          <a:xfrm>
            <a:off x="549275" y="659270"/>
            <a:ext cx="11277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Lead the ecosystem by creating a harmonized position for AI/ML in 5G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Training of students and professionals in AI/ML for 5G </a:t>
            </a:r>
          </a:p>
          <a:p>
            <a:endParaRPr lang="en-US" sz="28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Network with experts in the field of research in AI/ML in 5G, contribute to open initiatives in ITU and other bodies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Brainstorm and Answer several key open questions regarding the use of AI/ML in 5G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Privacy issues in applying AI/ML for 5G?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Performance bounds for AI/ML?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Where to deploy what AI model?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How to integrate data from verticals?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future directions for applying AI/ML in 5G?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Host for the </a:t>
            </a:r>
            <a:r>
              <a:rPr lang="en-US" sz="2000"/>
              <a:t>conference = focal point for </a:t>
            </a:r>
            <a:r>
              <a:rPr lang="en-US" sz="2000" dirty="0"/>
              <a:t>AI/ML in 5G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algn="ctr"/>
            <a:r>
              <a:rPr lang="en-US" sz="3200" u="sng" dirty="0">
                <a:solidFill>
                  <a:srgbClr val="FF0000"/>
                </a:solidFill>
              </a:rPr>
              <a:t>Generate and contribute to AI strategy in 5G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9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B65FCE46B724A8223ABF91001B0B0" ma:contentTypeVersion="1" ma:contentTypeDescription="Create a new document." ma:contentTypeScope="" ma:versionID="5336ef21ff0ae6f179346573cb8a06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63E59D-A1FD-4C8E-901D-0BE72ADE9646}"/>
</file>

<file path=customXml/itemProps2.xml><?xml version="1.0" encoding="utf-8"?>
<ds:datastoreItem xmlns:ds="http://schemas.openxmlformats.org/officeDocument/2006/customXml" ds:itemID="{710DBA05-350C-4DB4-A103-7EECA65C625F}"/>
</file>

<file path=customXml/itemProps3.xml><?xml version="1.0" encoding="utf-8"?>
<ds:datastoreItem xmlns:ds="http://schemas.openxmlformats.org/officeDocument/2006/customXml" ds:itemID="{AEFA9A38-827D-40D3-AB08-CAE9A81EC6F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428</Words>
  <Application>Microsoft Office PowerPoint</Application>
  <PresentationFormat>Widescreen</PresentationFormat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Basikolo, Thomas</cp:lastModifiedBy>
  <cp:revision>154</cp:revision>
  <dcterms:created xsi:type="dcterms:W3CDTF">2017-07-21T15:41:22Z</dcterms:created>
  <dcterms:modified xsi:type="dcterms:W3CDTF">2020-04-14T07:50:22Z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0x010100102B65FCE46B724A8223ABF91001B0B0</vt:lpwstr>
  </property>
</Properties>
</file>