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  <p:sldMasterId id="2147483754" r:id="rId2"/>
  </p:sldMasterIdLst>
  <p:notesMasterIdLst>
    <p:notesMasterId r:id="rId27"/>
  </p:notesMasterIdLst>
  <p:sldIdLst>
    <p:sldId id="284" r:id="rId3"/>
    <p:sldId id="288" r:id="rId4"/>
    <p:sldId id="285" r:id="rId5"/>
    <p:sldId id="258" r:id="rId6"/>
    <p:sldId id="266" r:id="rId7"/>
    <p:sldId id="263" r:id="rId8"/>
    <p:sldId id="262" r:id="rId9"/>
    <p:sldId id="271" r:id="rId10"/>
    <p:sldId id="273" r:id="rId11"/>
    <p:sldId id="274" r:id="rId12"/>
    <p:sldId id="275" r:id="rId13"/>
    <p:sldId id="260" r:id="rId14"/>
    <p:sldId id="268" r:id="rId15"/>
    <p:sldId id="289" r:id="rId16"/>
    <p:sldId id="277" r:id="rId17"/>
    <p:sldId id="286" r:id="rId18"/>
    <p:sldId id="278" r:id="rId19"/>
    <p:sldId id="279" r:id="rId20"/>
    <p:sldId id="280" r:id="rId21"/>
    <p:sldId id="281" r:id="rId22"/>
    <p:sldId id="270" r:id="rId23"/>
    <p:sldId id="282" r:id="rId24"/>
    <p:sldId id="287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4AE7-E036-4060-8057-73B0A4E47A9E}" type="datetimeFigureOut">
              <a:rPr lang="en-US" smtClean="0"/>
              <a:t>12-Nov-14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195FE-FFD2-4422-96B1-03016BA4A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8562599-10A4-4E54-AE7A-008F9B206270}" type="slidenum">
              <a:rPr lang="en-US" altLang="en-US" sz="1200">
                <a:solidFill>
                  <a:prstClr val="black"/>
                </a:solidFill>
                <a:latin typeface="Verdana" pitchFamily="34" charset="0"/>
              </a:rPr>
              <a:pPr/>
              <a:t>1</a:t>
            </a:fld>
            <a:endParaRPr lang="en-US" altLang="en-US" sz="12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5367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FFFFFF"/>
                </a:solidFill>
                <a:latin typeface="Univers"/>
              </a:rPr>
              <a:t>International</a:t>
            </a:r>
            <a:br>
              <a:rPr lang="en-US" sz="1000" smtClean="0">
                <a:solidFill>
                  <a:srgbClr val="FFFFFF"/>
                </a:solidFill>
                <a:latin typeface="Univers"/>
              </a:rPr>
            </a:br>
            <a:r>
              <a:rPr lang="en-US" sz="1000" smtClean="0">
                <a:solidFill>
                  <a:srgbClr val="FFFFFF"/>
                </a:solidFill>
                <a:latin typeface="Univers"/>
              </a:rPr>
              <a:t>Telecommunication</a:t>
            </a:r>
            <a:br>
              <a:rPr lang="en-US" sz="1000" smtClean="0">
                <a:solidFill>
                  <a:srgbClr val="FFFFFF"/>
                </a:solidFill>
                <a:latin typeface="Univers"/>
              </a:rPr>
            </a:br>
            <a:r>
              <a:rPr lang="en-US" sz="1000" smtClean="0">
                <a:solidFill>
                  <a:srgbClr val="FFFFFF"/>
                </a:solidFill>
                <a:latin typeface="Univers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altLang="en-US" sz="2400" smtClean="0">
              <a:solidFill>
                <a:srgbClr val="5C5C5C"/>
              </a:solidFill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altLang="en-US" sz="2400" smtClean="0">
              <a:solidFill>
                <a:srgbClr val="5C5C5C"/>
              </a:solidFill>
              <a:latin typeface="Verdana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altLang="en-US" sz="2400" smtClean="0">
              <a:solidFill>
                <a:srgbClr val="5C5C5C"/>
              </a:solidFill>
              <a:latin typeface="Verdana" pitchFamily="34" charset="0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0554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E111C-9B1A-469C-BB45-22E7D5844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8532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2B71B-3EFD-4C51-BC19-CA65D055C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0999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7504" y="652534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70C0"/>
                </a:solidFill>
              </a:rPr>
              <a:t>ITU’s conformance and interoperability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0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7504" y="652534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70C0"/>
                </a:solidFill>
              </a:rPr>
              <a:t>ITU’s conformance and interoperability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43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7504" y="652534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70C0"/>
                </a:solidFill>
              </a:rPr>
              <a:t>ITU’s conformance and interoperability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4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7504" y="652534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70C0"/>
                </a:solidFill>
              </a:rPr>
              <a:t>ITU’s conformance and interoperability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0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7504" y="652534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70C0"/>
                </a:solidFill>
              </a:rPr>
              <a:t>ITU’s conformance and interoperability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0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2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33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7504" y="6525344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70C0"/>
                </a:solidFill>
              </a:rPr>
              <a:t>ITU’s conformance and interoperability </a:t>
            </a:r>
            <a:r>
              <a:rPr lang="en-US" sz="1200" b="1" dirty="0" err="1" smtClean="0">
                <a:solidFill>
                  <a:srgbClr val="0070C0"/>
                </a:solidFill>
              </a:rPr>
              <a:t>Programme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76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71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420C8-87FA-4D7C-B5C8-52D7D3BD5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0102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6170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0147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4917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2141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5230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536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2713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378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39CCA-4823-41E5-B15D-6AA23D78A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1995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FB1AC-0B91-4BA6-A006-047A23D5F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56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BF07C-5EA0-4BEE-9506-A7BB4D274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337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FFDF0-770A-4793-9E5E-88E016042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2897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49EAD-A95E-4624-81AD-7879FDD54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390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39FB8-3CB9-4D4E-B61F-87B4C79FE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1032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C44F2-BDCA-4FD2-ADF1-FD7430CC5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590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2055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300" y="6381750"/>
            <a:ext cx="3587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E438A"/>
                </a:solidFill>
                <a:latin typeface="Zurich BT"/>
                <a:cs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5E1D667-6A8E-4650-8D08-9084C093CA99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pic>
        <p:nvPicPr>
          <p:cNvPr id="2057" name="Picture 11" descr="itu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1756C24-1C82-43A6-8C2F-9C634D7DCB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12-Nov-14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AD3DAF3-8712-4E85-AF63-CA398C65A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BC%20Documentary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Blacksmith%20Institute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ypeapproval@nca.org.gh" TargetMode="External"/><Relationship Id="rId2" Type="http://schemas.openxmlformats.org/officeDocument/2006/relationships/hyperlink" Target="http://www.nca.org.g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888976"/>
            <a:ext cx="6769100" cy="1938992"/>
          </a:xfrm>
        </p:spPr>
        <p:txBody>
          <a:bodyPr/>
          <a:lstStyle/>
          <a:p>
            <a:r>
              <a:rPr lang="en-US" altLang="en-US" dirty="0" smtClean="0"/>
              <a:t>COUNTERFEIT MOBILE PHONES; THE SITUATION IN GHANA</a:t>
            </a:r>
            <a:endParaRPr lang="en-US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2896026"/>
            <a:ext cx="734377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Verdana" pitchFamily="34" charset="0"/>
              </a:rPr>
              <a:t>ITU Workshop on “Combating Counterfeit &amp; Substandard </a:t>
            </a:r>
            <a:r>
              <a:rPr lang="en-US" altLang="en-US" sz="2800" b="1" dirty="0">
                <a:solidFill>
                  <a:srgbClr val="FF0000"/>
                </a:solidFill>
                <a:latin typeface="Verdana" pitchFamily="34" charset="0"/>
              </a:rPr>
              <a:t>ICT </a:t>
            </a:r>
            <a:r>
              <a:rPr lang="en-US" altLang="en-US" sz="2800" b="1" dirty="0" smtClean="0">
                <a:solidFill>
                  <a:srgbClr val="FF0000"/>
                </a:solidFill>
                <a:latin typeface="Verdana" pitchFamily="34" charset="0"/>
              </a:rPr>
              <a:t>Devices” Geneva</a:t>
            </a:r>
            <a:r>
              <a:rPr lang="en-US" altLang="en-US" sz="2800" b="1" dirty="0">
                <a:solidFill>
                  <a:srgbClr val="FF0000"/>
                </a:solidFill>
                <a:latin typeface="Verdana" pitchFamily="34" charset="0"/>
              </a:rPr>
              <a:t>, </a:t>
            </a:r>
            <a:r>
              <a:rPr lang="en-US" altLang="en-US" sz="2800" b="1" dirty="0" smtClean="0">
                <a:solidFill>
                  <a:srgbClr val="FF0000"/>
                </a:solidFill>
                <a:latin typeface="Verdana" pitchFamily="34" charset="0"/>
              </a:rPr>
              <a:t>17-18 Nov. 2014</a:t>
            </a:r>
            <a:endParaRPr lang="en-US" altLang="en-US" sz="2800" b="1" dirty="0" smtClean="0">
              <a:solidFill>
                <a:srgbClr val="9C9C9C"/>
              </a:solidFill>
              <a:latin typeface="Verdana" pitchFamily="34" charset="0"/>
            </a:endParaRP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2000" b="1" i="1" dirty="0" smtClean="0">
              <a:solidFill>
                <a:srgbClr val="1B5BA2"/>
              </a:solidFill>
              <a:latin typeface="Verdana" pitchFamily="34" charset="0"/>
            </a:endParaRP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1B5BA2"/>
                </a:solidFill>
                <a:latin typeface="Verdana" pitchFamily="34" charset="0"/>
              </a:rPr>
              <a:t>Isaac </a:t>
            </a:r>
            <a:r>
              <a:rPr lang="en-US" altLang="en-US" sz="2000" b="1" i="1" dirty="0" err="1" smtClean="0">
                <a:solidFill>
                  <a:srgbClr val="1B5BA2"/>
                </a:solidFill>
                <a:latin typeface="Verdana" pitchFamily="34" charset="0"/>
              </a:rPr>
              <a:t>Boateng</a:t>
            </a:r>
            <a:r>
              <a:rPr lang="en-US" altLang="en-US" sz="2000" b="1" i="1" dirty="0" smtClean="0">
                <a:solidFill>
                  <a:srgbClr val="1B5BA2"/>
                </a:solidFill>
                <a:latin typeface="Verdana" pitchFamily="34" charset="0"/>
              </a:rPr>
              <a:t> 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1B5BA2"/>
                </a:solidFill>
                <a:latin typeface="Verdana" pitchFamily="34" charset="0"/>
              </a:rPr>
              <a:t>National Communications Authority, Ghana </a:t>
            </a:r>
          </a:p>
          <a:p>
            <a:pPr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1B5BA2"/>
                </a:solidFill>
                <a:latin typeface="Verdana" pitchFamily="34" charset="0"/>
              </a:rPr>
              <a:t>VC, ITU-T SG11</a:t>
            </a:r>
            <a:r>
              <a:rPr lang="en-US" altLang="en-US" sz="2000" b="1" i="1" dirty="0">
                <a:solidFill>
                  <a:srgbClr val="1B5BA2"/>
                </a:solidFill>
                <a:latin typeface="Verdana" pitchFamily="34" charset="0"/>
              </a:rPr>
              <a:t> </a:t>
            </a:r>
            <a:r>
              <a:rPr lang="en-US" altLang="en-US" sz="2000" b="1" i="1" dirty="0" smtClean="0">
                <a:solidFill>
                  <a:srgbClr val="1B5BA2"/>
                </a:solidFill>
                <a:latin typeface="Verdana" pitchFamily="34" charset="0"/>
              </a:rPr>
              <a:t>&amp; Rapporteur Q8/11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" y="188640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4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516"/>
            <a:ext cx="8229600" cy="752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yet harmful way of recycling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52" b="9052"/>
          <a:stretch>
            <a:fillRect/>
          </a:stretch>
        </p:blipFill>
        <p:spPr>
          <a:xfrm>
            <a:off x="457200" y="1816275"/>
            <a:ext cx="8229600" cy="4789242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" y="185084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938"/>
            <a:ext cx="8229600" cy="67734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Some Documentaries on Ghana’s E-waste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72350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hlinkClick r:id="rId3" action="ppaction://hlinkfile"/>
              </a:rPr>
              <a:t>BBC Documentary on Ghana’s E-waste </a:t>
            </a:r>
            <a:endParaRPr lang="en-US" sz="2800" dirty="0" smtClean="0"/>
          </a:p>
          <a:p>
            <a:r>
              <a:rPr lang="en-US" sz="2800" dirty="0" smtClean="0">
                <a:hlinkClick r:id="rId4" action="ppaction://hlinkfile"/>
              </a:rPr>
              <a:t>The Blacksmith Institute and CUNY School of Public Health – March 2010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37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789"/>
            <a:ext cx="8229600" cy="714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Impacts of Counterfeiting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602"/>
            <a:ext cx="8229600" cy="5236816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Cyber-security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related threats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Facilitate drug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trade, terrorism, and other local and international criminal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activities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Jeopardize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consumer privacy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Impair safety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of digital transactions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Damage the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trademarks of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genuine manufacturers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Evade applicable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taxes and duties 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Affect government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tax coffers.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1" y="170276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84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727"/>
            <a:ext cx="7772400" cy="641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the </a:t>
            </a:r>
            <a:r>
              <a:rPr lang="en-US" dirty="0"/>
              <a:t>R</a:t>
            </a:r>
            <a:r>
              <a:rPr lang="en-US" dirty="0" smtClean="0"/>
              <a:t>egulator is </a:t>
            </a:r>
            <a:br>
              <a:rPr lang="en-US" dirty="0" smtClean="0"/>
            </a:br>
            <a:r>
              <a:rPr lang="en-US" dirty="0" smtClean="0"/>
              <a:t>Addressing  Counterfeit?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488"/>
            <a:ext cx="8229600" cy="4447675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NCA has 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licensed 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VAS provider (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IMEIXS) 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which has a system capable of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block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counterfeit and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stolen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phones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 also use our Type Approval Process to combat counterfeit;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Type Approval is proof by a manufacturer </a:t>
            </a: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or its Authorised agent 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 a product that specific essential minimum technical and regulatory requirements related to the product have been fulfilled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66054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36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727"/>
            <a:ext cx="7772400" cy="641350"/>
          </a:xfrm>
        </p:spPr>
        <p:txBody>
          <a:bodyPr>
            <a:normAutofit/>
          </a:bodyPr>
          <a:lstStyle/>
          <a:p>
            <a:r>
              <a:rPr lang="en-US" dirty="0" smtClean="0"/>
              <a:t>Technical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728"/>
            <a:ext cx="8229600" cy="46714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minimum essential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technical requirements: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International, Regional  and National Standards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Environmental, Health and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Safety Standards 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Proof of Genuineness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Electromagnetic Radiation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Emissions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Radio Frequency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requirements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Network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Compatibility/Interoperability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66054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47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840"/>
            <a:ext cx="8229600" cy="702392"/>
          </a:xfrm>
        </p:spPr>
        <p:txBody>
          <a:bodyPr>
            <a:normAutofit/>
          </a:bodyPr>
          <a:lstStyle/>
          <a:p>
            <a:r>
              <a:rPr lang="en-US" dirty="0" smtClean="0"/>
              <a:t>Regulatory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3"/>
            <a:ext cx="8229600" cy="5656997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Manufacturers or their Authorized Agents  require  Type Approval Certificate </a:t>
            </a: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to 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manufacture, assemble </a:t>
            </a: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or sell 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any Electronic Communication Equipment </a:t>
            </a: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(ECE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in Ghana.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Dealers are also required to deal in only type </a:t>
            </a: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a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pproved and genuine ECE.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Approved Equipment models come with NCA Type Approval Certificate (TAC)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Importers must inform the NCA of any 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ICT equipment importation into the country for checks, TAC and final clearance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Two levels of clearance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Customs Clearance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Regulatory 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Clearance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4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2" y="195327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984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840"/>
            <a:ext cx="8229600" cy="702392"/>
          </a:xfrm>
        </p:spPr>
        <p:txBody>
          <a:bodyPr>
            <a:normAutofit/>
          </a:bodyPr>
          <a:lstStyle/>
          <a:p>
            <a:r>
              <a:rPr lang="en-US" dirty="0" smtClean="0"/>
              <a:t>Regulatory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3"/>
            <a:ext cx="8229600" cy="5656997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endParaRPr lang="en-US" sz="4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TAC must always be visible and displayed to the public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5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 communications </a:t>
            </a: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equipment 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coming into the country must be inspected and passed by NCA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Destination </a:t>
            </a:r>
            <a:r>
              <a:rPr lang="en-US" sz="4100" dirty="0">
                <a:solidFill>
                  <a:srgbClr val="002060"/>
                </a:solidFill>
                <a:latin typeface="Calibri" panose="020F0502020204030204" pitchFamily="34" charset="0"/>
              </a:rPr>
              <a:t>Inspectors </a:t>
            </a:r>
            <a:r>
              <a:rPr lang="en-US" sz="4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go </a:t>
            </a:r>
            <a:r>
              <a:rPr lang="en-US" sz="4100" dirty="0">
                <a:solidFill>
                  <a:srgbClr val="002060"/>
                </a:solidFill>
                <a:latin typeface="Calibri" panose="020F0502020204030204" pitchFamily="34" charset="0"/>
              </a:rPr>
              <a:t>to the point of entries </a:t>
            </a:r>
            <a:r>
              <a:rPr lang="en-US" sz="4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 inspection </a:t>
            </a:r>
            <a:endParaRPr lang="en-US" sz="4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41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4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Market </a:t>
            </a: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Surveillance will be 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 integral </a:t>
            </a:r>
            <a:r>
              <a:rPr lang="en-US" sz="4500" b="1" dirty="0">
                <a:solidFill>
                  <a:srgbClr val="002060"/>
                </a:solidFill>
                <a:latin typeface="Calibri" panose="020F0502020204030204" pitchFamily="34" charset="0"/>
              </a:rPr>
              <a:t>part </a:t>
            </a:r>
            <a:r>
              <a:rPr lang="en-US" sz="4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of the process in future.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002060"/>
                </a:solidFill>
                <a:latin typeface="Calibri" panose="020F0502020204030204" pitchFamily="34" charset="0"/>
              </a:rPr>
              <a:t>E</a:t>
            </a:r>
            <a:r>
              <a:rPr lang="en-US" sz="4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stablishment of National ICT anti-counterfeit Task Force in collaboration with the security agencies and the Ghana Standard Authority</a:t>
            </a:r>
            <a:endParaRPr lang="en-US" sz="4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2" y="195327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0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73881" y="748486"/>
            <a:ext cx="8964487" cy="73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TAC Unique Identifier</a:t>
            </a:r>
            <a:endParaRPr lang="en-GB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5100" y="1295400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defTabSz="914400">
              <a:defRPr/>
            </a:pPr>
            <a:endParaRPr lang="en-GB" sz="2000" kern="0" dirty="0" smtClean="0">
              <a:latin typeface="Verdana"/>
            </a:endParaRP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Type Approved Equipment models are now given unique identity marks on the Certificate</a:t>
            </a:r>
          </a:p>
          <a:p>
            <a:pPr marL="1067290" lvl="4" indent="0" algn="ctr" defTabSz="914400">
              <a:buFont typeface="Verdana" pitchFamily="34" charset="0"/>
              <a:buNone/>
              <a:defRPr/>
            </a:pPr>
            <a:r>
              <a:rPr lang="en-GB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   </a:t>
            </a:r>
          </a:p>
          <a:p>
            <a:pPr marL="1067290" lvl="4" indent="0" algn="ctr" defTabSz="914400">
              <a:buFont typeface="Verdana" pitchFamily="34" charset="0"/>
              <a:buNone/>
              <a:defRPr/>
            </a:pPr>
            <a:r>
              <a:rPr lang="en-GB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ECE CC          TAT                   IY                   SN </a:t>
            </a:r>
          </a:p>
          <a:p>
            <a:pPr marL="0" indent="0" algn="ctr" defTabSz="914400">
              <a:buFont typeface="Wingdings" pitchFamily="2" charset="2"/>
              <a:buNone/>
              <a:defRPr/>
            </a:pPr>
            <a:r>
              <a:rPr lang="en-GB" sz="28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“NCA APPROVED:   XXX -      XX-          XX-          XXX</a:t>
            </a:r>
            <a:r>
              <a:rPr lang="en-GB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”</a:t>
            </a:r>
          </a:p>
          <a:p>
            <a:pPr marL="0" indent="0" algn="ctr" defTabSz="914400">
              <a:buFont typeface="Wingdings" pitchFamily="2" charset="2"/>
              <a:buNone/>
              <a:defRPr/>
            </a:pPr>
            <a:endParaRPr lang="en-GB" sz="2800" b="1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1028713" lvl="3" indent="0" defTabSz="914400">
              <a:buFont typeface="Verdana" pitchFamily="34" charset="0"/>
              <a:buNone/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ECE CC 		:	 ECE COLOUR CODE</a:t>
            </a:r>
          </a:p>
          <a:p>
            <a:pPr marL="1028713" lvl="3" indent="0" defTabSz="914400">
              <a:buFont typeface="Verdana" pitchFamily="34" charset="0"/>
              <a:buNone/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TAT		: 	TYPE APPROVAL TYPE (modular or host)</a:t>
            </a:r>
          </a:p>
          <a:p>
            <a:pPr marL="1028713" lvl="3" indent="0" defTabSz="914400">
              <a:buFont typeface="Verdana" pitchFamily="34" charset="0"/>
              <a:buNone/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IY		:	ISSUE YEAR</a:t>
            </a:r>
          </a:p>
          <a:p>
            <a:pPr marL="1028713" lvl="3" indent="0" defTabSz="914400">
              <a:buFont typeface="Verdana" pitchFamily="34" charset="0"/>
              <a:buNone/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SN		:	SEQUENCE NUMBER</a:t>
            </a:r>
            <a:endParaRPr lang="en-US" sz="1600" b="1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7000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841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87500" y="493370"/>
            <a:ext cx="5854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defRPr/>
            </a:pPr>
            <a:r>
              <a:rPr lang="en-GB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Why the TAC Unique Identity?</a:t>
            </a:r>
            <a:endParaRPr lang="en-GB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20699" y="1447477"/>
            <a:ext cx="7772400" cy="509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 show that the Certificate  is for specific </a:t>
            </a:r>
            <a:r>
              <a:rPr lang="en-GB" sz="20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e</a:t>
            </a: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quipment model/category/type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ECE meets essential requirements of the Authority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 provide public confidence 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Manufacturer’s/Dealer’s own </a:t>
            </a:r>
            <a:r>
              <a:rPr lang="en-GB" sz="20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d</a:t>
            </a: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eclaration that ECE is genuine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Manufacture/Dealer bears responsibility for any breach under which TAC was issued.</a:t>
            </a:r>
          </a:p>
          <a:p>
            <a:pPr lvl="1" defTabSz="9144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If equipment is found to be Fake/Counterfeit</a:t>
            </a:r>
          </a:p>
          <a:p>
            <a:pPr lvl="1" defTabSz="9144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If certain key functions (both software and hardware) of the ECE is altered </a:t>
            </a:r>
            <a:endParaRPr lang="en-US" sz="1600" kern="0" dirty="0">
              <a:latin typeface="Verdana"/>
            </a:endParaRPr>
          </a:p>
          <a:p>
            <a:pPr defTabSz="914400">
              <a:lnSpc>
                <a:spcPct val="150000"/>
              </a:lnSpc>
              <a:defRPr/>
            </a:pPr>
            <a:endParaRPr lang="en-GB" sz="2000" kern="0" dirty="0">
              <a:latin typeface="Verdan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" y="135398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12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5536" y="1071441"/>
            <a:ext cx="8748463" cy="55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 defTabSz="914400"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Type Approval Process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oes Electronic</a:t>
            </a:r>
            <a:endParaRPr lang="en-GB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91" y="1665026"/>
            <a:ext cx="9144000" cy="500433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" y="138895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26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52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  </a:t>
            </a:r>
            <a:endParaRPr lang="en-US" sz="4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39868"/>
            <a:ext cx="8229600" cy="49862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Impact of Counterfeit Devices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How the Regulator is Addressing this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Challenges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Recommendations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18" y="113589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32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1520" y="727380"/>
            <a:ext cx="856895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defRPr/>
            </a:pPr>
            <a:r>
              <a:rPr lang="en-GB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Sample Of TAC</a:t>
            </a:r>
            <a:endParaRPr lang="en-GB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89" y="1241946"/>
            <a:ext cx="5646813" cy="518612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5" y="103627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6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2189"/>
            <a:ext cx="8229600" cy="646331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816"/>
            <a:ext cx="8229600" cy="4948716"/>
          </a:xfrm>
        </p:spPr>
        <p:txBody>
          <a:bodyPr>
            <a:normAutofit fontScale="47500" lnSpcReduction="20000"/>
          </a:bodyPr>
          <a:lstStyle/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None/>
            </a:pPr>
            <a:endParaRPr lang="en-GB" sz="2000" dirty="0">
              <a:solidFill>
                <a:prstClr val="black"/>
              </a:solidFill>
              <a:latin typeface="Verdan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Our TAC is based on manufacturer’s own test results,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SDoC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or from recognized/accredited 3</a:t>
            </a:r>
            <a:r>
              <a:rPr lang="en-US" sz="36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rd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party testing labs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Independent verification and market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surveillance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are required to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provide assurance that the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products category/model sold in the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market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have met the requirements of the Authority and may not be counterfeit.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Lack of testing labs or access to databases for verification, market surveillance &amp; enforcement make it a challenge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Porous ports of entry and un-approved routes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Counterfeiters have taken advantage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Less consumer education on effect of buying counterfeit ICT devices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Issue of affordability  for quality devices; mostly the reason for  buying counterfeits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Fact that counterfeiters contribute to the high mobile phone penetration and universal service/access, particularly in developing countries.  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4" y="46937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08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191"/>
            <a:ext cx="8229600" cy="752496"/>
          </a:xfrm>
        </p:spPr>
        <p:txBody>
          <a:bodyPr>
            <a:normAutofit/>
          </a:bodyPr>
          <a:lstStyle/>
          <a:p>
            <a:r>
              <a:rPr lang="en-US" dirty="0" smtClean="0"/>
              <a:t>Some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095"/>
            <a:ext cx="8229600" cy="5099029"/>
          </a:xfrm>
        </p:spPr>
        <p:txBody>
          <a:bodyPr>
            <a:normAutofit fontScale="85000" lnSpcReduction="20000"/>
          </a:bodyPr>
          <a:lstStyle/>
          <a:p>
            <a:pPr marL="0" lvl="0" indent="0" defTabSz="914400">
              <a:spcBef>
                <a:spcPts val="0"/>
              </a:spcBef>
              <a:buClr>
                <a:prstClr val="black"/>
              </a:buClr>
              <a:buNone/>
            </a:pPr>
            <a:endParaRPr lang="en-GB" sz="2000" dirty="0">
              <a:solidFill>
                <a:prstClr val="black"/>
              </a:solidFill>
              <a:latin typeface="Verdan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 need a testing laboratory in Ghana for the West African Sub-region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 welcome PPP initiatives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arket opportunities for ICT testing in the Sub-region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There should be global &amp; coordinated efforts in combating ICT Counterfeiting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ITU must spearhead; SG11 has started work this area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Regulatory Authorities, Operators, Law Enforcement Agencies, Customs should be allowed free access to existing databases to combat counterfeiting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will help the global fight against ICT counterfeiting.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" y="184678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731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686"/>
            <a:ext cx="8229600" cy="95364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NCA web sources related to Type </a:t>
            </a:r>
            <a:r>
              <a:rPr lang="en-US" dirty="0" smtClean="0"/>
              <a:t>Approval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913"/>
            <a:ext cx="8229600" cy="465221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>
                <a:prstClr val="black"/>
              </a:buClr>
              <a:buNone/>
            </a:pPr>
            <a:endParaRPr lang="en-GB" sz="3800" dirty="0">
              <a:solidFill>
                <a:prstClr val="black"/>
              </a:solidFill>
              <a:latin typeface="Verdan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ortal.nca.org.gh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hlinkClick r:id="rId2"/>
              </a:rPr>
              <a:t>www.nca.org.gh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Type Approval Guidelines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5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Contacts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ypeapproval@nca.org.gh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saac.boateng@nca.org.gh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" y="184678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63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71500" y="2743201"/>
            <a:ext cx="7772400" cy="1456267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  <a:alpha val="40000"/>
              </a:srgbClr>
            </a:glo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defTabSz="914400">
              <a:defRPr/>
            </a:pPr>
            <a:r>
              <a:rPr lang="en-GB" sz="9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THANK YOU</a:t>
            </a:r>
            <a:endParaRPr lang="en-GB" sz="9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156898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2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52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</a:t>
            </a:r>
            <a:endParaRPr lang="en-US" sz="4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39868"/>
            <a:ext cx="8229600" cy="49862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Mobile phone is the most popular ICT device  in use in Ghana; not only </a:t>
            </a:r>
            <a:r>
              <a:rPr lang="en-US" b="1" dirty="0" smtClean="0">
                <a:solidFill>
                  <a:srgbClr val="002060"/>
                </a:solidFill>
              </a:rPr>
              <a:t>used to make/receive </a:t>
            </a:r>
            <a:r>
              <a:rPr lang="en-US" b="1" dirty="0">
                <a:solidFill>
                  <a:srgbClr val="002060"/>
                </a:solidFill>
              </a:rPr>
              <a:t>voice calls but for other services;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chatting,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browsing,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video calling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money transfer etc.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</a:rPr>
              <a:t>However, </a:t>
            </a:r>
            <a:r>
              <a:rPr lang="en-US" b="1" dirty="0" smtClean="0">
                <a:solidFill>
                  <a:srgbClr val="002060"/>
                </a:solidFill>
              </a:rPr>
              <a:t>increased </a:t>
            </a:r>
            <a:r>
              <a:rPr lang="en-US" b="1" dirty="0">
                <a:solidFill>
                  <a:srgbClr val="002060"/>
                </a:solidFill>
              </a:rPr>
              <a:t>demand for mobile phones has resulted in </a:t>
            </a:r>
            <a:r>
              <a:rPr lang="en-US" b="1" dirty="0" smtClean="0">
                <a:solidFill>
                  <a:srgbClr val="002060"/>
                </a:solidFill>
              </a:rPr>
              <a:t>the rise </a:t>
            </a:r>
            <a:r>
              <a:rPr lang="en-US" b="1" dirty="0">
                <a:solidFill>
                  <a:srgbClr val="002060"/>
                </a:solidFill>
              </a:rPr>
              <a:t>in counterfeit handsets, batteries and accessories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18" y="113589"/>
            <a:ext cx="8175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0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61" y="274638"/>
            <a:ext cx="8229600" cy="4017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504"/>
            <a:ext cx="8229600" cy="516165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With features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and appearance  similar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to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original, counterfeit phones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have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become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even more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attractive with functionalities like;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multiple SIM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television tuners.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Motivation in owning is the fact that they are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affordable and can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easily be bought on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streets.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 provides employment opportunities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1" y="129479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6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5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088"/>
            <a:ext cx="8229600" cy="5362075"/>
          </a:xfrm>
        </p:spPr>
        <p:txBody>
          <a:bodyPr>
            <a:normAutofit fontScale="85000" lnSpcReduction="20000"/>
          </a:bodyPr>
          <a:lstStyle/>
          <a:p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However people are ignorant of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the effects of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these counterfeit phones: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 and Safety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Environment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Quality of service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Interference and harm to public networks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Tax evasion 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only interest is to communicate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with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friends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relatives regardless of device used.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IMEIXS estimates  that about 60%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handsets in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the market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have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no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IMEI or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replicated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IMEI) 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Source: http://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www.imeixs.com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9" y="158684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3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1250"/>
            <a:ext cx="7772400" cy="75156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smtClean="0"/>
              <a:t>Mobile Phone Street hawkers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0494"/>
            <a:ext cx="8229600" cy="480473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89966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09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081"/>
            <a:ext cx="8229600" cy="64633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smtClean="0"/>
              <a:t>Phone repairs on the Street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675" b="31675"/>
          <a:stretch>
            <a:fillRect/>
          </a:stretch>
        </p:blipFill>
        <p:spPr>
          <a:xfrm>
            <a:off x="457200" y="1402914"/>
            <a:ext cx="8229600" cy="498629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" y="95119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95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840"/>
            <a:ext cx="8229600" cy="765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on our </a:t>
            </a:r>
            <a:br>
              <a:rPr lang="en-US" dirty="0" smtClean="0"/>
            </a:br>
            <a:r>
              <a:rPr lang="en-US" dirty="0" smtClean="0"/>
              <a:t>Health and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690"/>
            <a:ext cx="8229600" cy="47405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Most counterfeit mobile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phones are shipped to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African countries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They pose E-waste, disposal &amp; health problems</a:t>
            </a:r>
          </a:p>
          <a:p>
            <a:pPr marL="914400" lvl="2" indent="0">
              <a:buNone/>
            </a:pPr>
            <a:endParaRPr lang="en-GB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hey are easily damaged  but some are </a:t>
            </a: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repaired and find their way back into the </a:t>
            </a: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market</a:t>
            </a:r>
          </a:p>
          <a:p>
            <a:pPr lvl="2"/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But they don’t meet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</a:rPr>
              <a:t>the specifications of 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manufacturers</a:t>
            </a:r>
          </a:p>
          <a:p>
            <a:pPr lvl="2"/>
            <a:endParaRPr lang="en-GB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Some are also recycled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in the informal </a:t>
            </a:r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sector without recourse to any impact assessment 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3" y="195327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028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210"/>
            <a:ext cx="8229600" cy="7274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E-waste are disposed at free 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>
          <a:xfrm>
            <a:off x="457200" y="1290180"/>
            <a:ext cx="8229600" cy="5124081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9" y="-100208"/>
            <a:ext cx="822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0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86ABDF3593D4CB836F9CFF036110F" ma:contentTypeVersion="3" ma:contentTypeDescription="Create a new document." ma:contentTypeScope="" ma:versionID="1a398b079782bc3e1a5e8ef71399e7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253CAE-F94E-4DAA-8086-A2715E34AA58}"/>
</file>

<file path=customXml/itemProps2.xml><?xml version="1.0" encoding="utf-8"?>
<ds:datastoreItem xmlns:ds="http://schemas.openxmlformats.org/officeDocument/2006/customXml" ds:itemID="{C5DAD297-F875-493B-8E63-69D2949AEBD1}"/>
</file>

<file path=customXml/itemProps3.xml><?xml version="1.0" encoding="utf-8"?>
<ds:datastoreItem xmlns:ds="http://schemas.openxmlformats.org/officeDocument/2006/customXml" ds:itemID="{5EA97D0F-C956-4019-B6E7-30F51A8210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949</Words>
  <Application>Microsoft Office PowerPoint</Application>
  <PresentationFormat>On-screen Show (4:3)</PresentationFormat>
  <Paragraphs>178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ITU-e</vt:lpstr>
      <vt:lpstr>1_Office Theme</vt:lpstr>
      <vt:lpstr>COUNTERFEIT MOBILE PHONES; THE SITUATION IN GHANA</vt:lpstr>
      <vt:lpstr>PowerPoint Presentation</vt:lpstr>
      <vt:lpstr>PowerPoint Presentation</vt:lpstr>
      <vt:lpstr>PowerPoint Presentation</vt:lpstr>
      <vt:lpstr>PowerPoint Presentation</vt:lpstr>
      <vt:lpstr>Mobile Phone Street hawkers</vt:lpstr>
      <vt:lpstr>Phone repairs on the Street </vt:lpstr>
      <vt:lpstr>Impact on our  Health and Environment </vt:lpstr>
      <vt:lpstr>E-waste are disposed at free range</vt:lpstr>
      <vt:lpstr>Indigenous yet harmful way of recycling </vt:lpstr>
      <vt:lpstr>Some Documentaries on Ghana’s E-waste </vt:lpstr>
      <vt:lpstr>Other Impacts of Counterfeiting</vt:lpstr>
      <vt:lpstr>How the Regulator is  Addressing  Counterfeit?</vt:lpstr>
      <vt:lpstr>Technical requirements</vt:lpstr>
      <vt:lpstr>Regulatory requirements</vt:lpstr>
      <vt:lpstr>Regulatory requirements</vt:lpstr>
      <vt:lpstr>PowerPoint Presentation</vt:lpstr>
      <vt:lpstr>PowerPoint Presentation</vt:lpstr>
      <vt:lpstr>PowerPoint Presentation</vt:lpstr>
      <vt:lpstr>PowerPoint Presentation</vt:lpstr>
      <vt:lpstr>Challenges</vt:lpstr>
      <vt:lpstr>Some recommendations </vt:lpstr>
      <vt:lpstr>NCA web sources related to Type Approval </vt:lpstr>
      <vt:lpstr>PowerPoint Presentation</vt:lpstr>
    </vt:vector>
  </TitlesOfParts>
  <Company>National Communications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COMBATING  COUNTERFEIT MOBILE PHONES; THE CASE OF GHANA</dc:title>
  <dc:creator>George Amofah</dc:creator>
  <cp:lastModifiedBy>Isaac Boateng</cp:lastModifiedBy>
  <cp:revision>93</cp:revision>
  <dcterms:created xsi:type="dcterms:W3CDTF">2001-01-16T23:04:35Z</dcterms:created>
  <dcterms:modified xsi:type="dcterms:W3CDTF">2014-11-12T15:47:43Z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0x0101005B286ABDF3593D4CB836F9CFF036110F</vt:lpwstr>
  </property>
</Properties>
</file>