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5"/>
    <p:sldMasterId id="2147483686" r:id="rId6"/>
    <p:sldMasterId id="2147484329" r:id="rId7"/>
  </p:sldMasterIdLst>
  <p:notesMasterIdLst>
    <p:notesMasterId r:id="rId26"/>
  </p:notesMasterIdLst>
  <p:handoutMasterIdLst>
    <p:handoutMasterId r:id="rId27"/>
  </p:handoutMasterIdLst>
  <p:sldIdLst>
    <p:sldId id="556" r:id="rId8"/>
    <p:sldId id="551" r:id="rId9"/>
    <p:sldId id="519" r:id="rId10"/>
    <p:sldId id="546" r:id="rId11"/>
    <p:sldId id="530" r:id="rId12"/>
    <p:sldId id="544" r:id="rId13"/>
    <p:sldId id="545" r:id="rId14"/>
    <p:sldId id="534" r:id="rId15"/>
    <p:sldId id="531" r:id="rId16"/>
    <p:sldId id="541" r:id="rId17"/>
    <p:sldId id="532" r:id="rId18"/>
    <p:sldId id="535" r:id="rId19"/>
    <p:sldId id="540" r:id="rId20"/>
    <p:sldId id="548" r:id="rId21"/>
    <p:sldId id="555" r:id="rId22"/>
    <p:sldId id="552" r:id="rId23"/>
    <p:sldId id="553" r:id="rId24"/>
    <p:sldId id="512" r:id="rId25"/>
  </p:sldIdLst>
  <p:sldSz cx="9144000" cy="6858000" type="screen4x3"/>
  <p:notesSz cx="6794500" cy="9906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99"/>
    <a:srgbClr val="FF3300"/>
    <a:srgbClr val="0099FF"/>
    <a:srgbClr val="00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9658" autoAdjust="0"/>
  </p:normalViewPr>
  <p:slideViewPr>
    <p:cSldViewPr>
      <p:cViewPr varScale="1">
        <p:scale>
          <a:sx n="104" d="100"/>
          <a:sy n="104" d="100"/>
        </p:scale>
        <p:origin x="-84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128"/>
    </p:cViewPr>
  </p:sorterViewPr>
  <p:notesViewPr>
    <p:cSldViewPr>
      <p:cViewPr>
        <p:scale>
          <a:sx n="75" d="100"/>
          <a:sy n="75" d="100"/>
        </p:scale>
        <p:origin x="-732" y="-66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l" defTabSz="912813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29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75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l" defTabSz="912813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29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075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b="0">
                <a:latin typeface="Times New Roman" pitchFamily="18" charset="0"/>
              </a:defRPr>
            </a:lvl1pPr>
          </a:lstStyle>
          <a:p>
            <a:fld id="{ED9EE93A-25B7-4EB0-84A6-5C003778E5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48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48" tIns="45624" rIns="91248" bIns="45624" numCol="1" anchor="t" anchorCtr="0" compatLnSpc="1">
            <a:prstTxWarp prst="textNoShape">
              <a:avLst/>
            </a:prstTxWarp>
          </a:bodyPr>
          <a:lstStyle>
            <a:lvl1pPr algn="l" defTabSz="912813">
              <a:defRPr sz="1200" b="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277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48" tIns="45624" rIns="91248" bIns="45624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b="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741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1363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05350"/>
            <a:ext cx="4981575" cy="445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48" tIns="45624" rIns="91248" bIns="456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277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48" tIns="45624" rIns="91248" bIns="45624" numCol="1" anchor="b" anchorCtr="0" compatLnSpc="1">
            <a:prstTxWarp prst="textNoShape">
              <a:avLst/>
            </a:prstTxWarp>
          </a:bodyPr>
          <a:lstStyle>
            <a:lvl1pPr algn="l" defTabSz="912813">
              <a:defRPr sz="1200" b="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277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091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48" tIns="45624" rIns="91248" bIns="45624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b="0">
                <a:latin typeface="Times New Roman" pitchFamily="18" charset="0"/>
              </a:defRPr>
            </a:lvl1pPr>
          </a:lstStyle>
          <a:p>
            <a:fld id="{35BDCB08-1239-4FC1-BF8D-F915A5C9BC5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470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997C274E-7E9A-4168-9088-835F5525CF90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CDE_285_50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" y="117475"/>
            <a:ext cx="8572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name_FR_2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714375"/>
            <a:ext cx="23812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logo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87513" y="1341438"/>
            <a:ext cx="1731962" cy="349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3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65525" y="1341438"/>
            <a:ext cx="4894263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63938" y="2924175"/>
            <a:ext cx="4929187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8B15890-7901-4264-8834-7E870238895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FA2C0C-C226-42E4-A525-F4059994AD0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6ED88D-72C2-46E8-A7B6-23F8989A76D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log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4638" y="1298575"/>
            <a:ext cx="1731962" cy="349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OECD_285_50K_100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7475" y="117475"/>
            <a:ext cx="8540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name_EN_25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692150"/>
            <a:ext cx="2236787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3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19475" y="1341438"/>
            <a:ext cx="5184775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19475" y="2900363"/>
            <a:ext cx="485775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827088" cy="476250"/>
          </a:xfrm>
        </p:spPr>
        <p:txBody>
          <a:bodyPr/>
          <a:lstStyle>
            <a:lvl1pPr>
              <a:defRPr/>
            </a:lvl1pPr>
          </a:lstStyle>
          <a:p>
            <a:fld id="{B4D817C2-FE9D-4BA1-A1B5-A71361162B8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E87751-CA05-4F4F-A8A2-D7F8C1EC0F3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0FC804-0DB9-460A-A6F9-E9A11568C09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00200"/>
            <a:ext cx="40322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600200"/>
            <a:ext cx="40338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1BDE80-28AB-4065-9B6B-C290018581C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010CD0-1BEE-433F-9EC5-D5E12E05EA3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9A52D3-3768-4A60-96AE-EF1D07D5330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25B38B-914D-47DA-939A-07C6B0EDC1D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D3F3A5-DBAA-4F22-BC05-5016D9C00FE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AE969-BC38-44A9-BA1D-2B7B35C6B26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469FF4-F962-48C5-A87D-A995295FD0B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12198-FA74-453F-85EE-1CF8F424992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757981-E7AD-42E9-814C-405DF0C740B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765175"/>
            <a:ext cx="6467475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027988" y="6237288"/>
            <a:ext cx="184150" cy="36512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en-US" sz="1000" smtClean="0">
                <a:solidFill>
                  <a:schemeClr val="bg1"/>
                </a:solidFill>
                <a:latin typeface="Univers" pitchFamily="34" charset="0"/>
              </a:rPr>
              <a:t/>
            </a:r>
            <a:br>
              <a:rPr lang="en-US" altLang="en-US" sz="1000" smtClean="0">
                <a:solidFill>
                  <a:schemeClr val="bg1"/>
                </a:solidFill>
                <a:latin typeface="Univers" pitchFamily="34" charset="0"/>
              </a:rPr>
            </a:br>
            <a:endParaRPr lang="en-US" altLang="en-US" sz="1000" smtClean="0">
              <a:solidFill>
                <a:schemeClr val="bg1"/>
              </a:solidFill>
              <a:latin typeface="Univers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en-US" sz="1200" b="1" smtClean="0">
                <a:solidFill>
                  <a:srgbClr val="0C4B84"/>
                </a:solidFill>
              </a:rPr>
              <a:t> </a:t>
            </a:r>
            <a:endParaRPr lang="en-US" altLang="en-US" sz="2400" smtClean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en-US" sz="1200" b="1" smtClean="0">
                <a:solidFill>
                  <a:srgbClr val="0C4B84"/>
                </a:solidFill>
              </a:rPr>
              <a:t> </a:t>
            </a:r>
            <a:endParaRPr lang="en-US" altLang="en-US" sz="2400" smtClean="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en-US" sz="1000" smtClean="0">
                <a:solidFill>
                  <a:srgbClr val="000000"/>
                </a:solidFill>
              </a:rPr>
              <a:t> </a:t>
            </a:r>
            <a:endParaRPr lang="en-US" altLang="en-US" sz="2400" smtClean="0"/>
          </a:p>
        </p:txBody>
      </p:sp>
      <p:sp>
        <p:nvSpPr>
          <p:cNvPr id="9" name="AutoShape 18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endParaRPr lang="en-GB" altLang="en-US" smtClean="0"/>
          </a:p>
        </p:txBody>
      </p:sp>
      <p:sp>
        <p:nvSpPr>
          <p:cNvPr id="10" name="AutoShape 20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endParaRPr lang="en-GB" altLang="en-US" smtClean="0"/>
          </a:p>
        </p:txBody>
      </p:sp>
      <p:sp>
        <p:nvSpPr>
          <p:cNvPr id="11" name="AutoShape 23" descr="image002"/>
          <p:cNvSpPr>
            <a:spLocks noChangeAspect="1" noChangeArrowheads="1"/>
          </p:cNvSpPr>
          <p:nvPr/>
        </p:nvSpPr>
        <p:spPr bwMode="auto">
          <a:xfrm>
            <a:off x="200025" y="460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endParaRPr lang="en-GB" altLang="en-US" smtClean="0"/>
          </a:p>
        </p:txBody>
      </p:sp>
      <p:sp>
        <p:nvSpPr>
          <p:cNvPr id="12" name="AutoShape 25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endParaRPr lang="en-GB" altLang="en-US" smtClean="0"/>
          </a:p>
        </p:txBody>
      </p:sp>
      <p:pic>
        <p:nvPicPr>
          <p:cNvPr id="13" name="Picture 26" descr="Picture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738" y="3132138"/>
            <a:ext cx="896937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28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3281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453188"/>
            <a:ext cx="3609975" cy="268287"/>
          </a:xfrm>
        </p:spPr>
        <p:txBody>
          <a:bodyPr/>
          <a:lstStyle>
            <a:lvl1pPr>
              <a:defRPr sz="1200" dirty="0" smtClean="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5999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E87751-CA05-4F4F-A8A2-D7F8C1EC0F3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892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6BE614-8123-4EB8-BAFA-18BAF95658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772413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50825" y="6453188"/>
            <a:ext cx="4032250" cy="312737"/>
          </a:xfrm>
        </p:spPr>
        <p:txBody>
          <a:bodyPr/>
          <a:lstStyle>
            <a:lvl1pPr>
              <a:defRPr dirty="0" smtClean="0"/>
            </a:lvl1pPr>
          </a:lstStyle>
          <a:p>
            <a:endParaRPr lang="en-GB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6BE614-8123-4EB8-BAFA-18BAF95658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778062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381750"/>
            <a:ext cx="4032250" cy="287338"/>
          </a:xfrm>
        </p:spPr>
        <p:txBody>
          <a:bodyPr/>
          <a:lstStyle>
            <a:lvl1pPr>
              <a:defRPr sz="1200" dirty="0" smtClean="0"/>
            </a:lvl1pPr>
          </a:lstStyle>
          <a:p>
            <a:endParaRPr lang="en-GB"/>
          </a:p>
        </p:txBody>
      </p:sp>
      <p:sp>
        <p:nvSpPr>
          <p:cNvPr id="8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6BE614-8123-4EB8-BAFA-18BAF95658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095925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endParaRPr lang="en-GB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6BE614-8123-4EB8-BAFA-18BAF95658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028270"/>
      </p:ext>
    </p:extLst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6BE614-8123-4EB8-BAFA-18BAF95658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6682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F66381-2A65-4197-B1A8-E13B44016F7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6BE614-8123-4EB8-BAFA-18BAF95658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128809"/>
      </p:ext>
    </p:extLst>
  </p:cSld>
  <p:clrMapOvr>
    <a:masterClrMapping/>
  </p:clrMapOvr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endParaRPr lang="en-GB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6BE614-8123-4EB8-BAFA-18BAF95658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992686"/>
      </p:ext>
    </p:extLst>
  </p:cSld>
  <p:clrMapOvr>
    <a:masterClrMapping/>
  </p:clrMapOvr>
  <p:hf sldNum="0"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6BE614-8123-4EB8-BAFA-18BAF95658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55165"/>
      </p:ext>
    </p:extLst>
  </p:cSld>
  <p:clrMapOvr>
    <a:masterClrMapping/>
  </p:clrMapOvr>
  <p:hf sldNum="0"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6BE614-8123-4EB8-BAFA-18BAF95658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497021"/>
      </p:ext>
    </p:extLst>
  </p:cSld>
  <p:clrMapOvr>
    <a:masterClrMapping/>
  </p:clrMapOvr>
  <p:hf sldNum="0"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dirty="0" smtClean="0">
                <a:latin typeface="Univers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47000" y="6453188"/>
            <a:ext cx="1366838" cy="288925"/>
          </a:xfrm>
        </p:spPr>
        <p:txBody>
          <a:bodyPr/>
          <a:lstStyle>
            <a:lvl1pPr>
              <a:defRPr/>
            </a:lvl1pPr>
          </a:lstStyle>
          <a:p>
            <a:fld id="{B76BE614-8123-4EB8-BAFA-18BAF95658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62760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00200"/>
            <a:ext cx="40322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600200"/>
            <a:ext cx="40338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2D61CB-E3AA-42DE-A009-E86E53A03C2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AE3F0A-E473-4B54-802B-B448B505D5D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A79A1B-A5B6-4467-BDEA-253FAC01D22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165929-DDC3-4524-AFB0-463BF217EA3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46CEA0-C179-49AA-A4FC-4C84D68BD9D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A4823-8406-4DD1-9D41-77283BF504B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00200"/>
            <a:ext cx="82184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9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GB"/>
          </a:p>
        </p:txBody>
      </p:sp>
      <p:sp>
        <p:nvSpPr>
          <p:cNvPr id="439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439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114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76BE614-8123-4EB8-BAFA-18BAF9565839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31" name="Picture 7" descr="OCDE_285_50K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5888" y="117475"/>
            <a:ext cx="56832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22" r:id="rId1"/>
    <p:sldLayoutId id="2147484302" r:id="rId2"/>
    <p:sldLayoutId id="2147484303" r:id="rId3"/>
    <p:sldLayoutId id="2147484304" r:id="rId4"/>
    <p:sldLayoutId id="2147484305" r:id="rId5"/>
    <p:sldLayoutId id="2147484306" r:id="rId6"/>
    <p:sldLayoutId id="2147484307" r:id="rId7"/>
    <p:sldLayoutId id="2147484308" r:id="rId8"/>
    <p:sldLayoutId id="2147484309" r:id="rId9"/>
    <p:sldLayoutId id="2147484310" r:id="rId10"/>
    <p:sldLayoutId id="214748431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Helvetic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Helvetic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Helvetic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Helvetica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Helvetica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Helvetica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Helvetica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Helvetic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73C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73CF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73CF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73CF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73CF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73CF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73CF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73CF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73C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00200"/>
            <a:ext cx="82184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9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GB"/>
          </a:p>
        </p:txBody>
      </p:sp>
      <p:sp>
        <p:nvSpPr>
          <p:cNvPr id="439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439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56325" y="6237288"/>
            <a:ext cx="11525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95F4D1-6792-42AE-9524-952F0DD32E50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2055" name="Picture 8" descr="OECD_285_50K_100p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4300" y="115888"/>
            <a:ext cx="56991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23" r:id="rId1"/>
    <p:sldLayoutId id="2147484312" r:id="rId2"/>
    <p:sldLayoutId id="2147484313" r:id="rId3"/>
    <p:sldLayoutId id="2147484314" r:id="rId4"/>
    <p:sldLayoutId id="2147484315" r:id="rId5"/>
    <p:sldLayoutId id="2147484316" r:id="rId6"/>
    <p:sldLayoutId id="2147484317" r:id="rId7"/>
    <p:sldLayoutId id="2147484318" r:id="rId8"/>
    <p:sldLayoutId id="2147484319" r:id="rId9"/>
    <p:sldLayoutId id="2147484320" r:id="rId10"/>
    <p:sldLayoutId id="214748432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Helvetic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Helvetic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Helvetic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Helvetica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Helvetica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Helvetica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Helvetica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Helvetic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73C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73CF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73CF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73CF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73CF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73CF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73CF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73CF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73C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Watermark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765175"/>
            <a:ext cx="6443663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453188"/>
            <a:ext cx="40322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 smtClean="0">
                <a:latin typeface="Univers" pitchFamily="34" charset="0"/>
              </a:defRPr>
            </a:lvl1pPr>
          </a:lstStyle>
          <a:p>
            <a:endParaRPr lang="en-GB"/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51763" y="6453188"/>
            <a:ext cx="13668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6BE614-8123-4EB8-BAFA-18BAF956583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Rectangle 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0" r:id="rId1"/>
    <p:sldLayoutId id="2147484331" r:id="rId2"/>
    <p:sldLayoutId id="2147484332" r:id="rId3"/>
    <p:sldLayoutId id="2147484333" r:id="rId4"/>
    <p:sldLayoutId id="2147484334" r:id="rId5"/>
    <p:sldLayoutId id="2147484335" r:id="rId6"/>
    <p:sldLayoutId id="2147484336" r:id="rId7"/>
    <p:sldLayoutId id="2147484337" r:id="rId8"/>
    <p:sldLayoutId id="2147484338" r:id="rId9"/>
    <p:sldLayoutId id="2147484339" r:id="rId10"/>
    <p:sldLayoutId id="2147484340" r:id="rId11"/>
    <p:sldLayoutId id="2147484341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5"/>
        </a:buBlip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5"/>
        </a:buBlip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  <a:latin typeface="Univers" pitchFamily="34" charset="0"/>
              </a:rPr>
              <a:t>Geneva, Switzerland, 17-18 November 2014</a:t>
            </a:r>
          </a:p>
        </p:txBody>
      </p:sp>
      <p:sp>
        <p:nvSpPr>
          <p:cNvPr id="10243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0" y="2708275"/>
            <a:ext cx="9144000" cy="1296988"/>
          </a:xfrm>
        </p:spPr>
        <p:txBody>
          <a:bodyPr/>
          <a:lstStyle/>
          <a:p>
            <a:r>
              <a:rPr lang="en-GB" dirty="0"/>
              <a:t>OECD </a:t>
            </a:r>
            <a:r>
              <a:rPr lang="en-GB" dirty="0" smtClean="0"/>
              <a:t>Research on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Counterfeiting and </a:t>
            </a:r>
            <a:r>
              <a:rPr lang="en-GB" dirty="0" smtClean="0"/>
              <a:t>Piracy; 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Economic and </a:t>
            </a:r>
            <a:r>
              <a:rPr lang="en-GB" dirty="0" smtClean="0"/>
              <a:t>Policy Issues</a:t>
            </a:r>
            <a:endParaRPr lang="en-US" altLang="en-US" dirty="0" smtClean="0"/>
          </a:p>
        </p:txBody>
      </p:sp>
      <p:sp>
        <p:nvSpPr>
          <p:cNvPr id="10244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37063"/>
            <a:ext cx="6400800" cy="1655762"/>
          </a:xfrm>
        </p:spPr>
        <p:txBody>
          <a:bodyPr/>
          <a:lstStyle/>
          <a:p>
            <a:r>
              <a:rPr lang="en-GB" altLang="en-US" b="1" dirty="0" smtClean="0"/>
              <a:t>Piotr Stryszowski</a:t>
            </a:r>
            <a:br>
              <a:rPr lang="en-GB" altLang="en-US" b="1" dirty="0" smtClean="0"/>
            </a:br>
            <a:r>
              <a:rPr lang="en-GB" altLang="en-US" b="1" dirty="0" smtClean="0"/>
              <a:t>Economist, OECD</a:t>
            </a:r>
          </a:p>
          <a:p>
            <a:r>
              <a:rPr lang="en-GB" altLang="en-US" b="1" dirty="0" smtClean="0"/>
              <a:t>Piotr.Stryszowski@oecd.org</a:t>
            </a:r>
            <a:endParaRPr lang="en-US" altLang="en-US" b="1" dirty="0" smtClean="0"/>
          </a:p>
        </p:txBody>
      </p:sp>
      <p:sp>
        <p:nvSpPr>
          <p:cNvPr id="10245" name="Rectangle 13"/>
          <p:cNvSpPr>
            <a:spLocks noChangeArrowheads="1"/>
          </p:cNvSpPr>
          <p:nvPr/>
        </p:nvSpPr>
        <p:spPr bwMode="auto">
          <a:xfrm>
            <a:off x="0" y="952500"/>
            <a:ext cx="9144000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2400" b="1">
                <a:solidFill>
                  <a:schemeClr val="bg2"/>
                </a:solidFill>
              </a:rPr>
              <a:t>Combating Counterfeit and </a:t>
            </a:r>
            <a:br>
              <a:rPr lang="en-US" altLang="en-US" sz="2400" b="1">
                <a:solidFill>
                  <a:schemeClr val="bg2"/>
                </a:solidFill>
              </a:rPr>
            </a:br>
            <a:r>
              <a:rPr lang="en-US" altLang="en-US" sz="2400" b="1">
                <a:solidFill>
                  <a:schemeClr val="bg2"/>
                </a:solidFill>
              </a:rPr>
              <a:t>Substandard ICT Devices</a:t>
            </a:r>
          </a:p>
          <a:p>
            <a:pPr algn="ctr">
              <a:lnSpc>
                <a:spcPct val="80000"/>
              </a:lnSpc>
            </a:pPr>
            <a:endParaRPr lang="en-US" altLang="en-US" sz="2400" b="1">
              <a:solidFill>
                <a:srgbClr val="22228B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altLang="en-US" sz="1800" b="1">
                <a:solidFill>
                  <a:srgbClr val="22228B"/>
                </a:solidFill>
              </a:rPr>
              <a:t>(Geneva, Switzerland, 17-18 November 2014)</a:t>
            </a:r>
            <a:endParaRPr lang="en-US" altLang="en-US" sz="1800" b="1">
              <a:solidFill>
                <a:schemeClr val="bg2"/>
              </a:solidFill>
            </a:endParaRPr>
          </a:p>
        </p:txBody>
      </p:sp>
      <p:sp>
        <p:nvSpPr>
          <p:cNvPr id="10246" name="AutoShape 18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10247" name="AutoShape 20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10248" name="AutoShape 22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10250" name="Rectangle 26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 altLang="en-US"/>
          </a:p>
        </p:txBody>
      </p:sp>
      <p:pic>
        <p:nvPicPr>
          <p:cNvPr id="10251" name="Picture 16" descr="ITUser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64" b="69327"/>
          <a:stretch>
            <a:fillRect/>
          </a:stretch>
        </p:blipFill>
        <p:spPr bwMode="auto">
          <a:xfrm>
            <a:off x="6729413" y="188913"/>
            <a:ext cx="1768475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\\FS-CH-1.main.oecd.org\Users4\Stryszowski_P\2014 CnP\Presentations\SYMBOL logo\SYMBOL_10c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913"/>
            <a:ext cx="1352549" cy="87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078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smtClean="0"/>
              <a:t>Magnitude of the problem </a:t>
            </a:r>
            <a:r>
              <a:rPr lang="en-US" sz="2800" smtClean="0"/>
              <a:t>(</a:t>
            </a:r>
            <a:r>
              <a:rPr lang="en-US" sz="2800" b="1" i="1" smtClean="0">
                <a:solidFill>
                  <a:srgbClr val="00B050"/>
                </a:solidFill>
              </a:rPr>
              <a:t>index</a:t>
            </a:r>
            <a:r>
              <a:rPr lang="en-US" sz="2800" smtClean="0"/>
              <a:t>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571500" y="1500188"/>
            <a:ext cx="5072063" cy="2500312"/>
          </a:xfrm>
        </p:spPr>
        <p:txBody>
          <a:bodyPr/>
          <a:lstStyle/>
          <a:p>
            <a:pPr eaLnBrk="1" hangingPunct="1">
              <a:buFontTx/>
              <a:buNone/>
              <a:tabLst>
                <a:tab pos="539750" algn="l"/>
                <a:tab pos="755650" algn="l"/>
                <a:tab pos="971550" algn="l"/>
              </a:tabLst>
            </a:pPr>
            <a:r>
              <a:rPr lang="en-US" altLang="zh-CN" sz="2000" b="1" dirty="0" smtClean="0">
                <a:solidFill>
                  <a:srgbClr val="0070C0"/>
                </a:solidFill>
                <a:latin typeface="Helvetica" pitchFamily="34" charset="0"/>
                <a:ea typeface="SimSun" pitchFamily="2" charset="-122"/>
                <a:cs typeface="Times New Roman" pitchFamily="18" charset="0"/>
              </a:rPr>
              <a:t>GTRIC-p (products)</a:t>
            </a:r>
          </a:p>
          <a:p>
            <a:pPr eaLnBrk="1" hangingPunct="1">
              <a:buFontTx/>
              <a:buNone/>
              <a:tabLst>
                <a:tab pos="539750" algn="l"/>
                <a:tab pos="755650" algn="l"/>
                <a:tab pos="971550" algn="l"/>
              </a:tabLst>
            </a:pPr>
            <a:endParaRPr lang="en-GB" altLang="zh-CN" sz="2000" b="1" dirty="0" smtClean="0">
              <a:latin typeface="Helvetica" pitchFamily="34" charset="0"/>
              <a:ea typeface="SimSun" pitchFamily="2" charset="-122"/>
              <a:cs typeface="Times New Roman" pitchFamily="18" charset="0"/>
            </a:endParaRPr>
          </a:p>
          <a:p>
            <a:pPr eaLnBrk="1" hangingPunct="1">
              <a:tabLst>
                <a:tab pos="539750" algn="l"/>
                <a:tab pos="755650" algn="l"/>
                <a:tab pos="971550" algn="l"/>
              </a:tabLst>
            </a:pPr>
            <a:r>
              <a:rPr lang="en-GB" altLang="zh-CN" sz="2000" b="1" dirty="0" smtClean="0">
                <a:latin typeface="Helvetica" pitchFamily="34" charset="0"/>
                <a:ea typeface="SimSun" pitchFamily="2" charset="-122"/>
                <a:cs typeface="Times New Roman" pitchFamily="18" charset="0"/>
              </a:rPr>
              <a:t>HS product categories</a:t>
            </a:r>
          </a:p>
          <a:p>
            <a:pPr eaLnBrk="1" hangingPunct="1">
              <a:tabLst>
                <a:tab pos="539750" algn="l"/>
                <a:tab pos="755650" algn="l"/>
                <a:tab pos="971550" algn="l"/>
              </a:tabLst>
            </a:pPr>
            <a:r>
              <a:rPr lang="en-GB" altLang="zh-CN" sz="2000" b="1" dirty="0" smtClean="0">
                <a:latin typeface="Helvetica" pitchFamily="34" charset="0"/>
                <a:ea typeface="SimSun" pitchFamily="2" charset="-122"/>
                <a:cs typeface="Times New Roman" pitchFamily="18" charset="0"/>
              </a:rPr>
              <a:t>Relative index:</a:t>
            </a:r>
          </a:p>
          <a:p>
            <a:pPr lvl="1" eaLnBrk="1" hangingPunct="1">
              <a:buFont typeface="Arial" pitchFamily="34" charset="0"/>
              <a:buChar char="•"/>
              <a:tabLst>
                <a:tab pos="539750" algn="l"/>
                <a:tab pos="755650" algn="l"/>
                <a:tab pos="971550" algn="l"/>
              </a:tabLst>
            </a:pPr>
            <a:r>
              <a:rPr lang="en-GB" altLang="zh-CN" sz="1600" b="1" dirty="0" smtClean="0">
                <a:latin typeface="Helvetica" pitchFamily="34" charset="0"/>
                <a:ea typeface="SimSun" pitchFamily="2" charset="-122"/>
                <a:cs typeface="Times New Roman" pitchFamily="18" charset="0"/>
              </a:rPr>
              <a:t>10 – highest likelihood </a:t>
            </a:r>
          </a:p>
          <a:p>
            <a:pPr lvl="1" eaLnBrk="1" hangingPunct="1">
              <a:buFont typeface="Arial" pitchFamily="34" charset="0"/>
              <a:buChar char="•"/>
              <a:tabLst>
                <a:tab pos="539750" algn="l"/>
                <a:tab pos="755650" algn="l"/>
                <a:tab pos="971550" algn="l"/>
              </a:tabLst>
            </a:pPr>
            <a:r>
              <a:rPr lang="en-GB" altLang="zh-CN" sz="1600" b="1" dirty="0" smtClean="0">
                <a:latin typeface="Helvetica" pitchFamily="34" charset="0"/>
                <a:ea typeface="SimSun" pitchFamily="2" charset="-122"/>
                <a:cs typeface="Times New Roman" pitchFamily="18" charset="0"/>
              </a:rPr>
              <a:t>0 – smallest likelihood </a:t>
            </a:r>
            <a:endParaRPr lang="en-US" altLang="zh-CN" sz="1600" b="1" dirty="0" smtClean="0">
              <a:latin typeface="Helvetica" pitchFamily="34" charset="0"/>
              <a:ea typeface="SimSun" pitchFamily="2" charset="-122"/>
              <a:cs typeface="Times New Roman" pitchFamily="18" charset="0"/>
            </a:endParaRPr>
          </a:p>
          <a:p>
            <a:pPr eaLnBrk="1" hangingPunct="1">
              <a:buFontTx/>
              <a:buNone/>
              <a:tabLst>
                <a:tab pos="539750" algn="l"/>
                <a:tab pos="755650" algn="l"/>
                <a:tab pos="971550" algn="l"/>
              </a:tabLst>
            </a:pPr>
            <a:endParaRPr lang="en-US" altLang="zh-CN" sz="2000" b="1" dirty="0" smtClean="0">
              <a:solidFill>
                <a:srgbClr val="0070C0"/>
              </a:solidFill>
              <a:latin typeface="Helvetica" pitchFamily="34" charset="0"/>
              <a:ea typeface="SimSun" pitchFamily="2" charset="-122"/>
              <a:cs typeface="Times New Roman" pitchFamily="18" charset="0"/>
            </a:endParaRPr>
          </a:p>
          <a:p>
            <a:pPr eaLnBrk="1" hangingPunct="1">
              <a:buFontTx/>
              <a:buNone/>
              <a:tabLst>
                <a:tab pos="539750" algn="l"/>
                <a:tab pos="755650" algn="l"/>
                <a:tab pos="971550" algn="l"/>
              </a:tabLst>
            </a:pPr>
            <a:endParaRPr lang="en-US" sz="1800" dirty="0" smtClean="0">
              <a:solidFill>
                <a:srgbClr val="00B050"/>
              </a:solidFill>
              <a:latin typeface="Helvetica" pitchFamily="34" charset="0"/>
              <a:ea typeface="SimSun" pitchFamily="2" charset="-122"/>
              <a:cs typeface="Times New Roman" pitchFamily="18" charset="0"/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75" y="1477963"/>
            <a:ext cx="1668463" cy="538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42938" y="4357688"/>
            <a:ext cx="44926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B050"/>
                </a:solidFill>
                <a:ea typeface="SimSun" pitchFamily="2" charset="-122"/>
                <a:cs typeface="Times New Roman" pitchFamily="18" charset="0"/>
              </a:rPr>
              <a:t>Code 95  </a:t>
            </a:r>
            <a:br>
              <a:rPr lang="en-US" sz="1400">
                <a:solidFill>
                  <a:srgbClr val="00B050"/>
                </a:solidFill>
                <a:ea typeface="SimSun" pitchFamily="2" charset="-122"/>
                <a:cs typeface="Times New Roman" pitchFamily="18" charset="0"/>
              </a:rPr>
            </a:br>
            <a:r>
              <a:rPr lang="en-US" sz="1400" b="0">
                <a:solidFill>
                  <a:srgbClr val="00B050"/>
                </a:solidFill>
                <a:ea typeface="SimSun" pitchFamily="2" charset="-122"/>
                <a:cs typeface="Times New Roman" pitchFamily="18" charset="0"/>
              </a:rPr>
              <a:t>Toys, games &amp;  sports equipment; parts &amp; accessories</a:t>
            </a:r>
          </a:p>
          <a:p>
            <a:endParaRPr lang="en-US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572125" y="3071813"/>
            <a:ext cx="2214563" cy="357187"/>
          </a:xfrm>
          <a:prstGeom prst="ellipse">
            <a:avLst/>
          </a:prstGeom>
          <a:noFill/>
          <a:ln w="25400" algn="ctr">
            <a:solidFill>
              <a:srgbClr val="00B05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 sz="2000" b="0">
              <a:latin typeface="Helvetica 65 Medium"/>
            </a:endParaRPr>
          </a:p>
        </p:txBody>
      </p:sp>
      <p:cxnSp>
        <p:nvCxnSpPr>
          <p:cNvPr id="9" name="Straight Arrow Connector 8"/>
          <p:cNvCxnSpPr>
            <a:cxnSpLocks noChangeShapeType="1"/>
            <a:stCxn id="7" idx="2"/>
          </p:cNvCxnSpPr>
          <p:nvPr/>
        </p:nvCxnSpPr>
        <p:spPr bwMode="auto">
          <a:xfrm flipH="1">
            <a:off x="3286125" y="3249613"/>
            <a:ext cx="2286000" cy="1250950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miter lim="800000"/>
            <a:headEnd/>
            <a:tailEnd type="arrow" w="med" len="med"/>
          </a:ln>
        </p:spPr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30" y="4941168"/>
            <a:ext cx="1247775" cy="1733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/>
              <a:t>Magnitude of the problem </a:t>
            </a:r>
            <a:br>
              <a:rPr lang="en-US" sz="2800" b="1" dirty="0" smtClean="0"/>
            </a:br>
            <a:r>
              <a:rPr lang="en-US" sz="2800" dirty="0" smtClean="0"/>
              <a:t>(</a:t>
            </a:r>
            <a:r>
              <a:rPr lang="en-US" sz="2800" b="1" i="1" dirty="0" smtClean="0">
                <a:solidFill>
                  <a:srgbClr val="00B050"/>
                </a:solidFill>
              </a:rPr>
              <a:t>absolute number</a:t>
            </a:r>
            <a:r>
              <a:rPr lang="en-US" sz="2800" dirty="0" smtClean="0"/>
              <a:t>)</a:t>
            </a:r>
          </a:p>
        </p:txBody>
      </p:sp>
      <p:sp>
        <p:nvSpPr>
          <p:cNvPr id="4" name="Rectangle 8"/>
          <p:cNvSpPr txBox="1">
            <a:spLocks noChangeArrowheads="1"/>
          </p:cNvSpPr>
          <p:nvPr/>
        </p:nvSpPr>
        <p:spPr bwMode="auto">
          <a:xfrm>
            <a:off x="250825" y="1628775"/>
            <a:ext cx="8569325" cy="489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96938" lvl="2" indent="-176213">
              <a:spcBef>
                <a:spcPct val="20000"/>
              </a:spcBef>
            </a:pPr>
            <a:endParaRPr lang="en-GB" altLang="zh-TW" sz="2000" b="0" dirty="0">
              <a:solidFill>
                <a:schemeClr val="bg2"/>
              </a:solidFill>
              <a:latin typeface="Georgia" pitchFamily="18" charset="0"/>
              <a:ea typeface="PMingLiU" pitchFamily="18" charset="-12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GB" altLang="zh-TW" sz="2400" dirty="0">
                <a:solidFill>
                  <a:srgbClr val="0070C0"/>
                </a:solidFill>
                <a:latin typeface="Helvetica" pitchFamily="34" charset="0"/>
                <a:ea typeface="PMingLiU" pitchFamily="18" charset="-120"/>
              </a:rPr>
              <a:t>Up to US$ 250 billion of </a:t>
            </a:r>
            <a:r>
              <a:rPr lang="en-GB" altLang="zh-TW" sz="2400" i="1" u="sng" dirty="0">
                <a:solidFill>
                  <a:srgbClr val="0070C0"/>
                </a:solidFill>
                <a:latin typeface="Helvetica" pitchFamily="34" charset="0"/>
                <a:ea typeface="PMingLiU" pitchFamily="18" charset="-120"/>
              </a:rPr>
              <a:t>international trade </a:t>
            </a:r>
            <a:r>
              <a:rPr lang="en-GB" altLang="zh-TW" sz="2400" dirty="0">
                <a:solidFill>
                  <a:srgbClr val="0070C0"/>
                </a:solidFill>
                <a:latin typeface="Helvetica" pitchFamily="34" charset="0"/>
                <a:ea typeface="PMingLiU" pitchFamily="18" charset="-120"/>
              </a:rPr>
              <a:t>could have been in counterfeit or pirated products in 2007</a:t>
            </a:r>
          </a:p>
          <a:p>
            <a:pPr marL="896938" lvl="2" indent="-176213" algn="l">
              <a:spcBef>
                <a:spcPct val="20000"/>
              </a:spcBef>
            </a:pPr>
            <a:endParaRPr lang="en-GB" altLang="zh-TW" sz="2000" dirty="0">
              <a:latin typeface="Helvetica" pitchFamily="34" charset="0"/>
              <a:ea typeface="PMingLiU" pitchFamily="18" charset="-120"/>
            </a:endParaRPr>
          </a:p>
          <a:p>
            <a:pPr marL="896938" lvl="2" indent="-176213" algn="l">
              <a:spcBef>
                <a:spcPct val="20000"/>
              </a:spcBef>
            </a:pPr>
            <a:r>
              <a:rPr lang="en-GB" altLang="zh-TW" sz="2000" dirty="0">
                <a:latin typeface="Helvetica" pitchFamily="34" charset="0"/>
                <a:ea typeface="PMingLiU" pitchFamily="18" charset="-120"/>
              </a:rPr>
              <a:t>The figure does not include </a:t>
            </a:r>
          </a:p>
          <a:p>
            <a:pPr marL="1346200" lvl="3" indent="-269875" algn="l">
              <a:spcBef>
                <a:spcPct val="20000"/>
              </a:spcBef>
              <a:buFontTx/>
              <a:buChar char="–"/>
            </a:pPr>
            <a:r>
              <a:rPr lang="en-GB" altLang="zh-TW" sz="2000" dirty="0">
                <a:latin typeface="Helvetica" pitchFamily="34" charset="0"/>
                <a:ea typeface="PMingLiU" pitchFamily="18" charset="-120"/>
              </a:rPr>
              <a:t>domestically produced and consumed products</a:t>
            </a:r>
          </a:p>
          <a:p>
            <a:pPr marL="1346200" lvl="3" indent="-269875" algn="l">
              <a:spcBef>
                <a:spcPct val="20000"/>
              </a:spcBef>
              <a:buFontTx/>
              <a:buChar char="–"/>
            </a:pPr>
            <a:r>
              <a:rPr lang="en-GB" altLang="zh-TW" sz="2000" dirty="0">
                <a:latin typeface="Helvetica" pitchFamily="34" charset="0"/>
                <a:ea typeface="PMingLiU" pitchFamily="18" charset="-120"/>
              </a:rPr>
              <a:t>non-tangible pirated digital products</a:t>
            </a:r>
          </a:p>
          <a:p>
            <a:pPr marL="896938" lvl="2" indent="-176213" algn="l">
              <a:spcBef>
                <a:spcPct val="20000"/>
              </a:spcBef>
            </a:pPr>
            <a:r>
              <a:rPr lang="en-GB" altLang="zh-TW" sz="2000" dirty="0">
                <a:latin typeface="Helvetica" pitchFamily="34" charset="0"/>
                <a:ea typeface="PMingLiU" pitchFamily="18" charset="-120"/>
              </a:rPr>
              <a:t>If added, the figure could be several hundred billion dollars higher</a:t>
            </a:r>
          </a:p>
          <a:p>
            <a:pPr marL="342900" indent="-342900" algn="l">
              <a:spcBef>
                <a:spcPct val="20000"/>
              </a:spcBef>
              <a:buFont typeface="Webdings" pitchFamily="18" charset="2"/>
              <a:buNone/>
            </a:pPr>
            <a:endParaRPr lang="en-GB" altLang="zh-TW" sz="2000" dirty="0">
              <a:latin typeface="Helvetica" pitchFamily="34" charset="0"/>
              <a:ea typeface="PMingLiU" pitchFamily="18" charset="-12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GB" altLang="zh-TW" sz="2000" dirty="0">
                <a:latin typeface="Helvetica" pitchFamily="34" charset="0"/>
                <a:ea typeface="PMingLiU" pitchFamily="18" charset="-120"/>
              </a:rPr>
              <a:t>Earlier figure of 5-7% of world trade lacks rigorous foundation and could not be confirmed or disproved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60648"/>
            <a:ext cx="1247775" cy="1733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smtClean="0"/>
              <a:t>Magnitude of the problem </a:t>
            </a:r>
            <a:r>
              <a:rPr lang="en-US" sz="2800" smtClean="0"/>
              <a:t>(</a:t>
            </a:r>
            <a:r>
              <a:rPr lang="en-US" sz="2800" b="1" i="1" smtClean="0">
                <a:solidFill>
                  <a:srgbClr val="00B050"/>
                </a:solidFill>
              </a:rPr>
              <a:t>time index</a:t>
            </a:r>
            <a:r>
              <a:rPr lang="en-US" sz="2800" smtClean="0"/>
              <a:t>)</a:t>
            </a:r>
          </a:p>
        </p:txBody>
      </p:sp>
      <p:sp>
        <p:nvSpPr>
          <p:cNvPr id="4" name="Rectangle 8"/>
          <p:cNvSpPr txBox="1">
            <a:spLocks noChangeArrowheads="1"/>
          </p:cNvSpPr>
          <p:nvPr/>
        </p:nvSpPr>
        <p:spPr bwMode="auto">
          <a:xfrm>
            <a:off x="250825" y="1628775"/>
            <a:ext cx="8569325" cy="489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96938" lvl="2" indent="-176213" algn="l">
              <a:spcBef>
                <a:spcPct val="20000"/>
              </a:spcBef>
              <a:defRPr/>
            </a:pPr>
            <a:r>
              <a:rPr lang="en-US" altLang="zh-TW" sz="2400" b="0" kern="0" dirty="0">
                <a:solidFill>
                  <a:srgbClr val="0070C0"/>
                </a:solidFill>
                <a:latin typeface="+mj-lt"/>
                <a:ea typeface="PMingLiU" pitchFamily="18" charset="-120"/>
                <a:cs typeface="+mn-cs"/>
              </a:rPr>
              <a:t>Trade in counterfeit and pirated goods grew steadily over the period 2000 – 2007 </a:t>
            </a:r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564903"/>
            <a:ext cx="628650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81" y="5102225"/>
            <a:ext cx="1274763" cy="175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V="1">
            <a:off x="6876256" y="2528326"/>
            <a:ext cx="1584176" cy="576065"/>
          </a:xfrm>
          <a:prstGeom prst="straightConnector1">
            <a:avLst/>
          </a:prstGeom>
          <a:ln w="4762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876256" y="3104391"/>
            <a:ext cx="1431776" cy="820702"/>
          </a:xfrm>
          <a:prstGeom prst="straightConnector1">
            <a:avLst/>
          </a:prstGeom>
          <a:ln w="4762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812360" y="2991522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?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/>
              <a:t>The upcoming project (2015-2016)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357313"/>
            <a:ext cx="8218488" cy="4525962"/>
          </a:xfrm>
        </p:spPr>
        <p:txBody>
          <a:bodyPr>
            <a:normAutofit lnSpcReduction="10000"/>
          </a:bodyPr>
          <a:lstStyle/>
          <a:p>
            <a:endParaRPr lang="en-US" sz="2400" dirty="0" smtClean="0">
              <a:latin typeface="Helvetica" pitchFamily="34" charset="0"/>
            </a:endParaRPr>
          </a:p>
          <a:p>
            <a:r>
              <a:rPr lang="en-US" sz="2800" dirty="0" smtClean="0">
                <a:latin typeface="Helvetica" pitchFamily="34" charset="0"/>
              </a:rPr>
              <a:t>Expert meeting (28.05.2014)</a:t>
            </a:r>
          </a:p>
          <a:p>
            <a:endParaRPr lang="en-US" sz="2800" dirty="0" smtClean="0">
              <a:latin typeface="Helvetica" pitchFamily="34" charset="0"/>
            </a:endParaRPr>
          </a:p>
          <a:p>
            <a:r>
              <a:rPr lang="en-US" sz="2800" dirty="0" smtClean="0">
                <a:latin typeface="Helvetica" pitchFamily="34" charset="0"/>
              </a:rPr>
              <a:t>Starting point: GTRIC</a:t>
            </a:r>
          </a:p>
          <a:p>
            <a:r>
              <a:rPr lang="en-US" sz="2800" dirty="0" smtClean="0">
                <a:latin typeface="Helvetica" pitchFamily="34" charset="0"/>
              </a:rPr>
              <a:t>Magnitude (new customs data)</a:t>
            </a:r>
          </a:p>
          <a:p>
            <a:r>
              <a:rPr lang="en-US" sz="2800" dirty="0" smtClean="0">
                <a:latin typeface="Helvetica" pitchFamily="34" charset="0"/>
              </a:rPr>
              <a:t>Economic and policy effects</a:t>
            </a:r>
          </a:p>
          <a:p>
            <a:pPr marL="0" indent="0">
              <a:buNone/>
            </a:pPr>
            <a:r>
              <a:rPr lang="en-US" sz="2800" dirty="0" smtClean="0">
                <a:latin typeface="Helvetica" pitchFamily="34" charset="0"/>
              </a:rPr>
              <a:t> </a:t>
            </a:r>
          </a:p>
          <a:p>
            <a:r>
              <a:rPr lang="en-US" sz="2800" b="1" dirty="0" smtClean="0">
                <a:solidFill>
                  <a:schemeClr val="tx2"/>
                </a:solidFill>
                <a:latin typeface="Helvetica" pitchFamily="34" charset="0"/>
              </a:rPr>
              <a:t>Regional case studies</a:t>
            </a:r>
          </a:p>
          <a:p>
            <a:r>
              <a:rPr lang="en-US" sz="2800" b="1" dirty="0" smtClean="0">
                <a:solidFill>
                  <a:schemeClr val="tx2"/>
                </a:solidFill>
                <a:latin typeface="Helvetica" pitchFamily="34" charset="0"/>
              </a:rPr>
              <a:t>Industry case studies</a:t>
            </a:r>
            <a:endParaRPr lang="en-US" sz="2800" b="1" dirty="0">
              <a:solidFill>
                <a:schemeClr val="tx2"/>
              </a:solidFill>
              <a:latin typeface="Helvetica" pitchFamily="34" charset="0"/>
            </a:endParaRPr>
          </a:p>
          <a:p>
            <a:pPr eaLnBrk="1" hangingPunct="1"/>
            <a:endParaRPr lang="en-US" sz="2400" dirty="0" smtClean="0">
              <a:latin typeface="Helvetica" pitchFamily="34" charset="0"/>
            </a:endParaRPr>
          </a:p>
          <a:p>
            <a:pPr eaLnBrk="1" hangingPunct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 the attention of </a:t>
            </a:r>
            <a:r>
              <a:rPr lang="en-GB" sz="2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policymakers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28391" name="Rectangle 7"/>
          <p:cNvSpPr>
            <a:spLocks noGrp="1" noChangeArrowheads="1"/>
          </p:cNvSpPr>
          <p:nvPr>
            <p:ph idx="1"/>
          </p:nvPr>
        </p:nvSpPr>
        <p:spPr>
          <a:xfrm>
            <a:off x="683568" y="1196752"/>
            <a:ext cx="7559675" cy="3223815"/>
          </a:xfrm>
        </p:spPr>
        <p:txBody>
          <a:bodyPr>
            <a:noAutofit/>
          </a:bodyPr>
          <a:lstStyle/>
          <a:p>
            <a:pPr marL="0" indent="0" defTabSz="896938">
              <a:spcBef>
                <a:spcPts val="1800"/>
              </a:spcBef>
              <a:spcAft>
                <a:spcPts val="600"/>
              </a:spcAft>
              <a:buNone/>
              <a:defRPr/>
            </a:pPr>
            <a:r>
              <a:rPr lang="en-GB" sz="2400" b="1" dirty="0" smtClean="0">
                <a:solidFill>
                  <a:srgbClr val="FF0000"/>
                </a:solidFill>
                <a:cs typeface="Arial" pitchFamily="34" charset="0"/>
              </a:rPr>
              <a:t>Horizontal problem </a:t>
            </a:r>
            <a:br>
              <a:rPr lang="en-GB" sz="2400" b="1" dirty="0" smtClean="0">
                <a:solidFill>
                  <a:srgbClr val="FF0000"/>
                </a:solidFill>
                <a:cs typeface="Arial" pitchFamily="34" charset="0"/>
              </a:rPr>
            </a:br>
            <a:r>
              <a:rPr lang="en-GB" sz="2400" dirty="0" smtClean="0">
                <a:solidFill>
                  <a:srgbClr val="000099"/>
                </a:solidFill>
                <a:cs typeface="Arial" pitchFamily="34" charset="0"/>
              </a:rPr>
              <a:t>(</a:t>
            </a:r>
            <a:r>
              <a:rPr lang="en-GB" sz="2400" i="1" dirty="0" smtClean="0">
                <a:solidFill>
                  <a:srgbClr val="000099"/>
                </a:solidFill>
                <a:cs typeface="Arial" pitchFamily="34" charset="0"/>
              </a:rPr>
              <a:t>finance; internal affairs; police; customs; health; labour …</a:t>
            </a:r>
            <a:r>
              <a:rPr lang="en-GB" sz="2400" dirty="0" smtClean="0">
                <a:solidFill>
                  <a:srgbClr val="000099"/>
                </a:solidFill>
                <a:cs typeface="Arial" pitchFamily="34" charset="0"/>
              </a:rPr>
              <a:t>)</a:t>
            </a:r>
          </a:p>
          <a:p>
            <a:pPr defTabSz="896938">
              <a:spcBef>
                <a:spcPts val="1800"/>
              </a:spcBef>
              <a:spcAft>
                <a:spcPts val="600"/>
              </a:spcAft>
              <a:defRPr/>
            </a:pPr>
            <a:r>
              <a:rPr lang="en-GB" sz="2400" dirty="0" smtClean="0">
                <a:solidFill>
                  <a:srgbClr val="000099"/>
                </a:solidFill>
                <a:cs typeface="Arial" pitchFamily="34" charset="0"/>
              </a:rPr>
              <a:t>There must be a clear C&amp;P policy, supported by enforceable</a:t>
            </a:r>
            <a:br>
              <a:rPr lang="en-GB" sz="2400" dirty="0" smtClean="0">
                <a:solidFill>
                  <a:srgbClr val="000099"/>
                </a:solidFill>
                <a:cs typeface="Arial" pitchFamily="34" charset="0"/>
              </a:rPr>
            </a:br>
            <a:r>
              <a:rPr lang="en-GB" sz="2400" dirty="0" smtClean="0">
                <a:solidFill>
                  <a:srgbClr val="000099"/>
                </a:solidFill>
                <a:cs typeface="Arial" pitchFamily="34" charset="0"/>
              </a:rPr>
              <a:t>(and effectively enforced) legal and regulatory framework</a:t>
            </a:r>
          </a:p>
          <a:p>
            <a:pPr defTabSz="896938">
              <a:spcBef>
                <a:spcPts val="1800"/>
              </a:spcBef>
              <a:spcAft>
                <a:spcPts val="600"/>
              </a:spcAft>
              <a:defRPr/>
            </a:pPr>
            <a:r>
              <a:rPr lang="en-GB" sz="2400" dirty="0">
                <a:solidFill>
                  <a:srgbClr val="000099"/>
                </a:solidFill>
                <a:cs typeface="Arial" pitchFamily="34" charset="0"/>
              </a:rPr>
              <a:t>Improve co-ordination amongst domestic </a:t>
            </a:r>
            <a:r>
              <a:rPr lang="en-GB" sz="2400" dirty="0" smtClean="0">
                <a:solidFill>
                  <a:srgbClr val="000099"/>
                </a:solidFill>
                <a:cs typeface="Arial" pitchFamily="34" charset="0"/>
              </a:rPr>
              <a:t>agencies</a:t>
            </a:r>
          </a:p>
          <a:p>
            <a:pPr defTabSz="896938">
              <a:spcBef>
                <a:spcPts val="1800"/>
              </a:spcBef>
              <a:spcAft>
                <a:spcPts val="600"/>
              </a:spcAft>
              <a:defRPr/>
            </a:pPr>
            <a:r>
              <a:rPr lang="en-GB" sz="2400" dirty="0">
                <a:solidFill>
                  <a:srgbClr val="000099"/>
                </a:solidFill>
                <a:cs typeface="Arial" pitchFamily="34" charset="0"/>
              </a:rPr>
              <a:t>Enhance co-operation with </a:t>
            </a:r>
            <a:r>
              <a:rPr lang="en-GB" sz="2400" dirty="0" smtClean="0">
                <a:solidFill>
                  <a:srgbClr val="000099"/>
                </a:solidFill>
                <a:cs typeface="Arial" pitchFamily="34" charset="0"/>
              </a:rPr>
              <a:t>industry</a:t>
            </a:r>
            <a:endParaRPr lang="en-GB" sz="2400" dirty="0">
              <a:solidFill>
                <a:srgbClr val="000099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1663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 the attention of </a:t>
            </a:r>
            <a:r>
              <a:rPr lang="en-GB" sz="2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policymakers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28391" name="Rectangle 7"/>
          <p:cNvSpPr>
            <a:spLocks noGrp="1" noChangeArrowheads="1"/>
          </p:cNvSpPr>
          <p:nvPr>
            <p:ph idx="1"/>
          </p:nvPr>
        </p:nvSpPr>
        <p:spPr>
          <a:xfrm>
            <a:off x="755576" y="1052736"/>
            <a:ext cx="7559675" cy="5184576"/>
          </a:xfrm>
        </p:spPr>
        <p:txBody>
          <a:bodyPr>
            <a:normAutofit lnSpcReduction="10000"/>
          </a:bodyPr>
          <a:lstStyle/>
          <a:p>
            <a:pPr marL="0" indent="0" defTabSz="896938">
              <a:spcBef>
                <a:spcPts val="1800"/>
              </a:spcBef>
              <a:spcAft>
                <a:spcPts val="600"/>
              </a:spcAft>
              <a:buNone/>
              <a:defRPr/>
            </a:pPr>
            <a:r>
              <a:rPr lang="en-GB" sz="2400" b="1" dirty="0" smtClean="0">
                <a:solidFill>
                  <a:srgbClr val="FF0000"/>
                </a:solidFill>
                <a:cs typeface="Arial" pitchFamily="34" charset="0"/>
              </a:rPr>
              <a:t>International problem (active role of criminal networks)</a:t>
            </a:r>
          </a:p>
          <a:p>
            <a:pPr defTabSz="896938">
              <a:spcBef>
                <a:spcPts val="1800"/>
              </a:spcBef>
              <a:spcAft>
                <a:spcPts val="600"/>
              </a:spcAft>
              <a:defRPr/>
            </a:pPr>
            <a:r>
              <a:rPr lang="en-GB" sz="2400" dirty="0" smtClean="0">
                <a:cs typeface="Arial" pitchFamily="34" charset="0"/>
              </a:rPr>
              <a:t>International </a:t>
            </a:r>
            <a:r>
              <a:rPr lang="en-GB" sz="2400" dirty="0">
                <a:cs typeface="Arial" pitchFamily="34" charset="0"/>
              </a:rPr>
              <a:t>co-operation </a:t>
            </a:r>
            <a:r>
              <a:rPr lang="en-GB" sz="2400" dirty="0" smtClean="0">
                <a:cs typeface="Arial" pitchFamily="34" charset="0"/>
              </a:rPr>
              <a:t>(source countries, transit points)</a:t>
            </a:r>
            <a:endParaRPr lang="en-GB" sz="2400" dirty="0">
              <a:cs typeface="Arial" pitchFamily="34" charset="0"/>
            </a:endParaRPr>
          </a:p>
          <a:p>
            <a:pPr marL="0" indent="0" defTabSz="896938">
              <a:spcBef>
                <a:spcPts val="1800"/>
              </a:spcBef>
              <a:spcAft>
                <a:spcPts val="600"/>
              </a:spcAft>
              <a:buNone/>
              <a:defRPr/>
            </a:pPr>
            <a:r>
              <a:rPr lang="en-GB" sz="2400" b="1" dirty="0" smtClean="0">
                <a:solidFill>
                  <a:srgbClr val="FF0000"/>
                </a:solidFill>
                <a:cs typeface="Arial" pitchFamily="34" charset="0"/>
              </a:rPr>
              <a:t>Awareness!</a:t>
            </a:r>
          </a:p>
          <a:p>
            <a:pPr defTabSz="896938">
              <a:spcBef>
                <a:spcPts val="1800"/>
              </a:spcBef>
              <a:spcAft>
                <a:spcPts val="600"/>
              </a:spcAft>
              <a:defRPr/>
            </a:pPr>
            <a:r>
              <a:rPr lang="en-GB" sz="2400" dirty="0" smtClean="0">
                <a:cs typeface="Arial" pitchFamily="34" charset="0"/>
              </a:rPr>
              <a:t>Education </a:t>
            </a:r>
            <a:r>
              <a:rPr lang="en-GB" sz="2400" dirty="0">
                <a:cs typeface="Arial" pitchFamily="34" charset="0"/>
              </a:rPr>
              <a:t>of </a:t>
            </a:r>
            <a:r>
              <a:rPr lang="en-GB" sz="2400" dirty="0" smtClean="0">
                <a:cs typeface="Arial" pitchFamily="34" charset="0"/>
              </a:rPr>
              <a:t>consumers/users is critical (not only end products, also B2B)</a:t>
            </a:r>
          </a:p>
          <a:p>
            <a:pPr defTabSz="896938">
              <a:spcBef>
                <a:spcPts val="1800"/>
              </a:spcBef>
              <a:spcAft>
                <a:spcPts val="600"/>
              </a:spcAft>
              <a:defRPr/>
            </a:pPr>
            <a:r>
              <a:rPr lang="en-GB" sz="2400" dirty="0">
                <a:cs typeface="Arial" pitchFamily="34" charset="0"/>
              </a:rPr>
              <a:t>Increase training/awareness amongst government officials </a:t>
            </a:r>
            <a:endParaRPr lang="en-GB" sz="2400" dirty="0" smtClean="0">
              <a:cs typeface="Arial" pitchFamily="34" charset="0"/>
            </a:endParaRPr>
          </a:p>
          <a:p>
            <a:pPr marL="0" indent="0" defTabSz="896938">
              <a:spcBef>
                <a:spcPts val="1800"/>
              </a:spcBef>
              <a:spcAft>
                <a:spcPts val="600"/>
              </a:spcAft>
              <a:buNone/>
              <a:defRPr/>
            </a:pPr>
            <a:r>
              <a:rPr lang="en-GB" sz="3800" b="1" dirty="0" smtClean="0">
                <a:solidFill>
                  <a:srgbClr val="FF0000"/>
                </a:solidFill>
                <a:cs typeface="Arial" pitchFamily="34" charset="0"/>
              </a:rPr>
              <a:t>Enforcement!!!!</a:t>
            </a:r>
            <a:endParaRPr lang="en-GB" sz="3800" b="1" dirty="0">
              <a:solidFill>
                <a:srgbClr val="FF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0235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2" descr="http://www.radiobfm.com/images/article/bdF8i7TEQet2eWiSQpqq33jB7aEV4dh5Vis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836712"/>
            <a:ext cx="5715000" cy="4152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1476375" y="5797004"/>
            <a:ext cx="63357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/>
              <a:t>(PARIS, CDG AIRPORT)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1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2" descr="https://lh4.googleusercontent.com/--nk9U5qH8pQ/RoPDZBkkgfI/AAAAAAAAASc/_hX-zot1PvY/torb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764704"/>
            <a:ext cx="5849937" cy="438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TextBox 5"/>
          <p:cNvSpPr txBox="1">
            <a:spLocks noChangeArrowheads="1"/>
          </p:cNvSpPr>
          <p:nvPr/>
        </p:nvSpPr>
        <p:spPr bwMode="auto">
          <a:xfrm>
            <a:off x="1476375" y="5939433"/>
            <a:ext cx="63357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/>
              <a:t>(PARIS, MONTMARTRE)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9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1" y="1940497"/>
            <a:ext cx="4135686" cy="605294"/>
          </a:xfrm>
        </p:spPr>
        <p:txBody>
          <a:bodyPr/>
          <a:lstStyle/>
          <a:p>
            <a:pPr algn="l"/>
            <a:r>
              <a:rPr lang="en-GB" sz="3600" b="1" dirty="0" smtClean="0">
                <a:solidFill>
                  <a:srgbClr val="00B050"/>
                </a:solidFill>
                <a:latin typeface="Helvetica" pitchFamily="34" charset="0"/>
              </a:rPr>
              <a:t>Piotr Stryszowski</a:t>
            </a:r>
            <a:endParaRPr lang="en-GB" sz="2800" b="1" dirty="0" smtClean="0">
              <a:solidFill>
                <a:srgbClr val="00B050"/>
              </a:solidFill>
              <a:latin typeface="Helvetica" pitchFamily="34" charset="0"/>
            </a:endParaRPr>
          </a:p>
          <a:p>
            <a:pPr algn="r">
              <a:spcBef>
                <a:spcPct val="0"/>
              </a:spcBef>
            </a:pPr>
            <a:endParaRPr lang="en-GB" sz="2000" dirty="0" smtClean="0">
              <a:latin typeface="Helvetica" pitchFamily="34" charset="0"/>
            </a:endParaRP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611561" y="764704"/>
            <a:ext cx="5357812" cy="52387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chemeClr val="bg2"/>
                </a:solidFill>
                <a:latin typeface="+mj-lt"/>
                <a:cs typeface="Arial" charset="0"/>
              </a:rPr>
              <a:t>for further information</a:t>
            </a:r>
          </a:p>
        </p:txBody>
      </p:sp>
      <p:sp>
        <p:nvSpPr>
          <p:cNvPr id="488461" name="Text Box 13"/>
          <p:cNvSpPr txBox="1">
            <a:spLocks noChangeArrowheads="1"/>
          </p:cNvSpPr>
          <p:nvPr/>
        </p:nvSpPr>
        <p:spPr bwMode="auto">
          <a:xfrm>
            <a:off x="611560" y="2804593"/>
            <a:ext cx="4968875" cy="255454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GB" sz="2000" dirty="0">
                <a:solidFill>
                  <a:schemeClr val="bg2"/>
                </a:solidFill>
              </a:rPr>
              <a:t>OECD</a:t>
            </a:r>
          </a:p>
          <a:p>
            <a:pPr algn="l"/>
            <a:r>
              <a:rPr lang="en-GB" sz="2000" b="0" dirty="0">
                <a:solidFill>
                  <a:schemeClr val="bg2"/>
                </a:solidFill>
              </a:rPr>
              <a:t>2, rue André-Pascal</a:t>
            </a:r>
          </a:p>
          <a:p>
            <a:pPr algn="l"/>
            <a:r>
              <a:rPr lang="en-GB" sz="2000" b="0" dirty="0">
                <a:solidFill>
                  <a:schemeClr val="bg2"/>
                </a:solidFill>
              </a:rPr>
              <a:t>75775 Paris CEDEX 16</a:t>
            </a:r>
          </a:p>
          <a:p>
            <a:pPr algn="l"/>
            <a:r>
              <a:rPr lang="en-GB" sz="2000" b="0" dirty="0">
                <a:solidFill>
                  <a:schemeClr val="bg2"/>
                </a:solidFill>
              </a:rPr>
              <a:t>France</a:t>
            </a:r>
          </a:p>
          <a:p>
            <a:pPr algn="l"/>
            <a:endParaRPr lang="en-GB" sz="2000" b="0" dirty="0">
              <a:solidFill>
                <a:schemeClr val="bg2"/>
              </a:solidFill>
            </a:endParaRPr>
          </a:p>
          <a:p>
            <a:pPr algn="l"/>
            <a:r>
              <a:rPr lang="en-GB" sz="2000" b="0" dirty="0">
                <a:solidFill>
                  <a:schemeClr val="bg2"/>
                </a:solidFill>
              </a:rPr>
              <a:t>Email: </a:t>
            </a:r>
            <a:r>
              <a:rPr lang="en-GB" sz="2000" b="0" u="sng" dirty="0">
                <a:solidFill>
                  <a:schemeClr val="bg2"/>
                </a:solidFill>
              </a:rPr>
              <a:t>Piotr.Stryszowski@oecd.org</a:t>
            </a:r>
          </a:p>
          <a:p>
            <a:pPr algn="l"/>
            <a:r>
              <a:rPr lang="en-GB" sz="2000" b="0" dirty="0">
                <a:solidFill>
                  <a:schemeClr val="bg2"/>
                </a:solidFill>
              </a:rPr>
              <a:t>Phone: (+33) 1 4524 9130</a:t>
            </a:r>
          </a:p>
          <a:p>
            <a:pPr algn="l"/>
            <a:r>
              <a:rPr lang="en-GB" sz="2000" b="0" dirty="0">
                <a:solidFill>
                  <a:schemeClr val="bg2"/>
                </a:solidFill>
              </a:rPr>
              <a:t>Fax: (+33) 1 4430 </a:t>
            </a:r>
            <a:r>
              <a:rPr lang="en-GB" sz="2000" b="0" dirty="0" smtClean="0">
                <a:solidFill>
                  <a:schemeClr val="bg2"/>
                </a:solidFill>
              </a:rPr>
              <a:t>6257</a:t>
            </a:r>
            <a:endParaRPr lang="en-GB" sz="2000" b="0" dirty="0">
              <a:solidFill>
                <a:schemeClr val="bg2"/>
              </a:solidFill>
            </a:endParaRPr>
          </a:p>
        </p:txBody>
      </p:sp>
      <p:pic>
        <p:nvPicPr>
          <p:cNvPr id="1026" name="Picture 2" descr="\\FS-CH-1.main.oecd.org\Users4\Stryszowski_P\2014 CnP\Presentations\SYMBOL logo\SYMBOL_10c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550" y="417041"/>
            <a:ext cx="27051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46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2" descr="http://www.radiobfm.com/images/article/bdF8i7TEQet2eWiSQpqq33jB7aEV4dh5Vis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196752"/>
            <a:ext cx="5715000" cy="4152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3" name="TextBox 5"/>
          <p:cNvSpPr txBox="1">
            <a:spLocks noChangeArrowheads="1"/>
          </p:cNvSpPr>
          <p:nvPr/>
        </p:nvSpPr>
        <p:spPr bwMode="auto">
          <a:xfrm>
            <a:off x="1476375" y="5869012"/>
            <a:ext cx="63357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/>
              <a:t>(PARIS, CDG AIRPORT)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17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000125" y="274638"/>
            <a:ext cx="7686675" cy="725487"/>
          </a:xfrm>
        </p:spPr>
        <p:txBody>
          <a:bodyPr/>
          <a:lstStyle/>
          <a:p>
            <a:r>
              <a:rPr lang="en-GB" sz="2800" b="1" dirty="0" smtClean="0"/>
              <a:t>OECD studies on counterfeiting an piracy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18487" cy="3727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 smtClean="0">
                <a:latin typeface="Helvetica" pitchFamily="34" charset="0"/>
              </a:rPr>
              <a:t>The initial project</a:t>
            </a:r>
            <a:endParaRPr lang="en-US" sz="2400" b="1" dirty="0" smtClean="0">
              <a:latin typeface="Helvetica" pitchFamily="34" charset="0"/>
            </a:endParaRPr>
          </a:p>
          <a:p>
            <a:r>
              <a:rPr lang="en-US" sz="2400" b="1" dirty="0" smtClean="0">
                <a:latin typeface="Helvetica" pitchFamily="34" charset="0"/>
              </a:rPr>
              <a:t>Counterfeit and pirated products (2008)</a:t>
            </a:r>
          </a:p>
          <a:p>
            <a:r>
              <a:rPr lang="en-US" sz="2400" b="1" dirty="0" smtClean="0">
                <a:latin typeface="Helvetica" pitchFamily="34" charset="0"/>
              </a:rPr>
              <a:t>Digital piracy (2009)</a:t>
            </a:r>
          </a:p>
          <a:p>
            <a:r>
              <a:rPr lang="en-US" sz="2400" b="1" dirty="0" smtClean="0">
                <a:latin typeface="Helvetica" pitchFamily="34" charset="0"/>
              </a:rPr>
              <a:t>2009 Update of Phase 1 figure</a:t>
            </a:r>
          </a:p>
          <a:p>
            <a:endParaRPr lang="en-US" sz="2400" b="1" dirty="0">
              <a:latin typeface="Helvetica" pitchFamily="34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Helvetica" pitchFamily="34" charset="0"/>
              </a:rPr>
              <a:t>The upcoming project (2015-16)</a:t>
            </a:r>
          </a:p>
          <a:p>
            <a:r>
              <a:rPr lang="en-US" sz="2400" b="1" dirty="0" smtClean="0">
                <a:solidFill>
                  <a:schemeClr val="tx2"/>
                </a:solidFill>
                <a:latin typeface="Helvetica" pitchFamily="34" charset="0"/>
              </a:rPr>
              <a:t>Scoping phase</a:t>
            </a:r>
          </a:p>
          <a:p>
            <a:endParaRPr lang="en-US" sz="2400" b="1" dirty="0">
              <a:latin typeface="Helvetica" pitchFamily="34" charset="0"/>
            </a:endParaRPr>
          </a:p>
          <a:p>
            <a:pPr marL="0" indent="0">
              <a:buNone/>
            </a:pPr>
            <a:endParaRPr lang="en-US" sz="2400" b="1" dirty="0" smtClean="0">
              <a:latin typeface="Helvetica" pitchFamily="34" charset="0"/>
            </a:endParaRPr>
          </a:p>
          <a:p>
            <a:pPr>
              <a:spcBef>
                <a:spcPts val="1800"/>
              </a:spcBef>
              <a:buFontTx/>
              <a:buNone/>
            </a:pPr>
            <a:endParaRPr lang="en-GB" sz="2000" dirty="0" smtClean="0">
              <a:solidFill>
                <a:srgbClr val="0070C0"/>
              </a:solidFill>
              <a:latin typeface="Arial" pitchFamily="34" charset="0"/>
            </a:endParaRPr>
          </a:p>
          <a:p>
            <a:pPr marL="0" lvl="1">
              <a:buFontTx/>
              <a:buNone/>
            </a:pPr>
            <a:endParaRPr lang="en-GB" sz="2000" dirty="0" smtClean="0">
              <a:solidFill>
                <a:schemeClr val="tx1"/>
              </a:solidFill>
              <a:latin typeface="Arial" pitchFamily="34" charset="0"/>
            </a:endParaRPr>
          </a:p>
          <a:p>
            <a:pPr marL="0" lvl="1">
              <a:buFontTx/>
              <a:buNone/>
            </a:pPr>
            <a:endParaRPr lang="en-GB" sz="2000" dirty="0" smtClean="0">
              <a:solidFill>
                <a:schemeClr val="tx1"/>
              </a:solidFill>
              <a:latin typeface="Arial" pitchFamily="34" charset="0"/>
            </a:endParaRPr>
          </a:p>
          <a:p>
            <a:endParaRPr lang="en-GB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44824"/>
            <a:ext cx="1247775" cy="1733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00125" y="274638"/>
            <a:ext cx="7686675" cy="725487"/>
          </a:xfrm>
        </p:spPr>
        <p:txBody>
          <a:bodyPr/>
          <a:lstStyle/>
          <a:p>
            <a:r>
              <a:rPr lang="en-GB" sz="2800" b="1" dirty="0" smtClean="0"/>
              <a:t>OECD studies on counterfeiting an piracy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18487" cy="3744416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  <a:defRPr/>
            </a:pPr>
            <a:r>
              <a:rPr lang="en-GB" altLang="zh-TW" sz="20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PMingLiU" pitchFamily="18" charset="-120"/>
              </a:rPr>
              <a:t>GOALS:</a:t>
            </a:r>
          </a:p>
          <a:p>
            <a:pPr marL="0" indent="0">
              <a:spcBef>
                <a:spcPts val="1800"/>
              </a:spcBef>
              <a:buNone/>
              <a:defRPr/>
            </a:pPr>
            <a:endParaRPr lang="en-GB" altLang="zh-TW" sz="2000" b="1" dirty="0" smtClean="0">
              <a:solidFill>
                <a:schemeClr val="bg1">
                  <a:lumMod val="50000"/>
                </a:schemeClr>
              </a:solidFill>
              <a:latin typeface="+mj-lt"/>
              <a:ea typeface="PMingLiU" pitchFamily="18" charset="-120"/>
            </a:endParaRPr>
          </a:p>
          <a:p>
            <a:pPr>
              <a:spcBef>
                <a:spcPts val="1800"/>
              </a:spcBef>
              <a:defRPr/>
            </a:pPr>
            <a:r>
              <a:rPr lang="en-GB" altLang="zh-TW" sz="2400" b="1" dirty="0">
                <a:latin typeface="+mj-lt"/>
                <a:ea typeface="PMingLiU" pitchFamily="18" charset="-120"/>
              </a:rPr>
              <a:t>To assess the </a:t>
            </a:r>
            <a:r>
              <a:rPr lang="en-GB" altLang="zh-TW" sz="2400" b="1" dirty="0">
                <a:solidFill>
                  <a:srgbClr val="FF3300"/>
                </a:solidFill>
                <a:latin typeface="+mj-lt"/>
                <a:ea typeface="PMingLiU" pitchFamily="18" charset="-120"/>
              </a:rPr>
              <a:t>magnitude</a:t>
            </a:r>
            <a:r>
              <a:rPr lang="en-GB" altLang="zh-TW" sz="2400" b="1" dirty="0">
                <a:latin typeface="+mj-lt"/>
                <a:ea typeface="PMingLiU" pitchFamily="18" charset="-120"/>
              </a:rPr>
              <a:t> of the problem </a:t>
            </a:r>
            <a:endParaRPr lang="en-GB" altLang="zh-TW" sz="2400" b="1" dirty="0" smtClean="0">
              <a:latin typeface="+mj-lt"/>
              <a:ea typeface="PMingLiU" pitchFamily="18" charset="-120"/>
            </a:endParaRPr>
          </a:p>
          <a:p>
            <a:pPr>
              <a:spcBef>
                <a:spcPts val="1800"/>
              </a:spcBef>
              <a:defRPr/>
            </a:pPr>
            <a:r>
              <a:rPr lang="en-GB" altLang="zh-TW" sz="2400" b="1" dirty="0">
                <a:latin typeface="+mj-lt"/>
                <a:ea typeface="PMingLiU" pitchFamily="18" charset="-120"/>
              </a:rPr>
              <a:t>To study the </a:t>
            </a:r>
            <a:r>
              <a:rPr lang="en-GB" altLang="zh-TW" sz="2400" b="1" dirty="0">
                <a:solidFill>
                  <a:srgbClr val="FF3300"/>
                </a:solidFill>
                <a:latin typeface="+mj-lt"/>
                <a:ea typeface="PMingLiU" pitchFamily="18" charset="-120"/>
              </a:rPr>
              <a:t>effects</a:t>
            </a:r>
            <a:r>
              <a:rPr lang="en-GB" altLang="zh-TW" sz="2400" b="1" dirty="0">
                <a:latin typeface="+mj-lt"/>
                <a:ea typeface="PMingLiU" pitchFamily="18" charset="-120"/>
              </a:rPr>
              <a:t> of counterfeiting and piracy</a:t>
            </a:r>
            <a:endParaRPr lang="en-GB" sz="2400" b="1" dirty="0">
              <a:latin typeface="+mj-lt"/>
            </a:endParaRPr>
          </a:p>
          <a:p>
            <a:pPr>
              <a:spcBef>
                <a:spcPts val="1800"/>
              </a:spcBef>
              <a:defRPr/>
            </a:pPr>
            <a:endParaRPr lang="en-GB" altLang="zh-TW" sz="2400" b="1" dirty="0">
              <a:latin typeface="+mj-lt"/>
              <a:ea typeface="PMingLiU" pitchFamily="18" charset="-120"/>
            </a:endParaRPr>
          </a:p>
          <a:p>
            <a:pPr>
              <a:spcBef>
                <a:spcPts val="1800"/>
              </a:spcBef>
              <a:defRPr/>
            </a:pPr>
            <a:r>
              <a:rPr lang="en-GB" altLang="zh-TW" sz="2400" b="1" dirty="0" smtClean="0">
                <a:latin typeface="+mj-lt"/>
                <a:ea typeface="PMingLiU" pitchFamily="18" charset="-120"/>
              </a:rPr>
              <a:t>To determine the relevant </a:t>
            </a:r>
            <a:r>
              <a:rPr lang="en-GB" altLang="zh-TW" sz="2400" b="1" dirty="0" smtClean="0">
                <a:solidFill>
                  <a:srgbClr val="FF3300"/>
                </a:solidFill>
                <a:latin typeface="+mj-lt"/>
                <a:ea typeface="PMingLiU" pitchFamily="18" charset="-120"/>
              </a:rPr>
              <a:t>policy</a:t>
            </a:r>
            <a:r>
              <a:rPr lang="en-GB" altLang="zh-TW" sz="2400" b="1" dirty="0" smtClean="0">
                <a:latin typeface="+mj-lt"/>
                <a:ea typeface="PMingLiU" pitchFamily="18" charset="-120"/>
              </a:rPr>
              <a:t> conclusions</a:t>
            </a:r>
            <a:endParaRPr lang="en-GB" sz="2400" dirty="0" smtClean="0">
              <a:latin typeface="+mj-lt"/>
            </a:endParaRPr>
          </a:p>
          <a:p>
            <a:pPr marL="0" lvl="1">
              <a:buFontTx/>
              <a:buNone/>
              <a:defRPr/>
            </a:pPr>
            <a:endParaRPr lang="en-GB" sz="2000" dirty="0" smtClean="0">
              <a:solidFill>
                <a:schemeClr val="tx1"/>
              </a:solidFill>
              <a:latin typeface="Arial" pitchFamily="34" charset="0"/>
            </a:endParaRPr>
          </a:p>
          <a:p>
            <a:pPr>
              <a:defRPr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6428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/>
              <a:t>Measurement</a:t>
            </a:r>
          </a:p>
        </p:txBody>
      </p:sp>
      <p:sp>
        <p:nvSpPr>
          <p:cNvPr id="4" name="Rectangle 8"/>
          <p:cNvSpPr txBox="1">
            <a:spLocks noChangeArrowheads="1"/>
          </p:cNvSpPr>
          <p:nvPr/>
        </p:nvSpPr>
        <p:spPr bwMode="auto">
          <a:xfrm>
            <a:off x="214313" y="1357313"/>
            <a:ext cx="8569325" cy="492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GB" altLang="zh-TW" sz="2400" b="0" dirty="0">
                <a:solidFill>
                  <a:schemeClr val="accent6"/>
                </a:solidFill>
                <a:latin typeface="+mn-lt"/>
                <a:ea typeface="PMingLiU" pitchFamily="18" charset="-120"/>
              </a:rPr>
              <a:t>Measurement needs rigorous </a:t>
            </a:r>
            <a:r>
              <a:rPr lang="en-GB" altLang="zh-TW" sz="2400" dirty="0">
                <a:solidFill>
                  <a:srgbClr val="FF0000"/>
                </a:solidFill>
                <a:latin typeface="+mn-lt"/>
                <a:ea typeface="PMingLiU" pitchFamily="18" charset="-120"/>
              </a:rPr>
              <a:t>methodologies</a:t>
            </a:r>
            <a:r>
              <a:rPr lang="en-GB" altLang="zh-TW" sz="2400" dirty="0">
                <a:solidFill>
                  <a:schemeClr val="accent6"/>
                </a:solidFill>
                <a:latin typeface="+mn-lt"/>
                <a:ea typeface="PMingLiU" pitchFamily="18" charset="-120"/>
              </a:rPr>
              <a:t/>
            </a:r>
            <a:br>
              <a:rPr lang="en-GB" altLang="zh-TW" sz="2400" dirty="0">
                <a:solidFill>
                  <a:schemeClr val="accent6"/>
                </a:solidFill>
                <a:latin typeface="+mn-lt"/>
                <a:ea typeface="PMingLiU" pitchFamily="18" charset="-120"/>
              </a:rPr>
            </a:br>
            <a:r>
              <a:rPr lang="en-GB" altLang="zh-TW" sz="2400" dirty="0">
                <a:solidFill>
                  <a:schemeClr val="accent6"/>
                </a:solidFill>
                <a:latin typeface="+mn-lt"/>
                <a:ea typeface="PMingLiU" pitchFamily="18" charset="-120"/>
              </a:rPr>
              <a:t>(what and how)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GB" altLang="zh-TW" sz="2400" b="0" dirty="0">
                <a:solidFill>
                  <a:srgbClr val="FF0000"/>
                </a:solidFill>
                <a:latin typeface="+mn-lt"/>
                <a:ea typeface="PMingLiU" pitchFamily="18" charset="-120"/>
              </a:rPr>
              <a:t>Magnitude</a:t>
            </a:r>
            <a:r>
              <a:rPr lang="en-GB" altLang="zh-TW" sz="2400" b="0" dirty="0">
                <a:solidFill>
                  <a:schemeClr val="accent6"/>
                </a:solidFill>
                <a:latin typeface="+mn-lt"/>
                <a:ea typeface="PMingLiU" pitchFamily="18" charset="-120"/>
              </a:rPr>
              <a:t> – issue of measurement unit (volume, value, number of seizures)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GB" altLang="zh-TW" sz="2400" b="0" dirty="0">
                <a:solidFill>
                  <a:srgbClr val="FF0000"/>
                </a:solidFill>
                <a:latin typeface="+mn-lt"/>
                <a:ea typeface="PMingLiU" pitchFamily="18" charset="-120"/>
              </a:rPr>
              <a:t>Effects</a:t>
            </a:r>
            <a:r>
              <a:rPr lang="en-GB" altLang="zh-TW" sz="2400" b="0" dirty="0">
                <a:solidFill>
                  <a:schemeClr val="accent6"/>
                </a:solidFill>
                <a:latin typeface="+mn-lt"/>
                <a:ea typeface="PMingLiU" pitchFamily="18" charset="-120"/>
              </a:rPr>
              <a:t> – on employment, profits, growth, etc.</a:t>
            </a:r>
          </a:p>
          <a:p>
            <a:pPr marL="342900" indent="-342900" algn="l">
              <a:spcBef>
                <a:spcPct val="20000"/>
              </a:spcBef>
            </a:pPr>
            <a:r>
              <a:rPr lang="en-GB" altLang="zh-TW" sz="2400" dirty="0">
                <a:solidFill>
                  <a:srgbClr val="FF0000"/>
                </a:solidFill>
                <a:latin typeface="+mn-lt"/>
                <a:ea typeface="PMingLiU" pitchFamily="18" charset="-120"/>
              </a:rPr>
              <a:t>Data</a:t>
            </a:r>
            <a:r>
              <a:rPr lang="en-GB" altLang="zh-TW" sz="2400" b="0" dirty="0">
                <a:solidFill>
                  <a:schemeClr val="accent6"/>
                </a:solidFill>
                <a:latin typeface="+mn-lt"/>
                <a:ea typeface="PMingLiU" pitchFamily="18" charset="-120"/>
              </a:rPr>
              <a:t> is hard to find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GB" altLang="zh-TW" sz="2400" b="0" dirty="0">
                <a:solidFill>
                  <a:schemeClr val="accent6"/>
                </a:solidFill>
                <a:latin typeface="+mn-lt"/>
                <a:ea typeface="PMingLiU" pitchFamily="18" charset="-120"/>
              </a:rPr>
              <a:t>activities are illicit and clandestine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GB" altLang="zh-TW" sz="2400" b="0" dirty="0">
                <a:solidFill>
                  <a:schemeClr val="accent6"/>
                </a:solidFill>
                <a:latin typeface="+mn-lt"/>
                <a:ea typeface="PMingLiU" pitchFamily="18" charset="-120"/>
              </a:rPr>
              <a:t>numerous industries affected</a:t>
            </a:r>
          </a:p>
          <a:p>
            <a:pPr marL="342900" indent="-3429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en-GB" altLang="zh-TW" sz="2400" b="0" dirty="0">
                <a:solidFill>
                  <a:schemeClr val="accent6"/>
                </a:solidFill>
                <a:latin typeface="+mn-lt"/>
                <a:ea typeface="PMingLiU" pitchFamily="18" charset="-120"/>
              </a:rPr>
              <a:t>existing data is sparse, incomplete and inconsistent </a:t>
            </a:r>
          </a:p>
          <a:p>
            <a:pPr marL="342900" indent="-342900" algn="l">
              <a:spcBef>
                <a:spcPct val="20000"/>
              </a:spcBef>
            </a:pPr>
            <a:endParaRPr lang="en-GB" altLang="zh-TW" sz="2400" b="0" dirty="0">
              <a:solidFill>
                <a:schemeClr val="accent6"/>
              </a:solidFill>
              <a:latin typeface="+mn-lt"/>
              <a:ea typeface="PMingLiU" pitchFamily="18" charset="-120"/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GB" altLang="zh-TW" sz="2400" b="0" dirty="0">
                <a:solidFill>
                  <a:schemeClr val="accent6"/>
                </a:solidFill>
                <a:latin typeface="+mn-lt"/>
                <a:ea typeface="PMingLiU" pitchFamily="18" charset="-120"/>
              </a:rPr>
              <a:t>Measurement of counterfeiting and piracy has been a </a:t>
            </a:r>
            <a:r>
              <a:rPr lang="en-GB" altLang="zh-TW" sz="2400" b="0" dirty="0">
                <a:solidFill>
                  <a:srgbClr val="FF0000"/>
                </a:solidFill>
                <a:latin typeface="+mn-lt"/>
                <a:ea typeface="PMingLiU" pitchFamily="18" charset="-120"/>
              </a:rPr>
              <a:t>data driven exercise </a:t>
            </a:r>
            <a:r>
              <a:rPr lang="en-GB" altLang="zh-TW" sz="2400" b="0" dirty="0">
                <a:solidFill>
                  <a:schemeClr val="accent6"/>
                </a:solidFill>
                <a:latin typeface="+mn-lt"/>
                <a:ea typeface="PMingLiU" pitchFamily="18" charset="-120"/>
              </a:rPr>
              <a:t>(not methodology based)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686675" cy="725487"/>
          </a:xfrm>
        </p:spPr>
        <p:txBody>
          <a:bodyPr/>
          <a:lstStyle/>
          <a:p>
            <a:r>
              <a:rPr lang="en-GB" sz="2800" b="1" dirty="0" smtClean="0"/>
              <a:t>Measurement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00063" y="1285875"/>
            <a:ext cx="8218487" cy="50720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000" b="1" dirty="0" smtClean="0">
              <a:solidFill>
                <a:srgbClr val="00B050"/>
              </a:solidFill>
              <a:latin typeface="Helvetica" pitchFamily="34" charset="0"/>
            </a:endParaRPr>
          </a:p>
          <a:p>
            <a:pPr eaLnBrk="1" hangingPunct="1">
              <a:buFontTx/>
              <a:buNone/>
            </a:pPr>
            <a:r>
              <a:rPr lang="en-US" sz="2000" b="1" i="1" dirty="0" smtClean="0">
                <a:solidFill>
                  <a:srgbClr val="003399"/>
                </a:solidFill>
              </a:rPr>
              <a:t>What do we measure:</a:t>
            </a:r>
            <a:r>
              <a:rPr lang="en-US" sz="2000" b="1" dirty="0" smtClean="0">
                <a:solidFill>
                  <a:srgbClr val="00B050"/>
                </a:solidFill>
              </a:rPr>
              <a:t/>
            </a:r>
            <a:br>
              <a:rPr lang="en-US" sz="2000" b="1" dirty="0" smtClean="0">
                <a:solidFill>
                  <a:srgbClr val="00B050"/>
                </a:solidFill>
              </a:rPr>
            </a:br>
            <a:r>
              <a:rPr lang="en-US" sz="2000" dirty="0" smtClean="0"/>
              <a:t>Tangible products that infringe trademarks, copyrights, patents or design rights</a:t>
            </a:r>
          </a:p>
          <a:p>
            <a:pPr eaLnBrk="1" hangingPunct="1">
              <a:buFontTx/>
              <a:buNone/>
            </a:pPr>
            <a:endParaRPr lang="en-US" sz="2000" dirty="0" smtClean="0"/>
          </a:p>
          <a:p>
            <a:pPr eaLnBrk="1" hangingPunct="1">
              <a:buFontTx/>
              <a:buNone/>
            </a:pPr>
            <a:r>
              <a:rPr lang="en-GB" sz="2000" b="1" i="1" dirty="0" smtClean="0">
                <a:solidFill>
                  <a:srgbClr val="003399"/>
                </a:solidFill>
              </a:rPr>
              <a:t>Data comes from:</a:t>
            </a:r>
            <a:r>
              <a:rPr lang="en-GB" sz="2000" b="1" dirty="0" smtClean="0">
                <a:solidFill>
                  <a:srgbClr val="00B050"/>
                </a:solidFill>
              </a:rPr>
              <a:t/>
            </a:r>
            <a:br>
              <a:rPr lang="en-GB" sz="2000" b="1" dirty="0" smtClean="0">
                <a:solidFill>
                  <a:srgbClr val="00B050"/>
                </a:solidFill>
              </a:rPr>
            </a:br>
            <a:r>
              <a:rPr lang="en-GB" altLang="zh-TW" sz="2000" b="1" dirty="0" smtClean="0">
                <a:ea typeface="PMingLiU" pitchFamily="18" charset="-120"/>
              </a:rPr>
              <a:t>Surveys undertaken </a:t>
            </a:r>
            <a:r>
              <a:rPr lang="en-GB" altLang="zh-TW" sz="2000" dirty="0" smtClean="0">
                <a:ea typeface="PMingLiU" pitchFamily="18" charset="-120"/>
              </a:rPr>
              <a:t>(customs authorities with the assistance of the World Customs Organisation, WCO)</a:t>
            </a:r>
          </a:p>
          <a:p>
            <a:pPr>
              <a:spcBef>
                <a:spcPts val="1800"/>
              </a:spcBef>
              <a:buFontTx/>
              <a:buNone/>
            </a:pPr>
            <a:r>
              <a:rPr lang="en-GB" altLang="zh-TW" sz="2000" b="1" dirty="0" smtClean="0">
                <a:solidFill>
                  <a:srgbClr val="003399"/>
                </a:solidFill>
                <a:ea typeface="PMingLiU" pitchFamily="18" charset="-120"/>
              </a:rPr>
              <a:t>Tailored Methodology developed </a:t>
            </a:r>
            <a:r>
              <a:rPr lang="en-GB" altLang="zh-TW" sz="2000" dirty="0" smtClean="0">
                <a:ea typeface="PMingLiU" pitchFamily="18" charset="-120"/>
              </a:rPr>
              <a:t>to assess the </a:t>
            </a:r>
            <a:r>
              <a:rPr lang="en-GB" altLang="zh-TW" sz="2000" b="1" i="1" dirty="0" smtClean="0">
                <a:solidFill>
                  <a:srgbClr val="FF0000"/>
                </a:solidFill>
                <a:ea typeface="PMingLiU" pitchFamily="18" charset="-120"/>
              </a:rPr>
              <a:t>magnitude of the problem in international trade</a:t>
            </a:r>
            <a:r>
              <a:rPr lang="en-GB" altLang="zh-TW" sz="2000" dirty="0" smtClean="0">
                <a:ea typeface="PMingLiU" pitchFamily="18" charset="-120"/>
              </a:rPr>
              <a:t>, principally using statistics on customs seizures</a:t>
            </a:r>
          </a:p>
          <a:p>
            <a:r>
              <a:rPr lang="en-GB" altLang="zh-TW" sz="2000" dirty="0" smtClean="0">
                <a:ea typeface="PMingLiU" pitchFamily="18" charset="-120"/>
              </a:rPr>
              <a:t>Global scale</a:t>
            </a:r>
          </a:p>
          <a:p>
            <a:r>
              <a:rPr lang="en-GB" altLang="zh-TW" sz="2000" dirty="0" smtClean="0">
                <a:ea typeface="PMingLiU" pitchFamily="18" charset="-120"/>
              </a:rPr>
              <a:t>All industries (HS categories)</a:t>
            </a:r>
            <a:endParaRPr lang="en-GB" sz="2000" dirty="0" smtClean="0"/>
          </a:p>
          <a:p>
            <a:pPr>
              <a:spcBef>
                <a:spcPts val="475"/>
              </a:spcBef>
            </a:pPr>
            <a:endParaRPr lang="en-GB" sz="2000" dirty="0" smtClean="0">
              <a:solidFill>
                <a:srgbClr val="0070C0"/>
              </a:solidFill>
              <a:latin typeface="Arial" pitchFamily="34" charset="0"/>
            </a:endParaRPr>
          </a:p>
          <a:p>
            <a:pPr>
              <a:spcBef>
                <a:spcPts val="1800"/>
              </a:spcBef>
              <a:buFontTx/>
              <a:buNone/>
            </a:pPr>
            <a:endParaRPr lang="en-GB" sz="2000" dirty="0" smtClean="0">
              <a:solidFill>
                <a:srgbClr val="0070C0"/>
              </a:solidFill>
              <a:latin typeface="Arial" pitchFamily="34" charset="0"/>
            </a:endParaRPr>
          </a:p>
          <a:p>
            <a:pPr marL="0" lvl="1">
              <a:buFontTx/>
              <a:buNone/>
            </a:pPr>
            <a:endParaRPr lang="en-GB" sz="2000" dirty="0" smtClean="0">
              <a:solidFill>
                <a:schemeClr val="tx1"/>
              </a:solidFill>
              <a:latin typeface="Arial" pitchFamily="34" charset="0"/>
            </a:endParaRPr>
          </a:p>
          <a:p>
            <a:pPr marL="0" lvl="1">
              <a:buFontTx/>
              <a:buNone/>
            </a:pPr>
            <a:endParaRPr lang="en-GB" sz="2000" dirty="0" smtClean="0">
              <a:solidFill>
                <a:schemeClr val="tx1"/>
              </a:solidFill>
              <a:latin typeface="Arial" pitchFamily="34" charset="0"/>
            </a:endParaRP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539552" y="1772816"/>
            <a:ext cx="5616624" cy="3744416"/>
          </a:xfrm>
          <a:prstGeom prst="ellipse">
            <a:avLst/>
          </a:prstGeom>
          <a:noFill/>
          <a:ln w="317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203848" y="1772816"/>
            <a:ext cx="5544616" cy="3744416"/>
          </a:xfrm>
          <a:prstGeom prst="ellipse">
            <a:avLst/>
          </a:prstGeom>
          <a:noFill/>
          <a:ln w="317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35696" y="1556792"/>
            <a:ext cx="1872208" cy="646331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srgbClr val="FFFF00"/>
                </a:solidFill>
              </a:rPr>
              <a:t>Counterfeiting and piracy</a:t>
            </a:r>
            <a:endParaRPr lang="en-US" sz="1800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08104" y="1628800"/>
            <a:ext cx="1872208" cy="36933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srgbClr val="FFFF00"/>
                </a:solidFill>
              </a:rPr>
              <a:t>Illicit Trade</a:t>
            </a:r>
            <a:endParaRPr lang="en-US" sz="18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576" y="3068960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1" dirty="0" smtClean="0">
                <a:solidFill>
                  <a:schemeClr val="tx1">
                    <a:lumMod val="50000"/>
                  </a:schemeClr>
                </a:solidFill>
              </a:rPr>
              <a:t>Domestically produced and consumed </a:t>
            </a:r>
            <a:br>
              <a:rPr lang="en-GB" sz="1800" b="0" i="1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en-GB" sz="1800" b="0" i="1" dirty="0" smtClean="0">
                <a:solidFill>
                  <a:schemeClr val="tx1">
                    <a:lumMod val="50000"/>
                  </a:schemeClr>
                </a:solidFill>
              </a:rPr>
              <a:t>counterfeit products</a:t>
            </a:r>
            <a:endParaRPr lang="en-US" sz="1800" b="0" i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72200" y="2996952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1" dirty="0" smtClean="0">
                <a:solidFill>
                  <a:schemeClr val="tx1">
                    <a:lumMod val="50000"/>
                  </a:schemeClr>
                </a:solidFill>
              </a:rPr>
              <a:t>Other illicit trade </a:t>
            </a:r>
          </a:p>
          <a:p>
            <a:r>
              <a:rPr lang="en-GB" sz="1800" b="0" i="1" dirty="0" smtClean="0">
                <a:solidFill>
                  <a:schemeClr val="tx1">
                    <a:lumMod val="50000"/>
                  </a:schemeClr>
                </a:solidFill>
              </a:rPr>
              <a:t>(e.g. drugs)</a:t>
            </a:r>
          </a:p>
          <a:p>
            <a:endParaRPr lang="en-US" sz="1800" b="0" i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63888" y="342900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i="1" u="sng" dirty="0" smtClean="0">
                <a:solidFill>
                  <a:schemeClr val="tx1">
                    <a:lumMod val="50000"/>
                  </a:schemeClr>
                </a:solidFill>
              </a:rPr>
              <a:t>Trade in fakes</a:t>
            </a:r>
            <a:endParaRPr lang="en-US" sz="1800" i="1" u="sng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2843808" y="1484784"/>
            <a:ext cx="3168352" cy="50405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323528" y="1484784"/>
            <a:ext cx="2520280" cy="50405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Magnitude of the problem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67544" y="2115845"/>
            <a:ext cx="1785938" cy="93610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endParaRPr lang="en-US" sz="1800" dirty="0">
              <a:solidFill>
                <a:schemeClr val="tx1"/>
              </a:solidFill>
              <a:latin typeface="Helvetica 65 Medium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467544" y="2331870"/>
            <a:ext cx="1785938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GB" sz="1800" dirty="0">
                <a:solidFill>
                  <a:srgbClr val="002060"/>
                </a:solidFill>
                <a:latin typeface="Helvetica" pitchFamily="34" charset="0"/>
              </a:rPr>
              <a:t>Customs </a:t>
            </a:r>
            <a:r>
              <a:rPr lang="en-GB" sz="1800" dirty="0" smtClean="0">
                <a:solidFill>
                  <a:srgbClr val="002060"/>
                </a:solidFill>
                <a:latin typeface="Helvetica" pitchFamily="34" charset="0"/>
              </a:rPr>
              <a:t>data</a:t>
            </a:r>
          </a:p>
          <a:p>
            <a:r>
              <a:rPr lang="en-GB" sz="1400" i="1" dirty="0" smtClean="0">
                <a:solidFill>
                  <a:srgbClr val="002060"/>
                </a:solidFill>
                <a:latin typeface="Helvetica" pitchFamily="34" charset="0"/>
              </a:rPr>
              <a:t>(WCO, One-off)</a:t>
            </a:r>
            <a:endParaRPr lang="en-US" sz="1400" i="1" dirty="0">
              <a:solidFill>
                <a:srgbClr val="002060"/>
              </a:solidFill>
              <a:latin typeface="Helvetica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500438" y="2043268"/>
            <a:ext cx="1643062" cy="10001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/>
          <a:lstStyle/>
          <a:p>
            <a:endParaRPr lang="en-US" sz="1800" dirty="0">
              <a:solidFill>
                <a:schemeClr val="tx1"/>
              </a:solidFill>
              <a:latin typeface="Helvetica 65 Medium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3500438" y="2254405"/>
            <a:ext cx="157162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GB" sz="1800" dirty="0">
                <a:solidFill>
                  <a:srgbClr val="002060"/>
                </a:solidFill>
                <a:latin typeface="Helvetica" pitchFamily="34" charset="0"/>
              </a:rPr>
              <a:t>“T.R.I.C.”</a:t>
            </a:r>
          </a:p>
          <a:p>
            <a:r>
              <a:rPr lang="en-GB" sz="1800" dirty="0">
                <a:solidFill>
                  <a:srgbClr val="002060"/>
                </a:solidFill>
                <a:latin typeface="Helvetica" pitchFamily="34" charset="0"/>
              </a:rPr>
              <a:t>indices</a:t>
            </a:r>
            <a:endParaRPr lang="en-US" sz="1800" dirty="0">
              <a:solidFill>
                <a:srgbClr val="002060"/>
              </a:solidFill>
              <a:latin typeface="Helvetica" pitchFamily="34" charset="0"/>
            </a:endParaRPr>
          </a:p>
        </p:txBody>
      </p:sp>
      <p:cxnSp>
        <p:nvCxnSpPr>
          <p:cNvPr id="8231" name="Straight Arrow Connector 29"/>
          <p:cNvCxnSpPr>
            <a:cxnSpLocks noChangeShapeType="1"/>
            <a:stCxn id="16" idx="3"/>
            <a:endCxn id="15" idx="1"/>
          </p:cNvCxnSpPr>
          <p:nvPr/>
        </p:nvCxnSpPr>
        <p:spPr bwMode="auto">
          <a:xfrm flipV="1">
            <a:off x="2253482" y="2577462"/>
            <a:ext cx="1246956" cy="6436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sp>
        <p:nvSpPr>
          <p:cNvPr id="8225" name="Rectangle 36"/>
          <p:cNvSpPr>
            <a:spLocks noChangeArrowheads="1"/>
          </p:cNvSpPr>
          <p:nvPr/>
        </p:nvSpPr>
        <p:spPr bwMode="auto">
          <a:xfrm>
            <a:off x="3635896" y="3645024"/>
            <a:ext cx="1643062" cy="1000125"/>
          </a:xfrm>
          <a:prstGeom prst="rect">
            <a:avLst/>
          </a:prstGeom>
          <a:solidFill>
            <a:srgbClr val="92D050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 sz="1800" dirty="0">
              <a:latin typeface="Helvetica 65 Medium"/>
            </a:endParaRPr>
          </a:p>
        </p:txBody>
      </p:sp>
      <p:sp>
        <p:nvSpPr>
          <p:cNvPr id="38" name="TextBox 37"/>
          <p:cNvSpPr txBox="1"/>
          <p:nvPr/>
        </p:nvSpPr>
        <p:spPr bwMode="auto">
          <a:xfrm>
            <a:off x="3719314" y="3861048"/>
            <a:ext cx="1428750" cy="584775"/>
          </a:xfrm>
          <a:prstGeom prst="rect">
            <a:avLst/>
          </a:prstGeom>
          <a:solidFill>
            <a:srgbClr val="92D050"/>
          </a:solidFill>
        </p:spPr>
        <p:txBody>
          <a:bodyPr>
            <a:spAutoFit/>
          </a:bodyPr>
          <a:lstStyle/>
          <a:p>
            <a:r>
              <a:rPr lang="en-GB" sz="1800" dirty="0">
                <a:solidFill>
                  <a:srgbClr val="002060"/>
                </a:solidFill>
                <a:latin typeface="Helvetica" pitchFamily="34" charset="0"/>
              </a:rPr>
              <a:t>Trade </a:t>
            </a:r>
            <a:r>
              <a:rPr lang="en-GB" sz="1800" dirty="0" smtClean="0">
                <a:solidFill>
                  <a:srgbClr val="002060"/>
                </a:solidFill>
                <a:latin typeface="Helvetica" pitchFamily="34" charset="0"/>
              </a:rPr>
              <a:t>data</a:t>
            </a:r>
          </a:p>
          <a:p>
            <a:r>
              <a:rPr lang="en-GB" sz="1400" dirty="0" smtClean="0">
                <a:solidFill>
                  <a:srgbClr val="002060"/>
                </a:solidFill>
                <a:latin typeface="Helvetica" pitchFamily="34" charset="0"/>
              </a:rPr>
              <a:t>(</a:t>
            </a:r>
            <a:r>
              <a:rPr lang="en-GB" sz="1400" i="1" dirty="0" smtClean="0">
                <a:solidFill>
                  <a:srgbClr val="002060"/>
                </a:solidFill>
                <a:latin typeface="Helvetica" pitchFamily="34" charset="0"/>
              </a:rPr>
              <a:t>UN </a:t>
            </a:r>
            <a:r>
              <a:rPr lang="en-GB" sz="1400" i="1" dirty="0" err="1" smtClean="0">
                <a:solidFill>
                  <a:srgbClr val="002060"/>
                </a:solidFill>
                <a:latin typeface="Helvetica" pitchFamily="34" charset="0"/>
              </a:rPr>
              <a:t>comtrade</a:t>
            </a:r>
            <a:r>
              <a:rPr lang="en-GB" sz="1400" dirty="0" smtClean="0">
                <a:solidFill>
                  <a:srgbClr val="002060"/>
                </a:solidFill>
                <a:latin typeface="Helvetica" pitchFamily="34" charset="0"/>
              </a:rPr>
              <a:t>)</a:t>
            </a:r>
            <a:endParaRPr lang="en-US" sz="1400" dirty="0">
              <a:solidFill>
                <a:srgbClr val="002060"/>
              </a:solidFill>
              <a:latin typeface="Helvetica" pitchFamily="34" charset="0"/>
            </a:endParaRPr>
          </a:p>
        </p:txBody>
      </p:sp>
      <p:sp>
        <p:nvSpPr>
          <p:cNvPr id="8223" name="Rectangle 38"/>
          <p:cNvSpPr>
            <a:spLocks noChangeArrowheads="1"/>
          </p:cNvSpPr>
          <p:nvPr/>
        </p:nvSpPr>
        <p:spPr bwMode="auto">
          <a:xfrm>
            <a:off x="6858000" y="2000250"/>
            <a:ext cx="1571625" cy="1000125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 sz="1800">
              <a:latin typeface="Helvetica 65 Medium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7000875" y="2143125"/>
            <a:ext cx="128587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GB" sz="1800" dirty="0">
                <a:solidFill>
                  <a:srgbClr val="002060"/>
                </a:solidFill>
                <a:latin typeface="Helvetica" pitchFamily="34" charset="0"/>
              </a:rPr>
              <a:t>Absolute</a:t>
            </a:r>
          </a:p>
          <a:p>
            <a:r>
              <a:rPr lang="en-GB" sz="1800" dirty="0">
                <a:solidFill>
                  <a:srgbClr val="002060"/>
                </a:solidFill>
                <a:latin typeface="Helvetica" pitchFamily="34" charset="0"/>
              </a:rPr>
              <a:t>figure</a:t>
            </a:r>
            <a:endParaRPr lang="en-US" sz="1800" dirty="0">
              <a:solidFill>
                <a:srgbClr val="002060"/>
              </a:solidFill>
              <a:latin typeface="Helvetica" pitchFamily="34" charset="0"/>
            </a:endParaRPr>
          </a:p>
        </p:txBody>
      </p:sp>
      <p:sp>
        <p:nvSpPr>
          <p:cNvPr id="8221" name="Rectangle 44"/>
          <p:cNvSpPr>
            <a:spLocks noChangeArrowheads="1"/>
          </p:cNvSpPr>
          <p:nvPr/>
        </p:nvSpPr>
        <p:spPr bwMode="auto">
          <a:xfrm>
            <a:off x="6858000" y="3643313"/>
            <a:ext cx="1571592" cy="1000125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 sz="1800">
              <a:latin typeface="Helvetica 65 Medium"/>
            </a:endParaRPr>
          </a:p>
        </p:txBody>
      </p:sp>
      <p:sp>
        <p:nvSpPr>
          <p:cNvPr id="46" name="TextBox 45"/>
          <p:cNvSpPr txBox="1"/>
          <p:nvPr/>
        </p:nvSpPr>
        <p:spPr bwMode="auto">
          <a:xfrm>
            <a:off x="6858000" y="4000500"/>
            <a:ext cx="15716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GB" sz="1800" dirty="0">
                <a:solidFill>
                  <a:srgbClr val="002060"/>
                </a:solidFill>
                <a:latin typeface="Helvetica" pitchFamily="34" charset="0"/>
              </a:rPr>
              <a:t>Time indices</a:t>
            </a:r>
            <a:endParaRPr lang="en-GB" sz="1600" b="0" dirty="0">
              <a:solidFill>
                <a:srgbClr val="002060"/>
              </a:solidFill>
              <a:latin typeface="Helvetica" pitchFamily="34" charset="0"/>
            </a:endParaRPr>
          </a:p>
        </p:txBody>
      </p:sp>
      <p:cxnSp>
        <p:nvCxnSpPr>
          <p:cNvPr id="8216" name="Straight Arrow Connector 49"/>
          <p:cNvCxnSpPr>
            <a:cxnSpLocks noChangeShapeType="1"/>
          </p:cNvCxnSpPr>
          <p:nvPr/>
        </p:nvCxnSpPr>
        <p:spPr bwMode="auto">
          <a:xfrm rot="5400000" flipH="1" flipV="1">
            <a:off x="6286500" y="2857502"/>
            <a:ext cx="714377" cy="428623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8217" name="Straight Arrow Connector 51"/>
          <p:cNvCxnSpPr>
            <a:cxnSpLocks noChangeShapeType="1"/>
          </p:cNvCxnSpPr>
          <p:nvPr/>
        </p:nvCxnSpPr>
        <p:spPr bwMode="auto">
          <a:xfrm rot="16200000" flipH="1">
            <a:off x="6357939" y="3500438"/>
            <a:ext cx="571499" cy="428623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8218" name="Straight Connector 28"/>
          <p:cNvCxnSpPr>
            <a:cxnSpLocks noChangeShapeType="1"/>
            <a:stCxn id="8225" idx="3"/>
          </p:cNvCxnSpPr>
          <p:nvPr/>
        </p:nvCxnSpPr>
        <p:spPr bwMode="auto">
          <a:xfrm flipV="1">
            <a:off x="5278958" y="3429000"/>
            <a:ext cx="373162" cy="716087"/>
          </a:xfrm>
          <a:prstGeom prst="line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8219" name="Straight Connector 32"/>
          <p:cNvCxnSpPr>
            <a:cxnSpLocks noChangeShapeType="1"/>
            <a:stCxn id="14" idx="3"/>
          </p:cNvCxnSpPr>
          <p:nvPr/>
        </p:nvCxnSpPr>
        <p:spPr bwMode="auto">
          <a:xfrm>
            <a:off x="5143500" y="2543331"/>
            <a:ext cx="508620" cy="885669"/>
          </a:xfrm>
          <a:prstGeom prst="line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8220" name="Straight Connector 42"/>
          <p:cNvCxnSpPr>
            <a:cxnSpLocks noChangeShapeType="1"/>
          </p:cNvCxnSpPr>
          <p:nvPr/>
        </p:nvCxnSpPr>
        <p:spPr bwMode="auto">
          <a:xfrm>
            <a:off x="5643563" y="3429001"/>
            <a:ext cx="785814" cy="1588"/>
          </a:xfrm>
          <a:prstGeom prst="line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60" name="TextBox 59"/>
          <p:cNvSpPr txBox="1"/>
          <p:nvPr/>
        </p:nvSpPr>
        <p:spPr>
          <a:xfrm>
            <a:off x="971600" y="5589240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chemeClr val="tx1">
                    <a:lumMod val="75000"/>
                  </a:schemeClr>
                </a:solidFill>
              </a:rPr>
              <a:t>Step 1</a:t>
            </a:r>
            <a:endParaRPr lang="en-US" i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779912" y="5589240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chemeClr val="tx1">
                    <a:lumMod val="75000"/>
                  </a:schemeClr>
                </a:solidFill>
              </a:rPr>
              <a:t>Step 2</a:t>
            </a:r>
            <a:endParaRPr lang="en-US" i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020272" y="5589240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chemeClr val="tx1">
                    <a:lumMod val="75000"/>
                  </a:schemeClr>
                </a:solidFill>
              </a:rPr>
              <a:t>Step 3</a:t>
            </a:r>
            <a:endParaRPr lang="en-US" i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/>
              <a:t>Magnitude of the problem </a:t>
            </a:r>
            <a:r>
              <a:rPr lang="en-US" sz="2800" dirty="0" smtClean="0"/>
              <a:t>(</a:t>
            </a:r>
            <a:r>
              <a:rPr lang="en-US" sz="2800" b="1" i="1" dirty="0" smtClean="0">
                <a:solidFill>
                  <a:srgbClr val="00B050"/>
                </a:solidFill>
              </a:rPr>
              <a:t>index</a:t>
            </a:r>
            <a:r>
              <a:rPr lang="en-US" sz="2800" dirty="0" smtClean="0"/>
              <a:t>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42938" y="1500188"/>
            <a:ext cx="4071937" cy="2571750"/>
          </a:xfrm>
        </p:spPr>
        <p:txBody>
          <a:bodyPr/>
          <a:lstStyle/>
          <a:p>
            <a:pPr eaLnBrk="1" hangingPunct="1">
              <a:buFontTx/>
              <a:buNone/>
              <a:tabLst>
                <a:tab pos="539750" algn="l"/>
                <a:tab pos="755650" algn="l"/>
                <a:tab pos="971550" algn="l"/>
              </a:tabLst>
            </a:pPr>
            <a:r>
              <a:rPr lang="en-GB" altLang="zh-CN" sz="2000" b="1" dirty="0" smtClean="0">
                <a:ea typeface="SimSun" pitchFamily="2" charset="-122"/>
                <a:cs typeface="Times New Roman" pitchFamily="18" charset="0"/>
              </a:rPr>
              <a:t>	</a:t>
            </a:r>
            <a:r>
              <a:rPr lang="en-GB" altLang="zh-CN" sz="2000" b="1" dirty="0" smtClean="0">
                <a:latin typeface="Helvetica" pitchFamily="34" charset="0"/>
                <a:ea typeface="SimSun" pitchFamily="2" charset="-122"/>
                <a:cs typeface="Times New Roman" pitchFamily="18" charset="0"/>
              </a:rPr>
              <a:t>G</a:t>
            </a:r>
            <a:r>
              <a:rPr lang="en-GB" altLang="zh-CN" sz="2000" b="1" dirty="0" smtClean="0">
                <a:solidFill>
                  <a:srgbClr val="0070C0"/>
                </a:solidFill>
                <a:latin typeface="Helvetica" pitchFamily="34" charset="0"/>
                <a:ea typeface="SimSun" pitchFamily="2" charset="-122"/>
                <a:cs typeface="Times New Roman" pitchFamily="18" charset="0"/>
              </a:rPr>
              <a:t>TRIC-e (economies)</a:t>
            </a:r>
          </a:p>
          <a:p>
            <a:pPr eaLnBrk="1" hangingPunct="1">
              <a:buFontTx/>
              <a:buNone/>
              <a:tabLst>
                <a:tab pos="539750" algn="l"/>
                <a:tab pos="755650" algn="l"/>
                <a:tab pos="971550" algn="l"/>
              </a:tabLst>
            </a:pPr>
            <a:endParaRPr lang="en-GB" altLang="zh-CN" sz="2000" b="1" dirty="0" smtClean="0">
              <a:solidFill>
                <a:srgbClr val="0070C0"/>
              </a:solidFill>
              <a:latin typeface="Helvetica" pitchFamily="34" charset="0"/>
              <a:ea typeface="SimSun" pitchFamily="2" charset="-122"/>
              <a:cs typeface="Times New Roman" pitchFamily="18" charset="0"/>
            </a:endParaRPr>
          </a:p>
          <a:p>
            <a:pPr eaLnBrk="1" hangingPunct="1">
              <a:tabLst>
                <a:tab pos="539750" algn="l"/>
                <a:tab pos="755650" algn="l"/>
                <a:tab pos="971550" algn="l"/>
              </a:tabLst>
            </a:pPr>
            <a:r>
              <a:rPr lang="en-GB" altLang="zh-CN" sz="2000" b="1" dirty="0" smtClean="0">
                <a:latin typeface="Helvetica" pitchFamily="34" charset="0"/>
                <a:ea typeface="SimSun" pitchFamily="2" charset="-122"/>
                <a:cs typeface="Times New Roman" pitchFamily="18" charset="0"/>
              </a:rPr>
              <a:t>Exporting economies</a:t>
            </a:r>
          </a:p>
          <a:p>
            <a:pPr eaLnBrk="1" hangingPunct="1">
              <a:tabLst>
                <a:tab pos="539750" algn="l"/>
                <a:tab pos="755650" algn="l"/>
                <a:tab pos="971550" algn="l"/>
              </a:tabLst>
            </a:pPr>
            <a:r>
              <a:rPr lang="en-GB" altLang="zh-CN" sz="2000" b="1" dirty="0" smtClean="0">
                <a:latin typeface="Helvetica" pitchFamily="34" charset="0"/>
                <a:ea typeface="SimSun" pitchFamily="2" charset="-122"/>
                <a:cs typeface="Times New Roman" pitchFamily="18" charset="0"/>
              </a:rPr>
              <a:t>Relative index:</a:t>
            </a:r>
          </a:p>
          <a:p>
            <a:pPr lvl="1" eaLnBrk="1" hangingPunct="1">
              <a:buFont typeface="Arial" pitchFamily="34" charset="0"/>
              <a:buChar char="•"/>
              <a:tabLst>
                <a:tab pos="539750" algn="l"/>
                <a:tab pos="755650" algn="l"/>
                <a:tab pos="971550" algn="l"/>
              </a:tabLst>
            </a:pPr>
            <a:r>
              <a:rPr lang="en-GB" altLang="zh-CN" sz="1600" b="1" dirty="0" smtClean="0">
                <a:latin typeface="Helvetica" pitchFamily="34" charset="0"/>
                <a:ea typeface="SimSun" pitchFamily="2" charset="-122"/>
                <a:cs typeface="Times New Roman" pitchFamily="18" charset="0"/>
              </a:rPr>
              <a:t>10 – highest likelihood </a:t>
            </a:r>
          </a:p>
          <a:p>
            <a:pPr lvl="1" eaLnBrk="1" hangingPunct="1">
              <a:buFont typeface="Arial" pitchFamily="34" charset="0"/>
              <a:buChar char="•"/>
              <a:tabLst>
                <a:tab pos="539750" algn="l"/>
                <a:tab pos="755650" algn="l"/>
                <a:tab pos="971550" algn="l"/>
              </a:tabLst>
            </a:pPr>
            <a:r>
              <a:rPr lang="en-GB" altLang="zh-CN" sz="1600" b="1" dirty="0" smtClean="0">
                <a:latin typeface="Helvetica" pitchFamily="34" charset="0"/>
                <a:ea typeface="SimSun" pitchFamily="2" charset="-122"/>
                <a:cs typeface="Times New Roman" pitchFamily="18" charset="0"/>
              </a:rPr>
              <a:t>0 – smallest likelihood </a:t>
            </a:r>
            <a:endParaRPr lang="en-US" altLang="zh-CN" sz="1600" b="1" dirty="0" smtClean="0">
              <a:latin typeface="Helvetica" pitchFamily="34" charset="0"/>
              <a:ea typeface="SimSun" pitchFamily="2" charset="-122"/>
              <a:cs typeface="Times New Roman" pitchFamily="18" charset="0"/>
            </a:endParaRPr>
          </a:p>
          <a:p>
            <a:pPr eaLnBrk="1" hangingPunct="1">
              <a:buFontTx/>
              <a:buNone/>
              <a:tabLst>
                <a:tab pos="539750" algn="l"/>
                <a:tab pos="755650" algn="l"/>
                <a:tab pos="971550" algn="l"/>
              </a:tabLst>
            </a:pPr>
            <a:endParaRPr lang="en-US" altLang="zh-CN" sz="2000" b="1" dirty="0" smtClean="0">
              <a:solidFill>
                <a:srgbClr val="0070C0"/>
              </a:solidFill>
              <a:latin typeface="Helvetica" pitchFamily="34" charset="0"/>
              <a:ea typeface="SimSun" pitchFamily="2" charset="-122"/>
              <a:cs typeface="Times New Roman" pitchFamily="18" charset="0"/>
            </a:endParaRPr>
          </a:p>
          <a:p>
            <a:pPr eaLnBrk="1" hangingPunct="1">
              <a:tabLst>
                <a:tab pos="539750" algn="l"/>
                <a:tab pos="755650" algn="l"/>
                <a:tab pos="971550" algn="l"/>
              </a:tabLst>
            </a:pPr>
            <a:endParaRPr lang="en-US" dirty="0" smtClean="0">
              <a:ea typeface="SimSun" pitchFamily="2" charset="-122"/>
              <a:cs typeface="Times New Roman" pitchFamily="18" charset="0"/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477963"/>
            <a:ext cx="2386013" cy="538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5750" y="4500563"/>
            <a:ext cx="5507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 b="0">
                <a:solidFill>
                  <a:srgbClr val="00B050"/>
                </a:solidFill>
              </a:rPr>
              <a:t>12.6% likelihood compared to the “top exporter”</a:t>
            </a:r>
            <a:endParaRPr lang="en-US" sz="1800" b="0">
              <a:solidFill>
                <a:srgbClr val="00B050"/>
              </a:solidFill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572125" y="3071813"/>
            <a:ext cx="2714625" cy="357187"/>
          </a:xfrm>
          <a:prstGeom prst="ellipse">
            <a:avLst/>
          </a:prstGeom>
          <a:noFill/>
          <a:ln w="25400" algn="ctr">
            <a:solidFill>
              <a:srgbClr val="00B05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 sz="2000" b="0">
              <a:latin typeface="Helvetica 65 Medium"/>
            </a:endParaRPr>
          </a:p>
        </p:txBody>
      </p:sp>
      <p:cxnSp>
        <p:nvCxnSpPr>
          <p:cNvPr id="9" name="Straight Arrow Connector 8"/>
          <p:cNvCxnSpPr>
            <a:cxnSpLocks noChangeShapeType="1"/>
            <a:stCxn id="8" idx="2"/>
          </p:cNvCxnSpPr>
          <p:nvPr/>
        </p:nvCxnSpPr>
        <p:spPr bwMode="auto">
          <a:xfrm flipH="1">
            <a:off x="3286125" y="3249613"/>
            <a:ext cx="2286000" cy="1250950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miter lim="800000"/>
            <a:headEnd/>
            <a:tailEnd type="arrow" w="med" len="med"/>
          </a:ln>
        </p:spPr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013176"/>
            <a:ext cx="1247775" cy="1733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DE_White_FR">
  <a:themeElements>
    <a:clrScheme name="OCDE_White_F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CDE_White_FR">
      <a:majorFont>
        <a:latin typeface="Helvetica"/>
        <a:ea typeface=""/>
        <a:cs typeface="Arial"/>
      </a:majorFont>
      <a:minorFont>
        <a:latin typeface="Georgi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 65 Medium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 65 Medium" pitchFamily="34" charset="0"/>
          </a:defRPr>
        </a:defPPr>
      </a:lstStyle>
    </a:lnDef>
  </a:objectDefaults>
  <a:extraClrSchemeLst>
    <a:extraClrScheme>
      <a:clrScheme name="OCDE_White_F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DE_White_F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DE_White_F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DE_White_F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DE_White_F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DE_White_F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DE_White_F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DE_White_F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DE_White_F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DE_White_F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DE_White_F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DE_White_F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ECD_White_EN">
  <a:themeElements>
    <a:clrScheme name="OECD_White_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ECD_White_EN">
      <a:majorFont>
        <a:latin typeface="Helvetica"/>
        <a:ea typeface=""/>
        <a:cs typeface="Arial"/>
      </a:majorFont>
      <a:minorFont>
        <a:latin typeface="Georgi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 65 Medium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 65 Medium" pitchFamily="34" charset="0"/>
          </a:defRPr>
        </a:defPPr>
      </a:lstStyle>
    </a:lnDef>
  </a:objectDefaults>
  <a:extraClrSchemeLst>
    <a:extraClrScheme>
      <a:clrScheme name="OECD_White_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_White_E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_White_E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_White_E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_White_E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_White_E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CD_White_E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CD_White_E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CD_White_E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CD_White_E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CD_White_E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CD_White_E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TU-e">
  <a:themeElements>
    <a:clrScheme name="ITU-e 3">
      <a:dk1>
        <a:srgbClr val="000000"/>
      </a:dk1>
      <a:lt1>
        <a:srgbClr val="FFFFFF"/>
      </a:lt1>
      <a:dk2>
        <a:srgbClr val="000000"/>
      </a:dk2>
      <a:lt2>
        <a:srgbClr val="000099"/>
      </a:lt2>
      <a:accent1>
        <a:srgbClr val="FFCC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E2AA"/>
      </a:accent5>
      <a:accent6>
        <a:srgbClr val="2D2DB9"/>
      </a:accent6>
      <a:hlink>
        <a:srgbClr val="3399FF"/>
      </a:hlink>
      <a:folHlink>
        <a:srgbClr val="5F5F5F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000000"/>
        </a:dk1>
        <a:lt1>
          <a:srgbClr val="FFFFFF"/>
        </a:lt1>
        <a:dk2>
          <a:srgbClr val="000000"/>
        </a:dk2>
        <a:lt2>
          <a:srgbClr val="0000FF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99FF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000000"/>
        </a:dk1>
        <a:lt1>
          <a:srgbClr val="FFFFFF"/>
        </a:lt1>
        <a:dk2>
          <a:srgbClr val="000000"/>
        </a:dk2>
        <a:lt2>
          <a:srgbClr val="000099"/>
        </a:lt2>
        <a:accent1>
          <a:srgbClr val="FF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2DB9"/>
        </a:accent6>
        <a:hlink>
          <a:srgbClr val="3399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286ABDF3593D4CB836F9CFF036110F" ma:contentTypeVersion="3" ma:contentTypeDescription="Create a new document." ma:contentTypeScope="" ma:versionID="1a398b079782bc3e1a5e8ef71399e72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9dd530e3df1f86ebe7020055b57088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5B1394B-9CC4-4A59-9B05-109CEBE0CC86}"/>
</file>

<file path=customXml/itemProps2.xml><?xml version="1.0" encoding="utf-8"?>
<ds:datastoreItem xmlns:ds="http://schemas.openxmlformats.org/officeDocument/2006/customXml" ds:itemID="{62FBDC5C-D7D2-4A56-AFAE-5CE8ECA61B52}"/>
</file>

<file path=customXml/itemProps3.xml><?xml version="1.0" encoding="utf-8"?>
<ds:datastoreItem xmlns:ds="http://schemas.openxmlformats.org/officeDocument/2006/customXml" ds:itemID="{D379F230-FC5A-40E3-9AE3-E288A6D069A6}"/>
</file>

<file path=customXml/itemProps4.xml><?xml version="1.0" encoding="utf-8"?>
<ds:datastoreItem xmlns:ds="http://schemas.openxmlformats.org/officeDocument/2006/customXml" ds:itemID="{B75EBC62-A959-4AC8-B1A7-1C55E501A2F2}"/>
</file>

<file path=docProps/app.xml><?xml version="1.0" encoding="utf-8"?>
<Properties xmlns="http://schemas.openxmlformats.org/officeDocument/2006/extended-properties" xmlns:vt="http://schemas.openxmlformats.org/officeDocument/2006/docPropsVTypes">
  <Template>OCDE_White_FR</Template>
  <TotalTime>17337</TotalTime>
  <Words>412</Words>
  <Application>Microsoft Office PowerPoint</Application>
  <PresentationFormat>On-screen Show (4:3)</PresentationFormat>
  <Paragraphs>131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OCDE_White_FR</vt:lpstr>
      <vt:lpstr>OECD_White_EN</vt:lpstr>
      <vt:lpstr>ITU-e</vt:lpstr>
      <vt:lpstr>OECD Research on  Counterfeiting and Piracy;   Economic and Policy Issues</vt:lpstr>
      <vt:lpstr>PowerPoint Presentation</vt:lpstr>
      <vt:lpstr>OECD studies on counterfeiting an piracy</vt:lpstr>
      <vt:lpstr>OECD studies on counterfeiting an piracy</vt:lpstr>
      <vt:lpstr>Measurement</vt:lpstr>
      <vt:lpstr>Measurement</vt:lpstr>
      <vt:lpstr>PowerPoint Presentation</vt:lpstr>
      <vt:lpstr>Magnitude of the problem</vt:lpstr>
      <vt:lpstr>Magnitude of the problem (index)</vt:lpstr>
      <vt:lpstr>Magnitude of the problem (index)</vt:lpstr>
      <vt:lpstr>Magnitude of the problem  (absolute number)</vt:lpstr>
      <vt:lpstr>Magnitude of the problem (time index)</vt:lpstr>
      <vt:lpstr>The upcoming project (2015-2016)</vt:lpstr>
      <vt:lpstr>For the attention of policymakers</vt:lpstr>
      <vt:lpstr>For the attention of policymakers</vt:lpstr>
      <vt:lpstr>PowerPoint Presentation</vt:lpstr>
      <vt:lpstr>PowerPoint Presentation</vt:lpstr>
      <vt:lpstr>PowerPoint Presentation</vt:lpstr>
    </vt:vector>
  </TitlesOfParts>
  <Company>OCDE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OECD Counterfeiting &amp; Piracy  Project</dc:title>
  <dc:creator>Malkin</dc:creator>
  <cp:lastModifiedBy>STRYSZOWSKI Piotr</cp:lastModifiedBy>
  <cp:revision>802</cp:revision>
  <cp:lastPrinted>2001-02-15T09:58:22Z</cp:lastPrinted>
  <dcterms:created xsi:type="dcterms:W3CDTF">2000-09-21T08:47:38Z</dcterms:created>
  <dcterms:modified xsi:type="dcterms:W3CDTF">2014-11-13T10:35:53Z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0x0101005B286ABDF3593D4CB836F9CFF036110F</vt:lpwstr>
  </property>
</Properties>
</file>