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1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69" r:id="rId12"/>
    <p:sldId id="316" r:id="rId13"/>
    <p:sldId id="318" r:id="rId14"/>
    <p:sldId id="319" r:id="rId15"/>
    <p:sldId id="320" r:id="rId16"/>
    <p:sldId id="322" r:id="rId17"/>
    <p:sldId id="323" r:id="rId18"/>
    <p:sldId id="388" r:id="rId19"/>
    <p:sldId id="389" r:id="rId20"/>
    <p:sldId id="390" r:id="rId21"/>
    <p:sldId id="391" r:id="rId22"/>
    <p:sldId id="392" r:id="rId23"/>
    <p:sldId id="393" r:id="rId24"/>
    <p:sldId id="346" r:id="rId25"/>
    <p:sldId id="349" r:id="rId26"/>
    <p:sldId id="348" r:id="rId27"/>
    <p:sldId id="347" r:id="rId28"/>
    <p:sldId id="350" r:id="rId29"/>
    <p:sldId id="357" r:id="rId30"/>
    <p:sldId id="358" r:id="rId31"/>
    <p:sldId id="351" r:id="rId32"/>
    <p:sldId id="352" r:id="rId33"/>
    <p:sldId id="361" r:id="rId34"/>
    <p:sldId id="362" r:id="rId35"/>
    <p:sldId id="363" r:id="rId36"/>
    <p:sldId id="364" r:id="rId37"/>
    <p:sldId id="394" r:id="rId38"/>
    <p:sldId id="366" r:id="rId39"/>
    <p:sldId id="367" r:id="rId40"/>
    <p:sldId id="368" r:id="rId41"/>
    <p:sldId id="387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</p:sldIdLst>
  <p:sldSz cx="9144000" cy="6858000" type="screen4x3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746" autoAdjust="0"/>
    <p:restoredTop sz="96429" autoAdjust="0"/>
  </p:normalViewPr>
  <p:slideViewPr>
    <p:cSldViewPr snapToGrid="0" snapToObjects="1" showGuides="1">
      <p:cViewPr varScale="1">
        <p:scale>
          <a:sx n="51" d="100"/>
          <a:sy n="51" d="100"/>
        </p:scale>
        <p:origin x="9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20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1AAD9-6AE9-48B2-8111-FAB090329D7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005AB6A-F028-4DA5-8194-9253A236DD45}">
      <dgm:prSet phldrT="[텍스트]" custT="1"/>
      <dgm:spPr>
        <a:solidFill>
          <a:srgbClr val="CCFFFF"/>
        </a:solidFill>
      </dgm:spPr>
      <dgm:t>
        <a:bodyPr/>
        <a:lstStyle/>
        <a:p>
          <a:pPr latinLnBrk="1"/>
          <a:r>
            <a:rPr lang="en-US" altLang="ko-KR" sz="1600" b="1" dirty="0" smtClean="0">
              <a:solidFill>
                <a:srgbClr val="FF0000"/>
              </a:solidFill>
            </a:rPr>
            <a:t>Vitalization </a:t>
          </a:r>
          <a:endParaRPr lang="en-US" altLang="ko-KR" sz="1200" b="1" dirty="0" smtClean="0">
            <a:solidFill>
              <a:srgbClr val="FF0000"/>
            </a:solidFill>
          </a:endParaRPr>
        </a:p>
        <a:p>
          <a:pPr latinLnBrk="1"/>
          <a:r>
            <a:rPr lang="en-US" altLang="ko-KR" sz="1200" dirty="0" smtClean="0">
              <a:solidFill>
                <a:schemeClr val="tx1"/>
              </a:solidFill>
            </a:rPr>
            <a:t>of accumulated knowledge, action,  and experience</a:t>
          </a:r>
          <a:endParaRPr lang="ko-KR" altLang="en-US" sz="1400" dirty="0">
            <a:solidFill>
              <a:schemeClr val="tx1"/>
            </a:solidFill>
          </a:endParaRPr>
        </a:p>
      </dgm:t>
    </dgm:pt>
    <dgm:pt modelId="{F8E363D4-80CB-410E-ABF6-58D719FC0A96}" type="parTrans" cxnId="{57EACE8C-ED9C-4F5A-AE8B-72C3315E291E}">
      <dgm:prSet/>
      <dgm:spPr/>
      <dgm:t>
        <a:bodyPr/>
        <a:lstStyle/>
        <a:p>
          <a:pPr latinLnBrk="1"/>
          <a:endParaRPr lang="ko-KR" altLang="en-US"/>
        </a:p>
      </dgm:t>
    </dgm:pt>
    <dgm:pt modelId="{EAEDD078-8813-4ED1-840C-216CD278230C}" type="sibTrans" cxnId="{57EACE8C-ED9C-4F5A-AE8B-72C3315E291E}">
      <dgm:prSet/>
      <dgm:spPr/>
      <dgm:t>
        <a:bodyPr/>
        <a:lstStyle/>
        <a:p>
          <a:pPr latinLnBrk="1"/>
          <a:endParaRPr lang="ko-KR" altLang="en-US"/>
        </a:p>
      </dgm:t>
    </dgm:pt>
    <dgm:pt modelId="{9ED17E22-B25E-4162-99C3-2E1459E10687}">
      <dgm:prSet phldrT="[텍스트]" custT="1"/>
      <dgm:spPr>
        <a:solidFill>
          <a:srgbClr val="FFCCFF"/>
        </a:soli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FF0000"/>
              </a:solidFill>
            </a:rPr>
            <a:t>Visualization     </a:t>
          </a:r>
          <a:r>
            <a:rPr lang="en-US" altLang="ko-KR" sz="1400" dirty="0" smtClean="0">
              <a:solidFill>
                <a:schemeClr val="tx1"/>
              </a:solidFill>
            </a:rPr>
            <a:t>of word, image, icon, and gesture</a:t>
          </a:r>
          <a:endParaRPr lang="ko-KR" altLang="en-US" sz="1400" dirty="0">
            <a:solidFill>
              <a:schemeClr val="tx1"/>
            </a:solidFill>
          </a:endParaRPr>
        </a:p>
      </dgm:t>
    </dgm:pt>
    <dgm:pt modelId="{9A0DEF2F-2E24-4570-A722-81EB75661A16}" type="parTrans" cxnId="{80CB75EC-F936-4147-8BD5-4B54FD05FB15}">
      <dgm:prSet/>
      <dgm:spPr/>
      <dgm:t>
        <a:bodyPr/>
        <a:lstStyle/>
        <a:p>
          <a:pPr latinLnBrk="1"/>
          <a:endParaRPr lang="ko-KR" altLang="en-US"/>
        </a:p>
      </dgm:t>
    </dgm:pt>
    <dgm:pt modelId="{D6EBC1C2-2AAD-4942-8B05-E64DD02A6E08}" type="sibTrans" cxnId="{80CB75EC-F936-4147-8BD5-4B54FD05FB15}">
      <dgm:prSet/>
      <dgm:spPr/>
      <dgm:t>
        <a:bodyPr/>
        <a:lstStyle/>
        <a:p>
          <a:pPr latinLnBrk="1"/>
          <a:endParaRPr lang="ko-KR" altLang="en-US"/>
        </a:p>
      </dgm:t>
    </dgm:pt>
    <dgm:pt modelId="{BD611024-4283-4CA0-9247-D1E618E15954}">
      <dgm:prSet phldrT="[텍스트]" custT="1"/>
      <dgm:spPr>
        <a:solidFill>
          <a:srgbClr val="FFFF66"/>
        </a:solidFill>
        <a:ln>
          <a:solidFill>
            <a:srgbClr val="FFFF66"/>
          </a:solidFill>
        </a:ln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FF0000"/>
              </a:solidFill>
            </a:rPr>
            <a:t>Mapping</a:t>
          </a:r>
          <a:r>
            <a:rPr lang="en-US" altLang="ko-KR" sz="1800" b="1" dirty="0" smtClean="0">
              <a:solidFill>
                <a:schemeClr val="tx1"/>
              </a:solidFill>
            </a:rPr>
            <a:t> </a:t>
          </a:r>
          <a:r>
            <a:rPr lang="en-US" altLang="ko-KR" sz="1200" b="0" dirty="0" smtClean="0">
              <a:solidFill>
                <a:schemeClr val="tx1"/>
              </a:solidFill>
            </a:rPr>
            <a:t>between Physical world and Cyber world</a:t>
          </a:r>
          <a:endParaRPr lang="ko-KR" altLang="en-US" sz="1200" b="0" dirty="0">
            <a:solidFill>
              <a:schemeClr val="tx1"/>
            </a:solidFill>
          </a:endParaRPr>
        </a:p>
      </dgm:t>
    </dgm:pt>
    <dgm:pt modelId="{7F2760A4-7B21-411B-97B1-E566093DBD59}" type="parTrans" cxnId="{292C7494-99A9-4100-A143-B25A64642BBE}">
      <dgm:prSet/>
      <dgm:spPr/>
      <dgm:t>
        <a:bodyPr/>
        <a:lstStyle/>
        <a:p>
          <a:pPr latinLnBrk="1"/>
          <a:endParaRPr lang="ko-KR" altLang="en-US"/>
        </a:p>
      </dgm:t>
    </dgm:pt>
    <dgm:pt modelId="{94F58EDA-B442-4E2D-965B-904ACCACEABB}" type="sibTrans" cxnId="{292C7494-99A9-4100-A143-B25A64642BBE}">
      <dgm:prSet/>
      <dgm:spPr/>
      <dgm:t>
        <a:bodyPr/>
        <a:lstStyle/>
        <a:p>
          <a:pPr latinLnBrk="1"/>
          <a:endParaRPr lang="ko-KR" altLang="en-US"/>
        </a:p>
      </dgm:t>
    </dgm:pt>
    <dgm:pt modelId="{66A51CE4-9005-4D35-8569-9E50D0F9F356}" type="pres">
      <dgm:prSet presAssocID="{3F31AAD9-6AE9-48B2-8111-FAB090329D7D}" presName="compositeShape" presStyleCnt="0">
        <dgm:presLayoutVars>
          <dgm:chMax val="7"/>
          <dgm:dir/>
          <dgm:resizeHandles val="exact"/>
        </dgm:presLayoutVars>
      </dgm:prSet>
      <dgm:spPr/>
    </dgm:pt>
    <dgm:pt modelId="{83B9D3B5-80F7-414B-AEC3-7E2E5F2365CA}" type="pres">
      <dgm:prSet presAssocID="{3F31AAD9-6AE9-48B2-8111-FAB090329D7D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8793174-3A43-464A-B989-C37983806B7D}" type="pres">
      <dgm:prSet presAssocID="{3F31AAD9-6AE9-48B2-8111-FAB090329D7D}" presName="dummy1a" presStyleCnt="0"/>
      <dgm:spPr/>
    </dgm:pt>
    <dgm:pt modelId="{821E986E-7A93-43BB-96F6-54C82C2C63ED}" type="pres">
      <dgm:prSet presAssocID="{3F31AAD9-6AE9-48B2-8111-FAB090329D7D}" presName="dummy1b" presStyleCnt="0"/>
      <dgm:spPr/>
    </dgm:pt>
    <dgm:pt modelId="{4663ED80-3F1E-42DC-9EA2-7AC967AA6F0D}" type="pres">
      <dgm:prSet presAssocID="{3F31AAD9-6AE9-48B2-8111-FAB090329D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5EF3AA-21AA-49A3-85E1-95008E8ED09D}" type="pres">
      <dgm:prSet presAssocID="{3F31AAD9-6AE9-48B2-8111-FAB090329D7D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0667280-BA6C-4EB0-A931-2B56A8ED969E}" type="pres">
      <dgm:prSet presAssocID="{3F31AAD9-6AE9-48B2-8111-FAB090329D7D}" presName="dummy2a" presStyleCnt="0"/>
      <dgm:spPr/>
    </dgm:pt>
    <dgm:pt modelId="{98F283C6-4829-48F2-A944-CFABFE9FB464}" type="pres">
      <dgm:prSet presAssocID="{3F31AAD9-6AE9-48B2-8111-FAB090329D7D}" presName="dummy2b" presStyleCnt="0"/>
      <dgm:spPr/>
    </dgm:pt>
    <dgm:pt modelId="{07295392-4297-49DE-8068-C0DE5FA041EC}" type="pres">
      <dgm:prSet presAssocID="{3F31AAD9-6AE9-48B2-8111-FAB090329D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0EDDE2-FFAC-4C8D-886D-8629EE001633}" type="pres">
      <dgm:prSet presAssocID="{3F31AAD9-6AE9-48B2-8111-FAB090329D7D}" presName="wedge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F815C38-675B-4803-9850-DF66EA37DFFF}" type="pres">
      <dgm:prSet presAssocID="{3F31AAD9-6AE9-48B2-8111-FAB090329D7D}" presName="dummy3a" presStyleCnt="0"/>
      <dgm:spPr/>
    </dgm:pt>
    <dgm:pt modelId="{D976236E-D628-41FB-9998-59663A984046}" type="pres">
      <dgm:prSet presAssocID="{3F31AAD9-6AE9-48B2-8111-FAB090329D7D}" presName="dummy3b" presStyleCnt="0"/>
      <dgm:spPr/>
    </dgm:pt>
    <dgm:pt modelId="{3F5A2757-7A72-4DE6-8022-84A6B4E884B4}" type="pres">
      <dgm:prSet presAssocID="{3F31AAD9-6AE9-48B2-8111-FAB090329D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98199C-DCFD-4D88-A125-D890B79A0BC2}" type="pres">
      <dgm:prSet presAssocID="{EAEDD078-8813-4ED1-840C-216CD278230C}" presName="arrowWedge1" presStyleLbl="fgSibTrans2D1" presStyleIdx="0" presStyleCnt="3"/>
      <dgm:spPr/>
    </dgm:pt>
    <dgm:pt modelId="{7E17374D-21C7-4055-A27E-0E60CA908073}" type="pres">
      <dgm:prSet presAssocID="{D6EBC1C2-2AAD-4942-8B05-E64DD02A6E08}" presName="arrowWedge2" presStyleLbl="fgSibTrans2D1" presStyleIdx="1" presStyleCnt="3"/>
      <dgm:spPr/>
    </dgm:pt>
    <dgm:pt modelId="{0417EF1A-C94B-4684-8968-71550E2AA4E4}" type="pres">
      <dgm:prSet presAssocID="{94F58EDA-B442-4E2D-965B-904ACCACEABB}" presName="arrowWedge3" presStyleLbl="fgSibTrans2D1" presStyleIdx="2" presStyleCnt="3"/>
      <dgm:spPr/>
    </dgm:pt>
  </dgm:ptLst>
  <dgm:cxnLst>
    <dgm:cxn modelId="{80CB75EC-F936-4147-8BD5-4B54FD05FB15}" srcId="{3F31AAD9-6AE9-48B2-8111-FAB090329D7D}" destId="{9ED17E22-B25E-4162-99C3-2E1459E10687}" srcOrd="1" destOrd="0" parTransId="{9A0DEF2F-2E24-4570-A722-81EB75661A16}" sibTransId="{D6EBC1C2-2AAD-4942-8B05-E64DD02A6E08}"/>
    <dgm:cxn modelId="{06EB3982-E247-4E41-BB9B-711591F63DA2}" type="presOf" srcId="{3F31AAD9-6AE9-48B2-8111-FAB090329D7D}" destId="{66A51CE4-9005-4D35-8569-9E50D0F9F356}" srcOrd="0" destOrd="0" presId="urn:microsoft.com/office/officeart/2005/8/layout/cycle8"/>
    <dgm:cxn modelId="{57EACE8C-ED9C-4F5A-AE8B-72C3315E291E}" srcId="{3F31AAD9-6AE9-48B2-8111-FAB090329D7D}" destId="{8005AB6A-F028-4DA5-8194-9253A236DD45}" srcOrd="0" destOrd="0" parTransId="{F8E363D4-80CB-410E-ABF6-58D719FC0A96}" sibTransId="{EAEDD078-8813-4ED1-840C-216CD278230C}"/>
    <dgm:cxn modelId="{0C361137-BACE-43C3-B54E-81A78756C025}" type="presOf" srcId="{9ED17E22-B25E-4162-99C3-2E1459E10687}" destId="{345EF3AA-21AA-49A3-85E1-95008E8ED09D}" srcOrd="0" destOrd="0" presId="urn:microsoft.com/office/officeart/2005/8/layout/cycle8"/>
    <dgm:cxn modelId="{292C7494-99A9-4100-A143-B25A64642BBE}" srcId="{3F31AAD9-6AE9-48B2-8111-FAB090329D7D}" destId="{BD611024-4283-4CA0-9247-D1E618E15954}" srcOrd="2" destOrd="0" parTransId="{7F2760A4-7B21-411B-97B1-E566093DBD59}" sibTransId="{94F58EDA-B442-4E2D-965B-904ACCACEABB}"/>
    <dgm:cxn modelId="{0CBF262A-1E31-4299-B38F-DD7B521E399A}" type="presOf" srcId="{8005AB6A-F028-4DA5-8194-9253A236DD45}" destId="{83B9D3B5-80F7-414B-AEC3-7E2E5F2365CA}" srcOrd="0" destOrd="0" presId="urn:microsoft.com/office/officeart/2005/8/layout/cycle8"/>
    <dgm:cxn modelId="{0A0BC4F7-041C-4601-AFAE-AC6234F25FAB}" type="presOf" srcId="{8005AB6A-F028-4DA5-8194-9253A236DD45}" destId="{4663ED80-3F1E-42DC-9EA2-7AC967AA6F0D}" srcOrd="1" destOrd="0" presId="urn:microsoft.com/office/officeart/2005/8/layout/cycle8"/>
    <dgm:cxn modelId="{96D4B871-C26F-449E-81C5-4A5A43151A19}" type="presOf" srcId="{BD611024-4283-4CA0-9247-D1E618E15954}" destId="{3F5A2757-7A72-4DE6-8022-84A6B4E884B4}" srcOrd="1" destOrd="0" presId="urn:microsoft.com/office/officeart/2005/8/layout/cycle8"/>
    <dgm:cxn modelId="{99210BD0-156A-4EFC-B89C-5C07BA28361F}" type="presOf" srcId="{BD611024-4283-4CA0-9247-D1E618E15954}" destId="{B20EDDE2-FFAC-4C8D-886D-8629EE001633}" srcOrd="0" destOrd="0" presId="urn:microsoft.com/office/officeart/2005/8/layout/cycle8"/>
    <dgm:cxn modelId="{76544BF1-29B3-4325-9978-3E72B342BD6E}" type="presOf" srcId="{9ED17E22-B25E-4162-99C3-2E1459E10687}" destId="{07295392-4297-49DE-8068-C0DE5FA041EC}" srcOrd="1" destOrd="0" presId="urn:microsoft.com/office/officeart/2005/8/layout/cycle8"/>
    <dgm:cxn modelId="{2D51B066-DB44-4AD1-AE9E-699844DBAA0B}" type="presParOf" srcId="{66A51CE4-9005-4D35-8569-9E50D0F9F356}" destId="{83B9D3B5-80F7-414B-AEC3-7E2E5F2365CA}" srcOrd="0" destOrd="0" presId="urn:microsoft.com/office/officeart/2005/8/layout/cycle8"/>
    <dgm:cxn modelId="{7A49E22A-5D8D-4A09-AB5D-548D576795CF}" type="presParOf" srcId="{66A51CE4-9005-4D35-8569-9E50D0F9F356}" destId="{98793174-3A43-464A-B989-C37983806B7D}" srcOrd="1" destOrd="0" presId="urn:microsoft.com/office/officeart/2005/8/layout/cycle8"/>
    <dgm:cxn modelId="{9869488D-A90D-43DB-BFF4-08750BD836BF}" type="presParOf" srcId="{66A51CE4-9005-4D35-8569-9E50D0F9F356}" destId="{821E986E-7A93-43BB-96F6-54C82C2C63ED}" srcOrd="2" destOrd="0" presId="urn:microsoft.com/office/officeart/2005/8/layout/cycle8"/>
    <dgm:cxn modelId="{D1D0499E-CAEA-478D-B9AE-3E2694D77554}" type="presParOf" srcId="{66A51CE4-9005-4D35-8569-9E50D0F9F356}" destId="{4663ED80-3F1E-42DC-9EA2-7AC967AA6F0D}" srcOrd="3" destOrd="0" presId="urn:microsoft.com/office/officeart/2005/8/layout/cycle8"/>
    <dgm:cxn modelId="{9EC153E7-95FB-4FA3-8BE6-0483D158F0FB}" type="presParOf" srcId="{66A51CE4-9005-4D35-8569-9E50D0F9F356}" destId="{345EF3AA-21AA-49A3-85E1-95008E8ED09D}" srcOrd="4" destOrd="0" presId="urn:microsoft.com/office/officeart/2005/8/layout/cycle8"/>
    <dgm:cxn modelId="{2120318B-56B0-4F4B-9326-5C6D14C1B908}" type="presParOf" srcId="{66A51CE4-9005-4D35-8569-9E50D0F9F356}" destId="{30667280-BA6C-4EB0-A931-2B56A8ED969E}" srcOrd="5" destOrd="0" presId="urn:microsoft.com/office/officeart/2005/8/layout/cycle8"/>
    <dgm:cxn modelId="{901A9E88-A33A-41A3-BBA2-2DBF57F62BD7}" type="presParOf" srcId="{66A51CE4-9005-4D35-8569-9E50D0F9F356}" destId="{98F283C6-4829-48F2-A944-CFABFE9FB464}" srcOrd="6" destOrd="0" presId="urn:microsoft.com/office/officeart/2005/8/layout/cycle8"/>
    <dgm:cxn modelId="{534EAC9D-3A05-4B58-890A-56F4F4858B3F}" type="presParOf" srcId="{66A51CE4-9005-4D35-8569-9E50D0F9F356}" destId="{07295392-4297-49DE-8068-C0DE5FA041EC}" srcOrd="7" destOrd="0" presId="urn:microsoft.com/office/officeart/2005/8/layout/cycle8"/>
    <dgm:cxn modelId="{37C4BB7E-538D-4407-B47E-7BB0A8FCFAF7}" type="presParOf" srcId="{66A51CE4-9005-4D35-8569-9E50D0F9F356}" destId="{B20EDDE2-FFAC-4C8D-886D-8629EE001633}" srcOrd="8" destOrd="0" presId="urn:microsoft.com/office/officeart/2005/8/layout/cycle8"/>
    <dgm:cxn modelId="{9B41EC93-1390-4A0B-B9E2-3FEBF83595AE}" type="presParOf" srcId="{66A51CE4-9005-4D35-8569-9E50D0F9F356}" destId="{7F815C38-675B-4803-9850-DF66EA37DFFF}" srcOrd="9" destOrd="0" presId="urn:microsoft.com/office/officeart/2005/8/layout/cycle8"/>
    <dgm:cxn modelId="{E9319599-6190-47AF-9081-6A4D390D2622}" type="presParOf" srcId="{66A51CE4-9005-4D35-8569-9E50D0F9F356}" destId="{D976236E-D628-41FB-9998-59663A984046}" srcOrd="10" destOrd="0" presId="urn:microsoft.com/office/officeart/2005/8/layout/cycle8"/>
    <dgm:cxn modelId="{5AF06829-A61A-42CA-AE95-6011E9DF0DDF}" type="presParOf" srcId="{66A51CE4-9005-4D35-8569-9E50D0F9F356}" destId="{3F5A2757-7A72-4DE6-8022-84A6B4E884B4}" srcOrd="11" destOrd="0" presId="urn:microsoft.com/office/officeart/2005/8/layout/cycle8"/>
    <dgm:cxn modelId="{0E3C7E19-40F6-4D97-B3C8-8FE1E958AA7D}" type="presParOf" srcId="{66A51CE4-9005-4D35-8569-9E50D0F9F356}" destId="{1198199C-DCFD-4D88-A125-D890B79A0BC2}" srcOrd="12" destOrd="0" presId="urn:microsoft.com/office/officeart/2005/8/layout/cycle8"/>
    <dgm:cxn modelId="{4247D7A9-9745-4A04-8879-13196482C0F1}" type="presParOf" srcId="{66A51CE4-9005-4D35-8569-9E50D0F9F356}" destId="{7E17374D-21C7-4055-A27E-0E60CA908073}" srcOrd="13" destOrd="0" presId="urn:microsoft.com/office/officeart/2005/8/layout/cycle8"/>
    <dgm:cxn modelId="{7252C536-4BB8-49FA-9886-25F32FA66269}" type="presParOf" srcId="{66A51CE4-9005-4D35-8569-9E50D0F9F356}" destId="{0417EF1A-C94B-4684-8968-71550E2AA4E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9" y="1"/>
            <a:ext cx="4434999" cy="35643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02/04/2015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7633"/>
            <a:ext cx="4434999" cy="35643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9" y="6747633"/>
            <a:ext cx="4434999" cy="35643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434890" cy="35503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452" y="6"/>
            <a:ext cx="4436527" cy="35503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02/04/2015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2810" y="3374517"/>
            <a:ext cx="8189000" cy="3196995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747373"/>
            <a:ext cx="4434890" cy="35503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452" y="6747373"/>
            <a:ext cx="4436527" cy="35503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6362" cy="38909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19" y="4927386"/>
            <a:ext cx="5606617" cy="34939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US" altLang="ko-KR" sz="1500">
                <a:latin typeface="Arial" panose="020B0604020202020204" pitchFamily="34" charset="0"/>
                <a:ea typeface="HY각헤드라인M"/>
                <a:cs typeface="Arial" panose="020B0604020202020204" pitchFamily="34" charset="0"/>
              </a:rPr>
              <a:t>This is the end of my presentation.  </a:t>
            </a:r>
          </a:p>
          <a:p>
            <a:pPr algn="just" eaLnBrk="1" hangingPunct="1"/>
            <a:endParaRPr lang="en-US" altLang="ko-KR" sz="1500">
              <a:latin typeface="Arial" panose="020B0604020202020204" pitchFamily="34" charset="0"/>
              <a:ea typeface="HY각헤드라인M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ko-KR" sz="1500">
                <a:latin typeface="Arial" panose="020B0604020202020204" pitchFamily="34" charset="0"/>
                <a:ea typeface="HY각헤드라인M"/>
                <a:cs typeface="Arial" panose="020B0604020202020204" pitchFamily="34" charset="0"/>
              </a:rPr>
              <a:t>All of you have been a very patient audience (laughter).</a:t>
            </a:r>
          </a:p>
          <a:p>
            <a:pPr algn="just" eaLnBrk="1" hangingPunct="1"/>
            <a:endParaRPr lang="en-US" altLang="ko-KR" sz="1500">
              <a:latin typeface="Arial" panose="020B0604020202020204" pitchFamily="34" charset="0"/>
              <a:ea typeface="HY각헤드라인M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ko-KR" sz="1500">
                <a:latin typeface="Arial" panose="020B0604020202020204" pitchFamily="34" charset="0"/>
                <a:ea typeface="HY각헤드라인M"/>
                <a:cs typeface="Arial" panose="020B0604020202020204" pitchFamily="34" charset="0"/>
              </a:rPr>
              <a:t>Hopefully, my presentation helped you better understand the strength of Korea’s ICT sector, its potential and vision.</a:t>
            </a:r>
          </a:p>
          <a:p>
            <a:pPr algn="just" eaLnBrk="1" hangingPunct="1"/>
            <a:endParaRPr lang="en-US" altLang="ko-KR" sz="150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ko-KR" sz="150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I just want to tell you that your partnership and business would be invaluable in making Korea’s potential and vision into reality.  </a:t>
            </a:r>
          </a:p>
          <a:p>
            <a:pPr algn="just" eaLnBrk="1" hangingPunct="1"/>
            <a:r>
              <a:rPr lang="en-US" altLang="ko-KR" sz="1500">
                <a:latin typeface="Arial" panose="020B0604020202020204" pitchFamily="34" charset="0"/>
                <a:ea typeface="HY각헤드라인M"/>
                <a:cs typeface="Arial" panose="020B0604020202020204" pitchFamily="34" charset="0"/>
              </a:rPr>
              <a:t> </a:t>
            </a:r>
            <a:endParaRPr lang="en-US" altLang="ko-KR" sz="1500">
              <a:latin typeface="Arial" panose="020B0604020202020204" pitchFamily="34" charset="0"/>
              <a:ea typeface="바탕" panose="02030600000101010101" pitchFamily="18" charset="-127"/>
            </a:endParaRPr>
          </a:p>
          <a:p>
            <a:pPr eaLnBrk="1" hangingPunct="1"/>
            <a:r>
              <a:rPr lang="en-US" altLang="ko-KR" sz="1500">
                <a:latin typeface="Arial" panose="020B0604020202020204" pitchFamily="34" charset="0"/>
                <a:ea typeface="HY각헤드라인M"/>
                <a:cs typeface="HY각헤드라인M"/>
              </a:rPr>
              <a:t>Thank you so much for your time and attention. </a:t>
            </a:r>
          </a:p>
          <a:p>
            <a:pPr eaLnBrk="1" hangingPunct="1"/>
            <a:endParaRPr lang="en-US" altLang="ko-KR" smtClean="0">
              <a:latin typeface="HY각헤드라인M"/>
              <a:ea typeface="HY각헤드라인M"/>
              <a:cs typeface="HY각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9700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종_2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지도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5" y="4581525"/>
            <a:ext cx="819882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바닥 포인트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4508500"/>
            <a:ext cx="67686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분포라인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31" y="3789364"/>
            <a:ext cx="476689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화살표분포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3" y="4076701"/>
            <a:ext cx="5272454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fif" TargetMode="External"/><Relationship Id="rId13" Type="http://schemas.openxmlformats.org/officeDocument/2006/relationships/hyperlink" Target="http://en.wikipedia.org/wiki/Web_Map_Service" TargetMode="External"/><Relationship Id="rId18" Type="http://schemas.openxmlformats.org/officeDocument/2006/relationships/hyperlink" Target="http://en.wikipedia.org/wiki/ESRI_Shape" TargetMode="External"/><Relationship Id="rId3" Type="http://schemas.openxmlformats.org/officeDocument/2006/relationships/hyperlink" Target="http://en.wikipedia.org/wiki/ESRI_grid" TargetMode="External"/><Relationship Id="rId21" Type="http://schemas.openxmlformats.org/officeDocument/2006/relationships/hyperlink" Target="http://en.wikipedia.org/wiki/MapInfo_TAB_format" TargetMode="External"/><Relationship Id="rId7" Type="http://schemas.openxmlformats.org/officeDocument/2006/relationships/hyperlink" Target="http://en.wikipedia.org/wiki/ERDAS_Imagine" TargetMode="External"/><Relationship Id="rId12" Type="http://schemas.openxmlformats.org/officeDocument/2006/relationships/hyperlink" Target="http://en.wikipedia.org/wiki/Web_Coverage_Service" TargetMode="External"/><Relationship Id="rId17" Type="http://schemas.openxmlformats.org/officeDocument/2006/relationships/image" Target="../media/image51.jpeg"/><Relationship Id="rId2" Type="http://schemas.openxmlformats.org/officeDocument/2006/relationships/hyperlink" Target="http://www.pyxisinnovation.com/pyxwiki/index.php?title=Arc/Info_ASCII_Grid" TargetMode="External"/><Relationship Id="rId16" Type="http://schemas.openxmlformats.org/officeDocument/2006/relationships/hyperlink" Target="http://en.wikipedia.org/wiki/GRIB" TargetMode="External"/><Relationship Id="rId20" Type="http://schemas.openxmlformats.org/officeDocument/2006/relationships/hyperlink" Target="http://www.pyxisinnovation.com/pyxwiki/index.php?title=K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yxisinnovation.com/pyxwiki/index.php?title=GRD98http://www.pyxisinnovation.com/pyxwiki/index.php?title%3DCategory:Supported_Data_Formats%26action%3Dsubmit_Data_Format&amp;action=edit&amp;redlink=1" TargetMode="External"/><Relationship Id="rId11" Type="http://schemas.openxmlformats.org/officeDocument/2006/relationships/hyperlink" Target="http://en.wikipedia.org/wiki/Geotiff" TargetMode="External"/><Relationship Id="rId5" Type="http://schemas.openxmlformats.org/officeDocument/2006/relationships/hyperlink" Target="http://en.wikipedia.org/wiki/Hierarchical_Data_Format" TargetMode="External"/><Relationship Id="rId15" Type="http://schemas.openxmlformats.org/officeDocument/2006/relationships/hyperlink" Target="http://en.wikipedia.org/wiki/SDTS" TargetMode="External"/><Relationship Id="rId23" Type="http://schemas.openxmlformats.org/officeDocument/2006/relationships/hyperlink" Target="http://en.wikipedia.org/wiki/Microsoft_Excel" TargetMode="External"/><Relationship Id="rId10" Type="http://schemas.openxmlformats.org/officeDocument/2006/relationships/hyperlink" Target="http://en.wikipedia.org/wiki/NetCDF" TargetMode="External"/><Relationship Id="rId19" Type="http://schemas.openxmlformats.org/officeDocument/2006/relationships/hyperlink" Target="http://en.wikipedia.org/wiki/Geography_Markup_Language" TargetMode="External"/><Relationship Id="rId4" Type="http://schemas.openxmlformats.org/officeDocument/2006/relationships/hyperlink" Target="http://www.pyxisinnovation.com/pyxwiki/index.php?title=CADRG_Data_Format" TargetMode="External"/><Relationship Id="rId9" Type="http://schemas.openxmlformats.org/officeDocument/2006/relationships/hyperlink" Target="http://en.wikipedia.org/wiki/MrSID" TargetMode="External"/><Relationship Id="rId14" Type="http://schemas.openxmlformats.org/officeDocument/2006/relationships/hyperlink" Target="http://en.wikipedia.org/wiki/USGS_DEM" TargetMode="External"/><Relationship Id="rId22" Type="http://schemas.openxmlformats.org/officeDocument/2006/relationships/hyperlink" Target="http://en.wikipedia.org/wiki/Vector_Ma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/>
              <a:t>ITU Workshop on "Future Trust and Knowledge Infrastructure", Phase 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Geneva, Switzerland, 24 April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3600" b="1" dirty="0" smtClean="0"/>
              <a:t>Data </a:t>
            </a:r>
            <a:r>
              <a:rPr lang="en-US" altLang="ko-KR" sz="3600" b="1" dirty="0"/>
              <a:t>Format of Cyber Physical </a:t>
            </a:r>
            <a:r>
              <a:rPr lang="en-US" altLang="ko-KR" sz="3600" b="1" dirty="0" smtClean="0"/>
              <a:t>Systems</a:t>
            </a: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>for Future Knowledge Society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altLang="ko-KR" sz="2800" b="1" dirty="0" smtClean="0"/>
              <a:t>Jun </a:t>
            </a:r>
            <a:r>
              <a:rPr lang="en-US" altLang="ko-KR" sz="2800" b="1" dirty="0" err="1"/>
              <a:t>Kyun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Choi</a:t>
            </a:r>
            <a:r>
              <a:rPr lang="en-US" sz="2800" b="1" dirty="0" smtClean="0"/>
              <a:t>,</a:t>
            </a:r>
          </a:p>
          <a:p>
            <a:pPr marL="0" indent="0" algn="ctr">
              <a:buNone/>
            </a:pPr>
            <a:r>
              <a:rPr lang="en-US" sz="2800" b="1" dirty="0" smtClean="0"/>
              <a:t>Professor, KAIST &amp; jkchoi59@kaist.ac.kr</a:t>
            </a:r>
            <a:endParaRPr lang="en-US" sz="2800" b="1" dirty="0"/>
          </a:p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400" b="1" i="1" dirty="0" smtClean="0"/>
              <a:t/>
            </a:r>
            <a:br>
              <a:rPr lang="en-US" sz="400" b="1" i="1" dirty="0" smtClean="0"/>
            </a:br>
            <a:r>
              <a:rPr lang="en-US" sz="400" b="1" i="1" dirty="0" smtClean="0"/>
              <a:t/>
            </a:r>
            <a:br>
              <a:rPr lang="en-US" sz="400" b="1" i="1" dirty="0" smtClean="0"/>
            </a:br>
            <a:r>
              <a:rPr lang="en-US" sz="700" b="1" i="1" dirty="0" smtClean="0"/>
              <a:t> </a:t>
            </a:r>
            <a:r>
              <a:rPr lang="en-US" sz="7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7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655027" y="804497"/>
            <a:ext cx="7795846" cy="764931"/>
          </a:xfrm>
        </p:spPr>
        <p:txBody>
          <a:bodyPr/>
          <a:lstStyle/>
          <a:p>
            <a:pPr fontAlgn="base" latinLnBrk="1">
              <a:defRPr/>
            </a:pPr>
            <a:r>
              <a:rPr lang="en-US" altLang="ko-KR" dirty="0" smtClean="0">
                <a:latin typeface="+mn-lt"/>
                <a:ea typeface="+mn-ea"/>
              </a:rPr>
              <a:t>Key Issues for Future Society</a:t>
            </a:r>
            <a:endParaRPr lang="ko-KR" altLang="en-US" dirty="0" smtClean="0">
              <a:latin typeface="+mn-lt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008" y="1619251"/>
            <a:ext cx="7798777" cy="4333142"/>
          </a:xfrm>
        </p:spPr>
        <p:txBody>
          <a:bodyPr anchor="ctr">
            <a:normAutofit fontScale="92500" lnSpcReduction="10000"/>
          </a:bodyPr>
          <a:lstStyle/>
          <a:p>
            <a:pPr fontAlgn="base" latinLnBrk="1">
              <a:defRPr/>
            </a:pPr>
            <a:r>
              <a:rPr lang="en-US" altLang="ko-KR" sz="1846" dirty="0">
                <a:solidFill>
                  <a:schemeClr val="tx1"/>
                </a:solidFill>
              </a:rPr>
              <a:t>“</a:t>
            </a:r>
            <a:r>
              <a:rPr lang="en-US" altLang="ko-KR" sz="1900" b="1" dirty="0">
                <a:solidFill>
                  <a:srgbClr val="FF0000"/>
                </a:solidFill>
              </a:rPr>
              <a:t>Hyper connected society</a:t>
            </a:r>
            <a:r>
              <a:rPr lang="en-US" altLang="ko-KR" sz="1846" dirty="0">
                <a:solidFill>
                  <a:schemeClr val="tx1"/>
                </a:solidFill>
              </a:rPr>
              <a:t>” for Co-existence, Consensus, and Sharing</a:t>
            </a:r>
            <a:endParaRPr lang="en-US" altLang="ko-KR" sz="1846" dirty="0">
              <a:solidFill>
                <a:srgbClr val="FF3300"/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Technology Breakthrough by using Smartphone and </a:t>
            </a:r>
            <a:r>
              <a:rPr lang="en-US" altLang="ko-KR" sz="1385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IoT</a:t>
            </a: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/M2M technologies 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Information Resonance of Smart Internet and Social Networking Services 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New Opportunities of Explosion of Digital information and Big Data Analytics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fontAlgn="base" latinLnBrk="1">
              <a:defRPr/>
            </a:pPr>
            <a:r>
              <a:rPr lang="en-US" altLang="ko-KR" sz="1846" dirty="0">
                <a:solidFill>
                  <a:schemeClr val="tx1"/>
                </a:solidFill>
              </a:rPr>
              <a:t>“</a:t>
            </a:r>
            <a:r>
              <a:rPr lang="en-US" altLang="ko-KR" sz="1846" b="1" dirty="0">
                <a:solidFill>
                  <a:srgbClr val="FF0000"/>
                </a:solidFill>
              </a:rPr>
              <a:t>Mobile</a:t>
            </a:r>
            <a:r>
              <a:rPr lang="ko-KR" altLang="en-US" sz="1846" b="1" dirty="0">
                <a:solidFill>
                  <a:srgbClr val="FF0000"/>
                </a:solidFill>
              </a:rPr>
              <a:t> </a:t>
            </a:r>
            <a:r>
              <a:rPr lang="en-US" altLang="ko-KR" sz="1846" b="1" dirty="0">
                <a:solidFill>
                  <a:srgbClr val="FF0000"/>
                </a:solidFill>
              </a:rPr>
              <a:t>Native</a:t>
            </a:r>
            <a:r>
              <a:rPr lang="en-US" altLang="ko-KR" sz="1846" dirty="0">
                <a:solidFill>
                  <a:schemeClr val="tx1"/>
                </a:solidFill>
              </a:rPr>
              <a:t>” for global digital nomads</a:t>
            </a:r>
            <a:endParaRPr lang="en-US" altLang="ko-KR" sz="1846" dirty="0">
              <a:solidFill>
                <a:srgbClr val="FF3300"/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Global citizenship/community and Digital Native/Immigrants/Nomad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Smart Senior of aging society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Cultural convergence by utilizing ICT 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Accumulation of people knowledge : New Democracy/Assembly and Virtual Space for new Agora 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fontAlgn="base" latinLnBrk="1">
              <a:defRPr/>
            </a:pPr>
            <a:r>
              <a:rPr lang="en-US" altLang="ko-KR" sz="1846" dirty="0">
                <a:solidFill>
                  <a:schemeClr val="tx1"/>
                </a:solidFill>
              </a:rPr>
              <a:t>“</a:t>
            </a:r>
            <a:r>
              <a:rPr lang="en-US" altLang="ko-KR" sz="1846" b="1" dirty="0">
                <a:solidFill>
                  <a:srgbClr val="FF0000"/>
                </a:solidFill>
              </a:rPr>
              <a:t>Free Economy</a:t>
            </a:r>
            <a:r>
              <a:rPr lang="en-US" altLang="ko-KR" sz="1846" dirty="0">
                <a:solidFill>
                  <a:schemeClr val="tx1"/>
                </a:solidFill>
              </a:rPr>
              <a:t>” on collaborative consumption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Sharing culture and economy by utilizing social network services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Privacy Collapse and New opportunity of statistics information from group/community interests</a:t>
            </a:r>
            <a:endParaRPr lang="ko-KR" altLang="en-US" sz="1385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fontAlgn="base" latinLnBrk="1">
              <a:defRPr/>
            </a:pPr>
            <a:r>
              <a:rPr lang="en-US" altLang="ko-KR" sz="1846" dirty="0">
                <a:solidFill>
                  <a:schemeClr val="tx1"/>
                </a:solidFill>
              </a:rPr>
              <a:t>“</a:t>
            </a:r>
            <a:r>
              <a:rPr lang="en-US" altLang="ko-KR" sz="1846" b="1" dirty="0">
                <a:solidFill>
                  <a:srgbClr val="FF0000"/>
                </a:solidFill>
              </a:rPr>
              <a:t>The Third Industrial Revolution</a:t>
            </a:r>
            <a:r>
              <a:rPr lang="en-US" altLang="ko-KR" sz="1846" dirty="0">
                <a:solidFill>
                  <a:schemeClr val="tx1"/>
                </a:solidFill>
              </a:rPr>
              <a:t>” for sharing information (Jeremy Rifkin)</a:t>
            </a:r>
            <a:endParaRPr lang="en-US" altLang="ko-KR" sz="1846" dirty="0">
              <a:solidFill>
                <a:srgbClr val="FF3300"/>
              </a:solidFill>
            </a:endParaRP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Energy Internet and Industrial Internet, Great Escape from telecommunication and broadcast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Global Integration of on-line/off-line Markets and E-commerce </a:t>
            </a:r>
          </a:p>
          <a:p>
            <a:pPr lvl="1" fontAlgn="base" latinLnBrk="1">
              <a:lnSpc>
                <a:spcPct val="11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altLang="ko-KR" sz="1385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Global re-organization of Job/Labor Markets and Human Resources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87008" y="300731"/>
            <a:ext cx="184731" cy="3481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662">
              <a:solidFill>
                <a:srgbClr val="000000"/>
              </a:solidFill>
            </a:endParaRPr>
          </a:p>
        </p:txBody>
      </p:sp>
      <p:sp>
        <p:nvSpPr>
          <p:cNvPr id="15365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D3B7209F-E4EC-4983-92B1-073B6C328F4A}" type="slidenum">
              <a:rPr lang="en-US" altLang="ko-KR" sz="1292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ko-KR" sz="1292" b="0">
              <a:solidFill>
                <a:srgbClr val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709246" y="1535723"/>
            <a:ext cx="3862754" cy="424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</p:spTree>
    <p:extLst>
      <p:ext uri="{BB962C8B-B14F-4D97-AF65-F5344CB8AC3E}">
        <p14:creationId xmlns:p14="http://schemas.microsoft.com/office/powerpoint/2010/main" val="3762367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Trends on ICT Industry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Up Arrow 7"/>
          <p:cNvSpPr/>
          <p:nvPr/>
        </p:nvSpPr>
        <p:spPr>
          <a:xfrm>
            <a:off x="3175255" y="3404855"/>
            <a:ext cx="2755855" cy="1368110"/>
          </a:xfrm>
          <a:prstGeom prst="upArrow">
            <a:avLst>
              <a:gd name="adj1" fmla="val 57026"/>
              <a:gd name="adj2" fmla="val 22566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81000">
                <a:schemeClr val="tx2">
                  <a:lumMod val="25000"/>
                  <a:lumOff val="75000"/>
                  <a:alpha val="50000"/>
                </a:schemeClr>
              </a:gs>
              <a:gs pos="100000">
                <a:schemeClr val="tx2">
                  <a:lumMod val="10000"/>
                  <a:lumOff val="9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perspectiveRelaxed">
              <a:rot lat="21594000" lon="0" rev="0"/>
            </a:camera>
            <a:lightRig rig="threePt" dir="t"/>
          </a:scene3d>
          <a:sp3d prstMaterial="matte"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62"/>
          </a:p>
        </p:txBody>
      </p:sp>
      <p:sp>
        <p:nvSpPr>
          <p:cNvPr id="5" name="직사각형 32"/>
          <p:cNvSpPr>
            <a:spLocks noChangeArrowheads="1"/>
          </p:cNvSpPr>
          <p:nvPr/>
        </p:nvSpPr>
        <p:spPr bwMode="auto">
          <a:xfrm>
            <a:off x="2253762" y="2140928"/>
            <a:ext cx="1040423" cy="83380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49846" rIns="16615"/>
          <a:lstStyle>
            <a:lvl1pPr marL="90488" indent="-90488"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굴림" panose="020B0600000101010101" pitchFamily="50" charset="-127"/>
              </a:rPr>
              <a:t>- Green Energy</a:t>
            </a:r>
          </a:p>
          <a:p>
            <a:pPr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굴림" panose="020B0600000101010101" pitchFamily="50" charset="-127"/>
              </a:rPr>
              <a:t>- Energy Saving Network </a:t>
            </a:r>
          </a:p>
          <a:p>
            <a:pPr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굴림" panose="020B0600000101010101" pitchFamily="50" charset="-127"/>
              </a:rPr>
              <a:t>- Bio Energy</a:t>
            </a:r>
            <a:endParaRPr lang="ko-KR" altLang="en-US" sz="1015" b="0">
              <a:solidFill>
                <a:schemeClr val="tx1"/>
              </a:solidFill>
              <a:ea typeface="굴림" panose="020B0600000101010101" pitchFamily="50" charset="-127"/>
            </a:endParaRPr>
          </a:p>
        </p:txBody>
      </p:sp>
      <p:sp>
        <p:nvSpPr>
          <p:cNvPr id="6" name="타원 4"/>
          <p:cNvSpPr>
            <a:spLocks noChangeArrowheads="1"/>
          </p:cNvSpPr>
          <p:nvPr/>
        </p:nvSpPr>
        <p:spPr bwMode="auto">
          <a:xfrm>
            <a:off x="2407627" y="3805605"/>
            <a:ext cx="4306765" cy="587619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2215">
                <a:solidFill>
                  <a:srgbClr val="FF0000"/>
                </a:solidFill>
                <a:ea typeface="굴림" panose="020B0600000101010101" pitchFamily="50" charset="-127"/>
              </a:rPr>
              <a:t>ICT Convergence Infra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101613" y="4972051"/>
            <a:ext cx="899746" cy="190500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969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Automobile</a:t>
            </a:r>
            <a:endParaRPr lang="ko-KR" altLang="en-US" sz="969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2253762" y="1822938"/>
            <a:ext cx="1040423" cy="31798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015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Environments</a:t>
            </a:r>
            <a:endParaRPr lang="ko-KR" altLang="en-US" sz="1015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 descr="C:\Users\kaister\Downloads\MC90033255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8" y="4712678"/>
            <a:ext cx="561243" cy="5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kaister\Downloads\MC900301206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81" y="4781551"/>
            <a:ext cx="5392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kaister\Downloads\MC900056255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61" y="5099539"/>
            <a:ext cx="779585" cy="6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 bwMode="auto">
          <a:xfrm>
            <a:off x="5206513" y="4772758"/>
            <a:ext cx="997926" cy="191965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9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Construction</a:t>
            </a:r>
            <a:endParaRPr lang="ko-KR" altLang="en-US" sz="969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381751" y="4523643"/>
            <a:ext cx="899746" cy="191965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9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Military</a:t>
            </a:r>
            <a:endParaRPr lang="ko-KR" altLang="en-US" sz="969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1894743" y="4526574"/>
            <a:ext cx="899746" cy="191965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9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Health</a:t>
            </a:r>
            <a:endParaRPr lang="ko-KR" altLang="en-US" sz="969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942493" y="4778620"/>
            <a:ext cx="899746" cy="191965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9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Ship</a:t>
            </a:r>
            <a:endParaRPr lang="ko-KR" altLang="en-US" sz="969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4" descr="C:\Users\jinhong\AppData\Local\Microsoft\Windows\Temporary Internet Files\Content.IE5\9Z08RZKN\MC90044035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2" y="5319346"/>
            <a:ext cx="839666" cy="44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jinhong\AppData\Local\Microsoft\Windows\Temporary Internet Files\Content.IE5\5B7LM6EC\MC90036157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16" y="5067300"/>
            <a:ext cx="590550" cy="6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37"/>
          <p:cNvSpPr>
            <a:spLocks noChangeArrowheads="1"/>
          </p:cNvSpPr>
          <p:nvPr/>
        </p:nvSpPr>
        <p:spPr bwMode="auto">
          <a:xfrm>
            <a:off x="3468566" y="2140928"/>
            <a:ext cx="1038957" cy="83380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49846" rIns="16615"/>
          <a:lstStyle>
            <a:lvl1pPr marL="90488" indent="-90488"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돋움" panose="020B0600000101010101" pitchFamily="50" charset="-127"/>
              </a:rPr>
              <a:t>- Health 2.0</a:t>
            </a:r>
          </a:p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돋움" panose="020B0600000101010101" pitchFamily="50" charset="-127"/>
              </a:rPr>
              <a:t>- RFID Care</a:t>
            </a:r>
            <a:endParaRPr lang="ko-KR" altLang="en-US" sz="1015" b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686301" y="2140928"/>
            <a:ext cx="1040423" cy="83380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49846" rIns="16615"/>
          <a:lstStyle/>
          <a:p>
            <a:pPr marL="83529" indent="-83529">
              <a:defRPr/>
            </a:pPr>
            <a:r>
              <a:rPr lang="en-US" altLang="ko-KR" sz="1015" dirty="0"/>
              <a:t>- Education 3.0</a:t>
            </a:r>
          </a:p>
          <a:p>
            <a:pPr marL="83529" indent="-83529">
              <a:defRPr/>
            </a:pPr>
            <a:r>
              <a:rPr lang="en-US" altLang="ko-KR" sz="1015" dirty="0"/>
              <a:t>- Knowledge Media</a:t>
            </a:r>
          </a:p>
          <a:p>
            <a:pPr>
              <a:defRPr/>
            </a:pPr>
            <a:endParaRPr lang="ko-KR" altLang="en-US" sz="1015" dirty="0"/>
          </a:p>
        </p:txBody>
      </p:sp>
      <p:sp>
        <p:nvSpPr>
          <p:cNvPr id="20" name="직사각형 39"/>
          <p:cNvSpPr>
            <a:spLocks noChangeArrowheads="1"/>
          </p:cNvSpPr>
          <p:nvPr/>
        </p:nvSpPr>
        <p:spPr bwMode="auto">
          <a:xfrm>
            <a:off x="5902570" y="2140928"/>
            <a:ext cx="1040423" cy="83380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49846" rIns="16615"/>
          <a:lstStyle>
            <a:lvl1pPr marL="90488" indent="-90488"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1015" b="0">
                <a:solidFill>
                  <a:schemeClr val="tx1"/>
                </a:solidFill>
                <a:ea typeface="굴림" panose="020B0600000101010101" pitchFamily="50" charset="-127"/>
              </a:rPr>
              <a:t>- Information Predication </a:t>
            </a:r>
            <a:r>
              <a:rPr lang="en-US" altLang="ko-KR" sz="923" b="0">
                <a:solidFill>
                  <a:schemeClr val="tx1"/>
                </a:solidFill>
                <a:ea typeface="굴림" panose="020B0600000101010101" pitchFamily="50" charset="-127"/>
              </a:rPr>
              <a:t>and Prediction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3470031" y="1822938"/>
            <a:ext cx="1040423" cy="317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015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Ageing</a:t>
            </a:r>
            <a:endParaRPr lang="ko-KR" altLang="en-US" sz="1015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686301" y="1822938"/>
            <a:ext cx="1040423" cy="317989"/>
          </a:xfrm>
          <a:prstGeom prst="rect">
            <a:avLst/>
          </a:prstGeom>
          <a:solidFill>
            <a:srgbClr val="C1E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015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Knowledge Media</a:t>
            </a:r>
            <a:endParaRPr lang="ko-KR" altLang="en-US" sz="1015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902570" y="1822938"/>
            <a:ext cx="1040423" cy="317989"/>
          </a:xfrm>
          <a:prstGeom prst="rect">
            <a:avLst/>
          </a:prstGeom>
          <a:solidFill>
            <a:srgbClr val="CC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015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Prediction</a:t>
            </a:r>
            <a:endParaRPr lang="ko-KR" altLang="en-US" sz="1015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사다리꼴 23"/>
          <p:cNvSpPr/>
          <p:nvPr/>
        </p:nvSpPr>
        <p:spPr bwMode="auto">
          <a:xfrm>
            <a:off x="2577613" y="3064120"/>
            <a:ext cx="3958003" cy="341434"/>
          </a:xfrm>
          <a:prstGeom prst="trapezoid">
            <a:avLst>
              <a:gd name="adj" fmla="val 7061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ko-KR" altLang="en-US" sz="1662">
              <a:solidFill>
                <a:schemeClr val="tx1"/>
              </a:solidFill>
              <a:ea typeface="돋움" pitchFamily="50" charset="-127"/>
            </a:endParaRPr>
          </a:p>
        </p:txBody>
      </p:sp>
      <p:sp>
        <p:nvSpPr>
          <p:cNvPr id="25" name="직사각형 31"/>
          <p:cNvSpPr>
            <a:spLocks noChangeArrowheads="1"/>
          </p:cNvSpPr>
          <p:nvPr/>
        </p:nvSpPr>
        <p:spPr bwMode="auto">
          <a:xfrm>
            <a:off x="2407627" y="3086101"/>
            <a:ext cx="4641014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1108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NIT accelerate technology development of all the industrial areas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69985" y="5429251"/>
            <a:ext cx="2925801" cy="5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SzPct val="75000"/>
              <a:buFont typeface="Wingdings" pitchFamily="2" charset="2"/>
              <a:buChar char="r"/>
              <a:defRPr kumimoji="1" sz="2800" b="1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2pPr>
            <a:lvl3pPr marL="1143000" indent="-228600" eaLnBrk="0" fontAlgn="ctr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3pPr>
            <a:lvl4pPr marL="1600200" indent="-228600" eaLnBrk="0" fontAlgn="ctr" hangingPunct="0">
              <a:spcBef>
                <a:spcPct val="20000"/>
              </a:spcBef>
              <a:buSzPct val="75000"/>
              <a:buFont typeface="Symbol" pitchFamily="18" charset="2"/>
              <a:buChar char="-"/>
              <a:defRPr kumimoji="1" sz="20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4pPr>
            <a:lvl5pPr marL="2057400" indent="-228600" eaLnBrk="0" fontAlgn="ctr" hangingPunct="0">
              <a:spcBef>
                <a:spcPct val="20000"/>
              </a:spcBef>
              <a:buSzPct val="75000"/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Times New Roman" pitchFamily="18" charset="0"/>
                <a:ea typeface="굴림체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  <a:defRPr/>
            </a:pPr>
            <a:r>
              <a:rPr lang="en-US" altLang="ko-KR" sz="969" dirty="0">
                <a:solidFill>
                  <a:schemeClr val="tx1"/>
                </a:solidFill>
                <a:ea typeface="돋움" pitchFamily="50" charset="-127"/>
              </a:rPr>
              <a:t>(note)</a:t>
            </a:r>
            <a:r>
              <a:rPr lang="ko-KR" altLang="en-US" sz="969" dirty="0">
                <a:solidFill>
                  <a:schemeClr val="tx1"/>
                </a:solidFill>
                <a:ea typeface="돋움" pitchFamily="50" charset="-127"/>
              </a:rPr>
              <a:t> </a:t>
            </a:r>
            <a:endParaRPr lang="en-US" altLang="ko-KR" sz="969" dirty="0">
              <a:solidFill>
                <a:schemeClr val="tx1"/>
              </a:solidFill>
              <a:ea typeface="돋움" pitchFamily="50" charset="-127"/>
            </a:endParaRPr>
          </a:p>
          <a:p>
            <a:pPr fontAlgn="base">
              <a:spcBef>
                <a:spcPct val="0"/>
              </a:spcBef>
              <a:buSzTx/>
              <a:buFontTx/>
              <a:buNone/>
              <a:defRPr/>
            </a:pPr>
            <a:r>
              <a:rPr lang="en-US" altLang="ko-KR" sz="969" dirty="0">
                <a:solidFill>
                  <a:schemeClr val="tx1"/>
                </a:solidFill>
                <a:ea typeface="돋움" pitchFamily="50" charset="-127"/>
              </a:rPr>
              <a:t>ICT : Information and Communication Technology</a:t>
            </a:r>
          </a:p>
          <a:p>
            <a:pPr fontAlgn="base">
              <a:spcBef>
                <a:spcPct val="0"/>
              </a:spcBef>
              <a:buSzTx/>
              <a:buFontTx/>
              <a:buNone/>
              <a:defRPr/>
            </a:pPr>
            <a:r>
              <a:rPr lang="en-US" altLang="ko-KR" sz="969" dirty="0">
                <a:solidFill>
                  <a:schemeClr val="tx1"/>
                </a:solidFill>
                <a:ea typeface="돋움" pitchFamily="50" charset="-127"/>
              </a:rPr>
              <a:t>NIT : Networking and Information Technology</a:t>
            </a:r>
            <a:endParaRPr lang="ko-KR" altLang="en-US" sz="969" dirty="0">
              <a:solidFill>
                <a:schemeClr val="tx1"/>
              </a:solidFill>
              <a:ea typeface="돋움" pitchFamily="50" charset="-127"/>
            </a:endParaRPr>
          </a:p>
        </p:txBody>
      </p:sp>
      <p:sp>
        <p:nvSpPr>
          <p:cNvPr id="2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AEBD96ED-D595-4C28-82F3-02AB76B6F3A0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ko-KR" sz="1292" b="0" dirty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0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Trends on Future ICT Services</a:t>
            </a:r>
            <a:endParaRPr lang="ko-KR" altLang="en-US" smtClean="0"/>
          </a:p>
        </p:txBody>
      </p:sp>
      <p:sp>
        <p:nvSpPr>
          <p:cNvPr id="18435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759C949-1272-459E-ADA9-5F038D7CDFC7}" type="slidenum">
              <a:rPr lang="en-US" altLang="ko-KR" sz="1292" b="0">
                <a:solidFill>
                  <a:srgbClr val="000000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ko-KR" sz="1292" b="0" dirty="0">
              <a:solidFill>
                <a:srgbClr val="000000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427893" y="3414346"/>
            <a:ext cx="1162010" cy="364881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9846" rIns="49846" anchor="ctr"/>
          <a:lstStyle/>
          <a:p>
            <a:pPr>
              <a:defRPr/>
            </a:pPr>
            <a:r>
              <a:rPr lang="en-US" altLang="ko-KR" sz="831" b="1" dirty="0">
                <a:solidFill>
                  <a:srgbClr val="000000"/>
                </a:solidFill>
              </a:rPr>
              <a:t> </a:t>
            </a:r>
            <a:r>
              <a:rPr lang="en-US" altLang="ko-KR" sz="1292" b="1" dirty="0">
                <a:solidFill>
                  <a:srgbClr val="000000"/>
                </a:solidFill>
              </a:rPr>
              <a:t>Knowledge Convergence</a:t>
            </a:r>
            <a:endParaRPr lang="ko-KR" altLang="en-US" sz="1292" b="1" dirty="0">
              <a:solidFill>
                <a:srgbClr val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27893" y="3788020"/>
            <a:ext cx="1162010" cy="436685"/>
          </a:xfrm>
          <a:prstGeom prst="rect">
            <a:avLst/>
          </a:prstGeom>
          <a:solidFill>
            <a:srgbClr val="C1E0FF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9846" rIns="49846" anchor="ctr"/>
          <a:lstStyle/>
          <a:p>
            <a:pPr>
              <a:defRPr/>
            </a:pPr>
            <a:r>
              <a:rPr lang="en-US" altLang="ko-KR" sz="1292" b="1" dirty="0">
                <a:solidFill>
                  <a:srgbClr val="000000"/>
                </a:solidFill>
              </a:rPr>
              <a:t>App. &amp; </a:t>
            </a:r>
          </a:p>
          <a:p>
            <a:pPr>
              <a:defRPr/>
            </a:pPr>
            <a:r>
              <a:rPr lang="en-US" altLang="ko-KR" sz="1292" b="1" dirty="0">
                <a:solidFill>
                  <a:srgbClr val="000000"/>
                </a:solidFill>
              </a:rPr>
              <a:t>Web Services</a:t>
            </a:r>
            <a:endParaRPr lang="ko-KR" altLang="en-US" sz="1292" b="1" dirty="0">
              <a:solidFill>
                <a:srgbClr val="000000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27893" y="4230567"/>
            <a:ext cx="1162010" cy="13027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9846" rIns="49846" anchor="ctr"/>
          <a:lstStyle/>
          <a:p>
            <a:pPr>
              <a:defRPr/>
            </a:pPr>
            <a:r>
              <a:rPr lang="en-US" altLang="ko-KR" sz="1200" b="1" dirty="0">
                <a:solidFill>
                  <a:srgbClr val="000000"/>
                </a:solidFill>
              </a:rPr>
              <a:t>Traditional Communication</a:t>
            </a:r>
          </a:p>
          <a:p>
            <a:pPr>
              <a:defRPr/>
            </a:pPr>
            <a:r>
              <a:rPr lang="en-US" altLang="ko-KR" sz="1200" b="1" dirty="0">
                <a:solidFill>
                  <a:srgbClr val="000000"/>
                </a:solidFill>
              </a:rPr>
              <a:t>&amp; Broadcast 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Services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2" name="직선 연결선 11"/>
          <p:cNvCxnSpPr>
            <a:endCxn id="27" idx="0"/>
          </p:cNvCxnSpPr>
          <p:nvPr/>
        </p:nvCxnSpPr>
        <p:spPr bwMode="auto">
          <a:xfrm>
            <a:off x="1528397" y="4230566"/>
            <a:ext cx="3911111" cy="74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직선 연결선 15"/>
          <p:cNvCxnSpPr/>
          <p:nvPr/>
        </p:nvCxnSpPr>
        <p:spPr bwMode="auto">
          <a:xfrm>
            <a:off x="1528397" y="5533292"/>
            <a:ext cx="3969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2392973" y="4700790"/>
            <a:ext cx="2466242" cy="36227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pAutoFit/>
          </a:bodyPr>
          <a:lstStyle>
            <a:defPPr>
              <a:defRPr lang="ko-KR"/>
            </a:defPPr>
            <a:lvl1pPr>
              <a:defRPr sz="1800" b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ko-KR" sz="1754" dirty="0"/>
              <a:t>Data Service</a:t>
            </a:r>
          </a:p>
        </p:txBody>
      </p:sp>
      <p:cxnSp>
        <p:nvCxnSpPr>
          <p:cNvPr id="22" name="직선 연결선 21"/>
          <p:cNvCxnSpPr>
            <a:endCxn id="26" idx="0"/>
          </p:cNvCxnSpPr>
          <p:nvPr/>
        </p:nvCxnSpPr>
        <p:spPr bwMode="auto">
          <a:xfrm flipV="1">
            <a:off x="1528397" y="2954216"/>
            <a:ext cx="3911111" cy="825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443" name="직선 연결선 27"/>
          <p:cNvCxnSpPr>
            <a:cxnSpLocks noChangeShapeType="1"/>
          </p:cNvCxnSpPr>
          <p:nvPr/>
        </p:nvCxnSpPr>
        <p:spPr bwMode="auto">
          <a:xfrm flipV="1">
            <a:off x="1528397" y="1723293"/>
            <a:ext cx="3911111" cy="169105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" name="TextBox 39"/>
          <p:cNvSpPr txBox="1">
            <a:spLocks noChangeArrowheads="1"/>
          </p:cNvSpPr>
          <p:nvPr/>
        </p:nvSpPr>
        <p:spPr bwMode="auto">
          <a:xfrm>
            <a:off x="2392973" y="3549162"/>
            <a:ext cx="2466242" cy="632224"/>
          </a:xfrm>
          <a:prstGeom prst="rect">
            <a:avLst/>
          </a:prstGeom>
          <a:solidFill>
            <a:srgbClr val="E8EEF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defPPr>
              <a:defRPr lang="ko-KR"/>
            </a:defPPr>
            <a:lvl1pPr>
              <a:defRPr sz="1800" b="1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ko-KR" sz="1754" dirty="0"/>
              <a:t>Value-added Services</a:t>
            </a:r>
          </a:p>
          <a:p>
            <a:pPr algn="ctr">
              <a:defRPr/>
            </a:pPr>
            <a:r>
              <a:rPr lang="en-US" altLang="ko-KR" sz="1754" dirty="0"/>
              <a:t>of ICT Infra</a:t>
            </a:r>
          </a:p>
        </p:txBody>
      </p:sp>
      <p:sp>
        <p:nvSpPr>
          <p:cNvPr id="41" name="순서도: 데이터 40"/>
          <p:cNvSpPr/>
          <p:nvPr/>
        </p:nvSpPr>
        <p:spPr bwMode="auto">
          <a:xfrm rot="5400000">
            <a:off x="5418993" y="2740270"/>
            <a:ext cx="584689" cy="426427"/>
          </a:xfrm>
          <a:prstGeom prst="flowChartInputOutp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 sz="1662">
              <a:solidFill>
                <a:srgbClr val="000000"/>
              </a:solidFill>
            </a:endParaRPr>
          </a:p>
        </p:txBody>
      </p:sp>
      <p:sp>
        <p:nvSpPr>
          <p:cNvPr id="42" name="순서도: 데이터 41"/>
          <p:cNvSpPr/>
          <p:nvPr/>
        </p:nvSpPr>
        <p:spPr bwMode="auto">
          <a:xfrm rot="5400000">
            <a:off x="5054845" y="3576272"/>
            <a:ext cx="1314450" cy="42496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69 h 10069"/>
              <a:gd name="connsiteX1" fmla="*/ 768 w 10000"/>
              <a:gd name="connsiteY1" fmla="*/ 0 h 10069"/>
              <a:gd name="connsiteX2" fmla="*/ 10000 w 10000"/>
              <a:gd name="connsiteY2" fmla="*/ 69 h 10069"/>
              <a:gd name="connsiteX3" fmla="*/ 8000 w 10000"/>
              <a:gd name="connsiteY3" fmla="*/ 10069 h 10069"/>
              <a:gd name="connsiteX4" fmla="*/ 0 w 10000"/>
              <a:gd name="connsiteY4" fmla="*/ 10069 h 10069"/>
              <a:gd name="connsiteX0" fmla="*/ 0 w 8768"/>
              <a:gd name="connsiteY0" fmla="*/ 10069 h 10069"/>
              <a:gd name="connsiteX1" fmla="*/ 768 w 8768"/>
              <a:gd name="connsiteY1" fmla="*/ 0 h 10069"/>
              <a:gd name="connsiteX2" fmla="*/ 8768 w 8768"/>
              <a:gd name="connsiteY2" fmla="*/ 69 h 10069"/>
              <a:gd name="connsiteX3" fmla="*/ 8000 w 8768"/>
              <a:gd name="connsiteY3" fmla="*/ 10069 h 10069"/>
              <a:gd name="connsiteX4" fmla="*/ 0 w 8768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8" h="10069">
                <a:moveTo>
                  <a:pt x="0" y="10069"/>
                </a:moveTo>
                <a:lnTo>
                  <a:pt x="768" y="0"/>
                </a:lnTo>
                <a:lnTo>
                  <a:pt x="8768" y="69"/>
                </a:lnTo>
                <a:lnTo>
                  <a:pt x="8000" y="10069"/>
                </a:lnTo>
                <a:lnTo>
                  <a:pt x="0" y="1006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 sz="1662">
              <a:solidFill>
                <a:srgbClr val="000000"/>
              </a:solidFill>
            </a:endParaRPr>
          </a:p>
        </p:txBody>
      </p:sp>
      <p:sp>
        <p:nvSpPr>
          <p:cNvPr id="46" name="순서도: 데이터 41"/>
          <p:cNvSpPr/>
          <p:nvPr/>
        </p:nvSpPr>
        <p:spPr bwMode="auto">
          <a:xfrm rot="5400000">
            <a:off x="5054845" y="4774956"/>
            <a:ext cx="1314450" cy="42496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69 h 10069"/>
              <a:gd name="connsiteX1" fmla="*/ 768 w 10000"/>
              <a:gd name="connsiteY1" fmla="*/ 0 h 10069"/>
              <a:gd name="connsiteX2" fmla="*/ 10000 w 10000"/>
              <a:gd name="connsiteY2" fmla="*/ 69 h 10069"/>
              <a:gd name="connsiteX3" fmla="*/ 8000 w 10000"/>
              <a:gd name="connsiteY3" fmla="*/ 10069 h 10069"/>
              <a:gd name="connsiteX4" fmla="*/ 0 w 10000"/>
              <a:gd name="connsiteY4" fmla="*/ 10069 h 10069"/>
              <a:gd name="connsiteX0" fmla="*/ 0 w 8768"/>
              <a:gd name="connsiteY0" fmla="*/ 10069 h 10069"/>
              <a:gd name="connsiteX1" fmla="*/ 768 w 8768"/>
              <a:gd name="connsiteY1" fmla="*/ 0 h 10069"/>
              <a:gd name="connsiteX2" fmla="*/ 8768 w 8768"/>
              <a:gd name="connsiteY2" fmla="*/ 69 h 10069"/>
              <a:gd name="connsiteX3" fmla="*/ 8000 w 8768"/>
              <a:gd name="connsiteY3" fmla="*/ 10069 h 10069"/>
              <a:gd name="connsiteX4" fmla="*/ 0 w 8768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8" h="10069">
                <a:moveTo>
                  <a:pt x="0" y="10069"/>
                </a:moveTo>
                <a:lnTo>
                  <a:pt x="768" y="0"/>
                </a:lnTo>
                <a:lnTo>
                  <a:pt x="8768" y="69"/>
                </a:lnTo>
                <a:lnTo>
                  <a:pt x="8000" y="10069"/>
                </a:lnTo>
                <a:lnTo>
                  <a:pt x="0" y="1006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 sz="1662">
              <a:solidFill>
                <a:srgbClr val="000000"/>
              </a:solidFill>
            </a:endParaRPr>
          </a:p>
        </p:txBody>
      </p:sp>
      <p:sp>
        <p:nvSpPr>
          <p:cNvPr id="25" name="순서도: 데이터 24"/>
          <p:cNvSpPr/>
          <p:nvPr/>
        </p:nvSpPr>
        <p:spPr bwMode="auto">
          <a:xfrm rot="5400000">
            <a:off x="4920029" y="2242772"/>
            <a:ext cx="1522535" cy="483577"/>
          </a:xfrm>
          <a:prstGeom prst="flowChartInputOutput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>
              <a:defRPr/>
            </a:pPr>
            <a:endParaRPr lang="ko-KR" altLang="en-US" sz="92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순서도: 데이터 41"/>
          <p:cNvSpPr/>
          <p:nvPr/>
        </p:nvSpPr>
        <p:spPr bwMode="auto">
          <a:xfrm rot="5400000">
            <a:off x="4863612" y="3530112"/>
            <a:ext cx="1635369" cy="48357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69 h 10069"/>
              <a:gd name="connsiteX1" fmla="*/ 768 w 10000"/>
              <a:gd name="connsiteY1" fmla="*/ 0 h 10069"/>
              <a:gd name="connsiteX2" fmla="*/ 10000 w 10000"/>
              <a:gd name="connsiteY2" fmla="*/ 69 h 10069"/>
              <a:gd name="connsiteX3" fmla="*/ 8000 w 10000"/>
              <a:gd name="connsiteY3" fmla="*/ 10069 h 10069"/>
              <a:gd name="connsiteX4" fmla="*/ 0 w 10000"/>
              <a:gd name="connsiteY4" fmla="*/ 10069 h 10069"/>
              <a:gd name="connsiteX0" fmla="*/ 0 w 8768"/>
              <a:gd name="connsiteY0" fmla="*/ 10069 h 10069"/>
              <a:gd name="connsiteX1" fmla="*/ 768 w 8768"/>
              <a:gd name="connsiteY1" fmla="*/ 0 h 10069"/>
              <a:gd name="connsiteX2" fmla="*/ 8768 w 8768"/>
              <a:gd name="connsiteY2" fmla="*/ 69 h 10069"/>
              <a:gd name="connsiteX3" fmla="*/ 8000 w 8768"/>
              <a:gd name="connsiteY3" fmla="*/ 10069 h 10069"/>
              <a:gd name="connsiteX4" fmla="*/ 0 w 8768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8" h="10069">
                <a:moveTo>
                  <a:pt x="0" y="10069"/>
                </a:moveTo>
                <a:lnTo>
                  <a:pt x="768" y="0"/>
                </a:lnTo>
                <a:lnTo>
                  <a:pt x="8768" y="69"/>
                </a:lnTo>
                <a:lnTo>
                  <a:pt x="8000" y="10069"/>
                </a:lnTo>
                <a:lnTo>
                  <a:pt x="0" y="100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>
              <a:defRPr/>
            </a:pPr>
            <a:endParaRPr lang="ko-KR" altLang="en-US" sz="1662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923085" y="2022231"/>
            <a:ext cx="2019300" cy="106680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Emerge new knowledge media industry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Education, Energy, Health, Transportation etc.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924551" y="3089031"/>
            <a:ext cx="2017834" cy="1462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Social Media with information processing</a:t>
            </a:r>
            <a:endParaRPr lang="en-US" altLang="ko-KR" sz="369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IPTV, Web 2.0/3.0, Web/App Store, etc.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순서도: 데이터 41"/>
          <p:cNvSpPr/>
          <p:nvPr/>
        </p:nvSpPr>
        <p:spPr bwMode="auto">
          <a:xfrm rot="5400000">
            <a:off x="5011760" y="4731768"/>
            <a:ext cx="1339806" cy="4854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69 h 10069"/>
              <a:gd name="connsiteX1" fmla="*/ 768 w 10000"/>
              <a:gd name="connsiteY1" fmla="*/ 0 h 10069"/>
              <a:gd name="connsiteX2" fmla="*/ 10000 w 10000"/>
              <a:gd name="connsiteY2" fmla="*/ 69 h 10069"/>
              <a:gd name="connsiteX3" fmla="*/ 8000 w 10000"/>
              <a:gd name="connsiteY3" fmla="*/ 10069 h 10069"/>
              <a:gd name="connsiteX4" fmla="*/ 0 w 10000"/>
              <a:gd name="connsiteY4" fmla="*/ 10069 h 10069"/>
              <a:gd name="connsiteX0" fmla="*/ 0 w 8768"/>
              <a:gd name="connsiteY0" fmla="*/ 10069 h 10069"/>
              <a:gd name="connsiteX1" fmla="*/ 768 w 8768"/>
              <a:gd name="connsiteY1" fmla="*/ 0 h 10069"/>
              <a:gd name="connsiteX2" fmla="*/ 8768 w 8768"/>
              <a:gd name="connsiteY2" fmla="*/ 69 h 10069"/>
              <a:gd name="connsiteX3" fmla="*/ 8000 w 8768"/>
              <a:gd name="connsiteY3" fmla="*/ 10069 h 10069"/>
              <a:gd name="connsiteX4" fmla="*/ 0 w 8768"/>
              <a:gd name="connsiteY4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8" h="10069">
                <a:moveTo>
                  <a:pt x="0" y="10069"/>
                </a:moveTo>
                <a:lnTo>
                  <a:pt x="768" y="0"/>
                </a:lnTo>
                <a:lnTo>
                  <a:pt x="8768" y="69"/>
                </a:lnTo>
                <a:lnTo>
                  <a:pt x="8000" y="10069"/>
                </a:lnTo>
                <a:lnTo>
                  <a:pt x="0" y="100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>
              <a:defRPr/>
            </a:pPr>
            <a:endParaRPr lang="ko-KR" altLang="en-US" sz="1662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5923085" y="4445978"/>
            <a:ext cx="20193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5G, UHD TV etc.</a:t>
            </a:r>
            <a:endParaRPr lang="en-US" altLang="ko-KR" sz="185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58265" indent="-158265">
              <a:buFont typeface="Wingdings" pitchFamily="2" charset="2"/>
              <a:buChar char="§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Saturate the existing broadcast and Telecommunication Services</a:t>
            </a:r>
          </a:p>
        </p:txBody>
      </p:sp>
      <p:sp>
        <p:nvSpPr>
          <p:cNvPr id="4118" name="TextBox 31"/>
          <p:cNvSpPr txBox="1">
            <a:spLocks noChangeArrowheads="1"/>
          </p:cNvSpPr>
          <p:nvPr/>
        </p:nvSpPr>
        <p:spPr bwMode="auto">
          <a:xfrm>
            <a:off x="2392973" y="2505808"/>
            <a:ext cx="2466242" cy="596412"/>
          </a:xfrm>
          <a:prstGeom prst="rect">
            <a:avLst/>
          </a:prstGeom>
          <a:solidFill>
            <a:srgbClr val="FFFFC9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49846" rIns="49846" anchor="ctr"/>
          <a:lstStyle>
            <a:defPPr>
              <a:defRPr lang="ko-KR"/>
            </a:defPPr>
            <a:lvl1pPr>
              <a:defRPr sz="800" b="1">
                <a:solidFill>
                  <a:srgbClr val="000000"/>
                </a:solidFill>
                <a:effectLst/>
              </a:defRPr>
            </a:lvl1pPr>
          </a:lstStyle>
          <a:p>
            <a:pPr algn="ctr">
              <a:defRPr/>
            </a:pPr>
            <a:r>
              <a:rPr lang="en-US" altLang="ko-KR" sz="1754" dirty="0">
                <a:latin typeface="맑은 고딕" pitchFamily="50" charset="-127"/>
                <a:ea typeface="맑은 고딕" pitchFamily="50" charset="-127"/>
              </a:rPr>
              <a:t>Discovering </a:t>
            </a:r>
          </a:p>
          <a:p>
            <a:pPr algn="ctr">
              <a:defRPr/>
            </a:pPr>
            <a:r>
              <a:rPr lang="en-US" altLang="ko-KR" sz="1754" dirty="0">
                <a:latin typeface="맑은 고딕" pitchFamily="50" charset="-127"/>
                <a:ea typeface="맑은 고딕" pitchFamily="50" charset="-127"/>
              </a:rPr>
              <a:t>New Technology</a:t>
            </a:r>
          </a:p>
        </p:txBody>
      </p:sp>
      <p:sp>
        <p:nvSpPr>
          <p:cNvPr id="18455" name="TextBox 32"/>
          <p:cNvSpPr txBox="1">
            <a:spLocks noChangeArrowheads="1"/>
          </p:cNvSpPr>
          <p:nvPr/>
        </p:nvSpPr>
        <p:spPr bwMode="auto">
          <a:xfrm>
            <a:off x="1463920" y="5615355"/>
            <a:ext cx="94506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662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</a:t>
            </a:r>
            <a:endParaRPr lang="ko-KR" altLang="en-US" sz="1662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456" name="TextBox 33"/>
          <p:cNvSpPr txBox="1">
            <a:spLocks noChangeArrowheads="1"/>
          </p:cNvSpPr>
          <p:nvPr/>
        </p:nvSpPr>
        <p:spPr bwMode="auto">
          <a:xfrm>
            <a:off x="4579327" y="5618285"/>
            <a:ext cx="117865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662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Year 2020</a:t>
            </a:r>
            <a:endParaRPr lang="ko-KR" altLang="en-US" sz="1662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457" name="직선 화살표 연결선 17"/>
          <p:cNvCxnSpPr>
            <a:cxnSpLocks noChangeShapeType="1"/>
          </p:cNvCxnSpPr>
          <p:nvPr/>
        </p:nvCxnSpPr>
        <p:spPr bwMode="auto">
          <a:xfrm>
            <a:off x="1528397" y="5615354"/>
            <a:ext cx="3971192" cy="1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319596" y="2951285"/>
            <a:ext cx="621857" cy="275844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6615" tIns="9969" rIns="16615" bIns="9969">
            <a:spAutoFit/>
          </a:bodyPr>
          <a:lstStyle/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831" b="1" baseline="30000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rd</a:t>
            </a: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 class of </a:t>
            </a:r>
          </a:p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IT Industry</a:t>
            </a:r>
            <a:endParaRPr lang="ko-KR" altLang="en-US" sz="831" b="1" dirty="0">
              <a:solidFill>
                <a:srgbClr val="B7C6FE">
                  <a:lumMod val="1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459" name="직선 연결선 3"/>
          <p:cNvCxnSpPr>
            <a:cxnSpLocks noChangeShapeType="1"/>
          </p:cNvCxnSpPr>
          <p:nvPr/>
        </p:nvCxnSpPr>
        <p:spPr bwMode="auto">
          <a:xfrm>
            <a:off x="8018585" y="2022231"/>
            <a:ext cx="6477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0" name="직선 연결선 30"/>
          <p:cNvCxnSpPr>
            <a:cxnSpLocks noChangeShapeType="1"/>
          </p:cNvCxnSpPr>
          <p:nvPr/>
        </p:nvCxnSpPr>
        <p:spPr bwMode="auto">
          <a:xfrm>
            <a:off x="8039101" y="4445977"/>
            <a:ext cx="69605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위쪽/아래쪽 화살표 10"/>
          <p:cNvSpPr/>
          <p:nvPr/>
        </p:nvSpPr>
        <p:spPr bwMode="auto">
          <a:xfrm>
            <a:off x="8033239" y="2044213"/>
            <a:ext cx="633046" cy="2423746"/>
          </a:xfrm>
          <a:prstGeom prst="upDownArrow">
            <a:avLst/>
          </a:prstGeom>
          <a:solidFill>
            <a:srgbClr val="9CB8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en-US" altLang="ko-KR" sz="2215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ko-KR" sz="2215" b="1" dirty="0">
                <a:solidFill>
                  <a:srgbClr val="FF0000"/>
                </a:solidFill>
              </a:rPr>
              <a:t>N</a:t>
            </a:r>
          </a:p>
          <a:p>
            <a:pPr algn="ctr">
              <a:defRPr/>
            </a:pPr>
            <a:r>
              <a:rPr lang="en-US" altLang="ko-KR" sz="2215" b="1" dirty="0" smtClean="0">
                <a:solidFill>
                  <a:srgbClr val="FF0000"/>
                </a:solidFill>
              </a:rPr>
              <a:t>E</a:t>
            </a:r>
          </a:p>
          <a:p>
            <a:pPr algn="ctr">
              <a:defRPr/>
            </a:pPr>
            <a:r>
              <a:rPr lang="en-US" altLang="ko-KR" sz="2215" b="1" dirty="0" smtClean="0">
                <a:solidFill>
                  <a:srgbClr val="FF0000"/>
                </a:solidFill>
              </a:rPr>
              <a:t>W</a:t>
            </a:r>
            <a:endParaRPr lang="ko-KR" altLang="en-US" sz="2215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6843" y="4129454"/>
            <a:ext cx="637887" cy="275844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6615" tIns="9969" rIns="16615" bIns="9969">
            <a:spAutoFit/>
          </a:bodyPr>
          <a:lstStyle/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831" b="1" baseline="30000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nd</a:t>
            </a: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 class of </a:t>
            </a:r>
          </a:p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IT Industry</a:t>
            </a:r>
            <a:endParaRPr lang="ko-KR" altLang="en-US" sz="831" b="1" dirty="0">
              <a:solidFill>
                <a:srgbClr val="B7C6FE">
                  <a:lumMod val="1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4943" y="5395546"/>
            <a:ext cx="609033" cy="275844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6615" tIns="9969" rIns="16615" bIns="9969">
            <a:spAutoFit/>
          </a:bodyPr>
          <a:lstStyle/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831" b="1" baseline="30000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st</a:t>
            </a: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 class of </a:t>
            </a:r>
          </a:p>
          <a:p>
            <a:pPr>
              <a:defRPr/>
            </a:pPr>
            <a:r>
              <a:rPr lang="en-US" altLang="ko-KR" sz="831" b="1" dirty="0">
                <a:solidFill>
                  <a:srgbClr val="B7C6FE">
                    <a:lumMod val="10000"/>
                  </a:srgbClr>
                </a:solidFill>
                <a:latin typeface="맑은 고딕" pitchFamily="50" charset="-127"/>
                <a:ea typeface="맑은 고딕" pitchFamily="50" charset="-127"/>
              </a:rPr>
              <a:t>IT Industry</a:t>
            </a:r>
            <a:endParaRPr lang="ko-KR" altLang="en-US" sz="831" b="1" dirty="0">
              <a:solidFill>
                <a:srgbClr val="B7C6FE">
                  <a:lumMod val="1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0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16236">
            <a:off x="4248884" y="1622914"/>
            <a:ext cx="4097215" cy="316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그룹 115"/>
          <p:cNvGrpSpPr>
            <a:grpSpLocks/>
          </p:cNvGrpSpPr>
          <p:nvPr/>
        </p:nvGrpSpPr>
        <p:grpSpPr bwMode="auto">
          <a:xfrm>
            <a:off x="99646" y="1008185"/>
            <a:ext cx="8864112" cy="5270989"/>
            <a:chOff x="22311" y="-19074"/>
            <a:chExt cx="9015114" cy="6877074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81457">
              <a:off x="1204148" y="2753422"/>
              <a:ext cx="2370812" cy="409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7" name="그룹 54"/>
            <p:cNvGrpSpPr>
              <a:grpSpLocks/>
            </p:cNvGrpSpPr>
            <p:nvPr/>
          </p:nvGrpSpPr>
          <p:grpSpPr bwMode="auto">
            <a:xfrm>
              <a:off x="1040085" y="301630"/>
              <a:ext cx="7603881" cy="6438825"/>
              <a:chOff x="974481" y="301630"/>
              <a:chExt cx="7603881" cy="6438825"/>
            </a:xfrm>
          </p:grpSpPr>
          <p:sp>
            <p:nvSpPr>
              <p:cNvPr id="20577" name="Line 2"/>
              <p:cNvSpPr>
                <a:spLocks noChangeShapeType="1"/>
              </p:cNvSpPr>
              <p:nvPr/>
            </p:nvSpPr>
            <p:spPr bwMode="auto">
              <a:xfrm>
                <a:off x="7992662" y="533463"/>
                <a:ext cx="0" cy="6129524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78" name="Line 3"/>
              <p:cNvSpPr>
                <a:spLocks noChangeShapeType="1"/>
              </p:cNvSpPr>
              <p:nvPr/>
            </p:nvSpPr>
            <p:spPr bwMode="auto">
              <a:xfrm>
                <a:off x="6196794" y="363304"/>
                <a:ext cx="0" cy="637807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79" name="Line 4"/>
              <p:cNvSpPr>
                <a:spLocks noChangeShapeType="1"/>
              </p:cNvSpPr>
              <p:nvPr/>
            </p:nvSpPr>
            <p:spPr bwMode="auto">
              <a:xfrm flipH="1">
                <a:off x="6819759" y="378599"/>
                <a:ext cx="11923" cy="633792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0" name="Line 5"/>
              <p:cNvSpPr>
                <a:spLocks noChangeShapeType="1"/>
              </p:cNvSpPr>
              <p:nvPr/>
            </p:nvSpPr>
            <p:spPr bwMode="auto">
              <a:xfrm flipH="1">
                <a:off x="7406956" y="393895"/>
                <a:ext cx="0" cy="6249973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1" name="Line 6"/>
              <p:cNvSpPr>
                <a:spLocks noChangeShapeType="1"/>
              </p:cNvSpPr>
              <p:nvPr/>
            </p:nvSpPr>
            <p:spPr bwMode="auto">
              <a:xfrm>
                <a:off x="8576879" y="302124"/>
                <a:ext cx="0" cy="643925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2" name="Line 8"/>
              <p:cNvSpPr>
                <a:spLocks noChangeShapeType="1"/>
              </p:cNvSpPr>
              <p:nvPr/>
            </p:nvSpPr>
            <p:spPr bwMode="auto">
              <a:xfrm>
                <a:off x="974615" y="489489"/>
                <a:ext cx="0" cy="6230855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ko-KR" altLang="en-US" sz="1662"/>
              </a:p>
            </p:txBody>
          </p:sp>
          <p:sp>
            <p:nvSpPr>
              <p:cNvPr id="20583" name="Line 9"/>
              <p:cNvSpPr>
                <a:spLocks noChangeShapeType="1"/>
              </p:cNvSpPr>
              <p:nvPr/>
            </p:nvSpPr>
            <p:spPr bwMode="auto">
              <a:xfrm>
                <a:off x="1523063" y="447428"/>
                <a:ext cx="13413" cy="6293946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4" name="Line 10"/>
              <p:cNvSpPr>
                <a:spLocks noChangeShapeType="1"/>
              </p:cNvSpPr>
              <p:nvPr/>
            </p:nvSpPr>
            <p:spPr bwMode="auto">
              <a:xfrm>
                <a:off x="2093866" y="428309"/>
                <a:ext cx="0" cy="6313065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5" name="Line 11"/>
              <p:cNvSpPr>
                <a:spLocks noChangeShapeType="1"/>
              </p:cNvSpPr>
              <p:nvPr/>
            </p:nvSpPr>
            <p:spPr bwMode="auto">
              <a:xfrm>
                <a:off x="2642314" y="363304"/>
                <a:ext cx="11923" cy="637807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6" name="Line 12"/>
              <p:cNvSpPr>
                <a:spLocks noChangeShapeType="1"/>
              </p:cNvSpPr>
              <p:nvPr/>
            </p:nvSpPr>
            <p:spPr bwMode="auto">
              <a:xfrm>
                <a:off x="3193743" y="439780"/>
                <a:ext cx="0" cy="627674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7" name="Line 13"/>
              <p:cNvSpPr>
                <a:spLocks noChangeShapeType="1"/>
              </p:cNvSpPr>
              <p:nvPr/>
            </p:nvSpPr>
            <p:spPr bwMode="auto">
              <a:xfrm>
                <a:off x="3745171" y="428309"/>
                <a:ext cx="0" cy="6313065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8" name="Line 14"/>
              <p:cNvSpPr>
                <a:spLocks noChangeShapeType="1"/>
              </p:cNvSpPr>
              <p:nvPr/>
            </p:nvSpPr>
            <p:spPr bwMode="auto">
              <a:xfrm>
                <a:off x="4304052" y="363304"/>
                <a:ext cx="0" cy="637807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89" name="Line 15"/>
              <p:cNvSpPr>
                <a:spLocks noChangeShapeType="1"/>
              </p:cNvSpPr>
              <p:nvPr/>
            </p:nvSpPr>
            <p:spPr bwMode="auto">
              <a:xfrm>
                <a:off x="4903172" y="418750"/>
                <a:ext cx="0" cy="629777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  <p:sp>
            <p:nvSpPr>
              <p:cNvPr id="20590" name="Line 16"/>
              <p:cNvSpPr>
                <a:spLocks noChangeShapeType="1"/>
              </p:cNvSpPr>
              <p:nvPr/>
            </p:nvSpPr>
            <p:spPr bwMode="auto">
              <a:xfrm flipH="1">
                <a:off x="5538060" y="363304"/>
                <a:ext cx="11923" cy="6378070"/>
              </a:xfrm>
              <a:prstGeom prst="line">
                <a:avLst/>
              </a:prstGeom>
              <a:noFill/>
              <a:ln w="9525" cap="rnd">
                <a:solidFill>
                  <a:schemeClr val="tx1">
                    <a:alpha val="50195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662"/>
              </a:p>
            </p:txBody>
          </p:sp>
        </p:grpSp>
        <p:sp>
          <p:nvSpPr>
            <p:cNvPr id="20488" name="Line 17"/>
            <p:cNvSpPr>
              <a:spLocks noChangeShapeType="1"/>
            </p:cNvSpPr>
            <p:nvPr/>
          </p:nvSpPr>
          <p:spPr bwMode="auto">
            <a:xfrm flipV="1">
              <a:off x="865848" y="288741"/>
              <a:ext cx="7746828" cy="0"/>
            </a:xfrm>
            <a:prstGeom prst="line">
              <a:avLst/>
            </a:prstGeom>
            <a:noFill/>
            <a:ln w="50800">
              <a:solidFill>
                <a:srgbClr val="4D4D4D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 sz="1662"/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1636883" y="-9514"/>
              <a:ext cx="883777" cy="26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buSzTx/>
                <a:buFont typeface="Wingdings" panose="05000000000000000000" pitchFamily="2" charset="2"/>
                <a:buNone/>
              </a:pPr>
              <a:r>
                <a:rPr lang="en-US" altLang="ko-KR" sz="738" dirty="0">
                  <a:solidFill>
                    <a:srgbClr val="000000"/>
                  </a:solidFill>
                  <a:latin typeface="맑은 고딕" panose="020B0503020000020004" pitchFamily="50" charset="-127"/>
                  <a:ea typeface="굴림" panose="020B0600000101010101" pitchFamily="50" charset="-127"/>
                </a:rPr>
                <a:t>Current</a:t>
              </a:r>
            </a:p>
          </p:txBody>
        </p:sp>
        <p:sp>
          <p:nvSpPr>
            <p:cNvPr id="20490" name="Text Box 32"/>
            <p:cNvSpPr txBox="1">
              <a:spLocks noChangeArrowheads="1"/>
            </p:cNvSpPr>
            <p:nvPr/>
          </p:nvSpPr>
          <p:spPr bwMode="auto">
            <a:xfrm>
              <a:off x="99809" y="5928821"/>
              <a:ext cx="830124" cy="858439"/>
            </a:xfrm>
            <a:prstGeom prst="rect">
              <a:avLst/>
            </a:prstGeom>
            <a:solidFill>
              <a:srgbClr val="CCFFCC">
                <a:alpha val="29019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015">
                  <a:solidFill>
                    <a:srgbClr val="000000"/>
                  </a:solidFill>
                  <a:latin typeface="맑은 고딕" panose="020B0503020000020004" pitchFamily="50" charset="-127"/>
                  <a:ea typeface="굴림" panose="020B0600000101010101" pitchFamily="50" charset="-127"/>
                </a:rPr>
                <a:t>IT </a:t>
              </a:r>
            </a:p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015">
                  <a:solidFill>
                    <a:srgbClr val="000000"/>
                  </a:solidFill>
                  <a:latin typeface="맑은 고딕" panose="020B0503020000020004" pitchFamily="50" charset="-127"/>
                  <a:ea typeface="굴림" panose="020B0600000101010101" pitchFamily="50" charset="-127"/>
                </a:rPr>
                <a:t>Infra</a:t>
              </a:r>
            </a:p>
          </p:txBody>
        </p:sp>
        <p:sp>
          <p:nvSpPr>
            <p:cNvPr id="20491" name="Text Box 39"/>
            <p:cNvSpPr txBox="1">
              <a:spLocks noChangeArrowheads="1"/>
            </p:cNvSpPr>
            <p:nvPr/>
          </p:nvSpPr>
          <p:spPr bwMode="auto">
            <a:xfrm>
              <a:off x="86446" y="1070704"/>
              <a:ext cx="470900" cy="2573406"/>
            </a:xfrm>
            <a:prstGeom prst="rect">
              <a:avLst/>
            </a:prstGeom>
            <a:solidFill>
              <a:srgbClr val="CCFFCC">
                <a:alpha val="29019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lnSpc>
                  <a:spcPct val="14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92">
                  <a:solidFill>
                    <a:srgbClr val="000000"/>
                  </a:solidFill>
                  <a:latin typeface="맑은 고딕" panose="020B0503020000020004" pitchFamily="50" charset="-127"/>
                  <a:ea typeface="굴림" panose="020B0600000101010101" pitchFamily="50" charset="-127"/>
                </a:rPr>
                <a:t>Industry</a:t>
              </a:r>
              <a:endParaRPr lang="ko-KR" altLang="en-US" sz="1292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492" name="Text Box 45"/>
            <p:cNvSpPr txBox="1">
              <a:spLocks noChangeArrowheads="1"/>
            </p:cNvSpPr>
            <p:nvPr/>
          </p:nvSpPr>
          <p:spPr bwMode="auto">
            <a:xfrm>
              <a:off x="126747" y="3714851"/>
              <a:ext cx="430598" cy="1929098"/>
            </a:xfrm>
            <a:prstGeom prst="rect">
              <a:avLst/>
            </a:prstGeom>
            <a:solidFill>
              <a:srgbClr val="CCFFCC">
                <a:alpha val="29019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lnSpc>
                  <a:spcPct val="14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108">
                  <a:solidFill>
                    <a:srgbClr val="000000"/>
                  </a:solidFill>
                  <a:latin typeface="맑은 고딕" panose="020B0503020000020004" pitchFamily="50" charset="-127"/>
                  <a:ea typeface="굴림" panose="020B0600000101010101" pitchFamily="50" charset="-127"/>
                </a:rPr>
                <a:t>Key Technology</a:t>
              </a:r>
              <a:endParaRPr lang="ko-KR" altLang="en-US" sz="1108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6" name="AutoShape 7"/>
            <p:cNvSpPr>
              <a:spLocks noChangeArrowheads="1"/>
            </p:cNvSpPr>
            <p:nvPr/>
          </p:nvSpPr>
          <p:spPr bwMode="auto">
            <a:xfrm>
              <a:off x="22311" y="281094"/>
              <a:ext cx="625946" cy="594598"/>
            </a:xfrm>
            <a:prstGeom prst="homePlate">
              <a:avLst>
                <a:gd name="adj" fmla="val 18921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altLang="ko-KR" sz="1100" b="1" dirty="0">
                  <a:solidFill>
                    <a:srgbClr val="000000"/>
                  </a:solidFill>
                </a:rPr>
                <a:t>Stage</a:t>
              </a:r>
              <a:endParaRPr lang="ko-KR" altLang="en-US" sz="11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0494" name="그룹 195"/>
            <p:cNvGrpSpPr>
              <a:grpSpLocks/>
            </p:cNvGrpSpPr>
            <p:nvPr/>
          </p:nvGrpSpPr>
          <p:grpSpPr bwMode="auto">
            <a:xfrm>
              <a:off x="2858443" y="-19074"/>
              <a:ext cx="856950" cy="370907"/>
              <a:chOff x="1143933" y="-19050"/>
              <a:chExt cx="856950" cy="370907"/>
            </a:xfrm>
          </p:grpSpPr>
          <p:sp>
            <p:nvSpPr>
              <p:cNvPr id="20575" name="Text Box 19"/>
              <p:cNvSpPr txBox="1">
                <a:spLocks noChangeArrowheads="1"/>
              </p:cNvSpPr>
              <p:nvPr/>
            </p:nvSpPr>
            <p:spPr bwMode="auto">
              <a:xfrm>
                <a:off x="1143933" y="-19050"/>
                <a:ext cx="856950" cy="26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buSzTx/>
                  <a:buFont typeface="Wingdings" panose="05000000000000000000" pitchFamily="2" charset="2"/>
                  <a:buNone/>
                </a:pPr>
                <a:r>
                  <a:rPr lang="en-US" altLang="ko-KR" sz="738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rPr>
                  <a:t>3 </a:t>
                </a:r>
                <a:r>
                  <a:rPr lang="en-US" altLang="ko-KR" sz="738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rPr>
                  <a:t>Years</a:t>
                </a:r>
              </a:p>
            </p:txBody>
          </p:sp>
          <p:sp>
            <p:nvSpPr>
              <p:cNvPr id="20576" name="AutoShape 18"/>
              <p:cNvSpPr>
                <a:spLocks noChangeArrowheads="1"/>
              </p:cNvSpPr>
              <p:nvPr/>
            </p:nvSpPr>
            <p:spPr bwMode="auto">
              <a:xfrm>
                <a:off x="1471810" y="235232"/>
                <a:ext cx="144563" cy="116625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buSzTx/>
                  <a:buFontTx/>
                  <a:buNone/>
                </a:pPr>
                <a:endParaRPr lang="ko-KR" altLang="en-US" sz="923" b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28" name="AutoShape 49"/>
            <p:cNvSpPr>
              <a:spLocks noChangeArrowheads="1"/>
            </p:cNvSpPr>
            <p:nvPr/>
          </p:nvSpPr>
          <p:spPr bwMode="auto">
            <a:xfrm>
              <a:off x="5286219" y="340362"/>
              <a:ext cx="3572364" cy="542977"/>
            </a:xfrm>
            <a:prstGeom prst="homePlate">
              <a:avLst>
                <a:gd name="adj" fmla="val 22824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400" b="1" kern="0" baseline="3000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rd</a:t>
              </a:r>
              <a:r>
                <a:rPr lang="en-US" altLang="ko-KR" sz="1400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Stage</a:t>
              </a:r>
            </a:p>
            <a:p>
              <a:pPr>
                <a:defRPr/>
              </a:pPr>
              <a:r>
                <a:rPr lang="en-US" altLang="ko-KR" sz="1400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Creative Eco-Convergence</a:t>
              </a:r>
              <a:endParaRPr lang="ko-KR" altLang="ko-KR" sz="14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9" name="AutoShape 49"/>
            <p:cNvSpPr>
              <a:spLocks noChangeArrowheads="1"/>
            </p:cNvSpPr>
            <p:nvPr/>
          </p:nvSpPr>
          <p:spPr bwMode="auto">
            <a:xfrm>
              <a:off x="3238481" y="326979"/>
              <a:ext cx="2000047" cy="542977"/>
            </a:xfrm>
            <a:prstGeom prst="homePlate">
              <a:avLst>
                <a:gd name="adj" fmla="val 22824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400" b="1" kern="0" baseline="300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nd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stage</a:t>
              </a:r>
            </a:p>
            <a:p>
              <a:pPr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Creative Convergence</a:t>
              </a:r>
              <a:endParaRPr lang="ko-KR" altLang="ko-KR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0" name="AutoShape 49"/>
            <p:cNvSpPr>
              <a:spLocks noChangeArrowheads="1"/>
            </p:cNvSpPr>
            <p:nvPr/>
          </p:nvSpPr>
          <p:spPr bwMode="auto">
            <a:xfrm>
              <a:off x="572250" y="288741"/>
              <a:ext cx="2570849" cy="542977"/>
            </a:xfrm>
            <a:prstGeom prst="homePlate">
              <a:avLst>
                <a:gd name="adj" fmla="val 22824"/>
              </a:avLst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1400" b="1" kern="0" baseline="3000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st</a:t>
              </a: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Stage</a:t>
              </a:r>
            </a:p>
            <a:p>
              <a:pPr>
                <a:defRPr/>
              </a:pPr>
              <a:r>
                <a:rPr lang="en-US" altLang="ko-KR" sz="14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IT Convergence</a:t>
              </a:r>
            </a:p>
          </p:txBody>
        </p:sp>
        <p:sp>
          <p:nvSpPr>
            <p:cNvPr id="20498" name="Line 65"/>
            <p:cNvSpPr>
              <a:spLocks noChangeShapeType="1"/>
            </p:cNvSpPr>
            <p:nvPr/>
          </p:nvSpPr>
          <p:spPr bwMode="auto">
            <a:xfrm>
              <a:off x="3262327" y="359480"/>
              <a:ext cx="25336" cy="64985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662"/>
            </a:p>
          </p:txBody>
        </p:sp>
        <p:sp>
          <p:nvSpPr>
            <p:cNvPr id="20499" name="Line 65"/>
            <p:cNvSpPr>
              <a:spLocks noChangeShapeType="1"/>
            </p:cNvSpPr>
            <p:nvPr/>
          </p:nvSpPr>
          <p:spPr bwMode="auto">
            <a:xfrm>
              <a:off x="5214683" y="359480"/>
              <a:ext cx="23846" cy="64985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 sz="1662"/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1019354" y="5928821"/>
              <a:ext cx="7767692" cy="881381"/>
            </a:xfrm>
            <a:prstGeom prst="roundRect">
              <a:avLst>
                <a:gd name="adj" fmla="val 1133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9846" rIns="49846"/>
            <a:lstStyle/>
            <a:p>
              <a:pPr>
                <a:defRPr/>
              </a:pPr>
              <a:endParaRPr lang="ko-KR" altLang="en-US" sz="738" b="1" dirty="0"/>
            </a:p>
          </p:txBody>
        </p:sp>
        <p:sp>
          <p:nvSpPr>
            <p:cNvPr id="20501" name="AutoShape 49"/>
            <p:cNvSpPr>
              <a:spLocks noChangeArrowheads="1"/>
            </p:cNvSpPr>
            <p:nvPr/>
          </p:nvSpPr>
          <p:spPr bwMode="auto">
            <a:xfrm>
              <a:off x="5286219" y="6001473"/>
              <a:ext cx="3429291" cy="785787"/>
            </a:xfrm>
            <a:prstGeom prst="homePlate">
              <a:avLst>
                <a:gd name="adj" fmla="val 22831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475E00"/>
                </a:gs>
                <a:gs pos="100000">
                  <a:srgbClr val="99CC00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1477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(Resonance)                      </a:t>
              </a:r>
            </a:p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1477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All Conscious Things</a:t>
              </a:r>
            </a:p>
          </p:txBody>
        </p:sp>
        <p:sp>
          <p:nvSpPr>
            <p:cNvPr id="20502" name="AutoShape 49"/>
            <p:cNvSpPr>
              <a:spLocks noChangeArrowheads="1"/>
            </p:cNvSpPr>
            <p:nvPr/>
          </p:nvSpPr>
          <p:spPr bwMode="auto">
            <a:xfrm>
              <a:off x="3238481" y="6072212"/>
              <a:ext cx="2190811" cy="642396"/>
            </a:xfrm>
            <a:prstGeom prst="homePlate">
              <a:avLst>
                <a:gd name="adj" fmla="val 22831"/>
              </a:avLst>
            </a:prstGeom>
            <a:gradFill rotWithShape="0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1292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(Intelligence)</a:t>
              </a:r>
            </a:p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1015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All Computerized Things</a:t>
              </a:r>
            </a:p>
          </p:txBody>
        </p:sp>
        <p:sp>
          <p:nvSpPr>
            <p:cNvPr id="20503" name="AutoShape 49"/>
            <p:cNvSpPr>
              <a:spLocks noChangeArrowheads="1"/>
            </p:cNvSpPr>
            <p:nvPr/>
          </p:nvSpPr>
          <p:spPr bwMode="auto">
            <a:xfrm>
              <a:off x="1071516" y="6142953"/>
              <a:ext cx="2286193" cy="500916"/>
            </a:xfrm>
            <a:prstGeom prst="homePlate">
              <a:avLst>
                <a:gd name="adj" fmla="val 22820"/>
              </a:avLst>
            </a:prstGeom>
            <a:gradFill rotWithShape="0">
              <a:gsLst>
                <a:gs pos="0">
                  <a:srgbClr val="666699"/>
                </a:gs>
                <a:gs pos="50000">
                  <a:srgbClr val="2F2F47"/>
                </a:gs>
                <a:gs pos="100000">
                  <a:srgbClr val="666699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923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(Conformity)</a:t>
              </a:r>
            </a:p>
            <a:p>
              <a:pPr algn="ctr" eaLnBrk="1" fontAlgn="base" hangingPunct="1">
                <a:spcBef>
                  <a:spcPct val="50000"/>
                </a:spcBef>
                <a:buSzTx/>
                <a:buFontTx/>
                <a:buNone/>
              </a:pPr>
              <a:r>
                <a:rPr kumimoji="0" lang="en-US" altLang="ko-KR" sz="923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All Connected Things</a:t>
              </a:r>
              <a:endParaRPr kumimoji="0" lang="en-GB" altLang="ko-KR" sz="923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0504" name="그룹 195"/>
            <p:cNvGrpSpPr>
              <a:grpSpLocks/>
            </p:cNvGrpSpPr>
            <p:nvPr/>
          </p:nvGrpSpPr>
          <p:grpSpPr bwMode="auto">
            <a:xfrm>
              <a:off x="4767578" y="-15250"/>
              <a:ext cx="856951" cy="372820"/>
              <a:chOff x="1095666" y="-19988"/>
              <a:chExt cx="856951" cy="372820"/>
            </a:xfrm>
          </p:grpSpPr>
          <p:sp>
            <p:nvSpPr>
              <p:cNvPr id="20573" name="Text Box 19"/>
              <p:cNvSpPr txBox="1">
                <a:spLocks noChangeArrowheads="1"/>
              </p:cNvSpPr>
              <p:nvPr/>
            </p:nvSpPr>
            <p:spPr bwMode="auto">
              <a:xfrm>
                <a:off x="1095666" y="-19988"/>
                <a:ext cx="856951" cy="26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buSzTx/>
                  <a:buFont typeface="Wingdings" panose="05000000000000000000" pitchFamily="2" charset="2"/>
                  <a:buNone/>
                </a:pPr>
                <a:r>
                  <a:rPr lang="en-US" altLang="ko-KR" sz="738">
                    <a:solidFill>
                      <a:srgbClr val="000000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rPr>
                  <a:t>10 years</a:t>
                </a:r>
              </a:p>
            </p:txBody>
          </p:sp>
          <p:sp>
            <p:nvSpPr>
              <p:cNvPr id="20574" name="AutoShape 18"/>
              <p:cNvSpPr>
                <a:spLocks noChangeArrowheads="1"/>
              </p:cNvSpPr>
              <p:nvPr/>
            </p:nvSpPr>
            <p:spPr bwMode="auto">
              <a:xfrm>
                <a:off x="1472725" y="236206"/>
                <a:ext cx="144563" cy="116626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buSzTx/>
                  <a:buFontTx/>
                  <a:buNone/>
                </a:pPr>
                <a:endParaRPr lang="ko-KR" altLang="en-US" sz="923" b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0505" name="AutoShape 16"/>
            <p:cNvSpPr>
              <a:spLocks noChangeArrowheads="1"/>
            </p:cNvSpPr>
            <p:nvPr/>
          </p:nvSpPr>
          <p:spPr bwMode="auto">
            <a:xfrm>
              <a:off x="822628" y="4500637"/>
              <a:ext cx="1429243" cy="181630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Collective and Collaborative computing Technology </a:t>
              </a:r>
              <a:endParaRPr kumimoji="0" lang="ko-KR" altLang="en-US" sz="554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0506" name="그룹 186"/>
            <p:cNvGrpSpPr>
              <a:grpSpLocks/>
            </p:cNvGrpSpPr>
            <p:nvPr/>
          </p:nvGrpSpPr>
          <p:grpSpPr bwMode="auto">
            <a:xfrm>
              <a:off x="857224" y="5030864"/>
              <a:ext cx="1808621" cy="428628"/>
              <a:chOff x="1263181" y="5105727"/>
              <a:chExt cx="1808621" cy="466413"/>
            </a:xfrm>
          </p:grpSpPr>
          <p:graphicFrame>
            <p:nvGraphicFramePr>
              <p:cNvPr id="20570" name="Object 10"/>
              <p:cNvGraphicFramePr>
                <a:graphicFrameLocks noChangeAspect="1"/>
              </p:cNvGraphicFramePr>
              <p:nvPr/>
            </p:nvGraphicFramePr>
            <p:xfrm>
              <a:off x="1706922" y="5105727"/>
              <a:ext cx="165548" cy="165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6" name="Image" r:id="rId5" imgW="1207201" imgH="1207201" progId="">
                      <p:embed/>
                    </p:oleObj>
                  </mc:Choice>
                  <mc:Fallback>
                    <p:oleObj name="Image" r:id="rId5" imgW="1207201" imgH="120720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6922" y="5105727"/>
                            <a:ext cx="165548" cy="1655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71" name="AutoShape 16"/>
              <p:cNvSpPr>
                <a:spLocks noChangeArrowheads="1"/>
              </p:cNvSpPr>
              <p:nvPr/>
            </p:nvSpPr>
            <p:spPr bwMode="auto">
              <a:xfrm>
                <a:off x="1270315" y="5390057"/>
                <a:ext cx="1801830" cy="183078"/>
              </a:xfrm>
              <a:prstGeom prst="roundRect">
                <a:avLst>
                  <a:gd name="adj" fmla="val 8111"/>
                </a:avLst>
              </a:prstGeom>
              <a:solidFill>
                <a:schemeClr val="bg1"/>
              </a:solidFill>
              <a:ln w="12700">
                <a:solidFill>
                  <a:srgbClr val="E1E7FB"/>
                </a:solidFill>
                <a:round/>
                <a:headEnd/>
                <a:tailEnd/>
              </a:ln>
            </p:spPr>
            <p:txBody>
              <a:bodyPr wrap="none" lIns="46644" tIns="31098" rIns="46644" bIns="31098" anchor="ctr"/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kumimoji="0" lang="en-US" altLang="ko-KR" sz="554" b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Personal Assistance and Self-learning Technology</a:t>
                </a:r>
                <a:endPara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572" name="Freeform 20"/>
              <p:cNvSpPr>
                <a:spLocks/>
              </p:cNvSpPr>
              <p:nvPr/>
            </p:nvSpPr>
            <p:spPr bwMode="auto">
              <a:xfrm flipH="1" flipV="1">
                <a:off x="1262863" y="5182014"/>
                <a:ext cx="1766062" cy="176837"/>
              </a:xfrm>
              <a:custGeom>
                <a:avLst/>
                <a:gdLst>
                  <a:gd name="T0" fmla="*/ 0 w 770"/>
                  <a:gd name="T1" fmla="*/ 0 h 349"/>
                  <a:gd name="T2" fmla="*/ 2147483646 w 770"/>
                  <a:gd name="T3" fmla="*/ 0 h 349"/>
                  <a:gd name="T4" fmla="*/ 2147483646 w 770"/>
                  <a:gd name="T5" fmla="*/ 2147483646 h 349"/>
                  <a:gd name="T6" fmla="*/ 0 60000 65536"/>
                  <a:gd name="T7" fmla="*/ 0 60000 65536"/>
                  <a:gd name="T8" fmla="*/ 0 60000 65536"/>
                  <a:gd name="T9" fmla="*/ 0 w 770"/>
                  <a:gd name="T10" fmla="*/ 0 h 349"/>
                  <a:gd name="T11" fmla="*/ 770 w 770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6644" tIns="31098" rIns="46644" bIns="31098" anchor="ctr"/>
              <a:lstStyle/>
              <a:p>
                <a:endParaRPr lang="ko-KR" altLang="en-US" sz="1662"/>
              </a:p>
            </p:txBody>
          </p:sp>
        </p:grpSp>
        <p:graphicFrame>
          <p:nvGraphicFramePr>
            <p:cNvPr id="20507" name="Object 3"/>
            <p:cNvGraphicFramePr>
              <a:graphicFrameLocks noChangeAspect="1"/>
            </p:cNvGraphicFramePr>
            <p:nvPr/>
          </p:nvGraphicFramePr>
          <p:xfrm>
            <a:off x="1207110" y="4771208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Image" r:id="rId7" imgW="1207201" imgH="1207201" progId="">
                    <p:embed/>
                  </p:oleObj>
                </mc:Choice>
                <mc:Fallback>
                  <p:oleObj name="Image" r:id="rId7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7110" y="4771208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8" name="Freeform 20"/>
            <p:cNvSpPr>
              <a:spLocks/>
            </p:cNvSpPr>
            <p:nvPr/>
          </p:nvSpPr>
          <p:spPr bwMode="auto">
            <a:xfrm flipH="1">
              <a:off x="929933" y="4714769"/>
              <a:ext cx="1213143" cy="143392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grpSp>
          <p:nvGrpSpPr>
            <p:cNvPr id="20509" name="그룹 187"/>
            <p:cNvGrpSpPr>
              <a:grpSpLocks/>
            </p:cNvGrpSpPr>
            <p:nvPr/>
          </p:nvGrpSpPr>
          <p:grpSpPr bwMode="auto">
            <a:xfrm>
              <a:off x="2071670" y="4786322"/>
              <a:ext cx="1214446" cy="413266"/>
              <a:chOff x="1263181" y="5122445"/>
              <a:chExt cx="1214446" cy="449696"/>
            </a:xfrm>
          </p:grpSpPr>
          <p:graphicFrame>
            <p:nvGraphicFramePr>
              <p:cNvPr id="20567" name="Object 14"/>
              <p:cNvGraphicFramePr>
                <a:graphicFrameLocks noChangeAspect="1"/>
              </p:cNvGraphicFramePr>
              <p:nvPr/>
            </p:nvGraphicFramePr>
            <p:xfrm>
              <a:off x="1553242" y="5122445"/>
              <a:ext cx="165548" cy="165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8" name="Image" r:id="rId8" imgW="1207201" imgH="1207201" progId="">
                      <p:embed/>
                    </p:oleObj>
                  </mc:Choice>
                  <mc:Fallback>
                    <p:oleObj name="Image" r:id="rId8" imgW="1207201" imgH="120720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3242" y="5122445"/>
                            <a:ext cx="165548" cy="1655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0" name="AutoShape 16"/>
              <p:cNvSpPr>
                <a:spLocks noChangeArrowheads="1"/>
              </p:cNvSpPr>
              <p:nvPr/>
            </p:nvSpPr>
            <p:spPr bwMode="auto">
              <a:xfrm>
                <a:off x="1270502" y="5392017"/>
                <a:ext cx="1207182" cy="180997"/>
              </a:xfrm>
              <a:prstGeom prst="roundRect">
                <a:avLst>
                  <a:gd name="adj" fmla="val 8111"/>
                </a:avLst>
              </a:prstGeom>
              <a:solidFill>
                <a:schemeClr val="bg1"/>
              </a:solidFill>
              <a:ln w="12700">
                <a:solidFill>
                  <a:srgbClr val="E1E7FB"/>
                </a:solidFill>
                <a:round/>
                <a:headEnd/>
                <a:tailEnd/>
              </a:ln>
              <a:effectLst/>
            </p:spPr>
            <p:txBody>
              <a:bodyPr wrap="none" lIns="46644" tIns="31098" rIns="46644" bIns="31098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r>
                  <a:rPr lang="ko-KR" altLang="en-US" sz="554" kern="0" dirty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554" kern="0" dirty="0">
                    <a:latin typeface="맑은 고딕" pitchFamily="50" charset="-127"/>
                    <a:ea typeface="맑은 고딕" pitchFamily="50" charset="-127"/>
                  </a:rPr>
                  <a:t>Intelligent Service Robot Technology</a:t>
                </a:r>
              </a:p>
            </p:txBody>
          </p:sp>
          <p:sp>
            <p:nvSpPr>
              <p:cNvPr id="20569" name="Freeform 20"/>
              <p:cNvSpPr>
                <a:spLocks/>
              </p:cNvSpPr>
              <p:nvPr/>
            </p:nvSpPr>
            <p:spPr bwMode="auto">
              <a:xfrm flipH="1" flipV="1">
                <a:off x="1263051" y="5206859"/>
                <a:ext cx="1214633" cy="158112"/>
              </a:xfrm>
              <a:custGeom>
                <a:avLst/>
                <a:gdLst>
                  <a:gd name="T0" fmla="*/ 0 w 770"/>
                  <a:gd name="T1" fmla="*/ 0 h 349"/>
                  <a:gd name="T2" fmla="*/ 2147483646 w 770"/>
                  <a:gd name="T3" fmla="*/ 0 h 349"/>
                  <a:gd name="T4" fmla="*/ 2147483646 w 770"/>
                  <a:gd name="T5" fmla="*/ 2147483646 h 349"/>
                  <a:gd name="T6" fmla="*/ 0 60000 65536"/>
                  <a:gd name="T7" fmla="*/ 0 60000 65536"/>
                  <a:gd name="T8" fmla="*/ 0 60000 65536"/>
                  <a:gd name="T9" fmla="*/ 0 w 770"/>
                  <a:gd name="T10" fmla="*/ 0 h 349"/>
                  <a:gd name="T11" fmla="*/ 770 w 770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6644" tIns="31098" rIns="46644" bIns="31098" anchor="ctr"/>
              <a:lstStyle/>
              <a:p>
                <a:endParaRPr lang="ko-KR" altLang="en-US" sz="1662"/>
              </a:p>
            </p:txBody>
          </p:sp>
        </p:grpSp>
        <p:grpSp>
          <p:nvGrpSpPr>
            <p:cNvPr id="20510" name="그룹 195"/>
            <p:cNvGrpSpPr>
              <a:grpSpLocks/>
            </p:cNvGrpSpPr>
            <p:nvPr/>
          </p:nvGrpSpPr>
          <p:grpSpPr bwMode="auto">
            <a:xfrm>
              <a:off x="1428728" y="5500702"/>
              <a:ext cx="1808621" cy="428626"/>
              <a:chOff x="1263181" y="5105728"/>
              <a:chExt cx="1808621" cy="466412"/>
            </a:xfrm>
          </p:grpSpPr>
          <p:graphicFrame>
            <p:nvGraphicFramePr>
              <p:cNvPr id="20564" name="Object 15"/>
              <p:cNvGraphicFramePr>
                <a:graphicFrameLocks noChangeAspect="1"/>
              </p:cNvGraphicFramePr>
              <p:nvPr/>
            </p:nvGraphicFramePr>
            <p:xfrm>
              <a:off x="1706922" y="5105728"/>
              <a:ext cx="165548" cy="165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9" name="Image" r:id="rId9" imgW="1207201" imgH="1207201" progId="">
                      <p:embed/>
                    </p:oleObj>
                  </mc:Choice>
                  <mc:Fallback>
                    <p:oleObj name="Image" r:id="rId9" imgW="1207201" imgH="120720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6922" y="5105728"/>
                            <a:ext cx="165548" cy="1655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5" name="AutoShape 16"/>
              <p:cNvSpPr>
                <a:spLocks noChangeArrowheads="1"/>
              </p:cNvSpPr>
              <p:nvPr/>
            </p:nvSpPr>
            <p:spPr bwMode="auto">
              <a:xfrm>
                <a:off x="1271104" y="5390590"/>
                <a:ext cx="1800340" cy="180999"/>
              </a:xfrm>
              <a:prstGeom prst="roundRect">
                <a:avLst>
                  <a:gd name="adj" fmla="val 8111"/>
                </a:avLst>
              </a:prstGeom>
              <a:solidFill>
                <a:schemeClr val="bg1"/>
              </a:solidFill>
              <a:ln w="12700">
                <a:solidFill>
                  <a:srgbClr val="E1E7FB"/>
                </a:solidFill>
                <a:round/>
                <a:headEnd/>
                <a:tailEnd/>
              </a:ln>
            </p:spPr>
            <p:txBody>
              <a:bodyPr wrap="none" lIns="46644" tIns="31098" rIns="46644" bIns="31098" anchor="ctr"/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kumimoji="0" lang="en-US" altLang="ko-KR" sz="554" b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Virtual reality technology</a:t>
                </a:r>
                <a:endPara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566" name="Freeform 20"/>
              <p:cNvSpPr>
                <a:spLocks/>
              </p:cNvSpPr>
              <p:nvPr/>
            </p:nvSpPr>
            <p:spPr bwMode="auto">
              <a:xfrm flipH="1" flipV="1">
                <a:off x="1263652" y="5180466"/>
                <a:ext cx="1764571" cy="176836"/>
              </a:xfrm>
              <a:custGeom>
                <a:avLst/>
                <a:gdLst>
                  <a:gd name="T0" fmla="*/ 0 w 770"/>
                  <a:gd name="T1" fmla="*/ 0 h 349"/>
                  <a:gd name="T2" fmla="*/ 2147483646 w 770"/>
                  <a:gd name="T3" fmla="*/ 0 h 349"/>
                  <a:gd name="T4" fmla="*/ 2147483646 w 770"/>
                  <a:gd name="T5" fmla="*/ 2147483646 h 349"/>
                  <a:gd name="T6" fmla="*/ 0 60000 65536"/>
                  <a:gd name="T7" fmla="*/ 0 60000 65536"/>
                  <a:gd name="T8" fmla="*/ 0 60000 65536"/>
                  <a:gd name="T9" fmla="*/ 0 w 770"/>
                  <a:gd name="T10" fmla="*/ 0 h 349"/>
                  <a:gd name="T11" fmla="*/ 770 w 770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6644" tIns="31098" rIns="46644" bIns="31098" anchor="ctr"/>
              <a:lstStyle/>
              <a:p>
                <a:endParaRPr lang="ko-KR" altLang="en-US" sz="1662"/>
              </a:p>
            </p:txBody>
          </p:sp>
        </p:grpSp>
        <p:sp>
          <p:nvSpPr>
            <p:cNvPr id="20511" name="AutoShape 16"/>
            <p:cNvSpPr>
              <a:spLocks noChangeArrowheads="1"/>
            </p:cNvSpPr>
            <p:nvPr/>
          </p:nvSpPr>
          <p:spPr bwMode="auto">
            <a:xfrm>
              <a:off x="1642319" y="3714851"/>
              <a:ext cx="1429243" cy="181629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Intelligent Disaster Prevention Technology</a:t>
              </a:r>
              <a:endParaRPr kumimoji="0" lang="ko-KR" altLang="en-US" sz="554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20512" name="Object 18"/>
            <p:cNvGraphicFramePr>
              <a:graphicFrameLocks noChangeAspect="1"/>
            </p:cNvGraphicFramePr>
            <p:nvPr/>
          </p:nvGraphicFramePr>
          <p:xfrm>
            <a:off x="2027851" y="3985390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" name="Image" r:id="rId10" imgW="1207201" imgH="1207201" progId="">
                    <p:embed/>
                  </p:oleObj>
                </mc:Choice>
                <mc:Fallback>
                  <p:oleObj name="Image" r:id="rId10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851" y="3985390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3" name="Freeform 20"/>
            <p:cNvSpPr>
              <a:spLocks/>
            </p:cNvSpPr>
            <p:nvPr/>
          </p:nvSpPr>
          <p:spPr bwMode="auto">
            <a:xfrm flipH="1">
              <a:off x="1749625" y="3928982"/>
              <a:ext cx="1213143" cy="143391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sp>
          <p:nvSpPr>
            <p:cNvPr id="20514" name="AutoShape 16"/>
            <p:cNvSpPr>
              <a:spLocks noChangeArrowheads="1"/>
            </p:cNvSpPr>
            <p:nvPr/>
          </p:nvSpPr>
          <p:spPr bwMode="auto">
            <a:xfrm>
              <a:off x="2500760" y="4072374"/>
              <a:ext cx="1427753" cy="179718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Self-assured/Self-organizing IT Vehicle Technology</a:t>
              </a:r>
            </a:p>
          </p:txBody>
        </p:sp>
        <p:graphicFrame>
          <p:nvGraphicFramePr>
            <p:cNvPr id="20515" name="Object 19"/>
            <p:cNvGraphicFramePr>
              <a:graphicFrameLocks noChangeAspect="1"/>
            </p:cNvGraphicFramePr>
            <p:nvPr/>
          </p:nvGraphicFramePr>
          <p:xfrm>
            <a:off x="2885107" y="4342580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" name="Image" r:id="rId11" imgW="1207201" imgH="1207201" progId="">
                    <p:embed/>
                  </p:oleObj>
                </mc:Choice>
                <mc:Fallback>
                  <p:oleObj name="Image" r:id="rId11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5107" y="4342580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6" name="Freeform 20"/>
            <p:cNvSpPr>
              <a:spLocks/>
            </p:cNvSpPr>
            <p:nvPr/>
          </p:nvSpPr>
          <p:spPr bwMode="auto">
            <a:xfrm flipH="1">
              <a:off x="2606574" y="4286505"/>
              <a:ext cx="1214634" cy="143392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sp>
          <p:nvSpPr>
            <p:cNvPr id="20517" name="AutoShape 16"/>
            <p:cNvSpPr>
              <a:spLocks noChangeArrowheads="1"/>
            </p:cNvSpPr>
            <p:nvPr/>
          </p:nvSpPr>
          <p:spPr bwMode="auto">
            <a:xfrm>
              <a:off x="3143099" y="4714769"/>
              <a:ext cx="1785437" cy="143392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Future City and Environment Technology</a:t>
              </a:r>
              <a:endParaRPr kumimoji="0" lang="ko-KR" altLang="en-US" sz="554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20518" name="Object 20"/>
            <p:cNvGraphicFramePr>
              <a:graphicFrameLocks noChangeAspect="1"/>
            </p:cNvGraphicFramePr>
            <p:nvPr/>
          </p:nvGraphicFramePr>
          <p:xfrm>
            <a:off x="3528049" y="4985522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" name="Image" r:id="rId12" imgW="1207201" imgH="1207201" progId="">
                    <p:embed/>
                  </p:oleObj>
                </mc:Choice>
                <mc:Fallback>
                  <p:oleObj name="Image" r:id="rId12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8049" y="4985522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9" name="Freeform 20"/>
            <p:cNvSpPr>
              <a:spLocks/>
            </p:cNvSpPr>
            <p:nvPr/>
          </p:nvSpPr>
          <p:spPr bwMode="auto">
            <a:xfrm flipH="1">
              <a:off x="3248914" y="4928901"/>
              <a:ext cx="1214633" cy="143392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sp>
          <p:nvSpPr>
            <p:cNvPr id="20520" name="AutoShape 16"/>
            <p:cNvSpPr>
              <a:spLocks noChangeArrowheads="1"/>
            </p:cNvSpPr>
            <p:nvPr/>
          </p:nvSpPr>
          <p:spPr bwMode="auto">
            <a:xfrm>
              <a:off x="2907624" y="5234804"/>
              <a:ext cx="1786927" cy="214132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Media security and Knowledge Science Technology</a:t>
              </a:r>
              <a:endParaRPr kumimoji="0" lang="ko-KR" altLang="en-US" sz="554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20521" name="Object 21"/>
            <p:cNvGraphicFramePr>
              <a:graphicFrameLocks noChangeAspect="1"/>
            </p:cNvGraphicFramePr>
            <p:nvPr/>
          </p:nvGraphicFramePr>
          <p:xfrm>
            <a:off x="3064498" y="5485588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" name="Image" r:id="rId13" imgW="1207201" imgH="1207201" progId="">
                    <p:embed/>
                  </p:oleObj>
                </mc:Choice>
                <mc:Fallback>
                  <p:oleObj name="Image" r:id="rId13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498" y="5485588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22" name="Freeform 20"/>
            <p:cNvSpPr>
              <a:spLocks/>
            </p:cNvSpPr>
            <p:nvPr/>
          </p:nvSpPr>
          <p:spPr bwMode="auto">
            <a:xfrm flipH="1">
              <a:off x="2785416" y="5429817"/>
              <a:ext cx="1216124" cy="141480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sp>
          <p:nvSpPr>
            <p:cNvPr id="20523" name="AutoShape 16"/>
            <p:cNvSpPr>
              <a:spLocks noChangeArrowheads="1"/>
            </p:cNvSpPr>
            <p:nvPr/>
          </p:nvSpPr>
          <p:spPr bwMode="auto">
            <a:xfrm>
              <a:off x="3250404" y="3571458"/>
              <a:ext cx="1429244" cy="181630"/>
            </a:xfrm>
            <a:prstGeom prst="roundRect">
              <a:avLst>
                <a:gd name="adj" fmla="val 8111"/>
              </a:avLst>
            </a:prstGeom>
            <a:solidFill>
              <a:schemeClr val="bg1"/>
            </a:solidFill>
            <a:ln w="12700">
              <a:solidFill>
                <a:srgbClr val="E1E7FB"/>
              </a:solidFill>
              <a:round/>
              <a:headEnd/>
              <a:tailEnd/>
            </a:ln>
          </p:spPr>
          <p:txBody>
            <a:bodyPr wrap="none" lIns="46644" tIns="31098" rIns="46644" bIns="31098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User-centric personal health care technology</a:t>
              </a:r>
              <a:endParaRPr kumimoji="0" lang="ko-KR" altLang="en-US" sz="554" b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20524" name="Object 22"/>
            <p:cNvGraphicFramePr>
              <a:graphicFrameLocks noChangeAspect="1"/>
            </p:cNvGraphicFramePr>
            <p:nvPr/>
          </p:nvGraphicFramePr>
          <p:xfrm>
            <a:off x="3636002" y="3842514"/>
            <a:ext cx="165548" cy="165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Image" r:id="rId14" imgW="1207201" imgH="1207201" progId="">
                    <p:embed/>
                  </p:oleObj>
                </mc:Choice>
                <mc:Fallback>
                  <p:oleObj name="Image" r:id="rId14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002" y="3842514"/>
                          <a:ext cx="165548" cy="165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25" name="Freeform 20"/>
            <p:cNvSpPr>
              <a:spLocks/>
            </p:cNvSpPr>
            <p:nvPr/>
          </p:nvSpPr>
          <p:spPr bwMode="auto">
            <a:xfrm flipH="1">
              <a:off x="3357709" y="3785590"/>
              <a:ext cx="1214634" cy="143392"/>
            </a:xfrm>
            <a:custGeom>
              <a:avLst/>
              <a:gdLst>
                <a:gd name="T0" fmla="*/ 0 w 770"/>
                <a:gd name="T1" fmla="*/ 0 h 349"/>
                <a:gd name="T2" fmla="*/ 2147483646 w 770"/>
                <a:gd name="T3" fmla="*/ 0 h 349"/>
                <a:gd name="T4" fmla="*/ 2147483646 w 770"/>
                <a:gd name="T5" fmla="*/ 2147483646 h 349"/>
                <a:gd name="T6" fmla="*/ 0 60000 65536"/>
                <a:gd name="T7" fmla="*/ 0 60000 65536"/>
                <a:gd name="T8" fmla="*/ 0 60000 65536"/>
                <a:gd name="T9" fmla="*/ 0 w 770"/>
                <a:gd name="T10" fmla="*/ 0 h 349"/>
                <a:gd name="T11" fmla="*/ 770 w 770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644" tIns="31098" rIns="46644" bIns="31098" anchor="ctr"/>
            <a:lstStyle/>
            <a:p>
              <a:endParaRPr lang="ko-KR" altLang="en-US" sz="1662"/>
            </a:p>
          </p:txBody>
        </p:sp>
        <p:grpSp>
          <p:nvGrpSpPr>
            <p:cNvPr id="20526" name="그룹 218"/>
            <p:cNvGrpSpPr>
              <a:grpSpLocks/>
            </p:cNvGrpSpPr>
            <p:nvPr/>
          </p:nvGrpSpPr>
          <p:grpSpPr bwMode="auto">
            <a:xfrm>
              <a:off x="3643306" y="5429264"/>
              <a:ext cx="1808621" cy="428626"/>
              <a:chOff x="1263181" y="5105728"/>
              <a:chExt cx="1808621" cy="466412"/>
            </a:xfrm>
          </p:grpSpPr>
          <p:graphicFrame>
            <p:nvGraphicFramePr>
              <p:cNvPr id="20561" name="Object 23"/>
              <p:cNvGraphicFramePr>
                <a:graphicFrameLocks noChangeAspect="1"/>
              </p:cNvGraphicFramePr>
              <p:nvPr/>
            </p:nvGraphicFramePr>
            <p:xfrm>
              <a:off x="1706922" y="5105728"/>
              <a:ext cx="165548" cy="165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5" name="Image" r:id="rId15" imgW="1207201" imgH="1207201" progId="">
                      <p:embed/>
                    </p:oleObj>
                  </mc:Choice>
                  <mc:Fallback>
                    <p:oleObj name="Image" r:id="rId15" imgW="1207201" imgH="120720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6922" y="5105728"/>
                            <a:ext cx="165548" cy="1655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2" name="AutoShape 16"/>
              <p:cNvSpPr>
                <a:spLocks noChangeArrowheads="1"/>
              </p:cNvSpPr>
              <p:nvPr/>
            </p:nvSpPr>
            <p:spPr bwMode="auto">
              <a:xfrm>
                <a:off x="1271183" y="5391350"/>
                <a:ext cx="1800340" cy="180997"/>
              </a:xfrm>
              <a:prstGeom prst="roundRect">
                <a:avLst>
                  <a:gd name="adj" fmla="val 8111"/>
                </a:avLst>
              </a:prstGeom>
              <a:solidFill>
                <a:schemeClr val="bg1"/>
              </a:solidFill>
              <a:ln w="12700">
                <a:solidFill>
                  <a:srgbClr val="E1E7FB"/>
                </a:solidFill>
                <a:round/>
                <a:headEnd/>
                <a:tailEnd/>
              </a:ln>
            </p:spPr>
            <p:txBody>
              <a:bodyPr wrap="none" lIns="46644" tIns="31098" rIns="46644" bIns="31098" anchor="ctr"/>
              <a:lstStyle>
                <a:lvl1pPr fontAlgn="ctr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r"/>
                  <a:defRPr kumimoji="1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1pPr>
                <a:lvl2pPr marL="742950" indent="-285750" fontAlgn="ctr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2pPr>
                <a:lvl3pPr marL="1143000" indent="-228600" fontAlgn="ctr">
                  <a:spcBef>
                    <a:spcPct val="20000"/>
                  </a:spcBef>
                  <a:buSzPct val="6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3pPr>
                <a:lvl4pPr marL="16002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-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4pPr>
                <a:lvl5pPr marL="2057400" indent="-228600" fontAlgn="ctr">
                  <a:spcBef>
                    <a:spcPct val="20000"/>
                  </a:spcBef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5pPr>
                <a:lvl6pPr marL="25146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6pPr>
                <a:lvl7pPr marL="29718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7pPr>
                <a:lvl8pPr marL="34290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8pPr>
                <a:lvl9pPr marL="3886200" indent="-228600" eaLnBrk="0" fontAlgn="ctr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Symbol" panose="05050102010706020507" pitchFamily="18" charset="2"/>
                  <a:buChar char="·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체" panose="020B0609000101010101" pitchFamily="49" charset="-127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kumimoji="0" lang="en-US" altLang="ko-KR" sz="554" b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Self-organizing Energy Eco-system Technology</a:t>
                </a:r>
                <a:endParaRPr kumimoji="0" lang="ko-KR" altLang="en-US" sz="554" b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563" name="Freeform 20"/>
              <p:cNvSpPr>
                <a:spLocks/>
              </p:cNvSpPr>
              <p:nvPr/>
            </p:nvSpPr>
            <p:spPr bwMode="auto">
              <a:xfrm flipH="1" flipV="1">
                <a:off x="1263731" y="5181225"/>
                <a:ext cx="1763082" cy="176838"/>
              </a:xfrm>
              <a:custGeom>
                <a:avLst/>
                <a:gdLst>
                  <a:gd name="T0" fmla="*/ 0 w 770"/>
                  <a:gd name="T1" fmla="*/ 0 h 349"/>
                  <a:gd name="T2" fmla="*/ 2147483646 w 770"/>
                  <a:gd name="T3" fmla="*/ 0 h 349"/>
                  <a:gd name="T4" fmla="*/ 2147483646 w 770"/>
                  <a:gd name="T5" fmla="*/ 2147483646 h 349"/>
                  <a:gd name="T6" fmla="*/ 0 60000 65536"/>
                  <a:gd name="T7" fmla="*/ 0 60000 65536"/>
                  <a:gd name="T8" fmla="*/ 0 60000 65536"/>
                  <a:gd name="T9" fmla="*/ 0 w 770"/>
                  <a:gd name="T10" fmla="*/ 0 h 349"/>
                  <a:gd name="T11" fmla="*/ 770 w 770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6644" tIns="31098" rIns="46644" bIns="31098" anchor="ctr"/>
              <a:lstStyle/>
              <a:p>
                <a:endParaRPr lang="ko-KR" altLang="en-US" sz="1662"/>
              </a:p>
            </p:txBody>
          </p:sp>
        </p:grpSp>
        <p:sp>
          <p:nvSpPr>
            <p:cNvPr id="160" name="포인트가 24개인 별 159"/>
            <p:cNvSpPr/>
            <p:nvPr/>
          </p:nvSpPr>
          <p:spPr>
            <a:xfrm>
              <a:off x="514126" y="3825740"/>
              <a:ext cx="1414340" cy="604158"/>
            </a:xfrm>
            <a:prstGeom prst="star24">
              <a:avLst>
                <a:gd name="adj" fmla="val 4329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ko-KR" sz="1015" b="1" dirty="0"/>
                <a:t>Creative</a:t>
              </a:r>
            </a:p>
            <a:p>
              <a:pPr>
                <a:defRPr/>
              </a:pPr>
              <a:r>
                <a:rPr lang="en-US" altLang="ko-KR" sz="1015" b="1" dirty="0"/>
                <a:t>Technology</a:t>
              </a:r>
              <a:endParaRPr lang="ko-KR" altLang="en-US" sz="1015" b="1" dirty="0"/>
            </a:p>
          </p:txBody>
        </p:sp>
        <p:sp>
          <p:nvSpPr>
            <p:cNvPr id="161" name="타원 160"/>
            <p:cNvSpPr/>
            <p:nvPr/>
          </p:nvSpPr>
          <p:spPr>
            <a:xfrm>
              <a:off x="6804884" y="1020995"/>
              <a:ext cx="1064108" cy="18143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tx2">
                  <a:lumMod val="20000"/>
                  <a:lumOff val="8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2" name="타원 161"/>
            <p:cNvSpPr/>
            <p:nvPr/>
          </p:nvSpPr>
          <p:spPr>
            <a:xfrm rot="1800000">
              <a:off x="7277324" y="1141445"/>
              <a:ext cx="1061128" cy="181629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1">
                  <a:lumMod val="20000"/>
                  <a:lumOff val="8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3" name="타원 162"/>
            <p:cNvSpPr/>
            <p:nvPr/>
          </p:nvSpPr>
          <p:spPr>
            <a:xfrm rot="4500000">
              <a:off x="7599042" y="1280372"/>
              <a:ext cx="1063012" cy="18137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2">
                  <a:lumMod val="20000"/>
                  <a:lumOff val="8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4" name="타원 163"/>
            <p:cNvSpPr/>
            <p:nvPr/>
          </p:nvSpPr>
          <p:spPr>
            <a:xfrm rot="19800000">
              <a:off x="6290714" y="1185418"/>
              <a:ext cx="1062618" cy="181629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3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5" name="타원 164"/>
            <p:cNvSpPr/>
            <p:nvPr/>
          </p:nvSpPr>
          <p:spPr>
            <a:xfrm rot="17100000">
              <a:off x="6094003" y="1265287"/>
              <a:ext cx="1061099" cy="181524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5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6" name="타원 165"/>
            <p:cNvSpPr/>
            <p:nvPr/>
          </p:nvSpPr>
          <p:spPr>
            <a:xfrm>
              <a:off x="6804884" y="2347848"/>
              <a:ext cx="1064108" cy="181629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6">
                  <a:lumMod val="40000"/>
                  <a:lumOff val="6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7" name="타원 166"/>
            <p:cNvSpPr/>
            <p:nvPr/>
          </p:nvSpPr>
          <p:spPr>
            <a:xfrm rot="19800000">
              <a:off x="7277324" y="2183425"/>
              <a:ext cx="1061128" cy="18143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accent4">
                  <a:lumMod val="60000"/>
                  <a:lumOff val="4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8" name="타원 167"/>
            <p:cNvSpPr/>
            <p:nvPr/>
          </p:nvSpPr>
          <p:spPr>
            <a:xfrm rot="1800000">
              <a:off x="6347347" y="2183425"/>
              <a:ext cx="1064108" cy="181438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rgbClr val="FFC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69" name="타원 168"/>
            <p:cNvSpPr/>
            <p:nvPr/>
          </p:nvSpPr>
          <p:spPr>
            <a:xfrm rot="4500000">
              <a:off x="6050036" y="1843847"/>
              <a:ext cx="1061100" cy="18167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rgbClr val="92D05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70" name="타원 169"/>
            <p:cNvSpPr/>
            <p:nvPr/>
          </p:nvSpPr>
          <p:spPr>
            <a:xfrm rot="6300000">
              <a:off x="7599042" y="1913209"/>
              <a:ext cx="1063012" cy="18137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rgbClr val="FFFF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923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241555" y="1209272"/>
              <a:ext cx="1356216" cy="60233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ko-KR" sz="1477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uEco</a:t>
              </a:r>
              <a:r>
                <a:rPr lang="en-US" altLang="ko-KR" sz="1477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-City</a:t>
              </a:r>
            </a:p>
            <a:p>
              <a:pPr>
                <a:defRPr/>
              </a:pPr>
              <a:r>
                <a:rPr lang="en-US" altLang="ko-KR" sz="923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U-Eco building &amp; city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028436" y="2678875"/>
              <a:ext cx="1814862" cy="62082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ko-KR" sz="1477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Knowledge Media</a:t>
              </a:r>
            </a:p>
            <a:p>
              <a:pPr>
                <a:defRPr/>
              </a:pPr>
              <a:r>
                <a:rPr lang="en-US" altLang="ko-KR" sz="1015" dirty="0">
                  <a:latin typeface="Arial" pitchFamily="34" charset="0"/>
                  <a:cs typeface="Arial" pitchFamily="34" charset="0"/>
                </a:rPr>
                <a:t>Lifelong education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614096" y="2148778"/>
              <a:ext cx="1514884" cy="71360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ko-KR" sz="1477" b="1" dirty="0">
                  <a:solidFill>
                    <a:srgbClr val="663300"/>
                  </a:solidFill>
                  <a:latin typeface="Arial" pitchFamily="34" charset="0"/>
                  <a:cs typeface="Arial" pitchFamily="34" charset="0"/>
                </a:rPr>
                <a:t>Self-organized</a:t>
              </a:r>
            </a:p>
            <a:p>
              <a:pPr>
                <a:defRPr/>
              </a:pPr>
              <a:r>
                <a:rPr lang="en-US" altLang="ko-KR" sz="1477" b="1" dirty="0">
                  <a:solidFill>
                    <a:srgbClr val="663300"/>
                  </a:solidFill>
                  <a:latin typeface="Arial" pitchFamily="34" charset="0"/>
                  <a:cs typeface="Arial" pitchFamily="34" charset="0"/>
                </a:rPr>
                <a:t>Services</a:t>
              </a:r>
            </a:p>
          </p:txBody>
        </p:sp>
        <p:sp>
          <p:nvSpPr>
            <p:cNvPr id="20541" name="TextBox 257"/>
            <p:cNvSpPr txBox="1">
              <a:spLocks noChangeArrowheads="1"/>
            </p:cNvSpPr>
            <p:nvPr/>
          </p:nvSpPr>
          <p:spPr bwMode="auto">
            <a:xfrm>
              <a:off x="6004567" y="3247349"/>
              <a:ext cx="1622989" cy="60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ko-KR" sz="1477">
                  <a:solidFill>
                    <a:srgbClr val="C0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Governance</a:t>
              </a:r>
              <a:endParaRPr kumimoji="0" lang="en-US" altLang="ko-KR" sz="1292">
                <a:solidFill>
                  <a:srgbClr val="C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ko-KR" sz="923" b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Personal &amp; social security </a:t>
              </a:r>
            </a:p>
          </p:txBody>
        </p:sp>
        <p:sp>
          <p:nvSpPr>
            <p:cNvPr id="175" name="모서리가 둥근 직사각형 174"/>
            <p:cNvSpPr/>
            <p:nvPr/>
          </p:nvSpPr>
          <p:spPr>
            <a:xfrm>
              <a:off x="666141" y="1491320"/>
              <a:ext cx="570804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923" b="1" dirty="0">
                  <a:solidFill>
                    <a:schemeClr val="tx1"/>
                  </a:solidFill>
                </a:rPr>
                <a:t>Robot</a:t>
              </a:r>
            </a:p>
          </p:txBody>
        </p:sp>
        <p:sp>
          <p:nvSpPr>
            <p:cNvPr id="176" name="모서리가 둥근 직사각형 175"/>
            <p:cNvSpPr/>
            <p:nvPr/>
          </p:nvSpPr>
          <p:spPr>
            <a:xfrm>
              <a:off x="856906" y="1135708"/>
              <a:ext cx="642340" cy="28487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50" b="1" dirty="0">
                  <a:solidFill>
                    <a:schemeClr val="tx1"/>
                  </a:solidFill>
                </a:rPr>
                <a:t>Vehicle</a:t>
              </a:r>
            </a:p>
          </p:txBody>
        </p:sp>
        <p:sp>
          <p:nvSpPr>
            <p:cNvPr id="177" name="모서리가 둥근 직사각형 176"/>
            <p:cNvSpPr/>
            <p:nvPr/>
          </p:nvSpPr>
          <p:spPr>
            <a:xfrm>
              <a:off x="1570783" y="1135708"/>
              <a:ext cx="643830" cy="28487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50" b="1" dirty="0">
                  <a:solidFill>
                    <a:schemeClr val="tx1"/>
                  </a:solidFill>
                </a:rPr>
                <a:t>Energy</a:t>
              </a:r>
            </a:p>
          </p:txBody>
        </p:sp>
        <p:sp>
          <p:nvSpPr>
            <p:cNvPr id="178" name="모서리가 둥근 직사각형 177"/>
            <p:cNvSpPr/>
            <p:nvPr/>
          </p:nvSpPr>
          <p:spPr>
            <a:xfrm>
              <a:off x="2286150" y="1135708"/>
              <a:ext cx="833104" cy="28487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Construction</a:t>
              </a:r>
            </a:p>
          </p:txBody>
        </p:sp>
        <p:sp>
          <p:nvSpPr>
            <p:cNvPr id="179" name="모서리가 둥근 직사각형 178"/>
            <p:cNvSpPr/>
            <p:nvPr/>
          </p:nvSpPr>
          <p:spPr>
            <a:xfrm>
              <a:off x="1928466" y="1491320"/>
              <a:ext cx="572294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831" b="1" dirty="0">
                  <a:solidFill>
                    <a:schemeClr val="tx1"/>
                  </a:solidFill>
                </a:rPr>
                <a:t>Machine</a:t>
              </a:r>
            </a:p>
          </p:txBody>
        </p:sp>
        <p:sp>
          <p:nvSpPr>
            <p:cNvPr id="180" name="모서리가 둥근 직사각형 179"/>
            <p:cNvSpPr/>
            <p:nvPr/>
          </p:nvSpPr>
          <p:spPr>
            <a:xfrm>
              <a:off x="1293578" y="1491320"/>
              <a:ext cx="572294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15" b="1" dirty="0">
                  <a:solidFill>
                    <a:schemeClr val="tx1"/>
                  </a:solidFill>
                </a:rPr>
                <a:t>Health</a:t>
              </a:r>
            </a:p>
          </p:txBody>
        </p:sp>
        <p:sp>
          <p:nvSpPr>
            <p:cNvPr id="181" name="모서리가 둥근 직사각형 180"/>
            <p:cNvSpPr/>
            <p:nvPr/>
          </p:nvSpPr>
          <p:spPr>
            <a:xfrm>
              <a:off x="2572296" y="1491320"/>
              <a:ext cx="570803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Military</a:t>
              </a:r>
            </a:p>
          </p:txBody>
        </p:sp>
        <p:sp>
          <p:nvSpPr>
            <p:cNvPr id="182" name="모서리가 둥근 직사각형 181"/>
            <p:cNvSpPr/>
            <p:nvPr/>
          </p:nvSpPr>
          <p:spPr>
            <a:xfrm>
              <a:off x="713832" y="1848845"/>
              <a:ext cx="643830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Ship</a:t>
              </a:r>
            </a:p>
          </p:txBody>
        </p:sp>
        <p:sp>
          <p:nvSpPr>
            <p:cNvPr id="183" name="모서리가 둥근 직사각형 182"/>
            <p:cNvSpPr/>
            <p:nvPr/>
          </p:nvSpPr>
          <p:spPr>
            <a:xfrm>
              <a:off x="1429199" y="1848845"/>
              <a:ext cx="642340" cy="28678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Textile</a:t>
              </a:r>
              <a:endParaRPr lang="en-US" altLang="ko-K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모서리가 둥근 직사각형 183"/>
            <p:cNvSpPr/>
            <p:nvPr/>
          </p:nvSpPr>
          <p:spPr>
            <a:xfrm>
              <a:off x="1143053" y="2143276"/>
              <a:ext cx="642340" cy="284871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615" rIns="16615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Air</a:t>
              </a:r>
              <a:endParaRPr lang="en-US" altLang="ko-K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양쪽 모서리가 잘린 사각형 184"/>
            <p:cNvSpPr/>
            <p:nvPr/>
          </p:nvSpPr>
          <p:spPr>
            <a:xfrm>
              <a:off x="588643" y="1022907"/>
              <a:ext cx="2640896" cy="1692023"/>
            </a:xfrm>
            <a:prstGeom prst="snip2Same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ko-KR" sz="646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ko-KR" sz="646" b="1" dirty="0">
                  <a:solidFill>
                    <a:schemeClr val="tx1"/>
                  </a:solidFill>
                </a:rPr>
                <a:t>  IT</a:t>
              </a:r>
              <a:endParaRPr lang="ko-KR" altLang="en-US" sz="646" b="1" dirty="0">
                <a:solidFill>
                  <a:schemeClr val="tx1"/>
                </a:solidFill>
              </a:endParaRPr>
            </a:p>
          </p:txBody>
        </p:sp>
        <p:pic>
          <p:nvPicPr>
            <p:cNvPr id="20553" name="Picture 4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09083">
              <a:off x="399571" y="2196776"/>
              <a:ext cx="2875788" cy="118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3274250" y="1070704"/>
              <a:ext cx="1928510" cy="430176"/>
            </a:xfrm>
            <a:prstGeom prst="homePlate">
              <a:avLst>
                <a:gd name="adj" fmla="val 25188"/>
              </a:avLst>
            </a:prstGeom>
            <a:solidFill>
              <a:srgbClr val="66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969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Human &amp; Health care</a:t>
              </a:r>
              <a:endParaRPr lang="ko-KR" altLang="en-US" sz="969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8" name="AutoShape 14"/>
            <p:cNvSpPr>
              <a:spLocks noChangeArrowheads="1"/>
            </p:cNvSpPr>
            <p:nvPr/>
          </p:nvSpPr>
          <p:spPr bwMode="auto">
            <a:xfrm>
              <a:off x="3274250" y="1571620"/>
              <a:ext cx="1928510" cy="428264"/>
            </a:xfrm>
            <a:prstGeom prst="homePlate">
              <a:avLst>
                <a:gd name="adj" fmla="val 25188"/>
              </a:avLst>
            </a:prstGeom>
            <a:solidFill>
              <a:srgbClr val="66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969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Nano devices, computers &amp; Robotics</a:t>
              </a:r>
              <a:endParaRPr lang="ko-KR" altLang="en-US" sz="969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9" name="AutoShape 14"/>
            <p:cNvSpPr>
              <a:spLocks noChangeArrowheads="1"/>
            </p:cNvSpPr>
            <p:nvPr/>
          </p:nvSpPr>
          <p:spPr bwMode="auto">
            <a:xfrm>
              <a:off x="3274250" y="2072535"/>
              <a:ext cx="1928510" cy="428264"/>
            </a:xfrm>
            <a:prstGeom prst="homePlate">
              <a:avLst>
                <a:gd name="adj" fmla="val 25188"/>
              </a:avLst>
            </a:prstGeom>
            <a:solidFill>
              <a:srgbClr val="66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969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Huge complex</a:t>
              </a:r>
              <a:r>
                <a:rPr lang="ko-KR" altLang="en-US" sz="969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969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system  design &amp; computing</a:t>
              </a:r>
              <a:endParaRPr lang="ko-KR" altLang="en-US" sz="969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0" name="AutoShape 14"/>
            <p:cNvSpPr>
              <a:spLocks noChangeArrowheads="1"/>
            </p:cNvSpPr>
            <p:nvPr/>
          </p:nvSpPr>
          <p:spPr bwMode="auto">
            <a:xfrm>
              <a:off x="3274250" y="2579187"/>
              <a:ext cx="1928510" cy="428264"/>
            </a:xfrm>
            <a:prstGeom prst="homePlate">
              <a:avLst>
                <a:gd name="adj" fmla="val 25188"/>
              </a:avLst>
            </a:prstGeom>
            <a:solidFill>
              <a:srgbClr val="66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969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Cyber reality &amp;  Future human Interface</a:t>
              </a:r>
              <a:endParaRPr lang="ko-KR" altLang="en-US" sz="969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1" name="AutoShape 14"/>
            <p:cNvSpPr>
              <a:spLocks noChangeArrowheads="1"/>
            </p:cNvSpPr>
            <p:nvPr/>
          </p:nvSpPr>
          <p:spPr bwMode="auto">
            <a:xfrm>
              <a:off x="3286173" y="3072455"/>
              <a:ext cx="1928510" cy="428264"/>
            </a:xfrm>
            <a:prstGeom prst="homePlate">
              <a:avLst>
                <a:gd name="adj" fmla="val 25188"/>
              </a:avLst>
            </a:prstGeom>
            <a:solidFill>
              <a:srgbClr val="66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969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Security &amp;  socio-</a:t>
              </a:r>
              <a:r>
                <a:rPr lang="en-US" altLang="ko-KR" sz="969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cognitivism</a:t>
              </a:r>
              <a:endParaRPr lang="ko-KR" altLang="en-US" sz="969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511262" y="1131866"/>
              <a:ext cx="1500780" cy="90818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ko-KR" sz="1477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Autono</a:t>
              </a:r>
              <a:r>
                <a:rPr lang="en-US" altLang="ko-KR" sz="1477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System</a:t>
              </a:r>
            </a:p>
            <a:p>
              <a:pPr>
                <a:defRPr/>
              </a:pPr>
              <a:r>
                <a:rPr lang="en-US" altLang="ko-KR" sz="969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Intelligent Car, Robot</a:t>
              </a:r>
            </a:p>
          </p:txBody>
        </p:sp>
        <p:sp>
          <p:nvSpPr>
            <p:cNvPr id="20560" name="AutoShape 18"/>
            <p:cNvSpPr>
              <a:spLocks noChangeArrowheads="1"/>
            </p:cNvSpPr>
            <p:nvPr/>
          </p:nvSpPr>
          <p:spPr bwMode="auto">
            <a:xfrm>
              <a:off x="2005744" y="237119"/>
              <a:ext cx="146054" cy="114713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eaLnBrk="1" fontAlgn="base" hangingPunct="1">
                <a:buSzTx/>
                <a:buFontTx/>
                <a:buNone/>
              </a:pPr>
              <a:endParaRPr lang="ko-KR" altLang="en-US" sz="923" b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484" name="모서리가 둥근 직사각형 110"/>
          <p:cNvSpPr>
            <a:spLocks noChangeArrowheads="1"/>
          </p:cNvSpPr>
          <p:nvPr/>
        </p:nvSpPr>
        <p:spPr bwMode="auto">
          <a:xfrm>
            <a:off x="5316415" y="4467958"/>
            <a:ext cx="3071446" cy="7297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ko-KR" sz="1662">
                <a:solidFill>
                  <a:srgbClr val="FF0000"/>
                </a:solidFill>
                <a:ea typeface="굴림" panose="020B0600000101010101" pitchFamily="50" charset="-127"/>
              </a:rPr>
              <a:t> Future</a:t>
            </a:r>
          </a:p>
          <a:p>
            <a:pPr algn="ctr" eaLnBrk="1" fontAlgn="base" hangingPunct="1">
              <a:spcBef>
                <a:spcPct val="0"/>
              </a:spcBef>
              <a:buSzTx/>
              <a:buFontTx/>
              <a:buNone/>
            </a:pPr>
            <a:r>
              <a:rPr kumimoji="0" lang="en-US" altLang="ko-KR" sz="1662">
                <a:solidFill>
                  <a:srgbClr val="FF0000"/>
                </a:solidFill>
                <a:ea typeface="굴림" panose="020B0600000101010101" pitchFamily="50" charset="-127"/>
              </a:rPr>
              <a:t>Network and Computing Infrastructure</a:t>
            </a:r>
            <a:endParaRPr kumimoji="0" lang="ko-KR" altLang="en-US" sz="1662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275493" y="612531"/>
            <a:ext cx="8553450" cy="48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76" tIns="42488" rIns="84976" bIns="42488" anchor="ctr"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2585">
                <a:solidFill>
                  <a:schemeClr val="tx1"/>
                </a:solidFill>
                <a:ea typeface="굴림" panose="020B0600000101010101" pitchFamily="50" charset="-127"/>
              </a:rPr>
              <a:t>Conceptual Vision for IT Convergence Infrastructure</a:t>
            </a:r>
            <a:endParaRPr lang="en-US" altLang="ko-KR" sz="2585" b="0">
              <a:solidFill>
                <a:schemeClr val="tx1"/>
              </a:solidFill>
              <a:ea typeface="굴림" panose="020B0600000101010101" pitchFamily="50" charset="-127"/>
            </a:endParaRPr>
          </a:p>
        </p:txBody>
      </p:sp>
      <p:sp>
        <p:nvSpPr>
          <p:cNvPr id="1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292" b="0" dirty="0" smtClean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13</a:t>
            </a:r>
            <a:endParaRPr lang="en-US" altLang="ko-KR" sz="1292" b="0" dirty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685800" y="2230316"/>
            <a:ext cx="7772400" cy="1356946"/>
          </a:xfrm>
          <a:prstGeom prst="rect">
            <a:avLst/>
          </a:prstGeom>
        </p:spPr>
        <p:txBody>
          <a:bodyPr anchor="ctr"/>
          <a:lstStyle/>
          <a:p>
            <a:pPr algn="ctr" fontAlgn="t">
              <a:defRPr/>
            </a:pPr>
            <a:r>
              <a:rPr lang="en-US" altLang="ko-KR" sz="4062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Reviews of Existing Data Formats</a:t>
            </a:r>
            <a:endParaRPr lang="ko-KR" altLang="en-US" sz="4062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48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Volumes</a:t>
            </a:r>
            <a:endParaRPr lang="ko-KR" altLang="en-US" dirty="0" smtClean="0"/>
          </a:p>
        </p:txBody>
      </p:sp>
      <p:sp>
        <p:nvSpPr>
          <p:cNvPr id="2253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83B426CA-ED72-4620-8E6B-F284B3DCBA6B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2052" name="Picture 4" descr="http://www.cablinginstall.com/content/dam/cim/print-articles/Volume%2021/Issue%209/1309CIMwireless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3" y="1485685"/>
            <a:ext cx="4696511" cy="42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939" y="5595635"/>
            <a:ext cx="27414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 </a:t>
            </a:r>
            <a:r>
              <a:rPr lang="en-US" altLang="ko-KR" sz="1100" b="1" dirty="0" smtClean="0"/>
              <a:t>(refer) 2013 </a:t>
            </a:r>
            <a:r>
              <a:rPr lang="en-US" altLang="ko-KR" sz="1100" b="1" dirty="0"/>
              <a:t>Visual Networking Index, Cisco</a:t>
            </a:r>
            <a:endParaRPr lang="ko-KR" altLang="en-US" sz="1100" dirty="0"/>
          </a:p>
        </p:txBody>
      </p:sp>
      <p:pic>
        <p:nvPicPr>
          <p:cNvPr id="2054" name="Picture 6" descr="http://www.datanami.com/wp-content/uploads/2012/12/cleversafe_Fig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28685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5293" y="5491245"/>
            <a:ext cx="2711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(refer) http</a:t>
            </a:r>
            <a:r>
              <a:rPr lang="en-US" altLang="ko-KR" sz="1400" dirty="0"/>
              <a:t>://www.datanami.com/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56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954"/>
              <a:t>Data Types depending on Applications</a:t>
            </a:r>
            <a:endParaRPr lang="ko-KR" altLang="en-US" sz="2954"/>
          </a:p>
        </p:txBody>
      </p:sp>
      <p:sp>
        <p:nvSpPr>
          <p:cNvPr id="24579" name="내용 개체 틀 2"/>
          <p:cNvSpPr>
            <a:spLocks noGrp="1"/>
          </p:cNvSpPr>
          <p:nvPr>
            <p:ph idx="1"/>
          </p:nvPr>
        </p:nvSpPr>
        <p:spPr>
          <a:xfrm>
            <a:off x="457200" y="1536240"/>
            <a:ext cx="8229600" cy="3831167"/>
          </a:xfrm>
        </p:spPr>
        <p:txBody>
          <a:bodyPr>
            <a:noAutofit/>
          </a:bodyPr>
          <a:lstStyle/>
          <a:p>
            <a:r>
              <a:rPr lang="en-US" altLang="ko-KR" sz="2000" b="1" dirty="0"/>
              <a:t>Telecommunication and Broadcast </a:t>
            </a:r>
            <a:r>
              <a:rPr lang="en-US" altLang="ko-KR" sz="2000" b="1" dirty="0" smtClean="0"/>
              <a:t>Applications</a:t>
            </a:r>
            <a:endParaRPr lang="en-US" altLang="ko-KR" sz="1200" b="1" dirty="0"/>
          </a:p>
          <a:p>
            <a:pPr lvl="1"/>
            <a:r>
              <a:rPr lang="en-US" altLang="ko-KR" sz="1600" dirty="0"/>
              <a:t>AV/Multimedia stream, metadata, etc.</a:t>
            </a:r>
          </a:p>
          <a:p>
            <a:r>
              <a:rPr lang="en-US" altLang="ko-KR" sz="2000" b="1" dirty="0"/>
              <a:t>Internet and Web Applications</a:t>
            </a:r>
            <a:r>
              <a:rPr lang="en-US" altLang="ko-KR" sz="2000" dirty="0" smtClean="0"/>
              <a:t>(including </a:t>
            </a:r>
            <a:r>
              <a:rPr lang="en-US" altLang="ko-KR" sz="2000" dirty="0"/>
              <a:t>semantic contexts)</a:t>
            </a:r>
          </a:p>
          <a:p>
            <a:pPr lvl="1"/>
            <a:r>
              <a:rPr lang="en-US" altLang="ko-KR" sz="1600" dirty="0"/>
              <a:t>File, image, documents, etc.</a:t>
            </a:r>
          </a:p>
          <a:p>
            <a:pPr lvl="1"/>
            <a:r>
              <a:rPr lang="en-US" altLang="ko-KR" sz="1600" dirty="0"/>
              <a:t>Virtual/Object Data (URN/URL/URI)</a:t>
            </a:r>
          </a:p>
          <a:p>
            <a:r>
              <a:rPr lang="en-US" altLang="ko-KR" sz="2000" b="1" dirty="0"/>
              <a:t>Location related Applications</a:t>
            </a:r>
          </a:p>
          <a:p>
            <a:pPr lvl="1"/>
            <a:r>
              <a:rPr lang="en-US" altLang="ko-KR" sz="1600" dirty="0"/>
              <a:t>GPS code, CPS (physical 3D space)</a:t>
            </a:r>
          </a:p>
          <a:p>
            <a:pPr lvl="1"/>
            <a:r>
              <a:rPr lang="en-US" altLang="ko-KR" sz="1600" dirty="0"/>
              <a:t>Transport and Logistics Industry (Geolocation Map) </a:t>
            </a:r>
          </a:p>
          <a:p>
            <a:r>
              <a:rPr lang="en-US" altLang="ko-KR" sz="2000" b="1" dirty="0"/>
              <a:t>Identification related Applications</a:t>
            </a:r>
          </a:p>
          <a:p>
            <a:pPr lvl="1"/>
            <a:r>
              <a:rPr lang="en-US" altLang="ko-KR" sz="1600" dirty="0"/>
              <a:t>Sensor/RFID code, product code, bar code, etc. </a:t>
            </a:r>
          </a:p>
          <a:p>
            <a:pPr lvl="1"/>
            <a:r>
              <a:rPr lang="en-US" altLang="ko-KR" sz="1600" dirty="0"/>
              <a:t>Trade, Copyright, and Ownership (Shipping code, Product value chain, security key, etc.)</a:t>
            </a:r>
          </a:p>
          <a:p>
            <a:r>
              <a:rPr lang="en-US" altLang="ko-KR" sz="2000" b="1" dirty="0"/>
              <a:t>Data Intensive or Contents related Applications</a:t>
            </a:r>
          </a:p>
          <a:p>
            <a:pPr lvl="1"/>
            <a:r>
              <a:rPr lang="en-US" altLang="ko-KR" sz="1600" dirty="0"/>
              <a:t>Healthcare and Medical application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249062FF-D3B0-4D93-A090-C9CC1581E55D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>
          <a:xfrm>
            <a:off x="457200" y="46290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Data </a:t>
            </a:r>
            <a:r>
              <a:rPr lang="en-US" altLang="ko-KR" sz="2800" dirty="0" smtClean="0"/>
              <a:t>Models </a:t>
            </a:r>
            <a:r>
              <a:rPr lang="en-US" altLang="ko-KR" sz="2800" dirty="0"/>
              <a:t>of Resource Description Framework (RDF)</a:t>
            </a:r>
            <a:endParaRPr lang="ko-KR" altLang="en-US" sz="2800" dirty="0"/>
          </a:p>
        </p:txBody>
      </p:sp>
      <p:sp>
        <p:nvSpPr>
          <p:cNvPr id="25603" name="내용 개체 틀 2"/>
          <p:cNvSpPr>
            <a:spLocks noGrp="1"/>
          </p:cNvSpPr>
          <p:nvPr>
            <p:ph idx="1"/>
          </p:nvPr>
        </p:nvSpPr>
        <p:spPr>
          <a:xfrm>
            <a:off x="457200" y="1328420"/>
            <a:ext cx="8229600" cy="3831167"/>
          </a:xfrm>
        </p:spPr>
        <p:txBody>
          <a:bodyPr>
            <a:noAutofit/>
          </a:bodyPr>
          <a:lstStyle/>
          <a:p>
            <a:r>
              <a:rPr lang="en-US" altLang="ko-KR" sz="2000" b="1" dirty="0"/>
              <a:t>Entity–Attribute–Value model</a:t>
            </a:r>
          </a:p>
          <a:p>
            <a:pPr lvl="1"/>
            <a:r>
              <a:rPr lang="en-US" altLang="ko-KR" sz="1800" dirty="0"/>
              <a:t>Making statements about resources </a:t>
            </a:r>
          </a:p>
          <a:p>
            <a:pPr lvl="2"/>
            <a:r>
              <a:rPr lang="en-US" altLang="ko-KR" sz="1400" dirty="0"/>
              <a:t>(Examples) XML DTD (Document Type Definition), tag, name, address, etc.</a:t>
            </a:r>
          </a:p>
          <a:p>
            <a:r>
              <a:rPr lang="en-US" altLang="ko-KR" sz="2000" b="1" dirty="0"/>
              <a:t>Data Serialization Model</a:t>
            </a:r>
          </a:p>
          <a:p>
            <a:pPr lvl="1"/>
            <a:r>
              <a:rPr lang="en-US" altLang="ko-KR" sz="1800" dirty="0"/>
              <a:t>File, memory buffer, packets of communication protocol, time-varying data (A/V), etc.</a:t>
            </a:r>
          </a:p>
          <a:p>
            <a:pPr lvl="1"/>
            <a:r>
              <a:rPr lang="en-US" altLang="ko-KR" sz="1800" dirty="0"/>
              <a:t>Text-based/binary-based, structured/unstructured, hierarchical/non-hierarchical, scalar/vector/graph, class/object, etc.</a:t>
            </a:r>
          </a:p>
          <a:p>
            <a:pPr lvl="2"/>
            <a:r>
              <a:rPr lang="en-US" altLang="ko-KR" sz="1400" dirty="0"/>
              <a:t>(Examples) Binary/Integer/Real/Exponent/Character/String/Boolean/Time, Vector/Matrix/Array, 2D/3D Graphics, Recursive, Audio/Video Stream, etc.</a:t>
            </a:r>
            <a:endParaRPr lang="ko-KR" altLang="en-US" sz="1400" dirty="0"/>
          </a:p>
          <a:p>
            <a:r>
              <a:rPr lang="en-US" altLang="ko-KR" sz="2000" b="1" dirty="0"/>
              <a:t>Metadata/Schema/Markup Model</a:t>
            </a:r>
            <a:r>
              <a:rPr lang="en-US" altLang="ko-KR" sz="2000" dirty="0"/>
              <a:t> </a:t>
            </a:r>
            <a:r>
              <a:rPr lang="en-US" altLang="ko-KR" sz="1800" dirty="0"/>
              <a:t>(for Semantic web)</a:t>
            </a:r>
            <a:endParaRPr lang="en-US" altLang="ko-KR" sz="2000" dirty="0"/>
          </a:p>
          <a:p>
            <a:pPr lvl="1"/>
            <a:r>
              <a:rPr lang="en-US" altLang="ko-KR" sz="1800" dirty="0"/>
              <a:t>Specify the processing to be performed or the related actions (i.e., activate, trigger, invoke, etc.)</a:t>
            </a:r>
          </a:p>
          <a:p>
            <a:pPr lvl="1"/>
            <a:r>
              <a:rPr lang="en-US" altLang="ko-KR" sz="1800" dirty="0"/>
              <a:t>Create the values of the data</a:t>
            </a:r>
          </a:p>
          <a:p>
            <a:pPr lvl="2"/>
            <a:r>
              <a:rPr lang="en-US" altLang="ko-KR" sz="1400" dirty="0"/>
              <a:t>(Examples) ontology</a:t>
            </a:r>
            <a:r>
              <a:rPr lang="ko-KR" altLang="en-US" sz="1400" dirty="0"/>
              <a:t> </a:t>
            </a:r>
            <a:r>
              <a:rPr lang="en-US" altLang="ko-KR" sz="1400" dirty="0"/>
              <a:t>for </a:t>
            </a:r>
            <a:r>
              <a:rPr lang="en-US" altLang="ko-KR" sz="1400" dirty="0" err="1"/>
              <a:t>IoT</a:t>
            </a:r>
            <a:r>
              <a:rPr lang="en-US" altLang="ko-KR" sz="1400" dirty="0"/>
              <a:t>/CPS, OWL, etc.</a:t>
            </a: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C425C467-8ABA-4A56-8EBD-2C28008CD258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as a Service</a:t>
            </a:r>
            <a:endParaRPr lang="ko-KR" altLang="en-US" dirty="0" smtClean="0"/>
          </a:p>
        </p:txBody>
      </p:sp>
      <p:sp>
        <p:nvSpPr>
          <p:cNvPr id="2662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3EFE29F-53EE-4721-81EB-E1961EA1D0DB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26629" name="Picture 2" descr="http://pn.ispirt.in/wp-content/uploads/2013/09/prompt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7" y="1461304"/>
            <a:ext cx="7047034" cy="44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600548"/>
            <a:ext cx="326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(refer) http://promptcloud.com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68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>
          <a:xfrm>
            <a:off x="457200" y="50446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Data Warehouse</a:t>
            </a:r>
            <a:endParaRPr lang="ko-KR" altLang="en-US" dirty="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7E8C25F3-1A54-4DAC-BEB3-DD775ACFFB66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27654" name="Picture 4" descr="http://www.inventionmachine.com/Portals/56687/images/Unstructured%20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0" y="1698232"/>
            <a:ext cx="5750010" cy="41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https://encrypted-tbn2.gstatic.com/images?q=tbn:ANd9GcQC8IotIkIZgRrkx7pwvjtFMr0aHpnNgvPes3oBefeu31t032v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40" y="4120336"/>
            <a:ext cx="2321169" cy="16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8" y="5672709"/>
            <a:ext cx="2339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(refer</a:t>
            </a:r>
            <a:r>
              <a:rPr lang="en-US" altLang="ko-KR" sz="1100" dirty="0"/>
              <a:t>) </a:t>
            </a:r>
            <a:r>
              <a:rPr lang="en-US" altLang="ko-KR" sz="1100" dirty="0" smtClean="0"/>
              <a:t>http</a:t>
            </a:r>
            <a:r>
              <a:rPr lang="en-US" altLang="ko-KR" sz="1100" dirty="0"/>
              <a:t>://</a:t>
            </a:r>
            <a:r>
              <a:rPr lang="en-US" altLang="ko-KR" sz="1100" dirty="0" smtClean="0"/>
              <a:t>inventionmachine.com/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17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2D8426E8-4347-487F-A637-C85180755A7A}" type="slidenum">
              <a:rPr lang="en-US" altLang="ko-KR" sz="1292" b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ko-KR" sz="1292" b="0">
              <a:solidFill>
                <a:schemeClr val="tx1"/>
              </a:solidFill>
            </a:endParaRPr>
          </a:p>
        </p:txBody>
      </p:sp>
      <p:pic>
        <p:nvPicPr>
          <p:cNvPr id="3" name="그림 2" descr="건물이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3" y="4184145"/>
            <a:ext cx="1696915" cy="16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664070" y="3874001"/>
            <a:ext cx="1960685" cy="996462"/>
            <a:chOff x="2962321" y="4141808"/>
            <a:chExt cx="2124177" cy="1080000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3862477" y="4681808"/>
              <a:ext cx="122402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01" name="그룹 108"/>
            <p:cNvGrpSpPr>
              <a:grpSpLocks/>
            </p:cNvGrpSpPr>
            <p:nvPr/>
          </p:nvGrpSpPr>
          <p:grpSpPr bwMode="auto">
            <a:xfrm>
              <a:off x="2962321" y="4141808"/>
              <a:ext cx="1080000" cy="1080000"/>
              <a:chOff x="6264188" y="3861048"/>
              <a:chExt cx="1080000" cy="1080000"/>
            </a:xfrm>
          </p:grpSpPr>
          <p:grpSp>
            <p:nvGrpSpPr>
              <p:cNvPr id="7202" name="그룹 85"/>
              <p:cNvGrpSpPr>
                <a:grpSpLocks/>
              </p:cNvGrpSpPr>
              <p:nvPr/>
            </p:nvGrpSpPr>
            <p:grpSpPr bwMode="auto">
              <a:xfrm>
                <a:off x="6264188" y="3861048"/>
                <a:ext cx="1080000" cy="1080000"/>
                <a:chOff x="4716016" y="1449388"/>
                <a:chExt cx="1080000" cy="1080000"/>
              </a:xfrm>
            </p:grpSpPr>
            <p:sp>
              <p:nvSpPr>
                <p:cNvPr id="16" name="타원 15"/>
                <p:cNvSpPr/>
                <p:nvPr/>
              </p:nvSpPr>
              <p:spPr>
                <a:xfrm>
                  <a:off x="4716016" y="1449388"/>
                  <a:ext cx="1080000" cy="108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 rot="5400000">
                  <a:off x="4806016" y="1539388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ko-KR" sz="1662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`</a:t>
                  </a: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372143" y="4200930"/>
                <a:ext cx="863642" cy="4079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846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1846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" name="그룹 17"/>
          <p:cNvGrpSpPr>
            <a:grpSpLocks/>
          </p:cNvGrpSpPr>
          <p:nvPr/>
        </p:nvGrpSpPr>
        <p:grpSpPr bwMode="auto">
          <a:xfrm>
            <a:off x="1899138" y="2780824"/>
            <a:ext cx="1994389" cy="996462"/>
            <a:chOff x="2134109" y="2957372"/>
            <a:chExt cx="2160181" cy="1080000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3070558" y="3497372"/>
              <a:ext cx="1223732" cy="0"/>
            </a:xfrm>
            <a:prstGeom prst="line">
              <a:avLst/>
            </a:prstGeom>
            <a:ln w="12700">
              <a:solidFill>
                <a:srgbClr val="5A7684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91" name="그룹 109"/>
            <p:cNvGrpSpPr>
              <a:grpSpLocks/>
            </p:cNvGrpSpPr>
            <p:nvPr/>
          </p:nvGrpSpPr>
          <p:grpSpPr bwMode="auto">
            <a:xfrm>
              <a:off x="2134109" y="2957372"/>
              <a:ext cx="1080000" cy="1080000"/>
              <a:chOff x="5508104" y="2672916"/>
              <a:chExt cx="1080000" cy="1080000"/>
            </a:xfrm>
          </p:grpSpPr>
          <p:grpSp>
            <p:nvGrpSpPr>
              <p:cNvPr id="7192" name="그룹 80"/>
              <p:cNvGrpSpPr>
                <a:grpSpLocks/>
              </p:cNvGrpSpPr>
              <p:nvPr/>
            </p:nvGrpSpPr>
            <p:grpSpPr bwMode="auto">
              <a:xfrm>
                <a:off x="5508104" y="2672916"/>
                <a:ext cx="1080000" cy="1080000"/>
                <a:chOff x="4716016" y="1449388"/>
                <a:chExt cx="1080000" cy="1080000"/>
              </a:xfrm>
            </p:grpSpPr>
            <p:sp>
              <p:nvSpPr>
                <p:cNvPr id="23" name="타원 22"/>
                <p:cNvSpPr/>
                <p:nvPr/>
              </p:nvSpPr>
              <p:spPr>
                <a:xfrm>
                  <a:off x="4716016" y="1449388"/>
                  <a:ext cx="1080000" cy="1080000"/>
                </a:xfrm>
                <a:prstGeom prst="ellipse">
                  <a:avLst/>
                </a:prstGeom>
                <a:solidFill>
                  <a:srgbClr val="5A7684"/>
                </a:solidFill>
                <a:ln w="19050"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 rot="5400000">
                  <a:off x="4806016" y="1539388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ko-KR" sz="1662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`</a:t>
                  </a: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616033" y="3012798"/>
                <a:ext cx="863438" cy="4079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846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1846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" name="그룹 24"/>
          <p:cNvGrpSpPr>
            <a:grpSpLocks/>
          </p:cNvGrpSpPr>
          <p:nvPr/>
        </p:nvGrpSpPr>
        <p:grpSpPr bwMode="auto">
          <a:xfrm>
            <a:off x="1201616" y="1687647"/>
            <a:ext cx="1976804" cy="996462"/>
            <a:chOff x="1378025" y="1773240"/>
            <a:chExt cx="2142228" cy="108000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2313364" y="2313240"/>
              <a:ext cx="1206889" cy="0"/>
            </a:xfrm>
            <a:prstGeom prst="line">
              <a:avLst/>
            </a:prstGeom>
            <a:ln w="12700">
              <a:solidFill>
                <a:srgbClr val="39515D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1" name="그룹 110"/>
            <p:cNvGrpSpPr>
              <a:grpSpLocks/>
            </p:cNvGrpSpPr>
            <p:nvPr/>
          </p:nvGrpSpPr>
          <p:grpSpPr bwMode="auto">
            <a:xfrm>
              <a:off x="1378025" y="1773240"/>
              <a:ext cx="1080000" cy="1080000"/>
              <a:chOff x="4716016" y="1449388"/>
              <a:chExt cx="1080000" cy="1080000"/>
            </a:xfrm>
          </p:grpSpPr>
          <p:grpSp>
            <p:nvGrpSpPr>
              <p:cNvPr id="7182" name="그룹 79"/>
              <p:cNvGrpSpPr>
                <a:grpSpLocks/>
              </p:cNvGrpSpPr>
              <p:nvPr/>
            </p:nvGrpSpPr>
            <p:grpSpPr bwMode="auto">
              <a:xfrm>
                <a:off x="4716016" y="1449388"/>
                <a:ext cx="1080000" cy="1080000"/>
                <a:chOff x="4716016" y="1449388"/>
                <a:chExt cx="1080000" cy="1080000"/>
              </a:xfrm>
            </p:grpSpPr>
            <p:sp>
              <p:nvSpPr>
                <p:cNvPr id="30" name="타원 29"/>
                <p:cNvSpPr/>
                <p:nvPr/>
              </p:nvSpPr>
              <p:spPr>
                <a:xfrm>
                  <a:off x="4716016" y="1449388"/>
                  <a:ext cx="1080000" cy="1080000"/>
                </a:xfrm>
                <a:prstGeom prst="ellipse">
                  <a:avLst/>
                </a:prstGeom>
                <a:solidFill>
                  <a:srgbClr val="3951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타원 30"/>
                <p:cNvSpPr/>
                <p:nvPr/>
              </p:nvSpPr>
              <p:spPr>
                <a:xfrm rot="5400000">
                  <a:off x="4806016" y="1539388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ko-KR" sz="1662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`</a:t>
                  </a: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824001" y="1789270"/>
                <a:ext cx="863878" cy="4079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846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1846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직사각형 694"/>
          <p:cNvSpPr>
            <a:spLocks noChangeArrowheads="1"/>
          </p:cNvSpPr>
          <p:nvPr/>
        </p:nvSpPr>
        <p:spPr bwMode="auto">
          <a:xfrm>
            <a:off x="3395297" y="1957278"/>
            <a:ext cx="5344257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defRPr/>
            </a:pPr>
            <a:r>
              <a:rPr lang="en-US" altLang="ko-KR" sz="2215" b="1" dirty="0">
                <a:ea typeface="+mj-ea"/>
              </a:rPr>
              <a:t>Vision</a:t>
            </a:r>
            <a:r>
              <a:rPr lang="ko-KR" altLang="en-US" sz="2215" b="1" dirty="0">
                <a:ea typeface="+mj-ea"/>
              </a:rPr>
              <a:t> </a:t>
            </a:r>
            <a:r>
              <a:rPr lang="en-US" altLang="ko-KR" sz="2215" b="1" dirty="0">
                <a:ea typeface="+mj-ea"/>
              </a:rPr>
              <a:t>of Future Knowledge Society </a:t>
            </a:r>
            <a:endParaRPr lang="en-US" altLang="ko-KR" sz="2215" b="1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3" name="직사각형 694"/>
          <p:cNvSpPr>
            <a:spLocks noChangeArrowheads="1"/>
          </p:cNvSpPr>
          <p:nvPr/>
        </p:nvSpPr>
        <p:spPr bwMode="auto">
          <a:xfrm>
            <a:off x="4126523" y="3040198"/>
            <a:ext cx="4947138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fontAlgn="t">
              <a:defRPr/>
            </a:pPr>
            <a:r>
              <a:rPr lang="en-US" altLang="ko-KR" sz="2215" b="1" dirty="0">
                <a:ea typeface="+mj-ea"/>
              </a:rPr>
              <a:t>Reviews of Existing Data Formats</a:t>
            </a:r>
          </a:p>
        </p:txBody>
      </p:sp>
      <p:sp>
        <p:nvSpPr>
          <p:cNvPr id="34" name="직사각형 694"/>
          <p:cNvSpPr>
            <a:spLocks noChangeArrowheads="1"/>
          </p:cNvSpPr>
          <p:nvPr/>
        </p:nvSpPr>
        <p:spPr bwMode="auto">
          <a:xfrm>
            <a:off x="4857751" y="4127513"/>
            <a:ext cx="4004896" cy="7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fontAlgn="t">
              <a:defRPr/>
            </a:pPr>
            <a:r>
              <a:rPr lang="en-US" altLang="ko-KR" sz="2215" b="1" kern="0" dirty="0">
                <a:solidFill>
                  <a:schemeClr val="tx2"/>
                </a:solidFill>
                <a:ea typeface="+mj-ea"/>
              </a:rPr>
              <a:t>Requirements of New Data Formats</a:t>
            </a:r>
            <a:endParaRPr lang="ko-KR" altLang="en-US" sz="2215" b="1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55027" y="948105"/>
            <a:ext cx="7795846" cy="653562"/>
          </a:xfrm>
          <a:prstGeom prst="rect">
            <a:avLst/>
          </a:prstGeom>
        </p:spPr>
        <p:txBody>
          <a:bodyPr/>
          <a:lstStyle/>
          <a:p>
            <a:pPr fontAlgn="t">
              <a:defRPr/>
            </a:pPr>
            <a:r>
              <a:rPr lang="en-US" altLang="ko-KR" sz="3323" b="1" kern="0" dirty="0">
                <a:solidFill>
                  <a:schemeClr val="tx2"/>
                </a:solidFill>
                <a:cs typeface="+mj-cs"/>
              </a:rPr>
              <a:t>Contents</a:t>
            </a:r>
            <a:endParaRPr lang="ko-KR" altLang="en-US" sz="3323" b="1" kern="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709247" y="1535723"/>
            <a:ext cx="964223" cy="424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그룹 10"/>
          <p:cNvGrpSpPr>
            <a:grpSpLocks/>
          </p:cNvGrpSpPr>
          <p:nvPr/>
        </p:nvGrpSpPr>
        <p:grpSpPr bwMode="auto">
          <a:xfrm>
            <a:off x="3393121" y="4940806"/>
            <a:ext cx="1960685" cy="996462"/>
            <a:chOff x="2962321" y="4141808"/>
            <a:chExt cx="2124177" cy="1080000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3862477" y="4681808"/>
              <a:ext cx="122402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108"/>
            <p:cNvGrpSpPr>
              <a:grpSpLocks/>
            </p:cNvGrpSpPr>
            <p:nvPr/>
          </p:nvGrpSpPr>
          <p:grpSpPr bwMode="auto">
            <a:xfrm>
              <a:off x="2962321" y="4141808"/>
              <a:ext cx="1080000" cy="1080000"/>
              <a:chOff x="6264188" y="3861048"/>
              <a:chExt cx="1080000" cy="1080000"/>
            </a:xfrm>
          </p:grpSpPr>
          <p:grpSp>
            <p:nvGrpSpPr>
              <p:cNvPr id="40" name="그룹 85"/>
              <p:cNvGrpSpPr>
                <a:grpSpLocks/>
              </p:cNvGrpSpPr>
              <p:nvPr/>
            </p:nvGrpSpPr>
            <p:grpSpPr bwMode="auto">
              <a:xfrm>
                <a:off x="6264188" y="3861048"/>
                <a:ext cx="1080000" cy="1080000"/>
                <a:chOff x="4716016" y="1449388"/>
                <a:chExt cx="1080000" cy="1080000"/>
              </a:xfrm>
            </p:grpSpPr>
            <p:sp>
              <p:nvSpPr>
                <p:cNvPr id="42" name="타원 41"/>
                <p:cNvSpPr/>
                <p:nvPr/>
              </p:nvSpPr>
              <p:spPr>
                <a:xfrm>
                  <a:off x="4716016" y="1449388"/>
                  <a:ext cx="1080000" cy="108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 rot="5400000">
                  <a:off x="4806016" y="1539388"/>
                  <a:ext cx="900000" cy="90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ko-KR" sz="1662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`</a:t>
                  </a:r>
                  <a:endParaRPr lang="ko-KR" altLang="en-US" sz="1662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372143" y="4200930"/>
                <a:ext cx="863642" cy="4079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846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ko-KR" altLang="en-US" sz="1846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4" name="직사각형 694"/>
          <p:cNvSpPr>
            <a:spLocks noChangeArrowheads="1"/>
          </p:cNvSpPr>
          <p:nvPr/>
        </p:nvSpPr>
        <p:spPr bwMode="auto">
          <a:xfrm>
            <a:off x="5586802" y="5194318"/>
            <a:ext cx="1382409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fontAlgn="t">
              <a:defRPr/>
            </a:pPr>
            <a:r>
              <a:rPr lang="en-US" altLang="ko-KR" sz="2215" b="1" kern="0" dirty="0" smtClean="0">
                <a:solidFill>
                  <a:schemeClr val="tx2"/>
                </a:solidFill>
                <a:ea typeface="+mj-ea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943089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Big Data and Analytics Process</a:t>
            </a:r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B8B54BF-69EE-4944-AAC6-723D9A9EF96B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28677" name="Picture 2" descr="http://jtonedm.com/wp-content/uploads/Bobs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1" y="1846640"/>
            <a:ext cx="7880838" cy="362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3341315" y="5694248"/>
            <a:ext cx="5456943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108" b="0" dirty="0" smtClean="0">
                <a:solidFill>
                  <a:schemeClr val="tx1"/>
                </a:solidFill>
                <a:ea typeface="돋움" panose="020B0600000101010101" pitchFamily="50" charset="-127"/>
              </a:rPr>
              <a:t>(refer) http</a:t>
            </a:r>
            <a:r>
              <a:rPr lang="en-US" altLang="ko-KR" sz="1108" b="0" dirty="0">
                <a:solidFill>
                  <a:schemeClr val="tx1"/>
                </a:solidFill>
                <a:ea typeface="돋움" panose="020B0600000101010101" pitchFamily="50" charset="-127"/>
              </a:rPr>
              <a:t>://jtonedm.com/2013/06/05/big-data-and-analytics-fueling-competitive-advantage/</a:t>
            </a:r>
            <a:endParaRPr lang="ko-KR" altLang="en-US" sz="1108" b="0" dirty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43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Resource Description Framework (RDF)</a:t>
            </a:r>
            <a:endParaRPr lang="ko-KR" altLang="en-US" sz="3600" dirty="0"/>
          </a:p>
        </p:txBody>
      </p:sp>
      <p:sp>
        <p:nvSpPr>
          <p:cNvPr id="296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E5F1879-2C0B-43D7-B551-64C02979D158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29702" name="Picture 6" descr="http://www.aunmas.com/ciencia/sw_nine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38" y="2532513"/>
            <a:ext cx="5684782" cy="33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dtic.upf.edu/~jblat/material/doctorat/rdf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13972"/>
            <a:ext cx="5181601" cy="248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Open Annotation Data Model </a:t>
            </a:r>
            <a:r>
              <a:rPr lang="en-US" altLang="ko-KR" sz="3200" dirty="0" smtClean="0"/>
              <a:t>: </a:t>
            </a:r>
            <a:r>
              <a:rPr lang="en-US" altLang="ko-KR" sz="3200" dirty="0"/>
              <a:t>Publishing (W3C)</a:t>
            </a:r>
            <a:endParaRPr lang="ko-KR" altLang="en-US" sz="3200" dirty="0"/>
          </a:p>
        </p:txBody>
      </p:sp>
      <p:sp>
        <p:nvSpPr>
          <p:cNvPr id="307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E74DD643-CA7E-414C-994E-A4B325852767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918664" y="5752268"/>
            <a:ext cx="3839513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108" b="0" dirty="0" smtClean="0">
                <a:solidFill>
                  <a:schemeClr val="tx1"/>
                </a:solidFill>
                <a:ea typeface="돋움" panose="020B0600000101010101" pitchFamily="50" charset="-127"/>
              </a:rPr>
              <a:t>(refer) http</a:t>
            </a:r>
            <a:r>
              <a:rPr lang="en-US" altLang="ko-KR" sz="1108" b="0" dirty="0">
                <a:solidFill>
                  <a:schemeClr val="tx1"/>
                </a:solidFill>
                <a:ea typeface="돋움" panose="020B0600000101010101" pitchFamily="50" charset="-127"/>
              </a:rPr>
              <a:t>://www.openannotation.org/spec/core/publishing.html</a:t>
            </a:r>
            <a:endParaRPr lang="ko-KR" altLang="en-US" sz="1108" b="0" dirty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  <p:pic>
        <p:nvPicPr>
          <p:cNvPr id="30726" name="Picture 2" descr="http://www.openannotation.org/spec/core/images/embeddedcsssty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1715967"/>
            <a:ext cx="5371030" cy="4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Integration Architecture of Linked Data</a:t>
            </a:r>
            <a:endParaRPr lang="ko-KR" altLang="en-US" sz="3600" dirty="0"/>
          </a:p>
        </p:txBody>
      </p:sp>
      <p:sp>
        <p:nvSpPr>
          <p:cNvPr id="317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ACE95844-E187-4FA0-BB0A-6ACE8DBB70FB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1749" name="Picture 2" descr="http://ldif.wbsg.de/images/linkeddata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1619251"/>
            <a:ext cx="6365631" cy="43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1067" y="5379920"/>
            <a:ext cx="1612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(refer)</a:t>
            </a:r>
          </a:p>
          <a:p>
            <a:r>
              <a:rPr lang="en-US" altLang="ko-KR" sz="1400" dirty="0"/>
              <a:t>http://ldif.wbsg.de/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235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685800" y="2230316"/>
            <a:ext cx="7772400" cy="1356946"/>
          </a:xfrm>
          <a:prstGeom prst="rect">
            <a:avLst/>
          </a:prstGeom>
        </p:spPr>
        <p:txBody>
          <a:bodyPr anchor="ctr"/>
          <a:lstStyle/>
          <a:p>
            <a:pPr algn="ctr" fontAlgn="t">
              <a:defRPr/>
            </a:pPr>
            <a:r>
              <a:rPr lang="en-US" altLang="ko-KR" sz="3692" b="1" kern="0" dirty="0">
                <a:solidFill>
                  <a:schemeClr val="tx2"/>
                </a:solidFill>
              </a:rPr>
              <a:t>Requirements of New Data Formats</a:t>
            </a:r>
            <a:endParaRPr lang="ko-KR" altLang="en-US" sz="3692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31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Requirements for New Data Formats</a:t>
            </a:r>
            <a:endParaRPr lang="ko-KR" altLang="en-US" smtClean="0"/>
          </a:p>
        </p:txBody>
      </p:sp>
      <p:sp>
        <p:nvSpPr>
          <p:cNvPr id="52227" name="내용 개체 틀 2"/>
          <p:cNvSpPr>
            <a:spLocks noGrp="1"/>
          </p:cNvSpPr>
          <p:nvPr>
            <p:ph idx="1"/>
          </p:nvPr>
        </p:nvSpPr>
        <p:spPr>
          <a:xfrm>
            <a:off x="457200" y="1785620"/>
            <a:ext cx="8229600" cy="3831167"/>
          </a:xfrm>
        </p:spPr>
        <p:txBody>
          <a:bodyPr/>
          <a:lstStyle/>
          <a:p>
            <a:r>
              <a:rPr lang="en-US" altLang="ko-KR" sz="1846" dirty="0"/>
              <a:t>(Basic) Recognize by human organ and their supporting utilities</a:t>
            </a:r>
          </a:p>
          <a:p>
            <a:pPr lvl="1"/>
            <a:r>
              <a:rPr lang="en-US" altLang="ko-KR" sz="1662" dirty="0"/>
              <a:t>Simple audio/sound, and visual image</a:t>
            </a:r>
          </a:p>
          <a:p>
            <a:pPr lvl="1"/>
            <a:r>
              <a:rPr lang="en-US" altLang="ko-KR" sz="1662" dirty="0"/>
              <a:t>Language including translation tools</a:t>
            </a:r>
          </a:p>
          <a:p>
            <a:r>
              <a:rPr lang="en-US" altLang="ko-KR" sz="1846" dirty="0"/>
              <a:t>(Extended) Accumulation, Filtering, and Processing</a:t>
            </a:r>
          </a:p>
          <a:p>
            <a:pPr lvl="1"/>
            <a:r>
              <a:rPr lang="en-US" altLang="ko-KR" sz="1662" dirty="0"/>
              <a:t>Linked chains among related data or sensing data from </a:t>
            </a:r>
            <a:r>
              <a:rPr lang="en-US" altLang="ko-KR" sz="1662" dirty="0" err="1"/>
              <a:t>IoT</a:t>
            </a:r>
            <a:r>
              <a:rPr lang="en-US" altLang="ko-KR" sz="1662" dirty="0"/>
              <a:t> equipment</a:t>
            </a:r>
          </a:p>
          <a:p>
            <a:pPr lvl="1"/>
            <a:r>
              <a:rPr lang="en-US" altLang="ko-KR" sz="1662" dirty="0"/>
              <a:t>Accumulation by collective intelligence and crowdsourcing</a:t>
            </a:r>
          </a:p>
          <a:p>
            <a:pPr lvl="1"/>
            <a:r>
              <a:rPr lang="en-US" altLang="ko-KR" sz="1662" dirty="0"/>
              <a:t>Filtering based on experience, preference, and accumulated know-hows</a:t>
            </a:r>
          </a:p>
          <a:p>
            <a:pPr lvl="1"/>
            <a:r>
              <a:rPr lang="en-US" altLang="ko-KR" sz="1662" dirty="0"/>
              <a:t>Creation of new information and knowledge (like big data processing)</a:t>
            </a:r>
          </a:p>
          <a:p>
            <a:r>
              <a:rPr lang="en-US" altLang="ko-KR" sz="1846" dirty="0"/>
              <a:t>(Applications) </a:t>
            </a:r>
            <a:r>
              <a:rPr lang="en-US" altLang="ko-KR" sz="1846" dirty="0" err="1" smtClean="0"/>
              <a:t>IoT</a:t>
            </a:r>
            <a:r>
              <a:rPr lang="en-US" altLang="ko-KR" sz="1846" dirty="0" smtClean="0"/>
              <a:t>, </a:t>
            </a:r>
            <a:r>
              <a:rPr lang="en-US" altLang="ko-KR" sz="1846" dirty="0"/>
              <a:t>Media, Energy Avatar, Traffic Guider</a:t>
            </a:r>
          </a:p>
          <a:p>
            <a:pPr lvl="1"/>
            <a:r>
              <a:rPr lang="en-US" altLang="ko-KR" sz="1662" dirty="0"/>
              <a:t>Context-aware information based on </a:t>
            </a:r>
            <a:r>
              <a:rPr lang="en-US" altLang="ko-KR" sz="1662" dirty="0" err="1"/>
              <a:t>IoT</a:t>
            </a:r>
            <a:r>
              <a:rPr lang="en-US" altLang="ko-KR" sz="1662" dirty="0"/>
              <a:t> sensors and AV devices</a:t>
            </a:r>
          </a:p>
          <a:p>
            <a:pPr lvl="1"/>
            <a:r>
              <a:rPr lang="en-US" altLang="ko-KR" sz="1662" dirty="0"/>
              <a:t>Navigation assistant (or Guider) for road and traffic conditions</a:t>
            </a:r>
          </a:p>
          <a:p>
            <a:pPr lvl="1"/>
            <a:r>
              <a:rPr lang="en-US" altLang="ko-KR" sz="1662" dirty="0"/>
              <a:t>Energy Avatar for analysis and prediction of energy consumption</a:t>
            </a:r>
            <a:endParaRPr lang="ko-KR" altLang="en-US" sz="1662" dirty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81BB206F-4DB6-4368-8C68-1EC1EC21148A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5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Creating New Data World</a:t>
            </a:r>
            <a:endParaRPr lang="ko-KR" altLang="en-US" smtClean="0"/>
          </a:p>
        </p:txBody>
      </p:sp>
      <p:sp>
        <p:nvSpPr>
          <p:cNvPr id="51203" name="내용 개체 틀 2"/>
          <p:cNvSpPr>
            <a:spLocks noGrp="1"/>
          </p:cNvSpPr>
          <p:nvPr>
            <p:ph idx="1"/>
          </p:nvPr>
        </p:nvSpPr>
        <p:spPr>
          <a:xfrm>
            <a:off x="370743" y="1619250"/>
            <a:ext cx="5662246" cy="4459165"/>
          </a:xfrm>
        </p:spPr>
        <p:txBody>
          <a:bodyPr/>
          <a:lstStyle/>
          <a:p>
            <a:r>
              <a:rPr lang="en-US" altLang="ko-KR" sz="2215" dirty="0"/>
              <a:t>Need new data types for knowledge society</a:t>
            </a:r>
          </a:p>
          <a:p>
            <a:pPr lvl="1"/>
            <a:r>
              <a:rPr lang="en-US" altLang="ko-KR" sz="1662" dirty="0"/>
              <a:t>(</a:t>
            </a:r>
            <a:r>
              <a:rPr lang="en-US" altLang="ko-KR" sz="1662" b="1" dirty="0">
                <a:solidFill>
                  <a:srgbClr val="FF0000"/>
                </a:solidFill>
              </a:rPr>
              <a:t>Mapping</a:t>
            </a:r>
            <a:r>
              <a:rPr lang="en-US" altLang="ko-KR" sz="1662" dirty="0"/>
              <a:t>) Data types connecting physical world to cyber world</a:t>
            </a:r>
          </a:p>
          <a:p>
            <a:pPr lvl="2"/>
            <a:r>
              <a:rPr lang="en-US" altLang="ko-KR" sz="1477" dirty="0"/>
              <a:t>Identification/classification, Location, Status, Role/Function, etc. </a:t>
            </a:r>
          </a:p>
          <a:p>
            <a:pPr lvl="2"/>
            <a:r>
              <a:rPr lang="en-US" altLang="ko-KR" sz="1477" dirty="0"/>
              <a:t>(Example) GPS, address, serial no. etc.</a:t>
            </a:r>
          </a:p>
          <a:p>
            <a:pPr lvl="1"/>
            <a:r>
              <a:rPr lang="en-US" altLang="ko-KR" sz="1662" dirty="0" smtClean="0"/>
              <a:t>(</a:t>
            </a:r>
            <a:r>
              <a:rPr lang="en-US" altLang="ko-KR" sz="1662" b="1" dirty="0" smtClean="0">
                <a:solidFill>
                  <a:srgbClr val="FF0000"/>
                </a:solidFill>
              </a:rPr>
              <a:t>Vitalization</a:t>
            </a:r>
            <a:r>
              <a:rPr lang="en-US" altLang="ko-KR" sz="1662" dirty="0" smtClean="0"/>
              <a:t>) </a:t>
            </a:r>
            <a:r>
              <a:rPr lang="en-US" altLang="ko-KR" sz="1662" dirty="0"/>
              <a:t>Data types for human understanding, meaning, interpretation, and translation, perception, recognition based on accumulated knowledge, reasoning, learning, action, behaviors, and experience</a:t>
            </a:r>
          </a:p>
          <a:p>
            <a:pPr lvl="2"/>
            <a:r>
              <a:rPr lang="en-US" altLang="ko-KR" sz="1477" dirty="0"/>
              <a:t>(Example) Pythagorean Theorem, know-how of medical treatments, etc.</a:t>
            </a:r>
          </a:p>
          <a:p>
            <a:pPr lvl="1"/>
            <a:r>
              <a:rPr lang="en-US" altLang="ko-KR" sz="1662" dirty="0"/>
              <a:t>(</a:t>
            </a:r>
            <a:r>
              <a:rPr lang="en-US" altLang="ko-KR" sz="1662" b="1" dirty="0">
                <a:solidFill>
                  <a:srgbClr val="FF0000"/>
                </a:solidFill>
              </a:rPr>
              <a:t>Visualization</a:t>
            </a:r>
            <a:r>
              <a:rPr lang="en-US" altLang="ko-KR" sz="1662" dirty="0"/>
              <a:t>) Data types for communication, sharing, </a:t>
            </a:r>
            <a:r>
              <a:rPr lang="en-US" altLang="ko-KR" sz="1662" dirty="0" smtClean="0"/>
              <a:t>seeing, </a:t>
            </a:r>
            <a:r>
              <a:rPr lang="en-US" altLang="ko-KR" sz="1662" dirty="0"/>
              <a:t>rendering, </a:t>
            </a:r>
            <a:r>
              <a:rPr lang="en-US" altLang="ko-KR" sz="1662" dirty="0" smtClean="0"/>
              <a:t>hearing, and writing, </a:t>
            </a:r>
            <a:r>
              <a:rPr lang="en-US" altLang="ko-KR" sz="1662" dirty="0"/>
              <a:t>etc.</a:t>
            </a:r>
          </a:p>
          <a:p>
            <a:pPr lvl="2"/>
            <a:r>
              <a:rPr lang="en-US" altLang="ko-KR" sz="1477" dirty="0"/>
              <a:t>(Example) icon, logo, graphic image, character sets, </a:t>
            </a:r>
            <a:endParaRPr lang="ko-KR" altLang="en-US" sz="1477" dirty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878A789-B5E9-4B9D-98AC-35239FE7B123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777707274"/>
              </p:ext>
            </p:extLst>
          </p:nvPr>
        </p:nvGraphicFramePr>
        <p:xfrm>
          <a:off x="5720862" y="1962977"/>
          <a:ext cx="3524738" cy="375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Mechanism of Data Self-Accumulation</a:t>
            </a:r>
            <a:endParaRPr lang="ko-KR" altLang="en-US" sz="3600" dirty="0" smtClean="0"/>
          </a:p>
        </p:txBody>
      </p:sp>
      <p:sp>
        <p:nvSpPr>
          <p:cNvPr id="50179" name="내용 개체 틀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Recipe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for Information Acquisition from Data</a:t>
            </a:r>
          </a:p>
          <a:p>
            <a:pPr lvl="1"/>
            <a:r>
              <a:rPr lang="en-US" altLang="ko-KR" sz="2000" dirty="0" smtClean="0"/>
              <a:t>Recursive and Re-incarnation process of data accumulation</a:t>
            </a:r>
          </a:p>
          <a:p>
            <a:pPr lvl="1"/>
            <a:r>
              <a:rPr lang="en-US" altLang="ko-KR" sz="2000" dirty="0" smtClean="0"/>
              <a:t>Self-proliferation Cycle of Knowledge </a:t>
            </a:r>
            <a:r>
              <a:rPr lang="ko-KR" altLang="en-US" sz="2000" dirty="0" smtClean="0"/>
              <a:t> </a:t>
            </a:r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148B0BA2-F8B1-4655-9BB9-815DA876916E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50181" name="Picture 4" descr="http://markovthoughtchain.files.wordpress.com/2010/08/fiveelementscyclebalanceimbalance.jpg?w=470&amp;h=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89" y="2754244"/>
            <a:ext cx="2579038" cy="29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4"/>
          <p:cNvSpPr txBox="1">
            <a:spLocks noChangeArrowheads="1"/>
          </p:cNvSpPr>
          <p:nvPr/>
        </p:nvSpPr>
        <p:spPr bwMode="auto">
          <a:xfrm>
            <a:off x="1174507" y="3006833"/>
            <a:ext cx="20441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fontAlgn="base">
              <a:spcBef>
                <a:spcPct val="0"/>
              </a:spcBef>
              <a:buSzTx/>
              <a:buFontTx/>
              <a:buNone/>
            </a:pPr>
            <a:r>
              <a:rPr lang="en-US" altLang="ko-KR" sz="1050" b="0" dirty="0">
                <a:solidFill>
                  <a:schemeClr val="tx1"/>
                </a:solidFill>
                <a:ea typeface="돋움" panose="020B0600000101010101" pitchFamily="50" charset="-127"/>
              </a:rPr>
              <a:t>Knowledge Accumulation Process</a:t>
            </a:r>
            <a:endParaRPr lang="ko-KR" altLang="en-US" sz="1050" b="0" dirty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6449" y="5683463"/>
            <a:ext cx="1996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(ref)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http://www.cfagbata.com</a:t>
            </a:r>
            <a:r>
              <a:rPr lang="en-US" altLang="ko-KR" sz="1100" dirty="0"/>
              <a:t> </a:t>
            </a:r>
            <a:endParaRPr lang="ko-KR" altLang="en-US" sz="1100" dirty="0"/>
          </a:p>
        </p:txBody>
      </p:sp>
      <p:pic>
        <p:nvPicPr>
          <p:cNvPr id="4098" name="Picture 2" descr="https://explorable.com/images/reasoning-cycle-re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7164"/>
            <a:ext cx="3478765" cy="24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681" y="5707504"/>
            <a:ext cx="2813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(ref) https://explorable.com/aims-of-research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449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Linked Chain between Data and Information</a:t>
            </a:r>
            <a:endParaRPr lang="ko-KR" altLang="en-US" sz="3200" dirty="0" smtClean="0"/>
          </a:p>
        </p:txBody>
      </p:sp>
      <p:sp>
        <p:nvSpPr>
          <p:cNvPr id="53251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New values of Linked Open Data (</a:t>
            </a:r>
            <a:r>
              <a:rPr lang="en-US" altLang="ko-KR" dirty="0" err="1" smtClean="0"/>
              <a:t>LoD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New Values when Data are linked </a:t>
            </a:r>
          </a:p>
          <a:p>
            <a:pPr lvl="2"/>
            <a:r>
              <a:rPr lang="en-US" altLang="ko-KR" dirty="0" smtClean="0"/>
              <a:t>H + H + O  </a:t>
            </a:r>
            <a:r>
              <a:rPr lang="en-US" altLang="ko-KR" dirty="0" smtClean="0">
                <a:sym typeface="Wingdings" panose="05000000000000000000" pitchFamily="2" charset="2"/>
              </a:rPr>
              <a:t> Water [H</a:t>
            </a:r>
            <a:r>
              <a:rPr lang="en-US" altLang="ko-KR" baseline="-25000" dirty="0" smtClean="0">
                <a:sym typeface="Wingdings" panose="05000000000000000000" pitchFamily="2" charset="2"/>
              </a:rPr>
              <a:t>2</a:t>
            </a:r>
            <a:r>
              <a:rPr lang="en-US" altLang="ko-KR" dirty="0" smtClean="0">
                <a:sym typeface="Wingdings" panose="05000000000000000000" pitchFamily="2" charset="2"/>
              </a:rPr>
              <a:t>O]</a:t>
            </a:r>
          </a:p>
          <a:p>
            <a:pPr lvl="2"/>
            <a:r>
              <a:rPr lang="en-US" altLang="ko-KR" dirty="0" smtClean="0">
                <a:sym typeface="Wingdings" panose="05000000000000000000" pitchFamily="2" charset="2"/>
              </a:rPr>
              <a:t>Dynamic Hyperlink among similar and/or heterogeneous data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Environments/Conditions that Data is meaningful</a:t>
            </a:r>
          </a:p>
          <a:p>
            <a:pPr lvl="2"/>
            <a:r>
              <a:rPr lang="en-US" altLang="ko-KR" dirty="0" smtClean="0">
                <a:sym typeface="Wingdings" panose="05000000000000000000" pitchFamily="2" charset="2"/>
              </a:rPr>
              <a:t>vegetable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+ salt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+ pepper + </a:t>
            </a:r>
            <a:r>
              <a:rPr lang="en-US" altLang="ko-KR" dirty="0">
                <a:sym typeface="Wingdings" panose="05000000000000000000" pitchFamily="2" charset="2"/>
              </a:rPr>
              <a:t>pot [Environment] </a:t>
            </a:r>
            <a:r>
              <a:rPr lang="en-US" altLang="ko-KR" dirty="0" smtClean="0">
                <a:sym typeface="Wingdings" panose="05000000000000000000" pitchFamily="2" charset="2"/>
              </a:rPr>
              <a:t> Kimchi</a:t>
            </a:r>
          </a:p>
          <a:p>
            <a:pPr lvl="2"/>
            <a:r>
              <a:rPr lang="en-US" altLang="ko-KR" dirty="0" smtClean="0"/>
              <a:t>“On the Origin of Species”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survival plan of live data</a:t>
            </a:r>
          </a:p>
          <a:p>
            <a:pPr lvl="2"/>
            <a:r>
              <a:rPr lang="en-US" altLang="ko-KR" dirty="0" smtClean="0"/>
              <a:t>CCTV camera + location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+ status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meaningful context information</a:t>
            </a:r>
            <a:endParaRPr lang="ko-KR" altLang="en-US" dirty="0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CC717F3-C167-469A-B05E-D1DEB0FADC85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7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Technical Issues for New Data Format</a:t>
            </a:r>
            <a:endParaRPr lang="ko-KR" altLang="en-US" smtClean="0"/>
          </a:p>
        </p:txBody>
      </p:sp>
      <p:sp>
        <p:nvSpPr>
          <p:cNvPr id="60419" name="내용 개체 틀 2"/>
          <p:cNvSpPr>
            <a:spLocks noGrp="1"/>
          </p:cNvSpPr>
          <p:nvPr>
            <p:ph idx="1"/>
          </p:nvPr>
        </p:nvSpPr>
        <p:spPr>
          <a:xfrm>
            <a:off x="712177" y="1601666"/>
            <a:ext cx="7772400" cy="4333142"/>
          </a:xfrm>
        </p:spPr>
        <p:txBody>
          <a:bodyPr/>
          <a:lstStyle/>
          <a:p>
            <a:r>
              <a:rPr lang="en-US" altLang="ko-KR" sz="2215" dirty="0"/>
              <a:t>Requirements of Future Data Formats</a:t>
            </a:r>
          </a:p>
          <a:p>
            <a:pPr lvl="1"/>
            <a:r>
              <a:rPr lang="en-US" altLang="ko-KR" sz="1846" dirty="0"/>
              <a:t>Minimize processing power during Creation, delivery, and display</a:t>
            </a:r>
          </a:p>
          <a:p>
            <a:pPr lvl="1"/>
            <a:r>
              <a:rPr lang="en-US" altLang="ko-KR" sz="1846" dirty="0"/>
              <a:t>Minimize metadata, attributes and description information in nature</a:t>
            </a:r>
          </a:p>
          <a:p>
            <a:pPr lvl="1"/>
            <a:r>
              <a:rPr lang="en-US" altLang="ko-KR" sz="1846" dirty="0"/>
              <a:t>H</a:t>
            </a:r>
            <a:r>
              <a:rPr lang="en-US" altLang="ko-KR" sz="1846" dirty="0" smtClean="0"/>
              <a:t>ow </a:t>
            </a:r>
            <a:r>
              <a:rPr lang="en-US" altLang="ko-KR" sz="1846" dirty="0"/>
              <a:t>to insert information or knowledge at the linked chains</a:t>
            </a:r>
            <a:endParaRPr lang="ko-KR" altLang="en-US" sz="1846" dirty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D6E6A47A-054E-450C-9975-3579A8D70BC6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grpSp>
        <p:nvGrpSpPr>
          <p:cNvPr id="60421" name="그룹 1"/>
          <p:cNvGrpSpPr>
            <a:grpSpLocks/>
          </p:cNvGrpSpPr>
          <p:nvPr/>
        </p:nvGrpSpPr>
        <p:grpSpPr bwMode="auto">
          <a:xfrm>
            <a:off x="2365131" y="3251524"/>
            <a:ext cx="4095750" cy="2524857"/>
            <a:chOff x="2790825" y="3943350"/>
            <a:chExt cx="3895725" cy="2219325"/>
          </a:xfrm>
        </p:grpSpPr>
        <p:sp>
          <p:nvSpPr>
            <p:cNvPr id="12" name="모서리가 둥근 직사각형 11"/>
            <p:cNvSpPr/>
            <p:nvPr/>
          </p:nvSpPr>
          <p:spPr bwMode="auto">
            <a:xfrm>
              <a:off x="2790825" y="3943350"/>
              <a:ext cx="1800814" cy="2219325"/>
            </a:xfrm>
            <a:prstGeom prst="roundRect">
              <a:avLst/>
            </a:prstGeom>
            <a:solidFill>
              <a:srgbClr val="FFCC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ko-KR" altLang="en-US" sz="166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23" name="타원 4"/>
            <p:cNvSpPr>
              <a:spLocks noChangeArrowheads="1"/>
            </p:cNvSpPr>
            <p:nvPr/>
          </p:nvSpPr>
          <p:spPr bwMode="auto">
            <a:xfrm>
              <a:off x="3014663" y="4486275"/>
              <a:ext cx="1352550" cy="542925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fontAlgn="base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92">
                  <a:solidFill>
                    <a:srgbClr val="FF0000"/>
                  </a:solidFill>
                  <a:ea typeface="돋움" panose="020B0600000101010101" pitchFamily="50" charset="-127"/>
                </a:rPr>
                <a:t>Contents of Data</a:t>
              </a:r>
              <a:endParaRPr lang="ko-KR" altLang="en-US" sz="1292">
                <a:solidFill>
                  <a:srgbClr val="FF0000"/>
                </a:solidFill>
                <a:ea typeface="돋움" panose="020B0600000101010101" pitchFamily="50" charset="-127"/>
              </a:endParaRPr>
            </a:p>
          </p:txBody>
        </p:sp>
        <p:sp>
          <p:nvSpPr>
            <p:cNvPr id="60424" name="TextBox 6"/>
            <p:cNvSpPr txBox="1">
              <a:spLocks noChangeArrowheads="1"/>
            </p:cNvSpPr>
            <p:nvPr/>
          </p:nvSpPr>
          <p:spPr bwMode="auto">
            <a:xfrm>
              <a:off x="3138076" y="4057650"/>
              <a:ext cx="1105726" cy="25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fontAlgn="base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92">
                  <a:solidFill>
                    <a:schemeClr val="tx1"/>
                  </a:solidFill>
                  <a:ea typeface="돋움" panose="020B0600000101010101" pitchFamily="50" charset="-127"/>
                </a:rPr>
                <a:t>Name of Data</a:t>
              </a:r>
              <a:endParaRPr lang="ko-KR" altLang="en-US" sz="1292">
                <a:solidFill>
                  <a:schemeClr val="tx1"/>
                </a:solidFill>
                <a:ea typeface="돋움" panose="020B0600000101010101" pitchFamily="50" charset="-127"/>
              </a:endParaRPr>
            </a:p>
          </p:txBody>
        </p:sp>
        <p:sp>
          <p:nvSpPr>
            <p:cNvPr id="60425" name="원통 8"/>
            <p:cNvSpPr>
              <a:spLocks noChangeArrowheads="1"/>
            </p:cNvSpPr>
            <p:nvPr/>
          </p:nvSpPr>
          <p:spPr bwMode="auto">
            <a:xfrm>
              <a:off x="3214688" y="5276850"/>
              <a:ext cx="952500" cy="771525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en-US" altLang="ko-KR" sz="1015"/>
                <a:t>Description of Data</a:t>
              </a:r>
            </a:p>
            <a:p>
              <a:pPr algn="ctr"/>
              <a:r>
                <a:rPr lang="en-US" altLang="ko-KR" sz="831"/>
                <a:t>(e.g., metadata)</a:t>
              </a:r>
              <a:endParaRPr lang="ko-KR" altLang="en-US" sz="831"/>
            </a:p>
          </p:txBody>
        </p:sp>
        <p:cxnSp>
          <p:nvCxnSpPr>
            <p:cNvPr id="60426" name="직선 화살표 연결선 10"/>
            <p:cNvCxnSpPr>
              <a:cxnSpLocks noChangeShapeType="1"/>
            </p:cNvCxnSpPr>
            <p:nvPr/>
          </p:nvCxnSpPr>
          <p:spPr bwMode="auto">
            <a:xfrm flipV="1">
              <a:off x="4286250" y="4324350"/>
              <a:ext cx="1219200" cy="323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27" name="모서리가 둥근 직사각형 12"/>
            <p:cNvSpPr>
              <a:spLocks noChangeArrowheads="1"/>
            </p:cNvSpPr>
            <p:nvPr/>
          </p:nvSpPr>
          <p:spPr bwMode="auto">
            <a:xfrm>
              <a:off x="5495925" y="4143375"/>
              <a:ext cx="1190625" cy="33337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fontAlgn="base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108" b="0">
                  <a:solidFill>
                    <a:schemeClr val="tx1"/>
                  </a:solidFill>
                  <a:ea typeface="돋움" panose="020B0600000101010101" pitchFamily="50" charset="-127"/>
                </a:rPr>
                <a:t>Other  Data</a:t>
              </a:r>
              <a:endParaRPr lang="ko-KR" altLang="en-US" sz="1108" b="0">
                <a:solidFill>
                  <a:schemeClr val="tx1"/>
                </a:solidFill>
                <a:ea typeface="돋움" panose="020B0600000101010101" pitchFamily="50" charset="-127"/>
              </a:endParaRPr>
            </a:p>
          </p:txBody>
        </p:sp>
        <p:cxnSp>
          <p:nvCxnSpPr>
            <p:cNvPr id="60428" name="직선 화살표 연결선 14"/>
            <p:cNvCxnSpPr>
              <a:cxnSpLocks noChangeShapeType="1"/>
            </p:cNvCxnSpPr>
            <p:nvPr/>
          </p:nvCxnSpPr>
          <p:spPr bwMode="auto">
            <a:xfrm rot="16200000" flipV="1">
              <a:off x="4905375" y="4619625"/>
              <a:ext cx="523875" cy="2000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9" name="직선 연결선 17"/>
            <p:cNvCxnSpPr>
              <a:cxnSpLocks noChangeShapeType="1"/>
            </p:cNvCxnSpPr>
            <p:nvPr/>
          </p:nvCxnSpPr>
          <p:spPr bwMode="auto">
            <a:xfrm rot="5400000">
              <a:off x="3567113" y="5153025"/>
              <a:ext cx="2476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0" name="원통 18"/>
            <p:cNvSpPr>
              <a:spLocks noChangeArrowheads="1"/>
            </p:cNvSpPr>
            <p:nvPr/>
          </p:nvSpPr>
          <p:spPr bwMode="auto">
            <a:xfrm>
              <a:off x="4757738" y="4838700"/>
              <a:ext cx="1423987" cy="771525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lvl1pPr fontAlgn="ctr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r"/>
                <a:defRPr kumimoji="1" sz="2800" b="1">
                  <a:solidFill>
                    <a:srgbClr val="0000FF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1pPr>
              <a:lvl2pPr marL="742950" indent="-285750" font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2pPr>
              <a:lvl3pPr marL="1143000" indent="-228600" fontAlgn="ctr">
                <a:spcBef>
                  <a:spcPct val="20000"/>
                </a:spcBef>
                <a:buSzPct val="6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3pPr>
              <a:lvl4pPr marL="16002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-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4pPr>
              <a:lvl5pPr marL="2057400" indent="-228600" fontAlgn="ctr">
                <a:spcBef>
                  <a:spcPct val="20000"/>
                </a:spcBef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5pPr>
              <a:lvl6pPr marL="25146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6pPr>
              <a:lvl7pPr marL="29718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7pPr>
              <a:lvl8pPr marL="34290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8pPr>
              <a:lvl9pPr marL="3886200" indent="-228600" eaLnBrk="0" fontAlgn="ctr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체" panose="020B0609000101010101" pitchFamily="49" charset="-127"/>
                </a:defRPr>
              </a:lvl9pPr>
            </a:lstStyle>
            <a:p>
              <a:pPr algn="ctr" fontAlgn="base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108" b="0">
                  <a:solidFill>
                    <a:schemeClr val="tx1"/>
                  </a:solidFill>
                  <a:ea typeface="돋움" panose="020B0600000101010101" pitchFamily="50" charset="-127"/>
                </a:rPr>
                <a:t>Description of Link</a:t>
              </a:r>
            </a:p>
            <a:p>
              <a:pPr algn="ctr" fontAlgn="base"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923" b="0">
                  <a:solidFill>
                    <a:schemeClr val="tx1"/>
                  </a:solidFill>
                  <a:ea typeface="돋움" panose="020B0600000101010101" pitchFamily="50" charset="-127"/>
                </a:rPr>
                <a:t>(e.g., location, attribute)</a:t>
              </a:r>
              <a:endParaRPr lang="ko-KR" altLang="en-US" sz="923" b="0">
                <a:solidFill>
                  <a:schemeClr val="tx1"/>
                </a:solidFill>
                <a:ea typeface="돋움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685800" y="2230316"/>
            <a:ext cx="7772400" cy="1356946"/>
          </a:xfrm>
          <a:prstGeom prst="rect">
            <a:avLst/>
          </a:prstGeom>
        </p:spPr>
        <p:txBody>
          <a:bodyPr anchor="ctr"/>
          <a:lstStyle/>
          <a:p>
            <a:pPr algn="ctr" fontAlgn="t">
              <a:defRPr/>
            </a:pPr>
            <a:r>
              <a:rPr lang="en-US" altLang="ko-KR" sz="3692" b="1" dirty="0"/>
              <a:t>Vision</a:t>
            </a:r>
            <a:r>
              <a:rPr lang="ko-KR" altLang="en-US" sz="3692" b="1" dirty="0"/>
              <a:t> </a:t>
            </a:r>
            <a:r>
              <a:rPr lang="en-US" altLang="ko-KR" sz="3692" b="1" dirty="0"/>
              <a:t>of Future Knowledge Society </a:t>
            </a:r>
            <a:br>
              <a:rPr lang="en-US" altLang="ko-KR" sz="3692" b="1" dirty="0"/>
            </a:br>
            <a:r>
              <a:rPr lang="en-US" altLang="ko-KR" sz="3692" b="1" dirty="0"/>
              <a:t>(Data Aspects)</a:t>
            </a:r>
            <a:endParaRPr lang="ko-KR" altLang="en-US" sz="3692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5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Technical Issues of Data Format</a:t>
            </a:r>
            <a:endParaRPr lang="ko-KR" altLang="en-US" smtClean="0"/>
          </a:p>
        </p:txBody>
      </p:sp>
      <p:sp>
        <p:nvSpPr>
          <p:cNvPr id="6144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HTML5-based ?</a:t>
            </a:r>
          </a:p>
          <a:p>
            <a:pPr lvl="1"/>
            <a:r>
              <a:rPr lang="en-US" altLang="ko-KR" dirty="0" smtClean="0"/>
              <a:t>XML/RDF, HTTP, COAP/RESTful, etc.</a:t>
            </a:r>
          </a:p>
          <a:p>
            <a:r>
              <a:rPr lang="en-US" altLang="ko-KR" dirty="0" smtClean="0"/>
              <a:t>Data and</a:t>
            </a:r>
            <a:r>
              <a:rPr lang="ko-KR" altLang="en-US" dirty="0" smtClean="0"/>
              <a:t> </a:t>
            </a:r>
            <a:r>
              <a:rPr lang="en-US" altLang="ko-KR" dirty="0" smtClean="0"/>
              <a:t>Metadata Together</a:t>
            </a:r>
          </a:p>
          <a:p>
            <a:pPr lvl="1"/>
            <a:r>
              <a:rPr lang="en-US" altLang="ko-KR" dirty="0" smtClean="0"/>
              <a:t>Media object and media resource model</a:t>
            </a:r>
          </a:p>
          <a:p>
            <a:pPr lvl="1"/>
            <a:r>
              <a:rPr lang="en-US" altLang="ko-KR" dirty="0" smtClean="0"/>
              <a:t>Media Ontology, Media Annotation</a:t>
            </a:r>
          </a:p>
          <a:p>
            <a:pPr lvl="1"/>
            <a:r>
              <a:rPr lang="en-US" altLang="ko-KR" dirty="0" smtClean="0"/>
              <a:t>File Format, Micro-format, ATOM/RSS</a:t>
            </a:r>
          </a:p>
          <a:p>
            <a:pPr lvl="1"/>
            <a:r>
              <a:rPr lang="en-US" altLang="ko-KR" dirty="0" smtClean="0"/>
              <a:t>Device Data Format for Mashup </a:t>
            </a:r>
          </a:p>
          <a:p>
            <a:r>
              <a:rPr lang="en-US" altLang="ko-KR" dirty="0" smtClean="0"/>
              <a:t>Data format for Web-based open API </a:t>
            </a:r>
          </a:p>
          <a:p>
            <a:pPr lvl="1"/>
            <a:r>
              <a:rPr lang="en-US" altLang="ko-KR" dirty="0" smtClean="0"/>
              <a:t>Open, Auto-configurable, and future flexible</a:t>
            </a:r>
          </a:p>
          <a:p>
            <a:pPr lvl="1"/>
            <a:r>
              <a:rPr lang="en-US" altLang="ko-KR" dirty="0" smtClean="0"/>
              <a:t>But, Securable and manageable is in question ?</a:t>
            </a:r>
            <a:endParaRPr lang="ko-KR" altLang="en-US" dirty="0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3112D84-3981-4691-A8F7-C050A31011FE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3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2800" dirty="0"/>
              <a:t>Meanings of Data, Information, and Knowledge - 1 </a:t>
            </a:r>
            <a:endParaRPr lang="ko-KR" altLang="en-US" sz="2800" dirty="0"/>
          </a:p>
        </p:txBody>
      </p:sp>
      <p:sp>
        <p:nvSpPr>
          <p:cNvPr id="54275" name="내용 개체 틀 2"/>
          <p:cNvSpPr>
            <a:spLocks noGrp="1"/>
          </p:cNvSpPr>
          <p:nvPr>
            <p:ph idx="1"/>
          </p:nvPr>
        </p:nvSpPr>
        <p:spPr>
          <a:xfrm>
            <a:off x="457200" y="1728981"/>
            <a:ext cx="8229600" cy="3831167"/>
          </a:xfrm>
        </p:spPr>
        <p:txBody>
          <a:bodyPr>
            <a:noAutofit/>
          </a:bodyPr>
          <a:lstStyle/>
          <a:p>
            <a:pPr latinLnBrk="1"/>
            <a:r>
              <a:rPr lang="en-US" altLang="ko-KR" sz="2000" dirty="0"/>
              <a:t>(Value) “Data is King” or  “Data is new Oil”</a:t>
            </a:r>
          </a:p>
          <a:p>
            <a:pPr lvl="1" latinLnBrk="1"/>
            <a:r>
              <a:rPr lang="en-US" altLang="ko-KR" sz="1800" b="1" dirty="0">
                <a:solidFill>
                  <a:srgbClr val="FF0000"/>
                </a:solidFill>
              </a:rPr>
              <a:t>New Value </a:t>
            </a:r>
            <a:r>
              <a:rPr lang="en-US" altLang="ko-KR" sz="1800" dirty="0"/>
              <a:t>when data is processed and accumulated</a:t>
            </a:r>
          </a:p>
          <a:p>
            <a:pPr lvl="2" latinLnBrk="1"/>
            <a:r>
              <a:rPr lang="en-US" altLang="ko-KR" sz="1600" dirty="0"/>
              <a:t>Added new value when combined with other data and different environments</a:t>
            </a:r>
          </a:p>
          <a:p>
            <a:pPr lvl="2" latinLnBrk="1"/>
            <a:r>
              <a:rPr lang="en-US" altLang="ko-KR" sz="1600" dirty="0"/>
              <a:t>Different meaning and understanding when the environments is changed</a:t>
            </a:r>
          </a:p>
          <a:p>
            <a:pPr lvl="1" latinLnBrk="1"/>
            <a:r>
              <a:rPr lang="en-US" altLang="ko-KR" sz="1800" b="1" dirty="0">
                <a:solidFill>
                  <a:srgbClr val="FF0000"/>
                </a:solidFill>
              </a:rPr>
              <a:t>Various form of data </a:t>
            </a:r>
            <a:r>
              <a:rPr lang="en-US" altLang="ko-KR" sz="1800" dirty="0"/>
              <a:t>when it is created, shared, processed, and utilized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lvl="2" latinLnBrk="1"/>
            <a:r>
              <a:rPr lang="en-US" altLang="ko-KR" sz="1600" dirty="0"/>
              <a:t>Depending on applications (energy, transport, health, education, safety, etc.)</a:t>
            </a:r>
          </a:p>
          <a:p>
            <a:pPr lvl="2" latinLnBrk="1"/>
            <a:r>
              <a:rPr lang="en-US" altLang="ko-KR" sz="1600" dirty="0"/>
              <a:t>Supported by </a:t>
            </a:r>
            <a:r>
              <a:rPr lang="en-US" altLang="ko-KR" sz="1600" b="1" dirty="0">
                <a:solidFill>
                  <a:srgbClr val="FF0000"/>
                </a:solidFill>
              </a:rPr>
              <a:t>metadata</a:t>
            </a:r>
            <a:r>
              <a:rPr lang="en-US" altLang="ko-KR" sz="1600" dirty="0"/>
              <a:t> and descriptor</a:t>
            </a:r>
          </a:p>
          <a:p>
            <a:pPr lvl="2" latinLnBrk="1"/>
            <a:r>
              <a:rPr lang="en-US" altLang="ko-KR" sz="1600" dirty="0"/>
              <a:t>Depending on activated conditions and environments</a:t>
            </a:r>
          </a:p>
          <a:p>
            <a:pPr lvl="3" latinLnBrk="1"/>
            <a:r>
              <a:rPr lang="en-US" altLang="ko-KR" sz="1600" dirty="0"/>
              <a:t>Vitalized with the related information and filtering conditions </a:t>
            </a:r>
          </a:p>
          <a:p>
            <a:pPr lvl="2" latinLnBrk="1"/>
            <a:r>
              <a:rPr lang="en-US" altLang="ko-KR" sz="1600" dirty="0"/>
              <a:t>May have self-proliferation phenomenon of biological cell at future</a:t>
            </a:r>
          </a:p>
          <a:p>
            <a:pPr lvl="1" latinLnBrk="1"/>
            <a:r>
              <a:rPr lang="en-US" altLang="ko-KR" sz="1800" dirty="0"/>
              <a:t>But, Data is very </a:t>
            </a:r>
            <a:r>
              <a:rPr lang="en-US" altLang="ko-KR" sz="1800" b="1" dirty="0">
                <a:solidFill>
                  <a:srgbClr val="FF0000"/>
                </a:solidFill>
              </a:rPr>
              <a:t>“Dangerous”</a:t>
            </a:r>
            <a:r>
              <a:rPr lang="ko-KR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like Nuclear Power</a:t>
            </a:r>
          </a:p>
          <a:p>
            <a:pPr lvl="2" latinLnBrk="1"/>
            <a:r>
              <a:rPr lang="en-US" altLang="ko-KR" sz="1600" dirty="0"/>
              <a:t>Imagine radioactive contaminated water</a:t>
            </a:r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1DBEBAE6-686C-4F8F-9F0F-27957A5DF678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2800" dirty="0"/>
              <a:t>Meanings of Data, Information, and Knowledge - 2 </a:t>
            </a:r>
            <a:endParaRPr lang="ko-KR" altLang="en-US" sz="2800" dirty="0"/>
          </a:p>
        </p:txBody>
      </p:sp>
      <p:sp>
        <p:nvSpPr>
          <p:cNvPr id="55299" name="내용 개체 틀 2"/>
          <p:cNvSpPr>
            <a:spLocks noGrp="1"/>
          </p:cNvSpPr>
          <p:nvPr>
            <p:ph idx="1"/>
          </p:nvPr>
        </p:nvSpPr>
        <p:spPr>
          <a:xfrm>
            <a:off x="675544" y="1619251"/>
            <a:ext cx="5926384" cy="4333142"/>
          </a:xfrm>
        </p:spPr>
        <p:txBody>
          <a:bodyPr>
            <a:normAutofit fontScale="92500"/>
          </a:bodyPr>
          <a:lstStyle/>
          <a:p>
            <a:pPr latinLnBrk="1"/>
            <a:r>
              <a:rPr lang="en-US" altLang="ko-KR" sz="2000" dirty="0"/>
              <a:t>(DIKW) Value chains among Data, Information, and Knowledge</a:t>
            </a:r>
          </a:p>
          <a:p>
            <a:pPr lvl="1" latinLnBrk="1"/>
            <a:r>
              <a:rPr lang="en-US" altLang="ko-KR" sz="1800" b="1" dirty="0">
                <a:solidFill>
                  <a:srgbClr val="FF0000"/>
                </a:solidFill>
              </a:rPr>
              <a:t>Linked Structure </a:t>
            </a:r>
            <a:r>
              <a:rPr lang="en-US" altLang="ko-KR" sz="1800" dirty="0"/>
              <a:t>among data, information, and knowledge </a:t>
            </a:r>
          </a:p>
          <a:p>
            <a:pPr lvl="1" latinLnBrk="1"/>
            <a:r>
              <a:rPr lang="en-US" altLang="ko-KR" sz="1800" dirty="0"/>
              <a:t>How to make a </a:t>
            </a:r>
            <a:r>
              <a:rPr lang="en-US" altLang="ko-KR" sz="1800" b="1" dirty="0">
                <a:solidFill>
                  <a:srgbClr val="FF0000"/>
                </a:solidFill>
              </a:rPr>
              <a:t>process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of data to get useful information</a:t>
            </a:r>
          </a:p>
          <a:p>
            <a:pPr lvl="2" latinLnBrk="1"/>
            <a:r>
              <a:rPr lang="en-US" altLang="ko-KR" sz="1600" dirty="0"/>
              <a:t>No meaning like</a:t>
            </a:r>
            <a:r>
              <a:rPr lang="ko-KR" altLang="en-US" sz="1600" dirty="0"/>
              <a:t> </a:t>
            </a:r>
            <a:r>
              <a:rPr lang="en-US" altLang="ko-KR" sz="1600" dirty="0"/>
              <a:t>“01100101100110…”</a:t>
            </a:r>
          </a:p>
          <a:p>
            <a:pPr lvl="1" latinLnBrk="1"/>
            <a:r>
              <a:rPr lang="en-US" altLang="ko-KR" sz="1800" dirty="0"/>
              <a:t>Tier x data extracted from </a:t>
            </a:r>
            <a:r>
              <a:rPr lang="en-US" altLang="ko-KR" sz="1800" b="1" dirty="0">
                <a:solidFill>
                  <a:srgbClr val="FF0000"/>
                </a:solidFill>
              </a:rPr>
              <a:t>intelligent filtering </a:t>
            </a:r>
            <a:r>
              <a:rPr lang="en-US" altLang="ko-KR" sz="1800" dirty="0"/>
              <a:t>process</a:t>
            </a:r>
          </a:p>
          <a:p>
            <a:pPr lvl="2" latinLnBrk="1"/>
            <a:r>
              <a:rPr lang="en-US" altLang="ko-KR" sz="1400" dirty="0"/>
              <a:t>Based on previous or background information, and statistics, etc.</a:t>
            </a:r>
          </a:p>
          <a:p>
            <a:pPr lvl="1" latinLnBrk="1"/>
            <a:r>
              <a:rPr lang="en-US" altLang="ko-KR" sz="1800" b="1" dirty="0">
                <a:solidFill>
                  <a:srgbClr val="FF0000"/>
                </a:solidFill>
              </a:rPr>
              <a:t>Decision making </a:t>
            </a:r>
            <a:r>
              <a:rPr lang="en-US" altLang="ko-KR" sz="1800" dirty="0"/>
              <a:t>by aggregating the related data</a:t>
            </a:r>
          </a:p>
          <a:p>
            <a:pPr lvl="2" latinLnBrk="1"/>
            <a:r>
              <a:rPr lang="en-US" altLang="ko-KR" sz="1600" dirty="0"/>
              <a:t>Depending on know-how, experience, and context-awareness</a:t>
            </a:r>
            <a:endParaRPr lang="ko-KR" altLang="ko-KR" sz="1600" dirty="0"/>
          </a:p>
          <a:p>
            <a:pPr latinLnBrk="1"/>
            <a:r>
              <a:rPr lang="en-US" altLang="ko-KR" sz="2000" dirty="0"/>
              <a:t>(Environments) What environment for data is valuable </a:t>
            </a:r>
          </a:p>
          <a:p>
            <a:pPr lvl="1" latinLnBrk="1"/>
            <a:r>
              <a:rPr lang="en-US" altLang="ko-KR" sz="1800" dirty="0"/>
              <a:t>At </a:t>
            </a:r>
            <a:r>
              <a:rPr lang="en-US" altLang="ko-KR" sz="1800" b="1" dirty="0">
                <a:solidFill>
                  <a:srgbClr val="FF0000"/>
                </a:solidFill>
              </a:rPr>
              <a:t>right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time, </a:t>
            </a:r>
            <a:r>
              <a:rPr lang="en-US" altLang="ko-KR" sz="1800" b="1" dirty="0">
                <a:solidFill>
                  <a:srgbClr val="FF0000"/>
                </a:solidFill>
              </a:rPr>
              <a:t>right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place, and </a:t>
            </a:r>
            <a:r>
              <a:rPr lang="en-US" altLang="ko-KR" sz="1800" b="1" dirty="0">
                <a:solidFill>
                  <a:srgbClr val="FF0000"/>
                </a:solidFill>
              </a:rPr>
              <a:t>right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condition </a:t>
            </a:r>
          </a:p>
          <a:p>
            <a:pPr lvl="1" latinLnBrk="1"/>
            <a:r>
              <a:rPr lang="en-US" altLang="ko-KR" sz="1800" dirty="0"/>
              <a:t>Location-, time-, and context-</a:t>
            </a:r>
            <a:r>
              <a:rPr lang="en-US" altLang="ko-KR" sz="1800" b="1" dirty="0">
                <a:solidFill>
                  <a:srgbClr val="FF0000"/>
                </a:solidFill>
              </a:rPr>
              <a:t>awareness</a:t>
            </a:r>
            <a:r>
              <a:rPr lang="en-US" altLang="ko-KR" sz="1800" dirty="0"/>
              <a:t>: 5W1H rule!</a:t>
            </a:r>
            <a:endParaRPr lang="ko-KR" altLang="en-US" sz="3200" dirty="0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FF8BACF5-0F1A-47D2-A59E-D12384BE02AA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55301" name="Picture 6" descr="http://legoviews.files.wordpress.com/2013/04/screen-shot-2013-04-06-at-13-42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7" y="2022839"/>
            <a:ext cx="2348484" cy="16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8" descr="data:image/jpeg;base64,/9j/4AAQSkZJRgABAQAAAQABAAD/2wCEAAkGBhQSERUUExMUFRUVFhcWFxgYGRgVGRYYFxcWFxgYFxoaHCYgFxkjGhUXHy8gIycqLCwsGB4xNTAqNSYrLCkBCQoKDgwOFw8PGikcHBwsKSkpLCkpKSkpLCkpKSkpLCkpKSkpKSkpKSwpKSwpLCwpKSkpLCwsKSwpLCkpLCksLP/AABEIAMIBAwMBIgACEQEDEQH/xAAcAAACAgMBAQAAAAAAAAAAAAAEBQMGAAIHAQj/xABLEAABAgMFBAcEBwMLAgcAAAABAhEAAyEEBRIxQQZRYXETIjKBkaGxB8HR8BQjQlJicuGSovEVFiQzQ1OCk7LC0mNzFzREVIPD0//EABgBAQEBAQEAAAAAAAAAAAAAAAEAAgME/8QAHxEBAQEAAwADAQEBAAAAAAAAAAERAhIhMUFRAxOB/9oADAMBAAIRAxEAPwCK14EhZRMIBAQAGIIPacMHY1D5d0VpVoApTujW8ZxAAIIGYq71aAJs4ZgUjnPflwGG2kA15xsmaXcOPkQsTaBu4QxscsqrQNv+aQ3xHiLVhApVte6Nhbyaa7neAVgs4dt4B+WjSVMS+uXjyjjmowmTi3Wdtx+awutdoASWNBRt53PryMMLXdUxISaEnMBQIJbIKFCfw5jjAE0GowgEPQ+hBjUlhzAotwozAbq115fwjJZx1KgHL8t2X6QItQZsNdx9x90ep6oBVQ6Zu/wjqh8+2jIGgo+sayrWRTF7n4wq6ZyQaNWJBaAMtIOpMpFrwlzV/nujVdmKy4dic9PnwgKXPTm/z8tBtmvQIRRqnvPE0gsz4ScWMoScW4gd4alc6wAmyunE51z4fpEsq+ipWH7JfOu/NoKmtQKDB6VzH8YpL9rSU9VXVVvffyEQpmksHyrBlskhJCsIbF1kh2qzJEbdNUApTUbhSujRoaCXMJ4RoJYUyRmTSrd0MkpSpyxYDPN+79YgTMqyASpiQezlu4QLREuymWg5ueLD5zjREwIGIkGjN1vf+sTSpjDrKDpGozJG7g8AmYFKxL7sqchGZ6Hk+9AXOFL7z7hGWa11dICSKk1IbLLvgadhrhSO/No2E4JDJFS2j938IchSqSpTllN8ikDLsqgCWNI2m2hZ7VBuyHAtEi5CVkFKv8LEVbTRyYvhIJa2zhhItAXQ91angPnSAxI6pUrEBvZyfGCJCUBQWl3HfU7+EVwULaJssqZLpOX2WPP+MYbaAwBqMymIbXjEwsGLEkpGhcu+feYDNoepz3/Ocak8awzm3pSgLMXcg501EapvRczqnCoHRTOG3KzeF/Sqzfh/B41kqL5A61i6xueD1XsXoiWBuwgt3msZESbEd3mn4xkGRas9qZRbXJgKB+GcI5lpIJBGWkWub0SycTyVVcsFIJHmPIcIV3hcC2xJQJhNXlusEDhm3dDOOOclhNIUqpGsPrvlpaqgdSGfc+WtcorwtCkkhmO7Ijug+555Lh2+1Xhu3aQc54bD2bbgAzkNvfwMFSZAKElaXBoAGc7idWpA1gkhCca+yTTUk6Ud246xJLsy5ygpR6zsUsQEpws9Ka+UYknH2njx0wsa0AGWsJIU7sQWbIqKRQh+0zirgiJ7XYSlL/1iG+0DiQNOuhyB+IU4wNMsSkpftIYB8WBA0LgEE1iWyXmpGR6oJbKWhIZjgUpRU58DqDHeWco1ZhVPuaUrrArlnj9Yj9pJcQvtmzs/tBKZoOss4vKh8ouclFnnMQcKlVdIwnw3fkJ5CNJmz6ndCkqPCin7iFeJhwY5zMUUllJUk5MXB84jmTHjoNokTRRaSoB6KAmD94CnfAE27bOsdaQEnUoUpHkoYfODFikF9IklOBlnqd0WSfsrLI6k1afzIxfvIMCfzUmAumZJmNpiwvwYt6xDC2RINSQeBahOkFyUpmBiplaMCf4CHX8mTBVUpYpXD9YA2WTvQQILAQwSllEjtIIASxHflGNZpTOmjCUEsxHZDAsc+MQoWEgs78ePvhp/JsxQU0pQIauHESdA+70gY7MziXVgRvxrSPIPDPVIAXNagUeLOBHhtygaKd94furFhsGy6FrSgzArEW6oOEbyVnIAOaCN70uiTJnFMsvRLKKQ2QJIBJ8Sx4CsF8OYTypCvtFILOwqQ7VbT9YEnzQFGtNPCGdoSC+Hk7N56wjnrAJ3aQRmN0dYtQR6bQEOASSaP8IyVOAIJwtuL+7WNJlqD0AHINGmmonVf1jwTGqUg+Pxyj3pBRhTU5Rk21OWCQPOBJheKjVgdNDlq3fE9mtKR2wADSleVNYUGYUktSNkzgwd6aRYuqwy7UkUckcmA7hXmHiCbJlO6lAnMBKQjCeP6gwFZbUFHPCptQCKb9Y1TiUpwwrVqV0MEjOJVzZKiKK1q5LU3GNV3eFYVIqkaNmfxVyoN2caplzMTukhmJIGHkaRMqelI7YCj9x2HjrEUwuUGroHDCqnCjxkAfTU8PBf/OMiyn1eJk0pSHQUpUWWH+r4KA0rEfRBFEKwLYKp1kzA7E4Worx0hneEiYWKUgJCQnBmKa84HNmHRomlIkHEUA5g0rTdGJ/X9d7x/HqFzJikoWmVNSoFlFlDxIIT4CBrDsl0alLUAXc4UkBKXLhPWqpuNOehcqxTAvqkrSo4gpBbCdSGOseIl4yQpDTAcKmJd3YEpDODTLjm0duPKcmLHku6pi1vMABYYcKkBKSOGLOprFgs9hzxFRS/WOalncAK4YTy7EsNUjQsuYz7k7z+EsrgY3NmmsO1mxAUFNyxJqfwllcIzy/ntM5YtCTLWyAlVaVSQO94VXps6pJUtAdRKaEA4QHfo3yOUC2CzTJisCVOX3JYa9bqBSP8QA4w4lXbgrNtKcJJwgUxAFnc5V0bvjP+eXyrsq9olErIU6lOUspWKYcL5EnAhMNlmRKsiFr6UleSQpbqoQpNCGCSAcQahG+Gq7zsko9UpK8nAKi+7Eawqm30MSlS5gSpRABSnEcKXxAAkUJKa8Bwjr9MnF0yUdBL6OqMIIriIxVqc9YkmXYlVWD+vzWI7DftnKQCpKS27CCftcqu4hoEYqoUCOBeFEMy5kapHN8ogm7PJV2VHkS7dx4xY1hswRxzFN8QzLODWnMfD4RJV1bOKSaK8m/0tHirunhKuuWCSonEQGAc5vFmwkUIcb/1jEpD5cGOtGI5F/OJKXPuqcsrWVAgLwkVJBIpR2Yl2p5sI8Ts6QHJGmgS+8AgAkvzbierFnnJEqpfBhKFOHcJS8tR7hhJycVcGK0q0IwMjqqJJIQVAEHVQNTV+sABXstGS1mBEkEJqrJSjzyc0TmGSSHau4Kb1shUgqKQV76A1o5cuHJapUK5xYbquPpOutkpTmvJgX7JatWGbVyENLwu1DHCy0MR1SliiqlIJ0OvKMc+efBnHXHJ9uVloHFePvgZEkkPFp2iuXBMxgYkq1fFuckuXIdjpkdYSJkKWQACXYADVywHF3hll+GLMuAFgRFiiaeMJwtUFjpUaQPGik6UjWkeExoDHvSRFqTHkb9HQ7o0AiT1BrWGEianQMQzYXL9zwBhaPUJ3QVmzRSrSrUgEb8++BV118IlWouCTUDNhHgmuWISeOXmIh8ISsxkSlO5mjyLTr6DXZEqDhiDqKiFEzZwMRo7txjnFj2lXJGKUuYggsQ4KP2TFju72pqDCdJxD7yeqfCoMee8K7aY2W7/AKNNUoBeHArIskKYsSHrBdnnyVETcaSpigr7JzqlSW6rtV0kUzELL/25s86z4JQmCYsimFiAC+eVSAPGKtLvwAhfR1FF7lcxv/hHT+cz2s8vXTcDGru2WrcqunljTwEbdE+RcGlKg8NS3AOPwCObp2nTiIKVhKayyD1kHOlcu/xiRG1IZJwrBUfrAD1VAfaFe18vHbszjoIlBw5wkgoCnahoUhQy/K/+CK7edyTQXlKGRpMGI4tMCgcOJqAHCa5QnO2vbYzCaAOe2ndMD5jQ1giXtkASMawMFAoYgfwKBBcbj8INixXrba7VLcKCksnAQA1BnpQ7zC6XeS8Q66nQGTUhhu9IsVuvtCwllKZjuJTwyy4V4QokpllYxEAFwSzECDTjyVeM5JdKjVQV951AM5fhSGNj2uWjMEFlMUEpq7pcbhUcjwgNVlklsKwHyKixpmFbn0gefd6n6pdOYcmDscXiw+0RQ/tQQ4H1ia1GpGgNDw5VeWXbZCh1pYq9UKBHVoaat6Vjk30Re6M6BY+z6Q9ourtSNpZJzUUaEqB00PL0rlBcq0y1B0qSQdQfUfOkcPk3tMQWC1Agg1L1TQZ8KQXKvuamjA0Aqkig3tvFOXKHRjtlDx5wGq6kBygdGSQSU6twOmmkcqs+1kxOhGWSyDnx4U5gHfDGRt9MZipdG+6re/u8SN0WyjHTZE/AgoMuWtG7s04ioiJdqkpQpKbOtDl3SQWIyIrFGle0JeqiTxQDpvBzdx4cYnRt9m+B97LS9T8PMcYz1hM7dZkzhhIIBq6gSlBq7JALguzH4QDs7YUWW0InGRiKQcIC+qhR+0AR2g5AqRGyduZR7QSeKVDjoQN3pE8vaWzrGoPApV6Kh48ZxVuqzt1cibRaDPs6SjpA60L6hC9SkmhBodKvvioz7hnpzlL7hiHil46qm95J1NdMJ+EDzZ9mOuHklSfQRoOTTLGsZoUBxSR6iI+jjod6mUqWqX0q+s1S5yL5EjdFHRZSpZQgFRcgMM29IAHkpqRvjXo2BrwEXO7tjmQ8wOp36rnCwycKGKvCJlbHym6wWk0JDmjse8dZqOfeFR6D5+MbJTqzCL3M2Us+EDqlR+9jCgANetQMRUgxKdkZALGmGhLqw67g9WzIEQxQUrDVGR7+6PSgM4LxdjsnIxDqjCVYSXUph97t6agxqnZ+zYsKkoZyAT0gfcR9Z1tXyZosGKP9IG7zMZF7OzcgU6IltQhVeP8AWxkOLFN+hq3GNJkhQFXAhwLxSPsnLfA1utaVgABmLxz2uoe7rAuYtkliA7+Xvi0J2USzdaudSxgfYmz4pyh+A/6kx0pF10FNILbqc+Oxqd6vGAp+y2EsCrJ/MiOqouwboXW27hjH5T5KMZ5WyaZXH7ZZzLWUuaRnW3K8DDTaKR/SJg4+4RIm8A3YPiI3L4sJnVxpHhWreYd/TR9xUCW51scJDZ05RSrDK69mROkoUpSqvkzZkbuECW6wrRNVLTMUyQnM7w8W/Zy0Sk2aWFTEAsXBUkEdZWhMIr4nI+lTCFAghDEFweqHyjnLdpyEYTNr18nHh3Q0sVzTZktKxMHWDsUg6ke6B0TEsquZU3flFtuCbKFmlhUxAOGoKgCKnR4eVsiVOxXPMUuaAUOhTFxma5bojtXSS1lJCSQzs+oeLTcsyWJtpKloAM3quoBxWo3wpvyYjp5hCgQQhiC4PVD1EUu1FUmYtagkIS6sqnc8e2u65mJAVLDl2AVmwc10g+6Fo6aS6kgB3JLAdQ6njDu3WmT08k9LLwjpMRxBg6Qz7nity+JT58syzhVKYs+b0rr4xkkFZOGUskVLHw1G6G20U6WqacC0qHRgAgg1dVKd0T7OrlBcwrWhIwoAxEB6qdnh+tSvBCg6iJjAkGgIDUYnhHgnhVBif8oJ9OEWKZMlfRpo6RGMrWwcOQZlGHKsLLo6MT0lSkhLqqSw7JaLQc7EXFJnKKp63AUU9ED0aywSQp6kCpDN3xY7dsdYi+Dp5dWotCwaA/alvrvMVGXMl9NMOJJSV0LhmAGR1y8oueyNsaT9YpIUTqQ7MKZvnG5djNILx9nKGBROWRm0xOEkPkFMwPFjERt8qyykp+i2iSiYHS6palKwsXVRJ1GfcI6GJoJoQaVil7ZXeuYvCmWpSUp6rAkOS5bdpDuAnRtbIcuicQGYdWjaklRrw8Gide2tnKR1J7guKghLBgEjGx5kaQoTstPz6BbNugY3HMduimfsq+EW05DdO1UnDlOxEu/Vo25jQNo0aq2tk5FE4pqycQIB5u5FB4QpVdKgWKFDmkiCFbLT8+hmfsndFtWQxn7XWdRJCZwoKEIWC284wWj2RthZxLqiYFgMAEpUjiaqGHwivTbvYkEMQWINGj1Fh3AVLbou1XWLLK2zszDEJz69ROf+cPSPYqUy76xkParrHXptyoSoAyHerplhQ8hnHirHZx9lH+X+kRymHal2Yn8UyYf9SojIkf3V3DmQYx/nxHalty3Imzz1zSsYJmIJoEJqoKFVKGgbKLeq9kADD0aqf3skeq4AsM4ZTLPLCckNJZJbPDiLkZbhDI2WUSCZaQnVIQlOIbndxzEanGLUsi2lQcSsVPszJSh44oFnWaYpZUJKq0qpDDLc+6FFs2ll2aapCEgAEGs5aTUDQ4vX4RqPaA/93/np96IrxlUqL+a65dpNpEsrVVkhaQC6cJzS798NJduJoLLPfLJh45d8LZG0KZi6Ik4jX/zGEeQAESrXaMSihaZdOrhnJWl6UdiRzLwdYdoxdqmpLKsk3f1XV4sCH74gtczp5akfR5uFQZVcBbVnTnAoFt1tEsc5kv3yoDtdstKKlUuY32k/Rltz6rxdJ+LaYWfZezAD+igjQrVMxHn9U0ZMuaxp/wDTh9yUqX5lAieTeEggibLmOKHClZBo+IdcAg5hg0SJt1iKOjWhQQ7uJSxMfdjYnDXIvD1i1HY9mpE18NjCQMitJD8uqPfHqdmUIfpLJICRkoqQH48IGKbIhyiXMmBw1JgU3FgB4CJkdEtimyWhTaETcPf1YsWopNis6CQkzA5KmQvDLS9e0ZZSB3wWq6pKwHQpRBd1zZExLbuslx3CNbMg4mVYVhCtQFlhxHSAjkWhj/IclQpKUjn0vp0sIK5kuzSz1pMjgAiUs95T8BHkmxS1vMl2RKxLDlwiXhC6UCaK8C0Nrxu2QJaCAqWpDEqGJWPeCkqIz4xXicUz+rBSa9IZAqeP1wrF4Vhl3YhSMQsyQ+XUSfeICVZpjno7OoNorpJSS2YT1m8OMRou1BriQniJRBruKZ6miaVdaEgvap/Gj+iR5vAEMiqm+jzVqHaCUrmNyNQ2jh++NjeqEqI6FaQCxxSuzoXIQ8bIt8hJKfpcxPA4U05FGUa2m0SFIoTN4jM56hIEKCCbZFEkLS6s1YgnwxgVgpVqkhNJspQ/7lfL4QLZ7CCxTJtTA0CUqZ86NLPiDG6LRMPVlmbJCtZhmMd4YhLmJNE22Q/ZQp6BigmuQHVBz3mN5dkmKU4CgndiSrlVJAbvja0yDJQFTZvSocApRifvGI08IFF62PFiC7UmrlAWQOVXIHfCB6rtmJSwThfcwPmr3RBPsKkgYVIxULLmF66UAFPDjA9uvKzYelR0rpIGGZMxhW9qAih36QpkbTpmq+rKJZwuUqGMBj95RzOcSw6l2O0Kq0ttWmA08Y1TaMGErShGLrJKpdFAEigqDUGF1ovlXRKJmyMjQIAJ4CKhdF+dGtRmOqhTpTlBpxdJqJal4vqVqd0higO+gSacmaNjZEzQATIQl6/WKNOIYluVYEubbBMhC2lIXjS2FaA1cnIIPhFbk7UTMRLAkEitdTDsXWr5Ln2NICV2pQUKEJlY00p1VEgqHEiMiglCldYgB6tlnGQd611jotm2IkD7U39lv9sMbLs5JRkgr4qCj5AARQ1W285ZZKipILAgrYvkzxOi3XkpWFa8L7ysnhQFzWkXjOVeL0myafSQlQHZxSyuvAYS0LRa7Cf7GX/lD/hCaw3bO6UJnrx4kkgAFLENXFixUd6piG8bos0oqKkEkGg6SYBw+1QRasWux3yiWPqEyUvQgjDll1UpD+MCXwpM+YFBaUBIZghNTmTRoqFltJA/o8uUAakFSxwzLw92fsNstL4JckBOeKar/agxerBkyx40FJtCmNGCQPcYWnZFB/tFf5aP+IizytlLcA5+jJ5rmq9ECE9pkWoBzMs6f8MxXqoRYileyMwn6uahnZWKWkEcmVWPbxulclKUommYtRywpD8kjdx4wkve9JyB/WPViQMI4UGkMtjr0S+OYXUXAJegGg4n4QeND7VfdolUWmYGp/USyO4oGURytq1nef8A4DDq07RIc1Dcf4GC7HekpQ/s/wB3/hEA9jRaJucmaEN1lGQlDJ1LqDnf1axHJsUxSXQuU6SQXUQ40IZ2i1I23TLQAUoLBnxs7ZUw0pHNNp9oUpmKXJJQlZqkHLWhAHGG3Ipx2n6JNqeiJauU5X/CCE2a1f3Uoc5qz/8AXC27bqmzpJV06ScKTkFBJU7JU5BxcuOcLpd3TipkzZRPBK3qdyScPe0ZNizrumapP1qJK0/dGJVRk5Iy7jCWyW+WlS5U2SkByyFNhQXegyO8HwhrdOyUyYCVz0IZqLSASK5OtW7zivba7NdBMxS1pWk1dCgrLNwMtIrsPHL42tEuzFbYSn8q1geRiwXVLsCUHpZS16hWNb8j1xHMUzlvVR8Ymm2gt2j4mM9muqx39e9nQsGTLGB2aYlC1ftKcmvHWNrFtNMLmWtAZKXQxCUu9AzgEUdgM4oF4WnR98bXXey0JUEpBxM/BnyjfFjk6bI2qtKxToR3q/8AzhZft8TsJJUCpCgVBJJwpOSg4DpcsWFC2+KrIveahNAC28vGk+2qXLmLX90b83AAbdWKieUwuLbhUt8VXJxFnJ3Z7obWba4YsTqblWKBJkEJC/sks/HP0guVOgtOLTtPe4tCFKDnCmj0IqBXhWKPZlkKq8Xax7NTp8gYJZUlZrmHA5V7X+njGL9nVqVgBlNhGEqDVDu5GKpDmCU1X5CCtQS5qwjL0us2e0rlrbQhiFUIcVGsdHuvYezS1gdOJkxPaQr6nSuhJ8YsdkuBCOxJkh86gk97vDJWbyxzK5ZYWpICcTDEzE0SHchNYnSbIDSzyTXSbMHiCTHT03QpJdKAD+FYB+MBztm5Uw/WWZzqSlCvEkPDOOC89U1N7SP/AGsv/M/SMixTdjLECXlyv3R5OIyHBqrWeYFpeY6hmMTq1zq5eGtntaaBISgAjDQAkhyTzoIoVkvIrUhDUcnXM13w8vi29CUty4ZMY5134/Grzar+ThdRALVrFKvW0iaVl3GRaprruhVbL8UpmVTCNBQtXSF9rtCilyT3xrfGJPR0m8ghIQDVmPv84s+ym3f0RJHR9IpR1VhAy4EnyjmJnHFnB1mtBi2w+V2yz+05UwMZUsP+JRMK70t4KNY51KtihkYmmW1RFVExdheAu8VpUhYP2gW5gAjzEI7DNIlggmhMTWid1XgO6SWVTq0ruJf4QHRH09T5mGNltyg3WMLJhrG30hhFqH3jey2FecJJ9tJIfeDGWiY5htfOyUyRZZFpNUze0PuEl0A80+BBEMGnNzbQPLKDhHWxAsAVKUGZ9cu6u+NrBei1TOjlpKiDRKAVZcAIqNkW3dFn2U2mmWRSsBSEqHWxJfLKtCBXfF9r6XeQi04Q8sp/MpKTXgS4hdNuC0GZjUUbmK37soiV7Slv1pMhWtCpPvjB7Qnf+iyq/wDVXDfWZ4UT9irQVEjomJoBMA9WgK8NlLXKQVKkqKQHKkkLAbeUEtFk/n62VmkDmtavIwVY9rLXanlyTKRT7CaJ5kktkeMZ6tdnILStzyiSyApPOOkq9mic5i0uT9hKjXxEEp9k2MBumbIHAB6qMaZ8c9sUtS1hKQSTkBV4v0jYYqkgTSJbkUzOVOzzhhZ/ZGuWQpExaVJLg9V+5jnFklWS1IDLdYYZywdHzBiwaos72aggBMym4pLHxVEA9lygp+lS33cJ9Xi//SgD1kJHMFPxgmXakqFEyzyP6Q9V2oG7QuVLShQScIADJ0AAAy4Q1TegZ6E/dYD1gWbORrhSf+4B6mALTeElIqyuHSA+kHRdiG/rHahMUsCWsKUVUJQpLkkA6U3x7KTeSUuLPPKSARhUlVDXfuiW07YBCkkymQFCmJypq5lPxhnK9sSMjZWHBY/4xqZF7Vct1/W2UB0km0pd2eWmrM+nGFdqvyfOGFUuerhgb4RZ9qNvbPaUoKJa0rBLhbEYeDGpf0hZY9oCo4ZaElWjAPzgvL8M4lkvZ+asBWMyn+wQDh7/AD74yHqrPaiXZNeI+EZBtORzzZiT9c50HqQIO2gJM1ju8/4AQtsto6ImhfXTL9Ymt94dKsEUpX55NHO/Ot7OuI0JAiO8ZnVERrnGA7XO8ocZB4qwbZ1QE0T2dcbsEptLVEpVAslUEIVHN0iVNkMwMlJUToM4Ou+4VhOFaRLS79ZQ+MWXYG6MSlLIolLDmr9AYst5bKpmUNPCkWs1xi2jDMUkEKYsCNeUQkk6HwMdQPs2TiCgogioOceK2CV/eKPj8eEOqSfbm9gs7r6wYCpBo+4cobXpbJ8xHRpJEsgOkEMou4Pp4RdJOwFaknnqBvgwbLqSOpTTODV59Oa3JcE2ZMCGZzUnIDfHXrr2VkSJeEJCyQyiQC/xiqKBs8wpWesS7mlNA/znFhVfwwOFACkdIzQV4bAWVZJAKX0BYeEBJ9mUk5LPf/GDjfb1cRLZb85d0OMhZXs3kJ7RJ74cWe7JVnlqMoBBSHcAV3PviNd/AZ+sRWm2GdLUlL9ZJqPD1iKIbYzEHrS0L4pJSffDKze0oDtCYnmyoqR2Rt/R45YTOQ5GYCi3AkGEtpmWmUSmbZpiSMxhV8IvR461I9ossh8ae9gf9Qj3/wASpP30fsqjjn84EjtIUO4fGPf5wStx8BFqx12d7SpBzWj9hSoTWna6zqViCVqV+GXgHmwjnw2iljQ+H6xuNoH7EtavTyeLRhzf99zZpaXZyQMlEgd1D74WSUWxWUpCean9DFj2ZtRXKLpSFBRcEGgOUOMJ/CByPxg1qSKcq4J8xBMyYkEdkAMkcyamKybLN6QywhRWNAHPOmnGOlWiaA7n0HrAVkvZKFOQ75lLE9+8cIz8tfE8Vmz7H2ldSEJ/MtPoHhhYtj7RLUFJnS0qGqcav9rGLhKvCTNDJmJJzY0UDyMSS7OoGikn51aN9YxeVACZaxTHIPEylv3sw8oyHKbGT/ay/wB74R5GmNc89od62eYQlGFU0GqxoGNCftE0po0UpMxotdr2FtM6apSUBKSzFagl2SKtnBll9k09WcxH+FK1+4CMY3qkKnRPJsaiC/2s+XhSLxK9mkodudMJ3CW3qTBqPZ7JP9pPL/kHk0XVTljm1qsqZaSAAVHdVtc4Cs0ok0BLbgTHXpvssljPphxwpPoIDHs2Skky5uebpbLkaQ2Uyz7c9k2VZ+wrwPwgwyTJwqmpUkHJwatnF6l7CqBrN8jvf70NbFschLP12NMQy9Y5W37dPM8KNldoeiR1UP0hSalqZD1i/SJrwHZbrSn7Ip5cmhjZkBnYjnQ+EAbol0r5tG2CJESomSjcM4kHSA2UYw1eJ1y+EaxJzHbgKFqJGRSnPluMVSdbGGo5Ej1i+7e2f60K0KR5EiOfWyXGoGpvZQ/tFciAoeZMb/y0r74/YA9EwvmSeEQqlxtlYbjxT5oGJwKqOFqbsszHS7sstE4ANA3lQ7uHpHN9llYEvqS/dkG+dY6Tc9qo+ShqPeMjDEusuWyQmjJA0+czEc2SFOAzgN4t4Pl4xXZ20k1IbpAr8yQkjvEa2PbHD25alPqlQ/R++NazgjaGQnocBQCp2HVBooZ1G4ecVqz7PoGaZffKQYNvC8ulmFTFiSahTh9KDQACPbLNAOR/f+ESxNKuNLZIHKXLHDdEdru1k9ZR13D0AgsThuJ7lfCAbbOZJIQ3Fvi0SVScBKmFYVQ5tV93DzgO0bQsSCAD81ja+LYKv1j5DuHxis3pPxJB1Hof1jFdIYzr2d6wPZLy671KU599B5xX0zCogDMlotF3JTKwoUkKQrM/i1L+75OZDacWG9UDMAjhWLBY7ys6vthJ5lPlCC1bFS53WlKXJX+2g8aMQOXhAP8AMa8MJVLSmekFnQpJNOCmVrujrNjlY6ClMvSYf2v1jI5iu57eksbHOcf9Nfwj2Nbfwf8AX0VIu1CeyhI4tXxiZdncEOQ4anuiaMjOnC5VxSiSSlyY2Tc0sKSoJAwvpvg4mBp16S05rHIV9Ilkbqs8I7/syQBkFvQ6tqTwia17R6IS3E/CEVqtbkqmL5klofWbIyaAQdRG1xzCuShSs/MjQwslX0ibMTKQ+AllLG46J3v8vFwlhKAEpYADSOfNviHRZKVTHokHQQVjUcgOceg7x6xhoMQBmInluee9ozpkuHKacvOPJlvl7wO73xYnk5J4dzR4UcIgnXkga+Lkejx4u3OMx3D9IMKu7e2R5SVAdks/P+EcstiI7FeMpM1CkHUU4HQ+McqvqxlBIIZvjEiCcqkCEvE9oXAapkbjNWCxrKZaToRDywbUhAqYrl2TcVn/ACkj3j1gebnBtbyLhaNqQfkGBhflc/H5MU+Yog5x4LSqNazi+yb7bc3P9YZSNoG/j+sc1l3mRrBkm9hvbu/WNSs46Ou/aa/PfCW9doHBZst4Pxiqzr4O8fPfC61XiT8/pDqwXbLwJNS8K7RbHBHAwHOtDxGlThR4etPfGWht0nrYjpQe/wAvWLFJnF6as+viNYq9mLM2YrDSyW1lAxRmug3deakoDpBA3HLkDx/FHSbh61nQGBxJCji1KusxfhHF7HbCpSUB3WQmho6iB747ndcl0dVqUbVgAI6cf1i/jdV34+sQhzvS5/1R7BSsQoMucZDtWKana1X9+P3Y9VtOTnP/AHm9I5tKvA4woJl5M2FJGhdiM6d7nfBsu9pmhSnklI3cOA895jGxrKuy75Sr7al8gpfpA06+gn7JH5ilHk+LyiqKtsxQqtRHOkCzLfLR21pHM18KmLssWG07RqPZbuD6bzx4acYWTMUwusk89IQ2japA7CSrieqPjGlnslrtmhRL31SlvVfnAThF/pRNSiTUgupQyDVDHWrR0W5r9UuW6kMWzZgrjFa2b2SlSA/aVqo7+A0EWcFh6RnNOpl21Z1aMRZ5i/vEcSw84YXfd2SiHPkIbos2+N5IzukUq5TqoDkHglNzJ+8ryHuhyJI3RthEXi9IJ+zstWZX3FoSWqQtC1JQo4Ubw+laxemjwyhuFc4E5uq81g9lJHeDG6bQmYh1Io7MQF6E5bqReJlxSFZy091PSAbbswCkiUsy88mOefGDF6oVs2Nss8OEBP4pZw+WXlFPvr2ZTkAqkKE0fdPVX8D5RfbZcFospxByH7QqG4iGlntAUnrMlQzejxHXCrqCpa5kpYKTmQQQQRwPOJJ+cdY2huCTaACoALT2VhnHxHCOW3tZFSpikKFUnx3EcCIxWpS+aYjI4xizWNSqFI1Rq8YoxqTCEgXEE6ZGy10gZaoS0WY2lgnqjMkfp6xkuU8ESkhJepMFqzWtplGWspOYbIvmAdOcF2eZjb72/fz3GA7XOKlYjqAPCkEWBmMV+F9rJKnLk4ZiaKQQQaFiMjWkHSPalaU9oSlc0lJ/dPuivrtqghgaQomTq1A9IOHKz4POSuiJ9ra2rJHdMUPLDGRzjGOPlGR171z6xb7OawROmEJoSIyMjBVm32tZUxWoj8xgaXGRkKXTYiyoU5UhJIyJAJEXpArGRkBMbP2R3QRL0/MPfGRkP2Fzso6g5CJoyMiojIyMjIiyMjIyJMjIyMiSOckFJeKleUhJnkFIIbJhuTGRkVH2CmyE16o8BHLduf68fl/3KjIyMVqKqqIzGRkBRmPDGRkaSKZEJjIyFCZXZPd6xtKDmMjIAy3jKNLLHsZD9IyPZ7oVTs49jIzxa5IYyMjI2w//2Q=="/>
          <p:cNvSpPr>
            <a:spLocks noChangeAspect="1" noChangeArrowheads="1"/>
          </p:cNvSpPr>
          <p:nvPr/>
        </p:nvSpPr>
        <p:spPr bwMode="auto">
          <a:xfrm>
            <a:off x="454415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10" descr="data:image/jpeg;base64,/9j/4AAQSkZJRgABAQAAAQABAAD/2wCEAAkGBhQSERUUExMUFRUVFhcWFxgYGRgVGRYYFxcWFxgYFxoaHCYgFxkjGhUXHy8gIycqLCwsGB4xNTAqNSYrLCkBCQoKDgwOFw8PGikcHBwsKSkpLCkpKSkpLCkpKSkpLCkpKSkpKSkpKSwpKSwpLCwpKSkpLCwsKSwpLCkpLCksLP/AABEIAMIBAwMBIgACEQEDEQH/xAAcAAACAgMBAQAAAAAAAAAAAAAEBQMGAAIHAQj/xABLEAABAgMFBAcEBwMLAgcAAAABAhEAAyEEBRIxQQZRYXETIjKBkaGxB8HR8BQjQlJicuGSovEVFiQzQ1OCk7LC0mNzFzREVIPD0//EABgBAQEBAQEAAAAAAAAAAAAAAAEAAgME/8QAHxEBAQEAAwADAQEBAAAAAAAAAAERAhIhMUFRAxOB/9oADAMBAAIRAxEAPwCK14EhZRMIBAQAGIIPacMHY1D5d0VpVoApTujW8ZxAAIIGYq71aAJs4ZgUjnPflwGG2kA15xsmaXcOPkQsTaBu4QxscsqrQNv+aQ3xHiLVhApVte6Nhbyaa7neAVgs4dt4B+WjSVMS+uXjyjjmowmTi3Wdtx+awutdoASWNBRt53PryMMLXdUxISaEnMBQIJbIKFCfw5jjAE0GowgEPQ+hBjUlhzAotwozAbq115fwjJZx1KgHL8t2X6QItQZsNdx9x90ep6oBVQ6Zu/wjqh8+2jIGgo+sayrWRTF7n4wq6ZyQaNWJBaAMtIOpMpFrwlzV/nujVdmKy4dic9PnwgKXPTm/z8tBtmvQIRRqnvPE0gsz4ScWMoScW4gd4alc6wAmyunE51z4fpEsq+ipWH7JfOu/NoKmtQKDB6VzH8YpL9rSU9VXVVvffyEQpmksHyrBlskhJCsIbF1kh2qzJEbdNUApTUbhSujRoaCXMJ4RoJYUyRmTSrd0MkpSpyxYDPN+79YgTMqyASpiQezlu4QLREuymWg5ueLD5zjREwIGIkGjN1vf+sTSpjDrKDpGozJG7g8AmYFKxL7sqchGZ6Hk+9AXOFL7z7hGWa11dICSKk1IbLLvgadhrhSO/No2E4JDJFS2j938IchSqSpTllN8ikDLsqgCWNI2m2hZ7VBuyHAtEi5CVkFKv8LEVbTRyYvhIJa2zhhItAXQ91angPnSAxI6pUrEBvZyfGCJCUBQWl3HfU7+EVwULaJssqZLpOX2WPP+MYbaAwBqMymIbXjEwsGLEkpGhcu+feYDNoepz3/Ocak8awzm3pSgLMXcg501EapvRczqnCoHRTOG3KzeF/Sqzfh/B41kqL5A61i6xueD1XsXoiWBuwgt3msZESbEd3mn4xkGRas9qZRbXJgKB+GcI5lpIJBGWkWub0SycTyVVcsFIJHmPIcIV3hcC2xJQJhNXlusEDhm3dDOOOclhNIUqpGsPrvlpaqgdSGfc+WtcorwtCkkhmO7Ijug+555Lh2+1Xhu3aQc54bD2bbgAzkNvfwMFSZAKElaXBoAGc7idWpA1gkhCca+yTTUk6Ud246xJLsy5ygpR6zsUsQEpws9Ka+UYknH2njx0wsa0AGWsJIU7sQWbIqKRQh+0zirgiJ7XYSlL/1iG+0DiQNOuhyB+IU4wNMsSkpftIYB8WBA0LgEE1iWyXmpGR6oJbKWhIZjgUpRU58DqDHeWco1ZhVPuaUrrArlnj9Yj9pJcQvtmzs/tBKZoOss4vKh8ouclFnnMQcKlVdIwnw3fkJ5CNJmz6ndCkqPCin7iFeJhwY5zMUUllJUk5MXB84jmTHjoNokTRRaSoB6KAmD94CnfAE27bOsdaQEnUoUpHkoYfODFikF9IklOBlnqd0WSfsrLI6k1afzIxfvIMCfzUmAumZJmNpiwvwYt6xDC2RINSQeBahOkFyUpmBiplaMCf4CHX8mTBVUpYpXD9YA2WTvQQILAQwSllEjtIIASxHflGNZpTOmjCUEsxHZDAsc+MQoWEgs78ePvhp/JsxQU0pQIauHESdA+70gY7MziXVgRvxrSPIPDPVIAXNagUeLOBHhtygaKd94furFhsGy6FrSgzArEW6oOEbyVnIAOaCN70uiTJnFMsvRLKKQ2QJIBJ8Sx4CsF8OYTypCvtFILOwqQ7VbT9YEnzQFGtNPCGdoSC+Hk7N56wjnrAJ3aQRmN0dYtQR6bQEOASSaP8IyVOAIJwtuL+7WNJlqD0AHINGmmonVf1jwTGqUg+Pxyj3pBRhTU5Rk21OWCQPOBJheKjVgdNDlq3fE9mtKR2wADSleVNYUGYUktSNkzgwd6aRYuqwy7UkUckcmA7hXmHiCbJlO6lAnMBKQjCeP6gwFZbUFHPCptQCKb9Y1TiUpwwrVqV0MEjOJVzZKiKK1q5LU3GNV3eFYVIqkaNmfxVyoN2caplzMTukhmJIGHkaRMqelI7YCj9x2HjrEUwuUGroHDCqnCjxkAfTU8PBf/OMiyn1eJk0pSHQUpUWWH+r4KA0rEfRBFEKwLYKp1kzA7E4Worx0hneEiYWKUgJCQnBmKa84HNmHRomlIkHEUA5g0rTdGJ/X9d7x/HqFzJikoWmVNSoFlFlDxIIT4CBrDsl0alLUAXc4UkBKXLhPWqpuNOehcqxTAvqkrSo4gpBbCdSGOseIl4yQpDTAcKmJd3YEpDODTLjm0duPKcmLHku6pi1vMABYYcKkBKSOGLOprFgs9hzxFRS/WOalncAK4YTy7EsNUjQsuYz7k7z+EsrgY3NmmsO1mxAUFNyxJqfwllcIzy/ntM5YtCTLWyAlVaVSQO94VXps6pJUtAdRKaEA4QHfo3yOUC2CzTJisCVOX3JYa9bqBSP8QA4w4lXbgrNtKcJJwgUxAFnc5V0bvjP+eXyrsq9olErIU6lOUspWKYcL5EnAhMNlmRKsiFr6UleSQpbqoQpNCGCSAcQahG+Gq7zsko9UpK8nAKi+7Eawqm30MSlS5gSpRABSnEcKXxAAkUJKa8Bwjr9MnF0yUdBL6OqMIIriIxVqc9YkmXYlVWD+vzWI7DftnKQCpKS27CCftcqu4hoEYqoUCOBeFEMy5kapHN8ogm7PJV2VHkS7dx4xY1hswRxzFN8QzLODWnMfD4RJV1bOKSaK8m/0tHirunhKuuWCSonEQGAc5vFmwkUIcb/1jEpD5cGOtGI5F/OJKXPuqcsrWVAgLwkVJBIpR2Yl2p5sI8Ts6QHJGmgS+8AgAkvzbierFnnJEqpfBhKFOHcJS8tR7hhJycVcGK0q0IwMjqqJJIQVAEHVQNTV+sABXstGS1mBEkEJqrJSjzyc0TmGSSHau4Kb1shUgqKQV76A1o5cuHJapUK5xYbquPpOutkpTmvJgX7JatWGbVyENLwu1DHCy0MR1SliiqlIJ0OvKMc+efBnHXHJ9uVloHFePvgZEkkPFp2iuXBMxgYkq1fFuckuXIdjpkdYSJkKWQACXYADVywHF3hll+GLMuAFgRFiiaeMJwtUFjpUaQPGik6UjWkeExoDHvSRFqTHkb9HQ7o0AiT1BrWGEianQMQzYXL9zwBhaPUJ3QVmzRSrSrUgEb8++BV118IlWouCTUDNhHgmuWISeOXmIh8ISsxkSlO5mjyLTr6DXZEqDhiDqKiFEzZwMRo7txjnFj2lXJGKUuYggsQ4KP2TFju72pqDCdJxD7yeqfCoMee8K7aY2W7/AKNNUoBeHArIskKYsSHrBdnnyVETcaSpigr7JzqlSW6rtV0kUzELL/25s86z4JQmCYsimFiAC+eVSAPGKtLvwAhfR1FF7lcxv/hHT+cz2s8vXTcDGru2WrcqunljTwEbdE+RcGlKg8NS3AOPwCObp2nTiIKVhKayyD1kHOlcu/xiRG1IZJwrBUfrAD1VAfaFe18vHbszjoIlBw5wkgoCnahoUhQy/K/+CK7edyTQXlKGRpMGI4tMCgcOJqAHCa5QnO2vbYzCaAOe2ndMD5jQ1giXtkASMawMFAoYgfwKBBcbj8INixXrba7VLcKCksnAQA1BnpQ7zC6XeS8Q66nQGTUhhu9IsVuvtCwllKZjuJTwyy4V4QokpllYxEAFwSzECDTjyVeM5JdKjVQV951AM5fhSGNj2uWjMEFlMUEpq7pcbhUcjwgNVlklsKwHyKixpmFbn0gefd6n6pdOYcmDscXiw+0RQ/tQQ4H1ia1GpGgNDw5VeWXbZCh1pYq9UKBHVoaat6Vjk30Re6M6BY+z6Q9ourtSNpZJzUUaEqB00PL0rlBcq0y1B0qSQdQfUfOkcPk3tMQWC1Agg1L1TQZ8KQXKvuamjA0Aqkig3tvFOXKHRjtlDx5wGq6kBygdGSQSU6twOmmkcqs+1kxOhGWSyDnx4U5gHfDGRt9MZipdG+6re/u8SN0WyjHTZE/AgoMuWtG7s04ioiJdqkpQpKbOtDl3SQWIyIrFGle0JeqiTxQDpvBzdx4cYnRt9m+B97LS9T8PMcYz1hM7dZkzhhIIBq6gSlBq7JALguzH4QDs7YUWW0InGRiKQcIC+qhR+0AR2g5AqRGyduZR7QSeKVDjoQN3pE8vaWzrGoPApV6Kh48ZxVuqzt1cibRaDPs6SjpA60L6hC9SkmhBodKvvioz7hnpzlL7hiHil46qm95J1NdMJ+EDzZ9mOuHklSfQRoOTTLGsZoUBxSR6iI+jjod6mUqWqX0q+s1S5yL5EjdFHRZSpZQgFRcgMM29IAHkpqRvjXo2BrwEXO7tjmQ8wOp36rnCwycKGKvCJlbHym6wWk0JDmjse8dZqOfeFR6D5+MbJTqzCL3M2Us+EDqlR+9jCgANetQMRUgxKdkZALGmGhLqw67g9WzIEQxQUrDVGR7+6PSgM4LxdjsnIxDqjCVYSXUph97t6agxqnZ+zYsKkoZyAT0gfcR9Z1tXyZosGKP9IG7zMZF7OzcgU6IltQhVeP8AWxkOLFN+hq3GNJkhQFXAhwLxSPsnLfA1utaVgABmLxz2uoe7rAuYtkliA7+Xvi0J2USzdaudSxgfYmz4pyh+A/6kx0pF10FNILbqc+Oxqd6vGAp+y2EsCrJ/MiOqouwboXW27hjH5T5KMZ5WyaZXH7ZZzLWUuaRnW3K8DDTaKR/SJg4+4RIm8A3YPiI3L4sJnVxpHhWreYd/TR9xUCW51scJDZ05RSrDK69mROkoUpSqvkzZkbuECW6wrRNVLTMUyQnM7w8W/Zy0Sk2aWFTEAsXBUkEdZWhMIr4nI+lTCFAghDEFweqHyjnLdpyEYTNr18nHh3Q0sVzTZktKxMHWDsUg6ke6B0TEsquZU3flFtuCbKFmlhUxAOGoKgCKnR4eVsiVOxXPMUuaAUOhTFxma5bojtXSS1lJCSQzs+oeLTcsyWJtpKloAM3quoBxWo3wpvyYjp5hCgQQhiC4PVD1EUu1FUmYtagkIS6sqnc8e2u65mJAVLDl2AVmwc10g+6Fo6aS6kgB3JLAdQ6njDu3WmT08k9LLwjpMRxBg6Qz7nity+JT58syzhVKYs+b0rr4xkkFZOGUskVLHw1G6G20U6WqacC0qHRgAgg1dVKd0T7OrlBcwrWhIwoAxEB6qdnh+tSvBCg6iJjAkGgIDUYnhHgnhVBif8oJ9OEWKZMlfRpo6RGMrWwcOQZlGHKsLLo6MT0lSkhLqqSw7JaLQc7EXFJnKKp63AUU9ED0aywSQp6kCpDN3xY7dsdYi+Dp5dWotCwaA/alvrvMVGXMl9NMOJJSV0LhmAGR1y8oueyNsaT9YpIUTqQ7MKZvnG5djNILx9nKGBROWRm0xOEkPkFMwPFjERt8qyykp+i2iSiYHS6palKwsXVRJ1GfcI6GJoJoQaVil7ZXeuYvCmWpSUp6rAkOS5bdpDuAnRtbIcuicQGYdWjaklRrw8Gide2tnKR1J7guKghLBgEjGx5kaQoTstPz6BbNugY3HMduimfsq+EW05DdO1UnDlOxEu/Vo25jQNo0aq2tk5FE4pqycQIB5u5FB4QpVdKgWKFDmkiCFbLT8+hmfsndFtWQxn7XWdRJCZwoKEIWC284wWj2RthZxLqiYFgMAEpUjiaqGHwivTbvYkEMQWINGj1Fh3AVLbou1XWLLK2zszDEJz69ROf+cPSPYqUy76xkParrHXptyoSoAyHerplhQ8hnHirHZx9lH+X+kRymHal2Yn8UyYf9SojIkf3V3DmQYx/nxHalty3Imzz1zSsYJmIJoEJqoKFVKGgbKLeq9kADD0aqf3skeq4AsM4ZTLPLCckNJZJbPDiLkZbhDI2WUSCZaQnVIQlOIbndxzEanGLUsi2lQcSsVPszJSh44oFnWaYpZUJKq0qpDDLc+6FFs2ll2aapCEgAEGs5aTUDQ4vX4RqPaA/93/np96IrxlUqL+a65dpNpEsrVVkhaQC6cJzS798NJduJoLLPfLJh45d8LZG0KZi6Ik4jX/zGEeQAESrXaMSihaZdOrhnJWl6UdiRzLwdYdoxdqmpLKsk3f1XV4sCH74gtczp5akfR5uFQZVcBbVnTnAoFt1tEsc5kv3yoDtdstKKlUuY32k/Rltz6rxdJ+LaYWfZezAD+igjQrVMxHn9U0ZMuaxp/wDTh9yUqX5lAieTeEggibLmOKHClZBo+IdcAg5hg0SJt1iKOjWhQQ7uJSxMfdjYnDXIvD1i1HY9mpE18NjCQMitJD8uqPfHqdmUIfpLJICRkoqQH48IGKbIhyiXMmBw1JgU3FgB4CJkdEtimyWhTaETcPf1YsWopNis6CQkzA5KmQvDLS9e0ZZSB3wWq6pKwHQpRBd1zZExLbuslx3CNbMg4mVYVhCtQFlhxHSAjkWhj/IclQpKUjn0vp0sIK5kuzSz1pMjgAiUs95T8BHkmxS1vMl2RKxLDlwiXhC6UCaK8C0Nrxu2QJaCAqWpDEqGJWPeCkqIz4xXicUz+rBSa9IZAqeP1wrF4Vhl3YhSMQsyQ+XUSfeICVZpjno7OoNorpJSS2YT1m8OMRou1BriQniJRBruKZ6miaVdaEgvap/Gj+iR5vAEMiqm+jzVqHaCUrmNyNQ2jh++NjeqEqI6FaQCxxSuzoXIQ8bIt8hJKfpcxPA4U05FGUa2m0SFIoTN4jM56hIEKCCbZFEkLS6s1YgnwxgVgpVqkhNJspQ/7lfL4QLZ7CCxTJtTA0CUqZ86NLPiDG6LRMPVlmbJCtZhmMd4YhLmJNE22Q/ZQp6BigmuQHVBz3mN5dkmKU4CgndiSrlVJAbvja0yDJQFTZvSocApRifvGI08IFF62PFiC7UmrlAWQOVXIHfCB6rtmJSwThfcwPmr3RBPsKkgYVIxULLmF66UAFPDjA9uvKzYelR0rpIGGZMxhW9qAih36QpkbTpmq+rKJZwuUqGMBj95RzOcSw6l2O0Kq0ttWmA08Y1TaMGErShGLrJKpdFAEigqDUGF1ovlXRKJmyMjQIAJ4CKhdF+dGtRmOqhTpTlBpxdJqJal4vqVqd0higO+gSacmaNjZEzQATIQl6/WKNOIYluVYEubbBMhC2lIXjS2FaA1cnIIPhFbk7UTMRLAkEitdTDsXWr5Ln2NICV2pQUKEJlY00p1VEgqHEiMiglCldYgB6tlnGQd611jotm2IkD7U39lv9sMbLs5JRkgr4qCj5AARQ1W285ZZKipILAgrYvkzxOi3XkpWFa8L7ysnhQFzWkXjOVeL0myafSQlQHZxSyuvAYS0LRa7Cf7GX/lD/hCaw3bO6UJnrx4kkgAFLENXFixUd6piG8bos0oqKkEkGg6SYBw+1QRasWux3yiWPqEyUvQgjDll1UpD+MCXwpM+YFBaUBIZghNTmTRoqFltJA/o8uUAakFSxwzLw92fsNstL4JckBOeKar/agxerBkyx40FJtCmNGCQPcYWnZFB/tFf5aP+IizytlLcA5+jJ5rmq9ECE9pkWoBzMs6f8MxXqoRYileyMwn6uahnZWKWkEcmVWPbxulclKUommYtRywpD8kjdx4wkve9JyB/WPViQMI4UGkMtjr0S+OYXUXAJegGg4n4QeND7VfdolUWmYGp/USyO4oGURytq1nef8A4DDq07RIc1Dcf4GC7HekpQ/s/wB3/hEA9jRaJucmaEN1lGQlDJ1LqDnf1axHJsUxSXQuU6SQXUQ40IZ2i1I23TLQAUoLBnxs7ZUw0pHNNp9oUpmKXJJQlZqkHLWhAHGG3Ipx2n6JNqeiJauU5X/CCE2a1f3Uoc5qz/8AXC27bqmzpJV06ScKTkFBJU7JU5BxcuOcLpd3TipkzZRPBK3qdyScPe0ZNizrumapP1qJK0/dGJVRk5Iy7jCWyW+WlS5U2SkByyFNhQXegyO8HwhrdOyUyYCVz0IZqLSASK5OtW7zivba7NdBMxS1pWk1dCgrLNwMtIrsPHL42tEuzFbYSn8q1geRiwXVLsCUHpZS16hWNb8j1xHMUzlvVR8Ymm2gt2j4mM9muqx39e9nQsGTLGB2aYlC1ftKcmvHWNrFtNMLmWtAZKXQxCUu9AzgEUdgM4oF4WnR98bXXey0JUEpBxM/BnyjfFjk6bI2qtKxToR3q/8AzhZft8TsJJUCpCgVBJJwpOSg4DpcsWFC2+KrIveahNAC28vGk+2qXLmLX90b83AAbdWKieUwuLbhUt8VXJxFnJ3Z7obWba4YsTqblWKBJkEJC/sks/HP0guVOgtOLTtPe4tCFKDnCmj0IqBXhWKPZlkKq8Xax7NTp8gYJZUlZrmHA5V7X+njGL9nVqVgBlNhGEqDVDu5GKpDmCU1X5CCtQS5qwjL0us2e0rlrbQhiFUIcVGsdHuvYezS1gdOJkxPaQr6nSuhJ8YsdkuBCOxJkh86gk97vDJWbyxzK5ZYWpICcTDEzE0SHchNYnSbIDSzyTXSbMHiCTHT03QpJdKAD+FYB+MBztm5Uw/WWZzqSlCvEkPDOOC89U1N7SP/AGsv/M/SMixTdjLECXlyv3R5OIyHBqrWeYFpeY6hmMTq1zq5eGtntaaBISgAjDQAkhyTzoIoVkvIrUhDUcnXM13w8vi29CUty4ZMY5134/Grzar+ThdRALVrFKvW0iaVl3GRaprruhVbL8UpmVTCNBQtXSF9rtCilyT3xrfGJPR0m8ghIQDVmPv84s+ym3f0RJHR9IpR1VhAy4EnyjmJnHFnB1mtBi2w+V2yz+05UwMZUsP+JRMK70t4KNY51KtihkYmmW1RFVExdheAu8VpUhYP2gW5gAjzEI7DNIlggmhMTWid1XgO6SWVTq0ruJf4QHRH09T5mGNltyg3WMLJhrG30hhFqH3jey2FecJJ9tJIfeDGWiY5htfOyUyRZZFpNUze0PuEl0A80+BBEMGnNzbQPLKDhHWxAsAVKUGZ9cu6u+NrBei1TOjlpKiDRKAVZcAIqNkW3dFn2U2mmWRSsBSEqHWxJfLKtCBXfF9r6XeQi04Q8sp/MpKTXgS4hdNuC0GZjUUbmK37soiV7Slv1pMhWtCpPvjB7Qnf+iyq/wDVXDfWZ4UT9irQVEjomJoBMA9WgK8NlLXKQVKkqKQHKkkLAbeUEtFk/n62VmkDmtavIwVY9rLXanlyTKRT7CaJ5kktkeMZ6tdnILStzyiSyApPOOkq9mic5i0uT9hKjXxEEp9k2MBumbIHAB6qMaZ8c9sUtS1hKQSTkBV4v0jYYqkgTSJbkUzOVOzzhhZ/ZGuWQpExaVJLg9V+5jnFklWS1IDLdYYZywdHzBiwaos72aggBMym4pLHxVEA9lygp+lS33cJ9Xi//SgD1kJHMFPxgmXakqFEyzyP6Q9V2oG7QuVLShQScIADJ0AAAy4Q1TegZ6E/dYD1gWbORrhSf+4B6mALTeElIqyuHSA+kHRdiG/rHahMUsCWsKUVUJQpLkkA6U3x7KTeSUuLPPKSARhUlVDXfuiW07YBCkkymQFCmJypq5lPxhnK9sSMjZWHBY/4xqZF7Vct1/W2UB0km0pd2eWmrM+nGFdqvyfOGFUuerhgb4RZ9qNvbPaUoKJa0rBLhbEYeDGpf0hZY9oCo4ZaElWjAPzgvL8M4lkvZ+asBWMyn+wQDh7/AD74yHqrPaiXZNeI+EZBtORzzZiT9c50HqQIO2gJM1ju8/4AQtsto6ImhfXTL9Ymt94dKsEUpX55NHO/Ot7OuI0JAiO8ZnVERrnGA7XO8ocZB4qwbZ1QE0T2dcbsEptLVEpVAslUEIVHN0iVNkMwMlJUToM4Ou+4VhOFaRLS79ZQ+MWXYG6MSlLIolLDmr9AYst5bKpmUNPCkWs1xi2jDMUkEKYsCNeUQkk6HwMdQPs2TiCgogioOceK2CV/eKPj8eEOqSfbm9gs7r6wYCpBo+4cobXpbJ8xHRpJEsgOkEMou4Pp4RdJOwFaknnqBvgwbLqSOpTTODV59Oa3JcE2ZMCGZzUnIDfHXrr2VkSJeEJCyQyiQC/xiqKBs8wpWesS7mlNA/znFhVfwwOFACkdIzQV4bAWVZJAKX0BYeEBJ9mUk5LPf/GDjfb1cRLZb85d0OMhZXs3kJ7RJ74cWe7JVnlqMoBBSHcAV3PviNd/AZ+sRWm2GdLUlL9ZJqPD1iKIbYzEHrS0L4pJSffDKze0oDtCYnmyoqR2Rt/R45YTOQ5GYCi3AkGEtpmWmUSmbZpiSMxhV8IvR461I9ossh8ae9gf9Qj3/wASpP30fsqjjn84EjtIUO4fGPf5wStx8BFqx12d7SpBzWj9hSoTWna6zqViCVqV+GXgHmwjnw2iljQ+H6xuNoH7EtavTyeLRhzf99zZpaXZyQMlEgd1D74WSUWxWUpCean9DFj2ZtRXKLpSFBRcEGgOUOMJ/CByPxg1qSKcq4J8xBMyYkEdkAMkcyamKybLN6QywhRWNAHPOmnGOlWiaA7n0HrAVkvZKFOQ75lLE9+8cIz8tfE8Vmz7H2ldSEJ/MtPoHhhYtj7RLUFJnS0qGqcav9rGLhKvCTNDJmJJzY0UDyMSS7OoGikn51aN9YxeVACZaxTHIPEylv3sw8oyHKbGT/ay/wB74R5GmNc89od62eYQlGFU0GqxoGNCftE0po0UpMxotdr2FtM6apSUBKSzFagl2SKtnBll9k09WcxH+FK1+4CMY3qkKnRPJsaiC/2s+XhSLxK9mkodudMJ3CW3qTBqPZ7JP9pPL/kHk0XVTljm1qsqZaSAAVHdVtc4Cs0ok0BLbgTHXpvssljPphxwpPoIDHs2Skky5uebpbLkaQ2Uyz7c9k2VZ+wrwPwgwyTJwqmpUkHJwatnF6l7CqBrN8jvf70NbFschLP12NMQy9Y5W37dPM8KNldoeiR1UP0hSalqZD1i/SJrwHZbrSn7Ip5cmhjZkBnYjnQ+EAbol0r5tG2CJESomSjcM4kHSA2UYw1eJ1y+EaxJzHbgKFqJGRSnPluMVSdbGGo5Ej1i+7e2f60K0KR5EiOfWyXGoGpvZQ/tFciAoeZMb/y0r74/YA9EwvmSeEQqlxtlYbjxT5oGJwKqOFqbsszHS7sstE4ANA3lQ7uHpHN9llYEvqS/dkG+dY6Tc9qo+ShqPeMjDEusuWyQmjJA0+czEc2SFOAzgN4t4Pl4xXZ20k1IbpAr8yQkjvEa2PbHD25alPqlQ/R++NazgjaGQnocBQCp2HVBooZ1G4ecVqz7PoGaZffKQYNvC8ulmFTFiSahTh9KDQACPbLNAOR/f+ESxNKuNLZIHKXLHDdEdru1k9ZR13D0AgsThuJ7lfCAbbOZJIQ3Fvi0SVScBKmFYVQ5tV93DzgO0bQsSCAD81ja+LYKv1j5DuHxis3pPxJB1Hof1jFdIYzr2d6wPZLy671KU599B5xX0zCogDMlotF3JTKwoUkKQrM/i1L+75OZDacWG9UDMAjhWLBY7ys6vthJ5lPlCC1bFS53WlKXJX+2g8aMQOXhAP8AMa8MJVLSmekFnQpJNOCmVrujrNjlY6ClMvSYf2v1jI5iu57eksbHOcf9Nfwj2Nbfwf8AX0VIu1CeyhI4tXxiZdncEOQ4anuiaMjOnC5VxSiSSlyY2Tc0sKSoJAwvpvg4mBp16S05rHIV9Ilkbqs8I7/syQBkFvQ6tqTwia17R6IS3E/CEVqtbkqmL5klofWbIyaAQdRG1xzCuShSs/MjQwslX0ibMTKQ+AllLG46J3v8vFwlhKAEpYADSOfNviHRZKVTHokHQQVjUcgOceg7x6xhoMQBmInluee9ozpkuHKacvOPJlvl7wO73xYnk5J4dzR4UcIgnXkga+Lkejx4u3OMx3D9IMKu7e2R5SVAdks/P+EcstiI7FeMpM1CkHUU4HQ+McqvqxlBIIZvjEiCcqkCEvE9oXAapkbjNWCxrKZaToRDywbUhAqYrl2TcVn/ACkj3j1gebnBtbyLhaNqQfkGBhflc/H5MU+Yog5x4LSqNazi+yb7bc3P9YZSNoG/j+sc1l3mRrBkm9hvbu/WNSs46Ou/aa/PfCW9doHBZst4Pxiqzr4O8fPfC61XiT8/pDqwXbLwJNS8K7RbHBHAwHOtDxGlThR4etPfGWht0nrYjpQe/wAvWLFJnF6as+viNYq9mLM2YrDSyW1lAxRmug3deakoDpBA3HLkDx/FHSbh61nQGBxJCji1KusxfhHF7HbCpSUB3WQmho6iB747ndcl0dVqUbVgAI6cf1i/jdV34+sQhzvS5/1R7BSsQoMucZDtWKana1X9+P3Y9VtOTnP/AHm9I5tKvA4woJl5M2FJGhdiM6d7nfBsu9pmhSnklI3cOA895jGxrKuy75Sr7al8gpfpA06+gn7JH5ilHk+LyiqKtsxQqtRHOkCzLfLR21pHM18KmLssWG07RqPZbuD6bzx4acYWTMUwusk89IQ2japA7CSrieqPjGlnslrtmhRL31SlvVfnAThF/pRNSiTUgupQyDVDHWrR0W5r9UuW6kMWzZgrjFa2b2SlSA/aVqo7+A0EWcFh6RnNOpl21Z1aMRZ5i/vEcSw84YXfd2SiHPkIbos2+N5IzukUq5TqoDkHglNzJ+8ryHuhyJI3RthEXi9IJ+zstWZX3FoSWqQtC1JQo4Ubw+laxemjwyhuFc4E5uq81g9lJHeDG6bQmYh1Io7MQF6E5bqReJlxSFZy091PSAbbswCkiUsy88mOefGDF6oVs2Nss8OEBP4pZw+WXlFPvr2ZTkAqkKE0fdPVX8D5RfbZcFospxByH7QqG4iGlntAUnrMlQzejxHXCrqCpa5kpYKTmQQQQRwPOJJ+cdY2huCTaACoALT2VhnHxHCOW3tZFSpikKFUnx3EcCIxWpS+aYjI4xizWNSqFI1Rq8YoxqTCEgXEE6ZGy10gZaoS0WY2lgnqjMkfp6xkuU8ESkhJepMFqzWtplGWspOYbIvmAdOcF2eZjb72/fz3GA7XOKlYjqAPCkEWBmMV+F9rJKnLk4ZiaKQQQaFiMjWkHSPalaU9oSlc0lJ/dPuivrtqghgaQomTq1A9IOHKz4POSuiJ9ra2rJHdMUPLDGRzjGOPlGR171z6xb7OawROmEJoSIyMjBVm32tZUxWoj8xgaXGRkKXTYiyoU5UhJIyJAJEXpArGRkBMbP2R3QRL0/MPfGRkP2Fzso6g5CJoyMiojIyMjIiyMjIyJMjIyMiSOckFJeKleUhJnkFIIbJhuTGRkVH2CmyE16o8BHLduf68fl/3KjIyMVqKqqIzGRkBRmPDGRkaSKZEJjIyFCZXZPd6xtKDmMjIAy3jKNLLHsZD9IyPZ7oVTs49jIzxa5IYyMjI2w//2Q=="/>
          <p:cNvSpPr>
            <a:spLocks noChangeAspect="1" noChangeArrowheads="1"/>
          </p:cNvSpPr>
          <p:nvPr/>
        </p:nvSpPr>
        <p:spPr bwMode="auto">
          <a:xfrm>
            <a:off x="4684835" y="271097"/>
            <a:ext cx="281354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4" name="Picture 12" descr="http://2.bp.blogspot.com/_CxCJjNz4ltg/TLhi6OzfNOI/AAAAAAAAAQQ/QIzjKKEbN9M/s1600/kimchi_po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7" y="4234249"/>
            <a:ext cx="2254235" cy="16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http://m.c.lnkd.licdn.com/mpr/mpr/p/6/005/06d/1f7/3d725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31" y="3715264"/>
            <a:ext cx="3266346" cy="224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3600" dirty="0"/>
              <a:t>Data Sciences for Knowledge Society - 1</a:t>
            </a:r>
            <a:endParaRPr lang="ko-KR" altLang="en-US" sz="3600" dirty="0"/>
          </a:p>
        </p:txBody>
      </p:sp>
      <p:sp>
        <p:nvSpPr>
          <p:cNvPr id="64516" name="내용 개체 틀 2"/>
          <p:cNvSpPr>
            <a:spLocks noGrp="1"/>
          </p:cNvSpPr>
          <p:nvPr>
            <p:ph idx="1"/>
          </p:nvPr>
        </p:nvSpPr>
        <p:spPr>
          <a:xfrm>
            <a:off x="675543" y="1619251"/>
            <a:ext cx="6170734" cy="4333142"/>
          </a:xfrm>
        </p:spPr>
        <p:txBody>
          <a:bodyPr/>
          <a:lstStyle/>
          <a:p>
            <a:pPr latinLnBrk="1"/>
            <a:r>
              <a:rPr lang="en-US" altLang="ko-KR" sz="2215" dirty="0"/>
              <a:t>(</a:t>
            </a:r>
            <a:r>
              <a:rPr lang="en-US" altLang="ko-KR" sz="2215" dirty="0">
                <a:solidFill>
                  <a:srgbClr val="FF0000"/>
                </a:solidFill>
              </a:rPr>
              <a:t>Human Perception</a:t>
            </a:r>
            <a:r>
              <a:rPr lang="en-US" altLang="ko-KR" sz="2215" dirty="0"/>
              <a:t>) How to make a process from data acquisition to get knowledge?</a:t>
            </a:r>
          </a:p>
          <a:p>
            <a:pPr lvl="1" latinLnBrk="1"/>
            <a:r>
              <a:rPr lang="en-US" altLang="ko-KR" sz="1846" dirty="0"/>
              <a:t>What percentage of data is perceived by human?</a:t>
            </a:r>
          </a:p>
          <a:p>
            <a:pPr lvl="2" latinLnBrk="1"/>
            <a:r>
              <a:rPr lang="en-US" altLang="ko-KR" sz="1477" dirty="0"/>
              <a:t>Could not </a:t>
            </a:r>
            <a:r>
              <a:rPr lang="en-US" altLang="ko-KR" sz="1477" dirty="0" smtClean="0"/>
              <a:t>catch critical situations from all </a:t>
            </a:r>
            <a:r>
              <a:rPr lang="en-US" altLang="ko-KR" sz="1477" dirty="0"/>
              <a:t>the CCTV cameras during 24 hours/day</a:t>
            </a:r>
          </a:p>
          <a:p>
            <a:pPr lvl="1" latinLnBrk="1"/>
            <a:r>
              <a:rPr lang="en-US" altLang="ko-KR" sz="1846" dirty="0"/>
              <a:t>What amounts of information are extracted from same image and sound?</a:t>
            </a:r>
          </a:p>
          <a:p>
            <a:pPr lvl="2" latinLnBrk="1"/>
            <a:r>
              <a:rPr lang="en-US" altLang="ko-KR" sz="1477" dirty="0"/>
              <a:t>Depending on his/her </a:t>
            </a:r>
            <a:r>
              <a:rPr lang="en-US" altLang="ko-KR" sz="1477" dirty="0" smtClean="0"/>
              <a:t>experiences </a:t>
            </a:r>
            <a:r>
              <a:rPr lang="en-US" altLang="ko-KR" sz="1477" dirty="0"/>
              <a:t>and intelligence level!        (e.g., X-ray image, </a:t>
            </a:r>
            <a:r>
              <a:rPr lang="en-US" altLang="ko-KR" sz="1477" dirty="0" smtClean="0"/>
              <a:t>accent, intonation, </a:t>
            </a:r>
            <a:r>
              <a:rPr lang="en-US" altLang="ko-KR" sz="1477" dirty="0"/>
              <a:t>smell, etc.)</a:t>
            </a:r>
          </a:p>
          <a:p>
            <a:pPr lvl="1" latinLnBrk="1"/>
            <a:r>
              <a:rPr lang="en-US" altLang="ko-KR" sz="1846" dirty="0"/>
              <a:t>If new tools create, share, and utilize open data from </a:t>
            </a:r>
            <a:r>
              <a:rPr lang="en-US" altLang="ko-KR" sz="1846" dirty="0" err="1"/>
              <a:t>IoT</a:t>
            </a:r>
            <a:r>
              <a:rPr lang="en-US" altLang="ko-KR" sz="1846" dirty="0"/>
              <a:t> devices</a:t>
            </a:r>
          </a:p>
          <a:p>
            <a:pPr lvl="2" latinLnBrk="1"/>
            <a:r>
              <a:rPr lang="en-US" altLang="ko-KR" sz="1477" dirty="0"/>
              <a:t>Identify location and time</a:t>
            </a:r>
          </a:p>
          <a:p>
            <a:pPr lvl="2" latinLnBrk="1"/>
            <a:r>
              <a:rPr lang="en-US" altLang="ko-KR" sz="1477" dirty="0"/>
              <a:t>Recognize </a:t>
            </a:r>
            <a:r>
              <a:rPr lang="en-US" altLang="ko-KR" sz="1477" dirty="0" smtClean="0"/>
              <a:t>contexts from image </a:t>
            </a:r>
            <a:r>
              <a:rPr lang="en-US" altLang="ko-KR" sz="1477" dirty="0"/>
              <a:t>and situation!</a:t>
            </a:r>
          </a:p>
        </p:txBody>
      </p:sp>
      <p:sp>
        <p:nvSpPr>
          <p:cNvPr id="64517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F5AA00C0-DB47-4A7E-A1EB-A96A71189212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sp>
        <p:nvSpPr>
          <p:cNvPr id="64518" name="TextBox 1"/>
          <p:cNvSpPr txBox="1">
            <a:spLocks noChangeArrowheads="1"/>
          </p:cNvSpPr>
          <p:nvPr/>
        </p:nvSpPr>
        <p:spPr bwMode="auto">
          <a:xfrm>
            <a:off x="4800608" y="5709724"/>
            <a:ext cx="211307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fontAlgn="base">
              <a:spcBef>
                <a:spcPct val="0"/>
              </a:spcBef>
              <a:buSzTx/>
              <a:buFontTx/>
              <a:buNone/>
            </a:pPr>
            <a:r>
              <a:rPr lang="en-US" altLang="ko-KR" sz="1108" b="0" dirty="0">
                <a:solidFill>
                  <a:schemeClr val="tx1"/>
                </a:solidFill>
                <a:ea typeface="돋움" panose="020B0600000101010101" pitchFamily="50" charset="-127"/>
              </a:rPr>
              <a:t>(ref) http://darmano.typepad.com/</a:t>
            </a:r>
            <a:endParaRPr lang="ko-KR" altLang="en-US" sz="1108" b="0" dirty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7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Processing</a:t>
            </a:r>
            <a:r>
              <a:rPr lang="ko-KR" altLang="en-US" sz="3200" dirty="0"/>
              <a:t> </a:t>
            </a:r>
            <a:r>
              <a:rPr lang="en-US" altLang="ko-KR" sz="3200" dirty="0"/>
              <a:t>for Human Perception and Cognition</a:t>
            </a:r>
            <a:endParaRPr lang="ko-KR" altLang="en-US" sz="3200" dirty="0"/>
          </a:p>
        </p:txBody>
      </p:sp>
      <p:sp>
        <p:nvSpPr>
          <p:cNvPr id="65539" name="내용 개체 틀 2"/>
          <p:cNvSpPr>
            <a:spLocks noGrp="1"/>
          </p:cNvSpPr>
          <p:nvPr>
            <p:ph idx="1"/>
          </p:nvPr>
        </p:nvSpPr>
        <p:spPr>
          <a:xfrm>
            <a:off x="675543" y="1536121"/>
            <a:ext cx="4482611" cy="433314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Perception</a:t>
            </a:r>
          </a:p>
          <a:p>
            <a:pPr lvl="1"/>
            <a:r>
              <a:rPr lang="en-US" altLang="ko-KR" dirty="0" smtClean="0"/>
              <a:t>True or False</a:t>
            </a:r>
          </a:p>
          <a:p>
            <a:pPr lvl="1"/>
            <a:r>
              <a:rPr lang="en-US" altLang="ko-KR" dirty="0" smtClean="0"/>
              <a:t>Belief, Value</a:t>
            </a:r>
          </a:p>
          <a:p>
            <a:pPr lvl="1"/>
            <a:r>
              <a:rPr lang="en-US" altLang="ko-KR" dirty="0" smtClean="0"/>
              <a:t>Benefits, Consequence</a:t>
            </a:r>
          </a:p>
          <a:p>
            <a:r>
              <a:rPr lang="en-US" altLang="ko-KR" dirty="0" smtClean="0"/>
              <a:t>Cognition</a:t>
            </a:r>
          </a:p>
          <a:p>
            <a:pPr lvl="1"/>
            <a:r>
              <a:rPr lang="en-US" altLang="ko-KR" dirty="0" smtClean="0"/>
              <a:t>Attention, memory, judgment, evaluation, reasoning, computation, problem solving, decision making</a:t>
            </a:r>
            <a:endParaRPr lang="ko-KR" altLang="en-US" dirty="0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EF515A63-9870-4503-8753-94463ACFD83E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65541" name="Picture 6" descr="http://www.youaretrulyloved.com/enlightenment/wp-content/uploads/2008/11/more-accurate-view-of-perce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1515605"/>
            <a:ext cx="2845777" cy="21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http://1.bp.blogspot.com/-bxWF2ox3Ix4/UOFZB6Bh1GI/AAAAAAAAABM/ihFqOOPVEmw/s1600/CognitiveScien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92" y="3740963"/>
            <a:ext cx="1799492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3006" y="5615680"/>
            <a:ext cx="3127459" cy="348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 dirty="0"/>
              <a:t>(ref) http://www.mcgill.ca/cogsci/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5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3600" dirty="0"/>
              <a:t>Data Sciences for Knowledge Society - 2</a:t>
            </a:r>
            <a:endParaRPr lang="ko-KR" altLang="en-US" sz="3600" dirty="0"/>
          </a:p>
        </p:txBody>
      </p:sp>
      <p:sp>
        <p:nvSpPr>
          <p:cNvPr id="665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en-US" altLang="ko-KR" sz="2215" dirty="0"/>
              <a:t>(</a:t>
            </a:r>
            <a:r>
              <a:rPr lang="en-US" altLang="ko-KR" sz="2215" dirty="0">
                <a:solidFill>
                  <a:srgbClr val="FF0000"/>
                </a:solidFill>
              </a:rPr>
              <a:t>Type/Format</a:t>
            </a:r>
            <a:r>
              <a:rPr lang="en-US" altLang="ko-KR" sz="2215" dirty="0"/>
              <a:t>) Cyber physical space for Energy, Transport, Health, Environment, Surveillance, etc</a:t>
            </a:r>
            <a:r>
              <a:rPr lang="en-US" altLang="ko-KR" sz="1662" dirty="0"/>
              <a:t>.</a:t>
            </a:r>
            <a:endParaRPr lang="ko-KR" altLang="ko-KR" sz="1662" dirty="0"/>
          </a:p>
          <a:p>
            <a:pPr lvl="1"/>
            <a:r>
              <a:rPr lang="en-US" altLang="ko-KR" sz="2031" dirty="0"/>
              <a:t>Various </a:t>
            </a:r>
            <a:r>
              <a:rPr lang="en-US" altLang="ko-KR" sz="2031" b="1" dirty="0">
                <a:solidFill>
                  <a:srgbClr val="FF0000"/>
                </a:solidFill>
              </a:rPr>
              <a:t>Standards</a:t>
            </a:r>
            <a:r>
              <a:rPr lang="en-US" altLang="ko-KR" sz="2031" dirty="0"/>
              <a:t> for 3D physical space!  </a:t>
            </a:r>
          </a:p>
          <a:p>
            <a:pPr lvl="2"/>
            <a:r>
              <a:rPr lang="en-US" altLang="ko-KR" sz="1662" dirty="0"/>
              <a:t>3D scalable geo-graphic, MPEG, OGC, Web3D, OpenGL, etc. </a:t>
            </a:r>
          </a:p>
          <a:p>
            <a:pPr lvl="1"/>
            <a:r>
              <a:rPr lang="en-US" altLang="ko-KR" sz="1846" b="1" dirty="0">
                <a:solidFill>
                  <a:srgbClr val="FF0000"/>
                </a:solidFill>
              </a:rPr>
              <a:t>Resolution and Accuracy </a:t>
            </a:r>
            <a:r>
              <a:rPr lang="en-US" altLang="ko-KR" sz="1846" dirty="0"/>
              <a:t>of cyber physical 3D information</a:t>
            </a:r>
          </a:p>
          <a:p>
            <a:pPr lvl="2"/>
            <a:r>
              <a:rPr lang="en-US" altLang="ko-KR" sz="1662" dirty="0"/>
              <a:t>Depending on applications, data volume, and processing time, etc.</a:t>
            </a:r>
          </a:p>
          <a:p>
            <a:pPr lvl="1"/>
            <a:r>
              <a:rPr lang="en-US" altLang="ko-KR" sz="1846" b="1" dirty="0">
                <a:solidFill>
                  <a:srgbClr val="FF0000"/>
                </a:solidFill>
              </a:rPr>
              <a:t>Data Type and Format </a:t>
            </a:r>
            <a:r>
              <a:rPr lang="en-US" altLang="ko-KR" sz="1846" dirty="0"/>
              <a:t>for </a:t>
            </a:r>
            <a:r>
              <a:rPr lang="en-US" altLang="ko-KR" sz="1846" dirty="0" err="1"/>
              <a:t>IoT</a:t>
            </a:r>
            <a:r>
              <a:rPr lang="en-US" altLang="ko-KR" sz="1846" dirty="0"/>
              <a:t>/</a:t>
            </a:r>
            <a:r>
              <a:rPr lang="en-US" altLang="ko-KR" sz="1846" dirty="0" err="1"/>
              <a:t>WoT</a:t>
            </a:r>
            <a:r>
              <a:rPr lang="en-US" altLang="ko-KR" sz="1846" dirty="0"/>
              <a:t>/</a:t>
            </a:r>
            <a:r>
              <a:rPr lang="en-US" altLang="ko-KR" sz="1846" dirty="0" err="1"/>
              <a:t>WoO</a:t>
            </a:r>
            <a:r>
              <a:rPr lang="en-US" altLang="ko-KR" sz="1846" dirty="0"/>
              <a:t> applications</a:t>
            </a:r>
          </a:p>
          <a:p>
            <a:pPr lvl="2"/>
            <a:r>
              <a:rPr lang="en-US" altLang="ko-KR" sz="1662" dirty="0"/>
              <a:t>Image and sound data may be combined with data format for energy, transportation, health, surveillance/monitoring, etc.</a:t>
            </a:r>
          </a:p>
          <a:p>
            <a:pPr lvl="2"/>
            <a:r>
              <a:rPr lang="en-US" altLang="ko-KR" sz="1662" dirty="0"/>
              <a:t>3D game, 3D image for navigation, 3D simulation for war and building construction, etc. </a:t>
            </a:r>
            <a:r>
              <a:rPr lang="en-US" altLang="ko-KR" sz="1662" dirty="0">
                <a:sym typeface="Wingdings" panose="05000000000000000000" pitchFamily="2" charset="2"/>
              </a:rPr>
              <a:t> </a:t>
            </a:r>
            <a:r>
              <a:rPr lang="en-US" altLang="ko-KR" sz="1662" dirty="0"/>
              <a:t>data format may be different!</a:t>
            </a:r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F893A20-3671-4D49-8419-F33C8A60029B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7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sz="3600" dirty="0"/>
              <a:t>Data Sciences for Knowledge Society - 3</a:t>
            </a:r>
            <a:endParaRPr lang="ko-KR" altLang="en-US" sz="3600" dirty="0"/>
          </a:p>
        </p:txBody>
      </p:sp>
      <p:sp>
        <p:nvSpPr>
          <p:cNvPr id="67587" name="내용 개체 틀 2"/>
          <p:cNvSpPr>
            <a:spLocks noGrp="1"/>
          </p:cNvSpPr>
          <p:nvPr>
            <p:ph idx="1"/>
          </p:nvPr>
        </p:nvSpPr>
        <p:spPr>
          <a:xfrm>
            <a:off x="457200" y="1428171"/>
            <a:ext cx="8229600" cy="383116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FF0000"/>
                </a:solidFill>
              </a:rPr>
              <a:t>Accumulation</a:t>
            </a:r>
            <a:r>
              <a:rPr lang="en-US" altLang="ko-KR" sz="2000" dirty="0"/>
              <a:t>) High-level Education/Learning/Experience for Cognition Process of Knowledge</a:t>
            </a:r>
            <a:endParaRPr lang="ko-KR" altLang="ko-KR" sz="2000" dirty="0"/>
          </a:p>
          <a:p>
            <a:pPr lvl="1"/>
            <a:r>
              <a:rPr lang="en-US" altLang="ko-KR" sz="1800" dirty="0"/>
              <a:t>How to accumulate human knowledge collectively!</a:t>
            </a:r>
          </a:p>
          <a:p>
            <a:pPr lvl="2"/>
            <a:r>
              <a:rPr lang="en-US" altLang="ko-KR" sz="1600" dirty="0"/>
              <a:t>Collectively intelligence by mechanisms of perception – see, hearing, touch, smell, taste, and attention</a:t>
            </a:r>
          </a:p>
          <a:p>
            <a:pPr lvl="2"/>
            <a:r>
              <a:rPr lang="en-US" altLang="ko-KR" sz="1600" dirty="0"/>
              <a:t>New platform for knowledge sharing and accumulation!</a:t>
            </a:r>
          </a:p>
          <a:p>
            <a:pPr lvl="1"/>
            <a:r>
              <a:rPr lang="en-US" altLang="ko-KR" sz="1800" dirty="0"/>
              <a:t>Sharing tacit knowledge and real/virtual experience!</a:t>
            </a:r>
          </a:p>
          <a:p>
            <a:pPr lvl="2"/>
            <a:r>
              <a:rPr lang="en-US" altLang="ko-KR" sz="1600" dirty="0"/>
              <a:t>Experiences of driving, cooking, and gaming by simulation at virtual space</a:t>
            </a:r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0A67E85C-A06B-44CD-A76C-489F496820A5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ko-KR" sz="1292" b="0" dirty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67589" name="Picture 6" descr="http://robertk.asia/wp-content/uploads/2013/06/Wang-Qingsong-Follow-Him-2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4011969"/>
            <a:ext cx="4673325" cy="1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Open Data Platform - 1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89904"/>
            <a:ext cx="5952236" cy="4209764"/>
          </a:xfrm>
        </p:spPr>
        <p:txBody>
          <a:bodyPr>
            <a:normAutofit lnSpcReduction="10000"/>
          </a:bodyPr>
          <a:lstStyle/>
          <a:p>
            <a:pPr latinLnBrk="1"/>
            <a:r>
              <a:rPr lang="en-US" altLang="ko-KR" sz="2400" dirty="0"/>
              <a:t>(</a:t>
            </a:r>
            <a:r>
              <a:rPr lang="en-US" altLang="ko-KR" sz="2400" dirty="0">
                <a:solidFill>
                  <a:srgbClr val="FF0000"/>
                </a:solidFill>
              </a:rPr>
              <a:t>Metadata</a:t>
            </a:r>
            <a:r>
              <a:rPr lang="en-US" altLang="ko-KR" sz="2400" dirty="0"/>
              <a:t>) Data could not stand alone without metadata or descriptors</a:t>
            </a:r>
          </a:p>
          <a:p>
            <a:pPr lvl="1" latinLnBrk="1"/>
            <a:r>
              <a:rPr lang="en-US" altLang="ko-KR" sz="2000" dirty="0"/>
              <a:t>Re-define Data and</a:t>
            </a:r>
            <a:r>
              <a:rPr lang="ko-KR" altLang="en-US" sz="2000" dirty="0"/>
              <a:t> </a:t>
            </a:r>
            <a:r>
              <a:rPr lang="en-US" altLang="ko-KR" sz="2000" dirty="0"/>
              <a:t>Metadata</a:t>
            </a:r>
            <a:r>
              <a:rPr lang="ko-KR" altLang="en-US" sz="2000" dirty="0"/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 Metadata is not only descriptive information of data </a:t>
            </a:r>
          </a:p>
          <a:p>
            <a:pPr lvl="2" latinLnBrk="1"/>
            <a:r>
              <a:rPr lang="en-US" altLang="ko-KR" sz="1800" dirty="0">
                <a:sym typeface="Wingdings" panose="05000000000000000000" pitchFamily="2" charset="2"/>
              </a:rPr>
              <a:t>used for handling, sharing, and processing data</a:t>
            </a:r>
          </a:p>
          <a:p>
            <a:pPr lvl="2" latinLnBrk="1"/>
            <a:endParaRPr lang="en-US" altLang="ko-KR" sz="1800" dirty="0">
              <a:sym typeface="Wingdings" panose="05000000000000000000" pitchFamily="2" charset="2"/>
            </a:endParaRPr>
          </a:p>
          <a:p>
            <a:pPr lvl="1" latinLnBrk="1"/>
            <a:r>
              <a:rPr lang="en-US" altLang="ko-KR" sz="2000" dirty="0"/>
              <a:t>New data format including metadata is needed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2" latinLnBrk="1"/>
            <a:r>
              <a:rPr lang="en-US" altLang="ko-KR" sz="1800" dirty="0">
                <a:sym typeface="Wingdings" panose="05000000000000000000" pitchFamily="2" charset="2"/>
              </a:rPr>
              <a:t>Active Hyperlink or Active Data (with corresponding software)  like computer virus</a:t>
            </a:r>
            <a:endParaRPr lang="en-US" altLang="ko-KR" sz="1800" dirty="0"/>
          </a:p>
          <a:p>
            <a:pPr lvl="2" latinLnBrk="1"/>
            <a:r>
              <a:rPr lang="en-US" altLang="ko-KR" sz="1800" dirty="0">
                <a:sym typeface="Wingdings" panose="05000000000000000000" pitchFamily="2" charset="2"/>
              </a:rPr>
              <a:t>New Metadata is different from existing metadata in MPEG standards </a:t>
            </a:r>
          </a:p>
          <a:p>
            <a:pPr lvl="2" latinLnBrk="1"/>
            <a:r>
              <a:rPr lang="en-US" altLang="ko-KR" sz="1800" dirty="0">
                <a:sym typeface="Wingdings" panose="05000000000000000000" pitchFamily="2" charset="2"/>
              </a:rPr>
              <a:t>Recursive data format according to levels of human perception and intelligence</a:t>
            </a:r>
          </a:p>
          <a:p>
            <a:endParaRPr lang="ko-KR" altLang="en-US" dirty="0"/>
          </a:p>
        </p:txBody>
      </p:sp>
      <p:pic>
        <p:nvPicPr>
          <p:cNvPr id="4" name="Picture 6" descr="http://aspiresquared.co.uk/wp-content/uploads/Metadata-purposes-530x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36" y="3785822"/>
            <a:ext cx="2554321" cy="19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98977" y="5707862"/>
            <a:ext cx="1978427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algn="ctr" fontAlgn="base">
              <a:spcBef>
                <a:spcPct val="0"/>
              </a:spcBef>
              <a:buSzTx/>
              <a:buFontTx/>
              <a:buNone/>
            </a:pPr>
            <a:r>
              <a:rPr lang="en-US" altLang="ko-KR" sz="1108" b="0" dirty="0">
                <a:solidFill>
                  <a:schemeClr val="tx1"/>
                </a:solidFill>
                <a:ea typeface="돋움" panose="020B0600000101010101" pitchFamily="50" charset="-127"/>
              </a:rPr>
              <a:t>(ref) http://aspiresquared.co.uk/</a:t>
            </a:r>
            <a:endParaRPr lang="ko-KR" altLang="en-US" sz="1108" b="0" dirty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292" b="0" dirty="0" smtClean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37</a:t>
            </a:r>
            <a:endParaRPr lang="en-US" altLang="ko-KR" sz="1292" b="0" dirty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6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smtClean="0"/>
              <a:t>Open Data Platform - 2</a:t>
            </a:r>
            <a:endParaRPr lang="ko-KR" altLang="en-US" smtClean="0"/>
          </a:p>
        </p:txBody>
      </p:sp>
      <p:sp>
        <p:nvSpPr>
          <p:cNvPr id="69635" name="내용 개체 틀 2"/>
          <p:cNvSpPr>
            <a:spLocks noGrp="1"/>
          </p:cNvSpPr>
          <p:nvPr>
            <p:ph idx="1"/>
          </p:nvPr>
        </p:nvSpPr>
        <p:spPr>
          <a:xfrm>
            <a:off x="457200" y="1594427"/>
            <a:ext cx="8229600" cy="3831167"/>
          </a:xfrm>
        </p:spPr>
        <p:txBody>
          <a:bodyPr>
            <a:normAutofit/>
          </a:bodyPr>
          <a:lstStyle/>
          <a:p>
            <a:pPr latinLnBrk="1"/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FF0000"/>
                </a:solidFill>
              </a:rPr>
              <a:t>Platform</a:t>
            </a:r>
            <a:r>
              <a:rPr lang="en-US" altLang="ko-KR" sz="2000" dirty="0"/>
              <a:t>) </a:t>
            </a:r>
            <a:r>
              <a:rPr lang="en-US" altLang="ko-KR" sz="2000" dirty="0">
                <a:sym typeface="Wingdings" panose="05000000000000000000" pitchFamily="2" charset="2"/>
              </a:rPr>
              <a:t>new model for </a:t>
            </a:r>
            <a:r>
              <a:rPr lang="en-US" altLang="ko-KR" sz="2000" dirty="0"/>
              <a:t>data </a:t>
            </a:r>
            <a:r>
              <a:rPr lang="en-US" altLang="ko-KR" sz="2000" dirty="0">
                <a:sym typeface="Wingdings" panose="05000000000000000000" pitchFamily="2" charset="2"/>
              </a:rPr>
              <a:t>processing including </a:t>
            </a:r>
            <a:r>
              <a:rPr lang="en-US" altLang="ko-KR" sz="2000" dirty="0"/>
              <a:t>database</a:t>
            </a:r>
          </a:p>
          <a:p>
            <a:pPr lvl="1" latinLnBrk="1"/>
            <a:r>
              <a:rPr lang="en-US" altLang="ko-KR" sz="1800" dirty="0"/>
              <a:t>“Data + Processing + Storage” in harmony </a:t>
            </a:r>
            <a:r>
              <a:rPr lang="en-US" altLang="ko-KR" sz="1800" dirty="0">
                <a:sym typeface="Wingdings" panose="05000000000000000000" pitchFamily="2" charset="2"/>
              </a:rPr>
              <a:t> web-based </a:t>
            </a:r>
            <a:r>
              <a:rPr lang="en-US" altLang="ko-KR" sz="1800" dirty="0" smtClean="0">
                <a:sym typeface="Wingdings" panose="05000000000000000000" pitchFamily="2" charset="2"/>
              </a:rPr>
              <a:t>platform</a:t>
            </a:r>
            <a:r>
              <a:rPr lang="en-US" altLang="ko-KR" sz="1800" dirty="0">
                <a:sym typeface="Wingdings" panose="05000000000000000000" pitchFamily="2" charset="2"/>
              </a:rPr>
              <a:t>?</a:t>
            </a:r>
            <a:endParaRPr lang="en-US" altLang="ko-KR" sz="1800" dirty="0"/>
          </a:p>
          <a:p>
            <a:pPr lvl="1"/>
            <a:r>
              <a:rPr lang="en-US" altLang="ko-KR" sz="1800" b="1" dirty="0">
                <a:solidFill>
                  <a:srgbClr val="FF0000"/>
                </a:solidFill>
              </a:rPr>
              <a:t>New version of web</a:t>
            </a:r>
            <a:r>
              <a:rPr lang="ko-KR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</a:rPr>
              <a:t>platform</a:t>
            </a:r>
            <a:r>
              <a:rPr lang="ko-KR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 HTML5-based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I/O tags for </a:t>
            </a:r>
            <a:r>
              <a:rPr lang="en-US" altLang="ko-KR" sz="1800" dirty="0" err="1">
                <a:sym typeface="Wingdings" panose="05000000000000000000" pitchFamily="2" charset="2"/>
              </a:rPr>
              <a:t>IoT</a:t>
            </a:r>
            <a:r>
              <a:rPr lang="en-US" altLang="ko-KR" sz="1800" dirty="0">
                <a:sym typeface="Wingdings" panose="05000000000000000000" pitchFamily="2" charset="2"/>
              </a:rPr>
              <a:t>/</a:t>
            </a:r>
            <a:r>
              <a:rPr lang="en-US" altLang="ko-KR" sz="1800" dirty="0" err="1">
                <a:sym typeface="Wingdings" panose="05000000000000000000" pitchFamily="2" charset="2"/>
              </a:rPr>
              <a:t>WoT</a:t>
            </a:r>
            <a:r>
              <a:rPr lang="en-US" altLang="ko-KR" sz="1800" dirty="0">
                <a:sym typeface="Wingdings" panose="05000000000000000000" pitchFamily="2" charset="2"/>
              </a:rPr>
              <a:t> world?</a:t>
            </a:r>
            <a:endParaRPr lang="en-US" altLang="ko-KR" sz="1800" dirty="0"/>
          </a:p>
          <a:p>
            <a:pPr lvl="2"/>
            <a:r>
              <a:rPr lang="en-US" altLang="ko-KR" sz="1600" dirty="0"/>
              <a:t>How to contain location, status, behaviors information that is not descriptive from existing web standards (such as </a:t>
            </a:r>
            <a:r>
              <a:rPr lang="en-US" altLang="ko-KR" sz="1600" dirty="0">
                <a:sym typeface="Wingdings" panose="05000000000000000000" pitchFamily="2" charset="2"/>
              </a:rPr>
              <a:t>text script/binary-based web)</a:t>
            </a:r>
            <a:endParaRPr lang="en-US" altLang="ko-KR" sz="1600" dirty="0"/>
          </a:p>
          <a:p>
            <a:pPr lvl="2"/>
            <a:r>
              <a:rPr lang="en-US" altLang="ko-KR" sz="1600" dirty="0"/>
              <a:t>Recursive data format to support complex and iterative algorithm or logics</a:t>
            </a:r>
          </a:p>
          <a:p>
            <a:pPr lvl="2"/>
            <a:r>
              <a:rPr lang="en-US" altLang="ko-KR" sz="1600" dirty="0"/>
              <a:t>New Markup language to adopt new UI/UX tools</a:t>
            </a:r>
            <a:r>
              <a:rPr lang="ko-KR" altLang="en-US" sz="1600" dirty="0"/>
              <a:t> </a:t>
            </a:r>
            <a:r>
              <a:rPr lang="en-US" altLang="ko-KR" sz="1600" dirty="0"/>
              <a:t>(e.g., 2D/3D drawing, gesture, expression, etc.)</a:t>
            </a:r>
            <a:endParaRPr lang="ko-KR" altLang="en-US" sz="1600" dirty="0"/>
          </a:p>
          <a:p>
            <a:pPr lvl="1" latinLnBrk="1"/>
            <a:r>
              <a:rPr lang="en-US" altLang="ko-KR" sz="2000" dirty="0"/>
              <a:t>Data format for </a:t>
            </a:r>
            <a:r>
              <a:rPr lang="en-US" altLang="ko-KR" sz="2000" dirty="0" err="1"/>
              <a:t>IoT</a:t>
            </a:r>
            <a:r>
              <a:rPr lang="en-US" altLang="ko-KR" sz="2000" dirty="0"/>
              <a:t>/</a:t>
            </a:r>
            <a:r>
              <a:rPr lang="en-US" altLang="ko-KR" sz="2000" dirty="0" err="1"/>
              <a:t>WoT</a:t>
            </a:r>
            <a:r>
              <a:rPr lang="en-US" altLang="ko-KR" sz="2000" dirty="0"/>
              <a:t> application </a:t>
            </a:r>
            <a:r>
              <a:rPr lang="en-US" altLang="ko-KR" sz="2000" b="1" dirty="0"/>
              <a:t>!</a:t>
            </a:r>
          </a:p>
          <a:p>
            <a:pPr lvl="2" latinLnBrk="1"/>
            <a:r>
              <a:rPr lang="en-US" altLang="ko-KR" sz="1800" dirty="0"/>
              <a:t>May enhance the existing HTML5 standards to cover physical world</a:t>
            </a:r>
          </a:p>
          <a:p>
            <a:pPr lvl="1" latinLnBrk="1"/>
            <a:r>
              <a:rPr lang="en-US" altLang="ko-KR" sz="2000" dirty="0"/>
              <a:t>How to build </a:t>
            </a:r>
            <a:r>
              <a:rPr lang="en-US" altLang="ko-KR" sz="2000" b="1" dirty="0"/>
              <a:t>Cyber Physical System </a:t>
            </a:r>
            <a:r>
              <a:rPr lang="en-US" altLang="ko-KR" sz="2000" dirty="0"/>
              <a:t>for future flexibility?</a:t>
            </a:r>
          </a:p>
          <a:p>
            <a:pPr lvl="2" latinLnBrk="1"/>
            <a:r>
              <a:rPr lang="en-US" altLang="ko-KR" sz="1800" dirty="0"/>
              <a:t>3D virtual space, location, depth/granularity/tier/level, attribute, etc.</a:t>
            </a:r>
            <a:r>
              <a:rPr lang="ko-KR" altLang="en-US" sz="1800" dirty="0"/>
              <a:t> </a:t>
            </a:r>
            <a:endParaRPr lang="ko-KR" altLang="ko-KR" sz="1800" dirty="0"/>
          </a:p>
        </p:txBody>
      </p:sp>
      <p:sp>
        <p:nvSpPr>
          <p:cNvPr id="6963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E66D9541-331D-4033-A4DA-C93489878AC0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6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smtClean="0"/>
              <a:t>Open Data Platform - 3</a:t>
            </a:r>
            <a:endParaRPr lang="ko-KR" altLang="en-US" smtClean="0"/>
          </a:p>
        </p:txBody>
      </p:sp>
      <p:sp>
        <p:nvSpPr>
          <p:cNvPr id="70659" name="내용 개체 틀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/>
          </a:bodyPr>
          <a:lstStyle/>
          <a:p>
            <a:pPr latinLnBrk="1"/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FF0000"/>
                </a:solidFill>
              </a:rPr>
              <a:t>Next Generation Web</a:t>
            </a:r>
            <a:r>
              <a:rPr lang="en-US" altLang="ko-KR" sz="2000" dirty="0"/>
              <a:t>) good for future open data world ?</a:t>
            </a:r>
          </a:p>
          <a:p>
            <a:pPr lvl="1" latinLnBrk="1"/>
            <a:r>
              <a:rPr lang="en-US" altLang="ko-KR" sz="1800" dirty="0"/>
              <a:t>Common platform for data creation, delivery, share, and consumption </a:t>
            </a:r>
          </a:p>
          <a:p>
            <a:pPr lvl="1" latinLnBrk="1"/>
            <a:r>
              <a:rPr lang="en-US" altLang="ko-KR" sz="1800" dirty="0"/>
              <a:t>Keep Simple User Interface and software/application interface </a:t>
            </a:r>
          </a:p>
          <a:p>
            <a:pPr lvl="2" latinLnBrk="1"/>
            <a:r>
              <a:rPr lang="en-US" altLang="ko-KR" sz="1400" dirty="0"/>
              <a:t>Utilize existing wireline/wireless network, computing/software, and database</a:t>
            </a:r>
          </a:p>
          <a:p>
            <a:pPr lvl="1" latinLnBrk="1"/>
            <a:r>
              <a:rPr lang="en-US" altLang="ko-KR" sz="1800" dirty="0"/>
              <a:t>Support data format and processing platform for energy, transport, medical/health, education, environment industries</a:t>
            </a:r>
          </a:p>
          <a:p>
            <a:pPr latinLnBrk="1"/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FF0000"/>
                </a:solidFill>
              </a:rPr>
              <a:t>Cloud</a:t>
            </a:r>
            <a:r>
              <a:rPr lang="en-US" altLang="ko-KR" sz="2000" dirty="0"/>
              <a:t>) sharing data by using cloud platform</a:t>
            </a:r>
          </a:p>
          <a:p>
            <a:pPr lvl="1" latinLnBrk="1"/>
            <a:r>
              <a:rPr lang="en-US" altLang="ko-KR" sz="1800" dirty="0"/>
              <a:t>Performance, security, availability of cloud platform is suitable for future demand</a:t>
            </a:r>
          </a:p>
          <a:p>
            <a:pPr lvl="1" latinLnBrk="1"/>
            <a:r>
              <a:rPr lang="en-US" altLang="ko-KR" sz="1800" dirty="0"/>
              <a:t>Open ecosystem for data sharing and software </a:t>
            </a:r>
            <a:r>
              <a:rPr lang="en-US" altLang="ko-KR" sz="1800" dirty="0" smtClean="0"/>
              <a:t>re-use!</a:t>
            </a:r>
            <a:endParaRPr lang="en-US" altLang="ko-KR" sz="1800" dirty="0"/>
          </a:p>
          <a:p>
            <a:pPr lvl="1" latinLnBrk="1"/>
            <a:r>
              <a:rPr lang="en-US" altLang="ko-KR" sz="1800" dirty="0"/>
              <a:t>Compatibility of existing web standards and data formats</a:t>
            </a:r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698A7E36-1E4B-4803-811D-C728F5BA1396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70661" name="Picture 6" descr="http://www.vedainformatics.com/blogs/wp-content/uploads/2011/05/cloud_computing_life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47" y="4289367"/>
            <a:ext cx="1957445" cy="157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굽은 화살표 7"/>
          <p:cNvSpPr/>
          <p:nvPr/>
        </p:nvSpPr>
        <p:spPr bwMode="auto">
          <a:xfrm flipV="1">
            <a:off x="2019301" y="4049679"/>
            <a:ext cx="1164981" cy="1160585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굽은 화살표 8"/>
          <p:cNvSpPr/>
          <p:nvPr/>
        </p:nvSpPr>
        <p:spPr bwMode="auto">
          <a:xfrm flipH="1" flipV="1">
            <a:off x="5725258" y="4049679"/>
            <a:ext cx="1164980" cy="1160585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Social Overhead Capital for ICT Infra</a:t>
            </a:r>
            <a:endParaRPr lang="ko-KR" altLang="en-US" smtClean="0"/>
          </a:p>
        </p:txBody>
      </p:sp>
      <p:sp>
        <p:nvSpPr>
          <p:cNvPr id="9221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7C01AA3-C9A5-4F06-BCFC-4F4A87DC6544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9222" name="Picture 8" descr="http://blog.kevinthom.com/wp-content/uploads/2010/12/kevin-thom-2010-people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" y="1436899"/>
            <a:ext cx="3952143" cy="282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nimg.ahaeconomy.com/news/3/3824/4dbfbc08a701c17e6af03da646209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9" y="1498445"/>
            <a:ext cx="3805604" cy="271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ttp://kcm.kr/iconimg/004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2" y="4084849"/>
            <a:ext cx="2193681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3377" y="4032095"/>
            <a:ext cx="1285609" cy="603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</a:p>
          <a:p>
            <a:pPr algn="ctr">
              <a:defRPr/>
            </a:pPr>
            <a:r>
              <a:rPr lang="en-US" altLang="ko-KR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endParaRPr lang="ko-KR" altLang="en-US" sz="166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565" y="3895815"/>
            <a:ext cx="1481176" cy="348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World</a:t>
            </a:r>
            <a:endParaRPr lang="ko-KR" altLang="en-US" sz="166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1233" y="5213195"/>
            <a:ext cx="1533882" cy="660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algn="ctr">
              <a:defRPr/>
            </a:pPr>
            <a:r>
              <a:rPr lang="en-US" altLang="ko-KR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ko-KR" altLang="en-US" sz="184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정통보고서땡큐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263769"/>
            <a:ext cx="9142534" cy="63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5171" name="AutoShape 3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  <p:sp>
        <p:nvSpPr>
          <p:cNvPr id="1415172" name="AutoShape 4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  <p:sp>
        <p:nvSpPr>
          <p:cNvPr id="1415173" name="AutoShape 5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  <p:sp>
        <p:nvSpPr>
          <p:cNvPr id="1415174" name="AutoShape 6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  <p:sp>
        <p:nvSpPr>
          <p:cNvPr id="1415175" name="AutoShape 7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  <p:sp>
        <p:nvSpPr>
          <p:cNvPr id="1415176" name="AutoShape 8" descr="EU(Europian Union)"/>
          <p:cNvSpPr>
            <a:spLocks noChangeAspect="1" noChangeArrowheads="1"/>
          </p:cNvSpPr>
          <p:nvPr/>
        </p:nvSpPr>
        <p:spPr bwMode="auto">
          <a:xfrm>
            <a:off x="3997570" y="3921369"/>
            <a:ext cx="1028700" cy="63304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endParaRPr lang="ko-KR" altLang="en-US" sz="166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각헤드라인M" pitchFamily="18" charset="-127"/>
              <a:ea typeface="HY각헤드라인M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685800" y="2230316"/>
            <a:ext cx="7772400" cy="1356946"/>
          </a:xfrm>
          <a:prstGeom prst="rect">
            <a:avLst/>
          </a:prstGeom>
        </p:spPr>
        <p:txBody>
          <a:bodyPr anchor="ctr"/>
          <a:lstStyle/>
          <a:p>
            <a:pPr algn="ctr" fontAlgn="t">
              <a:defRPr/>
            </a:pPr>
            <a:r>
              <a:rPr lang="en-US" altLang="ko-KR" sz="3692" b="1" kern="0" dirty="0" smtClean="0">
                <a:solidFill>
                  <a:schemeClr val="tx2"/>
                </a:solidFill>
              </a:rPr>
              <a:t>&lt;Appendix&gt;</a:t>
            </a:r>
            <a:br>
              <a:rPr lang="en-US" altLang="ko-KR" sz="3692" b="1" kern="0" dirty="0" smtClean="0">
                <a:solidFill>
                  <a:schemeClr val="tx2"/>
                </a:solidFill>
              </a:rPr>
            </a:br>
            <a:r>
              <a:rPr lang="en-US" altLang="ko-KR" sz="3692" b="1" kern="0" dirty="0" smtClean="0">
                <a:solidFill>
                  <a:schemeClr val="tx2"/>
                </a:solidFill>
              </a:rPr>
              <a:t>Existing Data Types and Formats</a:t>
            </a:r>
            <a:endParaRPr lang="ko-KR" altLang="en-US" sz="3692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0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457200" y="496155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Graphic Data Format of RDF (W3C)</a:t>
            </a:r>
            <a:endParaRPr lang="ko-KR" altLang="en-US" dirty="0" smtClean="0"/>
          </a:p>
        </p:txBody>
      </p:sp>
      <p:sp>
        <p:nvSpPr>
          <p:cNvPr id="3481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513DD90C-414E-4E22-9BB0-CF299006039A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4821" name="Picture 4" descr="http://wiki.dbpedia.org/files/pubby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51" y="3829172"/>
            <a:ext cx="3798277" cy="20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http://www.w3.org/TR/sparql11-http-rdf-update/Protocol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28"/>
            <a:ext cx="4843096" cy="29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qualtrics.com/wp-content/uploads/2014/03/Download-Data-File-Form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9" y="1603872"/>
            <a:ext cx="2739081" cy="19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357" y="4141611"/>
            <a:ext cx="2170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(refer) http</a:t>
            </a:r>
            <a:r>
              <a:rPr lang="en-US" altLang="ko-KR" sz="1400" dirty="0"/>
              <a:t>://www.w3.org/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623100" y="5704282"/>
            <a:ext cx="3222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(refer) http</a:t>
            </a:r>
            <a:r>
              <a:rPr lang="en-US" altLang="ko-KR" sz="1100" dirty="0"/>
              <a:t>://wifo5-03.informatik.uni-mannheim.de/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90372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Data Standards – </a:t>
            </a:r>
            <a:r>
              <a:rPr lang="en-US" altLang="ko-KR" sz="4000" dirty="0" err="1" smtClean="0"/>
              <a:t>IoT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and RFID</a:t>
            </a:r>
            <a:endParaRPr lang="ko-KR" altLang="en-US" sz="4000" dirty="0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A98B1C7A-A33E-4BAC-AA40-6C6A7AB58B5A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3797" name="Picture 6" descr="http://grifs-project.eu/db/sites/default/files/images/Fig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25" y="3311611"/>
            <a:ext cx="3200875" cy="26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603948"/>
            <a:ext cx="2038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(refer) http</a:t>
            </a:r>
            <a:r>
              <a:rPr lang="en-US" altLang="ko-KR" sz="1200" dirty="0"/>
              <a:t>://grifs-project.eu/</a:t>
            </a:r>
            <a:endParaRPr lang="ko-KR" altLang="en-US" sz="1200" dirty="0"/>
          </a:p>
        </p:txBody>
      </p:sp>
      <p:pic>
        <p:nvPicPr>
          <p:cNvPr id="3074" name="Picture 2" descr="https://lh4.googleusercontent.com/VwDFIovGKR-Iqw_7GWgLu90VXJb0_VYBaY0sN5rZXHxyEI8rH5MaEOhPB3rnWNCS2hXykXlA-3s9q72OxRBHJ1xbQFw8GXxi6-bCtn1rp4ognsuM7Oe0pvY952e-DyyUn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3972"/>
            <a:ext cx="57626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465448"/>
            <a:ext cx="278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(refer) http://iot-datamodels.blogspot.kr/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6676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Geospatial Data Format (OGC)</a:t>
            </a:r>
            <a:endParaRPr lang="ko-KR" altLang="en-US" sz="4000" dirty="0" smtClean="0"/>
          </a:p>
        </p:txBody>
      </p:sp>
      <p:sp>
        <p:nvSpPr>
          <p:cNvPr id="3584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CA55C17-BF67-40AD-9DE7-78ED755BF8CA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5845" name="Picture 4" descr="http://wiki.snowflakesoftware.com/download/attachments/1933417/worddavc3edcdad702a271bd6e99ed7a1471c3a.png?version=2&amp;modificationDate=1409154854919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2" y="4246451"/>
            <a:ext cx="2553313" cy="16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http://www.opengeospatial.org/pub/www/files/AllSensors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7" y="1759440"/>
            <a:ext cx="5551207" cy="40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43" y="5732412"/>
            <a:ext cx="253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(ref) http://www.opengeospatial.org/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507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Data Format of OGC Web Services</a:t>
            </a:r>
            <a:endParaRPr lang="ko-KR" altLang="en-US" sz="4000" dirty="0" smtClean="0"/>
          </a:p>
        </p:txBody>
      </p:sp>
      <p:sp>
        <p:nvSpPr>
          <p:cNvPr id="368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48FF12BB-A962-4841-A49A-10660B192DC1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6869" name="Picture 2" descr="http://www2.geog.uni-heidelberg.de/media/forschung/gis_ows_w3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1619251"/>
            <a:ext cx="7360626" cy="43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6309947" y="5697416"/>
            <a:ext cx="2157963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8" dirty="0"/>
              <a:t>(</a:t>
            </a:r>
            <a:r>
              <a:rPr lang="en-US" altLang="ko-KR" sz="1108" dirty="0" smtClean="0"/>
              <a:t>ref) </a:t>
            </a:r>
            <a:r>
              <a:rPr lang="en-US" altLang="ko-KR" sz="1108" dirty="0"/>
              <a:t>www.geog.uni-heidelberg.de</a:t>
            </a:r>
            <a:endParaRPr lang="ko-KR" altLang="en-US" sz="1108" dirty="0"/>
          </a:p>
        </p:txBody>
      </p:sp>
    </p:spTree>
    <p:extLst>
      <p:ext uri="{BB962C8B-B14F-4D97-AF65-F5344CB8AC3E}">
        <p14:creationId xmlns:p14="http://schemas.microsoft.com/office/powerpoint/2010/main" val="1263812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OGC: Web Map Contexts (Example)</a:t>
            </a:r>
            <a:endParaRPr lang="ko-KR" altLang="en-US" dirty="0" smtClean="0"/>
          </a:p>
        </p:txBody>
      </p:sp>
      <p:sp>
        <p:nvSpPr>
          <p:cNvPr id="378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78CFBD8A-5413-45C5-B480-EBA8D0B48BF0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7893" name="Picture 2" descr="http://www.onegeology.org/images/WMScookbook/Save2w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931"/>
            <a:ext cx="5533015" cy="41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1206" y="5321407"/>
            <a:ext cx="229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(ref)</a:t>
            </a:r>
          </a:p>
          <a:p>
            <a:r>
              <a:rPr lang="en-US" altLang="ko-KR" sz="1400" dirty="0" smtClean="0"/>
              <a:t>http</a:t>
            </a:r>
            <a:r>
              <a:rPr lang="en-US" altLang="ko-KR" sz="1400" dirty="0"/>
              <a:t>://www.onegeology.org/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0301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Supported Data Formats of OGC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494335" y="1773116"/>
          <a:ext cx="3902319" cy="4246726"/>
        </p:xfrm>
        <a:graphic>
          <a:graphicData uri="http://schemas.openxmlformats.org/drawingml/2006/table">
            <a:tbl>
              <a:tblPr/>
              <a:tblGrid>
                <a:gridCol w="3121854"/>
                <a:gridCol w="780465"/>
              </a:tblGrid>
              <a:tr h="226551">
                <a:tc>
                  <a:txBody>
                    <a:bodyPr/>
                    <a:lstStyle/>
                    <a:p>
                      <a:r>
                        <a:rPr lang="en-US" sz="1100" b="1" dirty="0"/>
                        <a:t>Long Format Name</a:t>
                      </a:r>
                      <a:endParaRPr lang="en-US" sz="1100" dirty="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Extension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solidFill>
                            <a:srgbClr val="0B0080"/>
                          </a:solidFill>
                          <a:effectLst/>
                          <a:hlinkClick r:id="rId2" tooltip="Arc/Info ASCII Grid"/>
                        </a:rPr>
                        <a:t>Arc/Info ASCII Grid</a:t>
                      </a:r>
                      <a:endParaRPr lang="en-US" sz="1100" dirty="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AAIGrid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Arc/Info Binary Grid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.adf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4" tooltip="CADRG Data Format"/>
                        </a:rPr>
                        <a:t>Compressed Arc Digitized Raster Graphic CADRG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.tl2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5"/>
                        </a:rPr>
                        <a:t>Hierarchical Data Format Release 4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.HDF4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solidFill>
                            <a:srgbClr val="663366"/>
                          </a:solidFill>
                          <a:effectLst/>
                          <a:hlinkClick r:id="rId5"/>
                        </a:rPr>
                        <a:t>Hierarchical Data Format Release 5</a:t>
                      </a:r>
                      <a:endParaRPr lang="en-US" sz="1100" dirty="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.HDF5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/>
                        <a:t>GEODAS Grid Data Format - </a:t>
                      </a:r>
                      <a:r>
                        <a:rPr lang="en-US" sz="1100" u="none" strike="noStrike">
                          <a:solidFill>
                            <a:srgbClr val="A55858"/>
                          </a:solidFill>
                          <a:effectLst/>
                          <a:hlinkClick r:id="rId6" tooltip="GRD98http://www.pyxisinnovation.com/pyxwiki/index.php?title=Category:Supported Data Formats&amp;action=submit Data Format (page does not exist)"/>
                        </a:rPr>
                        <a:t>"GRD98"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.g98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 dirty="0" err="1">
                          <a:solidFill>
                            <a:srgbClr val="663366"/>
                          </a:solidFill>
                          <a:effectLst/>
                          <a:hlinkClick r:id="rId7"/>
                        </a:rPr>
                        <a:t>Erdas</a:t>
                      </a:r>
                      <a:r>
                        <a:rPr lang="en-US" sz="1100" u="none" strike="noStrike" dirty="0">
                          <a:solidFill>
                            <a:srgbClr val="663366"/>
                          </a:solidFill>
                          <a:effectLst/>
                          <a:hlinkClick r:id="rId7"/>
                        </a:rPr>
                        <a:t> Imagine</a:t>
                      </a:r>
                      <a:endParaRPr lang="en-US" sz="1100" dirty="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.img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8"/>
                        </a:rPr>
                        <a:t>JPEG JFIF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.jpg/.jpeg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9"/>
                        </a:rPr>
                        <a:t>Multi-resolution Seamless Image Database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.sid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0"/>
                        </a:rPr>
                        <a:t>Network Common Data Form NetCDF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.cdf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/>
                        <a:t>Oracle Spatial GeoRaster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Oracle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1"/>
                        </a:rPr>
                        <a:t>TIFF / GeoTIFF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.tif/.tiff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2"/>
                        </a:rPr>
                        <a:t>OGC Web Coverage Service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WCS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3"/>
                        </a:rPr>
                        <a:t>OGC Web Map Service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WMS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4"/>
                        </a:rPr>
                        <a:t>USGS ASCII DEM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.dem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359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5"/>
                        </a:rPr>
                        <a:t>USGS SDTS DEM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*CATD.DDF</a:t>
                      </a:r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51"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solidFill>
                            <a:srgbClr val="663366"/>
                          </a:solidFill>
                          <a:effectLst/>
                          <a:hlinkClick r:id="rId16"/>
                        </a:rPr>
                        <a:t>WMO Gridded Binary Image GRIB</a:t>
                      </a:r>
                      <a:endParaRPr lang="en-US" sz="110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</a:t>
                      </a:r>
                      <a:r>
                        <a:rPr lang="en-US" sz="1100" dirty="0" err="1"/>
                        <a:t>grb</a:t>
                      </a:r>
                      <a:endParaRPr lang="en-US" sz="1100" dirty="0"/>
                    </a:p>
                  </a:txBody>
                  <a:tcPr marL="57766" marR="57766" marT="28869" marB="288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5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EE49F515-6586-4162-AF0E-B69CE34AB25D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8953" name="Picture 2" descr="PYXIS Integration Service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8" y="1619251"/>
            <a:ext cx="2763715" cy="20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62708" y="4062046"/>
          <a:ext cx="3741128" cy="1828801"/>
        </p:xfrm>
        <a:graphic>
          <a:graphicData uri="http://schemas.openxmlformats.org/drawingml/2006/table">
            <a:tbl>
              <a:tblPr/>
              <a:tblGrid>
                <a:gridCol w="2992901"/>
                <a:gridCol w="748227"/>
              </a:tblGrid>
              <a:tr h="239151">
                <a:tc>
                  <a:txBody>
                    <a:bodyPr/>
                    <a:lstStyle/>
                    <a:p>
                      <a:r>
                        <a:rPr lang="en-US" sz="1000" b="1" dirty="0"/>
                        <a:t>Long Format Name</a:t>
                      </a:r>
                      <a:endParaRPr lang="en-US" sz="1000" dirty="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Extension</a:t>
                      </a:r>
                      <a:endParaRPr lang="en-US" sz="100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r>
                        <a:rPr lang="en-US" sz="1000" u="none" strike="noStrike">
                          <a:solidFill>
                            <a:srgbClr val="663366"/>
                          </a:solidFill>
                          <a:effectLst/>
                          <a:hlinkClick r:id="rId18"/>
                        </a:rPr>
                        <a:t>ESRI Shape</a:t>
                      </a:r>
                      <a:endParaRPr lang="en-US" sz="100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.shp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r>
                        <a:rPr lang="en-US" sz="1000" u="none" strike="noStrike">
                          <a:solidFill>
                            <a:srgbClr val="663366"/>
                          </a:solidFill>
                          <a:effectLst/>
                          <a:hlinkClick r:id="rId19"/>
                        </a:rPr>
                        <a:t>GML</a:t>
                      </a:r>
                      <a:endParaRPr lang="en-US" sz="100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.gml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r>
                        <a:rPr lang="en-US" sz="1000" u="none" strike="noStrike">
                          <a:solidFill>
                            <a:srgbClr val="0B0080"/>
                          </a:solidFill>
                          <a:effectLst/>
                          <a:hlinkClick r:id="rId20" tooltip="KML"/>
                        </a:rPr>
                        <a:t>KML</a:t>
                      </a:r>
                      <a:endParaRPr lang="en-US" sz="100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.kml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r>
                        <a:rPr lang="en-US" sz="1000" u="none" strike="noStrike">
                          <a:solidFill>
                            <a:srgbClr val="663366"/>
                          </a:solidFill>
                          <a:effectLst/>
                          <a:hlinkClick r:id="rId21"/>
                        </a:rPr>
                        <a:t>Mapinfo File</a:t>
                      </a:r>
                      <a:endParaRPr lang="en-US" sz="100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.tab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3895">
                <a:tc>
                  <a:txBody>
                    <a:bodyPr/>
                    <a:lstStyle/>
                    <a:p>
                      <a:r>
                        <a:rPr lang="sv-SE" sz="1000" u="none" strike="noStrike">
                          <a:solidFill>
                            <a:srgbClr val="663366"/>
                          </a:solidFill>
                          <a:effectLst/>
                          <a:hlinkClick r:id="rId22"/>
                        </a:rPr>
                        <a:t>Vector Map</a:t>
                      </a:r>
                      <a:r>
                        <a:rPr lang="sv-SE" sz="1000"/>
                        <a:t> (Vector Smart Map)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.toc (VMAP)</a:t>
                      </a:r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solidFill>
                            <a:srgbClr val="663366"/>
                          </a:solidFill>
                          <a:effectLst/>
                          <a:hlinkClick r:id="rId23"/>
                        </a:rPr>
                        <a:t>Microsoft Excel Spreadsheet</a:t>
                      </a:r>
                      <a:endParaRPr lang="en-US" sz="1000" dirty="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.</a:t>
                      </a:r>
                      <a:r>
                        <a:rPr lang="en-US" sz="1000" dirty="0" err="1"/>
                        <a:t>xlsx</a:t>
                      </a:r>
                      <a:r>
                        <a:rPr lang="en-US" sz="1000" dirty="0"/>
                        <a:t>/.</a:t>
                      </a:r>
                      <a:r>
                        <a:rPr lang="en-US" sz="1000" dirty="0" err="1"/>
                        <a:t>xls</a:t>
                      </a:r>
                      <a:endParaRPr lang="en-US" sz="1000" dirty="0"/>
                    </a:p>
                  </a:txBody>
                  <a:tcPr marL="84403" marR="84403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69" name="TextBox 6"/>
          <p:cNvSpPr txBox="1">
            <a:spLocks noChangeArrowheads="1"/>
          </p:cNvSpPr>
          <p:nvPr/>
        </p:nvSpPr>
        <p:spPr bwMode="auto">
          <a:xfrm>
            <a:off x="417636" y="3774831"/>
            <a:ext cx="1936749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108">
                <a:solidFill>
                  <a:schemeClr val="tx1"/>
                </a:solidFill>
                <a:ea typeface="돋움" panose="020B0600000101010101" pitchFamily="50" charset="-127"/>
              </a:rPr>
              <a:t>Vector/Feature Data Sources</a:t>
            </a:r>
          </a:p>
          <a:p>
            <a:pPr fontAlgn="base">
              <a:spcBef>
                <a:spcPct val="0"/>
              </a:spcBef>
              <a:buSzTx/>
              <a:buFontTx/>
              <a:buNone/>
            </a:pPr>
            <a:endParaRPr lang="ko-KR" altLang="en-US" sz="1108" b="0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  <p:sp>
        <p:nvSpPr>
          <p:cNvPr id="38970" name="TextBox 7"/>
          <p:cNvSpPr txBox="1">
            <a:spLocks noChangeArrowheads="1"/>
          </p:cNvSpPr>
          <p:nvPr/>
        </p:nvSpPr>
        <p:spPr bwMode="auto">
          <a:xfrm>
            <a:off x="4494336" y="1545981"/>
            <a:ext cx="2283189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292">
                <a:solidFill>
                  <a:schemeClr val="tx1"/>
                </a:solidFill>
                <a:ea typeface="돋움" panose="020B0600000101010101" pitchFamily="50" charset="-127"/>
              </a:rPr>
              <a:t>Raster/Elevation Data Source</a:t>
            </a:r>
            <a:endParaRPr lang="ko-KR" altLang="en-US" sz="1292">
              <a:solidFill>
                <a:schemeClr val="tx1"/>
              </a:solidFill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036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Health Science Data Sources</a:t>
            </a:r>
            <a:endParaRPr lang="ko-KR" altLang="en-US" smtClean="0"/>
          </a:p>
        </p:txBody>
      </p:sp>
      <p:sp>
        <p:nvSpPr>
          <p:cNvPr id="3993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66B9C0CA-3C29-4AB4-AD57-7C378C85122E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39941" name="Picture 4" descr="http://www.sciohealthanalytics.com/sites/default/files/risk_models_-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91734"/>
            <a:ext cx="7444741" cy="428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9046" y="5615001"/>
            <a:ext cx="3267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(ref) https://www.sciohealthanalytics.com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49675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Data Types of Healthcare</a:t>
            </a:r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C45E4DDB-2B91-46A9-8C95-198FE2528025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40965" name="Picture 2" descr="http://img.deusm.com/allanalytics/2014/05/273502/HC-Big-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1409"/>
            <a:ext cx="5072816" cy="41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ttp://isbmolecularme.com/wp-content/uploads/100i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66" y="3024554"/>
            <a:ext cx="3185746" cy="29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143" y="5677983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(ref) http</a:t>
            </a:r>
            <a:r>
              <a:rPr lang="en-US" altLang="ko-KR" sz="1400" dirty="0"/>
              <a:t>://histalk2.com/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94458" y="2716686"/>
            <a:ext cx="2625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(ref) http</a:t>
            </a:r>
            <a:r>
              <a:rPr lang="en-US" altLang="ko-KR" sz="1400" dirty="0"/>
              <a:t>://isbmolecularme.com/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270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/>
              <a:t>Conceptual Vision for ICT Convergence Infra</a:t>
            </a:r>
            <a:r>
              <a:rPr lang="ko-KR" altLang="en-US" sz="3200" dirty="0"/>
              <a:t> </a:t>
            </a:r>
          </a:p>
        </p:txBody>
      </p:sp>
      <p:sp>
        <p:nvSpPr>
          <p:cNvPr id="10243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C9EB8554-501F-4C57-8A97-7193C6C001E8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433754" y="1833197"/>
          <a:ext cx="8137281" cy="3622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59"/>
                <a:gridCol w="1296204"/>
                <a:gridCol w="648102"/>
                <a:gridCol w="720114"/>
                <a:gridCol w="576090"/>
                <a:gridCol w="970542"/>
                <a:gridCol w="2918070"/>
              </a:tblGrid>
              <a:tr h="964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Cyber World</a:t>
                      </a:r>
                      <a:endParaRPr lang="ko-KR" altLang="en-US" sz="15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aseline="0" dirty="0" smtClean="0"/>
                        <a:t>Knowledge World</a:t>
                      </a:r>
                      <a:endParaRPr lang="ko-KR" altLang="en-US" sz="15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/>
                        <a:t>精神</a:t>
                      </a:r>
                      <a:endParaRPr lang="ko-KR" altLang="en-US" sz="17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理想</a:t>
                      </a:r>
                      <a:endParaRPr lang="ko-KR" altLang="en-US" sz="18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 smtClean="0"/>
                        <a:t>空</a:t>
                      </a:r>
                      <a:endParaRPr lang="ko-KR" altLang="en-US" sz="17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kern="1200" dirty="0" smtClean="0">
                          <a:effectLst/>
                        </a:rPr>
                        <a:t>涅槃</a:t>
                      </a:r>
                      <a:r>
                        <a:rPr lang="en-US" altLang="ko-KR" sz="1300" kern="1200" dirty="0" smtClean="0">
                          <a:effectLst/>
                        </a:rPr>
                        <a:t>(Nirvana)</a:t>
                      </a:r>
                      <a:endParaRPr lang="ko-KR" altLang="en-US" sz="13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Enablers or</a:t>
                      </a:r>
                      <a:r>
                        <a:rPr lang="ko-KR" altLang="en-US" sz="1700" dirty="0" smtClean="0"/>
                        <a:t> </a:t>
                      </a:r>
                      <a:r>
                        <a:rPr lang="en-US" altLang="ko-KR" sz="1700" dirty="0" smtClean="0"/>
                        <a:t>Agents</a:t>
                      </a:r>
                      <a:endParaRPr lang="ko-KR" altLang="en-US" sz="17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48"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/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dirty="0" smtClean="0">
                          <a:effectLst/>
                        </a:rPr>
                        <a:t>Messiah</a:t>
                      </a:r>
                      <a:r>
                        <a:rPr lang="en-US" altLang="ko-KR" sz="1300" dirty="0" smtClean="0"/>
                        <a:t>, M</a:t>
                      </a:r>
                      <a:r>
                        <a:rPr lang="en-US" altLang="ko-KR" sz="1300" kern="1200" dirty="0" smtClean="0">
                          <a:effectLst/>
                        </a:rPr>
                        <a:t>essenger</a:t>
                      </a:r>
                      <a:r>
                        <a:rPr lang="en-US" altLang="ko-KR" sz="1300" dirty="0" smtClean="0"/>
                        <a:t>, </a:t>
                      </a:r>
                    </a:p>
                    <a:p>
                      <a:pPr algn="ctr" latinLnBrk="1"/>
                      <a:r>
                        <a:rPr lang="en-US" altLang="ko-KR" sz="1300" dirty="0" smtClean="0"/>
                        <a:t>Foreteller, Novelist,</a:t>
                      </a:r>
                    </a:p>
                    <a:p>
                      <a:pPr algn="ctr" latinLnBrk="1"/>
                      <a:r>
                        <a:rPr lang="ko-KR" altLang="en-US" sz="1300" dirty="0" smtClean="0"/>
                        <a:t>先知者</a:t>
                      </a:r>
                      <a:r>
                        <a:rPr lang="en-US" altLang="ko-KR" sz="1300" dirty="0" smtClean="0"/>
                        <a:t>, </a:t>
                      </a:r>
                      <a:r>
                        <a:rPr lang="ko-KR" altLang="en-US" sz="1300" dirty="0" smtClean="0"/>
                        <a:t>先覺者</a:t>
                      </a:r>
                      <a:endParaRPr lang="en-US" altLang="ko-KR" sz="1300" dirty="0" smtClean="0"/>
                    </a:p>
                    <a:p>
                      <a:pPr algn="ctr" latinLnBrk="1"/>
                      <a:endParaRPr lang="en-US" altLang="ko-KR" sz="1300" dirty="0" smtClean="0"/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Engineers/Scientists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for ICT Convergence</a:t>
                      </a:r>
                    </a:p>
                  </a:txBody>
                  <a:tcPr marL="91445" marR="91445" marT="42214" marB="42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Physical</a:t>
                      </a:r>
                      <a:r>
                        <a:rPr lang="en-US" altLang="ko-KR" sz="1500" b="1" baseline="0" dirty="0" smtClean="0"/>
                        <a:t> world</a:t>
                      </a:r>
                      <a:endParaRPr lang="ko-KR" altLang="en-US" sz="15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Data</a:t>
                      </a:r>
                      <a:r>
                        <a:rPr lang="en-US" altLang="ko-KR" sz="1500" b="1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500" b="1" baseline="0" dirty="0" smtClean="0"/>
                        <a:t>World</a:t>
                      </a:r>
                      <a:endParaRPr lang="ko-KR" altLang="en-US" sz="15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物質</a:t>
                      </a:r>
                      <a:endParaRPr lang="ko-KR" altLang="en-US" sz="17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現實</a:t>
                      </a:r>
                      <a:endParaRPr lang="ko-KR" altLang="en-US" sz="18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dirty="0" smtClean="0"/>
                        <a:t>色</a:t>
                      </a:r>
                      <a:endParaRPr lang="ko-KR" altLang="en-US" sz="17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/>
                        <a:t>俗世</a:t>
                      </a:r>
                      <a:endParaRPr lang="ko-KR" altLang="en-US" sz="1700" b="1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/>
                    </a:p>
                  </a:txBody>
                  <a:tcPr marL="91445" marR="91445" marT="42214" marB="422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284" name="그룹 18"/>
          <p:cNvGrpSpPr>
            <a:grpSpLocks/>
          </p:cNvGrpSpPr>
          <p:nvPr/>
        </p:nvGrpSpPr>
        <p:grpSpPr bwMode="auto">
          <a:xfrm>
            <a:off x="1248508" y="3030416"/>
            <a:ext cx="3603381" cy="1333500"/>
            <a:chOff x="1210290" y="2996952"/>
            <a:chExt cx="3603634" cy="1444388"/>
          </a:xfrm>
        </p:grpSpPr>
        <p:sp>
          <p:nvSpPr>
            <p:cNvPr id="7" name="위쪽 화살표 6"/>
            <p:cNvSpPr/>
            <p:nvPr/>
          </p:nvSpPr>
          <p:spPr>
            <a:xfrm>
              <a:off x="1210290" y="2996952"/>
              <a:ext cx="3600703" cy="720607"/>
            </a:xfrm>
            <a:prstGeom prst="upArrow">
              <a:avLst/>
            </a:prstGeom>
            <a:solidFill>
              <a:srgbClr val="FF6699"/>
            </a:solidFill>
            <a:ln w="127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위쪽 화살표 7"/>
            <p:cNvSpPr/>
            <p:nvPr/>
          </p:nvSpPr>
          <p:spPr>
            <a:xfrm flipV="1">
              <a:off x="1213221" y="3720733"/>
              <a:ext cx="3600703" cy="720607"/>
            </a:xfrm>
            <a:prstGeom prst="up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9" name="직선 연결선 8"/>
          <p:cNvCxnSpPr/>
          <p:nvPr/>
        </p:nvCxnSpPr>
        <p:spPr>
          <a:xfrm flipV="1">
            <a:off x="433754" y="3669323"/>
            <a:ext cx="8137281" cy="542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Medical Data Visualization</a:t>
            </a:r>
            <a:endParaRPr lang="ko-KR" altLang="en-US" smtClean="0"/>
          </a:p>
        </p:txBody>
      </p:sp>
      <p:sp>
        <p:nvSpPr>
          <p:cNvPr id="4198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4ECC8FC9-8EE4-4327-A884-1AD33112956F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41989" name="Picture 2" descr="http://www.dca.fee.unicamp.br/courses/IA369E/2s2010/projects/vidalon_watanabe/imag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9201"/>
            <a:ext cx="484066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http://4.bp.blogspot.com/__D7fUzK1vYM/SuD6EKR5aQI/AAAAAAAAArs/g6gl8EhOJ54/s400/3di+imag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73" y="1907931"/>
            <a:ext cx="3093427" cy="40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15983"/>
            <a:ext cx="330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(ref) http://www.dca.fee.unicamp.br/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609354" y="1602908"/>
            <a:ext cx="3077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(ref) http://healthinformatics.wikispaces.com/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2831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Personal Medical Data Record (Example)</a:t>
            </a:r>
            <a:endParaRPr lang="ko-KR" altLang="en-US" sz="3600" dirty="0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3C851ADE-93D6-426D-B5F8-522AA7855E85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43013" name="Picture 4" descr="http://www.sigchi.org/chi96/proceedings/papers/Plaisant/cps_c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3839"/>
            <a:ext cx="6568440" cy="42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1510" y="5680272"/>
            <a:ext cx="233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(ref) http://hcil2.cs.umd.edu/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2984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Medical Geographic Information Systems</a:t>
            </a:r>
            <a:endParaRPr lang="ko-KR" altLang="en-US" sz="3600" dirty="0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09B09196-B3C4-4747-907B-1C289094B6AC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pic>
        <p:nvPicPr>
          <p:cNvPr id="44037" name="Picture 2" descr="https://media.licdn.com/mpr/mpr/p/5/005/098/01e/32f44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545838"/>
            <a:ext cx="5467762" cy="41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74066"/>
            <a:ext cx="8145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(ref) </a:t>
            </a:r>
            <a:r>
              <a:rPr lang="en-US" altLang="ko-KR" sz="900" dirty="0">
                <a:hlinkClick r:id="rId3"/>
              </a:rPr>
              <a:t>https://</a:t>
            </a:r>
            <a:r>
              <a:rPr lang="en-US" altLang="ko-KR" sz="900" dirty="0" smtClean="0">
                <a:hlinkClick r:id="rId3"/>
              </a:rPr>
              <a:t>www.linkedin.com/pulse/</a:t>
            </a:r>
            <a:r>
              <a:rPr lang="en-US" altLang="ko-KR" sz="900" dirty="0" smtClean="0"/>
              <a:t>20141106010537-10405966-how-individualized-medical-geographic-information-systems-and-big-data-will-transform-healthcare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169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+mn-lt"/>
                <a:ea typeface="+mn-ea"/>
              </a:rPr>
              <a:t>Definition of “Creative Economy”</a:t>
            </a:r>
            <a:endParaRPr lang="ko-KR" altLang="en-US" dirty="0">
              <a:latin typeface="+mn-lt"/>
              <a:ea typeface="+mn-ea"/>
            </a:endParaRPr>
          </a:p>
        </p:txBody>
      </p:sp>
      <p:sp>
        <p:nvSpPr>
          <p:cNvPr id="11267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CCBD8CB2-4900-444A-9552-21DF9F8CF5E9}" type="slidenum">
              <a:rPr lang="en-US" altLang="ko-KR" sz="1292" b="0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ko-KR" sz="1292" b="0">
              <a:solidFill>
                <a:schemeClr val="tx1"/>
              </a:solidFill>
              <a:latin typeface="Arial" panose="020B0604020202020204" pitchFamily="34" charset="0"/>
              <a:ea typeface="돋움" panose="020B0600000101010101" pitchFamily="50" charset="-127"/>
            </a:endParaRPr>
          </a:p>
        </p:txBody>
      </p:sp>
      <p:grpSp>
        <p:nvGrpSpPr>
          <p:cNvPr id="11268" name="그룹 4"/>
          <p:cNvGrpSpPr>
            <a:grpSpLocks/>
          </p:cNvGrpSpPr>
          <p:nvPr/>
        </p:nvGrpSpPr>
        <p:grpSpPr bwMode="auto">
          <a:xfrm>
            <a:off x="590550" y="1456592"/>
            <a:ext cx="7772400" cy="4542692"/>
            <a:chOff x="733425" y="803981"/>
            <a:chExt cx="8448675" cy="5133269"/>
          </a:xfrm>
        </p:grpSpPr>
        <p:grpSp>
          <p:nvGrpSpPr>
            <p:cNvPr id="11269" name="그룹 46"/>
            <p:cNvGrpSpPr>
              <a:grpSpLocks/>
            </p:cNvGrpSpPr>
            <p:nvPr/>
          </p:nvGrpSpPr>
          <p:grpSpPr bwMode="auto">
            <a:xfrm>
              <a:off x="3660775" y="2624142"/>
              <a:ext cx="2628900" cy="865698"/>
              <a:chOff x="4041008" y="3173315"/>
              <a:chExt cx="1061984" cy="288204"/>
            </a:xfrm>
          </p:grpSpPr>
          <p:sp>
            <p:nvSpPr>
              <p:cNvPr id="25" name="한쪽 모서리가 둥근 사각형 24"/>
              <p:cNvSpPr/>
              <p:nvPr/>
            </p:nvSpPr>
            <p:spPr>
              <a:xfrm rot="5400000">
                <a:off x="4483545" y="2851185"/>
                <a:ext cx="176958" cy="1043710"/>
              </a:xfrm>
              <a:prstGeom prst="round1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2585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 rot="16200000" flipH="1">
                <a:off x="4427985" y="2786338"/>
                <a:ext cx="288030" cy="1061984"/>
              </a:xfrm>
              <a:prstGeom prst="roundRect">
                <a:avLst/>
              </a:prstGeom>
              <a:solidFill>
                <a:srgbClr val="CCFFCC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97142" y="3205177"/>
                <a:ext cx="949763" cy="2271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662" b="1" dirty="0">
                    <a:solidFill>
                      <a:srgbClr val="FF0000"/>
                    </a:solidFill>
                  </a:rPr>
                  <a:t>New Values </a:t>
                </a:r>
                <a:r>
                  <a:rPr lang="en-US" altLang="ko-KR" sz="1662" b="1" dirty="0"/>
                  <a:t>from existing Business</a:t>
                </a:r>
                <a:endParaRPr lang="ko-KR" altLang="en-US" sz="1662" b="1" dirty="0"/>
              </a:p>
            </p:txBody>
          </p:sp>
        </p:grpSp>
        <p:grpSp>
          <p:nvGrpSpPr>
            <p:cNvPr id="11270" name="그룹 50"/>
            <p:cNvGrpSpPr>
              <a:grpSpLocks/>
            </p:cNvGrpSpPr>
            <p:nvPr/>
          </p:nvGrpSpPr>
          <p:grpSpPr bwMode="auto">
            <a:xfrm>
              <a:off x="6575425" y="2635552"/>
              <a:ext cx="2606675" cy="873124"/>
              <a:chOff x="1206858" y="4257829"/>
              <a:chExt cx="1165705" cy="472237"/>
            </a:xfrm>
          </p:grpSpPr>
          <p:sp>
            <p:nvSpPr>
              <p:cNvPr id="22" name="한쪽 모서리가 둥근 사각형 21"/>
              <p:cNvSpPr/>
              <p:nvPr/>
            </p:nvSpPr>
            <p:spPr>
              <a:xfrm rot="5400000">
                <a:off x="1617913" y="3972394"/>
                <a:ext cx="343912" cy="1165387"/>
              </a:xfrm>
              <a:prstGeom prst="round1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/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 rot="16200000" flipH="1">
                <a:off x="1553592" y="3911095"/>
                <a:ext cx="472237" cy="1165705"/>
              </a:xfrm>
              <a:prstGeom prst="roundRect">
                <a:avLst/>
              </a:prstGeom>
              <a:solidFill>
                <a:srgbClr val="CCE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94082" y="4259537"/>
                <a:ext cx="1078481" cy="4210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292" b="1" dirty="0"/>
                  <a:t>New </a:t>
                </a:r>
                <a:r>
                  <a:rPr lang="en-US" altLang="ko-KR" sz="1292" b="1" dirty="0">
                    <a:solidFill>
                      <a:srgbClr val="FF0000"/>
                    </a:solidFill>
                  </a:rPr>
                  <a:t>Communication Platform </a:t>
                </a:r>
                <a:r>
                  <a:rPr lang="en-US" altLang="ko-KR" sz="1292" b="1" dirty="0"/>
                  <a:t>between human-human and human-machine</a:t>
                </a:r>
                <a:endParaRPr lang="ko-KR" altLang="en-US" sz="1292" b="1" dirty="0"/>
              </a:p>
            </p:txBody>
          </p:sp>
        </p:grpSp>
        <p:grpSp>
          <p:nvGrpSpPr>
            <p:cNvPr id="11271" name="그룹 54"/>
            <p:cNvGrpSpPr>
              <a:grpSpLocks/>
            </p:cNvGrpSpPr>
            <p:nvPr/>
          </p:nvGrpSpPr>
          <p:grpSpPr bwMode="auto">
            <a:xfrm>
              <a:off x="733425" y="2625726"/>
              <a:ext cx="2628903" cy="873118"/>
              <a:chOff x="4049941" y="1538643"/>
              <a:chExt cx="1155250" cy="358587"/>
            </a:xfrm>
          </p:grpSpPr>
          <p:sp>
            <p:nvSpPr>
              <p:cNvPr id="19" name="한쪽 모서리가 둥근 사각형 18"/>
              <p:cNvSpPr/>
              <p:nvPr/>
            </p:nvSpPr>
            <p:spPr>
              <a:xfrm rot="5400000">
                <a:off x="4452308" y="1144329"/>
                <a:ext cx="350236" cy="1154969"/>
              </a:xfrm>
              <a:prstGeom prst="round1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 rot="16200000" flipH="1">
                <a:off x="4448273" y="1140313"/>
                <a:ext cx="358587" cy="1155248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34639" y="1579339"/>
                <a:ext cx="985574" cy="280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662" b="1" spc="-138" dirty="0">
                    <a:solidFill>
                      <a:srgbClr val="FF0000"/>
                    </a:solidFill>
                  </a:rPr>
                  <a:t>Knowledge Economy </a:t>
                </a:r>
                <a:r>
                  <a:rPr lang="en-US" altLang="ko-KR" sz="1662" b="1" spc="-138" dirty="0"/>
                  <a:t>from manufacture</a:t>
                </a:r>
                <a:endParaRPr lang="ko-KR" altLang="en-US" sz="1662" b="1" dirty="0"/>
              </a:p>
            </p:txBody>
          </p:sp>
        </p:grpSp>
        <p:sp>
          <p:nvSpPr>
            <p:cNvPr id="9" name="덧셈 기호 8"/>
            <p:cNvSpPr/>
            <p:nvPr/>
          </p:nvSpPr>
          <p:spPr>
            <a:xfrm>
              <a:off x="3372839" y="2867224"/>
              <a:ext cx="307428" cy="319588"/>
            </a:xfrm>
            <a:prstGeom prst="mathPl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/>
            </a:p>
          </p:txBody>
        </p:sp>
        <p:sp>
          <p:nvSpPr>
            <p:cNvPr id="10" name="덧셈 기호 9"/>
            <p:cNvSpPr/>
            <p:nvPr/>
          </p:nvSpPr>
          <p:spPr>
            <a:xfrm>
              <a:off x="6275080" y="2867224"/>
              <a:ext cx="307428" cy="322900"/>
            </a:xfrm>
            <a:prstGeom prst="mathPl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/>
            </a:p>
          </p:txBody>
        </p:sp>
        <p:grpSp>
          <p:nvGrpSpPr>
            <p:cNvPr id="11274" name="그룹 61"/>
            <p:cNvGrpSpPr>
              <a:grpSpLocks/>
            </p:cNvGrpSpPr>
            <p:nvPr/>
          </p:nvGrpSpPr>
          <p:grpSpPr bwMode="auto">
            <a:xfrm>
              <a:off x="733425" y="3784600"/>
              <a:ext cx="8448675" cy="2152650"/>
              <a:chOff x="3081322" y="3714445"/>
              <a:chExt cx="5662915" cy="912147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3081322" y="3714445"/>
                <a:ext cx="5662915" cy="912147"/>
              </a:xfrm>
              <a:prstGeom prst="roundRect">
                <a:avLst>
                  <a:gd name="adj" fmla="val 10146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62" dirty="0"/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3202622" y="3783281"/>
                <a:ext cx="5464896" cy="774716"/>
              </a:xfrm>
              <a:prstGeom prst="roundRect">
                <a:avLst>
                  <a:gd name="adj" fmla="val 11044"/>
                </a:avLst>
              </a:prstGeom>
              <a:solidFill>
                <a:schemeClr val="bg1"/>
              </a:solidFill>
              <a:ln w="15875" cmpd="sng">
                <a:noFill/>
                <a:prstDash val="sysDash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3776" indent="-263776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Evolve creative &amp; intelligent</a:t>
                </a:r>
                <a:r>
                  <a:rPr lang="ko-KR" altLang="en-US" sz="1846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economy from old traditional industries</a:t>
                </a:r>
              </a:p>
              <a:p>
                <a:pPr marL="263776" indent="-263776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Find new values from different types of </a:t>
                </a:r>
                <a:r>
                  <a:rPr lang="en-US" altLang="ko-KR" sz="1846" b="1" dirty="0">
                    <a:solidFill>
                      <a:srgbClr val="FF0000"/>
                    </a:solidFill>
                  </a:rPr>
                  <a:t>human intelligences </a:t>
                </a: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‘New Arts, New Concept, and New Industry”</a:t>
                </a:r>
              </a:p>
              <a:p>
                <a:pPr marL="263776" indent="-263776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Social platform for </a:t>
                </a:r>
                <a:r>
                  <a:rPr lang="en-US" altLang="ko-KR" sz="1846" b="1" dirty="0">
                    <a:solidFill>
                      <a:srgbClr val="FF0000"/>
                    </a:solidFill>
                  </a:rPr>
                  <a:t>Emotional intelligence </a:t>
                </a:r>
                <a:r>
                  <a:rPr lang="en-US" altLang="ko-KR" sz="1846" b="1" dirty="0">
                    <a:solidFill>
                      <a:schemeClr val="bg2">
                        <a:lumMod val="50000"/>
                      </a:schemeClr>
                    </a:solidFill>
                  </a:rPr>
                  <a:t>and empathy/sympathy as well as delivery of information data</a:t>
                </a:r>
                <a:endParaRPr lang="ko-KR" altLang="en-US" sz="1477" dirty="0"/>
              </a:p>
            </p:txBody>
          </p:sp>
        </p:grpSp>
        <p:grpSp>
          <p:nvGrpSpPr>
            <p:cNvPr id="11275" name="그룹 64"/>
            <p:cNvGrpSpPr>
              <a:grpSpLocks/>
            </p:cNvGrpSpPr>
            <p:nvPr/>
          </p:nvGrpSpPr>
          <p:grpSpPr bwMode="auto">
            <a:xfrm>
              <a:off x="1105462" y="803981"/>
              <a:ext cx="7679763" cy="1551545"/>
              <a:chOff x="673604" y="1892077"/>
              <a:chExt cx="7678234" cy="611662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673604" y="1997912"/>
                <a:ext cx="7559675" cy="4680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48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8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 sz="1662"/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 flipH="1">
                <a:off x="792163" y="2486228"/>
                <a:ext cx="7559675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50000"/>
                        <a:lumOff val="50000"/>
                      </a:schemeClr>
                    </a:gs>
                    <a:gs pos="59000">
                      <a:schemeClr val="bg1">
                        <a:lumMod val="50000"/>
                        <a:alpha val="55000"/>
                      </a:schemeClr>
                    </a:gs>
                    <a:gs pos="87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flipH="1">
                <a:off x="792163" y="1874582"/>
                <a:ext cx="7559675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50000"/>
                        <a:lumOff val="50000"/>
                      </a:schemeClr>
                    </a:gs>
                    <a:gs pos="59000">
                      <a:schemeClr val="bg1">
                        <a:lumMod val="50000"/>
                        <a:alpha val="55000"/>
                      </a:schemeClr>
                    </a:gs>
                    <a:gs pos="87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080080" y="1163104"/>
              <a:ext cx="7611947" cy="10027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lnSpc>
                  <a:spcPts val="3139"/>
                </a:lnSpc>
                <a:defRPr/>
              </a:pPr>
              <a:r>
                <a:rPr lang="en-US" altLang="ko-KR" sz="3692" b="1" dirty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New Paradigm </a:t>
              </a:r>
              <a:r>
                <a:rPr lang="en-US" altLang="ko-KR" sz="3323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of Existing Business and Economy</a:t>
              </a:r>
              <a:endParaRPr lang="ko-KR" altLang="en-US" sz="3323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5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027" y="816220"/>
            <a:ext cx="7795846" cy="764931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>
                <a:latin typeface="+mn-lt"/>
                <a:ea typeface="+mn-ea"/>
              </a:rPr>
              <a:t>Why we need “Creative Economy” ?</a:t>
            </a:r>
            <a:endParaRPr lang="ko-KR" altLang="en-US" dirty="0">
              <a:latin typeface="+mn-lt"/>
              <a:ea typeface="+mn-ea"/>
            </a:endParaRPr>
          </a:p>
        </p:txBody>
      </p:sp>
      <p:sp>
        <p:nvSpPr>
          <p:cNvPr id="12291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F642A523-D9FA-43CD-A731-CDA0A4DDF487}" type="slidenum">
              <a:rPr lang="en-US" altLang="ko-KR" sz="1292" b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ko-KR" sz="1292" b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700454" y="1535723"/>
            <a:ext cx="3203331" cy="424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  <p:sp>
        <p:nvSpPr>
          <p:cNvPr id="17" name="직사각형 16"/>
          <p:cNvSpPr/>
          <p:nvPr/>
        </p:nvSpPr>
        <p:spPr bwMode="auto">
          <a:xfrm>
            <a:off x="694443" y="4806830"/>
            <a:ext cx="7932565" cy="1190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99692" anchor="ctr"/>
          <a:lstStyle/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Knowledge Power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  = Flows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 x Difference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 </a:t>
            </a:r>
          </a:p>
          <a:p>
            <a:pPr lvl="4">
              <a:lnSpc>
                <a:spcPct val="150000"/>
              </a:lnSpc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= (Flows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of Knowledge)</a:t>
            </a:r>
            <a:r>
              <a:rPr lang="en-US" altLang="ko-KR" sz="1477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altLang="ko-KR" sz="1477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 x Knowledge Sharing Platform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4">
              <a:lnSpc>
                <a:spcPct val="150000"/>
              </a:lnSpc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= (Difference of Knowledge)</a:t>
            </a:r>
            <a:r>
              <a:rPr lang="en-US" altLang="ko-KR" sz="1477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US" altLang="ko-KR" sz="1477" b="1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 / Knowledge Sharing Platform (</a:t>
            </a:r>
            <a:r>
              <a:rPr lang="en-US" altLang="ko-KR" sz="1477" b="1" i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694443" y="3256765"/>
            <a:ext cx="7932565" cy="1233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199385" anchor="ctr"/>
          <a:lstStyle/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662" b="1" dirty="0">
                <a:solidFill>
                  <a:schemeClr val="bg2">
                    <a:lumMod val="50000"/>
                  </a:schemeClr>
                </a:solidFill>
              </a:rPr>
              <a:t>Eco-platform of Information and Knowledge sharing</a:t>
            </a:r>
            <a:r>
              <a:rPr lang="en-US" altLang="ko-KR" sz="1662" dirty="0">
                <a:solidFill>
                  <a:schemeClr val="bg2">
                    <a:lumMod val="50000"/>
                  </a:schemeClr>
                </a:solidFill>
              </a:rPr>
              <a:t>, not data platform itself</a:t>
            </a:r>
            <a:endParaRPr lang="en-US" altLang="ko-KR" sz="1477" b="1" dirty="0">
              <a:solidFill>
                <a:schemeClr val="bg2">
                  <a:lumMod val="50000"/>
                </a:schemeClr>
              </a:solidFill>
            </a:endParaRPr>
          </a:p>
          <a:p>
            <a:pPr marL="685817" lvl="1" indent="-263776">
              <a:buFont typeface="Wingdings" pitchFamily="2" charset="2"/>
              <a:buChar char="§"/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What is the value of intelligence and knowledge ? </a:t>
            </a: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Eco-environments to share old knowledge (history, book, etc.),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current knowledge (human opinion, and idea, etc.) and future knowledge (new material, medical treatment, etc.)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689276" y="1869663"/>
            <a:ext cx="7932565" cy="107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99692" anchor="ctr"/>
          <a:lstStyle/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Limits of growth of existing industries relying on physical resources and productivity</a:t>
            </a: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tx1"/>
                </a:solidFill>
              </a:rPr>
              <a:t>Crisis of Capitalism relying on math production/consumption as well as aging society</a:t>
            </a:r>
          </a:p>
        </p:txBody>
      </p:sp>
      <p:sp>
        <p:nvSpPr>
          <p:cNvPr id="20" name="오각형 19"/>
          <p:cNvSpPr/>
          <p:nvPr/>
        </p:nvSpPr>
        <p:spPr>
          <a:xfrm rot="10800000" flipH="1">
            <a:off x="689277" y="3055528"/>
            <a:ext cx="4805916" cy="384883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8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  <p:sp>
        <p:nvSpPr>
          <p:cNvPr id="21" name="오각형 20"/>
          <p:cNvSpPr/>
          <p:nvPr/>
        </p:nvSpPr>
        <p:spPr>
          <a:xfrm>
            <a:off x="694442" y="1674150"/>
            <a:ext cx="3877557" cy="374458"/>
          </a:xfrm>
          <a:prstGeom prst="homePlate">
            <a:avLst/>
          </a:prstGeom>
          <a:solidFill>
            <a:srgbClr val="39515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62" dirty="0">
              <a:solidFill>
                <a:srgbClr val="73AD6F"/>
              </a:solidFill>
            </a:endParaRPr>
          </a:p>
        </p:txBody>
      </p:sp>
      <p:sp>
        <p:nvSpPr>
          <p:cNvPr id="12308" name="직사각형 21"/>
          <p:cNvSpPr>
            <a:spLocks noChangeArrowheads="1"/>
          </p:cNvSpPr>
          <p:nvPr/>
        </p:nvSpPr>
        <p:spPr bwMode="auto">
          <a:xfrm>
            <a:off x="735623" y="1682262"/>
            <a:ext cx="356379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662">
                <a:solidFill>
                  <a:schemeClr val="bg1"/>
                </a:solidFill>
                <a:ea typeface="돋움" panose="020B0600000101010101" pitchFamily="50" charset="-127"/>
              </a:rPr>
              <a:t>Last Mile of Manufacturing Industry</a:t>
            </a:r>
            <a:endParaRPr lang="ko-KR" altLang="en-US" sz="1662">
              <a:solidFill>
                <a:schemeClr val="bg1"/>
              </a:solidFill>
              <a:ea typeface="돋움" panose="020B0600000101010101" pitchFamily="50" charset="-127"/>
            </a:endParaRPr>
          </a:p>
        </p:txBody>
      </p:sp>
      <p:sp>
        <p:nvSpPr>
          <p:cNvPr id="12309" name="직사각형 22"/>
          <p:cNvSpPr>
            <a:spLocks noChangeArrowheads="1"/>
          </p:cNvSpPr>
          <p:nvPr/>
        </p:nvSpPr>
        <p:spPr bwMode="auto">
          <a:xfrm>
            <a:off x="735623" y="3068516"/>
            <a:ext cx="4330032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662">
                <a:solidFill>
                  <a:schemeClr val="bg1"/>
                </a:solidFill>
                <a:ea typeface="돋움" panose="020B0600000101010101" pitchFamily="50" charset="-127"/>
              </a:rPr>
              <a:t>New Eco-platform toward Knowledge Society</a:t>
            </a:r>
            <a:endParaRPr lang="ko-KR" altLang="en-US" sz="1662">
              <a:solidFill>
                <a:schemeClr val="bg1"/>
              </a:solidFill>
              <a:ea typeface="돋움" panose="020B0600000101010101" pitchFamily="50" charset="-127"/>
            </a:endParaRPr>
          </a:p>
        </p:txBody>
      </p:sp>
      <p:sp>
        <p:nvSpPr>
          <p:cNvPr id="24" name="오각형 23"/>
          <p:cNvSpPr/>
          <p:nvPr/>
        </p:nvSpPr>
        <p:spPr>
          <a:xfrm rot="10800000" flipH="1">
            <a:off x="689276" y="4611766"/>
            <a:ext cx="3602351" cy="38488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8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lang="ko-KR" altLang="en-US" sz="1662"/>
          </a:p>
        </p:txBody>
      </p:sp>
      <p:sp>
        <p:nvSpPr>
          <p:cNvPr id="12313" name="직사각형 24"/>
          <p:cNvSpPr>
            <a:spLocks noChangeArrowheads="1"/>
          </p:cNvSpPr>
          <p:nvPr/>
        </p:nvSpPr>
        <p:spPr bwMode="auto">
          <a:xfrm>
            <a:off x="735623" y="4639408"/>
            <a:ext cx="324813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800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742950" indent="-285750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143000" indent="-228600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6002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2057400" indent="-228600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r>
              <a:rPr lang="en-US" altLang="ko-KR" sz="1662">
                <a:solidFill>
                  <a:schemeClr val="bg1"/>
                </a:solidFill>
                <a:ea typeface="돋움" panose="020B0600000101010101" pitchFamily="50" charset="-127"/>
              </a:rPr>
              <a:t>Ohm’s Law of Knowledge Society</a:t>
            </a:r>
            <a:endParaRPr lang="ko-KR" altLang="en-US" sz="1662">
              <a:solidFill>
                <a:schemeClr val="bg1"/>
              </a:solidFill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84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 bwMode="auto">
          <a:xfrm>
            <a:off x="689272" y="4795414"/>
            <a:ext cx="7937733" cy="1265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99692" anchor="ctr"/>
          <a:lstStyle/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New communication technology of 5G  and M2M/</a:t>
            </a:r>
            <a:r>
              <a:rPr lang="en-US" altLang="ko-KR" sz="1477" b="1" dirty="0" err="1">
                <a:solidFill>
                  <a:schemeClr val="bg2">
                    <a:lumMod val="50000"/>
                  </a:schemeClr>
                </a:solidFill>
              </a:rPr>
              <a:t>IoT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Energy efficient products and solutions (Electric Car,  Energy Storage System, etc.</a:t>
            </a:r>
            <a:r>
              <a:rPr lang="en-US" altLang="ko-KR" sz="1477" b="1" spc="-138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ICT Convergence with Energy, Transport, Education, Health, Public Safety, etc.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689273" y="3567722"/>
            <a:ext cx="7937733" cy="973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99692" anchor="ctr"/>
          <a:lstStyle/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Cultivate Social Energy and Social consensus among human minds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New window of human </a:t>
            </a:r>
            <a:r>
              <a:rPr lang="en-US" altLang="ko-KR" sz="1477" b="1" dirty="0" smtClean="0">
                <a:solidFill>
                  <a:schemeClr val="bg2">
                    <a:lumMod val="50000"/>
                  </a:schemeClr>
                </a:solidFill>
              </a:rPr>
              <a:t>happiness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not relying on money and physical resources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689274" y="1817416"/>
            <a:ext cx="7937733" cy="1473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38100" h="381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99692" anchor="ctr"/>
          <a:lstStyle/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Human Networking and Human Platform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: Evolution of existing SNS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Communication platform between human and machine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: human friendly eco-system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Sharing platform of information and resources:  Evolution of existing Cloud platform</a:t>
            </a:r>
          </a:p>
          <a:p>
            <a:pPr marL="263776" indent="-263776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New knowledge creating tool: Evolution of authoring tool</a:t>
            </a:r>
            <a:r>
              <a:rPr lang="ko-KR" altLang="en-US" sz="147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477" b="1" dirty="0">
                <a:solidFill>
                  <a:schemeClr val="bg2">
                    <a:lumMod val="50000"/>
                  </a:schemeClr>
                </a:solidFill>
              </a:rPr>
              <a:t>with camera and office packages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027" y="816220"/>
            <a:ext cx="7795846" cy="764931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4000" dirty="0" smtClean="0"/>
              <a:t>Strategies of “</a:t>
            </a:r>
            <a:r>
              <a:rPr lang="en-US" altLang="ko-KR" sz="4000" dirty="0"/>
              <a:t>Creative Economy”</a:t>
            </a:r>
            <a:endParaRPr lang="ko-KR" altLang="en-US" sz="4000" dirty="0">
              <a:latin typeface="+mn-lt"/>
              <a:ea typeface="+mn-ea"/>
            </a:endParaRPr>
          </a:p>
        </p:txBody>
      </p:sp>
      <p:sp>
        <p:nvSpPr>
          <p:cNvPr id="1332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99B60099-21A4-44C1-AF01-1AA431333FE4}" type="slidenum">
              <a:rPr lang="en-US" altLang="ko-KR" sz="1292" b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ko-KR" sz="1292" b="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700454" y="1535723"/>
            <a:ext cx="3203331" cy="424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0" name="오각형 19"/>
          <p:cNvSpPr/>
          <p:nvPr/>
        </p:nvSpPr>
        <p:spPr>
          <a:xfrm rot="10800000" flipH="1">
            <a:off x="689277" y="3354466"/>
            <a:ext cx="4253427" cy="384883"/>
          </a:xfrm>
          <a:prstGeom prst="homePlate">
            <a:avLst/>
          </a:prstGeom>
          <a:solidFill>
            <a:srgbClr val="2961DF"/>
          </a:solidFill>
          <a:ln w="8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1" name="오각형 20"/>
          <p:cNvSpPr/>
          <p:nvPr/>
        </p:nvSpPr>
        <p:spPr>
          <a:xfrm>
            <a:off x="694442" y="1577435"/>
            <a:ext cx="3145658" cy="37445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62" dirty="0">
              <a:solidFill>
                <a:srgbClr val="73AD6F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57251" y="1594339"/>
            <a:ext cx="2568973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62" b="1" dirty="0">
                <a:solidFill>
                  <a:schemeClr val="bg1"/>
                </a:solidFill>
              </a:rPr>
              <a:t>Productivity of New Values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18797" y="3385039"/>
            <a:ext cx="3683637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62" b="1" dirty="0">
                <a:solidFill>
                  <a:schemeClr val="bg1"/>
                </a:solidFill>
              </a:rPr>
              <a:t>New Values with Social Ecology Aspects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  <p:sp>
        <p:nvSpPr>
          <p:cNvPr id="24" name="오각형 23"/>
          <p:cNvSpPr/>
          <p:nvPr/>
        </p:nvSpPr>
        <p:spPr>
          <a:xfrm rot="10800000" flipH="1">
            <a:off x="689275" y="4602972"/>
            <a:ext cx="3850407" cy="384883"/>
          </a:xfrm>
          <a:prstGeom prst="homePlate">
            <a:avLst/>
          </a:prstGeom>
          <a:solidFill>
            <a:srgbClr val="059170"/>
          </a:solidFill>
          <a:ln w="8">
            <a:solidFill>
              <a:srgbClr val="0000FF"/>
            </a:solidFill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5" name="직사각형 24"/>
          <p:cNvSpPr/>
          <p:nvPr/>
        </p:nvSpPr>
        <p:spPr>
          <a:xfrm>
            <a:off x="973016" y="4630616"/>
            <a:ext cx="3184783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62" b="1" dirty="0">
                <a:solidFill>
                  <a:schemeClr val="bg1"/>
                </a:solidFill>
              </a:rPr>
              <a:t>New Value on Technology Aspects</a:t>
            </a:r>
            <a:endParaRPr lang="ko-KR" altLang="en-US" sz="166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9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655027" y="492657"/>
            <a:ext cx="7795846" cy="764931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+mn-lt"/>
                <a:ea typeface="+mn-ea"/>
              </a:rPr>
              <a:t>Types of Human Intelligences</a:t>
            </a:r>
            <a:endParaRPr lang="ko-KR" altLang="en-US" dirty="0" smtClean="0">
              <a:latin typeface="+mn-lt"/>
              <a:ea typeface="+mn-ea"/>
            </a:endParaRPr>
          </a:p>
        </p:txBody>
      </p:sp>
      <p:sp>
        <p:nvSpPr>
          <p:cNvPr id="14339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ctr">
              <a:spcBef>
                <a:spcPct val="20000"/>
              </a:spcBef>
              <a:buSzPct val="75000"/>
              <a:buFont typeface="Wingdings" panose="05000000000000000000" pitchFamily="2" charset="2"/>
              <a:buChar char="r"/>
              <a:defRPr kumimoji="1" sz="2585" b="1">
                <a:solidFill>
                  <a:srgbClr val="0000FF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1pPr>
            <a:lvl2pPr marL="685817" indent="-263776" font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2215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2pPr>
            <a:lvl3pPr marL="1055103" indent="-211021" fontAlgn="ctr">
              <a:spcBef>
                <a:spcPct val="20000"/>
              </a:spcBef>
              <a:buSzPct val="65000"/>
              <a:buFont typeface="Wingdings" panose="05000000000000000000" pitchFamily="2" charset="2"/>
              <a:buChar char="l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3pPr>
            <a:lvl4pPr marL="1477145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-"/>
              <a:defRPr kumimoji="1" sz="1846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4pPr>
            <a:lvl5pPr marL="1899186" indent="-211021" fontAlgn="ctr">
              <a:spcBef>
                <a:spcPct val="20000"/>
              </a:spcBef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5pPr>
            <a:lvl6pPr marL="2321227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6pPr>
            <a:lvl7pPr marL="2743269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7pPr>
            <a:lvl8pPr marL="3165310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8pPr>
            <a:lvl9pPr marL="3587351" indent="-211021" eaLnBrk="0" fontAlgn="ctr" hangingPunct="0">
              <a:spcBef>
                <a:spcPct val="200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·"/>
              <a:defRPr kumimoji="1" sz="1477">
                <a:solidFill>
                  <a:schemeClr val="tx1"/>
                </a:solidFill>
                <a:latin typeface="Times New Roman" panose="02020603050405020304" pitchFamily="18" charset="0"/>
                <a:ea typeface="굴림체" panose="020B0609000101010101" pitchFamily="49" charset="-127"/>
              </a:defRPr>
            </a:lvl9pPr>
          </a:lstStyle>
          <a:p>
            <a:pPr fontAlgn="base">
              <a:spcBef>
                <a:spcPct val="0"/>
              </a:spcBef>
              <a:buSzTx/>
              <a:buFontTx/>
              <a:buNone/>
            </a:pPr>
            <a:fld id="{8BCE25C3-51DE-4154-9FD8-D63325DD0DF0}" type="slidenum">
              <a:rPr lang="en-US" altLang="ko-KR" sz="1292" b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ko-KR" sz="1292" b="0" dirty="0">
              <a:solidFill>
                <a:schemeClr val="tx1"/>
              </a:solidFill>
            </a:endParaRPr>
          </a:p>
        </p:txBody>
      </p:sp>
      <p:grpSp>
        <p:nvGrpSpPr>
          <p:cNvPr id="14340" name="그룹 4"/>
          <p:cNvGrpSpPr>
            <a:grpSpLocks/>
          </p:cNvGrpSpPr>
          <p:nvPr/>
        </p:nvGrpSpPr>
        <p:grpSpPr bwMode="auto">
          <a:xfrm>
            <a:off x="4265735" y="1586368"/>
            <a:ext cx="3069980" cy="3200400"/>
            <a:chOff x="4205232" y="836711"/>
            <a:chExt cx="3691775" cy="4176466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5548354" y="836711"/>
              <a:ext cx="2348653" cy="358532"/>
            </a:xfrm>
            <a:prstGeom prst="roundRect">
              <a:avLst>
                <a:gd name="adj" fmla="val 50000"/>
              </a:avLst>
            </a:prstGeom>
            <a:noFill/>
            <a:ln w="38100">
              <a:gradFill>
                <a:gsLst>
                  <a:gs pos="1000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 dirty="0"/>
            </a:p>
          </p:txBody>
        </p:sp>
        <p:sp>
          <p:nvSpPr>
            <p:cNvPr id="12" name="줄무늬가 있는 오른쪽 화살표 11"/>
            <p:cNvSpPr/>
            <p:nvPr/>
          </p:nvSpPr>
          <p:spPr>
            <a:xfrm>
              <a:off x="4205232" y="2205919"/>
              <a:ext cx="907524" cy="2807258"/>
            </a:xfrm>
            <a:prstGeom prst="strip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 dirty="0"/>
            </a:p>
          </p:txBody>
        </p: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681405" y="1398799"/>
            <a:ext cx="3283926" cy="4528038"/>
            <a:chOff x="3527885" y="1504516"/>
            <a:chExt cx="2185894" cy="2148918"/>
          </a:xfrm>
        </p:grpSpPr>
        <p:sp>
          <p:nvSpPr>
            <p:cNvPr id="14" name="직사각형 13"/>
            <p:cNvSpPr/>
            <p:nvPr/>
          </p:nvSpPr>
          <p:spPr>
            <a:xfrm>
              <a:off x="3546417" y="1521207"/>
              <a:ext cx="2167362" cy="2132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951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 dirty="0"/>
            </a:p>
          </p:txBody>
        </p:sp>
        <p:sp>
          <p:nvSpPr>
            <p:cNvPr id="15" name="이등변 삼각형 14"/>
            <p:cNvSpPr/>
            <p:nvPr/>
          </p:nvSpPr>
          <p:spPr>
            <a:xfrm rot="10800000">
              <a:off x="3527885" y="1504516"/>
              <a:ext cx="1396787" cy="1204507"/>
            </a:xfrm>
            <a:prstGeom prst="triangle">
              <a:avLst>
                <a:gd name="adj" fmla="val 100000"/>
              </a:avLst>
            </a:prstGeom>
            <a:solidFill>
              <a:srgbClr val="395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599502" y="1543588"/>
              <a:ext cx="2055230" cy="2093213"/>
            </a:xfrm>
            <a:prstGeom prst="rect">
              <a:avLst/>
            </a:prstGeom>
            <a:solidFill>
              <a:srgbClr val="39515D"/>
            </a:solidFill>
            <a:ln w="8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ko-KR" altLang="en-US" sz="1662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631278" y="1539288"/>
              <a:ext cx="1991788" cy="2013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477" b="1" dirty="0">
                  <a:solidFill>
                    <a:schemeClr val="bg1"/>
                  </a:solidFill>
                  <a:cs typeface="Arial" charset="0"/>
                </a:rPr>
                <a:t>     </a:t>
              </a:r>
              <a:endParaRPr lang="en-US" altLang="ko-KR" sz="1477" b="1" dirty="0">
                <a:solidFill>
                  <a:schemeClr val="bg1"/>
                </a:solidFill>
                <a:cs typeface="Arial" charset="0"/>
              </a:endParaRP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Logical/Mathematical Intelligence</a:t>
              </a: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Science, Mathematics, Engineer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Interpersonal Intelligence</a:t>
              </a: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Politician, teacher, leadership, etc.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Body-Kinesthetic Intelligence</a:t>
              </a: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Athlete, Dance, Player, etc.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Musical Intelligence</a:t>
              </a: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Musician, Artist, etc.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Intrapersonal Intelligence</a:t>
              </a:r>
            </a:p>
            <a:p>
              <a:pPr marL="408853" lvl="1" indent="-165593"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Pastor, Monk, Priest, etc.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Linguistic Intelligence</a:t>
              </a: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Writer, Reporter, Journalist, etc. </a:t>
              </a:r>
            </a:p>
            <a:p>
              <a:pPr marL="263776" indent="-263776">
                <a:lnSpc>
                  <a:spcPct val="150000"/>
                </a:lnSpc>
                <a:buBlip>
                  <a:blip r:embed="rId2"/>
                </a:buBlip>
                <a:defRPr/>
              </a:pPr>
              <a:r>
                <a:rPr lang="en-US" altLang="ko-KR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Spatial Intelligence</a:t>
              </a:r>
              <a:r>
                <a:rPr lang="ko-KR" altLang="en-US" sz="1274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 </a:t>
              </a:r>
              <a:endParaRPr lang="en-US" altLang="ko-KR" sz="1274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  <a:p>
              <a:pPr marL="408853" lvl="1" indent="-16559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9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Architect, Pilot, etc</a:t>
              </a:r>
              <a:r>
                <a:rPr lang="en-US" altLang="ko-KR" sz="1209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.</a:t>
              </a:r>
              <a:r>
                <a:rPr lang="en-US" altLang="ko-KR" sz="1228" dirty="0" smtClean="0">
                  <a:solidFill>
                    <a:schemeClr val="bg1"/>
                  </a:solidFill>
                  <a:cs typeface="Arial" charset="0"/>
                </a:rPr>
                <a:t>  </a:t>
              </a:r>
              <a:endParaRPr lang="en-US" altLang="ko-KR" sz="1228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5244612" y="1422245"/>
            <a:ext cx="3270738" cy="44899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0" name="이등변 삼각형 19"/>
          <p:cNvSpPr/>
          <p:nvPr/>
        </p:nvSpPr>
        <p:spPr bwMode="auto">
          <a:xfrm rot="10800000" flipH="1" flipV="1">
            <a:off x="6419850" y="3372672"/>
            <a:ext cx="2108688" cy="2535115"/>
          </a:xfrm>
          <a:prstGeom prst="triangle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1" name="직사각형 20"/>
          <p:cNvSpPr/>
          <p:nvPr/>
        </p:nvSpPr>
        <p:spPr bwMode="auto">
          <a:xfrm>
            <a:off x="5325201" y="1509965"/>
            <a:ext cx="3110924" cy="4336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">
            <a:noFill/>
            <a:prstDash val="solid"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ko-KR" altLang="en-US" sz="1662" dirty="0"/>
          </a:p>
        </p:txBody>
      </p:sp>
      <p:sp>
        <p:nvSpPr>
          <p:cNvPr id="22" name="직사각형 21"/>
          <p:cNvSpPr/>
          <p:nvPr/>
        </p:nvSpPr>
        <p:spPr bwMode="auto">
          <a:xfrm>
            <a:off x="5264377" y="1363903"/>
            <a:ext cx="328392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    </a:t>
            </a:r>
            <a:endParaRPr lang="en-US" altLang="ko-KR" sz="1100" dirty="0">
              <a:solidFill>
                <a:schemeClr val="bg1"/>
              </a:solidFill>
              <a:cs typeface="Arial" charset="0"/>
            </a:endParaRP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Convergence among Heterogeneous Intelligences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Health+Music</a:t>
            </a: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Emotional Therapy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Energy+Sport</a:t>
            </a: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Bicycle Generator 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Game+Education</a:t>
            </a: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Edutainment, </a:t>
            </a:r>
            <a:r>
              <a:rPr lang="en-US" altLang="ko-KR" sz="11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Simulator</a:t>
            </a:r>
          </a:p>
          <a:p>
            <a:pPr marL="243260" lvl="1">
              <a:defRPr/>
            </a:pPr>
            <a:endParaRPr lang="en-US" altLang="ko-KR" sz="7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Multi-dimensional Creation Platform</a:t>
            </a:r>
            <a:r>
              <a:rPr lang="ko-KR" altLang="en-US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altLang="ko-KR" sz="1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Sharing of unstructured tacit knowledge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Accumulation platform of </a:t>
            </a:r>
            <a:r>
              <a:rPr lang="en-US" altLang="ko-KR" sz="11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know-how’s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endParaRPr lang="en-US" altLang="ko-KR" sz="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Sharing Knowledge and Experiences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Autonomous accumulation and sharing platform of knowledge and intelligences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Sharing experiences by using 5D UI/UX </a:t>
            </a:r>
            <a:r>
              <a:rPr lang="en-US" altLang="ko-KR" sz="11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tools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endParaRPr lang="en-US" altLang="ko-KR" sz="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Application Platforms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Platform for new material and new technologies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Synergy effect between digitized information silo and human </a:t>
            </a:r>
            <a:r>
              <a:rPr lang="en-US" altLang="ko-KR" sz="11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endParaRPr lang="en-US" altLang="ko-KR" sz="9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63776" indent="-263776">
              <a:buBlip>
                <a:blip r:embed="rId2"/>
              </a:buBlip>
              <a:defRPr/>
            </a:pPr>
            <a:r>
              <a:rPr lang="en-US" altLang="ko-K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Virtual Spaces for Collective Intelligences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Collaboration among peoples</a:t>
            </a:r>
          </a:p>
          <a:p>
            <a:pPr marL="408853" lvl="1" indent="-165593">
              <a:buFont typeface="Wingdings" pitchFamily="2" charset="2"/>
              <a:buChar char="§"/>
              <a:defRPr/>
            </a:pPr>
            <a:r>
              <a:rPr lang="en-US" altLang="ko-KR" sz="11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Virtual spaces for workshop and conferences</a:t>
            </a:r>
          </a:p>
        </p:txBody>
      </p:sp>
      <p:grpSp>
        <p:nvGrpSpPr>
          <p:cNvPr id="14348" name="그룹 17"/>
          <p:cNvGrpSpPr>
            <a:grpSpLocks/>
          </p:cNvGrpSpPr>
          <p:nvPr/>
        </p:nvGrpSpPr>
        <p:grpSpPr bwMode="auto">
          <a:xfrm>
            <a:off x="841131" y="1236141"/>
            <a:ext cx="1918189" cy="464527"/>
            <a:chOff x="910634" y="1264558"/>
            <a:chExt cx="2078551" cy="504369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910634" y="1264558"/>
              <a:ext cx="2078551" cy="504369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12700">
              <a:noFill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1662" b="1" dirty="0"/>
                <a:t>Classifications</a:t>
              </a:r>
              <a:endParaRPr lang="ko-KR" altLang="en-US" sz="1662" b="1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94366" y="1359196"/>
              <a:ext cx="1994818" cy="315093"/>
            </a:xfrm>
            <a:prstGeom prst="roundRect">
              <a:avLst>
                <a:gd name="adj" fmla="val 50000"/>
              </a:avLst>
            </a:prstGeom>
            <a:noFill/>
            <a:ln w="38100">
              <a:gradFill>
                <a:gsLst>
                  <a:gs pos="1000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/>
            </a:p>
          </p:txBody>
        </p:sp>
      </p:grpSp>
      <p:grpSp>
        <p:nvGrpSpPr>
          <p:cNvPr id="14349" name="그룹 24"/>
          <p:cNvGrpSpPr>
            <a:grpSpLocks/>
          </p:cNvGrpSpPr>
          <p:nvPr/>
        </p:nvGrpSpPr>
        <p:grpSpPr bwMode="auto">
          <a:xfrm>
            <a:off x="4954466" y="1236141"/>
            <a:ext cx="1918188" cy="464527"/>
            <a:chOff x="5367273" y="1205999"/>
            <a:chExt cx="2078551" cy="504369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5367273" y="1205999"/>
              <a:ext cx="2078551" cy="504369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12700">
              <a:noFill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1477" b="1" dirty="0"/>
                <a:t>Value of Knowledge</a:t>
              </a:r>
              <a:endParaRPr lang="ko-KR" altLang="en-US" sz="1477" b="1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5409139" y="1300637"/>
              <a:ext cx="1994818" cy="315093"/>
            </a:xfrm>
            <a:prstGeom prst="roundRect">
              <a:avLst>
                <a:gd name="adj" fmla="val 50000"/>
              </a:avLst>
            </a:prstGeom>
            <a:noFill/>
            <a:ln w="38100">
              <a:gradFill>
                <a:gsLst>
                  <a:gs pos="1000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662"/>
            </a:p>
          </p:txBody>
        </p:sp>
      </p:grpSp>
    </p:spTree>
    <p:extLst>
      <p:ext uri="{BB962C8B-B14F-4D97-AF65-F5344CB8AC3E}">
        <p14:creationId xmlns:p14="http://schemas.microsoft.com/office/powerpoint/2010/main" val="1922212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4709DFC077040A57CDE540614AE25" ma:contentTypeVersion="1" ma:contentTypeDescription="Create a new document." ma:contentTypeScope="" ma:versionID="a6dcaa773569c3714217e44e3ca8d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D9E1A-9F53-4ED9-A8FE-C2D3E337C067}"/>
</file>

<file path=customXml/itemProps2.xml><?xml version="1.0" encoding="utf-8"?>
<ds:datastoreItem xmlns:ds="http://schemas.openxmlformats.org/officeDocument/2006/customXml" ds:itemID="{E7C27C3B-6346-44AD-9D42-CED210A705CC}"/>
</file>

<file path=customXml/itemProps3.xml><?xml version="1.0" encoding="utf-8"?>
<ds:datastoreItem xmlns:ds="http://schemas.openxmlformats.org/officeDocument/2006/customXml" ds:itemID="{2C53AA76-7D6A-4E76-969D-94BF972232DC}"/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3207</Words>
  <Application>Microsoft Office PowerPoint</Application>
  <PresentationFormat>On-screen Show (4:3)</PresentationFormat>
  <Paragraphs>589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바탕</vt:lpstr>
      <vt:lpstr>돋움</vt:lpstr>
      <vt:lpstr>굴림</vt:lpstr>
      <vt:lpstr>굴림체</vt:lpstr>
      <vt:lpstr>HY각헤드라인M</vt:lpstr>
      <vt:lpstr>맑은 고딕</vt:lpstr>
      <vt:lpstr>Arial</vt:lpstr>
      <vt:lpstr>Calibri</vt:lpstr>
      <vt:lpstr>Times New Roman</vt:lpstr>
      <vt:lpstr>Wingdings</vt:lpstr>
      <vt:lpstr>Office Theme</vt:lpstr>
      <vt:lpstr>Image</vt:lpstr>
      <vt:lpstr>ITU Workshop on "Future Trust and Knowledge Infrastructure", Phase 1 Geneva, Switzerland, 24 April 2015</vt:lpstr>
      <vt:lpstr>PowerPoint Presentation</vt:lpstr>
      <vt:lpstr>PowerPoint Presentation</vt:lpstr>
      <vt:lpstr>Social Overhead Capital for ICT Infra</vt:lpstr>
      <vt:lpstr>Conceptual Vision for ICT Convergence Infra </vt:lpstr>
      <vt:lpstr>Definition of “Creative Economy”</vt:lpstr>
      <vt:lpstr>Why we need “Creative Economy” ?</vt:lpstr>
      <vt:lpstr>Strategies of “Creative Economy”</vt:lpstr>
      <vt:lpstr>Types of Human Intelligences</vt:lpstr>
      <vt:lpstr>Key Issues for Future Society</vt:lpstr>
      <vt:lpstr>Future Trends on ICT Industry</vt:lpstr>
      <vt:lpstr>Trends on Future ICT Services</vt:lpstr>
      <vt:lpstr>PowerPoint Presentation</vt:lpstr>
      <vt:lpstr>PowerPoint Presentation</vt:lpstr>
      <vt:lpstr>Data Volumes</vt:lpstr>
      <vt:lpstr>Data Types depending on Applications</vt:lpstr>
      <vt:lpstr>Data Models of Resource Description Framework (RDF)</vt:lpstr>
      <vt:lpstr>Data as a Service</vt:lpstr>
      <vt:lpstr>Data Warehouse</vt:lpstr>
      <vt:lpstr>Big Data and Analytics Process</vt:lpstr>
      <vt:lpstr>Resource Description Framework (RDF)</vt:lpstr>
      <vt:lpstr>Open Annotation Data Model : Publishing (W3C)</vt:lpstr>
      <vt:lpstr>Integration Architecture of Linked Data</vt:lpstr>
      <vt:lpstr>PowerPoint Presentation</vt:lpstr>
      <vt:lpstr>Requirements for New Data Formats</vt:lpstr>
      <vt:lpstr>Creating New Data World</vt:lpstr>
      <vt:lpstr>Mechanism of Data Self-Accumulation</vt:lpstr>
      <vt:lpstr>Linked Chain between Data and Information</vt:lpstr>
      <vt:lpstr>Technical Issues for New Data Format</vt:lpstr>
      <vt:lpstr>Technical Issues of Data Format</vt:lpstr>
      <vt:lpstr>Meanings of Data, Information, and Knowledge - 1 </vt:lpstr>
      <vt:lpstr>Meanings of Data, Information, and Knowledge - 2 </vt:lpstr>
      <vt:lpstr>Data Sciences for Knowledge Society - 1</vt:lpstr>
      <vt:lpstr>Processing for Human Perception and Cognition</vt:lpstr>
      <vt:lpstr>Data Sciences for Knowledge Society - 2</vt:lpstr>
      <vt:lpstr>Data Sciences for Knowledge Society - 3</vt:lpstr>
      <vt:lpstr>Open Data Platform - 1</vt:lpstr>
      <vt:lpstr>Open Data Platform - 2</vt:lpstr>
      <vt:lpstr>Open Data Platform - 3</vt:lpstr>
      <vt:lpstr>PowerPoint Presentation</vt:lpstr>
      <vt:lpstr>PowerPoint Presentation</vt:lpstr>
      <vt:lpstr>Graphic Data Format of RDF (W3C)</vt:lpstr>
      <vt:lpstr>Data Standards – IoT and RFID</vt:lpstr>
      <vt:lpstr>Geospatial Data Format (OGC)</vt:lpstr>
      <vt:lpstr>Data Format of OGC Web Services</vt:lpstr>
      <vt:lpstr>OGC: Web Map Contexts (Example)</vt:lpstr>
      <vt:lpstr>Supported Data Formats of OGC</vt:lpstr>
      <vt:lpstr>Health Science Data Sources</vt:lpstr>
      <vt:lpstr>Data Types of Healthcare</vt:lpstr>
      <vt:lpstr>Medical Data Visualization</vt:lpstr>
      <vt:lpstr>Personal Medical Data Record (Example)</vt:lpstr>
      <vt:lpstr>Medical Geographic Information Systems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121</cp:revision>
  <cp:lastPrinted>2015-04-01T11:04:30Z</cp:lastPrinted>
  <dcterms:created xsi:type="dcterms:W3CDTF">2014-09-01T15:38:30Z</dcterms:created>
  <dcterms:modified xsi:type="dcterms:W3CDTF">2015-04-02T07:56:06Z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0x010100B934709DFC077040A57CDE540614AE25</vt:lpwstr>
  </property>
</Properties>
</file>