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wdp" ContentType="image/vnd.ms-photo"/>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852" r:id="rId4"/>
  </p:sldMasterIdLst>
  <p:notesMasterIdLst>
    <p:notesMasterId r:id="rId20"/>
  </p:notesMasterIdLst>
  <p:handoutMasterIdLst>
    <p:handoutMasterId r:id="rId21"/>
  </p:handoutMasterIdLst>
  <p:sldIdLst>
    <p:sldId id="399" r:id="rId5"/>
    <p:sldId id="411" r:id="rId6"/>
    <p:sldId id="372" r:id="rId7"/>
    <p:sldId id="416" r:id="rId8"/>
    <p:sldId id="405" r:id="rId9"/>
    <p:sldId id="417" r:id="rId10"/>
    <p:sldId id="418" r:id="rId11"/>
    <p:sldId id="404" r:id="rId12"/>
    <p:sldId id="414" r:id="rId13"/>
    <p:sldId id="392" r:id="rId14"/>
    <p:sldId id="401" r:id="rId15"/>
    <p:sldId id="403" r:id="rId16"/>
    <p:sldId id="387" r:id="rId17"/>
    <p:sldId id="406" r:id="rId18"/>
    <p:sldId id="400" r:id="rId19"/>
  </p:sldIdLst>
  <p:sldSz cx="9144000" cy="6858000" type="screen4x3"/>
  <p:notesSz cx="6858000" cy="9144000"/>
  <p:defaultTextStyle>
    <a:defPPr>
      <a:defRPr lang="en-US"/>
    </a:defPPr>
    <a:lvl1pPr algn="ctr" rtl="0" fontAlgn="base">
      <a:spcBef>
        <a:spcPct val="0"/>
      </a:spcBef>
      <a:spcAft>
        <a:spcPct val="0"/>
      </a:spcAft>
      <a:defRPr sz="2400" kern="1200">
        <a:solidFill>
          <a:schemeClr val="tx1"/>
        </a:solidFill>
        <a:latin typeface="Arial" charset="0"/>
        <a:ea typeface="+mn-ea"/>
        <a:cs typeface="+mn-cs"/>
      </a:defRPr>
    </a:lvl1pPr>
    <a:lvl2pPr marL="457096" algn="ctr" rtl="0" fontAlgn="base">
      <a:spcBef>
        <a:spcPct val="0"/>
      </a:spcBef>
      <a:spcAft>
        <a:spcPct val="0"/>
      </a:spcAft>
      <a:defRPr sz="2400" kern="1200">
        <a:solidFill>
          <a:schemeClr val="tx1"/>
        </a:solidFill>
        <a:latin typeface="Arial" charset="0"/>
        <a:ea typeface="+mn-ea"/>
        <a:cs typeface="+mn-cs"/>
      </a:defRPr>
    </a:lvl2pPr>
    <a:lvl3pPr marL="914192" algn="ctr" rtl="0" fontAlgn="base">
      <a:spcBef>
        <a:spcPct val="0"/>
      </a:spcBef>
      <a:spcAft>
        <a:spcPct val="0"/>
      </a:spcAft>
      <a:defRPr sz="2400" kern="1200">
        <a:solidFill>
          <a:schemeClr val="tx1"/>
        </a:solidFill>
        <a:latin typeface="Arial" charset="0"/>
        <a:ea typeface="+mn-ea"/>
        <a:cs typeface="+mn-cs"/>
      </a:defRPr>
    </a:lvl3pPr>
    <a:lvl4pPr marL="1371288" algn="ctr" rtl="0" fontAlgn="base">
      <a:spcBef>
        <a:spcPct val="0"/>
      </a:spcBef>
      <a:spcAft>
        <a:spcPct val="0"/>
      </a:spcAft>
      <a:defRPr sz="2400" kern="1200">
        <a:solidFill>
          <a:schemeClr val="tx1"/>
        </a:solidFill>
        <a:latin typeface="Arial" charset="0"/>
        <a:ea typeface="+mn-ea"/>
        <a:cs typeface="+mn-cs"/>
      </a:defRPr>
    </a:lvl4pPr>
    <a:lvl5pPr marL="1828385" algn="ctr" rtl="0" fontAlgn="base">
      <a:spcBef>
        <a:spcPct val="0"/>
      </a:spcBef>
      <a:spcAft>
        <a:spcPct val="0"/>
      </a:spcAft>
      <a:defRPr sz="2400" kern="1200">
        <a:solidFill>
          <a:schemeClr val="tx1"/>
        </a:solidFill>
        <a:latin typeface="Arial" charset="0"/>
        <a:ea typeface="+mn-ea"/>
        <a:cs typeface="+mn-cs"/>
      </a:defRPr>
    </a:lvl5pPr>
    <a:lvl6pPr marL="2285480" algn="l" defTabSz="914192" rtl="0" eaLnBrk="1" latinLnBrk="0" hangingPunct="1">
      <a:defRPr sz="2400" kern="1200">
        <a:solidFill>
          <a:schemeClr val="tx1"/>
        </a:solidFill>
        <a:latin typeface="Arial" charset="0"/>
        <a:ea typeface="+mn-ea"/>
        <a:cs typeface="+mn-cs"/>
      </a:defRPr>
    </a:lvl6pPr>
    <a:lvl7pPr marL="2742577" algn="l" defTabSz="914192" rtl="0" eaLnBrk="1" latinLnBrk="0" hangingPunct="1">
      <a:defRPr sz="2400" kern="1200">
        <a:solidFill>
          <a:schemeClr val="tx1"/>
        </a:solidFill>
        <a:latin typeface="Arial" charset="0"/>
        <a:ea typeface="+mn-ea"/>
        <a:cs typeface="+mn-cs"/>
      </a:defRPr>
    </a:lvl7pPr>
    <a:lvl8pPr marL="3199673" algn="l" defTabSz="914192" rtl="0" eaLnBrk="1" latinLnBrk="0" hangingPunct="1">
      <a:defRPr sz="2400" kern="1200">
        <a:solidFill>
          <a:schemeClr val="tx1"/>
        </a:solidFill>
        <a:latin typeface="Arial" charset="0"/>
        <a:ea typeface="+mn-ea"/>
        <a:cs typeface="+mn-cs"/>
      </a:defRPr>
    </a:lvl8pPr>
    <a:lvl9pPr marL="3656769" algn="l" defTabSz="914192" rtl="0" eaLnBrk="1" latinLnBrk="0" hangingPunct="1">
      <a:defRPr sz="2400"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prnPr prnWhat="notes" clrMode="bw"/>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55747"/>
    <a:srgbClr val="7C7D53"/>
    <a:srgbClr val="AC7614"/>
    <a:srgbClr val="C38617"/>
    <a:srgbClr val="B98547"/>
    <a:srgbClr val="F68D00"/>
    <a:srgbClr val="F9CE2F"/>
    <a:srgbClr val="F7820D"/>
    <a:srgbClr val="0000CC"/>
    <a:srgbClr val="959868"/>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059" autoAdjust="0"/>
    <p:restoredTop sz="87626" autoAdjust="0"/>
  </p:normalViewPr>
  <p:slideViewPr>
    <p:cSldViewPr snapToGrid="0" snapToObjects="1">
      <p:cViewPr>
        <p:scale>
          <a:sx n="75" d="100"/>
          <a:sy n="75" d="100"/>
        </p:scale>
        <p:origin x="-1672" y="-80"/>
      </p:cViewPr>
      <p:guideLst>
        <p:guide orient="horz" pos="2160"/>
        <p:guide pos="2880"/>
      </p:guideLst>
    </p:cSldViewPr>
  </p:slideViewPr>
  <p:outlineViewPr>
    <p:cViewPr>
      <p:scale>
        <a:sx n="33" d="100"/>
        <a:sy n="33" d="100"/>
      </p:scale>
      <p:origin x="0" y="17552"/>
    </p:cViewPr>
  </p:outlineViewPr>
  <p:notesTextViewPr>
    <p:cViewPr>
      <p:scale>
        <a:sx n="100" d="100"/>
        <a:sy n="100" d="100"/>
      </p:scale>
      <p:origin x="0" y="0"/>
    </p:cViewPr>
  </p:notesTextViewPr>
  <p:sorterViewPr>
    <p:cViewPr>
      <p:scale>
        <a:sx n="59" d="100"/>
        <a:sy n="59" d="100"/>
      </p:scale>
      <p:origin x="0" y="0"/>
    </p:cViewPr>
  </p:sorterViewPr>
  <p:notesViewPr>
    <p:cSldViewPr snapToGrid="0" snapToObjects="1">
      <p:cViewPr varScale="1">
        <p:scale>
          <a:sx n="54" d="100"/>
          <a:sy n="54" d="100"/>
        </p:scale>
        <p:origin x="-2844"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20" Type="http://schemas.openxmlformats.org/officeDocument/2006/relationships/notesMaster" Target="notesMasters/notesMaster1.xml"/><Relationship Id="rId21" Type="http://schemas.openxmlformats.org/officeDocument/2006/relationships/handoutMaster" Target="handoutMasters/handoutMaster1.xml"/><Relationship Id="rId22" Type="http://schemas.openxmlformats.org/officeDocument/2006/relationships/printerSettings" Target="printerSettings/printerSettings1.bin"/><Relationship Id="rId23" Type="http://schemas.openxmlformats.org/officeDocument/2006/relationships/commentAuthors" Target="commentAuthors.xml"/><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CCC2032-81B4-4F97-AC4E-95903F8EC8FE}" type="doc">
      <dgm:prSet loTypeId="urn:microsoft.com/office/officeart/2005/8/layout/cycle3" loCatId="cycle" qsTypeId="urn:microsoft.com/office/officeart/2005/8/quickstyle/3d3" qsCatId="3D" csTypeId="urn:microsoft.com/office/officeart/2005/8/colors/accent0_3" csCatId="mainScheme" phldr="1"/>
      <dgm:spPr/>
      <dgm:t>
        <a:bodyPr/>
        <a:lstStyle/>
        <a:p>
          <a:endParaRPr lang="en-US"/>
        </a:p>
      </dgm:t>
    </dgm:pt>
    <dgm:pt modelId="{CFE9B299-0F95-46D2-BAF9-7C7474B66A9B}">
      <dgm:prSet phldrT="[Text]" custT="1"/>
      <dgm:spPr>
        <a:solidFill>
          <a:schemeClr val="bg1">
            <a:lumMod val="65000"/>
            <a:lumOff val="35000"/>
          </a:schemeClr>
        </a:solidFill>
      </dgm:spPr>
      <dgm:t>
        <a:bodyPr/>
        <a:lstStyle/>
        <a:p>
          <a:r>
            <a:rPr lang="en-US" sz="1800" dirty="0" smtClean="0"/>
            <a:t>Rethink national security and national defense strategy </a:t>
          </a:r>
          <a:endParaRPr lang="en-US" sz="1800" dirty="0"/>
        </a:p>
      </dgm:t>
    </dgm:pt>
    <dgm:pt modelId="{E1E3E838-669B-406B-A9C1-7FDC2F814A4B}" type="parTrans" cxnId="{52FB9645-9F68-4C99-85C4-61CBCBDF63DC}">
      <dgm:prSet/>
      <dgm:spPr/>
      <dgm:t>
        <a:bodyPr/>
        <a:lstStyle/>
        <a:p>
          <a:endParaRPr lang="en-US" sz="1800"/>
        </a:p>
      </dgm:t>
    </dgm:pt>
    <dgm:pt modelId="{F1C6385E-D0B3-4023-AA52-5BFA4F39D064}" type="sibTrans" cxnId="{52FB9645-9F68-4C99-85C4-61CBCBDF63DC}">
      <dgm:prSet/>
      <dgm:spPr>
        <a:solidFill>
          <a:srgbClr val="FFC000"/>
        </a:solidFill>
      </dgm:spPr>
      <dgm:t>
        <a:bodyPr/>
        <a:lstStyle/>
        <a:p>
          <a:endParaRPr lang="en-US" sz="1800"/>
        </a:p>
      </dgm:t>
    </dgm:pt>
    <dgm:pt modelId="{9A04AA80-7913-492F-AA0D-BD7AEE825452}">
      <dgm:prSet phldrT="[Text]" custT="1"/>
      <dgm:spPr>
        <a:solidFill>
          <a:schemeClr val="bg1">
            <a:lumMod val="65000"/>
            <a:lumOff val="35000"/>
          </a:schemeClr>
        </a:solidFill>
      </dgm:spPr>
      <dgm:t>
        <a:bodyPr/>
        <a:lstStyle/>
        <a:p>
          <a:r>
            <a:rPr lang="en-US" sz="1800" dirty="0" smtClean="0"/>
            <a:t>Know what information and infrastructure assets to be protected</a:t>
          </a:r>
          <a:endParaRPr lang="en-US" sz="1800" dirty="0"/>
        </a:p>
      </dgm:t>
    </dgm:pt>
    <dgm:pt modelId="{28606B23-9A71-497E-901A-FEF19AAE34EA}" type="parTrans" cxnId="{BB10E03E-1F3E-4E9F-967A-B2CD71C6D80D}">
      <dgm:prSet/>
      <dgm:spPr/>
      <dgm:t>
        <a:bodyPr/>
        <a:lstStyle/>
        <a:p>
          <a:endParaRPr lang="en-US" sz="1800"/>
        </a:p>
      </dgm:t>
    </dgm:pt>
    <dgm:pt modelId="{5E02A75E-6586-4DB7-A10F-512B0912C7CC}" type="sibTrans" cxnId="{BB10E03E-1F3E-4E9F-967A-B2CD71C6D80D}">
      <dgm:prSet/>
      <dgm:spPr/>
      <dgm:t>
        <a:bodyPr/>
        <a:lstStyle/>
        <a:p>
          <a:endParaRPr lang="en-US" sz="1800"/>
        </a:p>
      </dgm:t>
    </dgm:pt>
    <dgm:pt modelId="{0EA95FD4-0A42-4DC0-909A-DED037DD170E}">
      <dgm:prSet phldrT="[Text]" custT="1"/>
      <dgm:spPr>
        <a:solidFill>
          <a:schemeClr val="bg1">
            <a:lumMod val="65000"/>
            <a:lumOff val="35000"/>
          </a:schemeClr>
        </a:solidFill>
      </dgm:spPr>
      <dgm:t>
        <a:bodyPr/>
        <a:lstStyle/>
        <a:p>
          <a:r>
            <a:rPr lang="en-US" sz="1800" dirty="0" smtClean="0"/>
            <a:t>Understand the value of information</a:t>
          </a:r>
          <a:endParaRPr lang="en-US" sz="1800" dirty="0"/>
        </a:p>
      </dgm:t>
    </dgm:pt>
    <dgm:pt modelId="{763BF9FD-4D96-4AF6-9F84-07DA9D16AF9E}" type="parTrans" cxnId="{B1C9768D-2DBF-48DD-B5FF-25F92F0208B2}">
      <dgm:prSet/>
      <dgm:spPr/>
      <dgm:t>
        <a:bodyPr/>
        <a:lstStyle/>
        <a:p>
          <a:endParaRPr lang="en-US" sz="1800"/>
        </a:p>
      </dgm:t>
    </dgm:pt>
    <dgm:pt modelId="{4C535D9B-6793-4B92-B022-56BFF78418CE}" type="sibTrans" cxnId="{B1C9768D-2DBF-48DD-B5FF-25F92F0208B2}">
      <dgm:prSet/>
      <dgm:spPr/>
      <dgm:t>
        <a:bodyPr/>
        <a:lstStyle/>
        <a:p>
          <a:endParaRPr lang="en-US" sz="1800"/>
        </a:p>
      </dgm:t>
    </dgm:pt>
    <dgm:pt modelId="{A8A6E1D9-D659-4307-A1A9-393E0376BF51}">
      <dgm:prSet phldrT="[Text]" custT="1"/>
      <dgm:spPr>
        <a:solidFill>
          <a:schemeClr val="bg1">
            <a:lumMod val="65000"/>
            <a:lumOff val="35000"/>
          </a:schemeClr>
        </a:solidFill>
      </dgm:spPr>
      <dgm:t>
        <a:bodyPr/>
        <a:lstStyle/>
        <a:p>
          <a:r>
            <a:rPr lang="en-US" sz="1800" dirty="0" err="1" smtClean="0"/>
            <a:t>CyberSecurity</a:t>
          </a:r>
          <a:r>
            <a:rPr lang="en-US" sz="1800" dirty="0" smtClean="0"/>
            <a:t> is no longer just about firewalls and </a:t>
          </a:r>
          <a:r>
            <a:rPr lang="en-US" sz="1800" dirty="0" err="1" smtClean="0"/>
            <a:t>AntiVirus</a:t>
          </a:r>
          <a:endParaRPr lang="en-US" sz="1800" dirty="0"/>
        </a:p>
      </dgm:t>
    </dgm:pt>
    <dgm:pt modelId="{78D598CB-B4E7-4E30-8D39-63842470B612}" type="parTrans" cxnId="{64B29704-3E2A-4DC2-A591-297950E20D67}">
      <dgm:prSet/>
      <dgm:spPr/>
      <dgm:t>
        <a:bodyPr/>
        <a:lstStyle/>
        <a:p>
          <a:endParaRPr lang="en-US" sz="1800"/>
        </a:p>
      </dgm:t>
    </dgm:pt>
    <dgm:pt modelId="{DFCA40F0-CFAE-41B7-975E-E39B9D975B42}" type="sibTrans" cxnId="{64B29704-3E2A-4DC2-A591-297950E20D67}">
      <dgm:prSet/>
      <dgm:spPr/>
      <dgm:t>
        <a:bodyPr/>
        <a:lstStyle/>
        <a:p>
          <a:endParaRPr lang="en-US" sz="1800"/>
        </a:p>
      </dgm:t>
    </dgm:pt>
    <dgm:pt modelId="{EC7705DC-432B-4101-B044-E564E6673356}">
      <dgm:prSet phldrT="[Text]" custT="1"/>
      <dgm:spPr>
        <a:solidFill>
          <a:schemeClr val="bg1">
            <a:lumMod val="65000"/>
            <a:lumOff val="35000"/>
          </a:schemeClr>
        </a:solidFill>
      </dgm:spPr>
      <dgm:t>
        <a:bodyPr/>
        <a:lstStyle/>
        <a:p>
          <a:r>
            <a:rPr lang="en-US" sz="1800" dirty="0" smtClean="0"/>
            <a:t>Cooperation structures between government &amp; NII owners/operators</a:t>
          </a:r>
          <a:endParaRPr lang="en-US" sz="1800" dirty="0"/>
        </a:p>
      </dgm:t>
    </dgm:pt>
    <dgm:pt modelId="{E775AF85-9135-4EFC-979F-BF5B84E5F8DD}" type="parTrans" cxnId="{08FE535D-27C1-49E7-8D5E-240EF78B2D93}">
      <dgm:prSet/>
      <dgm:spPr/>
      <dgm:t>
        <a:bodyPr/>
        <a:lstStyle/>
        <a:p>
          <a:endParaRPr lang="en-US" sz="1800"/>
        </a:p>
      </dgm:t>
    </dgm:pt>
    <dgm:pt modelId="{C5BD4E3E-6E47-43EE-B897-B637776102D2}" type="sibTrans" cxnId="{08FE535D-27C1-49E7-8D5E-240EF78B2D93}">
      <dgm:prSet/>
      <dgm:spPr/>
      <dgm:t>
        <a:bodyPr/>
        <a:lstStyle/>
        <a:p>
          <a:endParaRPr lang="en-US" sz="1800"/>
        </a:p>
      </dgm:t>
    </dgm:pt>
    <dgm:pt modelId="{949CCE8D-9A9F-42AC-A7DC-06E34CCB41B6}" type="pres">
      <dgm:prSet presAssocID="{3CCC2032-81B4-4F97-AC4E-95903F8EC8FE}" presName="Name0" presStyleCnt="0">
        <dgm:presLayoutVars>
          <dgm:dir/>
          <dgm:resizeHandles val="exact"/>
        </dgm:presLayoutVars>
      </dgm:prSet>
      <dgm:spPr/>
      <dgm:t>
        <a:bodyPr/>
        <a:lstStyle/>
        <a:p>
          <a:endParaRPr lang="en-US"/>
        </a:p>
      </dgm:t>
    </dgm:pt>
    <dgm:pt modelId="{0C86A4D3-8613-41F5-9D71-EDF23BEEB223}" type="pres">
      <dgm:prSet presAssocID="{3CCC2032-81B4-4F97-AC4E-95903F8EC8FE}" presName="cycle" presStyleCnt="0"/>
      <dgm:spPr/>
      <dgm:t>
        <a:bodyPr/>
        <a:lstStyle/>
        <a:p>
          <a:endParaRPr lang="en-US"/>
        </a:p>
      </dgm:t>
    </dgm:pt>
    <dgm:pt modelId="{8B8F1263-CE5E-4A5A-8FB4-DA5ABB8405D5}" type="pres">
      <dgm:prSet presAssocID="{CFE9B299-0F95-46D2-BAF9-7C7474B66A9B}" presName="nodeFirstNode" presStyleLbl="node1" presStyleIdx="0" presStyleCnt="5">
        <dgm:presLayoutVars>
          <dgm:bulletEnabled val="1"/>
        </dgm:presLayoutVars>
      </dgm:prSet>
      <dgm:spPr/>
      <dgm:t>
        <a:bodyPr/>
        <a:lstStyle/>
        <a:p>
          <a:endParaRPr lang="en-US"/>
        </a:p>
      </dgm:t>
    </dgm:pt>
    <dgm:pt modelId="{DA9D14E3-010B-4013-B16F-8BDD04DBC5F5}" type="pres">
      <dgm:prSet presAssocID="{F1C6385E-D0B3-4023-AA52-5BFA4F39D064}" presName="sibTransFirstNode" presStyleLbl="bgShp" presStyleIdx="0" presStyleCnt="1"/>
      <dgm:spPr/>
      <dgm:t>
        <a:bodyPr/>
        <a:lstStyle/>
        <a:p>
          <a:endParaRPr lang="en-US"/>
        </a:p>
      </dgm:t>
    </dgm:pt>
    <dgm:pt modelId="{DAF7DAE5-3848-448C-8685-B8A93DD9519E}" type="pres">
      <dgm:prSet presAssocID="{9A04AA80-7913-492F-AA0D-BD7AEE825452}" presName="nodeFollowingNodes" presStyleLbl="node1" presStyleIdx="1" presStyleCnt="5" custScaleX="101201" custScaleY="126849" custRadScaleRad="96967" custRadScaleInc="8374">
        <dgm:presLayoutVars>
          <dgm:bulletEnabled val="1"/>
        </dgm:presLayoutVars>
      </dgm:prSet>
      <dgm:spPr/>
      <dgm:t>
        <a:bodyPr/>
        <a:lstStyle/>
        <a:p>
          <a:endParaRPr lang="en-US"/>
        </a:p>
      </dgm:t>
    </dgm:pt>
    <dgm:pt modelId="{5F56D5B9-7E59-4560-B7AB-5F66BEEE4CCF}" type="pres">
      <dgm:prSet presAssocID="{0EA95FD4-0A42-4DC0-909A-DED037DD170E}" presName="nodeFollowingNodes" presStyleLbl="node1" presStyleIdx="2" presStyleCnt="5" custRadScaleRad="114680" custRadScaleInc="388">
        <dgm:presLayoutVars>
          <dgm:bulletEnabled val="1"/>
        </dgm:presLayoutVars>
      </dgm:prSet>
      <dgm:spPr/>
      <dgm:t>
        <a:bodyPr/>
        <a:lstStyle/>
        <a:p>
          <a:endParaRPr lang="en-US"/>
        </a:p>
      </dgm:t>
    </dgm:pt>
    <dgm:pt modelId="{6E9CA9AC-4332-4E26-99B1-74BC62AC4BB7}" type="pres">
      <dgm:prSet presAssocID="{A8A6E1D9-D659-4307-A1A9-393E0376BF51}" presName="nodeFollowingNodes" presStyleLbl="node1" presStyleIdx="3" presStyleCnt="5" custRadScaleRad="104171" custRadScaleInc="4954">
        <dgm:presLayoutVars>
          <dgm:bulletEnabled val="1"/>
        </dgm:presLayoutVars>
      </dgm:prSet>
      <dgm:spPr/>
      <dgm:t>
        <a:bodyPr/>
        <a:lstStyle/>
        <a:p>
          <a:endParaRPr lang="en-US"/>
        </a:p>
      </dgm:t>
    </dgm:pt>
    <dgm:pt modelId="{C556C473-04F0-4515-843A-A5954F4CB820}" type="pres">
      <dgm:prSet presAssocID="{EC7705DC-432B-4101-B044-E564E6673356}" presName="nodeFollowingNodes" presStyleLbl="node1" presStyleIdx="4" presStyleCnt="5">
        <dgm:presLayoutVars>
          <dgm:bulletEnabled val="1"/>
        </dgm:presLayoutVars>
      </dgm:prSet>
      <dgm:spPr/>
      <dgm:t>
        <a:bodyPr/>
        <a:lstStyle/>
        <a:p>
          <a:endParaRPr lang="en-US"/>
        </a:p>
      </dgm:t>
    </dgm:pt>
  </dgm:ptLst>
  <dgm:cxnLst>
    <dgm:cxn modelId="{64B29704-3E2A-4DC2-A591-297950E20D67}" srcId="{3CCC2032-81B4-4F97-AC4E-95903F8EC8FE}" destId="{A8A6E1D9-D659-4307-A1A9-393E0376BF51}" srcOrd="3" destOrd="0" parTransId="{78D598CB-B4E7-4E30-8D39-63842470B612}" sibTransId="{DFCA40F0-CFAE-41B7-975E-E39B9D975B42}"/>
    <dgm:cxn modelId="{B462F880-20B9-41F8-A6C0-16F0BD85B98B}" type="presOf" srcId="{3CCC2032-81B4-4F97-AC4E-95903F8EC8FE}" destId="{949CCE8D-9A9F-42AC-A7DC-06E34CCB41B6}" srcOrd="0" destOrd="0" presId="urn:microsoft.com/office/officeart/2005/8/layout/cycle3"/>
    <dgm:cxn modelId="{0F28247F-3F53-47DE-8689-EE9B988C6F23}" type="presOf" srcId="{EC7705DC-432B-4101-B044-E564E6673356}" destId="{C556C473-04F0-4515-843A-A5954F4CB820}" srcOrd="0" destOrd="0" presId="urn:microsoft.com/office/officeart/2005/8/layout/cycle3"/>
    <dgm:cxn modelId="{90AD37C5-163B-44C2-A204-32C9AEAB0EB0}" type="presOf" srcId="{A8A6E1D9-D659-4307-A1A9-393E0376BF51}" destId="{6E9CA9AC-4332-4E26-99B1-74BC62AC4BB7}" srcOrd="0" destOrd="0" presId="urn:microsoft.com/office/officeart/2005/8/layout/cycle3"/>
    <dgm:cxn modelId="{08FE535D-27C1-49E7-8D5E-240EF78B2D93}" srcId="{3CCC2032-81B4-4F97-AC4E-95903F8EC8FE}" destId="{EC7705DC-432B-4101-B044-E564E6673356}" srcOrd="4" destOrd="0" parTransId="{E775AF85-9135-4EFC-979F-BF5B84E5F8DD}" sibTransId="{C5BD4E3E-6E47-43EE-B897-B637776102D2}"/>
    <dgm:cxn modelId="{3AC4BBCB-349D-4F02-9501-060E0E54C235}" type="presOf" srcId="{0EA95FD4-0A42-4DC0-909A-DED037DD170E}" destId="{5F56D5B9-7E59-4560-B7AB-5F66BEEE4CCF}" srcOrd="0" destOrd="0" presId="urn:microsoft.com/office/officeart/2005/8/layout/cycle3"/>
    <dgm:cxn modelId="{DB9B30D9-E2FC-4A54-B130-FB9D3BFE67BC}" type="presOf" srcId="{9A04AA80-7913-492F-AA0D-BD7AEE825452}" destId="{DAF7DAE5-3848-448C-8685-B8A93DD9519E}" srcOrd="0" destOrd="0" presId="urn:microsoft.com/office/officeart/2005/8/layout/cycle3"/>
    <dgm:cxn modelId="{CE51614F-45B0-4779-BE39-F317696F5B24}" type="presOf" srcId="{CFE9B299-0F95-46D2-BAF9-7C7474B66A9B}" destId="{8B8F1263-CE5E-4A5A-8FB4-DA5ABB8405D5}" srcOrd="0" destOrd="0" presId="urn:microsoft.com/office/officeart/2005/8/layout/cycle3"/>
    <dgm:cxn modelId="{B1C9768D-2DBF-48DD-B5FF-25F92F0208B2}" srcId="{3CCC2032-81B4-4F97-AC4E-95903F8EC8FE}" destId="{0EA95FD4-0A42-4DC0-909A-DED037DD170E}" srcOrd="2" destOrd="0" parTransId="{763BF9FD-4D96-4AF6-9F84-07DA9D16AF9E}" sibTransId="{4C535D9B-6793-4B92-B022-56BFF78418CE}"/>
    <dgm:cxn modelId="{BB10E03E-1F3E-4E9F-967A-B2CD71C6D80D}" srcId="{3CCC2032-81B4-4F97-AC4E-95903F8EC8FE}" destId="{9A04AA80-7913-492F-AA0D-BD7AEE825452}" srcOrd="1" destOrd="0" parTransId="{28606B23-9A71-497E-901A-FEF19AAE34EA}" sibTransId="{5E02A75E-6586-4DB7-A10F-512B0912C7CC}"/>
    <dgm:cxn modelId="{52FB9645-9F68-4C99-85C4-61CBCBDF63DC}" srcId="{3CCC2032-81B4-4F97-AC4E-95903F8EC8FE}" destId="{CFE9B299-0F95-46D2-BAF9-7C7474B66A9B}" srcOrd="0" destOrd="0" parTransId="{E1E3E838-669B-406B-A9C1-7FDC2F814A4B}" sibTransId="{F1C6385E-D0B3-4023-AA52-5BFA4F39D064}"/>
    <dgm:cxn modelId="{5B886D0A-AD41-434F-AD07-9514E564C4BB}" type="presOf" srcId="{F1C6385E-D0B3-4023-AA52-5BFA4F39D064}" destId="{DA9D14E3-010B-4013-B16F-8BDD04DBC5F5}" srcOrd="0" destOrd="0" presId="urn:microsoft.com/office/officeart/2005/8/layout/cycle3"/>
    <dgm:cxn modelId="{931E9A92-267F-4437-B522-798D68DD40F5}" type="presParOf" srcId="{949CCE8D-9A9F-42AC-A7DC-06E34CCB41B6}" destId="{0C86A4D3-8613-41F5-9D71-EDF23BEEB223}" srcOrd="0" destOrd="0" presId="urn:microsoft.com/office/officeart/2005/8/layout/cycle3"/>
    <dgm:cxn modelId="{8EEA8143-EEF2-4FE2-853F-A47CD6E6E83E}" type="presParOf" srcId="{0C86A4D3-8613-41F5-9D71-EDF23BEEB223}" destId="{8B8F1263-CE5E-4A5A-8FB4-DA5ABB8405D5}" srcOrd="0" destOrd="0" presId="urn:microsoft.com/office/officeart/2005/8/layout/cycle3"/>
    <dgm:cxn modelId="{F6650280-6A1F-4453-ADF4-01C1A1267AFA}" type="presParOf" srcId="{0C86A4D3-8613-41F5-9D71-EDF23BEEB223}" destId="{DA9D14E3-010B-4013-B16F-8BDD04DBC5F5}" srcOrd="1" destOrd="0" presId="urn:microsoft.com/office/officeart/2005/8/layout/cycle3"/>
    <dgm:cxn modelId="{168A8DE1-97E1-49FA-9E16-15496C2DF285}" type="presParOf" srcId="{0C86A4D3-8613-41F5-9D71-EDF23BEEB223}" destId="{DAF7DAE5-3848-448C-8685-B8A93DD9519E}" srcOrd="2" destOrd="0" presId="urn:microsoft.com/office/officeart/2005/8/layout/cycle3"/>
    <dgm:cxn modelId="{46A93663-D0A0-4284-9E5C-002E0095659D}" type="presParOf" srcId="{0C86A4D3-8613-41F5-9D71-EDF23BEEB223}" destId="{5F56D5B9-7E59-4560-B7AB-5F66BEEE4CCF}" srcOrd="3" destOrd="0" presId="urn:microsoft.com/office/officeart/2005/8/layout/cycle3"/>
    <dgm:cxn modelId="{4400CBCD-839C-4B2F-849B-BD58B9F28694}" type="presParOf" srcId="{0C86A4D3-8613-41F5-9D71-EDF23BEEB223}" destId="{6E9CA9AC-4332-4E26-99B1-74BC62AC4BB7}" srcOrd="4" destOrd="0" presId="urn:microsoft.com/office/officeart/2005/8/layout/cycle3"/>
    <dgm:cxn modelId="{F45D58CD-8260-4DB5-9E36-134667472715}" type="presParOf" srcId="{0C86A4D3-8613-41F5-9D71-EDF23BEEB223}" destId="{C556C473-04F0-4515-843A-A5954F4CB820}" srcOrd="5"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9D14E3-010B-4013-B16F-8BDD04DBC5F5}">
      <dsp:nvSpPr>
        <dsp:cNvPr id="0" name=""/>
        <dsp:cNvSpPr/>
      </dsp:nvSpPr>
      <dsp:spPr>
        <a:xfrm>
          <a:off x="966021" y="-25112"/>
          <a:ext cx="4532384" cy="4532384"/>
        </a:xfrm>
        <a:prstGeom prst="circularArrow">
          <a:avLst>
            <a:gd name="adj1" fmla="val 5544"/>
            <a:gd name="adj2" fmla="val 330680"/>
            <a:gd name="adj3" fmla="val 13807212"/>
            <a:gd name="adj4" fmla="val 17366952"/>
            <a:gd name="adj5" fmla="val 5757"/>
          </a:avLst>
        </a:prstGeom>
        <a:solidFill>
          <a:srgbClr val="FFC000"/>
        </a:solidFill>
        <a:ln w="9525" cap="flat" cmpd="sng" algn="ctr">
          <a:solidFill>
            <a:schemeClr val="dk2">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8B8F1263-CE5E-4A5A-8FB4-DA5ABB8405D5}">
      <dsp:nvSpPr>
        <dsp:cNvPr id="0" name=""/>
        <dsp:cNvSpPr/>
      </dsp:nvSpPr>
      <dsp:spPr>
        <a:xfrm>
          <a:off x="2185394" y="1668"/>
          <a:ext cx="2093639" cy="1046819"/>
        </a:xfrm>
        <a:prstGeom prst="roundRect">
          <a:avLst/>
        </a:prstGeom>
        <a:solidFill>
          <a:schemeClr val="bg1">
            <a:lumMod val="65000"/>
            <a:lumOff val="35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Rethink national security and national defense strategy </a:t>
          </a:r>
          <a:endParaRPr lang="en-US" sz="1800" kern="1200" dirty="0"/>
        </a:p>
      </dsp:txBody>
      <dsp:txXfrm>
        <a:off x="2236495" y="52769"/>
        <a:ext cx="1991437" cy="944617"/>
      </dsp:txXfrm>
    </dsp:sp>
    <dsp:sp modelId="{DAF7DAE5-3848-448C-8685-B8A93DD9519E}">
      <dsp:nvSpPr>
        <dsp:cNvPr id="0" name=""/>
        <dsp:cNvSpPr/>
      </dsp:nvSpPr>
      <dsp:spPr>
        <a:xfrm>
          <a:off x="3999131" y="1373106"/>
          <a:ext cx="2118784" cy="1327880"/>
        </a:xfrm>
        <a:prstGeom prst="roundRect">
          <a:avLst/>
        </a:prstGeom>
        <a:solidFill>
          <a:schemeClr val="bg1">
            <a:lumMod val="65000"/>
            <a:lumOff val="35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Know what information and infrastructure assets to be protected</a:t>
          </a:r>
          <a:endParaRPr lang="en-US" sz="1800" kern="1200" dirty="0"/>
        </a:p>
      </dsp:txBody>
      <dsp:txXfrm>
        <a:off x="4063953" y="1437928"/>
        <a:ext cx="1989140" cy="1198236"/>
      </dsp:txXfrm>
    </dsp:sp>
    <dsp:sp modelId="{5F56D5B9-7E59-4560-B7AB-5F66BEEE4CCF}">
      <dsp:nvSpPr>
        <dsp:cNvPr id="0" name=""/>
        <dsp:cNvSpPr/>
      </dsp:nvSpPr>
      <dsp:spPr>
        <a:xfrm>
          <a:off x="3480934" y="3499780"/>
          <a:ext cx="2093639" cy="1046819"/>
        </a:xfrm>
        <a:prstGeom prst="roundRect">
          <a:avLst/>
        </a:prstGeom>
        <a:solidFill>
          <a:schemeClr val="bg1">
            <a:lumMod val="65000"/>
            <a:lumOff val="35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Understand the value of information</a:t>
          </a:r>
          <a:endParaRPr lang="en-US" sz="1800" kern="1200" dirty="0"/>
        </a:p>
      </dsp:txBody>
      <dsp:txXfrm>
        <a:off x="3532035" y="3550881"/>
        <a:ext cx="1991437" cy="944617"/>
      </dsp:txXfrm>
    </dsp:sp>
    <dsp:sp modelId="{6E9CA9AC-4332-4E26-99B1-74BC62AC4BB7}">
      <dsp:nvSpPr>
        <dsp:cNvPr id="0" name=""/>
        <dsp:cNvSpPr/>
      </dsp:nvSpPr>
      <dsp:spPr>
        <a:xfrm>
          <a:off x="919072" y="3499773"/>
          <a:ext cx="2093639" cy="1046819"/>
        </a:xfrm>
        <a:prstGeom prst="roundRect">
          <a:avLst/>
        </a:prstGeom>
        <a:solidFill>
          <a:schemeClr val="bg1">
            <a:lumMod val="65000"/>
            <a:lumOff val="35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err="1" smtClean="0"/>
            <a:t>CyberSecurity</a:t>
          </a:r>
          <a:r>
            <a:rPr lang="en-US" sz="1800" kern="1200" dirty="0" smtClean="0"/>
            <a:t> is no longer just about firewalls and </a:t>
          </a:r>
          <a:r>
            <a:rPr lang="en-US" sz="1800" kern="1200" dirty="0" err="1" smtClean="0"/>
            <a:t>AntiVirus</a:t>
          </a:r>
          <a:endParaRPr lang="en-US" sz="1800" kern="1200" dirty="0"/>
        </a:p>
      </dsp:txBody>
      <dsp:txXfrm>
        <a:off x="970173" y="3550874"/>
        <a:ext cx="1991437" cy="944617"/>
      </dsp:txXfrm>
    </dsp:sp>
    <dsp:sp modelId="{C556C473-04F0-4515-843A-A5954F4CB820}">
      <dsp:nvSpPr>
        <dsp:cNvPr id="0" name=""/>
        <dsp:cNvSpPr/>
      </dsp:nvSpPr>
      <dsp:spPr>
        <a:xfrm>
          <a:off x="347204" y="1337190"/>
          <a:ext cx="2093639" cy="1046819"/>
        </a:xfrm>
        <a:prstGeom prst="roundRect">
          <a:avLst/>
        </a:prstGeom>
        <a:solidFill>
          <a:schemeClr val="bg1">
            <a:lumMod val="65000"/>
            <a:lumOff val="35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Cooperation structures between government &amp; NII owners/operators</a:t>
          </a:r>
          <a:endParaRPr lang="en-US" sz="1800" kern="1200" dirty="0"/>
        </a:p>
      </dsp:txBody>
      <dsp:txXfrm>
        <a:off x="398305" y="1388291"/>
        <a:ext cx="1991437" cy="944617"/>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F06D0C4-ED26-854F-B71E-CBC14F3E3842}" type="slidenum">
              <a:rPr lang="en-US" smtClean="0"/>
              <a:pPr/>
              <a:t>‹#›</a:t>
            </a:fld>
            <a:endParaRPr lang="en-US" dirty="0"/>
          </a:p>
        </p:txBody>
      </p:sp>
      <p:sp>
        <p:nvSpPr>
          <p:cNvPr id="6" name="Header Placeholder 5"/>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Tree>
    <p:extLst>
      <p:ext uri="{BB962C8B-B14F-4D97-AF65-F5344CB8AC3E}">
        <p14:creationId xmlns:p14="http://schemas.microsoft.com/office/powerpoint/2010/main" val="64675702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7CF1702-EA75-524A-9E90-2BAF17FB6070}" type="datetimeFigureOut">
              <a:rPr lang="en-US" smtClean="0"/>
              <a:pPr/>
              <a:t>26/02/15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B51D6E-2B5A-5041-8494-7456DF6B193C}" type="slidenum">
              <a:rPr lang="en-US" smtClean="0"/>
              <a:pPr/>
              <a:t>‹#›</a:t>
            </a:fld>
            <a:endParaRPr lang="en-US" dirty="0"/>
          </a:p>
        </p:txBody>
      </p:sp>
    </p:spTree>
    <p:extLst>
      <p:ext uri="{BB962C8B-B14F-4D97-AF65-F5344CB8AC3E}">
        <p14:creationId xmlns:p14="http://schemas.microsoft.com/office/powerpoint/2010/main" val="354882043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7B51D6E-2B5A-5041-8494-7456DF6B193C}"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endParaRPr lang="en-GB" dirty="0" smtClean="0"/>
          </a:p>
        </p:txBody>
      </p:sp>
      <p:sp>
        <p:nvSpPr>
          <p:cNvPr id="4" name="Slide Number Placeholder 3"/>
          <p:cNvSpPr>
            <a:spLocks noGrp="1"/>
          </p:cNvSpPr>
          <p:nvPr>
            <p:ph type="sldNum" sz="quarter" idx="10"/>
          </p:nvPr>
        </p:nvSpPr>
        <p:spPr/>
        <p:txBody>
          <a:bodyPr/>
          <a:lstStyle/>
          <a:p>
            <a:fld id="{27B51D6E-2B5A-5041-8494-7456DF6B193C}" type="slidenum">
              <a:rPr lang="en-US" smtClean="0"/>
              <a:pPr/>
              <a:t>14</a:t>
            </a:fld>
            <a:endParaRPr lang="en-US" dirty="0"/>
          </a:p>
        </p:txBody>
      </p:sp>
    </p:spTree>
    <p:extLst>
      <p:ext uri="{BB962C8B-B14F-4D97-AF65-F5344CB8AC3E}">
        <p14:creationId xmlns:p14="http://schemas.microsoft.com/office/powerpoint/2010/main" val="7156128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8925" y="284163"/>
            <a:ext cx="3740150" cy="2805112"/>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EA96130-80FE-450A-9D6E-2375B464A403}" type="slidenum">
              <a:rPr lang="en-US" smtClean="0"/>
              <a:pPr>
                <a:defRPr/>
              </a:pPr>
              <a:t>15</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endParaRPr lang="en-GB" dirty="0" smtClean="0"/>
          </a:p>
        </p:txBody>
      </p:sp>
      <p:sp>
        <p:nvSpPr>
          <p:cNvPr id="4" name="Slide Number Placeholder 3"/>
          <p:cNvSpPr>
            <a:spLocks noGrp="1"/>
          </p:cNvSpPr>
          <p:nvPr>
            <p:ph type="sldNum" sz="quarter" idx="10"/>
          </p:nvPr>
        </p:nvSpPr>
        <p:spPr/>
        <p:txBody>
          <a:bodyPr/>
          <a:lstStyle/>
          <a:p>
            <a:fld id="{27B51D6E-2B5A-5041-8494-7456DF6B193C}" type="slidenum">
              <a:rPr lang="en-US" smtClean="0"/>
              <a:pPr/>
              <a:t>3</a:t>
            </a:fld>
            <a:endParaRPr lang="en-US" dirty="0"/>
          </a:p>
        </p:txBody>
      </p:sp>
    </p:spTree>
    <p:extLst>
      <p:ext uri="{BB962C8B-B14F-4D97-AF65-F5344CB8AC3E}">
        <p14:creationId xmlns:p14="http://schemas.microsoft.com/office/powerpoint/2010/main" val="7156128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endParaRPr lang="en-GB" dirty="0" smtClean="0"/>
          </a:p>
        </p:txBody>
      </p:sp>
      <p:sp>
        <p:nvSpPr>
          <p:cNvPr id="4" name="Slide Number Placeholder 3"/>
          <p:cNvSpPr>
            <a:spLocks noGrp="1"/>
          </p:cNvSpPr>
          <p:nvPr>
            <p:ph type="sldNum" sz="quarter" idx="10"/>
          </p:nvPr>
        </p:nvSpPr>
        <p:spPr/>
        <p:txBody>
          <a:bodyPr/>
          <a:lstStyle/>
          <a:p>
            <a:fld id="{27B51D6E-2B5A-5041-8494-7456DF6B193C}" type="slidenum">
              <a:rPr lang="en-US" smtClean="0"/>
              <a:pPr/>
              <a:t>5</a:t>
            </a:fld>
            <a:endParaRPr lang="en-US" dirty="0"/>
          </a:p>
        </p:txBody>
      </p:sp>
    </p:spTree>
    <p:extLst>
      <p:ext uri="{BB962C8B-B14F-4D97-AF65-F5344CB8AC3E}">
        <p14:creationId xmlns:p14="http://schemas.microsoft.com/office/powerpoint/2010/main" val="715612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8675"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marL="228600" indent="-228600"/>
            <a:r>
              <a:rPr lang="da-DK" sz="800" dirty="0" smtClean="0">
                <a:latin typeface="Calibri" charset="0"/>
                <a:cs typeface="ＭＳ Ｐゴシック" charset="0"/>
              </a:rPr>
              <a:t>Slette og bare hurtigt</a:t>
            </a:r>
            <a:r>
              <a:rPr lang="da-DK" sz="800" baseline="0" dirty="0" smtClean="0">
                <a:latin typeface="Calibri" charset="0"/>
                <a:cs typeface="ＭＳ Ｐゴシック" charset="0"/>
              </a:rPr>
              <a:t> sige at man baserer sig på ideen om Lifecycle and Good Data Governance</a:t>
            </a:r>
            <a:endParaRPr lang="en-US" sz="800" dirty="0">
              <a:latin typeface="Calibri"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endParaRPr lang="en-GB" dirty="0" smtClean="0"/>
          </a:p>
        </p:txBody>
      </p:sp>
      <p:sp>
        <p:nvSpPr>
          <p:cNvPr id="4" name="Slide Number Placeholder 3"/>
          <p:cNvSpPr>
            <a:spLocks noGrp="1"/>
          </p:cNvSpPr>
          <p:nvPr>
            <p:ph type="sldNum" sz="quarter" idx="10"/>
          </p:nvPr>
        </p:nvSpPr>
        <p:spPr/>
        <p:txBody>
          <a:bodyPr/>
          <a:lstStyle/>
          <a:p>
            <a:fld id="{27B51D6E-2B5A-5041-8494-7456DF6B193C}" type="slidenum">
              <a:rPr lang="en-US" smtClean="0"/>
              <a:pPr/>
              <a:t>8</a:t>
            </a:fld>
            <a:endParaRPr lang="en-US" dirty="0"/>
          </a:p>
        </p:txBody>
      </p:sp>
    </p:spTree>
    <p:extLst>
      <p:ext uri="{BB962C8B-B14F-4D97-AF65-F5344CB8AC3E}">
        <p14:creationId xmlns:p14="http://schemas.microsoft.com/office/powerpoint/2010/main" val="7156128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spcAft>
                <a:spcPts val="600"/>
              </a:spcAft>
            </a:pPr>
            <a:endParaRPr lang="en-GB" sz="1200" kern="1200" dirty="0">
              <a:solidFill>
                <a:srgbClr val="FFFF99"/>
              </a:solidFill>
            </a:endParaRPr>
          </a:p>
        </p:txBody>
      </p:sp>
      <p:sp>
        <p:nvSpPr>
          <p:cNvPr id="4" name="Slide Number Placeholder 3"/>
          <p:cNvSpPr>
            <a:spLocks noGrp="1"/>
          </p:cNvSpPr>
          <p:nvPr>
            <p:ph type="sldNum" sz="quarter" idx="10"/>
          </p:nvPr>
        </p:nvSpPr>
        <p:spPr/>
        <p:txBody>
          <a:bodyPr/>
          <a:lstStyle/>
          <a:p>
            <a:fld id="{27B51D6E-2B5A-5041-8494-7456DF6B193C}" type="slidenum">
              <a:rPr lang="en-US" smtClean="0"/>
              <a:pPr/>
              <a:t>10</a:t>
            </a:fld>
            <a:endParaRPr lang="en-US" dirty="0"/>
          </a:p>
        </p:txBody>
      </p:sp>
    </p:spTree>
    <p:extLst>
      <p:ext uri="{BB962C8B-B14F-4D97-AF65-F5344CB8AC3E}">
        <p14:creationId xmlns:p14="http://schemas.microsoft.com/office/powerpoint/2010/main" val="7156128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spcAft>
                <a:spcPts val="600"/>
              </a:spcAft>
            </a:pPr>
            <a:endParaRPr lang="en-GB" sz="1200" kern="1200" dirty="0">
              <a:solidFill>
                <a:srgbClr val="FFFF99"/>
              </a:solidFill>
            </a:endParaRPr>
          </a:p>
        </p:txBody>
      </p:sp>
      <p:sp>
        <p:nvSpPr>
          <p:cNvPr id="4" name="Slide Number Placeholder 3"/>
          <p:cNvSpPr>
            <a:spLocks noGrp="1"/>
          </p:cNvSpPr>
          <p:nvPr>
            <p:ph type="sldNum" sz="quarter" idx="10"/>
          </p:nvPr>
        </p:nvSpPr>
        <p:spPr/>
        <p:txBody>
          <a:bodyPr/>
          <a:lstStyle/>
          <a:p>
            <a:fld id="{27B51D6E-2B5A-5041-8494-7456DF6B193C}" type="slidenum">
              <a:rPr lang="en-US" smtClean="0"/>
              <a:pPr/>
              <a:t>11</a:t>
            </a:fld>
            <a:endParaRPr lang="en-US" dirty="0"/>
          </a:p>
        </p:txBody>
      </p:sp>
    </p:spTree>
    <p:extLst>
      <p:ext uri="{BB962C8B-B14F-4D97-AF65-F5344CB8AC3E}">
        <p14:creationId xmlns:p14="http://schemas.microsoft.com/office/powerpoint/2010/main" val="7156128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1600" b="1" dirty="0" smtClean="0">
                <a:solidFill>
                  <a:srgbClr val="FFFFFF"/>
                </a:solidFill>
              </a:rPr>
              <a:t>Cyber-security Strategy &amp; Directive</a:t>
            </a:r>
            <a:r>
              <a:rPr lang="en-GB" sz="1200" b="1" dirty="0" smtClean="0">
                <a:solidFill>
                  <a:srgbClr val="FFFFFF"/>
                </a:solidFill>
              </a:rPr>
              <a:t> </a:t>
            </a:r>
          </a:p>
          <a:p>
            <a:pPr algn="l"/>
            <a:r>
              <a:rPr lang="en-GB" sz="1200" dirty="0" smtClean="0">
                <a:solidFill>
                  <a:srgbClr val="FFFFFF"/>
                </a:solidFill>
              </a:rPr>
              <a:t>of the European Union, published in February 2013, seeks to ensure that critical infrastructure is adequately protected from any</a:t>
            </a:r>
          </a:p>
          <a:p>
            <a:pPr algn="l">
              <a:spcAft>
                <a:spcPts val="1200"/>
              </a:spcAft>
            </a:pPr>
            <a:r>
              <a:rPr lang="en-GB" sz="1200" dirty="0" smtClean="0">
                <a:solidFill>
                  <a:srgbClr val="FFFFFF"/>
                </a:solidFill>
              </a:rPr>
              <a:t>kind of cyber attack and that information is protected according to compliance standards</a:t>
            </a:r>
          </a:p>
          <a:p>
            <a:pPr algn="l"/>
            <a:r>
              <a:rPr lang="en-GB" sz="1400" i="1" dirty="0" smtClean="0">
                <a:solidFill>
                  <a:srgbClr val="FFFFFF"/>
                </a:solidFill>
                <a:latin typeface="Times New Roman" pitchFamily="18" charset="0"/>
                <a:cs typeface="Times New Roman" pitchFamily="18" charset="0"/>
              </a:rPr>
              <a:t>“Achieving cyber resilience”</a:t>
            </a:r>
          </a:p>
          <a:p>
            <a:pPr marL="0" indent="0">
              <a:buFont typeface="+mj-lt"/>
              <a:buNone/>
            </a:pPr>
            <a:endParaRPr lang="en-GB" dirty="0" smtClean="0"/>
          </a:p>
        </p:txBody>
      </p:sp>
      <p:sp>
        <p:nvSpPr>
          <p:cNvPr id="4" name="Slide Number Placeholder 3"/>
          <p:cNvSpPr>
            <a:spLocks noGrp="1"/>
          </p:cNvSpPr>
          <p:nvPr>
            <p:ph type="sldNum" sz="quarter" idx="10"/>
          </p:nvPr>
        </p:nvSpPr>
        <p:spPr/>
        <p:txBody>
          <a:bodyPr/>
          <a:lstStyle/>
          <a:p>
            <a:fld id="{27B51D6E-2B5A-5041-8494-7456DF6B193C}" type="slidenum">
              <a:rPr lang="en-US" smtClean="0"/>
              <a:pPr/>
              <a:t>12</a:t>
            </a:fld>
            <a:endParaRPr lang="en-US" dirty="0"/>
          </a:p>
        </p:txBody>
      </p:sp>
    </p:spTree>
    <p:extLst>
      <p:ext uri="{BB962C8B-B14F-4D97-AF65-F5344CB8AC3E}">
        <p14:creationId xmlns:p14="http://schemas.microsoft.com/office/powerpoint/2010/main" val="7156128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10"/>
          </p:nvPr>
        </p:nvSpPr>
        <p:spPr/>
        <p:txBody>
          <a:bodyPr/>
          <a:lstStyle/>
          <a:p>
            <a:fld id="{27B51D6E-2B5A-5041-8494-7456DF6B193C}" type="slidenum">
              <a:rPr lang="en-US" smtClean="0"/>
              <a:pPr/>
              <a:t>13</a:t>
            </a:fld>
            <a:endParaRPr lang="en-US" dirty="0"/>
          </a:p>
        </p:txBody>
      </p:sp>
    </p:spTree>
    <p:extLst>
      <p:ext uri="{BB962C8B-B14F-4D97-AF65-F5344CB8AC3E}">
        <p14:creationId xmlns:p14="http://schemas.microsoft.com/office/powerpoint/2010/main" val="7156128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3.png"/><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18" name="Rounded Rectangle 17"/>
          <p:cNvSpPr/>
          <p:nvPr userDrawn="1"/>
        </p:nvSpPr>
        <p:spPr bwMode="auto">
          <a:xfrm>
            <a:off x="301526" y="6313243"/>
            <a:ext cx="8506684" cy="328910"/>
          </a:xfrm>
          <a:prstGeom prst="roundRect">
            <a:avLst/>
          </a:prstGeom>
          <a:gradFill flip="none" rotWithShape="1">
            <a:gsLst>
              <a:gs pos="0">
                <a:schemeClr val="tx2">
                  <a:lumMod val="50000"/>
                </a:schemeClr>
              </a:gs>
              <a:gs pos="100000">
                <a:schemeClr val="bg2"/>
              </a:gs>
            </a:gsLst>
            <a:lin ang="0" scaled="1"/>
            <a:tileRect/>
          </a:gradFill>
          <a:ln>
            <a:no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smtClean="0">
              <a:ln>
                <a:noFill/>
              </a:ln>
              <a:effectLst/>
              <a:latin typeface="+mn-lt"/>
            </a:endParaRPr>
          </a:p>
        </p:txBody>
      </p:sp>
      <p:sp>
        <p:nvSpPr>
          <p:cNvPr id="16" name="Rectangle 6"/>
          <p:cNvSpPr>
            <a:spLocks noGrp="1" noChangeArrowheads="1"/>
          </p:cNvSpPr>
          <p:nvPr>
            <p:ph type="sldNum" sz="quarter" idx="4"/>
          </p:nvPr>
        </p:nvSpPr>
        <p:spPr bwMode="white">
          <a:xfrm>
            <a:off x="8548896" y="6397965"/>
            <a:ext cx="153888" cy="153888"/>
          </a:xfrm>
          <a:prstGeom prst="rect">
            <a:avLst/>
          </a:prstGeom>
          <a:noFill/>
          <a:ln w="9525" algn="ctr">
            <a:noFill/>
            <a:miter lim="800000"/>
            <a:headEnd/>
            <a:tailEnd/>
          </a:ln>
          <a:effectLst/>
        </p:spPr>
        <p:txBody>
          <a:bodyPr vert="horz" wrap="none" lIns="91440" tIns="91440" rIns="91440" bIns="91440" numCol="1" anchor="ctr" anchorCtr="0" compatLnSpc="1">
            <a:prstTxWarp prst="textNoShape">
              <a:avLst/>
            </a:prstTxWarp>
            <a:noAutofit/>
          </a:bodyPr>
          <a:lstStyle>
            <a:lvl1pPr eaLnBrk="0" hangingPunct="0">
              <a:defRPr sz="1000" b="1">
                <a:solidFill>
                  <a:schemeClr val="tx1"/>
                </a:solidFill>
                <a:latin typeface="Calibri" pitchFamily="34" charset="0"/>
                <a:cs typeface="Calibri" pitchFamily="34" charset="0"/>
              </a:defRPr>
            </a:lvl1pPr>
          </a:lstStyle>
          <a:p>
            <a:pPr>
              <a:defRPr/>
            </a:pPr>
            <a:fld id="{46082381-925A-4C25-AB18-0C99AD89CFC0}" type="slidenum">
              <a:rPr lang="en-US" smtClean="0"/>
              <a:pPr>
                <a:defRPr/>
              </a:pPr>
              <a:t>‹#›</a:t>
            </a:fld>
            <a:endParaRPr lang="en-US" dirty="0"/>
          </a:p>
        </p:txBody>
      </p:sp>
      <p:sp>
        <p:nvSpPr>
          <p:cNvPr id="3075" name="Rectangle 3"/>
          <p:cNvSpPr>
            <a:spLocks noGrp="1" noChangeArrowheads="1"/>
          </p:cNvSpPr>
          <p:nvPr>
            <p:ph type="ctrTitle" hasCustomPrompt="1"/>
          </p:nvPr>
        </p:nvSpPr>
        <p:spPr bwMode="black">
          <a:xfrm>
            <a:off x="685800" y="3810000"/>
            <a:ext cx="7772400" cy="914400"/>
          </a:xfrm>
        </p:spPr>
        <p:txBody>
          <a:bodyPr/>
          <a:lstStyle>
            <a:lvl1pPr>
              <a:defRPr sz="3400">
                <a:solidFill>
                  <a:schemeClr val="tx1"/>
                </a:solidFill>
              </a:defRPr>
            </a:lvl1pPr>
          </a:lstStyle>
          <a:p>
            <a:r>
              <a:rPr lang="en-US" dirty="0" smtClean="0"/>
              <a:t>Click to add title</a:t>
            </a:r>
            <a:endParaRPr lang="en-US" dirty="0"/>
          </a:p>
        </p:txBody>
      </p:sp>
      <p:sp>
        <p:nvSpPr>
          <p:cNvPr id="3076" name="Rectangle 4"/>
          <p:cNvSpPr>
            <a:spLocks noGrp="1" noChangeArrowheads="1"/>
          </p:cNvSpPr>
          <p:nvPr>
            <p:ph type="subTitle" idx="1" hasCustomPrompt="1"/>
          </p:nvPr>
        </p:nvSpPr>
        <p:spPr bwMode="black">
          <a:xfrm>
            <a:off x="685800" y="5181600"/>
            <a:ext cx="6172200" cy="381000"/>
          </a:xfrm>
        </p:spPr>
        <p:txBody>
          <a:bodyPr anchor="t" anchorCtr="0"/>
          <a:lstStyle>
            <a:lvl1pPr marL="0" indent="0">
              <a:buFontTx/>
              <a:buNone/>
              <a:defRPr sz="2400" b="1" baseline="0"/>
            </a:lvl1pPr>
          </a:lstStyle>
          <a:p>
            <a:r>
              <a:rPr lang="en-US" dirty="0" smtClean="0"/>
              <a:t>Click to add presenter’s name</a:t>
            </a:r>
            <a:endParaRPr lang="en-US" dirty="0"/>
          </a:p>
        </p:txBody>
      </p:sp>
      <p:sp>
        <p:nvSpPr>
          <p:cNvPr id="19" name="Text Placeholder 18"/>
          <p:cNvSpPr>
            <a:spLocks noGrp="1"/>
          </p:cNvSpPr>
          <p:nvPr>
            <p:ph type="body" sz="quarter" idx="10" hasCustomPrompt="1"/>
          </p:nvPr>
        </p:nvSpPr>
        <p:spPr bwMode="black">
          <a:xfrm>
            <a:off x="685800" y="5600075"/>
            <a:ext cx="6172200" cy="381000"/>
          </a:xfrm>
          <a:noFill/>
          <a:ln w="9525">
            <a:noFill/>
            <a:miter lim="800000"/>
            <a:headEnd/>
            <a:tailEnd/>
          </a:ln>
        </p:spPr>
        <p:txBody>
          <a:bodyPr vert="horz" wrap="square" lIns="91419" tIns="45710" rIns="91419" bIns="45710" numCol="1" anchor="t" anchorCtr="0" compatLnSpc="1">
            <a:prstTxWarp prst="textNoShape">
              <a:avLst/>
            </a:prstTxWarp>
          </a:bodyPr>
          <a:lstStyle>
            <a:lvl1pPr marL="0" indent="0" algn="l" rtl="0" eaLnBrk="1" fontAlgn="base" hangingPunct="1">
              <a:lnSpc>
                <a:spcPct val="90000"/>
              </a:lnSpc>
              <a:spcBef>
                <a:spcPct val="0"/>
              </a:spcBef>
              <a:spcAft>
                <a:spcPts val="1200"/>
              </a:spcAft>
              <a:buClr>
                <a:schemeClr val="bg2">
                  <a:lumMod val="50000"/>
                </a:schemeClr>
              </a:buClr>
              <a:buFontTx/>
              <a:buNone/>
              <a:defRPr lang="en-US" sz="2000" b="0" baseline="0" dirty="0" smtClean="0">
                <a:solidFill>
                  <a:schemeClr val="tx1"/>
                </a:solidFill>
                <a:latin typeface="+mn-lt"/>
                <a:ea typeface="+mn-ea"/>
                <a:cs typeface="+mn-cs"/>
              </a:defRPr>
            </a:lvl1pPr>
          </a:lstStyle>
          <a:p>
            <a:pPr lvl="0"/>
            <a:r>
              <a:rPr lang="en-US" dirty="0" smtClean="0"/>
              <a:t>Click to add presenter’s title</a:t>
            </a:r>
            <a:endParaRPr lang="en-US" dirty="0"/>
          </a:p>
        </p:txBody>
      </p:sp>
      <p:sp>
        <p:nvSpPr>
          <p:cNvPr id="22" name="Date Placeholder 3"/>
          <p:cNvSpPr>
            <a:spLocks noGrp="1"/>
          </p:cNvSpPr>
          <p:nvPr>
            <p:ph type="dt" sz="half" idx="2"/>
          </p:nvPr>
        </p:nvSpPr>
        <p:spPr>
          <a:xfrm>
            <a:off x="7224010" y="5181601"/>
            <a:ext cx="1219200" cy="304800"/>
          </a:xfrm>
          <a:prstGeom prst="rect">
            <a:avLst/>
          </a:prstGeom>
          <a:noFill/>
          <a:ln w="9525">
            <a:noFill/>
            <a:miter lim="800000"/>
            <a:headEnd/>
            <a:tailEnd/>
          </a:ln>
        </p:spPr>
        <p:txBody>
          <a:bodyPr vert="horz" wrap="square" lIns="91419" tIns="45710" rIns="91419" bIns="45710" numCol="1" anchor="t" anchorCtr="0" compatLnSpc="1">
            <a:prstTxWarp prst="textNoShape">
              <a:avLst/>
            </a:prstTxWarp>
          </a:bodyPr>
          <a:lstStyle>
            <a:lvl1pPr algn="r">
              <a:defRPr lang="en-US" sz="1600" b="0" baseline="0" smtClean="0">
                <a:solidFill>
                  <a:schemeClr val="tx1"/>
                </a:solidFill>
                <a:latin typeface="+mn-lt"/>
                <a:ea typeface="+mn-ea"/>
                <a:cs typeface="+mn-cs"/>
              </a:defRPr>
            </a:lvl1pPr>
          </a:lstStyle>
          <a:p>
            <a:pPr>
              <a:lnSpc>
                <a:spcPct val="90000"/>
              </a:lnSpc>
              <a:spcAft>
                <a:spcPts val="1200"/>
              </a:spcAft>
              <a:buClr>
                <a:schemeClr val="bg2">
                  <a:lumMod val="50000"/>
                </a:schemeClr>
              </a:buClr>
            </a:pPr>
            <a:endParaRPr lang="en-US" dirty="0"/>
          </a:p>
        </p:txBody>
      </p:sp>
      <p:pic>
        <p:nvPicPr>
          <p:cNvPr id="21" name="Picture 20" descr="SYM_Horiz_RGB_rev.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invGray">
          <a:xfrm>
            <a:off x="3502945" y="87972"/>
            <a:ext cx="1417375" cy="373275"/>
          </a:xfrm>
          <a:prstGeom prst="rect">
            <a:avLst/>
          </a:prstGeom>
        </p:spPr>
      </p:pic>
      <p:pic>
        <p:nvPicPr>
          <p:cNvPr id="17" name="Picture 16" descr="SYM_Horiz_RGB_rev.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7013448" y="6309360"/>
            <a:ext cx="1215234" cy="320040"/>
          </a:xfrm>
          <a:prstGeom prst="rect">
            <a:avLst/>
          </a:prstGeom>
        </p:spPr>
      </p:pic>
      <p:sp>
        <p:nvSpPr>
          <p:cNvPr id="12" name="Round Same Side Corner Rectangle 11"/>
          <p:cNvSpPr/>
          <p:nvPr userDrawn="1"/>
        </p:nvSpPr>
        <p:spPr bwMode="auto">
          <a:xfrm rot="5400000">
            <a:off x="8499317" y="6206360"/>
            <a:ext cx="301752" cy="536387"/>
          </a:xfrm>
          <a:prstGeom prst="round2SameRect">
            <a:avLst>
              <a:gd name="adj1" fmla="val 50000"/>
              <a:gd name="adj2" fmla="val 0"/>
            </a:avLst>
          </a:prstGeom>
          <a:solidFill>
            <a:schemeClr val="bg2">
              <a:lumMod val="50000"/>
            </a:schemeClr>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smtClean="0">
              <a:ln>
                <a:noFill/>
              </a:ln>
              <a:solidFill>
                <a:schemeClr val="bg1"/>
              </a:solidFill>
              <a:effectLst/>
              <a:latin typeface="+mn-lt"/>
            </a:endParaRPr>
          </a:p>
        </p:txBody>
      </p:sp>
      <p:pic>
        <p:nvPicPr>
          <p:cNvPr id="14" name="Picture 29"/>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0" name="Picture 30"/>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3" name="Picture 31"/>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4" name="Picture 3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5" name="Picture 33"/>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6" name="Picture 34"/>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Click to add title</a:t>
            </a:r>
            <a:endParaRPr lang="en-US" dirty="0"/>
          </a:p>
        </p:txBody>
      </p:sp>
      <p:sp>
        <p:nvSpPr>
          <p:cNvPr id="3" name="Content Placeholder 2"/>
          <p:cNvSpPr>
            <a:spLocks noGrp="1"/>
          </p:cNvSpPr>
          <p:nvPr>
            <p:ph idx="1" hasCustomPrompt="1"/>
          </p:nvPr>
        </p:nvSpPr>
        <p:spPr/>
        <p:txBody>
          <a:bodyPr>
            <a:norm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6"/>
          <p:cNvSpPr>
            <a:spLocks noGrp="1" noChangeArrowheads="1"/>
          </p:cNvSpPr>
          <p:nvPr>
            <p:ph type="sldNum" sz="quarter" idx="11"/>
          </p:nvPr>
        </p:nvSpPr>
        <p:spPr>
          <a:ln/>
        </p:spPr>
        <p:txBody>
          <a:bodyPr/>
          <a:lstStyle>
            <a:lvl1pPr>
              <a:defRPr>
                <a:solidFill>
                  <a:schemeClr val="tx1"/>
                </a:solidFill>
              </a:defRPr>
            </a:lvl1pPr>
          </a:lstStyle>
          <a:p>
            <a:pPr>
              <a:defRPr/>
            </a:pPr>
            <a:fld id="{446C9BED-6FD4-4BA4-B6B0-4A26058AC9EF}" type="slidenum">
              <a:rPr lang="en-US" smtClean="0"/>
              <a:pPr>
                <a:defRPr/>
              </a:pPr>
              <a:t>‹#›</a:t>
            </a:fld>
            <a:endParaRPr lang="en-US" dirty="0"/>
          </a:p>
        </p:txBody>
      </p:sp>
      <p:sp>
        <p:nvSpPr>
          <p:cNvPr id="7" name="Rectangle 5"/>
          <p:cNvSpPr>
            <a:spLocks noGrp="1" noChangeArrowheads="1"/>
          </p:cNvSpPr>
          <p:nvPr>
            <p:ph type="ftr" sz="quarter" idx="3"/>
          </p:nvPr>
        </p:nvSpPr>
        <p:spPr bwMode="auto">
          <a:xfrm>
            <a:off x="2132044" y="6336273"/>
            <a:ext cx="4066580" cy="266912"/>
          </a:xfrm>
          <a:prstGeom prst="rect">
            <a:avLst/>
          </a:prstGeom>
          <a:noFill/>
          <a:ln w="9525" algn="ctr">
            <a:noFill/>
            <a:miter lim="800000"/>
            <a:headEnd/>
            <a:tailEnd/>
          </a:ln>
          <a:effectLst/>
        </p:spPr>
        <p:txBody>
          <a:bodyPr vert="horz" wrap="none" lIns="91440" tIns="91440" rIns="91440" bIns="91440" numCol="1" anchor="ctr" anchorCtr="0" compatLnSpc="1">
            <a:prstTxWarp prst="textNoShape">
              <a:avLst/>
            </a:prstTxWarp>
            <a:noAutofit/>
          </a:bodyPr>
          <a:lstStyle>
            <a:lvl1pPr algn="l" eaLnBrk="0" hangingPunct="0">
              <a:defRPr sz="1200">
                <a:solidFill>
                  <a:srgbClr val="F9CE2F"/>
                </a:solidFill>
                <a:latin typeface="Calibri" pitchFamily="34" charset="0"/>
                <a:cs typeface="Calibri" pitchFamily="34" charset="0"/>
              </a:defRPr>
            </a:lvl1pPr>
          </a:lstStyle>
          <a:p>
            <a:pPr>
              <a:defRPr/>
            </a:pPr>
            <a:r>
              <a:rPr lang="it-IT" smtClean="0"/>
              <a:t>Transformational Smart Cities: Cyber security and resilience</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ustom Layout">
    <p:bg>
      <p:bgRef idx="1001">
        <a:schemeClr val="bg1"/>
      </p:bgRef>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46082381-925A-4C25-AB18-0C99AD89CFC0}" type="slidenum">
              <a:rPr lang="en-US" smtClean="0"/>
              <a:pPr>
                <a:defRPr/>
              </a:pPr>
              <a:t>‹#›</a:t>
            </a:fld>
            <a:endParaRPr lang="en-US" dirty="0"/>
          </a:p>
        </p:txBody>
      </p:sp>
      <p:pic>
        <p:nvPicPr>
          <p:cNvPr id="5" name="Picture 4" descr="SYM_Horiz_RGB_rev.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invGray">
          <a:xfrm>
            <a:off x="804672" y="758952"/>
            <a:ext cx="2430468" cy="640080"/>
          </a:xfrm>
          <a:prstGeom prst="rect">
            <a:avLst/>
          </a:prstGeom>
        </p:spPr>
      </p:pic>
      <p:sp>
        <p:nvSpPr>
          <p:cNvPr id="6" name="Rectangle 3"/>
          <p:cNvSpPr txBox="1">
            <a:spLocks noChangeArrowheads="1"/>
          </p:cNvSpPr>
          <p:nvPr/>
        </p:nvSpPr>
        <p:spPr bwMode="black">
          <a:xfrm>
            <a:off x="685800" y="2209800"/>
            <a:ext cx="7772400" cy="914400"/>
          </a:xfrm>
          <a:prstGeom prst="rect">
            <a:avLst/>
          </a:prstGeom>
          <a:noFill/>
          <a:ln w="9525">
            <a:noFill/>
            <a:miter lim="800000"/>
            <a:headEnd/>
            <a:tailEnd/>
          </a:ln>
        </p:spPr>
        <p:txBody>
          <a:bodyPr vert="horz" wrap="square" lIns="91419" tIns="45710" rIns="91419" bIns="45710" numCol="1" anchor="b" anchorCtr="0" compatLnSpc="1">
            <a:prstTxWarp prst="textNoShape">
              <a:avLst/>
            </a:prstTxWarp>
          </a:bodyPr>
          <a:lstStyle>
            <a:lvl1pPr>
              <a:defRPr sz="3400">
                <a:solidFill>
                  <a:schemeClr val="bg2">
                    <a:lumMod val="50000"/>
                  </a:schemeClr>
                </a:solidFill>
              </a:defRPr>
            </a:lvl1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sz="3400" b="1" i="0" u="none" strike="noStrike" kern="0" cap="none" spc="0" normalizeH="0" baseline="0" noProof="0" dirty="0" smtClean="0">
                <a:ln>
                  <a:noFill/>
                </a:ln>
                <a:solidFill>
                  <a:schemeClr val="tx1"/>
                </a:solidFill>
                <a:effectLst/>
                <a:uLnTx/>
                <a:uFillTx/>
                <a:latin typeface="+mj-lt"/>
                <a:ea typeface="+mj-ea"/>
                <a:cs typeface="+mj-cs"/>
              </a:rPr>
              <a:t>Thank you!</a:t>
            </a:r>
            <a:endParaRPr kumimoji="0" lang="en-US" sz="3400" b="1" i="0" u="none" strike="noStrike" kern="0" cap="none" spc="0" normalizeH="0" baseline="0" noProof="0" dirty="0">
              <a:ln>
                <a:noFill/>
              </a:ln>
              <a:solidFill>
                <a:schemeClr val="tx1"/>
              </a:solidFill>
              <a:effectLst/>
              <a:uLnTx/>
              <a:uFillTx/>
              <a:latin typeface="+mj-lt"/>
              <a:ea typeface="+mj-ea"/>
              <a:cs typeface="+mj-cs"/>
            </a:endParaRPr>
          </a:p>
        </p:txBody>
      </p:sp>
      <p:sp>
        <p:nvSpPr>
          <p:cNvPr id="7" name="Rectangle 4"/>
          <p:cNvSpPr>
            <a:spLocks noGrp="1" noChangeArrowheads="1"/>
          </p:cNvSpPr>
          <p:nvPr>
            <p:ph type="subTitle" idx="1" hasCustomPrompt="1"/>
          </p:nvPr>
        </p:nvSpPr>
        <p:spPr bwMode="black">
          <a:xfrm>
            <a:off x="685800" y="3810000"/>
            <a:ext cx="6172200" cy="1066800"/>
          </a:xfrm>
        </p:spPr>
        <p:txBody>
          <a:bodyPr anchor="t" anchorCtr="0"/>
          <a:lstStyle>
            <a:lvl1pPr marL="0" indent="0">
              <a:spcAft>
                <a:spcPts val="600"/>
              </a:spcAft>
              <a:buFontTx/>
              <a:buNone/>
              <a:defRPr sz="2000" b="0" baseline="0">
                <a:solidFill>
                  <a:schemeClr val="tx1"/>
                </a:solidFill>
              </a:defRPr>
            </a:lvl1pPr>
          </a:lstStyle>
          <a:p>
            <a:r>
              <a:rPr lang="en-US" dirty="0" smtClean="0"/>
              <a:t>Click to add presenter’s name</a:t>
            </a:r>
          </a:p>
          <a:p>
            <a:r>
              <a:rPr lang="en-US" dirty="0" smtClean="0"/>
              <a:t>Presenter’s email</a:t>
            </a:r>
          </a:p>
          <a:p>
            <a:r>
              <a:rPr lang="en-US" dirty="0" smtClean="0"/>
              <a:t>Presenter’s phone</a:t>
            </a:r>
            <a:endParaRPr lang="en-US" dirty="0"/>
          </a:p>
        </p:txBody>
      </p:sp>
      <p:sp>
        <p:nvSpPr>
          <p:cNvPr id="10" name="Rectangle 6"/>
          <p:cNvSpPr>
            <a:spLocks noChangeArrowheads="1"/>
          </p:cNvSpPr>
          <p:nvPr/>
        </p:nvSpPr>
        <p:spPr bwMode="auto">
          <a:xfrm>
            <a:off x="685800" y="5562600"/>
            <a:ext cx="7659688" cy="715780"/>
          </a:xfrm>
          <a:prstGeom prst="rect">
            <a:avLst/>
          </a:prstGeom>
          <a:noFill/>
          <a:ln w="9525">
            <a:noFill/>
            <a:miter lim="800000"/>
            <a:headEnd/>
            <a:tailEnd/>
          </a:ln>
          <a:effectLst/>
        </p:spPr>
        <p:txBody>
          <a:bodyPr wrap="square" lIns="91440" tIns="91440" rIns="91440" bIns="91440" anchor="b">
            <a:noAutofit/>
          </a:bodyPr>
          <a:lstStyle/>
          <a:p>
            <a:pPr marL="0" indent="0" algn="l">
              <a:lnSpc>
                <a:spcPct val="90000"/>
              </a:lnSpc>
              <a:buNone/>
            </a:pPr>
            <a:r>
              <a:rPr lang="en-US" sz="800" b="1" dirty="0" smtClean="0">
                <a:solidFill>
                  <a:schemeClr val="tx1"/>
                </a:solidFill>
                <a:latin typeface="Calibri" pitchFamily="34" charset="0"/>
              </a:rPr>
              <a:t>Copyright © 2015 Symantec Corporation. All rights reserved. </a:t>
            </a:r>
            <a:r>
              <a:rPr lang="en-US" sz="800" dirty="0" smtClean="0">
                <a:solidFill>
                  <a:schemeClr val="tx1"/>
                </a:solidFill>
                <a:latin typeface="Calibri" pitchFamily="34" charset="0"/>
              </a:rPr>
              <a:t>Symantec and the Symantec Logo are trademarks or registered trademarks of Symantec Corporation or its affiliates in the U.S. and other countries.  Other names may be trademarks of their respective owners.</a:t>
            </a:r>
          </a:p>
          <a:p>
            <a:pPr marL="0" indent="0" algn="l">
              <a:lnSpc>
                <a:spcPct val="90000"/>
              </a:lnSpc>
              <a:buNone/>
            </a:pPr>
            <a:endParaRPr lang="en-US" sz="800" dirty="0" smtClean="0">
              <a:solidFill>
                <a:schemeClr val="tx1"/>
              </a:solidFill>
              <a:latin typeface="Calibri" pitchFamily="34" charset="0"/>
            </a:endParaRPr>
          </a:p>
          <a:p>
            <a:pPr marL="0" indent="0" algn="l">
              <a:lnSpc>
                <a:spcPct val="90000"/>
              </a:lnSpc>
              <a:buNone/>
            </a:pPr>
            <a:r>
              <a:rPr lang="en-US" sz="800" dirty="0" smtClean="0">
                <a:solidFill>
                  <a:schemeClr val="tx1"/>
                </a:solidFill>
                <a:latin typeface="Calibri" pitchFamily="34" charset="0"/>
              </a:rPr>
              <a:t>This document is provided for informational purposes only and is not intended as advertising.  All warranties relating to the information in this document, either express or implied, are disclaimed to the maximum extent allowed by law.  The information in this document is subject to change without notice.</a:t>
            </a:r>
          </a:p>
        </p:txBody>
      </p:sp>
      <p:sp>
        <p:nvSpPr>
          <p:cNvPr id="9" name="Rectangle 5"/>
          <p:cNvSpPr>
            <a:spLocks noGrp="1" noChangeArrowheads="1"/>
          </p:cNvSpPr>
          <p:nvPr>
            <p:ph type="ftr" sz="quarter" idx="3"/>
          </p:nvPr>
        </p:nvSpPr>
        <p:spPr bwMode="auto">
          <a:xfrm>
            <a:off x="2132044" y="6336273"/>
            <a:ext cx="4066580" cy="266912"/>
          </a:xfrm>
          <a:prstGeom prst="rect">
            <a:avLst/>
          </a:prstGeom>
          <a:noFill/>
          <a:ln w="9525" algn="ctr">
            <a:noFill/>
            <a:miter lim="800000"/>
            <a:headEnd/>
            <a:tailEnd/>
          </a:ln>
          <a:effectLst/>
        </p:spPr>
        <p:txBody>
          <a:bodyPr vert="horz" wrap="none" lIns="91440" tIns="91440" rIns="91440" bIns="91440" numCol="1" anchor="ctr" anchorCtr="0" compatLnSpc="1">
            <a:prstTxWarp prst="textNoShape">
              <a:avLst/>
            </a:prstTxWarp>
            <a:noAutofit/>
          </a:bodyPr>
          <a:lstStyle>
            <a:lvl1pPr algn="l" eaLnBrk="0" hangingPunct="0">
              <a:defRPr sz="1200">
                <a:solidFill>
                  <a:srgbClr val="F9CE2F"/>
                </a:solidFill>
                <a:latin typeface="Calibri" pitchFamily="34" charset="0"/>
                <a:cs typeface="Calibri" pitchFamily="34" charset="0"/>
              </a:defRPr>
            </a:lvl1pPr>
          </a:lstStyle>
          <a:p>
            <a:pPr>
              <a:defRPr/>
            </a:pPr>
            <a:r>
              <a:rPr lang="it-IT" smtClean="0"/>
              <a:t>Transformational Smart Cities: Cyber security and resilience</a:t>
            </a:r>
            <a:endParaRPr lang="en-US" dirty="0"/>
          </a:p>
        </p:txBody>
      </p:sp>
    </p:spTree>
    <p:extLst>
      <p:ext uri="{BB962C8B-B14F-4D97-AF65-F5344CB8AC3E}">
        <p14:creationId xmlns:p14="http://schemas.microsoft.com/office/powerpoint/2010/main" val="1586456739"/>
      </p:ext>
    </p:extLst>
  </p:cSld>
  <p:clrMapOvr>
    <a:overrideClrMapping bg1="dk1" tx1="lt1" bg2="dk2" tx2="lt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cSld name="Quote With Photo">
    <p:spTree>
      <p:nvGrpSpPr>
        <p:cNvPr id="1" name=""/>
        <p:cNvGrpSpPr/>
        <p:nvPr/>
      </p:nvGrpSpPr>
      <p:grpSpPr>
        <a:xfrm>
          <a:off x="0" y="0"/>
          <a:ext cx="0" cy="0"/>
          <a:chOff x="0" y="0"/>
          <a:chExt cx="0" cy="0"/>
        </a:xfrm>
      </p:grpSpPr>
      <p:sp>
        <p:nvSpPr>
          <p:cNvPr id="25" name="Text Placeholder 24"/>
          <p:cNvSpPr>
            <a:spLocks noGrp="1"/>
          </p:cNvSpPr>
          <p:nvPr>
            <p:ph type="body" sz="quarter" idx="15" hasCustomPrompt="1"/>
          </p:nvPr>
        </p:nvSpPr>
        <p:spPr>
          <a:xfrm>
            <a:off x="381000" y="4191000"/>
            <a:ext cx="3221292" cy="914400"/>
          </a:xfrm>
        </p:spPr>
        <p:txBody>
          <a:bodyPr/>
          <a:lstStyle>
            <a:lvl1pPr marL="0" indent="0">
              <a:buNone/>
              <a:defRPr sz="1800" b="1" i="1" baseline="0">
                <a:solidFill>
                  <a:schemeClr val="tx1"/>
                </a:solidFill>
              </a:defRPr>
            </a:lvl1pPr>
            <a:lvl2pPr>
              <a:buNone/>
              <a:defRPr sz="2000" b="1" i="1">
                <a:solidFill>
                  <a:srgbClr val="678BA8"/>
                </a:solidFill>
              </a:defRPr>
            </a:lvl2pPr>
            <a:lvl3pPr>
              <a:buNone/>
              <a:defRPr sz="2000" b="1" i="1">
                <a:solidFill>
                  <a:srgbClr val="678BA8"/>
                </a:solidFill>
              </a:defRPr>
            </a:lvl3pPr>
            <a:lvl4pPr>
              <a:buNone/>
              <a:defRPr sz="2000" b="1" i="1">
                <a:solidFill>
                  <a:srgbClr val="678BA8"/>
                </a:solidFill>
              </a:defRPr>
            </a:lvl4pPr>
            <a:lvl5pPr>
              <a:buNone/>
              <a:defRPr sz="2000" b="1" i="1">
                <a:solidFill>
                  <a:srgbClr val="678BA8"/>
                </a:solidFill>
              </a:defRPr>
            </a:lvl5pPr>
          </a:lstStyle>
          <a:p>
            <a:pPr lvl="0"/>
            <a:r>
              <a:rPr lang="en-US" dirty="0" smtClean="0"/>
              <a:t>Name of Person Quoted,</a:t>
            </a:r>
            <a:br>
              <a:rPr lang="en-US" dirty="0" smtClean="0"/>
            </a:br>
            <a:r>
              <a:rPr lang="en-US" dirty="0" smtClean="0"/>
              <a:t>XYZ Company</a:t>
            </a:r>
            <a:endParaRPr lang="en-US" dirty="0"/>
          </a:p>
        </p:txBody>
      </p:sp>
      <p:sp>
        <p:nvSpPr>
          <p:cNvPr id="23" name="Text Placeholder 22"/>
          <p:cNvSpPr>
            <a:spLocks noGrp="1"/>
          </p:cNvSpPr>
          <p:nvPr>
            <p:ph type="body" sz="quarter" idx="14" hasCustomPrompt="1"/>
          </p:nvPr>
        </p:nvSpPr>
        <p:spPr>
          <a:xfrm>
            <a:off x="4152900" y="1133744"/>
            <a:ext cx="4238625" cy="3886200"/>
          </a:xfrm>
        </p:spPr>
        <p:txBody>
          <a:bodyPr/>
          <a:lstStyle>
            <a:lvl1pPr marL="0" indent="0">
              <a:lnSpc>
                <a:spcPct val="120000"/>
              </a:lnSpc>
              <a:spcAft>
                <a:spcPts val="0"/>
              </a:spcAft>
              <a:buNone/>
              <a:defRPr sz="3000" baseline="0">
                <a:solidFill>
                  <a:schemeClr val="tx1"/>
                </a:solidFill>
              </a:defRPr>
            </a:lvl1pPr>
          </a:lstStyle>
          <a:p>
            <a:pPr lvl="0"/>
            <a:r>
              <a:rPr lang="en-US" dirty="0" smtClean="0"/>
              <a:t>This is a sample quote slide with photo. Type your quotation inside the quotation marks. Click the edge of the quotation marks and drag them into place.</a:t>
            </a:r>
            <a:endParaRPr lang="en-US" dirty="0"/>
          </a:p>
        </p:txBody>
      </p:sp>
      <p:sp>
        <p:nvSpPr>
          <p:cNvPr id="3" name="Rectangle 6"/>
          <p:cNvSpPr>
            <a:spLocks noGrp="1" noChangeArrowheads="1"/>
          </p:cNvSpPr>
          <p:nvPr>
            <p:ph type="sldNum" sz="quarter" idx="11"/>
          </p:nvPr>
        </p:nvSpPr>
        <p:spPr>
          <a:ln/>
        </p:spPr>
        <p:txBody>
          <a:bodyPr/>
          <a:lstStyle>
            <a:lvl1pPr>
              <a:defRPr>
                <a:solidFill>
                  <a:schemeClr val="tx1"/>
                </a:solidFill>
                <a:latin typeface="Calibri" pitchFamily="34" charset="0"/>
                <a:cs typeface="Calibri" pitchFamily="34" charset="0"/>
              </a:defRPr>
            </a:lvl1pPr>
          </a:lstStyle>
          <a:p>
            <a:pPr>
              <a:defRPr/>
            </a:pPr>
            <a:fld id="{29F62691-FC9C-4E2F-9CE1-4D4177CD1763}" type="slidenum">
              <a:rPr lang="en-US" smtClean="0"/>
              <a:pPr>
                <a:defRPr/>
              </a:pPr>
              <a:t>‹#›</a:t>
            </a:fld>
            <a:endParaRPr lang="en-US" dirty="0"/>
          </a:p>
        </p:txBody>
      </p:sp>
      <p:sp>
        <p:nvSpPr>
          <p:cNvPr id="27" name="Picture Placeholder 26"/>
          <p:cNvSpPr>
            <a:spLocks noGrp="1"/>
          </p:cNvSpPr>
          <p:nvPr>
            <p:ph type="pic" sz="quarter" idx="16" hasCustomPrompt="1"/>
          </p:nvPr>
        </p:nvSpPr>
        <p:spPr>
          <a:xfrm>
            <a:off x="381000" y="1371600"/>
            <a:ext cx="2290482" cy="2667000"/>
          </a:xfrm>
          <a:prstGeom prst="roundRect">
            <a:avLst>
              <a:gd name="adj" fmla="val 6273"/>
            </a:avLst>
          </a:prstGeom>
          <a:ln w="12700">
            <a:solidFill>
              <a:schemeClr val="tx2"/>
            </a:solidFill>
          </a:ln>
        </p:spPr>
        <p:txBody>
          <a:bodyPr anchor="ctr" anchorCtr="0"/>
          <a:lstStyle>
            <a:lvl1pPr marL="0" indent="0" algn="ctr">
              <a:buNone/>
              <a:defRPr/>
            </a:lvl1pPr>
          </a:lstStyle>
          <a:p>
            <a:r>
              <a:rPr lang="en-US" dirty="0" smtClean="0"/>
              <a:t>Insert Photo Here</a:t>
            </a:r>
            <a:endParaRPr lang="en-US" dirty="0"/>
          </a:p>
        </p:txBody>
      </p:sp>
      <p:sp>
        <p:nvSpPr>
          <p:cNvPr id="9" name="Text Placeholder 18"/>
          <p:cNvSpPr>
            <a:spLocks noGrp="1"/>
          </p:cNvSpPr>
          <p:nvPr>
            <p:ph type="body" sz="quarter" idx="19" hasCustomPrompt="1"/>
          </p:nvPr>
        </p:nvSpPr>
        <p:spPr bwMode="invGray">
          <a:xfrm>
            <a:off x="3644265" y="1133744"/>
            <a:ext cx="473076" cy="382487"/>
          </a:xfrm>
          <a:blipFill>
            <a:blip r:embed="rId2" cstate="email"/>
            <a:stretch>
              <a:fillRect/>
            </a:stretch>
          </a:blipFill>
          <a:ln w="19050">
            <a:solidFill>
              <a:srgbClr val="000000"/>
            </a:solidFill>
          </a:ln>
        </p:spPr>
        <p:txBody>
          <a:bodyPr/>
          <a:lstStyle>
            <a:lvl1pPr>
              <a:buNone/>
              <a:defRPr/>
            </a:lvl1pPr>
          </a:lstStyle>
          <a:p>
            <a:pPr lvl="0"/>
            <a:r>
              <a:rPr lang="en-US" dirty="0" smtClean="0"/>
              <a:t> </a:t>
            </a:r>
            <a:endParaRPr lang="en-US" dirty="0"/>
          </a:p>
        </p:txBody>
      </p:sp>
      <p:sp>
        <p:nvSpPr>
          <p:cNvPr id="10" name="Text Placeholder 18"/>
          <p:cNvSpPr>
            <a:spLocks noGrp="1"/>
          </p:cNvSpPr>
          <p:nvPr>
            <p:ph type="body" sz="quarter" idx="20" hasCustomPrompt="1"/>
          </p:nvPr>
        </p:nvSpPr>
        <p:spPr bwMode="invGray">
          <a:xfrm>
            <a:off x="5221605" y="4494164"/>
            <a:ext cx="473076" cy="382487"/>
          </a:xfrm>
          <a:blipFill>
            <a:blip r:embed="rId3" cstate="email"/>
            <a:stretch>
              <a:fillRect/>
            </a:stretch>
          </a:blipFill>
          <a:ln w="19050">
            <a:solidFill>
              <a:srgbClr val="000000"/>
            </a:solidFill>
          </a:ln>
        </p:spPr>
        <p:txBody>
          <a:bodyPr/>
          <a:lstStyle>
            <a:lvl1pPr>
              <a:buNone/>
              <a:defRPr/>
            </a:lvl1pPr>
          </a:lstStyle>
          <a:p>
            <a:pPr lvl="0"/>
            <a:r>
              <a:rPr lang="en-US" dirty="0" smtClean="0"/>
              <a:t> </a:t>
            </a:r>
            <a:endParaRPr lang="en-US" dirty="0"/>
          </a:p>
        </p:txBody>
      </p:sp>
      <p:sp>
        <p:nvSpPr>
          <p:cNvPr id="12" name="Rectangle 5"/>
          <p:cNvSpPr>
            <a:spLocks noGrp="1" noChangeArrowheads="1"/>
          </p:cNvSpPr>
          <p:nvPr>
            <p:ph type="ftr" sz="quarter" idx="3"/>
          </p:nvPr>
        </p:nvSpPr>
        <p:spPr bwMode="auto">
          <a:xfrm>
            <a:off x="2132044" y="6336273"/>
            <a:ext cx="4066580" cy="266912"/>
          </a:xfrm>
          <a:prstGeom prst="rect">
            <a:avLst/>
          </a:prstGeom>
          <a:noFill/>
          <a:ln w="9525" algn="ctr">
            <a:noFill/>
            <a:miter lim="800000"/>
            <a:headEnd/>
            <a:tailEnd/>
          </a:ln>
          <a:effectLst/>
        </p:spPr>
        <p:txBody>
          <a:bodyPr vert="horz" wrap="none" lIns="91440" tIns="91440" rIns="91440" bIns="91440" numCol="1" anchor="ctr" anchorCtr="0" compatLnSpc="1">
            <a:prstTxWarp prst="textNoShape">
              <a:avLst/>
            </a:prstTxWarp>
            <a:noAutofit/>
          </a:bodyPr>
          <a:lstStyle>
            <a:lvl1pPr algn="l" eaLnBrk="0" hangingPunct="0">
              <a:defRPr sz="1200">
                <a:solidFill>
                  <a:srgbClr val="F9CE2F"/>
                </a:solidFill>
                <a:latin typeface="Calibri" pitchFamily="34" charset="0"/>
                <a:cs typeface="Calibri" pitchFamily="34" charset="0"/>
              </a:defRPr>
            </a:lvl1pPr>
          </a:lstStyle>
          <a:p>
            <a:pPr>
              <a:defRPr/>
            </a:pPr>
            <a:r>
              <a:rPr lang="it-IT" smtClean="0"/>
              <a:t>Transformational Smart Cities: Cyber security and resilience</a:t>
            </a:r>
            <a:endParaRPr lang="en-US" dirty="0"/>
          </a:p>
        </p:txBody>
      </p:sp>
    </p:spTree>
    <p:extLst>
      <p:ext uri="{BB962C8B-B14F-4D97-AF65-F5344CB8AC3E}">
        <p14:creationId xmlns:p14="http://schemas.microsoft.com/office/powerpoint/2010/main" val="3153705171"/>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cSld name="Thank You - External">
    <p:spTree>
      <p:nvGrpSpPr>
        <p:cNvPr id="1" name=""/>
        <p:cNvGrpSpPr/>
        <p:nvPr/>
      </p:nvGrpSpPr>
      <p:grpSpPr>
        <a:xfrm>
          <a:off x="0" y="0"/>
          <a:ext cx="0" cy="0"/>
          <a:chOff x="0" y="0"/>
          <a:chExt cx="0" cy="0"/>
        </a:xfrm>
      </p:grpSpPr>
      <p:sp>
        <p:nvSpPr>
          <p:cNvPr id="14" name="Round Same Side Corner Rectangle 13"/>
          <p:cNvSpPr/>
          <p:nvPr userDrawn="1"/>
        </p:nvSpPr>
        <p:spPr bwMode="auto">
          <a:xfrm rot="16200000">
            <a:off x="4136075" y="2418588"/>
            <a:ext cx="301752" cy="8119872"/>
          </a:xfrm>
          <a:prstGeom prst="round2SameRect">
            <a:avLst>
              <a:gd name="adj1" fmla="val 50000"/>
              <a:gd name="adj2" fmla="val 0"/>
            </a:avLst>
          </a:prstGeom>
          <a:solidFill>
            <a:schemeClr val="accent2"/>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smtClean="0">
              <a:ln>
                <a:noFill/>
              </a:ln>
              <a:solidFill>
                <a:schemeClr val="bg1"/>
              </a:solidFill>
              <a:effectLst/>
              <a:latin typeface="+mn-lt"/>
            </a:endParaRPr>
          </a:p>
        </p:txBody>
      </p:sp>
      <p:sp>
        <p:nvSpPr>
          <p:cNvPr id="19" name="Round Same Side Corner Rectangle 18"/>
          <p:cNvSpPr/>
          <p:nvPr userDrawn="1"/>
        </p:nvSpPr>
        <p:spPr bwMode="auto">
          <a:xfrm rot="5400000">
            <a:off x="8499317" y="6210330"/>
            <a:ext cx="301752" cy="536387"/>
          </a:xfrm>
          <a:prstGeom prst="round2SameRect">
            <a:avLst>
              <a:gd name="adj1" fmla="val 50000"/>
              <a:gd name="adj2" fmla="val 0"/>
            </a:avLst>
          </a:prstGeom>
          <a:solidFill>
            <a:schemeClr val="bg2">
              <a:lumMod val="65000"/>
              <a:lumOff val="35000"/>
            </a:schemeClr>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smtClean="0">
              <a:ln>
                <a:noFill/>
              </a:ln>
              <a:solidFill>
                <a:schemeClr val="bg1"/>
              </a:solidFill>
              <a:effectLst/>
              <a:latin typeface="+mn-lt"/>
            </a:endParaRPr>
          </a:p>
        </p:txBody>
      </p:sp>
      <p:sp>
        <p:nvSpPr>
          <p:cNvPr id="10" name="Rectangle 3"/>
          <p:cNvSpPr txBox="1">
            <a:spLocks noChangeArrowheads="1"/>
          </p:cNvSpPr>
          <p:nvPr userDrawn="1"/>
        </p:nvSpPr>
        <p:spPr bwMode="black">
          <a:xfrm>
            <a:off x="685800" y="2667000"/>
            <a:ext cx="7772400" cy="914400"/>
          </a:xfrm>
          <a:prstGeom prst="rect">
            <a:avLst/>
          </a:prstGeom>
          <a:noFill/>
          <a:ln w="9525">
            <a:noFill/>
            <a:miter lim="800000"/>
            <a:headEnd/>
            <a:tailEnd/>
          </a:ln>
        </p:spPr>
        <p:txBody>
          <a:bodyPr vert="horz" wrap="square" lIns="91419" tIns="45710" rIns="91419" bIns="45710" numCol="1" anchor="b" anchorCtr="0" compatLnSpc="1">
            <a:prstTxWarp prst="textNoShape">
              <a:avLst/>
            </a:prstTxWarp>
          </a:bodyPr>
          <a:lstStyle>
            <a:lvl1pPr>
              <a:defRPr sz="3400">
                <a:solidFill>
                  <a:schemeClr val="bg2">
                    <a:lumMod val="50000"/>
                  </a:schemeClr>
                </a:solidFill>
              </a:defRPr>
            </a:lvl1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sz="3400" b="1" i="0" u="none" strike="noStrike" kern="0" cap="none" spc="0" normalizeH="0" baseline="0" noProof="0" dirty="0" smtClean="0">
                <a:ln>
                  <a:noFill/>
                </a:ln>
                <a:solidFill>
                  <a:schemeClr val="tx1"/>
                </a:solidFill>
                <a:effectLst/>
                <a:uLnTx/>
                <a:uFillTx/>
                <a:latin typeface="+mj-lt"/>
                <a:ea typeface="+mj-ea"/>
                <a:cs typeface="+mj-cs"/>
              </a:rPr>
              <a:t>Thank you!</a:t>
            </a:r>
            <a:endParaRPr kumimoji="0" lang="en-US" sz="3400" b="1" i="0" u="none" strike="noStrike" kern="0" cap="none" spc="0" normalizeH="0" baseline="0" noProof="0" dirty="0">
              <a:ln>
                <a:noFill/>
              </a:ln>
              <a:solidFill>
                <a:schemeClr val="tx1"/>
              </a:solidFill>
              <a:effectLst/>
              <a:uLnTx/>
              <a:uFillTx/>
              <a:latin typeface="+mj-lt"/>
              <a:ea typeface="+mj-ea"/>
              <a:cs typeface="+mj-cs"/>
            </a:endParaRPr>
          </a:p>
        </p:txBody>
      </p:sp>
      <p:sp>
        <p:nvSpPr>
          <p:cNvPr id="16" name="Rectangle 6"/>
          <p:cNvSpPr>
            <a:spLocks noGrp="1" noChangeArrowheads="1"/>
          </p:cNvSpPr>
          <p:nvPr userDrawn="1">
            <p:ph type="sldNum" sz="quarter" idx="4"/>
          </p:nvPr>
        </p:nvSpPr>
        <p:spPr bwMode="white">
          <a:xfrm>
            <a:off x="8548896" y="6397965"/>
            <a:ext cx="153888" cy="153888"/>
          </a:xfrm>
          <a:prstGeom prst="rect">
            <a:avLst/>
          </a:prstGeom>
          <a:noFill/>
          <a:ln w="9525" algn="ctr">
            <a:noFill/>
            <a:miter lim="800000"/>
            <a:headEnd/>
            <a:tailEnd/>
          </a:ln>
          <a:effectLst/>
        </p:spPr>
        <p:txBody>
          <a:bodyPr vert="horz" wrap="none" lIns="91440" tIns="91440" rIns="91440" bIns="91440" numCol="1" anchor="ctr" anchorCtr="0" compatLnSpc="1">
            <a:prstTxWarp prst="textNoShape">
              <a:avLst/>
            </a:prstTxWarp>
            <a:noAutofit/>
          </a:bodyPr>
          <a:lstStyle>
            <a:lvl1pPr eaLnBrk="0" hangingPunct="0">
              <a:defRPr sz="1000" b="1">
                <a:solidFill>
                  <a:schemeClr val="tx1"/>
                </a:solidFill>
                <a:latin typeface="Calibri" pitchFamily="34" charset="0"/>
                <a:cs typeface="Calibri" pitchFamily="34" charset="0"/>
              </a:defRPr>
            </a:lvl1pPr>
          </a:lstStyle>
          <a:p>
            <a:pPr>
              <a:defRPr/>
            </a:pPr>
            <a:fld id="{46082381-925A-4C25-AB18-0C99AD89CFC0}" type="slidenum">
              <a:rPr lang="en-US" smtClean="0"/>
              <a:pPr>
                <a:defRPr/>
              </a:pPr>
              <a:t>‹#›</a:t>
            </a:fld>
            <a:endParaRPr lang="en-US" dirty="0"/>
          </a:p>
        </p:txBody>
      </p:sp>
      <p:sp>
        <p:nvSpPr>
          <p:cNvPr id="3076" name="Rectangle 4"/>
          <p:cNvSpPr>
            <a:spLocks noGrp="1" noChangeArrowheads="1"/>
          </p:cNvSpPr>
          <p:nvPr userDrawn="1">
            <p:ph type="subTitle" idx="1" hasCustomPrompt="1"/>
          </p:nvPr>
        </p:nvSpPr>
        <p:spPr bwMode="black">
          <a:xfrm>
            <a:off x="685800" y="3810000"/>
            <a:ext cx="6172200" cy="1066800"/>
          </a:xfrm>
        </p:spPr>
        <p:txBody>
          <a:bodyPr anchor="t" anchorCtr="0"/>
          <a:lstStyle>
            <a:lvl1pPr marL="0" indent="0">
              <a:spcAft>
                <a:spcPts val="600"/>
              </a:spcAft>
              <a:buFontTx/>
              <a:buNone/>
              <a:defRPr sz="2000" b="0" baseline="0">
                <a:solidFill>
                  <a:schemeClr val="tx1"/>
                </a:solidFill>
              </a:defRPr>
            </a:lvl1pPr>
          </a:lstStyle>
          <a:p>
            <a:r>
              <a:rPr lang="en-US" dirty="0" smtClean="0"/>
              <a:t>Click to add presenter’s name</a:t>
            </a:r>
          </a:p>
          <a:p>
            <a:r>
              <a:rPr lang="en-US" dirty="0" smtClean="0"/>
              <a:t>Presenter’s email</a:t>
            </a:r>
          </a:p>
          <a:p>
            <a:r>
              <a:rPr lang="en-US" dirty="0" smtClean="0"/>
              <a:t>Presenter’s phone</a:t>
            </a:r>
            <a:endParaRPr lang="en-US" dirty="0"/>
          </a:p>
        </p:txBody>
      </p:sp>
      <p:sp>
        <p:nvSpPr>
          <p:cNvPr id="11" name="Rectangle 6"/>
          <p:cNvSpPr>
            <a:spLocks noChangeArrowheads="1"/>
          </p:cNvSpPr>
          <p:nvPr userDrawn="1"/>
        </p:nvSpPr>
        <p:spPr bwMode="auto">
          <a:xfrm>
            <a:off x="685800" y="5562600"/>
            <a:ext cx="7659688" cy="715780"/>
          </a:xfrm>
          <a:prstGeom prst="rect">
            <a:avLst/>
          </a:prstGeom>
          <a:noFill/>
          <a:ln w="9525">
            <a:noFill/>
            <a:miter lim="800000"/>
            <a:headEnd/>
            <a:tailEnd/>
          </a:ln>
          <a:effectLst/>
        </p:spPr>
        <p:txBody>
          <a:bodyPr wrap="square" lIns="91440" tIns="91440" rIns="91440" bIns="91440" anchor="b">
            <a:noAutofit/>
          </a:bodyPr>
          <a:lstStyle/>
          <a:p>
            <a:pPr marL="0" indent="0" algn="l">
              <a:lnSpc>
                <a:spcPct val="90000"/>
              </a:lnSpc>
              <a:buNone/>
            </a:pPr>
            <a:r>
              <a:rPr lang="en-US" sz="800" b="1" dirty="0" smtClean="0">
                <a:solidFill>
                  <a:schemeClr val="tx1"/>
                </a:solidFill>
                <a:latin typeface="Calibri" pitchFamily="34" charset="0"/>
              </a:rPr>
              <a:t>Copyright © 2010 Symantec Corporation. All rights reserved. </a:t>
            </a:r>
            <a:r>
              <a:rPr lang="en-US" sz="800" dirty="0" smtClean="0">
                <a:solidFill>
                  <a:schemeClr val="tx1"/>
                </a:solidFill>
                <a:latin typeface="Calibri" pitchFamily="34" charset="0"/>
              </a:rPr>
              <a:t>Symantec and the Symantec Logo are trademarks or registered trademarks of Symantec Corporation or its affiliates in the U.S. and other countries.  Other names may be trademarks of their respective owners.</a:t>
            </a:r>
          </a:p>
          <a:p>
            <a:pPr marL="0" indent="0" algn="l">
              <a:lnSpc>
                <a:spcPct val="90000"/>
              </a:lnSpc>
              <a:buNone/>
            </a:pPr>
            <a:endParaRPr lang="en-US" sz="800" dirty="0" smtClean="0">
              <a:solidFill>
                <a:schemeClr val="tx1"/>
              </a:solidFill>
              <a:latin typeface="Calibri" pitchFamily="34" charset="0"/>
            </a:endParaRPr>
          </a:p>
          <a:p>
            <a:pPr marL="0" indent="0" algn="l">
              <a:lnSpc>
                <a:spcPct val="90000"/>
              </a:lnSpc>
              <a:buNone/>
            </a:pPr>
            <a:r>
              <a:rPr lang="en-US" sz="800" dirty="0" smtClean="0">
                <a:solidFill>
                  <a:schemeClr val="tx1"/>
                </a:solidFill>
                <a:latin typeface="Calibri" pitchFamily="34" charset="0"/>
              </a:rPr>
              <a:t>This document is provided for informational purposes only and is not intended as advertising.  All warranties relating to the information in this document, either express or implied, are disclaimed to the maximum extent allowed by law.  The information in this document is subject to change without notice.</a:t>
            </a:r>
          </a:p>
        </p:txBody>
      </p:sp>
      <p:pic>
        <p:nvPicPr>
          <p:cNvPr id="12" name="Picture 11" descr="SYM_Horiz_RGB_rev.png"/>
          <p:cNvPicPr>
            <a:picLocks noChangeAspect="1"/>
          </p:cNvPicPr>
          <p:nvPr userDrawn="1"/>
        </p:nvPicPr>
        <p:blipFill>
          <a:blip r:embed="rId2" cstate="email"/>
          <a:stretch>
            <a:fillRect/>
          </a:stretch>
        </p:blipFill>
        <p:spPr bwMode="invGray">
          <a:xfrm>
            <a:off x="804672" y="758952"/>
            <a:ext cx="2430468" cy="640080"/>
          </a:xfrm>
          <a:prstGeom prst="rect">
            <a:avLst/>
          </a:prstGeom>
        </p:spPr>
      </p:pic>
      <p:sp>
        <p:nvSpPr>
          <p:cNvPr id="20" name="Rectangle 3"/>
          <p:cNvSpPr txBox="1">
            <a:spLocks noChangeArrowheads="1"/>
          </p:cNvSpPr>
          <p:nvPr userDrawn="1"/>
        </p:nvSpPr>
        <p:spPr bwMode="black">
          <a:xfrm>
            <a:off x="685800" y="2667000"/>
            <a:ext cx="7772400" cy="914400"/>
          </a:xfrm>
          <a:prstGeom prst="rect">
            <a:avLst/>
          </a:prstGeom>
          <a:noFill/>
          <a:ln w="9525">
            <a:noFill/>
            <a:miter lim="800000"/>
            <a:headEnd/>
            <a:tailEnd/>
          </a:ln>
        </p:spPr>
        <p:txBody>
          <a:bodyPr vert="horz" wrap="square" lIns="91419" tIns="45710" rIns="91419" bIns="45710" numCol="1" anchor="b" anchorCtr="0" compatLnSpc="1">
            <a:prstTxWarp prst="textNoShape">
              <a:avLst/>
            </a:prstTxWarp>
          </a:bodyPr>
          <a:lstStyle>
            <a:lvl1pPr>
              <a:defRPr sz="3400">
                <a:solidFill>
                  <a:schemeClr val="bg2">
                    <a:lumMod val="50000"/>
                  </a:schemeClr>
                </a:solidFill>
              </a:defRPr>
            </a:lvl1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sz="3400" b="1" i="0" u="none" strike="noStrike" kern="0" cap="none" spc="0" normalizeH="0" baseline="0" noProof="0" dirty="0" smtClean="0">
                <a:ln>
                  <a:noFill/>
                </a:ln>
                <a:solidFill>
                  <a:schemeClr val="tx1"/>
                </a:solidFill>
                <a:effectLst/>
                <a:uLnTx/>
                <a:uFillTx/>
                <a:latin typeface="+mj-lt"/>
                <a:ea typeface="+mj-ea"/>
                <a:cs typeface="+mj-cs"/>
              </a:rPr>
              <a:t>Thank you!</a:t>
            </a:r>
            <a:endParaRPr kumimoji="0" lang="en-US" sz="3400" b="1" i="0" u="none" strike="noStrike" kern="0" cap="none" spc="0" normalizeH="0" baseline="0" noProof="0" dirty="0">
              <a:ln>
                <a:noFill/>
              </a:ln>
              <a:solidFill>
                <a:schemeClr val="tx1"/>
              </a:solidFill>
              <a:effectLst/>
              <a:uLnTx/>
              <a:uFillTx/>
              <a:latin typeface="+mj-lt"/>
              <a:ea typeface="+mj-ea"/>
              <a:cs typeface="+mj-cs"/>
            </a:endParaRPr>
          </a:p>
        </p:txBody>
      </p:sp>
      <p:pic>
        <p:nvPicPr>
          <p:cNvPr id="11161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9A918C"/>
                </a:solidFill>
                <a:miter lim="800000"/>
                <a:headEnd/>
                <a:tailEnd/>
              </a14:hiddenLine>
            </a:ext>
            <a:ext uri="{AF507438-7753-43e0-B8FC-AC1667EBCBE1}">
              <a14:hiddenEffects xmlns:a14="http://schemas.microsoft.com/office/drawing/2010/main">
                <a:effectLst>
                  <a:outerShdw blurRad="63500" dist="38099" dir="2700000" algn="ctr" rotWithShape="0">
                    <a:srgbClr val="9A918C">
                      <a:alpha val="74998"/>
                    </a:srgbClr>
                  </a:outerShdw>
                </a:effectLst>
              </a14:hiddenEffects>
            </a:ext>
          </a:extLst>
        </p:spPr>
      </p:pic>
      <p:pic>
        <p:nvPicPr>
          <p:cNvPr id="11161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116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1162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11622"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11623"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11624"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11625"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11626"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11627"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11628" name="Picture 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11629" name="Picture 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11630" name="Picture 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11631" name="Picture 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11632" name="Picture 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11633" name="Picture 2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11634" name="Picture 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11635" name="Picture 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11636" name="Picture 3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11637" name="Picture 3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11638" name="Picture 3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11639" name="Picture 2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11640" name="Picture 24"/>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11641" name="Picture 25"/>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11642" name="Picture 26"/>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11643" name="Picture 27"/>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11644" name="Picture 28"/>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38" name="Rectangle 5"/>
          <p:cNvSpPr>
            <a:spLocks noGrp="1" noChangeArrowheads="1"/>
          </p:cNvSpPr>
          <p:nvPr>
            <p:ph type="ftr" sz="quarter" idx="3"/>
          </p:nvPr>
        </p:nvSpPr>
        <p:spPr bwMode="auto">
          <a:xfrm>
            <a:off x="2019906" y="6353525"/>
            <a:ext cx="4066580" cy="266912"/>
          </a:xfrm>
          <a:prstGeom prst="rect">
            <a:avLst/>
          </a:prstGeom>
          <a:noFill/>
          <a:ln w="9525" algn="ctr">
            <a:noFill/>
            <a:miter lim="800000"/>
            <a:headEnd/>
            <a:tailEnd/>
          </a:ln>
          <a:effectLst/>
        </p:spPr>
        <p:txBody>
          <a:bodyPr vert="horz" wrap="none" lIns="91440" tIns="91440" rIns="91440" bIns="91440" numCol="1" anchor="ctr" anchorCtr="0" compatLnSpc="1">
            <a:prstTxWarp prst="textNoShape">
              <a:avLst/>
            </a:prstTxWarp>
            <a:noAutofit/>
          </a:bodyPr>
          <a:lstStyle>
            <a:lvl1pPr algn="l" eaLnBrk="0" hangingPunct="0">
              <a:defRPr sz="1200">
                <a:solidFill>
                  <a:schemeClr val="bg1"/>
                </a:solidFill>
                <a:latin typeface="Calibri" pitchFamily="34" charset="0"/>
                <a:cs typeface="Calibri" pitchFamily="34" charset="0"/>
              </a:defRPr>
            </a:lvl1pPr>
          </a:lstStyle>
          <a:p>
            <a:pPr>
              <a:defRPr/>
            </a:pPr>
            <a:r>
              <a:rPr lang="it-IT" dirty="0" smtClean="0"/>
              <a:t>Transformational Smart Cities: Cyber security and resilience</a:t>
            </a:r>
            <a:endParaRPr lang="en-US" dirty="0"/>
          </a:p>
        </p:txBody>
      </p:sp>
    </p:spTree>
    <p:extLst>
      <p:ext uri="{BB962C8B-B14F-4D97-AF65-F5344CB8AC3E}">
        <p14:creationId xmlns:p14="http://schemas.microsoft.com/office/powerpoint/2010/main" val="2787817980"/>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add title</a:t>
            </a:r>
            <a:endParaRPr lang="en-US"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smtClean="0"/>
              <a:t>Presentation Identifier Goes Here</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446C9BED-6FD4-4BA4-B6B0-4A26058AC9EF}" type="slidenum">
              <a:rPr lang="en-US" smtClean="0"/>
              <a:pPr>
                <a:defRPr/>
              </a:pPr>
              <a:t>‹#›</a:t>
            </a:fld>
            <a:endParaRPr lang="en-US" dirty="0"/>
          </a:p>
        </p:txBody>
      </p:sp>
    </p:spTree>
    <p:extLst>
      <p:ext uri="{BB962C8B-B14F-4D97-AF65-F5344CB8AC3E}">
        <p14:creationId xmlns:p14="http://schemas.microsoft.com/office/powerpoint/2010/main" val="3824173253"/>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8"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8" name="Rounded Rectangle 7"/>
          <p:cNvSpPr/>
          <p:nvPr/>
        </p:nvSpPr>
        <p:spPr bwMode="auto">
          <a:xfrm>
            <a:off x="301526" y="6313243"/>
            <a:ext cx="8506684" cy="328910"/>
          </a:xfrm>
          <a:prstGeom prst="roundRect">
            <a:avLst/>
          </a:prstGeom>
          <a:gradFill flip="none" rotWithShape="1">
            <a:gsLst>
              <a:gs pos="0">
                <a:schemeClr val="tx2">
                  <a:lumMod val="50000"/>
                </a:schemeClr>
              </a:gs>
              <a:gs pos="100000">
                <a:schemeClr val="bg2"/>
              </a:gs>
            </a:gsLst>
            <a:lin ang="0" scaled="1"/>
            <a:tileRect/>
          </a:gradFill>
          <a:ln>
            <a:no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smtClean="0">
              <a:ln>
                <a:noFill/>
              </a:ln>
              <a:effectLst/>
              <a:latin typeface="+mn-lt"/>
            </a:endParaRPr>
          </a:p>
        </p:txBody>
      </p:sp>
      <p:sp>
        <p:nvSpPr>
          <p:cNvPr id="12293" name="Rectangle 2"/>
          <p:cNvSpPr>
            <a:spLocks noGrp="1" noChangeArrowheads="1"/>
          </p:cNvSpPr>
          <p:nvPr>
            <p:ph type="title"/>
          </p:nvPr>
        </p:nvSpPr>
        <p:spPr bwMode="black">
          <a:xfrm>
            <a:off x="381000" y="246888"/>
            <a:ext cx="8382000" cy="838200"/>
          </a:xfrm>
          <a:prstGeom prst="rect">
            <a:avLst/>
          </a:prstGeom>
          <a:noFill/>
          <a:ln w="9525">
            <a:noFill/>
            <a:miter lim="800000"/>
            <a:headEnd/>
            <a:tailEnd/>
          </a:ln>
        </p:spPr>
        <p:txBody>
          <a:bodyPr vert="horz" wrap="square" lIns="91419" tIns="45710" rIns="91419" bIns="45710" numCol="1" anchor="b" anchorCtr="0" compatLnSpc="1">
            <a:prstTxWarp prst="textNoShape">
              <a:avLst/>
            </a:prstTxWarp>
          </a:bodyPr>
          <a:lstStyle/>
          <a:p>
            <a:pPr lvl="0"/>
            <a:r>
              <a:rPr lang="en-US" dirty="0" smtClean="0"/>
              <a:t>Click to add title</a:t>
            </a:r>
            <a:br>
              <a:rPr lang="en-US" dirty="0" smtClean="0"/>
            </a:br>
            <a:r>
              <a:rPr lang="en-US" dirty="0" smtClean="0"/>
              <a:t>two-line title wraps upward</a:t>
            </a:r>
          </a:p>
        </p:txBody>
      </p:sp>
      <p:sp>
        <p:nvSpPr>
          <p:cNvPr id="12294" name="Rectangle 3"/>
          <p:cNvSpPr>
            <a:spLocks noGrp="1" noChangeArrowheads="1"/>
          </p:cNvSpPr>
          <p:nvPr>
            <p:ph type="body" idx="1"/>
          </p:nvPr>
        </p:nvSpPr>
        <p:spPr bwMode="auto">
          <a:xfrm>
            <a:off x="381000" y="1216152"/>
            <a:ext cx="8382000" cy="4956048"/>
          </a:xfrm>
          <a:prstGeom prst="rect">
            <a:avLst/>
          </a:prstGeom>
          <a:noFill/>
          <a:ln w="9525">
            <a:noFill/>
            <a:miter lim="800000"/>
            <a:headEnd/>
            <a:tailEnd/>
          </a:ln>
        </p:spPr>
        <p:txBody>
          <a:bodyPr vert="horz" wrap="square" lIns="91419" tIns="45710" rIns="91419" bIns="45710" numCol="1" anchor="t" anchorCtr="0" compatLnSpc="1">
            <a:prstTxWarp prst="textNoShape">
              <a:avLst/>
            </a:prstTxWarp>
          </a:body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30" name="Rectangle 6"/>
          <p:cNvSpPr>
            <a:spLocks noGrp="1" noChangeArrowheads="1"/>
          </p:cNvSpPr>
          <p:nvPr>
            <p:ph type="sldNum" sz="quarter" idx="4"/>
          </p:nvPr>
        </p:nvSpPr>
        <p:spPr bwMode="white">
          <a:xfrm>
            <a:off x="8548896" y="6397965"/>
            <a:ext cx="153888" cy="153888"/>
          </a:xfrm>
          <a:prstGeom prst="rect">
            <a:avLst/>
          </a:prstGeom>
          <a:noFill/>
          <a:ln w="9525" algn="ctr">
            <a:noFill/>
            <a:miter lim="800000"/>
            <a:headEnd/>
            <a:tailEnd/>
          </a:ln>
          <a:effectLst/>
        </p:spPr>
        <p:txBody>
          <a:bodyPr vert="horz" wrap="none" lIns="91440" tIns="91440" rIns="91440" bIns="91440" numCol="1" anchor="ctr" anchorCtr="0" compatLnSpc="1">
            <a:prstTxWarp prst="textNoShape">
              <a:avLst/>
            </a:prstTxWarp>
            <a:noAutofit/>
          </a:bodyPr>
          <a:lstStyle>
            <a:lvl1pPr eaLnBrk="0" hangingPunct="0">
              <a:defRPr sz="1000" b="1">
                <a:solidFill>
                  <a:schemeClr val="tx1"/>
                </a:solidFill>
                <a:latin typeface="Calibri" pitchFamily="34" charset="0"/>
                <a:cs typeface="Calibri" pitchFamily="34" charset="0"/>
              </a:defRPr>
            </a:lvl1pPr>
          </a:lstStyle>
          <a:p>
            <a:pPr>
              <a:defRPr/>
            </a:pPr>
            <a:fld id="{46082381-925A-4C25-AB18-0C99AD89CFC0}" type="slidenum">
              <a:rPr lang="en-US" smtClean="0"/>
              <a:pPr>
                <a:defRPr/>
              </a:pPr>
              <a:t>‹#›</a:t>
            </a:fld>
            <a:endParaRPr lang="en-US" dirty="0"/>
          </a:p>
        </p:txBody>
      </p:sp>
      <p:pic>
        <p:nvPicPr>
          <p:cNvPr id="12" name="Picture 11" descr="SYM_Horiz_RGB_rev.pn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bwMode="invGray">
          <a:xfrm>
            <a:off x="7013448" y="6309360"/>
            <a:ext cx="1215234" cy="320040"/>
          </a:xfrm>
          <a:prstGeom prst="rect">
            <a:avLst/>
          </a:prstGeom>
        </p:spPr>
      </p:pic>
      <p:sp>
        <p:nvSpPr>
          <p:cNvPr id="11" name="Rectangle 5"/>
          <p:cNvSpPr>
            <a:spLocks noGrp="1" noChangeArrowheads="1"/>
          </p:cNvSpPr>
          <p:nvPr>
            <p:ph type="ftr" sz="quarter" idx="3"/>
          </p:nvPr>
        </p:nvSpPr>
        <p:spPr bwMode="auto">
          <a:xfrm>
            <a:off x="2132044" y="6336273"/>
            <a:ext cx="4066580" cy="266912"/>
          </a:xfrm>
          <a:prstGeom prst="rect">
            <a:avLst/>
          </a:prstGeom>
          <a:noFill/>
          <a:ln w="9525" algn="ctr">
            <a:noFill/>
            <a:miter lim="800000"/>
            <a:headEnd/>
            <a:tailEnd/>
          </a:ln>
          <a:effectLst/>
        </p:spPr>
        <p:txBody>
          <a:bodyPr vert="horz" wrap="none" lIns="91440" tIns="91440" rIns="91440" bIns="91440" numCol="1" anchor="ctr" anchorCtr="0" compatLnSpc="1">
            <a:prstTxWarp prst="textNoShape">
              <a:avLst/>
            </a:prstTxWarp>
            <a:noAutofit/>
          </a:bodyPr>
          <a:lstStyle>
            <a:lvl1pPr algn="l" eaLnBrk="0" hangingPunct="0">
              <a:defRPr sz="1200">
                <a:solidFill>
                  <a:srgbClr val="F9CE2F"/>
                </a:solidFill>
                <a:latin typeface="Calibri" pitchFamily="34" charset="0"/>
                <a:cs typeface="Calibri" pitchFamily="34" charset="0"/>
              </a:defRPr>
            </a:lvl1pPr>
          </a:lstStyle>
          <a:p>
            <a:pPr>
              <a:defRPr/>
            </a:pPr>
            <a:r>
              <a:rPr lang="it-IT" smtClean="0"/>
              <a:t>Transformational Smart Cities: Cyber security and resilience</a:t>
            </a:r>
            <a:endParaRPr lang="en-US" dirty="0"/>
          </a:p>
        </p:txBody>
      </p:sp>
    </p:spTree>
  </p:cSld>
  <p:clrMap bg1="dk1" tx1="lt1" bg2="dk2" tx2="lt2" accent1="accent1" accent2="accent2" accent3="accent3" accent4="accent4" accent5="accent5" accent6="accent6" hlink="hlink" folHlink="folHlink"/>
  <p:sldLayoutIdLst>
    <p:sldLayoutId id="2147483853" r:id="rId1"/>
    <p:sldLayoutId id="2147483854" r:id="rId2"/>
    <p:sldLayoutId id="2147483855" r:id="rId3"/>
    <p:sldLayoutId id="2147483861" r:id="rId4"/>
    <p:sldLayoutId id="2147483862" r:id="rId5"/>
    <p:sldLayoutId id="2147483863" r:id="rId6"/>
  </p:sldLayoutIdLst>
  <p:timing>
    <p:tnLst>
      <p:par>
        <p:cTn xmlns:p14="http://schemas.microsoft.com/office/powerpoint/2010/main" id="1" dur="indefinite" restart="never" nodeType="tmRoot"/>
      </p:par>
    </p:tnLst>
  </p:timing>
  <p:hf hdr="0" dt="0"/>
  <p:txStyles>
    <p:titleStyle>
      <a:lvl1pPr algn="l" rtl="0" eaLnBrk="1" fontAlgn="base" hangingPunct="1">
        <a:lnSpc>
          <a:spcPct val="90000"/>
        </a:lnSpc>
        <a:spcBef>
          <a:spcPct val="0"/>
        </a:spcBef>
        <a:spcAft>
          <a:spcPct val="0"/>
        </a:spcAft>
        <a:defRPr sz="2800" b="1" baseline="0">
          <a:solidFill>
            <a:schemeClr val="tx1"/>
          </a:solidFill>
          <a:latin typeface="+mj-lt"/>
          <a:ea typeface="+mj-ea"/>
          <a:cs typeface="+mj-cs"/>
        </a:defRPr>
      </a:lvl1pPr>
      <a:lvl2pPr algn="l" rtl="0" eaLnBrk="1" fontAlgn="base" hangingPunct="1">
        <a:spcBef>
          <a:spcPct val="0"/>
        </a:spcBef>
        <a:spcAft>
          <a:spcPct val="0"/>
        </a:spcAft>
        <a:defRPr sz="2800" b="1">
          <a:solidFill>
            <a:schemeClr val="bg1"/>
          </a:solidFill>
          <a:latin typeface="Arial" charset="0"/>
        </a:defRPr>
      </a:lvl2pPr>
      <a:lvl3pPr algn="l" rtl="0" eaLnBrk="1" fontAlgn="base" hangingPunct="1">
        <a:spcBef>
          <a:spcPct val="0"/>
        </a:spcBef>
        <a:spcAft>
          <a:spcPct val="0"/>
        </a:spcAft>
        <a:defRPr sz="2800" b="1">
          <a:solidFill>
            <a:schemeClr val="bg1"/>
          </a:solidFill>
          <a:latin typeface="Arial" charset="0"/>
        </a:defRPr>
      </a:lvl3pPr>
      <a:lvl4pPr algn="l" rtl="0" eaLnBrk="1" fontAlgn="base" hangingPunct="1">
        <a:spcBef>
          <a:spcPct val="0"/>
        </a:spcBef>
        <a:spcAft>
          <a:spcPct val="0"/>
        </a:spcAft>
        <a:defRPr sz="2800" b="1">
          <a:solidFill>
            <a:schemeClr val="bg1"/>
          </a:solidFill>
          <a:latin typeface="Arial" charset="0"/>
        </a:defRPr>
      </a:lvl4pPr>
      <a:lvl5pPr algn="l" rtl="0" eaLnBrk="1" fontAlgn="base" hangingPunct="1">
        <a:spcBef>
          <a:spcPct val="0"/>
        </a:spcBef>
        <a:spcAft>
          <a:spcPct val="0"/>
        </a:spcAft>
        <a:defRPr sz="2800" b="1">
          <a:solidFill>
            <a:schemeClr val="bg1"/>
          </a:solidFill>
          <a:latin typeface="Arial" charset="0"/>
        </a:defRPr>
      </a:lvl5pPr>
      <a:lvl6pPr marL="457096" algn="l" rtl="0" eaLnBrk="1" fontAlgn="base" hangingPunct="1">
        <a:spcBef>
          <a:spcPct val="0"/>
        </a:spcBef>
        <a:spcAft>
          <a:spcPct val="0"/>
        </a:spcAft>
        <a:defRPr sz="2800" b="1">
          <a:solidFill>
            <a:schemeClr val="bg1"/>
          </a:solidFill>
          <a:latin typeface="Arial" charset="0"/>
        </a:defRPr>
      </a:lvl6pPr>
      <a:lvl7pPr marL="914192" algn="l" rtl="0" eaLnBrk="1" fontAlgn="base" hangingPunct="1">
        <a:spcBef>
          <a:spcPct val="0"/>
        </a:spcBef>
        <a:spcAft>
          <a:spcPct val="0"/>
        </a:spcAft>
        <a:defRPr sz="2800" b="1">
          <a:solidFill>
            <a:schemeClr val="bg1"/>
          </a:solidFill>
          <a:latin typeface="Arial" charset="0"/>
        </a:defRPr>
      </a:lvl7pPr>
      <a:lvl8pPr marL="1371288" algn="l" rtl="0" eaLnBrk="1" fontAlgn="base" hangingPunct="1">
        <a:spcBef>
          <a:spcPct val="0"/>
        </a:spcBef>
        <a:spcAft>
          <a:spcPct val="0"/>
        </a:spcAft>
        <a:defRPr sz="2800" b="1">
          <a:solidFill>
            <a:schemeClr val="bg1"/>
          </a:solidFill>
          <a:latin typeface="Arial" charset="0"/>
        </a:defRPr>
      </a:lvl8pPr>
      <a:lvl9pPr marL="1828385" algn="l" rtl="0" eaLnBrk="1" fontAlgn="base" hangingPunct="1">
        <a:spcBef>
          <a:spcPct val="0"/>
        </a:spcBef>
        <a:spcAft>
          <a:spcPct val="0"/>
        </a:spcAft>
        <a:defRPr sz="2800" b="1">
          <a:solidFill>
            <a:schemeClr val="bg1"/>
          </a:solidFill>
          <a:latin typeface="Arial" charset="0"/>
        </a:defRPr>
      </a:lvl9pPr>
    </p:titleStyle>
    <p:bodyStyle>
      <a:lvl1pPr marL="233310" indent="-233310" algn="l" rtl="0" eaLnBrk="1" fontAlgn="base" hangingPunct="1">
        <a:lnSpc>
          <a:spcPct val="90000"/>
        </a:lnSpc>
        <a:spcBef>
          <a:spcPct val="0"/>
        </a:spcBef>
        <a:spcAft>
          <a:spcPts val="1200"/>
        </a:spcAft>
        <a:buClr>
          <a:schemeClr val="tx1"/>
        </a:buClr>
        <a:buChar char="•"/>
        <a:defRPr sz="2400">
          <a:solidFill>
            <a:schemeClr val="tx1"/>
          </a:solidFill>
          <a:latin typeface="+mn-lt"/>
          <a:ea typeface="+mn-ea"/>
          <a:cs typeface="+mn-cs"/>
        </a:defRPr>
      </a:lvl1pPr>
      <a:lvl2pPr marL="517525" indent="-233363" algn="l" rtl="0" eaLnBrk="1" fontAlgn="base" hangingPunct="1">
        <a:lnSpc>
          <a:spcPct val="90000"/>
        </a:lnSpc>
        <a:spcBef>
          <a:spcPct val="0"/>
        </a:spcBef>
        <a:spcAft>
          <a:spcPts val="1000"/>
        </a:spcAft>
        <a:buClr>
          <a:schemeClr val="tx1"/>
        </a:buClr>
        <a:buFont typeface="Arial" charset="0"/>
        <a:buChar char="–"/>
        <a:defRPr sz="2000">
          <a:solidFill>
            <a:schemeClr val="tx1"/>
          </a:solidFill>
          <a:latin typeface="+mn-lt"/>
        </a:defRPr>
      </a:lvl2pPr>
      <a:lvl3pPr marL="688975" indent="-171450" algn="l" rtl="0" eaLnBrk="1" fontAlgn="base" hangingPunct="1">
        <a:lnSpc>
          <a:spcPct val="90000"/>
        </a:lnSpc>
        <a:spcBef>
          <a:spcPct val="0"/>
        </a:spcBef>
        <a:spcAft>
          <a:spcPts val="800"/>
        </a:spcAft>
        <a:buClr>
          <a:schemeClr val="tx1"/>
        </a:buClr>
        <a:buChar char="•"/>
        <a:tabLst/>
        <a:defRPr sz="1600">
          <a:solidFill>
            <a:schemeClr val="tx1"/>
          </a:solidFill>
          <a:latin typeface="+mn-lt"/>
        </a:defRPr>
      </a:lvl3pPr>
      <a:lvl4pPr marL="854075" indent="-165100" algn="l" rtl="0" eaLnBrk="1" fontAlgn="base" hangingPunct="1">
        <a:lnSpc>
          <a:spcPct val="90000"/>
        </a:lnSpc>
        <a:spcBef>
          <a:spcPct val="0"/>
        </a:spcBef>
        <a:spcAft>
          <a:spcPts val="600"/>
        </a:spcAft>
        <a:buClr>
          <a:schemeClr val="tx1"/>
        </a:buClr>
        <a:buChar char="–"/>
        <a:defRPr sz="1400">
          <a:solidFill>
            <a:schemeClr val="tx1"/>
          </a:solidFill>
          <a:latin typeface="+mn-lt"/>
        </a:defRPr>
      </a:lvl4pPr>
      <a:lvl5pPr marL="974725" indent="-120650" algn="l" rtl="0" eaLnBrk="1" fontAlgn="base" hangingPunct="1">
        <a:lnSpc>
          <a:spcPct val="90000"/>
        </a:lnSpc>
        <a:spcBef>
          <a:spcPct val="0"/>
        </a:spcBef>
        <a:spcAft>
          <a:spcPts val="600"/>
        </a:spcAft>
        <a:buClr>
          <a:schemeClr val="tx1"/>
        </a:buClr>
        <a:buFont typeface="Arial" pitchFamily="34" charset="0"/>
        <a:buChar char="•"/>
        <a:defRPr sz="1200">
          <a:solidFill>
            <a:schemeClr val="tx1"/>
          </a:solidFill>
          <a:latin typeface="+mn-lt"/>
        </a:defRPr>
      </a:lvl5pPr>
      <a:lvl6pPr marL="2118832"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6pPr>
      <a:lvl7pPr marL="2575927"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7pPr>
      <a:lvl8pPr marL="3033024"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8pPr>
      <a:lvl9pPr marL="3490120"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9pPr>
    </p:bodyStyle>
    <p:otherStyle>
      <a:defPPr>
        <a:defRPr lang="en-US"/>
      </a:defPPr>
      <a:lvl1pPr marL="0" algn="l" defTabSz="914192" rtl="0" eaLnBrk="1" latinLnBrk="0" hangingPunct="1">
        <a:defRPr sz="1800" kern="1200">
          <a:solidFill>
            <a:schemeClr val="tx1"/>
          </a:solidFill>
          <a:latin typeface="+mn-lt"/>
          <a:ea typeface="+mn-ea"/>
          <a:cs typeface="+mn-cs"/>
        </a:defRPr>
      </a:lvl1pPr>
      <a:lvl2pPr marL="457096" algn="l" defTabSz="914192" rtl="0" eaLnBrk="1" latinLnBrk="0" hangingPunct="1">
        <a:defRPr sz="1800" kern="1200">
          <a:solidFill>
            <a:schemeClr val="tx1"/>
          </a:solidFill>
          <a:latin typeface="+mn-lt"/>
          <a:ea typeface="+mn-ea"/>
          <a:cs typeface="+mn-cs"/>
        </a:defRPr>
      </a:lvl2pPr>
      <a:lvl3pPr marL="914192" algn="l" defTabSz="914192" rtl="0" eaLnBrk="1" latinLnBrk="0" hangingPunct="1">
        <a:defRPr sz="1800" kern="1200">
          <a:solidFill>
            <a:schemeClr val="tx1"/>
          </a:solidFill>
          <a:latin typeface="+mn-lt"/>
          <a:ea typeface="+mn-ea"/>
          <a:cs typeface="+mn-cs"/>
        </a:defRPr>
      </a:lvl3pPr>
      <a:lvl4pPr marL="1371288" algn="l" defTabSz="914192" rtl="0" eaLnBrk="1" latinLnBrk="0" hangingPunct="1">
        <a:defRPr sz="1800" kern="1200">
          <a:solidFill>
            <a:schemeClr val="tx1"/>
          </a:solidFill>
          <a:latin typeface="+mn-lt"/>
          <a:ea typeface="+mn-ea"/>
          <a:cs typeface="+mn-cs"/>
        </a:defRPr>
      </a:lvl4pPr>
      <a:lvl5pPr marL="1828385" algn="l" defTabSz="914192" rtl="0" eaLnBrk="1" latinLnBrk="0" hangingPunct="1">
        <a:defRPr sz="1800" kern="1200">
          <a:solidFill>
            <a:schemeClr val="tx1"/>
          </a:solidFill>
          <a:latin typeface="+mn-lt"/>
          <a:ea typeface="+mn-ea"/>
          <a:cs typeface="+mn-cs"/>
        </a:defRPr>
      </a:lvl5pPr>
      <a:lvl6pPr marL="2285480" algn="l" defTabSz="914192" rtl="0" eaLnBrk="1" latinLnBrk="0" hangingPunct="1">
        <a:defRPr sz="1800" kern="1200">
          <a:solidFill>
            <a:schemeClr val="tx1"/>
          </a:solidFill>
          <a:latin typeface="+mn-lt"/>
          <a:ea typeface="+mn-ea"/>
          <a:cs typeface="+mn-cs"/>
        </a:defRPr>
      </a:lvl6pPr>
      <a:lvl7pPr marL="2742577" algn="l" defTabSz="914192" rtl="0" eaLnBrk="1" latinLnBrk="0" hangingPunct="1">
        <a:defRPr sz="1800" kern="1200">
          <a:solidFill>
            <a:schemeClr val="tx1"/>
          </a:solidFill>
          <a:latin typeface="+mn-lt"/>
          <a:ea typeface="+mn-ea"/>
          <a:cs typeface="+mn-cs"/>
        </a:defRPr>
      </a:lvl7pPr>
      <a:lvl8pPr marL="3199673" algn="l" defTabSz="914192" rtl="0" eaLnBrk="1" latinLnBrk="0" hangingPunct="1">
        <a:defRPr sz="1800" kern="1200">
          <a:solidFill>
            <a:schemeClr val="tx1"/>
          </a:solidFill>
          <a:latin typeface="+mn-lt"/>
          <a:ea typeface="+mn-ea"/>
          <a:cs typeface="+mn-cs"/>
        </a:defRPr>
      </a:lvl8pPr>
      <a:lvl9pPr marL="3656769" algn="l" defTabSz="91419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5" Type="http://schemas.openxmlformats.org/officeDocument/2006/relationships/image" Target="../media/image9.jpeg"/><Relationship Id="rId6" Type="http://schemas.openxmlformats.org/officeDocument/2006/relationships/image" Target="../media/image10.png"/><Relationship Id="rId7" Type="http://schemas.microsoft.com/office/2007/relationships/hdphoto" Target="../media/hdphoto1.wdp"/><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4.png"/></Relationships>
</file>

<file path=ppt/slides/_rels/slide11.xml.rels><?xml version="1.0" encoding="UTF-8" standalone="yes"?>
<Relationships xmlns="http://schemas.openxmlformats.org/package/2006/relationships"><Relationship Id="rId11" Type="http://schemas.openxmlformats.org/officeDocument/2006/relationships/image" Target="../media/image51.jpeg"/><Relationship Id="rId12" Type="http://schemas.openxmlformats.org/officeDocument/2006/relationships/image" Target="../media/image52.jpeg"/><Relationship Id="rId13" Type="http://schemas.openxmlformats.org/officeDocument/2006/relationships/image" Target="../media/image53.png"/><Relationship Id="rId14" Type="http://schemas.openxmlformats.org/officeDocument/2006/relationships/image" Target="../media/image54.png"/><Relationship Id="rId15" Type="http://schemas.openxmlformats.org/officeDocument/2006/relationships/image" Target="../media/image55.png"/><Relationship Id="rId16" Type="http://schemas.openxmlformats.org/officeDocument/2006/relationships/image" Target="../media/image56.png"/><Relationship Id="rId17" Type="http://schemas.openxmlformats.org/officeDocument/2006/relationships/image" Target="../media/image57.png"/><Relationship Id="rId18" Type="http://schemas.openxmlformats.org/officeDocument/2006/relationships/image" Target="../media/image58.png"/><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45.jpeg"/><Relationship Id="rId4" Type="http://schemas.openxmlformats.org/officeDocument/2006/relationships/image" Target="../media/image46.png"/><Relationship Id="rId5" Type="http://schemas.openxmlformats.org/officeDocument/2006/relationships/image" Target="../media/image47.png"/><Relationship Id="rId6" Type="http://schemas.microsoft.com/office/2007/relationships/hdphoto" Target="../media/hdphoto5.wdp"/><Relationship Id="rId7" Type="http://schemas.openxmlformats.org/officeDocument/2006/relationships/image" Target="../media/image48.jpeg"/><Relationship Id="rId8" Type="http://schemas.openxmlformats.org/officeDocument/2006/relationships/image" Target="../media/image49.png"/><Relationship Id="rId9" Type="http://schemas.openxmlformats.org/officeDocument/2006/relationships/image" Target="../media/image9.jpeg"/><Relationship Id="rId10" Type="http://schemas.openxmlformats.org/officeDocument/2006/relationships/image" Target="../media/image50.jpeg"/></Relationships>
</file>

<file path=ppt/slides/_rels/slide12.xml.rels><?xml version="1.0" encoding="UTF-8" standalone="yes"?>
<Relationships xmlns="http://schemas.openxmlformats.org/package/2006/relationships"><Relationship Id="rId3" Type="http://schemas.openxmlformats.org/officeDocument/2006/relationships/image" Target="../media/image15.gif"/><Relationship Id="rId4" Type="http://schemas.openxmlformats.org/officeDocument/2006/relationships/hyperlink" Target="http://m2mworldnews.com/2011/12/06/34011-digi-makes-developing-wireless-cloud-connected-medical-devices-easy/" TargetMode="External"/><Relationship Id="rId5" Type="http://schemas.openxmlformats.org/officeDocument/2006/relationships/image" Target="../media/image59.png"/><Relationship Id="rId6" Type="http://schemas.openxmlformats.org/officeDocument/2006/relationships/image" Target="../media/image60.jpeg"/><Relationship Id="rId7" Type="http://schemas.openxmlformats.org/officeDocument/2006/relationships/image" Target="../media/image61.jpe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62.jpeg"/></Relationships>
</file>

<file path=ppt/slides/_rels/slide14.xml.rels><?xml version="1.0" encoding="UTF-8" standalone="yes"?>
<Relationships xmlns="http://schemas.openxmlformats.org/package/2006/relationships"><Relationship Id="rId3" Type="http://schemas.openxmlformats.org/officeDocument/2006/relationships/image" Target="../media/image15.gif"/><Relationship Id="rId4" Type="http://schemas.openxmlformats.org/officeDocument/2006/relationships/hyperlink" Target="http://m2mworldnews.com/2011/12/06/34011-digi-makes-developing-wireless-cloud-connected-medical-devices-easy/" TargetMode="External"/><Relationship Id="rId5" Type="http://schemas.openxmlformats.org/officeDocument/2006/relationships/image" Target="../media/image63.png"/><Relationship Id="rId6" Type="http://schemas.openxmlformats.org/officeDocument/2006/relationships/image" Target="../media/image64.jpeg"/><Relationship Id="rId7" Type="http://schemas.openxmlformats.org/officeDocument/2006/relationships/image" Target="../media/image65.jpe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hyperlink" Target="mailto:Ilias_Chantzos@Symantec.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4" Type="http://schemas.microsoft.com/office/2007/relationships/hdphoto" Target="../media/hdphoto2.wdp"/><Relationship Id="rId5" Type="http://schemas.openxmlformats.org/officeDocument/2006/relationships/image" Target="../media/image13.jpeg"/><Relationship Id="rId6" Type="http://schemas.openxmlformats.org/officeDocument/2006/relationships/image" Target="../media/image14.jpeg"/><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5.gif"/><Relationship Id="rId4" Type="http://schemas.openxmlformats.org/officeDocument/2006/relationships/hyperlink" Target="http://m2mworldnews.com/2011/12/06/34011-digi-makes-developing-wireless-cloud-connected-medical-devices-easy/" TargetMode="External"/><Relationship Id="rId5" Type="http://schemas.openxmlformats.org/officeDocument/2006/relationships/image" Target="../media/image16.png"/><Relationship Id="rId6" Type="http://schemas.openxmlformats.org/officeDocument/2006/relationships/image" Target="../media/image17.jpeg"/><Relationship Id="rId7" Type="http://schemas.microsoft.com/office/2007/relationships/hdphoto" Target="../media/hdphoto3.wdp"/><Relationship Id="rId8" Type="http://schemas.openxmlformats.org/officeDocument/2006/relationships/image" Target="../media/image18.jpeg"/><Relationship Id="rId9" Type="http://schemas.openxmlformats.org/officeDocument/2006/relationships/image" Target="../media/image19.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image" Target="../media/image22.jpeg"/><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5.xml.rels><?xml version="1.0" encoding="UTF-8" standalone="yes"?>
<Relationships xmlns="http://schemas.openxmlformats.org/package/2006/relationships"><Relationship Id="rId3" Type="http://schemas.openxmlformats.org/officeDocument/2006/relationships/image" Target="../media/image15.gif"/><Relationship Id="rId4" Type="http://schemas.openxmlformats.org/officeDocument/2006/relationships/hyperlink" Target="http://m2mworldnews.com/2011/12/06/34011-digi-makes-developing-wireless-cloud-connected-medical-devices-easy/" TargetMode="External"/><Relationship Id="rId5" Type="http://schemas.openxmlformats.org/officeDocument/2006/relationships/image" Target="../media/image23.jpeg"/><Relationship Id="rId6" Type="http://schemas.openxmlformats.org/officeDocument/2006/relationships/image" Target="../media/image16.png"/><Relationship Id="rId7" Type="http://schemas.openxmlformats.org/officeDocument/2006/relationships/image" Target="../media/image24.jpeg"/><Relationship Id="rId8" Type="http://schemas.openxmlformats.org/officeDocument/2006/relationships/image" Target="../media/image25.jpe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3" Type="http://schemas.openxmlformats.org/officeDocument/2006/relationships/image" Target="../media/image27.jpeg"/><Relationship Id="rId4" Type="http://schemas.openxmlformats.org/officeDocument/2006/relationships/image" Target="../media/image28.jpeg"/><Relationship Id="rId5" Type="http://schemas.openxmlformats.org/officeDocument/2006/relationships/image" Target="../media/image29.jpeg"/><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7.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1.png"/><Relationship Id="rId5" Type="http://schemas.openxmlformats.org/officeDocument/2006/relationships/image" Target="../media/image32.png"/><Relationship Id="rId6" Type="http://schemas.openxmlformats.org/officeDocument/2006/relationships/image" Target="../media/image33.png"/><Relationship Id="rId7" Type="http://schemas.openxmlformats.org/officeDocument/2006/relationships/image" Target="../media/image34.png"/><Relationship Id="rId8" Type="http://schemas.openxmlformats.org/officeDocument/2006/relationships/image" Target="../media/image35.png"/><Relationship Id="rId9" Type="http://schemas.openxmlformats.org/officeDocument/2006/relationships/image" Target="../media/image36.png"/><Relationship Id="rId10" Type="http://schemas.openxmlformats.org/officeDocument/2006/relationships/image" Target="../media/image37.png"/><Relationship Id="rId11" Type="http://schemas.openxmlformats.org/officeDocument/2006/relationships/image" Target="../media/image38.png"/><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3" Type="http://schemas.openxmlformats.org/officeDocument/2006/relationships/image" Target="../media/image15.gif"/><Relationship Id="rId4" Type="http://schemas.openxmlformats.org/officeDocument/2006/relationships/hyperlink" Target="http://m2mworldnews.com/2011/12/06/34011-digi-makes-developing-wireless-cloud-connected-medical-devices-easy/" TargetMode="External"/><Relationship Id="rId5" Type="http://schemas.openxmlformats.org/officeDocument/2006/relationships/image" Target="../media/image39.png"/><Relationship Id="rId6" Type="http://schemas.openxmlformats.org/officeDocument/2006/relationships/image" Target="../media/image40.jpeg"/><Relationship Id="rId7" Type="http://schemas.openxmlformats.org/officeDocument/2006/relationships/image" Target="../media/image41.jpeg"/><Relationship Id="rId8" Type="http://schemas.microsoft.com/office/2007/relationships/hdphoto" Target="../media/hdphoto4.wdp"/><Relationship Id="rId9" Type="http://schemas.openxmlformats.org/officeDocument/2006/relationships/image" Target="../media/image42.jpe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image" Target="../media/image4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463136" y="5011476"/>
            <a:ext cx="5343897" cy="722897"/>
          </a:xfrm>
        </p:spPr>
        <p:txBody>
          <a:bodyPr/>
          <a:lstStyle/>
          <a:p>
            <a:pPr>
              <a:lnSpc>
                <a:spcPct val="100000"/>
              </a:lnSpc>
              <a:spcAft>
                <a:spcPts val="0"/>
              </a:spcAft>
            </a:pPr>
            <a:r>
              <a:rPr lang="en-US" dirty="0" smtClean="0">
                <a:solidFill>
                  <a:srgbClr val="FFC000"/>
                </a:solidFill>
              </a:rPr>
              <a:t>Ilias Chantzos</a:t>
            </a:r>
          </a:p>
          <a:p>
            <a:pPr>
              <a:lnSpc>
                <a:spcPct val="100000"/>
              </a:lnSpc>
              <a:spcAft>
                <a:spcPts val="0"/>
              </a:spcAft>
            </a:pPr>
            <a:r>
              <a:rPr lang="en-US" sz="1800" b="0" dirty="0" smtClean="0">
                <a:solidFill>
                  <a:srgbClr val="FFC000"/>
                </a:solidFill>
              </a:rPr>
              <a:t>Senior Director, Government Affairs - EMEA</a:t>
            </a:r>
          </a:p>
          <a:p>
            <a:pPr>
              <a:lnSpc>
                <a:spcPct val="100000"/>
              </a:lnSpc>
              <a:spcAft>
                <a:spcPts val="0"/>
              </a:spcAft>
            </a:pPr>
            <a:r>
              <a:rPr lang="en-US" sz="1800" b="0" dirty="0" smtClean="0">
                <a:solidFill>
                  <a:srgbClr val="FFC000"/>
                </a:solidFill>
              </a:rPr>
              <a:t>Symantec</a:t>
            </a:r>
            <a:endParaRPr lang="en-US" sz="1800" b="0" dirty="0">
              <a:solidFill>
                <a:srgbClr val="FFC000"/>
              </a:solidFill>
            </a:endParaRPr>
          </a:p>
        </p:txBody>
      </p:sp>
      <p:sp>
        <p:nvSpPr>
          <p:cNvPr id="9" name="Rectangle 5"/>
          <p:cNvSpPr>
            <a:spLocks noGrp="1" noChangeArrowheads="1"/>
          </p:cNvSpPr>
          <p:nvPr>
            <p:ph type="ftr" sz="quarter" idx="4294967295"/>
          </p:nvPr>
        </p:nvSpPr>
        <p:spPr bwMode="auto">
          <a:xfrm>
            <a:off x="255181" y="1634269"/>
            <a:ext cx="5551852" cy="2002066"/>
          </a:xfrm>
          <a:prstGeom prst="rect">
            <a:avLst/>
          </a:prstGeom>
          <a:noFill/>
          <a:ln w="9525" algn="ctr">
            <a:noFill/>
            <a:miter lim="800000"/>
            <a:headEnd/>
            <a:tailEnd/>
          </a:ln>
          <a:effectLst/>
        </p:spPr>
        <p:txBody>
          <a:bodyPr vert="horz" wrap="none" lIns="91440" tIns="91440" rIns="91440" bIns="91440" numCol="1" anchor="ctr" anchorCtr="0" compatLnSpc="1">
            <a:prstTxWarp prst="textNoShape">
              <a:avLst/>
            </a:prstTxWarp>
            <a:noAutofit/>
          </a:bodyPr>
          <a:lstStyle>
            <a:lvl1pPr algn="l" eaLnBrk="0" hangingPunct="0">
              <a:defRPr sz="1200">
                <a:solidFill>
                  <a:srgbClr val="C2BDBA"/>
                </a:solidFill>
                <a:latin typeface="Calibri" pitchFamily="34" charset="0"/>
                <a:cs typeface="Calibri" pitchFamily="34" charset="0"/>
              </a:defRPr>
            </a:lvl1pPr>
          </a:lstStyle>
          <a:p>
            <a:pPr algn="ctr">
              <a:defRPr/>
            </a:pPr>
            <a:r>
              <a:rPr lang="en-US" sz="3200" dirty="0" smtClean="0">
                <a:solidFill>
                  <a:srgbClr val="FFC000"/>
                </a:solidFill>
                <a:latin typeface="+mn-lt"/>
              </a:rPr>
              <a:t>Cyber-security &amp; cyber-resilience:</a:t>
            </a:r>
          </a:p>
          <a:p>
            <a:pPr algn="ctr">
              <a:defRPr/>
            </a:pPr>
            <a:r>
              <a:rPr lang="en-US" sz="3200" dirty="0" smtClean="0">
                <a:solidFill>
                  <a:srgbClr val="FFC000"/>
                </a:solidFill>
                <a:latin typeface="+mn-lt"/>
              </a:rPr>
              <a:t>Policy implications </a:t>
            </a:r>
            <a:r>
              <a:rPr lang="en-US" sz="3200" dirty="0">
                <a:solidFill>
                  <a:srgbClr val="FFC000"/>
                </a:solidFill>
                <a:latin typeface="+mn-lt"/>
              </a:rPr>
              <a:t>in </a:t>
            </a:r>
            <a:r>
              <a:rPr lang="en-US" sz="3200" dirty="0" smtClean="0">
                <a:solidFill>
                  <a:srgbClr val="FFC000"/>
                </a:solidFill>
                <a:latin typeface="+mn-lt"/>
              </a:rPr>
              <a:t>smart cities</a:t>
            </a:r>
            <a:r>
              <a:rPr lang="en-GB" sz="3200" dirty="0" smtClean="0">
                <a:solidFill>
                  <a:srgbClr val="FFC000"/>
                </a:solidFill>
                <a:latin typeface="+mn-lt"/>
              </a:rPr>
              <a:t>.</a:t>
            </a:r>
            <a:endParaRPr lang="en-US" sz="4000" b="1" dirty="0">
              <a:solidFill>
                <a:srgbClr val="FFFF99"/>
              </a:solidFill>
              <a:latin typeface="+mn-lt"/>
            </a:endParaRPr>
          </a:p>
        </p:txBody>
      </p:sp>
      <p:pic>
        <p:nvPicPr>
          <p:cNvPr id="4" name="Picture 2" descr="Image result for eu parliament"/>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936324" y="308911"/>
            <a:ext cx="2830702" cy="164748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5" name="Picture 2" descr="Green computer circuit board with gold lock in the middle for cyber security protection."/>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936324" y="2126056"/>
            <a:ext cx="2830702" cy="212302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5936324" y="4441378"/>
            <a:ext cx="1405540" cy="1184044"/>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7" name="Picture 3"/>
          <p:cNvPicPr>
            <a:picLocks noChangeAspect="1" noChangeArrowheads="1"/>
          </p:cNvPicPr>
          <p:nvPr/>
        </p:nvPicPr>
        <p:blipFill>
          <a:blip r:embed="rId6" cstate="email">
            <a:extLst>
              <a:ext uri="{BEBA8EAE-BF5A-486C-A8C5-ECC9F3942E4B}">
                <a14:imgProps xmlns:a14="http://schemas.microsoft.com/office/drawing/2010/main">
                  <a14:imgLayer r:embed="rId7">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7453423" y="4441377"/>
            <a:ext cx="1313603" cy="118404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34050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6831"/>
            <a:ext cx="8001000" cy="552009"/>
          </a:xfrm>
        </p:spPr>
        <p:txBody>
          <a:bodyPr/>
          <a:lstStyle/>
          <a:p>
            <a:r>
              <a:rPr lang="en-US" sz="3600" dirty="0" smtClean="0">
                <a:solidFill>
                  <a:srgbClr val="FFC000"/>
                </a:solidFill>
              </a:rPr>
              <a:t>Securing </a:t>
            </a:r>
            <a:r>
              <a:rPr lang="en-US" sz="3600" dirty="0">
                <a:solidFill>
                  <a:srgbClr val="FFC000"/>
                </a:solidFill>
              </a:rPr>
              <a:t>smart </a:t>
            </a:r>
            <a:r>
              <a:rPr lang="en-US" sz="3600" dirty="0" smtClean="0">
                <a:solidFill>
                  <a:srgbClr val="FFC000"/>
                </a:solidFill>
              </a:rPr>
              <a:t>sustainable city systems</a:t>
            </a:r>
            <a:endParaRPr lang="en-US" sz="3600" dirty="0">
              <a:solidFill>
                <a:srgbClr val="FFC000"/>
              </a:solidFill>
            </a:endParaRPr>
          </a:p>
        </p:txBody>
      </p:sp>
      <p:sp>
        <p:nvSpPr>
          <p:cNvPr id="3" name="Content Placeholder 2"/>
          <p:cNvSpPr>
            <a:spLocks noGrp="1"/>
          </p:cNvSpPr>
          <p:nvPr>
            <p:ph idx="1"/>
          </p:nvPr>
        </p:nvSpPr>
        <p:spPr>
          <a:xfrm>
            <a:off x="295940" y="1297172"/>
            <a:ext cx="5321535" cy="2339163"/>
          </a:xfrm>
        </p:spPr>
        <p:txBody>
          <a:bodyPr>
            <a:noAutofit/>
          </a:bodyPr>
          <a:lstStyle/>
          <a:p>
            <a:pPr>
              <a:lnSpc>
                <a:spcPct val="100000"/>
              </a:lnSpc>
              <a:spcBef>
                <a:spcPts val="600"/>
              </a:spcBef>
              <a:spcAft>
                <a:spcPts val="600"/>
              </a:spcAft>
            </a:pPr>
            <a:r>
              <a:rPr lang="en-GB" sz="2800" dirty="0" smtClean="0"/>
              <a:t>Highly complex ICT systems</a:t>
            </a:r>
          </a:p>
          <a:p>
            <a:pPr>
              <a:lnSpc>
                <a:spcPct val="100000"/>
              </a:lnSpc>
              <a:spcBef>
                <a:spcPts val="600"/>
              </a:spcBef>
              <a:spcAft>
                <a:spcPts val="600"/>
              </a:spcAft>
            </a:pPr>
            <a:r>
              <a:rPr lang="en-GB" sz="2800" dirty="0" smtClean="0"/>
              <a:t>Highly interconnected components (</a:t>
            </a:r>
            <a:r>
              <a:rPr lang="en-GB" sz="2800" dirty="0" err="1" smtClean="0"/>
              <a:t>IoT</a:t>
            </a:r>
            <a:r>
              <a:rPr lang="en-GB" sz="2800" dirty="0" smtClean="0"/>
              <a:t>)</a:t>
            </a:r>
          </a:p>
          <a:p>
            <a:pPr>
              <a:lnSpc>
                <a:spcPct val="100000"/>
              </a:lnSpc>
              <a:spcBef>
                <a:spcPts val="600"/>
              </a:spcBef>
              <a:spcAft>
                <a:spcPts val="600"/>
              </a:spcAft>
            </a:pPr>
            <a:r>
              <a:rPr lang="en-GB" sz="2800" dirty="0" smtClean="0"/>
              <a:t>High volume of data</a:t>
            </a:r>
            <a:endParaRPr lang="en-GB" sz="2800" dirty="0"/>
          </a:p>
        </p:txBody>
      </p:sp>
      <p:sp>
        <p:nvSpPr>
          <p:cNvPr id="7" name="Slide Number Placeholder 6"/>
          <p:cNvSpPr>
            <a:spLocks noGrp="1"/>
          </p:cNvSpPr>
          <p:nvPr>
            <p:ph type="sldNum" sz="quarter" idx="11"/>
          </p:nvPr>
        </p:nvSpPr>
        <p:spPr>
          <a:xfrm>
            <a:off x="10144731" y="3334441"/>
            <a:ext cx="153888" cy="153888"/>
          </a:xfrm>
        </p:spPr>
        <p:txBody>
          <a:bodyPr/>
          <a:lstStyle/>
          <a:p>
            <a:pPr>
              <a:defRPr/>
            </a:pPr>
            <a:fld id="{446C9BED-6FD4-4BA4-B6B0-4A26058AC9EF}" type="slidenum">
              <a:rPr lang="en-US" smtClean="0"/>
              <a:pPr>
                <a:defRPr/>
              </a:pPr>
              <a:t>10</a:t>
            </a:fld>
            <a:endParaRPr lang="en-US" dirty="0"/>
          </a:p>
        </p:txBody>
      </p:sp>
      <p:pic>
        <p:nvPicPr>
          <p:cNvPr id="5123"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822660" y="1068389"/>
            <a:ext cx="4107027" cy="26908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Title 1"/>
          <p:cNvSpPr txBox="1">
            <a:spLocks/>
          </p:cNvSpPr>
          <p:nvPr/>
        </p:nvSpPr>
        <p:spPr bwMode="black">
          <a:xfrm rot="20877993">
            <a:off x="509130" y="3757095"/>
            <a:ext cx="7861407" cy="938556"/>
          </a:xfrm>
          <a:prstGeom prst="rect">
            <a:avLst/>
          </a:prstGeom>
          <a:solidFill>
            <a:schemeClr val="tx1"/>
          </a:solidFill>
          <a:ln>
            <a:noFill/>
            <a:headEnd/>
            <a:tailEnd/>
          </a:ln>
        </p:spPr>
        <p:style>
          <a:lnRef idx="2">
            <a:schemeClr val="accent6"/>
          </a:lnRef>
          <a:fillRef idx="1">
            <a:schemeClr val="lt1"/>
          </a:fillRef>
          <a:effectRef idx="0">
            <a:schemeClr val="accent6"/>
          </a:effectRef>
          <a:fontRef idx="minor">
            <a:schemeClr val="dk1"/>
          </a:fontRef>
        </p:style>
        <p:txBody>
          <a:bodyPr vert="horz" wrap="square" lIns="91419" tIns="45710" rIns="91419" bIns="45710" numCol="1" anchor="b" anchorCtr="0" compatLnSpc="1">
            <a:prstTxWarp prst="textNoShape">
              <a:avLst/>
            </a:prstTxWarp>
            <a:scene3d>
              <a:camera prst="orthographicFront"/>
              <a:lightRig rig="threePt" dir="t"/>
            </a:scene3d>
            <a:sp3d extrusionH="57150">
              <a:bevelT w="4229100" h="679450"/>
              <a:bevelB w="4591050"/>
            </a:sp3d>
          </a:bodyPr>
          <a:lstStyle>
            <a:lvl1pPr algn="l" rtl="0" eaLnBrk="1" fontAlgn="base" hangingPunct="1">
              <a:lnSpc>
                <a:spcPct val="90000"/>
              </a:lnSpc>
              <a:spcBef>
                <a:spcPct val="0"/>
              </a:spcBef>
              <a:spcAft>
                <a:spcPct val="0"/>
              </a:spcAft>
              <a:defRPr sz="2800" b="1" baseline="0">
                <a:solidFill>
                  <a:schemeClr val="tx1"/>
                </a:solidFill>
                <a:latin typeface="+mj-lt"/>
                <a:ea typeface="+mj-ea"/>
                <a:cs typeface="+mj-cs"/>
              </a:defRPr>
            </a:lvl1pPr>
            <a:lvl2pPr algn="l" rtl="0" eaLnBrk="1" fontAlgn="base" hangingPunct="1">
              <a:spcBef>
                <a:spcPct val="0"/>
              </a:spcBef>
              <a:spcAft>
                <a:spcPct val="0"/>
              </a:spcAft>
              <a:defRPr sz="2800" b="1">
                <a:solidFill>
                  <a:schemeClr val="bg1"/>
                </a:solidFill>
                <a:latin typeface="Arial" charset="0"/>
              </a:defRPr>
            </a:lvl2pPr>
            <a:lvl3pPr algn="l" rtl="0" eaLnBrk="1" fontAlgn="base" hangingPunct="1">
              <a:spcBef>
                <a:spcPct val="0"/>
              </a:spcBef>
              <a:spcAft>
                <a:spcPct val="0"/>
              </a:spcAft>
              <a:defRPr sz="2800" b="1">
                <a:solidFill>
                  <a:schemeClr val="bg1"/>
                </a:solidFill>
                <a:latin typeface="Arial" charset="0"/>
              </a:defRPr>
            </a:lvl3pPr>
            <a:lvl4pPr algn="l" rtl="0" eaLnBrk="1" fontAlgn="base" hangingPunct="1">
              <a:spcBef>
                <a:spcPct val="0"/>
              </a:spcBef>
              <a:spcAft>
                <a:spcPct val="0"/>
              </a:spcAft>
              <a:defRPr sz="2800" b="1">
                <a:solidFill>
                  <a:schemeClr val="bg1"/>
                </a:solidFill>
                <a:latin typeface="Arial" charset="0"/>
              </a:defRPr>
            </a:lvl4pPr>
            <a:lvl5pPr algn="l" rtl="0" eaLnBrk="1" fontAlgn="base" hangingPunct="1">
              <a:spcBef>
                <a:spcPct val="0"/>
              </a:spcBef>
              <a:spcAft>
                <a:spcPct val="0"/>
              </a:spcAft>
              <a:defRPr sz="2800" b="1">
                <a:solidFill>
                  <a:schemeClr val="bg1"/>
                </a:solidFill>
                <a:latin typeface="Arial" charset="0"/>
              </a:defRPr>
            </a:lvl5pPr>
            <a:lvl6pPr marL="457096" algn="l" rtl="0" eaLnBrk="1" fontAlgn="base" hangingPunct="1">
              <a:spcBef>
                <a:spcPct val="0"/>
              </a:spcBef>
              <a:spcAft>
                <a:spcPct val="0"/>
              </a:spcAft>
              <a:defRPr sz="2800" b="1">
                <a:solidFill>
                  <a:schemeClr val="bg1"/>
                </a:solidFill>
                <a:latin typeface="Arial" charset="0"/>
              </a:defRPr>
            </a:lvl6pPr>
            <a:lvl7pPr marL="914192" algn="l" rtl="0" eaLnBrk="1" fontAlgn="base" hangingPunct="1">
              <a:spcBef>
                <a:spcPct val="0"/>
              </a:spcBef>
              <a:spcAft>
                <a:spcPct val="0"/>
              </a:spcAft>
              <a:defRPr sz="2800" b="1">
                <a:solidFill>
                  <a:schemeClr val="bg1"/>
                </a:solidFill>
                <a:latin typeface="Arial" charset="0"/>
              </a:defRPr>
            </a:lvl7pPr>
            <a:lvl8pPr marL="1371288" algn="l" rtl="0" eaLnBrk="1" fontAlgn="base" hangingPunct="1">
              <a:spcBef>
                <a:spcPct val="0"/>
              </a:spcBef>
              <a:spcAft>
                <a:spcPct val="0"/>
              </a:spcAft>
              <a:defRPr sz="2800" b="1">
                <a:solidFill>
                  <a:schemeClr val="bg1"/>
                </a:solidFill>
                <a:latin typeface="Arial" charset="0"/>
              </a:defRPr>
            </a:lvl8pPr>
            <a:lvl9pPr marL="1828385" algn="l" rtl="0" eaLnBrk="1" fontAlgn="base" hangingPunct="1">
              <a:spcBef>
                <a:spcPct val="0"/>
              </a:spcBef>
              <a:spcAft>
                <a:spcPct val="0"/>
              </a:spcAft>
              <a:defRPr sz="2800" b="1">
                <a:solidFill>
                  <a:schemeClr val="bg1"/>
                </a:solidFill>
                <a:latin typeface="Arial" charset="0"/>
              </a:defRPr>
            </a:lvl9pPr>
          </a:lstStyle>
          <a:p>
            <a:pPr algn="ctr"/>
            <a:r>
              <a:rPr lang="en-US" sz="5400" b="0" kern="0" dirty="0" smtClean="0">
                <a:solidFill>
                  <a:srgbClr val="C00000"/>
                </a:solidFill>
                <a:effectLst>
                  <a:outerShdw blurRad="38100" dist="38100" dir="2700000" algn="tl">
                    <a:srgbClr val="000000">
                      <a:alpha val="43137"/>
                    </a:srgbClr>
                  </a:outerShdw>
                </a:effectLst>
                <a:latin typeface="Stencil" panose="040409050D0802020404" pitchFamily="82" charset="0"/>
              </a:rPr>
              <a:t>High vulnerability</a:t>
            </a:r>
          </a:p>
        </p:txBody>
      </p:sp>
    </p:spTree>
    <p:extLst>
      <p:ext uri="{BB962C8B-B14F-4D97-AF65-F5344CB8AC3E}">
        <p14:creationId xmlns:p14="http://schemas.microsoft.com/office/powerpoint/2010/main" val="3247997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6831"/>
            <a:ext cx="8001000" cy="552009"/>
          </a:xfrm>
        </p:spPr>
        <p:txBody>
          <a:bodyPr/>
          <a:lstStyle/>
          <a:p>
            <a:r>
              <a:rPr lang="en-US" sz="3600" dirty="0" smtClean="0">
                <a:solidFill>
                  <a:srgbClr val="FFC000"/>
                </a:solidFill>
              </a:rPr>
              <a:t>Securing the smart sustainable city</a:t>
            </a:r>
            <a:endParaRPr lang="en-US" sz="3600" dirty="0">
              <a:solidFill>
                <a:srgbClr val="FFC000"/>
              </a:solidFill>
            </a:endParaRPr>
          </a:p>
        </p:txBody>
      </p:sp>
      <p:sp>
        <p:nvSpPr>
          <p:cNvPr id="7" name="Slide Number Placeholder 6"/>
          <p:cNvSpPr>
            <a:spLocks noGrp="1"/>
          </p:cNvSpPr>
          <p:nvPr>
            <p:ph type="sldNum" sz="quarter" idx="11"/>
          </p:nvPr>
        </p:nvSpPr>
        <p:spPr>
          <a:xfrm>
            <a:off x="10144731" y="3334441"/>
            <a:ext cx="153888" cy="153888"/>
          </a:xfrm>
        </p:spPr>
        <p:txBody>
          <a:bodyPr/>
          <a:lstStyle/>
          <a:p>
            <a:pPr>
              <a:defRPr/>
            </a:pPr>
            <a:fld id="{446C9BED-6FD4-4BA4-B6B0-4A26058AC9EF}" type="slidenum">
              <a:rPr lang="en-US" smtClean="0"/>
              <a:pPr>
                <a:defRPr/>
              </a:pPr>
              <a:t>11</a:t>
            </a:fld>
            <a:endParaRPr lang="en-US" dirty="0"/>
          </a:p>
        </p:txBody>
      </p:sp>
      <p:sp>
        <p:nvSpPr>
          <p:cNvPr id="6" name="Slide Number Placeholder 6"/>
          <p:cNvSpPr txBox="1">
            <a:spLocks/>
          </p:cNvSpPr>
          <p:nvPr/>
        </p:nvSpPr>
        <p:spPr bwMode="white">
          <a:xfrm>
            <a:off x="8701997" y="6143527"/>
            <a:ext cx="153888" cy="153888"/>
          </a:xfrm>
          <a:prstGeom prst="rect">
            <a:avLst/>
          </a:prstGeom>
          <a:noFill/>
          <a:ln w="9525" algn="ctr">
            <a:noFill/>
            <a:miter lim="800000"/>
            <a:headEnd/>
            <a:tailEnd/>
          </a:ln>
          <a:effectLst/>
        </p:spPr>
        <p:txBody>
          <a:bodyPr vert="horz" wrap="none" lIns="91440" tIns="91440" rIns="91440" bIns="91440" numCol="1" anchor="ctr" anchorCtr="0" compatLnSpc="1">
            <a:prstTxWarp prst="textNoShape">
              <a:avLst/>
            </a:prstTxWarp>
            <a:noAutofit/>
          </a:bodyPr>
          <a:lstStyle>
            <a:defPPr>
              <a:defRPr lang="en-US"/>
            </a:defPPr>
            <a:lvl1pPr algn="ctr" rtl="0" eaLnBrk="0" fontAlgn="base" hangingPunct="0">
              <a:spcBef>
                <a:spcPct val="0"/>
              </a:spcBef>
              <a:spcAft>
                <a:spcPct val="0"/>
              </a:spcAft>
              <a:defRPr sz="1000" b="1" kern="1200">
                <a:solidFill>
                  <a:schemeClr val="tx1"/>
                </a:solidFill>
                <a:latin typeface="Calibri" pitchFamily="34" charset="0"/>
                <a:ea typeface="+mn-ea"/>
                <a:cs typeface="Calibri" pitchFamily="34" charset="0"/>
              </a:defRPr>
            </a:lvl1pPr>
            <a:lvl2pPr marL="457096" algn="ctr" rtl="0" fontAlgn="base">
              <a:spcBef>
                <a:spcPct val="0"/>
              </a:spcBef>
              <a:spcAft>
                <a:spcPct val="0"/>
              </a:spcAft>
              <a:defRPr sz="2400" kern="1200">
                <a:solidFill>
                  <a:schemeClr val="tx1"/>
                </a:solidFill>
                <a:latin typeface="Arial" charset="0"/>
                <a:ea typeface="+mn-ea"/>
                <a:cs typeface="+mn-cs"/>
              </a:defRPr>
            </a:lvl2pPr>
            <a:lvl3pPr marL="914192" algn="ctr" rtl="0" fontAlgn="base">
              <a:spcBef>
                <a:spcPct val="0"/>
              </a:spcBef>
              <a:spcAft>
                <a:spcPct val="0"/>
              </a:spcAft>
              <a:defRPr sz="2400" kern="1200">
                <a:solidFill>
                  <a:schemeClr val="tx1"/>
                </a:solidFill>
                <a:latin typeface="Arial" charset="0"/>
                <a:ea typeface="+mn-ea"/>
                <a:cs typeface="+mn-cs"/>
              </a:defRPr>
            </a:lvl3pPr>
            <a:lvl4pPr marL="1371288" algn="ctr" rtl="0" fontAlgn="base">
              <a:spcBef>
                <a:spcPct val="0"/>
              </a:spcBef>
              <a:spcAft>
                <a:spcPct val="0"/>
              </a:spcAft>
              <a:defRPr sz="2400" kern="1200">
                <a:solidFill>
                  <a:schemeClr val="tx1"/>
                </a:solidFill>
                <a:latin typeface="Arial" charset="0"/>
                <a:ea typeface="+mn-ea"/>
                <a:cs typeface="+mn-cs"/>
              </a:defRPr>
            </a:lvl4pPr>
            <a:lvl5pPr marL="1828385" algn="ctr" rtl="0" fontAlgn="base">
              <a:spcBef>
                <a:spcPct val="0"/>
              </a:spcBef>
              <a:spcAft>
                <a:spcPct val="0"/>
              </a:spcAft>
              <a:defRPr sz="2400" kern="1200">
                <a:solidFill>
                  <a:schemeClr val="tx1"/>
                </a:solidFill>
                <a:latin typeface="Arial" charset="0"/>
                <a:ea typeface="+mn-ea"/>
                <a:cs typeface="+mn-cs"/>
              </a:defRPr>
            </a:lvl5pPr>
            <a:lvl6pPr marL="2285480" algn="l" defTabSz="914192" rtl="0" eaLnBrk="1" latinLnBrk="0" hangingPunct="1">
              <a:defRPr sz="2400" kern="1200">
                <a:solidFill>
                  <a:schemeClr val="tx1"/>
                </a:solidFill>
                <a:latin typeface="Arial" charset="0"/>
                <a:ea typeface="+mn-ea"/>
                <a:cs typeface="+mn-cs"/>
              </a:defRPr>
            </a:lvl6pPr>
            <a:lvl7pPr marL="2742577" algn="l" defTabSz="914192" rtl="0" eaLnBrk="1" latinLnBrk="0" hangingPunct="1">
              <a:defRPr sz="2400" kern="1200">
                <a:solidFill>
                  <a:schemeClr val="tx1"/>
                </a:solidFill>
                <a:latin typeface="Arial" charset="0"/>
                <a:ea typeface="+mn-ea"/>
                <a:cs typeface="+mn-cs"/>
              </a:defRPr>
            </a:lvl7pPr>
            <a:lvl8pPr marL="3199673" algn="l" defTabSz="914192" rtl="0" eaLnBrk="1" latinLnBrk="0" hangingPunct="1">
              <a:defRPr sz="2400" kern="1200">
                <a:solidFill>
                  <a:schemeClr val="tx1"/>
                </a:solidFill>
                <a:latin typeface="Arial" charset="0"/>
                <a:ea typeface="+mn-ea"/>
                <a:cs typeface="+mn-cs"/>
              </a:defRPr>
            </a:lvl8pPr>
            <a:lvl9pPr marL="3656769" algn="l" defTabSz="914192" rtl="0" eaLnBrk="1" latinLnBrk="0" hangingPunct="1">
              <a:defRPr sz="2400" kern="1200">
                <a:solidFill>
                  <a:schemeClr val="tx1"/>
                </a:solidFill>
                <a:latin typeface="Arial" charset="0"/>
                <a:ea typeface="+mn-ea"/>
                <a:cs typeface="+mn-cs"/>
              </a:defRPr>
            </a:lvl9pPr>
          </a:lstStyle>
          <a:p>
            <a:pPr>
              <a:defRPr/>
            </a:pPr>
            <a:fld id="{446C9BED-6FD4-4BA4-B6B0-4A26058AC9EF}" type="slidenum">
              <a:rPr lang="en-US" smtClean="0"/>
              <a:pPr>
                <a:defRPr/>
              </a:pPr>
              <a:t>11</a:t>
            </a:fld>
            <a:endParaRPr lang="en-US" dirty="0"/>
          </a:p>
        </p:txBody>
      </p:sp>
      <p:pic>
        <p:nvPicPr>
          <p:cNvPr id="8" name="Picture 2" descr="C:\Users\giampiero_nanni\AppData\Local\Microsoft\Windows\Temporary Internet Files\Content.Outlook\RTCSOLDP\page6smartgrid (2).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617127" y="853773"/>
            <a:ext cx="1074673" cy="987468"/>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9" name="Picture 5"/>
          <p:cNvPicPr>
            <a:picLocks noChangeAspect="1" noChangeArrowheads="1"/>
          </p:cNvPicPr>
          <p:nvPr/>
        </p:nvPicPr>
        <p:blipFill>
          <a:blip r:embed="rId4" cstate="email">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flipH="1">
            <a:off x="5996761" y="866213"/>
            <a:ext cx="1534463" cy="97502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p:nvPicPr>
        <p:blipFill>
          <a:blip r:embed="rId5" cstate="email">
            <a:extLst>
              <a:ext uri="{BEBA8EAE-BF5A-486C-A8C5-ECC9F3942E4B}">
                <a14:imgProps xmlns:a14="http://schemas.microsoft.com/office/drawing/2010/main">
                  <a14:imgLayer r:embed="rId6">
                    <a14:imgEffect>
                      <a14:colorTemperature colorTemp="47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flipH="1">
            <a:off x="7617126" y="1975170"/>
            <a:ext cx="1074669" cy="85084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4" descr="Healthcare solutions"/>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7617127" y="2959942"/>
            <a:ext cx="1061521" cy="98836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2" name="Picture 2"/>
          <p:cNvPicPr>
            <a:picLocks noChangeAspect="1" noChangeArrowheads="1"/>
          </p:cNvPicPr>
          <p:nvPr/>
        </p:nvPicPr>
        <p:blipFill rotWithShape="1">
          <a:blip r:embed="rId8" cstate="email">
            <a:duotone>
              <a:prstClr val="black"/>
              <a:schemeClr val="accent2">
                <a:tint val="45000"/>
                <a:satMod val="400000"/>
              </a:schemeClr>
            </a:duotone>
            <a:extLst>
              <a:ext uri="{28A0092B-C50C-407E-A947-70E740481C1C}">
                <a14:useLocalDpi xmlns:a14="http://schemas.microsoft.com/office/drawing/2010/main" val="0"/>
              </a:ext>
            </a:extLst>
          </a:blip>
          <a:srcRect b="44217"/>
          <a:stretch/>
        </p:blipFill>
        <p:spPr bwMode="auto">
          <a:xfrm flipH="1">
            <a:off x="5983611" y="2959942"/>
            <a:ext cx="1547614" cy="98836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2"/>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7617127" y="4082238"/>
            <a:ext cx="1097289" cy="100295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7"/>
          <p:cNvPicPr>
            <a:picLocks noChangeAspect="1" noChangeArrowheads="1"/>
          </p:cNvPicPr>
          <p:nvPr/>
        </p:nvPicPr>
        <p:blipFill>
          <a:blip r:embed="rId10" cstate="email">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5983611" y="4082239"/>
            <a:ext cx="1560765" cy="100295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Rectangle 14"/>
          <p:cNvSpPr/>
          <p:nvPr/>
        </p:nvSpPr>
        <p:spPr>
          <a:xfrm>
            <a:off x="4248887" y="5235700"/>
            <a:ext cx="1747874" cy="830997"/>
          </a:xfrm>
          <a:prstGeom prst="rect">
            <a:avLst/>
          </a:prstGeom>
        </p:spPr>
        <p:txBody>
          <a:bodyPr wrap="square">
            <a:spAutoFit/>
          </a:bodyPr>
          <a:lstStyle/>
          <a:p>
            <a:pPr algn="r">
              <a:spcBef>
                <a:spcPts val="1200"/>
              </a:spcBef>
              <a:spcAft>
                <a:spcPts val="4800"/>
              </a:spcAft>
            </a:pPr>
            <a:r>
              <a:rPr lang="en-GB" b="1" dirty="0" smtClean="0"/>
              <a:t>Wireless &amp; </a:t>
            </a:r>
            <a:r>
              <a:rPr lang="en-GB" b="1" dirty="0"/>
              <a:t>hotspots</a:t>
            </a:r>
          </a:p>
        </p:txBody>
      </p:sp>
      <p:sp>
        <p:nvSpPr>
          <p:cNvPr id="16" name="Rectangle 15"/>
          <p:cNvSpPr/>
          <p:nvPr/>
        </p:nvSpPr>
        <p:spPr>
          <a:xfrm>
            <a:off x="4350036" y="932008"/>
            <a:ext cx="1633574" cy="830997"/>
          </a:xfrm>
          <a:prstGeom prst="rect">
            <a:avLst/>
          </a:prstGeom>
        </p:spPr>
        <p:txBody>
          <a:bodyPr wrap="square">
            <a:spAutoFit/>
          </a:bodyPr>
          <a:lstStyle/>
          <a:p>
            <a:pPr algn="r">
              <a:spcBef>
                <a:spcPts val="1200"/>
              </a:spcBef>
              <a:spcAft>
                <a:spcPts val="4800"/>
              </a:spcAft>
            </a:pPr>
            <a:r>
              <a:rPr lang="en-GB" b="1" dirty="0"/>
              <a:t>Smart </a:t>
            </a:r>
            <a:r>
              <a:rPr lang="en-GB" b="1" dirty="0" smtClean="0"/>
              <a:t>grids</a:t>
            </a:r>
            <a:endParaRPr lang="en-GB" b="1" dirty="0"/>
          </a:p>
        </p:txBody>
      </p:sp>
      <p:sp>
        <p:nvSpPr>
          <p:cNvPr id="17" name="Rectangle 16"/>
          <p:cNvSpPr/>
          <p:nvPr/>
        </p:nvSpPr>
        <p:spPr>
          <a:xfrm>
            <a:off x="3436087" y="1975169"/>
            <a:ext cx="2560674" cy="830997"/>
          </a:xfrm>
          <a:prstGeom prst="rect">
            <a:avLst/>
          </a:prstGeom>
        </p:spPr>
        <p:txBody>
          <a:bodyPr wrap="square">
            <a:spAutoFit/>
          </a:bodyPr>
          <a:lstStyle/>
          <a:p>
            <a:pPr algn="r">
              <a:spcBef>
                <a:spcPts val="1200"/>
              </a:spcBef>
              <a:spcAft>
                <a:spcPts val="4800"/>
              </a:spcAft>
            </a:pPr>
            <a:r>
              <a:rPr lang="en-US" b="1" dirty="0"/>
              <a:t>Intelligent transportation</a:t>
            </a:r>
          </a:p>
        </p:txBody>
      </p:sp>
      <p:sp>
        <p:nvSpPr>
          <p:cNvPr id="18" name="Rectangle 17"/>
          <p:cNvSpPr/>
          <p:nvPr/>
        </p:nvSpPr>
        <p:spPr>
          <a:xfrm>
            <a:off x="3791935" y="3032719"/>
            <a:ext cx="2190297" cy="830997"/>
          </a:xfrm>
          <a:prstGeom prst="rect">
            <a:avLst/>
          </a:prstGeom>
        </p:spPr>
        <p:txBody>
          <a:bodyPr wrap="square">
            <a:spAutoFit/>
          </a:bodyPr>
          <a:lstStyle/>
          <a:p>
            <a:pPr algn="r">
              <a:spcBef>
                <a:spcPts val="1200"/>
              </a:spcBef>
              <a:spcAft>
                <a:spcPts val="4800"/>
              </a:spcAft>
            </a:pPr>
            <a:r>
              <a:rPr lang="en-US" b="1" dirty="0"/>
              <a:t>Connected </a:t>
            </a:r>
            <a:r>
              <a:rPr lang="en-US" b="1" dirty="0" smtClean="0"/>
              <a:t>healthcare</a:t>
            </a:r>
            <a:endParaRPr lang="en-US" b="1" dirty="0"/>
          </a:p>
        </p:txBody>
      </p:sp>
      <p:sp>
        <p:nvSpPr>
          <p:cNvPr id="19" name="Rectangle 18"/>
          <p:cNvSpPr/>
          <p:nvPr/>
        </p:nvSpPr>
        <p:spPr>
          <a:xfrm>
            <a:off x="3803936" y="4168218"/>
            <a:ext cx="2179674" cy="830997"/>
          </a:xfrm>
          <a:prstGeom prst="rect">
            <a:avLst/>
          </a:prstGeom>
        </p:spPr>
        <p:txBody>
          <a:bodyPr wrap="square">
            <a:spAutoFit/>
          </a:bodyPr>
          <a:lstStyle/>
          <a:p>
            <a:pPr algn="r">
              <a:spcBef>
                <a:spcPts val="1200"/>
              </a:spcBef>
              <a:spcAft>
                <a:spcPts val="4800"/>
              </a:spcAft>
            </a:pPr>
            <a:r>
              <a:rPr lang="en-GB" b="1" dirty="0"/>
              <a:t>Public safety </a:t>
            </a:r>
            <a:r>
              <a:rPr lang="en-GB" b="1" dirty="0" smtClean="0"/>
              <a:t>&amp; </a:t>
            </a:r>
            <a:r>
              <a:rPr lang="en-GB" b="1" dirty="0"/>
              <a:t>security</a:t>
            </a:r>
          </a:p>
        </p:txBody>
      </p:sp>
      <p:pic>
        <p:nvPicPr>
          <p:cNvPr id="21" name="Picture 2" descr="ITS Newsletter header"/>
          <p:cNvPicPr>
            <a:picLocks noChangeAspect="1" noChangeArrowheads="1"/>
          </p:cNvPicPr>
          <p:nvPr/>
        </p:nvPicPr>
        <p:blipFill>
          <a:blip r:embed="rId11" cstate="email">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5996760" y="1975170"/>
            <a:ext cx="1547617" cy="871257"/>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descr="https://safeum.com/upload/images/safeumworldnews/safeum_blog_safe_online_shopping2.jpg"/>
          <p:cNvPicPr>
            <a:picLocks noChangeAspect="1" noChangeArrowheads="1"/>
          </p:cNvPicPr>
          <p:nvPr/>
        </p:nvPicPr>
        <p:blipFill>
          <a:blip r:embed="rId12" cstate="email">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5983610" y="5219129"/>
            <a:ext cx="1560765" cy="952912"/>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6" descr="http://www.telecomstechnews.com/media/img/news/blue_wifi.jpg.800x600_q96.png"/>
          <p:cNvPicPr>
            <a:picLocks noChangeAspect="1" noChangeArrowheads="1"/>
          </p:cNvPicPr>
          <p:nvPr/>
        </p:nvPicPr>
        <p:blipFill>
          <a:blip r:embed="rId13" cstate="email">
            <a:extLst>
              <a:ext uri="{28A0092B-C50C-407E-A947-70E740481C1C}">
                <a14:useLocalDpi xmlns:a14="http://schemas.microsoft.com/office/drawing/2010/main" val="0"/>
              </a:ext>
            </a:extLst>
          </a:blip>
          <a:srcRect/>
          <a:stretch>
            <a:fillRect/>
          </a:stretch>
        </p:blipFill>
        <p:spPr bwMode="auto">
          <a:xfrm>
            <a:off x="7617127" y="5219129"/>
            <a:ext cx="1097289" cy="952912"/>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a:off x="239455" y="966671"/>
            <a:ext cx="3276600" cy="761672"/>
            <a:chOff x="150556" y="579375"/>
            <a:chExt cx="3276600" cy="761672"/>
          </a:xfrm>
        </p:grpSpPr>
        <p:grpSp>
          <p:nvGrpSpPr>
            <p:cNvPr id="24" name="Group 23"/>
            <p:cNvGrpSpPr/>
            <p:nvPr/>
          </p:nvGrpSpPr>
          <p:grpSpPr>
            <a:xfrm>
              <a:off x="150556" y="712543"/>
              <a:ext cx="3276600" cy="495334"/>
              <a:chOff x="0" y="133168"/>
              <a:chExt cx="3276600" cy="495334"/>
            </a:xfrm>
            <a:scene3d>
              <a:camera prst="orthographicFront"/>
              <a:lightRig rig="flat" dir="t"/>
            </a:scene3d>
          </p:grpSpPr>
          <p:sp>
            <p:nvSpPr>
              <p:cNvPr id="26" name="Rounded Rectangle 25"/>
              <p:cNvSpPr/>
              <p:nvPr/>
            </p:nvSpPr>
            <p:spPr>
              <a:xfrm>
                <a:off x="0" y="133168"/>
                <a:ext cx="3276600" cy="495334"/>
              </a:xfrm>
              <a:prstGeom prst="roundRect">
                <a:avLst>
                  <a:gd name="adj" fmla="val 10000"/>
                </a:avLst>
              </a:prstGeom>
              <a:solidFill>
                <a:schemeClr val="tx2">
                  <a:lumMod val="75000"/>
                </a:schemeClr>
              </a:solidFill>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2">
                  <a:shade val="50000"/>
                  <a:hueOff val="0"/>
                  <a:satOff val="0"/>
                  <a:lumOff val="0"/>
                  <a:alphaOff val="0"/>
                </a:schemeClr>
              </a:effectRef>
              <a:fontRef idx="minor">
                <a:schemeClr val="lt1"/>
              </a:fontRef>
            </p:style>
          </p:sp>
          <p:sp>
            <p:nvSpPr>
              <p:cNvPr id="27" name="Rounded Rectangle 4"/>
              <p:cNvSpPr/>
              <p:nvPr/>
            </p:nvSpPr>
            <p:spPr>
              <a:xfrm>
                <a:off x="750529" y="133168"/>
                <a:ext cx="2526070" cy="49533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GB" sz="2800" b="1" kern="1200" dirty="0" smtClean="0"/>
                  <a:t>Cyber-security</a:t>
                </a:r>
                <a:endParaRPr lang="en-US" sz="2800" b="1" kern="1200" dirty="0"/>
              </a:p>
            </p:txBody>
          </p:sp>
        </p:grpSp>
        <p:sp>
          <p:nvSpPr>
            <p:cNvPr id="25" name="Rounded Rectangle 24"/>
            <p:cNvSpPr/>
            <p:nvPr/>
          </p:nvSpPr>
          <p:spPr>
            <a:xfrm>
              <a:off x="245765" y="579375"/>
              <a:ext cx="655320" cy="761672"/>
            </a:xfrm>
            <a:prstGeom prst="roundRect">
              <a:avLst>
                <a:gd name="adj" fmla="val 10000"/>
              </a:avLst>
            </a:prstGeom>
            <a:blipFill rotWithShape="1">
              <a:blip r:embed="rId14"/>
              <a:stretch>
                <a:fillRect/>
              </a:stretch>
            </a:blipFill>
            <a:scene3d>
              <a:camera prst="orthographicFront"/>
              <a:lightRig rig="flat" dir="t"/>
            </a:scene3d>
            <a:sp3d z="127000" prstMaterial="plastic">
              <a:bevelT w="88900" h="88900"/>
              <a:bevelB w="88900" h="31750" prst="angle"/>
            </a:sp3d>
          </p:spPr>
          <p:style>
            <a:lnRef idx="0">
              <a:schemeClr val="lt1">
                <a:hueOff val="0"/>
                <a:satOff val="0"/>
                <a:lumOff val="0"/>
                <a:alphaOff val="0"/>
              </a:schemeClr>
            </a:lnRef>
            <a:fillRef idx="3">
              <a:scrgbClr r="0" g="0" b="0"/>
            </a:fillRef>
            <a:effectRef idx="2">
              <a:schemeClr val="accent2">
                <a:tint val="50000"/>
                <a:hueOff val="0"/>
                <a:satOff val="0"/>
                <a:lumOff val="0"/>
                <a:alphaOff val="0"/>
              </a:schemeClr>
            </a:effectRef>
            <a:fontRef idx="minor">
              <a:schemeClr val="lt1">
                <a:hueOff val="0"/>
                <a:satOff val="0"/>
                <a:lumOff val="0"/>
                <a:alphaOff val="0"/>
              </a:schemeClr>
            </a:fontRef>
          </p:style>
        </p:sp>
      </p:grpSp>
      <p:grpSp>
        <p:nvGrpSpPr>
          <p:cNvPr id="44" name="Group 43"/>
          <p:cNvGrpSpPr/>
          <p:nvPr/>
        </p:nvGrpSpPr>
        <p:grpSpPr>
          <a:xfrm>
            <a:off x="239455" y="3227655"/>
            <a:ext cx="3276600" cy="671609"/>
            <a:chOff x="159487" y="2776609"/>
            <a:chExt cx="3276600" cy="671609"/>
          </a:xfrm>
        </p:grpSpPr>
        <p:grpSp>
          <p:nvGrpSpPr>
            <p:cNvPr id="28" name="Group 27"/>
            <p:cNvGrpSpPr/>
            <p:nvPr/>
          </p:nvGrpSpPr>
          <p:grpSpPr>
            <a:xfrm>
              <a:off x="159487" y="2864324"/>
              <a:ext cx="3276600" cy="496180"/>
              <a:chOff x="0" y="175428"/>
              <a:chExt cx="3276600" cy="607375"/>
            </a:xfrm>
            <a:scene3d>
              <a:camera prst="orthographicFront"/>
              <a:lightRig rig="flat" dir="t"/>
            </a:scene3d>
          </p:grpSpPr>
          <p:sp>
            <p:nvSpPr>
              <p:cNvPr id="30" name="Rounded Rectangle 29"/>
              <p:cNvSpPr/>
              <p:nvPr/>
            </p:nvSpPr>
            <p:spPr>
              <a:xfrm>
                <a:off x="0" y="175428"/>
                <a:ext cx="3276600" cy="607375"/>
              </a:xfrm>
              <a:prstGeom prst="roundRect">
                <a:avLst>
                  <a:gd name="adj" fmla="val 10000"/>
                </a:avLst>
              </a:prstGeom>
              <a:solidFill>
                <a:schemeClr val="tx2">
                  <a:lumMod val="75000"/>
                </a:schemeClr>
              </a:solidFill>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2">
                  <a:shade val="50000"/>
                  <a:hueOff val="0"/>
                  <a:satOff val="0"/>
                  <a:lumOff val="0"/>
                  <a:alphaOff val="0"/>
                </a:schemeClr>
              </a:effectRef>
              <a:fontRef idx="minor">
                <a:schemeClr val="lt1"/>
              </a:fontRef>
            </p:style>
          </p:sp>
          <p:sp>
            <p:nvSpPr>
              <p:cNvPr id="31" name="Rounded Rectangle 4"/>
              <p:cNvSpPr/>
              <p:nvPr/>
            </p:nvSpPr>
            <p:spPr>
              <a:xfrm>
                <a:off x="775099" y="175428"/>
                <a:ext cx="2501500" cy="60737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GB" sz="2800" b="1" kern="1200" dirty="0" smtClean="0"/>
                  <a:t>Privacy</a:t>
                </a:r>
                <a:endParaRPr lang="en-US" sz="2800" b="1" kern="1200" dirty="0"/>
              </a:p>
            </p:txBody>
          </p:sp>
        </p:grpSp>
        <p:sp>
          <p:nvSpPr>
            <p:cNvPr id="29" name="Rounded Rectangle 28"/>
            <p:cNvSpPr/>
            <p:nvPr/>
          </p:nvSpPr>
          <p:spPr>
            <a:xfrm>
              <a:off x="245765" y="2776609"/>
              <a:ext cx="655320" cy="671609"/>
            </a:xfrm>
            <a:prstGeom prst="roundRect">
              <a:avLst>
                <a:gd name="adj" fmla="val 10000"/>
              </a:avLst>
            </a:prstGeom>
            <a:blipFill rotWithShape="1">
              <a:blip r:embed="rId15"/>
              <a:stretch>
                <a:fillRect/>
              </a:stretch>
            </a:blipFill>
            <a:scene3d>
              <a:camera prst="orthographicFront"/>
              <a:lightRig rig="flat" dir="t"/>
            </a:scene3d>
            <a:sp3d z="127000" prstMaterial="plastic">
              <a:bevelT w="88900" h="88900"/>
              <a:bevelB w="88900" h="31750" prst="angle"/>
            </a:sp3d>
          </p:spPr>
          <p:style>
            <a:lnRef idx="0">
              <a:schemeClr val="lt1">
                <a:hueOff val="0"/>
                <a:satOff val="0"/>
                <a:lumOff val="0"/>
                <a:alphaOff val="0"/>
              </a:schemeClr>
            </a:lnRef>
            <a:fillRef idx="3">
              <a:scrgbClr r="0" g="0" b="0"/>
            </a:fillRef>
            <a:effectRef idx="2">
              <a:schemeClr val="accent2">
                <a:tint val="50000"/>
                <a:hueOff val="0"/>
                <a:satOff val="0"/>
                <a:lumOff val="0"/>
                <a:alphaOff val="0"/>
              </a:schemeClr>
            </a:effectRef>
            <a:fontRef idx="minor">
              <a:schemeClr val="lt1">
                <a:hueOff val="0"/>
                <a:satOff val="0"/>
                <a:lumOff val="0"/>
                <a:alphaOff val="0"/>
              </a:schemeClr>
            </a:fontRef>
          </p:style>
        </p:sp>
      </p:grpSp>
      <p:grpSp>
        <p:nvGrpSpPr>
          <p:cNvPr id="46" name="Group 45"/>
          <p:cNvGrpSpPr/>
          <p:nvPr/>
        </p:nvGrpSpPr>
        <p:grpSpPr>
          <a:xfrm>
            <a:off x="239455" y="5336037"/>
            <a:ext cx="3276600" cy="630322"/>
            <a:chOff x="245765" y="5856880"/>
            <a:chExt cx="3276600" cy="630322"/>
          </a:xfrm>
        </p:grpSpPr>
        <p:grpSp>
          <p:nvGrpSpPr>
            <p:cNvPr id="32" name="Group 31"/>
            <p:cNvGrpSpPr/>
            <p:nvPr/>
          </p:nvGrpSpPr>
          <p:grpSpPr>
            <a:xfrm>
              <a:off x="245765" y="5923222"/>
              <a:ext cx="3276600" cy="497638"/>
              <a:chOff x="0" y="241474"/>
              <a:chExt cx="3276600" cy="806160"/>
            </a:xfrm>
            <a:scene3d>
              <a:camera prst="orthographicFront"/>
              <a:lightRig rig="flat" dir="t"/>
            </a:scene3d>
          </p:grpSpPr>
          <p:sp>
            <p:nvSpPr>
              <p:cNvPr id="34" name="Rounded Rectangle 33"/>
              <p:cNvSpPr/>
              <p:nvPr/>
            </p:nvSpPr>
            <p:spPr>
              <a:xfrm>
                <a:off x="0" y="241474"/>
                <a:ext cx="3276600" cy="806160"/>
              </a:xfrm>
              <a:prstGeom prst="roundRect">
                <a:avLst>
                  <a:gd name="adj" fmla="val 10000"/>
                </a:avLst>
              </a:prstGeom>
              <a:solidFill>
                <a:schemeClr val="tx2">
                  <a:lumMod val="75000"/>
                </a:schemeClr>
              </a:solidFill>
              <a:ln>
                <a:solidFill>
                  <a:srgbClr val="B98547"/>
                </a:solidFill>
              </a:ln>
              <a:sp3d prstMaterial="plastic">
                <a:bevelT w="120900" h="88900"/>
                <a:bevelB w="88900" h="31750" prst="angle"/>
              </a:sp3d>
            </p:spPr>
            <p:style>
              <a:lnRef idx="0">
                <a:scrgbClr r="0" g="0" b="0"/>
              </a:lnRef>
              <a:fillRef idx="3">
                <a:scrgbClr r="0" g="0" b="0"/>
              </a:fillRef>
              <a:effectRef idx="2">
                <a:schemeClr val="accent2">
                  <a:shade val="50000"/>
                  <a:hueOff val="0"/>
                  <a:satOff val="0"/>
                  <a:lumOff val="0"/>
                  <a:alphaOff val="0"/>
                </a:schemeClr>
              </a:effectRef>
              <a:fontRef idx="minor">
                <a:schemeClr val="lt1"/>
              </a:fontRef>
            </p:style>
          </p:sp>
          <p:sp>
            <p:nvSpPr>
              <p:cNvPr id="35" name="Rounded Rectangle 4"/>
              <p:cNvSpPr/>
              <p:nvPr/>
            </p:nvSpPr>
            <p:spPr>
              <a:xfrm>
                <a:off x="816458" y="241474"/>
                <a:ext cx="2460141" cy="80616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GB" sz="2800" b="1" kern="1200" dirty="0" smtClean="0"/>
                  <a:t>Data integrity</a:t>
                </a:r>
                <a:endParaRPr lang="en-US" sz="2800" b="1" kern="1200" dirty="0"/>
              </a:p>
            </p:txBody>
          </p:sp>
        </p:grpSp>
        <p:sp>
          <p:nvSpPr>
            <p:cNvPr id="33" name="Rounded Rectangle 32"/>
            <p:cNvSpPr/>
            <p:nvPr/>
          </p:nvSpPr>
          <p:spPr>
            <a:xfrm>
              <a:off x="375387" y="5856880"/>
              <a:ext cx="655320" cy="630322"/>
            </a:xfrm>
            <a:prstGeom prst="roundRect">
              <a:avLst>
                <a:gd name="adj" fmla="val 10000"/>
              </a:avLst>
            </a:prstGeom>
            <a:blipFill rotWithShape="1">
              <a:blip r:embed="rId16"/>
              <a:stretch>
                <a:fillRect/>
              </a:stretch>
            </a:blipFill>
            <a:scene3d>
              <a:camera prst="orthographicFront"/>
              <a:lightRig rig="flat" dir="t"/>
            </a:scene3d>
            <a:sp3d z="127000" prstMaterial="plastic">
              <a:bevelT w="88900" h="88900"/>
              <a:bevelB w="88900" h="31750" prst="angle"/>
            </a:sp3d>
          </p:spPr>
          <p:style>
            <a:lnRef idx="0">
              <a:schemeClr val="lt1">
                <a:hueOff val="0"/>
                <a:satOff val="0"/>
                <a:lumOff val="0"/>
                <a:alphaOff val="0"/>
              </a:schemeClr>
            </a:lnRef>
            <a:fillRef idx="3">
              <a:scrgbClr r="0" g="0" b="0"/>
            </a:fillRef>
            <a:effectRef idx="2">
              <a:schemeClr val="accent2">
                <a:tint val="50000"/>
                <a:hueOff val="0"/>
                <a:satOff val="0"/>
                <a:lumOff val="0"/>
                <a:alphaOff val="0"/>
              </a:schemeClr>
            </a:effectRef>
            <a:fontRef idx="minor">
              <a:schemeClr val="lt1">
                <a:hueOff val="0"/>
                <a:satOff val="0"/>
                <a:lumOff val="0"/>
                <a:alphaOff val="0"/>
              </a:schemeClr>
            </a:fontRef>
          </p:style>
        </p:sp>
      </p:grpSp>
      <p:grpSp>
        <p:nvGrpSpPr>
          <p:cNvPr id="45" name="Group 44"/>
          <p:cNvGrpSpPr/>
          <p:nvPr/>
        </p:nvGrpSpPr>
        <p:grpSpPr>
          <a:xfrm>
            <a:off x="239455" y="4286512"/>
            <a:ext cx="3276600" cy="662279"/>
            <a:chOff x="646183" y="5197219"/>
            <a:chExt cx="3276600" cy="662279"/>
          </a:xfrm>
        </p:grpSpPr>
        <p:grpSp>
          <p:nvGrpSpPr>
            <p:cNvPr id="36" name="Group 35"/>
            <p:cNvGrpSpPr/>
            <p:nvPr/>
          </p:nvGrpSpPr>
          <p:grpSpPr>
            <a:xfrm>
              <a:off x="646183" y="5323480"/>
              <a:ext cx="3276600" cy="536018"/>
              <a:chOff x="0" y="367265"/>
              <a:chExt cx="3276600" cy="1596173"/>
            </a:xfrm>
            <a:scene3d>
              <a:camera prst="orthographicFront"/>
              <a:lightRig rig="flat" dir="t"/>
            </a:scene3d>
          </p:grpSpPr>
          <p:sp>
            <p:nvSpPr>
              <p:cNvPr id="38" name="Rounded Rectangle 37"/>
              <p:cNvSpPr/>
              <p:nvPr/>
            </p:nvSpPr>
            <p:spPr>
              <a:xfrm>
                <a:off x="0" y="367265"/>
                <a:ext cx="3276600" cy="1237627"/>
              </a:xfrm>
              <a:prstGeom prst="roundRect">
                <a:avLst>
                  <a:gd name="adj" fmla="val 10000"/>
                </a:avLst>
              </a:prstGeom>
              <a:solidFill>
                <a:schemeClr val="tx2">
                  <a:lumMod val="75000"/>
                </a:schemeClr>
              </a:solidFill>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2">
                  <a:shade val="50000"/>
                  <a:hueOff val="0"/>
                  <a:satOff val="0"/>
                  <a:lumOff val="0"/>
                  <a:alphaOff val="0"/>
                </a:schemeClr>
              </a:effectRef>
              <a:fontRef idx="minor">
                <a:schemeClr val="lt1"/>
              </a:fontRef>
            </p:style>
          </p:sp>
          <p:sp>
            <p:nvSpPr>
              <p:cNvPr id="39" name="Rounded Rectangle 4"/>
              <p:cNvSpPr/>
              <p:nvPr/>
            </p:nvSpPr>
            <p:spPr>
              <a:xfrm>
                <a:off x="901839" y="367265"/>
                <a:ext cx="2374760" cy="159617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GB" sz="2800" b="1" kern="1200" dirty="0" smtClean="0"/>
                  <a:t>Compliance</a:t>
                </a:r>
                <a:endParaRPr lang="en-US" sz="2800" b="1" kern="1200" dirty="0"/>
              </a:p>
            </p:txBody>
          </p:sp>
        </p:grpSp>
        <p:sp>
          <p:nvSpPr>
            <p:cNvPr id="37" name="Rounded Rectangle 36"/>
            <p:cNvSpPr/>
            <p:nvPr/>
          </p:nvSpPr>
          <p:spPr>
            <a:xfrm>
              <a:off x="748642" y="5197219"/>
              <a:ext cx="655320" cy="662279"/>
            </a:xfrm>
            <a:prstGeom prst="roundRect">
              <a:avLst>
                <a:gd name="adj" fmla="val 10000"/>
              </a:avLst>
            </a:prstGeom>
            <a:blipFill rotWithShape="1">
              <a:blip r:embed="rId17"/>
              <a:stretch>
                <a:fillRect/>
              </a:stretch>
            </a:blipFill>
            <a:scene3d>
              <a:camera prst="orthographicFront"/>
              <a:lightRig rig="flat" dir="t"/>
            </a:scene3d>
            <a:sp3d z="127000" prstMaterial="plastic">
              <a:bevelT w="88900" h="88900"/>
              <a:bevelB w="88900" h="31750" prst="angle"/>
            </a:sp3d>
          </p:spPr>
          <p:style>
            <a:lnRef idx="0">
              <a:schemeClr val="lt1">
                <a:hueOff val="0"/>
                <a:satOff val="0"/>
                <a:lumOff val="0"/>
                <a:alphaOff val="0"/>
              </a:schemeClr>
            </a:lnRef>
            <a:fillRef idx="3">
              <a:scrgbClr r="0" g="0" b="0"/>
            </a:fillRef>
            <a:effectRef idx="2">
              <a:schemeClr val="accent2">
                <a:tint val="50000"/>
                <a:hueOff val="0"/>
                <a:satOff val="0"/>
                <a:lumOff val="0"/>
                <a:alphaOff val="0"/>
              </a:schemeClr>
            </a:effectRef>
            <a:fontRef idx="minor">
              <a:schemeClr val="lt1">
                <a:hueOff val="0"/>
                <a:satOff val="0"/>
                <a:lumOff val="0"/>
                <a:alphaOff val="0"/>
              </a:schemeClr>
            </a:fontRef>
          </p:style>
        </p:sp>
      </p:grpSp>
      <p:grpSp>
        <p:nvGrpSpPr>
          <p:cNvPr id="5" name="Group 4"/>
          <p:cNvGrpSpPr/>
          <p:nvPr/>
        </p:nvGrpSpPr>
        <p:grpSpPr>
          <a:xfrm>
            <a:off x="239455" y="2115591"/>
            <a:ext cx="3276600" cy="724816"/>
            <a:chOff x="150555" y="1685982"/>
            <a:chExt cx="3276600" cy="724816"/>
          </a:xfrm>
        </p:grpSpPr>
        <p:grpSp>
          <p:nvGrpSpPr>
            <p:cNvPr id="40" name="Group 39"/>
            <p:cNvGrpSpPr/>
            <p:nvPr/>
          </p:nvGrpSpPr>
          <p:grpSpPr>
            <a:xfrm>
              <a:off x="150555" y="1808281"/>
              <a:ext cx="3276600" cy="480218"/>
              <a:chOff x="0" y="575466"/>
              <a:chExt cx="3276600" cy="2222570"/>
            </a:xfrm>
            <a:scene3d>
              <a:camera prst="orthographicFront"/>
              <a:lightRig rig="flat" dir="t"/>
            </a:scene3d>
          </p:grpSpPr>
          <p:sp>
            <p:nvSpPr>
              <p:cNvPr id="42" name="Rounded Rectangle 41"/>
              <p:cNvSpPr/>
              <p:nvPr/>
            </p:nvSpPr>
            <p:spPr>
              <a:xfrm>
                <a:off x="0" y="575466"/>
                <a:ext cx="3276600" cy="2222570"/>
              </a:xfrm>
              <a:prstGeom prst="roundRect">
                <a:avLst>
                  <a:gd name="adj" fmla="val 10000"/>
                </a:avLst>
              </a:prstGeom>
              <a:solidFill>
                <a:schemeClr val="tx2">
                  <a:lumMod val="75000"/>
                </a:schemeClr>
              </a:solidFill>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2">
                  <a:shade val="50000"/>
                  <a:hueOff val="0"/>
                  <a:satOff val="0"/>
                  <a:lumOff val="0"/>
                  <a:alphaOff val="0"/>
                </a:schemeClr>
              </a:effectRef>
              <a:fontRef idx="minor">
                <a:schemeClr val="lt1"/>
              </a:fontRef>
            </p:style>
          </p:sp>
          <p:sp>
            <p:nvSpPr>
              <p:cNvPr id="43" name="Rounded Rectangle 4"/>
              <p:cNvSpPr/>
              <p:nvPr/>
            </p:nvSpPr>
            <p:spPr>
              <a:xfrm>
                <a:off x="1074649" y="575466"/>
                <a:ext cx="2201950" cy="222257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GB" sz="2800" b="1" kern="1200" dirty="0" smtClean="0"/>
                  <a:t>Resilience</a:t>
                </a:r>
                <a:endParaRPr lang="en-US" sz="2800" b="1" kern="1200" dirty="0"/>
              </a:p>
            </p:txBody>
          </p:sp>
        </p:grpSp>
        <p:sp>
          <p:nvSpPr>
            <p:cNvPr id="41" name="Rounded Rectangle 40"/>
            <p:cNvSpPr/>
            <p:nvPr/>
          </p:nvSpPr>
          <p:spPr>
            <a:xfrm>
              <a:off x="237382" y="1685982"/>
              <a:ext cx="655320" cy="724816"/>
            </a:xfrm>
            <a:prstGeom prst="roundRect">
              <a:avLst>
                <a:gd name="adj" fmla="val 10000"/>
              </a:avLst>
            </a:prstGeom>
            <a:blipFill rotWithShape="1">
              <a:blip r:embed="rId18"/>
              <a:stretch>
                <a:fillRect/>
              </a:stretch>
            </a:blipFill>
            <a:scene3d>
              <a:camera prst="orthographicFront"/>
              <a:lightRig rig="flat" dir="t"/>
            </a:scene3d>
            <a:sp3d z="127000" prstMaterial="plastic">
              <a:bevelT w="88900" h="88900"/>
              <a:bevelB w="88900" h="31750" prst="angle"/>
            </a:sp3d>
          </p:spPr>
          <p:style>
            <a:lnRef idx="0">
              <a:schemeClr val="lt1">
                <a:hueOff val="0"/>
                <a:satOff val="0"/>
                <a:lumOff val="0"/>
                <a:alphaOff val="0"/>
              </a:schemeClr>
            </a:lnRef>
            <a:fillRef idx="3">
              <a:scrgbClr r="0" g="0" b="0"/>
            </a:fillRef>
            <a:effectRef idx="2">
              <a:schemeClr val="accent2">
                <a:tint val="50000"/>
                <a:hueOff val="0"/>
                <a:satOff val="0"/>
                <a:lumOff val="0"/>
                <a:alphaOff val="0"/>
              </a:schemeClr>
            </a:effectRef>
            <a:fontRef idx="minor">
              <a:schemeClr val="lt1">
                <a:hueOff val="0"/>
                <a:satOff val="0"/>
                <a:lumOff val="0"/>
                <a:alphaOff val="0"/>
              </a:schemeClr>
            </a:fontRef>
          </p:style>
        </p:sp>
      </p:grpSp>
    </p:spTree>
    <p:extLst>
      <p:ext uri="{BB962C8B-B14F-4D97-AF65-F5344CB8AC3E}">
        <p14:creationId xmlns:p14="http://schemas.microsoft.com/office/powerpoint/2010/main" val="3661497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46887"/>
            <a:ext cx="9144001" cy="612355"/>
          </a:xfrm>
        </p:spPr>
        <p:txBody>
          <a:bodyPr/>
          <a:lstStyle/>
          <a:p>
            <a:r>
              <a:rPr lang="en-GB" kern="1200" dirty="0">
                <a:solidFill>
                  <a:srgbClr val="FFC000"/>
                </a:solidFill>
              </a:rPr>
              <a:t>Ensuring </a:t>
            </a:r>
            <a:r>
              <a:rPr lang="en-GB" kern="1200" dirty="0" smtClean="0">
                <a:solidFill>
                  <a:srgbClr val="FFC000"/>
                </a:solidFill>
              </a:rPr>
              <a:t>safety of critical infrastructure and continuity of critical services through cyber-resilience</a:t>
            </a:r>
            <a:endParaRPr lang="en-GB" kern="1200" dirty="0">
              <a:solidFill>
                <a:srgbClr val="FFC000"/>
              </a:solidFill>
            </a:endParaRPr>
          </a:p>
        </p:txBody>
      </p:sp>
      <p:sp>
        <p:nvSpPr>
          <p:cNvPr id="7" name="Slide Number Placeholder 6"/>
          <p:cNvSpPr>
            <a:spLocks noGrp="1"/>
          </p:cNvSpPr>
          <p:nvPr>
            <p:ph type="sldNum" sz="quarter" idx="11"/>
          </p:nvPr>
        </p:nvSpPr>
        <p:spPr/>
        <p:txBody>
          <a:bodyPr/>
          <a:lstStyle/>
          <a:p>
            <a:pPr>
              <a:defRPr/>
            </a:pPr>
            <a:fld id="{446C9BED-6FD4-4BA4-B6B0-4A26058AC9EF}" type="slidenum">
              <a:rPr lang="en-US" smtClean="0"/>
              <a:pPr>
                <a:defRPr/>
              </a:pPr>
              <a:t>12</a:t>
            </a:fld>
            <a:endParaRPr lang="en-US" dirty="0"/>
          </a:p>
        </p:txBody>
      </p:sp>
      <p:sp>
        <p:nvSpPr>
          <p:cNvPr id="4" name="TextBox 3"/>
          <p:cNvSpPr txBox="1"/>
          <p:nvPr/>
        </p:nvSpPr>
        <p:spPr bwMode="ltGray">
          <a:xfrm>
            <a:off x="8229600" y="778840"/>
            <a:ext cx="914400" cy="914400"/>
          </a:xfrm>
          <a:prstGeom prst="rect">
            <a:avLst/>
          </a:prstGeom>
          <a:noFill/>
          <a:ln w="9525">
            <a:noFill/>
            <a:miter lim="800000"/>
            <a:headEnd/>
            <a:tailEnd/>
          </a:ln>
        </p:spPr>
        <p:txBody>
          <a:bodyPr wrap="none" lIns="91419" tIns="45710" rIns="91419" bIns="45710" rtlCol="0" anchor="t" anchorCtr="0">
            <a:noAutofit/>
          </a:bodyPr>
          <a:lstStyle/>
          <a:p>
            <a:pPr>
              <a:lnSpc>
                <a:spcPct val="90000"/>
              </a:lnSpc>
              <a:spcBef>
                <a:spcPts val="0"/>
              </a:spcBef>
              <a:spcAft>
                <a:spcPts val="800"/>
              </a:spcAft>
            </a:pPr>
            <a:endParaRPr lang="en-US" sz="2000" dirty="0" smtClean="0">
              <a:latin typeface="Calibri" pitchFamily="34" charset="0"/>
            </a:endParaRPr>
          </a:p>
        </p:txBody>
      </p:sp>
      <p:pic>
        <p:nvPicPr>
          <p:cNvPr id="3073" name="Picture 1" descr="http://stats.wordpress.com/g.gif?host=m2mworldnews.com&amp;rand=0.5000307403900895&amp;v=ext&amp;j=1%3A1.8.1&amp;blog=39775358&amp;post=2295&amp;ref=http%3A//www.google.ie/url%3Fsa%3Di%26rct%3Dj%26q%3Dconnected+healthcare%26source%3Dimages%26cd%3D%26docid%3DDOj3romx7y6c2M%26tbnid%3DQw2m1MVue7FaBM%3A%26ved%3D%26url%3Dhttp%253A%252F%252Fm2mworldnews.com%252F2011%252F12%252F06%252F34011-digi-makes-developing-wireless-cloud-connected-medical-devices-easy%252F%26ei%3DoNuxUb-HJeSR7Ab72oDYDQ%26bvm%3Dbv.47534661%2Cd.ZGU%26psig%3DAFQjCNGVGI3AmF1nm0cqb096VMKxuBET3A%26ust%3D13706969930065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7150" cy="476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a:hlinkClick r:id="rId4"/>
          </p:cNvPr>
          <p:cNvSpPr>
            <a:spLocks noChangeArrowheads="1"/>
          </p:cNvSpPr>
          <p:nvPr/>
        </p:nvSpPr>
        <p:spPr bwMode="auto">
          <a:xfrm>
            <a:off x="0" y="32140525"/>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dirty="0"/>
          </a:p>
        </p:txBody>
      </p:sp>
      <p:sp>
        <p:nvSpPr>
          <p:cNvPr id="5" name="Rectangle 4"/>
          <p:cNvSpPr/>
          <p:nvPr/>
        </p:nvSpPr>
        <p:spPr>
          <a:xfrm>
            <a:off x="268514" y="859243"/>
            <a:ext cx="6398100" cy="5293757"/>
          </a:xfrm>
          <a:prstGeom prst="rect">
            <a:avLst/>
          </a:prstGeom>
        </p:spPr>
        <p:txBody>
          <a:bodyPr wrap="square">
            <a:spAutoFit/>
          </a:bodyPr>
          <a:lstStyle/>
          <a:p>
            <a:pPr marL="342900" indent="-342900" algn="l">
              <a:spcBef>
                <a:spcPts val="600"/>
              </a:spcBef>
              <a:spcAft>
                <a:spcPts val="0"/>
              </a:spcAft>
              <a:buFont typeface="Arial" pitchFamily="34" charset="0"/>
              <a:buChar char="•"/>
            </a:pPr>
            <a:r>
              <a:rPr lang="en-GB" sz="2200" dirty="0">
                <a:latin typeface="+mn-lt"/>
              </a:rPr>
              <a:t>City governance to ensure that ICT strategies are strongly interwoven into the fabric of the wider city evolution strategy</a:t>
            </a:r>
          </a:p>
          <a:p>
            <a:pPr marL="342900" indent="-342900" algn="l">
              <a:spcBef>
                <a:spcPts val="600"/>
              </a:spcBef>
              <a:spcAft>
                <a:spcPts val="0"/>
              </a:spcAft>
              <a:buFont typeface="Arial" pitchFamily="34" charset="0"/>
              <a:buChar char="•"/>
            </a:pPr>
            <a:r>
              <a:rPr lang="en-GB" sz="2200" dirty="0">
                <a:latin typeface="+mn-lt"/>
              </a:rPr>
              <a:t>Technology to enable policy</a:t>
            </a:r>
          </a:p>
          <a:p>
            <a:pPr marL="342900" indent="-342900" algn="l">
              <a:spcBef>
                <a:spcPts val="600"/>
              </a:spcBef>
              <a:spcAft>
                <a:spcPts val="0"/>
              </a:spcAft>
              <a:buFont typeface="Arial" pitchFamily="34" charset="0"/>
              <a:buChar char="•"/>
            </a:pPr>
            <a:r>
              <a:rPr lang="en-GB" sz="2200" dirty="0">
                <a:latin typeface="+mn-lt"/>
              </a:rPr>
              <a:t>City CIOs increasingly part of strategic policy discussions</a:t>
            </a:r>
          </a:p>
          <a:p>
            <a:pPr marL="342900" indent="-342900" algn="l">
              <a:spcBef>
                <a:spcPts val="600"/>
              </a:spcBef>
              <a:spcAft>
                <a:spcPts val="0"/>
              </a:spcAft>
              <a:buFont typeface="Arial" pitchFamily="34" charset="0"/>
              <a:buChar char="•"/>
            </a:pPr>
            <a:r>
              <a:rPr lang="en-GB" sz="2200" dirty="0" smtClean="0">
                <a:latin typeface="+mn-lt"/>
              </a:rPr>
              <a:t>Systems/</a:t>
            </a:r>
            <a:r>
              <a:rPr lang="en-GB" sz="2200" dirty="0" err="1" smtClean="0">
                <a:latin typeface="+mn-lt"/>
              </a:rPr>
              <a:t>IoT</a:t>
            </a:r>
            <a:r>
              <a:rPr lang="en-GB" sz="2200" dirty="0">
                <a:latin typeface="+mn-lt"/>
              </a:rPr>
              <a:t>, need to be standardised, interoperable and open, but also </a:t>
            </a:r>
            <a:r>
              <a:rPr lang="en-GB" sz="2200" dirty="0" smtClean="0">
                <a:latin typeface="+mn-lt"/>
              </a:rPr>
              <a:t>secure</a:t>
            </a:r>
          </a:p>
          <a:p>
            <a:pPr marL="342900" indent="-342900" algn="l">
              <a:spcBef>
                <a:spcPts val="600"/>
              </a:spcBef>
              <a:spcAft>
                <a:spcPts val="0"/>
              </a:spcAft>
              <a:buFont typeface="Arial" pitchFamily="34" charset="0"/>
              <a:buChar char="•"/>
            </a:pPr>
            <a:r>
              <a:rPr lang="en-GB" sz="2200" dirty="0">
                <a:latin typeface="+mn-lt"/>
              </a:rPr>
              <a:t>Cyber-security and resilience to be embedded from inception</a:t>
            </a:r>
          </a:p>
          <a:p>
            <a:pPr marL="342900" indent="-342900" algn="l">
              <a:spcBef>
                <a:spcPts val="600"/>
              </a:spcBef>
              <a:spcAft>
                <a:spcPts val="0"/>
              </a:spcAft>
              <a:buFont typeface="Arial" pitchFamily="34" charset="0"/>
              <a:buChar char="•"/>
            </a:pPr>
            <a:r>
              <a:rPr lang="en-GB" sz="2200" dirty="0" smtClean="0">
                <a:latin typeface="+mn-lt"/>
              </a:rPr>
              <a:t>Cyber-security + </a:t>
            </a:r>
            <a:r>
              <a:rPr lang="en-GB" sz="2200" dirty="0">
                <a:latin typeface="+mn-lt"/>
              </a:rPr>
              <a:t>backup and recovery systems for </a:t>
            </a:r>
            <a:r>
              <a:rPr lang="en-GB" sz="2200" dirty="0" smtClean="0">
                <a:latin typeface="+mn-lt"/>
              </a:rPr>
              <a:t>mission-critical administration data (&amp; Big Data)</a:t>
            </a:r>
          </a:p>
          <a:p>
            <a:pPr marL="342900" indent="-342900" algn="l">
              <a:spcBef>
                <a:spcPts val="600"/>
              </a:spcBef>
              <a:spcAft>
                <a:spcPts val="0"/>
              </a:spcAft>
              <a:buFont typeface="Arial" pitchFamily="34" charset="0"/>
              <a:buChar char="•"/>
            </a:pPr>
            <a:r>
              <a:rPr lang="en-GB" sz="2200" dirty="0" smtClean="0">
                <a:latin typeface="+mn-lt"/>
              </a:rPr>
              <a:t>Legislation increasingly prescriptive, nationally and EU</a:t>
            </a:r>
            <a:endParaRPr lang="en-GB" sz="2200" dirty="0">
              <a:latin typeface="+mn-lt"/>
            </a:endParaRPr>
          </a:p>
        </p:txBody>
      </p:sp>
      <p:pic>
        <p:nvPicPr>
          <p:cNvPr id="8" name="Picture 2"/>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flipH="1">
            <a:off x="6666614" y="2525978"/>
            <a:ext cx="2319076" cy="1556923"/>
          </a:xfrm>
          <a:prstGeom prst="rect">
            <a:avLst/>
          </a:prstGeom>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8" name="Picture 2" descr="Description: "/>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6656934" y="4159104"/>
            <a:ext cx="2319076" cy="1603744"/>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ttp://www.inhabitat.com/wp-content/uploads/crowdsourcedUP5.jpg"/>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6656935" y="778840"/>
            <a:ext cx="2319076" cy="16407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0889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896" y="80189"/>
            <a:ext cx="8382000" cy="531952"/>
          </a:xfrm>
        </p:spPr>
        <p:txBody>
          <a:bodyPr/>
          <a:lstStyle/>
          <a:p>
            <a:pPr marL="342900" indent="-342900"/>
            <a:r>
              <a:rPr lang="en-GB" dirty="0" smtClean="0">
                <a:solidFill>
                  <a:srgbClr val="FFC000"/>
                </a:solidFill>
              </a:rPr>
              <a:t>Conclusions</a:t>
            </a:r>
            <a:endParaRPr lang="en-GB" dirty="0">
              <a:solidFill>
                <a:srgbClr val="FFC000"/>
              </a:solidFill>
            </a:endParaRPr>
          </a:p>
        </p:txBody>
      </p:sp>
      <p:sp>
        <p:nvSpPr>
          <p:cNvPr id="7" name="Slide Number Placeholder 6"/>
          <p:cNvSpPr>
            <a:spLocks noGrp="1"/>
          </p:cNvSpPr>
          <p:nvPr>
            <p:ph type="sldNum" sz="quarter" idx="11"/>
          </p:nvPr>
        </p:nvSpPr>
        <p:spPr/>
        <p:txBody>
          <a:bodyPr/>
          <a:lstStyle/>
          <a:p>
            <a:pPr>
              <a:defRPr/>
            </a:pPr>
            <a:fld id="{446C9BED-6FD4-4BA4-B6B0-4A26058AC9EF}" type="slidenum">
              <a:rPr lang="en-US" smtClean="0"/>
              <a:pPr>
                <a:defRPr/>
              </a:pPr>
              <a:t>13</a:t>
            </a:fld>
            <a:endParaRPr lang="en-US" dirty="0"/>
          </a:p>
        </p:txBody>
      </p:sp>
      <p:cxnSp>
        <p:nvCxnSpPr>
          <p:cNvPr id="13" name="Straight Connector 12"/>
          <p:cNvCxnSpPr/>
          <p:nvPr/>
        </p:nvCxnSpPr>
        <p:spPr bwMode="auto">
          <a:xfrm flipV="1">
            <a:off x="3903276" y="4109002"/>
            <a:ext cx="3053853" cy="947190"/>
          </a:xfrm>
          <a:prstGeom prst="line">
            <a:avLst/>
          </a:prstGeom>
          <a:ln>
            <a:solidFill>
              <a:schemeClr val="bg1"/>
            </a:solidFill>
            <a:headEnd type="none" w="med" len="med"/>
            <a:tailEnd type="none" w="med" len="med"/>
          </a:ln>
          <a:scene3d>
            <a:camera prst="orthographicFront"/>
            <a:lightRig rig="threePt" dir="t"/>
          </a:scene3d>
          <a:sp3d/>
        </p:spPr>
        <p:style>
          <a:lnRef idx="3">
            <a:schemeClr val="accent3"/>
          </a:lnRef>
          <a:fillRef idx="0">
            <a:schemeClr val="accent3"/>
          </a:fillRef>
          <a:effectRef idx="2">
            <a:schemeClr val="accent3"/>
          </a:effectRef>
          <a:fontRef idx="minor">
            <a:schemeClr val="tx1"/>
          </a:fontRef>
        </p:style>
      </p:cxnSp>
      <p:sp>
        <p:nvSpPr>
          <p:cNvPr id="6" name="Rectangle 5"/>
          <p:cNvSpPr/>
          <p:nvPr/>
        </p:nvSpPr>
        <p:spPr>
          <a:xfrm>
            <a:off x="166897" y="703622"/>
            <a:ext cx="7635192" cy="2785378"/>
          </a:xfrm>
          <a:prstGeom prst="rect">
            <a:avLst/>
          </a:prstGeom>
          <a:noFill/>
        </p:spPr>
        <p:txBody>
          <a:bodyPr wrap="square">
            <a:spAutoFit/>
          </a:bodyPr>
          <a:lstStyle/>
          <a:p>
            <a:pPr algn="l">
              <a:spcBef>
                <a:spcPts val="1200"/>
              </a:spcBef>
            </a:pPr>
            <a:r>
              <a:rPr lang="en-GB" sz="2000" b="1" dirty="0"/>
              <a:t>Smart city deployments imply </a:t>
            </a:r>
            <a:r>
              <a:rPr lang="en-GB" sz="2000" b="1" dirty="0" smtClean="0"/>
              <a:t>vulnerability</a:t>
            </a:r>
            <a:endParaRPr lang="en-GB" sz="2000" b="1" dirty="0"/>
          </a:p>
          <a:p>
            <a:pPr marL="285750" indent="-285750" algn="l">
              <a:buFont typeface="Arial" pitchFamily="34" charset="0"/>
              <a:buChar char="•"/>
            </a:pPr>
            <a:r>
              <a:rPr lang="en-GB" sz="2000" dirty="0"/>
              <a:t>Complex, heterogeneous ICT implementations</a:t>
            </a:r>
          </a:p>
          <a:p>
            <a:pPr marL="285750" indent="-285750" algn="l">
              <a:buFont typeface="Arial" pitchFamily="34" charset="0"/>
              <a:buChar char="•"/>
            </a:pPr>
            <a:r>
              <a:rPr lang="en-GB" sz="2000" dirty="0" smtClean="0"/>
              <a:t>Diverse </a:t>
            </a:r>
            <a:r>
              <a:rPr lang="en-GB" sz="2000" dirty="0"/>
              <a:t>stakeholders</a:t>
            </a:r>
          </a:p>
          <a:p>
            <a:pPr marL="285750" indent="-285750" algn="l">
              <a:buFont typeface="Arial" pitchFamily="34" charset="0"/>
              <a:buChar char="•"/>
            </a:pPr>
            <a:r>
              <a:rPr lang="en-GB" sz="2000" dirty="0" smtClean="0"/>
              <a:t>Hyper-connectivity</a:t>
            </a:r>
            <a:r>
              <a:rPr lang="en-GB" sz="2000" dirty="0"/>
              <a:t>, </a:t>
            </a:r>
            <a:r>
              <a:rPr lang="en-GB" sz="2000" dirty="0" smtClean="0"/>
              <a:t>IoT, Big Data, Cloud Computing </a:t>
            </a:r>
          </a:p>
          <a:p>
            <a:pPr marL="285750" indent="-285750" algn="l">
              <a:spcBef>
                <a:spcPts val="0"/>
              </a:spcBef>
              <a:buFont typeface="Arial" pitchFamily="34" charset="0"/>
              <a:buChar char="•"/>
            </a:pPr>
            <a:r>
              <a:rPr lang="en-US" sz="2000" dirty="0"/>
              <a:t>Data </a:t>
            </a:r>
            <a:r>
              <a:rPr lang="en-US" sz="2000" dirty="0" smtClean="0"/>
              <a:t>is the </a:t>
            </a:r>
            <a:r>
              <a:rPr lang="en-US" sz="2000" dirty="0"/>
              <a:t>digital currency </a:t>
            </a:r>
            <a:r>
              <a:rPr lang="en-US" sz="2000" dirty="0" smtClean="0"/>
              <a:t>- </a:t>
            </a:r>
            <a:r>
              <a:rPr lang="en-US" sz="2000" dirty="0"/>
              <a:t>Data governance </a:t>
            </a:r>
            <a:r>
              <a:rPr lang="en-US" sz="2000" dirty="0" smtClean="0"/>
              <a:t>is the </a:t>
            </a:r>
            <a:r>
              <a:rPr lang="en-US" sz="2000" dirty="0"/>
              <a:t>new </a:t>
            </a:r>
            <a:r>
              <a:rPr lang="en-US" sz="2000" dirty="0" smtClean="0"/>
              <a:t>focus</a:t>
            </a:r>
          </a:p>
          <a:p>
            <a:pPr marL="285750" indent="-285750" algn="l">
              <a:spcBef>
                <a:spcPts val="0"/>
              </a:spcBef>
              <a:buFont typeface="Arial" pitchFamily="34" charset="0"/>
              <a:buChar char="•"/>
            </a:pPr>
            <a:r>
              <a:rPr lang="en-GB" sz="2000" dirty="0" smtClean="0"/>
              <a:t>Intelligence + Processes + People + Tools</a:t>
            </a:r>
            <a:endParaRPr lang="en-GB" sz="2000" dirty="0"/>
          </a:p>
          <a:p>
            <a:pPr algn="l">
              <a:spcBef>
                <a:spcPts val="1800"/>
              </a:spcBef>
            </a:pPr>
            <a:r>
              <a:rPr lang="en-GB" sz="2000" b="1" dirty="0" smtClean="0"/>
              <a:t>Cyber-attacks and data breaches are dangerous and costly</a:t>
            </a:r>
          </a:p>
          <a:p>
            <a:pPr marL="285750" indent="-285750" algn="l">
              <a:buFont typeface="Arial" pitchFamily="34" charset="0"/>
              <a:buChar char="•"/>
            </a:pPr>
            <a:r>
              <a:rPr lang="en-GB" sz="2000" dirty="0" smtClean="0"/>
              <a:t>Human lives - Data - Financial - Reputation - Credibility</a:t>
            </a:r>
            <a:endParaRPr lang="en-GB" sz="2000" dirty="0"/>
          </a:p>
        </p:txBody>
      </p:sp>
      <p:pic>
        <p:nvPicPr>
          <p:cNvPr id="15" name="Picture 4" descr="http://www.everis.com/spain/SiteCollectionImages/smart_city_spain.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193988" y="3990108"/>
            <a:ext cx="2553167" cy="2289340"/>
          </a:xfrm>
          <a:prstGeom prst="rect">
            <a:avLst/>
          </a:prstGeom>
          <a:solidFill>
            <a:schemeClr val="accent1"/>
          </a:solidFill>
          <a:ln w="19050" cap="flat" cmpd="sng" algn="ctr">
            <a:solidFill>
              <a:schemeClr val="accent1"/>
            </a:solidFill>
            <a:prstDash val="solid"/>
            <a:round/>
            <a:headEnd type="none" w="med" len="med"/>
            <a:tailEnd type="none" w="med" len="med"/>
          </a:ln>
          <a:effectLst/>
          <a:scene3d>
            <a:camera prst="orthographicFront"/>
            <a:lightRig rig="threePt" dir="t"/>
          </a:scene3d>
          <a:sp3d>
            <a:bevelT/>
          </a:sp3d>
          <a:extLst/>
        </p:spPr>
      </p:pic>
      <p:sp>
        <p:nvSpPr>
          <p:cNvPr id="3" name="Rectangle 2"/>
          <p:cNvSpPr/>
          <p:nvPr/>
        </p:nvSpPr>
        <p:spPr bwMode="auto">
          <a:xfrm>
            <a:off x="432345" y="3990107"/>
            <a:ext cx="5517094" cy="2407857"/>
          </a:xfrm>
          <a:prstGeom prst="rect">
            <a:avLst/>
          </a:prstGeom>
          <a:noFill/>
          <a:ln>
            <a:solidFill>
              <a:srgbClr val="FFC000"/>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a:spcBef>
                <a:spcPts val="0"/>
              </a:spcBef>
            </a:pPr>
            <a:r>
              <a:rPr lang="en-US" sz="3200" dirty="0" smtClean="0">
                <a:solidFill>
                  <a:srgbClr val="FFC000"/>
                </a:solidFill>
                <a:latin typeface="Times New Roman" panose="02020603050405020304" pitchFamily="18" charset="0"/>
                <a:cs typeface="Times New Roman" panose="02020603050405020304" pitchFamily="18" charset="0"/>
              </a:rPr>
              <a:t>Cyber-threats are </a:t>
            </a:r>
            <a:r>
              <a:rPr lang="en-US" sz="3200" dirty="0">
                <a:solidFill>
                  <a:srgbClr val="FFC000"/>
                </a:solidFill>
                <a:latin typeface="Times New Roman" panose="02020603050405020304" pitchFamily="18" charset="0"/>
                <a:cs typeface="Times New Roman" panose="02020603050405020304" pitchFamily="18" charset="0"/>
              </a:rPr>
              <a:t>here to </a:t>
            </a:r>
            <a:r>
              <a:rPr lang="en-US" sz="3200" dirty="0" smtClean="0">
                <a:solidFill>
                  <a:srgbClr val="FFC000"/>
                </a:solidFill>
                <a:latin typeface="Times New Roman" panose="02020603050405020304" pitchFamily="18" charset="0"/>
                <a:cs typeface="Times New Roman" panose="02020603050405020304" pitchFamily="18" charset="0"/>
              </a:rPr>
              <a:t>stay</a:t>
            </a:r>
          </a:p>
          <a:p>
            <a:pPr>
              <a:spcBef>
                <a:spcPts val="0"/>
              </a:spcBef>
            </a:pPr>
            <a:r>
              <a:rPr lang="en-GB" sz="3200" dirty="0" smtClean="0">
                <a:solidFill>
                  <a:srgbClr val="FFC000"/>
                </a:solidFill>
                <a:latin typeface="Times New Roman" panose="02020603050405020304" pitchFamily="18" charset="0"/>
                <a:cs typeface="Times New Roman" panose="02020603050405020304" pitchFamily="18" charset="0"/>
                <a:sym typeface="Wingdings" panose="05000000000000000000" pitchFamily="2" charset="2"/>
              </a:rPr>
              <a:t></a:t>
            </a:r>
            <a:endParaRPr lang="en-US" sz="3200" dirty="0">
              <a:solidFill>
                <a:srgbClr val="FFC000"/>
              </a:solidFill>
              <a:latin typeface="Times New Roman" panose="02020603050405020304" pitchFamily="18" charset="0"/>
              <a:cs typeface="Times New Roman" panose="02020603050405020304" pitchFamily="18" charset="0"/>
            </a:endParaRPr>
          </a:p>
          <a:p>
            <a:pPr>
              <a:spcBef>
                <a:spcPts val="0"/>
              </a:spcBef>
            </a:pPr>
            <a:r>
              <a:rPr lang="en-GB" sz="3200" dirty="0">
                <a:solidFill>
                  <a:srgbClr val="FFC000"/>
                </a:solidFill>
                <a:latin typeface="Times New Roman" panose="02020603050405020304" pitchFamily="18" charset="0"/>
                <a:cs typeface="Times New Roman" panose="02020603050405020304" pitchFamily="18" charset="0"/>
              </a:rPr>
              <a:t>Conceive the resilient smart city </a:t>
            </a:r>
            <a:r>
              <a:rPr lang="en-GB" sz="3200" dirty="0" smtClean="0">
                <a:solidFill>
                  <a:srgbClr val="FFC000"/>
                </a:solidFill>
                <a:latin typeface="Times New Roman" panose="02020603050405020304" pitchFamily="18" charset="0"/>
                <a:cs typeface="Times New Roman" panose="02020603050405020304" pitchFamily="18" charset="0"/>
              </a:rPr>
              <a:t>with Cyber-Security and Resilience in </a:t>
            </a:r>
            <a:r>
              <a:rPr lang="en-GB" sz="3200" dirty="0">
                <a:solidFill>
                  <a:srgbClr val="FFC000"/>
                </a:solidFill>
                <a:latin typeface="Times New Roman" panose="02020603050405020304" pitchFamily="18" charset="0"/>
                <a:cs typeface="Times New Roman" panose="02020603050405020304" pitchFamily="18" charset="0"/>
              </a:rPr>
              <a:t>mind</a:t>
            </a:r>
          </a:p>
        </p:txBody>
      </p:sp>
    </p:spTree>
    <p:extLst>
      <p:ext uri="{BB962C8B-B14F-4D97-AF65-F5344CB8AC3E}">
        <p14:creationId xmlns:p14="http://schemas.microsoft.com/office/powerpoint/2010/main" val="3835298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6" y="47625"/>
            <a:ext cx="9144001" cy="612355"/>
          </a:xfrm>
        </p:spPr>
        <p:txBody>
          <a:bodyPr/>
          <a:lstStyle/>
          <a:p>
            <a:r>
              <a:rPr lang="en-US" dirty="0">
                <a:solidFill>
                  <a:srgbClr val="FFC000"/>
                </a:solidFill>
                <a:latin typeface="+mn-lt"/>
              </a:rPr>
              <a:t>EU </a:t>
            </a:r>
            <a:r>
              <a:rPr lang="en-US" dirty="0" smtClean="0">
                <a:solidFill>
                  <a:srgbClr val="FFC000"/>
                </a:solidFill>
                <a:latin typeface="+mn-lt"/>
              </a:rPr>
              <a:t>Definition of Critical Infrastructure</a:t>
            </a:r>
          </a:p>
        </p:txBody>
      </p:sp>
      <p:sp>
        <p:nvSpPr>
          <p:cNvPr id="7" name="Slide Number Placeholder 6"/>
          <p:cNvSpPr>
            <a:spLocks noGrp="1"/>
          </p:cNvSpPr>
          <p:nvPr>
            <p:ph type="sldNum" sz="quarter" idx="11"/>
          </p:nvPr>
        </p:nvSpPr>
        <p:spPr/>
        <p:txBody>
          <a:bodyPr/>
          <a:lstStyle/>
          <a:p>
            <a:pPr>
              <a:defRPr/>
            </a:pPr>
            <a:fld id="{446C9BED-6FD4-4BA4-B6B0-4A26058AC9EF}" type="slidenum">
              <a:rPr lang="en-US" smtClean="0"/>
              <a:pPr>
                <a:defRPr/>
              </a:pPr>
              <a:t>14</a:t>
            </a:fld>
            <a:endParaRPr lang="en-US" dirty="0"/>
          </a:p>
        </p:txBody>
      </p:sp>
      <p:pic>
        <p:nvPicPr>
          <p:cNvPr id="3073" name="Picture 1" descr="http://stats.wordpress.com/g.gif?host=m2mworldnews.com&amp;rand=0.5000307403900895&amp;v=ext&amp;j=1%3A1.8.1&amp;blog=39775358&amp;post=2295&amp;ref=http%3A//www.google.ie/url%3Fsa%3Di%26rct%3Dj%26q%3Dconnected+healthcare%26source%3Dimages%26cd%3D%26docid%3DDOj3romx7y6c2M%26tbnid%3DQw2m1MVue7FaBM%3A%26ved%3D%26url%3Dhttp%253A%252F%252Fm2mworldnews.com%252F2011%252F12%252F06%252F34011-digi-makes-developing-wireless-cloud-connected-medical-devices-easy%252F%26ei%3DoNuxUb-HJeSR7Ab72oDYDQ%26bvm%3Dbv.47534661%2Cd.ZGU%26psig%3DAFQjCNGVGI3AmF1nm0cqb096VMKxuBET3A%26ust%3D13706969930065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7150" cy="476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a:hlinkClick r:id="rId4"/>
          </p:cNvPr>
          <p:cNvSpPr>
            <a:spLocks noChangeArrowheads="1"/>
          </p:cNvSpPr>
          <p:nvPr/>
        </p:nvSpPr>
        <p:spPr bwMode="auto">
          <a:xfrm>
            <a:off x="0" y="32140525"/>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dirty="0"/>
          </a:p>
        </p:txBody>
      </p:sp>
      <p:sp>
        <p:nvSpPr>
          <p:cNvPr id="6" name="Rectangle 5"/>
          <p:cNvSpPr/>
          <p:nvPr/>
        </p:nvSpPr>
        <p:spPr>
          <a:xfrm>
            <a:off x="415637" y="778840"/>
            <a:ext cx="5949538" cy="5324535"/>
          </a:xfrm>
          <a:prstGeom prst="rect">
            <a:avLst/>
          </a:prstGeom>
        </p:spPr>
        <p:txBody>
          <a:bodyPr wrap="square">
            <a:spAutoFit/>
          </a:bodyPr>
          <a:lstStyle/>
          <a:p>
            <a:pPr marL="342900" lvl="0" indent="-342900" algn="l">
              <a:buFont typeface="Arial" panose="020B0604020202020204" pitchFamily="34" charset="0"/>
              <a:buChar char="•"/>
            </a:pPr>
            <a:r>
              <a:rPr lang="en-US" sz="2000" dirty="0">
                <a:latin typeface="+mn-lt"/>
              </a:rPr>
              <a:t>Energy installations and networks</a:t>
            </a:r>
            <a:endParaRPr lang="en-GB" sz="2000" dirty="0">
              <a:latin typeface="+mn-lt"/>
            </a:endParaRPr>
          </a:p>
          <a:p>
            <a:pPr marL="342900" lvl="0" indent="-342900" algn="l">
              <a:buFont typeface="Arial" panose="020B0604020202020204" pitchFamily="34" charset="0"/>
              <a:buChar char="•"/>
            </a:pPr>
            <a:r>
              <a:rPr lang="en-US" sz="2000" dirty="0">
                <a:latin typeface="+mn-lt"/>
              </a:rPr>
              <a:t>Communications and information technology, Cloud</a:t>
            </a:r>
            <a:endParaRPr lang="en-GB" sz="2000" dirty="0">
              <a:latin typeface="+mn-lt"/>
            </a:endParaRPr>
          </a:p>
          <a:p>
            <a:pPr marL="342900" lvl="0" indent="-342900" algn="l">
              <a:buFont typeface="Arial" panose="020B0604020202020204" pitchFamily="34" charset="0"/>
              <a:buChar char="•"/>
            </a:pPr>
            <a:r>
              <a:rPr lang="en-US" sz="2000" dirty="0">
                <a:latin typeface="+mn-lt"/>
              </a:rPr>
              <a:t>Finance (banking, securities and investment)</a:t>
            </a:r>
            <a:endParaRPr lang="en-GB" sz="2000" dirty="0">
              <a:latin typeface="+mn-lt"/>
            </a:endParaRPr>
          </a:p>
          <a:p>
            <a:pPr marL="342900" lvl="0" indent="-342900" algn="l">
              <a:buFont typeface="Arial" panose="020B0604020202020204" pitchFamily="34" charset="0"/>
              <a:buChar char="•"/>
            </a:pPr>
            <a:r>
              <a:rPr lang="en-US" sz="2000" dirty="0">
                <a:latin typeface="+mn-lt"/>
              </a:rPr>
              <a:t>Healthcare</a:t>
            </a:r>
            <a:endParaRPr lang="en-GB" sz="2000" dirty="0">
              <a:latin typeface="+mn-lt"/>
            </a:endParaRPr>
          </a:p>
          <a:p>
            <a:pPr marL="342900" lvl="0" indent="-342900" algn="l">
              <a:buFont typeface="Arial" panose="020B0604020202020204" pitchFamily="34" charset="0"/>
              <a:buChar char="•"/>
            </a:pPr>
            <a:r>
              <a:rPr lang="en-US" sz="2000" dirty="0" smtClean="0">
                <a:latin typeface="+mn-lt"/>
              </a:rPr>
              <a:t>Food production and distribution</a:t>
            </a:r>
            <a:endParaRPr lang="en-GB" sz="2000" dirty="0">
              <a:latin typeface="+mn-lt"/>
            </a:endParaRPr>
          </a:p>
          <a:p>
            <a:pPr marL="342900" lvl="0" indent="-342900" algn="l">
              <a:buFont typeface="Arial" panose="020B0604020202020204" pitchFamily="34" charset="0"/>
              <a:buChar char="•"/>
            </a:pPr>
            <a:r>
              <a:rPr lang="en-US" sz="2000" dirty="0">
                <a:latin typeface="+mn-lt"/>
              </a:rPr>
              <a:t>Water (dams, storage, treatment and networks)</a:t>
            </a:r>
            <a:endParaRPr lang="en-GB" sz="2000" dirty="0">
              <a:latin typeface="+mn-lt"/>
            </a:endParaRPr>
          </a:p>
          <a:p>
            <a:pPr marL="342900" lvl="0" indent="-342900" algn="l">
              <a:buFont typeface="Arial" panose="020B0604020202020204" pitchFamily="34" charset="0"/>
              <a:buChar char="•"/>
            </a:pPr>
            <a:r>
              <a:rPr lang="en-US" sz="2000" dirty="0">
                <a:latin typeface="+mn-lt"/>
              </a:rPr>
              <a:t>Transport (airports, ports, intermodal facilities, railway and mass transit networks and traffic control systems)</a:t>
            </a:r>
            <a:endParaRPr lang="en-GB" sz="2000" dirty="0">
              <a:latin typeface="+mn-lt"/>
            </a:endParaRPr>
          </a:p>
          <a:p>
            <a:pPr marL="342900" lvl="0" indent="-342900" algn="l">
              <a:buFont typeface="Arial" panose="020B0604020202020204" pitchFamily="34" charset="0"/>
              <a:buChar char="•"/>
            </a:pPr>
            <a:r>
              <a:rPr lang="en-US" sz="2000" dirty="0">
                <a:latin typeface="+mn-lt"/>
              </a:rPr>
              <a:t>Logistics</a:t>
            </a:r>
            <a:endParaRPr lang="en-GB" sz="2000" dirty="0">
              <a:latin typeface="+mn-lt"/>
            </a:endParaRPr>
          </a:p>
          <a:p>
            <a:pPr marL="342900" lvl="0" indent="-342900" algn="l">
              <a:buFont typeface="Arial" panose="020B0604020202020204" pitchFamily="34" charset="0"/>
              <a:buChar char="•"/>
            </a:pPr>
            <a:r>
              <a:rPr lang="en-US" sz="2000" dirty="0">
                <a:latin typeface="+mn-lt"/>
              </a:rPr>
              <a:t>Production, storage and transport of dangerous goods (e.g. chemical, biological, radiological and nuclear materials)</a:t>
            </a:r>
            <a:endParaRPr lang="en-GB" sz="2000" dirty="0">
              <a:latin typeface="+mn-lt"/>
            </a:endParaRPr>
          </a:p>
          <a:p>
            <a:pPr marL="342900" lvl="0" indent="-342900" algn="l">
              <a:buFont typeface="Arial" panose="020B0604020202020204" pitchFamily="34" charset="0"/>
              <a:buChar char="•"/>
            </a:pPr>
            <a:r>
              <a:rPr lang="en-US" sz="2000" dirty="0">
                <a:latin typeface="+mn-lt"/>
              </a:rPr>
              <a:t>Government (e.g. critical services, facilities, information networks, assets and key national sites and monuments).</a:t>
            </a:r>
            <a:endParaRPr lang="en-GB" sz="2000" dirty="0">
              <a:latin typeface="+mn-lt"/>
            </a:endParaRPr>
          </a:p>
          <a:p>
            <a:pPr marL="342900" lvl="0" indent="-342900" algn="l">
              <a:buFont typeface="Arial" panose="020B0604020202020204" pitchFamily="34" charset="0"/>
              <a:buChar char="•"/>
            </a:pPr>
            <a:r>
              <a:rPr lang="en-US" sz="2000" dirty="0" smtClean="0">
                <a:latin typeface="+mn-lt"/>
              </a:rPr>
              <a:t>Media</a:t>
            </a:r>
            <a:endParaRPr lang="en-GB" sz="2000" dirty="0">
              <a:latin typeface="+mn-lt"/>
            </a:endParaRPr>
          </a:p>
        </p:txBody>
      </p:sp>
      <p:pic>
        <p:nvPicPr>
          <p:cNvPr id="8" name="Picture 5"/>
          <p:cNvPicPr>
            <a:picLocks noChangeAspect="1" noChangeArrowheads="1"/>
          </p:cNvPicPr>
          <p:nvPr/>
        </p:nvPicPr>
        <p:blipFill>
          <a:blip r:embed="rId5" cstate="email">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flipH="1">
            <a:off x="6732848" y="4219331"/>
            <a:ext cx="2214380" cy="166272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0" name="Picture 9"/>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6732848" y="821228"/>
            <a:ext cx="2198595" cy="1648946"/>
          </a:xfrm>
          <a:prstGeom prst="rect">
            <a:avLst/>
          </a:prstGeom>
        </p:spPr>
      </p:pic>
      <p:pic>
        <p:nvPicPr>
          <p:cNvPr id="2050" name="Picture 2" descr="https://encrypted-tbn1.gstatic.com/images?q=tbn:ANd9GcSb0RLpHipHMJ4VPjVXtQmvKPa2pun5V909xHyfQ3FEKzK2HNyPGg"/>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6732848" y="2681269"/>
            <a:ext cx="2214380" cy="13800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0398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pPr>
              <a:defRPr/>
            </a:pPr>
            <a:fld id="{46082381-925A-4C25-AB18-0C99AD89CFC0}" type="slidenum">
              <a:rPr lang="en-US" smtClean="0"/>
              <a:pPr>
                <a:defRPr/>
              </a:pPr>
              <a:t>15</a:t>
            </a:fld>
            <a:endParaRPr lang="en-US" dirty="0"/>
          </a:p>
        </p:txBody>
      </p:sp>
      <p:sp>
        <p:nvSpPr>
          <p:cNvPr id="7" name="Subtitle 3"/>
          <p:cNvSpPr txBox="1">
            <a:spLocks/>
          </p:cNvSpPr>
          <p:nvPr/>
        </p:nvSpPr>
        <p:spPr bwMode="black">
          <a:xfrm>
            <a:off x="685799" y="3167288"/>
            <a:ext cx="7565572" cy="2315383"/>
          </a:xfrm>
          <a:prstGeom prst="rect">
            <a:avLst/>
          </a:prstGeom>
          <a:noFill/>
          <a:ln w="9525">
            <a:noFill/>
            <a:miter lim="800000"/>
            <a:headEnd/>
            <a:tailEnd/>
          </a:ln>
        </p:spPr>
        <p:txBody>
          <a:bodyPr vert="horz" wrap="square" lIns="91419" tIns="45710" rIns="91419" bIns="45710" numCol="1" anchor="t" anchorCtr="0" compatLnSpc="1">
            <a:prstTxWarp prst="textNoShape">
              <a:avLst/>
            </a:prstTxWarp>
          </a:bodyPr>
          <a:lstStyle>
            <a:lvl1pPr marL="0" indent="0" algn="l" rtl="0" eaLnBrk="1" fontAlgn="base" hangingPunct="1">
              <a:lnSpc>
                <a:spcPct val="90000"/>
              </a:lnSpc>
              <a:spcBef>
                <a:spcPct val="0"/>
              </a:spcBef>
              <a:spcAft>
                <a:spcPts val="600"/>
              </a:spcAft>
              <a:buClr>
                <a:schemeClr val="tx1"/>
              </a:buClr>
              <a:buFontTx/>
              <a:buNone/>
              <a:defRPr sz="2000" b="0" baseline="0">
                <a:solidFill>
                  <a:schemeClr val="tx1"/>
                </a:solidFill>
                <a:latin typeface="+mn-lt"/>
                <a:ea typeface="+mn-ea"/>
                <a:cs typeface="+mn-cs"/>
              </a:defRPr>
            </a:lvl1pPr>
            <a:lvl2pPr marL="517525" indent="-233363" algn="l" rtl="0" eaLnBrk="1" fontAlgn="base" hangingPunct="1">
              <a:lnSpc>
                <a:spcPct val="90000"/>
              </a:lnSpc>
              <a:spcBef>
                <a:spcPct val="0"/>
              </a:spcBef>
              <a:spcAft>
                <a:spcPts val="1000"/>
              </a:spcAft>
              <a:buClr>
                <a:schemeClr val="tx1"/>
              </a:buClr>
              <a:buFont typeface="Arial" charset="0"/>
              <a:buChar char="–"/>
              <a:defRPr sz="2000">
                <a:solidFill>
                  <a:schemeClr val="tx1"/>
                </a:solidFill>
                <a:latin typeface="+mn-lt"/>
              </a:defRPr>
            </a:lvl2pPr>
            <a:lvl3pPr marL="688975" indent="-171450" algn="l" rtl="0" eaLnBrk="1" fontAlgn="base" hangingPunct="1">
              <a:lnSpc>
                <a:spcPct val="90000"/>
              </a:lnSpc>
              <a:spcBef>
                <a:spcPct val="0"/>
              </a:spcBef>
              <a:spcAft>
                <a:spcPts val="800"/>
              </a:spcAft>
              <a:buClr>
                <a:schemeClr val="tx1"/>
              </a:buClr>
              <a:buChar char="•"/>
              <a:tabLst/>
              <a:defRPr sz="1600">
                <a:solidFill>
                  <a:schemeClr val="tx1"/>
                </a:solidFill>
                <a:latin typeface="+mn-lt"/>
              </a:defRPr>
            </a:lvl3pPr>
            <a:lvl4pPr marL="854075" indent="-165100" algn="l" rtl="0" eaLnBrk="1" fontAlgn="base" hangingPunct="1">
              <a:lnSpc>
                <a:spcPct val="90000"/>
              </a:lnSpc>
              <a:spcBef>
                <a:spcPct val="0"/>
              </a:spcBef>
              <a:spcAft>
                <a:spcPts val="600"/>
              </a:spcAft>
              <a:buClr>
                <a:schemeClr val="tx1"/>
              </a:buClr>
              <a:buChar char="–"/>
              <a:defRPr sz="1400">
                <a:solidFill>
                  <a:schemeClr val="tx1"/>
                </a:solidFill>
                <a:latin typeface="+mn-lt"/>
              </a:defRPr>
            </a:lvl4pPr>
            <a:lvl5pPr marL="974725" indent="-120650" algn="l" rtl="0" eaLnBrk="1" fontAlgn="base" hangingPunct="1">
              <a:lnSpc>
                <a:spcPct val="90000"/>
              </a:lnSpc>
              <a:spcBef>
                <a:spcPct val="0"/>
              </a:spcBef>
              <a:spcAft>
                <a:spcPts val="600"/>
              </a:spcAft>
              <a:buClr>
                <a:schemeClr val="tx1"/>
              </a:buClr>
              <a:buFont typeface="Arial" pitchFamily="34" charset="0"/>
              <a:buChar char="•"/>
              <a:defRPr sz="1200">
                <a:solidFill>
                  <a:schemeClr val="tx1"/>
                </a:solidFill>
                <a:latin typeface="+mn-lt"/>
              </a:defRPr>
            </a:lvl5pPr>
            <a:lvl6pPr marL="2118832"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6pPr>
            <a:lvl7pPr marL="2575927"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7pPr>
            <a:lvl8pPr marL="3033024"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8pPr>
            <a:lvl9pPr marL="3490120"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9pPr>
          </a:lstStyle>
          <a:p>
            <a:pPr>
              <a:lnSpc>
                <a:spcPct val="100000"/>
              </a:lnSpc>
              <a:spcAft>
                <a:spcPts val="0"/>
              </a:spcAft>
            </a:pPr>
            <a:r>
              <a:rPr lang="en-US" sz="2800" b="1" dirty="0">
                <a:solidFill>
                  <a:srgbClr val="FFC000"/>
                </a:solidFill>
              </a:rPr>
              <a:t>Ilias Chantzos</a:t>
            </a:r>
          </a:p>
          <a:p>
            <a:pPr>
              <a:lnSpc>
                <a:spcPct val="100000"/>
              </a:lnSpc>
              <a:spcAft>
                <a:spcPts val="0"/>
              </a:spcAft>
            </a:pPr>
            <a:r>
              <a:rPr lang="en-US" dirty="0">
                <a:solidFill>
                  <a:srgbClr val="FFC000"/>
                </a:solidFill>
              </a:rPr>
              <a:t>Senior Director, Government Affairs - EMEA</a:t>
            </a:r>
          </a:p>
          <a:p>
            <a:pPr>
              <a:lnSpc>
                <a:spcPct val="100000"/>
              </a:lnSpc>
              <a:spcAft>
                <a:spcPts val="0"/>
              </a:spcAft>
            </a:pPr>
            <a:r>
              <a:rPr lang="en-US" dirty="0">
                <a:solidFill>
                  <a:srgbClr val="FFC000"/>
                </a:solidFill>
              </a:rPr>
              <a:t>Symantec</a:t>
            </a:r>
          </a:p>
          <a:p>
            <a:r>
              <a:rPr lang="en-GB" dirty="0" smtClean="0">
                <a:solidFill>
                  <a:schemeClr val="tx2">
                    <a:lumMod val="60000"/>
                    <a:lumOff val="40000"/>
                  </a:schemeClr>
                </a:solidFill>
                <a:hlinkClick r:id="rId3"/>
              </a:rPr>
              <a:t>Ilias_Chantzos@Symantec.com</a:t>
            </a:r>
            <a:r>
              <a:rPr lang="en-GB" dirty="0" smtClean="0">
                <a:solidFill>
                  <a:schemeClr val="tx2">
                    <a:lumMod val="60000"/>
                    <a:lumOff val="40000"/>
                  </a:schemeClr>
                </a:solidFill>
              </a:rPr>
              <a:t> </a:t>
            </a:r>
            <a:endParaRPr lang="en-US" dirty="0" smtClean="0">
              <a:solidFill>
                <a:schemeClr val="tx2">
                  <a:lumMod val="60000"/>
                  <a:lumOff val="40000"/>
                </a:schemeClr>
              </a:solidFill>
            </a:endParaRPr>
          </a:p>
          <a:p>
            <a:endParaRPr lang="en-US" dirty="0">
              <a:solidFill>
                <a:srgbClr val="F4C20C"/>
              </a:solidFill>
            </a:endParaRPr>
          </a:p>
        </p:txBody>
      </p:sp>
    </p:spTree>
    <p:extLst>
      <p:ext uri="{BB962C8B-B14F-4D97-AF65-F5344CB8AC3E}">
        <p14:creationId xmlns:p14="http://schemas.microsoft.com/office/powerpoint/2010/main" val="263023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575" y="246888"/>
            <a:ext cx="6457877" cy="529289"/>
          </a:xfrm>
        </p:spPr>
        <p:txBody>
          <a:bodyPr/>
          <a:lstStyle/>
          <a:p>
            <a:r>
              <a:rPr lang="en-US" dirty="0" smtClean="0">
                <a:solidFill>
                  <a:srgbClr val="FFC000"/>
                </a:solidFill>
              </a:rPr>
              <a:t>Big themes in the European policy agenda</a:t>
            </a:r>
            <a:endParaRPr lang="en-US" dirty="0">
              <a:solidFill>
                <a:srgbClr val="FFC000"/>
              </a:solidFill>
            </a:endParaRPr>
          </a:p>
        </p:txBody>
      </p:sp>
      <p:sp>
        <p:nvSpPr>
          <p:cNvPr id="3" name="Content Placeholder 2"/>
          <p:cNvSpPr>
            <a:spLocks noGrp="1"/>
          </p:cNvSpPr>
          <p:nvPr>
            <p:ph idx="1"/>
          </p:nvPr>
        </p:nvSpPr>
        <p:spPr>
          <a:xfrm>
            <a:off x="381000" y="1216152"/>
            <a:ext cx="6083595" cy="4631755"/>
          </a:xfrm>
        </p:spPr>
        <p:txBody>
          <a:bodyPr/>
          <a:lstStyle/>
          <a:p>
            <a:r>
              <a:rPr lang="en-GB" dirty="0" smtClean="0"/>
              <a:t>Cyber-Security</a:t>
            </a:r>
          </a:p>
          <a:p>
            <a:r>
              <a:rPr lang="en-GB" dirty="0"/>
              <a:t>Critical Information Infrastructure </a:t>
            </a:r>
            <a:r>
              <a:rPr lang="en-GB" dirty="0" smtClean="0"/>
              <a:t>Protection</a:t>
            </a:r>
          </a:p>
          <a:p>
            <a:r>
              <a:rPr lang="en-GB" dirty="0" smtClean="0"/>
              <a:t>Privacy and Data Protection</a:t>
            </a:r>
          </a:p>
          <a:p>
            <a:r>
              <a:rPr lang="en-GB" dirty="0"/>
              <a:t>Internet of Things (</a:t>
            </a:r>
            <a:r>
              <a:rPr lang="en-GB" dirty="0" err="1"/>
              <a:t>IoT</a:t>
            </a:r>
            <a:r>
              <a:rPr lang="en-GB" dirty="0"/>
              <a:t>)</a:t>
            </a:r>
          </a:p>
          <a:p>
            <a:r>
              <a:rPr lang="en-GB" dirty="0" smtClean="0"/>
              <a:t>Big Data</a:t>
            </a:r>
          </a:p>
          <a:p>
            <a:endParaRPr lang="en-GB" dirty="0"/>
          </a:p>
          <a:p>
            <a:pPr marL="0" indent="0">
              <a:buNone/>
            </a:pPr>
            <a:r>
              <a:rPr lang="en-GB" dirty="0" smtClean="0"/>
              <a:t>All data-driven, </a:t>
            </a:r>
            <a:r>
              <a:rPr lang="en-GB" dirty="0" smtClean="0">
                <a:sym typeface="Wingdings" panose="05000000000000000000" pitchFamily="2" charset="2"/>
              </a:rPr>
              <a:t>therefore any </a:t>
            </a:r>
            <a:r>
              <a:rPr lang="en-GB" dirty="0" smtClean="0"/>
              <a:t>good </a:t>
            </a:r>
            <a:r>
              <a:rPr lang="en-GB" dirty="0"/>
              <a:t>policy </a:t>
            </a:r>
            <a:r>
              <a:rPr lang="en-GB" dirty="0" smtClean="0"/>
              <a:t>approach will look at how </a:t>
            </a:r>
            <a:r>
              <a:rPr lang="en-GB" dirty="0"/>
              <a:t>to protect data</a:t>
            </a:r>
          </a:p>
          <a:p>
            <a:endParaRPr lang="en-US" dirty="0" smtClean="0"/>
          </a:p>
          <a:p>
            <a:endParaRPr lang="en-US" dirty="0"/>
          </a:p>
        </p:txBody>
      </p:sp>
      <p:sp>
        <p:nvSpPr>
          <p:cNvPr id="5" name="Slide Number Placeholder 4"/>
          <p:cNvSpPr>
            <a:spLocks noGrp="1"/>
          </p:cNvSpPr>
          <p:nvPr>
            <p:ph type="sldNum" sz="quarter" idx="11"/>
          </p:nvPr>
        </p:nvSpPr>
        <p:spPr>
          <a:ln>
            <a:solidFill>
              <a:schemeClr val="tx1"/>
            </a:solidFill>
          </a:ln>
        </p:spPr>
        <p:txBody>
          <a:bodyPr/>
          <a:lstStyle/>
          <a:p>
            <a:pPr>
              <a:defRPr/>
            </a:pPr>
            <a:fld id="{446C9BED-6FD4-4BA4-B6B0-4A26058AC9EF}" type="slidenum">
              <a:rPr lang="en-US" smtClean="0"/>
              <a:pPr>
                <a:defRPr/>
              </a:pPr>
              <a:t>2</a:t>
            </a:fld>
            <a:endParaRPr lang="en-US" dirty="0"/>
          </a:p>
        </p:txBody>
      </p:sp>
      <p:sp>
        <p:nvSpPr>
          <p:cNvPr id="4" name="AutoShape 6" descr="Image result for eu commissi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ounded Rectangle 10"/>
          <p:cNvSpPr/>
          <p:nvPr/>
        </p:nvSpPr>
        <p:spPr>
          <a:xfrm>
            <a:off x="6613451" y="4869712"/>
            <a:ext cx="2323697" cy="1387548"/>
          </a:xfrm>
          <a:prstGeom prst="roundRect">
            <a:avLst>
              <a:gd name="adj" fmla="val 0"/>
            </a:avLst>
          </a:prstGeom>
          <a:blipFill rotWithShape="1">
            <a:blip r:embed="rId2"/>
            <a:stretch>
              <a:fillRect/>
            </a:stretch>
          </a:blipFill>
          <a:ln>
            <a:solidFill>
              <a:schemeClr val="tx1"/>
            </a:solidFill>
          </a:ln>
          <a:scene3d>
            <a:camera prst="orthographicFront"/>
            <a:lightRig rig="flat" dir="t"/>
          </a:scene3d>
          <a:sp3d z="127000" prstMaterial="plastic">
            <a:bevelB w="88900" h="31750" prst="angle"/>
          </a:sp3d>
        </p:spPr>
        <p:style>
          <a:lnRef idx="0">
            <a:schemeClr val="lt1">
              <a:hueOff val="0"/>
              <a:satOff val="0"/>
              <a:lumOff val="0"/>
              <a:alphaOff val="0"/>
            </a:schemeClr>
          </a:lnRef>
          <a:fillRef idx="3">
            <a:scrgbClr r="0" g="0" b="0"/>
          </a:fillRef>
          <a:effectRef idx="2">
            <a:schemeClr val="accent2">
              <a:tint val="50000"/>
              <a:hueOff val="12244"/>
              <a:satOff val="36"/>
              <a:lumOff val="-818"/>
              <a:alphaOff val="0"/>
            </a:schemeClr>
          </a:effectRef>
          <a:fontRef idx="minor">
            <a:schemeClr val="lt1">
              <a:hueOff val="0"/>
              <a:satOff val="0"/>
              <a:lumOff val="0"/>
              <a:alphaOff val="0"/>
            </a:schemeClr>
          </a:fontRef>
        </p:style>
      </p:sp>
      <p:pic>
        <p:nvPicPr>
          <p:cNvPr id="12" name="Picture 5"/>
          <p:cNvPicPr>
            <a:picLocks noChangeAspect="1" noChangeArrowheads="1"/>
          </p:cNvPicPr>
          <p:nvPr/>
        </p:nvPicPr>
        <p:blipFill>
          <a:blip r:embed="rId3" cstate="email">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flipH="1">
            <a:off x="6613453" y="1642663"/>
            <a:ext cx="2323696" cy="1536472"/>
          </a:xfrm>
          <a:prstGeom prst="rect">
            <a:avLst/>
          </a:prstGeom>
          <a:noFill/>
          <a:ln>
            <a:solidFill>
              <a:schemeClr val="tx1"/>
            </a:solidFill>
          </a:ln>
          <a:extLst>
            <a:ext uri="{909E8E84-426E-40dd-AFC4-6F175D3DCCD1}">
              <a14:hiddenFill xmlns:a14="http://schemas.microsoft.com/office/drawing/2010/main">
                <a:solidFill>
                  <a:schemeClr val="accent1"/>
                </a:solidFill>
              </a14:hiddenFill>
            </a:ext>
          </a:extLst>
        </p:spPr>
      </p:pic>
      <p:pic>
        <p:nvPicPr>
          <p:cNvPr id="1028" name="Picture 4" descr="Image result for juncker"/>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6613452" y="219031"/>
            <a:ext cx="2323697" cy="128914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30" name="Picture 6" descr="http://www.projectcounsel.com/wp-content/uploads/2013/09/European-data-protection-1.jpg"/>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6613450" y="3309350"/>
            <a:ext cx="2323697" cy="144822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23308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6888"/>
            <a:ext cx="6411434" cy="454862"/>
          </a:xfrm>
        </p:spPr>
        <p:txBody>
          <a:bodyPr/>
          <a:lstStyle/>
          <a:p>
            <a:r>
              <a:rPr lang="en-US" kern="1200" dirty="0" smtClean="0">
                <a:solidFill>
                  <a:srgbClr val="FFC000"/>
                </a:solidFill>
              </a:rPr>
              <a:t>Cyber-security </a:t>
            </a:r>
            <a:r>
              <a:rPr lang="en-US" kern="1200" dirty="0">
                <a:solidFill>
                  <a:srgbClr val="FFC000"/>
                </a:solidFill>
              </a:rPr>
              <a:t>a main public policy </a:t>
            </a:r>
            <a:r>
              <a:rPr lang="en-US" kern="1200" dirty="0" smtClean="0">
                <a:solidFill>
                  <a:srgbClr val="FFC000"/>
                </a:solidFill>
              </a:rPr>
              <a:t>theme</a:t>
            </a:r>
            <a:endParaRPr lang="en-GB" kern="1200" dirty="0">
              <a:solidFill>
                <a:srgbClr val="FFC000"/>
              </a:solidFill>
            </a:endParaRPr>
          </a:p>
        </p:txBody>
      </p:sp>
      <p:sp>
        <p:nvSpPr>
          <p:cNvPr id="7" name="Slide Number Placeholder 6"/>
          <p:cNvSpPr>
            <a:spLocks noGrp="1"/>
          </p:cNvSpPr>
          <p:nvPr>
            <p:ph type="sldNum" sz="quarter" idx="11"/>
          </p:nvPr>
        </p:nvSpPr>
        <p:spPr/>
        <p:txBody>
          <a:bodyPr/>
          <a:lstStyle/>
          <a:p>
            <a:pPr>
              <a:defRPr/>
            </a:pPr>
            <a:fld id="{446C9BED-6FD4-4BA4-B6B0-4A26058AC9EF}" type="slidenum">
              <a:rPr lang="en-US" smtClean="0"/>
              <a:pPr>
                <a:defRPr/>
              </a:pPr>
              <a:t>3</a:t>
            </a:fld>
            <a:endParaRPr lang="en-US" dirty="0"/>
          </a:p>
        </p:txBody>
      </p:sp>
      <p:pic>
        <p:nvPicPr>
          <p:cNvPr id="3073" name="Picture 1" descr="http://stats.wordpress.com/g.gif?host=m2mworldnews.com&amp;rand=0.5000307403900895&amp;v=ext&amp;j=1%3A1.8.1&amp;blog=39775358&amp;post=2295&amp;ref=http%3A//www.google.ie/url%3Fsa%3Di%26rct%3Dj%26q%3Dconnected+healthcare%26source%3Dimages%26cd%3D%26docid%3DDOj3romx7y6c2M%26tbnid%3DQw2m1MVue7FaBM%3A%26ved%3D%26url%3Dhttp%253A%252F%252Fm2mworldnews.com%252F2011%252F12%252F06%252F34011-digi-makes-developing-wireless-cloud-connected-medical-devices-easy%252F%26ei%3DoNuxUb-HJeSR7Ab72oDYDQ%26bvm%3Dbv.47534661%2Cd.ZGU%26psig%3DAFQjCNGVGI3AmF1nm0cqb096VMKxuBET3A%26ust%3D13706969930065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7150" cy="476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a:hlinkClick r:id="rId4"/>
          </p:cNvPr>
          <p:cNvSpPr>
            <a:spLocks noChangeArrowheads="1"/>
          </p:cNvSpPr>
          <p:nvPr/>
        </p:nvSpPr>
        <p:spPr bwMode="auto">
          <a:xfrm>
            <a:off x="0" y="32140525"/>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dirty="0"/>
          </a:p>
        </p:txBody>
      </p:sp>
      <p:sp>
        <p:nvSpPr>
          <p:cNvPr id="6" name="Rectangle 5"/>
          <p:cNvSpPr/>
          <p:nvPr/>
        </p:nvSpPr>
        <p:spPr>
          <a:xfrm>
            <a:off x="356261" y="950320"/>
            <a:ext cx="6246419" cy="4708981"/>
          </a:xfrm>
          <a:prstGeom prst="rect">
            <a:avLst/>
          </a:prstGeom>
        </p:spPr>
        <p:txBody>
          <a:bodyPr wrap="square">
            <a:spAutoFit/>
          </a:bodyPr>
          <a:lstStyle/>
          <a:p>
            <a:pPr marL="342900" lvl="0" indent="-342900" algn="just">
              <a:spcBef>
                <a:spcPts val="600"/>
              </a:spcBef>
              <a:spcAft>
                <a:spcPts val="1200"/>
              </a:spcAft>
              <a:buFont typeface="Symbol"/>
              <a:buChar char=""/>
            </a:pPr>
            <a:r>
              <a:rPr lang="en-US" dirty="0" smtClean="0">
                <a:latin typeface="+mn-lt"/>
              </a:rPr>
              <a:t>Greater </a:t>
            </a:r>
            <a:r>
              <a:rPr lang="en-US" dirty="0">
                <a:latin typeface="+mn-lt"/>
              </a:rPr>
              <a:t>awareness of risks </a:t>
            </a:r>
            <a:r>
              <a:rPr lang="en-US" dirty="0" smtClean="0">
                <a:latin typeface="+mn-lt"/>
              </a:rPr>
              <a:t>and vulnerabilities </a:t>
            </a:r>
          </a:p>
          <a:p>
            <a:pPr marL="342900" lvl="0" indent="-342900" algn="just">
              <a:spcBef>
                <a:spcPts val="600"/>
              </a:spcBef>
              <a:spcAft>
                <a:spcPts val="1200"/>
              </a:spcAft>
              <a:buFont typeface="Symbol"/>
              <a:buChar char=""/>
            </a:pPr>
            <a:r>
              <a:rPr lang="en-US" dirty="0" smtClean="0">
                <a:latin typeface="+mn-lt"/>
              </a:rPr>
              <a:t>In 2013 the number of targeted cyber attacks increased by 91% </a:t>
            </a:r>
            <a:r>
              <a:rPr lang="en-US" dirty="0" err="1" smtClean="0">
                <a:latin typeface="+mn-lt"/>
              </a:rPr>
              <a:t>YoY</a:t>
            </a:r>
            <a:endParaRPr lang="en-US" dirty="0" smtClean="0">
              <a:latin typeface="+mn-lt"/>
            </a:endParaRPr>
          </a:p>
          <a:p>
            <a:pPr marL="342900" lvl="0" indent="-342900" algn="just">
              <a:spcBef>
                <a:spcPts val="600"/>
              </a:spcBef>
              <a:spcAft>
                <a:spcPts val="1200"/>
              </a:spcAft>
              <a:buFont typeface="Symbol"/>
              <a:buChar char=""/>
            </a:pPr>
            <a:r>
              <a:rPr lang="en-US" dirty="0" smtClean="0">
                <a:latin typeface="+mn-lt"/>
              </a:rPr>
              <a:t>Over the years, high-profile attacks have demonstrated how increasingly sophisticated attackers become</a:t>
            </a:r>
          </a:p>
          <a:p>
            <a:pPr marL="342900" lvl="0" indent="-342900" algn="just">
              <a:spcBef>
                <a:spcPts val="600"/>
              </a:spcBef>
              <a:spcAft>
                <a:spcPts val="1200"/>
              </a:spcAft>
              <a:buFont typeface="Symbol"/>
              <a:buChar char=""/>
            </a:pPr>
            <a:r>
              <a:rPr lang="en-US" dirty="0" smtClean="0">
                <a:latin typeface="+mn-lt"/>
              </a:rPr>
              <a:t>Cyber-attacks </a:t>
            </a:r>
            <a:r>
              <a:rPr lang="en-US" dirty="0">
                <a:latin typeface="+mn-lt"/>
              </a:rPr>
              <a:t>are perceived as a tier-1 threat </a:t>
            </a:r>
            <a:r>
              <a:rPr lang="en-US" dirty="0" smtClean="0">
                <a:latin typeface="+mn-lt"/>
              </a:rPr>
              <a:t>by </a:t>
            </a:r>
            <a:r>
              <a:rPr lang="en-US" dirty="0">
                <a:latin typeface="+mn-lt"/>
              </a:rPr>
              <a:t>the EU </a:t>
            </a:r>
            <a:r>
              <a:rPr lang="en-US" dirty="0" smtClean="0">
                <a:latin typeface="+mn-lt"/>
              </a:rPr>
              <a:t>and NATO</a:t>
            </a:r>
            <a:endParaRPr lang="en-GB" dirty="0">
              <a:latin typeface="+mn-lt"/>
            </a:endParaRPr>
          </a:p>
          <a:p>
            <a:pPr marL="342900" lvl="0" indent="-342900" algn="just">
              <a:spcBef>
                <a:spcPts val="600"/>
              </a:spcBef>
              <a:spcAft>
                <a:spcPts val="1200"/>
              </a:spcAft>
              <a:buFont typeface="Symbol"/>
              <a:buChar char=""/>
            </a:pPr>
            <a:r>
              <a:rPr lang="en-US" dirty="0" smtClean="0">
                <a:latin typeface="+mn-lt"/>
              </a:rPr>
              <a:t>The </a:t>
            </a:r>
            <a:r>
              <a:rPr lang="en-US" dirty="0">
                <a:latin typeface="+mn-lt"/>
              </a:rPr>
              <a:t>EU </a:t>
            </a:r>
            <a:r>
              <a:rPr lang="en-US" dirty="0" smtClean="0">
                <a:latin typeface="+mn-lt"/>
              </a:rPr>
              <a:t>is harmonising </a:t>
            </a:r>
            <a:r>
              <a:rPr lang="en-US" dirty="0">
                <a:latin typeface="+mn-lt"/>
              </a:rPr>
              <a:t>legislation on </a:t>
            </a:r>
            <a:r>
              <a:rPr lang="en-US" dirty="0" smtClean="0">
                <a:latin typeface="+mn-lt"/>
              </a:rPr>
              <a:t>Critical Infrastructure Protection &amp;  Data Protection </a:t>
            </a:r>
          </a:p>
        </p:txBody>
      </p:sp>
      <p:pic>
        <p:nvPicPr>
          <p:cNvPr id="8" name="Picture 2"/>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flipH="1">
            <a:off x="6853493" y="3030279"/>
            <a:ext cx="2064871" cy="149919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descr="http://www.v3.co.uk/IMG/656/198656/hacker1-185x185.jpg?1341918551"/>
          <p:cNvPicPr>
            <a:picLocks noChangeAspect="1" noChangeArrowheads="1"/>
          </p:cNvPicPr>
          <p:nvPr/>
        </p:nvPicPr>
        <p:blipFill>
          <a:blip r:embed="rId6">
            <a:duotone>
              <a:prstClr val="black"/>
              <a:schemeClr val="accent2">
                <a:tint val="45000"/>
                <a:satMod val="400000"/>
              </a:schemeClr>
            </a:duotone>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6853496" y="246888"/>
            <a:ext cx="2064871" cy="129483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7170" name="Picture 2" descr="Image result for nato"/>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6853496" y="4678326"/>
            <a:ext cx="2064872" cy="142476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 name="Picture 4" descr="Image result for cert anssi"/>
          <p:cNvPicPr>
            <a:picLocks noChangeAspect="1" noChangeArrowheads="1"/>
          </p:cNvPicPr>
          <p:nvPr/>
        </p:nvPicPr>
        <p:blipFill>
          <a:blip r:embed="rId9" cstate="email">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6853495" y="1626781"/>
            <a:ext cx="2064871" cy="127590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57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575" y="246888"/>
            <a:ext cx="6928968" cy="838200"/>
          </a:xfrm>
        </p:spPr>
        <p:txBody>
          <a:bodyPr/>
          <a:lstStyle/>
          <a:p>
            <a:r>
              <a:rPr lang="en-US" dirty="0" smtClean="0">
                <a:solidFill>
                  <a:srgbClr val="FFC000"/>
                </a:solidFill>
              </a:rPr>
              <a:t>Critical Information Infrastructure Protection</a:t>
            </a:r>
            <a:endParaRPr lang="en-US" dirty="0">
              <a:solidFill>
                <a:srgbClr val="FFC000"/>
              </a:solidFill>
            </a:endParaRPr>
          </a:p>
        </p:txBody>
      </p:sp>
      <p:sp>
        <p:nvSpPr>
          <p:cNvPr id="3" name="Content Placeholder 2"/>
          <p:cNvSpPr>
            <a:spLocks noGrp="1"/>
          </p:cNvSpPr>
          <p:nvPr>
            <p:ph idx="1"/>
          </p:nvPr>
        </p:nvSpPr>
        <p:spPr>
          <a:xfrm>
            <a:off x="381000" y="1216152"/>
            <a:ext cx="6466367" cy="1773278"/>
          </a:xfrm>
        </p:spPr>
        <p:txBody>
          <a:bodyPr>
            <a:normAutofit lnSpcReduction="10000"/>
          </a:bodyPr>
          <a:lstStyle/>
          <a:p>
            <a:r>
              <a:rPr lang="en-US" b="1" dirty="0" smtClean="0"/>
              <a:t>Catapulted to the forefront</a:t>
            </a:r>
          </a:p>
          <a:p>
            <a:pPr lvl="1"/>
            <a:r>
              <a:rPr lang="en-US" dirty="0" smtClean="0"/>
              <a:t>Several incidents  of various nature </a:t>
            </a:r>
          </a:p>
          <a:p>
            <a:pPr lvl="1"/>
            <a:r>
              <a:rPr lang="en-US" dirty="0" smtClean="0"/>
              <a:t>Widespread concern</a:t>
            </a:r>
          </a:p>
          <a:p>
            <a:pPr lvl="1"/>
            <a:r>
              <a:rPr lang="en-GB" dirty="0" smtClean="0"/>
              <a:t>Edge of cyber-warfare, state-sponsored actions</a:t>
            </a:r>
            <a:endParaRPr lang="en-US" dirty="0" smtClean="0"/>
          </a:p>
          <a:p>
            <a:pPr marL="0" indent="0">
              <a:buNone/>
            </a:pPr>
            <a:endParaRPr lang="en-US" dirty="0"/>
          </a:p>
        </p:txBody>
      </p:sp>
      <p:sp>
        <p:nvSpPr>
          <p:cNvPr id="5" name="Slide Number Placeholder 4"/>
          <p:cNvSpPr>
            <a:spLocks noGrp="1"/>
          </p:cNvSpPr>
          <p:nvPr>
            <p:ph type="sldNum" sz="quarter" idx="11"/>
          </p:nvPr>
        </p:nvSpPr>
        <p:spPr>
          <a:xfrm>
            <a:off x="6930655" y="6397965"/>
            <a:ext cx="153888" cy="153888"/>
          </a:xfrm>
          <a:scene3d>
            <a:camera prst="orthographicFront"/>
            <a:lightRig rig="threePt" dir="t"/>
          </a:scene3d>
          <a:sp3d>
            <a:bevelT w="8458200" h="8458200"/>
          </a:sp3d>
        </p:spPr>
        <p:txBody>
          <a:bodyPr/>
          <a:lstStyle/>
          <a:p>
            <a:pPr>
              <a:defRPr/>
            </a:pPr>
            <a:fld id="{446C9BED-6FD4-4BA4-B6B0-4A26058AC9EF}" type="slidenum">
              <a:rPr lang="en-US" smtClean="0"/>
              <a:pPr>
                <a:defRPr/>
              </a:pPr>
              <a:t>4</a:t>
            </a:fld>
            <a:endParaRPr lang="en-US" dirty="0"/>
          </a:p>
        </p:txBody>
      </p:sp>
      <p:sp>
        <p:nvSpPr>
          <p:cNvPr id="4" name="AutoShape 6" descr="Image result for eu commissi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2" descr="Image result for cert security"/>
          <p:cNvPicPr>
            <a:picLocks noChangeAspect="1" noChangeArrowheads="1"/>
          </p:cNvPicPr>
          <p:nvPr/>
        </p:nvPicPr>
        <p:blipFill>
          <a:blip r:embed="rId2" cstate="email">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6930656" y="3034490"/>
            <a:ext cx="1901455" cy="138011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1" name="Picture 2" descr="https://encrypted-tbn1.gstatic.com/images?q=tbn:ANd9GcSb0RLpHipHMJ4VPjVXtQmvKPa2pun5V909xHyfQ3FEKzK2HNyPG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930656" y="1663814"/>
            <a:ext cx="1901455" cy="125118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7" name="Picture 4" descr="ALT TEX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0655" y="246888"/>
            <a:ext cx="1901455" cy="132123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cxnSp>
        <p:nvCxnSpPr>
          <p:cNvPr id="14" name="Straight Connector 13"/>
          <p:cNvCxnSpPr/>
          <p:nvPr/>
        </p:nvCxnSpPr>
        <p:spPr bwMode="auto">
          <a:xfrm>
            <a:off x="226829" y="2523280"/>
            <a:ext cx="8941981" cy="3245127"/>
          </a:xfrm>
          <a:prstGeom prst="line">
            <a:avLst/>
          </a:prstGeom>
          <a:solidFill>
            <a:schemeClr val="accent1"/>
          </a:solidFill>
          <a:ln w="19050" cap="flat" cmpd="sng" algn="ctr">
            <a:solidFill>
              <a:srgbClr val="FF0000"/>
            </a:solidFill>
            <a:prstDash val="solid"/>
            <a:round/>
            <a:headEnd type="none" w="med" len="med"/>
            <a:tailEnd type="none" w="med" len="med"/>
          </a:ln>
          <a:effectLst/>
        </p:spPr>
      </p:cxnSp>
      <p:grpSp>
        <p:nvGrpSpPr>
          <p:cNvPr id="24" name="Group 23"/>
          <p:cNvGrpSpPr/>
          <p:nvPr/>
        </p:nvGrpSpPr>
        <p:grpSpPr>
          <a:xfrm>
            <a:off x="104553" y="2596026"/>
            <a:ext cx="1140048" cy="1696273"/>
            <a:chOff x="381001" y="2670455"/>
            <a:chExt cx="1140048" cy="1040987"/>
          </a:xfrm>
          <a:solidFill>
            <a:schemeClr val="tx1">
              <a:lumMod val="65000"/>
            </a:schemeClr>
          </a:solidFill>
        </p:grpSpPr>
        <p:sp>
          <p:nvSpPr>
            <p:cNvPr id="17" name="Rounded Rectangle 16"/>
            <p:cNvSpPr/>
            <p:nvPr/>
          </p:nvSpPr>
          <p:spPr bwMode="auto">
            <a:xfrm>
              <a:off x="381001" y="2989430"/>
              <a:ext cx="1140048" cy="722012"/>
            </a:xfrm>
            <a:prstGeom prst="roundRect">
              <a:avLst/>
            </a:prstGeom>
            <a:grpFill/>
            <a:ln w="19050" cap="flat" cmpd="sng" algn="ctr">
              <a:noFill/>
              <a:prstDash val="solid"/>
              <a:round/>
              <a:headEnd type="none" w="med" len="med"/>
              <a:tailEnd type="none" w="med" len="med"/>
            </a:ln>
            <a:effectLst/>
            <a:scene3d>
              <a:camera prst="orthographicFront"/>
              <a:lightRig rig="threePt" dir="t"/>
            </a:scene3d>
            <a:sp3d>
              <a:bevelT w="8458200" h="8458200"/>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r>
                <a:rPr kumimoji="0" lang="en-GB" sz="2000" b="1" i="0" u="none" strike="noStrike" cap="none" normalizeH="0" baseline="0" dirty="0" smtClean="0">
                  <a:ln>
                    <a:noFill/>
                  </a:ln>
                  <a:effectLst/>
                  <a:latin typeface="+mn-lt"/>
                </a:rPr>
                <a:t>2010</a:t>
              </a:r>
            </a:p>
            <a:p>
              <a:pPr marL="0" marR="0" indent="0" algn="l" defTabSz="914400" rtl="0" eaLnBrk="1" fontAlgn="base" latinLnBrk="0" hangingPunct="1">
                <a:lnSpc>
                  <a:spcPct val="90000"/>
                </a:lnSpc>
                <a:spcBef>
                  <a:spcPct val="0"/>
                </a:spcBef>
                <a:spcAft>
                  <a:spcPct val="0"/>
                </a:spcAft>
                <a:buClrTx/>
                <a:buSzTx/>
                <a:buFontTx/>
                <a:buNone/>
                <a:tabLst/>
              </a:pPr>
              <a:r>
                <a:rPr kumimoji="0" lang="en-GB" sz="2000" b="1" i="0" u="none" strike="noStrike" cap="none" normalizeH="0" baseline="0" dirty="0" err="1" smtClean="0">
                  <a:ln>
                    <a:noFill/>
                  </a:ln>
                  <a:effectLst/>
                  <a:latin typeface="+mn-lt"/>
                </a:rPr>
                <a:t>Stuxnet</a:t>
              </a:r>
              <a:endParaRPr kumimoji="0" lang="en-US" sz="2400" b="1" i="0" u="none" strike="noStrike" cap="none" normalizeH="0" baseline="0" dirty="0" err="1" smtClean="0">
                <a:ln>
                  <a:noFill/>
                </a:ln>
                <a:effectLst/>
                <a:latin typeface="+mn-lt"/>
              </a:endParaRPr>
            </a:p>
          </p:txBody>
        </p:sp>
        <p:sp>
          <p:nvSpPr>
            <p:cNvPr id="23" name="Down Arrow 22"/>
            <p:cNvSpPr/>
            <p:nvPr/>
          </p:nvSpPr>
          <p:spPr bwMode="auto">
            <a:xfrm>
              <a:off x="721241" y="2670455"/>
              <a:ext cx="276447" cy="318976"/>
            </a:xfrm>
            <a:prstGeom prst="downArrow">
              <a:avLst/>
            </a:prstGeom>
            <a:solidFill>
              <a:srgbClr val="FF0000"/>
            </a:solidFill>
            <a:ln w="19050" cap="flat" cmpd="sng" algn="ctr">
              <a:noFill/>
              <a:prstDash val="solid"/>
              <a:round/>
              <a:headEnd type="none" w="med" len="med"/>
              <a:tailEnd type="none" w="med" len="med"/>
            </a:ln>
            <a:effectLst/>
            <a:scene3d>
              <a:camera prst="orthographicFront"/>
              <a:lightRig rig="threePt" dir="t"/>
            </a:scene3d>
            <a:sp3d>
              <a:bevelT w="8458200" h="8458200"/>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b="1" i="0" u="none" strike="noStrike" cap="none" normalizeH="0" baseline="0" dirty="0" err="1" smtClean="0">
                <a:ln>
                  <a:noFill/>
                </a:ln>
                <a:effectLst/>
                <a:latin typeface="+mn-lt"/>
              </a:endParaRPr>
            </a:p>
          </p:txBody>
        </p:sp>
      </p:grpSp>
      <p:grpSp>
        <p:nvGrpSpPr>
          <p:cNvPr id="25" name="Group 24"/>
          <p:cNvGrpSpPr/>
          <p:nvPr/>
        </p:nvGrpSpPr>
        <p:grpSpPr>
          <a:xfrm>
            <a:off x="1139455" y="3002591"/>
            <a:ext cx="1192618" cy="1983891"/>
            <a:chOff x="1522227" y="3056610"/>
            <a:chExt cx="1192618" cy="1102855"/>
          </a:xfrm>
          <a:solidFill>
            <a:schemeClr val="tx1">
              <a:lumMod val="50000"/>
            </a:schemeClr>
          </a:solidFill>
        </p:grpSpPr>
        <p:sp>
          <p:nvSpPr>
            <p:cNvPr id="16" name="Rounded Rectangle 15"/>
            <p:cNvSpPr/>
            <p:nvPr/>
          </p:nvSpPr>
          <p:spPr bwMode="auto">
            <a:xfrm>
              <a:off x="1522227" y="3460926"/>
              <a:ext cx="1192618" cy="698539"/>
            </a:xfrm>
            <a:prstGeom prst="roundRect">
              <a:avLst/>
            </a:prstGeom>
            <a:grpFill/>
            <a:ln w="19050" cap="flat" cmpd="sng" algn="ctr">
              <a:noFill/>
              <a:prstDash val="solid"/>
              <a:round/>
              <a:headEnd type="none" w="med" len="med"/>
              <a:tailEnd type="none" w="med" len="med"/>
            </a:ln>
            <a:effectLst/>
            <a:scene3d>
              <a:camera prst="orthographicFront"/>
              <a:lightRig rig="threePt" dir="t"/>
            </a:scene3d>
            <a:sp3d>
              <a:bevelT w="8458200" h="8458200"/>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r>
                <a:rPr kumimoji="0" lang="en-GB" sz="2400" b="1" i="0" u="none" strike="noStrike" cap="none" normalizeH="0" baseline="0" dirty="0" smtClean="0">
                  <a:ln>
                    <a:noFill/>
                  </a:ln>
                  <a:effectLst/>
                  <a:latin typeface="+mn-lt"/>
                </a:rPr>
                <a:t>2011</a:t>
              </a:r>
            </a:p>
            <a:p>
              <a:pPr marL="0" marR="0" indent="0" algn="l" defTabSz="914400" rtl="0" eaLnBrk="1" fontAlgn="base" latinLnBrk="0" hangingPunct="1">
                <a:lnSpc>
                  <a:spcPct val="90000"/>
                </a:lnSpc>
                <a:spcBef>
                  <a:spcPct val="0"/>
                </a:spcBef>
                <a:spcAft>
                  <a:spcPct val="0"/>
                </a:spcAft>
                <a:buClrTx/>
                <a:buSzTx/>
                <a:buFontTx/>
                <a:buNone/>
                <a:tabLst/>
              </a:pPr>
              <a:r>
                <a:rPr kumimoji="0" lang="en-GB" sz="2400" b="1" i="0" u="none" strike="noStrike" cap="none" normalizeH="0" baseline="0" dirty="0" err="1" smtClean="0">
                  <a:ln>
                    <a:noFill/>
                  </a:ln>
                  <a:effectLst/>
                  <a:latin typeface="+mn-lt"/>
                </a:rPr>
                <a:t>Duqu</a:t>
              </a:r>
              <a:endParaRPr kumimoji="0" lang="en-US" sz="2400" b="1" i="0" u="none" strike="noStrike" cap="none" normalizeH="0" baseline="0" dirty="0" err="1" smtClean="0">
                <a:ln>
                  <a:noFill/>
                </a:ln>
                <a:effectLst/>
                <a:latin typeface="+mn-lt"/>
              </a:endParaRPr>
            </a:p>
          </p:txBody>
        </p:sp>
        <p:sp>
          <p:nvSpPr>
            <p:cNvPr id="27" name="Down Arrow 26"/>
            <p:cNvSpPr/>
            <p:nvPr/>
          </p:nvSpPr>
          <p:spPr bwMode="auto">
            <a:xfrm>
              <a:off x="1980312" y="3056610"/>
              <a:ext cx="276447" cy="408513"/>
            </a:xfrm>
            <a:prstGeom prst="downArrow">
              <a:avLst/>
            </a:prstGeom>
            <a:solidFill>
              <a:srgbClr val="FF0000"/>
            </a:solidFill>
            <a:ln w="19050" cap="flat" cmpd="sng" algn="ctr">
              <a:noFill/>
              <a:prstDash val="solid"/>
              <a:round/>
              <a:headEnd type="none" w="med" len="med"/>
              <a:tailEnd type="none" w="med" len="med"/>
            </a:ln>
            <a:effectLst/>
            <a:scene3d>
              <a:camera prst="orthographicFront"/>
              <a:lightRig rig="threePt" dir="t"/>
            </a:scene3d>
            <a:sp3d>
              <a:bevelT w="8458200" h="8458200"/>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b="1" i="0" u="none" strike="noStrike" cap="none" normalizeH="0" baseline="0" dirty="0" err="1" smtClean="0">
                <a:ln>
                  <a:noFill/>
                </a:ln>
                <a:effectLst/>
                <a:latin typeface="+mn-lt"/>
              </a:endParaRPr>
            </a:p>
          </p:txBody>
        </p:sp>
      </p:grpSp>
      <p:grpSp>
        <p:nvGrpSpPr>
          <p:cNvPr id="26" name="Group 25"/>
          <p:cNvGrpSpPr/>
          <p:nvPr/>
        </p:nvGrpSpPr>
        <p:grpSpPr>
          <a:xfrm>
            <a:off x="2106132" y="3411106"/>
            <a:ext cx="1362740" cy="1950005"/>
            <a:chOff x="2511055" y="3576494"/>
            <a:chExt cx="1362740" cy="1148103"/>
          </a:xfrm>
        </p:grpSpPr>
        <p:sp>
          <p:nvSpPr>
            <p:cNvPr id="18" name="Rounded Rectangle 17"/>
            <p:cNvSpPr/>
            <p:nvPr/>
          </p:nvSpPr>
          <p:spPr bwMode="auto">
            <a:xfrm>
              <a:off x="2511055" y="3989592"/>
              <a:ext cx="1362740" cy="735005"/>
            </a:xfrm>
            <a:prstGeom prst="roundRect">
              <a:avLst/>
            </a:prstGeom>
            <a:solidFill>
              <a:schemeClr val="bg2">
                <a:lumMod val="75000"/>
                <a:lumOff val="25000"/>
              </a:schemeClr>
            </a:solidFill>
            <a:ln w="19050" cap="flat" cmpd="sng" algn="ctr">
              <a:solidFill>
                <a:schemeClr val="bg2">
                  <a:lumMod val="65000"/>
                  <a:lumOff val="35000"/>
                </a:schemeClr>
              </a:solidFill>
              <a:prstDash val="solid"/>
              <a:round/>
              <a:headEnd type="none" w="med" len="med"/>
              <a:tailEnd type="none" w="med" len="med"/>
            </a:ln>
            <a:effectLst/>
            <a:scene3d>
              <a:camera prst="orthographicFront"/>
              <a:lightRig rig="threePt" dir="t"/>
            </a:scene3d>
            <a:sp3d>
              <a:bevelT w="8458200" h="8458200"/>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r>
                <a:rPr kumimoji="0" lang="en-GB" sz="2400" b="1" i="0" u="none" strike="noStrike" cap="none" normalizeH="0" baseline="0" dirty="0" smtClean="0">
                  <a:ln>
                    <a:noFill/>
                  </a:ln>
                  <a:effectLst/>
                  <a:latin typeface="+mn-lt"/>
                </a:rPr>
                <a:t>2012</a:t>
              </a:r>
            </a:p>
            <a:p>
              <a:pPr marL="0" marR="0" indent="0" algn="l" defTabSz="914400" rtl="0" eaLnBrk="1" fontAlgn="base" latinLnBrk="0" hangingPunct="1">
                <a:lnSpc>
                  <a:spcPct val="90000"/>
                </a:lnSpc>
                <a:spcBef>
                  <a:spcPct val="0"/>
                </a:spcBef>
                <a:spcAft>
                  <a:spcPct val="0"/>
                </a:spcAft>
                <a:buClrTx/>
                <a:buSzTx/>
                <a:buFontTx/>
                <a:buNone/>
                <a:tabLst/>
              </a:pPr>
              <a:r>
                <a:rPr kumimoji="0" lang="en-GB" sz="2400" b="1" i="0" u="none" strike="noStrike" cap="none" normalizeH="0" baseline="0" dirty="0" smtClean="0">
                  <a:ln>
                    <a:noFill/>
                  </a:ln>
                  <a:effectLst/>
                  <a:latin typeface="+mn-lt"/>
                </a:rPr>
                <a:t>Gauss</a:t>
              </a:r>
              <a:endParaRPr kumimoji="0" lang="en-US" sz="2400" b="1" i="0" u="none" strike="noStrike" cap="none" normalizeH="0" baseline="0" dirty="0" err="1" smtClean="0">
                <a:ln>
                  <a:noFill/>
                </a:ln>
                <a:effectLst/>
                <a:latin typeface="+mn-lt"/>
              </a:endParaRPr>
            </a:p>
          </p:txBody>
        </p:sp>
        <p:sp>
          <p:nvSpPr>
            <p:cNvPr id="28" name="Down Arrow 27"/>
            <p:cNvSpPr/>
            <p:nvPr/>
          </p:nvSpPr>
          <p:spPr bwMode="auto">
            <a:xfrm>
              <a:off x="3054201" y="3576494"/>
              <a:ext cx="390748" cy="463024"/>
            </a:xfrm>
            <a:prstGeom prst="downArrow">
              <a:avLst/>
            </a:prstGeom>
            <a:solidFill>
              <a:srgbClr val="FF0000"/>
            </a:solidFill>
            <a:ln w="19050" cap="flat" cmpd="sng" algn="ctr">
              <a:noFill/>
              <a:prstDash val="solid"/>
              <a:round/>
              <a:headEnd type="none" w="med" len="med"/>
              <a:tailEnd type="none" w="med" len="med"/>
            </a:ln>
            <a:effectLst/>
            <a:scene3d>
              <a:camera prst="orthographicFront"/>
              <a:lightRig rig="threePt" dir="t"/>
            </a:scene3d>
            <a:sp3d>
              <a:bevelT w="8458200" h="8458200"/>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b="1" i="0" u="none" strike="noStrike" cap="none" normalizeH="0" baseline="0" dirty="0" err="1" smtClean="0">
                <a:ln>
                  <a:noFill/>
                </a:ln>
                <a:effectLst/>
                <a:latin typeface="+mn-lt"/>
              </a:endParaRPr>
            </a:p>
          </p:txBody>
        </p:sp>
      </p:grpSp>
      <p:grpSp>
        <p:nvGrpSpPr>
          <p:cNvPr id="2048" name="Group 2047"/>
          <p:cNvGrpSpPr/>
          <p:nvPr/>
        </p:nvGrpSpPr>
        <p:grpSpPr>
          <a:xfrm>
            <a:off x="3079012" y="3805614"/>
            <a:ext cx="1371600" cy="2226886"/>
            <a:chOff x="3668234" y="3973642"/>
            <a:chExt cx="1371600" cy="1393254"/>
          </a:xfrm>
          <a:solidFill>
            <a:schemeClr val="bg2">
              <a:lumMod val="85000"/>
              <a:lumOff val="15000"/>
            </a:schemeClr>
          </a:solidFill>
        </p:grpSpPr>
        <p:sp>
          <p:nvSpPr>
            <p:cNvPr id="8" name="Rounded Rectangle 7"/>
            <p:cNvSpPr/>
            <p:nvPr/>
          </p:nvSpPr>
          <p:spPr bwMode="auto">
            <a:xfrm>
              <a:off x="3668234" y="4424662"/>
              <a:ext cx="1371600" cy="942234"/>
            </a:xfrm>
            <a:prstGeom prst="roundRect">
              <a:avLst/>
            </a:prstGeom>
            <a:grpFill/>
            <a:ln w="19050" cap="flat" cmpd="sng" algn="ctr">
              <a:noFill/>
              <a:prstDash val="solid"/>
              <a:round/>
              <a:headEnd type="none" w="med" len="med"/>
              <a:tailEnd type="none" w="med" len="med"/>
            </a:ln>
            <a:effectLst/>
            <a:scene3d>
              <a:camera prst="orthographicFront"/>
              <a:lightRig rig="threePt" dir="t"/>
            </a:scene3d>
            <a:sp3d>
              <a:bevelT w="8458200" h="8458200"/>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r>
                <a:rPr kumimoji="0" lang="en-GB" sz="2800" b="1" i="0" u="none" strike="noStrike" cap="none" normalizeH="0" baseline="0" dirty="0" smtClean="0">
                  <a:ln>
                    <a:noFill/>
                  </a:ln>
                  <a:effectLst/>
                  <a:latin typeface="+mn-lt"/>
                </a:rPr>
                <a:t>2012</a:t>
              </a:r>
            </a:p>
            <a:p>
              <a:pPr marL="0" marR="0" indent="0" algn="l" defTabSz="914400" rtl="0" eaLnBrk="1" fontAlgn="base" latinLnBrk="0" hangingPunct="1">
                <a:lnSpc>
                  <a:spcPct val="90000"/>
                </a:lnSpc>
                <a:spcBef>
                  <a:spcPct val="0"/>
                </a:spcBef>
                <a:spcAft>
                  <a:spcPct val="0"/>
                </a:spcAft>
                <a:buClrTx/>
                <a:buSzTx/>
                <a:buFontTx/>
                <a:buNone/>
                <a:tabLst/>
              </a:pPr>
              <a:r>
                <a:rPr kumimoji="0" lang="en-GB" sz="2800" b="1" i="0" u="none" strike="noStrike" cap="none" normalizeH="0" baseline="0" dirty="0" smtClean="0">
                  <a:ln>
                    <a:noFill/>
                  </a:ln>
                  <a:effectLst/>
                  <a:latin typeface="+mn-lt"/>
                </a:rPr>
                <a:t>Flame </a:t>
              </a:r>
              <a:endParaRPr kumimoji="0" lang="en-US" sz="2800" b="1" i="0" u="none" strike="noStrike" cap="none" normalizeH="0" baseline="0" dirty="0" err="1" smtClean="0">
                <a:ln>
                  <a:noFill/>
                </a:ln>
                <a:effectLst/>
                <a:latin typeface="+mn-lt"/>
              </a:endParaRPr>
            </a:p>
          </p:txBody>
        </p:sp>
        <p:sp>
          <p:nvSpPr>
            <p:cNvPr id="29" name="Down Arrow 28"/>
            <p:cNvSpPr/>
            <p:nvPr/>
          </p:nvSpPr>
          <p:spPr bwMode="auto">
            <a:xfrm>
              <a:off x="4185684" y="3973642"/>
              <a:ext cx="396949" cy="608991"/>
            </a:xfrm>
            <a:prstGeom prst="downArrow">
              <a:avLst/>
            </a:prstGeom>
            <a:solidFill>
              <a:srgbClr val="FF0000"/>
            </a:solidFill>
            <a:ln w="19050" cap="flat" cmpd="sng" algn="ctr">
              <a:noFill/>
              <a:prstDash val="solid"/>
              <a:round/>
              <a:headEnd type="none" w="med" len="med"/>
              <a:tailEnd type="none" w="med" len="med"/>
            </a:ln>
            <a:effectLst/>
            <a:scene3d>
              <a:camera prst="orthographicFront"/>
              <a:lightRig rig="threePt" dir="t"/>
            </a:scene3d>
            <a:sp3d>
              <a:bevelT w="8458200" h="8458200"/>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b="1" i="0" u="none" strike="noStrike" cap="none" normalizeH="0" baseline="0" dirty="0" err="1" smtClean="0">
                <a:ln>
                  <a:noFill/>
                </a:ln>
                <a:effectLst/>
                <a:latin typeface="+mn-lt"/>
              </a:endParaRPr>
            </a:p>
          </p:txBody>
        </p:sp>
      </p:grpSp>
      <p:grpSp>
        <p:nvGrpSpPr>
          <p:cNvPr id="2049" name="Group 2048"/>
          <p:cNvGrpSpPr/>
          <p:nvPr/>
        </p:nvGrpSpPr>
        <p:grpSpPr>
          <a:xfrm>
            <a:off x="4113028" y="4258338"/>
            <a:ext cx="1843272" cy="2216890"/>
            <a:chOff x="4697819" y="4346478"/>
            <a:chExt cx="1843272" cy="1692874"/>
          </a:xfrm>
        </p:grpSpPr>
        <p:sp>
          <p:nvSpPr>
            <p:cNvPr id="19" name="Rounded Rectangle 18"/>
            <p:cNvSpPr/>
            <p:nvPr/>
          </p:nvSpPr>
          <p:spPr bwMode="auto">
            <a:xfrm>
              <a:off x="4697819" y="4902508"/>
              <a:ext cx="1843272" cy="1136844"/>
            </a:xfrm>
            <a:prstGeom prst="roundRect">
              <a:avLst/>
            </a:prstGeom>
            <a:solidFill>
              <a:schemeClr val="bg1">
                <a:lumMod val="85000"/>
                <a:lumOff val="15000"/>
              </a:schemeClr>
            </a:solidFill>
            <a:ln w="19050" cap="flat" cmpd="sng" algn="ctr">
              <a:noFill/>
              <a:prstDash val="solid"/>
              <a:round/>
              <a:headEnd type="none" w="med" len="med"/>
              <a:tailEnd type="none" w="med" len="med"/>
            </a:ln>
            <a:effectLst/>
            <a:scene3d>
              <a:camera prst="orthographicFront"/>
              <a:lightRig rig="threePt" dir="t"/>
            </a:scene3d>
            <a:sp3d>
              <a:bevelT w="8458200" h="8458200"/>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r>
                <a:rPr kumimoji="0" lang="en-GB" sz="2800" b="1" i="0" u="none" strike="noStrike" cap="none" normalizeH="0" baseline="0" dirty="0" smtClean="0">
                  <a:ln>
                    <a:noFill/>
                  </a:ln>
                  <a:effectLst/>
                  <a:latin typeface="+mn-lt"/>
                </a:rPr>
                <a:t>2014</a:t>
              </a:r>
            </a:p>
            <a:p>
              <a:pPr marL="0" marR="0" indent="0" algn="l" defTabSz="914400" rtl="0" eaLnBrk="1" fontAlgn="base" latinLnBrk="0" hangingPunct="1">
                <a:lnSpc>
                  <a:spcPct val="90000"/>
                </a:lnSpc>
                <a:spcBef>
                  <a:spcPct val="0"/>
                </a:spcBef>
                <a:spcAft>
                  <a:spcPct val="0"/>
                </a:spcAft>
                <a:buClrTx/>
                <a:buSzTx/>
                <a:buFontTx/>
                <a:buNone/>
                <a:tabLst/>
              </a:pPr>
              <a:r>
                <a:rPr kumimoji="0" lang="en-GB" sz="2800" b="1" i="0" u="none" strike="noStrike" cap="none" normalizeH="0" baseline="0" dirty="0" smtClean="0">
                  <a:ln>
                    <a:noFill/>
                  </a:ln>
                  <a:effectLst/>
                  <a:latin typeface="+mn-lt"/>
                </a:rPr>
                <a:t>Dragonfly</a:t>
              </a:r>
              <a:endParaRPr kumimoji="0" lang="en-US" sz="2800" b="1" i="0" u="none" strike="noStrike" cap="none" normalizeH="0" baseline="0" dirty="0" err="1" smtClean="0">
                <a:ln>
                  <a:noFill/>
                </a:ln>
                <a:effectLst/>
                <a:latin typeface="+mn-lt"/>
              </a:endParaRPr>
            </a:p>
          </p:txBody>
        </p:sp>
        <p:sp>
          <p:nvSpPr>
            <p:cNvPr id="30" name="Down Arrow 29"/>
            <p:cNvSpPr/>
            <p:nvPr/>
          </p:nvSpPr>
          <p:spPr bwMode="auto">
            <a:xfrm>
              <a:off x="5414487" y="4346478"/>
              <a:ext cx="529113" cy="906006"/>
            </a:xfrm>
            <a:prstGeom prst="downArrow">
              <a:avLst/>
            </a:prstGeom>
            <a:solidFill>
              <a:srgbClr val="FF0000"/>
            </a:solidFill>
            <a:ln w="19050" cap="flat" cmpd="sng" algn="ctr">
              <a:noFill/>
              <a:prstDash val="solid"/>
              <a:round/>
              <a:headEnd type="none" w="med" len="med"/>
              <a:tailEnd type="none" w="med" len="med"/>
            </a:ln>
            <a:effectLst/>
            <a:scene3d>
              <a:camera prst="orthographicFront"/>
              <a:lightRig rig="threePt" dir="t"/>
            </a:scene3d>
            <a:sp3d>
              <a:bevelT w="8458200" h="8458200"/>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b="1" i="0" u="none" strike="noStrike" cap="none" normalizeH="0" baseline="0" dirty="0" err="1" smtClean="0">
                <a:ln>
                  <a:noFill/>
                </a:ln>
                <a:effectLst/>
                <a:latin typeface="+mn-lt"/>
              </a:endParaRPr>
            </a:p>
          </p:txBody>
        </p:sp>
      </p:grpSp>
      <p:grpSp>
        <p:nvGrpSpPr>
          <p:cNvPr id="2051" name="Group 2050"/>
          <p:cNvGrpSpPr/>
          <p:nvPr/>
        </p:nvGrpSpPr>
        <p:grpSpPr>
          <a:xfrm>
            <a:off x="5835502" y="4906991"/>
            <a:ext cx="2553586" cy="1647727"/>
            <a:chOff x="6292702" y="4904126"/>
            <a:chExt cx="2553586" cy="1647727"/>
          </a:xfrm>
        </p:grpSpPr>
        <p:sp>
          <p:nvSpPr>
            <p:cNvPr id="20" name="Rounded Rectangle 19"/>
            <p:cNvSpPr/>
            <p:nvPr/>
          </p:nvSpPr>
          <p:spPr bwMode="auto">
            <a:xfrm>
              <a:off x="6292702" y="5173779"/>
              <a:ext cx="2553586" cy="1378074"/>
            </a:xfrm>
            <a:prstGeom prst="roundRect">
              <a:avLst/>
            </a:prstGeom>
            <a:solidFill>
              <a:schemeClr val="bg1">
                <a:lumMod val="85000"/>
                <a:lumOff val="15000"/>
              </a:schemeClr>
            </a:solidFill>
            <a:ln w="19050" cap="flat" cmpd="sng" algn="ctr">
              <a:noFill/>
              <a:prstDash val="solid"/>
              <a:round/>
              <a:headEnd type="none" w="med" len="med"/>
              <a:tailEnd type="none" w="med" len="med"/>
            </a:ln>
            <a:effectLst/>
            <a:scene3d>
              <a:camera prst="orthographicFront"/>
              <a:lightRig rig="threePt" dir="t"/>
            </a:scene3d>
            <a:sp3d>
              <a:bevelT w="8458200" h="8458200"/>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r>
                <a:rPr kumimoji="0" lang="en-GB" sz="3600" b="1" i="0" u="none" strike="noStrike" cap="none" normalizeH="0" baseline="0" dirty="0" smtClean="0">
                  <a:ln>
                    <a:noFill/>
                  </a:ln>
                  <a:effectLst/>
                  <a:latin typeface="+mn-lt"/>
                </a:rPr>
                <a:t>2014</a:t>
              </a:r>
            </a:p>
            <a:p>
              <a:pPr marL="0" marR="0" indent="0" algn="l" defTabSz="914400" rtl="0" eaLnBrk="1" fontAlgn="base" latinLnBrk="0" hangingPunct="1">
                <a:lnSpc>
                  <a:spcPct val="90000"/>
                </a:lnSpc>
                <a:spcBef>
                  <a:spcPct val="0"/>
                </a:spcBef>
                <a:spcAft>
                  <a:spcPct val="0"/>
                </a:spcAft>
                <a:buClrTx/>
                <a:buSzTx/>
                <a:buFontTx/>
                <a:buNone/>
                <a:tabLst/>
              </a:pPr>
              <a:r>
                <a:rPr kumimoji="0" lang="en-GB" sz="3600" b="1" i="0" u="none" strike="noStrike" cap="none" normalizeH="0" baseline="0" dirty="0" err="1" smtClean="0">
                  <a:ln>
                    <a:noFill/>
                  </a:ln>
                  <a:effectLst/>
                  <a:latin typeface="+mn-lt"/>
                </a:rPr>
                <a:t>Regin</a:t>
              </a:r>
              <a:endParaRPr kumimoji="0" lang="en-US" sz="3600" b="1" i="0" u="none" strike="noStrike" cap="none" normalizeH="0" baseline="0" dirty="0" err="1" smtClean="0">
                <a:ln>
                  <a:noFill/>
                </a:ln>
                <a:effectLst/>
                <a:latin typeface="+mn-lt"/>
              </a:endParaRPr>
            </a:p>
          </p:txBody>
        </p:sp>
        <p:sp>
          <p:nvSpPr>
            <p:cNvPr id="31" name="Down Arrow 30"/>
            <p:cNvSpPr/>
            <p:nvPr/>
          </p:nvSpPr>
          <p:spPr bwMode="auto">
            <a:xfrm>
              <a:off x="7317193" y="4904126"/>
              <a:ext cx="572165" cy="908243"/>
            </a:xfrm>
            <a:prstGeom prst="downArrow">
              <a:avLst/>
            </a:prstGeom>
            <a:solidFill>
              <a:srgbClr val="FF0000"/>
            </a:solidFill>
            <a:ln w="19050" cap="flat" cmpd="sng" algn="ctr">
              <a:noFill/>
              <a:prstDash val="solid"/>
              <a:round/>
              <a:headEnd type="none" w="med" len="med"/>
              <a:tailEnd type="none" w="med" len="med"/>
            </a:ln>
            <a:effectLst/>
            <a:scene3d>
              <a:camera prst="orthographicFront"/>
              <a:lightRig rig="threePt" dir="t"/>
            </a:scene3d>
            <a:sp3d>
              <a:bevelT w="8458200" h="8458200"/>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b="1" i="0" u="none" strike="noStrike" cap="none" normalizeH="0" baseline="0" dirty="0" err="1" smtClean="0">
                <a:ln>
                  <a:noFill/>
                </a:ln>
                <a:effectLst/>
                <a:latin typeface="+mn-lt"/>
              </a:endParaRPr>
            </a:p>
          </p:txBody>
        </p:sp>
      </p:grpSp>
    </p:spTree>
    <p:extLst>
      <p:ext uri="{BB962C8B-B14F-4D97-AF65-F5344CB8AC3E}">
        <p14:creationId xmlns:p14="http://schemas.microsoft.com/office/powerpoint/2010/main" val="40479163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4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4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753" y="127875"/>
            <a:ext cx="6645350" cy="612355"/>
          </a:xfrm>
        </p:spPr>
        <p:txBody>
          <a:bodyPr/>
          <a:lstStyle/>
          <a:p>
            <a:r>
              <a:rPr lang="en-US" dirty="0" smtClean="0">
                <a:solidFill>
                  <a:srgbClr val="FFC000"/>
                </a:solidFill>
                <a:latin typeface="+mn-lt"/>
              </a:rPr>
              <a:t>Network </a:t>
            </a:r>
            <a:r>
              <a:rPr lang="en-US" dirty="0">
                <a:solidFill>
                  <a:srgbClr val="FFC000"/>
                </a:solidFill>
                <a:latin typeface="+mn-lt"/>
              </a:rPr>
              <a:t>&amp;</a:t>
            </a:r>
            <a:r>
              <a:rPr lang="en-US" dirty="0" smtClean="0">
                <a:solidFill>
                  <a:srgbClr val="FFC000"/>
                </a:solidFill>
                <a:latin typeface="+mn-lt"/>
              </a:rPr>
              <a:t> </a:t>
            </a:r>
            <a:r>
              <a:rPr lang="en-US" dirty="0">
                <a:solidFill>
                  <a:srgbClr val="FFC000"/>
                </a:solidFill>
                <a:latin typeface="+mn-lt"/>
              </a:rPr>
              <a:t>Information Security Directive</a:t>
            </a:r>
          </a:p>
        </p:txBody>
      </p:sp>
      <p:sp>
        <p:nvSpPr>
          <p:cNvPr id="7" name="Slide Number Placeholder 6"/>
          <p:cNvSpPr>
            <a:spLocks noGrp="1"/>
          </p:cNvSpPr>
          <p:nvPr>
            <p:ph type="sldNum" sz="quarter" idx="11"/>
          </p:nvPr>
        </p:nvSpPr>
        <p:spPr/>
        <p:txBody>
          <a:bodyPr/>
          <a:lstStyle/>
          <a:p>
            <a:pPr>
              <a:defRPr/>
            </a:pPr>
            <a:fld id="{446C9BED-6FD4-4BA4-B6B0-4A26058AC9EF}" type="slidenum">
              <a:rPr lang="en-US" smtClean="0"/>
              <a:pPr>
                <a:defRPr/>
              </a:pPr>
              <a:t>5</a:t>
            </a:fld>
            <a:endParaRPr lang="en-US" dirty="0"/>
          </a:p>
        </p:txBody>
      </p:sp>
      <p:sp>
        <p:nvSpPr>
          <p:cNvPr id="4" name="TextBox 3"/>
          <p:cNvSpPr txBox="1"/>
          <p:nvPr/>
        </p:nvSpPr>
        <p:spPr bwMode="ltGray">
          <a:xfrm>
            <a:off x="8229600" y="778840"/>
            <a:ext cx="914400" cy="914400"/>
          </a:xfrm>
          <a:prstGeom prst="rect">
            <a:avLst/>
          </a:prstGeom>
          <a:noFill/>
          <a:ln w="9525">
            <a:noFill/>
            <a:miter lim="800000"/>
            <a:headEnd/>
            <a:tailEnd/>
          </a:ln>
        </p:spPr>
        <p:txBody>
          <a:bodyPr wrap="none" lIns="91419" tIns="45710" rIns="91419" bIns="45710" rtlCol="0" anchor="t" anchorCtr="0">
            <a:noAutofit/>
          </a:bodyPr>
          <a:lstStyle/>
          <a:p>
            <a:pPr>
              <a:lnSpc>
                <a:spcPct val="90000"/>
              </a:lnSpc>
              <a:spcBef>
                <a:spcPts val="0"/>
              </a:spcBef>
              <a:spcAft>
                <a:spcPts val="800"/>
              </a:spcAft>
            </a:pPr>
            <a:endParaRPr lang="en-US" sz="2000" dirty="0" smtClean="0">
              <a:latin typeface="Calibri" pitchFamily="34" charset="0"/>
            </a:endParaRPr>
          </a:p>
        </p:txBody>
      </p:sp>
      <p:pic>
        <p:nvPicPr>
          <p:cNvPr id="3073" name="Picture 1" descr="http://stats.wordpress.com/g.gif?host=m2mworldnews.com&amp;rand=0.5000307403900895&amp;v=ext&amp;j=1%3A1.8.1&amp;blog=39775358&amp;post=2295&amp;ref=http%3A//www.google.ie/url%3Fsa%3Di%26rct%3Dj%26q%3Dconnected+healthcare%26source%3Dimages%26cd%3D%26docid%3DDOj3romx7y6c2M%26tbnid%3DQw2m1MVue7FaBM%3A%26ved%3D%26url%3Dhttp%253A%252F%252Fm2mworldnews.com%252F2011%252F12%252F06%252F34011-digi-makes-developing-wireless-cloud-connected-medical-devices-easy%252F%26ei%3DoNuxUb-HJeSR7Ab72oDYDQ%26bvm%3Dbv.47534661%2Cd.ZGU%26psig%3DAFQjCNGVGI3AmF1nm0cqb096VMKxuBET3A%26ust%3D13706969930065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7150" cy="476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a:hlinkClick r:id="rId4"/>
          </p:cNvPr>
          <p:cNvSpPr>
            <a:spLocks noChangeArrowheads="1"/>
          </p:cNvSpPr>
          <p:nvPr/>
        </p:nvSpPr>
        <p:spPr bwMode="auto">
          <a:xfrm>
            <a:off x="0" y="32140525"/>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dirty="0"/>
          </a:p>
        </p:txBody>
      </p:sp>
      <p:sp>
        <p:nvSpPr>
          <p:cNvPr id="6" name="Rectangle 5"/>
          <p:cNvSpPr/>
          <p:nvPr/>
        </p:nvSpPr>
        <p:spPr>
          <a:xfrm>
            <a:off x="265814" y="1236040"/>
            <a:ext cx="6560288" cy="5016758"/>
          </a:xfrm>
          <a:prstGeom prst="rect">
            <a:avLst/>
          </a:prstGeom>
        </p:spPr>
        <p:txBody>
          <a:bodyPr wrap="square">
            <a:spAutoFit/>
          </a:bodyPr>
          <a:lstStyle/>
          <a:p>
            <a:pPr algn="l">
              <a:spcBef>
                <a:spcPts val="1200"/>
              </a:spcBef>
            </a:pPr>
            <a:r>
              <a:rPr lang="en-US" sz="2800" dirty="0" smtClean="0">
                <a:latin typeface="+mn-lt"/>
              </a:rPr>
              <a:t>Obligation </a:t>
            </a:r>
            <a:r>
              <a:rPr lang="en-US" sz="2800" dirty="0">
                <a:latin typeface="+mn-lt"/>
              </a:rPr>
              <a:t>for EU Member States to:</a:t>
            </a:r>
            <a:endParaRPr lang="en-GB" sz="2800" dirty="0">
              <a:latin typeface="+mn-lt"/>
            </a:endParaRPr>
          </a:p>
          <a:p>
            <a:pPr marL="457200" lvl="0" indent="-457200" algn="l">
              <a:buFont typeface="Arial" panose="020B0604020202020204" pitchFamily="34" charset="0"/>
              <a:buChar char="•"/>
            </a:pPr>
            <a:r>
              <a:rPr lang="en-US" dirty="0">
                <a:latin typeface="+mn-lt"/>
              </a:rPr>
              <a:t>Establish national cybersecurity </a:t>
            </a:r>
            <a:r>
              <a:rPr lang="en-US" dirty="0" smtClean="0">
                <a:latin typeface="+mn-lt"/>
              </a:rPr>
              <a:t>strategies</a:t>
            </a:r>
            <a:endParaRPr lang="en-GB" dirty="0">
              <a:latin typeface="+mn-lt"/>
            </a:endParaRPr>
          </a:p>
          <a:p>
            <a:pPr marL="457200" indent="-457200" algn="l">
              <a:buFont typeface="Arial" panose="020B0604020202020204" pitchFamily="34" charset="0"/>
              <a:buChar char="•"/>
            </a:pPr>
            <a:r>
              <a:rPr lang="en-US" dirty="0">
                <a:latin typeface="+mn-lt"/>
              </a:rPr>
              <a:t>Build incident response </a:t>
            </a:r>
            <a:r>
              <a:rPr lang="en-US" dirty="0" smtClean="0">
                <a:latin typeface="+mn-lt"/>
              </a:rPr>
              <a:t>capabilities, create and Equip </a:t>
            </a:r>
            <a:r>
              <a:rPr lang="en-US" dirty="0">
                <a:latin typeface="+mn-lt"/>
              </a:rPr>
              <a:t>national </a:t>
            </a:r>
            <a:r>
              <a:rPr lang="en-US" dirty="0" smtClean="0">
                <a:latin typeface="+mn-lt"/>
              </a:rPr>
              <a:t>CERTS</a:t>
            </a:r>
          </a:p>
          <a:p>
            <a:pPr marL="457200" lvl="0" indent="-457200" algn="l">
              <a:buFont typeface="Arial" panose="020B0604020202020204" pitchFamily="34" charset="0"/>
              <a:buChar char="•"/>
            </a:pPr>
            <a:r>
              <a:rPr lang="en-US" dirty="0" smtClean="0">
                <a:latin typeface="+mn-lt"/>
              </a:rPr>
              <a:t>Appoint </a:t>
            </a:r>
            <a:r>
              <a:rPr lang="en-US" dirty="0">
                <a:latin typeface="+mn-lt"/>
              </a:rPr>
              <a:t>an authority with responsibility for </a:t>
            </a:r>
            <a:r>
              <a:rPr lang="en-US" dirty="0" smtClean="0">
                <a:latin typeface="+mn-lt"/>
              </a:rPr>
              <a:t>cybersecurity</a:t>
            </a:r>
            <a:endParaRPr lang="en-GB" dirty="0">
              <a:latin typeface="+mn-lt"/>
            </a:endParaRPr>
          </a:p>
          <a:p>
            <a:pPr marL="457200" lvl="0" indent="-457200" algn="l">
              <a:buFont typeface="Arial" panose="020B0604020202020204" pitchFamily="34" charset="0"/>
              <a:buChar char="•"/>
            </a:pPr>
            <a:r>
              <a:rPr lang="en-US" dirty="0">
                <a:latin typeface="+mn-lt"/>
              </a:rPr>
              <a:t>Share information with each </a:t>
            </a:r>
            <a:r>
              <a:rPr lang="en-US" dirty="0" smtClean="0">
                <a:latin typeface="+mn-lt"/>
              </a:rPr>
              <a:t>other.</a:t>
            </a:r>
            <a:endParaRPr lang="en-GB" dirty="0">
              <a:latin typeface="+mn-lt"/>
            </a:endParaRPr>
          </a:p>
          <a:p>
            <a:pPr algn="l"/>
            <a:r>
              <a:rPr lang="en-US" sz="2800" dirty="0" smtClean="0">
                <a:latin typeface="+mn-lt"/>
              </a:rPr>
              <a:t>Obligations </a:t>
            </a:r>
            <a:r>
              <a:rPr lang="en-US" sz="2800" dirty="0">
                <a:latin typeface="+mn-lt"/>
              </a:rPr>
              <a:t>for </a:t>
            </a:r>
            <a:r>
              <a:rPr lang="en-US" sz="2800" dirty="0" smtClean="0">
                <a:latin typeface="+mn-lt"/>
              </a:rPr>
              <a:t>industry and operators:</a:t>
            </a:r>
            <a:endParaRPr lang="en-GB" sz="2800" dirty="0">
              <a:latin typeface="+mn-lt"/>
            </a:endParaRPr>
          </a:p>
          <a:p>
            <a:pPr marL="457200" indent="-457200" algn="l">
              <a:buFont typeface="Arial" panose="020B0604020202020204" pitchFamily="34" charset="0"/>
              <a:buChar char="•"/>
            </a:pPr>
            <a:r>
              <a:rPr lang="en-US" dirty="0">
                <a:latin typeface="+mn-lt"/>
              </a:rPr>
              <a:t>In key </a:t>
            </a:r>
            <a:r>
              <a:rPr lang="en-US" dirty="0" smtClean="0">
                <a:latin typeface="+mn-lt"/>
              </a:rPr>
              <a:t>sectors</a:t>
            </a:r>
            <a:r>
              <a:rPr lang="en-US" dirty="0">
                <a:latin typeface="+mn-lt"/>
              </a:rPr>
              <a:t>, develop a risk management </a:t>
            </a:r>
            <a:r>
              <a:rPr lang="en-US" dirty="0" smtClean="0">
                <a:latin typeface="+mn-lt"/>
              </a:rPr>
              <a:t>approach</a:t>
            </a:r>
            <a:endParaRPr lang="en-GB" dirty="0" smtClean="0">
              <a:latin typeface="+mn-lt"/>
            </a:endParaRPr>
          </a:p>
          <a:p>
            <a:pPr marL="457200" lvl="0" indent="-457200" algn="l">
              <a:buFont typeface="Arial" panose="020B0604020202020204" pitchFamily="34" charset="0"/>
              <a:buChar char="•"/>
            </a:pPr>
            <a:r>
              <a:rPr lang="en-US" dirty="0" smtClean="0">
                <a:latin typeface="+mn-lt"/>
              </a:rPr>
              <a:t>Obligation </a:t>
            </a:r>
            <a:r>
              <a:rPr lang="en-US" dirty="0">
                <a:latin typeface="+mn-lt"/>
              </a:rPr>
              <a:t>for industry to notify cybersecurity </a:t>
            </a:r>
            <a:r>
              <a:rPr lang="en-US" dirty="0" smtClean="0">
                <a:latin typeface="+mn-lt"/>
              </a:rPr>
              <a:t>breaches and share </a:t>
            </a:r>
            <a:r>
              <a:rPr lang="en-US" dirty="0">
                <a:latin typeface="+mn-lt"/>
              </a:rPr>
              <a:t>information with </a:t>
            </a:r>
            <a:r>
              <a:rPr lang="en-US" dirty="0" smtClean="0">
                <a:latin typeface="+mn-lt"/>
              </a:rPr>
              <a:t>governments.</a:t>
            </a:r>
            <a:endParaRPr lang="en-GB" sz="2800" dirty="0">
              <a:latin typeface="+mn-lt"/>
            </a:endParaRPr>
          </a:p>
        </p:txBody>
      </p:sp>
      <p:pic>
        <p:nvPicPr>
          <p:cNvPr id="1026" name="Picture 2" descr="https://encrypted-tbn1.gstatic.com/images?q=tbn:ANd9GcS7Etk1Mfu_P8Rut7bj94Pel9_wcHWtx8uV0ZIdr4A5mcaJTWeT"/>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6826104" y="4710222"/>
            <a:ext cx="1965080" cy="132907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flipH="1">
            <a:off x="6826106" y="312530"/>
            <a:ext cx="1965078" cy="12828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descr="Image result for sharing information"/>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6826106" y="1786270"/>
            <a:ext cx="1965078" cy="1233377"/>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265814" y="692325"/>
            <a:ext cx="8165806" cy="523220"/>
          </a:xfrm>
          <a:prstGeom prst="rect">
            <a:avLst/>
          </a:prstGeom>
        </p:spPr>
        <p:txBody>
          <a:bodyPr wrap="square">
            <a:spAutoFit/>
          </a:bodyPr>
          <a:lstStyle/>
          <a:p>
            <a:pPr algn="l">
              <a:spcBef>
                <a:spcPts val="0"/>
              </a:spcBef>
              <a:spcAft>
                <a:spcPts val="0"/>
              </a:spcAft>
            </a:pPr>
            <a:r>
              <a:rPr lang="en-US" sz="2800" b="1" u="sng" dirty="0" smtClean="0"/>
              <a:t>Increasing resilience</a:t>
            </a:r>
            <a:endParaRPr lang="en-US" sz="2800" b="1" u="sng" dirty="0"/>
          </a:p>
        </p:txBody>
      </p:sp>
      <p:pic>
        <p:nvPicPr>
          <p:cNvPr id="14" name="Picture 6" descr="http://www.brookings.edu/~/media/research/images/u/up%20ut/us_drone003/us_drone003_16x9.jpg"/>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6826107" y="3181790"/>
            <a:ext cx="1965078" cy="13386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276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spcBef>
                <a:spcPts val="3000"/>
              </a:spcBef>
              <a:spcAft>
                <a:spcPts val="0"/>
              </a:spcAft>
            </a:pPr>
            <a:r>
              <a:rPr lang="en-US" dirty="0">
                <a:solidFill>
                  <a:srgbClr val="FFC000"/>
                </a:solidFill>
              </a:rPr>
              <a:t>General Data Protection Regulation</a:t>
            </a:r>
          </a:p>
        </p:txBody>
      </p:sp>
      <p:sp>
        <p:nvSpPr>
          <p:cNvPr id="3" name="Content Placeholder 2"/>
          <p:cNvSpPr>
            <a:spLocks noGrp="1"/>
          </p:cNvSpPr>
          <p:nvPr>
            <p:ph idx="1"/>
          </p:nvPr>
        </p:nvSpPr>
        <p:spPr>
          <a:xfrm>
            <a:off x="381000" y="1219200"/>
            <a:ext cx="6126126" cy="4564912"/>
          </a:xfrm>
        </p:spPr>
        <p:txBody>
          <a:bodyPr>
            <a:normAutofit/>
          </a:bodyPr>
          <a:lstStyle/>
          <a:p>
            <a:pPr lvl="1">
              <a:lnSpc>
                <a:spcPct val="110000"/>
              </a:lnSpc>
              <a:spcBef>
                <a:spcPts val="600"/>
              </a:spcBef>
              <a:spcAft>
                <a:spcPts val="0"/>
              </a:spcAft>
            </a:pPr>
            <a:r>
              <a:rPr lang="en-US" dirty="0" smtClean="0"/>
              <a:t>Directly applicable to all countries</a:t>
            </a:r>
          </a:p>
          <a:p>
            <a:pPr lvl="1">
              <a:lnSpc>
                <a:spcPct val="110000"/>
              </a:lnSpc>
              <a:spcBef>
                <a:spcPts val="0"/>
              </a:spcBef>
              <a:spcAft>
                <a:spcPts val="0"/>
              </a:spcAft>
            </a:pPr>
            <a:r>
              <a:rPr lang="en-US" dirty="0" smtClean="0"/>
              <a:t>Following up from 95/46/EC</a:t>
            </a:r>
          </a:p>
          <a:p>
            <a:pPr lvl="1">
              <a:lnSpc>
                <a:spcPct val="110000"/>
              </a:lnSpc>
              <a:spcBef>
                <a:spcPts val="0"/>
              </a:spcBef>
              <a:spcAft>
                <a:spcPts val="0"/>
              </a:spcAft>
            </a:pPr>
            <a:r>
              <a:rPr lang="en-US" dirty="0" smtClean="0"/>
              <a:t>Applicable to all industry of a certain size and possibly by Country discretion,  to public sector</a:t>
            </a:r>
          </a:p>
          <a:p>
            <a:pPr lvl="1">
              <a:lnSpc>
                <a:spcPct val="110000"/>
              </a:lnSpc>
              <a:spcBef>
                <a:spcPts val="0"/>
              </a:spcBef>
              <a:spcAft>
                <a:spcPts val="0"/>
              </a:spcAft>
            </a:pPr>
            <a:r>
              <a:rPr lang="en-US" dirty="0" smtClean="0"/>
              <a:t>Regulates how personal data are collected, processed, retained and transferred</a:t>
            </a:r>
          </a:p>
        </p:txBody>
      </p:sp>
      <p:sp>
        <p:nvSpPr>
          <p:cNvPr id="5" name="Slide Number Placeholder 4"/>
          <p:cNvSpPr>
            <a:spLocks noGrp="1"/>
          </p:cNvSpPr>
          <p:nvPr>
            <p:ph type="sldNum" sz="quarter" idx="11"/>
          </p:nvPr>
        </p:nvSpPr>
        <p:spPr/>
        <p:txBody>
          <a:bodyPr/>
          <a:lstStyle/>
          <a:p>
            <a:pPr>
              <a:defRPr/>
            </a:pPr>
            <a:fld id="{446C9BED-6FD4-4BA4-B6B0-4A26058AC9EF}" type="slidenum">
              <a:rPr lang="en-US" smtClean="0"/>
              <a:pPr>
                <a:defRPr/>
              </a:pPr>
              <a:t>6</a:t>
            </a:fld>
            <a:endParaRPr lang="en-US" dirty="0"/>
          </a:p>
        </p:txBody>
      </p:sp>
      <p:pic>
        <p:nvPicPr>
          <p:cNvPr id="4" name="Picture 3" descr="book-apple.bmp"/>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622827" y="1622130"/>
            <a:ext cx="2266310" cy="1378245"/>
          </a:xfrm>
          <a:prstGeom prst="rect">
            <a:avLst/>
          </a:prstGeom>
        </p:spPr>
      </p:pic>
      <p:pic>
        <p:nvPicPr>
          <p:cNvPr id="3074" name="Picture 2" descr="http://www.afcea.org/content/sites/default/files/styles/flexslider_full/public/field/image/ElectricalTowers_cba900cdff_o.jpg?itok=AXQk0q4L"/>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622827" y="3096668"/>
            <a:ext cx="2278202" cy="142387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www.docbrown.info/docspics/europe/vienna/P9187394.jpg"/>
          <p:cNvPicPr>
            <a:picLocks noChangeAspect="1" noChangeArrowheads="1"/>
          </p:cNvPicPr>
          <p:nvPr/>
        </p:nvPicPr>
        <p:blipFill>
          <a:blip r:embed="rId4" cstate="email">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6596884" y="246888"/>
            <a:ext cx="2278203" cy="126758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s://encrypted-tbn0.gstatic.com/images?q=tbn:ANd9GcTeKBUkTTpv_5TzUit9LrEQKsImfhleTOdMGCBybat1zawT_hJy-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6622827" y="4667250"/>
            <a:ext cx="2252260" cy="1343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978292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90" name="Group 2"/>
          <p:cNvGrpSpPr>
            <a:grpSpLocks/>
          </p:cNvGrpSpPr>
          <p:nvPr/>
        </p:nvGrpSpPr>
        <p:grpSpPr bwMode="auto">
          <a:xfrm>
            <a:off x="152400" y="1409700"/>
            <a:ext cx="4419600" cy="2330450"/>
            <a:chOff x="96" y="1076"/>
            <a:chExt cx="2784" cy="1468"/>
          </a:xfrm>
        </p:grpSpPr>
        <p:pic>
          <p:nvPicPr>
            <p:cNvPr id="1231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 y="1104"/>
              <a:ext cx="2588" cy="1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15" name="Text Box 4"/>
            <p:cNvSpPr txBox="1">
              <a:spLocks noChangeArrowheads="1"/>
            </p:cNvSpPr>
            <p:nvPr/>
          </p:nvSpPr>
          <p:spPr bwMode="auto">
            <a:xfrm>
              <a:off x="96" y="1100"/>
              <a:ext cx="1642" cy="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1600" b="1" dirty="0">
                  <a:solidFill>
                    <a:schemeClr val="bg1"/>
                  </a:solidFill>
                </a:rPr>
                <a:t>Principles of data collection</a:t>
              </a:r>
              <a:r>
                <a:rPr lang="en-US" sz="1600" dirty="0">
                  <a:solidFill>
                    <a:schemeClr val="bg1"/>
                  </a:solidFill>
                </a:rPr>
                <a:t> </a:t>
              </a:r>
            </a:p>
            <a:p>
              <a:pPr eaLnBrk="1" hangingPunct="1">
                <a:buFont typeface="Wingdings" charset="0"/>
                <a:buChar char="§"/>
              </a:pPr>
              <a:r>
                <a:rPr lang="en-US" sz="1600" dirty="0">
                  <a:solidFill>
                    <a:schemeClr val="bg1"/>
                  </a:solidFill>
                </a:rPr>
                <a:t>Fairly and lawfully</a:t>
              </a:r>
            </a:p>
            <a:p>
              <a:pPr eaLnBrk="1" hangingPunct="1">
                <a:buFont typeface="Wingdings" charset="0"/>
                <a:buChar char="§"/>
              </a:pPr>
              <a:r>
                <a:rPr lang="en-US" sz="1600" dirty="0">
                  <a:solidFill>
                    <a:schemeClr val="bg1"/>
                  </a:solidFill>
                </a:rPr>
                <a:t>Receiving individual consent</a:t>
              </a:r>
            </a:p>
            <a:p>
              <a:pPr eaLnBrk="1" hangingPunct="1">
                <a:buFont typeface="Wingdings" charset="0"/>
                <a:buChar char="§"/>
              </a:pPr>
              <a:r>
                <a:rPr lang="en-US" sz="1600" dirty="0">
                  <a:solidFill>
                    <a:schemeClr val="bg1"/>
                  </a:solidFill>
                </a:rPr>
                <a:t>Relevance</a:t>
              </a:r>
            </a:p>
            <a:p>
              <a:pPr eaLnBrk="1" hangingPunct="1">
                <a:buFont typeface="Wingdings" charset="0"/>
                <a:buChar char="§"/>
              </a:pPr>
              <a:r>
                <a:rPr lang="en-US" sz="1600" dirty="0">
                  <a:solidFill>
                    <a:schemeClr val="bg1"/>
                  </a:solidFill>
                </a:rPr>
                <a:t>Proportionality</a:t>
              </a:r>
            </a:p>
            <a:p>
              <a:pPr eaLnBrk="1" hangingPunct="1">
                <a:buFont typeface="Wingdings" charset="0"/>
                <a:buChar char="§"/>
              </a:pPr>
              <a:r>
                <a:rPr lang="en-US" sz="1600" dirty="0">
                  <a:solidFill>
                    <a:schemeClr val="bg1"/>
                  </a:solidFill>
                </a:rPr>
                <a:t>Types of data</a:t>
              </a:r>
            </a:p>
          </p:txBody>
        </p:sp>
        <p:grpSp>
          <p:nvGrpSpPr>
            <p:cNvPr id="12316" name="Group 7"/>
            <p:cNvGrpSpPr>
              <a:grpSpLocks/>
            </p:cNvGrpSpPr>
            <p:nvPr/>
          </p:nvGrpSpPr>
          <p:grpSpPr bwMode="auto">
            <a:xfrm>
              <a:off x="1406" y="1076"/>
              <a:ext cx="1474" cy="1468"/>
              <a:chOff x="1406" y="1076"/>
              <a:chExt cx="1474" cy="1468"/>
            </a:xfrm>
          </p:grpSpPr>
          <p:pic>
            <p:nvPicPr>
              <p:cNvPr id="12317"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6" y="1076"/>
                <a:ext cx="1474" cy="1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18" name="Text Box 9"/>
              <p:cNvSpPr txBox="1">
                <a:spLocks noChangeArrowheads="1"/>
              </p:cNvSpPr>
              <p:nvPr/>
            </p:nvSpPr>
            <p:spPr bwMode="auto">
              <a:xfrm>
                <a:off x="1860" y="1440"/>
                <a:ext cx="819"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ctr" eaLnBrk="1" hangingPunct="1"/>
                <a:r>
                  <a:rPr lang="en-US" sz="2600" b="1" dirty="0">
                    <a:solidFill>
                      <a:srgbClr val="000000"/>
                    </a:solidFill>
                  </a:rPr>
                  <a:t>Collect</a:t>
                </a:r>
              </a:p>
            </p:txBody>
          </p:sp>
        </p:grpSp>
      </p:grpSp>
      <p:grpSp>
        <p:nvGrpSpPr>
          <p:cNvPr id="12291" name="Group 11"/>
          <p:cNvGrpSpPr>
            <a:grpSpLocks/>
          </p:cNvGrpSpPr>
          <p:nvPr/>
        </p:nvGrpSpPr>
        <p:grpSpPr bwMode="auto">
          <a:xfrm>
            <a:off x="4572000" y="3730625"/>
            <a:ext cx="4465638" cy="2466975"/>
            <a:chOff x="2880" y="2538"/>
            <a:chExt cx="2813" cy="1554"/>
          </a:xfrm>
        </p:grpSpPr>
        <p:pic>
          <p:nvPicPr>
            <p:cNvPr id="12312"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80" y="2545"/>
              <a:ext cx="2813" cy="1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13" name="Text Box 13"/>
            <p:cNvSpPr txBox="1">
              <a:spLocks noChangeArrowheads="1"/>
            </p:cNvSpPr>
            <p:nvPr/>
          </p:nvSpPr>
          <p:spPr bwMode="auto">
            <a:xfrm>
              <a:off x="3741" y="2538"/>
              <a:ext cx="1899" cy="1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7800" indent="-177800"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r" eaLnBrk="1" hangingPunct="1"/>
              <a:r>
                <a:rPr lang="en-US" sz="1600" b="1" dirty="0">
                  <a:solidFill>
                    <a:srgbClr val="000000"/>
                  </a:solidFill>
                </a:rPr>
                <a:t>Retain</a:t>
              </a:r>
            </a:p>
            <a:p>
              <a:pPr algn="r" eaLnBrk="1" hangingPunct="1">
                <a:buFont typeface="Wingdings" charset="0"/>
                <a:buChar char="§"/>
              </a:pPr>
              <a:r>
                <a:rPr lang="en-US" sz="1600" dirty="0">
                  <a:solidFill>
                    <a:srgbClr val="000000"/>
                  </a:solidFill>
                </a:rPr>
                <a:t>Duration</a:t>
              </a:r>
            </a:p>
            <a:p>
              <a:pPr algn="r" eaLnBrk="1" hangingPunct="1">
                <a:buFont typeface="Wingdings" charset="0"/>
                <a:buChar char="§"/>
              </a:pPr>
              <a:r>
                <a:rPr lang="en-US" sz="1600" dirty="0">
                  <a:solidFill>
                    <a:srgbClr val="000000"/>
                  </a:solidFill>
                </a:rPr>
                <a:t>Types of data</a:t>
              </a:r>
            </a:p>
            <a:p>
              <a:pPr algn="r" eaLnBrk="1" hangingPunct="1"/>
              <a:endParaRPr lang="en-US" sz="1600" b="1" dirty="0">
                <a:solidFill>
                  <a:srgbClr val="000000"/>
                </a:solidFill>
              </a:endParaRPr>
            </a:p>
            <a:p>
              <a:pPr algn="r" eaLnBrk="1" hangingPunct="1"/>
              <a:r>
                <a:rPr lang="en-US" sz="1600" b="1" dirty="0">
                  <a:solidFill>
                    <a:srgbClr val="000000"/>
                  </a:solidFill>
                </a:rPr>
                <a:t>Secure</a:t>
              </a:r>
            </a:p>
            <a:p>
              <a:pPr algn="r" eaLnBrk="1" hangingPunct="1">
                <a:buFont typeface="Wingdings" charset="0"/>
                <a:buChar char="§"/>
              </a:pPr>
              <a:r>
                <a:rPr lang="en-US" sz="1600" dirty="0">
                  <a:solidFill>
                    <a:srgbClr val="000000"/>
                  </a:solidFill>
                </a:rPr>
                <a:t>Technical measures</a:t>
              </a:r>
            </a:p>
            <a:p>
              <a:pPr algn="r" eaLnBrk="1" hangingPunct="1">
                <a:buFont typeface="Wingdings" charset="0"/>
                <a:buChar char="§"/>
              </a:pPr>
              <a:r>
                <a:rPr lang="en-US" sz="1600" dirty="0">
                  <a:solidFill>
                    <a:srgbClr val="000000"/>
                  </a:solidFill>
                </a:rPr>
                <a:t>Organizational measures</a:t>
              </a:r>
            </a:p>
            <a:p>
              <a:pPr algn="r" eaLnBrk="1" hangingPunct="1">
                <a:buFont typeface="Wingdings" charset="0"/>
                <a:buChar char="§"/>
              </a:pPr>
              <a:r>
                <a:rPr lang="en-US" sz="1600" dirty="0">
                  <a:solidFill>
                    <a:srgbClr val="000000"/>
                  </a:solidFill>
                </a:rPr>
                <a:t>Data loss</a:t>
              </a:r>
            </a:p>
          </p:txBody>
        </p:sp>
      </p:grpSp>
      <p:pic>
        <p:nvPicPr>
          <p:cNvPr id="12292" name="Picture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1454150"/>
            <a:ext cx="4457700" cy="217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Text Box 16"/>
          <p:cNvSpPr txBox="1">
            <a:spLocks noChangeArrowheads="1"/>
          </p:cNvSpPr>
          <p:nvPr/>
        </p:nvSpPr>
        <p:spPr bwMode="auto">
          <a:xfrm>
            <a:off x="5992813" y="1457325"/>
            <a:ext cx="295275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7800" indent="-177800"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r" eaLnBrk="1" hangingPunct="1"/>
            <a:r>
              <a:rPr lang="en-US" sz="1600" b="1" dirty="0">
                <a:solidFill>
                  <a:srgbClr val="000000"/>
                </a:solidFill>
              </a:rPr>
              <a:t>Purpose limitation</a:t>
            </a:r>
            <a:endParaRPr lang="en-US" sz="1600" dirty="0">
              <a:solidFill>
                <a:srgbClr val="000000"/>
              </a:solidFill>
            </a:endParaRPr>
          </a:p>
          <a:p>
            <a:pPr algn="r" eaLnBrk="1" hangingPunct="1">
              <a:buFont typeface="Wingdings" charset="0"/>
              <a:buChar char="§"/>
            </a:pPr>
            <a:r>
              <a:rPr lang="en-US" sz="1600" dirty="0">
                <a:solidFill>
                  <a:srgbClr val="000000"/>
                </a:solidFill>
              </a:rPr>
              <a:t>Specific data</a:t>
            </a:r>
          </a:p>
          <a:p>
            <a:pPr algn="r" eaLnBrk="1" hangingPunct="1">
              <a:buFont typeface="Wingdings" charset="0"/>
              <a:buChar char="§"/>
            </a:pPr>
            <a:r>
              <a:rPr lang="en-US" sz="1600" dirty="0">
                <a:solidFill>
                  <a:srgbClr val="000000"/>
                </a:solidFill>
              </a:rPr>
              <a:t>For specific purpose</a:t>
            </a:r>
          </a:p>
          <a:p>
            <a:pPr algn="r" eaLnBrk="1" hangingPunct="1">
              <a:buFont typeface="Wingdings" charset="0"/>
              <a:buChar char="§"/>
            </a:pPr>
            <a:r>
              <a:rPr lang="en-US" sz="1600" dirty="0">
                <a:solidFill>
                  <a:srgbClr val="000000"/>
                </a:solidFill>
              </a:rPr>
              <a:t>Any changes need to be </a:t>
            </a:r>
            <a:r>
              <a:rPr lang="en-US" sz="1600" dirty="0" smtClean="0">
                <a:solidFill>
                  <a:srgbClr val="000000"/>
                </a:solidFill>
              </a:rPr>
              <a:t>notified</a:t>
            </a:r>
            <a:endParaRPr lang="en-US" sz="1600" b="1" dirty="0">
              <a:solidFill>
                <a:srgbClr val="000000"/>
              </a:solidFill>
            </a:endParaRPr>
          </a:p>
          <a:p>
            <a:pPr algn="r" eaLnBrk="1" hangingPunct="1"/>
            <a:r>
              <a:rPr lang="en-US" sz="1600" b="1" dirty="0">
                <a:solidFill>
                  <a:srgbClr val="000000"/>
                </a:solidFill>
              </a:rPr>
              <a:t>Any processing</a:t>
            </a:r>
            <a:endParaRPr lang="en-US" sz="1600" dirty="0">
              <a:solidFill>
                <a:srgbClr val="000000"/>
              </a:solidFill>
            </a:endParaRPr>
          </a:p>
        </p:txBody>
      </p:sp>
      <p:grpSp>
        <p:nvGrpSpPr>
          <p:cNvPr id="12294" name="Group 18"/>
          <p:cNvGrpSpPr>
            <a:grpSpLocks/>
          </p:cNvGrpSpPr>
          <p:nvPr/>
        </p:nvGrpSpPr>
        <p:grpSpPr bwMode="auto">
          <a:xfrm>
            <a:off x="4411663" y="1416050"/>
            <a:ext cx="2344737" cy="2303463"/>
            <a:chOff x="2793" y="1080"/>
            <a:chExt cx="1463" cy="1451"/>
          </a:xfrm>
        </p:grpSpPr>
        <p:pic>
          <p:nvPicPr>
            <p:cNvPr id="12310" name="Picture 1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93" y="1080"/>
              <a:ext cx="1463" cy="1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11" name="Text Box 20"/>
            <p:cNvSpPr txBox="1">
              <a:spLocks noChangeArrowheads="1"/>
            </p:cNvSpPr>
            <p:nvPr/>
          </p:nvSpPr>
          <p:spPr bwMode="auto">
            <a:xfrm>
              <a:off x="2855" y="1457"/>
              <a:ext cx="85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r" eaLnBrk="1" hangingPunct="1"/>
              <a:r>
                <a:rPr lang="en-US" b="1" dirty="0">
                  <a:solidFill>
                    <a:srgbClr val="000000"/>
                  </a:solidFill>
                </a:rPr>
                <a:t>Process</a:t>
              </a:r>
            </a:p>
          </p:txBody>
        </p:sp>
      </p:grpSp>
      <p:grpSp>
        <p:nvGrpSpPr>
          <p:cNvPr id="12295" name="Group 21"/>
          <p:cNvGrpSpPr>
            <a:grpSpLocks/>
          </p:cNvGrpSpPr>
          <p:nvPr/>
        </p:nvGrpSpPr>
        <p:grpSpPr bwMode="auto">
          <a:xfrm>
            <a:off x="254000" y="3613150"/>
            <a:ext cx="4303713" cy="2582863"/>
            <a:chOff x="160" y="2464"/>
            <a:chExt cx="2711" cy="1627"/>
          </a:xfrm>
        </p:grpSpPr>
        <p:pic>
          <p:nvPicPr>
            <p:cNvPr id="12305" name="Picture 2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0" y="2544"/>
              <a:ext cx="2605" cy="1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6" name="Text Box 23"/>
            <p:cNvSpPr txBox="1">
              <a:spLocks noChangeArrowheads="1"/>
            </p:cNvSpPr>
            <p:nvPr/>
          </p:nvSpPr>
          <p:spPr bwMode="auto">
            <a:xfrm>
              <a:off x="172" y="2610"/>
              <a:ext cx="196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7800" indent="-177800"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ctr" eaLnBrk="1" hangingPunct="1"/>
              <a:endParaRPr lang="en-US" sz="1600" b="1"/>
            </a:p>
          </p:txBody>
        </p:sp>
        <p:grpSp>
          <p:nvGrpSpPr>
            <p:cNvPr id="12307" name="Group 26"/>
            <p:cNvGrpSpPr>
              <a:grpSpLocks/>
            </p:cNvGrpSpPr>
            <p:nvPr/>
          </p:nvGrpSpPr>
          <p:grpSpPr bwMode="auto">
            <a:xfrm>
              <a:off x="1408" y="2464"/>
              <a:ext cx="1463" cy="1463"/>
              <a:chOff x="1408" y="2464"/>
              <a:chExt cx="1463" cy="1463"/>
            </a:xfrm>
          </p:grpSpPr>
          <p:pic>
            <p:nvPicPr>
              <p:cNvPr id="12308" name="Picture 2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08" y="2464"/>
                <a:ext cx="1463" cy="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9" name="Text Box 28"/>
              <p:cNvSpPr txBox="1">
                <a:spLocks noChangeArrowheads="1"/>
              </p:cNvSpPr>
              <p:nvPr/>
            </p:nvSpPr>
            <p:spPr bwMode="auto">
              <a:xfrm>
                <a:off x="1824" y="3147"/>
                <a:ext cx="891"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ctr" eaLnBrk="1" hangingPunct="1"/>
                <a:r>
                  <a:rPr lang="en-US" sz="2600" b="1" dirty="0">
                    <a:solidFill>
                      <a:srgbClr val="000000"/>
                    </a:solidFill>
                  </a:rPr>
                  <a:t>Manage</a:t>
                </a:r>
              </a:p>
            </p:txBody>
          </p:sp>
        </p:grpSp>
      </p:grpSp>
      <p:grpSp>
        <p:nvGrpSpPr>
          <p:cNvPr id="12296" name="Group 29"/>
          <p:cNvGrpSpPr>
            <a:grpSpLocks/>
          </p:cNvGrpSpPr>
          <p:nvPr/>
        </p:nvGrpSpPr>
        <p:grpSpPr bwMode="auto">
          <a:xfrm>
            <a:off x="4432300" y="3613150"/>
            <a:ext cx="2339975" cy="2339975"/>
            <a:chOff x="2792" y="2464"/>
            <a:chExt cx="1474" cy="1474"/>
          </a:xfrm>
        </p:grpSpPr>
        <p:pic>
          <p:nvPicPr>
            <p:cNvPr id="12303" name="Picture 3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792" y="2464"/>
              <a:ext cx="1474" cy="1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4" name="Text Box 31"/>
            <p:cNvSpPr txBox="1">
              <a:spLocks noChangeArrowheads="1"/>
            </p:cNvSpPr>
            <p:nvPr/>
          </p:nvSpPr>
          <p:spPr bwMode="auto">
            <a:xfrm>
              <a:off x="2931" y="3019"/>
              <a:ext cx="903"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ctr" eaLnBrk="1" hangingPunct="1"/>
              <a:r>
                <a:rPr lang="en-US" b="1" dirty="0">
                  <a:solidFill>
                    <a:srgbClr val="000000"/>
                  </a:solidFill>
                </a:rPr>
                <a:t>Retain &amp; </a:t>
              </a:r>
            </a:p>
            <a:p>
              <a:pPr algn="ctr" eaLnBrk="1" hangingPunct="1"/>
              <a:r>
                <a:rPr lang="en-US" b="1" dirty="0">
                  <a:solidFill>
                    <a:srgbClr val="000000"/>
                  </a:solidFill>
                </a:rPr>
                <a:t>Secure</a:t>
              </a:r>
            </a:p>
          </p:txBody>
        </p:sp>
      </p:grpSp>
      <p:grpSp>
        <p:nvGrpSpPr>
          <p:cNvPr id="12297" name="Group 32"/>
          <p:cNvGrpSpPr>
            <a:grpSpLocks/>
          </p:cNvGrpSpPr>
          <p:nvPr/>
        </p:nvGrpSpPr>
        <p:grpSpPr bwMode="auto">
          <a:xfrm>
            <a:off x="3508375" y="2736850"/>
            <a:ext cx="1847850" cy="1857375"/>
            <a:chOff x="2240" y="1912"/>
            <a:chExt cx="1164" cy="1170"/>
          </a:xfrm>
        </p:grpSpPr>
        <p:pic>
          <p:nvPicPr>
            <p:cNvPr id="12301" name="Picture 3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240" y="1912"/>
              <a:ext cx="1164" cy="1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2" name="Text Box 34"/>
            <p:cNvSpPr txBox="1">
              <a:spLocks noChangeArrowheads="1"/>
            </p:cNvSpPr>
            <p:nvPr/>
          </p:nvSpPr>
          <p:spPr bwMode="auto">
            <a:xfrm>
              <a:off x="2292" y="2239"/>
              <a:ext cx="1004" cy="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ctr" eaLnBrk="1" hangingPunct="1"/>
              <a:r>
                <a:rPr lang="en-US" sz="2000" b="1">
                  <a:solidFill>
                    <a:schemeClr val="bg1"/>
                  </a:solidFill>
                </a:rPr>
                <a:t>Information</a:t>
              </a:r>
            </a:p>
            <a:p>
              <a:pPr algn="ctr" eaLnBrk="1" hangingPunct="1"/>
              <a:r>
                <a:rPr lang="en-US" sz="2000" b="1">
                  <a:solidFill>
                    <a:schemeClr val="bg1"/>
                  </a:solidFill>
                </a:rPr>
                <a:t>lifecycle</a:t>
              </a:r>
              <a:endParaRPr lang="en-US" sz="2000" b="1"/>
            </a:p>
          </p:txBody>
        </p:sp>
      </p:grpSp>
      <p:sp>
        <p:nvSpPr>
          <p:cNvPr id="12298" name="Text Box 35"/>
          <p:cNvSpPr txBox="1">
            <a:spLocks noChangeArrowheads="1"/>
          </p:cNvSpPr>
          <p:nvPr/>
        </p:nvSpPr>
        <p:spPr bwMode="auto">
          <a:xfrm>
            <a:off x="76200" y="3810000"/>
            <a:ext cx="2660650" cy="218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lnSpc>
                <a:spcPct val="150000"/>
              </a:lnSpc>
            </a:pPr>
            <a:r>
              <a:rPr lang="en-US" sz="1600" b="1" dirty="0">
                <a:solidFill>
                  <a:srgbClr val="000000"/>
                </a:solidFill>
              </a:rPr>
              <a:t>Provide access</a:t>
            </a:r>
          </a:p>
          <a:p>
            <a:pPr eaLnBrk="1" hangingPunct="1">
              <a:lnSpc>
                <a:spcPct val="150000"/>
              </a:lnSpc>
            </a:pPr>
            <a:r>
              <a:rPr lang="en-US" sz="1600" b="1" dirty="0">
                <a:solidFill>
                  <a:srgbClr val="000000"/>
                </a:solidFill>
              </a:rPr>
              <a:t>Right to rectify data</a:t>
            </a:r>
          </a:p>
          <a:p>
            <a:pPr eaLnBrk="1" hangingPunct="1">
              <a:lnSpc>
                <a:spcPct val="150000"/>
              </a:lnSpc>
            </a:pPr>
            <a:r>
              <a:rPr lang="en-US" sz="1600" b="1" dirty="0">
                <a:solidFill>
                  <a:srgbClr val="000000"/>
                </a:solidFill>
              </a:rPr>
              <a:t>Data destruction policy</a:t>
            </a:r>
          </a:p>
          <a:p>
            <a:pPr eaLnBrk="1" hangingPunct="1">
              <a:lnSpc>
                <a:spcPct val="150000"/>
              </a:lnSpc>
            </a:pPr>
            <a:r>
              <a:rPr lang="en-US" sz="1600" b="1" dirty="0">
                <a:solidFill>
                  <a:srgbClr val="000000"/>
                </a:solidFill>
              </a:rPr>
              <a:t>Data transfers</a:t>
            </a:r>
          </a:p>
          <a:p>
            <a:pPr eaLnBrk="1" hangingPunct="1">
              <a:lnSpc>
                <a:spcPct val="150000"/>
              </a:lnSpc>
            </a:pPr>
            <a:r>
              <a:rPr lang="en-US" sz="1600" b="1" dirty="0">
                <a:solidFill>
                  <a:srgbClr val="000000"/>
                </a:solidFill>
              </a:rPr>
              <a:t>Applicable rules</a:t>
            </a:r>
          </a:p>
          <a:p>
            <a:pPr eaLnBrk="1" hangingPunct="1"/>
            <a:endParaRPr lang="en-US" sz="1600" b="1" dirty="0">
              <a:solidFill>
                <a:srgbClr val="000000"/>
              </a:solidFill>
            </a:endParaRPr>
          </a:p>
        </p:txBody>
      </p:sp>
      <p:sp>
        <p:nvSpPr>
          <p:cNvPr id="12299" name="Rectangle 36"/>
          <p:cNvSpPr>
            <a:spLocks noGrp="1" noChangeArrowheads="1"/>
          </p:cNvSpPr>
          <p:nvPr>
            <p:ph type="title"/>
          </p:nvPr>
        </p:nvSpPr>
        <p:spPr/>
        <p:txBody>
          <a:bodyPr/>
          <a:lstStyle/>
          <a:p>
            <a:pPr eaLnBrk="1" hangingPunct="1"/>
            <a:r>
              <a:rPr lang="en-US">
                <a:latin typeface="Calibri" charset="0"/>
              </a:rPr>
              <a:t>The information lifecycle and good data governance</a:t>
            </a:r>
          </a:p>
        </p:txBody>
      </p:sp>
      <p:sp>
        <p:nvSpPr>
          <p:cNvPr id="12300" name="Slide Number Placeholder 29"/>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fld id="{499F5CB2-DB2B-7A4F-BF0D-4298F8E80AC7}" type="slidenum">
              <a:rPr lang="en-US" sz="1000">
                <a:solidFill>
                  <a:schemeClr val="bg1"/>
                </a:solidFill>
                <a:latin typeface="Calibri" charset="0"/>
              </a:rPr>
              <a:pPr/>
              <a:t>7</a:t>
            </a:fld>
            <a:endParaRPr lang="en-US" sz="1000">
              <a:solidFill>
                <a:schemeClr val="bg1"/>
              </a:solidFill>
              <a:latin typeface="Calibri" charset="0"/>
            </a:endParaRPr>
          </a:p>
        </p:txBody>
      </p:sp>
    </p:spTree>
    <p:extLst>
      <p:ext uri="{BB962C8B-B14F-4D97-AF65-F5344CB8AC3E}">
        <p14:creationId xmlns:p14="http://schemas.microsoft.com/office/powerpoint/2010/main" val="2235054689"/>
      </p:ext>
    </p:extLst>
  </p:cSld>
  <p:clrMapOvr>
    <a:masterClrMapping/>
  </p:clrMapOvr>
  <p:transition xmlns:p14="http://schemas.microsoft.com/office/powerpoint/2010/main">
    <p:random/>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6887"/>
            <a:ext cx="6730410" cy="612355"/>
          </a:xfrm>
        </p:spPr>
        <p:txBody>
          <a:bodyPr/>
          <a:lstStyle/>
          <a:p>
            <a:pPr marL="342900" lvl="0" indent="-342900"/>
            <a:r>
              <a:rPr lang="en-US" dirty="0" smtClean="0">
                <a:solidFill>
                  <a:srgbClr val="FFC000"/>
                </a:solidFill>
              </a:rPr>
              <a:t>Awareness </a:t>
            </a:r>
            <a:r>
              <a:rPr lang="en-US" dirty="0">
                <a:solidFill>
                  <a:srgbClr val="FFC000"/>
                </a:solidFill>
              </a:rPr>
              <a:t>of </a:t>
            </a:r>
            <a:r>
              <a:rPr lang="en-US" dirty="0" smtClean="0">
                <a:solidFill>
                  <a:srgbClr val="FFC000"/>
                </a:solidFill>
              </a:rPr>
              <a:t>data vulnerability </a:t>
            </a:r>
            <a:endParaRPr lang="en-US" dirty="0">
              <a:solidFill>
                <a:srgbClr val="FFC000"/>
              </a:solidFill>
            </a:endParaRPr>
          </a:p>
        </p:txBody>
      </p:sp>
      <p:sp>
        <p:nvSpPr>
          <p:cNvPr id="7" name="Slide Number Placeholder 6"/>
          <p:cNvSpPr>
            <a:spLocks noGrp="1"/>
          </p:cNvSpPr>
          <p:nvPr>
            <p:ph type="sldNum" sz="quarter" idx="11"/>
          </p:nvPr>
        </p:nvSpPr>
        <p:spPr/>
        <p:txBody>
          <a:bodyPr/>
          <a:lstStyle/>
          <a:p>
            <a:pPr>
              <a:defRPr/>
            </a:pPr>
            <a:fld id="{446C9BED-6FD4-4BA4-B6B0-4A26058AC9EF}" type="slidenum">
              <a:rPr lang="en-US" smtClean="0"/>
              <a:pPr>
                <a:defRPr/>
              </a:pPr>
              <a:t>8</a:t>
            </a:fld>
            <a:endParaRPr lang="en-US" dirty="0"/>
          </a:p>
        </p:txBody>
      </p:sp>
      <p:sp>
        <p:nvSpPr>
          <p:cNvPr id="4" name="TextBox 3"/>
          <p:cNvSpPr txBox="1"/>
          <p:nvPr/>
        </p:nvSpPr>
        <p:spPr bwMode="ltGray">
          <a:xfrm>
            <a:off x="8229600" y="778840"/>
            <a:ext cx="914400" cy="914400"/>
          </a:xfrm>
          <a:prstGeom prst="rect">
            <a:avLst/>
          </a:prstGeom>
          <a:noFill/>
          <a:ln w="9525">
            <a:noFill/>
            <a:miter lim="800000"/>
            <a:headEnd/>
            <a:tailEnd/>
          </a:ln>
        </p:spPr>
        <p:txBody>
          <a:bodyPr wrap="none" lIns="91419" tIns="45710" rIns="91419" bIns="45710" rtlCol="0" anchor="t" anchorCtr="0">
            <a:noAutofit/>
          </a:bodyPr>
          <a:lstStyle/>
          <a:p>
            <a:pPr>
              <a:lnSpc>
                <a:spcPct val="90000"/>
              </a:lnSpc>
              <a:spcBef>
                <a:spcPts val="0"/>
              </a:spcBef>
              <a:spcAft>
                <a:spcPts val="800"/>
              </a:spcAft>
            </a:pPr>
            <a:endParaRPr lang="en-US" sz="2000" dirty="0" smtClean="0">
              <a:latin typeface="Calibri" pitchFamily="34" charset="0"/>
            </a:endParaRPr>
          </a:p>
        </p:txBody>
      </p:sp>
      <p:pic>
        <p:nvPicPr>
          <p:cNvPr id="3073" name="Picture 1" descr="http://stats.wordpress.com/g.gif?host=m2mworldnews.com&amp;rand=0.5000307403900895&amp;v=ext&amp;j=1%3A1.8.1&amp;blog=39775358&amp;post=2295&amp;ref=http%3A//www.google.ie/url%3Fsa%3Di%26rct%3Dj%26q%3Dconnected+healthcare%26source%3Dimages%26cd%3D%26docid%3DDOj3romx7y6c2M%26tbnid%3DQw2m1MVue7FaBM%3A%26ved%3D%26url%3Dhttp%253A%252F%252Fm2mworldnews.com%252F2011%252F12%252F06%252F34011-digi-makes-developing-wireless-cloud-connected-medical-devices-easy%252F%26ei%3DoNuxUb-HJeSR7Ab72oDYDQ%26bvm%3Dbv.47534661%2Cd.ZGU%26psig%3DAFQjCNGVGI3AmF1nm0cqb096VMKxuBET3A%26ust%3D13706969930065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7150" cy="476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a:hlinkClick r:id="rId4"/>
          </p:cNvPr>
          <p:cNvSpPr>
            <a:spLocks noChangeArrowheads="1"/>
          </p:cNvSpPr>
          <p:nvPr/>
        </p:nvSpPr>
        <p:spPr bwMode="auto">
          <a:xfrm>
            <a:off x="0" y="32140525"/>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dirty="0"/>
          </a:p>
        </p:txBody>
      </p:sp>
      <p:sp>
        <p:nvSpPr>
          <p:cNvPr id="6" name="Rectangle 5"/>
          <p:cNvSpPr/>
          <p:nvPr/>
        </p:nvSpPr>
        <p:spPr>
          <a:xfrm>
            <a:off x="261748" y="1236040"/>
            <a:ext cx="6703671" cy="4478149"/>
          </a:xfrm>
          <a:prstGeom prst="rect">
            <a:avLst/>
          </a:prstGeom>
        </p:spPr>
        <p:txBody>
          <a:bodyPr wrap="square">
            <a:spAutoFit/>
          </a:bodyPr>
          <a:lstStyle/>
          <a:p>
            <a:pPr algn="l">
              <a:spcBef>
                <a:spcPts val="600"/>
              </a:spcBef>
            </a:pPr>
            <a:r>
              <a:rPr lang="en-US" dirty="0" smtClean="0">
                <a:latin typeface="+mn-lt"/>
              </a:rPr>
              <a:t>In </a:t>
            </a:r>
            <a:r>
              <a:rPr lang="en-US" dirty="0">
                <a:latin typeface="+mn-lt"/>
              </a:rPr>
              <a:t>a digital economy </a:t>
            </a:r>
            <a:r>
              <a:rPr lang="en-US" dirty="0" smtClean="0">
                <a:latin typeface="+mn-lt"/>
              </a:rPr>
              <a:t>data is </a:t>
            </a:r>
            <a:r>
              <a:rPr lang="en-US" dirty="0">
                <a:latin typeface="+mn-lt"/>
              </a:rPr>
              <a:t>the </a:t>
            </a:r>
            <a:r>
              <a:rPr lang="en-US" dirty="0" smtClean="0">
                <a:latin typeface="+mn-lt"/>
              </a:rPr>
              <a:t>“new currency”</a:t>
            </a:r>
            <a:endParaRPr lang="en-GB" dirty="0">
              <a:latin typeface="+mn-lt"/>
            </a:endParaRPr>
          </a:p>
          <a:p>
            <a:pPr marL="342900" indent="-342900" algn="l">
              <a:spcBef>
                <a:spcPts val="600"/>
              </a:spcBef>
              <a:buFont typeface="Arial" panose="020B0604020202020204" pitchFamily="34" charset="0"/>
              <a:buChar char="•"/>
            </a:pPr>
            <a:r>
              <a:rPr lang="en-US" sz="2000" dirty="0" smtClean="0">
                <a:latin typeface="+mn-lt"/>
              </a:rPr>
              <a:t>Information </a:t>
            </a:r>
            <a:r>
              <a:rPr lang="en-US" sz="2000" dirty="0">
                <a:latin typeface="+mn-lt"/>
              </a:rPr>
              <a:t>protection generates value, enables growth </a:t>
            </a:r>
            <a:endParaRPr lang="en-GB" sz="2000" dirty="0">
              <a:latin typeface="+mn-lt"/>
            </a:endParaRPr>
          </a:p>
          <a:p>
            <a:pPr marL="342900" indent="-342900" algn="l">
              <a:spcBef>
                <a:spcPts val="600"/>
              </a:spcBef>
              <a:buFont typeface="Arial" panose="020B0604020202020204" pitchFamily="34" charset="0"/>
              <a:buChar char="•"/>
            </a:pPr>
            <a:r>
              <a:rPr lang="en-US" sz="2000" dirty="0" smtClean="0">
                <a:latin typeface="+mn-lt"/>
              </a:rPr>
              <a:t>Individual/Industry/Government/National security</a:t>
            </a:r>
            <a:r>
              <a:rPr lang="en-US" sz="2000" dirty="0">
                <a:latin typeface="+mn-lt"/>
              </a:rPr>
              <a:t>: all interlinked</a:t>
            </a:r>
            <a:r>
              <a:rPr lang="en-US" sz="2000" dirty="0" smtClean="0">
                <a:latin typeface="+mn-lt"/>
              </a:rPr>
              <a:t>.</a:t>
            </a:r>
            <a:endParaRPr lang="en-GB" sz="2000" dirty="0" smtClean="0">
              <a:latin typeface="+mn-lt"/>
            </a:endParaRPr>
          </a:p>
          <a:p>
            <a:pPr marL="342900" indent="-342900" algn="l">
              <a:spcBef>
                <a:spcPts val="600"/>
              </a:spcBef>
              <a:buFont typeface="Arial" panose="020B0604020202020204" pitchFamily="34" charset="0"/>
              <a:buChar char="•"/>
            </a:pPr>
            <a:r>
              <a:rPr lang="en-US" sz="2000" dirty="0" smtClean="0">
                <a:latin typeface="+mn-lt"/>
              </a:rPr>
              <a:t>Focus shifts:</a:t>
            </a:r>
          </a:p>
          <a:p>
            <a:pPr marL="647700" indent="-285750" algn="l">
              <a:spcBef>
                <a:spcPts val="600"/>
              </a:spcBef>
              <a:buFont typeface="Arial" panose="020B0604020202020204" pitchFamily="34" charset="0"/>
              <a:buChar char="•"/>
            </a:pPr>
            <a:r>
              <a:rPr lang="en-US" sz="1800" dirty="0" smtClean="0">
                <a:latin typeface="+mn-lt"/>
              </a:rPr>
              <a:t>Systems/HW/Devices </a:t>
            </a:r>
            <a:r>
              <a:rPr lang="en-US" sz="1800" dirty="0" smtClean="0">
                <a:latin typeface="+mn-lt"/>
                <a:sym typeface="Wingdings" panose="05000000000000000000" pitchFamily="2" charset="2"/>
              </a:rPr>
              <a:t></a:t>
            </a:r>
            <a:r>
              <a:rPr lang="en-US" sz="1800" dirty="0" smtClean="0">
                <a:latin typeface="+mn-lt"/>
                <a:sym typeface="Wingdings"/>
              </a:rPr>
              <a:t> </a:t>
            </a:r>
            <a:r>
              <a:rPr lang="en-US" sz="1800" dirty="0" smtClean="0">
                <a:latin typeface="+mn-lt"/>
              </a:rPr>
              <a:t>information/identity</a:t>
            </a:r>
            <a:r>
              <a:rPr lang="en-US" sz="1800" dirty="0">
                <a:latin typeface="+mn-lt"/>
              </a:rPr>
              <a:t>/ </a:t>
            </a:r>
            <a:r>
              <a:rPr lang="en-US" sz="1800" dirty="0" smtClean="0">
                <a:latin typeface="+mn-lt"/>
              </a:rPr>
              <a:t>interactions</a:t>
            </a:r>
          </a:p>
          <a:p>
            <a:pPr marL="647700" indent="-285750" algn="l">
              <a:spcBef>
                <a:spcPts val="600"/>
              </a:spcBef>
              <a:buFont typeface="Arial" panose="020B0604020202020204" pitchFamily="34" charset="0"/>
              <a:buChar char="•"/>
            </a:pPr>
            <a:r>
              <a:rPr lang="en-US" sz="1800" dirty="0" smtClean="0">
                <a:latin typeface="+mn-lt"/>
              </a:rPr>
              <a:t>Passive </a:t>
            </a:r>
            <a:r>
              <a:rPr lang="en-US" sz="1800" dirty="0">
                <a:latin typeface="+mn-lt"/>
              </a:rPr>
              <a:t>defense </a:t>
            </a:r>
            <a:r>
              <a:rPr lang="en-US" sz="1800" dirty="0">
                <a:latin typeface="+mn-lt"/>
                <a:sym typeface="Wingdings"/>
              </a:rPr>
              <a:t></a:t>
            </a:r>
            <a:r>
              <a:rPr lang="en-US" sz="1800" dirty="0">
                <a:latin typeface="+mn-lt"/>
              </a:rPr>
              <a:t> Active </a:t>
            </a:r>
            <a:r>
              <a:rPr lang="en-US" sz="1800" dirty="0" smtClean="0">
                <a:latin typeface="+mn-lt"/>
              </a:rPr>
              <a:t>intelligence </a:t>
            </a:r>
            <a:endParaRPr lang="en-GB" sz="1800" dirty="0" smtClean="0">
              <a:latin typeface="+mn-lt"/>
            </a:endParaRPr>
          </a:p>
          <a:p>
            <a:pPr marL="342900" indent="-342900" algn="l">
              <a:spcBef>
                <a:spcPts val="600"/>
              </a:spcBef>
              <a:buFont typeface="Arial" panose="020B0604020202020204" pitchFamily="34" charset="0"/>
              <a:buChar char="•"/>
            </a:pPr>
            <a:r>
              <a:rPr lang="en-US" sz="2000" dirty="0" smtClean="0">
                <a:latin typeface="+mn-lt"/>
              </a:rPr>
              <a:t>Not </a:t>
            </a:r>
            <a:r>
              <a:rPr lang="en-US" sz="2000" dirty="0">
                <a:latin typeface="+mn-lt"/>
              </a:rPr>
              <a:t>vaccine, but DNA analysis </a:t>
            </a:r>
            <a:endParaRPr lang="en-GB" sz="2000" dirty="0">
              <a:latin typeface="+mn-lt"/>
            </a:endParaRPr>
          </a:p>
          <a:p>
            <a:pPr marL="342900" indent="-342900" algn="l">
              <a:spcBef>
                <a:spcPts val="600"/>
              </a:spcBef>
              <a:buFont typeface="Arial" panose="020B0604020202020204" pitchFamily="34" charset="0"/>
              <a:buChar char="•"/>
            </a:pPr>
            <a:r>
              <a:rPr lang="en-US" sz="2000" dirty="0">
                <a:latin typeface="+mn-lt"/>
              </a:rPr>
              <a:t>Recognizing an attack, correlate </a:t>
            </a:r>
            <a:r>
              <a:rPr lang="en-US" sz="2000" dirty="0" smtClean="0">
                <a:latin typeface="+mn-lt"/>
              </a:rPr>
              <a:t>data </a:t>
            </a:r>
            <a:r>
              <a:rPr lang="en-US" sz="2000" dirty="0" smtClean="0">
                <a:latin typeface="+mn-lt"/>
                <a:sym typeface="Wingdings" panose="05000000000000000000" pitchFamily="2" charset="2"/>
              </a:rPr>
              <a:t></a:t>
            </a:r>
            <a:r>
              <a:rPr lang="en-US" sz="2000" dirty="0" smtClean="0">
                <a:latin typeface="+mn-lt"/>
              </a:rPr>
              <a:t> </a:t>
            </a:r>
            <a:r>
              <a:rPr lang="en-US" sz="2000" dirty="0">
                <a:latin typeface="+mn-lt"/>
              </a:rPr>
              <a:t>learn from previous </a:t>
            </a:r>
            <a:r>
              <a:rPr lang="en-US" sz="2000" dirty="0" smtClean="0">
                <a:latin typeface="+mn-lt"/>
              </a:rPr>
              <a:t>attacks</a:t>
            </a:r>
          </a:p>
          <a:p>
            <a:pPr marL="342900" lvl="1" indent="-342900" algn="l">
              <a:spcBef>
                <a:spcPts val="600"/>
              </a:spcBef>
              <a:buFont typeface="Arial" panose="020B0604020202020204" pitchFamily="34" charset="0"/>
              <a:buChar char="•"/>
            </a:pPr>
            <a:r>
              <a:rPr lang="en-US" sz="2000" dirty="0">
                <a:latin typeface="+mn-lt"/>
              </a:rPr>
              <a:t>Cooperate to understand </a:t>
            </a:r>
            <a:r>
              <a:rPr lang="en-US" sz="2000" dirty="0" smtClean="0">
                <a:latin typeface="+mn-lt"/>
              </a:rPr>
              <a:t>cyber-threats: PPP </a:t>
            </a:r>
            <a:r>
              <a:rPr lang="en-US" sz="2000" dirty="0">
                <a:latin typeface="+mn-lt"/>
              </a:rPr>
              <a:t>- </a:t>
            </a:r>
            <a:r>
              <a:rPr lang="en-US" sz="2000" dirty="0" err="1">
                <a:latin typeface="+mn-lt"/>
              </a:rPr>
              <a:t>MoUs</a:t>
            </a:r>
            <a:endParaRPr lang="en-GB" sz="2000" dirty="0">
              <a:latin typeface="+mn-lt"/>
            </a:endParaRPr>
          </a:p>
          <a:p>
            <a:pPr marL="342900" indent="-342900" algn="l">
              <a:spcBef>
                <a:spcPts val="600"/>
              </a:spcBef>
              <a:buFont typeface="Arial" panose="020B0604020202020204" pitchFamily="34" charset="0"/>
              <a:buChar char="•"/>
            </a:pPr>
            <a:endParaRPr lang="en-GB" sz="2000" dirty="0">
              <a:latin typeface="+mn-lt"/>
            </a:endParaRPr>
          </a:p>
        </p:txBody>
      </p:sp>
      <p:pic>
        <p:nvPicPr>
          <p:cNvPr id="8194" name="Picture 2" descr="Public Private Partnerships"/>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6965419" y="4686300"/>
            <a:ext cx="1952650" cy="1339283"/>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Image result for cert anssi"/>
          <p:cNvPicPr>
            <a:picLocks noChangeAspect="1" noChangeArrowheads="1"/>
          </p:cNvPicPr>
          <p:nvPr/>
        </p:nvPicPr>
        <p:blipFill>
          <a:blip r:embed="rId6" cstate="email">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6965419" y="1693240"/>
            <a:ext cx="1952651" cy="1299734"/>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http://www.a2isystems.com/files/images/background-images/1920x1278/numbers.jpg"/>
          <p:cNvPicPr>
            <a:picLocks noChangeAspect="1" noChangeArrowheads="1"/>
          </p:cNvPicPr>
          <p:nvPr/>
        </p:nvPicPr>
        <p:blipFill>
          <a:blip r:embed="rId7" cstate="email">
            <a:extLst>
              <a:ext uri="{BEBA8EAE-BF5A-486C-A8C5-ECC9F3942E4B}">
                <a14:imgProps xmlns:a14="http://schemas.microsoft.com/office/drawing/2010/main">
                  <a14:imgLayer r:embed="rId8">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6965419" y="382500"/>
            <a:ext cx="1951557" cy="117007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mage result for intelligence warfare binoculars"/>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6958968" y="3083130"/>
            <a:ext cx="1959102" cy="14674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2669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6888"/>
            <a:ext cx="8382000" cy="572509"/>
          </a:xfrm>
        </p:spPr>
        <p:txBody>
          <a:bodyPr/>
          <a:lstStyle/>
          <a:p>
            <a:r>
              <a:rPr lang="en-US" dirty="0" smtClean="0">
                <a:solidFill>
                  <a:srgbClr val="FFC000"/>
                </a:solidFill>
              </a:rPr>
              <a:t>Where is the public sector going?</a:t>
            </a:r>
            <a:endParaRPr lang="en-US" dirty="0">
              <a:solidFill>
                <a:srgbClr val="FFC000"/>
              </a:solidFill>
            </a:endParaRPr>
          </a:p>
        </p:txBody>
      </p:sp>
      <p:sp>
        <p:nvSpPr>
          <p:cNvPr id="6" name="Rectangle 5"/>
          <p:cNvSpPr/>
          <p:nvPr/>
        </p:nvSpPr>
        <p:spPr>
          <a:xfrm>
            <a:off x="6621978" y="1346816"/>
            <a:ext cx="2377044" cy="1323439"/>
          </a:xfrm>
          <a:prstGeom prst="rect">
            <a:avLst/>
          </a:prstGeom>
        </p:spPr>
        <p:txBody>
          <a:bodyPr wrap="square">
            <a:spAutoFit/>
          </a:bodyPr>
          <a:lstStyle/>
          <a:p>
            <a:pPr algn="l">
              <a:buFont typeface="Arial" pitchFamily="34" charset="0"/>
              <a:buChar char="•"/>
            </a:pPr>
            <a:r>
              <a:rPr lang="en-US" sz="1600" b="1" dirty="0" smtClean="0">
                <a:latin typeface="+mn-lt"/>
              </a:rPr>
              <a:t> Direct impact on the lives of citizens</a:t>
            </a:r>
          </a:p>
          <a:p>
            <a:pPr algn="l">
              <a:buFont typeface="Arial" pitchFamily="34" charset="0"/>
              <a:buChar char="•"/>
            </a:pPr>
            <a:r>
              <a:rPr lang="en-US" sz="1600" b="1" dirty="0" smtClean="0">
                <a:latin typeface="+mn-lt"/>
              </a:rPr>
              <a:t> Direct impact on the operations of government</a:t>
            </a:r>
          </a:p>
        </p:txBody>
      </p:sp>
      <p:sp>
        <p:nvSpPr>
          <p:cNvPr id="7" name="Rectangle 6"/>
          <p:cNvSpPr/>
          <p:nvPr/>
        </p:nvSpPr>
        <p:spPr>
          <a:xfrm>
            <a:off x="6894546" y="4315550"/>
            <a:ext cx="2377044" cy="1569660"/>
          </a:xfrm>
          <a:prstGeom prst="rect">
            <a:avLst/>
          </a:prstGeom>
        </p:spPr>
        <p:txBody>
          <a:bodyPr wrap="square">
            <a:spAutoFit/>
          </a:bodyPr>
          <a:lstStyle/>
          <a:p>
            <a:pPr algn="l">
              <a:buFont typeface="Arial" pitchFamily="34" charset="0"/>
              <a:buChar char="•"/>
            </a:pPr>
            <a:r>
              <a:rPr lang="en-US" sz="1600" b="1" dirty="0" smtClean="0">
                <a:latin typeface="+mn-lt"/>
              </a:rPr>
              <a:t> Accidental loss and Open </a:t>
            </a:r>
          </a:p>
          <a:p>
            <a:pPr algn="l"/>
            <a:r>
              <a:rPr lang="en-US" sz="1600" b="1" dirty="0" smtClean="0">
                <a:latin typeface="+mn-lt"/>
              </a:rPr>
              <a:t>Source Intelligence</a:t>
            </a:r>
          </a:p>
          <a:p>
            <a:pPr algn="l">
              <a:buFont typeface="Arial" pitchFamily="34" charset="0"/>
              <a:buChar char="•"/>
            </a:pPr>
            <a:r>
              <a:rPr lang="en-US" sz="1600" b="1" dirty="0" smtClean="0">
                <a:latin typeface="+mn-lt"/>
              </a:rPr>
              <a:t>Resilience and continuity of operations</a:t>
            </a:r>
          </a:p>
          <a:p>
            <a:pPr algn="l">
              <a:buFont typeface="Arial" pitchFamily="34" charset="0"/>
              <a:buChar char="•"/>
            </a:pPr>
            <a:r>
              <a:rPr lang="en-US" sz="1600" b="1" dirty="0" smtClean="0">
                <a:latin typeface="+mn-lt"/>
              </a:rPr>
              <a:t>Educate the users</a:t>
            </a:r>
          </a:p>
        </p:txBody>
      </p:sp>
      <p:sp>
        <p:nvSpPr>
          <p:cNvPr id="8" name="Rectangle 7"/>
          <p:cNvSpPr/>
          <p:nvPr/>
        </p:nvSpPr>
        <p:spPr>
          <a:xfrm>
            <a:off x="95692" y="4561771"/>
            <a:ext cx="2151550" cy="1077218"/>
          </a:xfrm>
          <a:prstGeom prst="rect">
            <a:avLst/>
          </a:prstGeom>
        </p:spPr>
        <p:txBody>
          <a:bodyPr wrap="square">
            <a:spAutoFit/>
          </a:bodyPr>
          <a:lstStyle/>
          <a:p>
            <a:pPr algn="l">
              <a:buFont typeface="Arial" pitchFamily="34" charset="0"/>
              <a:buChar char="•"/>
            </a:pPr>
            <a:r>
              <a:rPr lang="en-US" sz="1600" b="1" dirty="0">
                <a:latin typeface="+mn-lt"/>
              </a:rPr>
              <a:t> Intelligence driven</a:t>
            </a:r>
          </a:p>
          <a:p>
            <a:pPr algn="l">
              <a:buFont typeface="Arial" pitchFamily="34" charset="0"/>
              <a:buChar char="•"/>
            </a:pPr>
            <a:r>
              <a:rPr lang="en-US" sz="1600" b="1" dirty="0">
                <a:latin typeface="+mn-lt"/>
              </a:rPr>
              <a:t> Dynamic and mobile</a:t>
            </a:r>
          </a:p>
          <a:p>
            <a:pPr algn="l">
              <a:buFont typeface="Arial" pitchFamily="34" charset="0"/>
              <a:buChar char="•"/>
            </a:pPr>
            <a:r>
              <a:rPr lang="en-US" sz="1600" b="1" dirty="0">
                <a:latin typeface="+mn-lt"/>
              </a:rPr>
              <a:t> Process and people driven</a:t>
            </a:r>
          </a:p>
        </p:txBody>
      </p:sp>
      <p:sp>
        <p:nvSpPr>
          <p:cNvPr id="9" name="Rectangle 8"/>
          <p:cNvSpPr/>
          <p:nvPr/>
        </p:nvSpPr>
        <p:spPr>
          <a:xfrm>
            <a:off x="306823" y="1765809"/>
            <a:ext cx="2025479" cy="830997"/>
          </a:xfrm>
          <a:prstGeom prst="rect">
            <a:avLst/>
          </a:prstGeom>
        </p:spPr>
        <p:txBody>
          <a:bodyPr wrap="square">
            <a:spAutoFit/>
          </a:bodyPr>
          <a:lstStyle/>
          <a:p>
            <a:pPr algn="l">
              <a:buFont typeface="Arial" pitchFamily="34" charset="0"/>
              <a:buChar char="•"/>
            </a:pPr>
            <a:r>
              <a:rPr lang="en-US" sz="1600" b="1" dirty="0" smtClean="0">
                <a:latin typeface="+mn-lt"/>
              </a:rPr>
              <a:t> Info-sharing</a:t>
            </a:r>
          </a:p>
          <a:p>
            <a:pPr algn="l">
              <a:buFont typeface="Arial" pitchFamily="34" charset="0"/>
              <a:buChar char="•"/>
            </a:pPr>
            <a:r>
              <a:rPr lang="en-US" sz="1600" b="1" dirty="0" smtClean="0">
                <a:latin typeface="+mn-lt"/>
              </a:rPr>
              <a:t> Threat mitigation</a:t>
            </a:r>
          </a:p>
          <a:p>
            <a:pPr algn="l">
              <a:buFont typeface="Arial" pitchFamily="34" charset="0"/>
              <a:buChar char="•"/>
            </a:pPr>
            <a:r>
              <a:rPr lang="en-US" sz="1600" b="1" dirty="0" smtClean="0">
                <a:latin typeface="+mn-lt"/>
              </a:rPr>
              <a:t> Incident response</a:t>
            </a:r>
          </a:p>
        </p:txBody>
      </p:sp>
      <p:pic>
        <p:nvPicPr>
          <p:cNvPr id="10" name="Picture 9" descr="ChessSet.jpg"/>
          <p:cNvPicPr>
            <a:picLocks noChangeAspect="1"/>
          </p:cNvPicPr>
          <p:nvPr/>
        </p:nvPicPr>
        <p:blipFill>
          <a:blip r:embed="rId2"/>
          <a:stretch>
            <a:fillRect/>
          </a:stretch>
        </p:blipFill>
        <p:spPr>
          <a:xfrm>
            <a:off x="2663469" y="1878525"/>
            <a:ext cx="3817063" cy="3483183"/>
          </a:xfrm>
          <a:prstGeom prst="rect">
            <a:avLst/>
          </a:prstGeom>
        </p:spPr>
      </p:pic>
      <p:graphicFrame>
        <p:nvGraphicFramePr>
          <p:cNvPr id="11" name="Diagram 10"/>
          <p:cNvGraphicFramePr/>
          <p:nvPr>
            <p:extLst>
              <p:ext uri="{D42A27DB-BD31-4B8C-83A1-F6EECF244321}">
                <p14:modId xmlns:p14="http://schemas.microsoft.com/office/powerpoint/2010/main" val="2226222679"/>
              </p:ext>
            </p:extLst>
          </p:nvPr>
        </p:nvGraphicFramePr>
        <p:xfrm>
          <a:off x="1333500" y="1346816"/>
          <a:ext cx="6477000" cy="4546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38808714"/>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STAR_PPT_TEMPLATE_SW">
  <a:themeElements>
    <a:clrScheme name="Symantec_Color_Theme_Black_v3">
      <a:dk1>
        <a:sysClr val="windowText" lastClr="000000"/>
      </a:dk1>
      <a:lt1>
        <a:sysClr val="window" lastClr="FFFFFF"/>
      </a:lt1>
      <a:dk2>
        <a:srgbClr val="000000"/>
      </a:dk2>
      <a:lt2>
        <a:srgbClr val="9A918C"/>
      </a:lt2>
      <a:accent1>
        <a:srgbClr val="5482AB"/>
      </a:accent1>
      <a:accent2>
        <a:srgbClr val="FDBB30"/>
      </a:accent2>
      <a:accent3>
        <a:srgbClr val="8E9300"/>
      </a:accent3>
      <a:accent4>
        <a:srgbClr val="E84920"/>
      </a:accent4>
      <a:accent5>
        <a:srgbClr val="7CA295"/>
      </a:accent5>
      <a:accent6>
        <a:srgbClr val="E98306"/>
      </a:accent6>
      <a:hlink>
        <a:srgbClr val="FDBB30"/>
      </a:hlink>
      <a:folHlink>
        <a:srgbClr val="E9830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cap="flat" cmpd="sng" algn="ctr">
          <a:solidFill>
            <a:schemeClr val="accent1"/>
          </a:solidFill>
          <a:prstDash val="solid"/>
          <a:round/>
          <a:headEnd type="none" w="med" len="med"/>
          <a:tailEnd type="none" w="med" len="med"/>
        </a:ln>
        <a:effectLst/>
        <a:scene3d>
          <a:camera prst="orthographicFront"/>
          <a:lightRig rig="threePt" dir="t"/>
        </a:scene3d>
        <a:sp3d>
          <a:bevelT/>
        </a:sp3d>
      </a:spPr>
      <a:bodyPr vert="horz" wrap="square" lIns="91440" tIns="45720" rIns="91440" bIns="45720" numCol="1" rtlCol="0" anchor="ctr" anchorCtr="0" compatLnSpc="1">
        <a:prstTxWarp prst="textNoShape">
          <a:avLst/>
        </a:prstTxWarp>
      </a:bodyPr>
      <a:lstStyle>
        <a:defPPr marL="0" marR="0" indent="0" algn="ctr" defTabSz="914400" rtl="0" eaLnBrk="1" fontAlgn="base" latinLnBrk="0" hangingPunct="1">
          <a:lnSpc>
            <a:spcPct val="90000"/>
          </a:lnSpc>
          <a:spcBef>
            <a:spcPct val="0"/>
          </a:spcBef>
          <a:spcAft>
            <a:spcPct val="0"/>
          </a:spcAft>
          <a:buClrTx/>
          <a:buSzTx/>
          <a:buFontTx/>
          <a:buNone/>
          <a:tabLst/>
          <a:defRPr kumimoji="0" sz="2400" i="0" u="none" strike="noStrike" cap="none" normalizeH="0" baseline="0" dirty="0" err="1" smtClean="0">
            <a:ln>
              <a:noFill/>
            </a:ln>
            <a:effectLst/>
            <a:latin typeface="+mn-lt"/>
          </a:defRPr>
        </a:defPPr>
      </a:lstStyle>
    </a:spDef>
    <a:lnDef>
      <a:spPr bwMode="auto">
        <a:solidFill>
          <a:schemeClr val="accent1"/>
        </a:solidFill>
        <a:ln w="19050" cap="flat" cmpd="sng" algn="ctr">
          <a:solidFill>
            <a:schemeClr val="tx2"/>
          </a:solidFill>
          <a:prstDash val="solid"/>
          <a:round/>
          <a:headEnd type="none" w="med" len="med"/>
          <a:tailEnd type="none" w="med" len="med"/>
        </a:ln>
        <a:effectLst/>
      </a:spPr>
      <a:bodyPr/>
      <a:lstStyle/>
    </a:lnDef>
    <a:txDef>
      <a:spPr bwMode="ltGray">
        <a:noFill/>
        <a:ln w="9525">
          <a:noFill/>
          <a:miter lim="800000"/>
          <a:headEnd/>
          <a:tailEnd/>
        </a:ln>
      </a:spPr>
      <a:bodyPr wrap="square" lIns="91419" tIns="45710" rIns="91419" bIns="45710" rtlCol="0" anchor="t" anchorCtr="0">
        <a:noAutofit/>
      </a:bodyPr>
      <a:lstStyle>
        <a:defPPr>
          <a:lnSpc>
            <a:spcPct val="90000"/>
          </a:lnSpc>
          <a:spcBef>
            <a:spcPts val="0"/>
          </a:spcBef>
          <a:spcAft>
            <a:spcPts val="800"/>
          </a:spcAft>
          <a:defRPr sz="2000" dirty="0" err="1" smtClean="0">
            <a:latin typeface="Calibri" pitchFamily="34" charset="0"/>
          </a:defRPr>
        </a:defPPr>
      </a:lstStyle>
    </a:txDef>
  </a:objectDefaults>
  <a:extraClrSchemeLst>
    <a:extraClrScheme>
      <a:clrScheme name="Symantec Color Scheme">
        <a:dk1>
          <a:srgbClr val="000000"/>
        </a:dk1>
        <a:lt1>
          <a:srgbClr val="FFFFFF"/>
        </a:lt1>
        <a:dk2>
          <a:srgbClr val="000000"/>
        </a:dk2>
        <a:lt2>
          <a:srgbClr val="8C919A"/>
        </a:lt2>
        <a:accent1>
          <a:srgbClr val="848561"/>
        </a:accent1>
        <a:accent2>
          <a:srgbClr val="E6BA00"/>
        </a:accent2>
        <a:accent3>
          <a:srgbClr val="4D6883"/>
        </a:accent3>
        <a:accent4>
          <a:srgbClr val="F27F1A"/>
        </a:accent4>
        <a:accent5>
          <a:srgbClr val="A30609"/>
        </a:accent5>
        <a:accent6>
          <a:srgbClr val="7F6377"/>
        </a:accent6>
        <a:hlink>
          <a:srgbClr val="4D6883"/>
        </a:hlink>
        <a:folHlink>
          <a:srgbClr val="F27F1A"/>
        </a:folHlink>
      </a:clrScheme>
      <a:clrMap bg1="lt1" tx1="dk1" bg2="lt2" tx2="dk2" accent1="accent1" accent2="accent2" accent3="accent3" accent4="accent4" accent5="accent5" accent6="accent6" hlink="hlink" folHlink="folHlink"/>
    </a:extraClrScheme>
  </a:extraClrSchemeLst>
  <a:custClrLst>
    <a:custClr name="Red">
      <a:srgbClr val="B32317"/>
    </a:custClr>
    <a:custClr name="Blue">
      <a:srgbClr val="3B3B69"/>
    </a:custClr>
    <a:custClr name="Yellow">
      <a:srgbClr val="E0991A"/>
    </a:custClr>
    <a:custClr name="Taupe">
      <a:srgbClr val="867C50"/>
    </a:custClr>
    <a:custClr name="Teal">
      <a:srgbClr val="31565D"/>
    </a:custClr>
  </a:custClr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94D39951114734F8F2CD5BB541FD2E2" ma:contentTypeVersion="1" ma:contentTypeDescription="Create a new document." ma:contentTypeScope="" ma:versionID="212bc6be7b5392a8b1b6de368450f57f">
  <xsd:schema xmlns:xsd="http://www.w3.org/2001/XMLSchema" xmlns:xs="http://www.w3.org/2001/XMLSchema" xmlns:p="http://schemas.microsoft.com/office/2006/metadata/properties" xmlns:ns1="http://schemas.microsoft.com/sharepoint/v3" targetNamespace="http://schemas.microsoft.com/office/2006/metadata/properties" ma:root="true" ma:fieldsID="ded79842d4747cc85621c7c303666abe"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7AAA14F-1306-4F3F-AF43-8881FE71D456}"/>
</file>

<file path=customXml/itemProps2.xml><?xml version="1.0" encoding="utf-8"?>
<ds:datastoreItem xmlns:ds="http://schemas.openxmlformats.org/officeDocument/2006/customXml" ds:itemID="{71D58DE8-8A28-4F64-A362-B1899D537AAD}"/>
</file>

<file path=customXml/itemProps3.xml><?xml version="1.0" encoding="utf-8"?>
<ds:datastoreItem xmlns:ds="http://schemas.openxmlformats.org/officeDocument/2006/customXml" ds:itemID="{916BAEF6-C6A0-4428-AB07-6980A159FDC4}"/>
</file>

<file path=docProps/app.xml><?xml version="1.0" encoding="utf-8"?>
<Properties xmlns="http://schemas.openxmlformats.org/officeDocument/2006/extended-properties" xmlns:vt="http://schemas.openxmlformats.org/officeDocument/2006/docPropsVTypes">
  <Template>Default Theme.thmx</Template>
  <TotalTime>0</TotalTime>
  <Words>965</Words>
  <Application>Microsoft Macintosh PowerPoint</Application>
  <PresentationFormat>On-screen Show (4:3)</PresentationFormat>
  <Paragraphs>192</Paragraphs>
  <Slides>15</Slides>
  <Notes>11</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STAR_PPT_TEMPLATE_SW</vt:lpstr>
      <vt:lpstr>PowerPoint Presentation</vt:lpstr>
      <vt:lpstr>Big themes in the European policy agenda</vt:lpstr>
      <vt:lpstr>Cyber-security a main public policy theme</vt:lpstr>
      <vt:lpstr>Critical Information Infrastructure Protection</vt:lpstr>
      <vt:lpstr>Network &amp; Information Security Directive</vt:lpstr>
      <vt:lpstr>General Data Protection Regulation</vt:lpstr>
      <vt:lpstr>The information lifecycle and good data governance</vt:lpstr>
      <vt:lpstr>Awareness of data vulnerability </vt:lpstr>
      <vt:lpstr>Where is the public sector going?</vt:lpstr>
      <vt:lpstr>Securing smart sustainable city systems</vt:lpstr>
      <vt:lpstr>Securing the smart sustainable city</vt:lpstr>
      <vt:lpstr>Ensuring safety of critical infrastructure and continuity of critical services through cyber-resilience</vt:lpstr>
      <vt:lpstr>Conclusions</vt:lpstr>
      <vt:lpstr>EU Definition of Critical Infrastructure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Draft of Speaker Training for ISTR18</dc:title>
  <dc:creator/>
  <cp:lastModifiedBy/>
  <cp:revision>1</cp:revision>
  <dcterms:created xsi:type="dcterms:W3CDTF">2013-02-15T01:43:23Z</dcterms:created>
  <dcterms:modified xsi:type="dcterms:W3CDTF">2015-02-26T13:53:12Z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0x010100494D39951114734F8F2CD5BB541FD2E2</vt:lpwstr>
  </property>
</Properties>
</file>