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77" r:id="rId4"/>
    <p:sldId id="285" r:id="rId5"/>
    <p:sldId id="286" r:id="rId6"/>
    <p:sldId id="287" r:id="rId7"/>
    <p:sldId id="288" r:id="rId8"/>
    <p:sldId id="289" r:id="rId9"/>
    <p:sldId id="262" r:id="rId10"/>
    <p:sldId id="290" r:id="rId11"/>
    <p:sldId id="291" r:id="rId12"/>
    <p:sldId id="280" r:id="rId13"/>
    <p:sldId id="292" r:id="rId14"/>
    <p:sldId id="267" r:id="rId15"/>
    <p:sldId id="284" r:id="rId16"/>
    <p:sldId id="293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1C8E3-1490-42E5-905D-5E1BBB0D54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i-FI"/>
        </a:p>
      </dgm:t>
    </dgm:pt>
    <dgm:pt modelId="{6F928CA8-D8D2-4AD4-B30E-AD572094A59D}">
      <dgm:prSet custT="1"/>
      <dgm:spPr/>
      <dgm:t>
        <a:bodyPr/>
        <a:lstStyle/>
        <a:p>
          <a:pPr rtl="0"/>
          <a:r>
            <a:rPr lang="en-US" sz="2000" dirty="0" smtClean="0"/>
            <a:t>Integrated EE </a:t>
          </a:r>
          <a:r>
            <a:rPr lang="en-US" sz="2000" dirty="0" err="1" smtClean="0"/>
            <a:t>neighbourhood</a:t>
          </a:r>
          <a:r>
            <a:rPr lang="en-US" sz="2000" dirty="0" smtClean="0"/>
            <a:t> planning process and tools</a:t>
          </a:r>
          <a:endParaRPr lang="fi-FI" sz="2000" dirty="0"/>
        </a:p>
      </dgm:t>
    </dgm:pt>
    <dgm:pt modelId="{E19F37F9-9443-46D0-BB23-C65520AC6C82}" type="parTrans" cxnId="{BD8F34B4-9A14-4744-93F7-911DB4122B71}">
      <dgm:prSet/>
      <dgm:spPr/>
      <dgm:t>
        <a:bodyPr/>
        <a:lstStyle/>
        <a:p>
          <a:endParaRPr lang="fi-FI" sz="7200"/>
        </a:p>
      </dgm:t>
    </dgm:pt>
    <dgm:pt modelId="{131CF813-69D9-46EE-A382-3FB938AD2F2D}" type="sibTrans" cxnId="{BD8F34B4-9A14-4744-93F7-911DB4122B71}">
      <dgm:prSet custT="1"/>
      <dgm:spPr/>
      <dgm:t>
        <a:bodyPr/>
        <a:lstStyle/>
        <a:p>
          <a:endParaRPr lang="fi-FI" sz="11500"/>
        </a:p>
      </dgm:t>
    </dgm:pt>
    <dgm:pt modelId="{144D8792-4C5F-403B-871C-D784FC06DDDD}">
      <dgm:prSet custT="1"/>
      <dgm:spPr/>
      <dgm:t>
        <a:bodyPr/>
        <a:lstStyle/>
        <a:p>
          <a:pPr rtl="0"/>
          <a:r>
            <a:rPr lang="en-US" sz="2000" dirty="0" smtClean="0"/>
            <a:t>Supporting well informed EE living decisions for people </a:t>
          </a:r>
          <a:endParaRPr lang="fi-FI" sz="2000" dirty="0"/>
        </a:p>
      </dgm:t>
    </dgm:pt>
    <dgm:pt modelId="{E6C8C4B0-476F-4917-B260-136DEB2DD7D7}" type="parTrans" cxnId="{D6AFE011-77BE-45C8-BC57-A8D12D7D8391}">
      <dgm:prSet/>
      <dgm:spPr/>
      <dgm:t>
        <a:bodyPr/>
        <a:lstStyle/>
        <a:p>
          <a:endParaRPr lang="fi-FI" sz="7200"/>
        </a:p>
      </dgm:t>
    </dgm:pt>
    <dgm:pt modelId="{3C387D16-2BFB-4149-90F6-1872BABFC5EF}" type="sibTrans" cxnId="{D6AFE011-77BE-45C8-BC57-A8D12D7D8391}">
      <dgm:prSet custT="1"/>
      <dgm:spPr/>
      <dgm:t>
        <a:bodyPr/>
        <a:lstStyle/>
        <a:p>
          <a:endParaRPr lang="fi-FI" sz="11500"/>
        </a:p>
      </dgm:t>
    </dgm:pt>
    <dgm:pt modelId="{20E91B80-35B0-438C-AD53-55171E563681}">
      <dgm:prSet custT="1"/>
      <dgm:spPr/>
      <dgm:t>
        <a:bodyPr/>
        <a:lstStyle/>
        <a:p>
          <a:pPr rtl="0"/>
          <a:r>
            <a:rPr lang="en-US" sz="2000" dirty="0" smtClean="0"/>
            <a:t>ICT for knowledge sharing in EE </a:t>
          </a:r>
          <a:r>
            <a:rPr lang="en-US" sz="2000" dirty="0" err="1" smtClean="0"/>
            <a:t>neighbourhoods</a:t>
          </a:r>
          <a:r>
            <a:rPr lang="en-US" sz="2000" dirty="0" smtClean="0"/>
            <a:t>	</a:t>
          </a:r>
          <a:endParaRPr lang="fi-FI" sz="2000" dirty="0"/>
        </a:p>
      </dgm:t>
    </dgm:pt>
    <dgm:pt modelId="{3C9098D9-B97C-474A-9CD5-C52DA36A621F}" type="parTrans" cxnId="{9C9149F3-89FA-4455-89BD-65F1C45978D3}">
      <dgm:prSet/>
      <dgm:spPr/>
      <dgm:t>
        <a:bodyPr/>
        <a:lstStyle/>
        <a:p>
          <a:endParaRPr lang="fi-FI" sz="7200"/>
        </a:p>
      </dgm:t>
    </dgm:pt>
    <dgm:pt modelId="{6A4488F0-4459-4CDB-9A87-622ABDEDDC6B}" type="sibTrans" cxnId="{9C9149F3-89FA-4455-89BD-65F1C45978D3}">
      <dgm:prSet custT="1"/>
      <dgm:spPr/>
      <dgm:t>
        <a:bodyPr/>
        <a:lstStyle/>
        <a:p>
          <a:endParaRPr lang="fi-FI" sz="11500"/>
        </a:p>
      </dgm:t>
    </dgm:pt>
    <dgm:pt modelId="{5174015E-D23E-4F1E-A54C-BCE1168A54EA}">
      <dgm:prSet custT="1"/>
      <dgm:spPr/>
      <dgm:t>
        <a:bodyPr/>
        <a:lstStyle/>
        <a:p>
          <a:pPr rtl="0"/>
          <a:r>
            <a:rPr lang="en-US" sz="2000" dirty="0" smtClean="0"/>
            <a:t>Training &amp; education of experts	</a:t>
          </a:r>
          <a:endParaRPr lang="fi-FI" sz="2000" dirty="0"/>
        </a:p>
      </dgm:t>
    </dgm:pt>
    <dgm:pt modelId="{7BDFD0FB-8816-4F61-8D48-7EFD77720ACD}" type="parTrans" cxnId="{542A030D-318E-4802-AAA2-B8F7B3080A83}">
      <dgm:prSet/>
      <dgm:spPr/>
      <dgm:t>
        <a:bodyPr/>
        <a:lstStyle/>
        <a:p>
          <a:endParaRPr lang="fi-FI" sz="7200"/>
        </a:p>
      </dgm:t>
    </dgm:pt>
    <dgm:pt modelId="{353C5A58-AF8D-445E-889B-A0589B467241}" type="sibTrans" cxnId="{542A030D-318E-4802-AAA2-B8F7B3080A83}">
      <dgm:prSet custT="1"/>
      <dgm:spPr/>
      <dgm:t>
        <a:bodyPr/>
        <a:lstStyle/>
        <a:p>
          <a:endParaRPr lang="fi-FI" sz="11500"/>
        </a:p>
      </dgm:t>
    </dgm:pt>
    <dgm:pt modelId="{8689345B-0871-4DF5-A796-10D1C1DB5D23}">
      <dgm:prSet custT="1"/>
      <dgm:spPr/>
      <dgm:t>
        <a:bodyPr/>
        <a:lstStyle/>
        <a:p>
          <a:pPr rtl="0"/>
          <a:r>
            <a:rPr lang="en-US" sz="2000" dirty="0" smtClean="0"/>
            <a:t>Tools for holistic energy management in </a:t>
          </a:r>
          <a:r>
            <a:rPr lang="en-US" sz="2000" dirty="0" err="1" smtClean="0"/>
            <a:t>neighbourhoods</a:t>
          </a:r>
          <a:endParaRPr lang="fi-FI" sz="2000" dirty="0"/>
        </a:p>
      </dgm:t>
    </dgm:pt>
    <dgm:pt modelId="{F2CF3797-BFB9-42BB-BC67-C1D785D90AAB}" type="parTrans" cxnId="{E1BF39FC-751E-4084-AE2F-7877EDD6D6A7}">
      <dgm:prSet/>
      <dgm:spPr/>
      <dgm:t>
        <a:bodyPr/>
        <a:lstStyle/>
        <a:p>
          <a:endParaRPr lang="fi-FI" sz="7200"/>
        </a:p>
      </dgm:t>
    </dgm:pt>
    <dgm:pt modelId="{67D0F6EB-819C-40C3-9E38-3A88D7E1E02E}" type="sibTrans" cxnId="{E1BF39FC-751E-4084-AE2F-7877EDD6D6A7}">
      <dgm:prSet custT="1"/>
      <dgm:spPr/>
      <dgm:t>
        <a:bodyPr/>
        <a:lstStyle/>
        <a:p>
          <a:endParaRPr lang="fi-FI" sz="11500"/>
        </a:p>
      </dgm:t>
    </dgm:pt>
    <dgm:pt modelId="{BA353AA0-55F9-41EE-85E2-618FE82EF9E7}">
      <dgm:prSet custT="1"/>
      <dgm:spPr/>
      <dgm:t>
        <a:bodyPr/>
        <a:lstStyle/>
        <a:p>
          <a:pPr rtl="0"/>
          <a:r>
            <a:rPr lang="en-US" sz="2000" dirty="0" err="1" smtClean="0"/>
            <a:t>Neighbourhood</a:t>
          </a:r>
          <a:r>
            <a:rPr lang="en-US" sz="2000" dirty="0" smtClean="0"/>
            <a:t> energy management systems integrated with buildings, smart grids and </a:t>
          </a:r>
          <a:r>
            <a:rPr lang="en-US" sz="2000" dirty="0" err="1" smtClean="0"/>
            <a:t>neighbourhood</a:t>
          </a:r>
          <a:r>
            <a:rPr lang="en-US" sz="2000" dirty="0" smtClean="0"/>
            <a:t> systems </a:t>
          </a:r>
          <a:endParaRPr lang="fi-FI" sz="2000" dirty="0"/>
        </a:p>
      </dgm:t>
    </dgm:pt>
    <dgm:pt modelId="{B7CEC230-122D-4A71-B53E-EE3772F39B18}" type="parTrans" cxnId="{CD5C2EAF-882C-48B4-9849-5A7D9065E34D}">
      <dgm:prSet/>
      <dgm:spPr/>
      <dgm:t>
        <a:bodyPr/>
        <a:lstStyle/>
        <a:p>
          <a:endParaRPr lang="fi-FI" sz="7200"/>
        </a:p>
      </dgm:t>
    </dgm:pt>
    <dgm:pt modelId="{DAC614F5-E6EF-4FAF-8223-2D1B19D23318}" type="sibTrans" cxnId="{CD5C2EAF-882C-48B4-9849-5A7D9065E34D}">
      <dgm:prSet custT="1"/>
      <dgm:spPr/>
      <dgm:t>
        <a:bodyPr/>
        <a:lstStyle/>
        <a:p>
          <a:endParaRPr lang="fi-FI" sz="11500"/>
        </a:p>
      </dgm:t>
    </dgm:pt>
    <dgm:pt modelId="{599A4A6D-E676-4C38-97A1-230D7A652B25}">
      <dgm:prSet custT="1"/>
      <dgm:spPr/>
      <dgm:t>
        <a:bodyPr/>
        <a:lstStyle/>
        <a:p>
          <a:pPr rtl="0"/>
          <a:r>
            <a:rPr lang="en-US" sz="2000" dirty="0" smtClean="0"/>
            <a:t>Energy data for </a:t>
          </a:r>
          <a:r>
            <a:rPr lang="en-US" sz="2000" dirty="0" err="1" smtClean="0"/>
            <a:t>neighbourhoods</a:t>
          </a:r>
          <a:r>
            <a:rPr lang="en-US" sz="2000" dirty="0" smtClean="0"/>
            <a:t>	</a:t>
          </a:r>
          <a:endParaRPr lang="fi-FI" sz="2000" dirty="0"/>
        </a:p>
      </dgm:t>
    </dgm:pt>
    <dgm:pt modelId="{9CA734EE-6526-478A-AA13-9F155991F7CB}" type="parTrans" cxnId="{1EDFB8A5-A190-40C5-AA8D-D4E2F44E7EDE}">
      <dgm:prSet/>
      <dgm:spPr/>
      <dgm:t>
        <a:bodyPr/>
        <a:lstStyle/>
        <a:p>
          <a:endParaRPr lang="fi-FI" sz="7200"/>
        </a:p>
      </dgm:t>
    </dgm:pt>
    <dgm:pt modelId="{8AB880EE-BE45-4EAF-879A-0B8B35864E9F}" type="sibTrans" cxnId="{1EDFB8A5-A190-40C5-AA8D-D4E2F44E7EDE}">
      <dgm:prSet custT="1"/>
      <dgm:spPr/>
      <dgm:t>
        <a:bodyPr/>
        <a:lstStyle/>
        <a:p>
          <a:endParaRPr lang="fi-FI" sz="11500"/>
        </a:p>
      </dgm:t>
    </dgm:pt>
    <dgm:pt modelId="{30920D67-1B9B-42FC-89B5-8CE10902983B}">
      <dgm:prSet custT="1"/>
      <dgm:spPr/>
      <dgm:t>
        <a:bodyPr/>
        <a:lstStyle/>
        <a:p>
          <a:endParaRPr lang="fi-FI" dirty="0"/>
        </a:p>
      </dgm:t>
    </dgm:pt>
    <dgm:pt modelId="{091771FB-6E22-46C3-B8A4-DF1B9E621880}" type="parTrans" cxnId="{4306CE93-E2B4-4CEA-901F-B1D85DD4A322}">
      <dgm:prSet/>
      <dgm:spPr/>
      <dgm:t>
        <a:bodyPr/>
        <a:lstStyle/>
        <a:p>
          <a:endParaRPr lang="fi-FI" sz="7200"/>
        </a:p>
      </dgm:t>
    </dgm:pt>
    <dgm:pt modelId="{61A3A918-66AD-403A-90A1-093938C3B316}" type="sibTrans" cxnId="{4306CE93-E2B4-4CEA-901F-B1D85DD4A322}">
      <dgm:prSet custT="1"/>
      <dgm:spPr/>
      <dgm:t>
        <a:bodyPr/>
        <a:lstStyle/>
        <a:p>
          <a:endParaRPr lang="fi-FI" sz="11500"/>
        </a:p>
      </dgm:t>
    </dgm:pt>
    <dgm:pt modelId="{79CE1C2D-571D-4462-84B5-6E836CEA99BF}" type="pres">
      <dgm:prSet presAssocID="{1BC1C8E3-1490-42E5-905D-5E1BBB0D54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i-FI"/>
        </a:p>
      </dgm:t>
    </dgm:pt>
    <dgm:pt modelId="{1E41FAD3-66E1-4BE8-8DFE-E98E3FB16610}" type="pres">
      <dgm:prSet presAssocID="{1BC1C8E3-1490-42E5-905D-5E1BBB0D54F6}" presName="Name1" presStyleCnt="0"/>
      <dgm:spPr/>
    </dgm:pt>
    <dgm:pt modelId="{2BCDEC62-9B8B-4D6A-9ECC-C983A06D0202}" type="pres">
      <dgm:prSet presAssocID="{1BC1C8E3-1490-42E5-905D-5E1BBB0D54F6}" presName="cycle" presStyleCnt="0"/>
      <dgm:spPr/>
    </dgm:pt>
    <dgm:pt modelId="{05D392E4-9AB9-4B07-A087-261204F9E079}" type="pres">
      <dgm:prSet presAssocID="{1BC1C8E3-1490-42E5-905D-5E1BBB0D54F6}" presName="srcNode" presStyleLbl="node1" presStyleIdx="0" presStyleCnt="7"/>
      <dgm:spPr/>
    </dgm:pt>
    <dgm:pt modelId="{2B4825BB-CF02-4826-A946-804942765DB4}" type="pres">
      <dgm:prSet presAssocID="{1BC1C8E3-1490-42E5-905D-5E1BBB0D54F6}" presName="conn" presStyleLbl="parChTrans1D2" presStyleIdx="0" presStyleCnt="1"/>
      <dgm:spPr/>
      <dgm:t>
        <a:bodyPr/>
        <a:lstStyle/>
        <a:p>
          <a:endParaRPr lang="fi-FI"/>
        </a:p>
      </dgm:t>
    </dgm:pt>
    <dgm:pt modelId="{71195026-4D42-48B1-9B77-0B13E5B0CB74}" type="pres">
      <dgm:prSet presAssocID="{1BC1C8E3-1490-42E5-905D-5E1BBB0D54F6}" presName="extraNode" presStyleLbl="node1" presStyleIdx="0" presStyleCnt="7"/>
      <dgm:spPr/>
    </dgm:pt>
    <dgm:pt modelId="{E9CF7F38-90B9-439C-92D5-741EF708DF14}" type="pres">
      <dgm:prSet presAssocID="{1BC1C8E3-1490-42E5-905D-5E1BBB0D54F6}" presName="dstNode" presStyleLbl="node1" presStyleIdx="0" presStyleCnt="7"/>
      <dgm:spPr/>
    </dgm:pt>
    <dgm:pt modelId="{036A4FDF-0767-4EEE-81BE-58DD6D92E99A}" type="pres">
      <dgm:prSet presAssocID="{6F928CA8-D8D2-4AD4-B30E-AD572094A59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3EFEE17-3264-4D10-9593-06D80C10D375}" type="pres">
      <dgm:prSet presAssocID="{6F928CA8-D8D2-4AD4-B30E-AD572094A59D}" presName="accent_1" presStyleCnt="0"/>
      <dgm:spPr/>
    </dgm:pt>
    <dgm:pt modelId="{689B3991-38AC-48F5-8A89-5FFED694B3B1}" type="pres">
      <dgm:prSet presAssocID="{6F928CA8-D8D2-4AD4-B30E-AD572094A59D}" presName="accentRepeatNode" presStyleLbl="solidFgAcc1" presStyleIdx="0" presStyleCnt="7"/>
      <dgm:spPr/>
    </dgm:pt>
    <dgm:pt modelId="{4AC7ABDC-4E72-4201-B14A-E5892B9C95D5}" type="pres">
      <dgm:prSet presAssocID="{144D8792-4C5F-403B-871C-D784FC06DDD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42248E5-D33D-411B-802F-A5AD6E24ECB6}" type="pres">
      <dgm:prSet presAssocID="{144D8792-4C5F-403B-871C-D784FC06DDDD}" presName="accent_2" presStyleCnt="0"/>
      <dgm:spPr/>
    </dgm:pt>
    <dgm:pt modelId="{48896D11-97C2-4814-80F1-8C9213DFC332}" type="pres">
      <dgm:prSet presAssocID="{144D8792-4C5F-403B-871C-D784FC06DDDD}" presName="accentRepeatNode" presStyleLbl="solidFgAcc1" presStyleIdx="1" presStyleCnt="7"/>
      <dgm:spPr/>
    </dgm:pt>
    <dgm:pt modelId="{7999C9E2-BF02-428C-99BF-90993D1B1AB2}" type="pres">
      <dgm:prSet presAssocID="{20E91B80-35B0-438C-AD53-55171E56368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57AC3D-D300-449B-B670-0BAF3440B8D6}" type="pres">
      <dgm:prSet presAssocID="{20E91B80-35B0-438C-AD53-55171E563681}" presName="accent_3" presStyleCnt="0"/>
      <dgm:spPr/>
    </dgm:pt>
    <dgm:pt modelId="{86836B02-40BF-4598-B52A-7FE893556E05}" type="pres">
      <dgm:prSet presAssocID="{20E91B80-35B0-438C-AD53-55171E563681}" presName="accentRepeatNode" presStyleLbl="solidFgAcc1" presStyleIdx="2" presStyleCnt="7"/>
      <dgm:spPr/>
    </dgm:pt>
    <dgm:pt modelId="{A5BA6201-E5B5-47B4-B074-EDBB375A5C6B}" type="pres">
      <dgm:prSet presAssocID="{5174015E-D23E-4F1E-A54C-BCE1168A54E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1261C05-0098-466B-A21C-2165901F2E21}" type="pres">
      <dgm:prSet presAssocID="{5174015E-D23E-4F1E-A54C-BCE1168A54EA}" presName="accent_4" presStyleCnt="0"/>
      <dgm:spPr/>
    </dgm:pt>
    <dgm:pt modelId="{1236DD15-3E4F-405D-8523-CD64641CBA89}" type="pres">
      <dgm:prSet presAssocID="{5174015E-D23E-4F1E-A54C-BCE1168A54EA}" presName="accentRepeatNode" presStyleLbl="solidFgAcc1" presStyleIdx="3" presStyleCnt="7"/>
      <dgm:spPr/>
    </dgm:pt>
    <dgm:pt modelId="{883A1A1A-C4DD-4AE9-B234-E97ADD510326}" type="pres">
      <dgm:prSet presAssocID="{8689345B-0871-4DF5-A796-10D1C1DB5D2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D6D0C5B-7BD6-4A6C-9AA3-569B56FABA76}" type="pres">
      <dgm:prSet presAssocID="{8689345B-0871-4DF5-A796-10D1C1DB5D23}" presName="accent_5" presStyleCnt="0"/>
      <dgm:spPr/>
    </dgm:pt>
    <dgm:pt modelId="{FE42116F-E959-462D-B8FD-F7E47F2B9423}" type="pres">
      <dgm:prSet presAssocID="{8689345B-0871-4DF5-A796-10D1C1DB5D23}" presName="accentRepeatNode" presStyleLbl="solidFgAcc1" presStyleIdx="4" presStyleCnt="7"/>
      <dgm:spPr/>
    </dgm:pt>
    <dgm:pt modelId="{6AB68EF7-230F-45FD-A2D5-DF5130AB5B94}" type="pres">
      <dgm:prSet presAssocID="{BA353AA0-55F9-41EE-85E2-618FE82EF9E7}" presName="text_6" presStyleLbl="node1" presStyleIdx="5" presStyleCnt="7" custScaleY="16912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56E5BCE-7D06-4233-80F4-B255C051B8BE}" type="pres">
      <dgm:prSet presAssocID="{BA353AA0-55F9-41EE-85E2-618FE82EF9E7}" presName="accent_6" presStyleCnt="0"/>
      <dgm:spPr/>
    </dgm:pt>
    <dgm:pt modelId="{E432926C-C2F1-46EB-B5C5-23CD77F7D65B}" type="pres">
      <dgm:prSet presAssocID="{BA353AA0-55F9-41EE-85E2-618FE82EF9E7}" presName="accentRepeatNode" presStyleLbl="solidFgAcc1" presStyleIdx="5" presStyleCnt="7"/>
      <dgm:spPr/>
    </dgm:pt>
    <dgm:pt modelId="{E7F8373A-EE27-42A2-9D57-38BD46872A1D}" type="pres">
      <dgm:prSet presAssocID="{599A4A6D-E676-4C38-97A1-230D7A652B2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0D78899-B9D1-49B4-A216-8BAD379F07CF}" type="pres">
      <dgm:prSet presAssocID="{599A4A6D-E676-4C38-97A1-230D7A652B25}" presName="accent_7" presStyleCnt="0"/>
      <dgm:spPr/>
    </dgm:pt>
    <dgm:pt modelId="{8B655716-F426-470E-B408-CDFBE356390F}" type="pres">
      <dgm:prSet presAssocID="{599A4A6D-E676-4C38-97A1-230D7A652B25}" presName="accentRepeatNode" presStyleLbl="solidFgAcc1" presStyleIdx="6" presStyleCnt="7"/>
      <dgm:spPr/>
    </dgm:pt>
  </dgm:ptLst>
  <dgm:cxnLst>
    <dgm:cxn modelId="{A111291C-899B-42CA-A8DE-E2B950CB5C8F}" type="presOf" srcId="{20E91B80-35B0-438C-AD53-55171E563681}" destId="{7999C9E2-BF02-428C-99BF-90993D1B1AB2}" srcOrd="0" destOrd="0" presId="urn:microsoft.com/office/officeart/2008/layout/VerticalCurvedList"/>
    <dgm:cxn modelId="{45D5F796-B0F9-4131-84A6-D249A06E88C4}" type="presOf" srcId="{8689345B-0871-4DF5-A796-10D1C1DB5D23}" destId="{883A1A1A-C4DD-4AE9-B234-E97ADD510326}" srcOrd="0" destOrd="0" presId="urn:microsoft.com/office/officeart/2008/layout/VerticalCurvedList"/>
    <dgm:cxn modelId="{F4858D3D-AD1A-47C0-94E8-54D3D39563D8}" type="presOf" srcId="{131CF813-69D9-46EE-A382-3FB938AD2F2D}" destId="{2B4825BB-CF02-4826-A946-804942765DB4}" srcOrd="0" destOrd="0" presId="urn:microsoft.com/office/officeart/2008/layout/VerticalCurvedList"/>
    <dgm:cxn modelId="{BD8F34B4-9A14-4744-93F7-911DB4122B71}" srcId="{1BC1C8E3-1490-42E5-905D-5E1BBB0D54F6}" destId="{6F928CA8-D8D2-4AD4-B30E-AD572094A59D}" srcOrd="0" destOrd="0" parTransId="{E19F37F9-9443-46D0-BB23-C65520AC6C82}" sibTransId="{131CF813-69D9-46EE-A382-3FB938AD2F2D}"/>
    <dgm:cxn modelId="{E97B3971-A1F0-4192-A9D0-E2D7CE60BB70}" type="presOf" srcId="{599A4A6D-E676-4C38-97A1-230D7A652B25}" destId="{E7F8373A-EE27-42A2-9D57-38BD46872A1D}" srcOrd="0" destOrd="0" presId="urn:microsoft.com/office/officeart/2008/layout/VerticalCurvedList"/>
    <dgm:cxn modelId="{49D48E61-4BA7-4C79-9B1A-2087CCA0F77F}" type="presOf" srcId="{144D8792-4C5F-403B-871C-D784FC06DDDD}" destId="{4AC7ABDC-4E72-4201-B14A-E5892B9C95D5}" srcOrd="0" destOrd="0" presId="urn:microsoft.com/office/officeart/2008/layout/VerticalCurvedList"/>
    <dgm:cxn modelId="{4DCFF24F-8546-4FC1-83BF-71A4BFA97A27}" type="presOf" srcId="{5174015E-D23E-4F1E-A54C-BCE1168A54EA}" destId="{A5BA6201-E5B5-47B4-B074-EDBB375A5C6B}" srcOrd="0" destOrd="0" presId="urn:microsoft.com/office/officeart/2008/layout/VerticalCurvedList"/>
    <dgm:cxn modelId="{9C9149F3-89FA-4455-89BD-65F1C45978D3}" srcId="{1BC1C8E3-1490-42E5-905D-5E1BBB0D54F6}" destId="{20E91B80-35B0-438C-AD53-55171E563681}" srcOrd="2" destOrd="0" parTransId="{3C9098D9-B97C-474A-9CD5-C52DA36A621F}" sibTransId="{6A4488F0-4459-4CDB-9A87-622ABDEDDC6B}"/>
    <dgm:cxn modelId="{8BAD6028-1278-4A6D-880A-31E86617C2EE}" type="presOf" srcId="{6F928CA8-D8D2-4AD4-B30E-AD572094A59D}" destId="{036A4FDF-0767-4EEE-81BE-58DD6D92E99A}" srcOrd="0" destOrd="0" presId="urn:microsoft.com/office/officeart/2008/layout/VerticalCurvedList"/>
    <dgm:cxn modelId="{D6AFE011-77BE-45C8-BC57-A8D12D7D8391}" srcId="{1BC1C8E3-1490-42E5-905D-5E1BBB0D54F6}" destId="{144D8792-4C5F-403B-871C-D784FC06DDDD}" srcOrd="1" destOrd="0" parTransId="{E6C8C4B0-476F-4917-B260-136DEB2DD7D7}" sibTransId="{3C387D16-2BFB-4149-90F6-1872BABFC5EF}"/>
    <dgm:cxn modelId="{C8EFAFC6-59C9-4206-BF9F-31832BC022BB}" type="presOf" srcId="{BA353AA0-55F9-41EE-85E2-618FE82EF9E7}" destId="{6AB68EF7-230F-45FD-A2D5-DF5130AB5B94}" srcOrd="0" destOrd="0" presId="urn:microsoft.com/office/officeart/2008/layout/VerticalCurvedList"/>
    <dgm:cxn modelId="{4306CE93-E2B4-4CEA-901F-B1D85DD4A322}" srcId="{1BC1C8E3-1490-42E5-905D-5E1BBB0D54F6}" destId="{30920D67-1B9B-42FC-89B5-8CE10902983B}" srcOrd="7" destOrd="0" parTransId="{091771FB-6E22-46C3-B8A4-DF1B9E621880}" sibTransId="{61A3A918-66AD-403A-90A1-093938C3B316}"/>
    <dgm:cxn modelId="{542A030D-318E-4802-AAA2-B8F7B3080A83}" srcId="{1BC1C8E3-1490-42E5-905D-5E1BBB0D54F6}" destId="{5174015E-D23E-4F1E-A54C-BCE1168A54EA}" srcOrd="3" destOrd="0" parTransId="{7BDFD0FB-8816-4F61-8D48-7EFD77720ACD}" sibTransId="{353C5A58-AF8D-445E-889B-A0589B467241}"/>
    <dgm:cxn modelId="{1EDFB8A5-A190-40C5-AA8D-D4E2F44E7EDE}" srcId="{1BC1C8E3-1490-42E5-905D-5E1BBB0D54F6}" destId="{599A4A6D-E676-4C38-97A1-230D7A652B25}" srcOrd="6" destOrd="0" parTransId="{9CA734EE-6526-478A-AA13-9F155991F7CB}" sibTransId="{8AB880EE-BE45-4EAF-879A-0B8B35864E9F}"/>
    <dgm:cxn modelId="{9E4343BA-023B-4843-83E7-DF3E513350DB}" type="presOf" srcId="{1BC1C8E3-1490-42E5-905D-5E1BBB0D54F6}" destId="{79CE1C2D-571D-4462-84B5-6E836CEA99BF}" srcOrd="0" destOrd="0" presId="urn:microsoft.com/office/officeart/2008/layout/VerticalCurvedList"/>
    <dgm:cxn modelId="{CD5C2EAF-882C-48B4-9849-5A7D9065E34D}" srcId="{1BC1C8E3-1490-42E5-905D-5E1BBB0D54F6}" destId="{BA353AA0-55F9-41EE-85E2-618FE82EF9E7}" srcOrd="5" destOrd="0" parTransId="{B7CEC230-122D-4A71-B53E-EE3772F39B18}" sibTransId="{DAC614F5-E6EF-4FAF-8223-2D1B19D23318}"/>
    <dgm:cxn modelId="{E1BF39FC-751E-4084-AE2F-7877EDD6D6A7}" srcId="{1BC1C8E3-1490-42E5-905D-5E1BBB0D54F6}" destId="{8689345B-0871-4DF5-A796-10D1C1DB5D23}" srcOrd="4" destOrd="0" parTransId="{F2CF3797-BFB9-42BB-BC67-C1D785D90AAB}" sibTransId="{67D0F6EB-819C-40C3-9E38-3A88D7E1E02E}"/>
    <dgm:cxn modelId="{647E1A1F-699B-4CC1-8F50-4EC5A95F414B}" type="presParOf" srcId="{79CE1C2D-571D-4462-84B5-6E836CEA99BF}" destId="{1E41FAD3-66E1-4BE8-8DFE-E98E3FB16610}" srcOrd="0" destOrd="0" presId="urn:microsoft.com/office/officeart/2008/layout/VerticalCurvedList"/>
    <dgm:cxn modelId="{EDF01D09-BB75-42B1-ACAE-4E806DF85EDA}" type="presParOf" srcId="{1E41FAD3-66E1-4BE8-8DFE-E98E3FB16610}" destId="{2BCDEC62-9B8B-4D6A-9ECC-C983A06D0202}" srcOrd="0" destOrd="0" presId="urn:microsoft.com/office/officeart/2008/layout/VerticalCurvedList"/>
    <dgm:cxn modelId="{5F54CFA9-A229-48EF-961E-71E326103F14}" type="presParOf" srcId="{2BCDEC62-9B8B-4D6A-9ECC-C983A06D0202}" destId="{05D392E4-9AB9-4B07-A087-261204F9E079}" srcOrd="0" destOrd="0" presId="urn:microsoft.com/office/officeart/2008/layout/VerticalCurvedList"/>
    <dgm:cxn modelId="{AB2644DE-28AC-413A-BFAD-588D943E84B7}" type="presParOf" srcId="{2BCDEC62-9B8B-4D6A-9ECC-C983A06D0202}" destId="{2B4825BB-CF02-4826-A946-804942765DB4}" srcOrd="1" destOrd="0" presId="urn:microsoft.com/office/officeart/2008/layout/VerticalCurvedList"/>
    <dgm:cxn modelId="{28A5B8A4-0834-414D-83DA-31AAE076DA02}" type="presParOf" srcId="{2BCDEC62-9B8B-4D6A-9ECC-C983A06D0202}" destId="{71195026-4D42-48B1-9B77-0B13E5B0CB74}" srcOrd="2" destOrd="0" presId="urn:microsoft.com/office/officeart/2008/layout/VerticalCurvedList"/>
    <dgm:cxn modelId="{EA81A1E0-1D6B-4B41-992B-FBDF1A8B8DC0}" type="presParOf" srcId="{2BCDEC62-9B8B-4D6A-9ECC-C983A06D0202}" destId="{E9CF7F38-90B9-439C-92D5-741EF708DF14}" srcOrd="3" destOrd="0" presId="urn:microsoft.com/office/officeart/2008/layout/VerticalCurvedList"/>
    <dgm:cxn modelId="{64E01E25-CC73-4CD5-8906-FDEC2519C3FB}" type="presParOf" srcId="{1E41FAD3-66E1-4BE8-8DFE-E98E3FB16610}" destId="{036A4FDF-0767-4EEE-81BE-58DD6D92E99A}" srcOrd="1" destOrd="0" presId="urn:microsoft.com/office/officeart/2008/layout/VerticalCurvedList"/>
    <dgm:cxn modelId="{3AC4FDB3-9A45-4F46-B761-188842136B61}" type="presParOf" srcId="{1E41FAD3-66E1-4BE8-8DFE-E98E3FB16610}" destId="{03EFEE17-3264-4D10-9593-06D80C10D375}" srcOrd="2" destOrd="0" presId="urn:microsoft.com/office/officeart/2008/layout/VerticalCurvedList"/>
    <dgm:cxn modelId="{4763581A-10B4-4FFB-8142-550B3C45A99C}" type="presParOf" srcId="{03EFEE17-3264-4D10-9593-06D80C10D375}" destId="{689B3991-38AC-48F5-8A89-5FFED694B3B1}" srcOrd="0" destOrd="0" presId="urn:microsoft.com/office/officeart/2008/layout/VerticalCurvedList"/>
    <dgm:cxn modelId="{68DAC1AC-44A3-40B3-ADFF-C42A581AB4F0}" type="presParOf" srcId="{1E41FAD3-66E1-4BE8-8DFE-E98E3FB16610}" destId="{4AC7ABDC-4E72-4201-B14A-E5892B9C95D5}" srcOrd="3" destOrd="0" presId="urn:microsoft.com/office/officeart/2008/layout/VerticalCurvedList"/>
    <dgm:cxn modelId="{146AD554-3F2D-475A-A55C-D4B1627E2C63}" type="presParOf" srcId="{1E41FAD3-66E1-4BE8-8DFE-E98E3FB16610}" destId="{342248E5-D33D-411B-802F-A5AD6E24ECB6}" srcOrd="4" destOrd="0" presId="urn:microsoft.com/office/officeart/2008/layout/VerticalCurvedList"/>
    <dgm:cxn modelId="{E4E042FC-040C-47B9-88C1-D0B49A2CA925}" type="presParOf" srcId="{342248E5-D33D-411B-802F-A5AD6E24ECB6}" destId="{48896D11-97C2-4814-80F1-8C9213DFC332}" srcOrd="0" destOrd="0" presId="urn:microsoft.com/office/officeart/2008/layout/VerticalCurvedList"/>
    <dgm:cxn modelId="{5CD49976-2E14-40B1-A203-4BF9595FF927}" type="presParOf" srcId="{1E41FAD3-66E1-4BE8-8DFE-E98E3FB16610}" destId="{7999C9E2-BF02-428C-99BF-90993D1B1AB2}" srcOrd="5" destOrd="0" presId="urn:microsoft.com/office/officeart/2008/layout/VerticalCurvedList"/>
    <dgm:cxn modelId="{C6FD8B35-AD9F-4A25-939B-B225A516ACB3}" type="presParOf" srcId="{1E41FAD3-66E1-4BE8-8DFE-E98E3FB16610}" destId="{8C57AC3D-D300-449B-B670-0BAF3440B8D6}" srcOrd="6" destOrd="0" presId="urn:microsoft.com/office/officeart/2008/layout/VerticalCurvedList"/>
    <dgm:cxn modelId="{5F8563EA-74D2-48D3-923D-3D38A902D9AE}" type="presParOf" srcId="{8C57AC3D-D300-449B-B670-0BAF3440B8D6}" destId="{86836B02-40BF-4598-B52A-7FE893556E05}" srcOrd="0" destOrd="0" presId="urn:microsoft.com/office/officeart/2008/layout/VerticalCurvedList"/>
    <dgm:cxn modelId="{8A9F4DDC-0309-4EE4-B4FF-F4A809C66973}" type="presParOf" srcId="{1E41FAD3-66E1-4BE8-8DFE-E98E3FB16610}" destId="{A5BA6201-E5B5-47B4-B074-EDBB375A5C6B}" srcOrd="7" destOrd="0" presId="urn:microsoft.com/office/officeart/2008/layout/VerticalCurvedList"/>
    <dgm:cxn modelId="{D439C4FD-9F70-4EB7-86F2-077F0E1D389E}" type="presParOf" srcId="{1E41FAD3-66E1-4BE8-8DFE-E98E3FB16610}" destId="{61261C05-0098-466B-A21C-2165901F2E21}" srcOrd="8" destOrd="0" presId="urn:microsoft.com/office/officeart/2008/layout/VerticalCurvedList"/>
    <dgm:cxn modelId="{68D35232-19A9-49EF-AEE1-767760568E9A}" type="presParOf" srcId="{61261C05-0098-466B-A21C-2165901F2E21}" destId="{1236DD15-3E4F-405D-8523-CD64641CBA89}" srcOrd="0" destOrd="0" presId="urn:microsoft.com/office/officeart/2008/layout/VerticalCurvedList"/>
    <dgm:cxn modelId="{FD1395B1-D66C-4C63-9F8B-7BDE5EFE3387}" type="presParOf" srcId="{1E41FAD3-66E1-4BE8-8DFE-E98E3FB16610}" destId="{883A1A1A-C4DD-4AE9-B234-E97ADD510326}" srcOrd="9" destOrd="0" presId="urn:microsoft.com/office/officeart/2008/layout/VerticalCurvedList"/>
    <dgm:cxn modelId="{8B322375-9146-4860-A9FC-EAB4A9A365C3}" type="presParOf" srcId="{1E41FAD3-66E1-4BE8-8DFE-E98E3FB16610}" destId="{2D6D0C5B-7BD6-4A6C-9AA3-569B56FABA76}" srcOrd="10" destOrd="0" presId="urn:microsoft.com/office/officeart/2008/layout/VerticalCurvedList"/>
    <dgm:cxn modelId="{AB9D796D-407F-4780-B64F-4429EE0795ED}" type="presParOf" srcId="{2D6D0C5B-7BD6-4A6C-9AA3-569B56FABA76}" destId="{FE42116F-E959-462D-B8FD-F7E47F2B9423}" srcOrd="0" destOrd="0" presId="urn:microsoft.com/office/officeart/2008/layout/VerticalCurvedList"/>
    <dgm:cxn modelId="{23C2897B-6322-4FCA-BB4F-60E18EA661EE}" type="presParOf" srcId="{1E41FAD3-66E1-4BE8-8DFE-E98E3FB16610}" destId="{6AB68EF7-230F-45FD-A2D5-DF5130AB5B94}" srcOrd="11" destOrd="0" presId="urn:microsoft.com/office/officeart/2008/layout/VerticalCurvedList"/>
    <dgm:cxn modelId="{D27F1F47-3822-4D50-921A-DBEB5083731C}" type="presParOf" srcId="{1E41FAD3-66E1-4BE8-8DFE-E98E3FB16610}" destId="{F56E5BCE-7D06-4233-80F4-B255C051B8BE}" srcOrd="12" destOrd="0" presId="urn:microsoft.com/office/officeart/2008/layout/VerticalCurvedList"/>
    <dgm:cxn modelId="{8ED37C44-BA2A-4E96-900C-DCFAE48424EE}" type="presParOf" srcId="{F56E5BCE-7D06-4233-80F4-B255C051B8BE}" destId="{E432926C-C2F1-46EB-B5C5-23CD77F7D65B}" srcOrd="0" destOrd="0" presId="urn:microsoft.com/office/officeart/2008/layout/VerticalCurvedList"/>
    <dgm:cxn modelId="{4007627C-062B-4394-8146-7F9F0077A743}" type="presParOf" srcId="{1E41FAD3-66E1-4BE8-8DFE-E98E3FB16610}" destId="{E7F8373A-EE27-42A2-9D57-38BD46872A1D}" srcOrd="13" destOrd="0" presId="urn:microsoft.com/office/officeart/2008/layout/VerticalCurvedList"/>
    <dgm:cxn modelId="{A2B18875-08AC-433E-AD03-1FED5055206E}" type="presParOf" srcId="{1E41FAD3-66E1-4BE8-8DFE-E98E3FB16610}" destId="{40D78899-B9D1-49B4-A216-8BAD379F07CF}" srcOrd="14" destOrd="0" presId="urn:microsoft.com/office/officeart/2008/layout/VerticalCurvedList"/>
    <dgm:cxn modelId="{82D09403-CC75-4AB5-8E21-0C4646502F8D}" type="presParOf" srcId="{40D78899-B9D1-49B4-A216-8BAD379F07CF}" destId="{8B655716-F426-470E-B408-CDFBE35639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825BB-CF02-4826-A946-804942765DB4}">
      <dsp:nvSpPr>
        <dsp:cNvPr id="0" name=""/>
        <dsp:cNvSpPr/>
      </dsp:nvSpPr>
      <dsp:spPr>
        <a:xfrm>
          <a:off x="-5114931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A4FDF-0767-4EEE-81BE-58DD6D92E99A}">
      <dsp:nvSpPr>
        <dsp:cNvPr id="0" name=""/>
        <dsp:cNvSpPr/>
      </dsp:nvSpPr>
      <dsp:spPr>
        <a:xfrm>
          <a:off x="317496" y="205750"/>
          <a:ext cx="7409290" cy="411319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Integrated EE </a:t>
          </a:r>
          <a:r>
            <a:rPr lang="en-US" sz="2000" kern="1200" dirty="0" err="1" smtClean="0"/>
            <a:t>neighbourhood</a:t>
          </a:r>
          <a:r>
            <a:rPr lang="en-US" sz="2000" kern="1200" dirty="0" smtClean="0"/>
            <a:t> planning process and tools</a:t>
          </a:r>
          <a:endParaRPr lang="fi-FI" sz="2000" kern="1200" dirty="0"/>
        </a:p>
      </dsp:txBody>
      <dsp:txXfrm>
        <a:off x="317496" y="205750"/>
        <a:ext cx="7409290" cy="411319"/>
      </dsp:txXfrm>
    </dsp:sp>
    <dsp:sp modelId="{689B3991-38AC-48F5-8A89-5FFED694B3B1}">
      <dsp:nvSpPr>
        <dsp:cNvPr id="0" name=""/>
        <dsp:cNvSpPr/>
      </dsp:nvSpPr>
      <dsp:spPr>
        <a:xfrm>
          <a:off x="60421" y="15433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7ABDC-4E72-4201-B14A-E5892B9C95D5}">
      <dsp:nvSpPr>
        <dsp:cNvPr id="0" name=""/>
        <dsp:cNvSpPr/>
      </dsp:nvSpPr>
      <dsp:spPr>
        <a:xfrm>
          <a:off x="689983" y="823091"/>
          <a:ext cx="7036803" cy="411319"/>
        </a:xfrm>
        <a:prstGeom prst="rect">
          <a:avLst/>
        </a:prstGeom>
        <a:solidFill>
          <a:schemeClr val="accent2">
            <a:shade val="50000"/>
            <a:hueOff val="-11853"/>
            <a:satOff val="-2403"/>
            <a:lumOff val="13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Supporting well informed EE living decisions for people </a:t>
          </a:r>
          <a:endParaRPr lang="fi-FI" sz="2000" kern="1200" dirty="0"/>
        </a:p>
      </dsp:txBody>
      <dsp:txXfrm>
        <a:off x="689983" y="823091"/>
        <a:ext cx="7036803" cy="411319"/>
      </dsp:txXfrm>
    </dsp:sp>
    <dsp:sp modelId="{48896D11-97C2-4814-80F1-8C9213DFC332}">
      <dsp:nvSpPr>
        <dsp:cNvPr id="0" name=""/>
        <dsp:cNvSpPr/>
      </dsp:nvSpPr>
      <dsp:spPr>
        <a:xfrm>
          <a:off x="432908" y="77167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1386"/>
              <a:satOff val="-2079"/>
              <a:lumOff val="12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9C9E2-BF02-428C-99BF-90993D1B1AB2}">
      <dsp:nvSpPr>
        <dsp:cNvPr id="0" name=""/>
        <dsp:cNvSpPr/>
      </dsp:nvSpPr>
      <dsp:spPr>
        <a:xfrm>
          <a:off x="894103" y="1439980"/>
          <a:ext cx="6832682" cy="411319"/>
        </a:xfrm>
        <a:prstGeom prst="rect">
          <a:avLst/>
        </a:prstGeom>
        <a:solidFill>
          <a:schemeClr val="accent2">
            <a:shade val="50000"/>
            <a:hueOff val="-23705"/>
            <a:satOff val="-4805"/>
            <a:lumOff val="26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ICT for knowledge sharing in EE </a:t>
          </a:r>
          <a:r>
            <a:rPr lang="en-US" sz="2000" kern="1200" dirty="0" err="1" smtClean="0"/>
            <a:t>neighbourhoods</a:t>
          </a:r>
          <a:r>
            <a:rPr lang="en-US" sz="2000" kern="1200" dirty="0" smtClean="0"/>
            <a:t>	</a:t>
          </a:r>
          <a:endParaRPr lang="fi-FI" sz="2000" kern="1200" dirty="0"/>
        </a:p>
      </dsp:txBody>
      <dsp:txXfrm>
        <a:off x="894103" y="1439980"/>
        <a:ext cx="6832682" cy="411319"/>
      </dsp:txXfrm>
    </dsp:sp>
    <dsp:sp modelId="{86836B02-40BF-4598-B52A-7FE893556E05}">
      <dsp:nvSpPr>
        <dsp:cNvPr id="0" name=""/>
        <dsp:cNvSpPr/>
      </dsp:nvSpPr>
      <dsp:spPr>
        <a:xfrm>
          <a:off x="637029" y="1388565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771"/>
              <a:satOff val="-4158"/>
              <a:lumOff val="24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A6201-E5B5-47B4-B074-EDBB375A5C6B}">
      <dsp:nvSpPr>
        <dsp:cNvPr id="0" name=""/>
        <dsp:cNvSpPr/>
      </dsp:nvSpPr>
      <dsp:spPr>
        <a:xfrm>
          <a:off x="959277" y="2057321"/>
          <a:ext cx="6767508" cy="411319"/>
        </a:xfrm>
        <a:prstGeom prst="rect">
          <a:avLst/>
        </a:prstGeom>
        <a:solidFill>
          <a:schemeClr val="accent2">
            <a:shade val="50000"/>
            <a:hueOff val="-35558"/>
            <a:satOff val="-7208"/>
            <a:lumOff val="396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Training &amp; education of experts	</a:t>
          </a:r>
          <a:endParaRPr lang="fi-FI" sz="2000" kern="1200" dirty="0"/>
        </a:p>
      </dsp:txBody>
      <dsp:txXfrm>
        <a:off x="959277" y="2057321"/>
        <a:ext cx="6767508" cy="411319"/>
      </dsp:txXfrm>
    </dsp:sp>
    <dsp:sp modelId="{1236DD15-3E4F-405D-8523-CD64641CBA89}">
      <dsp:nvSpPr>
        <dsp:cNvPr id="0" name=""/>
        <dsp:cNvSpPr/>
      </dsp:nvSpPr>
      <dsp:spPr>
        <a:xfrm>
          <a:off x="702203" y="200590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4157"/>
              <a:satOff val="-6237"/>
              <a:lumOff val="36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A1A1A-C4DD-4AE9-B234-E97ADD510326}">
      <dsp:nvSpPr>
        <dsp:cNvPr id="0" name=""/>
        <dsp:cNvSpPr/>
      </dsp:nvSpPr>
      <dsp:spPr>
        <a:xfrm>
          <a:off x="894103" y="2674663"/>
          <a:ext cx="6832682" cy="411319"/>
        </a:xfrm>
        <a:prstGeom prst="rect">
          <a:avLst/>
        </a:prstGeom>
        <a:solidFill>
          <a:schemeClr val="accent2">
            <a:shade val="50000"/>
            <a:hueOff val="-35558"/>
            <a:satOff val="-7208"/>
            <a:lumOff val="396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Tools for holistic energy management in </a:t>
          </a:r>
          <a:r>
            <a:rPr lang="en-US" sz="2000" kern="1200" dirty="0" err="1" smtClean="0"/>
            <a:t>neighbourhoods</a:t>
          </a:r>
          <a:endParaRPr lang="fi-FI" sz="2000" kern="1200" dirty="0"/>
        </a:p>
      </dsp:txBody>
      <dsp:txXfrm>
        <a:off x="894103" y="2674663"/>
        <a:ext cx="6832682" cy="411319"/>
      </dsp:txXfrm>
    </dsp:sp>
    <dsp:sp modelId="{FE42116F-E959-462D-B8FD-F7E47F2B9423}">
      <dsp:nvSpPr>
        <dsp:cNvPr id="0" name=""/>
        <dsp:cNvSpPr/>
      </dsp:nvSpPr>
      <dsp:spPr>
        <a:xfrm>
          <a:off x="637029" y="262324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4157"/>
              <a:satOff val="-6237"/>
              <a:lumOff val="360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68EF7-230F-45FD-A2D5-DF5130AB5B94}">
      <dsp:nvSpPr>
        <dsp:cNvPr id="0" name=""/>
        <dsp:cNvSpPr/>
      </dsp:nvSpPr>
      <dsp:spPr>
        <a:xfrm>
          <a:off x="689983" y="3149397"/>
          <a:ext cx="7036803" cy="695627"/>
        </a:xfrm>
        <a:prstGeom prst="rect">
          <a:avLst/>
        </a:prstGeom>
        <a:solidFill>
          <a:schemeClr val="accent2">
            <a:shade val="50000"/>
            <a:hueOff val="-23705"/>
            <a:satOff val="-4805"/>
            <a:lumOff val="26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Neighbourhood</a:t>
          </a:r>
          <a:r>
            <a:rPr lang="en-US" sz="2000" kern="1200" dirty="0" smtClean="0"/>
            <a:t> energy management systems integrated with buildings, smart grids and </a:t>
          </a:r>
          <a:r>
            <a:rPr lang="en-US" sz="2000" kern="1200" dirty="0" err="1" smtClean="0"/>
            <a:t>neighbourhood</a:t>
          </a:r>
          <a:r>
            <a:rPr lang="en-US" sz="2000" kern="1200" dirty="0" smtClean="0"/>
            <a:t> systems </a:t>
          </a:r>
          <a:endParaRPr lang="fi-FI" sz="2000" kern="1200" dirty="0"/>
        </a:p>
      </dsp:txBody>
      <dsp:txXfrm>
        <a:off x="689983" y="3149397"/>
        <a:ext cx="7036803" cy="695627"/>
      </dsp:txXfrm>
    </dsp:sp>
    <dsp:sp modelId="{E432926C-C2F1-46EB-B5C5-23CD77F7D65B}">
      <dsp:nvSpPr>
        <dsp:cNvPr id="0" name=""/>
        <dsp:cNvSpPr/>
      </dsp:nvSpPr>
      <dsp:spPr>
        <a:xfrm>
          <a:off x="432908" y="3240136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2771"/>
              <a:satOff val="-4158"/>
              <a:lumOff val="240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8373A-EE27-42A2-9D57-38BD46872A1D}">
      <dsp:nvSpPr>
        <dsp:cNvPr id="0" name=""/>
        <dsp:cNvSpPr/>
      </dsp:nvSpPr>
      <dsp:spPr>
        <a:xfrm>
          <a:off x="317496" y="3908893"/>
          <a:ext cx="7409290" cy="411319"/>
        </a:xfrm>
        <a:prstGeom prst="rect">
          <a:avLst/>
        </a:prstGeom>
        <a:solidFill>
          <a:schemeClr val="accent2">
            <a:shade val="50000"/>
            <a:hueOff val="-11853"/>
            <a:satOff val="-2403"/>
            <a:lumOff val="13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64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Energy data for </a:t>
          </a:r>
          <a:r>
            <a:rPr lang="en-US" sz="2000" kern="1200" dirty="0" err="1" smtClean="0"/>
            <a:t>neighbourhoods</a:t>
          </a:r>
          <a:r>
            <a:rPr lang="en-US" sz="2000" kern="1200" dirty="0" smtClean="0"/>
            <a:t>	</a:t>
          </a:r>
          <a:endParaRPr lang="fi-FI" sz="2000" kern="1200" dirty="0"/>
        </a:p>
      </dsp:txBody>
      <dsp:txXfrm>
        <a:off x="317496" y="3908893"/>
        <a:ext cx="7409290" cy="411319"/>
      </dsp:txXfrm>
    </dsp:sp>
    <dsp:sp modelId="{8B655716-F426-470E-B408-CDFBE356390F}">
      <dsp:nvSpPr>
        <dsp:cNvPr id="0" name=""/>
        <dsp:cNvSpPr/>
      </dsp:nvSpPr>
      <dsp:spPr>
        <a:xfrm>
          <a:off x="60421" y="3857478"/>
          <a:ext cx="514149" cy="514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1386"/>
              <a:satOff val="-2079"/>
              <a:lumOff val="120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23D9-ED83-467C-9631-7BEFA8637EBB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71D1-E02F-4621-A920-46D9D606E9B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40B9-513B-41CF-A94F-54125675EEC5}" type="datetimeFigureOut">
              <a:rPr lang="it-IT" smtClean="0"/>
              <a:pPr/>
              <a:t>06/06/2014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48A2B-7FE9-40DD-A32B-37EF221DC42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BAD56-C57D-4999-A6C1-606D735B1ED8}" type="slidenum">
              <a:rPr lang="en-GB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en-GB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6" rIns="91414" bIns="45706" anchor="b"/>
          <a:lstStyle/>
          <a:p>
            <a:pPr algn="r"/>
            <a:fld id="{4EADCA7C-E294-4031-9077-B3A12C17E8BF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</p:spPr>
        <p:txBody>
          <a:bodyPr lIns="91414" tIns="45706" rIns="91414" bIns="45706"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097DB0-2726-4B77-9BD6-1FCA9E44BC7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94F07-3696-424F-BAE0-293B2C40E0B6}" type="slidenum">
              <a:rPr lang="en-GB"/>
              <a:pPr/>
              <a:t>14</a:t>
            </a:fld>
            <a:endParaRPr lang="en-GB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0" y="4343081"/>
            <a:ext cx="5485481" cy="4114871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99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230" y="0"/>
            <a:ext cx="5025541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0" y="5877272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1772816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150" y="6021288"/>
            <a:ext cx="1008338" cy="8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58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150" y="6021288"/>
            <a:ext cx="1008338" cy="8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98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51520" y="1052736"/>
            <a:ext cx="871296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4680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150" y="6021288"/>
            <a:ext cx="1008338" cy="8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42029" y="602128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>Partner Presentation</a:t>
            </a:r>
            <a:b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>INDICATE Kick-Off Meeting</a:t>
            </a:r>
            <a:b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>3</a:t>
            </a:r>
            <a:r>
              <a:rPr lang="en-US" sz="1200" b="1" baseline="30000" dirty="0" smtClean="0">
                <a:solidFill>
                  <a:srgbClr val="4BACC6">
                    <a:lumMod val="75000"/>
                  </a:srgbClr>
                </a:solidFill>
              </a:rPr>
              <a:t>rd</a:t>
            </a: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> &amp; 4</a:t>
            </a:r>
            <a:r>
              <a:rPr lang="en-US" sz="1200" b="1" baseline="30000" dirty="0" smtClean="0">
                <a:solidFill>
                  <a:srgbClr val="4BACC6">
                    <a:lumMod val="75000"/>
                  </a:srgbClr>
                </a:solidFill>
              </a:rPr>
              <a:t>th</a:t>
            </a:r>
            <a:r>
              <a:rPr lang="en-US" sz="1200" b="1" baseline="0" dirty="0" smtClean="0">
                <a:solidFill>
                  <a:srgbClr val="4BACC6">
                    <a:lumMod val="75000"/>
                  </a:srgbClr>
                </a:solidFill>
              </a:rPr>
              <a:t> October</a:t>
            </a: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/>
            </a:r>
            <a:b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</a:br>
            <a:r>
              <a:rPr lang="en-US" sz="1200" b="1" dirty="0" smtClean="0">
                <a:solidFill>
                  <a:srgbClr val="4BACC6">
                    <a:lumMod val="75000"/>
                  </a:srgbClr>
                </a:solidFill>
              </a:rPr>
              <a:t>Glasgow, Scotland</a:t>
            </a:r>
            <a:endParaRPr lang="en-GB" sz="1200" b="1" dirty="0" smtClean="0">
              <a:solidFill>
                <a:srgbClr val="4BACC6">
                  <a:lumMod val="75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2029" y="6021288"/>
            <a:ext cx="871296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RUTH~1.KER\AppData\Local\Temp\Rar$DI00.941\Indicate 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16" y="52909"/>
            <a:ext cx="981123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98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51520" y="1052736"/>
            <a:ext cx="871296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468052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150" y="6021288"/>
            <a:ext cx="1008338" cy="8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42029" y="602128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Partner Presentation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INDICATE Kick-Off Meeting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200" b="1" baseline="30000" dirty="0" smtClean="0">
                <a:solidFill>
                  <a:schemeClr val="accent5">
                    <a:lumMod val="75000"/>
                  </a:schemeClr>
                </a:solidFill>
              </a:rPr>
              <a:t>rd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&amp; 4</a:t>
            </a:r>
            <a:r>
              <a:rPr lang="en-US" sz="1200" b="1" baseline="30000" dirty="0" smtClean="0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 October</a:t>
            </a:r>
            <a:b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Glasgow, Scotland</a:t>
            </a:r>
            <a:endParaRPr lang="en-GB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2029" y="6021288"/>
            <a:ext cx="871296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249362" y="44624"/>
            <a:ext cx="6706788" cy="944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 descr="C:\Users\RUTH~1.KER\AppData\Local\Temp\Rar$DI00.941\Indicate Logo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49" y="26987"/>
            <a:ext cx="981123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598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150" y="6021288"/>
            <a:ext cx="1008338" cy="8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98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data:image/jpeg;base64,/9j/4AAQSkZJRgABAQAAAQABAAD/2wCEAAkGBhQQEBUUERQUFRIUFRYTFhcWFBcUGBYZGBUVGRUVFRYXICYeGBslHxcYHy8gIygpLCwsGR8yNTAqNSYrLSkBCQoKDgwOGQ8PGi8kHyQxNS8sLC81Mik0KS8yLy01KjQpKiwtLCosKjYsNCosLCwsLC8sNS40Mi8pLCksLCwsLP/AABEIAMoA+QMBIgACEQEDEQH/xAAcAAEAAgMBAQEAAAAAAAAAAAAABAUDBgcBAgj/xABLEAABAwIDAwcHBwoGAQUBAAABAAIDBBEFEiEGEzEiQVFhcYGRBxQXIzJTkkJSobHC0dIWJDNVcoKTssHTFUNiouPwY3ODs8PhNf/EABoBAQACAwEAAAAAAAAAAAAAAAACAwEEBQb/xAA6EQACAQICBwUHBAEDBQAAAAAAAQIDESExBBJBUWGB8BNxobHBBRQiMpHR4RVSU/EzYqKyIyRCcoL/2gAMAwEAAhEDEQA/AO4oiIAiIgCIiAIiIAiIgCIq/aGsdDSTysID44ZHtJFwC1hIuOfULKV3Yw3ZXLBFwf0t1/vI/wCE1PS3X+8j/hNXQ/TavDrkafv1Pid4RcH9Ldf7yP8AhNT0t1/vI/4TU/TavDrkPfqfE7wi4P6W6/3kf8Jqeluv95H/AAmp+m1eHXIe/U+J3hFwf0t1/vI/4TU9Ldf7yP8AhNT9Nq8OuQ9+p8TvCLg/pbxD3kf8Jq2PYLymT1FY2GrcwtlBawhoZZ/FoNuN7EdpCjPQKsIuTtgSjplOTSOqoiLQNsIiIAiIgCIiAIiIAiIgCIiAIiIAiIgCIiAKBj1aYKWeVoBdHFJIA7UEtaSAQLaaKeoGPVQipZ5HMEgZFI8sd7Lw1pJadDoeHBSh8yIyyZyP0y1fuaX4H/jT0y1fuaX4JPxrz0k0/wCqqTwZ/bT0k0/6qpPBn9td3sV/F4o5Hav+TwZ76Zav3NL8En409MtX7ml+CT8a89JNP+qqTwZ/bT0k0/6qpPBn9tOxX8Xih2r/AJPBnvplq/c0vwSfjT0y1fuaX4JPxrz0k0/6qpPBn9tPSTT/AKqpPBn9tOxX8Xih2r/k8Ge+mWr9zS/BJ+NPTLV+5pfgk/Gvl3lJp7aYXSX7GH/61rNRjoe4uNPCCTezWhoHUABYBWU9HhL5qdvHyKaukVIW1Ja3h5kzGNuqiqfmkEemjWhpDW9Nhde4PtvJTPzthp3P+S57HHL1ts4WPXxX1DtdEyHI2hps54yPaJHdoDm2H/efVVoxhvuIvAfctqMU4uDVl1uNKatNVFG8s29z59bj9B7NY22spYp225beUB8lw0e3uIKs1zjya7bwyyeaMp204LXPZlfmzuFs1+SOVYX/AHV0deZr0nTm42tu7j01Gp2kE/qERFQXBERAEREAREQBERAEREAREQBERAEREAUDHpmMpZ3Sszxtikc9nzmhpLm940U9QMfdGKSczBxi3Um8DfaLMhzBvDW11KHzIjLJnJPyuwn9WfS3715+V+E/qz6W/esXnmBe4rPi/wCRPPMC9xWfF/yLu6sf2z+r+5yNaX7o9cjL+V+E/qz6W/en5X4T+rPpb96xeeYF7is+L/kTzzAvcVnxf8iasf2z+r+41pfuj1yMv5X4T+rPpb96+Zdr8LynLhgzW0u4WvzXsb2WN1ZgdjaCsJ5hmt9O8WtvlpSTZkoBPC4Nh0anVW06MZ7JLvb+5RWryp7nfckevxGAknzcC5vYOsB2BT67HKJ0bWQ0OQj2nulLnO+oDwWPEJsOytEEdTm+W6RzRfsa0kDp4r4w2Sgz3qG1JZbhGW3J6yXCwWy3dKVnhs/H3NNRUZOmr47b5c28ORjo8RpQ8GWmc5g4tbJlJ6r8wWbE8ZpJH3ioxEwcAJHOJ63EqNUzUheTHHM1nMC4OIHWb8VMpZ8NbEd5HVPmPsgOaxg6Lm9z08OrrWZYNTxvu6wMQSadPFLO+PnnyM2zm0NJTTCZ9PIXsIdHkkAsddXX49niu74XiLKiGOaM3ZI0PHeOB6xw7l+cs9N82XxH3rrnky2gpXR+aU7pi6MGT1oaLguGYMs46Am9j0rm+0qN49os/Q6Ps2tZunZpcd/1ub2iIuGdwIiIAiIgCIiAIiIAiIgCIiAIiIAiIgCjYlQieGSJxIbKx0ZItcBzSCRfS+qkosp2d0GrnPfQpSe+qfij/AnoUpPfVPxR/gXQkWx73W/cUe7Uv2nPfQpSe+qfij/AvmTyL0bQSZ6gAAkkuisAOJPIXRFpO32P2/N4zxsZCPEM/qe5X6PV0itNQUjU0t0NGpOpKPdxZzebZOJ8xZTulc0uyszZS53ML2A4q22g8ntPSRsaZZXVLgC4AsyNHObZb9Q15iepbRs7SNo6c1kw5RFoWnnvwPafoFzzqnw6ikxCqOYm7jmkd81vV9QC7GveTd7Qjm9768TzmvVjBLOpUyX7V93s3IrdnPJtHUB0k0j46dgN3ckEkcwJBGnOe5VU+ysTpS2B0paXZWB2UuPMOAGp6Fuu1eNtIFLT6QRaG3yiOvnAPidehS8Ko2YdB5zOLzvFomHiLjieg9J5hpxKiqkortJLGXyx+/ruJtuUuyhLCOM5/bhsW9ms4r5OaekgbvpZTUvFwxpZlb1u5JNh26nh0qvwPyeedyZWOcGj2nkCzR4anoCu6KjmxCpNzdzjme48Gj/ugCtcfxtkEfmlJoxukjxxeecXH0nu4LN5x/6ad5vFvZHrYR7bXvWl8NNYJbZPrN7NhqOPbI0kT8lPLM/Lo5ziwtv0Ns0eKvPJ/sI9tRHVNe9jGE2uB6wEEOaB80g8fDqtNktj99aWcWj4tbwz9Z/0/X2cehNaALDQDQBael6Wqcexhi9rOloGjVq0veKvwxzUV1l5nqIi4h6IIiIAiIgCIiAIiIAiIgCIiAIiIAiIgCIiAIiICBjmKimgdIeI0aOlx4D/ALzArnWz2FurakmQktB3krunXh3n6L9Cl7dYxvp9008iLTtf8o93DxUyuP8Ah9AIhpPUavPO0W1HcOT3kru6PTdGkkvnn4L+sTyml1o6TpDcv8dPPi93N4dxVbU4waqcMj1iYckYHyjwuB18B1WVriEgw2kELD+czC8jhxaOGh/2jvKi7HUDWB9XN+jhBy9bukdl7DrPUqyNkmIVf+qR1z0MaP6AadfetjVi32f/AIQz4vrFmnr1Eu1f+SphHgssO/JcCfsng7TmqZ9IIdRf5Th1c4GmnObDpUHEK2XEKkWBJccsbeZrf+6k9qsNr8UaMtLBpFDo63ynDp6bfWT0KVh0Yw6l37wPOJhaNp+SONyPAnuCa7/zNfFLCK3LrFh04v8A7eLtCOM5b31guOJ5jFa2gg81gPrXC80g46jgOg/UOsrBsdsrvzvZR6pp0HzyPsj6eHSoGz2CurpyXk5Ac8juc3PC/SfvXU4YQxoa0ANaAABwAHALV0mt7vHs4v4nm+vDgb2g6N75PtqitTjhGPXjvZ9AL1EXEPUhERAEREAREQBERAEREAREQBERAEREAREQBERAFXY/inm1O+T5QFm9bjo37+5WK5/5RMTzSMhB0YM7v2ncPAfzLa0Sj21VR2bTQ9oaT7vo8prPJd76uQNjcM39Tnf7EXrHE85+Tfvue5RsVq3V9ZyNczhHGOht9Oznce0q5l/MsLA4S1JuekNI1/22Ha5YdiqZsTZauT2YmlretxGtuuxA/eXbdTGdfd8Meu88uqOFPRcr/FN7v6XixtjVtiZHRxezGAX9braX8S49o6FmwweYULpz+nn5MfSG8x+18KpsIpHV1YM+uZxkkP8Apvc9nM0doWba/E/OKnKz2I/VsA5zeziB1nTsATs/loc5cf7fgO3+fSv/AJgt39LxZ7slhAnmMkv6KLlvJ4E8QD4EnqHWsGM4i+uquSCbkMjb1X07zxP/AOK3x5woqOOlb+kkGeUj6u8i3Y3rUnye4JxqHjpbH9p39PFYlWUVLSH3R64+RKGjOUoaHHvm/TkvFm0YFhDaWFsbdTxcfnOPE/0HUFYIi87KTk3J5s9lThGnFQisEERFEmEREAREQBERAEREAREQBERAEREAREQBERAEREB8ySBoJOgAJJ6AOK5RSsNdXC/+bIXHqaNSO5ost820rt1RvtxfaMfve1/tBWsbCxCMT1LuEUZA7bZj9AA7119CXZ0Z1drwXXeed9ptVtKpaO8l8T67k/qRduMQ3tUWN9mICMAdPF1u/T91Tdpz5rRwUo9ojeSfX/MT8IVXsxSmprWF2vKMr+45te11vFfO0VSaqtfl1u8RM7jlHibnvXQUEpwpbIq779nqzkSquVOrX21Hqruzfoi1wP8ANKCWo4SS+rj+kXHfmP7oUPYrDhJOZX/o4BvCTwv8m/gXfuqRtxMGbmmZ7MLAT2kWF+uwv+8vuX80wto4SVRuenJ92UD41XdypuSzqPw/ouajCsov5aKu+MvzKy5FPUSvrqzTjK+zf9LebwaLnvXVaSlbFG1jBZrQGjuWkeTrDLvfMRo3kN7Tq4+Fh+8t9XP9o1FrqlHKJ1vY1FqnKvP5pvw/sIiLmHdCIiAIiIAiIgCIiAIiIAiIgCIiAIiIAiIgCIiAIiIDRfKTWcqKMcwdIe/kt+pyjzeowdo4OqH3PZe/8rB4qv20qN5WvA1y5WDuAv8ASSp23hyCngHCOO/1NH8h8V6KnC0KNPn9MfNnja9W9XSa274VzdvJM92O9TT1NTztbkaeu17eJYoWw9FvKxpPCMGQ9o0H0kHuU2sO5wiJvAzPzHrFy76msXmy/qaKqn5yN209dvve3wWZNuFSSzk9VeX3MQilUoU3lCOs/wDl9ioqXGsrTb/Nlyjqbew8Gj6FP27qw6pEbfYhYGAcwJFz9GUdybBUwdVZzwiY5/2R9Z8FX0jfO60X/wA2XMf2S65+hXYKrwhHz/CNX4paP/qqS8vyzpGzOH7iljb8otzu7XanwvbuVoiLzE5OcnJ7T3NKmqcFBZJWCIiiWBERAEREAREQBERAEREAREQBERAEREAREQBEXw6Vo4kDtICGL2PtFgdXxjjIwdrgP6r4OIMLXFj2OytLjZwdawPGylqvcRdSO85jT+vxEf66i/dvL/UFn24nzVrx80MaPhB+txXxsVHmrourM7wY7+qx4iN7iDx86oy92fKvUYKv/wCsfX8HhLuWivfKfkvyWm3XIbTQ+7i/C0fyleVfqsHiHPLJmPWLuP2WrBt/NesI+axg+t32ln2v5FLRx9EWY9uVn3lUU18FGO9382bdaVqukzWxavil6HmzPqqGsl5y0RjtsR9bwsfk/ps1Xm+Yxzu82aPoJWQ+rwYf+Wb6nf8AGpnk5AaJ5HEADI25NgPaJuT3KNWVqVaW928kZ0eCekaNT2KOt5v7G9IozcSiPCSM9j2n+qytqGng5p7wvPuLWw9gpxeTMiLy69WCQREQBERAEREAREQBERAFhnqMvBrndTQP6kBZkWUYausCpnxeYexSSu7XxN+pxUCbGK8+xRgftSNd9RCyY3tS6KoZTU8JnqHMMpbvBG1jAbZnPIPPzWU3BMSnlziopjA5tresbK1976tc3o57gcVtJ6sdZwXNvyv6GnKnKbsqkl3Jeer6lFLiGKHhCxvYGH+Z5USR2LO5nDs3IUrCNtKuriEsFAHRkkAmrY32SQdCy/EK4pNo89fLSPjyujjbKx2a+8abAm1hlsTbiedbHayhddnDDn6mo9DU8e2qY8behqb6HFDxM3dK0fU5YH4FiDuImPbMD9pboNob1/mjGZssO+kkzWyXNmsy21J0PEaFU2EbaVdXEJYKAOjJc0E1bG6tJB0LL8QrI6XVtdQivDPLaUy9l0W7OpN87+hrrtlKw8Ynnte0/aXx+R1X7k/Ez8S3HajbdtBPTxyMuye+Z+e27Ac0E5bcocq/EcFYVWPZK2CmyX30ckmfN7OS2mW2t78bqXv+kWT1Vjj9M9pX+i6M21ry8Psc+/I6r9yfiZ+JbBsxgE8MVVnjIc+LKwXacxs/TQ9Y49K+63barhmiifh9nzlwiHncZzZBd2obZuhHFWNZtTLBHTGenySVFS2nLN8H5MxNn5mts7QXt18VirpVecdVpY7nu58Cyh7L0alPXjKV1v4q27iVGxuzs8FTnljLWhjhclp1NrcCetRaLZmp89bI+Ihm+3hOZnDPmva62zHNofNpqaPJm85l3V82XJpfNaxzdmitZpcrS7jYE+AuqHptW7m0viVvPiXR9lUFGMFJ/C788OBoG1GzdTNVyPjiLmHLY5mjgxo5z0gqZtlgM8z4t1GXNZGGkgtGtzpqR1KRgW11XVsjljoQIZD7ZqmaDNlc7KWXNrHTnsvuo2vqDVVEFPR77zfJmd5w2MnOzMLNc3tHHm61Yq9eLirL4Fv7ljiRl7P0eSnjL43fzeGBDxLAZ3YfTwtjJe1xc8Xbp7fPe3ykw/AJ2YdPGYzvZHizbt1Hq9b3t87n5lsWze0LK6HeMa5ha50b2O9pj22zNPiPFVuB7cNqq2SmEZa1u83chdcS7t4Y/KLC1j1ngoe8VrOOqsHrP633k/0+hrKes8Y6q7rW3Zmn/kdV+5PxM/En5HVfuT8TPxLcNs9txhroQ6IyCYuuc+XIGllzaxze1w04L7212zbhsLJMm9Mj8rW58mgaSXXserm51srT9Ilq2iscurmm/Yuiq95ywzy+xpw2RrBwid8bPxLKzZyvHBkg7JQPtLb9odrfNaNlS2PebwxgNz5f0guOVY/UsuHYrWPcRLRtiblcQ7zlkl3D2W2a24v08yi9PrOOs4xt1xJL2No6dlOXXI1FmEYkOG/H/vD8azMpMUHAzd8jD9ZV3T7dNdhjq4x2yZgYs9yHB+QNz257jm50l26aMLbXCO+awEWfUuMmQtDrdRPDmUXpNZ50452y2/UmvZtFZVZ5Xz2fQrGOxYczj27kqRHWYqOMbXdoj/o4KzxTal8czKaCAz1Tmb17N4GMibwu+Qg8+gFte8L6wbagyzupqiEwVLWCQMziRr2E2zMeLX14i39bVOvJq7px+n5uXR0JJ2Vaf1/FiHHiuJDjTRnvA+2pUWNVnyqLwmYPoKg/lpUPmqGU9EZm00hjc4VDWuJHzWObr2XUqXbiP/DXV0TC5rRrG45HB2cMc0mxtYlQld2vTjj37csngXRpNZVpc7esSwhxeU+1STDsdE77QU6CqLuLHt/aA+ySqTE9rd2aaOKLe1FSGubHny5GEXdI91jZo7NbHoWwha01ZX1bX63m3TTv8zf09Ej1ERUl4REQGsbSbHOqJ21NNUOp6ljN3mADmubckNc3v6+zRYNkMfqXVM9HWZHTQBrt5GLNe11iLjgDqDwHPporLFdlGzymVtRVQPIDXbmYtBA4Xa4EeCz4Fs3FRh+7zufIc0kkjs8kh5i5x+pbPaR7PVljuwy57ijUevdYb+PI07yaYfVOpYnsqmsgEryYdw1xIEhzjeE3F9dbaXVntp+a1lFW8GtkNNMeA3ct8rndTTmPgstP5NoY25Y6itY3U5WVJaBfU2AFlfYzgcdXTup5c2RwaCQRmGUgggkHW4HMrJ1ourr3wd74WwfmQjTkqertXG+JQeT9hm85rXcaqd2T/wBKIlkY+g+AVN5M6CqdSxvjqmsgEz7w7hriQJDnG8JuL682l1v2GYcynhZDGLMjaGNvxsBxPSeda3T+TaGNuWOorWNuTlZUlgueJsBZYVaL19l7Wwvgrmeza1eF742zsRdr6BtRilHDJ7EtPVxnvj49o49oCp9m697sSo4Jv09JHVU8nWGhu7f2FtvBbzJg8MlRBOXkyU7XsZywQQ9uVxcOJK+JdnKcVorCS2bJu/aAa4WIuQeJsbceYLMa0VHVe5/XH0Zh0m5ay3+GBVbV/wD9PC/26n/4mrF5TI3ObRBjsjzXQhrsodlJD7OynQ2OtjxWxVuDRVE0E7ic1OXmPK4ZTnaA7NproF8Y7hcM+5M78u6mZMzlht3svYG/Ea8FCFRJw4L1ZKUG1Lj+DTsew6pircONRVecA1NmjcRxZTYXN2ce9b/W/on/ALDv5SouJ4FHUyQSPzZqeTesymwvb5WmoUqolZ7DnNBeCAC4Am+mgKhOprqPDltJwhquXE0nyYUFR5nTSecjzez/AFG4bf25Bbe3ze1yuHUqyvrKuCuxWWj3Z3fm7pGuYXOLdz7UdiBdupIPHu16Bg2FR0VOyGMndx3ALyCdXF2p05yV8UGDRRzzzsJc+oybzlBzeQ0tbYAaaK7t1rzk1dPLDiniV9k9WMb5fbYa5h0sWH4PJURSmUyNfUbwgNzyyWaOSPZ5WUW5rFarHXGkZhrzTVURpX5ZpJYcjHNnPrbOvrqSRcBb07YambBuS6QQb8VAYXgNDgScguPYv8nqVxjWDx1cD4Zb7t4F7GxFiCCDzG4Cyq8E8cbvHuy9WRdKTW6y8erGo7X4f53iUcFr3oakjqL+Q09xAWu09ScShJcL+ZYZK11xwne17Nb8+WO9+ldHo8AibOyoa97pGQClBLw4FgIdc2HtX5/oWPDdl6eEVLYr/nLnul5QNswcC1thyQMzrDrWY14xjbdl438BKlKTvv6Rp21c+8wCkcDqfNRfrDbfWFuuCYfVRFxqals4IGUCBsOU3NzdpN76eCi1Gx9PLRsoy5+7iLSLPGcZSctzbr6F7heyrKeZrxU1T3AGzJakyNNwRcsPFQnUjKDit7eX0x2EowkpX4Lb1c0aVmSeXDtLSYpFKG/+F7d67ToGRvivKVmaaPDtPV4pLKW6foWN3rdBzHMVvlRszT+ftrHOIna3KBmaGnkubmLSL3s4i9+YL6p9l4PPnVrS4zObkPKBYOS1twAL5rNA486t95jbl/uK+xlfn4FLgPJx2vD/AGnRQOZ1sDWg277BeYyM2P0eXi2nlc+3M0iQNv1XV/jWzEVU9khdJFPGC1ksL8jwDxbfUEdRB5+le4LsxFSufIHSSzSWD5ZX55CBwbewAb1ADm6FT2sfm22tblYs7OXy7L38bnPXYjV00mJS0pYI21Z314y+RjTxlYLgHKOYq4xzCYqbZ6VkD94wsbJvPnl8rHF1ubjw5gttw/Z2KF1Q5t3ecvMkgcQ4EkEEAW4WPDVRI9i4RRPo80pgceBeC5ozB2VrraC4vrfiVN6RFtPc1zt9iKoySfFPka5sm/zbEXNqdZKqGJ1NMdAWNYLwAcGkcdONr84XQlT4tsrDUxRRvzjcFro3sdlewtAAIdbqHgOhW7RYcb9Z5+vRa9aanaSzLqcXG6PURFSWhERAEREAREQBeFerwoDiuDUuHf4TI+cxNrBvSwh9pswJ3Vmg3Otuaytscdmp8IOI2sXO328+blFi/nvbLfrWx+TvZkQ0bPOKdjZxJIbvYwvAznKc2p4dak7W4XJNV0DmML2RTudIRazWloF3X5l1JV06rV9rxvweRoRpNU0+C81mUuyzIRijjhulFuPX5c+6MmY5cmbTNa3DmzL72MwmLE2TVlZG2Z8sz2sD+U2ONtg1jAdG8+qtMCw2WhrZIWMc6hmvNGRYiCTXPGecNPEd3WoeCsmwkzQebTT07pXSwvgDXkB1rxvaXAttbjwN1XKV76rxsrO+LW3mTjG1tZYY37/sRMExh1CMTgBLmUQ3sAcS7K17HObHc62By+JXzhGDUAoYqjEzG+aqGd0szjclwJDWO+TZttB0K0wLZV8jK2SrbkkryQWXDjFHlc1gJGhcL3000ChUk1RT0fmU9FNM9jHRRyxCN8bhYhjiXOBZYEDUcyk5Jt6rxur2dtmOPeYSatrLDG31w8B5Qnwuwdm5cHwB8LWuzF4LWvt7R1PDioFKyl/xKl/wj5zvOd1n3W6sNH35N+Nrc9upSsQ2aqBgcFNuy6djoy5jS0kWlLjre2gPSreXDJaPERNTRl1NVcmoY23q5B7M4HXz26z0JGUYxcU/3bcHln6cQ4tyTa3cu71IG3lEcQqYqFp0bDNVPt87KY4L/vE9yssCx0zYPvieWynkD78Q+Jrg4n4b96gUOyTquqqqmq38JdLu4QyV0RMUbQA45DqDxsetRKXAailgxOljjkdE9rn0zrh2YyMyvbcm+YaceglReo4KF8reOfn4GfiUnK2d/wAdcSv8m1Z5hFOyU8k0seIM5tCwiQeIaO5ZvJbTvhqphIbvqKaCqPTd7nn7a+9pNjp5YaBsLXB25ZSVNrcmMiMuzdQLXcFsUWFPjxjetjO4NEIi7TKHNluG9N8oCnUqRlGTvjL0+5CEJJxVsvU1HCpnRY0+pv6uasmoHac4Ywx69bgB+6glMmOR1d+QauSiZ2RwZSQetznKedmqh2G1Xq3NqvPn1kI0zEh7C0jW2oDrLP8AkvNFSYYGxl0sVVHNNa125y50pdrzEgadCm5wzvjbV5W6RhRllb/V4kPa51KMaaa5meHzMWGR0nK3rrGzATwzardtmIaZtOHUbAyF5c8AMcy5vlJLXa35NtegLXsabPBi4qY6aWePzQQ+ryjlGQu+URzAeK2bBcTfOxzpKeSAh1g2QtJcLA5hlJ01t3LVrO9ONty2+hfTVpyvv3epYoiLTNkIiIAiIgCIiAIiIAiIgCIiAIiIAiIgCIiAIiIAiIgCIiAIiIAiIgCIiAIiIAiIgCIiAIiID//Z"/>
          <p:cNvSpPr>
            <a:spLocks noChangeAspect="1" noChangeArrowheads="1"/>
          </p:cNvSpPr>
          <p:nvPr userDrawn="1"/>
        </p:nvSpPr>
        <p:spPr bwMode="auto">
          <a:xfrm>
            <a:off x="63500" y="-9350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150" y="6021288"/>
            <a:ext cx="1008338" cy="81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986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55DFFC-49EA-4D99-B3A4-0C983CDB87E4}" type="datetimeFigureOut">
              <a:rPr lang="en-GB" smtClean="0"/>
              <a:pPr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16FFAE-EE7D-4C1B-9853-71900C85D4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1416" y="58614"/>
            <a:ext cx="674258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60" y="1052737"/>
            <a:ext cx="843528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2411760" cy="83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979712" y="6156593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noProof="0" dirty="0" smtClean="0">
                <a:solidFill>
                  <a:srgbClr val="990099"/>
                </a:solidFill>
              </a:rPr>
              <a:t>Forum on "The city we want: smart and  sustainable"</a:t>
            </a:r>
          </a:p>
          <a:p>
            <a:pPr algn="ctr"/>
            <a:r>
              <a:rPr lang="en-US" sz="1600" baseline="0" noProof="0" dirty="0" smtClean="0">
                <a:solidFill>
                  <a:srgbClr val="990099"/>
                </a:solidFill>
              </a:rPr>
              <a:t>16 June 2014 - Genova</a:t>
            </a:r>
            <a:endParaRPr lang="en-US" sz="1600" noProof="0" dirty="0">
              <a:solidFill>
                <a:srgbClr val="9900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99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99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99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99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99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e.bimbi@dappolonia.it" TargetMode="External"/><Relationship Id="rId2" Type="http://schemas.openxmlformats.org/officeDocument/2006/relationships/hyperlink" Target="http://smartcity.linkeddata.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gate.ec.europa.eu/fpfis/wikis/display/eeSemantics/Home" TargetMode="External"/><Relationship Id="rId5" Type="http://schemas.openxmlformats.org/officeDocument/2006/relationships/hyperlink" Target="https://webgate.ec.europa.eu/fpfis/wikis/display/ValMet/Home" TargetMode="External"/><Relationship Id="rId4" Type="http://schemas.openxmlformats.org/officeDocument/2006/relationships/hyperlink" Target="https://webgate.ec.europa.eu/fpfis/wikis/display/eeCities/Hom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artcity.linkeddata.es/index.html" TargetMode="External"/><Relationship Id="rId2" Type="http://schemas.openxmlformats.org/officeDocument/2006/relationships/hyperlink" Target="mailto:rachele.bimbi@dappolonia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groups?home=&amp;gid=3744557&amp;trk=anet_ug_h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ahoma" pitchFamily="34" charset="0"/>
              </a:rPr>
              <a:t>Developing a European Data Ecosystem and a Common Vision for Interoperability of Energy Systems in Smart Cities</a:t>
            </a:r>
            <a:endParaRPr lang="en-GB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3588" y="3526160"/>
            <a:ext cx="7016824" cy="1343000"/>
          </a:xfrm>
        </p:spPr>
        <p:txBody>
          <a:bodyPr>
            <a:normAutofit/>
          </a:bodyPr>
          <a:lstStyle/>
          <a:p>
            <a:r>
              <a:rPr lang="it-IT" dirty="0" smtClean="0"/>
              <a:t>Christian Mastrodonato</a:t>
            </a:r>
          </a:p>
          <a:p>
            <a:r>
              <a:rPr lang="en-GB" dirty="0" smtClean="0"/>
              <a:t>Ready4SmartCities Coordinator</a:t>
            </a:r>
          </a:p>
        </p:txBody>
      </p:sp>
      <p:pic>
        <p:nvPicPr>
          <p:cNvPr id="8" name="Picture 7" descr="logo_e2b_14-09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935" y="4653136"/>
            <a:ext cx="1658131" cy="117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61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Stakeholders Involvement</a:t>
            </a:r>
            <a:endParaRPr lang="en-US"/>
          </a:p>
        </p:txBody>
      </p:sp>
      <p:pic>
        <p:nvPicPr>
          <p:cNvPr id="4" name="Picture 3" descr="C:\Users\thanasic\Desktop\Smart Cities Schema Images\EnerDI Forum_after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2000" y="5248800"/>
            <a:ext cx="125568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READY4SmartCities</a:t>
            </a:r>
            <a:endParaRPr lang="it-IT" sz="1000" b="1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5589240"/>
            <a:ext cx="5184576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Front-end Activities Coordination</a:t>
            </a:r>
            <a:endParaRPr lang="en-US" dirty="0"/>
          </a:p>
        </p:txBody>
      </p:sp>
      <p:pic>
        <p:nvPicPr>
          <p:cNvPr id="2050" name="Picture 2" descr="Syner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08" y="1408554"/>
            <a:ext cx="8384480" cy="49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>
          <a:xfrm>
            <a:off x="2339752" y="5921896"/>
            <a:ext cx="489654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Data </a:t>
            </a:r>
            <a:r>
              <a:rPr lang="it-IT" dirty="0" err="1" smtClean="0"/>
              <a:t>Ecosystem</a:t>
            </a:r>
            <a:endParaRPr lang="it-IT" dirty="0"/>
          </a:p>
        </p:txBody>
      </p:sp>
      <p:sp>
        <p:nvSpPr>
          <p:cNvPr id="219" name="Rectángulo redondeado 181"/>
          <p:cNvSpPr/>
          <p:nvPr/>
        </p:nvSpPr>
        <p:spPr>
          <a:xfrm>
            <a:off x="5042866" y="2643195"/>
            <a:ext cx="1971680" cy="12223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Anillo 3"/>
          <p:cNvSpPr/>
          <p:nvPr/>
        </p:nvSpPr>
        <p:spPr>
          <a:xfrm>
            <a:off x="3568747" y="1912781"/>
            <a:ext cx="4957099" cy="4910175"/>
          </a:xfrm>
          <a:prstGeom prst="donut">
            <a:avLst>
              <a:gd name="adj" fmla="val 66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1" name="Picture 220" descr="E:\mesteban\Perfil\Configuración local\Archivos temporales de Internet\Content.IE5\YMVSQUAX\MCj043260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641" y="3320646"/>
            <a:ext cx="673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Imagen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70" y="5461801"/>
            <a:ext cx="250329" cy="3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r 38"/>
          <p:cNvGrpSpPr>
            <a:grpSpLocks/>
          </p:cNvGrpSpPr>
          <p:nvPr/>
        </p:nvGrpSpPr>
        <p:grpSpPr bwMode="auto">
          <a:xfrm>
            <a:off x="894409" y="4739014"/>
            <a:ext cx="463679" cy="390235"/>
            <a:chOff x="1900726" y="2728230"/>
            <a:chExt cx="906541" cy="762550"/>
          </a:xfrm>
        </p:grpSpPr>
        <p:sp>
          <p:nvSpPr>
            <p:cNvPr id="224" name="Elipse 7"/>
            <p:cNvSpPr/>
            <p:nvPr/>
          </p:nvSpPr>
          <p:spPr bwMode="auto">
            <a:xfrm>
              <a:off x="2027171" y="2807484"/>
              <a:ext cx="707230" cy="5333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GB" sz="1200">
                <a:solidFill>
                  <a:schemeClr val="accent2"/>
                </a:solidFill>
                <a:latin typeface="Arial" charset="0"/>
              </a:endParaRPr>
            </a:p>
          </p:txBody>
        </p:sp>
        <p:pic>
          <p:nvPicPr>
            <p:cNvPr id="225" name="51 Imagen" descr="software-agent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0726" y="2728230"/>
              <a:ext cx="906541" cy="7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6" name="Imagen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3584" y="5561321"/>
            <a:ext cx="250329" cy="3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Imagen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044" y="5871024"/>
            <a:ext cx="250329" cy="3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8"/>
          <p:cNvGrpSpPr>
            <a:grpSpLocks/>
          </p:cNvGrpSpPr>
          <p:nvPr/>
        </p:nvGrpSpPr>
        <p:grpSpPr bwMode="auto">
          <a:xfrm>
            <a:off x="627175" y="4397068"/>
            <a:ext cx="463679" cy="390235"/>
            <a:chOff x="1900726" y="2728230"/>
            <a:chExt cx="906541" cy="762550"/>
          </a:xfrm>
        </p:grpSpPr>
        <p:sp>
          <p:nvSpPr>
            <p:cNvPr id="229" name="Elipse 12"/>
            <p:cNvSpPr/>
            <p:nvPr/>
          </p:nvSpPr>
          <p:spPr bwMode="auto">
            <a:xfrm>
              <a:off x="2027171" y="2807484"/>
              <a:ext cx="707230" cy="5333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GB" sz="1200">
                <a:solidFill>
                  <a:schemeClr val="accent2"/>
                </a:solidFill>
                <a:latin typeface="Arial" charset="0"/>
              </a:endParaRPr>
            </a:p>
          </p:txBody>
        </p:sp>
        <p:pic>
          <p:nvPicPr>
            <p:cNvPr id="230" name="51 Imagen" descr="software-agent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0726" y="2728230"/>
              <a:ext cx="906541" cy="7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Agrupar 38"/>
          <p:cNvGrpSpPr>
            <a:grpSpLocks/>
          </p:cNvGrpSpPr>
          <p:nvPr/>
        </p:nvGrpSpPr>
        <p:grpSpPr bwMode="auto">
          <a:xfrm>
            <a:off x="348365" y="4685701"/>
            <a:ext cx="463679" cy="390235"/>
            <a:chOff x="1900726" y="2728230"/>
            <a:chExt cx="906541" cy="762550"/>
          </a:xfrm>
        </p:grpSpPr>
        <p:sp>
          <p:nvSpPr>
            <p:cNvPr id="232" name="Elipse 15"/>
            <p:cNvSpPr/>
            <p:nvPr/>
          </p:nvSpPr>
          <p:spPr bwMode="auto">
            <a:xfrm>
              <a:off x="2027171" y="2807484"/>
              <a:ext cx="707230" cy="53335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endParaRPr lang="en-GB" sz="1200">
                <a:solidFill>
                  <a:schemeClr val="accent2"/>
                </a:solidFill>
                <a:latin typeface="Arial" charset="0"/>
              </a:endParaRPr>
            </a:p>
          </p:txBody>
        </p:sp>
        <p:pic>
          <p:nvPicPr>
            <p:cNvPr id="233" name="51 Imagen" descr="software-agent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0726" y="2728230"/>
              <a:ext cx="906541" cy="7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152947" y="2898747"/>
            <a:ext cx="385763" cy="538163"/>
            <a:chOff x="3618" y="1968"/>
            <a:chExt cx="171" cy="239"/>
          </a:xfrm>
        </p:grpSpPr>
        <p:sp>
          <p:nvSpPr>
            <p:cNvPr id="235" name="Oval 42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6" name="Oval 43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" name="Oval 44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" name="Oval 45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" name="Oval 46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0" name="Oval 47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1" name="Oval 48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42" name="AutoShape 49"/>
            <p:cNvCxnSpPr>
              <a:cxnSpLocks noChangeShapeType="1"/>
              <a:stCxn id="235" idx="1"/>
              <a:endCxn id="236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3" name="AutoShape 50"/>
            <p:cNvCxnSpPr>
              <a:cxnSpLocks noChangeShapeType="1"/>
              <a:stCxn id="236" idx="1"/>
              <a:endCxn id="239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4" name="AutoShape 51"/>
            <p:cNvCxnSpPr>
              <a:cxnSpLocks noChangeShapeType="1"/>
              <a:stCxn id="235" idx="2"/>
              <a:endCxn id="241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5" name="AutoShape 52"/>
            <p:cNvCxnSpPr>
              <a:cxnSpLocks noChangeShapeType="1"/>
              <a:stCxn id="241" idx="1"/>
              <a:endCxn id="237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6" name="AutoShape 53"/>
            <p:cNvCxnSpPr>
              <a:cxnSpLocks noChangeShapeType="1"/>
              <a:stCxn id="241" idx="3"/>
              <a:endCxn id="238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47" name="AutoShape 54"/>
            <p:cNvCxnSpPr>
              <a:cxnSpLocks noChangeShapeType="1"/>
              <a:stCxn id="238" idx="1"/>
              <a:endCxn id="240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408999" y="3404832"/>
            <a:ext cx="300038" cy="409575"/>
            <a:chOff x="3618" y="1968"/>
            <a:chExt cx="171" cy="239"/>
          </a:xfrm>
        </p:grpSpPr>
        <p:sp>
          <p:nvSpPr>
            <p:cNvPr id="249" name="Oval 56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0" name="Oval 57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1" name="Oval 58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2" name="Oval 59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3" name="Oval 60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4" name="Oval 61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5" name="Oval 62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56" name="AutoShape 63"/>
            <p:cNvCxnSpPr>
              <a:cxnSpLocks noChangeShapeType="1"/>
              <a:stCxn id="249" idx="1"/>
              <a:endCxn id="250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57" name="AutoShape 64"/>
            <p:cNvCxnSpPr>
              <a:cxnSpLocks noChangeShapeType="1"/>
              <a:stCxn id="250" idx="1"/>
              <a:endCxn id="253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58" name="AutoShape 65"/>
            <p:cNvCxnSpPr>
              <a:cxnSpLocks noChangeShapeType="1"/>
              <a:stCxn id="249" idx="2"/>
              <a:endCxn id="255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59" name="AutoShape 66"/>
            <p:cNvCxnSpPr>
              <a:cxnSpLocks noChangeShapeType="1"/>
              <a:stCxn id="255" idx="1"/>
              <a:endCxn id="251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0" name="AutoShape 67"/>
            <p:cNvCxnSpPr>
              <a:cxnSpLocks noChangeShapeType="1"/>
              <a:stCxn id="255" idx="3"/>
              <a:endCxn id="252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61" name="AutoShape 68"/>
            <p:cNvCxnSpPr>
              <a:cxnSpLocks noChangeShapeType="1"/>
              <a:stCxn id="252" idx="1"/>
              <a:endCxn id="254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6559894" y="3271316"/>
            <a:ext cx="223838" cy="304800"/>
            <a:chOff x="3618" y="1968"/>
            <a:chExt cx="171" cy="239"/>
          </a:xfrm>
        </p:grpSpPr>
        <p:sp>
          <p:nvSpPr>
            <p:cNvPr id="263" name="Oval 70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4" name="Oval 71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5" name="Oval 72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" name="Oval 73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" name="Oval 74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8" name="Oval 75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9" name="Oval 76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70" name="AutoShape 77"/>
            <p:cNvCxnSpPr>
              <a:cxnSpLocks noChangeShapeType="1"/>
              <a:stCxn id="263" idx="1"/>
              <a:endCxn id="264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1" name="AutoShape 78"/>
            <p:cNvCxnSpPr>
              <a:cxnSpLocks noChangeShapeType="1"/>
              <a:stCxn id="264" idx="1"/>
              <a:endCxn id="267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2" name="AutoShape 79"/>
            <p:cNvCxnSpPr>
              <a:cxnSpLocks noChangeShapeType="1"/>
              <a:stCxn id="263" idx="2"/>
              <a:endCxn id="269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3" name="AutoShape 80"/>
            <p:cNvCxnSpPr>
              <a:cxnSpLocks noChangeShapeType="1"/>
              <a:stCxn id="269" idx="1"/>
              <a:endCxn id="265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4" name="AutoShape 81"/>
            <p:cNvCxnSpPr>
              <a:cxnSpLocks noChangeShapeType="1"/>
              <a:stCxn id="269" idx="3"/>
              <a:endCxn id="266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75" name="AutoShape 82"/>
            <p:cNvCxnSpPr>
              <a:cxnSpLocks noChangeShapeType="1"/>
              <a:stCxn id="266" idx="1"/>
              <a:endCxn id="268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6189370" y="3090097"/>
            <a:ext cx="300038" cy="409575"/>
            <a:chOff x="3618" y="1968"/>
            <a:chExt cx="171" cy="239"/>
          </a:xfrm>
        </p:grpSpPr>
        <p:sp>
          <p:nvSpPr>
            <p:cNvPr id="277" name="Oval 84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8" name="Oval 85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9" name="Oval 86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0" name="Oval 87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1" name="Oval 88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2" name="Oval 89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3" name="Oval 90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84" name="AutoShape 91"/>
            <p:cNvCxnSpPr>
              <a:cxnSpLocks noChangeShapeType="1"/>
              <a:stCxn id="277" idx="1"/>
              <a:endCxn id="278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5" name="AutoShape 92"/>
            <p:cNvCxnSpPr>
              <a:cxnSpLocks noChangeShapeType="1"/>
              <a:stCxn id="278" idx="1"/>
              <a:endCxn id="281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6" name="AutoShape 93"/>
            <p:cNvCxnSpPr>
              <a:cxnSpLocks noChangeShapeType="1"/>
              <a:stCxn id="277" idx="2"/>
              <a:endCxn id="283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7" name="AutoShape 94"/>
            <p:cNvCxnSpPr>
              <a:cxnSpLocks noChangeShapeType="1"/>
              <a:stCxn id="283" idx="1"/>
              <a:endCxn id="279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8" name="AutoShape 95"/>
            <p:cNvCxnSpPr>
              <a:cxnSpLocks noChangeShapeType="1"/>
              <a:stCxn id="283" idx="3"/>
              <a:endCxn id="280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9" name="AutoShape 96"/>
            <p:cNvCxnSpPr>
              <a:cxnSpLocks noChangeShapeType="1"/>
              <a:stCxn id="280" idx="1"/>
              <a:endCxn id="282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5964223" y="3493956"/>
            <a:ext cx="223838" cy="306388"/>
            <a:chOff x="3618" y="1968"/>
            <a:chExt cx="171" cy="239"/>
          </a:xfrm>
        </p:grpSpPr>
        <p:sp>
          <p:nvSpPr>
            <p:cNvPr id="291" name="Oval 98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2" name="Oval 99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" name="Oval 100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4" name="Oval 101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5" name="Oval 102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6" name="Oval 103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7" name="Oval 104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298" name="AutoShape 105"/>
            <p:cNvCxnSpPr>
              <a:cxnSpLocks noChangeShapeType="1"/>
              <a:stCxn id="291" idx="1"/>
              <a:endCxn id="292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99" name="AutoShape 106"/>
            <p:cNvCxnSpPr>
              <a:cxnSpLocks noChangeShapeType="1"/>
              <a:stCxn id="292" idx="1"/>
              <a:endCxn id="295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0" name="AutoShape 107"/>
            <p:cNvCxnSpPr>
              <a:cxnSpLocks noChangeShapeType="1"/>
              <a:stCxn id="291" idx="2"/>
              <a:endCxn id="297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1" name="AutoShape 108"/>
            <p:cNvCxnSpPr>
              <a:cxnSpLocks noChangeShapeType="1"/>
              <a:stCxn id="297" idx="1"/>
              <a:endCxn id="293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2" name="AutoShape 109"/>
            <p:cNvCxnSpPr>
              <a:cxnSpLocks noChangeShapeType="1"/>
              <a:stCxn id="297" idx="3"/>
              <a:endCxn id="294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3" name="AutoShape 110"/>
            <p:cNvCxnSpPr>
              <a:cxnSpLocks noChangeShapeType="1"/>
              <a:stCxn id="294" idx="1"/>
              <a:endCxn id="296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11"/>
          <p:cNvGrpSpPr>
            <a:grpSpLocks/>
          </p:cNvGrpSpPr>
          <p:nvPr/>
        </p:nvGrpSpPr>
        <p:grpSpPr bwMode="auto">
          <a:xfrm>
            <a:off x="5750161" y="2830605"/>
            <a:ext cx="300038" cy="409575"/>
            <a:chOff x="3618" y="1968"/>
            <a:chExt cx="171" cy="239"/>
          </a:xfrm>
        </p:grpSpPr>
        <p:sp>
          <p:nvSpPr>
            <p:cNvPr id="305" name="Oval 112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6" name="Oval 113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" name="Oval 114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" name="Oval 115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" name="Oval 116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" name="Oval 117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1" name="Oval 118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12" name="AutoShape 119"/>
            <p:cNvCxnSpPr>
              <a:cxnSpLocks noChangeShapeType="1"/>
              <a:stCxn id="305" idx="1"/>
              <a:endCxn id="306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3" name="AutoShape 120"/>
            <p:cNvCxnSpPr>
              <a:cxnSpLocks noChangeShapeType="1"/>
              <a:stCxn id="306" idx="1"/>
              <a:endCxn id="309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4" name="AutoShape 121"/>
            <p:cNvCxnSpPr>
              <a:cxnSpLocks noChangeShapeType="1"/>
              <a:stCxn id="305" idx="2"/>
              <a:endCxn id="311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5" name="AutoShape 122"/>
            <p:cNvCxnSpPr>
              <a:cxnSpLocks noChangeShapeType="1"/>
              <a:stCxn id="311" idx="1"/>
              <a:endCxn id="307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6" name="AutoShape 123"/>
            <p:cNvCxnSpPr>
              <a:cxnSpLocks noChangeShapeType="1"/>
              <a:stCxn id="311" idx="3"/>
              <a:endCxn id="308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7" name="AutoShape 124"/>
            <p:cNvCxnSpPr>
              <a:cxnSpLocks noChangeShapeType="1"/>
              <a:stCxn id="308" idx="1"/>
              <a:endCxn id="310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25"/>
          <p:cNvGrpSpPr>
            <a:grpSpLocks/>
          </p:cNvGrpSpPr>
          <p:nvPr/>
        </p:nvGrpSpPr>
        <p:grpSpPr bwMode="auto">
          <a:xfrm>
            <a:off x="5607481" y="3149450"/>
            <a:ext cx="223838" cy="306388"/>
            <a:chOff x="3618" y="1968"/>
            <a:chExt cx="171" cy="239"/>
          </a:xfrm>
        </p:grpSpPr>
        <p:sp>
          <p:nvSpPr>
            <p:cNvPr id="319" name="Oval 126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0" name="Oval 127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1" name="Oval 128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2" name="Oval 129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3" name="Oval 130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4" name="Oval 131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5" name="Oval 132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26" name="AutoShape 133"/>
            <p:cNvCxnSpPr>
              <a:cxnSpLocks noChangeShapeType="1"/>
              <a:stCxn id="319" idx="1"/>
              <a:endCxn id="320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7" name="AutoShape 134"/>
            <p:cNvCxnSpPr>
              <a:cxnSpLocks noChangeShapeType="1"/>
              <a:stCxn id="320" idx="1"/>
              <a:endCxn id="323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8" name="AutoShape 135"/>
            <p:cNvCxnSpPr>
              <a:cxnSpLocks noChangeShapeType="1"/>
              <a:stCxn id="319" idx="2"/>
              <a:endCxn id="325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9" name="AutoShape 136"/>
            <p:cNvCxnSpPr>
              <a:cxnSpLocks noChangeShapeType="1"/>
              <a:stCxn id="325" idx="1"/>
              <a:endCxn id="321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0" name="AutoShape 137"/>
            <p:cNvCxnSpPr>
              <a:cxnSpLocks noChangeShapeType="1"/>
              <a:stCxn id="325" idx="3"/>
              <a:endCxn id="322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1" name="AutoShape 138"/>
            <p:cNvCxnSpPr>
              <a:cxnSpLocks noChangeShapeType="1"/>
              <a:stCxn id="322" idx="1"/>
              <a:endCxn id="324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39"/>
          <p:cNvGrpSpPr>
            <a:grpSpLocks/>
          </p:cNvGrpSpPr>
          <p:nvPr/>
        </p:nvGrpSpPr>
        <p:grpSpPr bwMode="auto">
          <a:xfrm>
            <a:off x="6387151" y="2772962"/>
            <a:ext cx="300038" cy="409575"/>
            <a:chOff x="3618" y="1968"/>
            <a:chExt cx="171" cy="239"/>
          </a:xfrm>
        </p:grpSpPr>
        <p:sp>
          <p:nvSpPr>
            <p:cNvPr id="333" name="Oval 140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4" name="Oval 141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5" name="Oval 142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6" name="Oval 143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7" name="Oval 144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" name="Oval 145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9" name="Oval 146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40" name="AutoShape 147"/>
            <p:cNvCxnSpPr>
              <a:cxnSpLocks noChangeShapeType="1"/>
              <a:stCxn id="333" idx="1"/>
              <a:endCxn id="334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1" name="AutoShape 148"/>
            <p:cNvCxnSpPr>
              <a:cxnSpLocks noChangeShapeType="1"/>
              <a:stCxn id="334" idx="1"/>
              <a:endCxn id="337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2" name="AutoShape 149"/>
            <p:cNvCxnSpPr>
              <a:cxnSpLocks noChangeShapeType="1"/>
              <a:stCxn id="333" idx="2"/>
              <a:endCxn id="339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3" name="AutoShape 150"/>
            <p:cNvCxnSpPr>
              <a:cxnSpLocks noChangeShapeType="1"/>
              <a:stCxn id="339" idx="1"/>
              <a:endCxn id="335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4" name="AutoShape 151"/>
            <p:cNvCxnSpPr>
              <a:cxnSpLocks noChangeShapeType="1"/>
              <a:stCxn id="339" idx="3"/>
              <a:endCxn id="336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5" name="AutoShape 152"/>
            <p:cNvCxnSpPr>
              <a:cxnSpLocks noChangeShapeType="1"/>
              <a:stCxn id="336" idx="1"/>
              <a:endCxn id="338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53"/>
          <p:cNvGrpSpPr>
            <a:grpSpLocks/>
          </p:cNvGrpSpPr>
          <p:nvPr/>
        </p:nvGrpSpPr>
        <p:grpSpPr bwMode="auto">
          <a:xfrm>
            <a:off x="6721883" y="3020200"/>
            <a:ext cx="222250" cy="306388"/>
            <a:chOff x="3618" y="1968"/>
            <a:chExt cx="171" cy="239"/>
          </a:xfrm>
        </p:grpSpPr>
        <p:sp>
          <p:nvSpPr>
            <p:cNvPr id="347" name="Oval 154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" name="Oval 155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9" name="Oval 156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0" name="Oval 157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1" name="Oval 158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2" name="Oval 159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3" name="Oval 160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354" name="AutoShape 161"/>
            <p:cNvCxnSpPr>
              <a:cxnSpLocks noChangeShapeType="1"/>
              <a:stCxn id="347" idx="1"/>
              <a:endCxn id="348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5" name="AutoShape 162"/>
            <p:cNvCxnSpPr>
              <a:cxnSpLocks noChangeShapeType="1"/>
              <a:stCxn id="348" idx="1"/>
              <a:endCxn id="351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6" name="AutoShape 163"/>
            <p:cNvCxnSpPr>
              <a:cxnSpLocks noChangeShapeType="1"/>
              <a:stCxn id="347" idx="2"/>
              <a:endCxn id="353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7" name="AutoShape 164"/>
            <p:cNvCxnSpPr>
              <a:cxnSpLocks noChangeShapeType="1"/>
              <a:stCxn id="353" idx="1"/>
              <a:endCxn id="349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8" name="AutoShape 165"/>
            <p:cNvCxnSpPr>
              <a:cxnSpLocks noChangeShapeType="1"/>
              <a:stCxn id="353" idx="3"/>
              <a:endCxn id="350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9" name="AutoShape 166"/>
            <p:cNvCxnSpPr>
              <a:cxnSpLocks noChangeShapeType="1"/>
              <a:stCxn id="350" idx="1"/>
              <a:endCxn id="352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cxnSp>
        <p:nvCxnSpPr>
          <p:cNvPr id="360" name="Conector recto 183"/>
          <p:cNvCxnSpPr/>
          <p:nvPr/>
        </p:nvCxnSpPr>
        <p:spPr>
          <a:xfrm flipH="1">
            <a:off x="5767319" y="2643195"/>
            <a:ext cx="610182" cy="1222372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CuadroTexto 184"/>
          <p:cNvSpPr txBox="1"/>
          <p:nvPr/>
        </p:nvSpPr>
        <p:spPr>
          <a:xfrm>
            <a:off x="5054616" y="2589982"/>
            <a:ext cx="62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/>
                <a:cs typeface="Arial"/>
              </a:rPr>
              <a:t>EMS</a:t>
            </a:r>
            <a:endParaRPr lang="en-GB" sz="1600" b="1" dirty="0">
              <a:latin typeface="Arial"/>
              <a:cs typeface="Arial"/>
            </a:endParaRPr>
          </a:p>
        </p:txBody>
      </p:sp>
      <p:sp>
        <p:nvSpPr>
          <p:cNvPr id="362" name="CuadroTexto 185"/>
          <p:cNvSpPr txBox="1"/>
          <p:nvPr/>
        </p:nvSpPr>
        <p:spPr>
          <a:xfrm>
            <a:off x="6156698" y="3524791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/>
                <a:cs typeface="Arial"/>
              </a:rPr>
              <a:t>EEM&amp;V</a:t>
            </a:r>
            <a:endParaRPr lang="en-GB" sz="1600" b="1" dirty="0">
              <a:latin typeface="Arial"/>
              <a:cs typeface="Arial"/>
            </a:endParaRPr>
          </a:p>
        </p:txBody>
      </p:sp>
      <p:grpSp>
        <p:nvGrpSpPr>
          <p:cNvPr id="15" name="Agrupar 256"/>
          <p:cNvGrpSpPr/>
          <p:nvPr/>
        </p:nvGrpSpPr>
        <p:grpSpPr>
          <a:xfrm>
            <a:off x="4876298" y="1460806"/>
            <a:ext cx="314829" cy="397284"/>
            <a:chOff x="3866388" y="1024048"/>
            <a:chExt cx="314829" cy="397284"/>
          </a:xfrm>
        </p:grpSpPr>
        <p:sp>
          <p:nvSpPr>
            <p:cNvPr id="364" name="Rectángulo 200"/>
            <p:cNvSpPr/>
            <p:nvPr/>
          </p:nvSpPr>
          <p:spPr>
            <a:xfrm>
              <a:off x="3874732" y="1024048"/>
              <a:ext cx="99101" cy="89822"/>
            </a:xfrm>
            <a:prstGeom prst="rect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5" name="Rectángulo 201"/>
            <p:cNvSpPr/>
            <p:nvPr/>
          </p:nvSpPr>
          <p:spPr>
            <a:xfrm>
              <a:off x="4010616" y="1152811"/>
              <a:ext cx="99101" cy="89822"/>
            </a:xfrm>
            <a:prstGeom prst="rect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6" name="Rectángulo 202"/>
            <p:cNvSpPr/>
            <p:nvPr/>
          </p:nvSpPr>
          <p:spPr>
            <a:xfrm>
              <a:off x="3866388" y="1286599"/>
              <a:ext cx="99101" cy="89822"/>
            </a:xfrm>
            <a:prstGeom prst="rect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67" name="Conector angular 204"/>
            <p:cNvCxnSpPr>
              <a:stCxn id="364" idx="3"/>
              <a:endCxn id="365" idx="0"/>
            </p:cNvCxnSpPr>
            <p:nvPr/>
          </p:nvCxnSpPr>
          <p:spPr>
            <a:xfrm>
              <a:off x="3973833" y="1068959"/>
              <a:ext cx="86334" cy="83852"/>
            </a:xfrm>
            <a:prstGeom prst="bentConnector2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68" name="Conector angular 205"/>
            <p:cNvCxnSpPr>
              <a:stCxn id="365" idx="1"/>
              <a:endCxn id="366" idx="0"/>
            </p:cNvCxnSpPr>
            <p:nvPr/>
          </p:nvCxnSpPr>
          <p:spPr>
            <a:xfrm rot="10800000" flipV="1">
              <a:off x="3915940" y="1197721"/>
              <a:ext cx="94677" cy="88877"/>
            </a:xfrm>
            <a:prstGeom prst="bentConnector2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9" name="Rectángulo 208"/>
            <p:cNvSpPr/>
            <p:nvPr/>
          </p:nvSpPr>
          <p:spPr>
            <a:xfrm>
              <a:off x="4082116" y="1331510"/>
              <a:ext cx="99101" cy="89822"/>
            </a:xfrm>
            <a:prstGeom prst="rect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70" name="Conector angular 209"/>
            <p:cNvCxnSpPr>
              <a:stCxn id="365" idx="2"/>
              <a:endCxn id="369" idx="0"/>
            </p:cNvCxnSpPr>
            <p:nvPr/>
          </p:nvCxnSpPr>
          <p:spPr>
            <a:xfrm rot="16200000" flipH="1">
              <a:off x="4051479" y="1251321"/>
              <a:ext cx="88877" cy="71500"/>
            </a:xfrm>
            <a:prstGeom prst="bentConnector3">
              <a:avLst>
                <a:gd name="adj1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71" name="CuadroTexto 213"/>
          <p:cNvSpPr txBox="1"/>
          <p:nvPr/>
        </p:nvSpPr>
        <p:spPr>
          <a:xfrm>
            <a:off x="4617362" y="1122892"/>
            <a:ext cx="76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Models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72" name="CuadroTexto 214"/>
          <p:cNvSpPr txBox="1"/>
          <p:nvPr/>
        </p:nvSpPr>
        <p:spPr>
          <a:xfrm>
            <a:off x="5456749" y="1122892"/>
            <a:ext cx="1042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Ontologies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73" name="CuadroTexto 215"/>
          <p:cNvSpPr txBox="1"/>
          <p:nvPr/>
        </p:nvSpPr>
        <p:spPr>
          <a:xfrm>
            <a:off x="6492425" y="1122892"/>
            <a:ext cx="1003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/>
                <a:cs typeface="Arial"/>
              </a:rPr>
              <a:t>Standards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374" name="Picture 4" descr="E:\mesteban\Perfil\Configuración local\Archivos temporales de Internet\Content.IE5\YMVSQUAX\MCj043260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713" y="1395113"/>
            <a:ext cx="517550" cy="46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" name="Elipse 218"/>
          <p:cNvSpPr/>
          <p:nvPr/>
        </p:nvSpPr>
        <p:spPr>
          <a:xfrm>
            <a:off x="2483369" y="4806156"/>
            <a:ext cx="561155" cy="537633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6" name="Elipse 219"/>
          <p:cNvSpPr/>
          <p:nvPr/>
        </p:nvSpPr>
        <p:spPr>
          <a:xfrm>
            <a:off x="3011574" y="4473045"/>
            <a:ext cx="331391" cy="317500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Elipse 220"/>
          <p:cNvSpPr/>
          <p:nvPr/>
        </p:nvSpPr>
        <p:spPr>
          <a:xfrm>
            <a:off x="2662208" y="4479395"/>
            <a:ext cx="198835" cy="190500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Elipse 221"/>
          <p:cNvSpPr/>
          <p:nvPr/>
        </p:nvSpPr>
        <p:spPr>
          <a:xfrm>
            <a:off x="2064335" y="4473045"/>
            <a:ext cx="408755" cy="391621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Elipse 222"/>
          <p:cNvSpPr/>
          <p:nvPr/>
        </p:nvSpPr>
        <p:spPr>
          <a:xfrm>
            <a:off x="2100050" y="5017066"/>
            <a:ext cx="276068" cy="264496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Elipse 223"/>
          <p:cNvSpPr/>
          <p:nvPr/>
        </p:nvSpPr>
        <p:spPr>
          <a:xfrm>
            <a:off x="2986590" y="5496189"/>
            <a:ext cx="408755" cy="391621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Elipse 224"/>
          <p:cNvSpPr/>
          <p:nvPr/>
        </p:nvSpPr>
        <p:spPr>
          <a:xfrm>
            <a:off x="2627022" y="5841243"/>
            <a:ext cx="276068" cy="264496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Elipse 225"/>
          <p:cNvSpPr/>
          <p:nvPr/>
        </p:nvSpPr>
        <p:spPr>
          <a:xfrm>
            <a:off x="2122082" y="5546989"/>
            <a:ext cx="408755" cy="391621"/>
          </a:xfrm>
          <a:prstGeom prst="ellipse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Forma libre 229"/>
          <p:cNvSpPr/>
          <p:nvPr/>
        </p:nvSpPr>
        <p:spPr>
          <a:xfrm rot="2404945">
            <a:off x="3042870" y="4531724"/>
            <a:ext cx="101777" cy="551328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4" name="Forma libre 230"/>
          <p:cNvSpPr/>
          <p:nvPr/>
        </p:nvSpPr>
        <p:spPr>
          <a:xfrm rot="16585527">
            <a:off x="2913616" y="4376851"/>
            <a:ext cx="82311" cy="323031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5" name="Forma libre 231"/>
          <p:cNvSpPr/>
          <p:nvPr/>
        </p:nvSpPr>
        <p:spPr>
          <a:xfrm rot="7463380">
            <a:off x="2397584" y="4530492"/>
            <a:ext cx="101777" cy="551328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6" name="Forma libre 232"/>
          <p:cNvSpPr/>
          <p:nvPr/>
        </p:nvSpPr>
        <p:spPr>
          <a:xfrm rot="10556066">
            <a:off x="2125434" y="4774351"/>
            <a:ext cx="82311" cy="323031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7" name="Forma libre 233"/>
          <p:cNvSpPr/>
          <p:nvPr/>
        </p:nvSpPr>
        <p:spPr>
          <a:xfrm rot="5741555">
            <a:off x="2477547" y="4930674"/>
            <a:ext cx="82311" cy="633256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8" name="Forma libre 234"/>
          <p:cNvSpPr/>
          <p:nvPr/>
        </p:nvSpPr>
        <p:spPr>
          <a:xfrm rot="15737946">
            <a:off x="2657081" y="5204906"/>
            <a:ext cx="82311" cy="847561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" name="Forma libre 236"/>
          <p:cNvSpPr/>
          <p:nvPr/>
        </p:nvSpPr>
        <p:spPr>
          <a:xfrm rot="17703281">
            <a:off x="2466275" y="5666209"/>
            <a:ext cx="82311" cy="469829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0" name="Forma libre 237"/>
          <p:cNvSpPr/>
          <p:nvPr/>
        </p:nvSpPr>
        <p:spPr>
          <a:xfrm rot="19560386">
            <a:off x="3057888" y="5044973"/>
            <a:ext cx="82311" cy="633256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1" name="CuadroTexto 241"/>
          <p:cNvSpPr txBox="1"/>
          <p:nvPr/>
        </p:nvSpPr>
        <p:spPr>
          <a:xfrm>
            <a:off x="7201488" y="4816128"/>
            <a:ext cx="96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Success stories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92" name="CuadroTexto 242"/>
          <p:cNvSpPr txBox="1"/>
          <p:nvPr/>
        </p:nvSpPr>
        <p:spPr>
          <a:xfrm>
            <a:off x="3818262" y="3923034"/>
            <a:ext cx="149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Requirements &amp; guidelines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93" name="CuadroTexto 243"/>
          <p:cNvSpPr txBox="1"/>
          <p:nvPr/>
        </p:nvSpPr>
        <p:spPr>
          <a:xfrm>
            <a:off x="6933221" y="3241894"/>
            <a:ext cx="113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Ontology repository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394" name="CuadroTexto 244"/>
          <p:cNvSpPr txBox="1"/>
          <p:nvPr/>
        </p:nvSpPr>
        <p:spPr>
          <a:xfrm>
            <a:off x="5293285" y="5726259"/>
            <a:ext cx="149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Energy dataset registry</a:t>
            </a:r>
            <a:endParaRPr lang="en-GB" sz="1400" dirty="0">
              <a:latin typeface="Arial"/>
              <a:cs typeface="Arial"/>
            </a:endParaRPr>
          </a:p>
        </p:txBody>
      </p:sp>
      <p:pic>
        <p:nvPicPr>
          <p:cNvPr id="395" name="Picture 4" descr="E:\mesteban\Perfil\Configuración local\Archivos temporales de Internet\Content.IE5\YMVSQUAX\MCj043260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988" y="4272658"/>
            <a:ext cx="673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" name="CuadroTexto 247"/>
          <p:cNvSpPr txBox="1"/>
          <p:nvPr/>
        </p:nvSpPr>
        <p:spPr>
          <a:xfrm>
            <a:off x="123554" y="3570653"/>
            <a:ext cx="1589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/>
                <a:cs typeface="Arial"/>
              </a:rPr>
              <a:t>Energy Management Systems</a:t>
            </a:r>
            <a:endParaRPr lang="en-GB" sz="1600" b="1" dirty="0">
              <a:latin typeface="Arial"/>
              <a:cs typeface="Arial"/>
            </a:endParaRPr>
          </a:p>
        </p:txBody>
      </p:sp>
      <p:sp>
        <p:nvSpPr>
          <p:cNvPr id="397" name="CuadroTexto 248"/>
          <p:cNvSpPr txBox="1"/>
          <p:nvPr/>
        </p:nvSpPr>
        <p:spPr>
          <a:xfrm>
            <a:off x="35496" y="6198403"/>
            <a:ext cx="1765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/>
                <a:cs typeface="Arial"/>
              </a:rPr>
              <a:t>Measurement &amp; Validation data</a:t>
            </a:r>
            <a:endParaRPr lang="en-GB" sz="1600" b="1" dirty="0">
              <a:latin typeface="Arial"/>
              <a:cs typeface="Arial"/>
            </a:endParaRPr>
          </a:p>
        </p:txBody>
      </p:sp>
      <p:sp>
        <p:nvSpPr>
          <p:cNvPr id="398" name="CuadroTexto 249"/>
          <p:cNvSpPr txBox="1"/>
          <p:nvPr/>
        </p:nvSpPr>
        <p:spPr>
          <a:xfrm>
            <a:off x="4740262" y="826863"/>
            <a:ext cx="252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/>
                <a:cs typeface="Arial"/>
              </a:rPr>
              <a:t>Energy-related Models</a:t>
            </a:r>
            <a:endParaRPr lang="en-GB" sz="1600" b="1" dirty="0">
              <a:latin typeface="Arial"/>
              <a:cs typeface="Arial"/>
            </a:endParaRPr>
          </a:p>
        </p:txBody>
      </p:sp>
      <p:cxnSp>
        <p:nvCxnSpPr>
          <p:cNvPr id="399" name="Conector recto de flecha 254"/>
          <p:cNvCxnSpPr>
            <a:stCxn id="369" idx="2"/>
            <a:endCxn id="219" idx="0"/>
          </p:cNvCxnSpPr>
          <p:nvPr/>
        </p:nvCxnSpPr>
        <p:spPr>
          <a:xfrm rot="16200000" flipH="1">
            <a:off x="5192589" y="1807077"/>
            <a:ext cx="785105" cy="887129"/>
          </a:xfrm>
          <a:prstGeom prst="curvedConnector3">
            <a:avLst>
              <a:gd name="adj1" fmla="val 50000"/>
            </a:avLst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0" name="Conector recto de flecha 254"/>
          <p:cNvCxnSpPr>
            <a:stCxn id="425" idx="3"/>
            <a:endCxn id="219" idx="0"/>
          </p:cNvCxnSpPr>
          <p:nvPr/>
        </p:nvCxnSpPr>
        <p:spPr>
          <a:xfrm rot="5400000">
            <a:off x="5623425" y="2237478"/>
            <a:ext cx="810999" cy="435"/>
          </a:xfrm>
          <a:prstGeom prst="curvedConnector3">
            <a:avLst>
              <a:gd name="adj1" fmla="val 50000"/>
            </a:avLst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1" name="Conector recto de flecha 254"/>
          <p:cNvCxnSpPr>
            <a:stCxn id="374" idx="2"/>
            <a:endCxn id="219" idx="0"/>
          </p:cNvCxnSpPr>
          <p:nvPr/>
        </p:nvCxnSpPr>
        <p:spPr>
          <a:xfrm rot="5400000">
            <a:off x="6112977" y="1774684"/>
            <a:ext cx="784240" cy="952782"/>
          </a:xfrm>
          <a:prstGeom prst="curvedConnector3">
            <a:avLst>
              <a:gd name="adj1" fmla="val 50000"/>
            </a:avLst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2" name="Conector recto de flecha 254"/>
          <p:cNvCxnSpPr/>
          <p:nvPr/>
        </p:nvCxnSpPr>
        <p:spPr>
          <a:xfrm rot="10800000">
            <a:off x="4617362" y="3439161"/>
            <a:ext cx="437254" cy="12700"/>
          </a:xfrm>
          <a:prstGeom prst="curvedConnector3">
            <a:avLst>
              <a:gd name="adj1" fmla="val 50000"/>
            </a:avLst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3" name="Conector recto de flecha 254"/>
          <p:cNvCxnSpPr>
            <a:stCxn id="219" idx="2"/>
            <a:endCxn id="414" idx="0"/>
          </p:cNvCxnSpPr>
          <p:nvPr/>
        </p:nvCxnSpPr>
        <p:spPr>
          <a:xfrm>
            <a:off x="6028706" y="3865567"/>
            <a:ext cx="27147" cy="972637"/>
          </a:xfrm>
          <a:prstGeom prst="straightConnector1">
            <a:avLst/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4" name="Conector recto de flecha 254"/>
          <p:cNvCxnSpPr/>
          <p:nvPr/>
        </p:nvCxnSpPr>
        <p:spPr>
          <a:xfrm>
            <a:off x="1411605" y="4821345"/>
            <a:ext cx="640591" cy="22127"/>
          </a:xfrm>
          <a:prstGeom prst="straightConnector1">
            <a:avLst/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5" name="Conector recto de flecha 254"/>
          <p:cNvCxnSpPr/>
          <p:nvPr/>
        </p:nvCxnSpPr>
        <p:spPr>
          <a:xfrm>
            <a:off x="1411605" y="5789146"/>
            <a:ext cx="640591" cy="0"/>
          </a:xfrm>
          <a:prstGeom prst="straightConnector1">
            <a:avLst/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6" name="Conector recto de flecha 254"/>
          <p:cNvCxnSpPr/>
          <p:nvPr/>
        </p:nvCxnSpPr>
        <p:spPr>
          <a:xfrm>
            <a:off x="917730" y="5075936"/>
            <a:ext cx="0" cy="415973"/>
          </a:xfrm>
          <a:prstGeom prst="straightConnector1">
            <a:avLst/>
          </a:prstGeom>
          <a:ln w="57150" cmpd="sng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7" name="Arco 292"/>
          <p:cNvSpPr/>
          <p:nvPr/>
        </p:nvSpPr>
        <p:spPr>
          <a:xfrm rot="16200000">
            <a:off x="2341416" y="2246529"/>
            <a:ext cx="4117322" cy="5680372"/>
          </a:xfrm>
          <a:prstGeom prst="arc">
            <a:avLst>
              <a:gd name="adj1" fmla="val 16011448"/>
              <a:gd name="adj2" fmla="val 21271545"/>
            </a:avLst>
          </a:prstGeom>
          <a:ln w="57150" cmpd="sng">
            <a:tailEnd type="non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8" name="Conector recto de flecha 254"/>
          <p:cNvCxnSpPr>
            <a:stCxn id="219" idx="2"/>
            <a:endCxn id="395" idx="1"/>
          </p:cNvCxnSpPr>
          <p:nvPr/>
        </p:nvCxnSpPr>
        <p:spPr>
          <a:xfrm rot="16200000" flipH="1">
            <a:off x="6334989" y="3559284"/>
            <a:ext cx="708716" cy="1321282"/>
          </a:xfrm>
          <a:prstGeom prst="curvedConnector2">
            <a:avLst/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9" name="Conector recto de flecha 254"/>
          <p:cNvCxnSpPr>
            <a:stCxn id="414" idx="3"/>
            <a:endCxn id="395" idx="1"/>
          </p:cNvCxnSpPr>
          <p:nvPr/>
        </p:nvCxnSpPr>
        <p:spPr>
          <a:xfrm flipV="1">
            <a:off x="6823459" y="4574283"/>
            <a:ext cx="526529" cy="655153"/>
          </a:xfrm>
          <a:prstGeom prst="curvedConnector3">
            <a:avLst>
              <a:gd name="adj1" fmla="val 50000"/>
            </a:avLst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0" name="Conector recto de flecha 254"/>
          <p:cNvCxnSpPr>
            <a:stCxn id="395" idx="3"/>
          </p:cNvCxnSpPr>
          <p:nvPr/>
        </p:nvCxnSpPr>
        <p:spPr>
          <a:xfrm>
            <a:off x="8023088" y="4574283"/>
            <a:ext cx="947673" cy="12700"/>
          </a:xfrm>
          <a:prstGeom prst="curvedConnector3">
            <a:avLst>
              <a:gd name="adj1" fmla="val 50000"/>
            </a:avLst>
          </a:prstGeom>
          <a:ln w="57150" cmpd="sng"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1" name="Rectángulo 302"/>
          <p:cNvSpPr/>
          <p:nvPr/>
        </p:nvSpPr>
        <p:spPr>
          <a:xfrm>
            <a:off x="3597210" y="1664979"/>
            <a:ext cx="4882545" cy="50468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_tradnl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READY4SMartCities</a:t>
            </a:r>
          </a:p>
        </p:txBody>
      </p:sp>
      <p:sp>
        <p:nvSpPr>
          <p:cNvPr id="412" name="Arco 226"/>
          <p:cNvSpPr/>
          <p:nvPr/>
        </p:nvSpPr>
        <p:spPr>
          <a:xfrm rot="16200000">
            <a:off x="3007485" y="2059140"/>
            <a:ext cx="2648483" cy="5506863"/>
          </a:xfrm>
          <a:prstGeom prst="arc">
            <a:avLst>
              <a:gd name="adj1" fmla="val 16190422"/>
              <a:gd name="adj2" fmla="val 21271545"/>
            </a:avLst>
          </a:prstGeom>
          <a:ln w="57150" cmpd="sng">
            <a:tailEnd type="non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" name="CuadroTexto 227"/>
          <p:cNvSpPr txBox="1"/>
          <p:nvPr/>
        </p:nvSpPr>
        <p:spPr>
          <a:xfrm>
            <a:off x="2104300" y="6116984"/>
            <a:ext cx="126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/>
                <a:cs typeface="Arial"/>
              </a:rPr>
              <a:t>Energy datasets</a:t>
            </a:r>
            <a:endParaRPr lang="en-GB" sz="1400" dirty="0">
              <a:latin typeface="Arial"/>
              <a:cs typeface="Arial"/>
            </a:endParaRPr>
          </a:p>
        </p:txBody>
      </p:sp>
      <p:graphicFrame>
        <p:nvGraphicFramePr>
          <p:cNvPr id="414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203762"/>
              </p:ext>
            </p:extLst>
          </p:nvPr>
        </p:nvGraphicFramePr>
        <p:xfrm>
          <a:off x="5288247" y="4838204"/>
          <a:ext cx="1535212" cy="78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606"/>
                <a:gridCol w="767606"/>
              </a:tblGrid>
              <a:tr h="97808">
                <a:tc>
                  <a:txBody>
                    <a:bodyPr/>
                    <a:lstStyle/>
                    <a:p>
                      <a:r>
                        <a:rPr lang="en-GB" sz="200" dirty="0" smtClean="0"/>
                        <a:t>         z</a:t>
                      </a:r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8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8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8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8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8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8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08">
                <a:tc>
                  <a:txBody>
                    <a:bodyPr/>
                    <a:lstStyle/>
                    <a:p>
                      <a:endParaRPr lang="en-GB" sz="20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" dirty="0"/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5" name="Conector recto de flecha 238"/>
          <p:cNvCxnSpPr>
            <a:endCxn id="376" idx="6"/>
          </p:cNvCxnSpPr>
          <p:nvPr/>
        </p:nvCxnSpPr>
        <p:spPr>
          <a:xfrm rot="10800000">
            <a:off x="3342965" y="4631795"/>
            <a:ext cx="1886684" cy="353660"/>
          </a:xfrm>
          <a:prstGeom prst="curvedConnector3">
            <a:avLst>
              <a:gd name="adj1" fmla="val 50000"/>
            </a:avLst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ector recto de flecha 238"/>
          <p:cNvCxnSpPr>
            <a:endCxn id="375" idx="6"/>
          </p:cNvCxnSpPr>
          <p:nvPr/>
        </p:nvCxnSpPr>
        <p:spPr>
          <a:xfrm rot="10800000">
            <a:off x="3044524" y="5074974"/>
            <a:ext cx="2185126" cy="24923"/>
          </a:xfrm>
          <a:prstGeom prst="curvedConnector3">
            <a:avLst>
              <a:gd name="adj1" fmla="val 50000"/>
            </a:avLst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Conector recto de flecha 238"/>
          <p:cNvCxnSpPr/>
          <p:nvPr/>
        </p:nvCxnSpPr>
        <p:spPr>
          <a:xfrm rot="10800000" flipV="1">
            <a:off x="3395346" y="5203163"/>
            <a:ext cx="1834303" cy="517058"/>
          </a:xfrm>
          <a:prstGeom prst="curvedConnector3">
            <a:avLst>
              <a:gd name="adj1" fmla="val 50000"/>
            </a:avLst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Conector recto de flecha 238"/>
          <p:cNvCxnSpPr>
            <a:endCxn id="381" idx="6"/>
          </p:cNvCxnSpPr>
          <p:nvPr/>
        </p:nvCxnSpPr>
        <p:spPr>
          <a:xfrm rot="10800000" flipV="1">
            <a:off x="2903090" y="5319663"/>
            <a:ext cx="2326560" cy="653827"/>
          </a:xfrm>
          <a:prstGeom prst="curvedConnector3">
            <a:avLst>
              <a:gd name="adj1" fmla="val 39083"/>
            </a:avLst>
          </a:prstGeom>
          <a:ln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5837412" y="1429691"/>
            <a:ext cx="300038" cy="409575"/>
            <a:chOff x="3618" y="1968"/>
            <a:chExt cx="171" cy="239"/>
          </a:xfrm>
        </p:grpSpPr>
        <p:sp>
          <p:nvSpPr>
            <p:cNvPr id="420" name="Oval 56"/>
            <p:cNvSpPr>
              <a:spLocks noChangeArrowheads="1"/>
            </p:cNvSpPr>
            <p:nvPr/>
          </p:nvSpPr>
          <p:spPr bwMode="auto">
            <a:xfrm>
              <a:off x="3688" y="1968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3652" y="2038"/>
              <a:ext cx="36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2" name="Oval 58"/>
            <p:cNvSpPr>
              <a:spLocks noChangeArrowheads="1"/>
            </p:cNvSpPr>
            <p:nvPr/>
          </p:nvSpPr>
          <p:spPr bwMode="auto">
            <a:xfrm>
              <a:off x="3688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" name="Oval 59"/>
            <p:cNvSpPr>
              <a:spLocks noChangeArrowheads="1"/>
            </p:cNvSpPr>
            <p:nvPr/>
          </p:nvSpPr>
          <p:spPr bwMode="auto">
            <a:xfrm>
              <a:off x="3756" y="2105"/>
              <a:ext cx="34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4" name="Oval 60"/>
            <p:cNvSpPr>
              <a:spLocks noChangeArrowheads="1"/>
            </p:cNvSpPr>
            <p:nvPr/>
          </p:nvSpPr>
          <p:spPr bwMode="auto">
            <a:xfrm>
              <a:off x="3618" y="2105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5" name="Oval 61"/>
            <p:cNvSpPr>
              <a:spLocks noChangeArrowheads="1"/>
            </p:cNvSpPr>
            <p:nvPr/>
          </p:nvSpPr>
          <p:spPr bwMode="auto">
            <a:xfrm>
              <a:off x="3722" y="2173"/>
              <a:ext cx="36" cy="35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" name="Oval 62"/>
            <p:cNvSpPr>
              <a:spLocks noChangeArrowheads="1"/>
            </p:cNvSpPr>
            <p:nvPr/>
          </p:nvSpPr>
          <p:spPr bwMode="auto">
            <a:xfrm>
              <a:off x="3722" y="2038"/>
              <a:ext cx="35" cy="34"/>
            </a:xfrm>
            <a:prstGeom prst="ellipse">
              <a:avLst/>
            </a:prstGeom>
            <a:solidFill>
              <a:srgbClr val="6699FF"/>
            </a:solidFill>
            <a:ln w="32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27" name="AutoShape 63"/>
            <p:cNvCxnSpPr>
              <a:cxnSpLocks noChangeShapeType="1"/>
              <a:stCxn id="420" idx="1"/>
              <a:endCxn id="421" idx="0"/>
            </p:cNvCxnSpPr>
            <p:nvPr/>
          </p:nvCxnSpPr>
          <p:spPr bwMode="auto">
            <a:xfrm flipH="1">
              <a:off x="3670" y="1998"/>
              <a:ext cx="22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8" name="AutoShape 64"/>
            <p:cNvCxnSpPr>
              <a:cxnSpLocks noChangeShapeType="1"/>
              <a:stCxn id="421" idx="1"/>
              <a:endCxn id="424" idx="0"/>
            </p:cNvCxnSpPr>
            <p:nvPr/>
          </p:nvCxnSpPr>
          <p:spPr bwMode="auto">
            <a:xfrm flipH="1">
              <a:off x="3636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9" name="AutoShape 65"/>
            <p:cNvCxnSpPr>
              <a:cxnSpLocks noChangeShapeType="1"/>
              <a:stCxn id="420" idx="2"/>
              <a:endCxn id="426" idx="0"/>
            </p:cNvCxnSpPr>
            <p:nvPr/>
          </p:nvCxnSpPr>
          <p:spPr bwMode="auto">
            <a:xfrm>
              <a:off x="3717" y="1998"/>
              <a:ext cx="23" cy="4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0" name="AutoShape 66"/>
            <p:cNvCxnSpPr>
              <a:cxnSpLocks noChangeShapeType="1"/>
              <a:stCxn id="426" idx="1"/>
              <a:endCxn id="422" idx="0"/>
            </p:cNvCxnSpPr>
            <p:nvPr/>
          </p:nvCxnSpPr>
          <p:spPr bwMode="auto">
            <a:xfrm flipH="1">
              <a:off x="3705" y="2067"/>
              <a:ext cx="22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1" name="AutoShape 67"/>
            <p:cNvCxnSpPr>
              <a:cxnSpLocks noChangeShapeType="1"/>
              <a:stCxn id="426" idx="3"/>
              <a:endCxn id="423" idx="0"/>
            </p:cNvCxnSpPr>
            <p:nvPr/>
          </p:nvCxnSpPr>
          <p:spPr bwMode="auto">
            <a:xfrm>
              <a:off x="3752" y="2067"/>
              <a:ext cx="21" cy="3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2" name="AutoShape 68"/>
            <p:cNvCxnSpPr>
              <a:cxnSpLocks noChangeShapeType="1"/>
              <a:stCxn id="423" idx="1"/>
              <a:endCxn id="425" idx="0"/>
            </p:cNvCxnSpPr>
            <p:nvPr/>
          </p:nvCxnSpPr>
          <p:spPr bwMode="auto">
            <a:xfrm flipH="1">
              <a:off x="3740" y="2135"/>
              <a:ext cx="21" cy="38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33" name="Forma libre 235"/>
          <p:cNvSpPr/>
          <p:nvPr/>
        </p:nvSpPr>
        <p:spPr>
          <a:xfrm rot="3813581">
            <a:off x="2988909" y="5652895"/>
            <a:ext cx="82311" cy="469829"/>
          </a:xfrm>
          <a:custGeom>
            <a:avLst/>
            <a:gdLst>
              <a:gd name="connsiteX0" fmla="*/ 0 w 538147"/>
              <a:gd name="connsiteY0" fmla="*/ 0 h 1100666"/>
              <a:gd name="connsiteX1" fmla="*/ 537634 w 538147"/>
              <a:gd name="connsiteY1" fmla="*/ 533400 h 1100666"/>
              <a:gd name="connsiteX2" fmla="*/ 97367 w 538147"/>
              <a:gd name="connsiteY2" fmla="*/ 1100666 h 1100666"/>
              <a:gd name="connsiteX0" fmla="*/ 0 w 652107"/>
              <a:gd name="connsiteY0" fmla="*/ 0 h 1100666"/>
              <a:gd name="connsiteX1" fmla="*/ 651710 w 652107"/>
              <a:gd name="connsiteY1" fmla="*/ 494070 h 1100666"/>
              <a:gd name="connsiteX2" fmla="*/ 97367 w 652107"/>
              <a:gd name="connsiteY2" fmla="*/ 1100666 h 1100666"/>
              <a:gd name="connsiteX0" fmla="*/ 0 w 677272"/>
              <a:gd name="connsiteY0" fmla="*/ 0 h 1100666"/>
              <a:gd name="connsiteX1" fmla="*/ 651710 w 677272"/>
              <a:gd name="connsiteY1" fmla="*/ 494070 h 1100666"/>
              <a:gd name="connsiteX2" fmla="*/ 97367 w 677272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3043"/>
              <a:gd name="connsiteY0" fmla="*/ 0 h 1100666"/>
              <a:gd name="connsiteX1" fmla="*/ 651710 w 653043"/>
              <a:gd name="connsiteY1" fmla="*/ 494070 h 1100666"/>
              <a:gd name="connsiteX2" fmla="*/ 97367 w 653043"/>
              <a:gd name="connsiteY2" fmla="*/ 1100666 h 1100666"/>
              <a:gd name="connsiteX0" fmla="*/ 0 w 654151"/>
              <a:gd name="connsiteY0" fmla="*/ 0 h 1100998"/>
              <a:gd name="connsiteX1" fmla="*/ 651710 w 654151"/>
              <a:gd name="connsiteY1" fmla="*/ 494070 h 1100998"/>
              <a:gd name="connsiteX2" fmla="*/ 97367 w 654151"/>
              <a:gd name="connsiteY2" fmla="*/ 1100666 h 1100998"/>
              <a:gd name="connsiteX0" fmla="*/ 0 w 654151"/>
              <a:gd name="connsiteY0" fmla="*/ 0 h 1101000"/>
              <a:gd name="connsiteX1" fmla="*/ 651710 w 654151"/>
              <a:gd name="connsiteY1" fmla="*/ 494070 h 1101000"/>
              <a:gd name="connsiteX2" fmla="*/ 97367 w 654151"/>
              <a:gd name="connsiteY2" fmla="*/ 1100666 h 1101000"/>
              <a:gd name="connsiteX0" fmla="*/ 0 w 687103"/>
              <a:gd name="connsiteY0" fmla="*/ 0 h 1100667"/>
              <a:gd name="connsiteX1" fmla="*/ 651710 w 687103"/>
              <a:gd name="connsiteY1" fmla="*/ 494070 h 1100667"/>
              <a:gd name="connsiteX2" fmla="*/ 97367 w 687103"/>
              <a:gd name="connsiteY2" fmla="*/ 1100666 h 1100667"/>
              <a:gd name="connsiteX0" fmla="*/ 0 w 681100"/>
              <a:gd name="connsiteY0" fmla="*/ 0 h 1100665"/>
              <a:gd name="connsiteX1" fmla="*/ 651710 w 681100"/>
              <a:gd name="connsiteY1" fmla="*/ 494070 h 1100665"/>
              <a:gd name="connsiteX2" fmla="*/ 97367 w 681100"/>
              <a:gd name="connsiteY2" fmla="*/ 1100666 h 11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100" h="1100665">
                <a:moveTo>
                  <a:pt x="0" y="0"/>
                </a:moveTo>
                <a:cubicBezTo>
                  <a:pt x="645524" y="156996"/>
                  <a:pt x="634727" y="443424"/>
                  <a:pt x="651710" y="494070"/>
                </a:cubicBezTo>
                <a:cubicBezTo>
                  <a:pt x="668693" y="544716"/>
                  <a:pt x="842339" y="967594"/>
                  <a:pt x="97367" y="1100666"/>
                </a:cubicBezTo>
              </a:path>
            </a:pathLst>
          </a:cu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and Shared Vision</a:t>
            </a:r>
            <a:endParaRPr lang="en-US" dirty="0"/>
          </a:p>
        </p:txBody>
      </p:sp>
      <p:pic>
        <p:nvPicPr>
          <p:cNvPr id="4" name="Picture 29" descr="Green City 128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5228"/>
            <a:ext cx="9144000" cy="5860156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8507686" cy="51125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1720" y="5301208"/>
            <a:ext cx="648072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4056" y="1225783"/>
            <a:ext cx="8388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9900"/>
                </a:solidFill>
              </a:rPr>
              <a:t>aim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009900"/>
                </a:solidFill>
              </a:rPr>
              <a:t>to identify the knowledge and data resources to support Energy </a:t>
            </a:r>
          </a:p>
          <a:p>
            <a:r>
              <a:rPr lang="en-US" b="1" dirty="0" smtClean="0">
                <a:solidFill>
                  <a:srgbClr val="009900"/>
                </a:solidFill>
              </a:rPr>
              <a:t>Management System interoperability</a:t>
            </a:r>
            <a:r>
              <a:rPr lang="en-US" dirty="0" smtClean="0"/>
              <a:t> including:</a:t>
            </a:r>
          </a:p>
          <a:p>
            <a:endParaRPr lang="en-US" dirty="0" smtClean="0"/>
          </a:p>
          <a:p>
            <a:pPr lvl="0">
              <a:buFont typeface="Wingdings" pitchFamily="2" charset="2"/>
              <a:buChar char="q"/>
            </a:pPr>
            <a:r>
              <a:rPr lang="it-IT" dirty="0" smtClean="0">
                <a:solidFill>
                  <a:prstClr val="black"/>
                </a:solidFill>
              </a:rPr>
              <a:t> </a:t>
            </a:r>
            <a:r>
              <a:rPr lang="it-IT" b="1" dirty="0" smtClean="0">
                <a:solidFill>
                  <a:srgbClr val="009900"/>
                </a:solidFill>
              </a:rPr>
              <a:t>Ontologies and </a:t>
            </a:r>
            <a:r>
              <a:rPr lang="it-IT" b="1" dirty="0" err="1" smtClean="0">
                <a:solidFill>
                  <a:srgbClr val="009900"/>
                </a:solidFill>
              </a:rPr>
              <a:t>vocabularies</a:t>
            </a:r>
            <a:endParaRPr lang="it-IT" b="1" dirty="0" smtClean="0">
              <a:solidFill>
                <a:srgbClr val="00990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dirty="0" err="1" smtClean="0"/>
              <a:t>Relevant</a:t>
            </a:r>
            <a:r>
              <a:rPr lang="it-IT" b="1" dirty="0" smtClean="0">
                <a:solidFill>
                  <a:srgbClr val="009900"/>
                </a:solidFill>
              </a:rPr>
              <a:t> </a:t>
            </a:r>
            <a:r>
              <a:rPr lang="it-IT" b="1" dirty="0" err="1" smtClean="0">
                <a:solidFill>
                  <a:srgbClr val="009900"/>
                </a:solidFill>
              </a:rPr>
              <a:t>datasets</a:t>
            </a:r>
            <a:endParaRPr lang="it-IT" dirty="0" smtClean="0"/>
          </a:p>
          <a:p>
            <a:pPr lvl="0"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009900"/>
                </a:solidFill>
              </a:rPr>
              <a:t>Ontology</a:t>
            </a:r>
            <a:r>
              <a:rPr lang="it-IT" b="1" dirty="0" smtClean="0">
                <a:solidFill>
                  <a:srgbClr val="009900"/>
                </a:solidFill>
              </a:rPr>
              <a:t> </a:t>
            </a:r>
            <a:r>
              <a:rPr lang="it-IT" b="1" dirty="0" err="1" smtClean="0">
                <a:solidFill>
                  <a:srgbClr val="009900"/>
                </a:solidFill>
              </a:rPr>
              <a:t>alignments</a:t>
            </a:r>
            <a:r>
              <a:rPr lang="it-IT" b="1" dirty="0" smtClean="0">
                <a:solidFill>
                  <a:srgbClr val="009900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and data </a:t>
            </a:r>
            <a:r>
              <a:rPr lang="it-IT" dirty="0" err="1" smtClean="0">
                <a:solidFill>
                  <a:prstClr val="black"/>
                </a:solidFill>
              </a:rPr>
              <a:t>links</a:t>
            </a:r>
            <a:endParaRPr lang="it-IT" dirty="0" smtClean="0">
              <a:solidFill>
                <a:prstClr val="black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Covered </a:t>
            </a:r>
            <a:r>
              <a:rPr lang="it-IT" dirty="0" smtClean="0"/>
              <a:t>data are: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 </a:t>
            </a:r>
            <a:r>
              <a:rPr lang="it-IT" b="1" dirty="0" smtClean="0">
                <a:solidFill>
                  <a:srgbClr val="009900"/>
                </a:solidFill>
              </a:rPr>
              <a:t>Energy </a:t>
            </a:r>
            <a:r>
              <a:rPr lang="it-IT" b="1" dirty="0" err="1" smtClean="0">
                <a:solidFill>
                  <a:srgbClr val="009900"/>
                </a:solidFill>
              </a:rPr>
              <a:t>use</a:t>
            </a:r>
            <a:r>
              <a:rPr lang="it-IT" b="1" dirty="0" smtClean="0">
                <a:solidFill>
                  <a:srgbClr val="009900"/>
                </a:solidFill>
              </a:rPr>
              <a:t> </a:t>
            </a:r>
            <a:r>
              <a:rPr lang="it-IT" dirty="0" smtClean="0"/>
              <a:t>and production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9900"/>
                </a:solidFill>
              </a:rPr>
              <a:t>Energy behavior </a:t>
            </a:r>
            <a:r>
              <a:rPr lang="en-US" dirty="0" smtClean="0"/>
              <a:t>of:</a:t>
            </a:r>
          </a:p>
          <a:p>
            <a:r>
              <a:rPr lang="en-US" dirty="0" smtClean="0"/>
              <a:t>                   </a:t>
            </a:r>
            <a:r>
              <a:rPr lang="en-US" i="1" dirty="0" smtClean="0"/>
              <a:t>-  construction elements (building envelope)</a:t>
            </a:r>
          </a:p>
          <a:p>
            <a:r>
              <a:rPr lang="en-US" i="1" dirty="0" smtClean="0"/>
              <a:t>                   -  equipment (devices, sensors, automation systems)</a:t>
            </a:r>
          </a:p>
          <a:p>
            <a:r>
              <a:rPr lang="en-US" i="1" dirty="0" smtClean="0"/>
              <a:t>                   -  users (human behavior, occupancy analysis)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Collecting EE Data Resources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 1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Process, data, terms - ontologies</a:t>
            </a:r>
            <a:endParaRPr lang="en-US" dirty="0"/>
          </a:p>
        </p:txBody>
      </p:sp>
      <p:sp>
        <p:nvSpPr>
          <p:cNvPr id="131" name="Inhaltsplatzhalter 130"/>
          <p:cNvSpPr>
            <a:spLocks noGrp="1"/>
          </p:cNvSpPr>
          <p:nvPr>
            <p:ph idx="1"/>
          </p:nvPr>
        </p:nvSpPr>
        <p:spPr>
          <a:xfrm>
            <a:off x="354360" y="1052737"/>
            <a:ext cx="7250235" cy="4968552"/>
          </a:xfrm>
        </p:spPr>
        <p:txBody>
          <a:bodyPr/>
          <a:lstStyle/>
          <a:p>
            <a:r>
              <a:rPr lang="en-US" dirty="0" smtClean="0"/>
              <a:t>Smart Cities need to communicate with open protocols:</a:t>
            </a:r>
          </a:p>
          <a:p>
            <a:pPr lvl="1"/>
            <a:r>
              <a:rPr lang="en-US" dirty="0" smtClean="0"/>
              <a:t>Data defined in standards</a:t>
            </a:r>
          </a:p>
          <a:p>
            <a:pPr lvl="1"/>
            <a:r>
              <a:rPr lang="en-US" dirty="0" smtClean="0"/>
              <a:t>Terms defined in dictionaries</a:t>
            </a:r>
          </a:p>
          <a:p>
            <a:pPr lvl="1"/>
            <a:r>
              <a:rPr lang="en-US" dirty="0" smtClean="0"/>
              <a:t>Based on use cases (processes)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7" y="5629710"/>
            <a:ext cx="2029800" cy="359634"/>
          </a:xfrm>
          <a:prstGeom prst="rect">
            <a:avLst/>
          </a:prstGeom>
        </p:spPr>
      </p:pic>
      <p:grpSp>
        <p:nvGrpSpPr>
          <p:cNvPr id="2" name="Gruppieren 5"/>
          <p:cNvGrpSpPr/>
          <p:nvPr/>
        </p:nvGrpSpPr>
        <p:grpSpPr>
          <a:xfrm>
            <a:off x="6156176" y="1722691"/>
            <a:ext cx="2713725" cy="2053483"/>
            <a:chOff x="562131" y="3049954"/>
            <a:chExt cx="3681252" cy="2785614"/>
          </a:xfrm>
        </p:grpSpPr>
        <p:sp>
          <p:nvSpPr>
            <p:cNvPr id="7" name="AutoShape 196"/>
            <p:cNvSpPr>
              <a:spLocks noChangeArrowheads="1"/>
            </p:cNvSpPr>
            <p:nvPr/>
          </p:nvSpPr>
          <p:spPr bwMode="auto">
            <a:xfrm>
              <a:off x="562131" y="3049954"/>
              <a:ext cx="3681252" cy="2748827"/>
            </a:xfrm>
            <a:prstGeom prst="triangle">
              <a:avLst>
                <a:gd name="adj" fmla="val 50000"/>
              </a:avLst>
            </a:prstGeom>
            <a:solidFill>
              <a:srgbClr val="D1E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nb-NO"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" name="Gruppieren 131"/>
            <p:cNvGrpSpPr/>
            <p:nvPr/>
          </p:nvGrpSpPr>
          <p:grpSpPr>
            <a:xfrm>
              <a:off x="1760787" y="4145342"/>
              <a:ext cx="1264920" cy="1276350"/>
              <a:chOff x="4864104" y="3465513"/>
              <a:chExt cx="1054100" cy="1063625"/>
            </a:xfrm>
          </p:grpSpPr>
          <p:sp>
            <p:nvSpPr>
              <p:cNvPr id="12" name="Oval 198"/>
              <p:cNvSpPr>
                <a:spLocks noChangeArrowheads="1"/>
              </p:cNvSpPr>
              <p:nvPr/>
            </p:nvSpPr>
            <p:spPr bwMode="auto">
              <a:xfrm>
                <a:off x="4864104" y="3465513"/>
                <a:ext cx="1054100" cy="1063625"/>
              </a:xfrm>
              <a:prstGeom prst="ellipse">
                <a:avLst/>
              </a:prstGeom>
              <a:solidFill>
                <a:srgbClr val="6699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6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3" name="Freeform 211"/>
              <p:cNvSpPr>
                <a:spLocks/>
              </p:cNvSpPr>
              <p:nvPr/>
            </p:nvSpPr>
            <p:spPr bwMode="auto">
              <a:xfrm>
                <a:off x="5010960" y="3611565"/>
                <a:ext cx="747530" cy="764358"/>
              </a:xfrm>
              <a:custGeom>
                <a:avLst/>
                <a:gdLst>
                  <a:gd name="T0" fmla="*/ 504 w 1748"/>
                  <a:gd name="T1" fmla="*/ 47 h 1334"/>
                  <a:gd name="T2" fmla="*/ 438 w 1748"/>
                  <a:gd name="T3" fmla="*/ 113 h 1334"/>
                  <a:gd name="T4" fmla="*/ 324 w 1748"/>
                  <a:gd name="T5" fmla="*/ 275 h 1334"/>
                  <a:gd name="T6" fmla="*/ 252 w 1748"/>
                  <a:gd name="T7" fmla="*/ 329 h 1334"/>
                  <a:gd name="T8" fmla="*/ 198 w 1748"/>
                  <a:gd name="T9" fmla="*/ 365 h 1334"/>
                  <a:gd name="T10" fmla="*/ 126 w 1748"/>
                  <a:gd name="T11" fmla="*/ 413 h 1334"/>
                  <a:gd name="T12" fmla="*/ 90 w 1748"/>
                  <a:gd name="T13" fmla="*/ 437 h 1334"/>
                  <a:gd name="T14" fmla="*/ 54 w 1748"/>
                  <a:gd name="T15" fmla="*/ 527 h 1334"/>
                  <a:gd name="T16" fmla="*/ 0 w 1748"/>
                  <a:gd name="T17" fmla="*/ 743 h 1334"/>
                  <a:gd name="T18" fmla="*/ 132 w 1748"/>
                  <a:gd name="T19" fmla="*/ 977 h 1334"/>
                  <a:gd name="T20" fmla="*/ 192 w 1748"/>
                  <a:gd name="T21" fmla="*/ 1007 h 1334"/>
                  <a:gd name="T22" fmla="*/ 246 w 1748"/>
                  <a:gd name="T23" fmla="*/ 1115 h 1334"/>
                  <a:gd name="T24" fmla="*/ 264 w 1748"/>
                  <a:gd name="T25" fmla="*/ 1151 h 1334"/>
                  <a:gd name="T26" fmla="*/ 642 w 1748"/>
                  <a:gd name="T27" fmla="*/ 1217 h 1334"/>
                  <a:gd name="T28" fmla="*/ 702 w 1748"/>
                  <a:gd name="T29" fmla="*/ 1247 h 1334"/>
                  <a:gd name="T30" fmla="*/ 738 w 1748"/>
                  <a:gd name="T31" fmla="*/ 1259 h 1334"/>
                  <a:gd name="T32" fmla="*/ 1044 w 1748"/>
                  <a:gd name="T33" fmla="*/ 1331 h 1334"/>
                  <a:gd name="T34" fmla="*/ 1200 w 1748"/>
                  <a:gd name="T35" fmla="*/ 1301 h 1334"/>
                  <a:gd name="T36" fmla="*/ 1296 w 1748"/>
                  <a:gd name="T37" fmla="*/ 1259 h 1334"/>
                  <a:gd name="T38" fmla="*/ 1350 w 1748"/>
                  <a:gd name="T39" fmla="*/ 1199 h 1334"/>
                  <a:gd name="T40" fmla="*/ 1416 w 1748"/>
                  <a:gd name="T41" fmla="*/ 1067 h 1334"/>
                  <a:gd name="T42" fmla="*/ 1434 w 1748"/>
                  <a:gd name="T43" fmla="*/ 1061 h 1334"/>
                  <a:gd name="T44" fmla="*/ 1452 w 1748"/>
                  <a:gd name="T45" fmla="*/ 1049 h 1334"/>
                  <a:gd name="T46" fmla="*/ 1542 w 1748"/>
                  <a:gd name="T47" fmla="*/ 971 h 1334"/>
                  <a:gd name="T48" fmla="*/ 1578 w 1748"/>
                  <a:gd name="T49" fmla="*/ 941 h 1334"/>
                  <a:gd name="T50" fmla="*/ 1644 w 1748"/>
                  <a:gd name="T51" fmla="*/ 869 h 1334"/>
                  <a:gd name="T52" fmla="*/ 1728 w 1748"/>
                  <a:gd name="T53" fmla="*/ 791 h 1334"/>
                  <a:gd name="T54" fmla="*/ 1710 w 1748"/>
                  <a:gd name="T55" fmla="*/ 563 h 1334"/>
                  <a:gd name="T56" fmla="*/ 1686 w 1748"/>
                  <a:gd name="T57" fmla="*/ 491 h 1334"/>
                  <a:gd name="T58" fmla="*/ 1638 w 1748"/>
                  <a:gd name="T59" fmla="*/ 443 h 1334"/>
                  <a:gd name="T60" fmla="*/ 1602 w 1748"/>
                  <a:gd name="T61" fmla="*/ 431 h 1334"/>
                  <a:gd name="T62" fmla="*/ 1584 w 1748"/>
                  <a:gd name="T63" fmla="*/ 425 h 1334"/>
                  <a:gd name="T64" fmla="*/ 1566 w 1748"/>
                  <a:gd name="T65" fmla="*/ 383 h 1334"/>
                  <a:gd name="T66" fmla="*/ 1530 w 1748"/>
                  <a:gd name="T67" fmla="*/ 317 h 1334"/>
                  <a:gd name="T68" fmla="*/ 1464 w 1748"/>
                  <a:gd name="T69" fmla="*/ 239 h 1334"/>
                  <a:gd name="T70" fmla="*/ 1386 w 1748"/>
                  <a:gd name="T71" fmla="*/ 203 h 1334"/>
                  <a:gd name="T72" fmla="*/ 1350 w 1748"/>
                  <a:gd name="T73" fmla="*/ 185 h 1334"/>
                  <a:gd name="T74" fmla="*/ 1176 w 1748"/>
                  <a:gd name="T75" fmla="*/ 149 h 1334"/>
                  <a:gd name="T76" fmla="*/ 1050 w 1748"/>
                  <a:gd name="T77" fmla="*/ 113 h 1334"/>
                  <a:gd name="T78" fmla="*/ 966 w 1748"/>
                  <a:gd name="T79" fmla="*/ 65 h 1334"/>
                  <a:gd name="T80" fmla="*/ 840 w 1748"/>
                  <a:gd name="T81" fmla="*/ 23 h 1334"/>
                  <a:gd name="T82" fmla="*/ 666 w 1748"/>
                  <a:gd name="T83" fmla="*/ 11 h 1334"/>
                  <a:gd name="T84" fmla="*/ 504 w 1748"/>
                  <a:gd name="T85" fmla="*/ 35 h 1334"/>
                  <a:gd name="T86" fmla="*/ 504 w 1748"/>
                  <a:gd name="T87" fmla="*/ 47 h 13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48"/>
                  <a:gd name="T133" fmla="*/ 0 h 1334"/>
                  <a:gd name="T134" fmla="*/ 1748 w 1748"/>
                  <a:gd name="T135" fmla="*/ 1334 h 13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48" h="1334">
                    <a:moveTo>
                      <a:pt x="504" y="47"/>
                    </a:moveTo>
                    <a:cubicBezTo>
                      <a:pt x="476" y="65"/>
                      <a:pt x="461" y="90"/>
                      <a:pt x="438" y="113"/>
                    </a:cubicBezTo>
                    <a:cubicBezTo>
                      <a:pt x="419" y="171"/>
                      <a:pt x="366" y="233"/>
                      <a:pt x="324" y="275"/>
                    </a:cubicBezTo>
                    <a:cubicBezTo>
                      <a:pt x="300" y="299"/>
                      <a:pt x="284" y="318"/>
                      <a:pt x="252" y="329"/>
                    </a:cubicBezTo>
                    <a:cubicBezTo>
                      <a:pt x="234" y="347"/>
                      <a:pt x="222" y="357"/>
                      <a:pt x="198" y="365"/>
                    </a:cubicBezTo>
                    <a:cubicBezTo>
                      <a:pt x="176" y="387"/>
                      <a:pt x="152" y="395"/>
                      <a:pt x="126" y="413"/>
                    </a:cubicBezTo>
                    <a:cubicBezTo>
                      <a:pt x="114" y="421"/>
                      <a:pt x="90" y="437"/>
                      <a:pt x="90" y="437"/>
                    </a:cubicBezTo>
                    <a:cubicBezTo>
                      <a:pt x="72" y="464"/>
                      <a:pt x="64" y="496"/>
                      <a:pt x="54" y="527"/>
                    </a:cubicBezTo>
                    <a:cubicBezTo>
                      <a:pt x="30" y="598"/>
                      <a:pt x="12" y="669"/>
                      <a:pt x="0" y="743"/>
                    </a:cubicBezTo>
                    <a:cubicBezTo>
                      <a:pt x="7" y="834"/>
                      <a:pt x="28" y="951"/>
                      <a:pt x="132" y="977"/>
                    </a:cubicBezTo>
                    <a:cubicBezTo>
                      <a:pt x="152" y="990"/>
                      <a:pt x="172" y="994"/>
                      <a:pt x="192" y="1007"/>
                    </a:cubicBezTo>
                    <a:cubicBezTo>
                      <a:pt x="205" y="1045"/>
                      <a:pt x="228" y="1079"/>
                      <a:pt x="246" y="1115"/>
                    </a:cubicBezTo>
                    <a:cubicBezTo>
                      <a:pt x="254" y="1131"/>
                      <a:pt x="249" y="1138"/>
                      <a:pt x="264" y="1151"/>
                    </a:cubicBezTo>
                    <a:cubicBezTo>
                      <a:pt x="367" y="1241"/>
                      <a:pt x="519" y="1214"/>
                      <a:pt x="642" y="1217"/>
                    </a:cubicBezTo>
                    <a:cubicBezTo>
                      <a:pt x="662" y="1227"/>
                      <a:pt x="682" y="1238"/>
                      <a:pt x="702" y="1247"/>
                    </a:cubicBezTo>
                    <a:cubicBezTo>
                      <a:pt x="714" y="1252"/>
                      <a:pt x="738" y="1259"/>
                      <a:pt x="738" y="1259"/>
                    </a:cubicBezTo>
                    <a:cubicBezTo>
                      <a:pt x="813" y="1334"/>
                      <a:pt x="951" y="1327"/>
                      <a:pt x="1044" y="1331"/>
                    </a:cubicBezTo>
                    <a:cubicBezTo>
                      <a:pt x="1125" y="1326"/>
                      <a:pt x="1141" y="1326"/>
                      <a:pt x="1200" y="1301"/>
                    </a:cubicBezTo>
                    <a:cubicBezTo>
                      <a:pt x="1235" y="1286"/>
                      <a:pt x="1267" y="1288"/>
                      <a:pt x="1296" y="1259"/>
                    </a:cubicBezTo>
                    <a:cubicBezTo>
                      <a:pt x="1315" y="1240"/>
                      <a:pt x="1331" y="1218"/>
                      <a:pt x="1350" y="1199"/>
                    </a:cubicBezTo>
                    <a:cubicBezTo>
                      <a:pt x="1364" y="1156"/>
                      <a:pt x="1379" y="1097"/>
                      <a:pt x="1416" y="1067"/>
                    </a:cubicBezTo>
                    <a:cubicBezTo>
                      <a:pt x="1421" y="1063"/>
                      <a:pt x="1428" y="1064"/>
                      <a:pt x="1434" y="1061"/>
                    </a:cubicBezTo>
                    <a:cubicBezTo>
                      <a:pt x="1440" y="1058"/>
                      <a:pt x="1447" y="1054"/>
                      <a:pt x="1452" y="1049"/>
                    </a:cubicBezTo>
                    <a:cubicBezTo>
                      <a:pt x="1481" y="1023"/>
                      <a:pt x="1504" y="984"/>
                      <a:pt x="1542" y="971"/>
                    </a:cubicBezTo>
                    <a:cubicBezTo>
                      <a:pt x="1553" y="960"/>
                      <a:pt x="1567" y="952"/>
                      <a:pt x="1578" y="941"/>
                    </a:cubicBezTo>
                    <a:cubicBezTo>
                      <a:pt x="1600" y="919"/>
                      <a:pt x="1617" y="887"/>
                      <a:pt x="1644" y="869"/>
                    </a:cubicBezTo>
                    <a:cubicBezTo>
                      <a:pt x="1675" y="848"/>
                      <a:pt x="1707" y="822"/>
                      <a:pt x="1728" y="791"/>
                    </a:cubicBezTo>
                    <a:cubicBezTo>
                      <a:pt x="1748" y="711"/>
                      <a:pt x="1736" y="640"/>
                      <a:pt x="1710" y="563"/>
                    </a:cubicBezTo>
                    <a:cubicBezTo>
                      <a:pt x="1703" y="542"/>
                      <a:pt x="1698" y="509"/>
                      <a:pt x="1686" y="491"/>
                    </a:cubicBezTo>
                    <a:cubicBezTo>
                      <a:pt x="1662" y="456"/>
                      <a:pt x="1672" y="456"/>
                      <a:pt x="1638" y="443"/>
                    </a:cubicBezTo>
                    <a:cubicBezTo>
                      <a:pt x="1626" y="438"/>
                      <a:pt x="1614" y="435"/>
                      <a:pt x="1602" y="431"/>
                    </a:cubicBezTo>
                    <a:cubicBezTo>
                      <a:pt x="1596" y="429"/>
                      <a:pt x="1584" y="425"/>
                      <a:pt x="1584" y="425"/>
                    </a:cubicBezTo>
                    <a:cubicBezTo>
                      <a:pt x="1568" y="362"/>
                      <a:pt x="1590" y="436"/>
                      <a:pt x="1566" y="383"/>
                    </a:cubicBezTo>
                    <a:cubicBezTo>
                      <a:pt x="1551" y="348"/>
                      <a:pt x="1559" y="336"/>
                      <a:pt x="1530" y="317"/>
                    </a:cubicBezTo>
                    <a:cubicBezTo>
                      <a:pt x="1519" y="283"/>
                      <a:pt x="1499" y="251"/>
                      <a:pt x="1464" y="239"/>
                    </a:cubicBezTo>
                    <a:cubicBezTo>
                      <a:pt x="1440" y="215"/>
                      <a:pt x="1418" y="214"/>
                      <a:pt x="1386" y="203"/>
                    </a:cubicBezTo>
                    <a:cubicBezTo>
                      <a:pt x="1321" y="181"/>
                      <a:pt x="1411" y="199"/>
                      <a:pt x="1350" y="185"/>
                    </a:cubicBezTo>
                    <a:cubicBezTo>
                      <a:pt x="1292" y="172"/>
                      <a:pt x="1234" y="162"/>
                      <a:pt x="1176" y="149"/>
                    </a:cubicBezTo>
                    <a:cubicBezTo>
                      <a:pt x="1144" y="142"/>
                      <a:pt x="1077" y="131"/>
                      <a:pt x="1050" y="113"/>
                    </a:cubicBezTo>
                    <a:cubicBezTo>
                      <a:pt x="1029" y="99"/>
                      <a:pt x="990" y="71"/>
                      <a:pt x="966" y="65"/>
                    </a:cubicBezTo>
                    <a:cubicBezTo>
                      <a:pt x="924" y="55"/>
                      <a:pt x="881" y="37"/>
                      <a:pt x="840" y="23"/>
                    </a:cubicBezTo>
                    <a:cubicBezTo>
                      <a:pt x="785" y="5"/>
                      <a:pt x="724" y="14"/>
                      <a:pt x="666" y="11"/>
                    </a:cubicBezTo>
                    <a:cubicBezTo>
                      <a:pt x="588" y="15"/>
                      <a:pt x="556" y="0"/>
                      <a:pt x="504" y="35"/>
                    </a:cubicBezTo>
                    <a:cubicBezTo>
                      <a:pt x="490" y="57"/>
                      <a:pt x="486" y="56"/>
                      <a:pt x="504" y="47"/>
                    </a:cubicBezTo>
                    <a:close/>
                  </a:path>
                </a:pathLst>
              </a:custGeom>
              <a:solidFill>
                <a:srgbClr val="9FCFFF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6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4" name="Rectangle 200"/>
              <p:cNvSpPr>
                <a:spLocks noChangeArrowheads="1"/>
              </p:cNvSpPr>
              <p:nvPr/>
            </p:nvSpPr>
            <p:spPr bwMode="auto">
              <a:xfrm>
                <a:off x="5151675" y="4395422"/>
                <a:ext cx="126914" cy="48446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5" name="Rectangle 201"/>
              <p:cNvSpPr>
                <a:spLocks noChangeArrowheads="1"/>
              </p:cNvSpPr>
              <p:nvPr/>
            </p:nvSpPr>
            <p:spPr bwMode="auto">
              <a:xfrm>
                <a:off x="5425145" y="3562762"/>
                <a:ext cx="128426" cy="48446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202"/>
              <p:cNvSpPr>
                <a:spLocks noChangeArrowheads="1"/>
              </p:cNvSpPr>
              <p:nvPr/>
            </p:nvSpPr>
            <p:spPr bwMode="auto">
              <a:xfrm>
                <a:off x="5086707" y="4272794"/>
                <a:ext cx="128426" cy="48446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7" name="Rectangle 203"/>
              <p:cNvSpPr>
                <a:spLocks noChangeArrowheads="1"/>
              </p:cNvSpPr>
              <p:nvPr/>
            </p:nvSpPr>
            <p:spPr bwMode="auto">
              <a:xfrm>
                <a:off x="5343557" y="4395422"/>
                <a:ext cx="128426" cy="48446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8" name="Rectangle 204"/>
              <p:cNvSpPr>
                <a:spLocks noChangeArrowheads="1"/>
              </p:cNvSpPr>
              <p:nvPr/>
            </p:nvSpPr>
            <p:spPr bwMode="auto">
              <a:xfrm>
                <a:off x="5005119" y="3736865"/>
                <a:ext cx="128426" cy="48446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9" name="Rectangle 205"/>
              <p:cNvSpPr>
                <a:spLocks noChangeArrowheads="1"/>
              </p:cNvSpPr>
              <p:nvPr/>
            </p:nvSpPr>
            <p:spPr bwMode="auto">
              <a:xfrm>
                <a:off x="5718256" y="3904910"/>
                <a:ext cx="128426" cy="49960"/>
              </a:xfrm>
              <a:prstGeom prst="rect">
                <a:avLst/>
              </a:prstGeom>
              <a:solidFill>
                <a:srgbClr val="FF99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0" name="Rectangle 206"/>
              <p:cNvSpPr>
                <a:spLocks noChangeArrowheads="1"/>
              </p:cNvSpPr>
              <p:nvPr/>
            </p:nvSpPr>
            <p:spPr bwMode="auto">
              <a:xfrm>
                <a:off x="5654799" y="3777740"/>
                <a:ext cx="126914" cy="49960"/>
              </a:xfrm>
              <a:prstGeom prst="rect">
                <a:avLst/>
              </a:prstGeom>
              <a:solidFill>
                <a:srgbClr val="FF99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Rectangle 207"/>
              <p:cNvSpPr>
                <a:spLocks noChangeArrowheads="1"/>
              </p:cNvSpPr>
              <p:nvPr/>
            </p:nvSpPr>
            <p:spPr bwMode="auto">
              <a:xfrm>
                <a:off x="5526375" y="4371200"/>
                <a:ext cx="128426" cy="48446"/>
              </a:xfrm>
              <a:prstGeom prst="rect">
                <a:avLst/>
              </a:prstGeom>
              <a:solidFill>
                <a:srgbClr val="FF99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2" name="Rectangle 208"/>
              <p:cNvSpPr>
                <a:spLocks noChangeArrowheads="1"/>
              </p:cNvSpPr>
              <p:nvPr/>
            </p:nvSpPr>
            <p:spPr bwMode="auto">
              <a:xfrm>
                <a:off x="4903890" y="3954870"/>
                <a:ext cx="128426" cy="48446"/>
              </a:xfrm>
              <a:prstGeom prst="rect">
                <a:avLst/>
              </a:prstGeom>
              <a:solidFill>
                <a:srgbClr val="CC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3" name="Rectangle 209"/>
              <p:cNvSpPr>
                <a:spLocks noChangeArrowheads="1"/>
              </p:cNvSpPr>
              <p:nvPr/>
            </p:nvSpPr>
            <p:spPr bwMode="auto">
              <a:xfrm>
                <a:off x="5700126" y="4089610"/>
                <a:ext cx="128426" cy="48446"/>
              </a:xfrm>
              <a:prstGeom prst="rect">
                <a:avLst/>
              </a:prstGeom>
              <a:solidFill>
                <a:srgbClr val="CC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4" name="Rectangle 210"/>
              <p:cNvSpPr>
                <a:spLocks noChangeArrowheads="1"/>
              </p:cNvSpPr>
              <p:nvPr/>
            </p:nvSpPr>
            <p:spPr bwMode="auto">
              <a:xfrm>
                <a:off x="5589832" y="4224348"/>
                <a:ext cx="128426" cy="48446"/>
              </a:xfrm>
              <a:prstGeom prst="rect">
                <a:avLst/>
              </a:prstGeom>
              <a:solidFill>
                <a:srgbClr val="CC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cxnSp>
            <p:nvCxnSpPr>
              <p:cNvPr id="25" name="AutoShape 212"/>
              <p:cNvCxnSpPr>
                <a:cxnSpLocks noChangeShapeType="1"/>
                <a:stCxn id="48" idx="2"/>
              </p:cNvCxnSpPr>
              <p:nvPr/>
            </p:nvCxnSpPr>
            <p:spPr bwMode="auto">
              <a:xfrm flipH="1">
                <a:off x="5413058" y="4272794"/>
                <a:ext cx="13598" cy="1226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6" name="AutoShape 213"/>
              <p:cNvCxnSpPr>
                <a:cxnSpLocks noChangeShapeType="1"/>
                <a:stCxn id="40" idx="2"/>
                <a:endCxn id="14" idx="0"/>
              </p:cNvCxnSpPr>
              <p:nvPr/>
            </p:nvCxnSpPr>
            <p:spPr bwMode="auto">
              <a:xfrm>
                <a:off x="5197002" y="4198612"/>
                <a:ext cx="18130" cy="1968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7" name="AutoShape 214"/>
              <p:cNvCxnSpPr>
                <a:cxnSpLocks noChangeShapeType="1"/>
                <a:stCxn id="40" idx="2"/>
                <a:endCxn id="16" idx="0"/>
              </p:cNvCxnSpPr>
              <p:nvPr/>
            </p:nvCxnSpPr>
            <p:spPr bwMode="auto">
              <a:xfrm flipH="1">
                <a:off x="5151675" y="4198612"/>
                <a:ext cx="45327" cy="74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" name="AutoShape 215"/>
              <p:cNvCxnSpPr>
                <a:cxnSpLocks noChangeShapeType="1"/>
                <a:stCxn id="18" idx="2"/>
                <a:endCxn id="22" idx="0"/>
              </p:cNvCxnSpPr>
              <p:nvPr/>
            </p:nvCxnSpPr>
            <p:spPr bwMode="auto">
              <a:xfrm flipH="1">
                <a:off x="4968858" y="3785310"/>
                <a:ext cx="99719" cy="1695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9" name="AutoShape 216"/>
              <p:cNvCxnSpPr>
                <a:cxnSpLocks noChangeShapeType="1"/>
                <a:stCxn id="50" idx="3"/>
                <a:endCxn id="23" idx="1"/>
              </p:cNvCxnSpPr>
              <p:nvPr/>
            </p:nvCxnSpPr>
            <p:spPr bwMode="auto">
              <a:xfrm>
                <a:off x="5589832" y="4101720"/>
                <a:ext cx="110294" cy="121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" name="AutoShape 217"/>
              <p:cNvCxnSpPr>
                <a:cxnSpLocks noChangeShapeType="1"/>
                <a:stCxn id="50" idx="2"/>
                <a:endCxn id="24" idx="0"/>
              </p:cNvCxnSpPr>
              <p:nvPr/>
            </p:nvCxnSpPr>
            <p:spPr bwMode="auto">
              <a:xfrm>
                <a:off x="5526375" y="4125944"/>
                <a:ext cx="128426" cy="98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1" name="AutoShape 218"/>
              <p:cNvCxnSpPr>
                <a:cxnSpLocks noChangeShapeType="1"/>
                <a:stCxn id="21" idx="0"/>
                <a:endCxn id="24" idx="2"/>
              </p:cNvCxnSpPr>
              <p:nvPr/>
            </p:nvCxnSpPr>
            <p:spPr bwMode="auto">
              <a:xfrm flipV="1">
                <a:off x="5589832" y="4272794"/>
                <a:ext cx="64968" cy="98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2" name="AutoShape 219"/>
              <p:cNvCxnSpPr>
                <a:cxnSpLocks noChangeShapeType="1"/>
                <a:stCxn id="48" idx="2"/>
                <a:endCxn id="21" idx="0"/>
              </p:cNvCxnSpPr>
              <p:nvPr/>
            </p:nvCxnSpPr>
            <p:spPr bwMode="auto">
              <a:xfrm>
                <a:off x="5425145" y="4272794"/>
                <a:ext cx="164686" cy="98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" name="AutoShape 220"/>
              <p:cNvCxnSpPr>
                <a:cxnSpLocks noChangeShapeType="1"/>
                <a:endCxn id="23" idx="0"/>
              </p:cNvCxnSpPr>
              <p:nvPr/>
            </p:nvCxnSpPr>
            <p:spPr bwMode="auto">
              <a:xfrm>
                <a:off x="5618539" y="3954870"/>
                <a:ext cx="146556" cy="1347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" name="AutoShape 221"/>
              <p:cNvCxnSpPr>
                <a:cxnSpLocks noChangeShapeType="1"/>
                <a:stCxn id="20" idx="2"/>
                <a:endCxn id="19" idx="0"/>
              </p:cNvCxnSpPr>
              <p:nvPr/>
            </p:nvCxnSpPr>
            <p:spPr bwMode="auto">
              <a:xfrm>
                <a:off x="5718256" y="3827700"/>
                <a:ext cx="63457" cy="77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AutoShape 222"/>
              <p:cNvCxnSpPr>
                <a:cxnSpLocks noChangeShapeType="1"/>
                <a:endCxn id="47" idx="0"/>
              </p:cNvCxnSpPr>
              <p:nvPr/>
            </p:nvCxnSpPr>
            <p:spPr bwMode="auto">
              <a:xfrm flipH="1">
                <a:off x="5307296" y="3605152"/>
                <a:ext cx="182817" cy="7115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5" name="Group 223"/>
              <p:cNvGrpSpPr>
                <a:grpSpLocks/>
              </p:cNvGrpSpPr>
              <p:nvPr/>
            </p:nvGrpSpPr>
            <p:grpSpPr bwMode="auto">
              <a:xfrm>
                <a:off x="5032316" y="3677821"/>
                <a:ext cx="640615" cy="581348"/>
                <a:chOff x="4848" y="1584"/>
                <a:chExt cx="1680" cy="1152"/>
              </a:xfrm>
            </p:grpSpPr>
            <p:sp>
              <p:nvSpPr>
                <p:cNvPr id="38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92" y="1920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9" name="Rectangle 225"/>
                <p:cNvSpPr>
                  <a:spLocks noChangeArrowheads="1"/>
                </p:cNvSpPr>
                <p:nvPr/>
              </p:nvSpPr>
              <p:spPr bwMode="auto">
                <a:xfrm>
                  <a:off x="4992" y="2256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0" name="Rectangle 226"/>
                <p:cNvSpPr>
                  <a:spLocks noChangeArrowheads="1"/>
                </p:cNvSpPr>
                <p:nvPr/>
              </p:nvSpPr>
              <p:spPr bwMode="auto">
                <a:xfrm>
                  <a:off x="5112" y="2496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" name="Rectangle 227"/>
                <p:cNvSpPr>
                  <a:spLocks noChangeArrowheads="1"/>
                </p:cNvSpPr>
                <p:nvPr/>
              </p:nvSpPr>
              <p:spPr bwMode="auto">
                <a:xfrm>
                  <a:off x="5520" y="2400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2" name="Rectangle 228"/>
                <p:cNvSpPr>
                  <a:spLocks noChangeArrowheads="1"/>
                </p:cNvSpPr>
                <p:nvPr/>
              </p:nvSpPr>
              <p:spPr bwMode="auto">
                <a:xfrm>
                  <a:off x="5232" y="2064"/>
                  <a:ext cx="336" cy="9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3" name="Rectangle 229"/>
                <p:cNvSpPr>
                  <a:spLocks noChangeArrowheads="1"/>
                </p:cNvSpPr>
                <p:nvPr/>
              </p:nvSpPr>
              <p:spPr bwMode="auto">
                <a:xfrm>
                  <a:off x="6192" y="2208"/>
                  <a:ext cx="336" cy="9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4" name="Rectangle 230"/>
                <p:cNvSpPr>
                  <a:spLocks noChangeArrowheads="1"/>
                </p:cNvSpPr>
                <p:nvPr/>
              </p:nvSpPr>
              <p:spPr bwMode="auto">
                <a:xfrm>
                  <a:off x="5712" y="1872"/>
                  <a:ext cx="336" cy="9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5" name="Rectangle 231"/>
                <p:cNvSpPr>
                  <a:spLocks noChangeArrowheads="1"/>
                </p:cNvSpPr>
                <p:nvPr/>
              </p:nvSpPr>
              <p:spPr bwMode="auto">
                <a:xfrm>
                  <a:off x="6192" y="2016"/>
                  <a:ext cx="336" cy="9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6" name="Rectangle 232"/>
                <p:cNvSpPr>
                  <a:spLocks noChangeArrowheads="1"/>
                </p:cNvSpPr>
                <p:nvPr/>
              </p:nvSpPr>
              <p:spPr bwMode="auto">
                <a:xfrm>
                  <a:off x="5712" y="2016"/>
                  <a:ext cx="336" cy="9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" name="Rectangle 233"/>
                <p:cNvSpPr>
                  <a:spLocks noChangeArrowheads="1"/>
                </p:cNvSpPr>
                <p:nvPr/>
              </p:nvSpPr>
              <p:spPr bwMode="auto">
                <a:xfrm>
                  <a:off x="5400" y="1584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" name="Rectangle 234"/>
                <p:cNvSpPr>
                  <a:spLocks noChangeArrowheads="1"/>
                </p:cNvSpPr>
                <p:nvPr/>
              </p:nvSpPr>
              <p:spPr bwMode="auto">
                <a:xfrm>
                  <a:off x="5712" y="2640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" name="Rectangle 235"/>
                <p:cNvSpPr>
                  <a:spLocks noChangeArrowheads="1"/>
                </p:cNvSpPr>
                <p:nvPr/>
              </p:nvSpPr>
              <p:spPr bwMode="auto">
                <a:xfrm>
                  <a:off x="5976" y="1728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50" name="Rectangle 236"/>
                <p:cNvSpPr>
                  <a:spLocks noChangeArrowheads="1"/>
                </p:cNvSpPr>
                <p:nvPr/>
              </p:nvSpPr>
              <p:spPr bwMode="auto">
                <a:xfrm>
                  <a:off x="5976" y="2352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cxnSp>
              <p:nvCxnSpPr>
                <p:cNvPr id="51" name="AutoShape 237"/>
                <p:cNvCxnSpPr>
                  <a:cxnSpLocks noChangeShapeType="1"/>
                  <a:stCxn id="50" idx="0"/>
                  <a:endCxn id="46" idx="2"/>
                </p:cNvCxnSpPr>
                <p:nvPr/>
              </p:nvCxnSpPr>
              <p:spPr bwMode="auto">
                <a:xfrm flipH="1" flipV="1">
                  <a:off x="5880" y="2112"/>
                  <a:ext cx="264" cy="24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238"/>
                <p:cNvCxnSpPr>
                  <a:cxnSpLocks noChangeShapeType="1"/>
                  <a:stCxn id="50" idx="2"/>
                </p:cNvCxnSpPr>
                <p:nvPr/>
              </p:nvCxnSpPr>
              <p:spPr bwMode="auto">
                <a:xfrm flipH="1">
                  <a:off x="5880" y="2448"/>
                  <a:ext cx="264" cy="19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239"/>
                <p:cNvCxnSpPr>
                  <a:cxnSpLocks noChangeShapeType="1"/>
                  <a:stCxn id="42" idx="3"/>
                  <a:endCxn id="43" idx="1"/>
                </p:cNvCxnSpPr>
                <p:nvPr/>
              </p:nvCxnSpPr>
              <p:spPr bwMode="auto">
                <a:xfrm>
                  <a:off x="5568" y="2112"/>
                  <a:ext cx="62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240"/>
                <p:cNvCxnSpPr>
                  <a:cxnSpLocks noChangeShapeType="1"/>
                  <a:stCxn id="49" idx="2"/>
                  <a:endCxn id="50" idx="0"/>
                </p:cNvCxnSpPr>
                <p:nvPr/>
              </p:nvCxnSpPr>
              <p:spPr bwMode="auto">
                <a:xfrm>
                  <a:off x="6144" y="1824"/>
                  <a:ext cx="0" cy="52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241"/>
                <p:cNvCxnSpPr>
                  <a:cxnSpLocks noChangeShapeType="1"/>
                  <a:stCxn id="47" idx="2"/>
                  <a:endCxn id="38" idx="0"/>
                </p:cNvCxnSpPr>
                <p:nvPr/>
              </p:nvCxnSpPr>
              <p:spPr bwMode="auto">
                <a:xfrm flipH="1">
                  <a:off x="5160" y="1686"/>
                  <a:ext cx="408" cy="2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AutoShape 242"/>
                <p:cNvCxnSpPr>
                  <a:cxnSpLocks noChangeShapeType="1"/>
                  <a:stCxn id="47" idx="2"/>
                  <a:endCxn id="42" idx="0"/>
                </p:cNvCxnSpPr>
                <p:nvPr/>
              </p:nvCxnSpPr>
              <p:spPr bwMode="auto">
                <a:xfrm flipH="1">
                  <a:off x="5400" y="1686"/>
                  <a:ext cx="168" cy="3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7" name="AutoShape 243"/>
                <p:cNvCxnSpPr>
                  <a:cxnSpLocks noChangeShapeType="1"/>
                  <a:stCxn id="47" idx="2"/>
                  <a:endCxn id="44" idx="0"/>
                </p:cNvCxnSpPr>
                <p:nvPr/>
              </p:nvCxnSpPr>
              <p:spPr bwMode="auto">
                <a:xfrm>
                  <a:off x="5568" y="1686"/>
                  <a:ext cx="312" cy="18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8" name="AutoShape 244"/>
                <p:cNvCxnSpPr>
                  <a:cxnSpLocks noChangeShapeType="1"/>
                  <a:stCxn id="49" idx="1"/>
                  <a:endCxn id="47" idx="2"/>
                </p:cNvCxnSpPr>
                <p:nvPr/>
              </p:nvCxnSpPr>
              <p:spPr bwMode="auto">
                <a:xfrm flipH="1" flipV="1">
                  <a:off x="5568" y="1686"/>
                  <a:ext cx="408" cy="9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AutoShape 245"/>
                <p:cNvCxnSpPr>
                  <a:cxnSpLocks noChangeShapeType="1"/>
                  <a:stCxn id="46" idx="0"/>
                  <a:endCxn id="44" idx="2"/>
                </p:cNvCxnSpPr>
                <p:nvPr/>
              </p:nvCxnSpPr>
              <p:spPr bwMode="auto">
                <a:xfrm flipV="1">
                  <a:off x="5880" y="1968"/>
                  <a:ext cx="0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AutoShape 246"/>
                <p:cNvCxnSpPr>
                  <a:cxnSpLocks noChangeShapeType="1"/>
                  <a:endCxn id="45" idx="0"/>
                </p:cNvCxnSpPr>
                <p:nvPr/>
              </p:nvCxnSpPr>
              <p:spPr bwMode="auto">
                <a:xfrm>
                  <a:off x="5880" y="1968"/>
                  <a:ext cx="480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" name="AutoShape 247"/>
                <p:cNvCxnSpPr>
                  <a:cxnSpLocks noChangeShapeType="1"/>
                  <a:stCxn id="38" idx="2"/>
                  <a:endCxn id="39" idx="0"/>
                </p:cNvCxnSpPr>
                <p:nvPr/>
              </p:nvCxnSpPr>
              <p:spPr bwMode="auto">
                <a:xfrm>
                  <a:off x="5160" y="2016"/>
                  <a:ext cx="0" cy="24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AutoShape 248"/>
                <p:cNvCxnSpPr>
                  <a:cxnSpLocks noChangeShapeType="1"/>
                  <a:stCxn id="39" idx="2"/>
                  <a:endCxn id="40" idx="0"/>
                </p:cNvCxnSpPr>
                <p:nvPr/>
              </p:nvCxnSpPr>
              <p:spPr bwMode="auto">
                <a:xfrm>
                  <a:off x="5160" y="2352"/>
                  <a:ext cx="120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249"/>
                <p:cNvCxnSpPr>
                  <a:cxnSpLocks noChangeShapeType="1"/>
                  <a:stCxn id="39" idx="2"/>
                  <a:endCxn id="41" idx="0"/>
                </p:cNvCxnSpPr>
                <p:nvPr/>
              </p:nvCxnSpPr>
              <p:spPr bwMode="auto">
                <a:xfrm>
                  <a:off x="5160" y="2352"/>
                  <a:ext cx="528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250"/>
                <p:cNvCxnSpPr>
                  <a:cxnSpLocks noChangeShapeType="1"/>
                  <a:stCxn id="41" idx="2"/>
                  <a:endCxn id="48" idx="0"/>
                </p:cNvCxnSpPr>
                <p:nvPr/>
              </p:nvCxnSpPr>
              <p:spPr bwMode="auto">
                <a:xfrm>
                  <a:off x="5688" y="2496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251"/>
                <p:cNvCxnSpPr>
                  <a:cxnSpLocks noChangeShapeType="1"/>
                  <a:stCxn id="46" idx="2"/>
                  <a:endCxn id="41" idx="0"/>
                </p:cNvCxnSpPr>
                <p:nvPr/>
              </p:nvCxnSpPr>
              <p:spPr bwMode="auto">
                <a:xfrm flipH="1">
                  <a:off x="5688" y="2112"/>
                  <a:ext cx="192" cy="2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252"/>
                <p:cNvCxnSpPr>
                  <a:cxnSpLocks noChangeShapeType="1"/>
                  <a:stCxn id="42" idx="1"/>
                  <a:endCxn id="22" idx="3"/>
                </p:cNvCxnSpPr>
                <p:nvPr/>
              </p:nvCxnSpPr>
              <p:spPr bwMode="auto">
                <a:xfrm flipH="1">
                  <a:off x="4848" y="2112"/>
                  <a:ext cx="384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253"/>
                <p:cNvCxnSpPr>
                  <a:cxnSpLocks noChangeShapeType="1"/>
                  <a:stCxn id="44" idx="1"/>
                  <a:endCxn id="18" idx="3"/>
                </p:cNvCxnSpPr>
                <p:nvPr/>
              </p:nvCxnSpPr>
              <p:spPr bwMode="auto">
                <a:xfrm flipH="1" flipV="1">
                  <a:off x="5112" y="1734"/>
                  <a:ext cx="600" cy="18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7" name="Text Box 254"/>
              <p:cNvSpPr txBox="1">
                <a:spLocks noChangeArrowheads="1"/>
              </p:cNvSpPr>
              <p:nvPr/>
            </p:nvSpPr>
            <p:spPr bwMode="auto">
              <a:xfrm>
                <a:off x="5109370" y="3538540"/>
                <a:ext cx="339949" cy="243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sz="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" name="Text Box 255"/>
            <p:cNvSpPr txBox="1">
              <a:spLocks noChangeArrowheads="1"/>
            </p:cNvSpPr>
            <p:nvPr/>
          </p:nvSpPr>
          <p:spPr bwMode="auto">
            <a:xfrm rot="18194380">
              <a:off x="1206053" y="4236489"/>
              <a:ext cx="859111" cy="37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Arial" charset="0"/>
                </a:rPr>
                <a:t>Terms</a:t>
              </a:r>
              <a:endParaRPr lang="en-GB" sz="1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" name="Text Box 256"/>
            <p:cNvSpPr txBox="1">
              <a:spLocks noChangeArrowheads="1"/>
            </p:cNvSpPr>
            <p:nvPr/>
          </p:nvSpPr>
          <p:spPr bwMode="auto">
            <a:xfrm rot="3348882">
              <a:off x="2668974" y="4236489"/>
              <a:ext cx="1059429" cy="37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Arial" charset="0"/>
                </a:rPr>
                <a:t>Process</a:t>
              </a:r>
              <a:endParaRPr lang="en-GB" sz="1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" name="Text Box 257"/>
            <p:cNvSpPr txBox="1">
              <a:spLocks noChangeArrowheads="1"/>
            </p:cNvSpPr>
            <p:nvPr/>
          </p:nvSpPr>
          <p:spPr bwMode="auto">
            <a:xfrm>
              <a:off x="2023086" y="5459810"/>
              <a:ext cx="759344" cy="37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Data </a:t>
              </a:r>
              <a:endParaRPr lang="en-GB" sz="1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uppieren 67"/>
          <p:cNvGrpSpPr/>
          <p:nvPr/>
        </p:nvGrpSpPr>
        <p:grpSpPr>
          <a:xfrm>
            <a:off x="6156503" y="3967803"/>
            <a:ext cx="2713725" cy="2053485"/>
            <a:chOff x="4900617" y="3049954"/>
            <a:chExt cx="3681252" cy="2785616"/>
          </a:xfrm>
        </p:grpSpPr>
        <p:sp>
          <p:nvSpPr>
            <p:cNvPr id="69" name="AutoShape 196"/>
            <p:cNvSpPr>
              <a:spLocks noChangeArrowheads="1"/>
            </p:cNvSpPr>
            <p:nvPr/>
          </p:nvSpPr>
          <p:spPr bwMode="auto">
            <a:xfrm>
              <a:off x="4900617" y="3049954"/>
              <a:ext cx="3681252" cy="2748828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nb-NO" sz="16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8" name="Gruppieren 133"/>
            <p:cNvGrpSpPr/>
            <p:nvPr/>
          </p:nvGrpSpPr>
          <p:grpSpPr>
            <a:xfrm>
              <a:off x="6099274" y="4145342"/>
              <a:ext cx="1264920" cy="1276349"/>
              <a:chOff x="4864100" y="3465507"/>
              <a:chExt cx="1054099" cy="1063623"/>
            </a:xfrm>
          </p:grpSpPr>
          <p:sp>
            <p:nvSpPr>
              <p:cNvPr id="74" name="Oval 198"/>
              <p:cNvSpPr>
                <a:spLocks noChangeArrowheads="1"/>
              </p:cNvSpPr>
              <p:nvPr/>
            </p:nvSpPr>
            <p:spPr bwMode="auto">
              <a:xfrm>
                <a:off x="4864100" y="3465507"/>
                <a:ext cx="1054099" cy="1063623"/>
              </a:xfrm>
              <a:prstGeom prst="ellipse">
                <a:avLst/>
              </a:prstGeom>
              <a:solidFill>
                <a:srgbClr val="6699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6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5" name="Freeform 211"/>
              <p:cNvSpPr>
                <a:spLocks/>
              </p:cNvSpPr>
              <p:nvPr/>
            </p:nvSpPr>
            <p:spPr bwMode="auto">
              <a:xfrm>
                <a:off x="5010955" y="3611558"/>
                <a:ext cx="747529" cy="764357"/>
              </a:xfrm>
              <a:custGeom>
                <a:avLst/>
                <a:gdLst>
                  <a:gd name="T0" fmla="*/ 504 w 1748"/>
                  <a:gd name="T1" fmla="*/ 47 h 1334"/>
                  <a:gd name="T2" fmla="*/ 438 w 1748"/>
                  <a:gd name="T3" fmla="*/ 113 h 1334"/>
                  <a:gd name="T4" fmla="*/ 324 w 1748"/>
                  <a:gd name="T5" fmla="*/ 275 h 1334"/>
                  <a:gd name="T6" fmla="*/ 252 w 1748"/>
                  <a:gd name="T7" fmla="*/ 329 h 1334"/>
                  <a:gd name="T8" fmla="*/ 198 w 1748"/>
                  <a:gd name="T9" fmla="*/ 365 h 1334"/>
                  <a:gd name="T10" fmla="*/ 126 w 1748"/>
                  <a:gd name="T11" fmla="*/ 413 h 1334"/>
                  <a:gd name="T12" fmla="*/ 90 w 1748"/>
                  <a:gd name="T13" fmla="*/ 437 h 1334"/>
                  <a:gd name="T14" fmla="*/ 54 w 1748"/>
                  <a:gd name="T15" fmla="*/ 527 h 1334"/>
                  <a:gd name="T16" fmla="*/ 0 w 1748"/>
                  <a:gd name="T17" fmla="*/ 743 h 1334"/>
                  <a:gd name="T18" fmla="*/ 132 w 1748"/>
                  <a:gd name="T19" fmla="*/ 977 h 1334"/>
                  <a:gd name="T20" fmla="*/ 192 w 1748"/>
                  <a:gd name="T21" fmla="*/ 1007 h 1334"/>
                  <a:gd name="T22" fmla="*/ 246 w 1748"/>
                  <a:gd name="T23" fmla="*/ 1115 h 1334"/>
                  <a:gd name="T24" fmla="*/ 264 w 1748"/>
                  <a:gd name="T25" fmla="*/ 1151 h 1334"/>
                  <a:gd name="T26" fmla="*/ 642 w 1748"/>
                  <a:gd name="T27" fmla="*/ 1217 h 1334"/>
                  <a:gd name="T28" fmla="*/ 702 w 1748"/>
                  <a:gd name="T29" fmla="*/ 1247 h 1334"/>
                  <a:gd name="T30" fmla="*/ 738 w 1748"/>
                  <a:gd name="T31" fmla="*/ 1259 h 1334"/>
                  <a:gd name="T32" fmla="*/ 1044 w 1748"/>
                  <a:gd name="T33" fmla="*/ 1331 h 1334"/>
                  <a:gd name="T34" fmla="*/ 1200 w 1748"/>
                  <a:gd name="T35" fmla="*/ 1301 h 1334"/>
                  <a:gd name="T36" fmla="*/ 1296 w 1748"/>
                  <a:gd name="T37" fmla="*/ 1259 h 1334"/>
                  <a:gd name="T38" fmla="*/ 1350 w 1748"/>
                  <a:gd name="T39" fmla="*/ 1199 h 1334"/>
                  <a:gd name="T40" fmla="*/ 1416 w 1748"/>
                  <a:gd name="T41" fmla="*/ 1067 h 1334"/>
                  <a:gd name="T42" fmla="*/ 1434 w 1748"/>
                  <a:gd name="T43" fmla="*/ 1061 h 1334"/>
                  <a:gd name="T44" fmla="*/ 1452 w 1748"/>
                  <a:gd name="T45" fmla="*/ 1049 h 1334"/>
                  <a:gd name="T46" fmla="*/ 1542 w 1748"/>
                  <a:gd name="T47" fmla="*/ 971 h 1334"/>
                  <a:gd name="T48" fmla="*/ 1578 w 1748"/>
                  <a:gd name="T49" fmla="*/ 941 h 1334"/>
                  <a:gd name="T50" fmla="*/ 1644 w 1748"/>
                  <a:gd name="T51" fmla="*/ 869 h 1334"/>
                  <a:gd name="T52" fmla="*/ 1728 w 1748"/>
                  <a:gd name="T53" fmla="*/ 791 h 1334"/>
                  <a:gd name="T54" fmla="*/ 1710 w 1748"/>
                  <a:gd name="T55" fmla="*/ 563 h 1334"/>
                  <a:gd name="T56" fmla="*/ 1686 w 1748"/>
                  <a:gd name="T57" fmla="*/ 491 h 1334"/>
                  <a:gd name="T58" fmla="*/ 1638 w 1748"/>
                  <a:gd name="T59" fmla="*/ 443 h 1334"/>
                  <a:gd name="T60" fmla="*/ 1602 w 1748"/>
                  <a:gd name="T61" fmla="*/ 431 h 1334"/>
                  <a:gd name="T62" fmla="*/ 1584 w 1748"/>
                  <a:gd name="T63" fmla="*/ 425 h 1334"/>
                  <a:gd name="T64" fmla="*/ 1566 w 1748"/>
                  <a:gd name="T65" fmla="*/ 383 h 1334"/>
                  <a:gd name="T66" fmla="*/ 1530 w 1748"/>
                  <a:gd name="T67" fmla="*/ 317 h 1334"/>
                  <a:gd name="T68" fmla="*/ 1464 w 1748"/>
                  <a:gd name="T69" fmla="*/ 239 h 1334"/>
                  <a:gd name="T70" fmla="*/ 1386 w 1748"/>
                  <a:gd name="T71" fmla="*/ 203 h 1334"/>
                  <a:gd name="T72" fmla="*/ 1350 w 1748"/>
                  <a:gd name="T73" fmla="*/ 185 h 1334"/>
                  <a:gd name="T74" fmla="*/ 1176 w 1748"/>
                  <a:gd name="T75" fmla="*/ 149 h 1334"/>
                  <a:gd name="T76" fmla="*/ 1050 w 1748"/>
                  <a:gd name="T77" fmla="*/ 113 h 1334"/>
                  <a:gd name="T78" fmla="*/ 966 w 1748"/>
                  <a:gd name="T79" fmla="*/ 65 h 1334"/>
                  <a:gd name="T80" fmla="*/ 840 w 1748"/>
                  <a:gd name="T81" fmla="*/ 23 h 1334"/>
                  <a:gd name="T82" fmla="*/ 666 w 1748"/>
                  <a:gd name="T83" fmla="*/ 11 h 1334"/>
                  <a:gd name="T84" fmla="*/ 504 w 1748"/>
                  <a:gd name="T85" fmla="*/ 35 h 1334"/>
                  <a:gd name="T86" fmla="*/ 504 w 1748"/>
                  <a:gd name="T87" fmla="*/ 47 h 13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48"/>
                  <a:gd name="T133" fmla="*/ 0 h 1334"/>
                  <a:gd name="T134" fmla="*/ 1748 w 1748"/>
                  <a:gd name="T135" fmla="*/ 1334 h 13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48" h="1334">
                    <a:moveTo>
                      <a:pt x="504" y="47"/>
                    </a:moveTo>
                    <a:cubicBezTo>
                      <a:pt x="476" y="65"/>
                      <a:pt x="461" y="90"/>
                      <a:pt x="438" y="113"/>
                    </a:cubicBezTo>
                    <a:cubicBezTo>
                      <a:pt x="419" y="171"/>
                      <a:pt x="366" y="233"/>
                      <a:pt x="324" y="275"/>
                    </a:cubicBezTo>
                    <a:cubicBezTo>
                      <a:pt x="300" y="299"/>
                      <a:pt x="284" y="318"/>
                      <a:pt x="252" y="329"/>
                    </a:cubicBezTo>
                    <a:cubicBezTo>
                      <a:pt x="234" y="347"/>
                      <a:pt x="222" y="357"/>
                      <a:pt x="198" y="365"/>
                    </a:cubicBezTo>
                    <a:cubicBezTo>
                      <a:pt x="176" y="387"/>
                      <a:pt x="152" y="395"/>
                      <a:pt x="126" y="413"/>
                    </a:cubicBezTo>
                    <a:cubicBezTo>
                      <a:pt x="114" y="421"/>
                      <a:pt x="90" y="437"/>
                      <a:pt x="90" y="437"/>
                    </a:cubicBezTo>
                    <a:cubicBezTo>
                      <a:pt x="72" y="464"/>
                      <a:pt x="64" y="496"/>
                      <a:pt x="54" y="527"/>
                    </a:cubicBezTo>
                    <a:cubicBezTo>
                      <a:pt x="30" y="598"/>
                      <a:pt x="12" y="669"/>
                      <a:pt x="0" y="743"/>
                    </a:cubicBezTo>
                    <a:cubicBezTo>
                      <a:pt x="7" y="834"/>
                      <a:pt x="28" y="951"/>
                      <a:pt x="132" y="977"/>
                    </a:cubicBezTo>
                    <a:cubicBezTo>
                      <a:pt x="152" y="990"/>
                      <a:pt x="172" y="994"/>
                      <a:pt x="192" y="1007"/>
                    </a:cubicBezTo>
                    <a:cubicBezTo>
                      <a:pt x="205" y="1045"/>
                      <a:pt x="228" y="1079"/>
                      <a:pt x="246" y="1115"/>
                    </a:cubicBezTo>
                    <a:cubicBezTo>
                      <a:pt x="254" y="1131"/>
                      <a:pt x="249" y="1138"/>
                      <a:pt x="264" y="1151"/>
                    </a:cubicBezTo>
                    <a:cubicBezTo>
                      <a:pt x="367" y="1241"/>
                      <a:pt x="519" y="1214"/>
                      <a:pt x="642" y="1217"/>
                    </a:cubicBezTo>
                    <a:cubicBezTo>
                      <a:pt x="662" y="1227"/>
                      <a:pt x="682" y="1238"/>
                      <a:pt x="702" y="1247"/>
                    </a:cubicBezTo>
                    <a:cubicBezTo>
                      <a:pt x="714" y="1252"/>
                      <a:pt x="738" y="1259"/>
                      <a:pt x="738" y="1259"/>
                    </a:cubicBezTo>
                    <a:cubicBezTo>
                      <a:pt x="813" y="1334"/>
                      <a:pt x="951" y="1327"/>
                      <a:pt x="1044" y="1331"/>
                    </a:cubicBezTo>
                    <a:cubicBezTo>
                      <a:pt x="1125" y="1326"/>
                      <a:pt x="1141" y="1326"/>
                      <a:pt x="1200" y="1301"/>
                    </a:cubicBezTo>
                    <a:cubicBezTo>
                      <a:pt x="1235" y="1286"/>
                      <a:pt x="1267" y="1288"/>
                      <a:pt x="1296" y="1259"/>
                    </a:cubicBezTo>
                    <a:cubicBezTo>
                      <a:pt x="1315" y="1240"/>
                      <a:pt x="1331" y="1218"/>
                      <a:pt x="1350" y="1199"/>
                    </a:cubicBezTo>
                    <a:cubicBezTo>
                      <a:pt x="1364" y="1156"/>
                      <a:pt x="1379" y="1097"/>
                      <a:pt x="1416" y="1067"/>
                    </a:cubicBezTo>
                    <a:cubicBezTo>
                      <a:pt x="1421" y="1063"/>
                      <a:pt x="1428" y="1064"/>
                      <a:pt x="1434" y="1061"/>
                    </a:cubicBezTo>
                    <a:cubicBezTo>
                      <a:pt x="1440" y="1058"/>
                      <a:pt x="1447" y="1054"/>
                      <a:pt x="1452" y="1049"/>
                    </a:cubicBezTo>
                    <a:cubicBezTo>
                      <a:pt x="1481" y="1023"/>
                      <a:pt x="1504" y="984"/>
                      <a:pt x="1542" y="971"/>
                    </a:cubicBezTo>
                    <a:cubicBezTo>
                      <a:pt x="1553" y="960"/>
                      <a:pt x="1567" y="952"/>
                      <a:pt x="1578" y="941"/>
                    </a:cubicBezTo>
                    <a:cubicBezTo>
                      <a:pt x="1600" y="919"/>
                      <a:pt x="1617" y="887"/>
                      <a:pt x="1644" y="869"/>
                    </a:cubicBezTo>
                    <a:cubicBezTo>
                      <a:pt x="1675" y="848"/>
                      <a:pt x="1707" y="822"/>
                      <a:pt x="1728" y="791"/>
                    </a:cubicBezTo>
                    <a:cubicBezTo>
                      <a:pt x="1748" y="711"/>
                      <a:pt x="1736" y="640"/>
                      <a:pt x="1710" y="563"/>
                    </a:cubicBezTo>
                    <a:cubicBezTo>
                      <a:pt x="1703" y="542"/>
                      <a:pt x="1698" y="509"/>
                      <a:pt x="1686" y="491"/>
                    </a:cubicBezTo>
                    <a:cubicBezTo>
                      <a:pt x="1662" y="456"/>
                      <a:pt x="1672" y="456"/>
                      <a:pt x="1638" y="443"/>
                    </a:cubicBezTo>
                    <a:cubicBezTo>
                      <a:pt x="1626" y="438"/>
                      <a:pt x="1614" y="435"/>
                      <a:pt x="1602" y="431"/>
                    </a:cubicBezTo>
                    <a:cubicBezTo>
                      <a:pt x="1596" y="429"/>
                      <a:pt x="1584" y="425"/>
                      <a:pt x="1584" y="425"/>
                    </a:cubicBezTo>
                    <a:cubicBezTo>
                      <a:pt x="1568" y="362"/>
                      <a:pt x="1590" y="436"/>
                      <a:pt x="1566" y="383"/>
                    </a:cubicBezTo>
                    <a:cubicBezTo>
                      <a:pt x="1551" y="348"/>
                      <a:pt x="1559" y="336"/>
                      <a:pt x="1530" y="317"/>
                    </a:cubicBezTo>
                    <a:cubicBezTo>
                      <a:pt x="1519" y="283"/>
                      <a:pt x="1499" y="251"/>
                      <a:pt x="1464" y="239"/>
                    </a:cubicBezTo>
                    <a:cubicBezTo>
                      <a:pt x="1440" y="215"/>
                      <a:pt x="1418" y="214"/>
                      <a:pt x="1386" y="203"/>
                    </a:cubicBezTo>
                    <a:cubicBezTo>
                      <a:pt x="1321" y="181"/>
                      <a:pt x="1411" y="199"/>
                      <a:pt x="1350" y="185"/>
                    </a:cubicBezTo>
                    <a:cubicBezTo>
                      <a:pt x="1292" y="172"/>
                      <a:pt x="1234" y="162"/>
                      <a:pt x="1176" y="149"/>
                    </a:cubicBezTo>
                    <a:cubicBezTo>
                      <a:pt x="1144" y="142"/>
                      <a:pt x="1077" y="131"/>
                      <a:pt x="1050" y="113"/>
                    </a:cubicBezTo>
                    <a:cubicBezTo>
                      <a:pt x="1029" y="99"/>
                      <a:pt x="990" y="71"/>
                      <a:pt x="966" y="65"/>
                    </a:cubicBezTo>
                    <a:cubicBezTo>
                      <a:pt x="924" y="55"/>
                      <a:pt x="881" y="37"/>
                      <a:pt x="840" y="23"/>
                    </a:cubicBezTo>
                    <a:cubicBezTo>
                      <a:pt x="785" y="5"/>
                      <a:pt x="724" y="14"/>
                      <a:pt x="666" y="11"/>
                    </a:cubicBezTo>
                    <a:cubicBezTo>
                      <a:pt x="588" y="15"/>
                      <a:pt x="556" y="0"/>
                      <a:pt x="504" y="35"/>
                    </a:cubicBezTo>
                    <a:cubicBezTo>
                      <a:pt x="490" y="57"/>
                      <a:pt x="486" y="56"/>
                      <a:pt x="504" y="47"/>
                    </a:cubicBezTo>
                    <a:close/>
                  </a:path>
                </a:pathLst>
              </a:custGeom>
              <a:solidFill>
                <a:srgbClr val="9FCFFF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b-NO" sz="16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6" name="Rectangle 200"/>
              <p:cNvSpPr>
                <a:spLocks noChangeArrowheads="1"/>
              </p:cNvSpPr>
              <p:nvPr/>
            </p:nvSpPr>
            <p:spPr bwMode="auto">
              <a:xfrm>
                <a:off x="5151670" y="4395415"/>
                <a:ext cx="126914" cy="48446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7" name="Rectangle 201"/>
              <p:cNvSpPr>
                <a:spLocks noChangeArrowheads="1"/>
              </p:cNvSpPr>
              <p:nvPr/>
            </p:nvSpPr>
            <p:spPr bwMode="auto">
              <a:xfrm>
                <a:off x="5425140" y="3562756"/>
                <a:ext cx="128426" cy="48446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8" name="Rectangle 202"/>
              <p:cNvSpPr>
                <a:spLocks noChangeArrowheads="1"/>
              </p:cNvSpPr>
              <p:nvPr/>
            </p:nvSpPr>
            <p:spPr bwMode="auto">
              <a:xfrm>
                <a:off x="5086703" y="4272786"/>
                <a:ext cx="128426" cy="48446"/>
              </a:xfrm>
              <a:prstGeom prst="rect">
                <a:avLst/>
              </a:prstGeom>
              <a:solidFill>
                <a:srgbClr val="99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79" name="Rectangle 203"/>
              <p:cNvSpPr>
                <a:spLocks noChangeArrowheads="1"/>
              </p:cNvSpPr>
              <p:nvPr/>
            </p:nvSpPr>
            <p:spPr bwMode="auto">
              <a:xfrm>
                <a:off x="5343552" y="4395416"/>
                <a:ext cx="128426" cy="48446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0" name="Rectangle 204"/>
              <p:cNvSpPr>
                <a:spLocks noChangeArrowheads="1"/>
              </p:cNvSpPr>
              <p:nvPr/>
            </p:nvSpPr>
            <p:spPr bwMode="auto">
              <a:xfrm>
                <a:off x="5005114" y="3736859"/>
                <a:ext cx="128426" cy="48446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1" name="Rectangle 205"/>
              <p:cNvSpPr>
                <a:spLocks noChangeArrowheads="1"/>
              </p:cNvSpPr>
              <p:nvPr/>
            </p:nvSpPr>
            <p:spPr bwMode="auto">
              <a:xfrm>
                <a:off x="5718251" y="3904904"/>
                <a:ext cx="128426" cy="49960"/>
              </a:xfrm>
              <a:prstGeom prst="rect">
                <a:avLst/>
              </a:prstGeom>
              <a:solidFill>
                <a:srgbClr val="FF99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2" name="Rectangle 206"/>
              <p:cNvSpPr>
                <a:spLocks noChangeArrowheads="1"/>
              </p:cNvSpPr>
              <p:nvPr/>
            </p:nvSpPr>
            <p:spPr bwMode="auto">
              <a:xfrm>
                <a:off x="5654795" y="3777734"/>
                <a:ext cx="126914" cy="49960"/>
              </a:xfrm>
              <a:prstGeom prst="rect">
                <a:avLst/>
              </a:prstGeom>
              <a:solidFill>
                <a:srgbClr val="FF99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3" name="Rectangle 207"/>
              <p:cNvSpPr>
                <a:spLocks noChangeArrowheads="1"/>
              </p:cNvSpPr>
              <p:nvPr/>
            </p:nvSpPr>
            <p:spPr bwMode="auto">
              <a:xfrm>
                <a:off x="5526371" y="4371192"/>
                <a:ext cx="128426" cy="48446"/>
              </a:xfrm>
              <a:prstGeom prst="rect">
                <a:avLst/>
              </a:prstGeom>
              <a:solidFill>
                <a:srgbClr val="FF99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4" name="Rectangle 208"/>
              <p:cNvSpPr>
                <a:spLocks noChangeArrowheads="1"/>
              </p:cNvSpPr>
              <p:nvPr/>
            </p:nvSpPr>
            <p:spPr bwMode="auto">
              <a:xfrm>
                <a:off x="4903887" y="3954863"/>
                <a:ext cx="128426" cy="48446"/>
              </a:xfrm>
              <a:prstGeom prst="rect">
                <a:avLst/>
              </a:prstGeom>
              <a:solidFill>
                <a:srgbClr val="CC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5" name="Rectangle 209"/>
              <p:cNvSpPr>
                <a:spLocks noChangeArrowheads="1"/>
              </p:cNvSpPr>
              <p:nvPr/>
            </p:nvSpPr>
            <p:spPr bwMode="auto">
              <a:xfrm>
                <a:off x="5700122" y="4089602"/>
                <a:ext cx="128426" cy="48446"/>
              </a:xfrm>
              <a:prstGeom prst="rect">
                <a:avLst/>
              </a:prstGeom>
              <a:solidFill>
                <a:srgbClr val="CC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86" name="Rectangle 210"/>
              <p:cNvSpPr>
                <a:spLocks noChangeArrowheads="1"/>
              </p:cNvSpPr>
              <p:nvPr/>
            </p:nvSpPr>
            <p:spPr bwMode="auto">
              <a:xfrm>
                <a:off x="5589829" y="4224341"/>
                <a:ext cx="128426" cy="48446"/>
              </a:xfrm>
              <a:prstGeom prst="rect">
                <a:avLst/>
              </a:prstGeom>
              <a:solidFill>
                <a:srgbClr val="CCCC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2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cxnSp>
            <p:nvCxnSpPr>
              <p:cNvPr id="87" name="AutoShape 212"/>
              <p:cNvCxnSpPr>
                <a:cxnSpLocks noChangeShapeType="1"/>
                <a:stCxn id="110" idx="2"/>
              </p:cNvCxnSpPr>
              <p:nvPr/>
            </p:nvCxnSpPr>
            <p:spPr bwMode="auto">
              <a:xfrm flipH="1">
                <a:off x="5413055" y="4272786"/>
                <a:ext cx="13598" cy="1226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AutoShape 213"/>
              <p:cNvCxnSpPr>
                <a:cxnSpLocks noChangeShapeType="1"/>
                <a:stCxn id="102" idx="2"/>
                <a:endCxn id="76" idx="0"/>
              </p:cNvCxnSpPr>
              <p:nvPr/>
            </p:nvCxnSpPr>
            <p:spPr bwMode="auto">
              <a:xfrm>
                <a:off x="5196999" y="4198607"/>
                <a:ext cx="18130" cy="19681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9" name="AutoShape 214"/>
              <p:cNvCxnSpPr>
                <a:cxnSpLocks noChangeShapeType="1"/>
                <a:stCxn id="102" idx="2"/>
                <a:endCxn id="78" idx="0"/>
              </p:cNvCxnSpPr>
              <p:nvPr/>
            </p:nvCxnSpPr>
            <p:spPr bwMode="auto">
              <a:xfrm flipH="1">
                <a:off x="5151672" y="4198607"/>
                <a:ext cx="45327" cy="74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0" name="AutoShape 215"/>
              <p:cNvCxnSpPr>
                <a:cxnSpLocks noChangeShapeType="1"/>
                <a:stCxn id="80" idx="2"/>
                <a:endCxn id="84" idx="0"/>
              </p:cNvCxnSpPr>
              <p:nvPr/>
            </p:nvCxnSpPr>
            <p:spPr bwMode="auto">
              <a:xfrm flipH="1">
                <a:off x="4968856" y="3785305"/>
                <a:ext cx="99719" cy="16956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1" name="AutoShape 216"/>
              <p:cNvCxnSpPr>
                <a:cxnSpLocks noChangeShapeType="1"/>
                <a:stCxn id="112" idx="3"/>
                <a:endCxn id="85" idx="1"/>
              </p:cNvCxnSpPr>
              <p:nvPr/>
            </p:nvCxnSpPr>
            <p:spPr bwMode="auto">
              <a:xfrm>
                <a:off x="5589830" y="4101714"/>
                <a:ext cx="110294" cy="121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AutoShape 217"/>
              <p:cNvCxnSpPr>
                <a:cxnSpLocks noChangeShapeType="1"/>
                <a:stCxn id="112" idx="2"/>
                <a:endCxn id="86" idx="0"/>
              </p:cNvCxnSpPr>
              <p:nvPr/>
            </p:nvCxnSpPr>
            <p:spPr bwMode="auto">
              <a:xfrm>
                <a:off x="5526372" y="4125938"/>
                <a:ext cx="128426" cy="98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3" name="AutoShape 218"/>
              <p:cNvCxnSpPr>
                <a:cxnSpLocks noChangeShapeType="1"/>
                <a:stCxn id="83" idx="0"/>
                <a:endCxn id="86" idx="2"/>
              </p:cNvCxnSpPr>
              <p:nvPr/>
            </p:nvCxnSpPr>
            <p:spPr bwMode="auto">
              <a:xfrm flipV="1">
                <a:off x="5589830" y="4272788"/>
                <a:ext cx="64968" cy="98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4" name="AutoShape 219"/>
              <p:cNvCxnSpPr>
                <a:cxnSpLocks noChangeShapeType="1"/>
                <a:stCxn id="110" idx="2"/>
                <a:endCxn id="83" idx="0"/>
              </p:cNvCxnSpPr>
              <p:nvPr/>
            </p:nvCxnSpPr>
            <p:spPr bwMode="auto">
              <a:xfrm>
                <a:off x="5425142" y="4272788"/>
                <a:ext cx="164686" cy="98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5" name="AutoShape 220"/>
              <p:cNvCxnSpPr>
                <a:cxnSpLocks noChangeShapeType="1"/>
                <a:endCxn id="85" idx="0"/>
              </p:cNvCxnSpPr>
              <p:nvPr/>
            </p:nvCxnSpPr>
            <p:spPr bwMode="auto">
              <a:xfrm>
                <a:off x="5618536" y="3954865"/>
                <a:ext cx="146556" cy="1347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6" name="AutoShape 221"/>
              <p:cNvCxnSpPr>
                <a:cxnSpLocks noChangeShapeType="1"/>
                <a:stCxn id="82" idx="2"/>
                <a:endCxn id="81" idx="0"/>
              </p:cNvCxnSpPr>
              <p:nvPr/>
            </p:nvCxnSpPr>
            <p:spPr bwMode="auto">
              <a:xfrm>
                <a:off x="5718256" y="3827695"/>
                <a:ext cx="63457" cy="772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7" name="AutoShape 222"/>
              <p:cNvCxnSpPr>
                <a:cxnSpLocks noChangeShapeType="1"/>
                <a:endCxn id="109" idx="0"/>
              </p:cNvCxnSpPr>
              <p:nvPr/>
            </p:nvCxnSpPr>
            <p:spPr bwMode="auto">
              <a:xfrm flipH="1">
                <a:off x="5307296" y="3605147"/>
                <a:ext cx="182817" cy="7115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36" name="Group 223"/>
              <p:cNvGrpSpPr>
                <a:grpSpLocks/>
              </p:cNvGrpSpPr>
              <p:nvPr/>
            </p:nvGrpSpPr>
            <p:grpSpPr bwMode="auto">
              <a:xfrm>
                <a:off x="5032315" y="3677824"/>
                <a:ext cx="640615" cy="581351"/>
                <a:chOff x="4848" y="1584"/>
                <a:chExt cx="1680" cy="1152"/>
              </a:xfrm>
            </p:grpSpPr>
            <p:sp>
              <p:nvSpPr>
                <p:cNvPr id="100" name="Rectangle 224"/>
                <p:cNvSpPr>
                  <a:spLocks noChangeArrowheads="1"/>
                </p:cNvSpPr>
                <p:nvPr/>
              </p:nvSpPr>
              <p:spPr bwMode="auto">
                <a:xfrm>
                  <a:off x="4992" y="1920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" name="Rectangle 225"/>
                <p:cNvSpPr>
                  <a:spLocks noChangeArrowheads="1"/>
                </p:cNvSpPr>
                <p:nvPr/>
              </p:nvSpPr>
              <p:spPr bwMode="auto">
                <a:xfrm>
                  <a:off x="4992" y="2256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" name="Rectangle 226"/>
                <p:cNvSpPr>
                  <a:spLocks noChangeArrowheads="1"/>
                </p:cNvSpPr>
                <p:nvPr/>
              </p:nvSpPr>
              <p:spPr bwMode="auto">
                <a:xfrm>
                  <a:off x="5112" y="2496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" name="Rectangle 227"/>
                <p:cNvSpPr>
                  <a:spLocks noChangeArrowheads="1"/>
                </p:cNvSpPr>
                <p:nvPr/>
              </p:nvSpPr>
              <p:spPr bwMode="auto">
                <a:xfrm>
                  <a:off x="5520" y="2400"/>
                  <a:ext cx="336" cy="96"/>
                </a:xfrm>
                <a:prstGeom prst="rect">
                  <a:avLst/>
                </a:pr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" name="Rectangle 228"/>
                <p:cNvSpPr>
                  <a:spLocks noChangeArrowheads="1"/>
                </p:cNvSpPr>
                <p:nvPr/>
              </p:nvSpPr>
              <p:spPr bwMode="auto">
                <a:xfrm>
                  <a:off x="5232" y="2064"/>
                  <a:ext cx="336" cy="9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" name="Rectangle 229"/>
                <p:cNvSpPr>
                  <a:spLocks noChangeArrowheads="1"/>
                </p:cNvSpPr>
                <p:nvPr/>
              </p:nvSpPr>
              <p:spPr bwMode="auto">
                <a:xfrm>
                  <a:off x="6192" y="2208"/>
                  <a:ext cx="336" cy="9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" name="Rectangle 230"/>
                <p:cNvSpPr>
                  <a:spLocks noChangeArrowheads="1"/>
                </p:cNvSpPr>
                <p:nvPr/>
              </p:nvSpPr>
              <p:spPr bwMode="auto">
                <a:xfrm>
                  <a:off x="5712" y="1872"/>
                  <a:ext cx="336" cy="9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" name="Rectangle 231"/>
                <p:cNvSpPr>
                  <a:spLocks noChangeArrowheads="1"/>
                </p:cNvSpPr>
                <p:nvPr/>
              </p:nvSpPr>
              <p:spPr bwMode="auto">
                <a:xfrm>
                  <a:off x="6192" y="2016"/>
                  <a:ext cx="336" cy="9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" name="Rectangle 232"/>
                <p:cNvSpPr>
                  <a:spLocks noChangeArrowheads="1"/>
                </p:cNvSpPr>
                <p:nvPr/>
              </p:nvSpPr>
              <p:spPr bwMode="auto">
                <a:xfrm>
                  <a:off x="5712" y="2016"/>
                  <a:ext cx="336" cy="96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" name="Rectangle 233"/>
                <p:cNvSpPr>
                  <a:spLocks noChangeArrowheads="1"/>
                </p:cNvSpPr>
                <p:nvPr/>
              </p:nvSpPr>
              <p:spPr bwMode="auto">
                <a:xfrm>
                  <a:off x="5400" y="1584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" name="Rectangle 234"/>
                <p:cNvSpPr>
                  <a:spLocks noChangeArrowheads="1"/>
                </p:cNvSpPr>
                <p:nvPr/>
              </p:nvSpPr>
              <p:spPr bwMode="auto">
                <a:xfrm>
                  <a:off x="5712" y="2640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1" name="Rectangle 235"/>
                <p:cNvSpPr>
                  <a:spLocks noChangeArrowheads="1"/>
                </p:cNvSpPr>
                <p:nvPr/>
              </p:nvSpPr>
              <p:spPr bwMode="auto">
                <a:xfrm>
                  <a:off x="5976" y="1728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2" name="Rectangle 236"/>
                <p:cNvSpPr>
                  <a:spLocks noChangeArrowheads="1"/>
                </p:cNvSpPr>
                <p:nvPr/>
              </p:nvSpPr>
              <p:spPr bwMode="auto">
                <a:xfrm>
                  <a:off x="5976" y="2352"/>
                  <a:ext cx="336" cy="96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 sz="1200" kern="12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cxnSp>
              <p:nvCxnSpPr>
                <p:cNvPr id="113" name="AutoShape 237"/>
                <p:cNvCxnSpPr>
                  <a:cxnSpLocks noChangeShapeType="1"/>
                  <a:stCxn id="112" idx="0"/>
                  <a:endCxn id="108" idx="2"/>
                </p:cNvCxnSpPr>
                <p:nvPr/>
              </p:nvCxnSpPr>
              <p:spPr bwMode="auto">
                <a:xfrm flipH="1" flipV="1">
                  <a:off x="5880" y="2112"/>
                  <a:ext cx="264" cy="24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AutoShape 238"/>
                <p:cNvCxnSpPr>
                  <a:cxnSpLocks noChangeShapeType="1"/>
                  <a:stCxn id="112" idx="2"/>
                </p:cNvCxnSpPr>
                <p:nvPr/>
              </p:nvCxnSpPr>
              <p:spPr bwMode="auto">
                <a:xfrm flipH="1">
                  <a:off x="5880" y="2448"/>
                  <a:ext cx="264" cy="192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" name="AutoShape 239"/>
                <p:cNvCxnSpPr>
                  <a:cxnSpLocks noChangeShapeType="1"/>
                  <a:stCxn id="104" idx="3"/>
                  <a:endCxn id="105" idx="1"/>
                </p:cNvCxnSpPr>
                <p:nvPr/>
              </p:nvCxnSpPr>
              <p:spPr bwMode="auto">
                <a:xfrm>
                  <a:off x="5568" y="2112"/>
                  <a:ext cx="62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6" name="AutoShape 240"/>
                <p:cNvCxnSpPr>
                  <a:cxnSpLocks noChangeShapeType="1"/>
                  <a:stCxn id="111" idx="2"/>
                  <a:endCxn id="112" idx="0"/>
                </p:cNvCxnSpPr>
                <p:nvPr/>
              </p:nvCxnSpPr>
              <p:spPr bwMode="auto">
                <a:xfrm>
                  <a:off x="6144" y="1824"/>
                  <a:ext cx="0" cy="52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AutoShape 241"/>
                <p:cNvCxnSpPr>
                  <a:cxnSpLocks noChangeShapeType="1"/>
                  <a:stCxn id="109" idx="2"/>
                  <a:endCxn id="100" idx="0"/>
                </p:cNvCxnSpPr>
                <p:nvPr/>
              </p:nvCxnSpPr>
              <p:spPr bwMode="auto">
                <a:xfrm flipH="1">
                  <a:off x="5160" y="1686"/>
                  <a:ext cx="408" cy="23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AutoShape 242"/>
                <p:cNvCxnSpPr>
                  <a:cxnSpLocks noChangeShapeType="1"/>
                  <a:stCxn id="109" idx="2"/>
                  <a:endCxn id="104" idx="0"/>
                </p:cNvCxnSpPr>
                <p:nvPr/>
              </p:nvCxnSpPr>
              <p:spPr bwMode="auto">
                <a:xfrm flipH="1">
                  <a:off x="5400" y="1686"/>
                  <a:ext cx="168" cy="37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9" name="AutoShape 243"/>
                <p:cNvCxnSpPr>
                  <a:cxnSpLocks noChangeShapeType="1"/>
                  <a:stCxn id="109" idx="2"/>
                  <a:endCxn id="106" idx="0"/>
                </p:cNvCxnSpPr>
                <p:nvPr/>
              </p:nvCxnSpPr>
              <p:spPr bwMode="auto">
                <a:xfrm>
                  <a:off x="5568" y="1686"/>
                  <a:ext cx="312" cy="18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0" name="AutoShape 244"/>
                <p:cNvCxnSpPr>
                  <a:cxnSpLocks noChangeShapeType="1"/>
                  <a:stCxn id="111" idx="1"/>
                  <a:endCxn id="109" idx="2"/>
                </p:cNvCxnSpPr>
                <p:nvPr/>
              </p:nvCxnSpPr>
              <p:spPr bwMode="auto">
                <a:xfrm flipH="1" flipV="1">
                  <a:off x="5568" y="1686"/>
                  <a:ext cx="408" cy="9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1" name="AutoShape 245"/>
                <p:cNvCxnSpPr>
                  <a:cxnSpLocks noChangeShapeType="1"/>
                  <a:stCxn id="108" idx="0"/>
                  <a:endCxn id="106" idx="2"/>
                </p:cNvCxnSpPr>
                <p:nvPr/>
              </p:nvCxnSpPr>
              <p:spPr bwMode="auto">
                <a:xfrm flipV="1">
                  <a:off x="5880" y="1968"/>
                  <a:ext cx="0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2" name="AutoShape 246"/>
                <p:cNvCxnSpPr>
                  <a:cxnSpLocks noChangeShapeType="1"/>
                  <a:endCxn id="107" idx="0"/>
                </p:cNvCxnSpPr>
                <p:nvPr/>
              </p:nvCxnSpPr>
              <p:spPr bwMode="auto">
                <a:xfrm>
                  <a:off x="5880" y="1968"/>
                  <a:ext cx="480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3" name="AutoShape 247"/>
                <p:cNvCxnSpPr>
                  <a:cxnSpLocks noChangeShapeType="1"/>
                  <a:stCxn id="100" idx="2"/>
                  <a:endCxn id="101" idx="0"/>
                </p:cNvCxnSpPr>
                <p:nvPr/>
              </p:nvCxnSpPr>
              <p:spPr bwMode="auto">
                <a:xfrm>
                  <a:off x="5160" y="2016"/>
                  <a:ext cx="0" cy="24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4" name="AutoShape 248"/>
                <p:cNvCxnSpPr>
                  <a:cxnSpLocks noChangeShapeType="1"/>
                  <a:stCxn id="101" idx="2"/>
                  <a:endCxn id="102" idx="0"/>
                </p:cNvCxnSpPr>
                <p:nvPr/>
              </p:nvCxnSpPr>
              <p:spPr bwMode="auto">
                <a:xfrm>
                  <a:off x="5160" y="2352"/>
                  <a:ext cx="120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5" name="AutoShape 249"/>
                <p:cNvCxnSpPr>
                  <a:cxnSpLocks noChangeShapeType="1"/>
                  <a:stCxn id="101" idx="2"/>
                  <a:endCxn id="103" idx="0"/>
                </p:cNvCxnSpPr>
                <p:nvPr/>
              </p:nvCxnSpPr>
              <p:spPr bwMode="auto">
                <a:xfrm>
                  <a:off x="5160" y="2352"/>
                  <a:ext cx="528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6" name="AutoShape 250"/>
                <p:cNvCxnSpPr>
                  <a:cxnSpLocks noChangeShapeType="1"/>
                  <a:stCxn id="103" idx="2"/>
                  <a:endCxn id="110" idx="0"/>
                </p:cNvCxnSpPr>
                <p:nvPr/>
              </p:nvCxnSpPr>
              <p:spPr bwMode="auto">
                <a:xfrm>
                  <a:off x="5688" y="2496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AutoShape 251"/>
                <p:cNvCxnSpPr>
                  <a:cxnSpLocks noChangeShapeType="1"/>
                  <a:stCxn id="108" idx="2"/>
                  <a:endCxn id="103" idx="0"/>
                </p:cNvCxnSpPr>
                <p:nvPr/>
              </p:nvCxnSpPr>
              <p:spPr bwMode="auto">
                <a:xfrm flipH="1">
                  <a:off x="5688" y="2112"/>
                  <a:ext cx="192" cy="28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AutoShape 252"/>
                <p:cNvCxnSpPr>
                  <a:cxnSpLocks noChangeShapeType="1"/>
                  <a:stCxn id="104" idx="1"/>
                  <a:endCxn id="84" idx="3"/>
                </p:cNvCxnSpPr>
                <p:nvPr/>
              </p:nvCxnSpPr>
              <p:spPr bwMode="auto">
                <a:xfrm flipH="1">
                  <a:off x="4848" y="2112"/>
                  <a:ext cx="384" cy="48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9" name="AutoShape 253"/>
                <p:cNvCxnSpPr>
                  <a:cxnSpLocks noChangeShapeType="1"/>
                  <a:stCxn id="106" idx="1"/>
                  <a:endCxn id="80" idx="3"/>
                </p:cNvCxnSpPr>
                <p:nvPr/>
              </p:nvCxnSpPr>
              <p:spPr bwMode="auto">
                <a:xfrm flipH="1" flipV="1">
                  <a:off x="5112" y="1734"/>
                  <a:ext cx="600" cy="18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99" name="Text Box 254"/>
              <p:cNvSpPr txBox="1">
                <a:spLocks noChangeArrowheads="1"/>
              </p:cNvSpPr>
              <p:nvPr/>
            </p:nvSpPr>
            <p:spPr bwMode="auto">
              <a:xfrm>
                <a:off x="5109370" y="3538540"/>
                <a:ext cx="339949" cy="243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sz="800" kern="12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1" name="Text Box 129"/>
            <p:cNvSpPr txBox="1">
              <a:spLocks noChangeArrowheads="1"/>
            </p:cNvSpPr>
            <p:nvPr/>
          </p:nvSpPr>
          <p:spPr bwMode="auto">
            <a:xfrm>
              <a:off x="5887565" y="5459812"/>
              <a:ext cx="1722657" cy="37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ISO16739 (IFC)</a:t>
              </a:r>
              <a:endParaRPr lang="en-GB"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2" name="Text Box 128"/>
            <p:cNvSpPr txBox="1">
              <a:spLocks noChangeArrowheads="1"/>
            </p:cNvSpPr>
            <p:nvPr/>
          </p:nvSpPr>
          <p:spPr bwMode="auto">
            <a:xfrm rot="3365210">
              <a:off x="6502238" y="4247093"/>
              <a:ext cx="2086927" cy="37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ISO 29481 </a:t>
              </a:r>
              <a:r>
                <a:rPr lang="en-US" sz="12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(IDM)</a:t>
              </a:r>
              <a:endParaRPr lang="en-GB" sz="1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73" name="Text Box 127"/>
            <p:cNvSpPr txBox="1">
              <a:spLocks noChangeArrowheads="1"/>
            </p:cNvSpPr>
            <p:nvPr/>
          </p:nvSpPr>
          <p:spPr bwMode="auto">
            <a:xfrm rot="18224855">
              <a:off x="4939922" y="4265981"/>
              <a:ext cx="2038346" cy="37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kern="12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+mn-ea"/>
                  <a:cs typeface="Arial" charset="0"/>
                </a:rPr>
                <a:t>ISO 12006-3 (IFD)</a:t>
              </a:r>
              <a:endParaRPr lang="en-GB" sz="1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255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Sharing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7"/>
            <a:ext cx="8640960" cy="4968552"/>
          </a:xfrm>
        </p:spPr>
        <p:txBody>
          <a:bodyPr/>
          <a:lstStyle/>
          <a:p>
            <a:pPr lvl="0"/>
            <a:r>
              <a:rPr lang="en-US" sz="2400" dirty="0" smtClean="0"/>
              <a:t>Ontology/Dataset Catalogue </a:t>
            </a:r>
            <a:r>
              <a:rPr lang="en-US" sz="2400" dirty="0" smtClean="0">
                <a:hlinkClick r:id="rId2"/>
              </a:rPr>
              <a:t>http://smartcity.linkeddata.es/index.html</a:t>
            </a:r>
            <a:r>
              <a:rPr lang="en-US" sz="2400" dirty="0" smtClean="0">
                <a:hlinkClick r:id="rId3"/>
              </a:rPr>
              <a:t> </a:t>
            </a:r>
          </a:p>
          <a:p>
            <a:pPr lvl="0">
              <a:buNone/>
            </a:pPr>
            <a:endParaRPr lang="it-IT" sz="2400" dirty="0" smtClean="0">
              <a:hlinkClick r:id="rId3"/>
            </a:endParaRPr>
          </a:p>
          <a:p>
            <a:r>
              <a:rPr lang="it-IT" sz="2400" dirty="0" smtClean="0"/>
              <a:t>Smart </a:t>
            </a:r>
            <a:r>
              <a:rPr lang="it-IT" sz="2400" dirty="0" err="1" smtClean="0"/>
              <a:t>Cities</a:t>
            </a:r>
            <a:r>
              <a:rPr lang="it-IT" sz="2400" dirty="0" smtClean="0"/>
              <a:t> </a:t>
            </a:r>
            <a:r>
              <a:rPr lang="it-IT" sz="2400" dirty="0" smtClean="0">
                <a:hlinkClick r:id="rId4"/>
              </a:rPr>
              <a:t>https://webgate.ec.europa.eu/fpfis/wikis/display/eeCities/Home</a:t>
            </a: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r>
              <a:rPr lang="en-US" sz="2400" dirty="0" smtClean="0"/>
              <a:t>Validation and </a:t>
            </a:r>
            <a:r>
              <a:rPr lang="en-US" sz="2400" dirty="0" err="1" smtClean="0"/>
              <a:t>ee</a:t>
            </a:r>
            <a:r>
              <a:rPr lang="en-US" sz="2400" dirty="0" smtClean="0"/>
              <a:t> Measurement Methodologies </a:t>
            </a:r>
            <a:r>
              <a:rPr lang="en-US" sz="2400" dirty="0" smtClean="0">
                <a:hlinkClick r:id="rId5"/>
              </a:rPr>
              <a:t>https://webgate.ec.europa.eu/fpfis/wikis/display/ValMet/Home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eeSemantics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6"/>
              </a:rPr>
              <a:t>https://webgate.ec.europa.eu/fpfis/wikis/display/eeSemantics/Home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2276872"/>
            <a:ext cx="763284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1900" dirty="0" smtClean="0">
                <a:solidFill>
                  <a:srgbClr val="009900"/>
                </a:solidFill>
              </a:rPr>
              <a:t>FOR  ANY INFORMATION </a:t>
            </a:r>
            <a:r>
              <a:rPr lang="it-IT" sz="1900" dirty="0" smtClean="0">
                <a:solidFill>
                  <a:srgbClr val="009900"/>
                </a:solidFill>
              </a:rPr>
              <a:t>PLEASE FOLLOW US:</a:t>
            </a:r>
          </a:p>
          <a:p>
            <a:pPr marL="342900" lvl="0" indent="-342900" algn="just">
              <a:spcBef>
                <a:spcPct val="20000"/>
              </a:spcBef>
            </a:pPr>
            <a:endParaRPr lang="it-IT" sz="2000" dirty="0" smtClean="0">
              <a:solidFill>
                <a:srgbClr val="009900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000" dirty="0" smtClean="0">
                <a:solidFill>
                  <a:srgbClr val="009900"/>
                </a:solidFill>
              </a:rPr>
              <a:t>Project Website </a:t>
            </a:r>
            <a:r>
              <a:rPr lang="en-US" sz="1900" dirty="0" smtClean="0">
                <a:solidFill>
                  <a:srgbClr val="009900"/>
                </a:solidFill>
              </a:rPr>
              <a:t>-  </a:t>
            </a:r>
            <a:r>
              <a:rPr lang="it-IT" sz="2000" dirty="0" smtClean="0">
                <a:solidFill>
                  <a:srgbClr val="009900"/>
                </a:solidFill>
                <a:hlinkClick r:id="rId2"/>
              </a:rPr>
              <a:t>http://www.ready4smartcities.eu/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000" dirty="0" smtClean="0">
                <a:solidFill>
                  <a:srgbClr val="009900"/>
                </a:solidFill>
              </a:rPr>
              <a:t>Ontology/Dataset Catalogue </a:t>
            </a:r>
            <a:r>
              <a:rPr lang="en-US" sz="1900" dirty="0" smtClean="0">
                <a:solidFill>
                  <a:srgbClr val="009900"/>
                </a:solidFill>
              </a:rPr>
              <a:t>- </a:t>
            </a:r>
            <a:r>
              <a:rPr lang="en-US" sz="2000" dirty="0" smtClean="0">
                <a:solidFill>
                  <a:srgbClr val="009900"/>
                </a:solidFill>
                <a:hlinkClick r:id="rId3"/>
              </a:rPr>
              <a:t>http://smartcity.linkeddata.es/index.html</a:t>
            </a:r>
            <a:r>
              <a:rPr lang="en-US" sz="2000" dirty="0" smtClean="0">
                <a:solidFill>
                  <a:srgbClr val="009900"/>
                </a:solidFill>
                <a:hlinkClick r:id="rId2"/>
              </a:rPr>
              <a:t> </a:t>
            </a:r>
            <a:endParaRPr lang="it-IT" sz="2000" dirty="0" smtClean="0">
              <a:solidFill>
                <a:srgbClr val="009900"/>
              </a:solidFill>
              <a:hlinkClick r:id="rId2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000" dirty="0" smtClean="0">
                <a:solidFill>
                  <a:srgbClr val="009900"/>
                </a:solidFill>
              </a:rPr>
              <a:t>LinkedIn - </a:t>
            </a:r>
            <a:r>
              <a:rPr lang="en-GB" sz="2000" dirty="0" smtClean="0">
                <a:hlinkClick r:id="rId4" tooltip="This is an open group"/>
              </a:rPr>
              <a:t>ICT for Energy Efficient Communities</a:t>
            </a:r>
            <a:endParaRPr lang="en-US" sz="2000" dirty="0" smtClean="0">
              <a:solidFill>
                <a:srgbClr val="009900"/>
              </a:solidFill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000" dirty="0" smtClean="0">
                <a:solidFill>
                  <a:srgbClr val="009900"/>
                </a:solidFill>
              </a:rPr>
              <a:t>Twitter - </a:t>
            </a:r>
            <a:r>
              <a:rPr lang="it-IT" sz="2000" dirty="0" smtClean="0">
                <a:solidFill>
                  <a:srgbClr val="009900"/>
                </a:solidFill>
                <a:hlinkClick r:id="rId2"/>
              </a:rPr>
              <a:t>@LD4ee</a:t>
            </a:r>
          </a:p>
          <a:p>
            <a:pPr algn="ctr"/>
            <a:endParaRPr lang="it-IT" sz="2000" dirty="0" smtClean="0">
              <a:solidFill>
                <a:srgbClr val="009900"/>
              </a:solidFill>
              <a:hlinkClick r:id="rId2"/>
            </a:endParaRPr>
          </a:p>
          <a:p>
            <a:pPr algn="ctr"/>
            <a:r>
              <a:rPr lang="it-IT" sz="3200" b="1" dirty="0" err="1" smtClean="0">
                <a:solidFill>
                  <a:srgbClr val="009900"/>
                </a:solidFill>
                <a:latin typeface="Abadi MT Condensed Light"/>
                <a:cs typeface="Abadi MT Condensed Light"/>
              </a:rPr>
              <a:t>Thank</a:t>
            </a:r>
            <a:r>
              <a:rPr lang="it-IT" sz="3200" b="1" dirty="0" smtClean="0">
                <a:solidFill>
                  <a:srgbClr val="009900"/>
                </a:solidFill>
                <a:latin typeface="Abadi MT Condensed Light"/>
                <a:cs typeface="Abadi MT Condensed Light"/>
              </a:rPr>
              <a:t> </a:t>
            </a:r>
            <a:r>
              <a:rPr lang="it-IT" sz="3200" b="1" dirty="0" err="1" smtClean="0">
                <a:solidFill>
                  <a:srgbClr val="009900"/>
                </a:solidFill>
                <a:latin typeface="Abadi MT Condensed Light"/>
                <a:cs typeface="Abadi MT Condensed Light"/>
              </a:rPr>
              <a:t>you</a:t>
            </a:r>
            <a:r>
              <a:rPr lang="it-IT" sz="3200" b="1" dirty="0" smtClean="0">
                <a:solidFill>
                  <a:srgbClr val="009900"/>
                </a:solidFill>
                <a:latin typeface="Abadi MT Condensed Light"/>
                <a:cs typeface="Abadi MT Condensed Light"/>
              </a:rPr>
              <a:t> </a:t>
            </a:r>
            <a:r>
              <a:rPr lang="it-IT" sz="3200" b="1" dirty="0" err="1" smtClean="0">
                <a:solidFill>
                  <a:srgbClr val="009900"/>
                </a:solidFill>
                <a:latin typeface="Abadi MT Condensed Light"/>
                <a:cs typeface="Abadi MT Condensed Light"/>
              </a:rPr>
              <a:t>for</a:t>
            </a:r>
            <a:r>
              <a:rPr lang="it-IT" sz="3200" b="1" dirty="0" smtClean="0">
                <a:solidFill>
                  <a:srgbClr val="009900"/>
                </a:solidFill>
                <a:latin typeface="Abadi MT Condensed Light"/>
                <a:cs typeface="Abadi MT Condensed Light"/>
              </a:rPr>
              <a:t> the </a:t>
            </a:r>
            <a:r>
              <a:rPr lang="it-IT" sz="3200" b="1" dirty="0" err="1" smtClean="0">
                <a:solidFill>
                  <a:srgbClr val="009900"/>
                </a:solidFill>
                <a:latin typeface="Abadi MT Condensed Light"/>
                <a:cs typeface="Abadi MT Condensed Light"/>
              </a:rPr>
              <a:t>attention</a:t>
            </a:r>
            <a:r>
              <a:rPr lang="it-IT" sz="3200" b="1" dirty="0" smtClean="0">
                <a:solidFill>
                  <a:srgbClr val="009900"/>
                </a:solidFill>
              </a:rPr>
              <a:t>!</a:t>
            </a:r>
            <a:endParaRPr lang="it-IT" sz="32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179512" y="1223541"/>
            <a:ext cx="4536504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MORE THAN 100 PROJECTS SO FAR SUPPORTED BY THE EC AND INDUSTRY</a:t>
            </a:r>
            <a:endParaRPr lang="en-US" sz="2400" b="1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1604" y="1093206"/>
            <a:ext cx="4995866" cy="5072098"/>
            <a:chOff x="1824" y="633"/>
            <a:chExt cx="2834" cy="2849"/>
          </a:xfrm>
          <a:solidFill>
            <a:srgbClr val="92D050"/>
          </a:solidFill>
        </p:grpSpPr>
        <p:sp>
          <p:nvSpPr>
            <p:cNvPr id="46083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 b="0">
                <a:solidFill>
                  <a:srgbClr val="000000"/>
                </a:solidFill>
              </a:endParaRPr>
            </a:p>
          </p:txBody>
        </p:sp>
        <p:sp>
          <p:nvSpPr>
            <p:cNvPr id="46084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 b="0">
                <a:solidFill>
                  <a:srgbClr val="000000"/>
                </a:solidFill>
              </a:endParaRPr>
            </a:p>
          </p:txBody>
        </p:sp>
        <p:sp>
          <p:nvSpPr>
            <p:cNvPr id="46085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 b="0">
                <a:solidFill>
                  <a:srgbClr val="000000"/>
                </a:solidFill>
              </a:endParaRPr>
            </a:p>
          </p:txBody>
        </p:sp>
        <p:sp>
          <p:nvSpPr>
            <p:cNvPr id="46086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p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950" y="3308350"/>
            <a:ext cx="1890713" cy="2395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000000"/>
                </a:solidFill>
              </a:rPr>
              <a:t>Fostering the development of </a:t>
            </a:r>
            <a:r>
              <a:rPr lang="it-IT" sz="1800" i="1">
                <a:solidFill>
                  <a:srgbClr val="800000"/>
                </a:solidFill>
              </a:rPr>
              <a:t>new technologies </a:t>
            </a:r>
            <a:r>
              <a:rPr lang="it-IT" sz="1800" i="1">
                <a:solidFill>
                  <a:srgbClr val="000000"/>
                </a:solidFill>
              </a:rPr>
              <a:t>and their </a:t>
            </a:r>
            <a:r>
              <a:rPr lang="it-IT" sz="1800" i="1">
                <a:solidFill>
                  <a:srgbClr val="800000"/>
                </a:solidFill>
              </a:rPr>
              <a:t>integration</a:t>
            </a:r>
            <a:r>
              <a:rPr lang="it-IT" sz="1800" i="1">
                <a:solidFill>
                  <a:srgbClr val="000000"/>
                </a:solidFill>
              </a:rPr>
              <a:t> in buildings and districts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11863" y="1433513"/>
            <a:ext cx="3132137" cy="147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800000"/>
                </a:solidFill>
              </a:rPr>
              <a:t>ICT integration </a:t>
            </a:r>
            <a:r>
              <a:rPr lang="it-IT" sz="1800" i="1">
                <a:solidFill>
                  <a:srgbClr val="000000"/>
                </a:solidFill>
              </a:rPr>
              <a:t>for effective energy management and decision making from </a:t>
            </a:r>
            <a:r>
              <a:rPr lang="it-IT" sz="1800" i="1">
                <a:solidFill>
                  <a:srgbClr val="800000"/>
                </a:solidFill>
              </a:rPr>
              <a:t>buildings</a:t>
            </a:r>
            <a:r>
              <a:rPr lang="it-IT" sz="1800" i="1">
                <a:solidFill>
                  <a:srgbClr val="000000"/>
                </a:solidFill>
              </a:rPr>
              <a:t> to </a:t>
            </a:r>
            <a:r>
              <a:rPr lang="it-IT" sz="1800" i="1">
                <a:solidFill>
                  <a:srgbClr val="800000"/>
                </a:solidFill>
              </a:rPr>
              <a:t>neighborhoods</a:t>
            </a:r>
            <a:r>
              <a:rPr lang="it-IT" sz="1800" i="1">
                <a:solidFill>
                  <a:srgbClr val="000000"/>
                </a:solidFill>
              </a:rPr>
              <a:t> and </a:t>
            </a:r>
            <a:r>
              <a:rPr lang="it-IT" sz="1800" i="1">
                <a:solidFill>
                  <a:srgbClr val="800000"/>
                </a:solidFill>
              </a:rPr>
              <a:t>cities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08763" y="3949700"/>
            <a:ext cx="2535237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000000"/>
                </a:solidFill>
              </a:rPr>
              <a:t>Large scale </a:t>
            </a:r>
            <a:r>
              <a:rPr lang="it-IT" sz="1800" i="1">
                <a:solidFill>
                  <a:srgbClr val="800000"/>
                </a:solidFill>
              </a:rPr>
              <a:t>demonstration</a:t>
            </a:r>
            <a:r>
              <a:rPr lang="it-IT" sz="1800" i="1">
                <a:solidFill>
                  <a:srgbClr val="000000"/>
                </a:solidFill>
              </a:rPr>
              <a:t> of most </a:t>
            </a:r>
            <a:r>
              <a:rPr lang="it-IT" sz="1800" i="1">
                <a:solidFill>
                  <a:srgbClr val="800000"/>
                </a:solidFill>
              </a:rPr>
              <a:t>promising solutions </a:t>
            </a:r>
            <a:r>
              <a:rPr lang="it-IT" sz="1800" i="1">
                <a:solidFill>
                  <a:srgbClr val="000000"/>
                </a:solidFill>
              </a:rPr>
              <a:t>and their contribution  to future </a:t>
            </a:r>
            <a:r>
              <a:rPr lang="it-IT" sz="1800" i="1">
                <a:solidFill>
                  <a:srgbClr val="800000"/>
                </a:solidFill>
              </a:rPr>
              <a:t>smart cities</a:t>
            </a:r>
          </a:p>
        </p:txBody>
      </p:sp>
      <p:pic>
        <p:nvPicPr>
          <p:cNvPr id="83975" name="Picture 18" descr="EU-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500438"/>
            <a:ext cx="10096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Box 13"/>
          <p:cNvSpPr txBox="1">
            <a:spLocks noChangeArrowheads="1"/>
          </p:cNvSpPr>
          <p:nvPr/>
        </p:nvSpPr>
        <p:spPr bwMode="auto">
          <a:xfrm>
            <a:off x="2339975" y="2846388"/>
            <a:ext cx="719138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000000"/>
                </a:solidFill>
              </a:rPr>
              <a:t>NMP</a:t>
            </a:r>
          </a:p>
        </p:txBody>
      </p:sp>
      <p:sp>
        <p:nvSpPr>
          <p:cNvPr id="83977" name="TextBox 13"/>
          <p:cNvSpPr txBox="1">
            <a:spLocks noChangeArrowheads="1"/>
          </p:cNvSpPr>
          <p:nvPr/>
        </p:nvSpPr>
        <p:spPr bwMode="auto">
          <a:xfrm>
            <a:off x="4702175" y="2263775"/>
            <a:ext cx="5683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000000"/>
                </a:solidFill>
              </a:rPr>
              <a:t>ICT</a:t>
            </a:r>
          </a:p>
        </p:txBody>
      </p:sp>
      <p:sp>
        <p:nvSpPr>
          <p:cNvPr id="83978" name="TextBox 14"/>
          <p:cNvSpPr txBox="1">
            <a:spLocks noChangeArrowheads="1"/>
          </p:cNvSpPr>
          <p:nvPr/>
        </p:nvSpPr>
        <p:spPr bwMode="auto">
          <a:xfrm>
            <a:off x="4387850" y="4292600"/>
            <a:ext cx="12239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000000"/>
                </a:solidFill>
              </a:rPr>
              <a:t>ENERGY</a:t>
            </a:r>
          </a:p>
        </p:txBody>
      </p:sp>
      <p:sp>
        <p:nvSpPr>
          <p:cNvPr id="83979" name="TextBox 12"/>
          <p:cNvSpPr txBox="1">
            <a:spLocks noChangeArrowheads="1"/>
          </p:cNvSpPr>
          <p:nvPr/>
        </p:nvSpPr>
        <p:spPr bwMode="auto">
          <a:xfrm>
            <a:off x="2305050" y="5192713"/>
            <a:ext cx="18891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67744" y="58614"/>
            <a:ext cx="6984776" cy="70609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Creating </a:t>
            </a:r>
            <a:r>
              <a:rPr lang="en-US" sz="3600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Innovation Environment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987824" y="1124744"/>
            <a:ext cx="0" cy="5112568"/>
          </a:xfrm>
          <a:prstGeom prst="line">
            <a:avLst/>
          </a:prstGeom>
          <a:ln w="38100">
            <a:solidFill>
              <a:srgbClr val="FF86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from Buildings to Cities</a:t>
            </a:r>
            <a:endParaRPr lang="it-IT" dirty="0"/>
          </a:p>
        </p:txBody>
      </p:sp>
      <p:pic>
        <p:nvPicPr>
          <p:cNvPr id="5" name="Picture 13" descr="C:\DATA\cic.vtt.fi\projects\REEB\img\logo_599x52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1407"/>
            <a:ext cx="10096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DATA\cic.vtt.fi\projects\IREEN\img\logo_option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842" y="4653136"/>
            <a:ext cx="2100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logo344x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8"/>
          <a:stretch>
            <a:fillRect/>
          </a:stretch>
        </p:blipFill>
        <p:spPr bwMode="auto">
          <a:xfrm>
            <a:off x="1444129" y="3152700"/>
            <a:ext cx="22637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ATA\cic.vtt.fi\projects\REVISITE\img\revisite_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9" r="10748" b="50182"/>
          <a:stretch>
            <a:fillRect/>
          </a:stretch>
        </p:blipFill>
        <p:spPr bwMode="auto">
          <a:xfrm>
            <a:off x="3779912" y="2204864"/>
            <a:ext cx="15113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156176" y="1124744"/>
            <a:ext cx="0" cy="5112568"/>
          </a:xfrm>
          <a:prstGeom prst="line">
            <a:avLst/>
          </a:prstGeom>
          <a:ln w="38100">
            <a:solidFill>
              <a:srgbClr val="FF86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44129" y="1825600"/>
            <a:ext cx="4824511" cy="0"/>
          </a:xfrm>
          <a:prstGeom prst="straightConnector1">
            <a:avLst/>
          </a:prstGeom>
          <a:ln w="76200">
            <a:solidFill>
              <a:srgbClr val="3BB3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504" y="5877272"/>
            <a:ext cx="269584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1" dirty="0" smtClean="0">
                <a:latin typeface="+mn-lt"/>
              </a:rPr>
              <a:t>Smart Buildings</a:t>
            </a:r>
            <a:endParaRPr lang="en-US" sz="20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2296" y="5877272"/>
            <a:ext cx="247982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1" dirty="0" smtClean="0">
                <a:latin typeface="+mn-lt"/>
              </a:rPr>
              <a:t>Smart Districts</a:t>
            </a:r>
            <a:endParaRPr lang="en-US" sz="20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8640" y="5877272"/>
            <a:ext cx="247982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1" dirty="0" smtClean="0">
                <a:latin typeface="+mn-lt"/>
              </a:rPr>
              <a:t>Smart Cities</a:t>
            </a:r>
            <a:endParaRPr lang="en-US" sz="2000" b="1" dirty="0">
              <a:latin typeface="+mn-lt"/>
            </a:endParaRPr>
          </a:p>
        </p:txBody>
      </p:sp>
      <p:pic>
        <p:nvPicPr>
          <p:cNvPr id="9" name="Picture 23" descr="logo_e2b_14-09-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081" y="1196752"/>
            <a:ext cx="16906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7522" y="3212976"/>
            <a:ext cx="333897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 </a:t>
            </a:r>
            <a:r>
              <a:rPr lang="it-IT" dirty="0" err="1" smtClean="0"/>
              <a:t>Buildings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0943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67744" y="5589240"/>
            <a:ext cx="5184576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Covers Infrastructures Lifecycle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 rot="5400000" flipV="1">
            <a:off x="4896082" y="3608701"/>
            <a:ext cx="5184775" cy="936000"/>
          </a:xfrm>
          <a:prstGeom prst="homePlate">
            <a:avLst>
              <a:gd name="adj" fmla="val 28879"/>
            </a:avLst>
          </a:prstGeom>
          <a:solidFill>
            <a:srgbClr val="CCC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349250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fi-FI" sz="1800" b="1" dirty="0">
                <a:latin typeface="+mn-lt"/>
              </a:rPr>
              <a:t>End of life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 flipV="1">
            <a:off x="1655632" y="3608701"/>
            <a:ext cx="5184775" cy="936000"/>
          </a:xfrm>
          <a:prstGeom prst="homePlate">
            <a:avLst>
              <a:gd name="adj" fmla="val 28740"/>
            </a:avLst>
          </a:prstGeom>
          <a:solidFill>
            <a:srgbClr val="CCC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349250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fi-FI" sz="1800" b="1" dirty="0">
                <a:latin typeface="+mn-lt"/>
              </a:rPr>
              <a:t>Energy equipment </a:t>
            </a:r>
            <a:br>
              <a:rPr lang="fi-FI" sz="1800" b="1" dirty="0">
                <a:latin typeface="+mn-lt"/>
              </a:rPr>
            </a:br>
            <a:r>
              <a:rPr lang="fi-FI" sz="1800" b="1" dirty="0">
                <a:latin typeface="+mn-lt"/>
              </a:rPr>
              <a:t>+ systems</a:t>
            </a:r>
            <a:endParaRPr lang="en-GB" sz="1800" b="1" dirty="0">
              <a:latin typeface="+mn-lt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rot="5400000" flipV="1">
            <a:off x="3815932" y="3608701"/>
            <a:ext cx="5184775" cy="936000"/>
          </a:xfrm>
          <a:prstGeom prst="homePlate">
            <a:avLst>
              <a:gd name="adj" fmla="val 28962"/>
            </a:avLst>
          </a:prstGeom>
          <a:solidFill>
            <a:srgbClr val="CCC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349250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800" b="1" dirty="0">
                <a:latin typeface="+mn-lt"/>
              </a:rPr>
              <a:t>Performance monitoring + management</a:t>
            </a:r>
            <a:endParaRPr lang="fi-FI" sz="1800" b="1" dirty="0">
              <a:latin typeface="+mn-lt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V="1">
            <a:off x="2735782" y="3608701"/>
            <a:ext cx="5184775" cy="936000"/>
          </a:xfrm>
          <a:prstGeom prst="homePlate">
            <a:avLst>
              <a:gd name="adj" fmla="val 29407"/>
            </a:avLst>
          </a:prstGeom>
          <a:solidFill>
            <a:srgbClr val="CCC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349250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800" b="1" dirty="0">
                <a:latin typeface="+mn-lt"/>
              </a:rPr>
              <a:t>Construction process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5400000" flipV="1">
            <a:off x="575482" y="3608701"/>
            <a:ext cx="5184775" cy="936000"/>
          </a:xfrm>
          <a:prstGeom prst="homePlate">
            <a:avLst>
              <a:gd name="adj" fmla="val 28962"/>
            </a:avLst>
          </a:prstGeom>
          <a:solidFill>
            <a:srgbClr val="CCC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349250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fi-FI" sz="1800" b="1" dirty="0">
                <a:latin typeface="+mn-lt"/>
              </a:rPr>
              <a:t>Structure &amp; envelope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5400000" flipV="1">
            <a:off x="-504797" y="3608701"/>
            <a:ext cx="5184775" cy="936000"/>
          </a:xfrm>
          <a:prstGeom prst="homePlate">
            <a:avLst>
              <a:gd name="adj" fmla="val 29601"/>
            </a:avLst>
          </a:prstGeom>
          <a:solidFill>
            <a:srgbClr val="CCCC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3492500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fi-FI" sz="1800" b="1" dirty="0">
                <a:latin typeface="+mn-lt"/>
              </a:rPr>
              <a:t>Design</a:t>
            </a:r>
            <a:endParaRPr lang="en-GB" sz="1800" b="1" dirty="0">
              <a:latin typeface="+mn-lt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1629087" y="1166813"/>
            <a:ext cx="6327383" cy="35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AG Round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AG Round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AG Round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AG Round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AG Roun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000" b="1" dirty="0">
                <a:latin typeface="Arial" pitchFamily="34" charset="0"/>
              </a:rPr>
              <a:t>A  p  </a:t>
            </a:r>
            <a:r>
              <a:rPr lang="en-GB" sz="2000" b="1" dirty="0" err="1">
                <a:latin typeface="Arial" pitchFamily="34" charset="0"/>
              </a:rPr>
              <a:t>p</a:t>
            </a:r>
            <a:r>
              <a:rPr lang="en-GB" sz="2000" b="1" dirty="0">
                <a:latin typeface="Arial" pitchFamily="34" charset="0"/>
              </a:rPr>
              <a:t>  l  </a:t>
            </a:r>
            <a:r>
              <a:rPr lang="en-GB" sz="2000" b="1" dirty="0" err="1">
                <a:latin typeface="Arial" pitchFamily="34" charset="0"/>
              </a:rPr>
              <a:t>i</a:t>
            </a:r>
            <a:r>
              <a:rPr lang="en-GB" sz="2000" b="1" dirty="0">
                <a:latin typeface="Arial" pitchFamily="34" charset="0"/>
              </a:rPr>
              <a:t>  c  a  t  </a:t>
            </a:r>
            <a:r>
              <a:rPr lang="en-GB" sz="2000" b="1" dirty="0" err="1">
                <a:latin typeface="Arial" pitchFamily="34" charset="0"/>
              </a:rPr>
              <a:t>i</a:t>
            </a:r>
            <a:r>
              <a:rPr lang="en-GB" sz="2000" b="1" dirty="0">
                <a:latin typeface="Arial" pitchFamily="34" charset="0"/>
              </a:rPr>
              <a:t>  o  n     a  r  e  a  </a:t>
            </a:r>
            <a:r>
              <a:rPr lang="en-GB" sz="2000" b="1" dirty="0" smtClean="0">
                <a:latin typeface="Arial" pitchFamily="34" charset="0"/>
              </a:rPr>
              <a:t>s</a:t>
            </a:r>
            <a:endParaRPr lang="en-GB" sz="2000" i="1" dirty="0">
              <a:latin typeface="Arial" pitchFamily="34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043510" y="4760483"/>
            <a:ext cx="7488000" cy="431800"/>
          </a:xfrm>
          <a:prstGeom prst="homePlate">
            <a:avLst>
              <a:gd name="adj" fmla="val 83626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Integration with grids &amp; local/district energy systems</a:t>
            </a:r>
          </a:p>
        </p:txBody>
      </p:sp>
      <p:sp>
        <p:nvSpPr>
          <p:cNvPr id="12" name="AutoShape 54"/>
          <p:cNvSpPr>
            <a:spLocks noChangeArrowheads="1"/>
          </p:cNvSpPr>
          <p:nvPr/>
        </p:nvSpPr>
        <p:spPr bwMode="auto">
          <a:xfrm>
            <a:off x="1043510" y="3031695"/>
            <a:ext cx="7488000" cy="433388"/>
          </a:xfrm>
          <a:prstGeom prst="homePlate">
            <a:avLst>
              <a:gd name="adj" fmla="val 83626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Integrated processes, new business models &amp; services</a:t>
            </a:r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auto">
          <a:xfrm>
            <a:off x="1044541" y="4184220"/>
            <a:ext cx="7488000" cy="431800"/>
          </a:xfrm>
          <a:prstGeom prst="homePlate">
            <a:avLst>
              <a:gd name="adj" fmla="val 83626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Integration with mobility, infrastructures, smart cities &amp; citizens</a:t>
            </a:r>
          </a:p>
        </p:txBody>
      </p:sp>
      <p:sp>
        <p:nvSpPr>
          <p:cNvPr id="14" name="AutoShape 59"/>
          <p:cNvSpPr>
            <a:spLocks noChangeArrowheads="1"/>
          </p:cNvSpPr>
          <p:nvPr/>
        </p:nvSpPr>
        <p:spPr bwMode="auto">
          <a:xfrm>
            <a:off x="1043510" y="3607958"/>
            <a:ext cx="7488000" cy="433387"/>
          </a:xfrm>
          <a:prstGeom prst="homePlate">
            <a:avLst>
              <a:gd name="adj" fmla="val 83626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Integration of buildings systems</a:t>
            </a:r>
          </a:p>
        </p:txBody>
      </p:sp>
      <p:sp>
        <p:nvSpPr>
          <p:cNvPr id="15" name="AutoShape 60"/>
          <p:cNvSpPr>
            <a:spLocks noChangeArrowheads="1"/>
          </p:cNvSpPr>
          <p:nvPr/>
        </p:nvSpPr>
        <p:spPr bwMode="auto">
          <a:xfrm>
            <a:off x="1043510" y="5913008"/>
            <a:ext cx="7488000" cy="431800"/>
          </a:xfrm>
          <a:prstGeom prst="homePlate">
            <a:avLst>
              <a:gd name="adj" fmla="val 83626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Knowledge sharing, awareness, education &amp; training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 rot="-5400000">
            <a:off x="-967355" y="4526930"/>
            <a:ext cx="3564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AG Round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AG Round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AG Round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AG Round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AG Roun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AG Round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2000" b="1" dirty="0">
                <a:latin typeface="Arial" pitchFamily="34" charset="0"/>
              </a:rPr>
              <a:t>Integration by means of ICT</a:t>
            </a:r>
          </a:p>
        </p:txBody>
      </p:sp>
      <p:sp>
        <p:nvSpPr>
          <p:cNvPr id="17" name="AutoShape 59"/>
          <p:cNvSpPr>
            <a:spLocks noChangeArrowheads="1"/>
          </p:cNvSpPr>
          <p:nvPr/>
        </p:nvSpPr>
        <p:spPr bwMode="auto">
          <a:xfrm>
            <a:off x="1043510" y="5336745"/>
            <a:ext cx="7488000" cy="431800"/>
          </a:xfrm>
          <a:prstGeom prst="homePlate">
            <a:avLst>
              <a:gd name="adj" fmla="val 83626"/>
            </a:avLst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 algn="ctr">
                <a:solidFill>
                  <a:srgbClr val="CC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ICT infrastructures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67744" y="5589240"/>
            <a:ext cx="5184576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4"/>
          <p:cNvGrpSpPr/>
          <p:nvPr/>
        </p:nvGrpSpPr>
        <p:grpSpPr>
          <a:xfrm>
            <a:off x="146571" y="1268760"/>
            <a:ext cx="8997428" cy="4835384"/>
            <a:chOff x="3272136" y="-1072695"/>
            <a:chExt cx="11605843" cy="5830378"/>
          </a:xfrm>
          <a:blipFill dpi="0" rotWithShape="1">
            <a:blip r:embed="rId2">
              <a:alphaModFix amt="73000"/>
            </a:blip>
            <a:srcRect/>
            <a:tile tx="0" ty="0" sx="100000" sy="100000" flip="none" algn="tl"/>
          </a:blip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72136" y="-1072695"/>
              <a:ext cx="11605843" cy="5830378"/>
            </a:xfrm>
            <a:prstGeom prst="rect">
              <a:avLst/>
            </a:prstGeom>
            <a:noFill/>
          </p:spPr>
        </p:pic>
        <p:grpSp>
          <p:nvGrpSpPr>
            <p:cNvPr id="3" name="Group 16"/>
            <p:cNvGrpSpPr/>
            <p:nvPr/>
          </p:nvGrpSpPr>
          <p:grpSpPr>
            <a:xfrm>
              <a:off x="8308316" y="1683759"/>
              <a:ext cx="6457125" cy="1745241"/>
              <a:chOff x="1322796" y="4408873"/>
              <a:chExt cx="6457125" cy="1745241"/>
            </a:xfrm>
            <a:grpFill/>
          </p:grpSpPr>
          <p:sp>
            <p:nvSpPr>
              <p:cNvPr id="18" name="TextBox 17"/>
              <p:cNvSpPr txBox="1"/>
              <p:nvPr/>
            </p:nvSpPr>
            <p:spPr>
              <a:xfrm>
                <a:off x="1322796" y="5892504"/>
                <a:ext cx="301686" cy="261610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i-FI" sz="1100" dirty="0">
                    <a:latin typeface="Arial" charset="0"/>
                    <a:ea typeface="ＭＳ Ｐゴシック" pitchFamily="34" charset="-128"/>
                  </a:rPr>
                  <a:t>©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156856" y="4408873"/>
                <a:ext cx="623065" cy="21990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smtClean="0"/>
              <a:t>EE neighbourhood elements</a:t>
            </a:r>
          </a:p>
        </p:txBody>
      </p:sp>
      <p:pic>
        <p:nvPicPr>
          <p:cNvPr id="4100" name="Picture 4" descr="C:\Users\decorme\Desktop\MC9004378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8988" y="5424488"/>
            <a:ext cx="11779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267744" y="5877272"/>
            <a:ext cx="1163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1800" dirty="0"/>
              <a:t>Transport</a:t>
            </a:r>
          </a:p>
          <a:p>
            <a:r>
              <a:rPr lang="fi-FI" sz="1800" dirty="0"/>
              <a:t>system</a:t>
            </a:r>
          </a:p>
        </p:txBody>
      </p:sp>
      <p:pic>
        <p:nvPicPr>
          <p:cNvPr id="4102" name="Imag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2158" y="4986338"/>
            <a:ext cx="13541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4572000" y="5517232"/>
            <a:ext cx="21605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800" dirty="0"/>
              <a:t>Buildings, infrastructure &amp; open spaces</a:t>
            </a:r>
          </a:p>
        </p:txBody>
      </p:sp>
      <p:pic>
        <p:nvPicPr>
          <p:cNvPr id="4104" name="Imag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1263" y="4945063"/>
            <a:ext cx="11779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7938" y="5157788"/>
            <a:ext cx="1395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800" dirty="0"/>
              <a:t>Energy production and storage</a:t>
            </a:r>
          </a:p>
        </p:txBody>
      </p:sp>
      <p:pic>
        <p:nvPicPr>
          <p:cNvPr id="4106" name="Imag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8" y="3873500"/>
            <a:ext cx="11795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5"/>
          <p:cNvSpPr txBox="1">
            <a:spLocks noChangeArrowheads="1"/>
          </p:cNvSpPr>
          <p:nvPr/>
        </p:nvSpPr>
        <p:spPr bwMode="auto">
          <a:xfrm>
            <a:off x="0" y="3313113"/>
            <a:ext cx="180022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800" dirty="0"/>
              <a:t>Energy distribution</a:t>
            </a:r>
          </a:p>
        </p:txBody>
      </p:sp>
      <p:pic>
        <p:nvPicPr>
          <p:cNvPr id="4108" name="Image 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04100" y="3911600"/>
            <a:ext cx="1169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Box 7"/>
          <p:cNvSpPr txBox="1">
            <a:spLocks noChangeArrowheads="1"/>
          </p:cNvSpPr>
          <p:nvPr/>
        </p:nvSpPr>
        <p:spPr bwMode="auto">
          <a:xfrm>
            <a:off x="7283325" y="4943127"/>
            <a:ext cx="1681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800" dirty="0"/>
              <a:t>People involvement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5589240"/>
            <a:ext cx="5184576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 Cities as Intersection of Energy, </a:t>
            </a:r>
            <a:r>
              <a:rPr lang="en-US" dirty="0" smtClean="0"/>
              <a:t>Transport, Waste </a:t>
            </a:r>
            <a:r>
              <a:rPr lang="en-US" dirty="0" smtClean="0"/>
              <a:t>and ICT</a:t>
            </a:r>
            <a:endParaRPr lang="en-US" dirty="0"/>
          </a:p>
        </p:txBody>
      </p:sp>
      <p:pic>
        <p:nvPicPr>
          <p:cNvPr id="4" name="Picture 2" descr="Observatory_Corridor_graphics.pdf"/>
          <p:cNvPicPr>
            <a:picLocks noChangeAspect="1" noChangeArrowheads="1"/>
          </p:cNvPicPr>
          <p:nvPr/>
        </p:nvPicPr>
        <p:blipFill>
          <a:blip r:embed="rId2" cstate="print"/>
          <a:srcRect l="12068" r="9136"/>
          <a:stretch>
            <a:fillRect/>
          </a:stretch>
        </p:blipFill>
        <p:spPr bwMode="auto">
          <a:xfrm rot="5400000">
            <a:off x="2087725" y="-530932"/>
            <a:ext cx="496855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1760" y="159023"/>
            <a:ext cx="8178800" cy="46166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Key ICT needs: Implementation recommendations</a:t>
            </a:r>
            <a:endParaRPr lang="it-IT" dirty="0"/>
          </a:p>
        </p:txBody>
      </p:sp>
      <p:sp>
        <p:nvSpPr>
          <p:cNvPr id="5" name="Sun 4"/>
          <p:cNvSpPr/>
          <p:nvPr/>
        </p:nvSpPr>
        <p:spPr>
          <a:xfrm>
            <a:off x="-900113" y="2060575"/>
            <a:ext cx="3749676" cy="3529013"/>
          </a:xfrm>
          <a:prstGeom prst="sun">
            <a:avLst>
              <a:gd name="adj" fmla="val 16290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fi-FI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403648" y="1600200"/>
          <a:ext cx="77872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-161925" y="2967038"/>
            <a:ext cx="2286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1800" b="1" dirty="0"/>
              <a:t>Holistic planning and operation of energy efficient neighbourhoods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95536" y="1340768"/>
            <a:ext cx="867645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</a:rPr>
              <a:t>READY4SmartCities project </a:t>
            </a:r>
            <a:r>
              <a:rPr lang="en-GB" sz="1800" dirty="0" smtClean="0"/>
              <a:t>contributes in creating a </a:t>
            </a:r>
            <a:r>
              <a:rPr lang="en-GB" sz="1800" b="1" dirty="0" smtClean="0">
                <a:solidFill>
                  <a:srgbClr val="009900"/>
                </a:solidFill>
              </a:rPr>
              <a:t>common approach on Smart Cities.</a:t>
            </a:r>
          </a:p>
          <a:p>
            <a:r>
              <a:rPr lang="en-GB" sz="1800" dirty="0" smtClean="0"/>
              <a:t>In co-operation with all relevant stakeholders (engineering specialists, ICT and RES </a:t>
            </a:r>
          </a:p>
          <a:p>
            <a:r>
              <a:rPr lang="en-GB" sz="1800" dirty="0" smtClean="0"/>
              <a:t>providers, energy companies) th</a:t>
            </a:r>
            <a:r>
              <a:rPr lang="en-GB" dirty="0" smtClean="0"/>
              <a:t>e </a:t>
            </a:r>
            <a:r>
              <a:rPr lang="en-GB" b="1" dirty="0" smtClean="0">
                <a:solidFill>
                  <a:srgbClr val="009900"/>
                </a:solidFill>
              </a:rPr>
              <a:t>main goals </a:t>
            </a:r>
            <a:r>
              <a:rPr lang="en-GB" dirty="0" smtClean="0"/>
              <a:t>are: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2132856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en-US" sz="1800" dirty="0" smtClean="0"/>
              <a:t>To deliver a new </a:t>
            </a:r>
            <a:r>
              <a:rPr lang="en-US" sz="1800" b="1" dirty="0" smtClean="0">
                <a:solidFill>
                  <a:srgbClr val="009900"/>
                </a:solidFill>
              </a:rPr>
              <a:t>data ecosystem</a:t>
            </a:r>
            <a:r>
              <a:rPr lang="en-US" sz="1800" b="1" dirty="0" smtClean="0"/>
              <a:t> </a:t>
            </a:r>
            <a:r>
              <a:rPr lang="en-US" sz="1800" dirty="0" smtClean="0"/>
              <a:t>that will accommodate cross-domain data and will allow the exploitation of such data at global scale</a:t>
            </a:r>
          </a:p>
          <a:p>
            <a:pPr marL="265113" indent="-265113">
              <a:buFont typeface="Arial" pitchFamily="34" charset="0"/>
              <a:buChar char="•"/>
            </a:pPr>
            <a:endParaRPr lang="en-US" sz="18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en-US" sz="1800" dirty="0" smtClean="0"/>
              <a:t>To </a:t>
            </a:r>
            <a:r>
              <a:rPr lang="en-US" sz="1800" b="1" dirty="0" smtClean="0">
                <a:solidFill>
                  <a:srgbClr val="009900"/>
                </a:solidFill>
              </a:rPr>
              <a:t>identify</a:t>
            </a:r>
            <a:r>
              <a:rPr lang="en-US" sz="1800" dirty="0" smtClean="0"/>
              <a:t> a set of </a:t>
            </a:r>
            <a:r>
              <a:rPr lang="en-US" sz="1800" b="1" dirty="0" smtClean="0">
                <a:solidFill>
                  <a:srgbClr val="009900"/>
                </a:solidFill>
              </a:rPr>
              <a:t>ontologies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009900"/>
                </a:solidFill>
              </a:rPr>
              <a:t>relevant to Smart Cities </a:t>
            </a:r>
            <a:r>
              <a:rPr lang="en-US" sz="1800" dirty="0" smtClean="0"/>
              <a:t>and the different </a:t>
            </a:r>
            <a:r>
              <a:rPr lang="en-US" sz="1800" b="1" dirty="0" smtClean="0">
                <a:solidFill>
                  <a:srgbClr val="009900"/>
                </a:solidFill>
              </a:rPr>
              <a:t>requirements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9900"/>
                </a:solidFill>
              </a:rPr>
              <a:t>and guidelines </a:t>
            </a:r>
            <a:r>
              <a:rPr lang="en-US" sz="1800" dirty="0" smtClean="0"/>
              <a:t>on how to use data described according to those </a:t>
            </a:r>
            <a:r>
              <a:rPr lang="en-US" sz="1800" dirty="0" err="1" smtClean="0"/>
              <a:t>ontologies</a:t>
            </a:r>
            <a:endParaRPr lang="en-US" sz="1800" dirty="0" smtClean="0"/>
          </a:p>
          <a:p>
            <a:pPr marL="265113" indent="-265113">
              <a:buFont typeface="Arial" pitchFamily="34" charset="0"/>
              <a:buChar char="•"/>
            </a:pPr>
            <a:endParaRPr lang="en-US" sz="1800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 smtClean="0">
                <a:solidFill>
                  <a:srgbClr val="009900"/>
                </a:solidFill>
              </a:rPr>
              <a:t>identify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sz="1800" dirty="0" smtClean="0"/>
              <a:t>n holistic and </a:t>
            </a:r>
            <a:r>
              <a:rPr lang="en-US" sz="1800" b="1" dirty="0" smtClean="0">
                <a:solidFill>
                  <a:srgbClr val="009900"/>
                </a:solidFill>
              </a:rPr>
              <a:t>shared vision</a:t>
            </a:r>
            <a:r>
              <a:rPr lang="en-US" sz="1800" dirty="0" smtClean="0"/>
              <a:t>, allowing feasible step-by-step action plans for relevant stakeholder groups to develop and use ICT-based solutions for energy system in urban and rural communities towards future Smart Cities</a:t>
            </a:r>
          </a:p>
          <a:p>
            <a:endParaRPr lang="en-US" sz="1800" dirty="0" smtClean="0"/>
          </a:p>
          <a:p>
            <a:endParaRPr lang="it-IT" sz="1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Ready4SmartCities Main Goals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48747-1424-4E5E-902A-7C3DA5E361A4}"/>
</file>

<file path=customXml/itemProps2.xml><?xml version="1.0" encoding="utf-8"?>
<ds:datastoreItem xmlns:ds="http://schemas.openxmlformats.org/officeDocument/2006/customXml" ds:itemID="{0C8F2B72-36EE-4A7A-8D30-69DF5E03F42C}"/>
</file>

<file path=customXml/itemProps3.xml><?xml version="1.0" encoding="utf-8"?>
<ds:datastoreItem xmlns:ds="http://schemas.openxmlformats.org/officeDocument/2006/customXml" ds:itemID="{F7FFA2B5-D6B5-4C92-9999-0AFECE3A9B7B}"/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629</Words>
  <Application>Microsoft Office PowerPoint</Application>
  <PresentationFormat>On-screen Show (4:3)</PresentationFormat>
  <Paragraphs>126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Developing a European Data Ecosystem and a Common Vision for Interoperability of Energy Systems in Smart Cities</vt:lpstr>
      <vt:lpstr>Slide 2</vt:lpstr>
      <vt:lpstr>Strategies from Buildings to Cities</vt:lpstr>
      <vt:lpstr>Towards Connected Buildings </vt:lpstr>
      <vt:lpstr>ICT Covers Infrastructures Lifecycle</vt:lpstr>
      <vt:lpstr>EE neighbourhood elements</vt:lpstr>
      <vt:lpstr>Smart Cities as Intersection of Energy, Transport, Waste and ICT</vt:lpstr>
      <vt:lpstr>Key ICT needs: Implementation recommendations</vt:lpstr>
      <vt:lpstr>Ready4SmartCities Main Goals</vt:lpstr>
      <vt:lpstr>Stakeholders Involvement</vt:lpstr>
      <vt:lpstr>European Front-end Activities Coordination</vt:lpstr>
      <vt:lpstr>New Data Ecosystem</vt:lpstr>
      <vt:lpstr>Holistic and Shared Vision</vt:lpstr>
      <vt:lpstr>Collecting EE Data Resources </vt:lpstr>
      <vt:lpstr>Process, data, terms - ontologies</vt:lpstr>
      <vt:lpstr>Knowledge Sharing Repositories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Mastrodonato</dc:creator>
  <cp:lastModifiedBy>Christian Mastrodonato</cp:lastModifiedBy>
  <cp:revision>143</cp:revision>
  <dcterms:created xsi:type="dcterms:W3CDTF">2013-10-09T16:35:21Z</dcterms:created>
  <dcterms:modified xsi:type="dcterms:W3CDTF">2014-06-06T15:39:56Z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