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1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54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28" r:id="rId23"/>
    <p:sldId id="329" r:id="rId24"/>
    <p:sldId id="330" r:id="rId25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7A74B-CDEB-4929-B2AE-4A9A7C75653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086CC7-45F6-4340-A972-716871FBDC74}">
      <dgm:prSet phldrT="[Text]"/>
      <dgm:spPr/>
      <dgm:t>
        <a:bodyPr/>
        <a:lstStyle/>
        <a:p>
          <a:r>
            <a:rPr lang="en-US" b="1" dirty="0" smtClean="0"/>
            <a:t>CA-QoS REGULATIONS</a:t>
          </a:r>
          <a:endParaRPr lang="en-US" b="1" dirty="0"/>
        </a:p>
      </dgm:t>
    </dgm:pt>
    <dgm:pt modelId="{D380C6C6-E8D1-4020-B0D8-E15543EA4B31}" type="parTrans" cxnId="{E3AB9DCC-8CD0-469E-B1B6-BFB7B66F42F9}">
      <dgm:prSet/>
      <dgm:spPr/>
      <dgm:t>
        <a:bodyPr/>
        <a:lstStyle/>
        <a:p>
          <a:endParaRPr lang="en-US"/>
        </a:p>
      </dgm:t>
    </dgm:pt>
    <dgm:pt modelId="{DC7AD0F3-EDF6-4EDD-AEAB-1216C0FFFC3A}" type="sibTrans" cxnId="{E3AB9DCC-8CD0-469E-B1B6-BFB7B66F42F9}">
      <dgm:prSet/>
      <dgm:spPr/>
      <dgm:t>
        <a:bodyPr/>
        <a:lstStyle/>
        <a:p>
          <a:endParaRPr lang="en-US"/>
        </a:p>
      </dgm:t>
    </dgm:pt>
    <dgm:pt modelId="{05BE2585-42E8-4452-887A-0EC057039197}">
      <dgm:prSet phldrT="[Text]"/>
      <dgm:spPr/>
      <dgm:t>
        <a:bodyPr/>
        <a:lstStyle/>
        <a:p>
          <a:r>
            <a:rPr lang="en-US" b="1" dirty="0" smtClean="0"/>
            <a:t>SERVICE PROVIDER </a:t>
          </a:r>
          <a:r>
            <a:rPr lang="en-US" b="1" smtClean="0"/>
            <a:t>QOS OFFERED</a:t>
          </a:r>
          <a:endParaRPr lang="en-US" b="1" dirty="0"/>
        </a:p>
      </dgm:t>
    </dgm:pt>
    <dgm:pt modelId="{2D934EA8-2C78-4F7A-9EF2-492741F1D7D1}" type="parTrans" cxnId="{A61AEAE9-3FC0-4B03-B591-149BA7D391F4}">
      <dgm:prSet/>
      <dgm:spPr/>
      <dgm:t>
        <a:bodyPr/>
        <a:lstStyle/>
        <a:p>
          <a:endParaRPr lang="en-US"/>
        </a:p>
      </dgm:t>
    </dgm:pt>
    <dgm:pt modelId="{9A0FE492-C6B1-4EB4-A60A-D4C364754165}" type="sibTrans" cxnId="{A61AEAE9-3FC0-4B03-B591-149BA7D391F4}">
      <dgm:prSet/>
      <dgm:spPr/>
      <dgm:t>
        <a:bodyPr/>
        <a:lstStyle/>
        <a:p>
          <a:endParaRPr lang="en-US"/>
        </a:p>
      </dgm:t>
    </dgm:pt>
    <dgm:pt modelId="{19C89A7A-41B7-49FD-A40A-C43AD442A258}">
      <dgm:prSet phldrT="[Text]"/>
      <dgm:spPr/>
      <dgm:t>
        <a:bodyPr/>
        <a:lstStyle/>
        <a:p>
          <a:r>
            <a:rPr lang="en-US" b="1" dirty="0" smtClean="0"/>
            <a:t>NETWORK PERFORMANCE QOS</a:t>
          </a:r>
          <a:endParaRPr lang="en-US" b="1" dirty="0"/>
        </a:p>
      </dgm:t>
    </dgm:pt>
    <dgm:pt modelId="{27D49F2C-3E79-4DC3-AE4D-0DFEBBF2DF92}" type="parTrans" cxnId="{E30C6A7F-2CAB-4D92-B578-CF3401BE1961}">
      <dgm:prSet/>
      <dgm:spPr/>
      <dgm:t>
        <a:bodyPr/>
        <a:lstStyle/>
        <a:p>
          <a:endParaRPr lang="en-US"/>
        </a:p>
      </dgm:t>
    </dgm:pt>
    <dgm:pt modelId="{89333C7B-6BC4-4592-8506-08114070B746}" type="sibTrans" cxnId="{E30C6A7F-2CAB-4D92-B578-CF3401BE1961}">
      <dgm:prSet/>
      <dgm:spPr/>
      <dgm:t>
        <a:bodyPr/>
        <a:lstStyle/>
        <a:p>
          <a:endParaRPr lang="en-US"/>
        </a:p>
      </dgm:t>
    </dgm:pt>
    <dgm:pt modelId="{5A995669-8B2A-45E3-8193-F2777ED6B559}">
      <dgm:prSet phldrT="[Text]"/>
      <dgm:spPr/>
      <dgm:t>
        <a:bodyPr/>
        <a:lstStyle/>
        <a:p>
          <a:r>
            <a:rPr lang="en-US" b="1" dirty="0" smtClean="0"/>
            <a:t>CONSUMER</a:t>
          </a:r>
          <a:r>
            <a:rPr lang="en-US" b="1" baseline="0" dirty="0" smtClean="0"/>
            <a:t> PERCEPTION QOE</a:t>
          </a:r>
          <a:endParaRPr lang="en-US" b="1" dirty="0"/>
        </a:p>
      </dgm:t>
    </dgm:pt>
    <dgm:pt modelId="{1F4E8AC8-D992-4EA2-9E85-D7BA6F6F982B}" type="parTrans" cxnId="{4C44E8A6-D5A9-45D2-9B10-C847FFAB13EA}">
      <dgm:prSet/>
      <dgm:spPr/>
      <dgm:t>
        <a:bodyPr/>
        <a:lstStyle/>
        <a:p>
          <a:endParaRPr lang="en-US"/>
        </a:p>
      </dgm:t>
    </dgm:pt>
    <dgm:pt modelId="{1F2E905E-7C7A-4985-B2B7-A125E3006770}" type="sibTrans" cxnId="{4C44E8A6-D5A9-45D2-9B10-C847FFAB13EA}">
      <dgm:prSet/>
      <dgm:spPr/>
      <dgm:t>
        <a:bodyPr/>
        <a:lstStyle/>
        <a:p>
          <a:endParaRPr lang="en-US"/>
        </a:p>
      </dgm:t>
    </dgm:pt>
    <dgm:pt modelId="{EC760A59-B052-44C8-AFBF-743C4120CB21}">
      <dgm:prSet phldrT="[Text]"/>
      <dgm:spPr/>
      <dgm:t>
        <a:bodyPr/>
        <a:lstStyle/>
        <a:p>
          <a:r>
            <a:rPr lang="en-US" b="1" dirty="0" smtClean="0"/>
            <a:t>QoS REQUIREMENTS</a:t>
          </a:r>
          <a:endParaRPr lang="en-US" b="1" dirty="0"/>
        </a:p>
      </dgm:t>
    </dgm:pt>
    <dgm:pt modelId="{2DBA8CD9-47E5-4C31-9ABF-2A2DB1AF8F26}" type="parTrans" cxnId="{2AD2BE14-C59D-441E-889F-184EC15721EC}">
      <dgm:prSet/>
      <dgm:spPr/>
      <dgm:t>
        <a:bodyPr/>
        <a:lstStyle/>
        <a:p>
          <a:endParaRPr lang="en-US"/>
        </a:p>
      </dgm:t>
    </dgm:pt>
    <dgm:pt modelId="{C825279D-FF94-465D-BA67-46A9C63E98AB}" type="sibTrans" cxnId="{2AD2BE14-C59D-441E-889F-184EC15721EC}">
      <dgm:prSet/>
      <dgm:spPr/>
      <dgm:t>
        <a:bodyPr/>
        <a:lstStyle/>
        <a:p>
          <a:endParaRPr lang="en-US"/>
        </a:p>
      </dgm:t>
    </dgm:pt>
    <dgm:pt modelId="{A2241CFD-7F34-4E11-B2CE-D1A8A6644366}" type="pres">
      <dgm:prSet presAssocID="{5427A74B-CDEB-4929-B2AE-4A9A7C7565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C495A-8317-4C16-9C18-8BFA989D223B}" type="pres">
      <dgm:prSet presAssocID="{97086CC7-45F6-4340-A972-716871FBDC74}" presName="dummy" presStyleCnt="0"/>
      <dgm:spPr/>
    </dgm:pt>
    <dgm:pt modelId="{8E04D481-CB9E-404C-9E21-55A7449C8507}" type="pres">
      <dgm:prSet presAssocID="{97086CC7-45F6-4340-A972-716871FBDC7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D988E-C248-4A22-AB51-46D287F2A765}" type="pres">
      <dgm:prSet presAssocID="{DC7AD0F3-EDF6-4EDD-AEAB-1216C0FFFC3A}" presName="sibTrans" presStyleLbl="node1" presStyleIdx="0" presStyleCnt="5"/>
      <dgm:spPr/>
      <dgm:t>
        <a:bodyPr/>
        <a:lstStyle/>
        <a:p>
          <a:endParaRPr lang="en-US"/>
        </a:p>
      </dgm:t>
    </dgm:pt>
    <dgm:pt modelId="{A88638D7-6EDA-4C72-AACC-5667115DA7ED}" type="pres">
      <dgm:prSet presAssocID="{05BE2585-42E8-4452-887A-0EC057039197}" presName="dummy" presStyleCnt="0"/>
      <dgm:spPr/>
    </dgm:pt>
    <dgm:pt modelId="{76AA651B-03D6-4EE4-85A3-08814566E615}" type="pres">
      <dgm:prSet presAssocID="{05BE2585-42E8-4452-887A-0EC05703919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09618-676E-49F2-ABE9-30CB1DD19847}" type="pres">
      <dgm:prSet presAssocID="{9A0FE492-C6B1-4EB4-A60A-D4C364754165}" presName="sibTrans" presStyleLbl="node1" presStyleIdx="1" presStyleCnt="5"/>
      <dgm:spPr/>
      <dgm:t>
        <a:bodyPr/>
        <a:lstStyle/>
        <a:p>
          <a:endParaRPr lang="en-US"/>
        </a:p>
      </dgm:t>
    </dgm:pt>
    <dgm:pt modelId="{FDEA4D9F-9B83-4CFE-976C-15283810ED4F}" type="pres">
      <dgm:prSet presAssocID="{19C89A7A-41B7-49FD-A40A-C43AD442A258}" presName="dummy" presStyleCnt="0"/>
      <dgm:spPr/>
    </dgm:pt>
    <dgm:pt modelId="{90500292-51F4-42EA-8634-75E7729FD5C7}" type="pres">
      <dgm:prSet presAssocID="{19C89A7A-41B7-49FD-A40A-C43AD442A25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102C0-02F8-4843-98B8-469E697E91F5}" type="pres">
      <dgm:prSet presAssocID="{89333C7B-6BC4-4592-8506-08114070B746}" presName="sibTrans" presStyleLbl="node1" presStyleIdx="2" presStyleCnt="5"/>
      <dgm:spPr/>
      <dgm:t>
        <a:bodyPr/>
        <a:lstStyle/>
        <a:p>
          <a:endParaRPr lang="en-US"/>
        </a:p>
      </dgm:t>
    </dgm:pt>
    <dgm:pt modelId="{81A44C04-21C5-4605-BEB6-9F57D16E781E}" type="pres">
      <dgm:prSet presAssocID="{5A995669-8B2A-45E3-8193-F2777ED6B559}" presName="dummy" presStyleCnt="0"/>
      <dgm:spPr/>
    </dgm:pt>
    <dgm:pt modelId="{C0269EE4-71B7-4530-ABC8-CCC15B7437A3}" type="pres">
      <dgm:prSet presAssocID="{5A995669-8B2A-45E3-8193-F2777ED6B55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2BF6B-3B31-4560-B1B6-B632F5EA9ECA}" type="pres">
      <dgm:prSet presAssocID="{1F2E905E-7C7A-4985-B2B7-A125E3006770}" presName="sibTrans" presStyleLbl="node1" presStyleIdx="3" presStyleCnt="5"/>
      <dgm:spPr/>
      <dgm:t>
        <a:bodyPr/>
        <a:lstStyle/>
        <a:p>
          <a:endParaRPr lang="en-US"/>
        </a:p>
      </dgm:t>
    </dgm:pt>
    <dgm:pt modelId="{08DADD2C-8922-4E4E-8F13-DFD509CB3679}" type="pres">
      <dgm:prSet presAssocID="{EC760A59-B052-44C8-AFBF-743C4120CB21}" presName="dummy" presStyleCnt="0"/>
      <dgm:spPr/>
    </dgm:pt>
    <dgm:pt modelId="{81C2EBDA-3DEE-46F6-B5B8-551453D6FB1B}" type="pres">
      <dgm:prSet presAssocID="{EC760A59-B052-44C8-AFBF-743C4120CB21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0ADAB-26CA-402F-A91E-13B4EC337A78}" type="pres">
      <dgm:prSet presAssocID="{C825279D-FF94-465D-BA67-46A9C63E98AB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A24EC483-486C-434E-BD18-935FDD472539}" type="presOf" srcId="{97086CC7-45F6-4340-A972-716871FBDC74}" destId="{8E04D481-CB9E-404C-9E21-55A7449C8507}" srcOrd="0" destOrd="0" presId="urn:microsoft.com/office/officeart/2005/8/layout/cycle1"/>
    <dgm:cxn modelId="{E0C8473D-025C-4A4A-8AFB-2F320371529C}" type="presOf" srcId="{89333C7B-6BC4-4592-8506-08114070B746}" destId="{4D6102C0-02F8-4843-98B8-469E697E91F5}" srcOrd="0" destOrd="0" presId="urn:microsoft.com/office/officeart/2005/8/layout/cycle1"/>
    <dgm:cxn modelId="{A61AEAE9-3FC0-4B03-B591-149BA7D391F4}" srcId="{5427A74B-CDEB-4929-B2AE-4A9A7C756535}" destId="{05BE2585-42E8-4452-887A-0EC057039197}" srcOrd="1" destOrd="0" parTransId="{2D934EA8-2C78-4F7A-9EF2-492741F1D7D1}" sibTransId="{9A0FE492-C6B1-4EB4-A60A-D4C364754165}"/>
    <dgm:cxn modelId="{30E1C2B0-F124-5F4C-A5CF-A1E31CEC29DA}" type="presOf" srcId="{DC7AD0F3-EDF6-4EDD-AEAB-1216C0FFFC3A}" destId="{E7AD988E-C248-4A22-AB51-46D287F2A765}" srcOrd="0" destOrd="0" presId="urn:microsoft.com/office/officeart/2005/8/layout/cycle1"/>
    <dgm:cxn modelId="{E3AB9DCC-8CD0-469E-B1B6-BFB7B66F42F9}" srcId="{5427A74B-CDEB-4929-B2AE-4A9A7C756535}" destId="{97086CC7-45F6-4340-A972-716871FBDC74}" srcOrd="0" destOrd="0" parTransId="{D380C6C6-E8D1-4020-B0D8-E15543EA4B31}" sibTransId="{DC7AD0F3-EDF6-4EDD-AEAB-1216C0FFFC3A}"/>
    <dgm:cxn modelId="{94015A4E-8238-F049-84A9-CDB5F2953D6C}" type="presOf" srcId="{9A0FE492-C6B1-4EB4-A60A-D4C364754165}" destId="{EA309618-676E-49F2-ABE9-30CB1DD19847}" srcOrd="0" destOrd="0" presId="urn:microsoft.com/office/officeart/2005/8/layout/cycle1"/>
    <dgm:cxn modelId="{DFD026DD-30A3-D74C-A325-7B10B5FEC0C4}" type="presOf" srcId="{1F2E905E-7C7A-4985-B2B7-A125E3006770}" destId="{30D2BF6B-3B31-4560-B1B6-B632F5EA9ECA}" srcOrd="0" destOrd="0" presId="urn:microsoft.com/office/officeart/2005/8/layout/cycle1"/>
    <dgm:cxn modelId="{4C44E8A6-D5A9-45D2-9B10-C847FFAB13EA}" srcId="{5427A74B-CDEB-4929-B2AE-4A9A7C756535}" destId="{5A995669-8B2A-45E3-8193-F2777ED6B559}" srcOrd="3" destOrd="0" parTransId="{1F4E8AC8-D992-4EA2-9E85-D7BA6F6F982B}" sibTransId="{1F2E905E-7C7A-4985-B2B7-A125E3006770}"/>
    <dgm:cxn modelId="{2AD2BE14-C59D-441E-889F-184EC15721EC}" srcId="{5427A74B-CDEB-4929-B2AE-4A9A7C756535}" destId="{EC760A59-B052-44C8-AFBF-743C4120CB21}" srcOrd="4" destOrd="0" parTransId="{2DBA8CD9-47E5-4C31-9ABF-2A2DB1AF8F26}" sibTransId="{C825279D-FF94-465D-BA67-46A9C63E98AB}"/>
    <dgm:cxn modelId="{EECB699D-D20B-6047-BA4A-0FD29F60A83A}" type="presOf" srcId="{5A995669-8B2A-45E3-8193-F2777ED6B559}" destId="{C0269EE4-71B7-4530-ABC8-CCC15B7437A3}" srcOrd="0" destOrd="0" presId="urn:microsoft.com/office/officeart/2005/8/layout/cycle1"/>
    <dgm:cxn modelId="{5A2980BA-ACFA-2649-A712-E43AE9D6DC4C}" type="presOf" srcId="{C825279D-FF94-465D-BA67-46A9C63E98AB}" destId="{E0E0ADAB-26CA-402F-A91E-13B4EC337A78}" srcOrd="0" destOrd="0" presId="urn:microsoft.com/office/officeart/2005/8/layout/cycle1"/>
    <dgm:cxn modelId="{6B7E5C87-F62B-6E46-A41A-CA4A2D7F5AA4}" type="presOf" srcId="{19C89A7A-41B7-49FD-A40A-C43AD442A258}" destId="{90500292-51F4-42EA-8634-75E7729FD5C7}" srcOrd="0" destOrd="0" presId="urn:microsoft.com/office/officeart/2005/8/layout/cycle1"/>
    <dgm:cxn modelId="{632F7E4D-E91D-FC47-B9C7-C3095FC8AE04}" type="presOf" srcId="{5427A74B-CDEB-4929-B2AE-4A9A7C756535}" destId="{A2241CFD-7F34-4E11-B2CE-D1A8A6644366}" srcOrd="0" destOrd="0" presId="urn:microsoft.com/office/officeart/2005/8/layout/cycle1"/>
    <dgm:cxn modelId="{E30C6A7F-2CAB-4D92-B578-CF3401BE1961}" srcId="{5427A74B-CDEB-4929-B2AE-4A9A7C756535}" destId="{19C89A7A-41B7-49FD-A40A-C43AD442A258}" srcOrd="2" destOrd="0" parTransId="{27D49F2C-3E79-4DC3-AE4D-0DFEBBF2DF92}" sibTransId="{89333C7B-6BC4-4592-8506-08114070B746}"/>
    <dgm:cxn modelId="{36816AA8-0681-CC4E-BCE5-60EF0507B925}" type="presOf" srcId="{EC760A59-B052-44C8-AFBF-743C4120CB21}" destId="{81C2EBDA-3DEE-46F6-B5B8-551453D6FB1B}" srcOrd="0" destOrd="0" presId="urn:microsoft.com/office/officeart/2005/8/layout/cycle1"/>
    <dgm:cxn modelId="{7F4F25D5-082E-A544-9873-8178DE477B5D}" type="presOf" srcId="{05BE2585-42E8-4452-887A-0EC057039197}" destId="{76AA651B-03D6-4EE4-85A3-08814566E615}" srcOrd="0" destOrd="0" presId="urn:microsoft.com/office/officeart/2005/8/layout/cycle1"/>
    <dgm:cxn modelId="{A39824AA-51B0-1B48-A6EE-1669CD2C4D4B}" type="presParOf" srcId="{A2241CFD-7F34-4E11-B2CE-D1A8A6644366}" destId="{7F9C495A-8317-4C16-9C18-8BFA989D223B}" srcOrd="0" destOrd="0" presId="urn:microsoft.com/office/officeart/2005/8/layout/cycle1"/>
    <dgm:cxn modelId="{50056692-090F-AC40-AF7A-BE59C63BFE7D}" type="presParOf" srcId="{A2241CFD-7F34-4E11-B2CE-D1A8A6644366}" destId="{8E04D481-CB9E-404C-9E21-55A7449C8507}" srcOrd="1" destOrd="0" presId="urn:microsoft.com/office/officeart/2005/8/layout/cycle1"/>
    <dgm:cxn modelId="{E43FD8F5-ACFE-5D45-B111-76D50772B9F5}" type="presParOf" srcId="{A2241CFD-7F34-4E11-B2CE-D1A8A6644366}" destId="{E7AD988E-C248-4A22-AB51-46D287F2A765}" srcOrd="2" destOrd="0" presId="urn:microsoft.com/office/officeart/2005/8/layout/cycle1"/>
    <dgm:cxn modelId="{2BF7592B-1EA5-124E-BC84-8D6612499353}" type="presParOf" srcId="{A2241CFD-7F34-4E11-B2CE-D1A8A6644366}" destId="{A88638D7-6EDA-4C72-AACC-5667115DA7ED}" srcOrd="3" destOrd="0" presId="urn:microsoft.com/office/officeart/2005/8/layout/cycle1"/>
    <dgm:cxn modelId="{CC2B76BF-CBD0-4A44-826C-840AD2A842C2}" type="presParOf" srcId="{A2241CFD-7F34-4E11-B2CE-D1A8A6644366}" destId="{76AA651B-03D6-4EE4-85A3-08814566E615}" srcOrd="4" destOrd="0" presId="urn:microsoft.com/office/officeart/2005/8/layout/cycle1"/>
    <dgm:cxn modelId="{CCBA0B59-F54C-B643-91DD-2CACFCB75529}" type="presParOf" srcId="{A2241CFD-7F34-4E11-B2CE-D1A8A6644366}" destId="{EA309618-676E-49F2-ABE9-30CB1DD19847}" srcOrd="5" destOrd="0" presId="urn:microsoft.com/office/officeart/2005/8/layout/cycle1"/>
    <dgm:cxn modelId="{B261FB85-F215-FD47-80B8-72A54FE1D8B1}" type="presParOf" srcId="{A2241CFD-7F34-4E11-B2CE-D1A8A6644366}" destId="{FDEA4D9F-9B83-4CFE-976C-15283810ED4F}" srcOrd="6" destOrd="0" presId="urn:microsoft.com/office/officeart/2005/8/layout/cycle1"/>
    <dgm:cxn modelId="{1CF83C70-E153-9846-956B-BF0B0B8B0ED6}" type="presParOf" srcId="{A2241CFD-7F34-4E11-B2CE-D1A8A6644366}" destId="{90500292-51F4-42EA-8634-75E7729FD5C7}" srcOrd="7" destOrd="0" presId="urn:microsoft.com/office/officeart/2005/8/layout/cycle1"/>
    <dgm:cxn modelId="{8FC2811F-EF75-534F-B67E-72744093A879}" type="presParOf" srcId="{A2241CFD-7F34-4E11-B2CE-D1A8A6644366}" destId="{4D6102C0-02F8-4843-98B8-469E697E91F5}" srcOrd="8" destOrd="0" presId="urn:microsoft.com/office/officeart/2005/8/layout/cycle1"/>
    <dgm:cxn modelId="{E9CDE228-B8BC-5E4E-8EEF-C25173672039}" type="presParOf" srcId="{A2241CFD-7F34-4E11-B2CE-D1A8A6644366}" destId="{81A44C04-21C5-4605-BEB6-9F57D16E781E}" srcOrd="9" destOrd="0" presId="urn:microsoft.com/office/officeart/2005/8/layout/cycle1"/>
    <dgm:cxn modelId="{0ED8FB03-B85C-454F-962F-84515F7F2C05}" type="presParOf" srcId="{A2241CFD-7F34-4E11-B2CE-D1A8A6644366}" destId="{C0269EE4-71B7-4530-ABC8-CCC15B7437A3}" srcOrd="10" destOrd="0" presId="urn:microsoft.com/office/officeart/2005/8/layout/cycle1"/>
    <dgm:cxn modelId="{6F6CC7E0-7BA1-7942-ABC4-27A40FFBD5C1}" type="presParOf" srcId="{A2241CFD-7F34-4E11-B2CE-D1A8A6644366}" destId="{30D2BF6B-3B31-4560-B1B6-B632F5EA9ECA}" srcOrd="11" destOrd="0" presId="urn:microsoft.com/office/officeart/2005/8/layout/cycle1"/>
    <dgm:cxn modelId="{1245EAA0-FE42-B34D-A6F9-796860C6E40D}" type="presParOf" srcId="{A2241CFD-7F34-4E11-B2CE-D1A8A6644366}" destId="{08DADD2C-8922-4E4E-8F13-DFD509CB3679}" srcOrd="12" destOrd="0" presId="urn:microsoft.com/office/officeart/2005/8/layout/cycle1"/>
    <dgm:cxn modelId="{FB797D47-FAD4-FA40-B53F-9C2915A0AB86}" type="presParOf" srcId="{A2241CFD-7F34-4E11-B2CE-D1A8A6644366}" destId="{81C2EBDA-3DEE-46F6-B5B8-551453D6FB1B}" srcOrd="13" destOrd="0" presId="urn:microsoft.com/office/officeart/2005/8/layout/cycle1"/>
    <dgm:cxn modelId="{390B88AC-BFD3-E946-BFBF-2836361947EC}" type="presParOf" srcId="{A2241CFD-7F34-4E11-B2CE-D1A8A6644366}" destId="{E0E0ADAB-26CA-402F-A91E-13B4EC337A7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25/03/2015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25/03/2015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EBFF464-DEFB-7F4C-A7A2-12DA12AEA22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1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6E5E9F-53D8-2149-B99F-91D190F513BA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180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71626-3962-5F48-AB29-B35D6735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amali@ca.go.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.go.ke/" TargetMode="External"/><Relationship Id="rId2" Type="http://schemas.openxmlformats.org/officeDocument/2006/relationships/hyperlink" Target="mailto:info@ca.go.k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 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 smtClean="0"/>
              <a:t>QUALITY OF SERVICE IN KENYA 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DERICK SIMIYU KHAMALI,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MANAGER TELECOM COMPLIANCE</a:t>
            </a:r>
          </a:p>
          <a:p>
            <a:pPr marL="0" indent="0" algn="ctr">
              <a:buNone/>
            </a:pPr>
            <a:r>
              <a:rPr lang="en-US" sz="12800" b="1" dirty="0" smtClean="0"/>
              <a:t>COMMUNICATIONS AUTHORITY OF KENYA </a:t>
            </a:r>
          </a:p>
          <a:p>
            <a:pPr marL="0" indent="0" algn="ctr">
              <a:buNone/>
            </a:pPr>
            <a:r>
              <a:rPr lang="en-US" sz="12800" b="1" dirty="0" smtClean="0">
                <a:hlinkClick r:id="rId3"/>
              </a:rPr>
              <a:t>khamali@ca.go.ke</a:t>
            </a:r>
            <a:r>
              <a:rPr lang="en-US" sz="12800" b="1" dirty="0" smtClean="0"/>
              <a:t> 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12980" y="198438"/>
            <a:ext cx="837673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Parameters Monitored – Voice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Rx Lev: </a:t>
            </a:r>
            <a:r>
              <a:rPr lang="en-US" sz="2000" dirty="0">
                <a:latin typeface="Candara" charset="0"/>
                <a:cs typeface="Arial" charset="0"/>
              </a:rPr>
              <a:t>the level of signal accessed by the terminal– (-</a:t>
            </a:r>
            <a:r>
              <a:rPr lang="en-US" sz="2000" dirty="0" err="1">
                <a:latin typeface="Candara" charset="0"/>
                <a:cs typeface="Arial" charset="0"/>
              </a:rPr>
              <a:t>dBm</a:t>
            </a:r>
            <a:r>
              <a:rPr lang="en-US" sz="2000" dirty="0">
                <a:latin typeface="Candara" charset="0"/>
                <a:cs typeface="Arial" charset="0"/>
              </a:rPr>
              <a:t>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Set Up Time: </a:t>
            </a:r>
            <a:r>
              <a:rPr lang="en-US" sz="2000" dirty="0">
                <a:latin typeface="Candara" charset="0"/>
                <a:cs typeface="Arial" charset="0"/>
              </a:rPr>
              <a:t>the amount of time taken to establish a call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Call Drop Rate</a:t>
            </a:r>
            <a:r>
              <a:rPr lang="en-US" sz="2000" dirty="0">
                <a:latin typeface="Candara" charset="0"/>
                <a:cs typeface="Arial" charset="0"/>
              </a:rPr>
              <a:t>: Percentage number of calls that are dropped after connection to the system or Network during the call duration - (&lt;2%)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Call Block Rate: </a:t>
            </a:r>
            <a:r>
              <a:rPr lang="en-US" sz="2000" dirty="0">
                <a:latin typeface="Candara" charset="0"/>
                <a:cs typeface="Arial" charset="0"/>
              </a:rPr>
              <a:t>Percentage number of calls that are blocked after call set up attempt - (&lt;5%)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Speech Quality (MOS): </a:t>
            </a:r>
            <a:r>
              <a:rPr lang="en-US" sz="2000" dirty="0">
                <a:latin typeface="Candara" charset="0"/>
                <a:cs typeface="Arial" charset="0"/>
              </a:rPr>
              <a:t>the perceived opinion from a scale of 1 to 5 above the (&gt;95%) </a:t>
            </a:r>
          </a:p>
          <a:p>
            <a:pPr marL="0" indent="0" eaLnBrk="1" hangingPunct="1">
              <a:spcBef>
                <a:spcPct val="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andara" charset="0"/>
                <a:cs typeface="Arial" charset="0"/>
              </a:rPr>
              <a:t>  </a:t>
            </a:r>
            <a:endParaRPr lang="en-US" sz="2000" b="1" dirty="0">
              <a:solidFill>
                <a:srgbClr val="000000"/>
              </a:solidFill>
              <a:latin typeface="Candara" charset="0"/>
              <a:cs typeface="Arial" charset="0"/>
            </a:endParaRPr>
          </a:p>
          <a:p>
            <a:pPr marL="0" indent="0">
              <a:buFontTx/>
              <a:buNone/>
            </a:pPr>
            <a:endParaRPr lang="en-US" dirty="0">
              <a:latin typeface="Verdana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EBE948B-810A-FB43-A218-98F5E9772EDB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775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12980" y="198438"/>
            <a:ext cx="837673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Parameters Monitored – Voice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Call completion Rate: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the number of calls that are successfully terminated by the user since set up – (&gt;99% 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Call Set Up Success Rate: 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the percentage of the calls that are successfully set up in from all the call attempts - &gt;95% 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Handover Rate: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The ability to sustain a call in 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option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until completion in %.  </a:t>
            </a:r>
            <a:endParaRPr lang="en-US" sz="2000" dirty="0" smtClean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b="1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Candara" charset="0"/>
                <a:cs typeface="Arial" charset="0"/>
              </a:rPr>
              <a:t>REGULATION OF DATA PARAMETERS UNDER DEVELOPMENT</a:t>
            </a:r>
            <a:endParaRPr lang="en-US" sz="2000" b="1" i="1" dirty="0">
              <a:solidFill>
                <a:schemeClr val="tx1"/>
              </a:solidFill>
              <a:latin typeface="Candara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dirty="0">
              <a:solidFill>
                <a:srgbClr val="558ED5"/>
              </a:solidFill>
              <a:latin typeface="Verdana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EBE948B-810A-FB43-A218-98F5E9772EDB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56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Evaluation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At the end of the monitoring period, the major cause and areas of failure are identified and communicated to the operators.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A timeframe is given for resolution &amp; remedy.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A repeat assessment is done to verify operators compliance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The comparative performance of the operators are published in public media.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The penalties are levied where there is noted repeated failure to achieve minimum targets. 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791A238-70AA-8245-86B5-D35020155B56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97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QoS Eco system</a:t>
            </a: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404E80C-8B52-7D4C-B2DD-38D9D6580920}" type="slidenum">
              <a:rPr lang="en-US" sz="1400"/>
              <a:pPr/>
              <a:t>13</a:t>
            </a:fld>
            <a:endParaRPr lang="en-US" sz="140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736848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1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44045" y="2476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Inter relations of different views of </a:t>
            </a:r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630C82-A9E2-EA41-A3B7-85332A48C9EB}" type="slidenum">
              <a:rPr lang="en-US" sz="1200"/>
              <a:pPr/>
              <a:t>14</a:t>
            </a:fld>
            <a:endParaRPr lang="en-US" sz="1200"/>
          </a:p>
        </p:txBody>
      </p:sp>
      <p:pic>
        <p:nvPicPr>
          <p:cNvPr id="3072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90650"/>
            <a:ext cx="78486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9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Relationship between QoS and NP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818E318-317A-CB40-AA69-6E6A8AB54D00}" type="slidenum">
              <a:rPr lang="en-US" sz="1200"/>
              <a:pPr/>
              <a:t>15</a:t>
            </a:fld>
            <a:endParaRPr lang="en-US" sz="1200"/>
          </a:p>
        </p:txBody>
      </p:sp>
      <p:grpSp>
        <p:nvGrpSpPr>
          <p:cNvPr id="31747" name="Group 5"/>
          <p:cNvGrpSpPr>
            <a:grpSpLocks/>
          </p:cNvGrpSpPr>
          <p:nvPr/>
        </p:nvGrpSpPr>
        <p:grpSpPr bwMode="auto">
          <a:xfrm>
            <a:off x="1403350" y="1700213"/>
            <a:ext cx="6624638" cy="4032250"/>
            <a:chOff x="0" y="0"/>
            <a:chExt cx="3333660" cy="2362201"/>
          </a:xfrm>
        </p:grpSpPr>
        <p:sp>
          <p:nvSpPr>
            <p:cNvPr id="7" name="Rectangle 6"/>
            <p:cNvSpPr/>
            <p:nvPr/>
          </p:nvSpPr>
          <p:spPr>
            <a:xfrm>
              <a:off x="1257412" y="66030"/>
              <a:ext cx="999379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QoS criteria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490" y="576600"/>
              <a:ext cx="1693592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Non network related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143" y="780270"/>
              <a:ext cx="1052104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 </a:t>
              </a:r>
              <a:r>
                <a:rPr lang="en-US" sz="1100" kern="0" dirty="0" err="1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QoS</a:t>
              </a: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 criteria also called QOE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8344" y="568230"/>
              <a:ext cx="1325316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Network related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0571" y="770970"/>
              <a:ext cx="999379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QoS criteria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70372" y="1142040"/>
              <a:ext cx="725369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Mapping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3" name="Shape 472"/>
            <p:cNvSpPr/>
            <p:nvPr/>
          </p:nvSpPr>
          <p:spPr>
            <a:xfrm>
              <a:off x="690219" y="0"/>
              <a:ext cx="1947631" cy="262260"/>
            </a:xfrm>
            <a:custGeom>
              <a:avLst/>
              <a:gdLst/>
              <a:ahLst/>
              <a:cxnLst/>
              <a:rect l="0" t="0" r="0" b="0"/>
              <a:pathLst>
                <a:path w="1947672" h="262128">
                  <a:moveTo>
                    <a:pt x="0" y="0"/>
                  </a:moveTo>
                  <a:lnTo>
                    <a:pt x="1947672" y="0"/>
                  </a:lnTo>
                  <a:lnTo>
                    <a:pt x="1947672" y="262128"/>
                  </a:lnTo>
                  <a:lnTo>
                    <a:pt x="0" y="262128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4" name="Shape 474"/>
            <p:cNvSpPr/>
            <p:nvPr/>
          </p:nvSpPr>
          <p:spPr>
            <a:xfrm>
              <a:off x="0" y="525450"/>
              <a:ext cx="1525830" cy="445470"/>
            </a:xfrm>
            <a:custGeom>
              <a:avLst/>
              <a:gdLst/>
              <a:ahLst/>
              <a:cxnLst/>
              <a:rect l="0" t="0" r="0" b="0"/>
              <a:pathLst>
                <a:path w="1525524" h="445008">
                  <a:moveTo>
                    <a:pt x="0" y="0"/>
                  </a:moveTo>
                  <a:lnTo>
                    <a:pt x="1525524" y="0"/>
                  </a:lnTo>
                  <a:lnTo>
                    <a:pt x="1525524" y="445008"/>
                  </a:lnTo>
                  <a:lnTo>
                    <a:pt x="0" y="445008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5" name="Shape 476"/>
            <p:cNvSpPr/>
            <p:nvPr/>
          </p:nvSpPr>
          <p:spPr>
            <a:xfrm>
              <a:off x="1858957" y="517080"/>
              <a:ext cx="1302947" cy="468720"/>
            </a:xfrm>
            <a:custGeom>
              <a:avLst/>
              <a:gdLst/>
              <a:ahLst/>
              <a:cxnLst/>
              <a:rect l="0" t="0" r="0" b="0"/>
              <a:pathLst>
                <a:path w="1303020" h="469392">
                  <a:moveTo>
                    <a:pt x="0" y="469392"/>
                  </a:moveTo>
                  <a:lnTo>
                    <a:pt x="1303020" y="469392"/>
                  </a:lnTo>
                  <a:lnTo>
                    <a:pt x="130302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8580" y="1506601"/>
              <a:ext cx="1294959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Network performance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55157" y="1635870"/>
              <a:ext cx="687023" cy="12648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parameters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59987" y="1514041"/>
              <a:ext cx="857181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Target - range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19760" y="1645170"/>
              <a:ext cx="402627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or limit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20" name="Shape 482"/>
            <p:cNvSpPr/>
            <p:nvPr/>
          </p:nvSpPr>
          <p:spPr>
            <a:xfrm>
              <a:off x="881147" y="1455450"/>
              <a:ext cx="2226434" cy="906751"/>
            </a:xfrm>
            <a:custGeom>
              <a:avLst/>
              <a:gdLst/>
              <a:ahLst/>
              <a:cxnLst/>
              <a:rect l="0" t="0" r="0" b="0"/>
              <a:pathLst>
                <a:path w="2226564" h="906780">
                  <a:moveTo>
                    <a:pt x="0" y="906780"/>
                  </a:moveTo>
                  <a:lnTo>
                    <a:pt x="2226564" y="906780"/>
                  </a:lnTo>
                  <a:lnTo>
                    <a:pt x="222656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1" name="Shape 483"/>
            <p:cNvSpPr/>
            <p:nvPr/>
          </p:nvSpPr>
          <p:spPr>
            <a:xfrm>
              <a:off x="888337" y="1766070"/>
              <a:ext cx="2219244" cy="0"/>
            </a:xfrm>
            <a:custGeom>
              <a:avLst/>
              <a:gdLst/>
              <a:ahLst/>
              <a:cxnLst/>
              <a:rect l="0" t="0" r="0" b="0"/>
              <a:pathLst>
                <a:path w="2218944">
                  <a:moveTo>
                    <a:pt x="0" y="0"/>
                  </a:moveTo>
                  <a:lnTo>
                    <a:pt x="2218944" y="0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2" name="Shape 484"/>
            <p:cNvSpPr/>
            <p:nvPr/>
          </p:nvSpPr>
          <p:spPr>
            <a:xfrm>
              <a:off x="7989" y="254820"/>
              <a:ext cx="675040" cy="262260"/>
            </a:xfrm>
            <a:custGeom>
              <a:avLst/>
              <a:gdLst/>
              <a:ahLst/>
              <a:cxnLst/>
              <a:rect l="0" t="0" r="0" b="0"/>
              <a:pathLst>
                <a:path w="675132" h="262127">
                  <a:moveTo>
                    <a:pt x="675132" y="0"/>
                  </a:moveTo>
                  <a:lnTo>
                    <a:pt x="0" y="262127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3" name="Shape 485"/>
            <p:cNvSpPr/>
            <p:nvPr/>
          </p:nvSpPr>
          <p:spPr>
            <a:xfrm>
              <a:off x="2637849" y="254820"/>
              <a:ext cx="524055" cy="253890"/>
            </a:xfrm>
            <a:custGeom>
              <a:avLst/>
              <a:gdLst/>
              <a:ahLst/>
              <a:cxnLst/>
              <a:rect l="0" t="0" r="0" b="0"/>
              <a:pathLst>
                <a:path w="524256" h="254508">
                  <a:moveTo>
                    <a:pt x="0" y="0"/>
                  </a:moveTo>
                  <a:lnTo>
                    <a:pt x="524256" y="254508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4" name="Shape 486"/>
            <p:cNvSpPr/>
            <p:nvPr/>
          </p:nvSpPr>
          <p:spPr>
            <a:xfrm>
              <a:off x="1533020" y="262260"/>
              <a:ext cx="103852" cy="263190"/>
            </a:xfrm>
            <a:custGeom>
              <a:avLst/>
              <a:gdLst/>
              <a:ahLst/>
              <a:cxnLst/>
              <a:rect l="0" t="0" r="0" b="0"/>
              <a:pathLst>
                <a:path w="103632" h="263652">
                  <a:moveTo>
                    <a:pt x="0" y="263652"/>
                  </a:moveTo>
                  <a:lnTo>
                    <a:pt x="103632" y="0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5" name="Shape 487"/>
            <p:cNvSpPr/>
            <p:nvPr/>
          </p:nvSpPr>
          <p:spPr>
            <a:xfrm>
              <a:off x="1636873" y="277140"/>
              <a:ext cx="222084" cy="239940"/>
            </a:xfrm>
            <a:custGeom>
              <a:avLst/>
              <a:gdLst/>
              <a:ahLst/>
              <a:cxnLst/>
              <a:rect l="0" t="0" r="0" b="0"/>
              <a:pathLst>
                <a:path w="222504" h="239268">
                  <a:moveTo>
                    <a:pt x="0" y="0"/>
                  </a:moveTo>
                  <a:lnTo>
                    <a:pt x="222504" y="239268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6" name="Shape 488"/>
            <p:cNvSpPr/>
            <p:nvPr/>
          </p:nvSpPr>
          <p:spPr>
            <a:xfrm>
              <a:off x="1940441" y="985800"/>
              <a:ext cx="0" cy="446400"/>
            </a:xfrm>
            <a:custGeom>
              <a:avLst/>
              <a:gdLst/>
              <a:ahLst/>
              <a:cxnLst/>
              <a:rect l="0" t="0" r="0" b="0"/>
              <a:pathLst>
                <a:path h="446532">
                  <a:moveTo>
                    <a:pt x="0" y="0"/>
                  </a:moveTo>
                  <a:lnTo>
                    <a:pt x="0" y="446532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7" name="Shape 489"/>
            <p:cNvSpPr/>
            <p:nvPr/>
          </p:nvSpPr>
          <p:spPr>
            <a:xfrm>
              <a:off x="1917274" y="1355010"/>
              <a:ext cx="43938" cy="85560"/>
            </a:xfrm>
            <a:custGeom>
              <a:avLst/>
              <a:gdLst/>
              <a:ahLst/>
              <a:cxnLst/>
              <a:rect l="0" t="0" r="0" b="0"/>
              <a:pathLst>
                <a:path w="44196" h="85344">
                  <a:moveTo>
                    <a:pt x="0" y="0"/>
                  </a:moveTo>
                  <a:lnTo>
                    <a:pt x="44196" y="0"/>
                  </a:lnTo>
                  <a:lnTo>
                    <a:pt x="22860" y="85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72" cap="rnd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8" name="Shape 490"/>
            <p:cNvSpPr/>
            <p:nvPr/>
          </p:nvSpPr>
          <p:spPr>
            <a:xfrm>
              <a:off x="1917274" y="1355010"/>
              <a:ext cx="43938" cy="85560"/>
            </a:xfrm>
            <a:custGeom>
              <a:avLst/>
              <a:gdLst/>
              <a:ahLst/>
              <a:cxnLst/>
              <a:rect l="0" t="0" r="0" b="0"/>
              <a:pathLst>
                <a:path w="44196" h="85344">
                  <a:moveTo>
                    <a:pt x="44196" y="0"/>
                  </a:moveTo>
                  <a:lnTo>
                    <a:pt x="22860" y="85344"/>
                  </a:lnTo>
                  <a:lnTo>
                    <a:pt x="0" y="0"/>
                  </a:lnTo>
                  <a:lnTo>
                    <a:pt x="44196" y="0"/>
                  </a:lnTo>
                  <a:close/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9" name="Shape 492"/>
            <p:cNvSpPr/>
            <p:nvPr/>
          </p:nvSpPr>
          <p:spPr>
            <a:xfrm>
              <a:off x="3020505" y="993240"/>
              <a:ext cx="7989" cy="447330"/>
            </a:xfrm>
            <a:custGeom>
              <a:avLst/>
              <a:gdLst/>
              <a:ahLst/>
              <a:cxnLst/>
              <a:rect l="0" t="0" r="0" b="0"/>
              <a:pathLst>
                <a:path w="7620" h="446532">
                  <a:moveTo>
                    <a:pt x="0" y="0"/>
                  </a:moveTo>
                  <a:lnTo>
                    <a:pt x="7620" y="446532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0" name="Shape 493"/>
            <p:cNvSpPr/>
            <p:nvPr/>
          </p:nvSpPr>
          <p:spPr>
            <a:xfrm>
              <a:off x="3005327" y="1362450"/>
              <a:ext cx="42340" cy="85560"/>
            </a:xfrm>
            <a:custGeom>
              <a:avLst/>
              <a:gdLst/>
              <a:ahLst/>
              <a:cxnLst/>
              <a:rect l="0" t="0" r="0" b="0"/>
              <a:pathLst>
                <a:path w="42672" h="85344">
                  <a:moveTo>
                    <a:pt x="42672" y="0"/>
                  </a:moveTo>
                  <a:lnTo>
                    <a:pt x="22860" y="85344"/>
                  </a:lnTo>
                  <a:lnTo>
                    <a:pt x="0" y="1524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000000"/>
            </a:solidFill>
            <a:ln w="4572" cap="rnd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1" name="Shape 494"/>
            <p:cNvSpPr/>
            <p:nvPr/>
          </p:nvSpPr>
          <p:spPr>
            <a:xfrm>
              <a:off x="3005327" y="1362450"/>
              <a:ext cx="42340" cy="85560"/>
            </a:xfrm>
            <a:custGeom>
              <a:avLst/>
              <a:gdLst/>
              <a:ahLst/>
              <a:cxnLst/>
              <a:rect l="0" t="0" r="0" b="0"/>
              <a:pathLst>
                <a:path w="42672" h="85344">
                  <a:moveTo>
                    <a:pt x="42672" y="0"/>
                  </a:moveTo>
                  <a:lnTo>
                    <a:pt x="22860" y="85344"/>
                  </a:lnTo>
                  <a:lnTo>
                    <a:pt x="0" y="1524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5129" y="1825590"/>
              <a:ext cx="74693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Parameter 1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75129" y="1942771"/>
              <a:ext cx="74693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Parameter 2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75129" y="2177131"/>
              <a:ext cx="769306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Parameter N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9974" y="1817221"/>
              <a:ext cx="262027" cy="12648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xxxx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49974" y="1936261"/>
              <a:ext cx="26841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yyyy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49974" y="2169691"/>
              <a:ext cx="26841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zzzz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8" name="Shape 501"/>
            <p:cNvSpPr/>
            <p:nvPr/>
          </p:nvSpPr>
          <p:spPr>
            <a:xfrm>
              <a:off x="2060271" y="1458241"/>
              <a:ext cx="0" cy="897450"/>
            </a:xfrm>
            <a:custGeom>
              <a:avLst/>
              <a:gdLst/>
              <a:ahLst/>
              <a:cxnLst/>
              <a:rect l="0" t="0" r="0" b="0"/>
              <a:pathLst>
                <a:path h="897636">
                  <a:moveTo>
                    <a:pt x="0" y="897636"/>
                  </a:moveTo>
                  <a:lnTo>
                    <a:pt x="0" y="0"/>
                  </a:lnTo>
                </a:path>
              </a:pathLst>
            </a:custGeom>
            <a:noFill/>
            <a:ln w="10668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9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Mapping QoS to Network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The user's QoS requirements is the starting point. This is mapped to QoS offered parameters by the service provider. 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These are mapped to network and non-network related performance parameters. 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The</a:t>
            </a:r>
            <a:r>
              <a:rPr lang="en-US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network related parameters are mapped into NP parameters and target values are assigned. 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A set of monitoring systems keeps track of the desired performance. 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The achieved end-to-end QoS performance is derived from the measurements and combined with the non network related QoS. 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31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QoS performance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is compared with the users/customer's QoS perceived and Corrective action is taken to address the difference.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DCDEC9C-5173-9641-BE1A-8480DDA3FDFF}" type="slidenum">
              <a:rPr lang="en-US" sz="1200">
                <a:solidFill>
                  <a:srgbClr val="000000"/>
                </a:solidFill>
              </a:rPr>
              <a:pPr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Mapping QoS to Network performance</a:t>
            </a:r>
          </a:p>
        </p:txBody>
      </p:sp>
      <p:pic>
        <p:nvPicPr>
          <p:cNvPr id="33794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341438"/>
            <a:ext cx="6624638" cy="2879725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The achieved QoS is the </a:t>
            </a: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end-to-end QoS performance is derived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from measurements.</a:t>
            </a:r>
          </a:p>
          <a:p>
            <a:pPr>
              <a:defRPr/>
            </a:pP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users/customer's QoS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perceived is obtained from customer surveys, consultative workshops and could be indicated by number of complaints.</a:t>
            </a:r>
          </a:p>
          <a:p>
            <a:pPr>
              <a:defRPr/>
            </a:pP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Corrective action is taken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to resolve difference between QoS Perceived and QoS achieved.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E08A52-F2EE-F04E-BFF0-65345F0DE923}" type="slidenum">
              <a:rPr lang="en-US" sz="1200">
                <a:solidFill>
                  <a:srgbClr val="000000"/>
                </a:solidFill>
              </a:rPr>
              <a:pPr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Relationship btn QoS and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An example of mapping of QoS into NP is shown below: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- QoS requirement for telephony: not more than x % of connections made to experience difficulty on the clarity of conversation;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- the NP requirements are the parameters identified as contributing to call clarity: 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transmission loss, noise (impulsive and non impulsive), echo, delay, crosstalk, voice clipping, (and possibly others);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end-to-end target values for each parameter may be specified. The sum effect should result in not more than x % of calls experiencing difficulty in call clarity.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299F20D-8490-9347-A94C-B9CD168EC4E5}" type="slidenum">
              <a:rPr lang="en-US" sz="1200"/>
              <a:pPr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217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41008" y="147675"/>
            <a:ext cx="8344396" cy="904838"/>
          </a:xfrm>
        </p:spPr>
        <p:txBody>
          <a:bodyPr/>
          <a:lstStyle/>
          <a:p>
            <a:r>
              <a:rPr lang="en-US" dirty="0">
                <a:latin typeface="Verdana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435975" cy="5073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Bridging the </a:t>
            </a:r>
            <a:r>
              <a:rPr lang="en-US" sz="2800" dirty="0" err="1" smtClean="0">
                <a:ea typeface="+mn-ea"/>
                <a:cs typeface="+mn-cs"/>
              </a:rPr>
              <a:t>QoS</a:t>
            </a:r>
            <a:r>
              <a:rPr lang="en-US" sz="2800" dirty="0" smtClean="0">
                <a:ea typeface="+mn-ea"/>
                <a:cs typeface="+mn-cs"/>
              </a:rPr>
              <a:t> and QOE expectations and targets. Establishing the causes of network failure and to determining  the remedial action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Keeping pace with the changing technology. 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Addressing thefts, vandalism, unstable power and delays in issuing way leaves.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Cost of service delivery and monitoring performance may be quite high. 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Assessing and reporting performance for the mobile virtual network operators – MVNOs.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CA83479-19A2-174E-9168-45B74285FC20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803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64525" y="570972"/>
            <a:ext cx="8322275" cy="74595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legal Framework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18488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The Kenya Constitution -Bill of Rights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The Communications Act KICA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Regulations passed in 2010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License Requirement under ULF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The Annual Publication of </a:t>
            </a:r>
            <a:r>
              <a:rPr lang="en-US" dirty="0" err="1">
                <a:latin typeface="Verdana" charset="0"/>
              </a:rPr>
              <a:t>QoS</a:t>
            </a:r>
            <a:endParaRPr lang="en-US" dirty="0">
              <a:latin typeface="Verdana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Penalties and Litigations.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334606C-C368-074E-A102-0CB04E673611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92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>
                <a:latin typeface="Verdana" charset="0"/>
              </a:rPr>
              <a:t>Conclusion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There is a clearly defined legal and regulatory mechanism in Kenya. 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Kenya has installed a technical mechanisms </a:t>
            </a:r>
            <a:r>
              <a:rPr lang="en-US" sz="2000" dirty="0">
                <a:latin typeface="Verdana" charset="0"/>
                <a:cs typeface="+mn-cs"/>
              </a:rPr>
              <a:t>for monitoring and enforcement of </a:t>
            </a:r>
            <a:r>
              <a:rPr lang="en-US" sz="2000" dirty="0" err="1">
                <a:latin typeface="Verdana" charset="0"/>
                <a:cs typeface="+mn-cs"/>
              </a:rPr>
              <a:t>QoS</a:t>
            </a:r>
            <a:r>
              <a:rPr lang="en-US" sz="2000" dirty="0">
                <a:latin typeface="Verdana" charset="0"/>
                <a:cs typeface="+mn-cs"/>
              </a:rPr>
              <a:t> to ensure </a:t>
            </a:r>
            <a:r>
              <a:rPr lang="en-US" sz="2000" dirty="0" smtClean="0">
                <a:latin typeface="Verdana" charset="0"/>
                <a:cs typeface="+mn-cs"/>
              </a:rPr>
              <a:t>consumer protection.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Monitoring </a:t>
            </a:r>
            <a:r>
              <a:rPr lang="en-US" sz="2000" dirty="0">
                <a:latin typeface="Verdana" charset="0"/>
                <a:cs typeface="+mn-cs"/>
              </a:rPr>
              <a:t>is designed to benchmark respective operator performance against set target and identify major cause and areas of failure for remedial </a:t>
            </a:r>
            <a:r>
              <a:rPr lang="en-US" sz="2000" dirty="0" smtClean="0">
                <a:latin typeface="Verdana" charset="0"/>
                <a:cs typeface="+mn-cs"/>
              </a:rPr>
              <a:t>action.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As live transforms to a mobile telephony society, there is need to guarantee simultaneous monitoring </a:t>
            </a:r>
            <a:r>
              <a:rPr lang="en-US" sz="2000" dirty="0">
                <a:latin typeface="Verdana" charset="0"/>
                <a:cs typeface="+mn-cs"/>
              </a:rPr>
              <a:t>of end to end performance </a:t>
            </a:r>
            <a:r>
              <a:rPr lang="en-US" sz="2000" dirty="0" smtClean="0">
                <a:latin typeface="Verdana" charset="0"/>
                <a:cs typeface="+mn-cs"/>
              </a:rPr>
              <a:t>for all the population at county level. 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There is therefore need for a methodology </a:t>
            </a:r>
            <a:r>
              <a:rPr lang="en-US" sz="2000" dirty="0">
                <a:latin typeface="Verdana" charset="0"/>
                <a:cs typeface="+mn-cs"/>
              </a:rPr>
              <a:t>of relating </a:t>
            </a:r>
            <a:r>
              <a:rPr lang="en-US" sz="2000" dirty="0" err="1">
                <a:latin typeface="Verdana" charset="0"/>
                <a:cs typeface="+mn-cs"/>
              </a:rPr>
              <a:t>QoS</a:t>
            </a:r>
            <a:r>
              <a:rPr lang="en-US" sz="2000" dirty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  <a:cs typeface="+mn-cs"/>
              </a:rPr>
              <a:t>and QOE performance targets </a:t>
            </a:r>
            <a:r>
              <a:rPr lang="en-US" sz="2000" dirty="0">
                <a:latin typeface="Verdana" charset="0"/>
                <a:cs typeface="+mn-cs"/>
              </a:rPr>
              <a:t>to </a:t>
            </a:r>
            <a:r>
              <a:rPr lang="en-US" sz="2000" dirty="0" smtClean="0">
                <a:latin typeface="Verdana" charset="0"/>
                <a:cs typeface="+mn-cs"/>
              </a:rPr>
              <a:t>satisfy customers.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The Way forward is to outsource and supervise the network monitoring by  other contractors countrywide. </a:t>
            </a:r>
            <a:endParaRPr lang="en-US" sz="2000" dirty="0">
              <a:latin typeface="Verdana" charset="0"/>
              <a:cs typeface="+mn-cs"/>
            </a:endParaRPr>
          </a:p>
          <a:p>
            <a:pPr marL="0" indent="0" algn="just">
              <a:buFontTx/>
              <a:buNone/>
              <a:defRPr/>
            </a:pPr>
            <a:r>
              <a:rPr lang="en-US" sz="2000" dirty="0">
                <a:latin typeface="Verdana" charset="0"/>
                <a:cs typeface="+mn-cs"/>
              </a:rPr>
              <a:t> 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207C061-B4AA-7443-9E15-496926FCC6B1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81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RECOMENDATION</a:t>
            </a:r>
            <a:endParaRPr lang="en-US" dirty="0">
              <a:latin typeface="Verdana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charset="0"/>
              </a:rPr>
              <a:t>Prequalify </a:t>
            </a:r>
            <a:r>
              <a:rPr lang="en-US" dirty="0">
                <a:latin typeface="Verdana" charset="0"/>
              </a:rPr>
              <a:t>and engage the external </a:t>
            </a:r>
            <a:r>
              <a:rPr lang="en-US" dirty="0" smtClean="0">
                <a:latin typeface="Verdana" charset="0"/>
              </a:rPr>
              <a:t>contractors for simultaneous tests </a:t>
            </a:r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Contractors to be assigned cluster of  counties for monitoring </a:t>
            </a:r>
            <a:r>
              <a:rPr lang="en-US" dirty="0" smtClean="0">
                <a:latin typeface="Verdana" charset="0"/>
              </a:rPr>
              <a:t>performance</a:t>
            </a:r>
          </a:p>
          <a:p>
            <a:r>
              <a:rPr lang="en-US" dirty="0" smtClean="0">
                <a:latin typeface="Verdana" charset="0"/>
              </a:rPr>
              <a:t>An </a:t>
            </a:r>
            <a:r>
              <a:rPr lang="en-US" dirty="0">
                <a:latin typeface="Verdana" charset="0"/>
              </a:rPr>
              <a:t>aggregator to be engaged to handle data processing and reporting.  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C32F57E-34A0-C342-8AAE-5F75426B73FB}" type="slidenum">
              <a:rPr lang="en-US" sz="120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55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325"/>
            <a:ext cx="6806712" cy="76944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Conclusion </a:t>
            </a:r>
            <a:r>
              <a:rPr lang="en-US" sz="4400" b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on QOS </a:t>
            </a: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14705" y="1649414"/>
            <a:ext cx="8307265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b="1" i="1" dirty="0" smtClean="0">
                <a:solidFill>
                  <a:srgbClr val="FF0000"/>
                </a:solidFill>
              </a:rPr>
              <a:t>Quality is key for success of all ICT Dependent services</a:t>
            </a:r>
            <a:r>
              <a:rPr lang="en-US" sz="4400" b="1" i="1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/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stakeholders must take responsibility.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1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1096963"/>
            <a:ext cx="7307874" cy="551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Communications Authority of Kenya. 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Waiyaki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Way, 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Westlands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Nairobi.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P,O Box 14448 Nairobi 00800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Tel: 0204242000/418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Email: khamali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2"/>
              </a:rPr>
              <a:t>@ca.go.ke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Website: 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3"/>
              </a:rPr>
              <a:t>www.ca.go.ke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285" y="2386014"/>
            <a:ext cx="6806712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966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63030" y="182949"/>
            <a:ext cx="8123770" cy="86956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ndara" charset="0"/>
              </a:rPr>
              <a:t>Role of the ICT Sector Regulator - CA</a:t>
            </a:r>
            <a:endParaRPr lang="en-US" dirty="0">
              <a:latin typeface="Verdana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2000" dirty="0" smtClean="0">
                <a:latin typeface="Verdana" charset="0"/>
                <a:cs typeface="+mn-cs"/>
              </a:rPr>
              <a:t>The ICT Regulator in Kenya is called the Communications Authority of Kenya – CA formerly known as the CCK.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CA is a converged regulator with a ULF framework of licensing. Technology Neutral.  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Assigns and manages Communication resources (</a:t>
            </a:r>
            <a:r>
              <a:rPr lang="en-US" sz="2000" dirty="0" err="1">
                <a:latin typeface="Verdana" charset="0"/>
                <a:cs typeface="+mn-cs"/>
              </a:rPr>
              <a:t>F</a:t>
            </a:r>
            <a:r>
              <a:rPr lang="en-US" sz="2000" dirty="0" err="1" smtClean="0">
                <a:latin typeface="Verdana" charset="0"/>
                <a:cs typeface="+mn-cs"/>
              </a:rPr>
              <a:t>req</a:t>
            </a:r>
            <a:r>
              <a:rPr lang="en-US" sz="2000" dirty="0" smtClean="0">
                <a:latin typeface="Verdana" charset="0"/>
                <a:cs typeface="+mn-cs"/>
              </a:rPr>
              <a:t>/</a:t>
            </a:r>
            <a:r>
              <a:rPr lang="en-US" sz="2000" dirty="0" err="1" smtClean="0">
                <a:latin typeface="Verdana" charset="0"/>
                <a:cs typeface="+mn-cs"/>
              </a:rPr>
              <a:t>Nos</a:t>
            </a:r>
            <a:r>
              <a:rPr lang="en-US" sz="2000" dirty="0" smtClean="0">
                <a:latin typeface="Verdana" charset="0"/>
                <a:cs typeface="+mn-cs"/>
              </a:rPr>
              <a:t>) </a:t>
            </a:r>
            <a:endParaRPr lang="en-US" sz="2000" dirty="0">
              <a:latin typeface="Verdana" charset="0"/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latin typeface="Verdana" charset="0"/>
                <a:cs typeface="+mn-cs"/>
              </a:rPr>
              <a:t>Sets </a:t>
            </a:r>
            <a:r>
              <a:rPr lang="en-US" sz="2000" dirty="0" smtClean="0">
                <a:latin typeface="Verdana" charset="0"/>
                <a:cs typeface="+mn-cs"/>
              </a:rPr>
              <a:t>/ Adopts standards </a:t>
            </a:r>
            <a:r>
              <a:rPr lang="en-US" sz="2000" dirty="0">
                <a:latin typeface="Verdana" charset="0"/>
                <a:cs typeface="+mn-cs"/>
              </a:rPr>
              <a:t>and ensures </a:t>
            </a:r>
            <a:r>
              <a:rPr lang="en-US" sz="2000" dirty="0" smtClean="0">
                <a:latin typeface="Verdana" charset="0"/>
                <a:cs typeface="+mn-cs"/>
              </a:rPr>
              <a:t>compliance to them.</a:t>
            </a:r>
            <a:endParaRPr lang="en-US" sz="2000" dirty="0">
              <a:latin typeface="Verdana" charset="0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Promote </a:t>
            </a:r>
            <a:r>
              <a:rPr lang="en-US" sz="2000" dirty="0">
                <a:latin typeface="Verdana" charset="0"/>
                <a:cs typeface="+mn-cs"/>
              </a:rPr>
              <a:t>and safeguard the consumer interests.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>
                <a:latin typeface="Verdana" charset="0"/>
                <a:cs typeface="+mn-cs"/>
              </a:rPr>
              <a:t>Performs monitoring of </a:t>
            </a:r>
            <a:r>
              <a:rPr lang="en-US" sz="2000" dirty="0" smtClean="0">
                <a:latin typeface="Verdana" charset="0"/>
                <a:cs typeface="+mn-cs"/>
              </a:rPr>
              <a:t>performance by the operators.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Publishes the industry performance in the media annually.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Enforces compliance  to set standards and service delivery. </a:t>
            </a:r>
            <a:endParaRPr lang="en-US" sz="2000" dirty="0">
              <a:latin typeface="Verdana" charset="0"/>
              <a:cs typeface="+mn-cs"/>
            </a:endParaRPr>
          </a:p>
          <a:p>
            <a:pPr algn="just">
              <a:defRPr/>
            </a:pPr>
            <a:endParaRPr lang="en-US" sz="2000" dirty="0">
              <a:latin typeface="Verdana" charset="0"/>
              <a:cs typeface="+mn-cs"/>
            </a:endParaRPr>
          </a:p>
          <a:p>
            <a:pPr>
              <a:defRPr/>
            </a:pPr>
            <a:endParaRPr lang="en-US" dirty="0">
              <a:latin typeface="Verdana" charset="0"/>
              <a:cs typeface="+mn-cs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58AB29E-0535-6A4B-8CC2-57F508D16B6F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080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Roles of 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748712" cy="4784725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Establish Quality of Service Framework.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QoS assurance through periodic monitoring and evaluation.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Adopt internationally inter-operative standards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Establish equipment type approval regulations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Carry out and certify Type approval of equipment.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Manage scarce resource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Establish and maintain a mutually conducive environment for operators, the public and authorities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Promote consumer awareness through </a:t>
            </a:r>
            <a:r>
              <a:rPr lang="en-US" sz="2400" dirty="0" err="1" smtClean="0">
                <a:ea typeface="+mn-ea"/>
                <a:cs typeface="+mn-cs"/>
              </a:rPr>
              <a:t>kikao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kikuu</a:t>
            </a:r>
            <a:r>
              <a:rPr lang="en-US" sz="2400" dirty="0" smtClean="0">
                <a:ea typeface="+mn-ea"/>
                <a:cs typeface="+mn-cs"/>
              </a:rPr>
              <a:t> -public dialogues and stakeholder workshops.</a:t>
            </a:r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A9893A7-6F11-4141-9A56-A9C7029B48C6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0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58682"/>
            <a:ext cx="8373720" cy="1164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The Network Service providers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494347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Kenya has several Network Facility Providers / Operators categorized as NFP (T1 or T2). 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Only NFP T1 operate the mobile networks. 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The other NFPs have installations linking Operators and their customers across the country. 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The NFP/ASP licenses is strict on Quality of service delivered to customers. 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The country has three (3) mobile networks with the following customer base;</a:t>
            </a:r>
          </a:p>
          <a:p>
            <a:pPr marL="800100" lvl="2" indent="0"/>
            <a:r>
              <a:rPr lang="en-US" dirty="0" err="1">
                <a:latin typeface="Verdana" charset="0"/>
              </a:rPr>
              <a:t>Safaricom</a:t>
            </a:r>
            <a:r>
              <a:rPr lang="en-US" dirty="0">
                <a:latin typeface="Verdana" charset="0"/>
              </a:rPr>
              <a:t> – 22 million, </a:t>
            </a:r>
          </a:p>
          <a:p>
            <a:pPr marL="800100" lvl="2" indent="0"/>
            <a:r>
              <a:rPr lang="en-US" dirty="0" err="1">
                <a:latin typeface="Verdana" charset="0"/>
              </a:rPr>
              <a:t>Airtel</a:t>
            </a:r>
            <a:r>
              <a:rPr lang="en-US" dirty="0">
                <a:latin typeface="Verdana" charset="0"/>
              </a:rPr>
              <a:t> Networks / Yu mobiles – 7.5 million and </a:t>
            </a:r>
          </a:p>
          <a:p>
            <a:pPr marL="800100" lvl="2" indent="0"/>
            <a:r>
              <a:rPr lang="en-US" dirty="0">
                <a:latin typeface="Verdana" charset="0"/>
              </a:rPr>
              <a:t>Telkom Kenya/Orange – 3.5 million. </a:t>
            </a:r>
          </a:p>
          <a:p>
            <a:pPr marL="0" indent="0"/>
            <a:endParaRPr lang="en-US" sz="2400" dirty="0">
              <a:latin typeface="Verdana" charset="0"/>
            </a:endParaRPr>
          </a:p>
          <a:p>
            <a:pPr marL="0" indent="0"/>
            <a:endParaRPr lang="en-US" dirty="0">
              <a:latin typeface="Verdana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BB10A29-1C2D-6E4C-BF6D-F0CA3BF6C498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1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41008" y="570972"/>
            <a:ext cx="8345792" cy="72243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Roles of service providers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Verdana" charset="0"/>
              </a:rPr>
              <a:t>Operators to provide services that meet the minimum requirements of QoS standard</a:t>
            </a:r>
            <a:r>
              <a:rPr lang="en-US" sz="2800">
                <a:latin typeface="Verdana" charset="0"/>
              </a:rPr>
              <a:t>.</a:t>
            </a:r>
          </a:p>
          <a:p>
            <a:pPr marL="0" indent="0"/>
            <a:r>
              <a:rPr lang="en-US" sz="2000">
                <a:latin typeface="Verdana" charset="0"/>
              </a:rPr>
              <a:t>Establish Monitoring system, customer support centers and proactively address consumer complaints.</a:t>
            </a:r>
          </a:p>
          <a:p>
            <a:pPr marL="0" indent="0"/>
            <a:r>
              <a:rPr lang="en-US" sz="2000">
                <a:latin typeface="Verdana" charset="0"/>
              </a:rPr>
              <a:t>Ensure resilience and redundancy of network infrastructure</a:t>
            </a:r>
          </a:p>
          <a:p>
            <a:pPr marL="0" indent="0"/>
            <a:r>
              <a:rPr lang="en-US" sz="2000">
                <a:latin typeface="Verdana" charset="0"/>
              </a:rPr>
              <a:t>Ensure use of type approved/Accepted equipment</a:t>
            </a:r>
          </a:p>
          <a:p>
            <a:pPr marL="0" indent="0"/>
            <a:r>
              <a:rPr lang="en-US" sz="2000">
                <a:latin typeface="Verdana" charset="0"/>
              </a:rPr>
              <a:t>Ensure optimum usage of authorized scare resource  frequency and numbering through use of efficient technologies</a:t>
            </a:r>
          </a:p>
          <a:p>
            <a:pPr marL="0" indent="0"/>
            <a:r>
              <a:rPr lang="en-US" sz="2000">
                <a:latin typeface="Verdana" charset="0"/>
              </a:rPr>
              <a:t>Establish open standard interoperable points of interconnect and share resources where technically feasible.</a:t>
            </a:r>
          </a:p>
          <a:p>
            <a:pPr marL="0" indent="0"/>
            <a:r>
              <a:rPr lang="en-US" sz="2000">
                <a:latin typeface="Verdana" charset="0"/>
              </a:rPr>
              <a:t>Ensure integrity of network systems and protect consumer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altLang="ja-JP" sz="2000">
                <a:latin typeface="Verdana" charset="0"/>
              </a:rPr>
              <a:t>s privacy or confidentiality of information.</a:t>
            </a:r>
          </a:p>
          <a:p>
            <a:pPr marL="0" indent="0"/>
            <a:endParaRPr lang="en-US" sz="2400">
              <a:latin typeface="Verdana" charset="0"/>
            </a:endParaRPr>
          </a:p>
          <a:p>
            <a:pPr marL="0" indent="0"/>
            <a:endParaRPr lang="en-US">
              <a:latin typeface="Verdana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3CBC3EC-9C90-8941-B51A-E986727FB7AA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39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Role of Consumers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686800" cy="4525963"/>
          </a:xfrm>
        </p:spPr>
        <p:txBody>
          <a:bodyPr/>
          <a:lstStyle/>
          <a:p>
            <a:r>
              <a:rPr lang="en-US">
                <a:latin typeface="Verdana" charset="0"/>
              </a:rPr>
              <a:t>Buy Type approved/accepted terminals</a:t>
            </a:r>
          </a:p>
          <a:p>
            <a:r>
              <a:rPr lang="en-US">
                <a:latin typeface="Verdana" charset="0"/>
              </a:rPr>
              <a:t>Ensure proper use of services</a:t>
            </a:r>
          </a:p>
          <a:p>
            <a:r>
              <a:rPr lang="en-US">
                <a:latin typeface="Verdana" charset="0"/>
              </a:rPr>
              <a:t>Ensure to Use services of licensed operators only.</a:t>
            </a:r>
          </a:p>
          <a:p>
            <a:r>
              <a:rPr lang="en-US">
                <a:latin typeface="Verdana" charset="0"/>
              </a:rPr>
              <a:t>Demand and Pay for services used</a:t>
            </a:r>
          </a:p>
          <a:p>
            <a:r>
              <a:rPr lang="en-US">
                <a:latin typeface="Verdana" charset="0"/>
              </a:rPr>
              <a:t>Use the right channels for Complains</a:t>
            </a:r>
          </a:p>
          <a:p>
            <a:r>
              <a:rPr lang="en-US">
                <a:latin typeface="Verdana" charset="0"/>
              </a:rPr>
              <a:t>May resort to CA for arbitration on failure to reach resolution with operator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6D3D0DA-31C8-9F4B-812A-CCEAA5DAA30D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18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00642"/>
            <a:ext cx="8229600" cy="1143000"/>
          </a:xfrm>
        </p:spPr>
        <p:txBody>
          <a:bodyPr/>
          <a:lstStyle/>
          <a:p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Monitoring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system is an MTP4 symphony – TEMS Discovery model for both indoor and outdoor performance monitoring;</a:t>
            </a: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Data collected in all parts but more concentration in major towns, highways and installations. 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The set up ensures the slave is maintained in a stable condition and the master assess the field.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The MO and MT calls are assessed at the master.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The EMC must however ensure connectivity of the units to synchronize time and call set ups.</a:t>
            </a:r>
          </a:p>
          <a:p>
            <a:pPr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C2ED984-92A4-FF43-BFA0-6A6FE573914C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0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</a:rPr>
              <a:t>Verification of  Compliance Statistics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Verdana" charset="0"/>
              </a:rPr>
              <a:t>The operators periodically submit statistics on the network performance and customer support. </a:t>
            </a:r>
          </a:p>
          <a:p>
            <a:r>
              <a:rPr lang="en-US">
                <a:latin typeface="Verdana" charset="0"/>
              </a:rPr>
              <a:t>This is verified during monitoring; the statistics include network coverage , outage, Consumer Complaint reports and network performance statistics.</a:t>
            </a:r>
          </a:p>
          <a:p>
            <a:r>
              <a:rPr lang="en-US">
                <a:latin typeface="Verdana" charset="0"/>
              </a:rPr>
              <a:t>Only customer centric statistics are monitored in the drive/walk tests.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4CA07EB-FBF4-2C41-B5AA-579AA6E31D12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39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90C2ECA-4E55-4909-9B06-32E942861AAA}"/>
</file>

<file path=customXml/itemProps2.xml><?xml version="1.0" encoding="utf-8"?>
<ds:datastoreItem xmlns:ds="http://schemas.openxmlformats.org/officeDocument/2006/customXml" ds:itemID="{5FCC22D7-977E-49A9-877C-D475FAFFEDA1}"/>
</file>

<file path=customXml/itemProps3.xml><?xml version="1.0" encoding="utf-8"?>
<ds:datastoreItem xmlns:ds="http://schemas.openxmlformats.org/officeDocument/2006/customXml" ds:itemID="{29F083FC-4773-4E6E-84E3-0A111A85921C}"/>
</file>

<file path=docProps/app.xml><?xml version="1.0" encoding="utf-8"?>
<Properties xmlns="http://schemas.openxmlformats.org/officeDocument/2006/extended-properties" xmlns:vt="http://schemas.openxmlformats.org/officeDocument/2006/docPropsVTypes">
  <TotalTime>4114</TotalTime>
  <Words>1427</Words>
  <Application>Microsoft Office PowerPoint</Application>
  <PresentationFormat>On-screen Show (4:3)</PresentationFormat>
  <Paragraphs>190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Univers</vt:lpstr>
      <vt:lpstr>Arial</vt:lpstr>
      <vt:lpstr>Calibri</vt:lpstr>
      <vt:lpstr>Candara</vt:lpstr>
      <vt:lpstr>Times New Roman</vt:lpstr>
      <vt:lpstr>Verdana</vt:lpstr>
      <vt:lpstr>Wingdings</vt:lpstr>
      <vt:lpstr>Office Theme</vt:lpstr>
      <vt:lpstr>ITU Regional Standardization Forum For Africa Dakar, Senegal, 24-25 March 2015</vt:lpstr>
      <vt:lpstr>QoS legal Framework</vt:lpstr>
      <vt:lpstr>Role of the ICT Sector Regulator - CA</vt:lpstr>
      <vt:lpstr>Roles of CA</vt:lpstr>
      <vt:lpstr>The Network Service providers</vt:lpstr>
      <vt:lpstr>Roles of service providers</vt:lpstr>
      <vt:lpstr>Role of Consumers</vt:lpstr>
      <vt:lpstr>QoS Monitoring system</vt:lpstr>
      <vt:lpstr>Verification of  Compliance Statistics</vt:lpstr>
      <vt:lpstr>Parameters Monitored – Voice </vt:lpstr>
      <vt:lpstr>Parameters Monitored – Voice </vt:lpstr>
      <vt:lpstr>Evaluation and Enforcement</vt:lpstr>
      <vt:lpstr>QoS Eco system</vt:lpstr>
      <vt:lpstr>Inter relations of different views of QoS </vt:lpstr>
      <vt:lpstr>Relationship between QoS and NP</vt:lpstr>
      <vt:lpstr>Mapping QoS to Network Performance</vt:lpstr>
      <vt:lpstr>Mapping QoS to Network performance</vt:lpstr>
      <vt:lpstr>Relationship btn QoS and NP</vt:lpstr>
      <vt:lpstr>Challenges</vt:lpstr>
      <vt:lpstr>Conclusion</vt:lpstr>
      <vt:lpstr>RECOMENDATION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110</cp:revision>
  <cp:lastPrinted>2015-01-19T16:17:40Z</cp:lastPrinted>
  <dcterms:created xsi:type="dcterms:W3CDTF">2014-09-01T15:38:30Z</dcterms:created>
  <dcterms:modified xsi:type="dcterms:W3CDTF">2015-03-25T08:35:18Z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