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Slides/notesSlide2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01" r:id="rId2"/>
    <p:sldId id="371"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87" r:id="rId17"/>
    <p:sldId id="321" r:id="rId18"/>
    <p:sldId id="388" r:id="rId19"/>
    <p:sldId id="357" r:id="rId20"/>
    <p:sldId id="359" r:id="rId21"/>
    <p:sldId id="361" r:id="rId22"/>
    <p:sldId id="362" r:id="rId23"/>
    <p:sldId id="363" r:id="rId24"/>
    <p:sldId id="364" r:id="rId25"/>
    <p:sldId id="365" r:id="rId26"/>
    <p:sldId id="366" r:id="rId27"/>
    <p:sldId id="369" r:id="rId28"/>
    <p:sldId id="323" r:id="rId29"/>
    <p:sldId id="372" r:id="rId30"/>
    <p:sldId id="373" r:id="rId31"/>
    <p:sldId id="374" r:id="rId32"/>
    <p:sldId id="375" r:id="rId33"/>
    <p:sldId id="376" r:id="rId34"/>
    <p:sldId id="377" r:id="rId35"/>
    <p:sldId id="378" r:id="rId36"/>
    <p:sldId id="379" r:id="rId37"/>
    <p:sldId id="380" r:id="rId38"/>
    <p:sldId id="381" r:id="rId39"/>
    <p:sldId id="382" r:id="rId40"/>
    <p:sldId id="389" r:id="rId41"/>
    <p:sldId id="383" r:id="rId42"/>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2" d="100"/>
          <a:sy n="72" d="100"/>
        </p:scale>
        <p:origin x="168"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25/03/2015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25/03/2015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tu.int/ITU-T/recommendations/rec.aspx?rec=1142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tu.int/ITU-T/recommendations/rec.aspx?rec=1213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kern="1200" dirty="0" smtClean="0">
                <a:solidFill>
                  <a:schemeClr val="tx1"/>
                </a:solidFill>
                <a:effectLst/>
                <a:latin typeface="+mn-lt"/>
                <a:ea typeface="+mn-ea"/>
                <a:cs typeface="+mn-cs"/>
              </a:rPr>
              <a:t>A mobile phone contains no less than 20 rare metals and the need to recycle these metals is clear – a ton of gold ore yields just 5 g of gold, whereas a ton of used mobile phones yields 400 g. </a:t>
            </a:r>
            <a:r>
              <a:rPr lang="en-GB" sz="1200" b="1" u="sng" kern="1200" dirty="0" smtClean="0">
                <a:solidFill>
                  <a:schemeClr val="tx1"/>
                </a:solidFill>
                <a:effectLst/>
                <a:latin typeface="+mn-lt"/>
                <a:ea typeface="+mn-ea"/>
                <a:cs typeface="+mn-cs"/>
                <a:hlinkClick r:id="rId3"/>
              </a:rPr>
              <a:t>Recommendation ITU-T L.1100</a:t>
            </a:r>
            <a:r>
              <a:rPr lang="en-GB" sz="1200" kern="1200" dirty="0" smtClean="0">
                <a:solidFill>
                  <a:schemeClr val="tx1"/>
                </a:solidFill>
                <a:effectLst/>
                <a:latin typeface="+mn-lt"/>
                <a:ea typeface="+mn-ea"/>
                <a:cs typeface="+mn-cs"/>
              </a:rPr>
              <a:t> (Procedure for recycling rare metals in information and communication technology goods) outlines the necessity for rare metal recycling and the procedures to be employed when recycling. The recommendation details considerations in all phases of the recycling process and provides guidelines as to how organizations may fairly and transparently report on rare metal recycling. [Approved 2012-02-22]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11</a:t>
            </a:fld>
            <a:endParaRPr lang="en-US"/>
          </a:p>
        </p:txBody>
      </p:sp>
    </p:spTree>
    <p:extLst>
      <p:ext uri="{BB962C8B-B14F-4D97-AF65-F5344CB8AC3E}">
        <p14:creationId xmlns:p14="http://schemas.microsoft.com/office/powerpoint/2010/main" val="33170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kern="1200" dirty="0" smtClean="0">
                <a:solidFill>
                  <a:schemeClr val="tx1"/>
                </a:solidFill>
                <a:effectLst/>
                <a:latin typeface="+mn-lt"/>
                <a:ea typeface="+mn-ea"/>
                <a:cs typeface="+mn-cs"/>
              </a:rPr>
              <a:t>For successful recycling of rare metals, producers are required to provide detailed information on rare metals to recyclers. A common measurement method can facilitate recycling information exchanges between producers and recyclers. </a:t>
            </a:r>
            <a:r>
              <a:rPr lang="en-GB" sz="1200" b="1" u="sng" kern="1200" dirty="0" smtClean="0">
                <a:solidFill>
                  <a:schemeClr val="tx1"/>
                </a:solidFill>
                <a:effectLst/>
                <a:latin typeface="+mn-lt"/>
                <a:ea typeface="+mn-ea"/>
                <a:cs typeface="+mn-cs"/>
                <a:hlinkClick r:id="rId3"/>
              </a:rPr>
              <a:t>Recommendation ITU-T L.1101</a:t>
            </a:r>
            <a:r>
              <a:rPr lang="en-GB" sz="1200" kern="1200" dirty="0" smtClean="0">
                <a:solidFill>
                  <a:schemeClr val="tx1"/>
                </a:solidFill>
                <a:effectLst/>
                <a:latin typeface="+mn-lt"/>
                <a:ea typeface="+mn-ea"/>
                <a:cs typeface="+mn-cs"/>
              </a:rPr>
              <a:t> (Measurement methods to characterize rare metals in information and communication technology goods) presents measurement methods to characterize rare metals in ICT goods by using XRF (X-ray fluorescence) and ICP-MS (inductively coupled plasma mass spectrometry) measurement methods. [Approved 2014-03-22]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12</a:t>
            </a:fld>
            <a:endParaRPr lang="en-US"/>
          </a:p>
        </p:txBody>
      </p:sp>
    </p:spTree>
    <p:extLst>
      <p:ext uri="{BB962C8B-B14F-4D97-AF65-F5344CB8AC3E}">
        <p14:creationId xmlns:p14="http://schemas.microsoft.com/office/powerpoint/2010/main" val="2064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b="1" kern="1200" dirty="0" smtClean="0">
                <a:solidFill>
                  <a:schemeClr val="tx1"/>
                </a:solidFill>
                <a:effectLst/>
                <a:latin typeface="+mn-lt"/>
                <a:ea typeface="+mn-ea"/>
                <a:cs typeface="+mn-cs"/>
              </a:rPr>
              <a:t>Supplement 5 to ITU-T L-series Recommendations</a:t>
            </a:r>
            <a:r>
              <a:rPr lang="en-GB" sz="1200" kern="1200" dirty="0" smtClean="0">
                <a:solidFill>
                  <a:schemeClr val="tx1"/>
                </a:solidFill>
                <a:effectLst/>
                <a:latin typeface="+mn-lt"/>
                <a:ea typeface="+mn-ea"/>
                <a:cs typeface="+mn-cs"/>
              </a:rPr>
              <a:t> (Life-cycle management of ICT goods) has been developed to provide information for the practical implementation of the life-cycle approach in companies, facilities and plants as well as distributors, including chapters on best practices with a specific focus on material usage and selection. [Agreed 2014-12-19]</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13</a:t>
            </a:fld>
            <a:endParaRPr lang="en-US"/>
          </a:p>
        </p:txBody>
      </p:sp>
    </p:spTree>
    <p:extLst>
      <p:ext uri="{BB962C8B-B14F-4D97-AF65-F5344CB8AC3E}">
        <p14:creationId xmlns:p14="http://schemas.microsoft.com/office/powerpoint/2010/main" val="33336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GB" sz="1200" b="1" kern="1200" dirty="0" smtClean="0">
                <a:solidFill>
                  <a:schemeClr val="tx1"/>
                </a:solidFill>
                <a:effectLst/>
                <a:latin typeface="+mn-lt"/>
                <a:ea typeface="+mn-ea"/>
                <a:cs typeface="+mn-cs"/>
              </a:rPr>
              <a:t>Supplement 4 to ITU-T L-series Recommendations</a:t>
            </a:r>
            <a:r>
              <a:rPr lang="en-GB" sz="1200" kern="1200" dirty="0" smtClean="0">
                <a:solidFill>
                  <a:schemeClr val="tx1"/>
                </a:solidFill>
                <a:effectLst/>
                <a:latin typeface="+mn-lt"/>
                <a:ea typeface="+mn-ea"/>
                <a:cs typeface="+mn-cs"/>
              </a:rPr>
              <a:t> (Guidelines for developing a sustainable e-waste management system) provides a set of guidelines that countries could refer to when designing or adjusting their e-waste management system. It provides guidance on policy/legal framework, collection mechanisms, financial mechanisms and engagement with all relevant stakeholders. [Agreed 2014-12-19]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14</a:t>
            </a:fld>
            <a:endParaRPr lang="en-US"/>
          </a:p>
        </p:txBody>
      </p:sp>
    </p:spTree>
    <p:extLst>
      <p:ext uri="{BB962C8B-B14F-4D97-AF65-F5344CB8AC3E}">
        <p14:creationId xmlns:p14="http://schemas.microsoft.com/office/powerpoint/2010/main" val="166217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US" sz="1200" kern="1200" dirty="0" smtClean="0">
                <a:solidFill>
                  <a:schemeClr val="tx1"/>
                </a:solidFill>
                <a:effectLst/>
                <a:latin typeface="+mn-lt"/>
                <a:ea typeface="+mn-ea"/>
                <a:cs typeface="+mn-cs"/>
              </a:rPr>
              <a:t>Here is a list of new work items</a:t>
            </a:r>
            <a:r>
              <a:rPr lang="en-US" sz="1200" kern="1200" baseline="0" dirty="0" smtClean="0">
                <a:solidFill>
                  <a:schemeClr val="tx1"/>
                </a:solidFill>
                <a:effectLst/>
                <a:latin typeface="+mn-lt"/>
                <a:ea typeface="+mn-ea"/>
                <a:cs typeface="+mn-cs"/>
              </a:rPr>
              <a:t> that Q13/5 decided to create at the last SG5 meeting that took place in December 2014 in India (Kochi).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15</a:t>
            </a:fld>
            <a:endParaRPr lang="en-US"/>
          </a:p>
        </p:txBody>
      </p:sp>
    </p:spTree>
    <p:extLst>
      <p:ext uri="{BB962C8B-B14F-4D97-AF65-F5344CB8AC3E}">
        <p14:creationId xmlns:p14="http://schemas.microsoft.com/office/powerpoint/2010/main" val="101625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17</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18</a:t>
            </a:fld>
            <a:endParaRPr lang="en-US"/>
          </a:p>
        </p:txBody>
      </p:sp>
    </p:spTree>
    <p:extLst>
      <p:ext uri="{BB962C8B-B14F-4D97-AF65-F5344CB8AC3E}">
        <p14:creationId xmlns:p14="http://schemas.microsoft.com/office/powerpoint/2010/main" val="142400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FF90EB92-7F97-4BE8-8E9B-50A4F2D32DDA}" type="slidenum">
              <a:rPr lang="en-US" altLang="en-US" sz="1200" smtClean="0"/>
              <a:pPr/>
              <a:t>19</a:t>
            </a:fld>
            <a:endParaRPr lang="en-US"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9573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8692DDBF-A355-4B25-A837-A024028F7CB0}" type="slidenum">
              <a:rPr lang="en-US" altLang="en-US" sz="1200" smtClean="0"/>
              <a:pPr/>
              <a:t>24</a:t>
            </a:fld>
            <a:endParaRPr lang="en-US" altLang="en-US" sz="1200" smtClean="0"/>
          </a:p>
        </p:txBody>
      </p:sp>
    </p:spTree>
    <p:extLst>
      <p:ext uri="{BB962C8B-B14F-4D97-AF65-F5344CB8AC3E}">
        <p14:creationId xmlns:p14="http://schemas.microsoft.com/office/powerpoint/2010/main" val="117414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E715B7DF-F41F-4AE2-B54D-78455AC34B60}" type="slidenum">
              <a:rPr lang="en-US" altLang="en-US" sz="1200" smtClean="0"/>
              <a:pPr/>
              <a:t>27</a:t>
            </a:fld>
            <a:endParaRPr lang="en-US" altLang="en-US" sz="1200" smtClean="0"/>
          </a:p>
        </p:txBody>
      </p:sp>
    </p:spTree>
    <p:extLst>
      <p:ext uri="{BB962C8B-B14F-4D97-AF65-F5344CB8AC3E}">
        <p14:creationId xmlns:p14="http://schemas.microsoft.com/office/powerpoint/2010/main" val="156205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1113B5FC-D35B-4CEB-A8D8-CF08540B1E98}" type="slidenum">
              <a:rPr lang="en-US" altLang="en-US"/>
              <a:pPr>
                <a:spcBef>
                  <a:spcPct val="0"/>
                </a:spcBef>
              </a:pPr>
              <a:t>2</a:t>
            </a:fld>
            <a:endParaRPr lang="en-US" altLang="en-US"/>
          </a:p>
        </p:txBody>
      </p:sp>
    </p:spTree>
    <p:extLst>
      <p:ext uri="{BB962C8B-B14F-4D97-AF65-F5344CB8AC3E}">
        <p14:creationId xmlns:p14="http://schemas.microsoft.com/office/powerpoint/2010/main" val="42154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28</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Q15 is tasked to look at issues related to the establishment of </a:t>
            </a:r>
            <a:r>
              <a:rPr lang="en-GB" altLang="en-US" smtClean="0">
                <a:solidFill>
                  <a:srgbClr val="000000"/>
                </a:solidFill>
              </a:rPr>
              <a:t>a robust telecommunications infrastructure for extreme climate conditions, </a:t>
            </a:r>
          </a:p>
          <a:p>
            <a:r>
              <a:rPr lang="en-GB" altLang="en-US" smtClean="0">
                <a:solidFill>
                  <a:srgbClr val="000000"/>
                </a:solidFill>
              </a:rPr>
              <a:t>Helping countries adapt to the negative effects of climate change using ICT and </a:t>
            </a:r>
            <a:r>
              <a:rPr lang="en-US" altLang="en-US" smtClean="0">
                <a:solidFill>
                  <a:srgbClr val="000000"/>
                </a:solidFill>
              </a:rPr>
              <a:t>Establishing links at regional and national levels</a:t>
            </a:r>
          </a:p>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12366963-58E0-4AE0-BD7D-6BD1901D203D}" type="slidenum">
              <a:rPr lang="en-US" altLang="en-US"/>
              <a:pPr>
                <a:spcBef>
                  <a:spcPct val="0"/>
                </a:spcBef>
              </a:pPr>
              <a:t>29</a:t>
            </a:fld>
            <a:endParaRPr lang="en-US" altLang="en-US"/>
          </a:p>
        </p:txBody>
      </p:sp>
    </p:spTree>
    <p:extLst>
      <p:ext uri="{BB962C8B-B14F-4D97-AF65-F5344CB8AC3E}">
        <p14:creationId xmlns:p14="http://schemas.microsoft.com/office/powerpoint/2010/main" val="348254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Q15 is tasked to look at issues related to the establishment of </a:t>
            </a:r>
            <a:r>
              <a:rPr lang="en-GB" altLang="en-US" smtClean="0">
                <a:solidFill>
                  <a:srgbClr val="000000"/>
                </a:solidFill>
              </a:rPr>
              <a:t>a robust telecommunications infrastructure for extreme climate conditions, </a:t>
            </a:r>
          </a:p>
          <a:p>
            <a:r>
              <a:rPr lang="en-GB" altLang="en-US" smtClean="0">
                <a:solidFill>
                  <a:srgbClr val="000000"/>
                </a:solidFill>
              </a:rPr>
              <a:t>Helping countries adapt to the negative effects of climate change using ICT and </a:t>
            </a:r>
            <a:r>
              <a:rPr lang="en-US" altLang="en-US" smtClean="0">
                <a:solidFill>
                  <a:srgbClr val="000000"/>
                </a:solidFill>
              </a:rPr>
              <a:t>Establishing links at regional and national levels</a:t>
            </a:r>
          </a:p>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0B6CEC1B-C0BD-426C-8A01-442AE5ABD02D}" type="slidenum">
              <a:rPr lang="en-US" altLang="en-US"/>
              <a:pPr>
                <a:spcBef>
                  <a:spcPct val="0"/>
                </a:spcBef>
              </a:pPr>
              <a:t>30</a:t>
            </a:fld>
            <a:endParaRPr lang="en-US" altLang="en-US"/>
          </a:p>
        </p:txBody>
      </p:sp>
    </p:spTree>
    <p:extLst>
      <p:ext uri="{BB962C8B-B14F-4D97-AF65-F5344CB8AC3E}">
        <p14:creationId xmlns:p14="http://schemas.microsoft.com/office/powerpoint/2010/main" val="17115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 of the deliverables that are being developed include:</a:t>
            </a:r>
          </a:p>
          <a:p>
            <a:pPr>
              <a:buClr>
                <a:schemeClr val="bg1"/>
              </a:buClr>
            </a:pPr>
            <a:endParaRPr lang="en-US" altLang="en-US" sz="2000" b="1" smtClean="0">
              <a:solidFill>
                <a:schemeClr val="bg1"/>
              </a:solidFill>
              <a:latin typeface="Cambria" pitchFamily="18" charset="0"/>
            </a:endParaRPr>
          </a:p>
          <a:p>
            <a:pPr>
              <a:buClr>
                <a:schemeClr val="bg1"/>
              </a:buClr>
            </a:pPr>
            <a:r>
              <a:rPr lang="en-US" altLang="en-US" sz="2000" b="1" smtClean="0">
                <a:solidFill>
                  <a:schemeClr val="bg1"/>
                </a:solidFill>
                <a:latin typeface="Cambria" pitchFamily="18" charset="0"/>
              </a:rPr>
              <a:t>L.Cities Adaptation</a:t>
            </a:r>
          </a:p>
          <a:p>
            <a:pPr lvl="1">
              <a:buClr>
                <a:schemeClr val="bg1"/>
              </a:buClr>
              <a:buFont typeface="Wingdings" pitchFamily="2" charset="2"/>
              <a:buChar char="§"/>
            </a:pPr>
            <a:r>
              <a:rPr lang="en-US" altLang="en-US" sz="2000" smtClean="0">
                <a:solidFill>
                  <a:schemeClr val="bg1"/>
                </a:solidFill>
                <a:latin typeface="Cambria" pitchFamily="18" charset="0"/>
              </a:rPr>
              <a:t>Recommendation L.Adaptation_Cities on how ICTs can help cities to adapt to the effects of climate change. It will also provide a framework and a checklist to assist municipal authorities in the implementation of ICT-based solutions in cities' climate change adaptation strategies.</a:t>
            </a:r>
          </a:p>
          <a:p>
            <a:pPr>
              <a:buClr>
                <a:schemeClr val="bg1"/>
              </a:buClr>
            </a:pPr>
            <a:endParaRPr lang="en-US" altLang="en-US" sz="2000" b="1" smtClean="0">
              <a:solidFill>
                <a:schemeClr val="bg1"/>
              </a:solidFill>
              <a:latin typeface="Cambria" pitchFamily="18" charset="0"/>
            </a:endParaRPr>
          </a:p>
          <a:p>
            <a:pPr>
              <a:buClr>
                <a:schemeClr val="bg1"/>
              </a:buClr>
            </a:pPr>
            <a:r>
              <a:rPr lang="en-US" altLang="en-US" sz="2000" b="1" smtClean="0">
                <a:solidFill>
                  <a:schemeClr val="bg1"/>
                </a:solidFill>
                <a:latin typeface="Cambria" pitchFamily="18" charset="0"/>
              </a:rPr>
              <a:t>L.Infrastructure Adaptation</a:t>
            </a:r>
          </a:p>
          <a:p>
            <a:pPr lvl="1">
              <a:buClr>
                <a:schemeClr val="bg1"/>
              </a:buClr>
              <a:buFont typeface="Wingdings" pitchFamily="2" charset="2"/>
              <a:buChar char="§"/>
            </a:pPr>
            <a:r>
              <a:rPr lang="en-US" altLang="en-US" sz="2000" smtClean="0">
                <a:solidFill>
                  <a:schemeClr val="bg1"/>
                </a:solidFill>
                <a:latin typeface="Cambria" pitchFamily="18" charset="0"/>
              </a:rPr>
              <a:t>Recommendations to establish best practices for the adaptation of the ICT infrastructure to the impacts of climate change</a:t>
            </a:r>
          </a:p>
          <a:p>
            <a:pPr lvl="1">
              <a:buClr>
                <a:schemeClr val="bg1"/>
              </a:buClr>
              <a:buFont typeface="Wingdings" pitchFamily="2" charset="2"/>
              <a:buChar char="§"/>
            </a:pPr>
            <a:r>
              <a:rPr lang="en-US" altLang="en-US" sz="2000" smtClean="0">
                <a:solidFill>
                  <a:schemeClr val="bg1"/>
                </a:solidFill>
                <a:latin typeface="Cambria" pitchFamily="18" charset="0"/>
              </a:rPr>
              <a:t>Adapting the ICT sector and infrastructure to the impacts of climate change</a:t>
            </a:r>
          </a:p>
          <a:p>
            <a:pPr>
              <a:buClr>
                <a:schemeClr val="bg1"/>
              </a:buClr>
            </a:pPr>
            <a:endParaRPr lang="en-US" altLang="en-US" sz="2000" b="1" smtClean="0">
              <a:solidFill>
                <a:schemeClr val="bg1"/>
              </a:solidFill>
              <a:latin typeface="Cambria" pitchFamily="18" charset="0"/>
            </a:endParaRPr>
          </a:p>
          <a:p>
            <a:pPr>
              <a:buClr>
                <a:schemeClr val="bg1"/>
              </a:buClr>
            </a:pPr>
            <a:r>
              <a:rPr lang="en-US" altLang="en-US" sz="2000" b="1" smtClean="0">
                <a:solidFill>
                  <a:schemeClr val="bg1"/>
                </a:solidFill>
                <a:latin typeface="Cambria" pitchFamily="18" charset="0"/>
              </a:rPr>
              <a:t>Supplement to L.1500 series Recommendations</a:t>
            </a:r>
          </a:p>
          <a:p>
            <a:pPr lvl="1">
              <a:buClr>
                <a:schemeClr val="bg1"/>
              </a:buClr>
              <a:buFont typeface="Wingdings" pitchFamily="2" charset="2"/>
              <a:buChar char="§"/>
            </a:pPr>
            <a:r>
              <a:rPr lang="en-US" altLang="en-US" sz="2000" smtClean="0">
                <a:solidFill>
                  <a:schemeClr val="bg1"/>
                </a:solidFill>
                <a:latin typeface="Cambria" pitchFamily="18" charset="0"/>
              </a:rPr>
              <a:t>Supplement to ITU-T L.1500 series Recommendations on effects and possible impact of climate change</a:t>
            </a:r>
          </a:p>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B703162-E7A9-48CC-86E9-E9105F717472}" type="slidenum">
              <a:rPr lang="en-US" altLang="en-US"/>
              <a:pPr>
                <a:spcBef>
                  <a:spcPct val="0"/>
                </a:spcBef>
              </a:pPr>
              <a:t>31</a:t>
            </a:fld>
            <a:endParaRPr lang="en-US" altLang="en-US"/>
          </a:p>
        </p:txBody>
      </p:sp>
    </p:spTree>
    <p:extLst>
      <p:ext uri="{BB962C8B-B14F-4D97-AF65-F5344CB8AC3E}">
        <p14:creationId xmlns:p14="http://schemas.microsoft.com/office/powerpoint/2010/main" val="399707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Recommendation ITU-T L.1500 describes </a:t>
            </a:r>
            <a:r>
              <a:rPr lang="en-GB" altLang="en-US" smtClean="0"/>
              <a:t>a framework for information and communication technologies (ICTs) and adaptation to the effects of climate change. This framework identifies and defines the basis for development of the following Recommendations: </a:t>
            </a:r>
            <a:endParaRPr lang="en-US" altLang="en-US" smtClean="0"/>
          </a:p>
          <a:p>
            <a:r>
              <a:rPr lang="en-GB" altLang="en-US" smtClean="0"/>
              <a:t> </a:t>
            </a:r>
            <a:endParaRPr lang="en-US" altLang="en-US" smtClean="0"/>
          </a:p>
          <a:p>
            <a:pPr>
              <a:buFont typeface="Wingdings" pitchFamily="2" charset="2"/>
              <a:buChar char="§"/>
            </a:pPr>
            <a:r>
              <a:rPr lang="en-GB" altLang="en-US" smtClean="0"/>
              <a:t>Recommendation </a:t>
            </a:r>
            <a:r>
              <a:rPr lang="en-GB" altLang="en-US" b="1" smtClean="0"/>
              <a:t>ITU-T </a:t>
            </a:r>
            <a:r>
              <a:rPr lang="en-US" altLang="en-US" b="1" smtClean="0"/>
              <a:t>L.1501 </a:t>
            </a:r>
            <a:r>
              <a:rPr lang="en-GB" altLang="en-US" smtClean="0"/>
              <a:t>on how countries can utilize ICTs to adapt to the effects of climate change. It will also provide a framework and a checklist for countries to integrate ICTs into their national strategies for adaptation to climate change. E</a:t>
            </a:r>
            <a:r>
              <a:rPr lang="en-US" altLang="en-US" smtClean="0"/>
              <a:t>xamples of checklists, use- cases, best practices, guidelines, consideration points, etc will be added when appropriate.</a:t>
            </a:r>
            <a:r>
              <a:rPr lang="en-US" altLang="en-US" b="1" smtClean="0"/>
              <a:t> </a:t>
            </a:r>
            <a:endParaRPr lang="en-US" altLang="en-US" smtClean="0"/>
          </a:p>
          <a:p>
            <a:pPr>
              <a:buFont typeface="Wingdings" pitchFamily="2" charset="2"/>
              <a:buNone/>
            </a:pPr>
            <a:endParaRPr lang="en-US" altLang="en-US" smtClean="0"/>
          </a:p>
          <a:p>
            <a:pPr>
              <a:buFont typeface="Wingdings" pitchFamily="2" charset="2"/>
              <a:buChar char="§"/>
            </a:pPr>
            <a:r>
              <a:rPr lang="en-GB" altLang="en-US" smtClean="0"/>
              <a:t>Recommendation </a:t>
            </a:r>
            <a:r>
              <a:rPr lang="en-GB" altLang="en-US" b="1" smtClean="0"/>
              <a:t>ITU-T L.Infrastructure_Adaptation </a:t>
            </a:r>
            <a:r>
              <a:rPr lang="en-GB" altLang="en-US" smtClean="0"/>
              <a:t>on adapting the ICT infrastructure to the effects of climate change. It will provide a set of guidelines, requirements and best practices to be referred to during operation, maintenance, upgrade and improvement of existing ICT infrastructure and when planning, designing and constructing ICT projects, goods, networks and services to adapt to the effects of climate change.  Examples of checklists, use- cases, best practices, guidelines, consideration points, etc will be added when appropriate. </a:t>
            </a:r>
            <a:endParaRPr lang="en-US" altLang="en-US" smtClean="0"/>
          </a:p>
          <a:p>
            <a:pPr>
              <a:buFont typeface="Wingdings" pitchFamily="2" charset="2"/>
              <a:buNone/>
            </a:pPr>
            <a:r>
              <a:rPr lang="en-GB" altLang="en-US" smtClean="0"/>
              <a:t> </a:t>
            </a:r>
            <a:endParaRPr lang="en-US" altLang="en-US" smtClean="0"/>
          </a:p>
          <a:p>
            <a:pPr>
              <a:buFont typeface="Wingdings" pitchFamily="2" charset="2"/>
              <a:buChar char="§"/>
            </a:pPr>
            <a:r>
              <a:rPr lang="en-GB" altLang="en-US" smtClean="0"/>
              <a:t>Recommendation </a:t>
            </a:r>
            <a:r>
              <a:rPr lang="en-GB" altLang="en-US" b="1" smtClean="0"/>
              <a:t>ITU-T L. Cities_Adaptation </a:t>
            </a:r>
            <a:r>
              <a:rPr lang="en-GB" altLang="en-US" smtClean="0"/>
              <a:t>on how ICTs can help cities to adapt to the effects of climate change. It will also provide a framework and a checklist to assist municipal authorities in the implementation of ICT-based solutions in cities’ climate change adaptation strategies.  Examples of checklists, use- cases, best practices, guidelines, consideration points, etc will be added when appropriate. </a:t>
            </a:r>
            <a:endParaRPr lang="en-US" altLang="en-US" smtClean="0"/>
          </a:p>
          <a:p>
            <a:pPr>
              <a:buClr>
                <a:schemeClr val="bg1"/>
              </a:buClr>
              <a:buFont typeface="Wingdings" pitchFamily="2" charset="2"/>
              <a:buChar char="§"/>
            </a:pPr>
            <a:endParaRPr lang="en-US" altLang="en-US" sz="2000" smtClean="0">
              <a:solidFill>
                <a:schemeClr val="bg1"/>
              </a:solidFill>
              <a:latin typeface="Cambria"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4BEC60E9-8908-43A0-81C0-25450585C62A}" type="slidenum">
              <a:rPr lang="en-US" altLang="en-US"/>
              <a:pPr>
                <a:spcBef>
                  <a:spcPct val="0"/>
                </a:spcBef>
              </a:pPr>
              <a:t>32</a:t>
            </a:fld>
            <a:endParaRPr lang="en-US" altLang="en-US"/>
          </a:p>
        </p:txBody>
      </p:sp>
    </p:spTree>
    <p:extLst>
      <p:ext uri="{BB962C8B-B14F-4D97-AF65-F5344CB8AC3E}">
        <p14:creationId xmlns:p14="http://schemas.microsoft.com/office/powerpoint/2010/main" val="989706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bg1"/>
              </a:buClr>
            </a:pPr>
            <a:r>
              <a:rPr lang="en-US" altLang="en-US" sz="2000" b="1" smtClean="0">
                <a:solidFill>
                  <a:schemeClr val="bg1"/>
                </a:solidFill>
                <a:latin typeface="Cambria" pitchFamily="18" charset="0"/>
              </a:rPr>
              <a:t>ITU-T L.1501 </a:t>
            </a:r>
            <a:r>
              <a:rPr lang="en-US" altLang="en-US" sz="2000" smtClean="0">
                <a:solidFill>
                  <a:schemeClr val="bg1"/>
                </a:solidFill>
                <a:latin typeface="Cambria" pitchFamily="18" charset="0"/>
              </a:rPr>
              <a:t>- Best practices on how countries can utilize ICTs to adapt to the effects of climate change</a:t>
            </a:r>
          </a:p>
          <a:p>
            <a:pPr>
              <a:buClr>
                <a:schemeClr val="bg1"/>
              </a:buClr>
            </a:pPr>
            <a:endParaRPr lang="en-US" altLang="en-US" sz="2000" smtClean="0">
              <a:solidFill>
                <a:schemeClr val="bg1"/>
              </a:solidFill>
              <a:latin typeface="Cambria" pitchFamily="18" charset="0"/>
            </a:endParaRPr>
          </a:p>
          <a:p>
            <a:r>
              <a:rPr lang="en-GB" altLang="en-US" smtClean="0"/>
              <a:t>This Recommendation provides guidance on how ICTs can help countries to adapt to the effect of climate change. It also provides a framework and a checklist for countries to integrate ICTs in their national climate change adaptation strategies. This recommendation is part of L.1500 series recommendations on Adaptation to the effects of Climate Change. It is designed to assist countries in integrating ICTs into their national climate change adaptation strategies.  </a:t>
            </a:r>
          </a:p>
          <a:p>
            <a:endParaRPr lang="en-US" altLang="en-US" smtClean="0"/>
          </a:p>
          <a:p>
            <a:r>
              <a:rPr lang="en-GB" altLang="en-US" smtClean="0"/>
              <a:t>This Recommendation describes the complexity </a:t>
            </a:r>
            <a:r>
              <a:rPr lang="en-US" altLang="en-US" smtClean="0"/>
              <a:t>of </a:t>
            </a:r>
            <a:r>
              <a:rPr lang="en-GB" altLang="en-US" smtClean="0"/>
              <a:t>climate change and explains why countries need to</a:t>
            </a:r>
            <a:r>
              <a:rPr lang="en-US" altLang="en-US" smtClean="0"/>
              <a:t> adapt</a:t>
            </a:r>
            <a:r>
              <a:rPr lang="en-GB" altLang="en-US" smtClean="0"/>
              <a:t>. It also describes the role of ICTs in </a:t>
            </a:r>
            <a:r>
              <a:rPr lang="en-US" altLang="en-US" smtClean="0"/>
              <a:t>helping countries </a:t>
            </a:r>
            <a:r>
              <a:rPr lang="en-GB" altLang="en-US" smtClean="0"/>
              <a:t>respond to </a:t>
            </a:r>
            <a:r>
              <a:rPr lang="en-US" altLang="en-US" smtClean="0"/>
              <a:t>the effects of </a:t>
            </a:r>
            <a:r>
              <a:rPr lang="en-GB" altLang="en-US" smtClean="0"/>
              <a:t>climate change by </a:t>
            </a:r>
            <a:r>
              <a:rPr lang="en-US" altLang="en-US" smtClean="0"/>
              <a:t>looking at how various sectors use ICTs; including the ICT sector.  It is designed to be a guide for policy and regulation makers in developing policies and regulations regarding adaptation of nations or countries, management, and policies and regulations to climate changes and provides</a:t>
            </a:r>
            <a:r>
              <a:rPr lang="en-GB" altLang="en-US" smtClean="0"/>
              <a:t> a ‘multi-level framework for ICTs integration in climate change adaption’ to assist countries in integrating ICTs in their national climate change adaptation strategies. </a:t>
            </a:r>
            <a:endParaRPr lang="en-US" altLang="en-US" smtClean="0"/>
          </a:p>
          <a:p>
            <a:r>
              <a:rPr lang="en-GB" altLang="en-US" smtClean="0"/>
              <a:t> </a:t>
            </a:r>
            <a:endParaRPr lang="en-US" altLang="en-US" smtClean="0"/>
          </a:p>
          <a:p>
            <a:pPr>
              <a:buClr>
                <a:schemeClr val="bg1"/>
              </a:buClr>
            </a:pPr>
            <a:r>
              <a:rPr lang="en-US" altLang="en-US" sz="2000" smtClean="0">
                <a:solidFill>
                  <a:schemeClr val="bg1"/>
                </a:solidFill>
                <a:latin typeface="Cambria" pitchFamily="18" charset="0"/>
              </a:rPr>
              <a:t>ICTs can be used for each of the following steps:</a:t>
            </a:r>
          </a:p>
          <a:p>
            <a:pPr>
              <a:buClr>
                <a:schemeClr val="bg1"/>
              </a:buClr>
            </a:pPr>
            <a:endParaRPr lang="en-US" altLang="en-US" sz="2000" smtClean="0">
              <a:solidFill>
                <a:schemeClr val="bg1"/>
              </a:solidFill>
              <a:latin typeface="Cambria" pitchFamily="18" charset="0"/>
            </a:endParaRPr>
          </a:p>
          <a:p>
            <a:pPr>
              <a:buFont typeface="Wingdings" pitchFamily="2" charset="2"/>
              <a:buChar char="§"/>
            </a:pPr>
            <a:r>
              <a:rPr lang="en-US" altLang="en-US" smtClean="0"/>
              <a:t>Observation (combining existing data in new ways): Climate variations occurring in a specific region can be determined in this step. This can be carried out through data collection tools (remote sensing techniques, sensor-based networks etc). The data can be stored in digital repositories and shared among the stakeholders committed to develop the appropriate adaptation strategy.</a:t>
            </a:r>
          </a:p>
          <a:p>
            <a:pPr>
              <a:buFont typeface="Wingdings" pitchFamily="2" charset="2"/>
              <a:buChar char="§"/>
            </a:pPr>
            <a:r>
              <a:rPr lang="en-US" altLang="en-US" smtClean="0"/>
              <a:t>Analysis and Planning: The stored data can then be analyzed by scientists and policy makers to plan and design adaptation strategies. This analysis of climate change scenarios can be conducted   using software based modeling systems (Decision Support Systems and Geographic Information Systems). The results of analysis derived from these modeling systems can then be used to facilitate the development of adaptation plans on a sectoral basis.</a:t>
            </a:r>
          </a:p>
          <a:p>
            <a:pPr>
              <a:buFont typeface="Wingdings" pitchFamily="2" charset="2"/>
              <a:buChar char="§"/>
            </a:pPr>
            <a:r>
              <a:rPr lang="en-US" altLang="en-US" smtClean="0"/>
              <a:t>Implementation and Management: “The nature of adaptation interventions varies depending on a wide range of elements, such as the set of stakeholders, the sector and the scale of application. As a result, ICT support the implementation and management of adaptation strategies with a wide variety of tools: among the others, forecasting tools, early warning system and resource management systems play a prominent role in this phase” [b-CPD].</a:t>
            </a:r>
          </a:p>
          <a:p>
            <a:pPr>
              <a:buFont typeface="Wingdings" pitchFamily="2" charset="2"/>
              <a:buChar char="§"/>
            </a:pPr>
            <a:r>
              <a:rPr lang="en-US" altLang="en-US" smtClean="0"/>
              <a:t>Capacity building: Raising awareness of the negative effects of climate change with the help of ICT.</a:t>
            </a:r>
          </a:p>
          <a:p>
            <a:pPr>
              <a:buFont typeface="Wingdings" pitchFamily="2" charset="2"/>
              <a:buChar char="§"/>
            </a:pPr>
            <a:r>
              <a:rPr lang="en-US" altLang="en-US" smtClean="0"/>
              <a:t>Networking: ICT can be used for knowledge sharing to ensure that all the stakeholders are aware of the effects of climate change as well as the possible measure to build up resilience to climate change at the different levels [b-CPD]. “Social media tools can also support public awareness and education campaigns, as well as foster participative processes. ICT applications such as participatory videos, photo-diaries or the use of mobile phones for collective mapping/monitoring exercises, could be used to foster greater involvement of low-income urban dwellers in climate change and risk-reduction initiatives, involving them in decisions such as the best location for drinking water supplies in case of sudden salinization, or failures in drainage systems due to floods” [b-CDI, 2011].</a:t>
            </a:r>
          </a:p>
          <a:p>
            <a:pPr>
              <a:buFont typeface="Wingdings" pitchFamily="2" charset="2"/>
              <a:buChar char="§"/>
            </a:pPr>
            <a:r>
              <a:rPr lang="en-US" altLang="en-US" smtClean="0"/>
              <a:t>Monitoring and Evaluation: “The final stage of every adaptation process is its monitoring and assessment: the performance of the initiative must be constantly verified in order to reach the goal defined during the planning phase” [b-CPD].</a:t>
            </a:r>
          </a:p>
          <a:p>
            <a:pPr>
              <a:buClr>
                <a:schemeClr val="bg1"/>
              </a:buClr>
            </a:pPr>
            <a:endParaRPr lang="en-US" altLang="en-US" sz="2000" smtClean="0">
              <a:solidFill>
                <a:schemeClr val="bg1"/>
              </a:solidFill>
              <a:latin typeface="Cambria" pitchFamily="18"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CFE048C-D481-473B-A0A4-EAF144CBD0E5}" type="slidenum">
              <a:rPr lang="en-US" altLang="en-US"/>
              <a:pPr>
                <a:spcBef>
                  <a:spcPct val="0"/>
                </a:spcBef>
              </a:pPr>
              <a:t>33</a:t>
            </a:fld>
            <a:endParaRPr lang="en-US" altLang="en-US"/>
          </a:p>
        </p:txBody>
      </p:sp>
    </p:spTree>
    <p:extLst>
      <p:ext uri="{BB962C8B-B14F-4D97-AF65-F5344CB8AC3E}">
        <p14:creationId xmlns:p14="http://schemas.microsoft.com/office/powerpoint/2010/main" val="177499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13E75567-7966-43D9-951A-448BDC755F08}" type="slidenum">
              <a:rPr lang="en-US" altLang="en-US"/>
              <a:pPr>
                <a:spcBef>
                  <a:spcPct val="0"/>
                </a:spcBef>
              </a:pPr>
              <a:t>34</a:t>
            </a:fld>
            <a:endParaRPr lang="en-US" altLang="en-US"/>
          </a:p>
        </p:txBody>
      </p:sp>
    </p:spTree>
    <p:extLst>
      <p:ext uri="{BB962C8B-B14F-4D97-AF65-F5344CB8AC3E}">
        <p14:creationId xmlns:p14="http://schemas.microsoft.com/office/powerpoint/2010/main" val="2811058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bg1"/>
              </a:buClr>
            </a:pPr>
            <a:endParaRPr lang="en-US" altLang="en-US" sz="2000" dirty="0" smtClean="0">
              <a:solidFill>
                <a:schemeClr val="bg1"/>
              </a:solidFill>
              <a:latin typeface="Cambria"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5D7ABD0D-0402-4B6C-82A9-5AA375765116}" type="slidenum">
              <a:rPr lang="en-US" altLang="en-US"/>
              <a:pPr>
                <a:spcBef>
                  <a:spcPct val="0"/>
                </a:spcBef>
              </a:pPr>
              <a:t>35</a:t>
            </a:fld>
            <a:endParaRPr lang="en-US" altLang="en-US"/>
          </a:p>
        </p:txBody>
      </p:sp>
    </p:spTree>
    <p:extLst>
      <p:ext uri="{BB962C8B-B14F-4D97-AF65-F5344CB8AC3E}">
        <p14:creationId xmlns:p14="http://schemas.microsoft.com/office/powerpoint/2010/main" val="3609427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main objective of this report is to explore the impacts of climate change on the ICT sector and the potential for adaptation, while emphasizing the need for resilient pathways of action, enabling environments and new standards to foster the sector</a:t>
            </a:r>
            <a:r>
              <a:rPr lang="ja-JP" altLang="en-US" smtClean="0"/>
              <a:t>’</a:t>
            </a:r>
            <a:r>
              <a:rPr lang="en-US" altLang="ja-JP" smtClean="0"/>
              <a:t>s approach to adaptation.</a:t>
            </a:r>
            <a:endParaRPr lang="en-US" altLang="en-US" sz="2000" smtClean="0">
              <a:solidFill>
                <a:schemeClr val="bg1"/>
              </a:solidFill>
              <a:latin typeface="Cambria"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C880173-AACF-4FCB-B497-E695EE76C318}" type="slidenum">
              <a:rPr lang="en-US" altLang="en-US">
                <a:ea typeface="MS PGothic" pitchFamily="34" charset="-128"/>
              </a:rPr>
              <a:pPr>
                <a:spcBef>
                  <a:spcPct val="0"/>
                </a:spcBef>
              </a:pPr>
              <a:t>36</a:t>
            </a:fld>
            <a:endParaRPr lang="en-US" altLang="en-US">
              <a:ea typeface="MS PGothic" pitchFamily="34" charset="-128"/>
            </a:endParaRPr>
          </a:p>
        </p:txBody>
      </p:sp>
    </p:spTree>
    <p:extLst>
      <p:ext uri="{BB962C8B-B14F-4D97-AF65-F5344CB8AC3E}">
        <p14:creationId xmlns:p14="http://schemas.microsoft.com/office/powerpoint/2010/main" val="2083780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smtClean="0">
              <a:solidFill>
                <a:schemeClr val="bg1"/>
              </a:solidFill>
              <a:latin typeface="Cambria"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3024044-0475-40FB-B209-C4AC64E10EFD}" type="slidenum">
              <a:rPr lang="en-US" altLang="en-US">
                <a:ea typeface="MS PGothic" pitchFamily="34" charset="-128"/>
              </a:rPr>
              <a:pPr>
                <a:spcBef>
                  <a:spcPct val="0"/>
                </a:spcBef>
              </a:pPr>
              <a:t>37</a:t>
            </a:fld>
            <a:endParaRPr lang="en-US" altLang="en-US">
              <a:ea typeface="MS PGothic" pitchFamily="34" charset="-128"/>
            </a:endParaRPr>
          </a:p>
        </p:txBody>
      </p:sp>
    </p:spTree>
    <p:extLst>
      <p:ext uri="{BB962C8B-B14F-4D97-AF65-F5344CB8AC3E}">
        <p14:creationId xmlns:p14="http://schemas.microsoft.com/office/powerpoint/2010/main" val="296836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endParaRPr lang="en-US" altLang="en-US" dirty="0" smtClean="0"/>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4</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-ICT Sector Responses to Climatic Impacts: Focus on Short AND Long term climatic impacts</a:t>
            </a:r>
          </a:p>
          <a:p>
            <a:r>
              <a:rPr lang="en-US" altLang="en-US" sz="2000" smtClean="0"/>
              <a:t>-It acknowledges the need to coordinate adaptive actions in the ICT sector at the international, the national, sectoral and local levels</a:t>
            </a:r>
          </a:p>
          <a:p>
            <a:r>
              <a:rPr lang="en-US" altLang="en-US" sz="2000" smtClean="0"/>
              <a:t>-It recognises the need to strengthen a series of resilience attributes in the sector:</a:t>
            </a:r>
          </a:p>
          <a:p>
            <a:pPr>
              <a:buFont typeface="Wingdings" pitchFamily="2" charset="2"/>
              <a:buChar char="§"/>
            </a:pPr>
            <a:r>
              <a:rPr lang="en-GB" altLang="en-US" sz="2000" smtClean="0"/>
              <a:t>Robustness</a:t>
            </a:r>
            <a:endParaRPr lang="en-US" altLang="en-US" sz="2000" smtClean="0"/>
          </a:p>
          <a:p>
            <a:pPr>
              <a:buFont typeface="Wingdings" pitchFamily="2" charset="2"/>
              <a:buChar char="§"/>
            </a:pPr>
            <a:r>
              <a:rPr lang="en-GB" altLang="en-US" sz="2000" smtClean="0"/>
              <a:t>Self-Organization</a:t>
            </a:r>
            <a:endParaRPr lang="en-US" altLang="en-US" sz="2000" smtClean="0"/>
          </a:p>
          <a:p>
            <a:pPr>
              <a:buFont typeface="Wingdings" pitchFamily="2" charset="2"/>
              <a:buChar char="§"/>
            </a:pPr>
            <a:r>
              <a:rPr lang="en-GB" altLang="en-US" sz="2000" smtClean="0"/>
              <a:t>Learning</a:t>
            </a:r>
            <a:endParaRPr lang="en-US" altLang="en-US" sz="2000" smtClean="0"/>
          </a:p>
          <a:p>
            <a:pPr>
              <a:buFont typeface="Wingdings" pitchFamily="2" charset="2"/>
              <a:buChar char="§"/>
            </a:pPr>
            <a:r>
              <a:rPr lang="en-GB" altLang="en-US" sz="2000" smtClean="0"/>
              <a:t>Redundancy</a:t>
            </a:r>
            <a:endParaRPr lang="en-US" altLang="en-US" sz="2000" smtClean="0"/>
          </a:p>
          <a:p>
            <a:pPr>
              <a:buFont typeface="Wingdings" pitchFamily="2" charset="2"/>
              <a:buChar char="§"/>
            </a:pPr>
            <a:r>
              <a:rPr lang="en-GB" altLang="en-US" sz="2000" smtClean="0"/>
              <a:t>Flexibility </a:t>
            </a:r>
          </a:p>
          <a:p>
            <a:pPr>
              <a:buFont typeface="Wingdings" pitchFamily="2" charset="2"/>
              <a:buChar char="§"/>
            </a:pPr>
            <a:r>
              <a:rPr lang="en-GB" altLang="en-US" sz="2000" smtClean="0"/>
              <a:t>Diversity</a:t>
            </a:r>
            <a:endParaRPr lang="en-US" altLang="en-US" sz="2000" smtClean="0"/>
          </a:p>
          <a:p>
            <a:pPr>
              <a:buFont typeface="Wingdings" pitchFamily="2" charset="2"/>
              <a:buChar char="§"/>
            </a:pPr>
            <a:r>
              <a:rPr lang="en-GB" altLang="en-US" sz="2000" smtClean="0"/>
              <a:t>Scale</a:t>
            </a:r>
            <a:endParaRPr lang="en-US" altLang="en-US" sz="2000" smtClean="0"/>
          </a:p>
          <a:p>
            <a:endParaRPr lang="en-US" altLang="en-US" sz="2000" smtClean="0">
              <a:solidFill>
                <a:schemeClr val="bg1"/>
              </a:solidFill>
              <a:latin typeface="Cambria"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D8E311DA-8033-4D2C-94E0-8D726533DDB3}" type="slidenum">
              <a:rPr lang="en-US" altLang="en-US">
                <a:ea typeface="MS PGothic" pitchFamily="34" charset="-128"/>
              </a:rPr>
              <a:pPr>
                <a:spcBef>
                  <a:spcPct val="0"/>
                </a:spcBef>
              </a:pPr>
              <a:t>38</a:t>
            </a:fld>
            <a:endParaRPr lang="en-US" altLang="en-US">
              <a:ea typeface="MS PGothic" pitchFamily="34" charset="-128"/>
            </a:endParaRPr>
          </a:p>
        </p:txBody>
      </p:sp>
    </p:spTree>
    <p:extLst>
      <p:ext uri="{BB962C8B-B14F-4D97-AF65-F5344CB8AC3E}">
        <p14:creationId xmlns:p14="http://schemas.microsoft.com/office/powerpoint/2010/main" val="294169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smtClean="0"/>
              <a:t>ICT Sector Responses to Climatic Impacts.</a:t>
            </a:r>
          </a:p>
          <a:p>
            <a:endParaRPr lang="en-US" altLang="en-US" sz="2000" dirty="0" smtClean="0"/>
          </a:p>
          <a:p>
            <a:r>
              <a:rPr lang="en-US" altLang="en-US" sz="2000" dirty="0" smtClean="0"/>
              <a:t>Key ICT Sector Attributes:</a:t>
            </a:r>
          </a:p>
          <a:p>
            <a:pPr>
              <a:buFont typeface="Wingdings" pitchFamily="2" charset="2"/>
              <a:buChar char="§"/>
            </a:pPr>
            <a:r>
              <a:rPr lang="en-GB" altLang="en-US" sz="2000" dirty="0" smtClean="0"/>
              <a:t>Robustness</a:t>
            </a:r>
            <a:endParaRPr lang="en-US" altLang="en-US" sz="2000" dirty="0" smtClean="0"/>
          </a:p>
          <a:p>
            <a:pPr>
              <a:buFont typeface="Wingdings" pitchFamily="2" charset="2"/>
              <a:buChar char="§"/>
            </a:pPr>
            <a:r>
              <a:rPr lang="en-GB" altLang="en-US" sz="2000" dirty="0" smtClean="0"/>
              <a:t>Self-Organization</a:t>
            </a:r>
            <a:endParaRPr lang="en-US" altLang="en-US" sz="2000" dirty="0" smtClean="0"/>
          </a:p>
          <a:p>
            <a:pPr>
              <a:buFont typeface="Wingdings" pitchFamily="2" charset="2"/>
              <a:buChar char="§"/>
            </a:pPr>
            <a:r>
              <a:rPr lang="en-GB" altLang="en-US" sz="2000" dirty="0" smtClean="0"/>
              <a:t>Learning</a:t>
            </a:r>
            <a:endParaRPr lang="en-US" altLang="en-US" sz="2000" dirty="0" smtClean="0"/>
          </a:p>
          <a:p>
            <a:pPr>
              <a:buFont typeface="Wingdings" pitchFamily="2" charset="2"/>
              <a:buChar char="§"/>
            </a:pPr>
            <a:r>
              <a:rPr lang="en-GB" altLang="en-US" sz="2000" dirty="0" smtClean="0"/>
              <a:t>Redundancy</a:t>
            </a:r>
            <a:endParaRPr lang="en-US" altLang="en-US" sz="2000" dirty="0" smtClean="0"/>
          </a:p>
          <a:p>
            <a:pPr>
              <a:buFont typeface="Wingdings" pitchFamily="2" charset="2"/>
              <a:buChar char="§"/>
            </a:pPr>
            <a:r>
              <a:rPr lang="en-GB" altLang="en-US" sz="2000" dirty="0" smtClean="0"/>
              <a:t>Flexibility </a:t>
            </a:r>
          </a:p>
          <a:p>
            <a:pPr>
              <a:buFont typeface="Wingdings" pitchFamily="2" charset="2"/>
              <a:buChar char="§"/>
            </a:pPr>
            <a:r>
              <a:rPr lang="en-GB" altLang="en-US" sz="2000" dirty="0" smtClean="0"/>
              <a:t>Diversity</a:t>
            </a:r>
            <a:endParaRPr lang="en-US" altLang="en-US" sz="2000" dirty="0" smtClean="0"/>
          </a:p>
          <a:p>
            <a:pPr>
              <a:buFont typeface="Wingdings" pitchFamily="2" charset="2"/>
              <a:buChar char="§"/>
            </a:pPr>
            <a:r>
              <a:rPr lang="en-GB" altLang="en-US" sz="2000" dirty="0" smtClean="0"/>
              <a:t>Scale</a:t>
            </a:r>
            <a:endParaRPr lang="en-US" altLang="en-US" sz="2000" dirty="0" smtClean="0"/>
          </a:p>
          <a:p>
            <a:endParaRPr lang="en-US" altLang="en-US" sz="2000" dirty="0" smtClean="0">
              <a:solidFill>
                <a:schemeClr val="bg1"/>
              </a:solidFill>
              <a:latin typeface="Cambria"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9ED032E7-85E2-455F-8EEC-2F53BE27DC52}" type="slidenum">
              <a:rPr lang="en-US" altLang="en-US">
                <a:ea typeface="MS PGothic" pitchFamily="34" charset="-128"/>
              </a:rPr>
              <a:pPr>
                <a:spcBef>
                  <a:spcPct val="0"/>
                </a:spcBef>
              </a:pPr>
              <a:t>39</a:t>
            </a:fld>
            <a:endParaRPr lang="en-US" altLang="en-US">
              <a:ea typeface="MS PGothic" pitchFamily="34" charset="-128"/>
            </a:endParaRPr>
          </a:p>
        </p:txBody>
      </p:sp>
    </p:spTree>
    <p:extLst>
      <p:ext uri="{BB962C8B-B14F-4D97-AF65-F5344CB8AC3E}">
        <p14:creationId xmlns:p14="http://schemas.microsoft.com/office/powerpoint/2010/main" val="3468903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50B8D3F9-039A-4DCA-B72B-36A2D454F027}" type="slidenum">
              <a:rPr lang="en-US" altLang="en-US"/>
              <a:pPr>
                <a:spcBef>
                  <a:spcPct val="0"/>
                </a:spcBef>
              </a:pPr>
              <a:t>41</a:t>
            </a:fld>
            <a:endParaRPr lang="en-US" altLang="en-US"/>
          </a:p>
        </p:txBody>
      </p:sp>
    </p:spTree>
    <p:extLst>
      <p:ext uri="{BB962C8B-B14F-4D97-AF65-F5344CB8AC3E}">
        <p14:creationId xmlns:p14="http://schemas.microsoft.com/office/powerpoint/2010/main" val="334508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5</a:t>
            </a:fld>
            <a:endParaRPr lang="en-US"/>
          </a:p>
        </p:txBody>
      </p:sp>
    </p:spTree>
    <p:extLst>
      <p:ext uri="{BB962C8B-B14F-4D97-AF65-F5344CB8AC3E}">
        <p14:creationId xmlns:p14="http://schemas.microsoft.com/office/powerpoint/2010/main" val="142400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6</a:t>
            </a:fld>
            <a:endParaRPr lang="en-US"/>
          </a:p>
        </p:txBody>
      </p:sp>
    </p:spTree>
    <p:extLst>
      <p:ext uri="{BB962C8B-B14F-4D97-AF65-F5344CB8AC3E}">
        <p14:creationId xmlns:p14="http://schemas.microsoft.com/office/powerpoint/2010/main" val="135290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the main</a:t>
            </a:r>
            <a:r>
              <a:rPr lang="en-US" baseline="0" dirty="0" smtClean="0"/>
              <a:t> green ICT standards that have been developed by Question 13/5 in the area of e-waste.</a:t>
            </a:r>
          </a:p>
          <a:p>
            <a:r>
              <a:rPr lang="en-US" baseline="0" dirty="0" smtClean="0"/>
              <a:t>I will provide more detailed information on every single achievement in the next slides.</a:t>
            </a:r>
            <a:endParaRPr lang="en-US" dirty="0" smtClean="0"/>
          </a:p>
          <a:p>
            <a:pPr>
              <a:buClr>
                <a:schemeClr val="tx2"/>
              </a:buClr>
              <a:buFont typeface="Wingdings" panose="05000000000000000000" pitchFamily="2" charset="2"/>
              <a:buNone/>
            </a:pPr>
            <a:endParaRPr lang="en-US" altLang="en-US" sz="1200" b="1" kern="0" dirty="0" smtClean="0">
              <a:solidFill>
                <a:schemeClr val="tx1">
                  <a:lumMod val="75000"/>
                  <a:lumOff val="25000"/>
                </a:schemeClr>
              </a:solidFill>
              <a:latin typeface="Cambria" panose="02040503050406030204" pitchFamily="18" charset="0"/>
            </a:endParaRP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L.1000</a:t>
            </a:r>
            <a:r>
              <a:rPr lang="en-US" altLang="en-US" sz="1200" kern="0" dirty="0" smtClean="0">
                <a:solidFill>
                  <a:schemeClr val="tx1">
                    <a:lumMod val="75000"/>
                    <a:lumOff val="25000"/>
                  </a:schemeClr>
                </a:solidFill>
                <a:latin typeface="Cambria" panose="02040503050406030204" pitchFamily="18" charset="0"/>
              </a:rPr>
              <a:t>: Universal power adapter and charger solution for mobile terminals and other hand-held ICT devices.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L.1001</a:t>
            </a:r>
            <a:r>
              <a:rPr lang="en-US" altLang="en-US" sz="1200" kern="0" dirty="0" smtClean="0">
                <a:solidFill>
                  <a:schemeClr val="tx1">
                    <a:lumMod val="75000"/>
                    <a:lumOff val="25000"/>
                  </a:schemeClr>
                </a:solidFill>
                <a:latin typeface="Cambria" panose="02040503050406030204" pitchFamily="18" charset="0"/>
              </a:rPr>
              <a:t>: External universal power adapter solutions for stationary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L.1002</a:t>
            </a:r>
            <a:r>
              <a:rPr lang="en-US" altLang="en-US" sz="1200" kern="0" dirty="0" smtClean="0">
                <a:solidFill>
                  <a:schemeClr val="tx1">
                    <a:lumMod val="75000"/>
                    <a:lumOff val="25000"/>
                  </a:schemeClr>
                </a:solidFill>
                <a:latin typeface="Cambria" panose="02040503050406030204" pitchFamily="18" charset="0"/>
              </a:rPr>
              <a:t>​: External universal power adapter solutions for portable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​L.1005</a:t>
            </a:r>
            <a:r>
              <a:rPr lang="en-US" altLang="en-US" sz="1200" kern="0" dirty="0" smtClean="0">
                <a:solidFill>
                  <a:schemeClr val="tx1">
                    <a:lumMod val="75000"/>
                    <a:lumOff val="25000"/>
                  </a:schemeClr>
                </a:solidFill>
                <a:latin typeface="Cambria" panose="02040503050406030204" pitchFamily="18" charset="0"/>
              </a:rPr>
              <a:t>​: Test suites for assessment of the universal charger solution. </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L.1010</a:t>
            </a:r>
            <a:r>
              <a:rPr lang="en-US" altLang="en-US" sz="1200" kern="0" dirty="0" smtClean="0">
                <a:solidFill>
                  <a:schemeClr val="tx1">
                    <a:lumMod val="75000"/>
                    <a:lumOff val="25000"/>
                  </a:schemeClr>
                </a:solidFill>
                <a:latin typeface="Cambria" panose="02040503050406030204" pitchFamily="18" charset="0"/>
              </a:rPr>
              <a:t>​: Green batteries solution for mobile phones and other hand-held information and communication technology devices.</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L.1100</a:t>
            </a:r>
            <a:r>
              <a:rPr lang="en-US" altLang="en-US" sz="1200" kern="0" dirty="0" smtClean="0">
                <a:solidFill>
                  <a:schemeClr val="tx1">
                    <a:lumMod val="75000"/>
                    <a:lumOff val="25000"/>
                  </a:schemeClr>
                </a:solidFill>
                <a:latin typeface="Cambria" panose="02040503050406030204" pitchFamily="18" charset="0"/>
              </a:rPr>
              <a:t>: A method to provide recycling information of rare metals in ICT products.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L.1101</a:t>
            </a:r>
            <a:r>
              <a:rPr lang="en-US" altLang="en-US" sz="1200" kern="0" dirty="0" smtClean="0">
                <a:solidFill>
                  <a:schemeClr val="tx1">
                    <a:lumMod val="75000"/>
                    <a:lumOff val="25000"/>
                  </a:schemeClr>
                </a:solidFill>
                <a:latin typeface="Cambria" panose="02040503050406030204" pitchFamily="18" charset="0"/>
              </a:rPr>
              <a:t>: ​Measurement methods to characterize rare metals in information and communication technology goods.</a:t>
            </a:r>
          </a:p>
        </p:txBody>
      </p:sp>
      <p:sp>
        <p:nvSpPr>
          <p:cNvPr id="4" name="Slide Number Placeholder 3"/>
          <p:cNvSpPr>
            <a:spLocks noGrp="1"/>
          </p:cNvSpPr>
          <p:nvPr>
            <p:ph type="sldNum" sz="quarter" idx="10"/>
          </p:nvPr>
        </p:nvSpPr>
        <p:spPr/>
        <p:txBody>
          <a:bodyPr/>
          <a:lstStyle/>
          <a:p>
            <a:fld id="{1CF0CF5F-36EF-4F1D-9F39-62BE8CBD2BE0}" type="slidenum">
              <a:rPr lang="en-US" smtClean="0"/>
              <a:t>7</a:t>
            </a:fld>
            <a:endParaRPr lang="en-US"/>
          </a:p>
        </p:txBody>
      </p:sp>
    </p:spTree>
    <p:extLst>
      <p:ext uri="{BB962C8B-B14F-4D97-AF65-F5344CB8AC3E}">
        <p14:creationId xmlns:p14="http://schemas.microsoft.com/office/powerpoint/2010/main" val="189650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Recommendation</a:t>
            </a:r>
            <a:r>
              <a:rPr lang="en-US" altLang="en-US" b="1" baseline="0" dirty="0" smtClean="0"/>
              <a:t> </a:t>
            </a:r>
            <a:r>
              <a:rPr lang="en-US" altLang="en-US" b="1" dirty="0" smtClean="0"/>
              <a:t>ITU-T L.1000 </a:t>
            </a:r>
            <a:r>
              <a:rPr lang="en-US" altLang="en-US" dirty="0"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 </a:t>
            </a:r>
            <a:r>
              <a:rPr lang="en-GB" sz="1200" kern="1200" dirty="0" smtClean="0">
                <a:solidFill>
                  <a:schemeClr val="tx1"/>
                </a:solidFill>
                <a:effectLst/>
                <a:latin typeface="+mn-lt"/>
                <a:ea typeface="+mn-ea"/>
                <a:cs typeface="+mn-cs"/>
              </a:rPr>
              <a:t>[Approved 2011-06-13]</a:t>
            </a:r>
            <a:endParaRPr lang="en-US" altLang="en-US" dirty="0" smtClean="0"/>
          </a:p>
          <a:p>
            <a:endParaRPr lang="en-US" altLang="en-US" dirty="0" smtClean="0"/>
          </a:p>
          <a:p>
            <a:pPr>
              <a:lnSpc>
                <a:spcPct val="90000"/>
              </a:lnSpc>
            </a:pPr>
            <a:r>
              <a:rPr lang="en-US" altLang="en-US" dirty="0" smtClean="0">
                <a:solidFill>
                  <a:srgbClr val="2E2E2E"/>
                </a:solidFill>
              </a:rPr>
              <a:t>-</a:t>
            </a:r>
            <a:r>
              <a:rPr lang="en-US" altLang="en-US" baseline="0" dirty="0" smtClean="0">
                <a:solidFill>
                  <a:srgbClr val="2E2E2E"/>
                </a:solidFill>
              </a:rPr>
              <a:t> </a:t>
            </a:r>
            <a:r>
              <a:rPr lang="en-US" altLang="en-US" dirty="0" smtClean="0">
                <a:solidFill>
                  <a:srgbClr val="2E2E2E"/>
                </a:solidFill>
              </a:rPr>
              <a:t>“</a:t>
            </a:r>
            <a:r>
              <a:rPr lang="en-GB" altLang="en-US" dirty="0" smtClean="0">
                <a:solidFill>
                  <a:srgbClr val="2E2E2E"/>
                </a:solidFill>
              </a:rPr>
              <a:t>Universal power adapter</a:t>
            </a:r>
            <a:r>
              <a:rPr lang="en-GB" altLang="zh-CN" dirty="0" smtClean="0">
                <a:solidFill>
                  <a:srgbClr val="2E2E2E"/>
                </a:solidFill>
              </a:rPr>
              <a:t> and charger solution for mobile terminals and other ICT hand held devices</a:t>
            </a:r>
            <a:r>
              <a:rPr lang="en-US" altLang="zh-CN" dirty="0" smtClean="0">
                <a:solidFill>
                  <a:srgbClr val="2E2E2E"/>
                </a:solidFill>
              </a:rPr>
              <a:t>” (</a:t>
            </a:r>
            <a:r>
              <a:rPr lang="en-US" altLang="en-US" b="1" dirty="0" smtClean="0">
                <a:solidFill>
                  <a:srgbClr val="2E2E2E"/>
                </a:solidFill>
              </a:rPr>
              <a:t>Recommendation ITU-T L.1000</a:t>
            </a:r>
            <a:r>
              <a:rPr lang="en-US" altLang="en-US" dirty="0" smtClean="0">
                <a:solidFill>
                  <a:srgbClr val="2E2E2E"/>
                </a:solidFill>
              </a:rPr>
              <a:t>)</a:t>
            </a:r>
            <a:endParaRPr lang="en-US" altLang="zh-CN" dirty="0" smtClean="0">
              <a:solidFill>
                <a:srgbClr val="2E2E2E"/>
              </a:solidFill>
            </a:endParaRPr>
          </a:p>
          <a:p>
            <a:pPr>
              <a:lnSpc>
                <a:spcPct val="90000"/>
              </a:lnSpc>
            </a:pPr>
            <a:r>
              <a:rPr lang="en-US" altLang="zh-CN" i="1" dirty="0" smtClean="0">
                <a:solidFill>
                  <a:srgbClr val="2E2E2E"/>
                </a:solidFill>
              </a:rPr>
              <a:t>-</a:t>
            </a:r>
            <a:r>
              <a:rPr lang="en-US" altLang="zh-CN" i="1" baseline="0" dirty="0" smtClean="0">
                <a:solidFill>
                  <a:srgbClr val="2E2E2E"/>
                </a:solidFill>
              </a:rPr>
              <a:t> </a:t>
            </a:r>
            <a:r>
              <a:rPr lang="en-US" altLang="zh-CN" i="1" dirty="0" smtClean="0">
                <a:solidFill>
                  <a:srgbClr val="2E2E2E"/>
                </a:solidFill>
              </a:rPr>
              <a:t>Saves 82,000 tons of e-waste per year</a:t>
            </a:r>
          </a:p>
          <a:p>
            <a:pPr>
              <a:lnSpc>
                <a:spcPct val="90000"/>
              </a:lnSpc>
            </a:pPr>
            <a:r>
              <a:rPr lang="en-US" altLang="zh-CN" i="1" dirty="0" smtClean="0">
                <a:solidFill>
                  <a:srgbClr val="2E2E2E"/>
                </a:solidFill>
              </a:rPr>
              <a:t>- Saves at least 13.6 million </a:t>
            </a:r>
            <a:r>
              <a:rPr lang="en-US" altLang="zh-CN" i="1" dirty="0" err="1" smtClean="0">
                <a:solidFill>
                  <a:srgbClr val="2E2E2E"/>
                </a:solidFill>
              </a:rPr>
              <a:t>tonnes</a:t>
            </a:r>
            <a:r>
              <a:rPr lang="en-US" altLang="zh-CN" i="1" dirty="0" smtClean="0">
                <a:solidFill>
                  <a:srgbClr val="2E2E2E"/>
                </a:solidFill>
              </a:rPr>
              <a:t> of CO2 emissions annually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Recommendation ITU-T L.1001 </a:t>
            </a:r>
            <a:r>
              <a:rPr lang="en-US" altLang="en-US" dirty="0"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a:t>
            </a:r>
            <a:r>
              <a:rPr lang="en-US" altLang="en-US" dirty="0" err="1" smtClean="0"/>
              <a:t>e-waste</a:t>
            </a:r>
            <a:r>
              <a:rPr lang="en-US" altLang="en-US" dirty="0" smtClean="0"/>
              <a:t> amount. The universal power adapter solution for ICT equipment for stationary use is designed to serve the vast majority of ICT devices. </a:t>
            </a:r>
            <a:r>
              <a:rPr lang="en-GB" sz="1200" kern="1200" dirty="0" smtClean="0">
                <a:solidFill>
                  <a:schemeClr val="tx1"/>
                </a:solidFill>
                <a:effectLst/>
                <a:latin typeface="+mn-lt"/>
                <a:ea typeface="+mn-ea"/>
                <a:cs typeface="+mn-cs"/>
              </a:rPr>
              <a:t>[Approved 2012-11-29]</a:t>
            </a:r>
            <a:endParaRPr lang="en-US" altLang="en-US" dirty="0" smtClean="0"/>
          </a:p>
          <a:p>
            <a:endParaRPr lang="en-US" altLang="en-US" dirty="0" smtClean="0"/>
          </a:p>
          <a:p>
            <a:r>
              <a:rPr lang="en-US" altLang="en-US" dirty="0" smtClean="0">
                <a:solidFill>
                  <a:srgbClr val="000000"/>
                </a:solidFill>
              </a:rPr>
              <a:t>- </a:t>
            </a:r>
            <a:r>
              <a:rPr lang="en-US" altLang="en-US" b="1" dirty="0" smtClean="0">
                <a:solidFill>
                  <a:srgbClr val="FF0000"/>
                </a:solidFill>
              </a:rPr>
              <a:t>NEW - </a:t>
            </a:r>
            <a:r>
              <a:rPr lang="en-US" altLang="en-US" dirty="0" smtClean="0">
                <a:solidFill>
                  <a:srgbClr val="000000"/>
                </a:solidFill>
              </a:rPr>
              <a:t>“External universal power adapter solutions for ICT equipment for stationary use” </a:t>
            </a:r>
            <a:r>
              <a:rPr lang="en-US" altLang="zh-CN" dirty="0" smtClean="0">
                <a:solidFill>
                  <a:srgbClr val="2E2E2E"/>
                </a:solidFill>
              </a:rPr>
              <a:t>(</a:t>
            </a:r>
            <a:r>
              <a:rPr lang="en-US" altLang="en-US" b="1" dirty="0" smtClean="0">
                <a:solidFill>
                  <a:srgbClr val="2E2E2E"/>
                </a:solidFill>
              </a:rPr>
              <a:t>Recommendation ITU-T L.1001</a:t>
            </a:r>
            <a:r>
              <a:rPr lang="en-US" altLang="en-US" dirty="0" smtClean="0">
                <a:solidFill>
                  <a:srgbClr val="2E2E2E"/>
                </a:solidFill>
              </a:rPr>
              <a:t>)</a:t>
            </a:r>
            <a:endParaRPr lang="en-US" altLang="en-US" dirty="0" smtClean="0">
              <a:solidFill>
                <a:srgbClr val="000000"/>
              </a:solidFill>
            </a:endParaRPr>
          </a:p>
          <a:p>
            <a:r>
              <a:rPr lang="en-US" altLang="en-US" dirty="0" smtClean="0">
                <a:solidFill>
                  <a:srgbClr val="000000"/>
                </a:solidFill>
              </a:rPr>
              <a:t>- Saves 300,000 </a:t>
            </a:r>
            <a:r>
              <a:rPr lang="en-US" altLang="en-US" dirty="0" err="1" smtClean="0">
                <a:solidFill>
                  <a:srgbClr val="000000"/>
                </a:solidFill>
              </a:rPr>
              <a:t>tonnes</a:t>
            </a:r>
            <a:r>
              <a:rPr lang="en-US" altLang="en-US" dirty="0" smtClean="0">
                <a:solidFill>
                  <a:srgbClr val="000000"/>
                </a:solidFill>
              </a:rPr>
              <a:t> of </a:t>
            </a:r>
            <a:r>
              <a:rPr lang="en-US" altLang="en-US" dirty="0" err="1" smtClean="0">
                <a:solidFill>
                  <a:srgbClr val="000000"/>
                </a:solidFill>
              </a:rPr>
              <a:t>e-waste</a:t>
            </a:r>
            <a:r>
              <a:rPr lang="en-US" altLang="en-US" dirty="0" smtClean="0">
                <a:solidFill>
                  <a:srgbClr val="000000"/>
                </a:solidFill>
              </a:rPr>
              <a:t> annually</a:t>
            </a:r>
          </a:p>
          <a:p>
            <a:r>
              <a:rPr lang="en-US" altLang="en-US" dirty="0" smtClean="0">
                <a:solidFill>
                  <a:srgbClr val="000000"/>
                </a:solidFill>
              </a:rPr>
              <a:t>- Reduces the energy consumption and greenhouse gas (GHG) emissions of external power supplies by between 25% and 50%</a:t>
            </a:r>
          </a:p>
          <a:p>
            <a:endParaRPr lang="en-US" altLang="en-US" dirty="0" smtClean="0"/>
          </a:p>
        </p:txBody>
      </p:sp>
      <p:sp>
        <p:nvSpPr>
          <p:cNvPr id="4" name="Slide Number Placeholder 3"/>
          <p:cNvSpPr>
            <a:spLocks noGrp="1"/>
          </p:cNvSpPr>
          <p:nvPr>
            <p:ph type="sldNum" sz="quarter" idx="10"/>
          </p:nvPr>
        </p:nvSpPr>
        <p:spPr/>
        <p:txBody>
          <a:bodyPr/>
          <a:lstStyle/>
          <a:p>
            <a:fld id="{1CF0CF5F-36EF-4F1D-9F39-62BE8CBD2BE0}" type="slidenum">
              <a:rPr lang="en-US" smtClean="0"/>
              <a:t>8</a:t>
            </a:fld>
            <a:endParaRPr lang="en-US"/>
          </a:p>
        </p:txBody>
      </p:sp>
    </p:spTree>
    <p:extLst>
      <p:ext uri="{BB962C8B-B14F-4D97-AF65-F5344CB8AC3E}">
        <p14:creationId xmlns:p14="http://schemas.microsoft.com/office/powerpoint/2010/main" val="286349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1CF0CF5F-36EF-4F1D-9F39-62BE8CBD2BE0}" type="slidenum">
              <a:rPr lang="en-US" smtClean="0"/>
              <a:t>9</a:t>
            </a:fld>
            <a:endParaRPr lang="en-US"/>
          </a:p>
        </p:txBody>
      </p:sp>
    </p:spTree>
    <p:extLst>
      <p:ext uri="{BB962C8B-B14F-4D97-AF65-F5344CB8AC3E}">
        <p14:creationId xmlns:p14="http://schemas.microsoft.com/office/powerpoint/2010/main" val="36576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smtClean="0">
                <a:solidFill>
                  <a:schemeClr val="tx1"/>
                </a:solidFill>
                <a:effectLst/>
                <a:latin typeface="+mn-lt"/>
                <a:ea typeface="+mn-ea"/>
                <a:cs typeface="+mn-cs"/>
              </a:rPr>
              <a:t>Recommendation ITU-T</a:t>
            </a:r>
            <a:r>
              <a:rPr lang="en-GB" sz="1200" b="1" u="none" kern="1200" baseline="0" dirty="0" smtClean="0">
                <a:solidFill>
                  <a:schemeClr val="tx1"/>
                </a:solidFill>
                <a:effectLst/>
                <a:latin typeface="+mn-lt"/>
                <a:ea typeface="+mn-ea"/>
                <a:cs typeface="+mn-cs"/>
              </a:rPr>
              <a:t> L.1010 </a:t>
            </a:r>
            <a:r>
              <a:rPr lang="en-GB" sz="1200" kern="1200" dirty="0" smtClean="0">
                <a:solidFill>
                  <a:schemeClr val="tx1"/>
                </a:solidFill>
                <a:effectLst/>
                <a:latin typeface="+mn-lt"/>
                <a:ea typeface="+mn-ea"/>
                <a:cs typeface="+mn-cs"/>
              </a:rPr>
              <a:t>(Green battery solutions for mobile phones and other hand-held information and communication technology devices) defines a minimum set of parameters necessary to identify green battery solutions that should be considered by developers/manufacturers to reduce the future environmental impact of battery use. The provision of so-called green batteries is to extend the lifetime of handsets, reduces global resources consumption and eliminates toxic materials. [Approved 2014-02-13]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t>10</a:t>
            </a:fld>
            <a:endParaRPr lang="en-US"/>
          </a:p>
        </p:txBody>
      </p:sp>
    </p:spTree>
    <p:extLst>
      <p:ext uri="{BB962C8B-B14F-4D97-AF65-F5344CB8AC3E}">
        <p14:creationId xmlns:p14="http://schemas.microsoft.com/office/powerpoint/2010/main" val="364297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fairphone/128308844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smtClean="0"/>
              <a:t>ITU Regional </a:t>
            </a:r>
            <a:r>
              <a:rPr lang="en-US" sz="2800" dirty="0" smtClean="0"/>
              <a:t>Standardization Forum For Africa</a:t>
            </a:r>
            <a:br>
              <a:rPr lang="en-US" sz="2800" dirty="0" smtClean="0"/>
            </a:br>
            <a:r>
              <a:rPr lang="en-US" sz="2800" dirty="0" smtClean="0"/>
              <a:t>Dakar, Senegal, 24-25 March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HIGHLIGHTS OF THE WORK OF QUESTIONS 13, 14 AND 15 OF ITU-T SG5</a:t>
            </a:r>
          </a:p>
          <a:p>
            <a:pPr marL="0" indent="0" algn="ctr">
              <a:buNone/>
            </a:pPr>
            <a:endParaRPr lang="en-US" sz="16000" b="1" dirty="0"/>
          </a:p>
          <a:p>
            <a:pPr marL="0" indent="0" algn="ctr">
              <a:buNone/>
            </a:pPr>
            <a:r>
              <a:rPr lang="en-US" sz="12800" b="1" dirty="0" smtClean="0"/>
              <a:t>Peter Ulanga,</a:t>
            </a:r>
            <a:endParaRPr lang="en-US" sz="12800" b="1" dirty="0"/>
          </a:p>
          <a:p>
            <a:pPr marL="0" indent="0" algn="ctr">
              <a:buNone/>
            </a:pPr>
            <a:r>
              <a:rPr lang="en-US" sz="12800" b="1" dirty="0" smtClean="0"/>
              <a:t>Rapporteur Q13/5 </a:t>
            </a:r>
          </a:p>
          <a:p>
            <a:pPr marL="0" indent="0" algn="ctr">
              <a:buNone/>
            </a:pPr>
            <a:r>
              <a:rPr lang="en-US" sz="12800" b="1" dirty="0" smtClean="0"/>
              <a:t>Associate Rapporteur Q14/5 and Q15/5 </a:t>
            </a:r>
          </a:p>
          <a:p>
            <a:pPr marL="0" indent="0" algn="ctr">
              <a:buNone/>
            </a:pPr>
            <a:endParaRPr lang="en-US" sz="128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3.co.uk/IMG/933/151933/lithium-batteries5438-370x229.jpg?12970793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50" y="3352800"/>
            <a:ext cx="4082950" cy="2527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3267" y="493358"/>
            <a:ext cx="8229600" cy="706090"/>
          </a:xfrm>
        </p:spPr>
        <p:txBody>
          <a:bodyPr>
            <a:noAutofit/>
          </a:bodyPr>
          <a:lstStyle/>
          <a:p>
            <a:r>
              <a:rPr lang="en-US" sz="3200" dirty="0">
                <a:latin typeface="+mj-lt"/>
              </a:rPr>
              <a:t>Batteries </a:t>
            </a:r>
          </a:p>
        </p:txBody>
      </p:sp>
      <p:sp>
        <p:nvSpPr>
          <p:cNvPr id="7" name="Content Placeholder 2"/>
          <p:cNvSpPr>
            <a:spLocks noGrp="1"/>
          </p:cNvSpPr>
          <p:nvPr>
            <p:ph idx="1"/>
          </p:nvPr>
        </p:nvSpPr>
        <p:spPr>
          <a:xfrm>
            <a:off x="649949" y="1573394"/>
            <a:ext cx="7272808" cy="2448271"/>
          </a:xfrm>
        </p:spPr>
        <p:txBody>
          <a:bodyPr>
            <a:normAutofit/>
          </a:body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a:t>
            </a:r>
            <a:r>
              <a:rPr lang="en-US" altLang="en-US" sz="2000" b="1" kern="0" dirty="0">
                <a:latin typeface="+mj-lt"/>
              </a:rPr>
              <a:t>ITU-T L.1010</a:t>
            </a:r>
            <a:r>
              <a:rPr lang="en-US" altLang="en-US" sz="2000" kern="0" dirty="0">
                <a:latin typeface="+mj-lt"/>
              </a:rPr>
              <a:t>​: Green batteries solution for mobile phones and other hand-held information and communication technology devices. </a:t>
            </a:r>
            <a:r>
              <a:rPr lang="en-US" altLang="en-US" sz="2000" kern="0" dirty="0" smtClean="0">
                <a:latin typeface="+mj-lt"/>
              </a:rPr>
              <a:t>​</a:t>
            </a:r>
          </a:p>
          <a:p>
            <a:pPr lvl="1">
              <a:buClr>
                <a:schemeClr val="tx2">
                  <a:lumMod val="60000"/>
                  <a:lumOff val="40000"/>
                </a:schemeClr>
              </a:buClr>
              <a:buFont typeface="Wingdings" panose="05000000000000000000" pitchFamily="2" charset="2"/>
              <a:buChar char="§"/>
            </a:pPr>
            <a:r>
              <a:rPr lang="en-US" altLang="en-US" sz="2000" kern="0" dirty="0" smtClean="0">
                <a:latin typeface="+mj-lt"/>
              </a:rPr>
              <a:t>Extends </a:t>
            </a:r>
            <a:r>
              <a:rPr lang="en-US" altLang="en-US" sz="2000" kern="0" dirty="0">
                <a:latin typeface="+mj-lt"/>
              </a:rPr>
              <a:t>the lifetime of </a:t>
            </a:r>
            <a:r>
              <a:rPr lang="en-US" altLang="en-US" sz="2000" kern="0" dirty="0" smtClean="0">
                <a:latin typeface="+mj-lt"/>
              </a:rPr>
              <a:t>handsets</a:t>
            </a:r>
          </a:p>
          <a:p>
            <a:pPr lvl="1">
              <a:buClr>
                <a:schemeClr val="tx2">
                  <a:lumMod val="60000"/>
                  <a:lumOff val="40000"/>
                </a:schemeClr>
              </a:buClr>
              <a:buFont typeface="Wingdings" panose="05000000000000000000" pitchFamily="2" charset="2"/>
              <a:buChar char="§"/>
            </a:pPr>
            <a:r>
              <a:rPr lang="en-US" altLang="en-US" sz="2000" kern="0" dirty="0" smtClean="0">
                <a:latin typeface="+mj-lt"/>
              </a:rPr>
              <a:t>Reduces </a:t>
            </a:r>
            <a:r>
              <a:rPr lang="en-US" altLang="en-US" sz="2000" kern="0" dirty="0">
                <a:latin typeface="+mj-lt"/>
              </a:rPr>
              <a:t>global resources </a:t>
            </a:r>
            <a:r>
              <a:rPr lang="en-US" altLang="en-US" sz="2000" kern="0" dirty="0" smtClean="0">
                <a:latin typeface="+mj-lt"/>
              </a:rPr>
              <a:t>consumption</a:t>
            </a:r>
          </a:p>
          <a:p>
            <a:pPr lvl="1">
              <a:buClr>
                <a:schemeClr val="tx2">
                  <a:lumMod val="60000"/>
                  <a:lumOff val="40000"/>
                </a:schemeClr>
              </a:buClr>
              <a:buFont typeface="Wingdings" panose="05000000000000000000" pitchFamily="2" charset="2"/>
              <a:buChar char="§"/>
            </a:pPr>
            <a:r>
              <a:rPr lang="en-US" altLang="en-US" sz="2000" kern="0" dirty="0" smtClean="0">
                <a:latin typeface="+mj-lt"/>
              </a:rPr>
              <a:t>Eliminates toxic materials</a:t>
            </a:r>
          </a:p>
          <a:p>
            <a:pPr marL="816605" indent="-816605">
              <a:buNone/>
            </a:pPr>
            <a:endParaRPr lang="en-US" altLang="en-US" sz="3800" b="1" kern="0" dirty="0" smtClean="0">
              <a:solidFill>
                <a:schemeClr val="tx1">
                  <a:lumMod val="75000"/>
                  <a:lumOff val="25000"/>
                </a:schemeClr>
              </a:solidFill>
              <a:latin typeface="Cambria" panose="02040503050406030204" pitchFamily="18" charset="0"/>
            </a:endParaRPr>
          </a:p>
          <a:p>
            <a:endParaRPr lang="en-US" dirty="0"/>
          </a:p>
        </p:txBody>
      </p:sp>
    </p:spTree>
    <p:extLst>
      <p:ext uri="{BB962C8B-B14F-4D97-AF65-F5344CB8AC3E}">
        <p14:creationId xmlns:p14="http://schemas.microsoft.com/office/powerpoint/2010/main" val="2925577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588" y="1603512"/>
            <a:ext cx="2189388" cy="318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481909"/>
            <a:ext cx="7772400" cy="646331"/>
          </a:xfrm>
        </p:spPr>
        <p:txBody>
          <a:bodyPr>
            <a:noAutofit/>
          </a:bodyPr>
          <a:lstStyle/>
          <a:p>
            <a:r>
              <a:rPr lang="en-US" sz="3200" dirty="0" err="1">
                <a:latin typeface="+mj-lt"/>
              </a:rPr>
              <a:t>E-waste</a:t>
            </a:r>
            <a:r>
              <a:rPr lang="en-US" sz="3200" dirty="0">
                <a:latin typeface="+mj-lt"/>
              </a:rPr>
              <a:t> management</a:t>
            </a:r>
          </a:p>
        </p:txBody>
      </p:sp>
      <p:sp>
        <p:nvSpPr>
          <p:cNvPr id="3" name="Content Placeholder 2"/>
          <p:cNvSpPr>
            <a:spLocks noGrp="1"/>
          </p:cNvSpPr>
          <p:nvPr>
            <p:ph idx="1"/>
          </p:nvPr>
        </p:nvSpPr>
        <p:spPr>
          <a:xfrm>
            <a:off x="755576" y="1603512"/>
            <a:ext cx="5380181" cy="3628969"/>
          </a:xfrm>
        </p:spPr>
        <p:txBody>
          <a:bodyPr>
            <a:noAutofit/>
          </a:bodyPr>
          <a:lstStyle/>
          <a:p>
            <a:pPr marL="0" indent="0">
              <a:buClr>
                <a:schemeClr val="tx2">
                  <a:lumMod val="60000"/>
                  <a:lumOff val="40000"/>
                </a:schemeClr>
              </a:buClr>
              <a:buNone/>
            </a:pPr>
            <a:r>
              <a:rPr lang="en-US" altLang="en-US" sz="2000" kern="0" dirty="0">
                <a:latin typeface="+mj-lt"/>
              </a:rPr>
              <a:t>Necessity of rare-metal recycling:</a:t>
            </a:r>
          </a:p>
          <a:p>
            <a:pPr>
              <a:buClr>
                <a:schemeClr val="tx2">
                  <a:lumMod val="60000"/>
                  <a:lumOff val="40000"/>
                </a:schemeClr>
              </a:buClr>
              <a:buFont typeface="Wingdings" panose="05000000000000000000" pitchFamily="2" charset="2"/>
              <a:buChar char="§"/>
            </a:pPr>
            <a:r>
              <a:rPr lang="en-US" sz="2000" kern="0" dirty="0">
                <a:latin typeface="+mj-lt"/>
              </a:rPr>
              <a:t>A mobile phone contains no less than 20 rare metals</a:t>
            </a:r>
          </a:p>
          <a:p>
            <a:pPr>
              <a:buClr>
                <a:schemeClr val="tx2">
                  <a:lumMod val="60000"/>
                  <a:lumOff val="40000"/>
                </a:schemeClr>
              </a:buClr>
              <a:buFont typeface="Wingdings" panose="05000000000000000000" pitchFamily="2" charset="2"/>
              <a:buChar char="§"/>
            </a:pPr>
            <a:r>
              <a:rPr lang="en-US" sz="2000" kern="0" dirty="0">
                <a:latin typeface="+mj-lt"/>
              </a:rPr>
              <a:t>A ton of gold ore yields just 5 g of gold, whereas a ton of used mobile phones yields a staggering 400 g. </a:t>
            </a:r>
          </a:p>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L.1100</a:t>
            </a:r>
            <a:r>
              <a:rPr lang="en-US" altLang="en-US" sz="2000" kern="0" dirty="0" smtClean="0">
                <a:latin typeface="+mj-lt"/>
              </a:rPr>
              <a:t>: A method to provide recycling information of rare metals in ICT products.</a:t>
            </a:r>
            <a:endParaRPr lang="en-US" altLang="en-US" sz="2000" kern="0" dirty="0">
              <a:latin typeface="+mj-lt"/>
            </a:endParaRPr>
          </a:p>
        </p:txBody>
      </p:sp>
    </p:spTree>
    <p:extLst>
      <p:ext uri="{BB962C8B-B14F-4D97-AF65-F5344CB8AC3E}">
        <p14:creationId xmlns:p14="http://schemas.microsoft.com/office/powerpoint/2010/main" val="218402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607491" y="3219560"/>
            <a:ext cx="3258212" cy="223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481909"/>
            <a:ext cx="7772400" cy="646331"/>
          </a:xfrm>
        </p:spPr>
        <p:txBody>
          <a:bodyPr>
            <a:noAutofit/>
          </a:bodyPr>
          <a:lstStyle/>
          <a:p>
            <a:r>
              <a:rPr lang="en-US" sz="3200" dirty="0" err="1">
                <a:latin typeface="+mj-lt"/>
              </a:rPr>
              <a:t>E-waste</a:t>
            </a:r>
            <a:r>
              <a:rPr lang="en-US" sz="3200" dirty="0">
                <a:latin typeface="+mj-lt"/>
              </a:rPr>
              <a:t> management</a:t>
            </a:r>
          </a:p>
        </p:txBody>
      </p:sp>
      <p:sp>
        <p:nvSpPr>
          <p:cNvPr id="3" name="Content Placeholder 2"/>
          <p:cNvSpPr>
            <a:spLocks noGrp="1"/>
          </p:cNvSpPr>
          <p:nvPr>
            <p:ph idx="1"/>
          </p:nvPr>
        </p:nvSpPr>
        <p:spPr>
          <a:xfrm>
            <a:off x="384312" y="1283942"/>
            <a:ext cx="8481391" cy="1889954"/>
          </a:xfrm>
        </p:spPr>
        <p:txBody>
          <a:bodyPr>
            <a:noAutofit/>
          </a:bodyPr>
          <a:lstStyle/>
          <a:p>
            <a:pPr marL="0" indent="0">
              <a:buClr>
                <a:schemeClr val="tx2">
                  <a:lumMod val="60000"/>
                  <a:lumOff val="40000"/>
                </a:schemeClr>
              </a:buClr>
              <a:buNone/>
            </a:pPr>
            <a:r>
              <a:rPr lang="en-US" altLang="en-US" sz="2000" kern="0" dirty="0" smtClean="0">
                <a:latin typeface="+mj-lt"/>
              </a:rPr>
              <a:t>Necessity </a:t>
            </a:r>
            <a:r>
              <a:rPr lang="en-US" altLang="en-US" sz="2000" kern="0" dirty="0">
                <a:latin typeface="+mj-lt"/>
              </a:rPr>
              <a:t>of </a:t>
            </a:r>
            <a:r>
              <a:rPr lang="en-US" altLang="en-US" sz="2000" kern="0" dirty="0" smtClean="0">
                <a:latin typeface="+mj-lt"/>
              </a:rPr>
              <a:t>a common and accurate measurement method:</a:t>
            </a:r>
          </a:p>
          <a:p>
            <a:pPr>
              <a:buClr>
                <a:schemeClr val="tx2">
                  <a:lumMod val="60000"/>
                  <a:lumOff val="40000"/>
                </a:schemeClr>
              </a:buClr>
              <a:buFont typeface="Wingdings" panose="05000000000000000000" pitchFamily="2" charset="2"/>
              <a:buChar char="§"/>
            </a:pPr>
            <a:r>
              <a:rPr lang="en-US" altLang="en-US" sz="2000" kern="0" dirty="0" smtClean="0">
                <a:latin typeface="+mj-lt"/>
              </a:rPr>
              <a:t>For </a:t>
            </a:r>
            <a:r>
              <a:rPr lang="en-US" altLang="en-US" sz="2000" kern="0" dirty="0">
                <a:latin typeface="+mj-lt"/>
              </a:rPr>
              <a:t>successful recycling, producers are required to provide detailed information on rare metals to recyclers. </a:t>
            </a:r>
            <a:endParaRPr lang="en-US" altLang="en-US" sz="2000" kern="0" dirty="0" smtClean="0">
              <a:latin typeface="+mj-lt"/>
            </a:endParaRPr>
          </a:p>
          <a:p>
            <a:pPr>
              <a:buClr>
                <a:schemeClr val="tx2">
                  <a:lumMod val="60000"/>
                  <a:lumOff val="40000"/>
                </a:schemeClr>
              </a:buClr>
              <a:buFont typeface="Wingdings" panose="05000000000000000000" pitchFamily="2" charset="2"/>
              <a:buChar char="§"/>
            </a:pPr>
            <a:r>
              <a:rPr lang="en-US" altLang="en-US" sz="2000" kern="0" dirty="0">
                <a:latin typeface="+mj-lt"/>
              </a:rPr>
              <a:t>A common measurement method can facilitate </a:t>
            </a:r>
            <a:r>
              <a:rPr lang="en-US" altLang="en-US" sz="2000" kern="0" dirty="0" smtClean="0">
                <a:latin typeface="+mj-lt"/>
              </a:rPr>
              <a:t>recycling information </a:t>
            </a:r>
            <a:r>
              <a:rPr lang="en-US" altLang="en-US" sz="2000" kern="0" dirty="0">
                <a:latin typeface="+mj-lt"/>
              </a:rPr>
              <a:t>exchanges between producers and recyclers</a:t>
            </a:r>
            <a:r>
              <a:rPr lang="en-US" altLang="en-US" sz="2000" kern="0" dirty="0" smtClean="0">
                <a:latin typeface="+mj-lt"/>
              </a:rPr>
              <a:t>.</a:t>
            </a:r>
          </a:p>
        </p:txBody>
      </p:sp>
      <p:sp>
        <p:nvSpPr>
          <p:cNvPr id="6" name="Content Placeholder 2"/>
          <p:cNvSpPr txBox="1">
            <a:spLocks/>
          </p:cNvSpPr>
          <p:nvPr/>
        </p:nvSpPr>
        <p:spPr>
          <a:xfrm>
            <a:off x="299002" y="3162438"/>
            <a:ext cx="5263598" cy="22940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L.1101</a:t>
            </a:r>
            <a:r>
              <a:rPr lang="en-US" altLang="en-US" sz="2000" kern="0" dirty="0" smtClean="0">
                <a:latin typeface="+mj-lt"/>
              </a:rPr>
              <a:t>: ​Measurement methods to characterize rare metals in information and communication technology goods:</a:t>
            </a:r>
          </a:p>
          <a:p>
            <a:pPr lvl="1">
              <a:buClr>
                <a:schemeClr val="tx2">
                  <a:lumMod val="60000"/>
                  <a:lumOff val="40000"/>
                </a:schemeClr>
              </a:buClr>
              <a:buFont typeface="Wingdings" panose="05000000000000000000" pitchFamily="2" charset="2"/>
              <a:buChar char="§"/>
            </a:pPr>
            <a:r>
              <a:rPr lang="en-US" altLang="en-US" sz="2000" kern="0" dirty="0" smtClean="0">
                <a:latin typeface="+mj-lt"/>
              </a:rPr>
              <a:t>XRF (X-ray fluorescence) </a:t>
            </a:r>
          </a:p>
          <a:p>
            <a:pPr lvl="1">
              <a:buClr>
                <a:schemeClr val="tx2">
                  <a:lumMod val="60000"/>
                  <a:lumOff val="40000"/>
                </a:schemeClr>
              </a:buClr>
              <a:buFont typeface="Wingdings" panose="05000000000000000000" pitchFamily="2" charset="2"/>
              <a:buChar char="§"/>
            </a:pPr>
            <a:r>
              <a:rPr lang="en-US" altLang="en-US" sz="2000" kern="0" dirty="0" smtClean="0">
                <a:latin typeface="+mj-lt"/>
              </a:rPr>
              <a:t>ICP-MS (inductively coupled plasma mass spectrometry)</a:t>
            </a:r>
            <a:endParaRPr lang="en-US" altLang="en-US" sz="2000" kern="0" dirty="0">
              <a:latin typeface="+mj-lt"/>
            </a:endParaRPr>
          </a:p>
        </p:txBody>
      </p:sp>
    </p:spTree>
    <p:extLst>
      <p:ext uri="{BB962C8B-B14F-4D97-AF65-F5344CB8AC3E}">
        <p14:creationId xmlns:p14="http://schemas.microsoft.com/office/powerpoint/2010/main" val="13811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20" y="1462674"/>
            <a:ext cx="5069881" cy="766176"/>
          </a:xfrm>
          <a:prstGeom prst="rect">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lnSpc>
                <a:spcPct val="80000"/>
              </a:lnSpc>
            </a:pPr>
            <a:endParaRPr lang="en-US" sz="2000" b="1">
              <a:solidFill>
                <a:schemeClr val="bg1"/>
              </a:solidFill>
              <a:latin typeface="+mj-lt"/>
              <a:ea typeface="宋体" panose="02010600030101010101" pitchFamily="2" charset="-122"/>
              <a:cs typeface="Gisha" panose="020B0502040204020203" pitchFamily="34" charset="-79"/>
            </a:endParaRPr>
          </a:p>
        </p:txBody>
      </p:sp>
      <p:sp>
        <p:nvSpPr>
          <p:cNvPr id="2" name="Title 1"/>
          <p:cNvSpPr>
            <a:spLocks noGrp="1"/>
          </p:cNvSpPr>
          <p:nvPr>
            <p:ph type="title"/>
          </p:nvPr>
        </p:nvSpPr>
        <p:spPr>
          <a:xfrm>
            <a:off x="219104" y="481909"/>
            <a:ext cx="8810596" cy="646331"/>
          </a:xfrm>
        </p:spPr>
        <p:txBody>
          <a:bodyPr>
            <a:noAutofit/>
          </a:bodyPr>
          <a:lstStyle/>
          <a:p>
            <a:r>
              <a:rPr lang="fr-FR" sz="3200" dirty="0" err="1">
                <a:latin typeface="+mj-lt"/>
              </a:rPr>
              <a:t>Supplement</a:t>
            </a:r>
            <a:r>
              <a:rPr lang="fr-FR" sz="3200" dirty="0">
                <a:latin typeface="+mj-lt"/>
              </a:rPr>
              <a:t> 5 to ITU-T L-</a:t>
            </a:r>
            <a:r>
              <a:rPr lang="fr-FR" sz="3200" dirty="0" err="1">
                <a:latin typeface="+mj-lt"/>
              </a:rPr>
              <a:t>series</a:t>
            </a:r>
            <a:r>
              <a:rPr lang="fr-FR" sz="3200" dirty="0">
                <a:latin typeface="+mj-lt"/>
              </a:rPr>
              <a:t> </a:t>
            </a:r>
            <a:r>
              <a:rPr lang="fr-FR" sz="3200" dirty="0" err="1">
                <a:latin typeface="+mj-lt"/>
              </a:rPr>
              <a:t>Recommendations</a:t>
            </a:r>
            <a:endParaRPr lang="en-US" sz="3200" dirty="0">
              <a:latin typeface="+mj-lt"/>
            </a:endParaRPr>
          </a:p>
        </p:txBody>
      </p:sp>
      <p:sp>
        <p:nvSpPr>
          <p:cNvPr id="3" name="Content Placeholder 2"/>
          <p:cNvSpPr>
            <a:spLocks noGrp="1"/>
          </p:cNvSpPr>
          <p:nvPr>
            <p:ph idx="1"/>
          </p:nvPr>
        </p:nvSpPr>
        <p:spPr>
          <a:xfrm>
            <a:off x="657225" y="1462674"/>
            <a:ext cx="7677150" cy="857966"/>
          </a:xfrm>
          <a:noFill/>
          <a:extLst>
            <a:ext uri="{909E8E84-426E-40DD-AFC4-6F175D3DCCD1}">
              <a14:hiddenFill xmlns:a14="http://schemas.microsoft.com/office/drawing/2010/main">
                <a:solidFill>
                  <a:srgbClr val="FFFFFF"/>
                </a:solidFill>
              </a14:hiddenFill>
            </a:ext>
          </a:extLst>
        </p:spPr>
        <p:txBody>
          <a:bodyPr>
            <a:noAutofit/>
          </a:bodyPr>
          <a:lstStyle/>
          <a:p>
            <a:pPr marL="0" indent="0">
              <a:buClr>
                <a:schemeClr val="tx2">
                  <a:lumMod val="60000"/>
                  <a:lumOff val="40000"/>
                </a:schemeClr>
              </a:buClr>
              <a:buNone/>
            </a:pPr>
            <a:r>
              <a:rPr lang="en-US" altLang="en-US" sz="2000" b="1" kern="0" dirty="0" smtClean="0">
                <a:solidFill>
                  <a:schemeClr val="bg1"/>
                </a:solidFill>
                <a:latin typeface="+mj-lt"/>
              </a:rPr>
              <a:t>Agreed:</a:t>
            </a:r>
            <a:r>
              <a:rPr lang="en-US" altLang="en-US" sz="2000" kern="0" dirty="0" smtClean="0">
                <a:solidFill>
                  <a:schemeClr val="bg1"/>
                </a:solidFill>
                <a:latin typeface="+mj-lt"/>
              </a:rPr>
              <a:t> December 2014</a:t>
            </a:r>
            <a:endParaRPr lang="en-US" altLang="en-US" sz="2000" kern="0" dirty="0">
              <a:solidFill>
                <a:schemeClr val="bg1"/>
              </a:solidFill>
              <a:latin typeface="+mj-lt"/>
            </a:endParaRPr>
          </a:p>
          <a:p>
            <a:pPr marL="0" indent="0">
              <a:buClr>
                <a:schemeClr val="tx2">
                  <a:lumMod val="60000"/>
                  <a:lumOff val="40000"/>
                </a:schemeClr>
              </a:buClr>
              <a:buNone/>
            </a:pPr>
            <a:r>
              <a:rPr lang="en-US" sz="2000" b="1" kern="0" dirty="0" smtClean="0">
                <a:solidFill>
                  <a:schemeClr val="bg1"/>
                </a:solidFill>
                <a:latin typeface="+mj-lt"/>
              </a:rPr>
              <a:t>Title</a:t>
            </a:r>
            <a:r>
              <a:rPr lang="en-US" sz="2000" kern="0" dirty="0" smtClean="0">
                <a:solidFill>
                  <a:schemeClr val="bg1"/>
                </a:solidFill>
                <a:latin typeface="+mj-lt"/>
              </a:rPr>
              <a:t>: Life-cycle </a:t>
            </a:r>
            <a:r>
              <a:rPr lang="en-US" sz="2000" kern="0" dirty="0">
                <a:solidFill>
                  <a:schemeClr val="bg1"/>
                </a:solidFill>
                <a:latin typeface="+mj-lt"/>
              </a:rPr>
              <a:t>management of ICT </a:t>
            </a:r>
            <a:r>
              <a:rPr lang="en-US" sz="2000" kern="0" dirty="0" smtClean="0">
                <a:solidFill>
                  <a:schemeClr val="bg1"/>
                </a:solidFill>
                <a:latin typeface="+mj-lt"/>
              </a:rPr>
              <a:t>goods</a:t>
            </a:r>
          </a:p>
        </p:txBody>
      </p:sp>
      <p:pic>
        <p:nvPicPr>
          <p:cNvPr id="2050" name="Picture 2" descr="e-wast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1" y="2494582"/>
            <a:ext cx="3222624" cy="31087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56220" y="2618407"/>
            <a:ext cx="4644430" cy="30870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lumMod val="60000"/>
                  <a:lumOff val="40000"/>
                </a:schemeClr>
              </a:buClr>
              <a:buNone/>
            </a:pPr>
            <a:r>
              <a:rPr lang="en-US" altLang="en-US" sz="2000" kern="0" dirty="0" smtClean="0">
                <a:latin typeface="+mj-lt"/>
              </a:rPr>
              <a:t>Scope:</a:t>
            </a:r>
          </a:p>
          <a:p>
            <a:pPr>
              <a:buClr>
                <a:schemeClr val="tx2">
                  <a:lumMod val="60000"/>
                  <a:lumOff val="40000"/>
                </a:schemeClr>
              </a:buClr>
              <a:buFont typeface="Wingdings" panose="05000000000000000000" pitchFamily="2" charset="2"/>
              <a:buChar char="§"/>
            </a:pPr>
            <a:r>
              <a:rPr lang="en-US" altLang="en-US" sz="2000" kern="0" dirty="0" smtClean="0">
                <a:latin typeface="+mj-lt"/>
              </a:rPr>
              <a:t>It provides </a:t>
            </a:r>
            <a:r>
              <a:rPr lang="en-US" altLang="en-US" sz="2000" kern="0" dirty="0">
                <a:latin typeface="+mj-lt"/>
              </a:rPr>
              <a:t>information for the practical implementation of the life-cycle approach in companies, facilities and plants as well as distributors, including chapters on best practices with a specific focus on material usage and selection. </a:t>
            </a:r>
            <a:endParaRPr lang="en-US" altLang="en-US" sz="2000" kern="0" dirty="0" smtClean="0">
              <a:latin typeface="+mj-lt"/>
            </a:endParaRPr>
          </a:p>
        </p:txBody>
      </p:sp>
    </p:spTree>
    <p:extLst>
      <p:ext uri="{BB962C8B-B14F-4D97-AF65-F5344CB8AC3E}">
        <p14:creationId xmlns:p14="http://schemas.microsoft.com/office/powerpoint/2010/main" val="267948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6219" y="1462674"/>
            <a:ext cx="8006755" cy="902386"/>
          </a:xfrm>
          <a:prstGeom prst="rect">
            <a:avLst/>
          </a:prstGeom>
          <a:solidFill>
            <a:srgbClr val="0B7BB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lnSpc>
                <a:spcPct val="80000"/>
              </a:lnSpc>
            </a:pPr>
            <a:endParaRPr lang="en-US" sz="2000" b="1">
              <a:solidFill>
                <a:schemeClr val="bg1"/>
              </a:solidFill>
              <a:latin typeface="+mj-lt"/>
              <a:ea typeface="宋体" panose="02010600030101010101" pitchFamily="2" charset="-122"/>
              <a:cs typeface="Gisha" panose="020B0502040204020203" pitchFamily="34" charset="-79"/>
            </a:endParaRPr>
          </a:p>
        </p:txBody>
      </p:sp>
      <p:sp>
        <p:nvSpPr>
          <p:cNvPr id="2" name="Title 1"/>
          <p:cNvSpPr>
            <a:spLocks noGrp="1"/>
          </p:cNvSpPr>
          <p:nvPr>
            <p:ph type="title"/>
          </p:nvPr>
        </p:nvSpPr>
        <p:spPr>
          <a:xfrm>
            <a:off x="142875" y="481909"/>
            <a:ext cx="8820150" cy="646331"/>
          </a:xfrm>
        </p:spPr>
        <p:txBody>
          <a:bodyPr>
            <a:noAutofit/>
          </a:bodyPr>
          <a:lstStyle/>
          <a:p>
            <a:r>
              <a:rPr lang="fr-FR" sz="3200" dirty="0" err="1">
                <a:latin typeface="+mj-lt"/>
              </a:rPr>
              <a:t>Supplement</a:t>
            </a:r>
            <a:r>
              <a:rPr lang="fr-FR" sz="3200" dirty="0">
                <a:latin typeface="+mj-lt"/>
              </a:rPr>
              <a:t> 4 to ITU-T L-</a:t>
            </a:r>
            <a:r>
              <a:rPr lang="fr-FR" sz="3200" dirty="0" err="1">
                <a:latin typeface="+mj-lt"/>
              </a:rPr>
              <a:t>series</a:t>
            </a:r>
            <a:r>
              <a:rPr lang="fr-FR" sz="3200" dirty="0">
                <a:latin typeface="+mj-lt"/>
              </a:rPr>
              <a:t> </a:t>
            </a:r>
            <a:r>
              <a:rPr lang="fr-FR" sz="3200" dirty="0" err="1">
                <a:latin typeface="+mj-lt"/>
              </a:rPr>
              <a:t>Recommendations</a:t>
            </a:r>
            <a:endParaRPr lang="en-US" sz="3200" dirty="0">
              <a:latin typeface="+mj-lt"/>
            </a:endParaRPr>
          </a:p>
        </p:txBody>
      </p:sp>
      <p:sp>
        <p:nvSpPr>
          <p:cNvPr id="3" name="Content Placeholder 2"/>
          <p:cNvSpPr>
            <a:spLocks noGrp="1"/>
          </p:cNvSpPr>
          <p:nvPr>
            <p:ph idx="1"/>
          </p:nvPr>
        </p:nvSpPr>
        <p:spPr>
          <a:xfrm>
            <a:off x="556219" y="1474944"/>
            <a:ext cx="8406805" cy="801532"/>
          </a:xfrm>
        </p:spPr>
        <p:txBody>
          <a:bodyPr>
            <a:noAutofit/>
          </a:bodyPr>
          <a:lstStyle/>
          <a:p>
            <a:pPr marL="0" indent="0">
              <a:buClr>
                <a:schemeClr val="tx2">
                  <a:lumMod val="60000"/>
                  <a:lumOff val="40000"/>
                </a:schemeClr>
              </a:buClr>
              <a:buNone/>
            </a:pPr>
            <a:r>
              <a:rPr lang="en-US" altLang="en-US" sz="2000" b="1" kern="0" dirty="0" smtClean="0">
                <a:solidFill>
                  <a:schemeClr val="bg1"/>
                </a:solidFill>
                <a:latin typeface="+mj-lt"/>
              </a:rPr>
              <a:t>Agreed</a:t>
            </a:r>
            <a:r>
              <a:rPr lang="en-US" altLang="en-US" sz="2000" kern="0" dirty="0" smtClean="0">
                <a:solidFill>
                  <a:schemeClr val="bg1"/>
                </a:solidFill>
                <a:latin typeface="+mj-lt"/>
              </a:rPr>
              <a:t>: December 2014</a:t>
            </a:r>
            <a:endParaRPr lang="en-US" altLang="en-US" sz="2000" kern="0" dirty="0">
              <a:solidFill>
                <a:schemeClr val="bg1"/>
              </a:solidFill>
              <a:latin typeface="+mj-lt"/>
            </a:endParaRPr>
          </a:p>
          <a:p>
            <a:pPr marL="0" indent="0">
              <a:buClr>
                <a:schemeClr val="tx2">
                  <a:lumMod val="60000"/>
                  <a:lumOff val="40000"/>
                </a:schemeClr>
              </a:buClr>
              <a:buNone/>
            </a:pPr>
            <a:r>
              <a:rPr lang="en-US" altLang="en-US" sz="2000" b="1" kern="0" dirty="0" smtClean="0">
                <a:solidFill>
                  <a:schemeClr val="bg1"/>
                </a:solidFill>
                <a:latin typeface="+mj-lt"/>
              </a:rPr>
              <a:t>Title</a:t>
            </a:r>
            <a:r>
              <a:rPr lang="en-US" altLang="en-US" sz="2000" kern="0" dirty="0" smtClean="0">
                <a:solidFill>
                  <a:schemeClr val="bg1"/>
                </a:solidFill>
                <a:latin typeface="+mj-lt"/>
              </a:rPr>
              <a:t>: Guidelines </a:t>
            </a:r>
            <a:r>
              <a:rPr lang="en-US" altLang="en-US" sz="2000" kern="0" dirty="0">
                <a:solidFill>
                  <a:schemeClr val="bg1"/>
                </a:solidFill>
                <a:latin typeface="+mj-lt"/>
              </a:rPr>
              <a:t>for developing a sustainable e-waste management </a:t>
            </a:r>
            <a:r>
              <a:rPr lang="en-US" altLang="en-US" sz="2000" kern="0" dirty="0" smtClean="0">
                <a:solidFill>
                  <a:schemeClr val="bg1"/>
                </a:solidFill>
                <a:latin typeface="+mj-lt"/>
              </a:rPr>
              <a:t>system</a:t>
            </a:r>
            <a:endParaRPr lang="en-US" altLang="en-US" sz="1600" kern="0" dirty="0" smtClean="0">
              <a:solidFill>
                <a:schemeClr val="bg1"/>
              </a:solidFill>
              <a:latin typeface="+mj-lt"/>
            </a:endParaRPr>
          </a:p>
        </p:txBody>
      </p:sp>
      <p:pic>
        <p:nvPicPr>
          <p:cNvPr id="1026" name="Picture 2" descr="http://i.unu.edu/media/unu.edu/publication/48983/Rich-and-Poor-Nations-Can-Link-up-to-Recycle-E-wa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4" y="2674819"/>
            <a:ext cx="3594102" cy="20216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724650" y="4863086"/>
            <a:ext cx="2114579" cy="293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en-US" sz="800" dirty="0"/>
              <a:t>Photo: </a:t>
            </a:r>
            <a:r>
              <a:rPr lang="en-US" sz="800" dirty="0" err="1">
                <a:hlinkClick r:id="rId4"/>
              </a:rPr>
              <a:t>Fairphone</a:t>
            </a:r>
            <a:r>
              <a:rPr lang="en-US" sz="800" dirty="0"/>
              <a:t>, </a:t>
            </a:r>
            <a:r>
              <a:rPr lang="en-US" sz="800" dirty="0">
                <a:hlinkClick r:id="rId5"/>
              </a:rPr>
              <a:t>CC BY-NC-SA 2.0 </a:t>
            </a:r>
            <a:r>
              <a:rPr lang="en-US" sz="800" dirty="0"/>
              <a:t>(cropped)</a:t>
            </a:r>
            <a:endParaRPr lang="en-US" sz="800" kern="0" dirty="0">
              <a:solidFill>
                <a:schemeClr val="tx2"/>
              </a:solidFill>
              <a:latin typeface="+mj-lt"/>
              <a:cs typeface="Gisha" panose="020B0502040204020203" pitchFamily="34" charset="-79"/>
            </a:endParaRPr>
          </a:p>
        </p:txBody>
      </p:sp>
      <p:sp>
        <p:nvSpPr>
          <p:cNvPr id="4" name="Rectangle 3"/>
          <p:cNvSpPr/>
          <p:nvPr/>
        </p:nvSpPr>
        <p:spPr>
          <a:xfrm>
            <a:off x="511203" y="2548135"/>
            <a:ext cx="4517997" cy="3293209"/>
          </a:xfrm>
          <a:prstGeom prst="rect">
            <a:avLst/>
          </a:prstGeom>
        </p:spPr>
        <p:txBody>
          <a:bodyPr wrap="square">
            <a:spAutoFit/>
          </a:bodyPr>
          <a:lstStyle/>
          <a:p>
            <a:pPr>
              <a:spcBef>
                <a:spcPct val="20000"/>
              </a:spcBef>
              <a:buClr>
                <a:schemeClr val="tx2">
                  <a:lumMod val="60000"/>
                  <a:lumOff val="40000"/>
                </a:schemeClr>
              </a:buClr>
            </a:pPr>
            <a:r>
              <a:rPr lang="en-US" altLang="en-US" sz="2000" kern="0" dirty="0">
                <a:solidFill>
                  <a:schemeClr val="tx2">
                    <a:lumMod val="60000"/>
                    <a:lumOff val="40000"/>
                  </a:schemeClr>
                </a:solidFill>
                <a:latin typeface="+mj-lt"/>
              </a:rPr>
              <a:t>Scope:</a:t>
            </a:r>
          </a:p>
          <a:p>
            <a:pPr marL="342900" lvl="1" indent="-342900">
              <a:spcBef>
                <a:spcPct val="20000"/>
              </a:spcBef>
              <a:buClr>
                <a:schemeClr val="tx2">
                  <a:lumMod val="60000"/>
                  <a:lumOff val="40000"/>
                </a:schemeClr>
              </a:buClr>
              <a:buFont typeface="Wingdings" panose="05000000000000000000" pitchFamily="2" charset="2"/>
              <a:buChar char="§"/>
            </a:pPr>
            <a:r>
              <a:rPr lang="en-US" altLang="en-US" sz="2000" kern="0" dirty="0" smtClean="0">
                <a:solidFill>
                  <a:schemeClr val="tx2">
                    <a:lumMod val="60000"/>
                    <a:lumOff val="40000"/>
                  </a:schemeClr>
                </a:solidFill>
                <a:latin typeface="+mj-lt"/>
              </a:rPr>
              <a:t>It provides </a:t>
            </a:r>
            <a:r>
              <a:rPr lang="en-US" altLang="en-US" sz="2000" kern="0" dirty="0">
                <a:solidFill>
                  <a:schemeClr val="tx2">
                    <a:lumMod val="60000"/>
                    <a:lumOff val="40000"/>
                  </a:schemeClr>
                </a:solidFill>
                <a:latin typeface="+mj-lt"/>
              </a:rPr>
              <a:t>a set of guidelines that countries could refer to when </a:t>
            </a:r>
            <a:r>
              <a:rPr lang="en-US" altLang="en-US" sz="2000" kern="0" dirty="0" smtClean="0">
                <a:solidFill>
                  <a:schemeClr val="tx2">
                    <a:lumMod val="60000"/>
                    <a:lumOff val="40000"/>
                  </a:schemeClr>
                </a:solidFill>
                <a:latin typeface="+mj-lt"/>
              </a:rPr>
              <a:t>designing their </a:t>
            </a:r>
            <a:r>
              <a:rPr lang="en-US" altLang="en-US" sz="2000" kern="0" dirty="0">
                <a:solidFill>
                  <a:schemeClr val="tx2">
                    <a:lumMod val="60000"/>
                    <a:lumOff val="40000"/>
                  </a:schemeClr>
                </a:solidFill>
                <a:latin typeface="+mj-lt"/>
              </a:rPr>
              <a:t>e-waste management </a:t>
            </a:r>
            <a:r>
              <a:rPr lang="en-US" altLang="en-US" sz="2000" kern="0" dirty="0" smtClean="0">
                <a:solidFill>
                  <a:schemeClr val="tx2">
                    <a:lumMod val="60000"/>
                    <a:lumOff val="40000"/>
                  </a:schemeClr>
                </a:solidFill>
                <a:latin typeface="+mj-lt"/>
              </a:rPr>
              <a:t>system; </a:t>
            </a:r>
            <a:endParaRPr lang="en-US" altLang="en-US" sz="2000" kern="0" dirty="0">
              <a:solidFill>
                <a:schemeClr val="tx2">
                  <a:lumMod val="60000"/>
                  <a:lumOff val="40000"/>
                </a:schemeClr>
              </a:solidFill>
              <a:latin typeface="+mj-lt"/>
            </a:endParaRPr>
          </a:p>
          <a:p>
            <a:pPr marL="342900" lvl="1" indent="-342900">
              <a:spcBef>
                <a:spcPct val="20000"/>
              </a:spcBef>
              <a:buClr>
                <a:schemeClr val="tx2">
                  <a:lumMod val="60000"/>
                  <a:lumOff val="40000"/>
                </a:schemeClr>
              </a:buClr>
              <a:buFont typeface="Wingdings" panose="05000000000000000000" pitchFamily="2" charset="2"/>
              <a:buChar char="§"/>
            </a:pPr>
            <a:r>
              <a:rPr lang="en-US" altLang="en-US" sz="2000" kern="0" dirty="0" smtClean="0">
                <a:solidFill>
                  <a:schemeClr val="tx2">
                    <a:lumMod val="60000"/>
                    <a:lumOff val="40000"/>
                  </a:schemeClr>
                </a:solidFill>
                <a:latin typeface="+mj-lt"/>
              </a:rPr>
              <a:t>It provides </a:t>
            </a:r>
            <a:r>
              <a:rPr lang="en-US" altLang="en-US" sz="2000" kern="0" dirty="0">
                <a:solidFill>
                  <a:schemeClr val="tx2">
                    <a:lumMod val="60000"/>
                    <a:lumOff val="40000"/>
                  </a:schemeClr>
                </a:solidFill>
                <a:latin typeface="+mj-lt"/>
              </a:rPr>
              <a:t>guidance on policy/legal framework, collection mechanisms, financial mechanisms and engagement with all relevant </a:t>
            </a:r>
            <a:r>
              <a:rPr lang="en-US" altLang="en-US" sz="2000" kern="0" dirty="0" smtClean="0">
                <a:solidFill>
                  <a:schemeClr val="tx2">
                    <a:lumMod val="60000"/>
                    <a:lumOff val="40000"/>
                  </a:schemeClr>
                </a:solidFill>
                <a:latin typeface="+mj-lt"/>
              </a:rPr>
              <a:t>stakeholders.</a:t>
            </a:r>
            <a:endParaRPr lang="en-US" sz="2000" kern="0" dirty="0">
              <a:solidFill>
                <a:schemeClr val="tx2">
                  <a:lumMod val="60000"/>
                  <a:lumOff val="40000"/>
                </a:schemeClr>
              </a:solidFill>
              <a:latin typeface="+mj-lt"/>
            </a:endParaRPr>
          </a:p>
        </p:txBody>
      </p:sp>
    </p:spTree>
    <p:extLst>
      <p:ext uri="{BB962C8B-B14F-4D97-AF65-F5344CB8AC3E}">
        <p14:creationId xmlns:p14="http://schemas.microsoft.com/office/powerpoint/2010/main" val="206479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1909"/>
            <a:ext cx="7772400" cy="646331"/>
          </a:xfrm>
        </p:spPr>
        <p:txBody>
          <a:bodyPr>
            <a:noAutofit/>
          </a:bodyPr>
          <a:lstStyle/>
          <a:p>
            <a:r>
              <a:rPr lang="en-US" sz="3200" dirty="0" smtClean="0">
                <a:latin typeface="+mj-lt"/>
              </a:rPr>
              <a:t>New work items</a:t>
            </a:r>
            <a:endParaRPr lang="en-US" sz="3200" dirty="0">
              <a:latin typeface="+mj-lt"/>
            </a:endParaRPr>
          </a:p>
        </p:txBody>
      </p:sp>
      <p:sp>
        <p:nvSpPr>
          <p:cNvPr id="3" name="Content Placeholder 2"/>
          <p:cNvSpPr>
            <a:spLocks noGrp="1"/>
          </p:cNvSpPr>
          <p:nvPr>
            <p:ph idx="1"/>
          </p:nvPr>
        </p:nvSpPr>
        <p:spPr>
          <a:xfrm>
            <a:off x="755576" y="1571267"/>
            <a:ext cx="5543550" cy="3648822"/>
          </a:xfrm>
        </p:spPr>
        <p:txBody>
          <a:bodyPr>
            <a:noAutofit/>
          </a:bodyPr>
          <a:lstStyle/>
          <a:p>
            <a:pPr>
              <a:buClr>
                <a:schemeClr val="tx2">
                  <a:lumMod val="60000"/>
                  <a:lumOff val="40000"/>
                </a:schemeClr>
              </a:buClr>
              <a:buFont typeface="Wingdings" panose="05000000000000000000" pitchFamily="2" charset="2"/>
              <a:buChar char="§"/>
            </a:pPr>
            <a:r>
              <a:rPr lang="en-US" sz="2000" dirty="0" smtClean="0"/>
              <a:t>Supplement on Collection </a:t>
            </a:r>
            <a:r>
              <a:rPr lang="en-US" sz="2000" dirty="0"/>
              <a:t>of sustainable models for e-waste management by private </a:t>
            </a:r>
            <a:r>
              <a:rPr lang="en-US" sz="2000" dirty="0" smtClean="0"/>
              <a:t>corporations;</a:t>
            </a:r>
          </a:p>
          <a:p>
            <a:pPr>
              <a:buClr>
                <a:schemeClr val="tx2">
                  <a:lumMod val="60000"/>
                  <a:lumOff val="40000"/>
                </a:schemeClr>
              </a:buClr>
              <a:buFont typeface="Wingdings" panose="05000000000000000000" pitchFamily="2" charset="2"/>
              <a:buChar char="§"/>
            </a:pPr>
            <a:r>
              <a:rPr lang="en-US" sz="2000" dirty="0" smtClean="0"/>
              <a:t>Supplement on Assessment </a:t>
            </a:r>
            <a:r>
              <a:rPr lang="en-US" sz="2000" dirty="0"/>
              <a:t>of quantity of </a:t>
            </a:r>
            <a:r>
              <a:rPr lang="en-US" sz="2000" dirty="0" smtClean="0"/>
              <a:t/>
            </a:r>
            <a:br>
              <a:rPr lang="en-US" sz="2000" dirty="0" smtClean="0"/>
            </a:br>
            <a:r>
              <a:rPr lang="en-US" sz="2000" dirty="0" smtClean="0"/>
              <a:t>E-waste </a:t>
            </a:r>
            <a:r>
              <a:rPr lang="en-US" sz="2000" dirty="0"/>
              <a:t>in developing </a:t>
            </a:r>
            <a:r>
              <a:rPr lang="en-US" sz="2000" dirty="0" smtClean="0"/>
              <a:t>countries;</a:t>
            </a:r>
            <a:r>
              <a:rPr lang="en-US" sz="2000" kern="0" dirty="0" smtClean="0">
                <a:latin typeface="+mj-lt"/>
              </a:rPr>
              <a:t> </a:t>
            </a:r>
            <a:endParaRPr lang="en-US" sz="2000" kern="0" dirty="0">
              <a:latin typeface="+mj-lt"/>
            </a:endParaRPr>
          </a:p>
          <a:p>
            <a:pPr>
              <a:buClr>
                <a:schemeClr val="tx2">
                  <a:lumMod val="60000"/>
                  <a:lumOff val="40000"/>
                </a:schemeClr>
              </a:buClr>
              <a:buFont typeface="Wingdings" panose="05000000000000000000" pitchFamily="2" charset="2"/>
              <a:buChar char="§"/>
            </a:pPr>
            <a:r>
              <a:rPr lang="en-US" sz="2000" dirty="0" smtClean="0"/>
              <a:t>Supplement Circular Economy;</a:t>
            </a:r>
          </a:p>
          <a:p>
            <a:pPr>
              <a:buClr>
                <a:schemeClr val="tx2">
                  <a:lumMod val="60000"/>
                  <a:lumOff val="40000"/>
                </a:schemeClr>
              </a:buClr>
              <a:buFont typeface="Wingdings" panose="05000000000000000000" pitchFamily="2" charset="2"/>
              <a:buChar char="§"/>
            </a:pPr>
            <a:r>
              <a:rPr lang="en-US" altLang="en-US" sz="2000" kern="0" dirty="0" smtClean="0">
                <a:latin typeface="+mj-lt"/>
              </a:rPr>
              <a:t>Supplement on Implementation </a:t>
            </a:r>
            <a:r>
              <a:rPr lang="en-US" altLang="en-US" sz="2000" kern="0" dirty="0">
                <a:latin typeface="+mj-lt"/>
              </a:rPr>
              <a:t>guidance for ICT SME supply chains due diligence on conflict </a:t>
            </a:r>
            <a:r>
              <a:rPr lang="en-US" altLang="en-US" sz="2000" kern="0" dirty="0" smtClean="0">
                <a:latin typeface="+mj-lt"/>
              </a:rPr>
              <a:t>minerals.</a:t>
            </a:r>
          </a:p>
          <a:p>
            <a:pPr>
              <a:buClr>
                <a:schemeClr val="tx2">
                  <a:lumMod val="60000"/>
                  <a:lumOff val="40000"/>
                </a:schemeClr>
              </a:buClr>
              <a:buFont typeface="Wingdings" panose="05000000000000000000" pitchFamily="2" charset="2"/>
              <a:buChar char="§"/>
            </a:pPr>
            <a:endParaRPr lang="en-US" altLang="en-US" sz="2000" kern="0" dirty="0">
              <a:latin typeface="+mj-lt"/>
            </a:endParaRPr>
          </a:p>
          <a:p>
            <a:pPr marL="0" indent="0">
              <a:buClr>
                <a:schemeClr val="tx2">
                  <a:lumMod val="60000"/>
                  <a:lumOff val="40000"/>
                </a:schemeClr>
              </a:buClr>
              <a:buNone/>
            </a:pPr>
            <a:endParaRPr lang="en-US" altLang="en-US" sz="2000" kern="0"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947" y="733038"/>
            <a:ext cx="1899580" cy="482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65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see in the future of 13/5?</a:t>
            </a:r>
            <a:endParaRPr lang="en-GB" dirty="0"/>
          </a:p>
        </p:txBody>
      </p:sp>
      <p:sp>
        <p:nvSpPr>
          <p:cNvPr id="3" name="Content Placeholder 2"/>
          <p:cNvSpPr>
            <a:spLocks noGrp="1"/>
          </p:cNvSpPr>
          <p:nvPr>
            <p:ph idx="1"/>
          </p:nvPr>
        </p:nvSpPr>
        <p:spPr/>
        <p:txBody>
          <a:bodyPr/>
          <a:lstStyle/>
          <a:p>
            <a:r>
              <a:rPr lang="en-GB" dirty="0" smtClean="0"/>
              <a:t>Q13/5 will be focusing on new study areas around issues of e-waste management … </a:t>
            </a:r>
            <a:endParaRPr lang="en-GB" dirty="0"/>
          </a:p>
        </p:txBody>
      </p:sp>
    </p:spTree>
    <p:extLst>
      <p:ext uri="{BB962C8B-B14F-4D97-AF65-F5344CB8AC3E}">
        <p14:creationId xmlns:p14="http://schemas.microsoft.com/office/powerpoint/2010/main" val="76945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Study Group 5</a:t>
            </a:r>
            <a:r>
              <a:rPr lang="en-US" altLang="en-US" sz="2000" dirty="0">
                <a:solidFill>
                  <a:schemeClr val="tx2">
                    <a:lumMod val="60000"/>
                    <a:lumOff val="40000"/>
                  </a:schemeClr>
                </a:solidFill>
                <a:latin typeface="+mj-lt"/>
                <a:cs typeface="Gisha" panose="020B0502040204020203" pitchFamily="34" charset="-79"/>
              </a:rPr>
              <a:t> – Environment and Climate Change</a:t>
            </a:r>
          </a:p>
        </p:txBody>
      </p:sp>
      <p:sp>
        <p:nvSpPr>
          <p:cNvPr id="13325" name="TextBox 18"/>
          <p:cNvSpPr txBox="1">
            <a:spLocks noChangeArrowheads="1"/>
          </p:cNvSpPr>
          <p:nvPr/>
        </p:nvSpPr>
        <p:spPr bwMode="auto">
          <a:xfrm>
            <a:off x="947738" y="3048000"/>
            <a:ext cx="2862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Working Party 3</a:t>
            </a:r>
            <a:r>
              <a:rPr lang="en-US" altLang="en-US" sz="2000" dirty="0">
                <a:solidFill>
                  <a:schemeClr val="tx2">
                    <a:lumMod val="60000"/>
                    <a:lumOff val="40000"/>
                  </a:schemeClr>
                </a:solidFill>
                <a:latin typeface="+mj-lt"/>
                <a:cs typeface="Gisha" panose="020B0502040204020203" pitchFamily="34" charset="-79"/>
              </a:rPr>
              <a:t> – ICTs and Climate Change</a:t>
            </a:r>
          </a:p>
        </p:txBody>
      </p:sp>
      <p:sp>
        <p:nvSpPr>
          <p:cNvPr id="13326" name="TextBox 19"/>
          <p:cNvSpPr txBox="1">
            <a:spLocks noChangeArrowheads="1"/>
          </p:cNvSpPr>
          <p:nvPr/>
        </p:nvSpPr>
        <p:spPr bwMode="auto">
          <a:xfrm>
            <a:off x="350044" y="1007209"/>
            <a:ext cx="39243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Question </a:t>
            </a:r>
            <a:r>
              <a:rPr lang="en-US" altLang="en-US" sz="2000" b="1" dirty="0" smtClean="0">
                <a:solidFill>
                  <a:schemeClr val="tx2">
                    <a:lumMod val="60000"/>
                    <a:lumOff val="40000"/>
                  </a:schemeClr>
                </a:solidFill>
                <a:latin typeface="+mj-lt"/>
                <a:cs typeface="Gisha" panose="020B0502040204020203" pitchFamily="34" charset="-79"/>
              </a:rPr>
              <a:t>14 </a:t>
            </a:r>
            <a:r>
              <a:rPr lang="en-US" altLang="en-US" sz="2000" dirty="0" smtClean="0">
                <a:solidFill>
                  <a:schemeClr val="tx2">
                    <a:lumMod val="60000"/>
                    <a:lumOff val="40000"/>
                  </a:schemeClr>
                </a:solidFill>
                <a:latin typeface="+mj-lt"/>
                <a:cs typeface="Gisha" panose="020B0502040204020203" pitchFamily="34" charset="-79"/>
              </a:rPr>
              <a:t>- </a:t>
            </a:r>
            <a:r>
              <a:rPr lang="en-GB" sz="2000" dirty="0">
                <a:solidFill>
                  <a:schemeClr val="tx2">
                    <a:lumMod val="60000"/>
                    <a:lumOff val="40000"/>
                  </a:schemeClr>
                </a:solidFill>
                <a:latin typeface="+mj-lt"/>
                <a:cs typeface="Gisha" panose="020B0502040204020203" pitchFamily="34" charset="-79"/>
              </a:rPr>
              <a:t>Setting up a low-cost sustainable telecommunication infrastructure for rural communications in developing countries</a:t>
            </a:r>
            <a:r>
              <a:rPr lang="en-US" altLang="en-US" sz="2000" dirty="0">
                <a:solidFill>
                  <a:schemeClr val="tx2">
                    <a:lumMod val="60000"/>
                    <a:lumOff val="40000"/>
                  </a:schemeClr>
                </a:solidFill>
                <a:latin typeface="+mj-lt"/>
                <a:cs typeface="Gisha" panose="020B0502040204020203" pitchFamily="34" charset="-79"/>
              </a:rPr>
              <a:t> </a:t>
            </a:r>
          </a:p>
        </p:txBody>
      </p:sp>
      <p:cxnSp>
        <p:nvCxnSpPr>
          <p:cNvPr id="14" name="Straight Connector 13"/>
          <p:cNvCxnSpPr/>
          <p:nvPr/>
        </p:nvCxnSpPr>
        <p:spPr>
          <a:xfrm>
            <a:off x="6461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ITU-T Study Group 5</a:t>
            </a:r>
          </a:p>
        </p:txBody>
      </p:sp>
      <p:pic>
        <p:nvPicPr>
          <p:cNvPr id="11" name="図 20"/>
          <p:cNvPicPr/>
          <p:nvPr/>
        </p:nvPicPr>
        <p:blipFill>
          <a:blip r:embed="rId3">
            <a:extLst>
              <a:ext uri="{28A0092B-C50C-407E-A947-70E740481C1C}">
                <a14:useLocalDpi xmlns:a14="http://schemas.microsoft.com/office/drawing/2010/main" val="0"/>
              </a:ext>
            </a:extLst>
          </a:blip>
          <a:srcRect/>
          <a:stretch>
            <a:fillRect/>
          </a:stretch>
        </p:blipFill>
        <p:spPr bwMode="auto">
          <a:xfrm>
            <a:off x="4535488" y="1460382"/>
            <a:ext cx="4232731" cy="3925810"/>
          </a:xfrm>
          <a:prstGeom prst="rect">
            <a:avLst/>
          </a:prstGeom>
          <a:noFill/>
          <a:ln>
            <a:noFill/>
          </a:ln>
        </p:spPr>
      </p:pic>
    </p:spTree>
    <p:extLst>
      <p:ext uri="{BB962C8B-B14F-4D97-AF65-F5344CB8AC3E}">
        <p14:creationId xmlns:p14="http://schemas.microsoft.com/office/powerpoint/2010/main" val="185713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12755"/>
            <a:ext cx="7416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en-US" altLang="en-US" sz="2400" b="1" dirty="0">
                <a:solidFill>
                  <a:schemeClr val="tx2">
                    <a:lumMod val="60000"/>
                    <a:lumOff val="40000"/>
                  </a:schemeClr>
                </a:solidFill>
                <a:latin typeface="Calibri"/>
                <a:ea typeface="+mj-ea"/>
                <a:cs typeface="Calibri"/>
              </a:rPr>
              <a:t>Question </a:t>
            </a:r>
            <a:r>
              <a:rPr lang="en-US" altLang="en-US" sz="2400" b="1" dirty="0" smtClean="0">
                <a:solidFill>
                  <a:schemeClr val="tx2">
                    <a:lumMod val="60000"/>
                    <a:lumOff val="40000"/>
                  </a:schemeClr>
                </a:solidFill>
                <a:latin typeface="Calibri"/>
                <a:ea typeface="+mj-ea"/>
                <a:cs typeface="Calibri"/>
              </a:rPr>
              <a:t>14/5: </a:t>
            </a:r>
            <a:r>
              <a:rPr lang="en-GB" sz="2400" dirty="0">
                <a:solidFill>
                  <a:schemeClr val="tx2">
                    <a:lumMod val="60000"/>
                    <a:lumOff val="40000"/>
                  </a:schemeClr>
                </a:solidFill>
                <a:cs typeface="Gisha" panose="020B0502040204020203" pitchFamily="34" charset="-79"/>
              </a:rPr>
              <a:t>Setting up a low-cost sustainable telecommunication infrastructure for rural communications in developing countries</a:t>
            </a:r>
            <a:r>
              <a:rPr lang="en-US" altLang="en-US" sz="2400" dirty="0">
                <a:solidFill>
                  <a:schemeClr val="tx2">
                    <a:lumMod val="60000"/>
                    <a:lumOff val="40000"/>
                  </a:schemeClr>
                </a:solidFill>
                <a:cs typeface="Gisha" panose="020B0502040204020203" pitchFamily="34" charset="-79"/>
              </a:rPr>
              <a:t> </a:t>
            </a:r>
          </a:p>
          <a:p>
            <a:pPr algn="ctr" eaLnBrk="1" hangingPunct="1">
              <a:spcBef>
                <a:spcPct val="0"/>
              </a:spcBef>
              <a:buClrTx/>
              <a:buSzTx/>
              <a:buFont typeface="Arial" panose="020B0604020202020204" pitchFamily="34" charset="0"/>
              <a:buNone/>
              <a:defRPr/>
            </a:pPr>
            <a:endParaRPr lang="en-US" altLang="en-US" b="1" dirty="0">
              <a:solidFill>
                <a:schemeClr val="tx2">
                  <a:lumMod val="60000"/>
                  <a:lumOff val="40000"/>
                </a:schemeClr>
              </a:solidFill>
              <a:latin typeface="Calibri"/>
              <a:ea typeface="+mj-ea"/>
              <a:cs typeface="Calibri"/>
            </a:endParaRPr>
          </a:p>
        </p:txBody>
      </p:sp>
      <p:sp>
        <p:nvSpPr>
          <p:cNvPr id="3" name="Content Placeholder 2"/>
          <p:cNvSpPr>
            <a:spLocks noGrp="1"/>
          </p:cNvSpPr>
          <p:nvPr>
            <p:ph idx="1"/>
          </p:nvPr>
        </p:nvSpPr>
        <p:spPr>
          <a:xfrm>
            <a:off x="395536" y="1625252"/>
            <a:ext cx="2560638" cy="414337"/>
          </a:xfrm>
        </p:spPr>
        <p:txBody>
          <a:bodyPr>
            <a:normAutofit/>
          </a:bodyPr>
          <a:lstStyle/>
          <a:p>
            <a:pPr marL="0" indent="0">
              <a:lnSpc>
                <a:spcPct val="90000"/>
              </a:lnSpc>
              <a:buClr>
                <a:srgbClr val="006000"/>
              </a:buClr>
              <a:buFont typeface="Wingdings" panose="05000000000000000000" pitchFamily="2" charset="2"/>
              <a:buNone/>
              <a:defRPr/>
            </a:pPr>
            <a:r>
              <a:rPr lang="en-US" sz="2000" b="1" kern="1200" dirty="0">
                <a:latin typeface="+mj-lt"/>
                <a:ea typeface="宋体" panose="02010600030101010101" pitchFamily="2" charset="-122"/>
                <a:cs typeface="Gisha" panose="020B0502040204020203" pitchFamily="34" charset="-79"/>
              </a:rPr>
              <a:t>Main study area</a:t>
            </a:r>
            <a:r>
              <a:rPr lang="en-US" sz="2000" b="1" kern="1200" dirty="0" smtClean="0">
                <a:latin typeface="+mj-lt"/>
                <a:ea typeface="宋体" panose="02010600030101010101" pitchFamily="2" charset="-122"/>
                <a:cs typeface="Gisha" panose="020B0502040204020203" pitchFamily="34" charset="-79"/>
              </a:rPr>
              <a:t>:</a:t>
            </a:r>
            <a:endParaRPr lang="en-US" sz="20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643966" y="2105526"/>
            <a:ext cx="3671138" cy="1249907"/>
          </a:xfrm>
          <a:prstGeom prst="rect">
            <a:avLst/>
          </a:prstGeom>
          <a:solidFill>
            <a:schemeClr val="accent5">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en-US" dirty="0" smtClean="0"/>
              <a:t> low cost transmission technologies</a:t>
            </a:r>
            <a:endParaRPr lang="en-US" altLang="en-US" dirty="0"/>
          </a:p>
        </p:txBody>
      </p:sp>
      <p:sp>
        <p:nvSpPr>
          <p:cNvPr id="18" name="Content Placeholder 6"/>
          <p:cNvSpPr txBox="1">
            <a:spLocks/>
          </p:cNvSpPr>
          <p:nvPr/>
        </p:nvSpPr>
        <p:spPr>
          <a:xfrm>
            <a:off x="4834468" y="2105526"/>
            <a:ext cx="3828716" cy="1249908"/>
          </a:xfrm>
          <a:prstGeom prst="rect">
            <a:avLst/>
          </a:prstGeom>
          <a:solidFill>
            <a:srgbClr val="5851E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Studies around the areas of energy efficiencies</a:t>
            </a:r>
            <a:endParaRPr lang="en-US" altLang="en-US" dirty="0"/>
          </a:p>
        </p:txBody>
      </p:sp>
      <p:sp>
        <p:nvSpPr>
          <p:cNvPr id="19" name="Content Placeholder 6"/>
          <p:cNvSpPr txBox="1">
            <a:spLocks/>
          </p:cNvSpPr>
          <p:nvPr/>
        </p:nvSpPr>
        <p:spPr>
          <a:xfrm>
            <a:off x="643965" y="4028797"/>
            <a:ext cx="3671138" cy="1241034"/>
          </a:xfrm>
          <a:prstGeom prst="rect">
            <a:avLst/>
          </a:pr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en-US" dirty="0" smtClean="0"/>
              <a:t>Sustainable and environmental friendly infrastructure</a:t>
            </a:r>
            <a:endParaRPr lang="en-US" altLang="en-US" dirty="0"/>
          </a:p>
        </p:txBody>
      </p:sp>
      <p:sp>
        <p:nvSpPr>
          <p:cNvPr id="20" name="Content Placeholder 6"/>
          <p:cNvSpPr txBox="1">
            <a:spLocks/>
          </p:cNvSpPr>
          <p:nvPr/>
        </p:nvSpPr>
        <p:spPr>
          <a:xfrm>
            <a:off x="4834467" y="4028797"/>
            <a:ext cx="3828716" cy="1241034"/>
          </a:xfrm>
          <a:prstGeom prst="rect">
            <a:avLst/>
          </a:prstGeom>
          <a:solidFill>
            <a:srgbClr val="1C61C6"/>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Easy to install infrastructure requiring low maintenance skills</a:t>
            </a:r>
            <a:endParaRPr lang="en-US" altLang="en-US" dirty="0"/>
          </a:p>
        </p:txBody>
      </p:sp>
    </p:spTree>
    <p:extLst>
      <p:ext uri="{BB962C8B-B14F-4D97-AF65-F5344CB8AC3E}">
        <p14:creationId xmlns:p14="http://schemas.microsoft.com/office/powerpoint/2010/main" val="227550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US" altLang="en-US" sz="1400" smtClean="0">
                <a:solidFill>
                  <a:schemeClr val="tx1"/>
                </a:solidFill>
                <a:latin typeface="Univers" pitchFamily="34" charset="0"/>
              </a:rPr>
              <a:t>Kampala, Uganda, 23 June 2014</a:t>
            </a:r>
          </a:p>
        </p:txBody>
      </p:sp>
      <p:sp>
        <p:nvSpPr>
          <p:cNvPr id="10243"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A229246C-CCD7-41A9-9D71-CB3BCDA594A7}" type="slidenum">
              <a:rPr lang="en-US" altLang="en-US" sz="1400" smtClean="0">
                <a:solidFill>
                  <a:schemeClr val="tx1"/>
                </a:solidFill>
              </a:rPr>
              <a:pPr>
                <a:spcBef>
                  <a:spcPct val="0"/>
                </a:spcBef>
                <a:buSzTx/>
                <a:buFontTx/>
                <a:buNone/>
              </a:pPr>
              <a:t>19</a:t>
            </a:fld>
            <a:endParaRPr lang="en-US" altLang="en-US" sz="1400" smtClean="0">
              <a:solidFill>
                <a:schemeClr val="tx1"/>
              </a:solidFill>
            </a:endParaRPr>
          </a:p>
        </p:txBody>
      </p:sp>
      <p:sp>
        <p:nvSpPr>
          <p:cNvPr id="10244" name="Rectangle 2"/>
          <p:cNvSpPr>
            <a:spLocks noGrp="1" noChangeArrowheads="1"/>
          </p:cNvSpPr>
          <p:nvPr>
            <p:ph type="title"/>
          </p:nvPr>
        </p:nvSpPr>
        <p:spPr>
          <a:xfrm>
            <a:off x="1340285" y="458239"/>
            <a:ext cx="6237962" cy="518792"/>
          </a:xfrm>
        </p:spPr>
        <p:txBody>
          <a:bodyPr>
            <a:normAutofit fontScale="90000"/>
          </a:bodyPr>
          <a:lstStyle/>
          <a:p>
            <a:r>
              <a:rPr lang="en-US" altLang="en-US" dirty="0" smtClean="0"/>
              <a:t>Main tasks</a:t>
            </a:r>
          </a:p>
        </p:txBody>
      </p:sp>
      <p:sp>
        <p:nvSpPr>
          <p:cNvPr id="10245" name="Rectangle 3"/>
          <p:cNvSpPr>
            <a:spLocks noGrp="1" noChangeArrowheads="1"/>
          </p:cNvSpPr>
          <p:nvPr>
            <p:ph type="body" idx="1"/>
          </p:nvPr>
        </p:nvSpPr>
        <p:spPr>
          <a:xfrm>
            <a:off x="457200" y="1165225"/>
            <a:ext cx="8229600" cy="4525963"/>
          </a:xfrm>
        </p:spPr>
        <p:txBody>
          <a:bodyPr/>
          <a:lstStyle/>
          <a:p>
            <a:pPr marL="0" indent="0">
              <a:buFontTx/>
              <a:buNone/>
            </a:pPr>
            <a:r>
              <a:rPr lang="en-GB" altLang="en-US" sz="2400" dirty="0" smtClean="0"/>
              <a:t>1) Low-cost trunk transmission lines to rural stations with sufficient bandwidth;</a:t>
            </a:r>
            <a:br>
              <a:rPr lang="en-GB" altLang="en-US" sz="2400" dirty="0" smtClean="0"/>
            </a:br>
            <a:r>
              <a:rPr lang="en-GB" altLang="en-US" sz="2400" dirty="0" smtClean="0"/>
              <a:t>2) Wireless and wired networks connecting rural stations and end-users; </a:t>
            </a:r>
            <a:br>
              <a:rPr lang="en-GB" altLang="en-US" sz="2400" dirty="0" smtClean="0"/>
            </a:br>
            <a:r>
              <a:rPr lang="en-GB" altLang="en-US" sz="2400" dirty="0" smtClean="0"/>
              <a:t>3) Low energy consumption cost effective infrastructure; ( could they Work off-grid)</a:t>
            </a:r>
            <a:br>
              <a:rPr lang="en-GB" altLang="en-US" sz="2400" dirty="0" smtClean="0"/>
            </a:br>
            <a:r>
              <a:rPr lang="en-GB" altLang="en-US" sz="2400" dirty="0" smtClean="0"/>
              <a:t>4) Solution should be easy to deploy and setup;</a:t>
            </a:r>
            <a:br>
              <a:rPr lang="en-GB" altLang="en-US" sz="2400" dirty="0" smtClean="0"/>
            </a:br>
            <a:r>
              <a:rPr lang="en-GB" altLang="en-US" sz="2400" dirty="0" smtClean="0"/>
              <a:t>5) Solution should be robust and have low maintenance requirements;</a:t>
            </a:r>
            <a:br>
              <a:rPr lang="en-GB" altLang="en-US" sz="2400" dirty="0" smtClean="0"/>
            </a:br>
            <a:r>
              <a:rPr lang="en-GB" altLang="en-US" sz="2400" dirty="0" smtClean="0"/>
              <a:t>6) The system should be environmentally friendly throughout its lifecycle.</a:t>
            </a:r>
          </a:p>
          <a:p>
            <a:pPr marL="0" indent="0">
              <a:buFontTx/>
              <a:buNone/>
            </a:pPr>
            <a:endParaRPr lang="en-US" altLang="en-US" dirty="0" smtClean="0"/>
          </a:p>
        </p:txBody>
      </p:sp>
    </p:spTree>
    <p:extLst>
      <p:ext uri="{BB962C8B-B14F-4D97-AF65-F5344CB8AC3E}">
        <p14:creationId xmlns:p14="http://schemas.microsoft.com/office/powerpoint/2010/main" val="401395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27088" y="427037"/>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a:solidFill>
                  <a:srgbClr val="558ED5"/>
                </a:solidFill>
                <a:latin typeface="Cambria" panose="02040503050406030204" pitchFamily="18" charset="0"/>
                <a:ea typeface="+mn-ea"/>
                <a:cs typeface="Microsoft Sans Serif" panose="020B0604020202020204" pitchFamily="34" charset="0"/>
              </a:rPr>
              <a:t>Working Party 3 (WP3/5)</a:t>
            </a:r>
          </a:p>
        </p:txBody>
      </p:sp>
      <p:sp>
        <p:nvSpPr>
          <p:cNvPr id="24" name="1 Marcador de contenido"/>
          <p:cNvSpPr txBox="1">
            <a:spLocks/>
          </p:cNvSpPr>
          <p:nvPr/>
        </p:nvSpPr>
        <p:spPr>
          <a:xfrm>
            <a:off x="250825" y="1484313"/>
            <a:ext cx="8713788" cy="4227555"/>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576263" indent="-2730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855663"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143000" indent="-228600" eaLnBrk="0" hangingPunct="0">
              <a:spcBef>
                <a:spcPct val="20000"/>
              </a:spcBef>
              <a:buFont typeface="Verdana" pitchFamily="34" charset="0"/>
              <a:buChar char="–"/>
              <a:defRPr sz="2000">
                <a:solidFill>
                  <a:srgbClr val="5C5C5C"/>
                </a:solidFill>
                <a:latin typeface="Verdana" pitchFamily="34" charset="0"/>
              </a:defRPr>
            </a:lvl4pPr>
            <a:lvl5pPr marL="1462088" indent="-228600" eaLnBrk="0" hangingPunct="0">
              <a:spcBef>
                <a:spcPct val="20000"/>
              </a:spcBef>
              <a:buFont typeface="Verdana" pitchFamily="34" charset="0"/>
              <a:buChar char="–"/>
              <a:defRPr sz="2000">
                <a:solidFill>
                  <a:srgbClr val="5C5C5C"/>
                </a:solidFill>
                <a:latin typeface="Verdana" pitchFamily="34" charset="0"/>
              </a:defRPr>
            </a:lvl5pPr>
            <a:lvl6pPr marL="19192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3764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28336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2908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buClr>
                <a:schemeClr val="accent1"/>
              </a:buClr>
              <a:buSzPct val="100000"/>
              <a:buFont typeface="Symbol" pitchFamily="18" charset="2"/>
              <a:buNone/>
            </a:pPr>
            <a:r>
              <a:rPr lang="en-US" altLang="en-US" sz="2000" b="1" dirty="0">
                <a:solidFill>
                  <a:srgbClr val="558ED5"/>
                </a:solidFill>
                <a:latin typeface="Cambria" pitchFamily="18" charset="0"/>
              </a:rPr>
              <a:t>Work areas:</a:t>
            </a:r>
          </a:p>
          <a:p>
            <a:pPr eaLnBrk="1" hangingPunct="1">
              <a:buClr>
                <a:schemeClr val="accent1"/>
              </a:buClr>
              <a:buSzPct val="100000"/>
            </a:pPr>
            <a:r>
              <a:rPr lang="en-US" altLang="en-US" sz="2000" b="1" dirty="0">
                <a:solidFill>
                  <a:srgbClr val="558ED5"/>
                </a:solidFill>
                <a:latin typeface="Cambria" pitchFamily="18" charset="0"/>
              </a:rPr>
              <a:t>Q13/5 </a:t>
            </a:r>
            <a:r>
              <a:rPr lang="en-US" altLang="en-US" sz="2000" dirty="0">
                <a:solidFill>
                  <a:srgbClr val="558ED5"/>
                </a:solidFill>
                <a:latin typeface="Cambria" pitchFamily="18" charset="0"/>
              </a:rPr>
              <a:t>- Environmental impact reduction including </a:t>
            </a:r>
            <a:br>
              <a:rPr lang="en-US" altLang="en-US" sz="2000" dirty="0">
                <a:solidFill>
                  <a:srgbClr val="558ED5"/>
                </a:solidFill>
                <a:latin typeface="Cambria" pitchFamily="18" charset="0"/>
              </a:rPr>
            </a:br>
            <a:r>
              <a:rPr lang="en-US" altLang="en-US" sz="2000" dirty="0">
                <a:solidFill>
                  <a:srgbClr val="558ED5"/>
                </a:solidFill>
                <a:latin typeface="Cambria" pitchFamily="18" charset="0"/>
              </a:rPr>
              <a:t>e-waste </a:t>
            </a:r>
          </a:p>
          <a:p>
            <a:pPr eaLnBrk="1" hangingPunct="1">
              <a:buClr>
                <a:schemeClr val="accent1"/>
              </a:buClr>
              <a:buSzPct val="100000"/>
            </a:pPr>
            <a:r>
              <a:rPr lang="en-US" altLang="en-US" sz="2000" b="1" dirty="0">
                <a:solidFill>
                  <a:srgbClr val="558ED5"/>
                </a:solidFill>
                <a:latin typeface="Cambria" pitchFamily="18" charset="0"/>
              </a:rPr>
              <a:t>Q14/5 </a:t>
            </a:r>
            <a:r>
              <a:rPr lang="en-US" altLang="en-US" sz="2000" dirty="0">
                <a:solidFill>
                  <a:srgbClr val="558ED5"/>
                </a:solidFill>
                <a:latin typeface="Cambria" pitchFamily="18" charset="0"/>
              </a:rPr>
              <a:t>- Setting up a low cost sustainable telecommunication infrastructure for rural communications in developing countries </a:t>
            </a:r>
          </a:p>
          <a:p>
            <a:pPr eaLnBrk="1" hangingPunct="1">
              <a:buClr>
                <a:schemeClr val="accent1"/>
              </a:buClr>
              <a:buSzPct val="100000"/>
            </a:pPr>
            <a:r>
              <a:rPr lang="en-US" altLang="en-US" sz="2000" b="1" dirty="0">
                <a:solidFill>
                  <a:srgbClr val="558ED5"/>
                </a:solidFill>
                <a:latin typeface="Cambria" pitchFamily="18" charset="0"/>
              </a:rPr>
              <a:t>Q15/5 </a:t>
            </a:r>
            <a:r>
              <a:rPr lang="en-US" altLang="en-US" sz="2000" dirty="0">
                <a:solidFill>
                  <a:srgbClr val="558ED5"/>
                </a:solidFill>
                <a:latin typeface="Cambria" pitchFamily="18" charset="0"/>
              </a:rPr>
              <a:t>- ICTs and adaptation to the effects of climate change </a:t>
            </a:r>
            <a:endParaRPr lang="en-US" altLang="en-US" sz="2000" b="1" dirty="0">
              <a:solidFill>
                <a:srgbClr val="558ED5"/>
              </a:solidFill>
              <a:latin typeface="Cambria" pitchFamily="18" charset="0"/>
            </a:endParaRPr>
          </a:p>
          <a:p>
            <a:pPr eaLnBrk="1" hangingPunct="1">
              <a:buClr>
                <a:schemeClr val="accent1"/>
              </a:buClr>
              <a:buSzPct val="100000"/>
            </a:pPr>
            <a:r>
              <a:rPr lang="en-US" altLang="en-US" sz="2000" b="1" dirty="0">
                <a:solidFill>
                  <a:srgbClr val="558ED5"/>
                </a:solidFill>
                <a:latin typeface="Cambria" pitchFamily="18" charset="0"/>
              </a:rPr>
              <a:t>Q16/5 </a:t>
            </a:r>
            <a:r>
              <a:rPr lang="en-US" altLang="en-US" sz="2000" dirty="0">
                <a:solidFill>
                  <a:srgbClr val="558ED5"/>
                </a:solidFill>
                <a:latin typeface="Cambria" pitchFamily="18" charset="0"/>
              </a:rPr>
              <a:t>- Leveraging and enhancing the ICT Environmental sustainability </a:t>
            </a:r>
          </a:p>
          <a:p>
            <a:pPr eaLnBrk="1" hangingPunct="1">
              <a:buClr>
                <a:schemeClr val="accent1"/>
              </a:buClr>
              <a:buSzPct val="100000"/>
            </a:pPr>
            <a:r>
              <a:rPr lang="en-US" altLang="en-US" sz="2000" b="1" dirty="0">
                <a:solidFill>
                  <a:srgbClr val="558ED5"/>
                </a:solidFill>
                <a:latin typeface="Cambria" pitchFamily="18" charset="0"/>
              </a:rPr>
              <a:t>Q17/5 </a:t>
            </a:r>
            <a:r>
              <a:rPr lang="en-US" altLang="en-US" sz="2000" dirty="0">
                <a:solidFill>
                  <a:srgbClr val="558ED5"/>
                </a:solidFill>
                <a:latin typeface="Cambria" pitchFamily="18" charset="0"/>
              </a:rPr>
              <a:t>- Energy efficiency for the ICT sector and harmonization of environmental standards</a:t>
            </a:r>
          </a:p>
          <a:p>
            <a:pPr eaLnBrk="1" hangingPunct="1">
              <a:buClr>
                <a:schemeClr val="accent1"/>
              </a:buClr>
              <a:buSzPct val="100000"/>
            </a:pPr>
            <a:r>
              <a:rPr lang="en-US" altLang="en-US" sz="2000" b="1" dirty="0">
                <a:solidFill>
                  <a:srgbClr val="558ED5"/>
                </a:solidFill>
                <a:latin typeface="Cambria" pitchFamily="18" charset="0"/>
              </a:rPr>
              <a:t>Q18/5 </a:t>
            </a:r>
            <a:r>
              <a:rPr lang="en-US" altLang="en-US" sz="2000" dirty="0">
                <a:solidFill>
                  <a:srgbClr val="558ED5"/>
                </a:solidFill>
                <a:latin typeface="Cambria" pitchFamily="18" charset="0"/>
              </a:rPr>
              <a:t>- Methodologies for the assessment of environmental impact of ICT </a:t>
            </a:r>
          </a:p>
          <a:p>
            <a:pPr eaLnBrk="1" hangingPunct="1">
              <a:buClr>
                <a:schemeClr val="accent1"/>
              </a:buClr>
              <a:buSzPct val="100000"/>
            </a:pPr>
            <a:r>
              <a:rPr lang="en-US" altLang="en-US" sz="2000" b="1" dirty="0">
                <a:solidFill>
                  <a:srgbClr val="558ED5"/>
                </a:solidFill>
                <a:latin typeface="Cambria" pitchFamily="18" charset="0"/>
              </a:rPr>
              <a:t>Q19/5 </a:t>
            </a:r>
            <a:r>
              <a:rPr lang="en-US" altLang="en-US" sz="2000" dirty="0">
                <a:solidFill>
                  <a:srgbClr val="558ED5"/>
                </a:solidFill>
                <a:latin typeface="Cambria" pitchFamily="18" charset="0"/>
              </a:rPr>
              <a:t>- Power feeding systems</a:t>
            </a:r>
          </a:p>
          <a:p>
            <a:pPr eaLnBrk="1" hangingPunct="1">
              <a:buClr>
                <a:schemeClr val="accent1"/>
              </a:buClr>
              <a:buSzPct val="100000"/>
              <a:buFont typeface="Symbol" pitchFamily="18" charset="2"/>
              <a:buNone/>
            </a:pPr>
            <a:endParaRPr lang="en-US" altLang="en-US" sz="2000" b="1" dirty="0">
              <a:solidFill>
                <a:schemeClr val="bg1"/>
              </a:solidFill>
              <a:latin typeface="Cambria" pitchFamily="18" charset="0"/>
            </a:endParaRPr>
          </a:p>
        </p:txBody>
      </p:sp>
      <p:sp>
        <p:nvSpPr>
          <p:cNvPr id="5126" name="Rectangle 1"/>
          <p:cNvSpPr>
            <a:spLocks noChangeArrowheads="1"/>
          </p:cNvSpPr>
          <p:nvPr/>
        </p:nvSpPr>
        <p:spPr bwMode="auto">
          <a:xfrm>
            <a:off x="250825" y="3429000"/>
            <a:ext cx="7200900" cy="612775"/>
          </a:xfrm>
          <a:prstGeom prst="rect">
            <a:avLst/>
          </a:prstGeom>
          <a:noFill/>
          <a:ln>
            <a:noFill/>
          </a:ln>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2000">
              <a:solidFill>
                <a:srgbClr val="646464"/>
              </a:solidFill>
            </a:endParaRPr>
          </a:p>
        </p:txBody>
      </p:sp>
      <p:sp>
        <p:nvSpPr>
          <p:cNvPr id="27" name="Title 1"/>
          <p:cNvSpPr txBox="1">
            <a:spLocks/>
          </p:cNvSpPr>
          <p:nvPr/>
        </p:nvSpPr>
        <p:spPr>
          <a:xfrm>
            <a:off x="1579563" y="958850"/>
            <a:ext cx="601662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a:solidFill>
                  <a:srgbClr val="558ED5"/>
                </a:solidFill>
                <a:latin typeface="Cambria" panose="02040503050406030204" pitchFamily="18" charset="0"/>
                <a:ea typeface="+mn-ea"/>
                <a:cs typeface="Microsoft Sans Serif" panose="020B0604020202020204" pitchFamily="34" charset="0"/>
              </a:rPr>
              <a:t>ICT and climate change</a:t>
            </a:r>
          </a:p>
        </p:txBody>
      </p:sp>
    </p:spTree>
    <p:extLst>
      <p:ext uri="{BB962C8B-B14F-4D97-AF65-F5344CB8AC3E}">
        <p14:creationId xmlns:p14="http://schemas.microsoft.com/office/powerpoint/2010/main" val="130685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smtClean="0"/>
              <a:t>How is it envisaged to solve the problems?</a:t>
            </a:r>
          </a:p>
        </p:txBody>
      </p:sp>
      <p:sp>
        <p:nvSpPr>
          <p:cNvPr id="3" name="Content Placeholder 2"/>
          <p:cNvSpPr>
            <a:spLocks noGrp="1"/>
          </p:cNvSpPr>
          <p:nvPr>
            <p:ph idx="1"/>
          </p:nvPr>
        </p:nvSpPr>
        <p:spPr>
          <a:xfrm>
            <a:off x="457200" y="1600200"/>
            <a:ext cx="8229600" cy="26209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a:buFontTx/>
              <a:buNone/>
              <a:defRPr/>
            </a:pPr>
            <a:r>
              <a:rPr lang="en-GB" altLang="en-US" dirty="0" smtClean="0"/>
              <a:t>3) Low energy consumption cost effective infrastructure; ( could they Work off-grid)</a:t>
            </a:r>
            <a:br>
              <a:rPr lang="en-GB" altLang="en-US" dirty="0" smtClean="0"/>
            </a:br>
            <a:r>
              <a:rPr lang="en-GB" altLang="en-US" dirty="0" smtClean="0"/>
              <a:t>5) Solution should be robust and have low maintenance requirements;</a:t>
            </a:r>
            <a:endParaRPr lang="en-GB" dirty="0"/>
          </a:p>
        </p:txBody>
      </p:sp>
      <p:sp>
        <p:nvSpPr>
          <p:cNvPr id="12292"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2293"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8B6AF271-093C-4235-8E3C-486534C57527}" type="slidenum">
              <a:rPr lang="en-US" altLang="en-US" sz="1200" smtClean="0">
                <a:solidFill>
                  <a:schemeClr val="tx1"/>
                </a:solidFill>
              </a:rPr>
              <a:pPr>
                <a:spcBef>
                  <a:spcPct val="0"/>
                </a:spcBef>
                <a:buSzTx/>
                <a:buFontTx/>
                <a:buNone/>
              </a:pPr>
              <a:t>20</a:t>
            </a:fld>
            <a:endParaRPr lang="en-US" altLang="en-US" sz="1200" smtClean="0">
              <a:solidFill>
                <a:schemeClr val="tx1"/>
              </a:solidFill>
            </a:endParaRPr>
          </a:p>
        </p:txBody>
      </p:sp>
      <p:sp>
        <p:nvSpPr>
          <p:cNvPr id="6" name="Oval 5"/>
          <p:cNvSpPr/>
          <p:nvPr/>
        </p:nvSpPr>
        <p:spPr bwMode="auto">
          <a:xfrm>
            <a:off x="1908175" y="4581525"/>
            <a:ext cx="6624638" cy="2160588"/>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rgbClr val="000000">
                <a:alpha val="32000"/>
              </a:srgbClr>
            </a:outerShdw>
          </a:effectLst>
        </p:spPr>
        <p:txBody>
          <a:bodyPr/>
          <a:lstStyle/>
          <a:p>
            <a:pPr marL="457200" indent="-457200">
              <a:buFont typeface="Arial" panose="020B0604020202020204" pitchFamily="34" charset="0"/>
              <a:buChar char="•"/>
              <a:defRPr/>
            </a:pPr>
            <a:r>
              <a:rPr lang="en-GB" dirty="0"/>
              <a:t>High </a:t>
            </a:r>
            <a:r>
              <a:rPr lang="en-GB" dirty="0" err="1"/>
              <a:t>Opex</a:t>
            </a:r>
            <a:endParaRPr lang="en-GB" dirty="0"/>
          </a:p>
          <a:p>
            <a:pPr marL="457200" indent="-457200">
              <a:buFont typeface="Arial" panose="020B0604020202020204" pitchFamily="34" charset="0"/>
              <a:buChar char="•"/>
              <a:defRPr/>
            </a:pPr>
            <a:r>
              <a:rPr lang="en-GB" dirty="0"/>
              <a:t>Low ARPU</a:t>
            </a:r>
          </a:p>
          <a:p>
            <a:pPr marL="457200" indent="-457200">
              <a:buFont typeface="Arial" panose="020B0604020202020204" pitchFamily="34" charset="0"/>
              <a:buChar char="•"/>
              <a:defRPr/>
            </a:pPr>
            <a:r>
              <a:rPr lang="en-GB" dirty="0"/>
              <a:t>Sparse population</a:t>
            </a:r>
          </a:p>
        </p:txBody>
      </p:sp>
      <p:sp>
        <p:nvSpPr>
          <p:cNvPr id="12295" name="Down Arrow 6"/>
          <p:cNvSpPr>
            <a:spLocks noChangeArrowheads="1"/>
          </p:cNvSpPr>
          <p:nvPr/>
        </p:nvSpPr>
        <p:spPr bwMode="auto">
          <a:xfrm rot="-2016984">
            <a:off x="2100263" y="4076700"/>
            <a:ext cx="1223962" cy="1008063"/>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Tree>
    <p:extLst>
      <p:ext uri="{BB962C8B-B14F-4D97-AF65-F5344CB8AC3E}">
        <p14:creationId xmlns:p14="http://schemas.microsoft.com/office/powerpoint/2010/main" val="1266288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45296"/>
            <a:ext cx="8229600" cy="1143000"/>
          </a:xfrm>
        </p:spPr>
        <p:txBody>
          <a:bodyPr>
            <a:normAutofit/>
          </a:bodyPr>
          <a:lstStyle/>
          <a:p>
            <a:r>
              <a:rPr lang="en-GB" altLang="en-US" sz="3600" dirty="0" smtClean="0"/>
              <a:t>Approved Work Items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4623430"/>
              </p:ext>
            </p:extLst>
          </p:nvPr>
        </p:nvGraphicFramePr>
        <p:xfrm>
          <a:off x="107950" y="1388296"/>
          <a:ext cx="8229600" cy="4114061"/>
        </p:xfrm>
        <a:graphic>
          <a:graphicData uri="http://schemas.openxmlformats.org/drawingml/2006/table">
            <a:tbl>
              <a:tblPr firstRow="1" firstCol="1" bandRow="1">
                <a:tableStyleId>{5C22544A-7EE6-4342-B048-85BDC9FD1C3A}</a:tableStyleId>
              </a:tblPr>
              <a:tblGrid>
                <a:gridCol w="3308526"/>
                <a:gridCol w="4921074"/>
              </a:tblGrid>
              <a:tr h="482011">
                <a:tc>
                  <a:txBody>
                    <a:bodyPr/>
                    <a:lstStyle/>
                    <a:p>
                      <a:pPr algn="ctr" hangingPunct="0">
                        <a:spcBef>
                          <a:spcPts val="600"/>
                        </a:spcBef>
                        <a:spcAft>
                          <a:spcPts val="0"/>
                        </a:spcAft>
                        <a:tabLst>
                          <a:tab pos="504190" algn="l"/>
                          <a:tab pos="756285" algn="l"/>
                          <a:tab pos="1008380" algn="l"/>
                          <a:tab pos="1260475" algn="l"/>
                        </a:tabLst>
                      </a:pPr>
                      <a:r>
                        <a:rPr lang="en-GB" sz="1800" dirty="0">
                          <a:effectLst/>
                        </a:rPr>
                        <a:t>Work Item</a:t>
                      </a:r>
                      <a:endParaRPr lang="en-GB" sz="1800" dirty="0">
                        <a:effectLst/>
                        <a:latin typeface="Times New Roman"/>
                        <a:ea typeface="Times New Roman"/>
                      </a:endParaRPr>
                    </a:p>
                  </a:txBody>
                  <a:tcPr marL="59695" marR="59695" marT="0" marB="0"/>
                </a:tc>
                <a:tc>
                  <a:txBody>
                    <a:bodyPr/>
                    <a:lstStyle/>
                    <a:p>
                      <a:pPr algn="ctr" hangingPunct="0">
                        <a:spcBef>
                          <a:spcPts val="600"/>
                        </a:spcBef>
                        <a:spcAft>
                          <a:spcPts val="0"/>
                        </a:spcAft>
                        <a:tabLst>
                          <a:tab pos="504190" algn="l"/>
                          <a:tab pos="756285" algn="l"/>
                          <a:tab pos="1008380" algn="l"/>
                          <a:tab pos="1260475" algn="l"/>
                        </a:tabLst>
                      </a:pPr>
                      <a:r>
                        <a:rPr lang="en-GB" sz="1800" dirty="0">
                          <a:effectLst/>
                        </a:rPr>
                        <a:t>Subject/Title</a:t>
                      </a:r>
                      <a:endParaRPr lang="en-GB" sz="1800" dirty="0">
                        <a:effectLst/>
                        <a:latin typeface="Times New Roman"/>
                        <a:ea typeface="Times New Roman"/>
                      </a:endParaRPr>
                    </a:p>
                  </a:txBody>
                  <a:tcPr marL="59695" marR="59695" marT="0" marB="0"/>
                </a:tc>
              </a:tr>
              <a:tr h="688433">
                <a:tc>
                  <a:txBody>
                    <a:bodyPr/>
                    <a:lstStyle/>
                    <a:p>
                      <a:pPr algn="r" hangingPunct="0">
                        <a:spcBef>
                          <a:spcPts val="600"/>
                        </a:spcBef>
                        <a:spcAft>
                          <a:spcPts val="0"/>
                        </a:spcAft>
                        <a:tabLst>
                          <a:tab pos="504190" algn="l"/>
                          <a:tab pos="756285" algn="l"/>
                          <a:tab pos="1008380" algn="l"/>
                          <a:tab pos="1260475" algn="l"/>
                        </a:tabLst>
                      </a:pPr>
                      <a:r>
                        <a:rPr lang="en-GB" sz="1800" dirty="0">
                          <a:effectLst/>
                        </a:rPr>
                        <a:t>Infrastructure best practices</a:t>
                      </a: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en-GB" sz="1800" dirty="0">
                          <a:effectLst/>
                        </a:rPr>
                        <a:t>Adequate power, building/shelter, accessibility, skilled manpower to operate</a:t>
                      </a:r>
                      <a:endParaRPr lang="en-GB" sz="1800" dirty="0">
                        <a:effectLst/>
                        <a:latin typeface="Times New Roman"/>
                        <a:ea typeface="Times New Roman"/>
                      </a:endParaRPr>
                    </a:p>
                  </a:txBody>
                  <a:tcPr marL="59695" marR="59695" marT="0" marB="0"/>
                </a:tc>
              </a:tr>
              <a:tr h="880324">
                <a:tc>
                  <a:txBody>
                    <a:bodyPr/>
                    <a:lstStyle/>
                    <a:p>
                      <a:pPr algn="r" hangingPunct="0">
                        <a:spcBef>
                          <a:spcPts val="600"/>
                        </a:spcBef>
                        <a:spcAft>
                          <a:spcPts val="0"/>
                        </a:spcAft>
                        <a:tabLst>
                          <a:tab pos="504190" algn="l"/>
                          <a:tab pos="756285" algn="l"/>
                          <a:tab pos="1008380" algn="l"/>
                          <a:tab pos="1260475" algn="l"/>
                        </a:tabLst>
                      </a:pPr>
                      <a:r>
                        <a:rPr lang="en-GB" sz="1800" dirty="0">
                          <a:effectLst/>
                        </a:rPr>
                        <a:t>System requirements</a:t>
                      </a: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en-GB" sz="1800">
                          <a:effectLst/>
                        </a:rPr>
                        <a:t>Deployment architecture, power consumption, power source, packaging, operation &amp; maintenance, etc.</a:t>
                      </a:r>
                      <a:endParaRPr lang="en-GB" sz="1800">
                        <a:effectLst/>
                        <a:latin typeface="Times New Roman"/>
                        <a:ea typeface="Times New Roman"/>
                      </a:endParaRPr>
                    </a:p>
                  </a:txBody>
                  <a:tcPr marL="59695" marR="59695" marT="0" marB="0"/>
                </a:tc>
              </a:tr>
              <a:tr h="1308047">
                <a:tc>
                  <a:txBody>
                    <a:bodyPr/>
                    <a:lstStyle/>
                    <a:p>
                      <a:pPr algn="r" hangingPunct="0">
                        <a:spcBef>
                          <a:spcPts val="600"/>
                        </a:spcBef>
                        <a:spcAft>
                          <a:spcPts val="0"/>
                        </a:spcAft>
                        <a:tabLst>
                          <a:tab pos="504190" algn="l"/>
                          <a:tab pos="756285" algn="l"/>
                          <a:tab pos="1008380" algn="l"/>
                          <a:tab pos="1260475" algn="l"/>
                        </a:tabLst>
                      </a:pPr>
                      <a:r>
                        <a:rPr lang="en-GB" sz="1800" dirty="0">
                          <a:effectLst/>
                        </a:rPr>
                        <a:t>Technical requirements best practices</a:t>
                      </a: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en-GB" sz="1800" dirty="0">
                          <a:effectLst/>
                        </a:rPr>
                        <a:t>Identify, assess and consolidate the challenges faced by developing countries in setting up a low cost sustainable telecommunication infrastructure in rural areas of developing nations.</a:t>
                      </a:r>
                      <a:endParaRPr lang="en-GB" sz="1800" dirty="0">
                        <a:effectLst/>
                        <a:latin typeface="Times New Roman"/>
                        <a:ea typeface="Times New Roman"/>
                      </a:endParaRPr>
                    </a:p>
                  </a:txBody>
                  <a:tcPr marL="59695" marR="59695" marT="0" marB="0"/>
                </a:tc>
              </a:tr>
              <a:tr h="755246">
                <a:tc>
                  <a:txBody>
                    <a:bodyPr/>
                    <a:lstStyle/>
                    <a:p>
                      <a:pPr algn="r" hangingPunct="0">
                        <a:spcBef>
                          <a:spcPts val="600"/>
                        </a:spcBef>
                        <a:spcAft>
                          <a:spcPts val="0"/>
                        </a:spcAft>
                        <a:tabLst>
                          <a:tab pos="504190" algn="l"/>
                          <a:tab pos="756285" algn="l"/>
                          <a:tab pos="1008380" algn="l"/>
                          <a:tab pos="1260475" algn="l"/>
                        </a:tabLst>
                      </a:pPr>
                      <a:r>
                        <a:rPr lang="en-GB" sz="1800" dirty="0">
                          <a:effectLst/>
                        </a:rPr>
                        <a:t>Mobile network technologies best practices</a:t>
                      </a: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en-GB" sz="1800" dirty="0">
                          <a:effectLst/>
                        </a:rPr>
                        <a:t>Type of transmission media, i.e. </a:t>
                      </a:r>
                      <a:r>
                        <a:rPr lang="en-GB" sz="1800" dirty="0" err="1">
                          <a:effectLst/>
                        </a:rPr>
                        <a:t>fiber</a:t>
                      </a:r>
                      <a:r>
                        <a:rPr lang="en-GB" sz="1800" dirty="0">
                          <a:effectLst/>
                        </a:rPr>
                        <a:t> optics, satellite technology, over-the-air antenna, etc.</a:t>
                      </a:r>
                      <a:endParaRPr lang="en-GB" sz="1800" dirty="0">
                        <a:effectLst/>
                        <a:latin typeface="Times New Roman"/>
                        <a:ea typeface="Times New Roman"/>
                      </a:endParaRPr>
                    </a:p>
                  </a:txBody>
                  <a:tcPr marL="59695" marR="59695" marT="0" marB="0"/>
                </a:tc>
              </a:tr>
            </a:tbl>
          </a:graphicData>
        </a:graphic>
      </p:graphicFrame>
      <p:sp>
        <p:nvSpPr>
          <p:cNvPr id="14359"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4360"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02A4FC1A-12C5-4F4D-A86A-419FDACACB98}" type="slidenum">
              <a:rPr lang="en-US" altLang="en-US" sz="1200" smtClean="0">
                <a:solidFill>
                  <a:schemeClr val="tx1"/>
                </a:solidFill>
              </a:rPr>
              <a:pPr>
                <a:spcBef>
                  <a:spcPct val="0"/>
                </a:spcBef>
                <a:buSzTx/>
                <a:buFontTx/>
                <a:buNone/>
              </a:pPr>
              <a:t>21</a:t>
            </a:fld>
            <a:endParaRPr lang="en-US" altLang="en-US" sz="1200" smtClean="0">
              <a:solidFill>
                <a:schemeClr val="tx1"/>
              </a:solidFill>
            </a:endParaRPr>
          </a:p>
        </p:txBody>
      </p:sp>
    </p:spTree>
    <p:extLst>
      <p:ext uri="{BB962C8B-B14F-4D97-AF65-F5344CB8AC3E}">
        <p14:creationId xmlns:p14="http://schemas.microsoft.com/office/powerpoint/2010/main" val="3369550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70972"/>
            <a:ext cx="8229600" cy="869521"/>
          </a:xfrm>
        </p:spPr>
        <p:txBody>
          <a:bodyPr/>
          <a:lstStyle/>
          <a:p>
            <a:r>
              <a:rPr lang="en-GB" altLang="en-US" dirty="0" smtClean="0"/>
              <a:t>Approved Work Items</a:t>
            </a:r>
          </a:p>
        </p:txBody>
      </p:sp>
      <p:graphicFrame>
        <p:nvGraphicFramePr>
          <p:cNvPr id="6" name="Content Placeholder 5"/>
          <p:cNvGraphicFramePr>
            <a:graphicFrameLocks noGrp="1"/>
          </p:cNvGraphicFramePr>
          <p:nvPr>
            <p:ph idx="1"/>
          </p:nvPr>
        </p:nvGraphicFramePr>
        <p:xfrm>
          <a:off x="457200" y="3590925"/>
          <a:ext cx="3354388" cy="544513"/>
        </p:xfrm>
        <a:graphic>
          <a:graphicData uri="http://schemas.openxmlformats.org/drawingml/2006/table">
            <a:tbl>
              <a:tblPr firstRow="1" firstCol="1" bandRow="1">
                <a:tableStyleId>{5C22544A-7EE6-4342-B048-85BDC9FD1C3A}</a:tableStyleId>
              </a:tblPr>
              <a:tblGrid>
                <a:gridCol w="1366962"/>
                <a:gridCol w="1987426"/>
              </a:tblGrid>
              <a:tr h="544513">
                <a:tc>
                  <a:txBody>
                    <a:bodyPr/>
                    <a:lstStyle/>
                    <a:p>
                      <a:pPr algn="ctr" hangingPunct="0">
                        <a:spcBef>
                          <a:spcPts val="600"/>
                        </a:spcBef>
                        <a:spcAft>
                          <a:spcPts val="0"/>
                        </a:spcAft>
                        <a:tabLst>
                          <a:tab pos="504190" algn="l"/>
                          <a:tab pos="756285" algn="l"/>
                          <a:tab pos="1008380" algn="l"/>
                          <a:tab pos="1260475" algn="l"/>
                        </a:tabLst>
                      </a:pPr>
                      <a:r>
                        <a:rPr lang="en-GB" sz="1000" dirty="0">
                          <a:effectLst/>
                        </a:rPr>
                        <a:t>Work Item</a:t>
                      </a:r>
                      <a:endParaRPr lang="en-GB" sz="1000" dirty="0">
                        <a:effectLst/>
                        <a:latin typeface="Times New Roman"/>
                        <a:ea typeface="Times New Roman"/>
                      </a:endParaRPr>
                    </a:p>
                  </a:txBody>
                  <a:tcPr marL="59688" marR="59688" marT="0" marB="0"/>
                </a:tc>
                <a:tc>
                  <a:txBody>
                    <a:bodyPr/>
                    <a:lstStyle/>
                    <a:p>
                      <a:pPr algn="ctr" hangingPunct="0">
                        <a:spcBef>
                          <a:spcPts val="600"/>
                        </a:spcBef>
                        <a:spcAft>
                          <a:spcPts val="0"/>
                        </a:spcAft>
                        <a:tabLst>
                          <a:tab pos="504190" algn="l"/>
                          <a:tab pos="756285" algn="l"/>
                          <a:tab pos="1008380" algn="l"/>
                          <a:tab pos="1260475" algn="l"/>
                        </a:tabLst>
                      </a:pPr>
                      <a:r>
                        <a:rPr lang="en-GB" sz="1000" dirty="0">
                          <a:effectLst/>
                        </a:rPr>
                        <a:t>Subject/Title</a:t>
                      </a:r>
                      <a:endParaRPr lang="en-GB" sz="1000" dirty="0">
                        <a:effectLst/>
                        <a:latin typeface="Times New Roman"/>
                        <a:ea typeface="Times New Roman"/>
                      </a:endParaRPr>
                    </a:p>
                  </a:txBody>
                  <a:tcPr marL="59688" marR="59688" marT="0" marB="0"/>
                </a:tc>
              </a:tr>
            </a:tbl>
          </a:graphicData>
        </a:graphic>
      </p:graphicFrame>
      <p:sp>
        <p:nvSpPr>
          <p:cNvPr id="15371"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5372"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7ACFF7CE-4DAC-4033-BB8F-847CDFD6EE0B}" type="slidenum">
              <a:rPr lang="en-US" altLang="en-US" sz="1200" smtClean="0">
                <a:solidFill>
                  <a:schemeClr val="tx1"/>
                </a:solidFill>
              </a:rPr>
              <a:pPr>
                <a:spcBef>
                  <a:spcPct val="0"/>
                </a:spcBef>
                <a:buSzTx/>
                <a:buFontTx/>
                <a:buNone/>
              </a:pPr>
              <a:t>22</a:t>
            </a:fld>
            <a:endParaRPr lang="en-US" altLang="en-US" sz="120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106198995"/>
              </p:ext>
            </p:extLst>
          </p:nvPr>
        </p:nvGraphicFramePr>
        <p:xfrm>
          <a:off x="179388" y="1754834"/>
          <a:ext cx="8496300" cy="3867150"/>
        </p:xfrm>
        <a:graphic>
          <a:graphicData uri="http://schemas.openxmlformats.org/drawingml/2006/table">
            <a:tbl>
              <a:tblPr firstRow="1" firstCol="1" bandRow="1">
                <a:tableStyleId>{5C22544A-7EE6-4342-B048-85BDC9FD1C3A}</a:tableStyleId>
              </a:tblPr>
              <a:tblGrid>
                <a:gridCol w="3462366"/>
                <a:gridCol w="5033934"/>
              </a:tblGrid>
              <a:tr h="1933575">
                <a:tc>
                  <a:txBody>
                    <a:bodyPr/>
                    <a:lstStyle/>
                    <a:p>
                      <a:pPr algn="r" hangingPunct="0">
                        <a:spcBef>
                          <a:spcPts val="600"/>
                        </a:spcBef>
                        <a:spcAft>
                          <a:spcPts val="0"/>
                        </a:spcAft>
                        <a:tabLst>
                          <a:tab pos="504190" algn="l"/>
                          <a:tab pos="756285" algn="l"/>
                          <a:tab pos="1008380" algn="l"/>
                          <a:tab pos="1260475" algn="l"/>
                        </a:tabLst>
                      </a:pPr>
                      <a:r>
                        <a:rPr lang="en-GB" sz="2400" dirty="0">
                          <a:effectLst/>
                        </a:rPr>
                        <a:t>Automated remote weather sensing equipment best practices </a:t>
                      </a:r>
                      <a:endParaRPr lang="en-GB" sz="2400" dirty="0">
                        <a:effectLst/>
                        <a:latin typeface="Times New Roman"/>
                        <a:ea typeface="Times New Roman"/>
                      </a:endParaRPr>
                    </a:p>
                  </a:txBody>
                  <a:tcPr marL="59690" marR="59690" marT="0" marB="0"/>
                </a:tc>
                <a:tc>
                  <a:txBody>
                    <a:bodyPr/>
                    <a:lstStyle/>
                    <a:p>
                      <a:pPr algn="r" hangingPunct="0">
                        <a:spcBef>
                          <a:spcPts val="600"/>
                        </a:spcBef>
                        <a:spcAft>
                          <a:spcPts val="0"/>
                        </a:spcAft>
                        <a:tabLst>
                          <a:tab pos="504190" algn="l"/>
                          <a:tab pos="756285" algn="l"/>
                          <a:tab pos="1008380" algn="l"/>
                          <a:tab pos="1260475" algn="l"/>
                        </a:tabLst>
                      </a:pPr>
                      <a:r>
                        <a:rPr lang="en-GB" sz="2400">
                          <a:effectLst/>
                        </a:rPr>
                        <a:t>Remote weather stations to provide short-term extreme weather event information and long term trends such as drought and monsoon</a:t>
                      </a:r>
                      <a:endParaRPr lang="en-GB" sz="2400">
                        <a:effectLst/>
                        <a:latin typeface="Times New Roman"/>
                        <a:ea typeface="Times New Roman"/>
                      </a:endParaRPr>
                    </a:p>
                  </a:txBody>
                  <a:tcPr marL="59690" marR="59690" marT="0" marB="0"/>
                </a:tc>
              </a:tr>
              <a:tr h="1933575">
                <a:tc>
                  <a:txBody>
                    <a:bodyPr/>
                    <a:lstStyle/>
                    <a:p>
                      <a:pPr algn="r" hangingPunct="0">
                        <a:spcBef>
                          <a:spcPts val="600"/>
                        </a:spcBef>
                        <a:spcAft>
                          <a:spcPts val="0"/>
                        </a:spcAft>
                        <a:tabLst>
                          <a:tab pos="504190" algn="l"/>
                          <a:tab pos="756285" algn="l"/>
                          <a:tab pos="1008380" algn="l"/>
                          <a:tab pos="1260475" algn="l"/>
                        </a:tabLst>
                      </a:pPr>
                      <a:r>
                        <a:rPr lang="en-GB" sz="2400" dirty="0">
                          <a:effectLst/>
                        </a:rPr>
                        <a:t>Sustainable power for systems in remote rural areas best practice</a:t>
                      </a:r>
                      <a:endParaRPr lang="en-GB" sz="2400" dirty="0">
                        <a:effectLst/>
                        <a:latin typeface="Times New Roman"/>
                        <a:ea typeface="Times New Roman"/>
                      </a:endParaRPr>
                    </a:p>
                  </a:txBody>
                  <a:tcPr marL="59690" marR="59690" marT="0" marB="0"/>
                </a:tc>
                <a:tc>
                  <a:txBody>
                    <a:bodyPr/>
                    <a:lstStyle/>
                    <a:p>
                      <a:pPr algn="r" hangingPunct="0">
                        <a:spcBef>
                          <a:spcPts val="600"/>
                        </a:spcBef>
                        <a:spcAft>
                          <a:spcPts val="0"/>
                        </a:spcAft>
                        <a:tabLst>
                          <a:tab pos="504190" algn="l"/>
                          <a:tab pos="756285" algn="l"/>
                          <a:tab pos="1008380" algn="l"/>
                          <a:tab pos="1260475" algn="l"/>
                        </a:tabLst>
                      </a:pPr>
                      <a:r>
                        <a:rPr lang="en-GB" sz="2400" dirty="0">
                          <a:effectLst/>
                        </a:rPr>
                        <a:t>Possible technological/engineering solutions for sustainable power requirements </a:t>
                      </a:r>
                      <a:endParaRPr lang="en-GB" sz="2400" dirty="0">
                        <a:effectLst/>
                        <a:latin typeface="Times New Roman"/>
                        <a:ea typeface="Times New Roman"/>
                      </a:endParaRPr>
                    </a:p>
                  </a:txBody>
                  <a:tcPr marL="59690" marR="59690" marT="0" marB="0"/>
                </a:tc>
              </a:tr>
            </a:tbl>
          </a:graphicData>
        </a:graphic>
      </p:graphicFrame>
      <p:sp>
        <p:nvSpPr>
          <p:cNvPr id="15384" name="Rectangle 1"/>
          <p:cNvSpPr>
            <a:spLocks noChangeArrowheads="1"/>
          </p:cNvSpPr>
          <p:nvPr/>
        </p:nvSpPr>
        <p:spPr bwMode="auto">
          <a:xfrm>
            <a:off x="457200" y="3306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75000"/>
              <a:buBlip>
                <a:blip r:embed="rId2"/>
              </a:buBlip>
              <a:tabLst>
                <a:tab pos="504825" algn="l"/>
                <a:tab pos="755650" algn="l"/>
                <a:tab pos="1008063" algn="l"/>
                <a:tab pos="1260475" algn="l"/>
              </a:tabLst>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tabLst>
                <a:tab pos="504825" algn="l"/>
                <a:tab pos="755650" algn="l"/>
                <a:tab pos="1008063" algn="l"/>
                <a:tab pos="1260475" algn="l"/>
              </a:tabLst>
              <a:defRPr sz="2800">
                <a:solidFill>
                  <a:schemeClr val="bg2"/>
                </a:solidFill>
                <a:latin typeface="Verdana" pitchFamily="34" charset="0"/>
              </a:defRPr>
            </a:lvl2pPr>
            <a:lvl3pPr marL="1143000" indent="-228600">
              <a:spcBef>
                <a:spcPct val="20000"/>
              </a:spcBef>
              <a:buSzPct val="60000"/>
              <a:buBlip>
                <a:blip r:embed="rId2"/>
              </a:buBlip>
              <a:tabLst>
                <a:tab pos="504825" algn="l"/>
                <a:tab pos="755650" algn="l"/>
                <a:tab pos="1008063" algn="l"/>
                <a:tab pos="1260475" algn="l"/>
              </a:tabLst>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tabLst>
                <a:tab pos="504825" algn="l"/>
                <a:tab pos="755650" algn="l"/>
                <a:tab pos="1008063" algn="l"/>
                <a:tab pos="1260475" algn="l"/>
              </a:tabLst>
              <a:defRPr sz="2000">
                <a:solidFill>
                  <a:schemeClr val="bg2"/>
                </a:solidFill>
                <a:latin typeface="Verdana" pitchFamily="34" charset="0"/>
              </a:defRPr>
            </a:lvl4pPr>
            <a:lvl5pPr marL="2057400" indent="-228600">
              <a:spcBef>
                <a:spcPct val="20000"/>
              </a:spcBef>
              <a:buSzPct val="60000"/>
              <a:buBlip>
                <a:blip r:embed="rId2"/>
              </a:buBlip>
              <a:tabLst>
                <a:tab pos="504825" algn="l"/>
                <a:tab pos="755650" algn="l"/>
                <a:tab pos="1008063" algn="l"/>
                <a:tab pos="1260475" algn="l"/>
              </a:tabLst>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9pPr>
          </a:lstStyle>
          <a:p>
            <a:pPr>
              <a:spcBef>
                <a:spcPct val="0"/>
              </a:spcBef>
              <a:buSzTx/>
              <a:buFontTx/>
              <a:buNone/>
            </a:pPr>
            <a:endParaRPr lang="en-US" altLang="en-US">
              <a:solidFill>
                <a:schemeClr val="tx1"/>
              </a:solidFill>
            </a:endParaRPr>
          </a:p>
        </p:txBody>
      </p:sp>
    </p:spTree>
    <p:extLst>
      <p:ext uri="{BB962C8B-B14F-4D97-AF65-F5344CB8AC3E}">
        <p14:creationId xmlns:p14="http://schemas.microsoft.com/office/powerpoint/2010/main" val="660084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GB" altLang="en-US" dirty="0" smtClean="0"/>
              <a:t>Q14/5 framework recommendation </a:t>
            </a:r>
          </a:p>
        </p:txBody>
      </p:sp>
      <p:sp>
        <p:nvSpPr>
          <p:cNvPr id="16387" name="Content Placeholder 2"/>
          <p:cNvSpPr>
            <a:spLocks noGrp="1"/>
          </p:cNvSpPr>
          <p:nvPr>
            <p:ph idx="1"/>
          </p:nvPr>
        </p:nvSpPr>
        <p:spPr/>
        <p:txBody>
          <a:bodyPr/>
          <a:lstStyle/>
          <a:p>
            <a:r>
              <a:rPr lang="en-GB" altLang="en-US" smtClean="0"/>
              <a:t>Framework Recommendation</a:t>
            </a:r>
          </a:p>
          <a:p>
            <a:pPr lvl="1"/>
            <a:r>
              <a:rPr lang="en-US" altLang="en-US" i="1" smtClean="0"/>
              <a:t>Recommendation to provide a framework of general requirements for low cost sustainable infrastructure for developing countries</a:t>
            </a:r>
          </a:p>
        </p:txBody>
      </p:sp>
      <p:sp>
        <p:nvSpPr>
          <p:cNvPr id="16388"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6389"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CBA308B5-C870-4DFE-A8EE-FBE102D71045}" type="slidenum">
              <a:rPr lang="en-US" altLang="en-US" sz="1200" smtClean="0">
                <a:solidFill>
                  <a:schemeClr val="tx1"/>
                </a:solidFill>
              </a:rPr>
              <a:pPr>
                <a:spcBef>
                  <a:spcPct val="0"/>
                </a:spcBef>
                <a:buSzTx/>
                <a:buFontTx/>
                <a:buNone/>
              </a:pPr>
              <a:t>23</a:t>
            </a:fld>
            <a:endParaRPr lang="en-US" altLang="en-US" sz="1200" smtClean="0">
              <a:solidFill>
                <a:schemeClr val="tx1"/>
              </a:solidFill>
            </a:endParaRPr>
          </a:p>
        </p:txBody>
      </p:sp>
    </p:spTree>
    <p:extLst>
      <p:ext uri="{BB962C8B-B14F-4D97-AF65-F5344CB8AC3E}">
        <p14:creationId xmlns:p14="http://schemas.microsoft.com/office/powerpoint/2010/main" val="1708081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smtClean="0"/>
              <a:t>Structure of the Deliverables of Q14/5</a:t>
            </a:r>
          </a:p>
        </p:txBody>
      </p:sp>
      <p:sp>
        <p:nvSpPr>
          <p:cNvPr id="3" name="Content Placeholder 2"/>
          <p:cNvSpPr>
            <a:spLocks noGrp="1"/>
          </p:cNvSpPr>
          <p:nvPr>
            <p:ph idx="1"/>
          </p:nvPr>
        </p:nvSpPr>
        <p:spPr>
          <a:xfrm>
            <a:off x="4608513" y="2781300"/>
            <a:ext cx="4114800" cy="24479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GB" b="1" i="1" dirty="0" smtClean="0"/>
              <a:t>Supplement A</a:t>
            </a:r>
          </a:p>
          <a:p>
            <a:pPr>
              <a:defRPr/>
            </a:pPr>
            <a:r>
              <a:rPr lang="en-GB" b="1" i="1" dirty="0" smtClean="0"/>
              <a:t>Supplement B</a:t>
            </a:r>
          </a:p>
          <a:p>
            <a:pPr>
              <a:defRPr/>
            </a:pPr>
            <a:r>
              <a:rPr lang="en-GB" b="1" i="1" dirty="0" smtClean="0"/>
              <a:t>Supplement C</a:t>
            </a:r>
          </a:p>
          <a:p>
            <a:pPr>
              <a:defRPr/>
            </a:pPr>
            <a:r>
              <a:rPr lang="en-GB" b="1" i="1" dirty="0" smtClean="0"/>
              <a:t>Supplement D</a:t>
            </a:r>
          </a:p>
          <a:p>
            <a:pPr>
              <a:defRPr/>
            </a:pPr>
            <a:endParaRPr lang="en-GB" dirty="0"/>
          </a:p>
        </p:txBody>
      </p:sp>
      <p:sp>
        <p:nvSpPr>
          <p:cNvPr id="17412"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7413"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8ECC3923-52E3-478A-A031-E3BAE7CA6191}" type="slidenum">
              <a:rPr lang="en-US" altLang="en-US" sz="1200" smtClean="0">
                <a:solidFill>
                  <a:schemeClr val="tx1"/>
                </a:solidFill>
              </a:rPr>
              <a:pPr>
                <a:spcBef>
                  <a:spcPct val="0"/>
                </a:spcBef>
                <a:buSzTx/>
                <a:buFontTx/>
                <a:buNone/>
              </a:pPr>
              <a:t>24</a:t>
            </a:fld>
            <a:endParaRPr lang="en-US" altLang="en-US" sz="1200" smtClean="0">
              <a:solidFill>
                <a:schemeClr val="tx1"/>
              </a:solidFill>
            </a:endParaRPr>
          </a:p>
        </p:txBody>
      </p:sp>
      <p:sp>
        <p:nvSpPr>
          <p:cNvPr id="17414" name="Curved Right Arrow 5"/>
          <p:cNvSpPr>
            <a:spLocks noChangeArrowheads="1"/>
          </p:cNvSpPr>
          <p:nvPr/>
        </p:nvSpPr>
        <p:spPr bwMode="auto">
          <a:xfrm>
            <a:off x="323850" y="1557338"/>
            <a:ext cx="4248150" cy="3167062"/>
          </a:xfrm>
          <a:prstGeom prst="curvedRightArrow">
            <a:avLst>
              <a:gd name="adj1" fmla="val 25005"/>
              <a:gd name="adj2" fmla="val 47597"/>
              <a:gd name="adj3" fmla="val 25008"/>
            </a:avLst>
          </a:prstGeom>
          <a:solidFill>
            <a:schemeClr val="accent1"/>
          </a:solidFill>
          <a:ln w="9525" algn="ctr">
            <a:solidFill>
              <a:schemeClr val="tx1"/>
            </a:solidFill>
            <a:round/>
            <a:headEnd/>
            <a:tailEnd/>
          </a:ln>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GB" altLang="en-US" b="1" i="1">
                <a:solidFill>
                  <a:schemeClr val="tx1"/>
                </a:solidFill>
              </a:rPr>
              <a:t>Framework Recommendation</a:t>
            </a:r>
          </a:p>
        </p:txBody>
      </p:sp>
    </p:spTree>
    <p:extLst>
      <p:ext uri="{BB962C8B-B14F-4D97-AF65-F5344CB8AC3E}">
        <p14:creationId xmlns:p14="http://schemas.microsoft.com/office/powerpoint/2010/main" val="3340587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r>
              <a:rPr lang="en-GB" altLang="en-US" sz="3600" dirty="0" smtClean="0"/>
              <a:t>Supplements to Framework Recommendation</a:t>
            </a:r>
          </a:p>
        </p:txBody>
      </p:sp>
      <p:sp>
        <p:nvSpPr>
          <p:cNvPr id="18435" name="Content Placeholder 2"/>
          <p:cNvSpPr>
            <a:spLocks noGrp="1"/>
          </p:cNvSpPr>
          <p:nvPr>
            <p:ph idx="1"/>
          </p:nvPr>
        </p:nvSpPr>
        <p:spPr>
          <a:xfrm>
            <a:off x="323850" y="1692275"/>
            <a:ext cx="8362950" cy="5073650"/>
          </a:xfrm>
        </p:spPr>
        <p:txBody>
          <a:bodyPr/>
          <a:lstStyle/>
          <a:p>
            <a:r>
              <a:rPr lang="en-GB" altLang="en-US" b="1" i="1" dirty="0" smtClean="0"/>
              <a:t>Supplement A</a:t>
            </a:r>
            <a:r>
              <a:rPr lang="en-GB" altLang="en-US" i="1" dirty="0" smtClean="0"/>
              <a:t> – Using Capacity Transfer Repeater to set up a</a:t>
            </a:r>
            <a:r>
              <a:rPr lang="en-US" altLang="en-US" i="1" dirty="0" smtClean="0"/>
              <a:t> low cost sustainable telecommunications infrastructure for rural communications in developing countries</a:t>
            </a:r>
          </a:p>
          <a:p>
            <a:r>
              <a:rPr lang="en-GB" altLang="en-US" b="1" i="1" dirty="0" smtClean="0"/>
              <a:t>Supplement B </a:t>
            </a:r>
            <a:r>
              <a:rPr lang="en-GB" altLang="en-US" i="1" dirty="0" smtClean="0"/>
              <a:t>– Using Microwave Links to set up </a:t>
            </a:r>
            <a:r>
              <a:rPr lang="en-US" altLang="en-US" i="1" dirty="0" smtClean="0"/>
              <a:t>a low cost sustainable telecommunications infrastructure for rural communications in developing countries</a:t>
            </a:r>
            <a:endParaRPr lang="en-GB" altLang="en-US" i="1" dirty="0" smtClean="0"/>
          </a:p>
        </p:txBody>
      </p:sp>
      <p:sp>
        <p:nvSpPr>
          <p:cNvPr id="18436"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8437"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80FCE08D-7773-4DCF-BD7A-553483AE8AD1}" type="slidenum">
              <a:rPr lang="en-US" altLang="en-US" sz="1200" smtClean="0">
                <a:solidFill>
                  <a:schemeClr val="tx1"/>
                </a:solidFill>
              </a:rPr>
              <a:pPr>
                <a:spcBef>
                  <a:spcPct val="0"/>
                </a:spcBef>
                <a:buSzTx/>
                <a:buFontTx/>
                <a:buNone/>
              </a:pPr>
              <a:t>25</a:t>
            </a:fld>
            <a:endParaRPr lang="en-US" altLang="en-US" sz="1200" smtClean="0">
              <a:solidFill>
                <a:schemeClr val="tx1"/>
              </a:solidFill>
            </a:endParaRPr>
          </a:p>
        </p:txBody>
      </p:sp>
    </p:spTree>
    <p:extLst>
      <p:ext uri="{BB962C8B-B14F-4D97-AF65-F5344CB8AC3E}">
        <p14:creationId xmlns:p14="http://schemas.microsoft.com/office/powerpoint/2010/main" val="389908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15888"/>
            <a:ext cx="9144000" cy="1143000"/>
          </a:xfrm>
        </p:spPr>
        <p:txBody>
          <a:bodyPr>
            <a:normAutofit fontScale="90000"/>
          </a:bodyPr>
          <a:lstStyle/>
          <a:p>
            <a:r>
              <a:rPr lang="en-GB" altLang="en-US" smtClean="0"/>
              <a:t>Supplements to the Framework Recommendation</a:t>
            </a:r>
            <a:br>
              <a:rPr lang="en-GB" altLang="en-US" smtClean="0"/>
            </a:br>
            <a:endParaRPr lang="en-GB" altLang="en-US" smtClean="0"/>
          </a:p>
        </p:txBody>
      </p:sp>
      <p:sp>
        <p:nvSpPr>
          <p:cNvPr id="19459" name="Content Placeholder 2"/>
          <p:cNvSpPr>
            <a:spLocks noGrp="1"/>
          </p:cNvSpPr>
          <p:nvPr>
            <p:ph idx="1"/>
          </p:nvPr>
        </p:nvSpPr>
        <p:spPr>
          <a:xfrm>
            <a:off x="323850" y="836613"/>
            <a:ext cx="8362950" cy="5289550"/>
          </a:xfrm>
        </p:spPr>
        <p:txBody>
          <a:bodyPr/>
          <a:lstStyle/>
          <a:p>
            <a:r>
              <a:rPr lang="en-GB" altLang="en-US" b="1" i="1" smtClean="0"/>
              <a:t>Supplement C </a:t>
            </a:r>
            <a:r>
              <a:rPr lang="en-GB" altLang="en-US" i="1" smtClean="0"/>
              <a:t>– Using Fiber Optic Cable to set up </a:t>
            </a:r>
            <a:r>
              <a:rPr lang="en-US" altLang="en-US" i="1" smtClean="0"/>
              <a:t>a low cost sustainable telecommunications infrastructure for rural communications in developing countries</a:t>
            </a:r>
          </a:p>
          <a:p>
            <a:r>
              <a:rPr lang="en-GB" altLang="en-US" b="1" i="1" smtClean="0"/>
              <a:t>Supplement D </a:t>
            </a:r>
            <a:r>
              <a:rPr lang="en-GB" altLang="en-US" i="1" smtClean="0"/>
              <a:t>– Using Hybrid Satellites to set up </a:t>
            </a:r>
            <a:r>
              <a:rPr lang="en-US" altLang="en-US" i="1" smtClean="0"/>
              <a:t>a low cost sustainable telecommunications infrastructure for rural communications in developing countries</a:t>
            </a:r>
            <a:endParaRPr lang="en-GB" altLang="en-US" i="1" smtClean="0"/>
          </a:p>
        </p:txBody>
      </p:sp>
      <p:sp>
        <p:nvSpPr>
          <p:cNvPr id="19460"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9461"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79C824B8-0E5E-4F30-8BE7-2EF5A246A7FB}" type="slidenum">
              <a:rPr lang="en-US" altLang="en-US" sz="1200" smtClean="0">
                <a:solidFill>
                  <a:schemeClr val="tx1"/>
                </a:solidFill>
              </a:rPr>
              <a:pPr>
                <a:spcBef>
                  <a:spcPct val="0"/>
                </a:spcBef>
                <a:buSzTx/>
                <a:buFontTx/>
                <a:buNone/>
              </a:pPr>
              <a:t>26</a:t>
            </a:fld>
            <a:endParaRPr lang="en-US" altLang="en-US" sz="1200" smtClean="0">
              <a:solidFill>
                <a:schemeClr val="tx1"/>
              </a:solidFill>
            </a:endParaRPr>
          </a:p>
        </p:txBody>
      </p:sp>
    </p:spTree>
    <p:extLst>
      <p:ext uri="{BB962C8B-B14F-4D97-AF65-F5344CB8AC3E}">
        <p14:creationId xmlns:p14="http://schemas.microsoft.com/office/powerpoint/2010/main" val="1010768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dirty="0" smtClean="0"/>
              <a:t>Looking forward ;)</a:t>
            </a:r>
          </a:p>
        </p:txBody>
      </p:sp>
      <p:sp>
        <p:nvSpPr>
          <p:cNvPr id="22531" name="Content Placeholder 2"/>
          <p:cNvSpPr>
            <a:spLocks noGrp="1"/>
          </p:cNvSpPr>
          <p:nvPr>
            <p:ph sz="half" idx="1"/>
          </p:nvPr>
        </p:nvSpPr>
        <p:spPr>
          <a:xfrm>
            <a:off x="457200" y="1600200"/>
            <a:ext cx="8435975" cy="4525963"/>
          </a:xfrm>
        </p:spPr>
        <p:txBody>
          <a:bodyPr/>
          <a:lstStyle/>
          <a:p>
            <a:r>
              <a:rPr lang="en-US" altLang="en-US" dirty="0" smtClean="0"/>
              <a:t>Contributions from Africa are required to ensure relevant deliverables of the work of Q14/5</a:t>
            </a:r>
          </a:p>
          <a:p>
            <a:r>
              <a:rPr lang="en-US" altLang="en-US" dirty="0" smtClean="0"/>
              <a:t>We need more contributions on areas of systems requirement to cover different aspects of low-cost technologies requirements in rural areas</a:t>
            </a:r>
          </a:p>
          <a:p>
            <a:endParaRPr lang="en-US" altLang="en-US" dirty="0" smtClean="0"/>
          </a:p>
        </p:txBody>
      </p:sp>
      <p:sp>
        <p:nvSpPr>
          <p:cNvPr id="22532" name="Date Placeholder 4"/>
          <p:cNvSpPr>
            <a:spLocks noGrp="1"/>
          </p:cNvSpPr>
          <p:nvPr>
            <p:ph type="dt" sz="quarter" idx="4294967295"/>
          </p:nvPr>
        </p:nvSpPr>
        <p:spPr>
          <a:xfrm>
            <a:off x="250825"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US" altLang="en-US" sz="1400" smtClean="0">
                <a:solidFill>
                  <a:schemeClr val="tx1"/>
                </a:solidFill>
                <a:latin typeface="Univers" pitchFamily="34" charset="0"/>
              </a:rPr>
              <a:t>Kampala, Uganda, 23 June 2014</a:t>
            </a:r>
          </a:p>
          <a:p>
            <a:pPr>
              <a:spcBef>
                <a:spcPct val="0"/>
              </a:spcBef>
              <a:buSzTx/>
              <a:buFontTx/>
              <a:buNone/>
            </a:pPr>
            <a:r>
              <a:rPr lang="en-US" altLang="en-US" sz="1400" smtClean="0">
                <a:solidFill>
                  <a:schemeClr val="tx1"/>
                </a:solidFill>
                <a:latin typeface="Univers" pitchFamily="34" charset="0"/>
              </a:rPr>
              <a:t>4</a:t>
            </a:r>
          </a:p>
        </p:txBody>
      </p:sp>
      <p:sp>
        <p:nvSpPr>
          <p:cNvPr id="22533" name="Slide Number Placeholder 5"/>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C08916E4-BA96-4B61-9836-E5C1E6D93401}" type="slidenum">
              <a:rPr lang="en-US" altLang="en-US" sz="1400" smtClean="0">
                <a:solidFill>
                  <a:schemeClr val="tx1"/>
                </a:solidFill>
              </a:rPr>
              <a:pPr>
                <a:spcBef>
                  <a:spcPct val="0"/>
                </a:spcBef>
                <a:buSzTx/>
                <a:buFontTx/>
                <a:buNone/>
              </a:pPr>
              <a:t>27</a:t>
            </a:fld>
            <a:endParaRPr lang="en-US" altLang="en-US" sz="1400" smtClean="0">
              <a:solidFill>
                <a:schemeClr val="tx1"/>
              </a:solidFill>
            </a:endParaRPr>
          </a:p>
        </p:txBody>
      </p:sp>
    </p:spTree>
    <p:extLst>
      <p:ext uri="{BB962C8B-B14F-4D97-AF65-F5344CB8AC3E}">
        <p14:creationId xmlns:p14="http://schemas.microsoft.com/office/powerpoint/2010/main" val="322056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Study Group 5</a:t>
            </a:r>
            <a:r>
              <a:rPr lang="en-US" altLang="en-US" sz="2000" dirty="0">
                <a:solidFill>
                  <a:schemeClr val="tx2">
                    <a:lumMod val="60000"/>
                    <a:lumOff val="40000"/>
                  </a:schemeClr>
                </a:solidFill>
                <a:latin typeface="+mj-lt"/>
                <a:cs typeface="Gisha" panose="020B0502040204020203" pitchFamily="34" charset="-79"/>
              </a:rPr>
              <a:t> – Environment and Climate Change</a:t>
            </a:r>
          </a:p>
        </p:txBody>
      </p:sp>
      <p:sp>
        <p:nvSpPr>
          <p:cNvPr id="13325" name="TextBox 18"/>
          <p:cNvSpPr txBox="1">
            <a:spLocks noChangeArrowheads="1"/>
          </p:cNvSpPr>
          <p:nvPr/>
        </p:nvSpPr>
        <p:spPr bwMode="auto">
          <a:xfrm>
            <a:off x="947738" y="3048000"/>
            <a:ext cx="2862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Working Party 3</a:t>
            </a:r>
            <a:r>
              <a:rPr lang="en-US" altLang="en-US" sz="2000" dirty="0">
                <a:solidFill>
                  <a:schemeClr val="tx2">
                    <a:lumMod val="60000"/>
                    <a:lumOff val="40000"/>
                  </a:schemeClr>
                </a:solidFill>
                <a:latin typeface="+mj-lt"/>
                <a:cs typeface="Gisha" panose="020B0502040204020203" pitchFamily="34" charset="-79"/>
              </a:rPr>
              <a:t> – ICTs and Climate Change</a:t>
            </a:r>
          </a:p>
        </p:txBody>
      </p:sp>
      <p:sp>
        <p:nvSpPr>
          <p:cNvPr id="13326" name="TextBox 19"/>
          <p:cNvSpPr txBox="1">
            <a:spLocks noChangeArrowheads="1"/>
          </p:cNvSpPr>
          <p:nvPr/>
        </p:nvSpPr>
        <p:spPr bwMode="auto">
          <a:xfrm>
            <a:off x="414337" y="1715095"/>
            <a:ext cx="392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Question </a:t>
            </a:r>
            <a:r>
              <a:rPr lang="en-US" altLang="en-US" sz="2000" b="1" dirty="0" smtClean="0">
                <a:solidFill>
                  <a:schemeClr val="tx2">
                    <a:lumMod val="60000"/>
                    <a:lumOff val="40000"/>
                  </a:schemeClr>
                </a:solidFill>
                <a:latin typeface="+mj-lt"/>
                <a:cs typeface="Gisha" panose="020B0502040204020203" pitchFamily="34" charset="-79"/>
              </a:rPr>
              <a:t>15 </a:t>
            </a:r>
            <a:r>
              <a:rPr lang="en-US" altLang="en-US" sz="2000" dirty="0" smtClean="0">
                <a:solidFill>
                  <a:schemeClr val="tx2">
                    <a:lumMod val="60000"/>
                    <a:lumOff val="40000"/>
                  </a:schemeClr>
                </a:solidFill>
                <a:latin typeface="+mj-lt"/>
                <a:cs typeface="Gisha" panose="020B0502040204020203" pitchFamily="34" charset="-79"/>
              </a:rPr>
              <a:t>- </a:t>
            </a:r>
            <a:r>
              <a:rPr lang="en-GB" sz="2000" dirty="0">
                <a:solidFill>
                  <a:schemeClr val="tx2">
                    <a:lumMod val="60000"/>
                    <a:lumOff val="40000"/>
                  </a:schemeClr>
                </a:solidFill>
                <a:latin typeface="+mj-lt"/>
                <a:cs typeface="Gisha" panose="020B0502040204020203" pitchFamily="34" charset="-79"/>
              </a:rPr>
              <a:t>ICTs and adaptation to the effects of climate change</a:t>
            </a:r>
            <a:r>
              <a:rPr lang="en-US" altLang="en-US" sz="2000" dirty="0">
                <a:solidFill>
                  <a:schemeClr val="tx2">
                    <a:lumMod val="60000"/>
                    <a:lumOff val="40000"/>
                  </a:schemeClr>
                </a:solidFill>
                <a:latin typeface="+mj-lt"/>
                <a:cs typeface="Gisha" panose="020B0502040204020203" pitchFamily="34" charset="-79"/>
              </a:rPr>
              <a:t> </a:t>
            </a:r>
          </a:p>
        </p:txBody>
      </p:sp>
      <p:cxnSp>
        <p:nvCxnSpPr>
          <p:cNvPr id="14" name="Straight Connector 13"/>
          <p:cNvCxnSpPr/>
          <p:nvPr/>
        </p:nvCxnSpPr>
        <p:spPr>
          <a:xfrm>
            <a:off x="6461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ITU-T Study Group 5</a:t>
            </a:r>
          </a:p>
        </p:txBody>
      </p:sp>
      <p:pic>
        <p:nvPicPr>
          <p:cNvPr id="12" name="Picture 2" descr="C:\Users\campilon\Pictures\highres\shutterstock_24775930_climate chan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28" y="1957249"/>
            <a:ext cx="2189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63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27088" y="88900"/>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smtClean="0">
                <a:solidFill>
                  <a:schemeClr val="bg1"/>
                </a:solidFill>
                <a:latin typeface="Cambria" panose="02040503050406030204" pitchFamily="18" charset="0"/>
                <a:ea typeface="+mn-ea"/>
                <a:cs typeface="Microsoft Sans Serif" panose="020B0604020202020204" pitchFamily="34" charset="0"/>
              </a:rPr>
              <a:t>Question 15/5</a:t>
            </a:r>
            <a:endParaRPr lang="en-US" altLang="en-US" sz="2800" dirty="0">
              <a:solidFill>
                <a:schemeClr val="bg1"/>
              </a:solidFill>
              <a:latin typeface="Cambria" panose="02040503050406030204" pitchFamily="18" charset="0"/>
              <a:ea typeface="+mn-ea"/>
              <a:cs typeface="Microsoft Sans Serif" panose="020B0604020202020204" pitchFamily="34" charset="0"/>
            </a:endParaRPr>
          </a:p>
        </p:txBody>
      </p:sp>
      <p:sp>
        <p:nvSpPr>
          <p:cNvPr id="24" name="1 Marcador de contenido"/>
          <p:cNvSpPr txBox="1">
            <a:spLocks/>
          </p:cNvSpPr>
          <p:nvPr/>
        </p:nvSpPr>
        <p:spPr>
          <a:xfrm>
            <a:off x="611188" y="1700213"/>
            <a:ext cx="5761037" cy="374491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en-US" sz="2000" b="1" kern="0" dirty="0">
                <a:solidFill>
                  <a:srgbClr val="558ED5"/>
                </a:solidFill>
                <a:latin typeface="Cambria" panose="02040503050406030204" pitchFamily="18" charset="0"/>
              </a:rPr>
              <a:t>Main </a:t>
            </a:r>
            <a:r>
              <a:rPr lang="en-US" sz="2000" b="1" kern="0" dirty="0" smtClean="0">
                <a:solidFill>
                  <a:srgbClr val="558ED5"/>
                </a:solidFill>
                <a:latin typeface="Cambria" panose="02040503050406030204" pitchFamily="18" charset="0"/>
              </a:rPr>
              <a:t>study area</a:t>
            </a:r>
            <a:r>
              <a:rPr lang="en-US" sz="2000" b="1" kern="0" dirty="0">
                <a:solidFill>
                  <a:srgbClr val="558ED5"/>
                </a:solidFill>
                <a:latin typeface="Cambria" panose="02040503050406030204" pitchFamily="18" charset="0"/>
              </a:rPr>
              <a:t>:</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Studying how ICTs can be effective in enabling countries to better adapt to climate change;</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Studying how the telecommunications infrastructure and associated ICT can be resilient to the effects of climate change;</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Producing Recommendations; </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Collecting, sharing and disseminating information and best practices.</a:t>
            </a:r>
          </a:p>
        </p:txBody>
      </p:sp>
      <p:sp>
        <p:nvSpPr>
          <p:cNvPr id="27" name="Title 1"/>
          <p:cNvSpPr txBox="1">
            <a:spLocks/>
          </p:cNvSpPr>
          <p:nvPr/>
        </p:nvSpPr>
        <p:spPr>
          <a:xfrm>
            <a:off x="827088" y="765175"/>
            <a:ext cx="776922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400" dirty="0">
                <a:solidFill>
                  <a:srgbClr val="558ED5"/>
                </a:solidFill>
                <a:latin typeface="Cambria" panose="02040503050406030204" pitchFamily="18" charset="0"/>
                <a:ea typeface="+mn-ea"/>
                <a:cs typeface="Microsoft Sans Serif" panose="020B0604020202020204" pitchFamily="34" charset="0"/>
              </a:rPr>
              <a:t>ICTs and adaptation to the effects of climate change</a:t>
            </a:r>
          </a:p>
        </p:txBody>
      </p:sp>
      <p:pic>
        <p:nvPicPr>
          <p:cNvPr id="6151" name="Picture 2" descr="C:\Users\campilon\Pictures\highres\shutterstock_24775930_climate chang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442" y="2397125"/>
            <a:ext cx="2189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74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t>
            </a:r>
            <a:endParaRPr lang="en-US" dirty="0"/>
          </a:p>
        </p:txBody>
      </p:sp>
      <p:sp>
        <p:nvSpPr>
          <p:cNvPr id="3" name="Content Placeholder 2"/>
          <p:cNvSpPr>
            <a:spLocks noGrp="1"/>
          </p:cNvSpPr>
          <p:nvPr>
            <p:ph idx="1"/>
          </p:nvPr>
        </p:nvSpPr>
        <p:spPr/>
        <p:txBody>
          <a:bodyPr>
            <a:normAutofit/>
          </a:bodyPr>
          <a:lstStyle/>
          <a:p>
            <a:r>
              <a:rPr lang="en-US" altLang="en-US" dirty="0" smtClean="0"/>
              <a:t>Q13/5 – Environmental Impact Reduction Including e-waste</a:t>
            </a:r>
          </a:p>
          <a:p>
            <a:r>
              <a:rPr lang="en-US" altLang="en-US" dirty="0" smtClean="0"/>
              <a:t>Q14/5 – </a:t>
            </a:r>
            <a:r>
              <a:rPr lang="en-GB" dirty="0"/>
              <a:t>Setting up a low-cost sustainable telecommunication infrastructure for rural communications in developing countries</a:t>
            </a:r>
            <a:endParaRPr lang="en-US" altLang="en-US" dirty="0" smtClean="0"/>
          </a:p>
          <a:p>
            <a:r>
              <a:rPr lang="en-US" altLang="en-US" dirty="0" smtClean="0"/>
              <a:t>Q15/5 -  </a:t>
            </a:r>
            <a:r>
              <a:rPr lang="en-GB" dirty="0"/>
              <a:t>ICTs and adaptation to the effects of climate change</a:t>
            </a:r>
            <a:endParaRPr lang="en-US" altLang="en-US" dirty="0"/>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p:cNvSpPr txBox="1">
            <a:spLocks/>
          </p:cNvSpPr>
          <p:nvPr/>
        </p:nvSpPr>
        <p:spPr bwMode="auto">
          <a:xfrm>
            <a:off x="827088" y="765175"/>
            <a:ext cx="7385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r>
              <a:rPr lang="en-US" altLang="en-US" sz="2800" b="1" dirty="0">
                <a:solidFill>
                  <a:srgbClr val="558ED5"/>
                </a:solidFill>
                <a:latin typeface="Cambria" pitchFamily="18" charset="0"/>
                <a:cs typeface="Microsoft Sans Serif" pitchFamily="34" charset="0"/>
              </a:rPr>
              <a:t>Question 15/5</a:t>
            </a:r>
          </a:p>
        </p:txBody>
      </p:sp>
      <p:sp>
        <p:nvSpPr>
          <p:cNvPr id="24" name="1 Marcador de contenido"/>
          <p:cNvSpPr txBox="1">
            <a:spLocks/>
          </p:cNvSpPr>
          <p:nvPr/>
        </p:nvSpPr>
        <p:spPr>
          <a:xfrm>
            <a:off x="611188" y="2060575"/>
            <a:ext cx="5992812" cy="3600450"/>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en-US" sz="2000" b="1" kern="0" dirty="0">
                <a:solidFill>
                  <a:srgbClr val="558ED5"/>
                </a:solidFill>
                <a:latin typeface="Cambria" panose="02040503050406030204" pitchFamily="18" charset="0"/>
              </a:rPr>
              <a:t>Main Tasks:</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Establishing requirements via questionnaires and analysis;</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Seeking cooperation with various expert groups and Task forces;</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Encouraging the sharing of use cases in ICT and climate change;</a:t>
            </a:r>
          </a:p>
          <a:p>
            <a:pPr fontAlgn="auto">
              <a:spcAft>
                <a:spcPts val="0"/>
              </a:spcAft>
              <a:buFont typeface="Wingdings" panose="05000000000000000000" pitchFamily="2" charset="2"/>
              <a:buChar char="§"/>
              <a:defRPr/>
            </a:pPr>
            <a:r>
              <a:rPr lang="en-US" sz="2000" kern="0" dirty="0">
                <a:solidFill>
                  <a:srgbClr val="558ED5"/>
                </a:solidFill>
                <a:latin typeface="Cambria" panose="02040503050406030204" pitchFamily="18" charset="0"/>
              </a:rPr>
              <a:t>Encouraging ICT industry involvement in climate change adaptation.</a:t>
            </a:r>
          </a:p>
        </p:txBody>
      </p:sp>
      <p:sp>
        <p:nvSpPr>
          <p:cNvPr id="27" name="Title 1"/>
          <p:cNvSpPr txBox="1">
            <a:spLocks/>
          </p:cNvSpPr>
          <p:nvPr/>
        </p:nvSpPr>
        <p:spPr>
          <a:xfrm>
            <a:off x="1419225" y="1467589"/>
            <a:ext cx="6465888"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000" dirty="0">
                <a:solidFill>
                  <a:srgbClr val="558ED5"/>
                </a:solidFill>
                <a:latin typeface="Cambria" panose="02040503050406030204" pitchFamily="18" charset="0"/>
                <a:ea typeface="+mn-ea"/>
                <a:cs typeface="Microsoft Sans Serif" panose="020B0604020202020204" pitchFamily="34" charset="0"/>
              </a:rPr>
              <a:t>ICTs and adaptation to the effects of climate change</a:t>
            </a:r>
          </a:p>
        </p:txBody>
      </p:sp>
      <p:pic>
        <p:nvPicPr>
          <p:cNvPr id="7175" name="Picture 3" descr="C:\Users\campilon\Pictures\lowres\shutterstock_63268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9" y="3140868"/>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97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11188" y="1341438"/>
            <a:ext cx="8064500" cy="4319587"/>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pPr>
            <a:r>
              <a:rPr lang="en-US" altLang="en-US" sz="2000" b="1" dirty="0">
                <a:solidFill>
                  <a:srgbClr val="558ED5"/>
                </a:solidFill>
                <a:latin typeface="Cambria" pitchFamily="18" charset="0"/>
              </a:rPr>
              <a:t>Draft Recommendation ITU-T </a:t>
            </a:r>
            <a:r>
              <a:rPr lang="en-US" altLang="en-US" sz="2000" b="1" dirty="0" err="1">
                <a:solidFill>
                  <a:srgbClr val="558ED5"/>
                </a:solidFill>
                <a:latin typeface="Cambria" pitchFamily="18" charset="0"/>
              </a:rPr>
              <a:t>L.Cities_Adaptation</a:t>
            </a:r>
            <a:r>
              <a:rPr lang="en-US" altLang="en-US" sz="2000" b="1" dirty="0">
                <a:solidFill>
                  <a:srgbClr val="558ED5"/>
                </a:solidFill>
                <a:latin typeface="Cambria" pitchFamily="18" charset="0"/>
              </a:rPr>
              <a:t> - </a:t>
            </a:r>
            <a:r>
              <a:rPr lang="en-US" altLang="en-US" sz="2000" dirty="0">
                <a:solidFill>
                  <a:srgbClr val="558ED5"/>
                </a:solidFill>
                <a:latin typeface="Cambria" pitchFamily="18" charset="0"/>
              </a:rPr>
              <a:t>how ICTs can help cities to adapt to the effects of climate change</a:t>
            </a:r>
          </a:p>
          <a:p>
            <a:pPr>
              <a:buClr>
                <a:schemeClr val="bg1"/>
              </a:buClr>
            </a:pPr>
            <a:endParaRPr lang="en-US" altLang="en-US" sz="2000" b="1" dirty="0">
              <a:solidFill>
                <a:srgbClr val="558ED5"/>
              </a:solidFill>
              <a:latin typeface="Cambria" pitchFamily="18" charset="0"/>
            </a:endParaRPr>
          </a:p>
          <a:p>
            <a:pPr>
              <a:buClr>
                <a:schemeClr val="bg1"/>
              </a:buClr>
            </a:pPr>
            <a:r>
              <a:rPr lang="en-US" altLang="en-US" sz="2000" b="1" dirty="0">
                <a:solidFill>
                  <a:srgbClr val="558ED5"/>
                </a:solidFill>
                <a:latin typeface="Cambria" pitchFamily="18" charset="0"/>
              </a:rPr>
              <a:t>Draft Recommendation ITU-T </a:t>
            </a:r>
            <a:r>
              <a:rPr lang="en-US" altLang="en-US" sz="2000" b="1" dirty="0" err="1">
                <a:solidFill>
                  <a:srgbClr val="558ED5"/>
                </a:solidFill>
                <a:latin typeface="Cambria" pitchFamily="18" charset="0"/>
              </a:rPr>
              <a:t>L.Infrastructure_Adaptation</a:t>
            </a:r>
            <a:r>
              <a:rPr lang="en-US" altLang="en-US" sz="2000" b="1" dirty="0">
                <a:solidFill>
                  <a:srgbClr val="558ED5"/>
                </a:solidFill>
                <a:latin typeface="Cambria" pitchFamily="18" charset="0"/>
              </a:rPr>
              <a:t> - </a:t>
            </a:r>
            <a:r>
              <a:rPr lang="en-US" altLang="en-US" sz="2000" dirty="0">
                <a:solidFill>
                  <a:srgbClr val="558ED5"/>
                </a:solidFill>
                <a:latin typeface="Cambria" pitchFamily="18" charset="0"/>
              </a:rPr>
              <a:t>best practices for the adaptation of the ICT infrastructure to the impacts of climate change</a:t>
            </a:r>
          </a:p>
          <a:p>
            <a:pPr>
              <a:buClr>
                <a:schemeClr val="bg1"/>
              </a:buClr>
            </a:pPr>
            <a:endParaRPr lang="en-US" altLang="en-US" sz="2000" b="1" dirty="0">
              <a:solidFill>
                <a:srgbClr val="558ED5"/>
              </a:solidFill>
              <a:latin typeface="Cambria" pitchFamily="18" charset="0"/>
            </a:endParaRPr>
          </a:p>
          <a:p>
            <a:pPr>
              <a:buClr>
                <a:schemeClr val="bg1"/>
              </a:buClr>
            </a:pPr>
            <a:r>
              <a:rPr lang="en-US" altLang="en-US" sz="2000" b="1" dirty="0">
                <a:solidFill>
                  <a:srgbClr val="558ED5"/>
                </a:solidFill>
                <a:latin typeface="Cambria" pitchFamily="18" charset="0"/>
              </a:rPr>
              <a:t>Draft Supplement to ITU-T L.1500 series </a:t>
            </a:r>
            <a:r>
              <a:rPr lang="en-US" altLang="en-US" sz="2000" dirty="0">
                <a:solidFill>
                  <a:srgbClr val="558ED5"/>
                </a:solidFill>
                <a:latin typeface="Cambria" pitchFamily="18" charset="0"/>
              </a:rPr>
              <a:t>on effects and possible impact of climate change</a:t>
            </a:r>
          </a:p>
        </p:txBody>
      </p:sp>
      <p:sp>
        <p:nvSpPr>
          <p:cNvPr id="8197" name="Rectangle 9"/>
          <p:cNvSpPr>
            <a:spLocks noChangeArrowheads="1"/>
          </p:cNvSpPr>
          <p:nvPr/>
        </p:nvSpPr>
        <p:spPr bwMode="auto">
          <a:xfrm>
            <a:off x="1908175" y="620344"/>
            <a:ext cx="5184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cs typeface="Microsoft Sans Serif" pitchFamily="34" charset="0"/>
              </a:rPr>
              <a:t>Deliverables under study</a:t>
            </a:r>
          </a:p>
        </p:txBody>
      </p:sp>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2" y="4432213"/>
            <a:ext cx="1905000"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Rectangle 10"/>
          <p:cNvSpPr>
            <a:spLocks noChangeArrowheads="1"/>
          </p:cNvSpPr>
          <p:nvPr/>
        </p:nvSpPr>
        <p:spPr bwMode="auto">
          <a:xfrm>
            <a:off x="4586288" y="4638675"/>
            <a:ext cx="1905000" cy="1570038"/>
          </a:xfrm>
          <a:prstGeom prst="rect">
            <a:avLst/>
          </a:prstGeom>
          <a:solidFill>
            <a:schemeClr val="accent1">
              <a:alpha val="3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2000">
              <a:solidFill>
                <a:srgbClr val="646464"/>
              </a:solidFill>
            </a:endParaRPr>
          </a:p>
        </p:txBody>
      </p:sp>
      <p:sp>
        <p:nvSpPr>
          <p:cNvPr id="8200" name="Rectangle 9"/>
          <p:cNvSpPr>
            <a:spLocks noChangeArrowheads="1"/>
          </p:cNvSpPr>
          <p:nvPr/>
        </p:nvSpPr>
        <p:spPr bwMode="auto">
          <a:xfrm>
            <a:off x="4611688" y="5127625"/>
            <a:ext cx="1905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000" b="1" dirty="0">
                <a:solidFill>
                  <a:schemeClr val="bg1"/>
                </a:solidFill>
                <a:latin typeface="Cambria" pitchFamily="18" charset="0"/>
                <a:cs typeface="Microsoft Sans Serif" pitchFamily="34" charset="0"/>
              </a:rPr>
              <a:t>Contributions are </a:t>
            </a:r>
            <a:br>
              <a:rPr lang="en-US" altLang="en-US" sz="2000" b="1" dirty="0">
                <a:solidFill>
                  <a:schemeClr val="bg1"/>
                </a:solidFill>
                <a:latin typeface="Cambria" pitchFamily="18" charset="0"/>
                <a:cs typeface="Microsoft Sans Serif" pitchFamily="34" charset="0"/>
              </a:rPr>
            </a:br>
            <a:r>
              <a:rPr lang="en-US" altLang="en-US" sz="2000" b="1" dirty="0">
                <a:solidFill>
                  <a:schemeClr val="bg1"/>
                </a:solidFill>
                <a:latin typeface="Cambria" pitchFamily="18" charset="0"/>
                <a:cs typeface="Microsoft Sans Serif" pitchFamily="34" charset="0"/>
              </a:rPr>
              <a:t>needed!</a:t>
            </a:r>
          </a:p>
        </p:txBody>
      </p:sp>
    </p:spTree>
    <p:extLst>
      <p:ext uri="{BB962C8B-B14F-4D97-AF65-F5344CB8AC3E}">
        <p14:creationId xmlns:p14="http://schemas.microsoft.com/office/powerpoint/2010/main" val="87852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74688" y="1125538"/>
            <a:ext cx="7794625" cy="4248150"/>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pPr>
            <a:r>
              <a:rPr lang="en-US" altLang="en-US" sz="2400" b="1" dirty="0">
                <a:solidFill>
                  <a:srgbClr val="558ED5"/>
                </a:solidFill>
                <a:latin typeface="Cambria" pitchFamily="18" charset="0"/>
                <a:cs typeface="Microsoft Sans Serif" pitchFamily="34" charset="0"/>
              </a:rPr>
              <a:t>New Recommendation  ITU-T L.1500 - Framework for information and communication technologies (ICTs) and adaptation to the effects of climate change </a:t>
            </a:r>
            <a:r>
              <a:rPr lang="en-US" altLang="en-US" sz="2400" b="1" i="1" dirty="0" smtClean="0">
                <a:solidFill>
                  <a:srgbClr val="558ED5"/>
                </a:solidFill>
                <a:latin typeface="Cambria" pitchFamily="18" charset="0"/>
                <a:cs typeface="Microsoft Sans Serif" pitchFamily="34" charset="0"/>
              </a:rPr>
              <a:t>(Approved)</a:t>
            </a:r>
            <a:endParaRPr lang="en-US" altLang="en-US" sz="2400" b="1" i="1" dirty="0">
              <a:solidFill>
                <a:srgbClr val="558ED5"/>
              </a:solidFill>
              <a:latin typeface="Cambria" pitchFamily="18" charset="0"/>
              <a:cs typeface="Microsoft Sans Serif" pitchFamily="34" charset="0"/>
            </a:endParaRPr>
          </a:p>
          <a:p>
            <a:pPr>
              <a:buClr>
                <a:schemeClr val="bg1"/>
              </a:buClr>
            </a:pPr>
            <a:endParaRPr lang="en-US" altLang="en-US" sz="2400" b="1" dirty="0">
              <a:solidFill>
                <a:srgbClr val="558ED5"/>
              </a:solidFill>
              <a:latin typeface="Cambria" pitchFamily="18" charset="0"/>
            </a:endParaRPr>
          </a:p>
          <a:p>
            <a:pPr lvl="1">
              <a:buClr>
                <a:schemeClr val="bg1"/>
              </a:buClr>
            </a:pPr>
            <a:r>
              <a:rPr lang="en-US" altLang="en-US" sz="1800" b="1" dirty="0">
                <a:solidFill>
                  <a:srgbClr val="558ED5"/>
                </a:solidFill>
                <a:latin typeface="Cambria" pitchFamily="18" charset="0"/>
              </a:rPr>
              <a:t>Recommendation ITU-T L.1501 </a:t>
            </a:r>
            <a:r>
              <a:rPr lang="en-US" altLang="en-US" sz="1800" dirty="0">
                <a:solidFill>
                  <a:srgbClr val="558ED5"/>
                </a:solidFill>
                <a:latin typeface="Cambria" pitchFamily="18" charset="0"/>
              </a:rPr>
              <a:t>- on how countries can utilize ICTs to adapt to the effects of climate change </a:t>
            </a:r>
            <a:r>
              <a:rPr lang="en-US" altLang="en-US" sz="1800" b="1" i="1" dirty="0" smtClean="0">
                <a:solidFill>
                  <a:srgbClr val="558ED5"/>
                </a:solidFill>
                <a:latin typeface="Cambria" pitchFamily="18" charset="0"/>
              </a:rPr>
              <a:t> </a:t>
            </a:r>
            <a:endParaRPr lang="en-US" altLang="en-US" sz="1800" b="1" i="1" dirty="0">
              <a:solidFill>
                <a:srgbClr val="558ED5"/>
              </a:solidFill>
              <a:latin typeface="Cambria" pitchFamily="18" charset="0"/>
            </a:endParaRPr>
          </a:p>
          <a:p>
            <a:pPr>
              <a:buClr>
                <a:schemeClr val="bg1"/>
              </a:buClr>
            </a:pPr>
            <a:endParaRPr lang="en-US" altLang="en-US" sz="2400" b="1" dirty="0">
              <a:solidFill>
                <a:srgbClr val="558ED5"/>
              </a:solidFill>
              <a:latin typeface="Cambria" pitchFamily="18" charset="0"/>
            </a:endParaRPr>
          </a:p>
          <a:p>
            <a:pPr lvl="1">
              <a:buClr>
                <a:schemeClr val="bg1"/>
              </a:buClr>
            </a:pPr>
            <a:r>
              <a:rPr lang="en-US" altLang="en-US" sz="1800" b="1" dirty="0">
                <a:solidFill>
                  <a:srgbClr val="558ED5"/>
                </a:solidFill>
                <a:latin typeface="Cambria" pitchFamily="18" charset="0"/>
              </a:rPr>
              <a:t>Recommendation ITU-T </a:t>
            </a:r>
            <a:r>
              <a:rPr lang="en-US" altLang="en-US" sz="1800" b="1" dirty="0" err="1">
                <a:solidFill>
                  <a:srgbClr val="558ED5"/>
                </a:solidFill>
                <a:latin typeface="Cambria" pitchFamily="18" charset="0"/>
              </a:rPr>
              <a:t>L.Infrastructure_Adaptation</a:t>
            </a:r>
            <a:r>
              <a:rPr lang="en-US" altLang="en-US" sz="1800" b="1" dirty="0">
                <a:solidFill>
                  <a:srgbClr val="558ED5"/>
                </a:solidFill>
                <a:latin typeface="Cambria" pitchFamily="18" charset="0"/>
              </a:rPr>
              <a:t> </a:t>
            </a:r>
            <a:r>
              <a:rPr lang="en-US" altLang="en-US" sz="1800" dirty="0">
                <a:solidFill>
                  <a:srgbClr val="558ED5"/>
                </a:solidFill>
                <a:latin typeface="Cambria" pitchFamily="18" charset="0"/>
              </a:rPr>
              <a:t>- on adapting the ICT infrastructure to the effects of climate change </a:t>
            </a:r>
            <a:r>
              <a:rPr lang="en-US" altLang="en-US" sz="1800" i="1" dirty="0">
                <a:solidFill>
                  <a:srgbClr val="558ED5"/>
                </a:solidFill>
                <a:latin typeface="Cambria" pitchFamily="18" charset="0"/>
              </a:rPr>
              <a:t>(under development)</a:t>
            </a:r>
            <a:br>
              <a:rPr lang="en-US" altLang="en-US" sz="1800" i="1" dirty="0">
                <a:solidFill>
                  <a:srgbClr val="558ED5"/>
                </a:solidFill>
                <a:latin typeface="Cambria" pitchFamily="18" charset="0"/>
              </a:rPr>
            </a:br>
            <a:endParaRPr lang="en-US" altLang="en-US" sz="2400" b="1" dirty="0">
              <a:solidFill>
                <a:srgbClr val="558ED5"/>
              </a:solidFill>
              <a:latin typeface="Cambria" pitchFamily="18" charset="0"/>
            </a:endParaRPr>
          </a:p>
          <a:p>
            <a:pPr lvl="1">
              <a:buClr>
                <a:schemeClr val="bg1"/>
              </a:buClr>
            </a:pPr>
            <a:r>
              <a:rPr lang="en-US" altLang="en-US" sz="1800" b="1" dirty="0">
                <a:solidFill>
                  <a:srgbClr val="558ED5"/>
                </a:solidFill>
                <a:latin typeface="Cambria" pitchFamily="18" charset="0"/>
              </a:rPr>
              <a:t>Recommendation ITU-T </a:t>
            </a:r>
            <a:r>
              <a:rPr lang="en-US" altLang="en-US" sz="1800" b="1" dirty="0" err="1">
                <a:solidFill>
                  <a:srgbClr val="558ED5"/>
                </a:solidFill>
                <a:latin typeface="Cambria" pitchFamily="18" charset="0"/>
              </a:rPr>
              <a:t>L.Cities_Adaptation</a:t>
            </a:r>
            <a:r>
              <a:rPr lang="en-US" altLang="en-US" sz="1800" b="1" dirty="0">
                <a:solidFill>
                  <a:srgbClr val="558ED5"/>
                </a:solidFill>
                <a:latin typeface="Cambria" pitchFamily="18" charset="0"/>
              </a:rPr>
              <a:t> - </a:t>
            </a:r>
            <a:r>
              <a:rPr lang="en-US" altLang="en-US" sz="1800" dirty="0">
                <a:solidFill>
                  <a:srgbClr val="558ED5"/>
                </a:solidFill>
                <a:latin typeface="Cambria" pitchFamily="18" charset="0"/>
              </a:rPr>
              <a:t>on how ICTs can help cities to adapt to the effects of climate change </a:t>
            </a:r>
            <a:r>
              <a:rPr lang="en-US" altLang="en-US" sz="1800" i="1" dirty="0">
                <a:solidFill>
                  <a:srgbClr val="558ED5"/>
                </a:solidFill>
                <a:latin typeface="Cambria" pitchFamily="18" charset="0"/>
              </a:rPr>
              <a:t>(under developmen</a:t>
            </a:r>
            <a:r>
              <a:rPr lang="en-US" altLang="en-US" sz="1800" i="1" dirty="0">
                <a:solidFill>
                  <a:schemeClr val="bg1"/>
                </a:solidFill>
                <a:latin typeface="Cambria" pitchFamily="18" charset="0"/>
              </a:rPr>
              <a:t>t)</a:t>
            </a:r>
            <a:endParaRPr lang="en-US" altLang="en-US" sz="1800" dirty="0">
              <a:solidFill>
                <a:schemeClr val="bg1"/>
              </a:solidFill>
              <a:latin typeface="Cambria" pitchFamily="18" charset="0"/>
            </a:endParaRPr>
          </a:p>
        </p:txBody>
      </p:sp>
      <p:sp>
        <p:nvSpPr>
          <p:cNvPr id="9221" name="Rectangle 9"/>
          <p:cNvSpPr>
            <a:spLocks noChangeArrowheads="1"/>
          </p:cNvSpPr>
          <p:nvPr/>
        </p:nvSpPr>
        <p:spPr bwMode="auto">
          <a:xfrm>
            <a:off x="233363" y="576263"/>
            <a:ext cx="8010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cs typeface="Microsoft Sans Serif" pitchFamily="34" charset="0"/>
              </a:rPr>
              <a:t>Highlights on deliverables</a:t>
            </a:r>
          </a:p>
        </p:txBody>
      </p:sp>
      <p:sp>
        <p:nvSpPr>
          <p:cNvPr id="9222" name="Rectangle 9"/>
          <p:cNvSpPr>
            <a:spLocks noChangeArrowheads="1"/>
          </p:cNvSpPr>
          <p:nvPr/>
        </p:nvSpPr>
        <p:spPr bwMode="auto">
          <a:xfrm>
            <a:off x="468313" y="1052513"/>
            <a:ext cx="8010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endParaRPr lang="en-US" altLang="en-US" sz="2000" b="1" i="1">
              <a:solidFill>
                <a:schemeClr val="bg1"/>
              </a:solidFill>
              <a:latin typeface="Cambria" pitchFamily="18" charset="0"/>
              <a:cs typeface="Microsoft Sans Serif" pitchFamily="34" charset="0"/>
            </a:endParaRPr>
          </a:p>
        </p:txBody>
      </p:sp>
    </p:spTree>
    <p:extLst>
      <p:ext uri="{BB962C8B-B14F-4D97-AF65-F5344CB8AC3E}">
        <p14:creationId xmlns:p14="http://schemas.microsoft.com/office/powerpoint/2010/main" val="390082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84213" y="2205038"/>
            <a:ext cx="7991475" cy="3311525"/>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Font typeface="Wingdings" pitchFamily="2" charset="2"/>
              <a:buNone/>
            </a:pPr>
            <a:r>
              <a:rPr lang="en-US" altLang="en-US" sz="2000" b="1" dirty="0">
                <a:solidFill>
                  <a:srgbClr val="558ED5"/>
                </a:solidFill>
                <a:latin typeface="Cambria" pitchFamily="18" charset="0"/>
              </a:rPr>
              <a:t>The role of ICTs in adaptation to climate change</a:t>
            </a:r>
          </a:p>
          <a:p>
            <a:pPr>
              <a:buClr>
                <a:schemeClr val="bg1"/>
              </a:buClr>
            </a:pPr>
            <a:r>
              <a:rPr lang="en-US" altLang="en-US" sz="2000" dirty="0">
                <a:solidFill>
                  <a:srgbClr val="558ED5"/>
                </a:solidFill>
                <a:latin typeface="Cambria" pitchFamily="18" charset="0"/>
              </a:rPr>
              <a:t>ICT can provide the basic access to information, capital and resources which can improve economic development and reduce vulnerabilities</a:t>
            </a:r>
          </a:p>
          <a:p>
            <a:pPr>
              <a:buClr>
                <a:schemeClr val="bg1"/>
              </a:buClr>
            </a:pPr>
            <a:r>
              <a:rPr lang="en-US" altLang="en-US" sz="2000" dirty="0">
                <a:solidFill>
                  <a:srgbClr val="558ED5"/>
                </a:solidFill>
                <a:latin typeface="Cambria" pitchFamily="18" charset="0"/>
              </a:rPr>
              <a:t>ICTs can be used for each of the following steps </a:t>
            </a:r>
          </a:p>
          <a:p>
            <a:pPr lvl="1">
              <a:buClr>
                <a:schemeClr val="bg1"/>
              </a:buClr>
              <a:buFont typeface="Wingdings" pitchFamily="2" charset="2"/>
              <a:buChar char="§"/>
            </a:pPr>
            <a:r>
              <a:rPr lang="en-US" altLang="en-US" sz="1800" dirty="0">
                <a:solidFill>
                  <a:srgbClr val="558ED5"/>
                </a:solidFill>
                <a:latin typeface="Cambria" pitchFamily="18" charset="0"/>
              </a:rPr>
              <a:t>Observation (combining existing data in new ways)</a:t>
            </a:r>
          </a:p>
          <a:p>
            <a:pPr lvl="1">
              <a:buClr>
                <a:schemeClr val="bg1"/>
              </a:buClr>
              <a:buFont typeface="Wingdings" pitchFamily="2" charset="2"/>
              <a:buChar char="§"/>
            </a:pPr>
            <a:r>
              <a:rPr lang="en-US" altLang="en-US" sz="1800" dirty="0">
                <a:solidFill>
                  <a:srgbClr val="558ED5"/>
                </a:solidFill>
                <a:latin typeface="Cambria" pitchFamily="18" charset="0"/>
              </a:rPr>
              <a:t>Analysis and planning</a:t>
            </a:r>
          </a:p>
          <a:p>
            <a:pPr lvl="1">
              <a:buClr>
                <a:schemeClr val="bg1"/>
              </a:buClr>
              <a:buFont typeface="Wingdings" pitchFamily="2" charset="2"/>
              <a:buChar char="§"/>
            </a:pPr>
            <a:r>
              <a:rPr lang="en-US" altLang="en-US" sz="1800" dirty="0">
                <a:solidFill>
                  <a:srgbClr val="558ED5"/>
                </a:solidFill>
                <a:latin typeface="Cambria" pitchFamily="18" charset="0"/>
              </a:rPr>
              <a:t>Implementation and management</a:t>
            </a:r>
          </a:p>
          <a:p>
            <a:pPr lvl="1">
              <a:buClr>
                <a:schemeClr val="bg1"/>
              </a:buClr>
              <a:buFont typeface="Wingdings" pitchFamily="2" charset="2"/>
              <a:buChar char="§"/>
            </a:pPr>
            <a:r>
              <a:rPr lang="en-US" altLang="en-US" sz="1800" dirty="0">
                <a:solidFill>
                  <a:srgbClr val="558ED5"/>
                </a:solidFill>
                <a:latin typeface="Cambria" pitchFamily="18" charset="0"/>
              </a:rPr>
              <a:t>Capacity building</a:t>
            </a:r>
          </a:p>
          <a:p>
            <a:pPr lvl="1">
              <a:buClr>
                <a:schemeClr val="bg1"/>
              </a:buClr>
              <a:buFont typeface="Wingdings" pitchFamily="2" charset="2"/>
              <a:buChar char="§"/>
            </a:pPr>
            <a:r>
              <a:rPr lang="en-US" altLang="en-US" sz="1800" dirty="0">
                <a:solidFill>
                  <a:srgbClr val="558ED5"/>
                </a:solidFill>
                <a:latin typeface="Cambria" pitchFamily="18" charset="0"/>
              </a:rPr>
              <a:t>Networking</a:t>
            </a:r>
          </a:p>
          <a:p>
            <a:pPr lvl="1">
              <a:buClr>
                <a:schemeClr val="bg1"/>
              </a:buClr>
              <a:buFont typeface="Wingdings" pitchFamily="2" charset="2"/>
              <a:buChar char="§"/>
            </a:pPr>
            <a:r>
              <a:rPr lang="en-US" altLang="en-US" sz="1800" dirty="0">
                <a:solidFill>
                  <a:srgbClr val="558ED5"/>
                </a:solidFill>
                <a:latin typeface="Cambria" pitchFamily="18" charset="0"/>
              </a:rPr>
              <a:t>Monitoring and evaluation</a:t>
            </a:r>
          </a:p>
          <a:p>
            <a:pPr lvl="1">
              <a:buClr>
                <a:schemeClr val="bg1"/>
              </a:buClr>
              <a:buFont typeface="Wingdings" pitchFamily="2" charset="2"/>
              <a:buChar char="§"/>
            </a:pPr>
            <a:endParaRPr lang="en-US" altLang="en-US" sz="2000" dirty="0">
              <a:solidFill>
                <a:schemeClr val="bg1"/>
              </a:solidFill>
              <a:latin typeface="Cambria" pitchFamily="18" charset="0"/>
            </a:endParaRPr>
          </a:p>
        </p:txBody>
      </p:sp>
      <p:sp>
        <p:nvSpPr>
          <p:cNvPr id="10245" name="Rectangle 9"/>
          <p:cNvSpPr>
            <a:spLocks noChangeArrowheads="1"/>
          </p:cNvSpPr>
          <p:nvPr/>
        </p:nvSpPr>
        <p:spPr bwMode="auto">
          <a:xfrm>
            <a:off x="468313" y="1103377"/>
            <a:ext cx="8010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400" b="1" dirty="0">
                <a:solidFill>
                  <a:srgbClr val="558ED5"/>
                </a:solidFill>
                <a:latin typeface="Cambria" pitchFamily="18" charset="0"/>
                <a:cs typeface="Microsoft Sans Serif" pitchFamily="34" charset="0"/>
              </a:rPr>
              <a:t>Recommendation ITU-T L.1501</a:t>
            </a:r>
            <a:r>
              <a:rPr lang="en-US" altLang="en-US" sz="2000" b="1" dirty="0">
                <a:solidFill>
                  <a:srgbClr val="558ED5"/>
                </a:solidFill>
                <a:latin typeface="Cambria" pitchFamily="18" charset="0"/>
                <a:cs typeface="Microsoft Sans Serif" pitchFamily="34" charset="0"/>
              </a:rPr>
              <a:t/>
            </a:r>
            <a:br>
              <a:rPr lang="en-US" altLang="en-US" sz="2000" b="1" dirty="0">
                <a:solidFill>
                  <a:srgbClr val="558ED5"/>
                </a:solidFill>
                <a:latin typeface="Cambria" pitchFamily="18" charset="0"/>
                <a:cs typeface="Microsoft Sans Serif" pitchFamily="34" charset="0"/>
              </a:rPr>
            </a:br>
            <a:r>
              <a:rPr lang="en-US" altLang="en-US" sz="2000" b="1" dirty="0">
                <a:solidFill>
                  <a:srgbClr val="558ED5"/>
                </a:solidFill>
                <a:latin typeface="Cambria" pitchFamily="18" charset="0"/>
                <a:cs typeface="Microsoft Sans Serif" pitchFamily="34" charset="0"/>
              </a:rPr>
              <a:t>Best practices on how countries can utilize ICTs to adapt to the effects of climate change</a:t>
            </a:r>
          </a:p>
        </p:txBody>
      </p:sp>
      <p:sp>
        <p:nvSpPr>
          <p:cNvPr id="10246" name="Rectangle 9"/>
          <p:cNvSpPr>
            <a:spLocks noChangeArrowheads="1"/>
          </p:cNvSpPr>
          <p:nvPr/>
        </p:nvSpPr>
        <p:spPr bwMode="auto">
          <a:xfrm>
            <a:off x="233363" y="592138"/>
            <a:ext cx="8010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cs typeface="Microsoft Sans Serif" pitchFamily="34" charset="0"/>
              </a:rPr>
              <a:t>Highlights on deliverables</a:t>
            </a:r>
          </a:p>
        </p:txBody>
      </p:sp>
      <p:pic>
        <p:nvPicPr>
          <p:cNvPr id="102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35468"/>
            <a:ext cx="3090863"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2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323850" y="2133600"/>
            <a:ext cx="8426450" cy="165576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Clr>
                <a:schemeClr val="bg1"/>
              </a:buClr>
              <a:buFont typeface="Wingdings" pitchFamily="2" charset="2"/>
              <a:buNone/>
              <a:defRPr/>
            </a:pPr>
            <a:r>
              <a:rPr lang="en-US" sz="2000" b="1" kern="0" dirty="0" smtClean="0">
                <a:solidFill>
                  <a:srgbClr val="558ED5"/>
                </a:solidFill>
                <a:latin typeface="Cambria" panose="02040503050406030204" pitchFamily="18" charset="0"/>
              </a:rPr>
              <a:t>Framework for ICTs and climate change adaptation</a:t>
            </a:r>
          </a:p>
          <a:p>
            <a:pPr>
              <a:buClr>
                <a:schemeClr val="bg1"/>
              </a:buClr>
              <a:defRPr/>
            </a:pPr>
            <a:r>
              <a:rPr lang="en-US" sz="2000" kern="0" dirty="0" smtClean="0">
                <a:solidFill>
                  <a:srgbClr val="558ED5"/>
                </a:solidFill>
                <a:latin typeface="Cambria" panose="02040503050406030204" pitchFamily="18" charset="0"/>
              </a:rPr>
              <a:t>ITU-T L.1501 provides </a:t>
            </a:r>
            <a:r>
              <a:rPr lang="en-US" sz="2000" kern="0" dirty="0">
                <a:solidFill>
                  <a:srgbClr val="558ED5"/>
                </a:solidFill>
                <a:latin typeface="Cambria" panose="02040503050406030204" pitchFamily="18" charset="0"/>
              </a:rPr>
              <a:t>the multi-level framework for ICTs integration in Climate Change adaptation for countries to integrate ICTs into their national climate change adaptation </a:t>
            </a:r>
            <a:r>
              <a:rPr lang="en-US" sz="2000" kern="0" dirty="0" smtClean="0">
                <a:solidFill>
                  <a:srgbClr val="558ED5"/>
                </a:solidFill>
                <a:latin typeface="Cambria" panose="02040503050406030204" pitchFamily="18" charset="0"/>
              </a:rPr>
              <a:t>strategies</a:t>
            </a:r>
          </a:p>
        </p:txBody>
      </p:sp>
      <p:sp>
        <p:nvSpPr>
          <p:cNvPr id="11269" name="Rectangle 9"/>
          <p:cNvSpPr>
            <a:spLocks noChangeArrowheads="1"/>
          </p:cNvSpPr>
          <p:nvPr/>
        </p:nvSpPr>
        <p:spPr bwMode="auto">
          <a:xfrm>
            <a:off x="468313" y="620713"/>
            <a:ext cx="80105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400" b="1" dirty="0">
                <a:solidFill>
                  <a:srgbClr val="558ED5"/>
                </a:solidFill>
                <a:latin typeface="Cambria" pitchFamily="18" charset="0"/>
                <a:cs typeface="Microsoft Sans Serif" pitchFamily="34" charset="0"/>
              </a:rPr>
              <a:t>Recommendation ITU-T L.1501</a:t>
            </a:r>
            <a:r>
              <a:rPr lang="en-US" altLang="en-US" sz="2000" b="1" dirty="0">
                <a:solidFill>
                  <a:srgbClr val="558ED5"/>
                </a:solidFill>
                <a:latin typeface="Cambria" pitchFamily="18" charset="0"/>
                <a:cs typeface="Microsoft Sans Serif" pitchFamily="34" charset="0"/>
              </a:rPr>
              <a:t/>
            </a:r>
            <a:br>
              <a:rPr lang="en-US" altLang="en-US" sz="2000" b="1" dirty="0">
                <a:solidFill>
                  <a:srgbClr val="558ED5"/>
                </a:solidFill>
                <a:latin typeface="Cambria" pitchFamily="18" charset="0"/>
                <a:cs typeface="Microsoft Sans Serif" pitchFamily="34" charset="0"/>
              </a:rPr>
            </a:br>
            <a:r>
              <a:rPr lang="en-US" altLang="en-US" sz="2000" b="1" dirty="0">
                <a:solidFill>
                  <a:srgbClr val="558ED5"/>
                </a:solidFill>
                <a:latin typeface="Cambria" pitchFamily="18" charset="0"/>
                <a:cs typeface="Microsoft Sans Serif" pitchFamily="34" charset="0"/>
              </a:rPr>
              <a:t>Best practices on how countries can utilize ICTs to adapt to the effects of climate change</a:t>
            </a:r>
          </a:p>
        </p:txBody>
      </p:sp>
      <p:sp>
        <p:nvSpPr>
          <p:cNvPr id="11270" name="Rectangle 9"/>
          <p:cNvSpPr>
            <a:spLocks noChangeArrowheads="1"/>
          </p:cNvSpPr>
          <p:nvPr/>
        </p:nvSpPr>
        <p:spPr bwMode="auto">
          <a:xfrm>
            <a:off x="233363" y="115888"/>
            <a:ext cx="8010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cs typeface="Microsoft Sans Serif" pitchFamily="34" charset="0"/>
              </a:rPr>
              <a:t>Highlights on deliverables</a:t>
            </a:r>
          </a:p>
        </p:txBody>
      </p:sp>
      <p:pic>
        <p:nvPicPr>
          <p:cNvPr id="112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3362716"/>
            <a:ext cx="312102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Content Placeholder 11"/>
          <p:cNvSpPr txBox="1">
            <a:spLocks/>
          </p:cNvSpPr>
          <p:nvPr/>
        </p:nvSpPr>
        <p:spPr>
          <a:xfrm>
            <a:off x="333375" y="4076700"/>
            <a:ext cx="5462588" cy="2016125"/>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pPr>
            <a:r>
              <a:rPr lang="en-US" altLang="en-US" sz="2000" dirty="0">
                <a:solidFill>
                  <a:srgbClr val="558ED5"/>
                </a:solidFill>
                <a:latin typeface="Cambria" pitchFamily="18" charset="0"/>
              </a:rPr>
              <a:t>Three main components of the framework:</a:t>
            </a:r>
          </a:p>
          <a:p>
            <a:pPr lvl="1">
              <a:buClr>
                <a:schemeClr val="bg1"/>
              </a:buClr>
              <a:buFont typeface="Wingdings" pitchFamily="2" charset="2"/>
              <a:buChar char="§"/>
            </a:pPr>
            <a:r>
              <a:rPr lang="en-US" altLang="en-US" sz="2000" b="1" dirty="0">
                <a:solidFill>
                  <a:srgbClr val="558ED5"/>
                </a:solidFill>
                <a:latin typeface="Cambria" pitchFamily="18" charset="0"/>
              </a:rPr>
              <a:t>Content</a:t>
            </a:r>
            <a:r>
              <a:rPr lang="en-US" altLang="en-US" sz="1800" dirty="0">
                <a:solidFill>
                  <a:srgbClr val="558ED5"/>
                </a:solidFill>
                <a:latin typeface="Cambria" pitchFamily="18" charset="0"/>
              </a:rPr>
              <a:t>: policy development</a:t>
            </a:r>
          </a:p>
          <a:p>
            <a:pPr lvl="1">
              <a:buClr>
                <a:schemeClr val="bg1"/>
              </a:buClr>
              <a:buFont typeface="Wingdings" pitchFamily="2" charset="2"/>
              <a:buChar char="§"/>
            </a:pPr>
            <a:r>
              <a:rPr lang="en-US" altLang="en-US" sz="2000" b="1" dirty="0">
                <a:solidFill>
                  <a:srgbClr val="558ED5"/>
                </a:solidFill>
                <a:latin typeface="Cambria" pitchFamily="18" charset="0"/>
              </a:rPr>
              <a:t>Structure</a:t>
            </a:r>
            <a:r>
              <a:rPr lang="en-US" altLang="en-US" sz="1800" dirty="0">
                <a:solidFill>
                  <a:srgbClr val="558ED5"/>
                </a:solidFill>
                <a:latin typeface="Cambria" pitchFamily="18" charset="0"/>
              </a:rPr>
              <a:t>: institutional arrangements</a:t>
            </a:r>
          </a:p>
          <a:p>
            <a:pPr lvl="1">
              <a:buClr>
                <a:schemeClr val="bg1"/>
              </a:buClr>
              <a:buFont typeface="Wingdings" pitchFamily="2" charset="2"/>
              <a:buChar char="§"/>
            </a:pPr>
            <a:r>
              <a:rPr lang="en-US" altLang="en-US" sz="1800" dirty="0">
                <a:solidFill>
                  <a:srgbClr val="558ED5"/>
                </a:solidFill>
                <a:latin typeface="Cambria" pitchFamily="18" charset="0"/>
              </a:rPr>
              <a:t>Design and implementation </a:t>
            </a:r>
            <a:br>
              <a:rPr lang="en-US" altLang="en-US" sz="1800" dirty="0">
                <a:solidFill>
                  <a:srgbClr val="558ED5"/>
                </a:solidFill>
                <a:latin typeface="Cambria" pitchFamily="18" charset="0"/>
              </a:rPr>
            </a:br>
            <a:r>
              <a:rPr lang="en-US" altLang="en-US" sz="1800" dirty="0">
                <a:solidFill>
                  <a:srgbClr val="558ED5"/>
                </a:solidFill>
                <a:latin typeface="Cambria" pitchFamily="18" charset="0"/>
              </a:rPr>
              <a:t>of coherent </a:t>
            </a:r>
            <a:r>
              <a:rPr lang="en-US" altLang="en-US" sz="2000" b="1" dirty="0">
                <a:solidFill>
                  <a:srgbClr val="558ED5"/>
                </a:solidFill>
                <a:latin typeface="Cambria" pitchFamily="18" charset="0"/>
              </a:rPr>
              <a:t>Process</a:t>
            </a:r>
            <a:endParaRPr lang="en-US" altLang="en-US" sz="1800" b="1" dirty="0">
              <a:solidFill>
                <a:srgbClr val="558ED5"/>
              </a:solidFill>
              <a:latin typeface="Cambria" pitchFamily="18" charset="0"/>
            </a:endParaRPr>
          </a:p>
        </p:txBody>
      </p:sp>
    </p:spTree>
    <p:extLst>
      <p:ext uri="{BB962C8B-B14F-4D97-AF65-F5344CB8AC3E}">
        <p14:creationId xmlns:p14="http://schemas.microsoft.com/office/powerpoint/2010/main" val="283015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971550" y="2276475"/>
            <a:ext cx="7272338" cy="3313113"/>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Font typeface="Wingdings" pitchFamily="2" charset="2"/>
              <a:buNone/>
            </a:pPr>
            <a:r>
              <a:rPr lang="en-US" altLang="en-US" sz="2000" b="1" dirty="0">
                <a:solidFill>
                  <a:srgbClr val="558ED5"/>
                </a:solidFill>
                <a:latin typeface="Cambria" pitchFamily="18" charset="0"/>
              </a:rPr>
              <a:t>Checklist of Indicators</a:t>
            </a:r>
          </a:p>
          <a:p>
            <a:pPr>
              <a:buClr>
                <a:schemeClr val="bg1"/>
              </a:buClr>
            </a:pPr>
            <a:r>
              <a:rPr lang="en-US" altLang="en-US" sz="2000" dirty="0">
                <a:solidFill>
                  <a:srgbClr val="558ED5"/>
                </a:solidFill>
                <a:latin typeface="Cambria" pitchFamily="18" charset="0"/>
              </a:rPr>
              <a:t>To assist countries ensure that they meet the necessary requirements for the adoption and the implementation of the framework for ICTs and climate change adaptation</a:t>
            </a:r>
          </a:p>
          <a:p>
            <a:pPr>
              <a:buClr>
                <a:schemeClr val="bg1"/>
              </a:buClr>
            </a:pPr>
            <a:endParaRPr lang="en-US" altLang="en-US" sz="2000" dirty="0">
              <a:solidFill>
                <a:srgbClr val="558ED5"/>
              </a:solidFill>
              <a:latin typeface="Cambria" pitchFamily="18" charset="0"/>
            </a:endParaRPr>
          </a:p>
          <a:p>
            <a:pPr>
              <a:buClr>
                <a:schemeClr val="bg1"/>
              </a:buClr>
            </a:pPr>
            <a:r>
              <a:rPr lang="en-US" altLang="en-US" sz="2000" dirty="0">
                <a:solidFill>
                  <a:srgbClr val="558ED5"/>
                </a:solidFill>
                <a:latin typeface="Cambria" pitchFamily="18" charset="0"/>
              </a:rPr>
              <a:t>To assist countries ensure that they keep a record of the possible trends linked to climate change</a:t>
            </a:r>
          </a:p>
        </p:txBody>
      </p:sp>
      <p:sp>
        <p:nvSpPr>
          <p:cNvPr id="12293" name="Rectangle 9"/>
          <p:cNvSpPr>
            <a:spLocks noChangeArrowheads="1"/>
          </p:cNvSpPr>
          <p:nvPr/>
        </p:nvSpPr>
        <p:spPr bwMode="auto">
          <a:xfrm>
            <a:off x="468313" y="981075"/>
            <a:ext cx="8010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400" b="1" dirty="0">
                <a:solidFill>
                  <a:srgbClr val="558ED5"/>
                </a:solidFill>
                <a:latin typeface="Cambria" pitchFamily="18" charset="0"/>
                <a:cs typeface="Microsoft Sans Serif" pitchFamily="34" charset="0"/>
              </a:rPr>
              <a:t>Recommendation  ITU-T L.1501</a:t>
            </a:r>
            <a:r>
              <a:rPr lang="en-US" altLang="en-US" sz="2000" b="1" dirty="0">
                <a:solidFill>
                  <a:srgbClr val="558ED5"/>
                </a:solidFill>
                <a:latin typeface="Cambria" pitchFamily="18" charset="0"/>
                <a:cs typeface="Microsoft Sans Serif" pitchFamily="34" charset="0"/>
              </a:rPr>
              <a:t/>
            </a:r>
            <a:br>
              <a:rPr lang="en-US" altLang="en-US" sz="2000" b="1" dirty="0">
                <a:solidFill>
                  <a:srgbClr val="558ED5"/>
                </a:solidFill>
                <a:latin typeface="Cambria" pitchFamily="18" charset="0"/>
                <a:cs typeface="Microsoft Sans Serif" pitchFamily="34" charset="0"/>
              </a:rPr>
            </a:br>
            <a:r>
              <a:rPr lang="en-US" altLang="en-US" sz="2000" b="1" dirty="0">
                <a:solidFill>
                  <a:srgbClr val="558ED5"/>
                </a:solidFill>
                <a:latin typeface="Cambria" pitchFamily="18" charset="0"/>
                <a:cs typeface="Microsoft Sans Serif" pitchFamily="34" charset="0"/>
              </a:rPr>
              <a:t>Best practices on how countries can utilize ICTs to adapt to the effects of climate change</a:t>
            </a:r>
          </a:p>
        </p:txBody>
      </p:sp>
      <p:sp>
        <p:nvSpPr>
          <p:cNvPr id="12294" name="Rectangle 9"/>
          <p:cNvSpPr>
            <a:spLocks noChangeArrowheads="1"/>
          </p:cNvSpPr>
          <p:nvPr/>
        </p:nvSpPr>
        <p:spPr bwMode="auto">
          <a:xfrm>
            <a:off x="233363" y="592138"/>
            <a:ext cx="8010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cs typeface="Microsoft Sans Serif" pitchFamily="34" charset="0"/>
              </a:rPr>
              <a:t>Highlights on deliverables</a:t>
            </a:r>
          </a:p>
        </p:txBody>
      </p:sp>
      <p:pic>
        <p:nvPicPr>
          <p:cNvPr id="12295" name="صورة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8220">
            <a:off x="6545262" y="4384717"/>
            <a:ext cx="23653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03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84213" y="2276475"/>
            <a:ext cx="3816350" cy="331311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Clr>
                <a:schemeClr val="bg1"/>
              </a:buClr>
              <a:buFont typeface="Wingdings" pitchFamily="2" charset="2"/>
              <a:buNone/>
              <a:defRPr/>
            </a:pPr>
            <a:r>
              <a:rPr lang="en-US" sz="2000" b="1" kern="0" dirty="0" smtClean="0">
                <a:solidFill>
                  <a:srgbClr val="558ED5"/>
                </a:solidFill>
                <a:latin typeface="Cambria" panose="02040503050406030204" pitchFamily="18" charset="0"/>
              </a:rPr>
              <a:t>Objective of the report:</a:t>
            </a:r>
          </a:p>
          <a:p>
            <a:pPr>
              <a:buClr>
                <a:schemeClr val="bg1"/>
              </a:buClr>
              <a:defRPr/>
            </a:pPr>
            <a:r>
              <a:rPr lang="en-US" sz="2000" kern="0" dirty="0">
                <a:solidFill>
                  <a:srgbClr val="558ED5"/>
                </a:solidFill>
                <a:latin typeface="Cambria" panose="02040503050406030204" pitchFamily="18" charset="0"/>
              </a:rPr>
              <a:t>To explore the </a:t>
            </a:r>
            <a:r>
              <a:rPr lang="en-US" sz="2000" b="1" kern="0" dirty="0">
                <a:solidFill>
                  <a:srgbClr val="558ED5"/>
                </a:solidFill>
                <a:latin typeface="Cambria" panose="02040503050406030204" pitchFamily="18" charset="0"/>
              </a:rPr>
              <a:t>impacts of climate change on the ICT sector and the potential for adaptation</a:t>
            </a:r>
            <a:r>
              <a:rPr lang="en-US" sz="2000" kern="0" dirty="0">
                <a:solidFill>
                  <a:srgbClr val="558ED5"/>
                </a:solidFill>
                <a:latin typeface="Cambria" panose="02040503050406030204" pitchFamily="18" charset="0"/>
              </a:rPr>
              <a:t>, while emphasizing the </a:t>
            </a:r>
            <a:r>
              <a:rPr lang="en-US" sz="2000" b="1" kern="0" dirty="0">
                <a:solidFill>
                  <a:srgbClr val="558ED5"/>
                </a:solidFill>
                <a:latin typeface="Cambria" panose="02040503050406030204" pitchFamily="18" charset="0"/>
              </a:rPr>
              <a:t>need for resilient pathways of action, enabling environments and new standards</a:t>
            </a:r>
            <a:r>
              <a:rPr lang="en-US" sz="2000" kern="0" dirty="0">
                <a:solidFill>
                  <a:srgbClr val="558ED5"/>
                </a:solidFill>
                <a:latin typeface="Cambria" panose="02040503050406030204" pitchFamily="18" charset="0"/>
              </a:rPr>
              <a:t>. </a:t>
            </a:r>
          </a:p>
        </p:txBody>
      </p:sp>
      <p:sp>
        <p:nvSpPr>
          <p:cNvPr id="13317" name="Rectangle 9"/>
          <p:cNvSpPr>
            <a:spLocks noChangeArrowheads="1"/>
          </p:cNvSpPr>
          <p:nvPr/>
        </p:nvSpPr>
        <p:spPr bwMode="auto">
          <a:xfrm>
            <a:off x="468313" y="1052513"/>
            <a:ext cx="8010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000" b="1" dirty="0">
                <a:solidFill>
                  <a:srgbClr val="558ED5"/>
                </a:solidFill>
                <a:latin typeface="Cambria" pitchFamily="18" charset="0"/>
                <a:ea typeface="MS PGothic" pitchFamily="34" charset="-128"/>
              </a:rPr>
              <a:t>Authors: </a:t>
            </a:r>
            <a:r>
              <a:rPr lang="en-US" altLang="en-US" sz="2000" dirty="0" err="1">
                <a:solidFill>
                  <a:srgbClr val="558ED5"/>
                </a:solidFill>
                <a:latin typeface="Cambria" pitchFamily="18" charset="0"/>
                <a:ea typeface="MS PGothic" pitchFamily="34" charset="-128"/>
              </a:rPr>
              <a:t>Ospina</a:t>
            </a:r>
            <a:r>
              <a:rPr lang="en-US" altLang="en-US" sz="2000" dirty="0">
                <a:solidFill>
                  <a:srgbClr val="558ED5"/>
                </a:solidFill>
                <a:latin typeface="Cambria" pitchFamily="18" charset="0"/>
                <a:ea typeface="MS PGothic" pitchFamily="34" charset="-128"/>
              </a:rPr>
              <a:t>, A.V., Faulkner, D., Dickerson, K., </a:t>
            </a:r>
            <a:r>
              <a:rPr lang="en-US" altLang="en-US" sz="2000" dirty="0" err="1">
                <a:solidFill>
                  <a:srgbClr val="558ED5"/>
                </a:solidFill>
                <a:latin typeface="Cambria" pitchFamily="18" charset="0"/>
                <a:ea typeface="MS PGothic" pitchFamily="34" charset="-128"/>
              </a:rPr>
              <a:t>Bueti</a:t>
            </a:r>
            <a:r>
              <a:rPr lang="en-US" altLang="en-US" sz="2000" dirty="0">
                <a:solidFill>
                  <a:srgbClr val="558ED5"/>
                </a:solidFill>
                <a:latin typeface="Cambria" pitchFamily="18" charset="0"/>
                <a:ea typeface="MS PGothic" pitchFamily="34" charset="-128"/>
              </a:rPr>
              <a:t>, C.</a:t>
            </a:r>
          </a:p>
        </p:txBody>
      </p:sp>
      <p:sp>
        <p:nvSpPr>
          <p:cNvPr id="13318" name="Rectangle 9"/>
          <p:cNvSpPr>
            <a:spLocks noChangeArrowheads="1"/>
          </p:cNvSpPr>
          <p:nvPr/>
        </p:nvSpPr>
        <p:spPr bwMode="auto">
          <a:xfrm>
            <a:off x="34925" y="144463"/>
            <a:ext cx="892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ea typeface="MS PGothic" pitchFamily="34" charset="-128"/>
              </a:rPr>
              <a:t>Resilient Pathways:</a:t>
            </a:r>
            <a:br>
              <a:rPr lang="en-US" altLang="en-US" sz="2800" b="1" dirty="0">
                <a:solidFill>
                  <a:srgbClr val="558ED5"/>
                </a:solidFill>
                <a:latin typeface="Cambria" pitchFamily="18" charset="0"/>
                <a:ea typeface="MS PGothic" pitchFamily="34" charset="-128"/>
              </a:rPr>
            </a:br>
            <a:r>
              <a:rPr lang="en-US" altLang="en-US" sz="2800" b="1" dirty="0">
                <a:solidFill>
                  <a:srgbClr val="558ED5"/>
                </a:solidFill>
                <a:latin typeface="Cambria" pitchFamily="18" charset="0"/>
                <a:ea typeface="MS PGothic" pitchFamily="34" charset="-128"/>
              </a:rPr>
              <a:t>The Adaptation of the ICT Sector to Climate Change</a:t>
            </a:r>
          </a:p>
        </p:txBody>
      </p:sp>
      <p:pic>
        <p:nvPicPr>
          <p:cNvPr id="13319" name="Picture 2" descr="http://www.itu.int/en/ITU-T/climatechange/PublishingImages/adaptation-climate-chan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557338"/>
            <a:ext cx="3671887" cy="4442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9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11"/>
          <p:cNvSpPr txBox="1">
            <a:spLocks/>
          </p:cNvSpPr>
          <p:nvPr/>
        </p:nvSpPr>
        <p:spPr bwMode="auto">
          <a:xfrm>
            <a:off x="250825" y="1557338"/>
            <a:ext cx="3816350" cy="432989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Font typeface="Wingdings" pitchFamily="2" charset="2"/>
              <a:buNone/>
            </a:pPr>
            <a:r>
              <a:rPr lang="en-US" altLang="en-US" sz="2000" b="1" dirty="0">
                <a:solidFill>
                  <a:srgbClr val="558ED5"/>
                </a:solidFill>
                <a:latin typeface="Cambria" pitchFamily="18" charset="0"/>
                <a:ea typeface="MS PGothic" pitchFamily="34" charset="-128"/>
              </a:rPr>
              <a:t>Resilience: A relevant concept </a:t>
            </a:r>
          </a:p>
          <a:p>
            <a:pPr>
              <a:buClr>
                <a:schemeClr val="bg1"/>
              </a:buClr>
              <a:buFont typeface="Wingdings" pitchFamily="2" charset="2"/>
              <a:buNone/>
            </a:pPr>
            <a:endParaRPr lang="en-US" altLang="en-US" sz="2000" dirty="0">
              <a:solidFill>
                <a:srgbClr val="558ED5"/>
              </a:solidFill>
              <a:latin typeface="Cambria" pitchFamily="18" charset="0"/>
              <a:ea typeface="MS PGothic" pitchFamily="34" charset="-128"/>
            </a:endParaRPr>
          </a:p>
          <a:p>
            <a:pPr>
              <a:buClr>
                <a:schemeClr val="bg1"/>
              </a:buClr>
              <a:buFont typeface="Wingdings" pitchFamily="2" charset="2"/>
              <a:buNone/>
            </a:pPr>
            <a:r>
              <a:rPr lang="en-US" altLang="en-US" sz="2000" dirty="0">
                <a:solidFill>
                  <a:srgbClr val="558ED5"/>
                </a:solidFill>
                <a:latin typeface="Cambria" pitchFamily="18" charset="0"/>
                <a:ea typeface="MS PGothic" pitchFamily="34" charset="-128"/>
              </a:rPr>
              <a:t>Ability of the ICT sector to </a:t>
            </a:r>
            <a:r>
              <a:rPr lang="en-US" altLang="en-US" sz="2000" b="1" dirty="0">
                <a:solidFill>
                  <a:srgbClr val="558ED5"/>
                </a:solidFill>
                <a:latin typeface="Cambria" pitchFamily="18" charset="0"/>
                <a:ea typeface="MS PGothic" pitchFamily="34" charset="-128"/>
              </a:rPr>
              <a:t>withstand, recover, adapt, and potentially transform </a:t>
            </a:r>
            <a:r>
              <a:rPr lang="en-US" altLang="en-US" sz="2000" dirty="0">
                <a:solidFill>
                  <a:srgbClr val="558ED5"/>
                </a:solidFill>
                <a:latin typeface="Cambria" pitchFamily="18" charset="0"/>
                <a:ea typeface="MS PGothic" pitchFamily="34" charset="-128"/>
              </a:rPr>
              <a:t>in the face of climate change impacts. </a:t>
            </a:r>
          </a:p>
          <a:p>
            <a:pPr>
              <a:buClr>
                <a:schemeClr val="bg1"/>
              </a:buClr>
              <a:buFont typeface="Wingdings" pitchFamily="2" charset="2"/>
              <a:buNone/>
            </a:pPr>
            <a:endParaRPr lang="en-US" altLang="en-US" sz="2000" dirty="0">
              <a:solidFill>
                <a:srgbClr val="558ED5"/>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r>
              <a:rPr lang="en-US" altLang="en-US" sz="1600" i="1" dirty="0" err="1" smtClean="0">
                <a:solidFill>
                  <a:srgbClr val="558ED5"/>
                </a:solidFill>
                <a:latin typeface="Cambria" pitchFamily="18" charset="0"/>
                <a:ea typeface="MS PGothic" pitchFamily="34" charset="-128"/>
              </a:rPr>
              <a:t>Ospina</a:t>
            </a:r>
            <a:r>
              <a:rPr lang="en-US" altLang="en-US" sz="1600" i="1" dirty="0" smtClean="0">
                <a:solidFill>
                  <a:srgbClr val="558ED5"/>
                </a:solidFill>
                <a:latin typeface="Cambria" pitchFamily="18" charset="0"/>
                <a:ea typeface="MS PGothic" pitchFamily="34" charset="-128"/>
              </a:rPr>
              <a:t> </a:t>
            </a:r>
            <a:r>
              <a:rPr lang="en-US" altLang="en-US" sz="1600" i="1" dirty="0">
                <a:solidFill>
                  <a:srgbClr val="558ED5"/>
                </a:solidFill>
                <a:latin typeface="Cambria" pitchFamily="18" charset="0"/>
                <a:ea typeface="MS PGothic" pitchFamily="34" charset="-128"/>
              </a:rPr>
              <a:t>and </a:t>
            </a:r>
            <a:r>
              <a:rPr lang="en-US" altLang="en-US" sz="1600" i="1" dirty="0" err="1">
                <a:solidFill>
                  <a:srgbClr val="558ED5"/>
                </a:solidFill>
                <a:latin typeface="Cambria" pitchFamily="18" charset="0"/>
                <a:ea typeface="MS PGothic" pitchFamily="34" charset="-128"/>
              </a:rPr>
              <a:t>Heeks</a:t>
            </a:r>
            <a:r>
              <a:rPr lang="en-US" altLang="en-US" sz="1600" i="1" dirty="0">
                <a:solidFill>
                  <a:srgbClr val="558ED5"/>
                </a:solidFill>
                <a:latin typeface="Cambria" pitchFamily="18" charset="0"/>
                <a:ea typeface="MS PGothic" pitchFamily="34" charset="-128"/>
              </a:rPr>
              <a:t> (2010)</a:t>
            </a: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p:txBody>
      </p:sp>
      <p:sp>
        <p:nvSpPr>
          <p:cNvPr id="14341" name="Rectangle 9"/>
          <p:cNvSpPr>
            <a:spLocks noChangeArrowheads="1"/>
          </p:cNvSpPr>
          <p:nvPr/>
        </p:nvSpPr>
        <p:spPr bwMode="auto">
          <a:xfrm>
            <a:off x="14396" y="409575"/>
            <a:ext cx="892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ea typeface="MS PGothic" pitchFamily="34" charset="-128"/>
              </a:rPr>
              <a:t>Resilient Pathways:</a:t>
            </a:r>
            <a:br>
              <a:rPr lang="en-US" altLang="en-US" sz="2800" b="1" dirty="0">
                <a:solidFill>
                  <a:srgbClr val="558ED5"/>
                </a:solidFill>
                <a:latin typeface="Cambria" pitchFamily="18" charset="0"/>
                <a:ea typeface="MS PGothic" pitchFamily="34" charset="-128"/>
              </a:rPr>
            </a:br>
            <a:r>
              <a:rPr lang="en-US" altLang="en-US" sz="2800" b="1" dirty="0">
                <a:solidFill>
                  <a:srgbClr val="558ED5"/>
                </a:solidFill>
                <a:latin typeface="Cambria" pitchFamily="18" charset="0"/>
                <a:ea typeface="MS PGothic" pitchFamily="34" charset="-128"/>
              </a:rPr>
              <a:t>The Adaptation of the ICT Sector to Climate Change</a:t>
            </a:r>
          </a:p>
        </p:txBody>
      </p:sp>
      <p:sp>
        <p:nvSpPr>
          <p:cNvPr id="14342" name="Content Placeholder 11"/>
          <p:cNvSpPr txBox="1">
            <a:spLocks/>
          </p:cNvSpPr>
          <p:nvPr/>
        </p:nvSpPr>
        <p:spPr bwMode="auto">
          <a:xfrm>
            <a:off x="4716463" y="1557338"/>
            <a:ext cx="4227512" cy="432989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Font typeface="Wingdings" pitchFamily="2" charset="2"/>
              <a:buNone/>
            </a:pPr>
            <a:r>
              <a:rPr lang="en-US" altLang="en-US" sz="2000" b="1" dirty="0">
                <a:solidFill>
                  <a:srgbClr val="558ED5"/>
                </a:solidFill>
                <a:latin typeface="Cambria" pitchFamily="18" charset="0"/>
                <a:ea typeface="MS PGothic" pitchFamily="34" charset="-128"/>
              </a:rPr>
              <a:t>An innovative approach:</a:t>
            </a:r>
          </a:p>
          <a:p>
            <a:pPr>
              <a:buClr>
                <a:schemeClr val="bg1"/>
              </a:buClr>
              <a:buFont typeface="Wingdings" pitchFamily="2" charset="2"/>
              <a:buNone/>
            </a:pPr>
            <a:endParaRPr lang="en-US" altLang="en-US" sz="2000" b="1" dirty="0">
              <a:solidFill>
                <a:srgbClr val="558ED5"/>
              </a:solidFill>
              <a:latin typeface="Cambria" pitchFamily="18" charset="0"/>
              <a:ea typeface="MS PGothic" pitchFamily="34" charset="-128"/>
            </a:endParaRPr>
          </a:p>
          <a:p>
            <a:pPr>
              <a:buClr>
                <a:schemeClr val="bg1"/>
              </a:buClr>
              <a:buFont typeface="Wingdings" pitchFamily="2" charset="2"/>
              <a:buNone/>
            </a:pPr>
            <a:r>
              <a:rPr lang="en-US" altLang="en-US" sz="2000" dirty="0">
                <a:solidFill>
                  <a:srgbClr val="558ED5"/>
                </a:solidFill>
                <a:latin typeface="Cambria" pitchFamily="18" charset="0"/>
                <a:ea typeface="MS PGothic" pitchFamily="34" charset="-128"/>
              </a:rPr>
              <a:t>A changing climate will lead to a </a:t>
            </a:r>
            <a:r>
              <a:rPr lang="en-US" altLang="en-US" sz="2000" b="1" dirty="0">
                <a:solidFill>
                  <a:srgbClr val="558ED5"/>
                </a:solidFill>
                <a:latin typeface="Cambria" pitchFamily="18" charset="0"/>
                <a:ea typeface="MS PGothic" pitchFamily="34" charset="-128"/>
              </a:rPr>
              <a:t>changing business environment</a:t>
            </a:r>
            <a:r>
              <a:rPr lang="en-US" altLang="en-US" sz="2000" dirty="0">
                <a:solidFill>
                  <a:srgbClr val="558ED5"/>
                </a:solidFill>
                <a:latin typeface="Cambria" pitchFamily="18" charset="0"/>
                <a:ea typeface="MS PGothic" pitchFamily="34" charset="-128"/>
              </a:rPr>
              <a:t>. </a:t>
            </a:r>
          </a:p>
          <a:p>
            <a:pPr>
              <a:buClr>
                <a:schemeClr val="bg1"/>
              </a:buClr>
              <a:buFont typeface="Wingdings" pitchFamily="2" charset="2"/>
              <a:buNone/>
            </a:pPr>
            <a:endParaRPr lang="en-US" altLang="en-US" sz="2000" dirty="0">
              <a:solidFill>
                <a:srgbClr val="558ED5"/>
              </a:solidFill>
              <a:latin typeface="Cambria" pitchFamily="18" charset="0"/>
              <a:ea typeface="MS PGothic" pitchFamily="34" charset="-128"/>
            </a:endParaRPr>
          </a:p>
          <a:p>
            <a:pPr>
              <a:buClr>
                <a:schemeClr val="bg1"/>
              </a:buClr>
              <a:buFont typeface="Wingdings" pitchFamily="2" charset="2"/>
              <a:buNone/>
            </a:pPr>
            <a:r>
              <a:rPr lang="en-US" altLang="en-US" sz="2000" dirty="0">
                <a:solidFill>
                  <a:srgbClr val="558ED5"/>
                </a:solidFill>
                <a:latin typeface="Cambria" pitchFamily="18" charset="0"/>
                <a:ea typeface="MS PGothic" pitchFamily="34" charset="-128"/>
              </a:rPr>
              <a:t>Recognizing the problem, identifying the risks, and responding with </a:t>
            </a:r>
            <a:r>
              <a:rPr lang="en-US" altLang="en-US" sz="2000" b="1" dirty="0">
                <a:solidFill>
                  <a:srgbClr val="558ED5"/>
                </a:solidFill>
                <a:latin typeface="Cambria" pitchFamily="18" charset="0"/>
                <a:ea typeface="MS PGothic" pitchFamily="34" charset="-128"/>
              </a:rPr>
              <a:t>adaptation measures can help businesses minimize their risks and build resilience [to projected and unanticipated change].</a:t>
            </a:r>
          </a:p>
          <a:p>
            <a:pPr>
              <a:buClr>
                <a:schemeClr val="bg1"/>
              </a:buClr>
              <a:buFont typeface="Wingdings" pitchFamily="2" charset="2"/>
              <a:buNone/>
            </a:pPr>
            <a:r>
              <a:rPr lang="en-US" altLang="en-US" sz="1600" i="1" dirty="0" smtClean="0">
                <a:solidFill>
                  <a:srgbClr val="558ED5"/>
                </a:solidFill>
                <a:latin typeface="Cambria" pitchFamily="18" charset="0"/>
                <a:ea typeface="MS PGothic" pitchFamily="34" charset="-128"/>
              </a:rPr>
              <a:t>Partnership </a:t>
            </a:r>
            <a:r>
              <a:rPr lang="en-US" altLang="en-US" sz="1600" i="1" dirty="0">
                <a:solidFill>
                  <a:srgbClr val="558ED5"/>
                </a:solidFill>
                <a:latin typeface="Cambria" pitchFamily="18" charset="0"/>
                <a:ea typeface="MS PGothic" pitchFamily="34" charset="-128"/>
              </a:rPr>
              <a:t>for Resilience and Environmental Preparedness (PREP) </a:t>
            </a:r>
          </a:p>
          <a:p>
            <a:pPr>
              <a:buClr>
                <a:schemeClr val="bg1"/>
              </a:buClr>
              <a:buFont typeface="Wingdings" pitchFamily="2" charset="2"/>
              <a:buNone/>
            </a:pPr>
            <a:endParaRPr lang="en-US" altLang="en-US" sz="2000" dirty="0">
              <a:solidFill>
                <a:srgbClr val="558ED5"/>
              </a:solidFill>
              <a:latin typeface="Cambria" pitchFamily="18" charset="0"/>
              <a:ea typeface="MS PGothic" pitchFamily="34" charset="-128"/>
            </a:endParaRPr>
          </a:p>
        </p:txBody>
      </p:sp>
    </p:spTree>
    <p:extLst>
      <p:ext uri="{BB962C8B-B14F-4D97-AF65-F5344CB8AC3E}">
        <p14:creationId xmlns:p14="http://schemas.microsoft.com/office/powerpoint/2010/main" val="149278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ontent Placeholder 11"/>
          <p:cNvSpPr txBox="1">
            <a:spLocks/>
          </p:cNvSpPr>
          <p:nvPr/>
        </p:nvSpPr>
        <p:spPr bwMode="auto">
          <a:xfrm>
            <a:off x="395288" y="1700213"/>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Clr>
                <a:schemeClr val="bg1"/>
              </a:buClr>
              <a:buFont typeface="Wingdings" pitchFamily="2" charset="2"/>
              <a:buNone/>
            </a:pPr>
            <a:r>
              <a:rPr lang="en-US" altLang="en-US" sz="2800" b="1" dirty="0">
                <a:solidFill>
                  <a:srgbClr val="558ED5"/>
                </a:solidFill>
                <a:latin typeface="Cambria" pitchFamily="18" charset="0"/>
                <a:ea typeface="MS PGothic" pitchFamily="34" charset="-128"/>
              </a:rPr>
              <a:t>Resilient Pathways Framework</a:t>
            </a:r>
            <a:endParaRPr lang="en-US" altLang="en-US" sz="2800" dirty="0">
              <a:solidFill>
                <a:srgbClr val="558ED5"/>
              </a:solidFill>
              <a:latin typeface="Cambria" pitchFamily="18" charset="0"/>
              <a:ea typeface="MS PGothic" pitchFamily="34" charset="-128"/>
            </a:endParaRPr>
          </a:p>
        </p:txBody>
      </p:sp>
      <p:sp>
        <p:nvSpPr>
          <p:cNvPr id="15365" name="Rectangle 9"/>
          <p:cNvSpPr>
            <a:spLocks noChangeArrowheads="1"/>
          </p:cNvSpPr>
          <p:nvPr/>
        </p:nvSpPr>
        <p:spPr bwMode="auto">
          <a:xfrm>
            <a:off x="34925" y="144463"/>
            <a:ext cx="892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ea typeface="MS PGothic" pitchFamily="34" charset="-128"/>
              </a:rPr>
              <a:t>Resilient Pathways:</a:t>
            </a:r>
            <a:br>
              <a:rPr lang="en-US" altLang="en-US" sz="2800" b="1" dirty="0">
                <a:solidFill>
                  <a:srgbClr val="558ED5"/>
                </a:solidFill>
                <a:latin typeface="Cambria" pitchFamily="18" charset="0"/>
                <a:ea typeface="MS PGothic" pitchFamily="34" charset="-128"/>
              </a:rPr>
            </a:br>
            <a:r>
              <a:rPr lang="en-US" altLang="en-US" sz="2800" b="1" dirty="0">
                <a:solidFill>
                  <a:srgbClr val="558ED5"/>
                </a:solidFill>
                <a:latin typeface="Cambria" pitchFamily="18" charset="0"/>
                <a:ea typeface="MS PGothic" pitchFamily="34" charset="-128"/>
              </a:rPr>
              <a:t>The Adaptation of the ICT Sector to Climate Change</a:t>
            </a:r>
          </a:p>
        </p:txBody>
      </p:sp>
      <p:sp>
        <p:nvSpPr>
          <p:cNvPr id="15366" name="Alternate Process 1"/>
          <p:cNvSpPr>
            <a:spLocks noChangeArrowheads="1"/>
          </p:cNvSpPr>
          <p:nvPr/>
        </p:nvSpPr>
        <p:spPr bwMode="auto">
          <a:xfrm>
            <a:off x="468313" y="2565704"/>
            <a:ext cx="2087562" cy="3241675"/>
          </a:xfrm>
          <a:prstGeom prst="flowChartAlternateProcess">
            <a:avLst/>
          </a:prstGeom>
          <a:solidFill>
            <a:schemeClr val="accent1"/>
          </a:solidFill>
          <a:ln w="9525">
            <a:solidFill>
              <a:schemeClr val="tx1"/>
            </a:solidFill>
            <a:round/>
            <a:headEnd/>
            <a:tailEnd/>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endParaRPr lang="en-US" altLang="en-US" sz="2000" b="1">
              <a:solidFill>
                <a:srgbClr val="000000"/>
              </a:solidFill>
              <a:ea typeface="MS PGothic" pitchFamily="34" charset="-128"/>
            </a:endParaRPr>
          </a:p>
          <a:p>
            <a:pPr algn="ctr">
              <a:spcBef>
                <a:spcPct val="0"/>
              </a:spcBef>
              <a:buClrTx/>
              <a:buSzTx/>
              <a:buFontTx/>
              <a:buNone/>
            </a:pPr>
            <a:r>
              <a:rPr lang="en-US" altLang="en-US" sz="2000" b="1">
                <a:solidFill>
                  <a:srgbClr val="000000"/>
                </a:solidFill>
                <a:ea typeface="MS PGothic" pitchFamily="34" charset="-128"/>
              </a:rPr>
              <a:t>CLIMATE CHANGE</a:t>
            </a:r>
          </a:p>
          <a:p>
            <a:pPr algn="ctr">
              <a:spcBef>
                <a:spcPct val="0"/>
              </a:spcBef>
              <a:buClrTx/>
              <a:buSzTx/>
              <a:buFontTx/>
              <a:buNone/>
            </a:pPr>
            <a:endParaRPr lang="en-US" altLang="en-US" sz="2000">
              <a:solidFill>
                <a:srgbClr val="000000"/>
              </a:solidFill>
              <a:ea typeface="MS PGothic" pitchFamily="34" charset="-128"/>
            </a:endParaRPr>
          </a:p>
          <a:p>
            <a:pPr algn="ctr">
              <a:spcBef>
                <a:spcPct val="0"/>
              </a:spcBef>
              <a:buClrTx/>
              <a:buSzTx/>
              <a:buFontTx/>
              <a:buNone/>
            </a:pPr>
            <a:r>
              <a:rPr lang="en-US" altLang="en-US" sz="1600">
                <a:solidFill>
                  <a:srgbClr val="000000"/>
                </a:solidFill>
                <a:ea typeface="MS PGothic" pitchFamily="34" charset="-128"/>
              </a:rPr>
              <a:t>Extreme events </a:t>
            </a:r>
          </a:p>
          <a:p>
            <a:pPr algn="ctr">
              <a:spcBef>
                <a:spcPct val="0"/>
              </a:spcBef>
              <a:buClrTx/>
              <a:buSzTx/>
              <a:buFontTx/>
              <a:buNone/>
            </a:pPr>
            <a:r>
              <a:rPr lang="en-US" altLang="en-US" sz="1600">
                <a:solidFill>
                  <a:srgbClr val="000000"/>
                </a:solidFill>
                <a:ea typeface="MS PGothic" pitchFamily="34" charset="-128"/>
              </a:rPr>
              <a:t>(</a:t>
            </a:r>
            <a:r>
              <a:rPr lang="en-US" altLang="en-US" sz="1600" b="1">
                <a:solidFill>
                  <a:srgbClr val="000000"/>
                </a:solidFill>
                <a:ea typeface="MS PGothic" pitchFamily="34" charset="-128"/>
              </a:rPr>
              <a:t>short term</a:t>
            </a:r>
            <a:r>
              <a:rPr lang="en-US" altLang="en-US" sz="1600">
                <a:solidFill>
                  <a:srgbClr val="000000"/>
                </a:solidFill>
                <a:ea typeface="MS PGothic" pitchFamily="34" charset="-128"/>
              </a:rPr>
              <a:t>)</a:t>
            </a:r>
          </a:p>
          <a:p>
            <a:pPr algn="ctr">
              <a:spcBef>
                <a:spcPct val="0"/>
              </a:spcBef>
              <a:buClrTx/>
              <a:buSzTx/>
              <a:buFontTx/>
              <a:buNone/>
            </a:pPr>
            <a:r>
              <a:rPr lang="en-US" altLang="en-US" sz="1600" b="1">
                <a:solidFill>
                  <a:srgbClr val="000000"/>
                </a:solidFill>
                <a:ea typeface="MS PGothic" pitchFamily="34" charset="-128"/>
              </a:rPr>
              <a:t>+</a:t>
            </a:r>
          </a:p>
          <a:p>
            <a:pPr algn="ctr">
              <a:spcBef>
                <a:spcPct val="0"/>
              </a:spcBef>
              <a:buClrTx/>
              <a:buSzTx/>
              <a:buFontTx/>
              <a:buNone/>
            </a:pPr>
            <a:r>
              <a:rPr lang="en-US" altLang="en-US" sz="1600">
                <a:solidFill>
                  <a:srgbClr val="000000"/>
                </a:solidFill>
                <a:ea typeface="MS PGothic" pitchFamily="34" charset="-128"/>
              </a:rPr>
              <a:t>Chronic trends </a:t>
            </a:r>
          </a:p>
          <a:p>
            <a:pPr algn="ctr">
              <a:spcBef>
                <a:spcPct val="0"/>
              </a:spcBef>
              <a:buClrTx/>
              <a:buSzTx/>
              <a:buFontTx/>
              <a:buNone/>
            </a:pPr>
            <a:r>
              <a:rPr lang="en-US" altLang="en-US" sz="1600">
                <a:solidFill>
                  <a:srgbClr val="000000"/>
                </a:solidFill>
                <a:ea typeface="MS PGothic" pitchFamily="34" charset="-128"/>
              </a:rPr>
              <a:t>(</a:t>
            </a:r>
            <a:r>
              <a:rPr lang="en-US" altLang="en-US" sz="1600" b="1">
                <a:solidFill>
                  <a:srgbClr val="000000"/>
                </a:solidFill>
                <a:ea typeface="MS PGothic" pitchFamily="34" charset="-128"/>
              </a:rPr>
              <a:t>long term</a:t>
            </a:r>
            <a:r>
              <a:rPr lang="en-US" altLang="en-US" sz="1600">
                <a:solidFill>
                  <a:srgbClr val="000000"/>
                </a:solidFill>
                <a:ea typeface="MS PGothic" pitchFamily="34" charset="-128"/>
              </a:rPr>
              <a:t>)</a:t>
            </a:r>
          </a:p>
        </p:txBody>
      </p:sp>
      <p:sp>
        <p:nvSpPr>
          <p:cNvPr id="15367" name="Alternate Process 2"/>
          <p:cNvSpPr>
            <a:spLocks noChangeArrowheads="1"/>
          </p:cNvSpPr>
          <p:nvPr/>
        </p:nvSpPr>
        <p:spPr bwMode="auto">
          <a:xfrm>
            <a:off x="4427538" y="2673654"/>
            <a:ext cx="4465637" cy="3203271"/>
          </a:xfrm>
          <a:prstGeom prst="flowChartAlternateProcess">
            <a:avLst/>
          </a:prstGeom>
          <a:solidFill>
            <a:srgbClr val="D0D8CD"/>
          </a:solidFill>
          <a:ln w="9525">
            <a:solidFill>
              <a:schemeClr val="tx1"/>
            </a:solidFill>
            <a:round/>
            <a:headEnd/>
            <a:tailEnd/>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r>
              <a:rPr lang="en-US" altLang="en-US" sz="2400" b="1" dirty="0">
                <a:solidFill>
                  <a:srgbClr val="000000"/>
                </a:solidFill>
                <a:ea typeface="MS PGothic" pitchFamily="34" charset="-128"/>
              </a:rPr>
              <a:t>ICT Sector </a:t>
            </a:r>
          </a:p>
          <a:p>
            <a:pPr algn="ctr">
              <a:spcBef>
                <a:spcPct val="0"/>
              </a:spcBef>
              <a:buClrTx/>
              <a:buSzTx/>
              <a:buFontTx/>
              <a:buNone/>
            </a:pPr>
            <a:r>
              <a:rPr lang="en-US" altLang="en-US" sz="2400" b="1" dirty="0">
                <a:solidFill>
                  <a:srgbClr val="000000"/>
                </a:solidFill>
                <a:ea typeface="MS PGothic" pitchFamily="34" charset="-128"/>
              </a:rPr>
              <a:t>Adaptation</a:t>
            </a:r>
          </a:p>
          <a:p>
            <a:pPr algn="ctr">
              <a:spcBef>
                <a:spcPct val="0"/>
              </a:spcBef>
              <a:buClrTx/>
              <a:buSzTx/>
              <a:buFontTx/>
              <a:buNone/>
            </a:pPr>
            <a:endParaRPr lang="en-US" altLang="en-US" sz="2000" b="1" dirty="0">
              <a:solidFill>
                <a:srgbClr val="000000"/>
              </a:solidFill>
              <a:ea typeface="MS PGothic" pitchFamily="34" charset="-128"/>
            </a:endParaRPr>
          </a:p>
          <a:p>
            <a:pPr algn="ctr">
              <a:spcBef>
                <a:spcPct val="0"/>
              </a:spcBef>
              <a:buClrTx/>
              <a:buSzTx/>
              <a:buFontTx/>
              <a:buNone/>
            </a:pPr>
            <a:endParaRPr lang="en-US" altLang="en-US" sz="2000" b="1" dirty="0">
              <a:solidFill>
                <a:srgbClr val="000000"/>
              </a:solidFill>
              <a:ea typeface="MS PGothic" pitchFamily="34" charset="-128"/>
            </a:endParaRPr>
          </a:p>
          <a:p>
            <a:pPr algn="ctr">
              <a:spcBef>
                <a:spcPct val="0"/>
              </a:spcBef>
              <a:buClrTx/>
              <a:buSzTx/>
              <a:buFontTx/>
              <a:buNone/>
            </a:pPr>
            <a:endParaRPr lang="en-US" altLang="en-US" sz="2000" b="1" dirty="0">
              <a:solidFill>
                <a:srgbClr val="000000"/>
              </a:solidFill>
              <a:ea typeface="MS PGothic" pitchFamily="34" charset="-128"/>
            </a:endParaRPr>
          </a:p>
          <a:p>
            <a:pPr algn="ctr">
              <a:spcBef>
                <a:spcPct val="0"/>
              </a:spcBef>
              <a:buClrTx/>
              <a:buSzTx/>
              <a:buFontTx/>
              <a:buNone/>
            </a:pPr>
            <a:r>
              <a:rPr lang="en-US" altLang="en-US" sz="1800" b="1" dirty="0" smtClean="0">
                <a:solidFill>
                  <a:srgbClr val="000000"/>
                </a:solidFill>
                <a:ea typeface="MS PGothic" pitchFamily="34" charset="-128"/>
              </a:rPr>
              <a:t>Resilience </a:t>
            </a:r>
            <a:r>
              <a:rPr lang="en-US" altLang="en-US" sz="1800" b="1" dirty="0">
                <a:solidFill>
                  <a:srgbClr val="000000"/>
                </a:solidFill>
                <a:ea typeface="MS PGothic" pitchFamily="34" charset="-128"/>
              </a:rPr>
              <a:t>Attributes:</a:t>
            </a:r>
          </a:p>
          <a:p>
            <a:pPr algn="ctr">
              <a:spcBef>
                <a:spcPct val="0"/>
              </a:spcBef>
              <a:buClrTx/>
              <a:buSzTx/>
              <a:buFontTx/>
              <a:buNone/>
            </a:pPr>
            <a:r>
              <a:rPr lang="en-US" altLang="en-US" sz="1400" b="1" dirty="0">
                <a:solidFill>
                  <a:srgbClr val="000000"/>
                </a:solidFill>
                <a:ea typeface="MS PGothic" pitchFamily="34" charset="-128"/>
              </a:rPr>
              <a:t>Robustness, self-organization, learning, scale, rapidity, redundancy, flexibility and diversity</a:t>
            </a:r>
          </a:p>
        </p:txBody>
      </p:sp>
      <p:sp>
        <p:nvSpPr>
          <p:cNvPr id="4" name="Striped Right Arrow 3"/>
          <p:cNvSpPr/>
          <p:nvPr/>
        </p:nvSpPr>
        <p:spPr bwMode="auto">
          <a:xfrm>
            <a:off x="2555875" y="3213100"/>
            <a:ext cx="1871663" cy="1368425"/>
          </a:xfrm>
          <a:prstGeom prst="stripedRightArrow">
            <a:avLst/>
          </a:prstGeom>
          <a:solidFill>
            <a:srgbClr val="FFBABA"/>
          </a:solidFill>
          <a:ln w="9525" cap="flat" cmpd="sng" algn="ctr">
            <a:solidFill>
              <a:schemeClr val="tx1"/>
            </a:solidFill>
            <a:prstDash val="solid"/>
            <a:round/>
            <a:headEnd type="none" w="med" len="med"/>
            <a:tailEnd type="none" w="med" len="med"/>
          </a:ln>
          <a:effec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1600" b="1">
              <a:solidFill>
                <a:srgbClr val="000000"/>
              </a:solidFill>
              <a:ea typeface="MS PGothic" pitchFamily="34" charset="-128"/>
            </a:endParaRPr>
          </a:p>
          <a:p>
            <a:pPr>
              <a:spcBef>
                <a:spcPct val="0"/>
              </a:spcBef>
              <a:buClrTx/>
              <a:buSzTx/>
              <a:buFontTx/>
              <a:buNone/>
            </a:pPr>
            <a:r>
              <a:rPr lang="en-US" altLang="en-US" sz="1400" b="1">
                <a:solidFill>
                  <a:srgbClr val="000000"/>
                </a:solidFill>
                <a:ea typeface="MS PGothic" pitchFamily="34" charset="-128"/>
              </a:rPr>
              <a:t>  IMPACTS</a:t>
            </a:r>
          </a:p>
        </p:txBody>
      </p:sp>
      <p:sp>
        <p:nvSpPr>
          <p:cNvPr id="5" name="Striped Right Arrow 4"/>
          <p:cNvSpPr/>
          <p:nvPr/>
        </p:nvSpPr>
        <p:spPr bwMode="auto">
          <a:xfrm flipH="1">
            <a:off x="2555875" y="4581525"/>
            <a:ext cx="1871663" cy="1295400"/>
          </a:xfrm>
          <a:prstGeom prst="stripedRightArrow">
            <a:avLst/>
          </a:prstGeom>
          <a:solidFill>
            <a:srgbClr val="D7E5FF"/>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400" b="1" dirty="0">
                <a:solidFill>
                  <a:srgbClr val="000000"/>
                </a:solidFill>
                <a:ea typeface="ＭＳ Ｐゴシック" charset="0"/>
                <a:cs typeface="Arial" charset="0"/>
              </a:rPr>
              <a:t>ADAPTIVE ACTIONS</a:t>
            </a:r>
          </a:p>
        </p:txBody>
      </p:sp>
      <p:sp>
        <p:nvSpPr>
          <p:cNvPr id="15370" name="TextBox 5"/>
          <p:cNvSpPr txBox="1">
            <a:spLocks noChangeArrowheads="1"/>
          </p:cNvSpPr>
          <p:nvPr/>
        </p:nvSpPr>
        <p:spPr bwMode="auto">
          <a:xfrm>
            <a:off x="4619147" y="3507222"/>
            <a:ext cx="15113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r>
              <a:rPr lang="en-US" altLang="en-US" sz="1400" b="1" dirty="0">
                <a:solidFill>
                  <a:srgbClr val="000000"/>
                </a:solidFill>
                <a:ea typeface="MS PGothic" pitchFamily="34" charset="-128"/>
              </a:rPr>
              <a:t>Levels:</a:t>
            </a:r>
          </a:p>
          <a:p>
            <a:pPr eaLnBrk="1" hangingPunct="1">
              <a:spcBef>
                <a:spcPct val="0"/>
              </a:spcBef>
              <a:buClrTx/>
              <a:buSzTx/>
              <a:buFontTx/>
              <a:buNone/>
            </a:pPr>
            <a:r>
              <a:rPr lang="en-US" altLang="en-US" sz="1400" dirty="0">
                <a:solidFill>
                  <a:srgbClr val="000000"/>
                </a:solidFill>
                <a:ea typeface="MS PGothic" pitchFamily="34" charset="-128"/>
              </a:rPr>
              <a:t>International</a:t>
            </a:r>
          </a:p>
          <a:p>
            <a:pPr eaLnBrk="1" hangingPunct="1">
              <a:spcBef>
                <a:spcPct val="0"/>
              </a:spcBef>
              <a:buClrTx/>
              <a:buSzTx/>
              <a:buFontTx/>
              <a:buNone/>
            </a:pPr>
            <a:r>
              <a:rPr lang="en-US" altLang="en-US" sz="1400" dirty="0">
                <a:solidFill>
                  <a:srgbClr val="000000"/>
                </a:solidFill>
                <a:ea typeface="MS PGothic" pitchFamily="34" charset="-128"/>
              </a:rPr>
              <a:t>National</a:t>
            </a:r>
          </a:p>
          <a:p>
            <a:pPr eaLnBrk="1" hangingPunct="1">
              <a:spcBef>
                <a:spcPct val="0"/>
              </a:spcBef>
              <a:buClrTx/>
              <a:buSzTx/>
              <a:buFontTx/>
              <a:buNone/>
            </a:pPr>
            <a:r>
              <a:rPr lang="en-US" altLang="en-US" sz="1400" dirty="0" err="1">
                <a:solidFill>
                  <a:srgbClr val="000000"/>
                </a:solidFill>
                <a:ea typeface="MS PGothic" pitchFamily="34" charset="-128"/>
              </a:rPr>
              <a:t>Sectoral</a:t>
            </a:r>
            <a:endParaRPr lang="en-US" altLang="en-US" sz="1400" dirty="0">
              <a:solidFill>
                <a:srgbClr val="000000"/>
              </a:solidFill>
              <a:ea typeface="MS PGothic" pitchFamily="34" charset="-128"/>
            </a:endParaRPr>
          </a:p>
          <a:p>
            <a:pPr eaLnBrk="1" hangingPunct="1">
              <a:spcBef>
                <a:spcPct val="0"/>
              </a:spcBef>
              <a:buClrTx/>
              <a:buSzTx/>
              <a:buFontTx/>
              <a:buNone/>
            </a:pPr>
            <a:r>
              <a:rPr lang="en-US" altLang="en-US" sz="1400" dirty="0">
                <a:solidFill>
                  <a:srgbClr val="000000"/>
                </a:solidFill>
                <a:ea typeface="MS PGothic" pitchFamily="34" charset="-128"/>
              </a:rPr>
              <a:t>Local</a:t>
            </a:r>
          </a:p>
        </p:txBody>
      </p:sp>
    </p:spTree>
    <p:extLst>
      <p:ext uri="{BB962C8B-B14F-4D97-AF65-F5344CB8AC3E}">
        <p14:creationId xmlns:p14="http://schemas.microsoft.com/office/powerpoint/2010/main" val="340520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11"/>
          <p:cNvSpPr txBox="1">
            <a:spLocks/>
          </p:cNvSpPr>
          <p:nvPr/>
        </p:nvSpPr>
        <p:spPr bwMode="auto">
          <a:xfrm>
            <a:off x="468313" y="1412875"/>
            <a:ext cx="79914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Font typeface="Wingdings" pitchFamily="2" charset="2"/>
              <a:buNone/>
            </a:pPr>
            <a:r>
              <a:rPr lang="en-US" altLang="en-US" sz="2000" b="1" dirty="0">
                <a:solidFill>
                  <a:srgbClr val="558ED5"/>
                </a:solidFill>
                <a:latin typeface="Cambria" pitchFamily="18" charset="0"/>
                <a:ea typeface="MS PGothic" pitchFamily="34" charset="-128"/>
              </a:rPr>
              <a:t>Conclusions:</a:t>
            </a:r>
          </a:p>
          <a:p>
            <a:pPr>
              <a:buClr>
                <a:schemeClr val="bg1"/>
              </a:buClr>
            </a:pPr>
            <a:r>
              <a:rPr lang="en-US" altLang="en-US" sz="2000" b="1" dirty="0">
                <a:solidFill>
                  <a:srgbClr val="558ED5"/>
                </a:solidFill>
                <a:latin typeface="Cambria" pitchFamily="18" charset="0"/>
                <a:ea typeface="MS PGothic" pitchFamily="34" charset="-128"/>
              </a:rPr>
              <a:t>Adaptive practices</a:t>
            </a:r>
            <a:r>
              <a:rPr lang="en-US" altLang="en-US" sz="2000" dirty="0">
                <a:solidFill>
                  <a:srgbClr val="558ED5"/>
                </a:solidFill>
                <a:latin typeface="Cambria" pitchFamily="18" charset="0"/>
                <a:ea typeface="MS PGothic" pitchFamily="34" charset="-128"/>
              </a:rPr>
              <a:t>: part of the </a:t>
            </a:r>
            <a:r>
              <a:rPr lang="ja-JP" altLang="en-US" sz="2000" dirty="0">
                <a:solidFill>
                  <a:srgbClr val="558ED5"/>
                </a:solidFill>
                <a:latin typeface="Cambria" pitchFamily="18" charset="0"/>
                <a:ea typeface="MS PGothic" pitchFamily="34" charset="-128"/>
              </a:rPr>
              <a:t>“</a:t>
            </a:r>
            <a:r>
              <a:rPr lang="en-US" altLang="ja-JP" sz="2000" dirty="0">
                <a:solidFill>
                  <a:srgbClr val="558ED5"/>
                </a:solidFill>
                <a:latin typeface="Cambria" pitchFamily="18" charset="0"/>
                <a:ea typeface="MS PGothic" pitchFamily="34" charset="-128"/>
              </a:rPr>
              <a:t>new normal</a:t>
            </a:r>
            <a:r>
              <a:rPr lang="ja-JP" altLang="en-US" sz="2000" dirty="0">
                <a:solidFill>
                  <a:srgbClr val="558ED5"/>
                </a:solidFill>
                <a:latin typeface="Cambria" pitchFamily="18" charset="0"/>
                <a:ea typeface="MS PGothic" pitchFamily="34" charset="-128"/>
              </a:rPr>
              <a:t>”</a:t>
            </a:r>
            <a:r>
              <a:rPr lang="en-US" altLang="ja-JP" sz="2000" dirty="0">
                <a:solidFill>
                  <a:srgbClr val="558ED5"/>
                </a:solidFill>
                <a:latin typeface="Cambria" pitchFamily="18" charset="0"/>
                <a:ea typeface="MS PGothic" pitchFamily="34" charset="-128"/>
              </a:rPr>
              <a:t> for business operations  </a:t>
            </a:r>
          </a:p>
          <a:p>
            <a:pPr>
              <a:buClr>
                <a:schemeClr val="bg1"/>
              </a:buClr>
            </a:pPr>
            <a:r>
              <a:rPr lang="en-US" altLang="en-US" sz="2000" b="1" dirty="0">
                <a:solidFill>
                  <a:srgbClr val="558ED5"/>
                </a:solidFill>
                <a:latin typeface="Cambria" pitchFamily="18" charset="0"/>
                <a:ea typeface="MS PGothic" pitchFamily="34" charset="-128"/>
              </a:rPr>
              <a:t>Adaptive approaches</a:t>
            </a:r>
            <a:r>
              <a:rPr lang="en-US" altLang="en-US" sz="2000" dirty="0">
                <a:solidFill>
                  <a:srgbClr val="558ED5"/>
                </a:solidFill>
                <a:latin typeface="Cambria" pitchFamily="18" charset="0"/>
                <a:ea typeface="MS PGothic" pitchFamily="34" charset="-128"/>
              </a:rPr>
              <a:t>: assessment of the potential risks and vulnerabilities, direct and indirect impacts of climate change, as well as mechanisms to tackle new business opportunities and new standards.</a:t>
            </a:r>
          </a:p>
          <a:p>
            <a:pPr>
              <a:buClr>
                <a:schemeClr val="bg1"/>
              </a:buClr>
            </a:pPr>
            <a:r>
              <a:rPr lang="en-US" altLang="en-US" sz="2000" b="1" dirty="0">
                <a:solidFill>
                  <a:srgbClr val="558ED5"/>
                </a:solidFill>
                <a:latin typeface="Cambria" pitchFamily="18" charset="0"/>
                <a:ea typeface="MS PGothic" pitchFamily="34" charset="-128"/>
              </a:rPr>
              <a:t>Adoption of resilient pathways</a:t>
            </a:r>
            <a:r>
              <a:rPr lang="en-US" altLang="en-US" sz="2000" dirty="0">
                <a:solidFill>
                  <a:srgbClr val="558ED5"/>
                </a:solidFill>
                <a:latin typeface="Cambria" pitchFamily="18" charset="0"/>
                <a:ea typeface="MS PGothic" pitchFamily="34" charset="-128"/>
              </a:rPr>
              <a:t>: by going beyond generic contingency and risk management measures. </a:t>
            </a:r>
          </a:p>
          <a:p>
            <a:pPr algn="ctr">
              <a:buClr>
                <a:schemeClr val="bg1"/>
              </a:buClr>
            </a:pPr>
            <a:endParaRPr lang="en-US" altLang="en-US" sz="2000" dirty="0">
              <a:solidFill>
                <a:srgbClr val="558ED5"/>
              </a:solidFill>
              <a:latin typeface="Cambria" pitchFamily="18" charset="0"/>
              <a:ea typeface="MS PGothic" pitchFamily="34" charset="-128"/>
            </a:endParaRPr>
          </a:p>
        </p:txBody>
      </p:sp>
      <p:sp>
        <p:nvSpPr>
          <p:cNvPr id="16389" name="Rectangle 9"/>
          <p:cNvSpPr>
            <a:spLocks noChangeArrowheads="1"/>
          </p:cNvSpPr>
          <p:nvPr/>
        </p:nvSpPr>
        <p:spPr bwMode="auto">
          <a:xfrm>
            <a:off x="34925" y="409575"/>
            <a:ext cx="892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dirty="0">
                <a:solidFill>
                  <a:srgbClr val="558ED5"/>
                </a:solidFill>
                <a:latin typeface="Cambria" pitchFamily="18" charset="0"/>
                <a:ea typeface="MS PGothic" pitchFamily="34" charset="-128"/>
              </a:rPr>
              <a:t>Resilient Pathways:</a:t>
            </a:r>
            <a:br>
              <a:rPr lang="en-US" altLang="en-US" sz="2800" b="1" dirty="0">
                <a:solidFill>
                  <a:srgbClr val="558ED5"/>
                </a:solidFill>
                <a:latin typeface="Cambria" pitchFamily="18" charset="0"/>
                <a:ea typeface="MS PGothic" pitchFamily="34" charset="-128"/>
              </a:rPr>
            </a:br>
            <a:r>
              <a:rPr lang="en-US" altLang="en-US" sz="2800" b="1" dirty="0">
                <a:solidFill>
                  <a:srgbClr val="558ED5"/>
                </a:solidFill>
                <a:latin typeface="Cambria" pitchFamily="18" charset="0"/>
                <a:ea typeface="MS PGothic" pitchFamily="34" charset="-128"/>
              </a:rPr>
              <a:t>The Adaptation of the ICT Sector to Climate Change</a:t>
            </a:r>
          </a:p>
        </p:txBody>
      </p:sp>
      <p:sp>
        <p:nvSpPr>
          <p:cNvPr id="16390" name="Rectangle 7"/>
          <p:cNvSpPr>
            <a:spLocks noChangeArrowheads="1"/>
          </p:cNvSpPr>
          <p:nvPr/>
        </p:nvSpPr>
        <p:spPr bwMode="auto">
          <a:xfrm>
            <a:off x="323850" y="4271332"/>
            <a:ext cx="8496300" cy="1655763"/>
          </a:xfrm>
          <a:prstGeom prst="rect">
            <a:avLst/>
          </a:prstGeom>
          <a:solidFill>
            <a:schemeClr val="accent1">
              <a:alpha val="3490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2000">
              <a:solidFill>
                <a:srgbClr val="646464"/>
              </a:solidFill>
              <a:ea typeface="MS PGothic" pitchFamily="34" charset="-128"/>
            </a:endParaRPr>
          </a:p>
        </p:txBody>
      </p:sp>
      <p:sp>
        <p:nvSpPr>
          <p:cNvPr id="16391" name="Rectangle 9"/>
          <p:cNvSpPr>
            <a:spLocks noChangeArrowheads="1"/>
          </p:cNvSpPr>
          <p:nvPr/>
        </p:nvSpPr>
        <p:spPr bwMode="auto">
          <a:xfrm>
            <a:off x="431800" y="4413533"/>
            <a:ext cx="82804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000" dirty="0">
                <a:solidFill>
                  <a:srgbClr val="558ED5"/>
                </a:solidFill>
                <a:latin typeface="Cambria" pitchFamily="18" charset="0"/>
                <a:ea typeface="MS PGothic" pitchFamily="34" charset="-128"/>
              </a:rPr>
              <a:t>Integrating </a:t>
            </a:r>
            <a:r>
              <a:rPr lang="en-US" altLang="en-US" sz="2000" b="1" dirty="0">
                <a:solidFill>
                  <a:srgbClr val="558ED5"/>
                </a:solidFill>
                <a:latin typeface="Cambria" pitchFamily="18" charset="0"/>
                <a:ea typeface="MS PGothic" pitchFamily="34" charset="-128"/>
              </a:rPr>
              <a:t>the attributes of resilience </a:t>
            </a:r>
            <a:r>
              <a:rPr lang="en-US" altLang="en-US" sz="2000" dirty="0">
                <a:solidFill>
                  <a:srgbClr val="558ED5"/>
                </a:solidFill>
                <a:latin typeface="Cambria" pitchFamily="18" charset="0"/>
                <a:ea typeface="MS PGothic" pitchFamily="34" charset="-128"/>
              </a:rPr>
              <a:t>can help strengthen the sector’s approach to climate change adaptation by improving its ability to </a:t>
            </a:r>
            <a:r>
              <a:rPr lang="en-US" altLang="en-US" sz="2000" b="1" dirty="0">
                <a:solidFill>
                  <a:srgbClr val="558ED5"/>
                </a:solidFill>
                <a:latin typeface="Cambria" pitchFamily="18" charset="0"/>
                <a:ea typeface="MS PGothic" pitchFamily="34" charset="-128"/>
              </a:rPr>
              <a:t>cope, adjust and potentially transform</a:t>
            </a:r>
            <a:r>
              <a:rPr lang="en-US" altLang="en-US" sz="2000" dirty="0">
                <a:solidFill>
                  <a:srgbClr val="558ED5"/>
                </a:solidFill>
                <a:latin typeface="Cambria" pitchFamily="18" charset="0"/>
                <a:ea typeface="MS PGothic" pitchFamily="34" charset="-128"/>
              </a:rPr>
              <a:t>, and by enabling sector-wide strategies in the face of </a:t>
            </a:r>
            <a:r>
              <a:rPr lang="en-US" altLang="en-US" sz="2000" b="1" dirty="0">
                <a:solidFill>
                  <a:srgbClr val="558ED5"/>
                </a:solidFill>
                <a:latin typeface="Cambria" pitchFamily="18" charset="0"/>
                <a:ea typeface="MS PGothic" pitchFamily="34" charset="-128"/>
              </a:rPr>
              <a:t>short-term shocks and long-term trends</a:t>
            </a:r>
            <a:r>
              <a:rPr lang="en-US" altLang="en-US" sz="2000" dirty="0">
                <a:solidFill>
                  <a:srgbClr val="558ED5"/>
                </a:solidFill>
                <a:latin typeface="Cambria" pitchFamily="18" charset="0"/>
                <a:ea typeface="MS PGothic" pitchFamily="34" charset="-128"/>
              </a:rPr>
              <a:t>. </a:t>
            </a:r>
          </a:p>
        </p:txBody>
      </p:sp>
    </p:spTree>
    <p:extLst>
      <p:ext uri="{BB962C8B-B14F-4D97-AF65-F5344CB8AC3E}">
        <p14:creationId xmlns:p14="http://schemas.microsoft.com/office/powerpoint/2010/main" val="10731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Study Group 5</a:t>
            </a:r>
            <a:r>
              <a:rPr lang="en-US" altLang="en-US" sz="2000" dirty="0">
                <a:solidFill>
                  <a:schemeClr val="tx2">
                    <a:lumMod val="60000"/>
                    <a:lumOff val="40000"/>
                  </a:schemeClr>
                </a:solidFill>
                <a:latin typeface="+mj-lt"/>
                <a:cs typeface="Gisha" panose="020B0502040204020203" pitchFamily="34" charset="-79"/>
              </a:rPr>
              <a:t> – Environment and Climate Change</a:t>
            </a:r>
          </a:p>
        </p:txBody>
      </p:sp>
      <p:sp>
        <p:nvSpPr>
          <p:cNvPr id="13325" name="TextBox 18"/>
          <p:cNvSpPr txBox="1">
            <a:spLocks noChangeArrowheads="1"/>
          </p:cNvSpPr>
          <p:nvPr/>
        </p:nvSpPr>
        <p:spPr bwMode="auto">
          <a:xfrm>
            <a:off x="947738" y="3048000"/>
            <a:ext cx="2862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Working Party 3</a:t>
            </a:r>
            <a:r>
              <a:rPr lang="en-US" altLang="en-US" sz="2000" dirty="0">
                <a:solidFill>
                  <a:schemeClr val="tx2">
                    <a:lumMod val="60000"/>
                    <a:lumOff val="40000"/>
                  </a:schemeClr>
                </a:solidFill>
                <a:latin typeface="+mj-lt"/>
                <a:cs typeface="Gisha" panose="020B0502040204020203" pitchFamily="34" charset="-79"/>
              </a:rPr>
              <a:t> – ICTs and Climate Change</a:t>
            </a:r>
          </a:p>
        </p:txBody>
      </p:sp>
      <p:sp>
        <p:nvSpPr>
          <p:cNvPr id="13326" name="TextBox 19"/>
          <p:cNvSpPr txBox="1">
            <a:spLocks noChangeArrowheads="1"/>
          </p:cNvSpPr>
          <p:nvPr/>
        </p:nvSpPr>
        <p:spPr bwMode="auto">
          <a:xfrm>
            <a:off x="469900" y="1849438"/>
            <a:ext cx="392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Question 13 </a:t>
            </a:r>
            <a:r>
              <a:rPr lang="en-US" altLang="en-US" sz="2000" dirty="0">
                <a:solidFill>
                  <a:schemeClr val="tx2">
                    <a:lumMod val="60000"/>
                    <a:lumOff val="40000"/>
                  </a:schemeClr>
                </a:solidFill>
                <a:latin typeface="+mj-lt"/>
                <a:cs typeface="Gisha" panose="020B0502040204020203" pitchFamily="34" charset="-79"/>
              </a:rPr>
              <a:t>- Environmental impact reduction including e-waste</a:t>
            </a:r>
          </a:p>
        </p:txBody>
      </p:sp>
      <p:cxnSp>
        <p:nvCxnSpPr>
          <p:cNvPr id="14" name="Straight Connector 13"/>
          <p:cNvCxnSpPr/>
          <p:nvPr/>
        </p:nvCxnSpPr>
        <p:spPr>
          <a:xfrm>
            <a:off x="6461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ITU-T Study Group 5</a:t>
            </a:r>
          </a:p>
        </p:txBody>
      </p:sp>
      <p:pic>
        <p:nvPicPr>
          <p:cNvPr id="133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2034967"/>
            <a:ext cx="4237038"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88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321" y="563671"/>
            <a:ext cx="5795113" cy="523220"/>
          </a:xfrm>
          <a:prstGeom prst="rect">
            <a:avLst/>
          </a:prstGeom>
          <a:noFill/>
        </p:spPr>
        <p:txBody>
          <a:bodyPr wrap="none" rtlCol="0">
            <a:spAutoFit/>
          </a:bodyPr>
          <a:lstStyle/>
          <a:p>
            <a:r>
              <a:rPr lang="en-GB" sz="2800" b="1" dirty="0">
                <a:solidFill>
                  <a:srgbClr val="558ED5"/>
                </a:solidFill>
                <a:latin typeface="Cambria" pitchFamily="18" charset="0"/>
                <a:ea typeface="MS PGothic" pitchFamily="34" charset="-128"/>
              </a:rPr>
              <a:t>CONCLUSION OF THE HIGHLIGHTS</a:t>
            </a:r>
          </a:p>
        </p:txBody>
      </p:sp>
      <p:sp>
        <p:nvSpPr>
          <p:cNvPr id="3" name="TextBox 2"/>
          <p:cNvSpPr txBox="1"/>
          <p:nvPr/>
        </p:nvSpPr>
        <p:spPr>
          <a:xfrm>
            <a:off x="538620" y="2091848"/>
            <a:ext cx="7941501" cy="2215991"/>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rgbClr val="558ED5"/>
                </a:solidFill>
                <a:latin typeface="Cambria" pitchFamily="18" charset="0"/>
                <a:ea typeface="MS PGothic" pitchFamily="34" charset="-128"/>
              </a:rPr>
              <a:t>THE THREE QUESTIONS HAVE A LOT OF RELEVANCE TO THE NEEDS OF THE DEVELOPING </a:t>
            </a:r>
            <a:r>
              <a:rPr lang="en-GB" sz="2000" b="1" dirty="0" smtClean="0">
                <a:solidFill>
                  <a:srgbClr val="558ED5"/>
                </a:solidFill>
                <a:latin typeface="Cambria" pitchFamily="18" charset="0"/>
                <a:ea typeface="MS PGothic" pitchFamily="34" charset="-128"/>
              </a:rPr>
              <a:t>COUNTRIES</a:t>
            </a:r>
          </a:p>
          <a:p>
            <a:endParaRPr lang="en-GB" sz="2000" b="1" dirty="0">
              <a:solidFill>
                <a:srgbClr val="558ED5"/>
              </a:solidFill>
              <a:latin typeface="Cambria" pitchFamily="18" charset="0"/>
              <a:ea typeface="MS PGothic" pitchFamily="34" charset="-128"/>
            </a:endParaRPr>
          </a:p>
          <a:p>
            <a:pPr marL="285750" indent="-285750">
              <a:buFont typeface="Arial" panose="020B0604020202020204" pitchFamily="34" charset="0"/>
              <a:buChar char="•"/>
            </a:pPr>
            <a:r>
              <a:rPr lang="en-GB" sz="2000" b="1" dirty="0">
                <a:solidFill>
                  <a:srgbClr val="558ED5"/>
                </a:solidFill>
                <a:latin typeface="Cambria" pitchFamily="18" charset="0"/>
                <a:ea typeface="MS PGothic" pitchFamily="34" charset="-128"/>
              </a:rPr>
              <a:t>COUNTRIES ARE REALLY ENCOURAGED TO PARTICIPATE IN THE WORK OF STUDY GROUP 5 AND ESPECIALLY IN THE WORK OF QUESTION 13, 14, 15</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4166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ChangeArrowheads="1"/>
          </p:cNvSpPr>
          <p:nvPr/>
        </p:nvSpPr>
        <p:spPr bwMode="auto">
          <a:xfrm>
            <a:off x="2124075" y="115888"/>
            <a:ext cx="5348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a:solidFill>
                  <a:schemeClr val="bg1"/>
                </a:solidFill>
                <a:latin typeface="Cambria" pitchFamily="18" charset="0"/>
                <a:cs typeface="Microsoft Sans Serif" pitchFamily="34" charset="0"/>
              </a:rPr>
              <a:t>Additional information</a:t>
            </a:r>
          </a:p>
        </p:txBody>
      </p:sp>
      <p:sp>
        <p:nvSpPr>
          <p:cNvPr id="22" name="Subtitle 2"/>
          <p:cNvSpPr txBox="1">
            <a:spLocks/>
          </p:cNvSpPr>
          <p:nvPr/>
        </p:nvSpPr>
        <p:spPr>
          <a:xfrm>
            <a:off x="1331913" y="836613"/>
            <a:ext cx="6985000" cy="1511300"/>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Clr>
                <a:schemeClr val="bg1"/>
              </a:buClr>
            </a:pPr>
            <a:r>
              <a:rPr lang="en-US" altLang="en-US" sz="2200" b="1" dirty="0">
                <a:solidFill>
                  <a:schemeClr val="bg1"/>
                </a:solidFill>
                <a:latin typeface="Cambria" pitchFamily="18" charset="0"/>
              </a:rPr>
              <a:t>ITU-T/SG5 “Environment &amp; Climate Change”</a:t>
            </a:r>
            <a:r>
              <a:rPr lang="en-US" altLang="en-US" sz="2200" dirty="0">
                <a:solidFill>
                  <a:schemeClr val="bg1"/>
                </a:solidFill>
                <a:latin typeface="Cambria" pitchFamily="18" charset="0"/>
              </a:rPr>
              <a:t/>
            </a:r>
            <a:br>
              <a:rPr lang="en-US" altLang="en-US" sz="2200" dirty="0">
                <a:solidFill>
                  <a:schemeClr val="bg1"/>
                </a:solidFill>
                <a:latin typeface="Cambria" pitchFamily="18" charset="0"/>
              </a:rPr>
            </a:br>
            <a:r>
              <a:rPr lang="en-US" altLang="en-US" sz="2200" b="1" dirty="0" smtClean="0">
                <a:solidFill>
                  <a:srgbClr val="558ED5"/>
                </a:solidFill>
                <a:latin typeface="Cambria" pitchFamily="18" charset="0"/>
              </a:rPr>
              <a:t>Contact: ulanga@ucaf.go.tz</a:t>
            </a:r>
            <a:r>
              <a:rPr lang="en-US" altLang="en-US" sz="2200" b="1" dirty="0">
                <a:solidFill>
                  <a:schemeClr val="bg1"/>
                </a:solidFill>
                <a:latin typeface="Cambria" pitchFamily="18" charset="0"/>
              </a:rPr>
              <a:t/>
            </a:r>
            <a:br>
              <a:rPr lang="en-US" altLang="en-US" sz="2200" b="1" dirty="0">
                <a:solidFill>
                  <a:schemeClr val="bg1"/>
                </a:solidFill>
                <a:latin typeface="Cambria" pitchFamily="18" charset="0"/>
              </a:rPr>
            </a:br>
            <a:r>
              <a:rPr lang="en-US" altLang="en-US" sz="2200" dirty="0">
                <a:solidFill>
                  <a:schemeClr val="bg1"/>
                </a:solidFill>
                <a:latin typeface="Cambria" pitchFamily="18" charset="0"/>
              </a:rPr>
              <a:t>itu.int/go/ITU-T/climate </a:t>
            </a:r>
          </a:p>
          <a:p>
            <a:pPr>
              <a:buClr>
                <a:schemeClr val="bg1"/>
              </a:buClr>
            </a:pPr>
            <a:endParaRPr lang="en-US" altLang="en-US" sz="2200" dirty="0">
              <a:solidFill>
                <a:schemeClr val="bg1"/>
              </a:solidFill>
              <a:latin typeface="Cambria" pitchFamily="18" charset="0"/>
            </a:endParaRPr>
          </a:p>
          <a:p>
            <a:pPr>
              <a:buClr>
                <a:schemeClr val="bg1"/>
              </a:buClr>
            </a:pPr>
            <a:endParaRPr lang="en-US" altLang="en-US" sz="2200" dirty="0">
              <a:solidFill>
                <a:schemeClr val="bg1"/>
              </a:solidFill>
              <a:latin typeface="Cambria" pitchFamily="18" charset="0"/>
            </a:endParaRPr>
          </a:p>
        </p:txBody>
      </p:sp>
      <p:sp>
        <p:nvSpPr>
          <p:cNvPr id="9" name="Rectangle 9"/>
          <p:cNvSpPr>
            <a:spLocks noChangeArrowheads="1"/>
          </p:cNvSpPr>
          <p:nvPr/>
        </p:nvSpPr>
        <p:spPr bwMode="auto">
          <a:xfrm>
            <a:off x="2587625" y="5732463"/>
            <a:ext cx="4216400" cy="657225"/>
          </a:xfrm>
          <a:prstGeom prst="rect">
            <a:avLst/>
          </a:prstGeom>
          <a:noFill/>
          <a:ln w="9525">
            <a:noFill/>
            <a:miter lim="800000"/>
            <a:headEnd/>
            <a:tailEnd/>
          </a:ln>
          <a:effec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a:solidFill>
                  <a:schemeClr val="bg1"/>
                </a:solidFill>
                <a:latin typeface="Cambria" pitchFamily="18" charset="0"/>
              </a:rPr>
              <a:t>THANK YOU!                                       tsbsg5@itu.int</a:t>
            </a:r>
          </a:p>
          <a:p>
            <a:pPr algn="ctr" eaLnBrk="1" hangingPunct="1">
              <a:spcBef>
                <a:spcPct val="0"/>
              </a:spcBef>
              <a:buClrTx/>
              <a:buSzTx/>
              <a:buFontTx/>
              <a:buNone/>
            </a:pPr>
            <a:endParaRPr lang="en-US" altLang="en-US">
              <a:solidFill>
                <a:schemeClr val="bg2"/>
              </a:solidFill>
              <a:effectLst>
                <a:outerShdw blurRad="38100" dist="38100" dir="2700000" algn="tl">
                  <a:srgbClr val="C0C0C0"/>
                </a:outerShdw>
              </a:effectLst>
            </a:endParaRPr>
          </a:p>
        </p:txBody>
      </p:sp>
      <p:pic>
        <p:nvPicPr>
          <p:cNvPr id="17415" name="Picture 2"/>
          <p:cNvPicPr>
            <a:picLocks noChangeAspect="1" noChangeArrowheads="1"/>
          </p:cNvPicPr>
          <p:nvPr/>
        </p:nvPicPr>
        <p:blipFill>
          <a:blip r:embed="rId4">
            <a:extLst>
              <a:ext uri="{28A0092B-C50C-407E-A947-70E740481C1C}">
                <a14:useLocalDpi xmlns:a14="http://schemas.microsoft.com/office/drawing/2010/main" val="0"/>
              </a:ext>
            </a:extLst>
          </a:blip>
          <a:srcRect t="46452"/>
          <a:stretch>
            <a:fillRect/>
          </a:stretch>
        </p:blipFill>
        <p:spPr bwMode="auto">
          <a:xfrm>
            <a:off x="0" y="2833688"/>
            <a:ext cx="918051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85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79425"/>
            <a:ext cx="741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Question 13/5: Environmental impact reduction including e-waste</a:t>
            </a:r>
          </a:p>
        </p:txBody>
      </p:sp>
      <p:sp>
        <p:nvSpPr>
          <p:cNvPr id="3" name="Content Placeholder 2"/>
          <p:cNvSpPr>
            <a:spLocks noGrp="1"/>
          </p:cNvSpPr>
          <p:nvPr>
            <p:ph idx="1"/>
          </p:nvPr>
        </p:nvSpPr>
        <p:spPr>
          <a:xfrm>
            <a:off x="395536" y="1418084"/>
            <a:ext cx="2560638" cy="414337"/>
          </a:xfrm>
        </p:spPr>
        <p:txBody>
          <a:bodyPr>
            <a:normAutofit/>
          </a:bodyPr>
          <a:lstStyle/>
          <a:p>
            <a:pPr marL="0" indent="0">
              <a:lnSpc>
                <a:spcPct val="90000"/>
              </a:lnSpc>
              <a:buClr>
                <a:srgbClr val="006000"/>
              </a:buClr>
              <a:buFont typeface="Wingdings" panose="05000000000000000000" pitchFamily="2" charset="2"/>
              <a:buNone/>
              <a:defRPr/>
            </a:pPr>
            <a:r>
              <a:rPr lang="en-US" sz="2000" b="1" kern="1200" dirty="0">
                <a:latin typeface="+mj-lt"/>
                <a:ea typeface="宋体" panose="02010600030101010101" pitchFamily="2" charset="-122"/>
                <a:cs typeface="Gisha" panose="020B0502040204020203" pitchFamily="34" charset="-79"/>
              </a:rPr>
              <a:t>Main study area</a:t>
            </a:r>
            <a:r>
              <a:rPr lang="en-US" sz="2000" b="1" kern="1200" dirty="0" smtClean="0">
                <a:latin typeface="+mj-lt"/>
                <a:ea typeface="宋体" panose="02010600030101010101" pitchFamily="2" charset="-122"/>
                <a:cs typeface="Gisha" panose="020B0502040204020203" pitchFamily="34" charset="-79"/>
              </a:rPr>
              <a:t>:</a:t>
            </a:r>
            <a:endParaRPr lang="en-US" sz="20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643966" y="2105526"/>
            <a:ext cx="3671138" cy="1249907"/>
          </a:xfrm>
          <a:prstGeom prst="rect">
            <a:avLst/>
          </a:prstGeom>
          <a:solidFill>
            <a:schemeClr val="accent5">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Avoid </a:t>
            </a:r>
            <a:r>
              <a:rPr lang="en-US" dirty="0"/>
              <a:t>hazardous materials </a:t>
            </a:r>
            <a:r>
              <a:rPr lang="en-US" dirty="0" smtClean="0"/>
              <a:t>through standards</a:t>
            </a:r>
            <a:endParaRPr lang="en-US" altLang="en-US" dirty="0"/>
          </a:p>
        </p:txBody>
      </p:sp>
      <p:sp>
        <p:nvSpPr>
          <p:cNvPr id="18" name="Content Placeholder 6"/>
          <p:cNvSpPr txBox="1">
            <a:spLocks/>
          </p:cNvSpPr>
          <p:nvPr/>
        </p:nvSpPr>
        <p:spPr>
          <a:xfrm>
            <a:off x="4834468" y="2105526"/>
            <a:ext cx="3828716" cy="1249908"/>
          </a:xfrm>
          <a:prstGeom prst="rect">
            <a:avLst/>
          </a:prstGeom>
          <a:solidFill>
            <a:srgbClr val="5851E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Minimize </a:t>
            </a:r>
            <a:r>
              <a:rPr lang="en-US" dirty="0" smtClean="0"/>
              <a:t>the environmental </a:t>
            </a:r>
            <a:r>
              <a:rPr lang="en-US" dirty="0"/>
              <a:t>and health impact </a:t>
            </a:r>
            <a:r>
              <a:rPr lang="en-US" dirty="0" smtClean="0"/>
              <a:t>of </a:t>
            </a:r>
            <a:r>
              <a:rPr lang="en-US" dirty="0"/>
              <a:t>ICT products, equipment and </a:t>
            </a:r>
            <a:r>
              <a:rPr lang="en-US" dirty="0" smtClean="0"/>
              <a:t>facilities</a:t>
            </a:r>
            <a:endParaRPr lang="en-US" altLang="en-US" dirty="0"/>
          </a:p>
        </p:txBody>
      </p:sp>
      <p:sp>
        <p:nvSpPr>
          <p:cNvPr id="19" name="Content Placeholder 6"/>
          <p:cNvSpPr txBox="1">
            <a:spLocks/>
          </p:cNvSpPr>
          <p:nvPr/>
        </p:nvSpPr>
        <p:spPr>
          <a:xfrm>
            <a:off x="643965" y="4028797"/>
            <a:ext cx="3671138" cy="1241034"/>
          </a:xfrm>
          <a:prstGeom prst="rect">
            <a:avLst/>
          </a:pr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Promote proper </a:t>
            </a:r>
            <a:r>
              <a:rPr lang="en-US" dirty="0"/>
              <a:t>and environmentally responsible recycling</a:t>
            </a:r>
            <a:endParaRPr lang="en-US" altLang="en-US" dirty="0"/>
          </a:p>
        </p:txBody>
      </p:sp>
      <p:sp>
        <p:nvSpPr>
          <p:cNvPr id="20" name="Content Placeholder 6"/>
          <p:cNvSpPr txBox="1">
            <a:spLocks/>
          </p:cNvSpPr>
          <p:nvPr/>
        </p:nvSpPr>
        <p:spPr>
          <a:xfrm>
            <a:off x="4834467" y="4028797"/>
            <a:ext cx="3828716" cy="1241034"/>
          </a:xfrm>
          <a:prstGeom prst="rect">
            <a:avLst/>
          </a:prstGeom>
          <a:solidFill>
            <a:srgbClr val="1C61C6"/>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Foster responsible and proper final disposal of e-waste</a:t>
            </a:r>
            <a:endParaRPr lang="en-US" altLang="en-US" dirty="0"/>
          </a:p>
        </p:txBody>
      </p:sp>
    </p:spTree>
    <p:extLst>
      <p:ext uri="{BB962C8B-B14F-4D97-AF65-F5344CB8AC3E}">
        <p14:creationId xmlns:p14="http://schemas.microsoft.com/office/powerpoint/2010/main" val="186394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79425"/>
            <a:ext cx="741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Question 13/5: Environmental impact reduction including e-waste</a:t>
            </a:r>
          </a:p>
        </p:txBody>
      </p:sp>
      <p:sp>
        <p:nvSpPr>
          <p:cNvPr id="3" name="Content Placeholder 2"/>
          <p:cNvSpPr>
            <a:spLocks noGrp="1"/>
          </p:cNvSpPr>
          <p:nvPr>
            <p:ph idx="1"/>
          </p:nvPr>
        </p:nvSpPr>
        <p:spPr>
          <a:xfrm>
            <a:off x="395536" y="1418084"/>
            <a:ext cx="2560638" cy="414337"/>
          </a:xfrm>
        </p:spPr>
        <p:txBody>
          <a:bodyPr>
            <a:normAutofit/>
          </a:bodyPr>
          <a:lstStyle/>
          <a:p>
            <a:pPr marL="0" indent="0">
              <a:lnSpc>
                <a:spcPct val="90000"/>
              </a:lnSpc>
              <a:buClr>
                <a:srgbClr val="006000"/>
              </a:buClr>
              <a:buFont typeface="Wingdings" panose="05000000000000000000" pitchFamily="2" charset="2"/>
              <a:buNone/>
              <a:defRPr/>
            </a:pPr>
            <a:r>
              <a:rPr lang="en-US" sz="2000" b="1" kern="1200" dirty="0">
                <a:latin typeface="+mj-lt"/>
                <a:ea typeface="宋体" panose="02010600030101010101" pitchFamily="2" charset="-122"/>
                <a:cs typeface="Gisha" panose="020B0502040204020203" pitchFamily="34" charset="-79"/>
              </a:rPr>
              <a:t>Main </a:t>
            </a:r>
            <a:r>
              <a:rPr lang="en-US" sz="2000" b="1" kern="1200" dirty="0" smtClean="0">
                <a:latin typeface="+mj-lt"/>
                <a:ea typeface="宋体" panose="02010600030101010101" pitchFamily="2" charset="-122"/>
                <a:cs typeface="Gisha" panose="020B0502040204020203" pitchFamily="34" charset="-79"/>
              </a:rPr>
              <a:t>tasks:</a:t>
            </a:r>
            <a:endParaRPr lang="en-US" sz="20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606155" y="2242009"/>
            <a:ext cx="4104545" cy="614410"/>
          </a:xfrm>
          <a:prstGeom prst="rect">
            <a:avLst/>
          </a:prstGeom>
          <a:solidFill>
            <a:srgbClr val="5DC44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Assist countries to develop policies on e-waste management</a:t>
            </a:r>
          </a:p>
        </p:txBody>
      </p:sp>
      <p:pic>
        <p:nvPicPr>
          <p:cNvPr id="1026" name="Picture 2" descr="http://bonnernetwork.pbworks.com/f/1261494920/CLIPART_OF_13165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412" y="4545380"/>
            <a:ext cx="1818476" cy="222670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p:cNvSpPr txBox="1">
            <a:spLocks/>
          </p:cNvSpPr>
          <p:nvPr/>
        </p:nvSpPr>
        <p:spPr>
          <a:xfrm>
            <a:off x="1587338" y="5116531"/>
            <a:ext cx="4947026" cy="654000"/>
          </a:xfrm>
          <a:prstGeom prst="rect">
            <a:avLst/>
          </a:prstGeom>
          <a:solidFill>
            <a:srgbClr val="005C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Help companies becoming more sustainable and socially responsible</a:t>
            </a:r>
          </a:p>
        </p:txBody>
      </p:sp>
      <p:sp>
        <p:nvSpPr>
          <p:cNvPr id="18" name="Content Placeholder 6"/>
          <p:cNvSpPr txBox="1">
            <a:spLocks/>
          </p:cNvSpPr>
          <p:nvPr/>
        </p:nvSpPr>
        <p:spPr>
          <a:xfrm>
            <a:off x="3626777" y="3086125"/>
            <a:ext cx="5124833" cy="847642"/>
          </a:xfrm>
          <a:prstGeom prst="rect">
            <a:avLst/>
          </a:prstGeom>
          <a:solidFill>
            <a:schemeClr val="accent3">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Develop international standards on life-cycle management of ICT equipment</a:t>
            </a:r>
          </a:p>
        </p:txBody>
      </p:sp>
      <p:sp>
        <p:nvSpPr>
          <p:cNvPr id="8" name="Content Placeholder 6"/>
          <p:cNvSpPr txBox="1">
            <a:spLocks/>
          </p:cNvSpPr>
          <p:nvPr/>
        </p:nvSpPr>
        <p:spPr>
          <a:xfrm>
            <a:off x="395536" y="4156196"/>
            <a:ext cx="4525785" cy="525630"/>
          </a:xfrm>
          <a:prstGeom prst="rect">
            <a:avLst/>
          </a:prstGeom>
          <a:solidFill>
            <a:srgbClr val="3D93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Carry out research and development </a:t>
            </a:r>
          </a:p>
        </p:txBody>
      </p:sp>
      <p:sp>
        <p:nvSpPr>
          <p:cNvPr id="9" name="Content Placeholder 6"/>
          <p:cNvSpPr txBox="1">
            <a:spLocks/>
          </p:cNvSpPr>
          <p:nvPr/>
        </p:nvSpPr>
        <p:spPr>
          <a:xfrm>
            <a:off x="5352835" y="1796148"/>
            <a:ext cx="2679497" cy="614410"/>
          </a:xfrm>
          <a:prstGeom prst="rect">
            <a:avLst/>
          </a:prstGeom>
          <a:solidFill>
            <a:srgbClr val="A0C84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Raise awareness</a:t>
            </a:r>
          </a:p>
        </p:txBody>
      </p:sp>
    </p:spTree>
    <p:extLst>
      <p:ext uri="{BB962C8B-B14F-4D97-AF65-F5344CB8AC3E}">
        <p14:creationId xmlns:p14="http://schemas.microsoft.com/office/powerpoint/2010/main" val="2170990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606" y="1566220"/>
            <a:ext cx="6502796" cy="419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356605" y="4995309"/>
            <a:ext cx="2258661" cy="768725"/>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2" name="Rectangle 11"/>
          <p:cNvSpPr/>
          <p:nvPr/>
        </p:nvSpPr>
        <p:spPr bwMode="auto">
          <a:xfrm>
            <a:off x="3615267" y="3234265"/>
            <a:ext cx="2074334" cy="762000"/>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689600" y="1566220"/>
            <a:ext cx="2169801" cy="880647"/>
          </a:xfrm>
          <a:prstGeom prst="rect">
            <a:avLst/>
          </a:prstGeom>
          <a:solidFill>
            <a:srgbClr val="EAF3FC">
              <a:alpha val="8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 name="Title 1"/>
          <p:cNvSpPr>
            <a:spLocks noGrp="1"/>
          </p:cNvSpPr>
          <p:nvPr>
            <p:ph type="title"/>
          </p:nvPr>
        </p:nvSpPr>
        <p:spPr>
          <a:xfrm>
            <a:off x="365919" y="522201"/>
            <a:ext cx="8229600" cy="778098"/>
          </a:xfrm>
        </p:spPr>
        <p:txBody>
          <a:bodyPr>
            <a:noAutofit/>
          </a:bodyPr>
          <a:lstStyle/>
          <a:p>
            <a:r>
              <a:rPr lang="en-US" sz="3200" dirty="0" smtClean="0"/>
              <a:t>Highlights on deliverables:</a:t>
            </a:r>
            <a:br>
              <a:rPr lang="en-US" sz="3200" dirty="0" smtClean="0"/>
            </a:br>
            <a:r>
              <a:rPr lang="en-US" sz="3200" dirty="0" smtClean="0"/>
              <a:t>ITU-T </a:t>
            </a:r>
            <a:r>
              <a:rPr lang="en-US" sz="3200" dirty="0"/>
              <a:t>Recommendations</a:t>
            </a:r>
          </a:p>
        </p:txBody>
      </p:sp>
      <p:sp>
        <p:nvSpPr>
          <p:cNvPr id="14" name="TextBox 13"/>
          <p:cNvSpPr txBox="1"/>
          <p:nvPr/>
        </p:nvSpPr>
        <p:spPr>
          <a:xfrm>
            <a:off x="1356604" y="4995309"/>
            <a:ext cx="2258660" cy="707886"/>
          </a:xfrm>
          <a:prstGeom prst="rect">
            <a:avLst/>
          </a:prstGeom>
          <a:noFill/>
        </p:spPr>
        <p:txBody>
          <a:bodyPr wrap="square" rtlCol="0">
            <a:spAutoFit/>
          </a:bodyPr>
          <a:lstStyle/>
          <a:p>
            <a:pPr lvl="0" algn="ctr">
              <a:defRPr/>
            </a:pPr>
            <a:r>
              <a:rPr lang="en-US" sz="2000" b="1" kern="0" dirty="0">
                <a:solidFill>
                  <a:schemeClr val="tx2">
                    <a:lumMod val="60000"/>
                    <a:lumOff val="40000"/>
                  </a:schemeClr>
                </a:solidFill>
                <a:latin typeface="+mj-lt"/>
              </a:rPr>
              <a:t>Power supply series</a:t>
            </a:r>
          </a:p>
        </p:txBody>
      </p:sp>
      <p:sp>
        <p:nvSpPr>
          <p:cNvPr id="15" name="TextBox 14"/>
          <p:cNvSpPr txBox="1"/>
          <p:nvPr/>
        </p:nvSpPr>
        <p:spPr>
          <a:xfrm>
            <a:off x="3383868" y="3394198"/>
            <a:ext cx="2448272" cy="400110"/>
          </a:xfrm>
          <a:prstGeom prst="rect">
            <a:avLst/>
          </a:prstGeom>
          <a:noFill/>
        </p:spPr>
        <p:txBody>
          <a:bodyPr wrap="square" rtlCol="0">
            <a:spAutoFit/>
          </a:bodyPr>
          <a:lstStyle/>
          <a:p>
            <a:pPr lvl="0" algn="ctr">
              <a:defRPr/>
            </a:pPr>
            <a:r>
              <a:rPr lang="en-US" sz="2000" b="1" kern="0" dirty="0">
                <a:solidFill>
                  <a:schemeClr val="tx2">
                    <a:lumMod val="60000"/>
                    <a:lumOff val="40000"/>
                  </a:schemeClr>
                </a:solidFill>
                <a:latin typeface="+mj-lt"/>
              </a:rPr>
              <a:t>Batteries</a:t>
            </a:r>
          </a:p>
        </p:txBody>
      </p:sp>
      <p:sp>
        <p:nvSpPr>
          <p:cNvPr id="16" name="TextBox 15"/>
          <p:cNvSpPr txBox="1"/>
          <p:nvPr/>
        </p:nvSpPr>
        <p:spPr>
          <a:xfrm>
            <a:off x="5550364" y="1579248"/>
            <a:ext cx="2448272" cy="707886"/>
          </a:xfrm>
          <a:prstGeom prst="rect">
            <a:avLst/>
          </a:prstGeom>
          <a:noFill/>
        </p:spPr>
        <p:txBody>
          <a:bodyPr wrap="square" rtlCol="0">
            <a:spAutoFit/>
          </a:bodyPr>
          <a:lstStyle/>
          <a:p>
            <a:pPr algn="ctr">
              <a:defRPr/>
            </a:pPr>
            <a:r>
              <a:rPr lang="en-US" sz="2000" b="1" kern="0" dirty="0" err="1">
                <a:solidFill>
                  <a:schemeClr val="tx2">
                    <a:lumMod val="60000"/>
                    <a:lumOff val="40000"/>
                  </a:schemeClr>
                </a:solidFill>
                <a:latin typeface="+mj-lt"/>
              </a:rPr>
              <a:t>E-waste</a:t>
            </a:r>
            <a:r>
              <a:rPr lang="en-US" sz="2000" b="1" kern="0" dirty="0">
                <a:solidFill>
                  <a:schemeClr val="tx2">
                    <a:lumMod val="60000"/>
                    <a:lumOff val="40000"/>
                  </a:schemeClr>
                </a:solidFill>
                <a:latin typeface="+mj-lt"/>
              </a:rPr>
              <a:t> management</a:t>
            </a:r>
          </a:p>
        </p:txBody>
      </p:sp>
    </p:spTree>
    <p:extLst>
      <p:ext uri="{BB962C8B-B14F-4D97-AF65-F5344CB8AC3E}">
        <p14:creationId xmlns:p14="http://schemas.microsoft.com/office/powerpoint/2010/main" val="422968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52571" y="2283734"/>
            <a:ext cx="2820448" cy="18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98625"/>
            <a:ext cx="8229600" cy="778098"/>
          </a:xfrm>
        </p:spPr>
        <p:txBody>
          <a:bodyPr>
            <a:normAutofit/>
          </a:bodyPr>
          <a:lstStyle/>
          <a:p>
            <a:r>
              <a:rPr lang="en-US" sz="3200" b="1" dirty="0" smtClean="0">
                <a:latin typeface="+mj-lt"/>
              </a:rPr>
              <a:t>Power supply series</a:t>
            </a:r>
            <a:endParaRPr lang="en-US" sz="3200" b="1" dirty="0">
              <a:latin typeface="+mj-lt"/>
            </a:endParaRPr>
          </a:p>
        </p:txBody>
      </p:sp>
      <p:sp>
        <p:nvSpPr>
          <p:cNvPr id="3" name="Content Placeholder 2"/>
          <p:cNvSpPr>
            <a:spLocks noGrp="1"/>
          </p:cNvSpPr>
          <p:nvPr>
            <p:ph idx="1"/>
          </p:nvPr>
        </p:nvSpPr>
        <p:spPr>
          <a:xfrm>
            <a:off x="304800" y="1004763"/>
            <a:ext cx="6886389" cy="4706924"/>
          </a:xfrm>
        </p:spPr>
        <p:txBody>
          <a:bodyPr>
            <a:normAutofit/>
          </a:body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a:t>
            </a:r>
            <a:r>
              <a:rPr lang="en-US" altLang="en-US" sz="2000" b="1" kern="0" dirty="0">
                <a:latin typeface="+mj-lt"/>
              </a:rPr>
              <a:t>L.1000</a:t>
            </a:r>
            <a:r>
              <a:rPr lang="en-US" altLang="en-US" sz="2000" kern="0" dirty="0">
                <a:latin typeface="+mj-lt"/>
              </a:rPr>
              <a:t>: Universal power adapter and charger solution for mobile terminals and other hand-held ICT </a:t>
            </a:r>
            <a:r>
              <a:rPr lang="en-US" altLang="en-US" sz="2000" kern="0" dirty="0" smtClean="0">
                <a:latin typeface="+mj-lt"/>
              </a:rPr>
              <a:t>devices</a:t>
            </a:r>
            <a:r>
              <a:rPr lang="en-US" altLang="en-US" sz="2000" kern="0" dirty="0">
                <a:latin typeface="+mj-lt"/>
              </a:rPr>
              <a:t>:</a:t>
            </a:r>
            <a:endParaRPr lang="en-US" altLang="en-US" sz="2000" kern="0" dirty="0" smtClean="0">
              <a:latin typeface="+mj-lt"/>
            </a:endParaRPr>
          </a:p>
          <a:p>
            <a:pPr lvl="1">
              <a:buClr>
                <a:schemeClr val="tx2">
                  <a:lumMod val="60000"/>
                  <a:lumOff val="40000"/>
                </a:schemeClr>
              </a:buClr>
              <a:buFont typeface="Wingdings" panose="05000000000000000000" pitchFamily="2" charset="2"/>
              <a:buChar char="§"/>
            </a:pPr>
            <a:r>
              <a:rPr lang="en-US" altLang="en-US" sz="2000" kern="0" dirty="0">
                <a:latin typeface="+mj-lt"/>
              </a:rPr>
              <a:t>Saves 82,000 tons of </a:t>
            </a:r>
            <a:r>
              <a:rPr lang="en-US" altLang="en-US" sz="2000" kern="0" dirty="0" err="1">
                <a:latin typeface="+mj-lt"/>
              </a:rPr>
              <a:t>e-waste</a:t>
            </a:r>
            <a:r>
              <a:rPr lang="en-US" altLang="en-US" sz="2000" kern="0" dirty="0">
                <a:latin typeface="+mj-lt"/>
              </a:rPr>
              <a:t> per year</a:t>
            </a:r>
          </a:p>
          <a:p>
            <a:pPr lvl="1">
              <a:buClr>
                <a:schemeClr val="tx2">
                  <a:lumMod val="60000"/>
                  <a:lumOff val="40000"/>
                </a:schemeClr>
              </a:buClr>
              <a:buFont typeface="Wingdings" panose="05000000000000000000" pitchFamily="2" charset="2"/>
              <a:buChar char="§"/>
            </a:pPr>
            <a:r>
              <a:rPr lang="en-US" altLang="en-US" sz="2000" kern="0" dirty="0" smtClean="0">
                <a:latin typeface="+mj-lt"/>
              </a:rPr>
              <a:t>Saves </a:t>
            </a:r>
            <a:r>
              <a:rPr lang="en-US" altLang="en-US" sz="2000" kern="0" dirty="0">
                <a:latin typeface="+mj-lt"/>
              </a:rPr>
              <a:t>at least 13.6 million </a:t>
            </a:r>
            <a:r>
              <a:rPr lang="en-US" altLang="en-US" sz="2000" kern="0" dirty="0" err="1">
                <a:latin typeface="+mj-lt"/>
              </a:rPr>
              <a:t>tonnes</a:t>
            </a:r>
            <a:r>
              <a:rPr lang="en-US" altLang="en-US" sz="2000" kern="0" dirty="0">
                <a:latin typeface="+mj-lt"/>
              </a:rPr>
              <a:t> of CO2 emissions </a:t>
            </a:r>
            <a:r>
              <a:rPr lang="en-US" altLang="en-US" sz="2000" kern="0" dirty="0" smtClean="0">
                <a:latin typeface="+mj-lt"/>
              </a:rPr>
              <a:t>annually</a:t>
            </a:r>
          </a:p>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a:t>
            </a:r>
            <a:r>
              <a:rPr lang="en-US" altLang="en-US" sz="2000" b="1" kern="0" dirty="0">
                <a:latin typeface="+mj-lt"/>
              </a:rPr>
              <a:t>L.1001</a:t>
            </a:r>
            <a:r>
              <a:rPr lang="en-US" altLang="en-US" sz="2000" kern="0" dirty="0">
                <a:latin typeface="+mj-lt"/>
              </a:rPr>
              <a:t>: External universal power adapter </a:t>
            </a:r>
            <a:r>
              <a:rPr lang="en-US" altLang="en-US" sz="2000" kern="0" dirty="0" smtClean="0">
                <a:latin typeface="+mj-lt"/>
              </a:rPr>
              <a:t>solutions </a:t>
            </a:r>
            <a:r>
              <a:rPr lang="en-US" altLang="en-US" sz="2000" kern="0" dirty="0">
                <a:latin typeface="+mj-lt"/>
              </a:rPr>
              <a:t>for stationary information and communication technology </a:t>
            </a:r>
            <a:r>
              <a:rPr lang="en-US" altLang="en-US" sz="2000" kern="0" dirty="0" smtClean="0">
                <a:latin typeface="+mj-lt"/>
              </a:rPr>
              <a:t>devices</a:t>
            </a:r>
            <a:r>
              <a:rPr lang="en-US" altLang="en-US" sz="2000" kern="0" dirty="0">
                <a:latin typeface="+mj-lt"/>
              </a:rPr>
              <a:t>:</a:t>
            </a:r>
            <a:endParaRPr lang="en-US" altLang="en-US" sz="2000" kern="0" dirty="0" smtClean="0">
              <a:latin typeface="+mj-lt"/>
            </a:endParaRPr>
          </a:p>
          <a:p>
            <a:pPr lvl="1">
              <a:buClr>
                <a:schemeClr val="tx2">
                  <a:lumMod val="60000"/>
                  <a:lumOff val="40000"/>
                </a:schemeClr>
              </a:buClr>
              <a:buFont typeface="Wingdings" panose="05000000000000000000" pitchFamily="2" charset="2"/>
              <a:buChar char="§"/>
            </a:pPr>
            <a:r>
              <a:rPr lang="en-US" altLang="en-US" sz="2000" kern="0" dirty="0" smtClean="0">
                <a:latin typeface="+mj-lt"/>
              </a:rPr>
              <a:t>Saves </a:t>
            </a:r>
            <a:r>
              <a:rPr lang="en-US" altLang="en-US" sz="2000" kern="0" dirty="0">
                <a:latin typeface="+mj-lt"/>
              </a:rPr>
              <a:t>300,000 </a:t>
            </a:r>
            <a:r>
              <a:rPr lang="en-US" altLang="en-US" sz="2000" kern="0" dirty="0" smtClean="0">
                <a:latin typeface="+mj-lt"/>
              </a:rPr>
              <a:t>tons </a:t>
            </a:r>
            <a:r>
              <a:rPr lang="en-US" altLang="en-US" sz="2000" kern="0" dirty="0">
                <a:latin typeface="+mj-lt"/>
              </a:rPr>
              <a:t>of </a:t>
            </a:r>
            <a:r>
              <a:rPr lang="en-US" altLang="en-US" sz="2000" kern="0" dirty="0" err="1">
                <a:latin typeface="+mj-lt"/>
              </a:rPr>
              <a:t>e-waste</a:t>
            </a:r>
            <a:r>
              <a:rPr lang="en-US" altLang="en-US" sz="2000" kern="0" dirty="0">
                <a:latin typeface="+mj-lt"/>
              </a:rPr>
              <a:t> </a:t>
            </a:r>
            <a:r>
              <a:rPr lang="en-US" altLang="en-US" sz="2000" kern="0" dirty="0" smtClean="0">
                <a:latin typeface="+mj-lt"/>
              </a:rPr>
              <a:t>per year</a:t>
            </a:r>
            <a:endParaRPr lang="en-US" altLang="en-US" sz="2000" kern="0" dirty="0">
              <a:latin typeface="+mj-lt"/>
            </a:endParaRPr>
          </a:p>
          <a:p>
            <a:pPr lvl="1">
              <a:buClr>
                <a:schemeClr val="tx2">
                  <a:lumMod val="60000"/>
                  <a:lumOff val="40000"/>
                </a:schemeClr>
              </a:buClr>
              <a:buFont typeface="Wingdings" panose="05000000000000000000" pitchFamily="2" charset="2"/>
              <a:buChar char="§"/>
            </a:pPr>
            <a:r>
              <a:rPr lang="en-US" altLang="en-US" sz="2000" kern="0" dirty="0" smtClean="0">
                <a:latin typeface="+mj-lt"/>
              </a:rPr>
              <a:t>Reduces </a:t>
            </a:r>
            <a:r>
              <a:rPr lang="en-US" altLang="en-US" sz="2000" kern="0" dirty="0">
                <a:latin typeface="+mj-lt"/>
              </a:rPr>
              <a:t>the energy consumption and greenhouse gas (GHG) emissions of external power supplies by between 25% and 50</a:t>
            </a:r>
            <a:r>
              <a:rPr lang="en-US" altLang="en-US" sz="2000" kern="0" dirty="0" smtClean="0">
                <a:latin typeface="+mj-lt"/>
              </a:rPr>
              <a:t>%</a:t>
            </a:r>
          </a:p>
        </p:txBody>
      </p:sp>
    </p:spTree>
    <p:extLst>
      <p:ext uri="{BB962C8B-B14F-4D97-AF65-F5344CB8AC3E}">
        <p14:creationId xmlns:p14="http://schemas.microsoft.com/office/powerpoint/2010/main" val="136974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8625"/>
            <a:ext cx="8229600" cy="778098"/>
          </a:xfrm>
        </p:spPr>
        <p:txBody>
          <a:bodyPr>
            <a:normAutofit/>
          </a:bodyPr>
          <a:lstStyle/>
          <a:p>
            <a:r>
              <a:rPr lang="en-US" sz="3200" b="1" dirty="0" smtClean="0">
                <a:latin typeface="+mj-lt"/>
              </a:rPr>
              <a:t>Power supply series</a:t>
            </a:r>
            <a:endParaRPr lang="en-US" sz="3200" b="1" dirty="0">
              <a:latin typeface="+mj-lt"/>
            </a:endParaRPr>
          </a:p>
        </p:txBody>
      </p:sp>
      <p:sp>
        <p:nvSpPr>
          <p:cNvPr id="3" name="Content Placeholder 2"/>
          <p:cNvSpPr>
            <a:spLocks noGrp="1"/>
          </p:cNvSpPr>
          <p:nvPr>
            <p:ph idx="1"/>
          </p:nvPr>
        </p:nvSpPr>
        <p:spPr>
          <a:xfrm>
            <a:off x="97506" y="1004763"/>
            <a:ext cx="8754947" cy="2149254"/>
          </a:xfrm>
        </p:spPr>
        <p:txBody>
          <a:bodyPr>
            <a:normAutofit/>
          </a:body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DRAFT Recommendation ITU-T </a:t>
            </a:r>
            <a:r>
              <a:rPr lang="en-US" altLang="en-US" sz="2000" b="1" kern="0" dirty="0">
                <a:latin typeface="+mj-lt"/>
              </a:rPr>
              <a:t>L.1002</a:t>
            </a:r>
            <a:r>
              <a:rPr lang="en-US" altLang="en-US" sz="2000" kern="0" dirty="0">
                <a:latin typeface="+mj-lt"/>
              </a:rPr>
              <a:t>​: External universal power adapter solutions for portable information and communication technology </a:t>
            </a:r>
            <a:r>
              <a:rPr lang="en-US" altLang="en-US" sz="2000" kern="0" dirty="0" smtClean="0">
                <a:latin typeface="+mj-lt"/>
              </a:rPr>
              <a:t>devices:</a:t>
            </a:r>
          </a:p>
          <a:p>
            <a:pPr lvl="1">
              <a:buClr>
                <a:schemeClr val="tx2">
                  <a:lumMod val="60000"/>
                  <a:lumOff val="40000"/>
                </a:schemeClr>
              </a:buClr>
              <a:buFont typeface="Wingdings" panose="05000000000000000000" pitchFamily="2" charset="2"/>
              <a:buChar char="§"/>
            </a:pPr>
            <a:r>
              <a:rPr lang="en-US" altLang="en-US" sz="2000" kern="0" dirty="0" smtClean="0">
                <a:latin typeface="+mj-lt"/>
              </a:rPr>
              <a:t>Reduces </a:t>
            </a:r>
            <a:r>
              <a:rPr lang="en-US" altLang="en-US" sz="2000" kern="0" dirty="0" err="1" smtClean="0">
                <a:latin typeface="+mj-lt"/>
              </a:rPr>
              <a:t>e-waste</a:t>
            </a:r>
            <a:r>
              <a:rPr lang="en-US" altLang="en-US" sz="2000" kern="0" dirty="0" smtClean="0">
                <a:latin typeface="+mj-lt"/>
              </a:rPr>
              <a:t>, optimizing </a:t>
            </a:r>
            <a:r>
              <a:rPr lang="en-US" altLang="en-US" sz="2000" kern="0" dirty="0">
                <a:latin typeface="+mj-lt"/>
              </a:rPr>
              <a:t>the use of scarce and raw materials </a:t>
            </a:r>
            <a:r>
              <a:rPr lang="en-US" altLang="en-US" sz="2000" kern="0" dirty="0" smtClean="0">
                <a:latin typeface="+mj-lt"/>
              </a:rPr>
              <a:t>and allowing for reuse</a:t>
            </a:r>
          </a:p>
          <a:p>
            <a:pPr lvl="1">
              <a:buClr>
                <a:schemeClr val="tx2">
                  <a:lumMod val="60000"/>
                  <a:lumOff val="40000"/>
                </a:schemeClr>
              </a:buClr>
              <a:buFont typeface="Wingdings" panose="05000000000000000000" pitchFamily="2" charset="2"/>
              <a:buChar char="§"/>
            </a:pPr>
            <a:r>
              <a:rPr lang="en-US" altLang="en-US" sz="2000" kern="0" dirty="0" smtClean="0">
                <a:latin typeface="+mj-lt"/>
              </a:rPr>
              <a:t>Recommends design for </a:t>
            </a:r>
            <a:r>
              <a:rPr lang="en-US" altLang="en-US" sz="2000" kern="0" dirty="0">
                <a:latin typeface="+mj-lt"/>
              </a:rPr>
              <a:t>MTBF 50.000 hours of active </a:t>
            </a:r>
            <a:r>
              <a:rPr lang="en-US" altLang="en-US" sz="2000" kern="0" dirty="0" smtClean="0">
                <a:latin typeface="+mj-lt"/>
              </a:rPr>
              <a:t>use</a:t>
            </a:r>
          </a:p>
          <a:p>
            <a:pPr lvl="1">
              <a:buClr>
                <a:schemeClr val="tx2">
                  <a:lumMod val="60000"/>
                  <a:lumOff val="40000"/>
                </a:schemeClr>
              </a:buClr>
              <a:buFont typeface="Wingdings" panose="05000000000000000000" pitchFamily="2" charset="2"/>
              <a:buChar char="§"/>
            </a:pPr>
            <a:r>
              <a:rPr lang="en-US" altLang="en-US" sz="2000" kern="0" dirty="0" smtClean="0">
                <a:latin typeface="+mj-lt"/>
              </a:rPr>
              <a:t>Increases usability</a:t>
            </a:r>
            <a:endParaRPr lang="en-US" altLang="en-US" sz="2000" kern="0" dirty="0">
              <a:latin typeface="+mj-lt"/>
            </a:endParaRPr>
          </a:p>
        </p:txBody>
      </p:sp>
      <p:pic>
        <p:nvPicPr>
          <p:cNvPr id="6" name="Picture 5"/>
          <p:cNvPicPr>
            <a:picLocks noChangeAspect="1"/>
          </p:cNvPicPr>
          <p:nvPr/>
        </p:nvPicPr>
        <p:blipFill rotWithShape="1">
          <a:blip r:embed="rId3"/>
          <a:srcRect l="6961" r="29310"/>
          <a:stretch/>
        </p:blipFill>
        <p:spPr>
          <a:xfrm>
            <a:off x="6370039" y="2949762"/>
            <a:ext cx="2590224" cy="2768552"/>
          </a:xfrm>
          <a:prstGeom prst="rect">
            <a:avLst/>
          </a:prstGeom>
        </p:spPr>
      </p:pic>
      <p:sp>
        <p:nvSpPr>
          <p:cNvPr id="8" name="Content Placeholder 2"/>
          <p:cNvSpPr txBox="1">
            <a:spLocks/>
          </p:cNvSpPr>
          <p:nvPr/>
        </p:nvSpPr>
        <p:spPr>
          <a:xfrm>
            <a:off x="97506" y="3449789"/>
            <a:ext cx="6272533" cy="27029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​L.1005</a:t>
            </a:r>
            <a:r>
              <a:rPr lang="en-US" altLang="en-US" sz="2000" kern="0" dirty="0" smtClean="0">
                <a:latin typeface="+mj-lt"/>
              </a:rPr>
              <a:t>​: Test suites for assessment of the universal charger solution:</a:t>
            </a:r>
          </a:p>
          <a:p>
            <a:pPr lvl="1">
              <a:buClr>
                <a:schemeClr val="tx2">
                  <a:lumMod val="60000"/>
                  <a:lumOff val="40000"/>
                </a:schemeClr>
              </a:buClr>
              <a:buFont typeface="Wingdings" panose="05000000000000000000" pitchFamily="2" charset="2"/>
              <a:buChar char="§"/>
            </a:pPr>
            <a:r>
              <a:rPr lang="en-US" altLang="en-US" sz="2000" kern="0" dirty="0" smtClean="0">
                <a:latin typeface="+mj-lt"/>
              </a:rPr>
              <a:t>Describes specific test suites to assess energy efficiency, interworking, safety and electromagnetic compatibility of the universal charger solution and charger </a:t>
            </a:r>
          </a:p>
        </p:txBody>
      </p:sp>
    </p:spTree>
    <p:extLst>
      <p:ext uri="{BB962C8B-B14F-4D97-AF65-F5344CB8AC3E}">
        <p14:creationId xmlns:p14="http://schemas.microsoft.com/office/powerpoint/2010/main" val="14339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0A4E6869D124C89016E3041754BE2" ma:contentTypeVersion="1" ma:contentTypeDescription="Create a new document." ma:contentTypeScope="" ma:versionID="547209dd37a1146d86ff495c3fcdeb3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011D3-A876-4AD8-A5A0-AC8B90D9BC05}"/>
</file>

<file path=customXml/itemProps2.xml><?xml version="1.0" encoding="utf-8"?>
<ds:datastoreItem xmlns:ds="http://schemas.openxmlformats.org/officeDocument/2006/customXml" ds:itemID="{02B8221F-9CBB-4045-B0EA-7F490254733C}"/>
</file>

<file path=customXml/itemProps3.xml><?xml version="1.0" encoding="utf-8"?>
<ds:datastoreItem xmlns:ds="http://schemas.openxmlformats.org/officeDocument/2006/customXml" ds:itemID="{7D510B47-1DF9-41FB-9851-C81A54C7ADA0}"/>
</file>

<file path=docProps/app.xml><?xml version="1.0" encoding="utf-8"?>
<Properties xmlns="http://schemas.openxmlformats.org/officeDocument/2006/extended-properties" xmlns:vt="http://schemas.openxmlformats.org/officeDocument/2006/docPropsVTypes">
  <TotalTime>1</TotalTime>
  <Words>3346</Words>
  <Application>Microsoft Office PowerPoint</Application>
  <PresentationFormat>On-screen Show (4:3)</PresentationFormat>
  <Paragraphs>399</Paragraphs>
  <Slides>41</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ＭＳ Ｐゴシック</vt:lpstr>
      <vt:lpstr>宋体</vt:lpstr>
      <vt:lpstr>Univers</vt:lpstr>
      <vt:lpstr>Arial</vt:lpstr>
      <vt:lpstr>Calibri</vt:lpstr>
      <vt:lpstr>Cambria</vt:lpstr>
      <vt:lpstr>Gisha</vt:lpstr>
      <vt:lpstr>Microsoft Sans Serif</vt:lpstr>
      <vt:lpstr>Symbol</vt:lpstr>
      <vt:lpstr>Times New Roman</vt:lpstr>
      <vt:lpstr>Verdana</vt:lpstr>
      <vt:lpstr>Wingdings</vt:lpstr>
      <vt:lpstr>Office Theme</vt:lpstr>
      <vt:lpstr>ITU Regional Standardization Forum For Africa Dakar, Senegal, 24-25 March 2015</vt:lpstr>
      <vt:lpstr>PowerPoint Presentation</vt:lpstr>
      <vt:lpstr>Highlights </vt:lpstr>
      <vt:lpstr>PowerPoint Presentation</vt:lpstr>
      <vt:lpstr>PowerPoint Presentation</vt:lpstr>
      <vt:lpstr>PowerPoint Presentation</vt:lpstr>
      <vt:lpstr>Highlights on deliverables: ITU-T Recommendations</vt:lpstr>
      <vt:lpstr>Power supply series</vt:lpstr>
      <vt:lpstr>Power supply series</vt:lpstr>
      <vt:lpstr>Batteries </vt:lpstr>
      <vt:lpstr>E-waste management</vt:lpstr>
      <vt:lpstr>E-waste management</vt:lpstr>
      <vt:lpstr>Supplement 5 to ITU-T L-series Recommendations</vt:lpstr>
      <vt:lpstr>Supplement 4 to ITU-T L-series Recommendations</vt:lpstr>
      <vt:lpstr>New work items</vt:lpstr>
      <vt:lpstr>What do we see in the future of 13/5?</vt:lpstr>
      <vt:lpstr>PowerPoint Presentation</vt:lpstr>
      <vt:lpstr>PowerPoint Presentation</vt:lpstr>
      <vt:lpstr>Main tasks</vt:lpstr>
      <vt:lpstr>How is it envisaged to solve the problems?</vt:lpstr>
      <vt:lpstr>Approved Work Items</vt:lpstr>
      <vt:lpstr>Approved Work Items</vt:lpstr>
      <vt:lpstr>Q14/5 framework recommendation </vt:lpstr>
      <vt:lpstr>Structure of the Deliverables of Q14/5</vt:lpstr>
      <vt:lpstr>Supplements to Framework Recommendation</vt:lpstr>
      <vt:lpstr>Supplements to the Framework Recommendation </vt:lpstr>
      <vt:lpstr>Looking forward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Regional Standardization Forum For Africa Dakar, Senegal, 24-25 March 2015</dc:title>
  <dc:creator>Aloran, Rakan</dc:creator>
  <cp:lastModifiedBy>Aloran, Rakan</cp:lastModifiedBy>
  <cp:revision>1</cp:revision>
  <dcterms:modified xsi:type="dcterms:W3CDTF">2015-03-25T08:29:01Z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0x010100E5F0A4E6869D124C89016E3041754BE2</vt:lpwstr>
  </property>
</Properties>
</file>