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1" r:id="rId2"/>
    <p:sldId id="303" r:id="rId3"/>
    <p:sldId id="306" r:id="rId4"/>
    <p:sldId id="304" r:id="rId5"/>
    <p:sldId id="319" r:id="rId6"/>
    <p:sldId id="316" r:id="rId7"/>
    <p:sldId id="317" r:id="rId8"/>
    <p:sldId id="318" r:id="rId9"/>
    <p:sldId id="307" r:id="rId10"/>
    <p:sldId id="311" r:id="rId11"/>
    <p:sldId id="308" r:id="rId12"/>
    <p:sldId id="312" r:id="rId13"/>
    <p:sldId id="320" r:id="rId14"/>
    <p:sldId id="309" r:id="rId15"/>
    <p:sldId id="313" r:id="rId16"/>
    <p:sldId id="305" r:id="rId17"/>
    <p:sldId id="314" r:id="rId18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 snapToObjects="1" showGuides="1">
      <p:cViewPr varScale="1">
        <p:scale>
          <a:sx n="72" d="100"/>
          <a:sy n="72" d="100"/>
        </p:scale>
        <p:origin x="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pPr/>
              <a:t>25/03/2015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pPr/>
              <a:t>25/03/2015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28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B6AB2-0383-400D-8F87-DCC77FD0E8C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88418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8" tIns="48444" rIns="96888" bIns="48444" anchor="b"/>
          <a:lstStyle>
            <a:lvl1pPr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6288" indent="-298450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3800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1638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9475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66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38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10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782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/>
            <a:fld id="{F70851A5-644F-44C8-82E0-DFD0E164B5C5}" type="slidenum">
              <a:rPr lang="en-US" altLang="en-US" sz="1300">
                <a:cs typeface="Arial" panose="020B0604020202020204" pitchFamily="34" charset="0"/>
              </a:rPr>
              <a:pPr algn="r" eaLnBrk="0" hangingPunct="0"/>
              <a:t>6</a:t>
            </a:fld>
            <a:endParaRPr lang="en-US" altLang="en-US" sz="1300">
              <a:cs typeface="Arial" panose="020B0604020202020204" pitchFamily="34" charset="0"/>
            </a:endParaRPr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0938" cy="3721100"/>
          </a:xfrm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5638"/>
          </a:xfrm>
        </p:spPr>
        <p:txBody>
          <a:bodyPr lIns="96888" tIns="48444" rIns="96888" bIns="4844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10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2296F-6AD4-4E81-8DAD-8841A1775C5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90466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8" tIns="48444" rIns="96888" bIns="48444" anchor="b"/>
          <a:lstStyle>
            <a:lvl1pPr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6288" indent="-298450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3800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1638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9475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66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38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10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782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/>
            <a:fld id="{AAC489DB-A84D-4ACD-AA3C-E269C7FF8561}" type="slidenum">
              <a:rPr lang="en-US" altLang="en-US" sz="1300">
                <a:cs typeface="Arial" panose="020B0604020202020204" pitchFamily="34" charset="0"/>
              </a:rPr>
              <a:pPr algn="r" eaLnBrk="0" hangingPunct="0"/>
              <a:t>7</a:t>
            </a:fld>
            <a:endParaRPr lang="en-US" altLang="en-US" sz="1300">
              <a:cs typeface="Arial" panose="020B0604020202020204" pitchFamily="34" charset="0"/>
            </a:endParaRPr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0938" cy="3721100"/>
          </a:xfrm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5638"/>
          </a:xfrm>
        </p:spPr>
        <p:txBody>
          <a:bodyPr lIns="96888" tIns="48444" rIns="96888" bIns="4844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188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A9FB1-76E6-4C76-8E96-107DE134A9A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92514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8" tIns="48444" rIns="96888" bIns="48444" anchor="b"/>
          <a:lstStyle>
            <a:lvl1pPr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6288" indent="-298450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3800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1638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9475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66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38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10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782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/>
            <a:fld id="{3553B30A-8B11-447F-A9E4-343CA311E16F}" type="slidenum">
              <a:rPr lang="en-US" altLang="en-US" sz="1300">
                <a:cs typeface="Arial" panose="020B0604020202020204" pitchFamily="34" charset="0"/>
              </a:rPr>
              <a:pPr algn="r" eaLnBrk="0" hangingPunct="0"/>
              <a:t>8</a:t>
            </a:fld>
            <a:endParaRPr lang="en-US" altLang="en-US" sz="1300">
              <a:cs typeface="Arial" panose="020B0604020202020204" pitchFamily="34" charset="0"/>
            </a:endParaRPr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0938" cy="3721100"/>
          </a:xfrm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5638"/>
          </a:xfrm>
        </p:spPr>
        <p:txBody>
          <a:bodyPr lIns="96888" tIns="48444" rIns="96888" bIns="4844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626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53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9F3D4-8CBD-4F62-9A7F-1E2B829E8791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</p:spPr>
        <p:txBody>
          <a:bodyPr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4621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66800" y="6176433"/>
            <a:ext cx="2133600" cy="365125"/>
          </a:xfrm>
        </p:spPr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116138" y="6176963"/>
            <a:ext cx="3413125" cy="364595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Dakar, Senegal, 24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ITU-T/focusgroups/fgdfs/consumer/SitePages/Home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2800" b="1" dirty="0"/>
              <a:t>Problèmes de </a:t>
            </a:r>
            <a:r>
              <a:rPr lang="en-US" sz="12800" b="1" dirty="0" smtClean="0"/>
              <a:t>QoS dans les  services financiers numériques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Joachim Pomy Arissoules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OPTICOM GmbH Allemagne</a:t>
            </a:r>
          </a:p>
          <a:p>
            <a:pPr marL="0" indent="0" algn="ctr">
              <a:buNone/>
            </a:pPr>
            <a:r>
              <a:rPr lang="en-US" sz="12800" b="1" dirty="0" smtClean="0"/>
              <a:t>Consultant@joachimpomy.de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 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 Forum Régional de normalisation de l’U.I.T  pour l'Afrique</a:t>
            </a:r>
            <a:br>
              <a:rPr lang="en-US" sz="2800" dirty="0" smtClean="0"/>
            </a:br>
            <a:r>
              <a:rPr lang="en-US" sz="2800" dirty="0" smtClean="0"/>
              <a:t>Dakar, Sénégal, 24-25 mars 2015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Pertinent en termes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Réseau </a:t>
            </a:r>
          </a:p>
          <a:p>
            <a:pPr lvl="1"/>
            <a:r>
              <a:rPr lang="en-US" dirty="0" smtClean="0"/>
              <a:t>Par ex. perte de paquets, </a:t>
            </a:r>
            <a:r>
              <a:rPr lang="en-US" dirty="0" err="1" smtClean="0"/>
              <a:t>BER</a:t>
            </a:r>
            <a:r>
              <a:rPr lang="en-US" dirty="0" smtClean="0"/>
              <a:t>, La couverture radio, la stabilité</a:t>
            </a:r>
          </a:p>
          <a:p>
            <a:r>
              <a:rPr lang="en-US" dirty="0" smtClean="0"/>
              <a:t>Terminal</a:t>
            </a:r>
          </a:p>
          <a:p>
            <a:pPr lvl="1"/>
            <a:r>
              <a:rPr lang="en-US" dirty="0" smtClean="0"/>
              <a:t>La fiabilité, les fonctions disponibles, le </a:t>
            </a:r>
            <a:r>
              <a:rPr lang="en-US" dirty="0" err="1" smtClean="0"/>
              <a:t>stockage</a:t>
            </a:r>
            <a:r>
              <a:rPr lang="en-US" dirty="0" smtClean="0"/>
              <a:t>, les </a:t>
            </a:r>
            <a:r>
              <a:rPr lang="en-US" dirty="0" err="1" smtClean="0"/>
              <a:t>problèmes</a:t>
            </a:r>
            <a:r>
              <a:rPr lang="en-US" dirty="0" smtClean="0"/>
              <a:t> de batterie</a:t>
            </a:r>
          </a:p>
          <a:p>
            <a:r>
              <a:rPr lang="en-US" dirty="0" smtClean="0"/>
              <a:t>Reglementation</a:t>
            </a:r>
          </a:p>
          <a:p>
            <a:pPr lvl="1"/>
            <a:r>
              <a:rPr lang="en-US" dirty="0" smtClean="0"/>
              <a:t>Réponse adéquate aux besoins du client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37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Ordre du jour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Contexte</a:t>
            </a:r>
          </a:p>
          <a:p>
            <a:r>
              <a:rPr lang="en-US" altLang="en-US" dirty="0" smtClean="0"/>
              <a:t>QoS ou QoE ?</a:t>
            </a:r>
            <a:endParaRPr lang="en-US" altLang="en-US" dirty="0"/>
          </a:p>
          <a:p>
            <a:r>
              <a:rPr lang="en-US" altLang="en-US" dirty="0" smtClean="0"/>
              <a:t>Est-ce pertinent en termes techniques ?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Faut-il tout simplement une autre recommandation ?</a:t>
            </a:r>
          </a:p>
          <a:p>
            <a:r>
              <a:rPr lang="en-US" altLang="en-US" dirty="0" smtClean="0"/>
              <a:t>Perspectives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Faut-il tout simplement une autre recommandation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b="1" dirty="0"/>
              <a:t>Groupe d'étude </a:t>
            </a:r>
            <a:r>
              <a:rPr lang="en-US" b="1" dirty="0" smtClean="0"/>
              <a:t>12 sur les  </a:t>
            </a:r>
            <a:r>
              <a:rPr lang="en-US" b="1" cap="all" dirty="0" smtClean="0"/>
              <a:t>PERFORMANCES</a:t>
            </a:r>
            <a:r>
              <a:rPr lang="en-US" b="1" cap="all" dirty="0"/>
              <a:t>, Qualité de service (QOS) ET QOE</a:t>
            </a:r>
          </a:p>
          <a:p>
            <a:pPr lvl="1" fontAlgn="base"/>
            <a:r>
              <a:rPr lang="en-US" dirty="0" smtClean="0"/>
              <a:t>Il est responsable des </a:t>
            </a:r>
            <a:r>
              <a:rPr lang="en-US" dirty="0"/>
              <a:t>recommandations sur les performances, la qualité de service (QoS) et </a:t>
            </a:r>
            <a:r>
              <a:rPr lang="en-US" dirty="0" smtClean="0"/>
              <a:t> </a:t>
            </a:r>
            <a:r>
              <a:rPr lang="en-US" dirty="0"/>
              <a:t>la qualité de l'expérience (QoE) </a:t>
            </a:r>
            <a:r>
              <a:rPr lang="en-US" dirty="0" smtClean="0"/>
              <a:t>pour </a:t>
            </a:r>
            <a:r>
              <a:rPr lang="en-US" dirty="0"/>
              <a:t>la gamme complète de terminaux, de réseaux et de services, allant </a:t>
            </a:r>
            <a:r>
              <a:rPr lang="en-US" dirty="0" smtClean="0"/>
              <a:t>de la parole  </a:t>
            </a:r>
            <a:r>
              <a:rPr lang="en-US" dirty="0"/>
              <a:t>sur </a:t>
            </a:r>
            <a:r>
              <a:rPr lang="en-US" dirty="0" smtClean="0"/>
              <a:t>les </a:t>
            </a:r>
            <a:r>
              <a:rPr lang="en-US" dirty="0"/>
              <a:t>réseaux </a:t>
            </a:r>
            <a:r>
              <a:rPr lang="en-US" dirty="0" smtClean="0"/>
              <a:t>à circuit fixe aux  </a:t>
            </a:r>
            <a:r>
              <a:rPr lang="en-US" dirty="0"/>
              <a:t>applications multimédia sur des réseaux </a:t>
            </a:r>
            <a:r>
              <a:rPr lang="en-US" dirty="0" smtClean="0"/>
              <a:t> </a:t>
            </a:r>
            <a:r>
              <a:rPr lang="en-US" dirty="0"/>
              <a:t>mobiles et </a:t>
            </a:r>
            <a:r>
              <a:rPr lang="en-US" dirty="0" smtClean="0"/>
              <a:t>basés </a:t>
            </a:r>
            <a:r>
              <a:rPr lang="en-US" dirty="0"/>
              <a:t>sur les paquets. </a:t>
            </a:r>
            <a:r>
              <a:rPr lang="en-US" dirty="0" smtClean="0"/>
              <a:t> Sont inclus </a:t>
            </a:r>
            <a:r>
              <a:rPr lang="en-US" dirty="0"/>
              <a:t>dans ce </a:t>
            </a:r>
            <a:r>
              <a:rPr lang="en-US" dirty="0" smtClean="0"/>
              <a:t>champ d’application  </a:t>
            </a:r>
            <a:r>
              <a:rPr lang="en-US" dirty="0"/>
              <a:t>les aspects opérationnels de la performance, la qualité de service (QoS) et QoE; </a:t>
            </a:r>
            <a:r>
              <a:rPr lang="en-US" dirty="0" smtClean="0"/>
              <a:t>les aspects de la </a:t>
            </a:r>
            <a:r>
              <a:rPr lang="en-US" dirty="0"/>
              <a:t>qualité de bout en bout </a:t>
            </a:r>
            <a:r>
              <a:rPr lang="en-US" dirty="0" smtClean="0"/>
              <a:t> </a:t>
            </a:r>
            <a:r>
              <a:rPr lang="en-US" dirty="0"/>
              <a:t>de l'interopérabilité; et le développement </a:t>
            </a:r>
            <a:r>
              <a:rPr lang="en-US" dirty="0" smtClean="0"/>
              <a:t>des méthodologies d’évaluation  de la qualité multimedia , </a:t>
            </a:r>
            <a:r>
              <a:rPr lang="en-US" dirty="0"/>
              <a:t>à la fois </a:t>
            </a:r>
            <a:r>
              <a:rPr lang="en-US" dirty="0" smtClean="0"/>
              <a:t>subjectives  </a:t>
            </a:r>
            <a:r>
              <a:rPr lang="en-US" dirty="0"/>
              <a:t>et </a:t>
            </a:r>
            <a:r>
              <a:rPr lang="en-US" dirty="0" smtClean="0"/>
              <a:t>objectives.</a:t>
            </a:r>
          </a:p>
          <a:p>
            <a:pPr fontAlgn="base"/>
            <a:r>
              <a:rPr lang="en-US" dirty="0" smtClean="0"/>
              <a:t>Par conséquent, la première réponse pourrait être oui :</a:t>
            </a:r>
          </a:p>
          <a:p>
            <a:pPr lvl="1" fontAlgn="base"/>
            <a:r>
              <a:rPr lang="en-US" dirty="0" smtClean="0"/>
              <a:t>Avançons  et écrivons une nouvelle recommandation sur la QoS pour DFS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62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Intégrer </a:t>
            </a:r>
            <a:r>
              <a:rPr lang="en-US" dirty="0" err="1" smtClean="0"/>
              <a:t>DFS,QoS</a:t>
            </a:r>
            <a:r>
              <a:rPr lang="en-US" dirty="0" smtClean="0"/>
              <a:t> et QoE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E. </a:t>
            </a:r>
            <a:r>
              <a:rPr lang="en-US" dirty="0" smtClean="0"/>
              <a:t>803: Paramètres de la qualité de services pour la prise en charge des aspects de service</a:t>
            </a:r>
          </a:p>
          <a:p>
            <a:r>
              <a:rPr lang="en-US" dirty="0" smtClean="0"/>
              <a:t>E. 804: Les aspects de la qualité de services pour les services  populaires  dans les réseaux mobiles</a:t>
            </a:r>
          </a:p>
          <a:p>
            <a:r>
              <a:rPr lang="en-US" dirty="0" smtClean="0"/>
              <a:t>G. 1000-G. 1999: La Qualité de Services multimédia  et  performance – les aspects génériques et liés à l'utilisateur.</a:t>
            </a:r>
          </a:p>
          <a:p>
            <a:r>
              <a:rPr lang="en-US" dirty="0" smtClean="0"/>
              <a:t>P. 1500-P. 1599</a:t>
            </a:r>
            <a:r>
              <a:rPr lang="en-US" dirty="0"/>
              <a:t>: Méthodes pour </a:t>
            </a:r>
            <a:r>
              <a:rPr lang="en-US" dirty="0" smtClean="0"/>
              <a:t>l' </a:t>
            </a:r>
            <a:r>
              <a:rPr lang="en-US" dirty="0"/>
              <a:t>évaluation </a:t>
            </a:r>
            <a:r>
              <a:rPr lang="en-US" dirty="0" smtClean="0"/>
              <a:t>objective et subjective </a:t>
            </a:r>
            <a:r>
              <a:rPr lang="en-US" dirty="0"/>
              <a:t>de la qualité des services autres que </a:t>
            </a:r>
            <a:r>
              <a:rPr lang="en-US" dirty="0" smtClean="0"/>
              <a:t>les services vocaux.</a:t>
            </a:r>
          </a:p>
          <a:p>
            <a:r>
              <a:rPr lang="en-US" dirty="0" smtClean="0"/>
              <a:t>Y. 1500-Y. 1599</a:t>
            </a:r>
            <a:r>
              <a:rPr lang="en-US" dirty="0"/>
              <a:t>: La qualité de service et </a:t>
            </a:r>
            <a:r>
              <a:rPr lang="en-US" dirty="0" smtClean="0"/>
              <a:t>performances de réseau.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Y a-t-</a:t>
            </a:r>
            <a:r>
              <a:rPr lang="en-US" dirty="0" err="1" smtClean="0">
                <a:solidFill>
                  <a:schemeClr val="accent6"/>
                </a:solidFill>
              </a:rPr>
              <a:t>il</a:t>
            </a:r>
            <a:r>
              <a:rPr lang="en-US" dirty="0" smtClean="0">
                <a:solidFill>
                  <a:schemeClr val="accent6"/>
                </a:solidFill>
              </a:rPr>
              <a:t> d’autres remarques?</a:t>
            </a:r>
            <a:endParaRPr lang="en-US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5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Ordre du jour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Contexte</a:t>
            </a:r>
          </a:p>
          <a:p>
            <a:r>
              <a:rPr lang="en-US" altLang="en-US" dirty="0" smtClean="0"/>
              <a:t>QoS ou QoE ?</a:t>
            </a:r>
            <a:endParaRPr lang="en-US" altLang="en-US" dirty="0"/>
          </a:p>
          <a:p>
            <a:r>
              <a:rPr lang="en-US" altLang="en-US" dirty="0" smtClean="0"/>
              <a:t>Est-ce pertinent en termes techniques ?</a:t>
            </a:r>
          </a:p>
          <a:p>
            <a:r>
              <a:rPr lang="en-US" altLang="en-US" dirty="0" smtClean="0"/>
              <a:t>Faut-il tout simplement une autre recommandation ?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Perspectives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Chemins à parcourir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Afin d’accomoder les besoins relatifs à la QoS de la communauté DFS.</a:t>
            </a:r>
          </a:p>
          <a:p>
            <a:pPr lvl="1"/>
            <a:r>
              <a:rPr lang="en-US" dirty="0" smtClean="0"/>
              <a:t>La participation à la FG DFS et au  WG CEP est sollicitée.</a:t>
            </a:r>
          </a:p>
          <a:p>
            <a:pPr lvl="1"/>
            <a:r>
              <a:rPr lang="en-US" dirty="0" smtClean="0"/>
              <a:t>Les contributions à la commission </a:t>
            </a:r>
            <a:r>
              <a:rPr lang="en-US" dirty="0" err="1" smtClean="0"/>
              <a:t>d’études</a:t>
            </a:r>
            <a:r>
              <a:rPr lang="en-US" dirty="0" smtClean="0"/>
              <a:t> 12 sont encouragées:</a:t>
            </a:r>
          </a:p>
          <a:p>
            <a:pPr lvl="2"/>
            <a:r>
              <a:rPr lang="en-US" dirty="0" smtClean="0"/>
              <a:t>En général (bien sûr)</a:t>
            </a:r>
          </a:p>
          <a:p>
            <a:pPr lvl="2"/>
            <a:r>
              <a:rPr lang="en-US" dirty="0" smtClean="0"/>
              <a:t>En ce qui concerne DFS des QoS et des QoE (en particulier)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À ne pas oublier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 travail de l'UIT a pour moteur la contribution </a:t>
            </a:r>
          </a:p>
          <a:p>
            <a:pPr lvl="1"/>
            <a:r>
              <a:rPr lang="en-US" dirty="0" smtClean="0"/>
              <a:t>Veuillez vous présenter, apporter votre contribution et transformer le rêve en réalité!</a:t>
            </a:r>
          </a:p>
          <a:p>
            <a:r>
              <a:rPr lang="en-US" dirty="0" smtClean="0"/>
              <a:t>Prochaines réunions :</a:t>
            </a:r>
          </a:p>
          <a:p>
            <a:pPr lvl="1"/>
            <a:r>
              <a:rPr lang="en-US" dirty="0" smtClean="0"/>
              <a:t>L'UIT-T SG12: Genève, 5 - 14 mai 2015</a:t>
            </a:r>
          </a:p>
          <a:p>
            <a:pPr lvl="1"/>
            <a:r>
              <a:rPr lang="en-US" dirty="0"/>
              <a:t>FG DFS WGS: Le 20 avril 2015, Washington D. C, USA</a:t>
            </a:r>
          </a:p>
          <a:p>
            <a:pPr lvl="1"/>
            <a:r>
              <a:rPr lang="en-US" dirty="0" smtClean="0"/>
              <a:t>FG DFS</a:t>
            </a:r>
            <a:r>
              <a:rPr lang="en-US" dirty="0"/>
              <a:t>: </a:t>
            </a:r>
            <a:r>
              <a:rPr lang="en-US" dirty="0" smtClean="0"/>
              <a:t>21-22 </a:t>
            </a:r>
            <a:r>
              <a:rPr lang="en-US" dirty="0"/>
              <a:t>Avril 2015, Washington D. C, USA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2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Des </a:t>
            </a:r>
            <a:r>
              <a:rPr lang="en-US" altLang="en-US" dirty="0"/>
              <a:t>questions </a:t>
            </a:r>
            <a:r>
              <a:rPr lang="en-US" altLang="en-US" sz="5400" dirty="0" smtClean="0"/>
              <a:t>?</a:t>
            </a:r>
            <a:endParaRPr lang="en-US" altLang="en-US" sz="5400" dirty="0"/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altLang="en-US" sz="1000">
              <a:latin typeface="Trebuchet MS" panose="020B0603020202020204" pitchFamily="34" charset="0"/>
            </a:endParaRP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4321175" y="1509713"/>
          <a:ext cx="1620838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Microsoft ClipArt Gallery" r:id="rId4" imgW="1622066" imgH="3934305" progId="">
                  <p:embed/>
                </p:oleObj>
              </mc:Choice>
              <mc:Fallback>
                <p:oleObj name="Microsoft ClipArt Gallery" r:id="rId4" imgW="1622066" imgH="3934305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1509713"/>
                        <a:ext cx="1620838" cy="393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5762625" y="2343150"/>
            <a:ext cx="29368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en-US" sz="1400">
                <a:solidFill>
                  <a:schemeClr val="tx2"/>
                </a:solidFill>
              </a:rPr>
              <a:t>Contact :</a:t>
            </a:r>
            <a:br>
              <a:rPr lang="de-DE" altLang="en-US" sz="1400">
                <a:solidFill>
                  <a:schemeClr val="tx2"/>
                </a:solidFill>
              </a:rPr>
            </a:br>
            <a:r>
              <a:rPr lang="de-DE" altLang="en-US" sz="1400">
                <a:solidFill>
                  <a:schemeClr val="tx2"/>
                </a:solidFill>
              </a:rPr>
              <a:t>Consultant@joachimpomy.de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Contexte</a:t>
            </a:r>
          </a:p>
          <a:p>
            <a:r>
              <a:rPr lang="en-US" altLang="en-US" dirty="0" smtClean="0"/>
              <a:t>QoS ou QoE ?</a:t>
            </a:r>
            <a:endParaRPr lang="en-US" altLang="en-US" dirty="0"/>
          </a:p>
          <a:p>
            <a:r>
              <a:rPr lang="en-US" altLang="en-US" dirty="0" smtClean="0"/>
              <a:t>Est-ce pertinent en termes techniques ?</a:t>
            </a:r>
          </a:p>
          <a:p>
            <a:r>
              <a:rPr lang="en-US" altLang="en-US" dirty="0" smtClean="0"/>
              <a:t>Faut-il tout simplement une autre recommandation ?</a:t>
            </a:r>
          </a:p>
          <a:p>
            <a:r>
              <a:rPr lang="en-US" altLang="en-US" dirty="0" smtClean="0"/>
              <a:t>Perspectives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Ordre du jour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Contexte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b="1" dirty="0" smtClean="0"/>
              <a:t>Groupe de Travail sur l‘Expérience  </a:t>
            </a:r>
            <a:r>
              <a:rPr lang="en-US" sz="2800" b="1" dirty="0"/>
              <a:t>&amp;​ Protection </a:t>
            </a:r>
            <a:r>
              <a:rPr lang="en-US" sz="2800" b="1" dirty="0" smtClean="0"/>
              <a:t> du Consommateur</a:t>
            </a:r>
          </a:p>
          <a:p>
            <a:pPr>
              <a:buNone/>
            </a:pPr>
            <a:r>
              <a:rPr lang="en-US" sz="2800" b="1" dirty="0" smtClean="0"/>
              <a:t>-   </a:t>
            </a:r>
            <a:r>
              <a:rPr lang="en-US" dirty="0" smtClean="0"/>
              <a:t>Le </a:t>
            </a:r>
            <a:r>
              <a:rPr lang="en-US" dirty="0"/>
              <a:t>Groupe de travail sur l'expérience 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smtClean="0"/>
              <a:t>Protection du consommateur </a:t>
            </a:r>
            <a:r>
              <a:rPr lang="en-US" dirty="0"/>
              <a:t>va définir les exigences minimales </a:t>
            </a:r>
            <a:r>
              <a:rPr lang="en-US" dirty="0" smtClean="0"/>
              <a:t>pour la </a:t>
            </a:r>
            <a:r>
              <a:rPr lang="en-US" dirty="0"/>
              <a:t>qualité de </a:t>
            </a:r>
            <a:r>
              <a:rPr lang="en-US" dirty="0" smtClean="0"/>
              <a:t>services pour la </a:t>
            </a:r>
            <a:r>
              <a:rPr lang="en-US" dirty="0"/>
              <a:t>fiabilité des transactions numériques et la </a:t>
            </a:r>
            <a:r>
              <a:rPr lang="en-US" dirty="0" smtClean="0"/>
              <a:t>sauvegarde de la protection </a:t>
            </a:r>
            <a:r>
              <a:rPr lang="en-US" dirty="0"/>
              <a:t>des données </a:t>
            </a:r>
            <a:r>
              <a:rPr lang="en-US" dirty="0" smtClean="0"/>
              <a:t> en </a:t>
            </a:r>
            <a:r>
              <a:rPr lang="en-US" dirty="0" err="1" smtClean="0"/>
              <a:t>vue</a:t>
            </a:r>
            <a:r>
              <a:rPr lang="en-US" dirty="0" smtClean="0"/>
              <a:t> de </a:t>
            </a:r>
            <a:r>
              <a:rPr lang="en-US" dirty="0"/>
              <a:t>renforcer la confiance des consommateurs.</a:t>
            </a:r>
          </a:p>
          <a:p>
            <a:pPr lvl="1"/>
            <a:r>
              <a:rPr lang="en-US" dirty="0"/>
              <a:t>Les </a:t>
            </a:r>
            <a:r>
              <a:rPr lang="en-US" dirty="0" smtClean="0"/>
              <a:t>leaders</a:t>
            </a:r>
            <a:endParaRPr lang="en-US" dirty="0"/>
          </a:p>
          <a:p>
            <a:pPr lvl="2"/>
            <a:r>
              <a:rPr lang="en-US" dirty="0" smtClean="0"/>
              <a:t>Sumi</a:t>
            </a:r>
            <a:r>
              <a:rPr lang="en-US" dirty="0"/>
              <a:t>​T </a:t>
            </a:r>
            <a:r>
              <a:rPr lang="en-US" dirty="0" err="1"/>
              <a:t>Jamuar</a:t>
            </a:r>
            <a:r>
              <a:rPr lang="en-US" dirty="0"/>
              <a:t>, </a:t>
            </a:r>
            <a:r>
              <a:rPr lang="en-US" dirty="0" err="1"/>
              <a:t>KYCTrust</a:t>
            </a:r>
            <a:r>
              <a:rPr lang="en-US" dirty="0"/>
              <a:t> </a:t>
            </a:r>
            <a:r>
              <a:rPr lang="en-US" dirty="0" smtClean="0"/>
              <a:t>Limited</a:t>
            </a:r>
            <a:endParaRPr lang="en-US" dirty="0"/>
          </a:p>
          <a:p>
            <a:pPr lvl="2"/>
            <a:r>
              <a:rPr lang="en-US" dirty="0" err="1" smtClean="0"/>
              <a:t>Bedoui</a:t>
            </a:r>
            <a:r>
              <a:rPr lang="en-US" dirty="0" smtClean="0"/>
              <a:t> </a:t>
            </a:r>
            <a:r>
              <a:rPr lang="en-US" dirty="0"/>
              <a:t>Adel, </a:t>
            </a:r>
            <a:r>
              <a:rPr lang="en-US" dirty="0" err="1"/>
              <a:t>Tunisie</a:t>
            </a:r>
            <a:r>
              <a:rPr lang="en-US" dirty="0"/>
              <a:t> </a:t>
            </a:r>
            <a:r>
              <a:rPr lang="en-US" dirty="0" err="1"/>
              <a:t>Télécom</a:t>
            </a:r>
            <a:endParaRPr lang="en-US" dirty="0"/>
          </a:p>
          <a:p>
            <a:pPr lvl="2"/>
            <a:r>
              <a:rPr lang="en-US" dirty="0" smtClean="0"/>
              <a:t>Nicola </a:t>
            </a:r>
            <a:r>
              <a:rPr lang="en-US" dirty="0"/>
              <a:t>O'Reilly, </a:t>
            </a:r>
            <a:r>
              <a:rPr lang="en-US" dirty="0" smtClean="0"/>
              <a:t>International Consumers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err="1" smtClean="0">
                <a:hlinkClick r:id="rId3"/>
              </a:rPr>
              <a:t>Extranet.itu.int</a:t>
            </a:r>
            <a:r>
              <a:rPr lang="en-US" dirty="0" smtClean="0">
                <a:hlinkClick r:id="rId3"/>
              </a:rPr>
              <a:t>/ITU-T/</a:t>
            </a:r>
            <a:r>
              <a:rPr lang="en-US" dirty="0" err="1" smtClean="0">
                <a:hlinkClick r:id="rId3"/>
              </a:rPr>
              <a:t>Focusgroups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Fgdfs</a:t>
            </a:r>
            <a:r>
              <a:rPr lang="en-US" dirty="0" smtClean="0">
                <a:hlinkClick r:id="rId3"/>
              </a:rPr>
              <a:t>/Consommateur/</a:t>
            </a:r>
            <a:r>
              <a:rPr lang="en-US" dirty="0" err="1" smtClean="0">
                <a:hlinkClick r:id="rId3"/>
              </a:rPr>
              <a:t>SitePages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Home.aspx</a:t>
            </a:r>
            <a:endParaRPr lang="en-US" dirty="0" smtClean="0"/>
          </a:p>
          <a:p>
            <a:pPr lvl="1"/>
            <a:r>
              <a:rPr lang="en-US" dirty="0" err="1" smtClean="0"/>
              <a:t>Prochaine</a:t>
            </a:r>
            <a:r>
              <a:rPr lang="en-US" dirty="0" smtClean="0"/>
              <a:t>  e-réunion : aujourd'hui ! (16:30 </a:t>
            </a:r>
            <a:r>
              <a:rPr lang="en-US" dirty="0" err="1" smtClean="0"/>
              <a:t>TEC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6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Contexte - 2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257" y="1816216"/>
            <a:ext cx="6792686" cy="393682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6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Ordre du jour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Contexte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QoS ou QoE ?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 smtClean="0"/>
              <a:t>Est-ce pertinent </a:t>
            </a:r>
            <a:r>
              <a:rPr lang="en-US" altLang="en-US" dirty="0"/>
              <a:t>en termes techniques ?</a:t>
            </a:r>
          </a:p>
          <a:p>
            <a:r>
              <a:rPr lang="en-US" altLang="en-US" dirty="0" smtClean="0"/>
              <a:t>Faut-il tout simplement une autre recommandation ?</a:t>
            </a:r>
          </a:p>
          <a:p>
            <a:r>
              <a:rPr lang="en-US" altLang="en-US" dirty="0" smtClean="0"/>
              <a:t>Perspectives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itle 3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altLang="en-US" dirty="0"/>
              <a:t>QoS de bout en bout</a:t>
            </a:r>
          </a:p>
        </p:txBody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altLang="en-US" sz="2800" dirty="0"/>
              <a:t>Qualité de Service (</a:t>
            </a:r>
            <a:r>
              <a:rPr lang="en-GB" altLang="en-US" sz="2800" dirty="0" err="1"/>
              <a:t>QoS</a:t>
            </a:r>
            <a:r>
              <a:rPr lang="en-GB" altLang="en-US" sz="2800" dirty="0"/>
              <a:t>) </a:t>
            </a:r>
          </a:p>
          <a:p>
            <a:pPr lvl="1"/>
            <a:r>
              <a:rPr lang="en-GB" altLang="en-US" sz="2400" dirty="0" err="1"/>
              <a:t>L'ensemble</a:t>
            </a:r>
            <a:r>
              <a:rPr lang="en-GB" altLang="en-US" sz="2400" dirty="0"/>
              <a:t> des </a:t>
            </a:r>
            <a:r>
              <a:rPr lang="en-GB" altLang="en-US" sz="2400" dirty="0" err="1"/>
              <a:t>caractéristiques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de services </a:t>
            </a:r>
            <a:r>
              <a:rPr lang="en-GB" altLang="en-US" sz="2400" dirty="0"/>
              <a:t>de </a:t>
            </a:r>
            <a:r>
              <a:rPr lang="en-GB" altLang="en-US" sz="2400" dirty="0" err="1"/>
              <a:t>télécommunications</a:t>
            </a:r>
            <a:r>
              <a:rPr lang="en-GB" altLang="en-US" sz="2400" dirty="0"/>
              <a:t> qui portent </a:t>
            </a:r>
            <a:r>
              <a:rPr lang="en-GB" altLang="en-US" sz="2400" dirty="0" err="1"/>
              <a:t>sur</a:t>
            </a:r>
            <a:r>
              <a:rPr lang="en-GB" altLang="en-US" sz="2400" dirty="0"/>
              <a:t> </a:t>
            </a:r>
            <a:r>
              <a:rPr lang="en-GB" altLang="en-US" sz="2400" dirty="0" err="1" smtClean="0"/>
              <a:t>leur</a:t>
            </a:r>
            <a:r>
              <a:rPr lang="en-GB" altLang="en-US" sz="2400" dirty="0" smtClean="0"/>
              <a:t> </a:t>
            </a:r>
            <a:r>
              <a:rPr lang="en-GB" altLang="en-US" sz="2400" dirty="0" err="1"/>
              <a:t>capacité</a:t>
            </a:r>
            <a:r>
              <a:rPr lang="en-GB" altLang="en-US" sz="2400" dirty="0"/>
              <a:t> à </a:t>
            </a:r>
            <a:r>
              <a:rPr lang="en-GB" altLang="en-US" sz="2400" dirty="0" err="1"/>
              <a:t>satisfaire</a:t>
            </a:r>
            <a:r>
              <a:rPr lang="en-GB" altLang="en-US" sz="2400" dirty="0"/>
              <a:t> des </a:t>
            </a:r>
            <a:r>
              <a:rPr lang="en-GB" altLang="en-US" sz="2400" dirty="0" err="1"/>
              <a:t>besoins</a:t>
            </a:r>
            <a:r>
              <a:rPr lang="en-GB" altLang="en-US" sz="2400" dirty="0"/>
              <a:t> </a:t>
            </a:r>
            <a:r>
              <a:rPr lang="en-GB" altLang="en-US" sz="2400" dirty="0" err="1"/>
              <a:t>exprimés</a:t>
            </a:r>
            <a:r>
              <a:rPr lang="en-GB" altLang="en-US" sz="2400" dirty="0"/>
              <a:t> et </a:t>
            </a:r>
            <a:r>
              <a:rPr lang="en-GB" altLang="en-US" sz="2400" dirty="0" err="1"/>
              <a:t>implicites</a:t>
            </a:r>
            <a:r>
              <a:rPr lang="en-GB" altLang="en-US" sz="2400" dirty="0"/>
              <a:t> de </a:t>
            </a:r>
            <a:r>
              <a:rPr lang="en-GB" altLang="en-US" sz="2400" dirty="0" err="1"/>
              <a:t>l'utilisateur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de services.</a:t>
            </a:r>
            <a:endParaRPr lang="en-GB" altLang="en-US" sz="2400" dirty="0"/>
          </a:p>
          <a:p>
            <a:pPr lvl="1"/>
            <a:r>
              <a:rPr lang="en-GB" altLang="en-US" sz="2400" dirty="0" smtClean="0"/>
              <a:t>Les </a:t>
            </a:r>
            <a:r>
              <a:rPr lang="en-GB" altLang="en-US" sz="2400" dirty="0" err="1" smtClean="0"/>
              <a:t>caractéristiques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peuvent</a:t>
            </a:r>
            <a:r>
              <a:rPr lang="en-GB" altLang="en-US" sz="2400" dirty="0" smtClean="0"/>
              <a:t> </a:t>
            </a:r>
            <a:r>
              <a:rPr lang="en-GB" altLang="en-US" sz="2400" dirty="0" err="1"/>
              <a:t>être</a:t>
            </a:r>
            <a:r>
              <a:rPr lang="en-GB" altLang="en-US" sz="2400" dirty="0"/>
              <a:t> </a:t>
            </a:r>
            <a:r>
              <a:rPr lang="en-GB" altLang="en-US" sz="2400" dirty="0" err="1" smtClean="0"/>
              <a:t>mesurées</a:t>
            </a:r>
            <a:r>
              <a:rPr lang="en-GB" altLang="en-US" sz="2400" dirty="0" smtClean="0"/>
              <a:t> par des </a:t>
            </a:r>
            <a:r>
              <a:rPr lang="en-GB" altLang="en-US" sz="2400" dirty="0" err="1" smtClean="0"/>
              <a:t>méthodes</a:t>
            </a:r>
            <a:r>
              <a:rPr lang="en-GB" altLang="en-US" sz="2400" dirty="0" smtClean="0"/>
              <a:t>  objectives</a:t>
            </a:r>
            <a:endParaRPr lang="en-GB" altLang="en-US" sz="2400" dirty="0"/>
          </a:p>
          <a:p>
            <a:pPr lvl="2"/>
            <a:r>
              <a:rPr lang="en-GB" altLang="en-US" sz="2000" dirty="0" err="1"/>
              <a:t>Indicateur</a:t>
            </a:r>
            <a:r>
              <a:rPr lang="en-GB" altLang="en-US" sz="2000" dirty="0"/>
              <a:t> de </a:t>
            </a:r>
            <a:r>
              <a:rPr lang="en-GB" altLang="en-US" sz="2000" dirty="0" err="1"/>
              <a:t>niveau</a:t>
            </a:r>
            <a:endParaRPr lang="en-GB" altLang="en-US" sz="2000" dirty="0"/>
          </a:p>
          <a:p>
            <a:pPr lvl="2"/>
            <a:r>
              <a:rPr lang="en-GB" altLang="en-US" sz="2000" dirty="0" err="1"/>
              <a:t>Compteur</a:t>
            </a:r>
            <a:r>
              <a:rPr lang="en-GB" altLang="en-US" sz="2000" dirty="0"/>
              <a:t> de temporisation</a:t>
            </a:r>
          </a:p>
          <a:p>
            <a:pPr lvl="2"/>
            <a:r>
              <a:rPr lang="en-GB" altLang="en-US" sz="2000" dirty="0" smtClean="0"/>
              <a:t>Etc.</a:t>
            </a:r>
            <a:r>
              <a:rPr lang="en-GB" altLang="en-US" sz="2000" dirty="0"/>
              <a:t> </a:t>
            </a:r>
          </a:p>
          <a:p>
            <a:pPr lvl="1"/>
            <a:r>
              <a:rPr lang="en-US" altLang="en-US" sz="2400" dirty="0"/>
              <a:t> </a:t>
            </a:r>
            <a:r>
              <a:rPr lang="en-US" altLang="en-US" sz="2400" dirty="0" err="1" smtClean="0"/>
              <a:t>Elles</a:t>
            </a:r>
            <a:r>
              <a:rPr lang="en-US" altLang="en-US" sz="2400" dirty="0" smtClean="0"/>
              <a:t>  sont </a:t>
            </a:r>
            <a:r>
              <a:rPr lang="en-US" altLang="en-US" sz="2400" dirty="0" err="1" smtClean="0"/>
              <a:t>souvent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confondues</a:t>
            </a:r>
            <a:r>
              <a:rPr lang="en-US" altLang="en-US" sz="2400" dirty="0" smtClean="0"/>
              <a:t>  </a:t>
            </a:r>
            <a:r>
              <a:rPr lang="en-US" altLang="en-US" sz="2400" dirty="0"/>
              <a:t>avec les performances du réseau (NP)</a:t>
            </a:r>
          </a:p>
          <a:p>
            <a:pPr lvl="2"/>
            <a:r>
              <a:rPr lang="en-GB" altLang="en-US" sz="2000" dirty="0"/>
              <a:t>IETF utilise la </a:t>
            </a:r>
            <a:r>
              <a:rPr lang="en-GB" altLang="en-US" sz="2000" dirty="0" err="1"/>
              <a:t>QoS</a:t>
            </a:r>
            <a:r>
              <a:rPr lang="en-GB" altLang="en-US" sz="2000" dirty="0"/>
              <a:t> pour </a:t>
            </a:r>
            <a:r>
              <a:rPr lang="en-GB" altLang="en-US" sz="2000" dirty="0" err="1"/>
              <a:t>décrire</a:t>
            </a:r>
            <a:r>
              <a:rPr lang="en-GB" altLang="en-US" sz="2000" dirty="0"/>
              <a:t> les performances des services </a:t>
            </a:r>
            <a:r>
              <a:rPr lang="en-GB" altLang="en-US" sz="2000" dirty="0" err="1"/>
              <a:t>fonctionnels</a:t>
            </a:r>
            <a:r>
              <a:rPr lang="en-GB" altLang="en-US" sz="2000" dirty="0"/>
              <a:t> </a:t>
            </a:r>
            <a:r>
              <a:rPr lang="en-GB" altLang="en-US" sz="2000" dirty="0" err="1"/>
              <a:t>dans</a:t>
            </a:r>
            <a:r>
              <a:rPr lang="en-GB" altLang="en-US" sz="2000" dirty="0"/>
              <a:t> </a:t>
            </a:r>
            <a:r>
              <a:rPr lang="en-GB" altLang="en-US" sz="2000" dirty="0" smtClean="0"/>
              <a:t>les  </a:t>
            </a:r>
            <a:r>
              <a:rPr lang="en-GB" altLang="en-US" sz="2000" dirty="0" err="1"/>
              <a:t>modèles</a:t>
            </a:r>
            <a:r>
              <a:rPr lang="en-GB" altLang="en-US" sz="2000" dirty="0"/>
              <a:t> </a:t>
            </a:r>
            <a:r>
              <a:rPr lang="en-GB" altLang="en-US" sz="2000" dirty="0" smtClean="0"/>
              <a:t>de couches de </a:t>
            </a:r>
            <a:r>
              <a:rPr lang="en-GB" altLang="en-US" sz="2000" dirty="0" err="1" smtClean="0"/>
              <a:t>réseau</a:t>
            </a:r>
            <a:r>
              <a:rPr lang="en-GB" altLang="en-US" sz="2000" dirty="0" smtClean="0"/>
              <a:t>.</a:t>
            </a:r>
            <a:endParaRPr lang="en-GB" altLang="en-US" sz="2000" dirty="0"/>
          </a:p>
          <a:p>
            <a:r>
              <a:rPr lang="en-GB" altLang="en-US" sz="2800" dirty="0" smtClean="0"/>
              <a:t>La </a:t>
            </a:r>
            <a:r>
              <a:rPr lang="en-GB" altLang="en-US" sz="2800" dirty="0" err="1" smtClean="0"/>
              <a:t>QoS</a:t>
            </a:r>
            <a:r>
              <a:rPr lang="en-GB" altLang="en-US" sz="2800" dirty="0" smtClean="0"/>
              <a:t>  </a:t>
            </a:r>
            <a:r>
              <a:rPr lang="en-GB" altLang="en-US" sz="2800" dirty="0" err="1" smtClean="0"/>
              <a:t>est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souvent</a:t>
            </a:r>
            <a:r>
              <a:rPr lang="en-GB" altLang="en-US" sz="2800" dirty="0" smtClean="0"/>
              <a:t> </a:t>
            </a:r>
            <a:r>
              <a:rPr lang="en-GB" altLang="en-US" sz="2800" dirty="0"/>
              <a:t>plus </a:t>
            </a:r>
            <a:r>
              <a:rPr lang="en-GB" altLang="en-US" sz="2800" dirty="0" err="1"/>
              <a:t>précisément</a:t>
            </a:r>
            <a:r>
              <a:rPr lang="en-GB" altLang="en-US" sz="2800" dirty="0"/>
              <a:t> </a:t>
            </a:r>
            <a:r>
              <a:rPr lang="en-GB" altLang="en-US" sz="2800" dirty="0" err="1" smtClean="0"/>
              <a:t>denommée</a:t>
            </a:r>
            <a:r>
              <a:rPr lang="en-GB" altLang="en-US" sz="2800" dirty="0" smtClean="0"/>
              <a:t> </a:t>
            </a:r>
            <a:r>
              <a:rPr lang="en-GB" altLang="en-US" sz="2800" dirty="0" err="1"/>
              <a:t>comme</a:t>
            </a:r>
            <a:r>
              <a:rPr lang="en-GB" altLang="en-US" sz="2800" dirty="0"/>
              <a:t> </a:t>
            </a:r>
            <a:r>
              <a:rPr lang="en-GB" altLang="en-US" sz="2800" dirty="0" smtClean="0"/>
              <a:t>" </a:t>
            </a:r>
            <a:r>
              <a:rPr lang="en-GB" altLang="en-US" sz="2800" dirty="0"/>
              <a:t>la </a:t>
            </a:r>
            <a:r>
              <a:rPr lang="en-GB" altLang="en-US" sz="2800" dirty="0" err="1" smtClean="0"/>
              <a:t>QoS</a:t>
            </a:r>
            <a:r>
              <a:rPr lang="en-GB" altLang="en-US" sz="2800" dirty="0" smtClean="0"/>
              <a:t> de bout en bout“.</a:t>
            </a:r>
            <a:r>
              <a:rPr lang="en-GB" altLang="en-US" sz="2800" dirty="0"/>
              <a:t> </a:t>
            </a:r>
            <a:endParaRPr lang="en-US" altLang="en-US" sz="2800" dirty="0"/>
          </a:p>
        </p:txBody>
      </p:sp>
      <p:sp>
        <p:nvSpPr>
          <p:cNvPr id="187395" name="Slide Number Placeholder 4"/>
          <p:cNvSpPr txBox="1">
            <a:spLocks noGrp="1"/>
          </p:cNvSpPr>
          <p:nvPr/>
        </p:nvSpPr>
        <p:spPr bwMode="auto">
          <a:xfrm>
            <a:off x="8763000" y="6442075"/>
            <a:ext cx="249238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A2394FCF-CA59-4E1E-B49F-DED908939BAE}" type="slidenum">
              <a:rPr lang="en-US" altLang="en-US" sz="1000">
                <a:solidFill>
                  <a:srgbClr val="0E438A"/>
                </a:solidFill>
                <a:latin typeface="Calibri" panose="020F0502020204030204" pitchFamily="34" charset="0"/>
              </a:rPr>
              <a:pPr algn="r"/>
              <a:t>6</a:t>
            </a:fld>
            <a:endParaRPr lang="en-US" altLang="en-US" sz="1000">
              <a:solidFill>
                <a:srgbClr val="0E438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9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3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La perception </a:t>
            </a:r>
            <a:r>
              <a:rPr lang="en-US" altLang="en-US" sz="2800" dirty="0"/>
              <a:t>de l'utilisateur </a:t>
            </a:r>
            <a:r>
              <a:rPr lang="en-US" altLang="en-US" sz="2800" dirty="0" smtClean="0"/>
              <a:t>est  beaucoup influencée </a:t>
            </a:r>
            <a:r>
              <a:rPr lang="en-US" altLang="en-US" sz="2800" dirty="0"/>
              <a:t>par </a:t>
            </a:r>
          </a:p>
        </p:txBody>
      </p:sp>
      <p:sp>
        <p:nvSpPr>
          <p:cNvPr id="189443" name="Slide Number Placeholder 4"/>
          <p:cNvSpPr txBox="1">
            <a:spLocks noGrp="1"/>
          </p:cNvSpPr>
          <p:nvPr/>
        </p:nvSpPr>
        <p:spPr bwMode="auto">
          <a:xfrm>
            <a:off x="8763000" y="6442075"/>
            <a:ext cx="249238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F7E133E-5E57-434D-B1D9-DCB6A8DA47C7}" type="slidenum">
              <a:rPr lang="en-US" altLang="en-US" sz="1000">
                <a:solidFill>
                  <a:srgbClr val="0E438A"/>
                </a:solidFill>
                <a:latin typeface="Calibri" panose="020F0502020204030204" pitchFamily="34" charset="0"/>
              </a:rPr>
              <a:pPr algn="r"/>
              <a:t>7</a:t>
            </a:fld>
            <a:endParaRPr lang="en-US" altLang="en-US" sz="1000">
              <a:solidFill>
                <a:srgbClr val="0E438A"/>
              </a:solidFill>
              <a:latin typeface="Calibri" panose="020F0502020204030204" pitchFamily="34" charset="0"/>
            </a:endParaRPr>
          </a:p>
        </p:txBody>
      </p:sp>
      <p:pic>
        <p:nvPicPr>
          <p:cNvPr id="1894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3" y="1553710"/>
            <a:ext cx="4988067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7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itle 3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Qualité de l‘Expérience</a:t>
            </a:r>
            <a:endParaRPr lang="en-US" altLang="en-US" dirty="0"/>
          </a:p>
        </p:txBody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GB" altLang="en-US" sz="2800" dirty="0" smtClean="0"/>
              <a:t>La perception </a:t>
            </a:r>
            <a:r>
              <a:rPr lang="en-GB" altLang="en-US" sz="2800" dirty="0"/>
              <a:t>de l'utilisateur de </a:t>
            </a:r>
            <a:r>
              <a:rPr lang="en-GB" altLang="en-US" sz="2800" dirty="0" smtClean="0"/>
              <a:t>la qualité  </a:t>
            </a:r>
            <a:r>
              <a:rPr lang="en-GB" altLang="en-US" sz="2800" dirty="0"/>
              <a:t>n'est pas limitée aux caractéristiques objectives de l'interface </a:t>
            </a:r>
            <a:r>
              <a:rPr lang="en-GB" altLang="en-US" sz="2800" dirty="0" smtClean="0"/>
              <a:t>homme-machine.</a:t>
            </a:r>
            <a:endParaRPr lang="en-GB" altLang="en-US" sz="2800" dirty="0"/>
          </a:p>
          <a:p>
            <a:pPr>
              <a:lnSpc>
                <a:spcPct val="80000"/>
              </a:lnSpc>
            </a:pPr>
            <a:r>
              <a:rPr lang="en-GB" altLang="en-US" sz="2800" dirty="0" smtClean="0"/>
              <a:t>Car </a:t>
            </a:r>
            <a:r>
              <a:rPr lang="en-GB" altLang="en-US" sz="2800" dirty="0"/>
              <a:t>les utilisateurs finaux </a:t>
            </a:r>
            <a:r>
              <a:rPr lang="en-GB" altLang="en-US" sz="2800" dirty="0" smtClean="0"/>
              <a:t>tiennent compte de la  </a:t>
            </a:r>
            <a:r>
              <a:rPr lang="en-GB" altLang="en-US" sz="2800" dirty="0"/>
              <a:t>qualité qu'ils </a:t>
            </a:r>
            <a:r>
              <a:rPr lang="en-GB" altLang="en-US" sz="2800" dirty="0" smtClean="0"/>
              <a:t>éprouvent </a:t>
            </a:r>
            <a:r>
              <a:rPr lang="en-GB" altLang="en-US" sz="2800" dirty="0"/>
              <a:t>au cours de leur utilisation d'un service de </a:t>
            </a:r>
            <a:r>
              <a:rPr lang="en-GB" altLang="en-US" sz="2800" dirty="0" err="1" smtClean="0"/>
              <a:t>télécommunication</a:t>
            </a:r>
            <a:r>
              <a:rPr lang="en-GB" altLang="en-US" sz="2800" dirty="0" smtClean="0"/>
              <a:t>.</a:t>
            </a:r>
            <a:endParaRPr lang="en-GB" altLang="en-US" sz="2800" dirty="0"/>
          </a:p>
          <a:p>
            <a:pPr>
              <a:lnSpc>
                <a:spcPct val="80000"/>
              </a:lnSpc>
            </a:pPr>
            <a:r>
              <a:rPr lang="en-GB" altLang="en-US" sz="2800" dirty="0" smtClean="0"/>
              <a:t>La Qualité </a:t>
            </a:r>
            <a:r>
              <a:rPr lang="en-GB" altLang="en-US" sz="2800" dirty="0"/>
              <a:t>de </a:t>
            </a:r>
            <a:r>
              <a:rPr lang="en-GB" altLang="en-US" sz="2800" dirty="0" smtClean="0"/>
              <a:t>l‘Expérience (</a:t>
            </a:r>
            <a:r>
              <a:rPr lang="en-GB" altLang="en-US" sz="2800" dirty="0" err="1" smtClean="0"/>
              <a:t>QoE</a:t>
            </a:r>
            <a:r>
              <a:rPr lang="en-GB" altLang="en-US" sz="2800" dirty="0" smtClean="0"/>
              <a:t>) </a:t>
            </a:r>
            <a:r>
              <a:rPr lang="en-GB" altLang="en-US" sz="2800" dirty="0"/>
              <a:t>p</a:t>
            </a:r>
            <a:r>
              <a:rPr lang="en-GB" altLang="en-US" sz="2800" dirty="0" smtClean="0"/>
              <a:t>rend </a:t>
            </a:r>
            <a:r>
              <a:rPr lang="en-GB" altLang="en-US" sz="2800" dirty="0"/>
              <a:t>en compte d'autres paramètres </a:t>
            </a:r>
            <a:r>
              <a:rPr lang="en-GB" altLang="en-US" sz="2800" dirty="0" smtClean="0"/>
              <a:t>subjectifs.</a:t>
            </a:r>
            <a:endParaRPr lang="en-GB" altLang="en-US" sz="2800" dirty="0"/>
          </a:p>
          <a:p>
            <a:pPr lvl="1">
              <a:lnSpc>
                <a:spcPct val="80000"/>
              </a:lnSpc>
            </a:pPr>
            <a:r>
              <a:rPr lang="en-GB" altLang="en-US" sz="2400" dirty="0"/>
              <a:t>Découlant des attentes de l'utilisateur</a:t>
            </a:r>
          </a:p>
          <a:p>
            <a:pPr lvl="1">
              <a:lnSpc>
                <a:spcPct val="80000"/>
              </a:lnSpc>
            </a:pPr>
            <a:r>
              <a:rPr lang="en-GB" altLang="en-US" sz="2400" dirty="0" smtClean="0"/>
              <a:t>Selon </a:t>
            </a:r>
            <a:r>
              <a:rPr lang="en-GB" altLang="en-US" sz="2400" dirty="0"/>
              <a:t>le contexte, dans lequel </a:t>
            </a:r>
            <a:r>
              <a:rPr lang="en-GB" altLang="en-US" sz="2400" dirty="0" err="1"/>
              <a:t>l'utilisateur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se </a:t>
            </a:r>
            <a:r>
              <a:rPr lang="en-GB" altLang="en-US" sz="2400" dirty="0" err="1" smtClean="0"/>
              <a:t>situe</a:t>
            </a:r>
            <a:r>
              <a:rPr lang="en-GB" altLang="en-US" sz="2400" dirty="0" smtClean="0"/>
              <a:t> </a:t>
            </a:r>
            <a:r>
              <a:rPr lang="en-GB" altLang="en-US" sz="2400" dirty="0"/>
              <a:t>lors de l'utilisation du service, tels que</a:t>
            </a:r>
          </a:p>
          <a:p>
            <a:pPr lvl="2">
              <a:lnSpc>
                <a:spcPct val="80000"/>
              </a:lnSpc>
            </a:pPr>
            <a:r>
              <a:rPr lang="en-GB" altLang="en-US" sz="2000" dirty="0"/>
              <a:t> Humeur personnelle</a:t>
            </a:r>
          </a:p>
          <a:p>
            <a:pPr lvl="2">
              <a:lnSpc>
                <a:spcPct val="80000"/>
              </a:lnSpc>
            </a:pPr>
            <a:r>
              <a:rPr lang="en-GB" altLang="en-US" sz="2000" dirty="0"/>
              <a:t> Environnement</a:t>
            </a:r>
          </a:p>
          <a:p>
            <a:pPr lvl="1">
              <a:lnSpc>
                <a:spcPct val="80000"/>
              </a:lnSpc>
            </a:pPr>
            <a:r>
              <a:rPr lang="en-GB" altLang="en-US" sz="2400" dirty="0" smtClean="0"/>
              <a:t>L’incohérence potentielle </a:t>
            </a:r>
            <a:r>
              <a:rPr lang="en-GB" altLang="en-US" sz="2400" dirty="0"/>
              <a:t>entre le service offert et les utilisateurs individuels </a:t>
            </a:r>
            <a:r>
              <a:rPr lang="en-GB" altLang="en-US" sz="2400" dirty="0" smtClean="0"/>
              <a:t> voyant des  </a:t>
            </a:r>
            <a:r>
              <a:rPr lang="en-GB" altLang="en-US" sz="2400" dirty="0"/>
              <a:t>fonctionnalités supplémentaires dans le </a:t>
            </a:r>
            <a:r>
              <a:rPr lang="en-GB" altLang="en-US" sz="2400" dirty="0" smtClean="0"/>
              <a:t>service.</a:t>
            </a:r>
            <a:endParaRPr lang="en-US" altLang="en-US" sz="2400" dirty="0"/>
          </a:p>
        </p:txBody>
      </p:sp>
      <p:sp>
        <p:nvSpPr>
          <p:cNvPr id="191491" name="Slide Number Placeholder 4"/>
          <p:cNvSpPr txBox="1">
            <a:spLocks noGrp="1"/>
          </p:cNvSpPr>
          <p:nvPr/>
        </p:nvSpPr>
        <p:spPr bwMode="auto">
          <a:xfrm>
            <a:off x="8763000" y="6442075"/>
            <a:ext cx="249238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78493CA-7379-4059-A869-AF4197D158AC}" type="slidenum">
              <a:rPr lang="en-US" altLang="en-US" sz="1000">
                <a:solidFill>
                  <a:srgbClr val="0E438A"/>
                </a:solidFill>
                <a:latin typeface="Calibri" panose="020F0502020204030204" pitchFamily="34" charset="0"/>
              </a:rPr>
              <a:pPr algn="r"/>
              <a:t>8</a:t>
            </a:fld>
            <a:endParaRPr lang="en-US" altLang="en-US" sz="1000">
              <a:solidFill>
                <a:srgbClr val="0E438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Ordre du jour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Contexte</a:t>
            </a:r>
          </a:p>
          <a:p>
            <a:r>
              <a:rPr lang="en-US" altLang="en-US" dirty="0" smtClean="0"/>
              <a:t>QoS ou QoE ?</a:t>
            </a:r>
            <a:endParaRPr lang="en-US" altLang="en-US" dirty="0"/>
          </a:p>
          <a:p>
            <a:r>
              <a:rPr lang="en-US" altLang="en-US" dirty="0" smtClean="0">
                <a:solidFill>
                  <a:srgbClr val="FF0000"/>
                </a:solidFill>
              </a:rPr>
              <a:t>Est-ce pertinent en termes techniques ?</a:t>
            </a:r>
          </a:p>
          <a:p>
            <a:r>
              <a:rPr lang="en-US" altLang="en-US" dirty="0" smtClean="0"/>
              <a:t>Faut-il tout simplement une autre recommandation ?</a:t>
            </a:r>
          </a:p>
          <a:p>
            <a:r>
              <a:rPr lang="en-US" altLang="en-US" dirty="0" smtClean="0"/>
              <a:t>Perspectives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684942-AEA6-466D-A8D5-8A0B28149675}"/>
</file>

<file path=customXml/itemProps2.xml><?xml version="1.0" encoding="utf-8"?>
<ds:datastoreItem xmlns:ds="http://schemas.openxmlformats.org/officeDocument/2006/customXml" ds:itemID="{907916AA-C5E1-497D-A122-222836326CB1}"/>
</file>

<file path=customXml/itemProps3.xml><?xml version="1.0" encoding="utf-8"?>
<ds:datastoreItem xmlns:ds="http://schemas.openxmlformats.org/officeDocument/2006/customXml" ds:itemID="{E5207525-C164-43D7-82E0-17A71DE14A20}"/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405</Words>
  <Application>Microsoft Office PowerPoint</Application>
  <PresentationFormat>On-screen Show (4:3)</PresentationFormat>
  <Paragraphs>134</Paragraphs>
  <Slides>17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Office Theme</vt:lpstr>
      <vt:lpstr>Microsoft ClipArt Gallery</vt:lpstr>
      <vt:lpstr> Forum Régional de normalisation de l’U.I.T  pour l'Afrique Dakar, Sénégal, 24-25 mars 2015</vt:lpstr>
      <vt:lpstr>Ordre du jour</vt:lpstr>
      <vt:lpstr>Contexte - 1</vt:lpstr>
      <vt:lpstr>Contexte - 2</vt:lpstr>
      <vt:lpstr>Ordre du jour</vt:lpstr>
      <vt:lpstr>QoS de bout en bout</vt:lpstr>
      <vt:lpstr>La perception de l'utilisateur est  beaucoup influencée par </vt:lpstr>
      <vt:lpstr>Qualité de l‘Expérience</vt:lpstr>
      <vt:lpstr>Ordre du jour</vt:lpstr>
      <vt:lpstr>Pertinent en termes techniques</vt:lpstr>
      <vt:lpstr>Ordre du jour</vt:lpstr>
      <vt:lpstr>Faut-il tout simplement une autre recommandation ?</vt:lpstr>
      <vt:lpstr>Intégrer DFS,QoS et QoE</vt:lpstr>
      <vt:lpstr>Ordre du jour</vt:lpstr>
      <vt:lpstr>Chemins à parcourir</vt:lpstr>
      <vt:lpstr>À ne pas oublier</vt:lpstr>
      <vt:lpstr>Des questions ?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140</cp:revision>
  <cp:lastPrinted>2015-01-19T16:17:40Z</cp:lastPrinted>
  <dcterms:created xsi:type="dcterms:W3CDTF">2014-09-01T15:38:30Z</dcterms:created>
  <dcterms:modified xsi:type="dcterms:W3CDTF">2015-03-25T09:22:07Z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