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01" r:id="rId2"/>
    <p:sldId id="303" r:id="rId3"/>
    <p:sldId id="310" r:id="rId4"/>
    <p:sldId id="313" r:id="rId5"/>
    <p:sldId id="320" r:id="rId6"/>
    <p:sldId id="321" r:id="rId7"/>
    <p:sldId id="322" r:id="rId8"/>
    <p:sldId id="323" r:id="rId9"/>
    <p:sldId id="324" r:id="rId10"/>
    <p:sldId id="325" r:id="rId11"/>
    <p:sldId id="314" r:id="rId12"/>
    <p:sldId id="326" r:id="rId13"/>
    <p:sldId id="305" r:id="rId14"/>
    <p:sldId id="315" r:id="rId15"/>
    <p:sldId id="327" r:id="rId16"/>
    <p:sldId id="328" r:id="rId17"/>
    <p:sldId id="306" r:id="rId18"/>
    <p:sldId id="329" r:id="rId19"/>
    <p:sldId id="330" r:id="rId20"/>
    <p:sldId id="331" r:id="rId21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746" autoAdjust="0"/>
    <p:restoredTop sz="94660"/>
  </p:normalViewPr>
  <p:slideViewPr>
    <p:cSldViewPr snapToGrid="0" snapToObjects="1" showGuides="1">
      <p:cViewPr varScale="1">
        <p:scale>
          <a:sx n="51" d="100"/>
          <a:sy n="51" d="100"/>
        </p:scale>
        <p:origin x="90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pPr/>
              <a:t>25/03/2015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pPr/>
              <a:t>25/03/2015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9954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5777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2731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2285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42087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9770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9343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089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 Forum Régional de normalisation de l’U.I.T pour l'Afrique</a:t>
            </a:r>
            <a:br>
              <a:rPr lang="en-US" sz="2800" dirty="0" smtClean="0"/>
            </a:br>
            <a:r>
              <a:rPr lang="en-US" sz="2800" dirty="0" smtClean="0"/>
              <a:t>Dakar, Sénégal, 24-25 mars 2015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118899"/>
            <a:ext cx="8229600" cy="372071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2000" b="1" dirty="0" smtClean="0"/>
              <a:t> Méthodologies d'évaluation QoS /QoE( méthodes d’évaluation  objective et subjective )</a:t>
            </a:r>
            <a:endParaRPr lang="en-US" sz="12800" b="1" dirty="0" smtClean="0"/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b="1" dirty="0" smtClean="0"/>
              <a:t>Samuel K. Agyekum,</a:t>
            </a:r>
            <a:endParaRPr lang="en-US" sz="12800" b="1" dirty="0"/>
          </a:p>
          <a:p>
            <a:pPr marL="0" indent="0" algn="ctr">
              <a:buNone/>
            </a:pPr>
            <a:r>
              <a:rPr lang="en-US" sz="12800" b="1" dirty="0" smtClean="0"/>
              <a:t>Qualité de Service (QoS) Officer</a:t>
            </a:r>
          </a:p>
          <a:p>
            <a:pPr marL="0" indent="0" algn="ctr">
              <a:buNone/>
            </a:pPr>
            <a:r>
              <a:rPr lang="en-US" sz="12800" b="1" dirty="0" smtClean="0"/>
              <a:t>Samuel.agyekum@nca.org.gh</a:t>
            </a:r>
            <a:endParaRPr lang="en-US" sz="12800" b="1" dirty="0"/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 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10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34988"/>
            <a:ext cx="8496944" cy="83671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 Méthode d'évaluation objective</a:t>
            </a:r>
            <a:br>
              <a:rPr lang="en-US" altLang="en-US" dirty="0" smtClean="0"/>
            </a:br>
            <a:r>
              <a:rPr lang="en-US" altLang="en-US" dirty="0" smtClean="0"/>
              <a:t>(Modèle &amp; Metrics)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179388" y="6453188"/>
            <a:ext cx="4032250" cy="31273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en-US" sz="1400" dirty="0" smtClean="0"/>
              <a:t>Dakar, Sénégal, 24 - 25 mars 2015 </a:t>
            </a:r>
            <a:endParaRPr lang="en-US" altLang="en-US" sz="1400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179512" y="1579418"/>
            <a:ext cx="8964488" cy="17931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n-US" b="1" dirty="0" err="1" smtClean="0">
                <a:solidFill>
                  <a:srgbClr val="0070C0"/>
                </a:solidFill>
                <a:latin typeface="+mj-lt"/>
                <a:ea typeface="Verdana" pitchFamily="34" charset="0"/>
                <a:cs typeface="Verdana" pitchFamily="34" charset="0"/>
              </a:rPr>
              <a:t>Référence</a:t>
            </a:r>
            <a:r>
              <a:rPr lang="en-US" b="1" dirty="0" smtClean="0">
                <a:solidFill>
                  <a:srgbClr val="0070C0"/>
                </a:solidFill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j-lt"/>
                <a:ea typeface="Verdana" pitchFamily="34" charset="0"/>
                <a:cs typeface="Verdana" pitchFamily="34" charset="0"/>
              </a:rPr>
              <a:t>réduite</a:t>
            </a:r>
            <a:r>
              <a:rPr lang="en-US" b="1" dirty="0" smtClean="0">
                <a:solidFill>
                  <a:srgbClr val="0070C0"/>
                </a:solidFill>
                <a:latin typeface="+mj-lt"/>
                <a:ea typeface="Verdana" pitchFamily="34" charset="0"/>
                <a:cs typeface="Verdana" pitchFamily="34" charset="0"/>
              </a:rPr>
              <a:t> (RR)</a:t>
            </a:r>
          </a:p>
          <a:p>
            <a:pPr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 L’a</a:t>
            </a:r>
            <a:r>
              <a:rPr lang="en-US" sz="2800" dirty="0" smtClean="0"/>
              <a:t>lgorithme d'estimation de la QoE nécessite l'accès aux données de sortie dégradées et certains traits limités induits  des données d’entrée de référence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dirty="0" smtClean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1" y="3621974"/>
            <a:ext cx="6969663" cy="2111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 Méthode d'évaluation objective</a:t>
            </a:r>
            <a:br>
              <a:rPr lang="en-US" altLang="en-US" dirty="0" smtClean="0"/>
            </a:br>
            <a:r>
              <a:rPr lang="en-US" altLang="en-US" dirty="0" smtClean="0"/>
              <a:t>(Modèle &amp; Metrics)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21278" y="1968499"/>
            <a:ext cx="7101444" cy="409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12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6014"/>
            <a:ext cx="8964488" cy="109403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 Méthode d'évaluation objective</a:t>
            </a:r>
            <a:br>
              <a:rPr lang="en-US" altLang="en-US" dirty="0" smtClean="0"/>
            </a:br>
            <a:r>
              <a:rPr lang="en-US" altLang="en-US" dirty="0" smtClean="0"/>
              <a:t>(Résultat attendu)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10046"/>
            <a:ext cx="9144000" cy="4527265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GB" sz="2800" dirty="0" smtClean="0"/>
              <a:t>   </a:t>
            </a:r>
            <a:r>
              <a:rPr lang="en-US" sz="2000" dirty="0" smtClean="0"/>
              <a:t>Les méthodes d’évaluation de la qualité objective par essence fournissent  les résultats suivants/résultats 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- La planification</a:t>
            </a:r>
            <a:r>
              <a:rPr lang="en-US" sz="2000" dirty="0" smtClean="0"/>
              <a:t>: la "Planification" se réfère à l'estimation de la qualité perçue des services de réseaux/systèmes avant leur mise en œuvre. Puisqu‘elle  n'est pas utilisée dans un environnement en temps réel, aucune donnée d’entrée en temps réel n’est nécessaire pour le  modèle objectif.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- Essai de laboratoire </a:t>
            </a:r>
            <a:r>
              <a:rPr lang="en-US" sz="2000" b="1" dirty="0" smtClean="0"/>
              <a:t>: </a:t>
            </a:r>
            <a:r>
              <a:rPr lang="en-US" sz="2000" dirty="0" smtClean="0"/>
              <a:t>"Lab-test" se réfère à l'estimation de la qualité perçue des services de réseaux/systèmes dans le laboratoire pendant que l'équipement est en cours d'élaboration.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- Surveillance</a:t>
            </a:r>
            <a:r>
              <a:rPr lang="en-US" sz="2000" dirty="0" smtClean="0">
                <a:solidFill>
                  <a:srgbClr val="0070C0"/>
                </a:solidFill>
              </a:rPr>
              <a:t>: </a:t>
            </a:r>
            <a:r>
              <a:rPr lang="en-US" sz="2000" dirty="0" smtClean="0"/>
              <a:t>"Surveillance" se réfère à l'estimation de la qualité perçue des services de réseaux/</a:t>
            </a:r>
            <a:r>
              <a:rPr lang="en-US" sz="2000" dirty="0" err="1" smtClean="0"/>
              <a:t>systèmes</a:t>
            </a:r>
            <a:r>
              <a:rPr lang="en-US" sz="2000" dirty="0" smtClean="0"/>
              <a:t> qui sont opérationnels. Les informations nécessaires sont recueillies  à partir du réseau et analysées afin de refléter la dégradation de la qualité perçue par les utilisateurs.</a:t>
            </a:r>
            <a:endParaRPr lang="de-CH" sz="2000" dirty="0" smtClean="0"/>
          </a:p>
          <a:p>
            <a:pPr lvl="0">
              <a:buNone/>
            </a:pPr>
            <a:endParaRPr lang="en-US" sz="1400" dirty="0" smtClean="0"/>
          </a:p>
          <a:p>
            <a:endParaRPr lang="en-US" alt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Scénarios d'Application &amp; Associés Recommandations UIT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13788" y="1713972"/>
            <a:ext cx="7144560" cy="419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L'UIT-T G. 1000 : Applicabilité de méthodes subjective &amp;  objective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34143" y="2069306"/>
            <a:ext cx="5947311" cy="3853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7697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L'UIT-T G. 1000 : Applicabilité de Méthode subjective &amp;  objective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fld id="{F0F07EA7-CEC8-41E4-A3EF-66165831D0E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1555668"/>
            <a:ext cx="8496944" cy="475365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Méthode Subjective (1</a:t>
            </a:r>
            <a:r>
              <a:rPr lang="en-US" b="1" baseline="30000" dirty="0" smtClean="0">
                <a:solidFill>
                  <a:srgbClr val="0070C0"/>
                </a:solidFill>
              </a:rPr>
              <a:t>St</a:t>
            </a:r>
            <a:r>
              <a:rPr lang="en-US" b="1" dirty="0" smtClean="0">
                <a:solidFill>
                  <a:srgbClr val="0070C0"/>
                </a:solidFill>
              </a:rPr>
              <a:t> Quadrant) </a:t>
            </a:r>
          </a:p>
          <a:p>
            <a:pPr>
              <a:buNone/>
            </a:pPr>
            <a:r>
              <a:rPr lang="en-US" dirty="0" smtClean="0"/>
              <a:t>  Nécessite la perception  planifiée du client pour le service.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Méthode Objective ( 2</a:t>
            </a:r>
            <a:r>
              <a:rPr lang="en-US" b="1" baseline="30000" dirty="0" smtClean="0">
                <a:solidFill>
                  <a:srgbClr val="0070C0"/>
                </a:solidFill>
              </a:rPr>
              <a:t>ND</a:t>
            </a:r>
            <a:r>
              <a:rPr lang="en-US" b="1" dirty="0" smtClean="0">
                <a:solidFill>
                  <a:srgbClr val="0070C0"/>
                </a:solidFill>
              </a:rPr>
              <a:t> Quadrant)</a:t>
            </a:r>
          </a:p>
          <a:p>
            <a:pPr>
              <a:buNone/>
            </a:pPr>
            <a:r>
              <a:rPr lang="en-US" dirty="0" smtClean="0"/>
              <a:t>   nécessite des mesures de la performance de réseaux et les métriques axées sur le réseau  pour estimer l'offre du fournisseur de services de QoS.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L'UIT-T G. 1000 : Applicabilité aux méthodes subjectives &amp;  objectives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fld id="{F0F07EA7-CEC8-41E4-A3EF-66165831D0E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1900052"/>
            <a:ext cx="8496944" cy="440926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Méthode Objective( 3</a:t>
            </a:r>
            <a:r>
              <a:rPr lang="en-US" b="1" baseline="30000" dirty="0" smtClean="0">
                <a:solidFill>
                  <a:srgbClr val="0070C0"/>
                </a:solidFill>
              </a:rPr>
              <a:t>RD</a:t>
            </a:r>
            <a:r>
              <a:rPr lang="en-US" b="1" dirty="0" smtClean="0">
                <a:solidFill>
                  <a:srgbClr val="0070C0"/>
                </a:solidFill>
              </a:rPr>
              <a:t> Quadrant)</a:t>
            </a:r>
          </a:p>
          <a:p>
            <a:pPr>
              <a:buNone/>
            </a:pPr>
            <a:r>
              <a:rPr lang="en-US" dirty="0" smtClean="0"/>
              <a:t>   Exige les mesures de QoS et celles basées sur les utilisateurs pour évaluer les QoS  réalisées ou fournies.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Méthode Subjective (4</a:t>
            </a:r>
            <a:r>
              <a:rPr lang="en-US" b="1" baseline="30000" dirty="0" smtClean="0">
                <a:solidFill>
                  <a:srgbClr val="0070C0"/>
                </a:solidFill>
              </a:rPr>
              <a:t>E</a:t>
            </a:r>
            <a:r>
              <a:rPr lang="en-US" b="1" dirty="0" smtClean="0">
                <a:solidFill>
                  <a:srgbClr val="0070C0"/>
                </a:solidFill>
              </a:rPr>
              <a:t> Quadrant)</a:t>
            </a:r>
          </a:p>
          <a:p>
            <a:pPr>
              <a:buNone/>
            </a:pPr>
            <a:r>
              <a:rPr lang="en-US" dirty="0" smtClean="0"/>
              <a:t>   Nécessite un sondage d'opinion selon la  perception qu’a le client du service.</a:t>
            </a:r>
          </a:p>
          <a:p>
            <a:pPr>
              <a:buNone/>
            </a:pPr>
            <a:r>
              <a:rPr lang="en-US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7828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L'UIT-T G. 1000 : Applicabilité aux méthodes Subjective &amp;objective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9231" y="1555669"/>
            <a:ext cx="8144814" cy="4667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18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Relation b/n entre les méthodes </a:t>
            </a:r>
            <a:r>
              <a:rPr lang="en-US" altLang="en-US" dirty="0" err="1" smtClean="0"/>
              <a:t>d’évaluation</a:t>
            </a:r>
            <a:r>
              <a:rPr lang="en-US" altLang="en-US" dirty="0" smtClean="0"/>
              <a:t> objective &amp;  subjective 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2659"/>
            <a:ext cx="8435280" cy="5206661"/>
          </a:xfrm>
        </p:spPr>
        <p:txBody>
          <a:bodyPr/>
          <a:lstStyle/>
          <a:p>
            <a:pPr lvl="0">
              <a:buNone/>
            </a:pPr>
            <a:endParaRPr lang="en-US" sz="2400" b="1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Toutes  les deux méthodes d'évaluation sont basées sur l’expérience.</a:t>
            </a:r>
          </a:p>
          <a:p>
            <a:pPr lvl="0">
              <a:buFont typeface="Wingdings" pitchFamily="2" charset="2"/>
              <a:buChar char="q"/>
            </a:pPr>
            <a:r>
              <a:rPr lang="en-US" sz="2400" dirty="0" smtClean="0"/>
              <a:t>Les méthodes objectives </a:t>
            </a:r>
            <a:r>
              <a:rPr lang="en-US" sz="2400" dirty="0" err="1" smtClean="0"/>
              <a:t>sont</a:t>
            </a:r>
            <a:r>
              <a:rPr lang="en-US" sz="2400" dirty="0" smtClean="0"/>
              <a:t> de nature </a:t>
            </a:r>
            <a:r>
              <a:rPr lang="en-US" sz="2400" dirty="0" err="1" smtClean="0"/>
              <a:t>hautement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statistique</a:t>
            </a:r>
            <a:r>
              <a:rPr lang="en-US" sz="2400" dirty="0" smtClean="0"/>
              <a:t> tandis que les méthodes subjectives sont empiriques et arithmétiques.</a:t>
            </a:r>
          </a:p>
          <a:p>
            <a:pPr lvl="0">
              <a:buNone/>
            </a:pPr>
            <a:endParaRPr lang="en-US" sz="2400" dirty="0" smtClean="0"/>
          </a:p>
          <a:p>
            <a:pPr lvl="0">
              <a:buFont typeface="Wingdings" pitchFamily="2" charset="2"/>
              <a:buChar char="q"/>
            </a:pPr>
            <a:r>
              <a:rPr lang="en-US" sz="2400" dirty="0" smtClean="0"/>
              <a:t>Les méthodes objectives sont moins coûteuses tandis que les méthodes subjectives qui sont coûteuses et longues.</a:t>
            </a:r>
          </a:p>
          <a:p>
            <a:pPr lvl="0">
              <a:buFont typeface="Wingdings" pitchFamily="2" charset="2"/>
              <a:buChar char="q"/>
            </a:pPr>
            <a:r>
              <a:rPr lang="en-US" sz="2400" dirty="0" smtClean="0"/>
              <a:t>Les résultats de </a:t>
            </a:r>
            <a:r>
              <a:rPr lang="en-US" sz="2400" dirty="0" err="1" smtClean="0"/>
              <a:t>méthode</a:t>
            </a:r>
            <a:r>
              <a:rPr lang="en-US" sz="2400" dirty="0" smtClean="0"/>
              <a:t> subjective peuvent servir de paramètres d'entrée pour les  modèles de prévision utilisés dans les  méthodes d'évaluation objective.</a:t>
            </a:r>
          </a:p>
          <a:p>
            <a:pPr lvl="0">
              <a:buFont typeface="Wingdings" pitchFamily="2" charset="2"/>
              <a:buChar char="q"/>
            </a:pPr>
            <a:endParaRPr lang="en-US" sz="2400" dirty="0" smtClean="0"/>
          </a:p>
          <a:p>
            <a:pPr lvl="0">
              <a:buFont typeface="Wingdings" pitchFamily="2" charset="2"/>
              <a:buChar char="q"/>
            </a:pPr>
            <a:endParaRPr lang="en-US" sz="2400" dirty="0" smtClean="0"/>
          </a:p>
          <a:p>
            <a:pPr lvl="0">
              <a:buFont typeface="Wingdings" pitchFamily="2" charset="2"/>
              <a:buChar char="q"/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19</a:t>
            </a:fld>
            <a:endParaRPr lang="en-US" altLang="en-US" sz="140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5225"/>
            <a:ext cx="9144000" cy="500007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altLang="en-US" sz="2800" dirty="0" smtClean="0"/>
              <a:t>La présentation établit que les méthodes d'évaluation QoS/</a:t>
            </a:r>
            <a:r>
              <a:rPr lang="en-US" altLang="en-US" sz="2800" dirty="0" err="1" smtClean="0"/>
              <a:t>QoE</a:t>
            </a:r>
            <a:r>
              <a:rPr lang="en-US" altLang="en-US" sz="2800" dirty="0" smtClean="0"/>
              <a:t>  sont très utiles pour la gestion et la surveillance des services internes telles que l'optimisation codec, la selection du codec et  la conception qualitative  des réseaux et terminaux.</a:t>
            </a:r>
          </a:p>
          <a:p>
            <a:pPr>
              <a:buNone/>
            </a:pPr>
            <a:endParaRPr lang="en-US" alt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altLang="en-US" sz="2800" dirty="0" smtClean="0"/>
              <a:t>Il est recommandé que de nouvelles activités de R-D soient effectuées par des organismes de normalisation tels que l'UIT, IEC etc pour garantir les méthodes d’essai fiables et efficaces sur la qualité par les régulateurs et les opérateurs.</a:t>
            </a:r>
          </a:p>
          <a:p>
            <a:pPr>
              <a:buNone/>
            </a:pPr>
            <a:r>
              <a:rPr lang="en-US" altLang="en-US" sz="2800" dirty="0" smtClean="0"/>
              <a:t>  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2008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Conclusion et recommandation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Plan de la présentation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3972"/>
            <a:ext cx="8229600" cy="4259316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altLang="en-US" sz="2600" dirty="0" smtClean="0"/>
              <a:t>Méthodologie d’évaluation subjective</a:t>
            </a:r>
          </a:p>
          <a:p>
            <a:pPr>
              <a:buFont typeface="Courier New" pitchFamily="49" charset="0"/>
              <a:buChar char="o"/>
            </a:pPr>
            <a:r>
              <a:rPr lang="en-US" altLang="en-US" sz="2600" dirty="0" smtClean="0"/>
              <a:t>     Principe et Vue d'ensemble</a:t>
            </a:r>
          </a:p>
          <a:p>
            <a:pPr>
              <a:buFont typeface="Courier New" pitchFamily="49" charset="0"/>
              <a:buChar char="o"/>
            </a:pPr>
            <a:r>
              <a:rPr lang="en-US" altLang="en-US" sz="2600" dirty="0" smtClean="0"/>
              <a:t>     Modèle et métriques</a:t>
            </a:r>
          </a:p>
          <a:p>
            <a:pPr>
              <a:buFont typeface="Courier New" pitchFamily="49" charset="0"/>
              <a:buChar char="o"/>
            </a:pPr>
            <a:r>
              <a:rPr lang="en-US" altLang="en-US" sz="2600" dirty="0" smtClean="0"/>
              <a:t>     Résultat attendu</a:t>
            </a:r>
          </a:p>
          <a:p>
            <a:pPr>
              <a:buFont typeface="Courier New" pitchFamily="49" charset="0"/>
              <a:buChar char="o"/>
            </a:pPr>
            <a:r>
              <a:rPr lang="en-US" altLang="en-US" sz="2600" dirty="0" smtClean="0"/>
              <a:t>     Scénarios d‘application &amp; recommandations de UIT-T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600" dirty="0" smtClean="0"/>
              <a:t>Méthodologie d’évaluation objective 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600" dirty="0" smtClean="0"/>
              <a:t>      Principe et Vue d'ensemble</a:t>
            </a:r>
          </a:p>
          <a:p>
            <a:pPr>
              <a:buFont typeface="Courier New" pitchFamily="49" charset="0"/>
              <a:buChar char="o"/>
            </a:pPr>
            <a:r>
              <a:rPr lang="en-US" altLang="en-US" sz="2600" dirty="0" smtClean="0"/>
              <a:t>      Modèle et métriques</a:t>
            </a:r>
          </a:p>
          <a:p>
            <a:pPr>
              <a:buFont typeface="Courier New" pitchFamily="49" charset="0"/>
              <a:buChar char="o"/>
            </a:pPr>
            <a:r>
              <a:rPr lang="en-US" altLang="en-US" sz="2600" dirty="0" smtClean="0"/>
              <a:t>      Résultat attendu</a:t>
            </a:r>
          </a:p>
          <a:p>
            <a:pPr>
              <a:buFont typeface="Courier New" pitchFamily="49" charset="0"/>
              <a:buChar char="o"/>
            </a:pPr>
            <a:r>
              <a:rPr lang="en-US" altLang="en-US" sz="2600" dirty="0" smtClean="0"/>
              <a:t>      Scénarios d'Application &amp; recommandations de l’UIT-T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smtClean="0"/>
              <a:t>L'UIT-T G. 1000 : Applicabilité aux méthodes d’évaluation objective et  subjective</a:t>
            </a:r>
            <a:endParaRPr lang="en-US" altLang="en-US" sz="2600" dirty="0" smtClean="0"/>
          </a:p>
          <a:p>
            <a:pPr>
              <a:buFont typeface="Wingdings" pitchFamily="2" charset="2"/>
              <a:buChar char="q"/>
            </a:pPr>
            <a:r>
              <a:rPr lang="en-US" altLang="en-US" sz="2600" dirty="0" smtClean="0"/>
              <a:t>Relations b/n entre les méthodes d’évaluation objective&amp;  subjective 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600" dirty="0" smtClean="0"/>
              <a:t>Conclusion et recommandation</a:t>
            </a:r>
          </a:p>
          <a:p>
            <a:pPr>
              <a:buFont typeface="Wingdings" pitchFamily="2" charset="2"/>
              <a:buChar char="§"/>
            </a:pPr>
            <a:endParaRPr lang="en-US" altLang="en-US" sz="2000" dirty="0" smtClean="0"/>
          </a:p>
          <a:p>
            <a:pPr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135563"/>
          </a:xfrm>
        </p:spPr>
        <p:txBody>
          <a:bodyPr/>
          <a:lstStyle/>
          <a:p>
            <a:pPr algn="ctr">
              <a:buNone/>
            </a:pPr>
            <a:endParaRPr lang="en-ZA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endParaRPr lang="en-ZA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ZA" sz="4800" b="1" dirty="0" smtClean="0">
                <a:solidFill>
                  <a:schemeClr val="accent1"/>
                </a:solidFill>
                <a:latin typeface="Arial Black" pitchFamily="34" charset="0"/>
              </a:rPr>
              <a:t>Je vous remercie de votre aimable</a:t>
            </a:r>
          </a:p>
          <a:p>
            <a:pPr algn="ctr">
              <a:buNone/>
            </a:pPr>
            <a:r>
              <a:rPr lang="en-ZA" sz="4800" b="1" dirty="0" smtClean="0">
                <a:solidFill>
                  <a:schemeClr val="accent1"/>
                </a:solidFill>
                <a:latin typeface="Arial Black" pitchFamily="34" charset="0"/>
              </a:rPr>
              <a:t>Attention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782815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Méthode </a:t>
            </a:r>
            <a:r>
              <a:rPr lang="en-US" altLang="en-US" dirty="0" err="1" smtClean="0"/>
              <a:t>d’évaluation</a:t>
            </a:r>
            <a:r>
              <a:rPr lang="en-US" altLang="en-US" dirty="0" smtClean="0"/>
              <a:t> subjective</a:t>
            </a:r>
            <a:r>
              <a:rPr lang="en-US" altLang="en-US" b="0" dirty="0" smtClean="0"/>
              <a:t>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(Principe et Vue d'ensemble)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3972"/>
            <a:ext cx="8229600" cy="4085695"/>
          </a:xfrm>
        </p:spPr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en-GB" sz="2400" dirty="0" smtClean="0"/>
              <a:t>Le </a:t>
            </a:r>
            <a:r>
              <a:rPr lang="en-GB" sz="2400" b="1" u="sng" dirty="0" smtClean="0"/>
              <a:t>Concept</a:t>
            </a:r>
            <a:r>
              <a:rPr lang="en-GB" sz="2400" dirty="0" smtClean="0"/>
              <a:t>  de la méthode d’évaluation subjective  est de quantifier la QoE de l’utilisateur d'un service donné selon  une perspective  psycho-</a:t>
            </a:r>
            <a:r>
              <a:rPr lang="en-GB" sz="2400" dirty="0" err="1" smtClean="0"/>
              <a:t>acoustique</a:t>
            </a:r>
            <a:r>
              <a:rPr lang="en-GB" sz="2400" dirty="0" smtClean="0"/>
              <a:t> et visuelle.</a:t>
            </a:r>
          </a:p>
          <a:p>
            <a:pPr lvl="0">
              <a:buNone/>
            </a:pPr>
            <a:endParaRPr lang="en-GB" sz="2400" dirty="0" smtClean="0"/>
          </a:p>
          <a:p>
            <a:pPr lvl="0">
              <a:buFont typeface="Wingdings" pitchFamily="2" charset="2"/>
              <a:buChar char="q"/>
            </a:pPr>
            <a:r>
              <a:rPr lang="en-GB" sz="2400" dirty="0" smtClean="0"/>
              <a:t> </a:t>
            </a:r>
            <a:r>
              <a:rPr lang="en-GB" sz="2400" dirty="0" err="1" smtClean="0"/>
              <a:t>Deux</a:t>
            </a:r>
            <a:r>
              <a:rPr lang="en-GB" sz="2400" dirty="0" smtClean="0"/>
              <a:t>  </a:t>
            </a:r>
            <a:r>
              <a:rPr lang="en-GB" sz="2400" dirty="0" err="1" smtClean="0"/>
              <a:t>méthodes</a:t>
            </a:r>
            <a:r>
              <a:rPr lang="en-GB" sz="2400" dirty="0" smtClean="0"/>
              <a:t> </a:t>
            </a:r>
            <a:r>
              <a:rPr lang="en-GB" sz="2400" dirty="0" err="1" smtClean="0"/>
              <a:t>d’essai</a:t>
            </a:r>
            <a:r>
              <a:rPr lang="en-GB" sz="2400" dirty="0" smtClean="0"/>
              <a:t> </a:t>
            </a:r>
            <a:r>
              <a:rPr lang="en-GB" sz="2400" dirty="0" err="1" smtClean="0"/>
              <a:t>principales</a:t>
            </a:r>
            <a:r>
              <a:rPr lang="en-GB" sz="2400" dirty="0" smtClean="0"/>
              <a:t> </a:t>
            </a:r>
            <a:r>
              <a:rPr lang="en-GB" sz="2400" dirty="0" err="1" smtClean="0"/>
              <a:t>sont</a:t>
            </a:r>
            <a:r>
              <a:rPr lang="en-GB" sz="2400" dirty="0" smtClean="0"/>
              <a:t> </a:t>
            </a:r>
            <a:r>
              <a:rPr lang="en-GB" sz="2400" dirty="0" err="1" smtClean="0"/>
              <a:t>identifiées</a:t>
            </a:r>
            <a:r>
              <a:rPr lang="en-GB" sz="2400" dirty="0" smtClean="0"/>
              <a:t> : </a:t>
            </a:r>
          </a:p>
          <a:p>
            <a:pPr lvl="0">
              <a:buFont typeface="Courier New" pitchFamily="49" charset="0"/>
              <a:buChar char="o"/>
            </a:pPr>
            <a:r>
              <a:rPr lang="en-GB" sz="2400" b="1" dirty="0" err="1" smtClean="0">
                <a:solidFill>
                  <a:srgbClr val="0070C0"/>
                </a:solidFill>
              </a:rPr>
              <a:t>L’écoute</a:t>
            </a:r>
            <a:r>
              <a:rPr lang="en-GB" sz="2400" b="1" dirty="0" smtClean="0">
                <a:solidFill>
                  <a:srgbClr val="0070C0"/>
                </a:solidFill>
              </a:rPr>
              <a:t> uniquement</a:t>
            </a:r>
          </a:p>
          <a:p>
            <a:pPr>
              <a:buFont typeface="Courier New" pitchFamily="49" charset="0"/>
              <a:buChar char="o"/>
            </a:pPr>
            <a:r>
              <a:rPr lang="en-GB" sz="2400" b="1" dirty="0" err="1" smtClean="0">
                <a:solidFill>
                  <a:srgbClr val="0070C0"/>
                </a:solidFill>
              </a:rPr>
              <a:t>Méthode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</a:rPr>
              <a:t>conversationnelle</a:t>
            </a:r>
            <a:endParaRPr lang="en-GB" sz="2400" b="1" dirty="0" smtClean="0">
              <a:solidFill>
                <a:srgbClr val="0070C0"/>
              </a:solidFill>
            </a:endParaRPr>
          </a:p>
          <a:p>
            <a:pPr lvl="0">
              <a:buFont typeface="Courier New" pitchFamily="49" charset="0"/>
              <a:buChar char="o"/>
            </a:pPr>
            <a:endParaRPr lang="en-GB" sz="2400" b="1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en-GB" sz="2400" dirty="0" smtClean="0"/>
              <a:t>      </a:t>
            </a:r>
            <a:endParaRPr lang="en-GB" sz="2400" b="1" u="sng" dirty="0" smtClean="0"/>
          </a:p>
          <a:p>
            <a:pPr lvl="0">
              <a:buFont typeface="Wingdings" pitchFamily="2" charset="2"/>
              <a:buChar char="q"/>
            </a:pPr>
            <a:r>
              <a:rPr lang="en-GB" sz="2400" dirty="0" smtClean="0"/>
              <a:t>Les </a:t>
            </a:r>
            <a:r>
              <a:rPr lang="en-GB" sz="2400" dirty="0" err="1" smtClean="0"/>
              <a:t>méthodes</a:t>
            </a:r>
            <a:r>
              <a:rPr lang="en-GB" sz="2400" dirty="0" smtClean="0"/>
              <a:t> de notation de la </a:t>
            </a:r>
            <a:r>
              <a:rPr lang="en-GB" sz="2400" dirty="0" err="1" smtClean="0"/>
              <a:t>qualité</a:t>
            </a:r>
            <a:r>
              <a:rPr lang="en-GB" sz="2400" dirty="0" smtClean="0"/>
              <a:t> subjective </a:t>
            </a:r>
            <a:r>
              <a:rPr lang="en-GB" sz="2400" b="1" u="sng" dirty="0" smtClean="0"/>
              <a:t> pour la parole, </a:t>
            </a:r>
            <a:r>
              <a:rPr lang="en-GB" sz="2400" b="1" u="sng" dirty="0" err="1" smtClean="0"/>
              <a:t>l’audio</a:t>
            </a:r>
            <a:r>
              <a:rPr lang="en-GB" sz="2400" b="1" u="sng" dirty="0" smtClean="0"/>
              <a:t>, la </a:t>
            </a:r>
            <a:r>
              <a:rPr lang="en-GB" sz="2400" b="1" u="sng" dirty="0" err="1" smtClean="0"/>
              <a:t>vidéo</a:t>
            </a:r>
            <a:r>
              <a:rPr lang="en-GB" sz="2400" b="1" u="sng" dirty="0" smtClean="0"/>
              <a:t> et le </a:t>
            </a:r>
            <a:r>
              <a:rPr lang="en-GB" sz="2400" b="1" u="sng" dirty="0" err="1" smtClean="0"/>
              <a:t>multimédia</a:t>
            </a:r>
            <a:r>
              <a:rPr lang="en-GB" sz="2400" b="1" u="sng" dirty="0" smtClean="0"/>
              <a:t> </a:t>
            </a:r>
            <a:r>
              <a:rPr lang="en-GB" sz="2400" b="1" u="sng" dirty="0" err="1" smtClean="0"/>
              <a:t>incluent</a:t>
            </a:r>
            <a:r>
              <a:rPr lang="en-GB" sz="2400" b="1" u="sng" dirty="0" smtClean="0"/>
              <a:t>:</a:t>
            </a:r>
            <a:endParaRPr lang="en-GB" sz="2400" dirty="0" smtClean="0"/>
          </a:p>
          <a:p>
            <a:pPr lvl="0">
              <a:buFont typeface="Courier New" pitchFamily="49" charset="0"/>
              <a:buChar char="o"/>
            </a:pPr>
            <a:r>
              <a:rPr lang="en-GB" sz="2400" dirty="0" smtClean="0"/>
              <a:t> La notation </a:t>
            </a:r>
            <a:r>
              <a:rPr lang="en-GB" sz="2400" b="1" dirty="0" smtClean="0">
                <a:solidFill>
                  <a:srgbClr val="0070C0"/>
                </a:solidFill>
              </a:rPr>
              <a:t> absolue et relative </a:t>
            </a:r>
          </a:p>
          <a:p>
            <a:pPr lvl="0">
              <a:buFont typeface="Courier New" pitchFamily="49" charset="0"/>
              <a:buChar char="o"/>
            </a:pPr>
            <a:r>
              <a:rPr lang="en-GB" sz="2400" b="1" dirty="0" smtClean="0">
                <a:solidFill>
                  <a:srgbClr val="0070C0"/>
                </a:solidFill>
              </a:rPr>
              <a:t>La notation continue  et catégorielle</a:t>
            </a:r>
          </a:p>
          <a:p>
            <a:pPr lvl="0">
              <a:buFont typeface="Courier New" pitchFamily="49" charset="0"/>
              <a:buChar char="o"/>
            </a:pPr>
            <a:endParaRPr lang="de-CH" sz="2400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z="2400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 Méthode d’évaluation subjective  </a:t>
            </a:r>
            <a:br>
              <a:rPr lang="en-US" altLang="en-US" dirty="0" smtClean="0"/>
            </a:br>
            <a:r>
              <a:rPr lang="en-US" altLang="en-US" dirty="0" smtClean="0"/>
              <a:t>(Modèle et métriques)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5" name="Content Placeholder 15"/>
          <p:cNvSpPr>
            <a:spLocks noGrp="1"/>
          </p:cNvSpPr>
          <p:nvPr>
            <p:ph idx="1"/>
          </p:nvPr>
        </p:nvSpPr>
        <p:spPr>
          <a:xfrm>
            <a:off x="457200" y="1968500"/>
            <a:ext cx="8229600" cy="177222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La note moyenne  de l’opinion (MOS) - est l’établissement d’une moyenne  numérique de la  qualité audio de la parole perçue  comme signaux vocaux tel qu’évaluée par un nombre d'évaluateurs.</a:t>
            </a:r>
          </a:p>
          <a:p>
            <a:r>
              <a:rPr lang="en-US" sz="2400" dirty="0" smtClean="0"/>
              <a:t>MOS est une métrique  catégorielle absolue  (ACR) </a:t>
            </a:r>
          </a:p>
          <a:p>
            <a:r>
              <a:rPr lang="en-US" sz="2400" dirty="0" smtClean="0"/>
              <a:t>MOS est exprimée un nombre unique ,de 1 à 5.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3688" y="3740727"/>
            <a:ext cx="56578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513384" y="534390"/>
            <a:ext cx="8352928" cy="961901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 </a:t>
            </a:r>
            <a:br>
              <a:rPr lang="en-US" altLang="en-US" dirty="0" smtClean="0"/>
            </a:br>
            <a:r>
              <a:rPr lang="en-US" altLang="en-US" dirty="0" smtClean="0"/>
              <a:t>Méthode </a:t>
            </a:r>
            <a:r>
              <a:rPr lang="en-US" altLang="en-US" dirty="0" err="1" smtClean="0"/>
              <a:t>d’évaluation</a:t>
            </a:r>
            <a:r>
              <a:rPr lang="en-US" altLang="en-US" dirty="0" smtClean="0"/>
              <a:t> subjective (Résultat attendu)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62545"/>
            <a:ext cx="8686800" cy="479079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b="1" dirty="0" smtClean="0"/>
              <a:t>Une conception améliorée du Codec/optimisation</a:t>
            </a:r>
            <a:r>
              <a:rPr lang="en-US" sz="2400" dirty="0" smtClean="0"/>
              <a:t>: </a:t>
            </a:r>
          </a:p>
          <a:p>
            <a:pPr>
              <a:buNone/>
            </a:pPr>
            <a:r>
              <a:rPr lang="en-GB" sz="2400" dirty="0" smtClean="0"/>
              <a:t> </a:t>
            </a:r>
            <a:endParaRPr lang="en-US" sz="2400" dirty="0" smtClean="0"/>
          </a:p>
          <a:p>
            <a:r>
              <a:rPr lang="en-US" altLang="en-US" sz="2400" b="1" dirty="0" smtClean="0"/>
              <a:t> la conception de la qualité du terminal</a:t>
            </a:r>
          </a:p>
          <a:p>
            <a:pPr>
              <a:buNone/>
            </a:pPr>
            <a:endParaRPr lang="en-US" alt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altLang="en-US" sz="2400" b="1" dirty="0" smtClean="0"/>
              <a:t>  le suivi des interférences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8421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Scénarios d'Application &amp; Associés Recommandations UIT-T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fld id="{F0F07EA7-CEC8-41E4-A3EF-66165831D0E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55839" y="1968500"/>
            <a:ext cx="6832322" cy="383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7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24560"/>
            <a:ext cx="8964488" cy="936104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Méthode d'évaluation objective - (principe et </a:t>
            </a:r>
            <a:r>
              <a:rPr lang="en-US" altLang="en-US" dirty="0" err="1" smtClean="0"/>
              <a:t>vue</a:t>
            </a:r>
            <a:r>
              <a:rPr lang="en-US" altLang="en-US" dirty="0" smtClean="0"/>
              <a:t> d'ensemble)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81299"/>
            <a:ext cx="8784976" cy="44560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altLang="en-US" sz="2600" dirty="0" smtClean="0"/>
              <a:t>Le principe de l'évaluation objective de la qualité  est l’estimation  de la qualité subjective  uniquement à partir de la mesure de la qualité objective ou des indices.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600" dirty="0" smtClean="0"/>
              <a:t> Il utilise de modèles statistiques (couche média, paramétrique, layer stream bit, hybride ) pour la  prévision de la qualité.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600" dirty="0" smtClean="0"/>
              <a:t>Il dépend de la validation de modèles d'estimation objective  </a:t>
            </a:r>
            <a:r>
              <a:rPr lang="en-US" sz="2600" dirty="0" err="1" smtClean="0"/>
              <a:t>contre</a:t>
            </a:r>
            <a:r>
              <a:rPr lang="en-US" sz="2600" dirty="0" smtClean="0"/>
              <a:t> des bases de données  inconnues.  </a:t>
            </a:r>
          </a:p>
          <a:p>
            <a:pPr algn="just">
              <a:buFont typeface="Wingdings" pitchFamily="2" charset="2"/>
              <a:buChar char="q"/>
            </a:pPr>
            <a:r>
              <a:rPr lang="en-US" sz="2600" dirty="0" smtClean="0"/>
              <a:t>Trois grandes approches de modèles ont été identifiées- référence complète, absence de référence et référence réduite.</a:t>
            </a:r>
          </a:p>
          <a:p>
            <a:pPr algn="just">
              <a:buFont typeface="Wingdings" pitchFamily="2" charset="2"/>
              <a:buChar char="q"/>
            </a:pPr>
            <a:endParaRPr lang="en-US" altLang="en-US" sz="2800" dirty="0" smtClean="0"/>
          </a:p>
          <a:p>
            <a:pPr algn="just">
              <a:buFont typeface="Wingdings" pitchFamily="2" charset="2"/>
              <a:buChar char="q"/>
            </a:pPr>
            <a:endParaRPr lang="en-US" altLang="en-US" sz="2800" dirty="0" smtClean="0"/>
          </a:p>
          <a:p>
            <a:pPr algn="just">
              <a:buFont typeface="Wingdings" pitchFamily="2" charset="2"/>
              <a:buChar char="q"/>
            </a:pPr>
            <a:endParaRPr lang="en-US" altLang="en-US" sz="280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179388" y="6453188"/>
            <a:ext cx="4032250" cy="31273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en-US" sz="1400" dirty="0" smtClean="0"/>
              <a:t>Dakar, Sénégal, 24 - 25 mars 2015 </a:t>
            </a:r>
            <a:endParaRPr lang="en-US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8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700644"/>
            <a:ext cx="8496944" cy="83671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  Méthode d'évaluation Objective</a:t>
            </a:r>
            <a:br>
              <a:rPr lang="en-US" altLang="en-US" dirty="0" smtClean="0"/>
            </a:br>
            <a:r>
              <a:rPr lang="en-US" altLang="en-US" dirty="0" smtClean="0"/>
              <a:t>(Modèle &amp; Metrics)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179388" y="6453188"/>
            <a:ext cx="4032250" cy="31273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en-US" sz="1400" dirty="0" smtClean="0"/>
              <a:t>Dakar, Sénégal, 24 - 25 mars 2015 </a:t>
            </a:r>
            <a:endParaRPr lang="en-US" altLang="en-US" sz="1400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323528" y="1739635"/>
            <a:ext cx="8640960" cy="184580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+mj-lt"/>
                <a:ea typeface="Verdana" pitchFamily="34" charset="0"/>
                <a:cs typeface="Verdana" pitchFamily="34" charset="0"/>
              </a:rPr>
              <a:t>Reference-</a:t>
            </a:r>
            <a:r>
              <a:rPr lang="en-US" b="1" dirty="0" err="1" smtClean="0">
                <a:solidFill>
                  <a:srgbClr val="0070C0"/>
                </a:solidFill>
                <a:latin typeface="+mj-lt"/>
                <a:ea typeface="Verdana" pitchFamily="34" charset="0"/>
                <a:cs typeface="Verdana" pitchFamily="34" charset="0"/>
              </a:rPr>
              <a:t>Complète</a:t>
            </a:r>
            <a:r>
              <a:rPr lang="en-US" b="1" dirty="0" smtClean="0">
                <a:solidFill>
                  <a:srgbClr val="0070C0"/>
                </a:solidFill>
                <a:latin typeface="+mj-lt"/>
                <a:ea typeface="Verdana" pitchFamily="34" charset="0"/>
                <a:cs typeface="Verdana" pitchFamily="34" charset="0"/>
              </a:rPr>
              <a:t>(FR)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L’Algorithme d'estimation de la QoE nécessite l'accès à la fois aux données d’entrée  de référence et aux données de sortie dégradées.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859481"/>
            <a:ext cx="7344816" cy="1860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9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41268"/>
            <a:ext cx="8496944" cy="83671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  Méthode d'évaluation objective</a:t>
            </a:r>
            <a:br>
              <a:rPr lang="en-US" altLang="en-US" dirty="0" smtClean="0"/>
            </a:br>
            <a:r>
              <a:rPr lang="en-US" altLang="en-US" dirty="0" smtClean="0"/>
              <a:t>(Modèle &amp; Metrics)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179512" y="1645157"/>
            <a:ext cx="8640960" cy="165618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 </a:t>
            </a:r>
            <a:r>
              <a:rPr lang="en-US" sz="3000" b="1" dirty="0" smtClean="0">
                <a:solidFill>
                  <a:srgbClr val="0070C0"/>
                </a:solidFill>
              </a:rPr>
              <a:t>Non-Reference (NR)</a:t>
            </a:r>
          </a:p>
          <a:p>
            <a:pPr>
              <a:buNone/>
            </a:pPr>
            <a:r>
              <a:rPr lang="en-US" sz="2800" dirty="0" smtClean="0"/>
              <a:t>  L’algorithme d'estimation de la QoE  ne nécessite qu'un </a:t>
            </a:r>
            <a:r>
              <a:rPr lang="en-US" sz="2800" dirty="0" err="1" smtClean="0"/>
              <a:t>accès</a:t>
            </a:r>
            <a:r>
              <a:rPr lang="en-US" sz="2800" dirty="0" smtClean="0"/>
              <a:t> aux données de sortie dégradées. 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301340"/>
            <a:ext cx="7200800" cy="23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0A4E6869D124C89016E3041754BE2" ma:contentTypeVersion="1" ma:contentTypeDescription="Create a new document." ma:contentTypeScope="" ma:versionID="547209dd37a1146d86ff495c3fcdeb3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4031C9-F9BA-4BBA-AF11-B356F908B407}"/>
</file>

<file path=customXml/itemProps2.xml><?xml version="1.0" encoding="utf-8"?>
<ds:datastoreItem xmlns:ds="http://schemas.openxmlformats.org/officeDocument/2006/customXml" ds:itemID="{EDFB0E04-3E88-4FB1-AC7C-10B14449B184}"/>
</file>

<file path=customXml/itemProps3.xml><?xml version="1.0" encoding="utf-8"?>
<ds:datastoreItem xmlns:ds="http://schemas.openxmlformats.org/officeDocument/2006/customXml" ds:itemID="{DDCCEFE2-0C7C-4AF2-8A71-09B935781FA3}"/>
</file>

<file path=docProps/app.xml><?xml version="1.0" encoding="utf-8"?>
<Properties xmlns="http://schemas.openxmlformats.org/officeDocument/2006/extended-properties" xmlns:vt="http://schemas.openxmlformats.org/officeDocument/2006/docPropsVTypes">
  <TotalTime>4212</TotalTime>
  <Words>362</Words>
  <Application>Microsoft Office PowerPoint</Application>
  <PresentationFormat>On-screen Show (4:3)</PresentationFormat>
  <Paragraphs>124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Black</vt:lpstr>
      <vt:lpstr>Calibri</vt:lpstr>
      <vt:lpstr>Courier New</vt:lpstr>
      <vt:lpstr>Verdana</vt:lpstr>
      <vt:lpstr>Wingdings</vt:lpstr>
      <vt:lpstr>Office Theme</vt:lpstr>
      <vt:lpstr> Forum Régional de normalisation de l’U.I.T pour l'Afrique Dakar, Sénégal, 24-25 mars 2015</vt:lpstr>
      <vt:lpstr>Plan de la présentation</vt:lpstr>
      <vt:lpstr>Méthode d’évaluation subjective  (Principe et Vue d'ensemble)</vt:lpstr>
      <vt:lpstr>  Méthode d’évaluation subjective   (Modèle et métriques) </vt:lpstr>
      <vt:lpstr>  Méthode d’évaluation subjective (Résultat attendu) </vt:lpstr>
      <vt:lpstr>Scénarios d'Application &amp; Associés Recommandations UIT-T</vt:lpstr>
      <vt:lpstr> Méthode d'évaluation objective - (principe et vue d'ensemble) </vt:lpstr>
      <vt:lpstr>   Méthode d'évaluation Objective (Modèle &amp; Metrics) </vt:lpstr>
      <vt:lpstr>   Méthode d'évaluation objective (Modèle &amp; Metrics) </vt:lpstr>
      <vt:lpstr>  Méthode d'évaluation objective (Modèle &amp; Metrics) </vt:lpstr>
      <vt:lpstr> Méthode d'évaluation objective (Modèle &amp; Metrics)</vt:lpstr>
      <vt:lpstr>  Méthode d'évaluation objective (Résultat attendu) </vt:lpstr>
      <vt:lpstr>Scénarios d'Application &amp; Associés Recommandations UIT</vt:lpstr>
      <vt:lpstr>L'UIT-T G. 1000 : Applicabilité de méthodes subjective &amp;  objective</vt:lpstr>
      <vt:lpstr>L'UIT-T G. 1000 : Applicabilité de Méthode subjective &amp;  objective</vt:lpstr>
      <vt:lpstr>L'UIT-T G. 1000 : Applicabilité aux méthodes subjectives &amp;  objectives</vt:lpstr>
      <vt:lpstr>L'UIT-T G. 1000 : Applicabilité aux méthodes Subjective &amp;objective</vt:lpstr>
      <vt:lpstr> Relation b/n entre les méthodes d’évaluation objective &amp;  subjective  </vt:lpstr>
      <vt:lpstr> Conclusion et recommandation 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Aloran, Rakan</cp:lastModifiedBy>
  <cp:revision>137</cp:revision>
  <cp:lastPrinted>2015-01-19T16:17:40Z</cp:lastPrinted>
  <dcterms:created xsi:type="dcterms:W3CDTF">2014-09-01T15:38:30Z</dcterms:created>
  <dcterms:modified xsi:type="dcterms:W3CDTF">2015-03-25T09:23:19Z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0x010100E5F0A4E6869D124C89016E3041754BE2</vt:lpwstr>
  </property>
</Properties>
</file>