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5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2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8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Override9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9" r:id="rId4"/>
    <p:sldId id="286" r:id="rId5"/>
    <p:sldId id="260" r:id="rId6"/>
    <p:sldId id="261" r:id="rId7"/>
    <p:sldId id="285" r:id="rId8"/>
    <p:sldId id="262" r:id="rId9"/>
    <p:sldId id="287" r:id="rId10"/>
    <p:sldId id="263" r:id="rId11"/>
    <p:sldId id="264" r:id="rId12"/>
    <p:sldId id="268" r:id="rId13"/>
    <p:sldId id="265" r:id="rId14"/>
    <p:sldId id="266" r:id="rId15"/>
    <p:sldId id="267" r:id="rId16"/>
    <p:sldId id="270" r:id="rId17"/>
    <p:sldId id="271" r:id="rId18"/>
    <p:sldId id="273" r:id="rId19"/>
    <p:sldId id="274" r:id="rId20"/>
    <p:sldId id="275" r:id="rId21"/>
    <p:sldId id="276" r:id="rId22"/>
    <p:sldId id="288" r:id="rId23"/>
    <p:sldId id="289" r:id="rId24"/>
    <p:sldId id="290" r:id="rId25"/>
    <p:sldId id="291" r:id="rId26"/>
    <p:sldId id="282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683C987C-F4A4-48B3-815F-C988814AC254}">
          <p14:sldIdLst>
            <p14:sldId id="256"/>
            <p14:sldId id="259"/>
            <p14:sldId id="286"/>
            <p14:sldId id="260"/>
            <p14:sldId id="261"/>
            <p14:sldId id="285"/>
            <p14:sldId id="262"/>
            <p14:sldId id="287"/>
            <p14:sldId id="263"/>
            <p14:sldId id="264"/>
            <p14:sldId id="268"/>
            <p14:sldId id="265"/>
            <p14:sldId id="266"/>
            <p14:sldId id="267"/>
            <p14:sldId id="270"/>
            <p14:sldId id="271"/>
            <p14:sldId id="273"/>
            <p14:sldId id="274"/>
            <p14:sldId id="275"/>
            <p14:sldId id="276"/>
            <p14:sldId id="288"/>
            <p14:sldId id="289"/>
            <p14:sldId id="290"/>
            <p14:sldId id="29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838DF-B2B8-4E90-A263-CD832703F68A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D5C47-0D39-41E3-8D03-F1DD01A0BE1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60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74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87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918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rrowheads="1"/>
          </p:cNvSpPr>
          <p:nvPr userDrawn="1"/>
        </p:nvSpPr>
        <p:spPr bwMode="auto">
          <a:xfrm>
            <a:off x="0" y="990600"/>
            <a:ext cx="9144000" cy="457200"/>
          </a:xfrm>
          <a:prstGeom prst="rect">
            <a:avLst/>
          </a:prstGeom>
          <a:solidFill>
            <a:srgbClr val="102E83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endParaRPr lang="en-US" dirty="0"/>
          </a:p>
        </p:txBody>
      </p:sp>
      <p:pic>
        <p:nvPicPr>
          <p:cNvPr id="4" name="Image 17" descr="globe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534035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102E83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74BFDD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hidden">
          <a:xfrm>
            <a:off x="0" y="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7164388" y="6553200"/>
            <a:ext cx="1779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fld id="{09F47B4C-1E1E-CD42-8EA4-E391B66EDABA}" type="datetime3">
              <a:rPr lang="fr-SN" sz="1200" smtClean="0">
                <a:solidFill>
                  <a:schemeClr val="bg1"/>
                </a:solidFill>
                <a:latin typeface="Arial" charset="0"/>
              </a:rPr>
              <a:pPr algn="r" eaLnBrk="1" hangingPunct="1">
                <a:defRPr/>
              </a:pPr>
              <a:t>25.03.15</a:t>
            </a:fld>
            <a:endParaRPr lang="fr-FR" sz="12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 flipV="1">
            <a:off x="1524000" y="64770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" name="Image 15" descr="Diaporama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2509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581025"/>
            <a:ext cx="8229600" cy="55451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DEA5-BA6F-A04B-B44D-9CB8542ABC3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924316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hidden"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dirty="0">
              <a:solidFill>
                <a:srgbClr val="9F0C0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72200" y="6400800"/>
            <a:ext cx="26590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1000" dirty="0" smtClean="0">
                <a:solidFill>
                  <a:schemeClr val="bg1"/>
                </a:solidFill>
                <a:latin typeface="Arial" charset="0"/>
              </a:rPr>
              <a:t>© Copyright CLM Février 2011</a:t>
            </a:r>
          </a:p>
        </p:txBody>
      </p:sp>
      <p:sp>
        <p:nvSpPr>
          <p:cNvPr id="6" name="Line 28"/>
          <p:cNvSpPr>
            <a:spLocks noChangeShapeType="1"/>
          </p:cNvSpPr>
          <p:nvPr/>
        </p:nvSpPr>
        <p:spPr bwMode="auto">
          <a:xfrm>
            <a:off x="2514600" y="1066800"/>
            <a:ext cx="0" cy="3657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88900" y="808038"/>
            <a:ext cx="22018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sz="800" dirty="0">
                <a:solidFill>
                  <a:srgbClr val="000000"/>
                </a:solidFill>
                <a:latin typeface="Arial" charset="0"/>
              </a:rPr>
              <a:t>Un Peuple – Un But  – Une Foi</a:t>
            </a:r>
          </a:p>
          <a:p>
            <a:pPr algn="ctr"/>
            <a:endParaRPr lang="fr-FR" sz="800" dirty="0">
              <a:solidFill>
                <a:srgbClr val="000000"/>
              </a:solidFill>
            </a:endParaRPr>
          </a:p>
          <a:p>
            <a:pPr algn="ctr"/>
            <a:r>
              <a:rPr lang="fr-FR" sz="1100" b="1" dirty="0">
                <a:solidFill>
                  <a:srgbClr val="000000"/>
                </a:solidFill>
                <a:latin typeface="Arial" charset="0"/>
              </a:rPr>
              <a:t>PRIMATURE</a:t>
            </a:r>
          </a:p>
          <a:p>
            <a:pPr algn="ctr"/>
            <a:endParaRPr lang="fr-FR" sz="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Line 77"/>
          <p:cNvSpPr>
            <a:spLocks noChangeShapeType="1"/>
          </p:cNvSpPr>
          <p:nvPr/>
        </p:nvSpPr>
        <p:spPr bwMode="auto">
          <a:xfrm>
            <a:off x="417513" y="1028700"/>
            <a:ext cx="1576387" cy="7938"/>
          </a:xfrm>
          <a:prstGeom prst="line">
            <a:avLst/>
          </a:prstGeom>
          <a:noFill/>
          <a:ln w="31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9" name="Image 7" descr="Republique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74638"/>
            <a:ext cx="685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28" descr="Diaporam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2614613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9" descr="ba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1675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30" descr="hau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8489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4038600" y="2514600"/>
            <a:ext cx="3735388" cy="914400"/>
          </a:xfrm>
        </p:spPr>
        <p:txBody>
          <a:bodyPr lIns="91440" rIns="91440" anchor="t"/>
          <a:lstStyle>
            <a:lvl1pPr>
              <a:defRPr sz="3200" b="0">
                <a:solidFill>
                  <a:srgbClr val="000090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1849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4191000"/>
            <a:ext cx="3779838" cy="914400"/>
          </a:xfrm>
        </p:spPr>
        <p:txBody>
          <a:bodyPr lIns="91440" tIns="18000" rIns="91440"/>
          <a:lstStyle>
            <a:lvl1pPr marL="0" indent="0">
              <a:buFont typeface="Times" charset="0"/>
              <a:buNone/>
              <a:defRPr sz="2400">
                <a:solidFill>
                  <a:srgbClr val="000090"/>
                </a:solidFill>
              </a:defRPr>
            </a:lvl1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841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65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71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6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4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62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14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2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75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BBEEE-6B89-43F9-AC74-B01486BB50E1}" type="datetimeFigureOut">
              <a:rPr lang="fr-FR" smtClean="0"/>
              <a:pPr/>
              <a:t>25/03/2015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solidFill>
            <a:srgbClr val="102E83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endParaRPr lang="en-US" dirty="0"/>
          </a:p>
        </p:txBody>
      </p:sp>
      <p:pic>
        <p:nvPicPr>
          <p:cNvPr id="1027" name="Image 17" descr="globe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534035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102E83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74BFDD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hidden">
          <a:xfrm>
            <a:off x="0" y="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705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9248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164388" y="6553200"/>
            <a:ext cx="1779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fld id="{68AD8A58-AAFC-3A49-BA46-E94BCEF8F750}" type="datetime3">
              <a:rPr lang="fr-SN" sz="1200" smtClean="0">
                <a:solidFill>
                  <a:schemeClr val="bg1"/>
                </a:solidFill>
                <a:latin typeface="Arial" charset="0"/>
              </a:rPr>
              <a:pPr algn="r" eaLnBrk="1" hangingPunct="1">
                <a:defRPr/>
              </a:pPr>
              <a:t>25.03.15</a:t>
            </a:fld>
            <a:endParaRPr lang="fr-FR" sz="12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450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6840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fld id="{3DBDDF68-98DE-4890-8B4F-B8DFAD6F6AC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1524000" y="64770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6" name="Image 15" descr="Diaporam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2509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19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90"/>
          </a:solidFill>
          <a:latin typeface="+mj-lt"/>
          <a:ea typeface="ＭＳ Ｐゴシック" charset="0"/>
          <a:cs typeface="+mj-cs"/>
        </a:defRPr>
      </a:lvl1pPr>
      <a:lvl2pPr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90"/>
          </a:solidFill>
          <a:latin typeface="Arial" charset="0"/>
          <a:ea typeface="ＭＳ Ｐゴシック" charset="0"/>
          <a:cs typeface="Arial" charset="0"/>
        </a:defRPr>
      </a:lvl2pPr>
      <a:lvl3pPr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90"/>
          </a:solidFill>
          <a:latin typeface="Arial" charset="0"/>
          <a:ea typeface="ＭＳ Ｐゴシック" charset="0"/>
          <a:cs typeface="Arial" charset="0"/>
        </a:defRPr>
      </a:lvl3pPr>
      <a:lvl4pPr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90"/>
          </a:solidFill>
          <a:latin typeface="Arial" charset="0"/>
          <a:ea typeface="ＭＳ Ｐゴシック" charset="0"/>
          <a:cs typeface="Arial" charset="0"/>
        </a:defRPr>
      </a:lvl4pPr>
      <a:lvl5pPr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90"/>
          </a:solidFill>
          <a:latin typeface="Arial" charset="0"/>
          <a:ea typeface="ＭＳ Ｐゴシック" charset="0"/>
          <a:cs typeface="Arial" charset="0"/>
        </a:defRPr>
      </a:lvl5pPr>
      <a:lvl6pPr marL="457200"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A7832"/>
          </a:solidFill>
          <a:latin typeface="Arial" charset="0"/>
          <a:ea typeface="Arial" charset="0"/>
          <a:cs typeface="Arial" charset="0"/>
        </a:defRPr>
      </a:lvl6pPr>
      <a:lvl7pPr marL="914400"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A7832"/>
          </a:solidFill>
          <a:latin typeface="Arial" charset="0"/>
          <a:ea typeface="Arial" charset="0"/>
          <a:cs typeface="Arial" charset="0"/>
        </a:defRPr>
      </a:lvl7pPr>
      <a:lvl8pPr marL="1371600"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A7832"/>
          </a:solidFill>
          <a:latin typeface="Arial" charset="0"/>
          <a:ea typeface="Arial" charset="0"/>
          <a:cs typeface="Arial" charset="0"/>
        </a:defRPr>
      </a:lvl8pPr>
      <a:lvl9pPr marL="1828800" algn="just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A7832"/>
          </a:solidFill>
          <a:latin typeface="Arial" charset="0"/>
          <a:ea typeface="Arial" charset="0"/>
          <a:cs typeface="Arial" charset="0"/>
        </a:defRPr>
      </a:lvl9pPr>
    </p:titleStyle>
    <p:bodyStyle>
      <a:lvl1pPr marL="192088" indent="-192088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000090"/>
        </a:buClr>
        <a:buFont typeface="Times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63550" indent="-185738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000090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768350" indent="-193675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000090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052513" indent="-180975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000090"/>
        </a:buClr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381125" indent="-146050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000090"/>
        </a:buClr>
        <a:buFont typeface="Times" charset="0"/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1838325" indent="-146050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ED8004"/>
        </a:buClr>
        <a:buFont typeface="Times" charset="0"/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2295525" indent="-146050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ED8004"/>
        </a:buClr>
        <a:buFont typeface="Times" charset="0"/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2752725" indent="-146050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ED8004"/>
        </a:buClr>
        <a:buFont typeface="Times" charset="0"/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3209925" indent="-146050" algn="just" rtl="0" eaLnBrk="1" fontAlgn="base" hangingPunct="1">
        <a:lnSpc>
          <a:spcPct val="104000"/>
        </a:lnSpc>
        <a:spcBef>
          <a:spcPct val="20000"/>
        </a:spcBef>
        <a:spcAft>
          <a:spcPct val="0"/>
        </a:spcAft>
        <a:buClr>
          <a:srgbClr val="ED8004"/>
        </a:buClr>
        <a:buFont typeface="Times" charset="0"/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3275856" y="2852936"/>
            <a:ext cx="5256584" cy="1800200"/>
          </a:xfrm>
        </p:spPr>
        <p:txBody>
          <a:bodyPr/>
          <a:lstStyle/>
          <a:p>
            <a:pPr algn="ctr">
              <a:lnSpc>
                <a:spcPct val="104000"/>
              </a:lnSpc>
              <a:spcBef>
                <a:spcPct val="20000"/>
              </a:spcBef>
              <a:buClr>
                <a:srgbClr val="000090"/>
              </a:buClr>
            </a:pPr>
            <a:r>
              <a:rPr lang="fr-FR" sz="2400" b="1" dirty="0" smtClean="0">
                <a:latin typeface="Agency FB" pitchFamily="34" charset="0"/>
                <a:ea typeface="ＭＳ Ｐゴシック" pitchFamily="34" charset="-128"/>
                <a:cs typeface="+mn-cs"/>
              </a:rPr>
              <a:t>Control </a:t>
            </a:r>
            <a:r>
              <a:rPr lang="fr-FR" sz="2400" b="1" dirty="0">
                <a:latin typeface="Agency FB" pitchFamily="34" charset="0"/>
                <a:ea typeface="ＭＳ Ｐゴシック" pitchFamily="34" charset="-128"/>
                <a:cs typeface="+mn-cs"/>
              </a:rPr>
              <a:t>and </a:t>
            </a:r>
            <a:r>
              <a:rPr lang="fr-FR" sz="2400" b="1" dirty="0" smtClean="0">
                <a:latin typeface="Agency FB" pitchFamily="34" charset="0"/>
                <a:ea typeface="ＭＳ Ｐゴシック" pitchFamily="34" charset="-128"/>
                <a:cs typeface="+mn-cs"/>
              </a:rPr>
              <a:t>Monitoring  Platform of </a:t>
            </a:r>
            <a:r>
              <a:rPr lang="fr-FR" sz="2400" b="1" dirty="0">
                <a:latin typeface="Agency FB" pitchFamily="34" charset="0"/>
                <a:ea typeface="ＭＳ Ｐゴシック" pitchFamily="34" charset="-128"/>
                <a:cs typeface="+mn-cs"/>
              </a:rPr>
              <a:t>the </a:t>
            </a:r>
            <a:r>
              <a:rPr lang="fr-FR" sz="2400" b="1" dirty="0" err="1" smtClean="0">
                <a:latin typeface="Agency FB" pitchFamily="34" charset="0"/>
                <a:ea typeface="ＭＳ Ｐゴシック" pitchFamily="34" charset="-128"/>
                <a:cs typeface="+mn-cs"/>
              </a:rPr>
              <a:t>QoS</a:t>
            </a:r>
            <a:r>
              <a:rPr lang="fr-FR" sz="2400" b="1" dirty="0" smtClean="0">
                <a:latin typeface="Agency FB" pitchFamily="34" charset="0"/>
                <a:ea typeface="ＭＳ Ｐゴシック" pitchFamily="34" charset="-128"/>
                <a:cs typeface="+mn-cs"/>
              </a:rPr>
              <a:t>/ </a:t>
            </a:r>
            <a:r>
              <a:rPr lang="fr-FR" sz="2400" b="1" dirty="0" err="1" smtClean="0">
                <a:latin typeface="Agency FB" pitchFamily="34" charset="0"/>
                <a:ea typeface="ＭＳ Ｐゴシック" pitchFamily="34" charset="-128"/>
                <a:cs typeface="+mn-cs"/>
              </a:rPr>
              <a:t>QoE</a:t>
            </a:r>
            <a:r>
              <a:rPr lang="fr-FR" sz="2400" b="1" dirty="0" smtClean="0">
                <a:latin typeface="Agency FB" pitchFamily="34" charset="0"/>
                <a:ea typeface="ＭＳ Ｐゴシック" pitchFamily="34" charset="-128"/>
                <a:cs typeface="+mn-cs"/>
              </a:rPr>
              <a:t> of</a:t>
            </a:r>
            <a:r>
              <a:rPr lang="fr-FR" sz="2400" b="1" dirty="0">
                <a:latin typeface="Agency FB" pitchFamily="34" charset="0"/>
                <a:ea typeface="ＭＳ Ｐゴシック" pitchFamily="34" charset="-128"/>
                <a:cs typeface="+mn-cs"/>
              </a:rPr>
              <a:t> </a:t>
            </a:r>
            <a:r>
              <a:rPr lang="fr-FR" sz="2400" b="1" dirty="0" smtClean="0">
                <a:latin typeface="Agency FB" pitchFamily="34" charset="0"/>
                <a:ea typeface="ＭＳ Ｐゴシック" pitchFamily="34" charset="-128"/>
                <a:cs typeface="+mn-cs"/>
              </a:rPr>
              <a:t>Mobile telephony  Networks in </a:t>
            </a:r>
            <a:r>
              <a:rPr lang="fr-FR" sz="2400" b="1" dirty="0">
                <a:latin typeface="Agency FB" pitchFamily="34" charset="0"/>
                <a:ea typeface="ＭＳ Ｐゴシック" pitchFamily="34" charset="-128"/>
                <a:cs typeface="+mn-cs"/>
              </a:rPr>
              <a:t> </a:t>
            </a:r>
            <a:r>
              <a:rPr lang="fr-FR" sz="2400" b="1" dirty="0" smtClean="0">
                <a:latin typeface="Agency FB" pitchFamily="34" charset="0"/>
                <a:ea typeface="ＭＳ Ｐゴシック" pitchFamily="34" charset="-128"/>
                <a:cs typeface="+mn-cs"/>
              </a:rPr>
              <a:t>Senegal</a:t>
            </a:r>
            <a:br>
              <a:rPr lang="fr-FR" sz="2400" b="1" dirty="0" smtClean="0">
                <a:latin typeface="Agency FB" pitchFamily="34" charset="0"/>
                <a:ea typeface="ＭＳ Ｐゴシック" pitchFamily="34" charset="-128"/>
                <a:cs typeface="+mn-cs"/>
              </a:rPr>
            </a:br>
            <a:endParaRPr lang="fr-FR" sz="2400" b="1" dirty="0">
              <a:latin typeface="Agency FB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05317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10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03717" y="620688"/>
            <a:ext cx="745403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 Components 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the 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Plan 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Action 2/2</a:t>
            </a:r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>
                <a:latin typeface="Agency FB" pitchFamily="34" charset="0"/>
              </a:rPr>
              <a:t>Acquisition of a </a:t>
            </a:r>
            <a:r>
              <a:rPr lang="fr-FR" sz="2600" b="1" dirty="0">
                <a:latin typeface="Agency FB" pitchFamily="34" charset="0"/>
              </a:rPr>
              <a:t>Platform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for </a:t>
            </a:r>
            <a:r>
              <a:rPr lang="fr-FR" sz="2600" dirty="0">
                <a:latin typeface="Agency FB" pitchFamily="34" charset="0"/>
              </a:rPr>
              <a:t>the assessment of the quality of service (</a:t>
            </a:r>
            <a:r>
              <a:rPr lang="fr-FR" sz="2600" dirty="0" err="1">
                <a:latin typeface="Agency FB" pitchFamily="34" charset="0"/>
              </a:rPr>
              <a:t>QoS</a:t>
            </a:r>
            <a:r>
              <a:rPr lang="fr-FR" sz="2600" dirty="0">
                <a:latin typeface="Agency FB" pitchFamily="34" charset="0"/>
              </a:rPr>
              <a:t>) </a:t>
            </a:r>
            <a:r>
              <a:rPr lang="fr-FR" sz="2600" dirty="0" smtClean="0">
                <a:latin typeface="Agency FB" pitchFamily="34" charset="0"/>
              </a:rPr>
              <a:t>and </a:t>
            </a:r>
            <a:r>
              <a:rPr lang="fr-FR" sz="2600" dirty="0">
                <a:latin typeface="Agency FB" pitchFamily="34" charset="0"/>
              </a:rPr>
              <a:t>the quality of experience </a:t>
            </a:r>
            <a:r>
              <a:rPr lang="fr-FR" sz="2600" b="1" dirty="0">
                <a:latin typeface="Agency FB" pitchFamily="34" charset="0"/>
              </a:rPr>
              <a:t>(</a:t>
            </a:r>
            <a:r>
              <a:rPr lang="fr-FR" sz="2600" b="1" dirty="0" err="1">
                <a:latin typeface="Agency FB" pitchFamily="34" charset="0"/>
              </a:rPr>
              <a:t>QoE</a:t>
            </a:r>
            <a:r>
              <a:rPr lang="fr-FR" sz="2600" b="1" dirty="0">
                <a:latin typeface="Agency FB" pitchFamily="34" charset="0"/>
              </a:rPr>
              <a:t>) </a:t>
            </a:r>
            <a:r>
              <a:rPr lang="fr-FR" sz="2600" b="1" dirty="0" smtClean="0">
                <a:latin typeface="Agency FB" pitchFamily="34" charset="0"/>
              </a:rPr>
              <a:t>of </a:t>
            </a:r>
            <a:r>
              <a:rPr lang="fr-FR" sz="2600" dirty="0" smtClean="0">
                <a:latin typeface="Agency FB" pitchFamily="34" charset="0"/>
              </a:rPr>
              <a:t>Networks </a:t>
            </a:r>
            <a:r>
              <a:rPr lang="fr-FR" sz="2600" dirty="0">
                <a:latin typeface="Agency FB" pitchFamily="34" charset="0"/>
              </a:rPr>
              <a:t>of mobile telephony;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>
                <a:latin typeface="Agency FB" pitchFamily="34" charset="0"/>
              </a:rPr>
              <a:t>Technology Watch on the </a:t>
            </a:r>
            <a:r>
              <a:rPr lang="fr-FR" sz="2600" dirty="0" smtClean="0">
                <a:latin typeface="Agency FB" pitchFamily="34" charset="0"/>
              </a:rPr>
              <a:t>monitoring of  </a:t>
            </a:r>
            <a:r>
              <a:rPr lang="fr-FR" sz="2600" dirty="0">
                <a:latin typeface="Agency FB" pitchFamily="34" charset="0"/>
              </a:rPr>
              <a:t>the </a:t>
            </a:r>
            <a:r>
              <a:rPr lang="fr-FR" sz="2600" dirty="0" err="1" smtClean="0">
                <a:latin typeface="Agency FB" pitchFamily="34" charset="0"/>
              </a:rPr>
              <a:t>QoS</a:t>
            </a:r>
            <a:r>
              <a:rPr lang="fr-FR" sz="2600" dirty="0" smtClean="0">
                <a:latin typeface="Agency FB" pitchFamily="34" charset="0"/>
              </a:rPr>
              <a:t>/</a:t>
            </a:r>
            <a:r>
              <a:rPr lang="fr-FR" sz="2600" dirty="0" err="1" smtClean="0">
                <a:latin typeface="Agency FB" pitchFamily="34" charset="0"/>
              </a:rPr>
              <a:t>QoE</a:t>
            </a:r>
            <a:r>
              <a:rPr lang="fr-FR" sz="2600" dirty="0" smtClean="0">
                <a:latin typeface="Agency FB" pitchFamily="34" charset="0"/>
              </a:rPr>
              <a:t>  </a:t>
            </a:r>
            <a:r>
              <a:rPr lang="fr-FR" sz="2600" dirty="0">
                <a:latin typeface="Agency FB" pitchFamily="34" charset="0"/>
              </a:rPr>
              <a:t>of mobile </a:t>
            </a:r>
            <a:r>
              <a:rPr lang="fr-FR" sz="2600" dirty="0" err="1" smtClean="0">
                <a:latin typeface="Agency FB" pitchFamily="34" charset="0"/>
              </a:rPr>
              <a:t>telephony</a:t>
            </a:r>
            <a:r>
              <a:rPr lang="fr-FR" sz="2600" dirty="0" smtClean="0">
                <a:latin typeface="Agency FB" pitchFamily="34" charset="0"/>
              </a:rPr>
              <a:t>  networks;</a:t>
            </a:r>
            <a:endParaRPr lang="fr-FR" sz="2600" dirty="0">
              <a:latin typeface="Agency FB" pitchFamily="34" charset="0"/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>
                <a:latin typeface="Agency FB" pitchFamily="34" charset="0"/>
              </a:rPr>
              <a:t>Dynamic Monitoring of the </a:t>
            </a:r>
            <a:r>
              <a:rPr lang="fr-FR" sz="2600" b="1" dirty="0">
                <a:latin typeface="Agency FB" pitchFamily="34" charset="0"/>
              </a:rPr>
              <a:t>Development of infrastructure </a:t>
            </a:r>
            <a:r>
              <a:rPr lang="fr-FR" sz="2600" dirty="0" smtClean="0">
                <a:latin typeface="Agency FB" pitchFamily="34" charset="0"/>
              </a:rPr>
              <a:t>of mobile </a:t>
            </a:r>
            <a:r>
              <a:rPr lang="fr-FR" sz="2600" dirty="0" err="1">
                <a:latin typeface="Agency FB" pitchFamily="34" charset="0"/>
              </a:rPr>
              <a:t>telephony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operators</a:t>
            </a:r>
            <a:r>
              <a:rPr lang="fr-FR" sz="2600" dirty="0" smtClean="0">
                <a:latin typeface="Agency FB" pitchFamily="34" charset="0"/>
              </a:rPr>
              <a:t> (</a:t>
            </a:r>
            <a:r>
              <a:rPr lang="fr-FR" sz="2600" dirty="0" err="1" smtClean="0">
                <a:latin typeface="Agency FB" pitchFamily="34" charset="0"/>
              </a:rPr>
              <a:t>coverage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>
                <a:latin typeface="Agency FB" pitchFamily="34" charset="0"/>
              </a:rPr>
              <a:t>maps</a:t>
            </a:r>
            <a:r>
              <a:rPr lang="fr-FR" sz="2600" dirty="0" smtClean="0">
                <a:latin typeface="Agency FB" pitchFamily="34" charset="0"/>
              </a:rPr>
              <a:t>);</a:t>
            </a: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514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11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03717" y="620688"/>
            <a:ext cx="745403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6137" y="2695306"/>
            <a:ext cx="85843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FR" sz="28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lvl="0" algn="ctr"/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Description of the different components of the plan of actions</a:t>
            </a: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19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12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403648" y="332656"/>
            <a:ext cx="7532779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marL="514350" lvl="0" indent="-514350" algn="ctr">
              <a:buFont typeface="+mj-lt"/>
              <a:buAutoNum type="arabicPeriod"/>
            </a:pP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Strengthening of the 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control and monitoring </a:t>
            </a: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platform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of 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 </a:t>
            </a: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of Mobile </a:t>
            </a: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telephony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operators 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1/2</a:t>
            </a:r>
            <a:endParaRPr lang="fr-FR" sz="3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§"/>
            </a:pPr>
            <a:r>
              <a:rPr lang="fr-FR" sz="2400" dirty="0" err="1" smtClean="0">
                <a:latin typeface="Agency FB" pitchFamily="34" charset="0"/>
              </a:rPr>
              <a:t>Revision</a:t>
            </a:r>
            <a:r>
              <a:rPr lang="fr-FR" sz="2400" dirty="0" smtClean="0">
                <a:latin typeface="Agency FB" pitchFamily="34" charset="0"/>
              </a:rPr>
              <a:t> of the </a:t>
            </a:r>
            <a:r>
              <a:rPr lang="fr-FR" sz="2400" b="1" dirty="0" err="1" smtClean="0">
                <a:latin typeface="Agency FB" pitchFamily="34" charset="0"/>
              </a:rPr>
              <a:t>threshold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>
                <a:latin typeface="Agency FB" pitchFamily="34" charset="0"/>
              </a:rPr>
              <a:t>of </a:t>
            </a:r>
            <a:r>
              <a:rPr lang="fr-FR" sz="2400" b="1" dirty="0" err="1" smtClean="0">
                <a:latin typeface="Agency FB" pitchFamily="34" charset="0"/>
              </a:rPr>
              <a:t>QoS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 err="1" smtClean="0">
                <a:latin typeface="Agency FB" pitchFamily="34" charset="0"/>
              </a:rPr>
              <a:t>indicators</a:t>
            </a:r>
            <a:r>
              <a:rPr lang="fr-FR" sz="2400" dirty="0">
                <a:latin typeface="Agency FB" pitchFamily="34" charset="0"/>
              </a:rPr>
              <a:t> (KPI) in accordance </a:t>
            </a:r>
            <a:r>
              <a:rPr lang="fr-FR" sz="2400" dirty="0" err="1">
                <a:latin typeface="Agency FB" pitchFamily="34" charset="0"/>
              </a:rPr>
              <a:t>with</a:t>
            </a:r>
            <a:r>
              <a:rPr lang="fr-FR" sz="2400" dirty="0">
                <a:latin typeface="Agency FB" pitchFamily="34" charset="0"/>
              </a:rPr>
              <a:t> </a:t>
            </a:r>
            <a:r>
              <a:rPr lang="fr-FR" sz="2400" dirty="0" smtClean="0">
                <a:latin typeface="Agency FB" pitchFamily="34" charset="0"/>
              </a:rPr>
              <a:t>the best </a:t>
            </a:r>
            <a:r>
              <a:rPr lang="fr-FR" sz="2400" dirty="0">
                <a:latin typeface="Agency FB" pitchFamily="34" charset="0"/>
              </a:rPr>
              <a:t> </a:t>
            </a:r>
            <a:r>
              <a:rPr lang="fr-FR" sz="2400" b="1" dirty="0">
                <a:latin typeface="Agency FB" pitchFamily="34" charset="0"/>
              </a:rPr>
              <a:t>i</a:t>
            </a:r>
            <a:r>
              <a:rPr lang="fr-FR" sz="2400" b="1" dirty="0" smtClean="0">
                <a:latin typeface="Agency FB" pitchFamily="34" charset="0"/>
              </a:rPr>
              <a:t>nternational </a:t>
            </a:r>
            <a:r>
              <a:rPr lang="fr-FR" sz="2400" b="1" dirty="0">
                <a:latin typeface="Agency FB" pitchFamily="34" charset="0"/>
              </a:rPr>
              <a:t>practices </a:t>
            </a:r>
            <a:r>
              <a:rPr lang="fr-FR" sz="2400" b="1" dirty="0" smtClean="0">
                <a:latin typeface="Agency FB" pitchFamily="34" charset="0"/>
              </a:rPr>
              <a:t>and i</a:t>
            </a:r>
            <a:r>
              <a:rPr lang="fr-FR" sz="2400" dirty="0" smtClean="0">
                <a:latin typeface="Agency FB" pitchFamily="34" charset="0"/>
              </a:rPr>
              <a:t>n consultation </a:t>
            </a:r>
            <a:r>
              <a:rPr lang="fr-FR" sz="2400" dirty="0">
                <a:latin typeface="Agency FB" pitchFamily="34" charset="0"/>
              </a:rPr>
              <a:t>with the operators 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400" dirty="0">
                <a:latin typeface="Agency FB" pitchFamily="34" charset="0"/>
              </a:rPr>
              <a:t> </a:t>
            </a:r>
            <a:r>
              <a:rPr lang="fr-FR" sz="2400" b="1" dirty="0" err="1">
                <a:latin typeface="Agency FB" pitchFamily="34" charset="0"/>
              </a:rPr>
              <a:t>Bilateral</a:t>
            </a:r>
            <a:r>
              <a:rPr lang="fr-FR" sz="2400" b="1" dirty="0">
                <a:latin typeface="Agency FB" pitchFamily="34" charset="0"/>
              </a:rPr>
              <a:t> </a:t>
            </a:r>
            <a:r>
              <a:rPr lang="fr-FR" sz="2400" b="1" dirty="0" smtClean="0">
                <a:latin typeface="Agency FB" pitchFamily="34" charset="0"/>
              </a:rPr>
              <a:t>meetings </a:t>
            </a:r>
            <a:r>
              <a:rPr lang="fr-FR" sz="2400" b="1" dirty="0" err="1" smtClean="0">
                <a:latin typeface="Agency FB" pitchFamily="34" charset="0"/>
              </a:rPr>
              <a:t>each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>
                <a:latin typeface="Agency FB" pitchFamily="34" charset="0"/>
              </a:rPr>
              <a:t>quarter </a:t>
            </a:r>
            <a:r>
              <a:rPr lang="fr-FR" sz="2400" dirty="0" err="1">
                <a:latin typeface="Agency FB" pitchFamily="34" charset="0"/>
              </a:rPr>
              <a:t>w</a:t>
            </a:r>
            <a:r>
              <a:rPr lang="fr-FR" sz="2400" dirty="0" err="1" smtClean="0">
                <a:latin typeface="Agency FB" pitchFamily="34" charset="0"/>
              </a:rPr>
              <a:t>ith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the </a:t>
            </a:r>
            <a:r>
              <a:rPr lang="fr-FR" sz="2400" dirty="0" err="1" smtClean="0">
                <a:latin typeface="Agency FB" pitchFamily="34" charset="0"/>
              </a:rPr>
              <a:t>QoS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operators</a:t>
            </a:r>
            <a:r>
              <a:rPr lang="fr-FR" sz="2400" dirty="0" smtClean="0">
                <a:latin typeface="Agency FB" pitchFamily="34" charset="0"/>
              </a:rPr>
              <a:t> to </a:t>
            </a:r>
            <a:r>
              <a:rPr lang="fr-FR" sz="2400" dirty="0" err="1" smtClean="0">
                <a:latin typeface="Agency FB" pitchFamily="34" charset="0"/>
              </a:rPr>
              <a:t>draw</a:t>
            </a:r>
            <a:r>
              <a:rPr lang="fr-FR" sz="2400" dirty="0" smtClean="0">
                <a:latin typeface="Agency FB" pitchFamily="34" charset="0"/>
              </a:rPr>
              <a:t> up  </a:t>
            </a:r>
            <a:r>
              <a:rPr lang="fr-FR" sz="2400" dirty="0" err="1" smtClean="0">
                <a:latin typeface="Agency FB" pitchFamily="34" charset="0"/>
              </a:rPr>
              <a:t>statements</a:t>
            </a:r>
            <a:r>
              <a:rPr lang="fr-FR" sz="2400" dirty="0" smtClean="0">
                <a:latin typeface="Agency FB" pitchFamily="34" charset="0"/>
              </a:rPr>
              <a:t> of the </a:t>
            </a:r>
            <a:r>
              <a:rPr lang="fr-FR" sz="2400" dirty="0">
                <a:latin typeface="Agency FB" pitchFamily="34" charset="0"/>
              </a:rPr>
              <a:t>previous quarter and </a:t>
            </a:r>
            <a:r>
              <a:rPr lang="fr-FR" sz="2400" dirty="0" smtClean="0">
                <a:latin typeface="Agency FB" pitchFamily="34" charset="0"/>
              </a:rPr>
              <a:t>set  </a:t>
            </a:r>
            <a:r>
              <a:rPr lang="fr-FR" sz="2400" dirty="0">
                <a:latin typeface="Agency FB" pitchFamily="34" charset="0"/>
              </a:rPr>
              <a:t>the prospects for the next quarter. </a:t>
            </a:r>
            <a:r>
              <a:rPr lang="fr-FR" sz="2400" b="1" dirty="0">
                <a:latin typeface="Agency FB" pitchFamily="34" charset="0"/>
              </a:rPr>
              <a:t>At the end of 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>
                <a:latin typeface="Agency FB" pitchFamily="34" charset="0"/>
              </a:rPr>
              <a:t>these meetings, a </a:t>
            </a:r>
            <a:r>
              <a:rPr lang="fr-FR" sz="2400" b="1" dirty="0" smtClean="0">
                <a:latin typeface="Agency FB" pitchFamily="34" charset="0"/>
              </a:rPr>
              <a:t>communiqué  </a:t>
            </a:r>
            <a:r>
              <a:rPr lang="fr-FR" sz="2400" b="1" dirty="0" err="1" smtClean="0">
                <a:latin typeface="Agency FB" pitchFamily="34" charset="0"/>
              </a:rPr>
              <a:t>will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 err="1" smtClean="0">
                <a:latin typeface="Agency FB" pitchFamily="34" charset="0"/>
              </a:rPr>
              <a:t>be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 err="1" smtClean="0">
                <a:latin typeface="Agency FB" pitchFamily="34" charset="0"/>
              </a:rPr>
              <a:t>released</a:t>
            </a:r>
            <a:r>
              <a:rPr lang="fr-FR" sz="2400" b="1" dirty="0" smtClean="0">
                <a:latin typeface="Agency FB" pitchFamily="34" charset="0"/>
              </a:rPr>
              <a:t> for all the </a:t>
            </a:r>
            <a:r>
              <a:rPr lang="fr-FR" sz="2400" b="1" dirty="0">
                <a:latin typeface="Agency FB" pitchFamily="34" charset="0"/>
              </a:rPr>
              <a:t>sector actors</a:t>
            </a:r>
            <a:r>
              <a:rPr lang="fr-FR" sz="2800" dirty="0" smtClean="0">
                <a:latin typeface="Agency FB" pitchFamily="34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fr-FR" sz="2400" dirty="0" err="1" smtClean="0">
                <a:latin typeface="Agency FB" pitchFamily="34" charset="0"/>
              </a:rPr>
              <a:t>Realization</a:t>
            </a:r>
            <a:r>
              <a:rPr lang="fr-FR" sz="2400" dirty="0" smtClean="0">
                <a:latin typeface="Agency FB" pitchFamily="34" charset="0"/>
              </a:rPr>
              <a:t>  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>
                <a:latin typeface="Agency FB" pitchFamily="34" charset="0"/>
              </a:rPr>
              <a:t>of </a:t>
            </a:r>
            <a:r>
              <a:rPr lang="fr-FR" sz="2400" b="1" dirty="0" err="1">
                <a:latin typeface="Agency FB" pitchFamily="34" charset="0"/>
              </a:rPr>
              <a:t>quarterly</a:t>
            </a:r>
            <a:r>
              <a:rPr lang="fr-FR" sz="2400" b="1" dirty="0">
                <a:latin typeface="Agency FB" pitchFamily="34" charset="0"/>
              </a:rPr>
              <a:t> </a:t>
            </a:r>
            <a:r>
              <a:rPr lang="fr-FR" sz="2400" b="1" dirty="0" err="1" smtClean="0">
                <a:latin typeface="Agency FB" pitchFamily="34" charset="0"/>
              </a:rPr>
              <a:t>measurement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 err="1" smtClean="0">
                <a:latin typeface="Agency FB" pitchFamily="34" charset="0"/>
              </a:rPr>
              <a:t>campaigns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>
                <a:latin typeface="Agency FB" pitchFamily="34" charset="0"/>
              </a:rPr>
              <a:t>by area </a:t>
            </a:r>
            <a:r>
              <a:rPr lang="fr-FR" sz="2400" b="1" dirty="0" smtClean="0">
                <a:latin typeface="Agency FB" pitchFamily="34" charset="0"/>
              </a:rPr>
              <a:t>in accordance </a:t>
            </a:r>
            <a:r>
              <a:rPr lang="fr-FR" sz="2400" b="1" dirty="0" err="1" smtClean="0">
                <a:latin typeface="Agency FB" pitchFamily="34" charset="0"/>
              </a:rPr>
              <a:t>with</a:t>
            </a:r>
            <a:r>
              <a:rPr lang="fr-FR" sz="2400" b="1" dirty="0" smtClean="0">
                <a:latin typeface="Agency FB" pitchFamily="34" charset="0"/>
              </a:rPr>
              <a:t> the 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administrative </a:t>
            </a:r>
            <a:r>
              <a:rPr lang="fr-FR" sz="2400" dirty="0" smtClean="0">
                <a:latin typeface="Agency FB" pitchFamily="34" charset="0"/>
              </a:rPr>
              <a:t>divisions of </a:t>
            </a:r>
            <a:r>
              <a:rPr lang="fr-FR" sz="2400" dirty="0">
                <a:latin typeface="Agency FB" pitchFamily="34" charset="0"/>
              </a:rPr>
              <a:t>Senegal to </a:t>
            </a:r>
            <a:r>
              <a:rPr lang="fr-FR" sz="2400" dirty="0" err="1">
                <a:latin typeface="Agency FB" pitchFamily="34" charset="0"/>
              </a:rPr>
              <a:t>raise</a:t>
            </a:r>
            <a:r>
              <a:rPr lang="fr-FR" sz="2400" dirty="0">
                <a:latin typeface="Agency FB" pitchFamily="34" charset="0"/>
              </a:rPr>
              <a:t> </a:t>
            </a:r>
            <a:r>
              <a:rPr lang="fr-FR" sz="2400" dirty="0" smtClean="0">
                <a:latin typeface="Agency FB" pitchFamily="34" charset="0"/>
              </a:rPr>
              <a:t> defaults and have </a:t>
            </a:r>
            <a:r>
              <a:rPr lang="fr-FR" sz="2400" dirty="0" err="1" smtClean="0">
                <a:latin typeface="Agency FB" pitchFamily="34" charset="0"/>
              </a:rPr>
              <a:t>them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addressed</a:t>
            </a:r>
            <a:r>
              <a:rPr lang="fr-FR" sz="2400" dirty="0" smtClean="0">
                <a:latin typeface="Agency FB" pitchFamily="34" charset="0"/>
              </a:rPr>
              <a:t> by  </a:t>
            </a:r>
            <a:r>
              <a:rPr lang="fr-FR" sz="2400" dirty="0" err="1">
                <a:latin typeface="Agency FB" pitchFamily="34" charset="0"/>
              </a:rPr>
              <a:t>operators</a:t>
            </a:r>
            <a:r>
              <a:rPr lang="fr-FR" sz="2400" dirty="0">
                <a:latin typeface="Agency FB" pitchFamily="34" charset="0"/>
              </a:rPr>
              <a:t> 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;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91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13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03716" y="620688"/>
            <a:ext cx="7532779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marL="514350" indent="-514350" algn="ctr">
              <a:buFont typeface="+mj-lt"/>
              <a:buAutoNum type="arabicPeriod"/>
            </a:pP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Strengthening of the device control and monitoring of the </a:t>
            </a:r>
            <a:r>
              <a:rPr lang="fr-FR" sz="3000" b="1" dirty="0" err="1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Mobile telephone operators 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1/2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fr-FR" sz="2600" dirty="0" err="1" smtClean="0">
                <a:latin typeface="Agency FB" pitchFamily="34" charset="0"/>
              </a:rPr>
              <a:t>Realization</a:t>
            </a:r>
            <a:r>
              <a:rPr lang="fr-FR" sz="2600" dirty="0" smtClean="0">
                <a:latin typeface="Agency FB" pitchFamily="34" charset="0"/>
              </a:rPr>
              <a:t> of a </a:t>
            </a:r>
            <a:r>
              <a:rPr lang="fr-FR" sz="2600" dirty="0">
                <a:latin typeface="Agency FB" pitchFamily="34" charset="0"/>
              </a:rPr>
              <a:t>campaign of </a:t>
            </a:r>
            <a:r>
              <a:rPr lang="fr-FR" sz="2600" dirty="0" err="1">
                <a:latin typeface="Agency FB" pitchFamily="34" charset="0"/>
              </a:rPr>
              <a:t>measures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smtClean="0">
                <a:latin typeface="Agency FB" pitchFamily="34" charset="0"/>
              </a:rPr>
              <a:t>for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b="1" dirty="0">
                <a:latin typeface="Agency FB" pitchFamily="34" charset="0"/>
              </a:rPr>
              <a:t>t</a:t>
            </a:r>
            <a:r>
              <a:rPr lang="fr-FR" sz="2600" b="1" dirty="0" smtClean="0">
                <a:latin typeface="Agency FB" pitchFamily="34" charset="0"/>
              </a:rPr>
              <a:t>he </a:t>
            </a:r>
            <a:r>
              <a:rPr lang="fr-FR" sz="2600" b="1" dirty="0">
                <a:latin typeface="Agency FB" pitchFamily="34" charset="0"/>
              </a:rPr>
              <a:t>coverage of the </a:t>
            </a:r>
            <a:r>
              <a:rPr lang="fr-FR" sz="2600" b="1" dirty="0" err="1" smtClean="0">
                <a:latin typeface="Agency FB" pitchFamily="34" charset="0"/>
              </a:rPr>
              <a:t>operators</a:t>
            </a:r>
            <a:r>
              <a:rPr lang="fr-FR" sz="2600" b="1" dirty="0" smtClean="0">
                <a:latin typeface="Agency FB" pitchFamily="34" charset="0"/>
              </a:rPr>
              <a:t> networks</a:t>
            </a:r>
            <a:r>
              <a:rPr lang="fr-FR" sz="2600" b="1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>
                <a:latin typeface="Agency FB" pitchFamily="34" charset="0"/>
              </a:rPr>
              <a:t>on </a:t>
            </a:r>
            <a:r>
              <a:rPr lang="fr-FR" sz="2600" dirty="0" smtClean="0">
                <a:latin typeface="Agency FB" pitchFamily="34" charset="0"/>
              </a:rPr>
              <a:t>the </a:t>
            </a:r>
            <a:r>
              <a:rPr lang="fr-FR" sz="2600" dirty="0">
                <a:latin typeface="Agency FB" pitchFamily="34" charset="0"/>
              </a:rPr>
              <a:t>national </a:t>
            </a:r>
            <a:r>
              <a:rPr lang="fr-FR" sz="2600" dirty="0" err="1">
                <a:latin typeface="Agency FB" pitchFamily="34" charset="0"/>
              </a:rPr>
              <a:t>territory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smtClean="0">
                <a:latin typeface="Agency FB" pitchFamily="34" charset="0"/>
              </a:rPr>
              <a:t>(</a:t>
            </a:r>
            <a:r>
              <a:rPr lang="fr-FR" sz="2600" dirty="0" err="1" smtClean="0">
                <a:latin typeface="Agency FB" pitchFamily="34" charset="0"/>
              </a:rPr>
              <a:t>field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measures</a:t>
            </a:r>
            <a:r>
              <a:rPr lang="fr-FR" sz="2600" dirty="0" smtClean="0">
                <a:latin typeface="Agency FB" pitchFamily="34" charset="0"/>
              </a:rPr>
              <a:t>)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b="1" dirty="0" err="1">
                <a:latin typeface="Agency FB" pitchFamily="34" charset="0"/>
              </a:rPr>
              <a:t>w</a:t>
            </a:r>
            <a:r>
              <a:rPr lang="fr-FR" sz="2600" b="1" dirty="0" err="1" smtClean="0">
                <a:latin typeface="Agency FB" pitchFamily="34" charset="0"/>
              </a:rPr>
              <a:t>ith</a:t>
            </a:r>
            <a:r>
              <a:rPr lang="fr-FR" sz="2600" b="1" dirty="0" smtClean="0">
                <a:latin typeface="Agency FB" pitchFamily="34" charset="0"/>
              </a:rPr>
              <a:t> restitution  meetings for all </a:t>
            </a:r>
            <a:r>
              <a:rPr lang="fr-FR" sz="2600" b="1" dirty="0">
                <a:latin typeface="Agency FB" pitchFamily="34" charset="0"/>
              </a:rPr>
              <a:t>the actors of the sector and publication of </a:t>
            </a:r>
            <a:r>
              <a:rPr lang="fr-FR" sz="2600" b="1" dirty="0" err="1" smtClean="0">
                <a:latin typeface="Agency FB" pitchFamily="34" charset="0"/>
              </a:rPr>
              <a:t>results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during</a:t>
            </a:r>
            <a:r>
              <a:rPr lang="fr-FR" sz="2600" b="1" dirty="0" smtClean="0">
                <a:latin typeface="Agency FB" pitchFamily="34" charset="0"/>
              </a:rPr>
              <a:t> the first </a:t>
            </a:r>
            <a:r>
              <a:rPr lang="fr-FR" sz="2600" b="1" dirty="0" err="1" smtClean="0">
                <a:latin typeface="Agency FB" pitchFamily="34" charset="0"/>
              </a:rPr>
              <a:t>semester</a:t>
            </a:r>
            <a:r>
              <a:rPr lang="fr-FR" sz="2600" b="1" dirty="0" smtClean="0">
                <a:latin typeface="Agency FB" pitchFamily="34" charset="0"/>
              </a:rPr>
              <a:t> of 2015</a:t>
            </a:r>
            <a:r>
              <a:rPr lang="fr-FR" sz="2600" b="1" dirty="0">
                <a:latin typeface="Agency FB" pitchFamily="34" charset="0"/>
              </a:rPr>
              <a:t> </a:t>
            </a:r>
            <a:r>
              <a:rPr lang="fr-FR" sz="2600" dirty="0">
                <a:latin typeface="Agency FB" pitchFamily="34" charset="0"/>
              </a:rPr>
              <a:t>;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fr-FR" sz="2600" dirty="0">
                <a:latin typeface="Agency FB" pitchFamily="34" charset="0"/>
              </a:rPr>
              <a:t>Establishment of a </a:t>
            </a:r>
            <a:r>
              <a:rPr lang="fr-FR" sz="2600" dirty="0" smtClean="0">
                <a:latin typeface="Agency FB" pitchFamily="34" charset="0"/>
              </a:rPr>
              <a:t>new </a:t>
            </a:r>
            <a:r>
              <a:rPr lang="fr-FR" sz="2600" dirty="0" err="1" smtClean="0">
                <a:latin typeface="Agency FB" pitchFamily="34" charset="0"/>
              </a:rPr>
              <a:t>watch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device</a:t>
            </a:r>
            <a:r>
              <a:rPr lang="fr-FR" sz="2600" dirty="0" smtClean="0">
                <a:latin typeface="Agency FB" pitchFamily="34" charset="0"/>
              </a:rPr>
              <a:t>  </a:t>
            </a:r>
            <a:r>
              <a:rPr lang="fr-FR" sz="2600" dirty="0">
                <a:latin typeface="Agency FB" pitchFamily="34" charset="0"/>
              </a:rPr>
              <a:t>on </a:t>
            </a:r>
            <a:r>
              <a:rPr lang="fr-FR" sz="2600" b="1" dirty="0">
                <a:latin typeface="Agency FB" pitchFamily="34" charset="0"/>
              </a:rPr>
              <a:t>t</a:t>
            </a:r>
            <a:r>
              <a:rPr lang="fr-FR" sz="2600" b="1" dirty="0" smtClean="0">
                <a:latin typeface="Agency FB" pitchFamily="34" charset="0"/>
              </a:rPr>
              <a:t>he</a:t>
            </a:r>
            <a:r>
              <a:rPr lang="fr-FR" sz="2600" b="1" dirty="0">
                <a:latin typeface="Agency FB" pitchFamily="34" charset="0"/>
              </a:rPr>
              <a:t> </a:t>
            </a:r>
            <a:r>
              <a:rPr lang="fr-FR" sz="2600" b="1" dirty="0" err="1" smtClean="0">
                <a:latin typeface="Agency FB" pitchFamily="34" charset="0"/>
              </a:rPr>
              <a:t>QoE</a:t>
            </a:r>
            <a:r>
              <a:rPr lang="fr-FR" sz="2600" b="1" dirty="0" smtClean="0">
                <a:latin typeface="Agency FB" pitchFamily="34" charset="0"/>
              </a:rPr>
              <a:t> </a:t>
            </a:r>
            <a:r>
              <a:rPr lang="fr-FR" sz="2600" b="1" dirty="0">
                <a:latin typeface="Agency FB" pitchFamily="34" charset="0"/>
              </a:rPr>
              <a:t>i</a:t>
            </a:r>
            <a:r>
              <a:rPr lang="fr-FR" sz="2600" dirty="0" smtClean="0">
                <a:latin typeface="Agency FB" pitchFamily="34" charset="0"/>
              </a:rPr>
              <a:t>n </a:t>
            </a:r>
            <a:r>
              <a:rPr lang="fr-FR" sz="2600" dirty="0">
                <a:latin typeface="Agency FB" pitchFamily="34" charset="0"/>
              </a:rPr>
              <a:t>the 45 departments of Senegal </a:t>
            </a:r>
            <a:r>
              <a:rPr lang="fr-FR" sz="2600" dirty="0" err="1">
                <a:latin typeface="Agency FB" pitchFamily="34" charset="0"/>
              </a:rPr>
              <a:t>from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smtClean="0">
                <a:latin typeface="Agency FB" pitchFamily="34" charset="0"/>
              </a:rPr>
              <a:t>the first </a:t>
            </a:r>
            <a:r>
              <a:rPr lang="fr-FR" sz="2600" dirty="0" err="1" smtClean="0">
                <a:latin typeface="Agency FB" pitchFamily="34" charset="0"/>
              </a:rPr>
              <a:t>semester</a:t>
            </a:r>
            <a:r>
              <a:rPr lang="fr-FR" sz="2600" dirty="0" smtClean="0">
                <a:latin typeface="Agency FB" pitchFamily="34" charset="0"/>
              </a:rPr>
              <a:t> of  </a:t>
            </a:r>
            <a:r>
              <a:rPr lang="fr-FR" sz="2600" dirty="0">
                <a:latin typeface="Agency FB" pitchFamily="34" charset="0"/>
              </a:rPr>
              <a:t>2015, </a:t>
            </a:r>
            <a:r>
              <a:rPr lang="fr-FR" sz="2600" b="1" dirty="0">
                <a:latin typeface="Agency FB" pitchFamily="34" charset="0"/>
              </a:rPr>
              <a:t>b</a:t>
            </a:r>
            <a:r>
              <a:rPr lang="fr-FR" sz="2600" b="1" dirty="0" smtClean="0">
                <a:latin typeface="Agency FB" pitchFamily="34" charset="0"/>
              </a:rPr>
              <a:t>y </a:t>
            </a:r>
            <a:r>
              <a:rPr lang="fr-FR" sz="2600" b="1" dirty="0">
                <a:latin typeface="Agency FB" pitchFamily="34" charset="0"/>
              </a:rPr>
              <a:t>selecting the </a:t>
            </a:r>
            <a:r>
              <a:rPr lang="fr-FR" sz="2600" b="1" dirty="0" err="1" smtClean="0">
                <a:latin typeface="Agency FB" pitchFamily="34" charset="0"/>
              </a:rPr>
              <a:t>bêtatestors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that</a:t>
            </a:r>
            <a:r>
              <a:rPr lang="fr-FR" sz="2600" b="1" dirty="0" smtClean="0">
                <a:latin typeface="Agency FB" pitchFamily="34" charset="0"/>
              </a:rPr>
              <a:t>  </a:t>
            </a:r>
            <a:r>
              <a:rPr lang="fr-FR" sz="2600" b="1" dirty="0">
                <a:latin typeface="Agency FB" pitchFamily="34" charset="0"/>
              </a:rPr>
              <a:t>are </a:t>
            </a:r>
            <a:r>
              <a:rPr lang="fr-FR" sz="2600" b="1" dirty="0" smtClean="0">
                <a:latin typeface="Agency FB" pitchFamily="34" charset="0"/>
              </a:rPr>
              <a:t>able to trace back </a:t>
            </a:r>
            <a:r>
              <a:rPr lang="fr-FR" sz="2600" b="1" dirty="0" err="1" smtClean="0">
                <a:latin typeface="Agency FB" pitchFamily="34" charset="0"/>
              </a:rPr>
              <a:t>malfunctioning</a:t>
            </a:r>
            <a:r>
              <a:rPr lang="fr-FR" sz="2600" b="1" dirty="0" smtClean="0">
                <a:latin typeface="Agency FB" pitchFamily="34" charset="0"/>
              </a:rPr>
              <a:t> in real time  </a:t>
            </a:r>
            <a:r>
              <a:rPr lang="fr-FR" sz="2600" b="1" dirty="0">
                <a:latin typeface="Agency FB" pitchFamily="34" charset="0"/>
              </a:rPr>
              <a:t>observed on the networks of operators.</a:t>
            </a:r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95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14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115616" y="692696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2. Establishment of a system for  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handling consumer complaints and information of the general public on the 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/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QoE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 Ad hoc </a:t>
            </a:r>
            <a:r>
              <a:rPr lang="fr-FR" sz="2600" dirty="0" err="1" smtClean="0">
                <a:latin typeface="Agency FB" pitchFamily="34" charset="0"/>
              </a:rPr>
              <a:t>operation</a:t>
            </a:r>
            <a:r>
              <a:rPr lang="fr-FR" sz="2600" dirty="0" smtClean="0">
                <a:latin typeface="Agency FB" pitchFamily="34" charset="0"/>
              </a:rPr>
              <a:t> of </a:t>
            </a:r>
            <a:r>
              <a:rPr lang="fr-FR" sz="2600" dirty="0" err="1" smtClean="0">
                <a:latin typeface="Agency FB" pitchFamily="34" charset="0"/>
              </a:rPr>
              <a:t>QoS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measures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further</a:t>
            </a:r>
            <a:r>
              <a:rPr lang="fr-FR" sz="2600" dirty="0" smtClean="0">
                <a:latin typeface="Agency FB" pitchFamily="34" charset="0"/>
              </a:rPr>
              <a:t> to </a:t>
            </a:r>
            <a:r>
              <a:rPr lang="fr-FR" sz="2600" b="1" dirty="0" smtClean="0">
                <a:latin typeface="Agency FB" pitchFamily="34" charset="0"/>
              </a:rPr>
              <a:t> complaints o</a:t>
            </a:r>
            <a:r>
              <a:rPr lang="fr-FR" sz="2600" dirty="0" smtClean="0">
                <a:latin typeface="Agency FB" pitchFamily="34" charset="0"/>
              </a:rPr>
              <a:t>f consumers;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Publication of a </a:t>
            </a:r>
            <a:r>
              <a:rPr lang="fr-FR" sz="2600" dirty="0" err="1" smtClean="0">
                <a:latin typeface="Agency FB" pitchFamily="34" charset="0"/>
              </a:rPr>
              <a:t>d</a:t>
            </a:r>
            <a:r>
              <a:rPr lang="fr-FR" sz="2600" b="1" dirty="0" err="1" smtClean="0">
                <a:latin typeface="Agency FB" pitchFamily="34" charset="0"/>
              </a:rPr>
              <a:t>ecision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pertaining</a:t>
            </a:r>
            <a:r>
              <a:rPr lang="fr-FR" sz="2600" b="1" dirty="0" smtClean="0">
                <a:latin typeface="Agency FB" pitchFamily="34" charset="0"/>
              </a:rPr>
              <a:t> to the </a:t>
            </a:r>
            <a:r>
              <a:rPr lang="fr-FR" sz="2600" b="1" dirty="0" err="1" smtClean="0">
                <a:latin typeface="Agency FB" pitchFamily="34" charset="0"/>
              </a:rPr>
              <a:t>upgrading</a:t>
            </a:r>
            <a:r>
              <a:rPr lang="fr-FR" sz="2600" b="1" dirty="0" smtClean="0">
                <a:latin typeface="Agency FB" pitchFamily="34" charset="0"/>
              </a:rPr>
              <a:t> of the </a:t>
            </a:r>
            <a:r>
              <a:rPr lang="fr-FR" sz="2600" b="1" dirty="0" err="1" smtClean="0">
                <a:latin typeface="Agency FB" pitchFamily="34" charset="0"/>
              </a:rPr>
              <a:t>procedures</a:t>
            </a:r>
            <a:r>
              <a:rPr lang="fr-FR" sz="2600" b="1" dirty="0" smtClean="0">
                <a:latin typeface="Agency FB" pitchFamily="34" charset="0"/>
              </a:rPr>
              <a:t> of </a:t>
            </a:r>
            <a:r>
              <a:rPr lang="fr-FR" sz="2600" b="1" dirty="0" err="1" smtClean="0">
                <a:latin typeface="Agency FB" pitchFamily="34" charset="0"/>
              </a:rPr>
              <a:t>consumers’complaints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handling</a:t>
            </a:r>
            <a:r>
              <a:rPr lang="fr-FR" sz="2600" b="1" dirty="0" smtClean="0">
                <a:latin typeface="Agency FB" pitchFamily="34" charset="0"/>
              </a:rPr>
              <a:t> on the </a:t>
            </a:r>
            <a:r>
              <a:rPr lang="fr-FR" sz="2600" b="1" dirty="0" err="1" smtClean="0">
                <a:latin typeface="Agency FB" pitchFamily="34" charset="0"/>
              </a:rPr>
              <a:t>QoS</a:t>
            </a:r>
            <a:r>
              <a:rPr lang="fr-FR" sz="2600" dirty="0">
                <a:latin typeface="Agency FB" pitchFamily="34" charset="0"/>
              </a:rPr>
              <a:t> (Consumer associations will </a:t>
            </a:r>
            <a:r>
              <a:rPr lang="fr-FR" sz="2600" dirty="0" err="1">
                <a:latin typeface="Agency FB" pitchFamily="34" charset="0"/>
              </a:rPr>
              <a:t>be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strongly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consulted</a:t>
            </a:r>
            <a:r>
              <a:rPr lang="fr-FR" sz="2600" dirty="0">
                <a:latin typeface="Agency FB" pitchFamily="34" charset="0"/>
              </a:rPr>
              <a:t>) ;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fr-FR" sz="2600" dirty="0">
                <a:latin typeface="Agency FB" pitchFamily="34" charset="0"/>
              </a:rPr>
              <a:t>Establishment of a </a:t>
            </a:r>
            <a:r>
              <a:rPr lang="fr-FR" sz="2600" b="1" dirty="0" err="1">
                <a:latin typeface="Agency FB" pitchFamily="34" charset="0"/>
              </a:rPr>
              <a:t>t</a:t>
            </a:r>
            <a:r>
              <a:rPr lang="fr-FR" sz="2600" b="1" dirty="0" err="1" smtClean="0">
                <a:latin typeface="Agency FB" pitchFamily="34" charset="0"/>
              </a:rPr>
              <a:t>ool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to </a:t>
            </a:r>
            <a:r>
              <a:rPr lang="fr-FR" sz="2600" dirty="0">
                <a:latin typeface="Agency FB" pitchFamily="34" charset="0"/>
              </a:rPr>
              <a:t>allow consumers to </a:t>
            </a:r>
            <a:r>
              <a:rPr lang="fr-FR" sz="2600" dirty="0" smtClean="0">
                <a:latin typeface="Agency FB" pitchFamily="34" charset="0"/>
              </a:rPr>
              <a:t>report </a:t>
            </a:r>
            <a:r>
              <a:rPr lang="fr-FR" sz="2600" dirty="0" err="1" smtClean="0">
                <a:latin typeface="Agency FB" pitchFamily="34" charset="0"/>
              </a:rPr>
              <a:t>their</a:t>
            </a:r>
            <a:r>
              <a:rPr lang="fr-FR" sz="2600" dirty="0" smtClean="0">
                <a:latin typeface="Agency FB" pitchFamily="34" charset="0"/>
              </a:rPr>
              <a:t> claims up to  ARTP in real time;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fr-FR" sz="2600" b="1" dirty="0">
                <a:latin typeface="Agency FB" pitchFamily="34" charset="0"/>
              </a:rPr>
              <a:t>Communication on the </a:t>
            </a:r>
            <a:r>
              <a:rPr lang="fr-FR" sz="2600" b="1" dirty="0" smtClean="0">
                <a:latin typeface="Agency FB" pitchFamily="34" charset="0"/>
              </a:rPr>
              <a:t>management</a:t>
            </a:r>
            <a:r>
              <a:rPr lang="fr-FR" sz="2600" b="1" dirty="0">
                <a:latin typeface="Agency FB" pitchFamily="34" charset="0"/>
              </a:rPr>
              <a:t> </a:t>
            </a:r>
            <a:r>
              <a:rPr lang="fr-FR" sz="2600" b="1" dirty="0" smtClean="0">
                <a:latin typeface="Agency FB" pitchFamily="34" charset="0"/>
              </a:rPr>
              <a:t>of t</a:t>
            </a:r>
            <a:r>
              <a:rPr lang="fr-FR" sz="2600" dirty="0" smtClean="0">
                <a:latin typeface="Agency FB" pitchFamily="34" charset="0"/>
              </a:rPr>
              <a:t>he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err="1">
                <a:latin typeface="Agency FB" pitchFamily="34" charset="0"/>
              </a:rPr>
              <a:t>QoS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and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b="1" dirty="0">
                <a:latin typeface="Agency FB" pitchFamily="34" charset="0"/>
              </a:rPr>
              <a:t>t</a:t>
            </a:r>
            <a:r>
              <a:rPr lang="fr-FR" sz="2600" b="1" dirty="0" smtClean="0">
                <a:latin typeface="Agency FB" pitchFamily="34" charset="0"/>
              </a:rPr>
              <a:t>he </a:t>
            </a:r>
            <a:r>
              <a:rPr lang="fr-FR" sz="2600" b="1" dirty="0">
                <a:latin typeface="Agency FB" pitchFamily="34" charset="0"/>
              </a:rPr>
              <a:t>use </a:t>
            </a:r>
            <a:r>
              <a:rPr lang="fr-FR" sz="2600" b="1" dirty="0" smtClean="0">
                <a:latin typeface="Agency FB" pitchFamily="34" charset="0"/>
              </a:rPr>
              <a:t>of p</a:t>
            </a:r>
            <a:r>
              <a:rPr lang="fr-FR" sz="2600" dirty="0" smtClean="0">
                <a:latin typeface="Agency FB" pitchFamily="34" charset="0"/>
              </a:rPr>
              <a:t>hone </a:t>
            </a:r>
            <a:r>
              <a:rPr lang="fr-FR" sz="2600" dirty="0" err="1" smtClean="0">
                <a:latin typeface="Agency FB" pitchFamily="34" charset="0"/>
              </a:rPr>
              <a:t>devices</a:t>
            </a:r>
            <a:r>
              <a:rPr lang="fr-FR" sz="2600" dirty="0" smtClean="0">
                <a:latin typeface="Agency FB" pitchFamily="34" charset="0"/>
              </a:rPr>
              <a:t> on missions.</a:t>
            </a:r>
            <a:endParaRPr lang="fr-FR" sz="2600" dirty="0">
              <a:latin typeface="Agency FB" pitchFamily="34" charset="0"/>
            </a:endParaRPr>
          </a:p>
          <a:p>
            <a:pPr lvl="0"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45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15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57290" y="357166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3. 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Supervision of the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Mobile </a:t>
            </a: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during religious events and in 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venues of mass meetings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:</a:t>
            </a:r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The relevant  </a:t>
            </a:r>
            <a:r>
              <a:rPr lang="fr-FR" sz="2600" dirty="0" err="1">
                <a:latin typeface="Agency FB" pitchFamily="34" charset="0"/>
              </a:rPr>
              <a:t>religious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events</a:t>
            </a:r>
            <a:r>
              <a:rPr lang="fr-FR" sz="2600" dirty="0" smtClean="0">
                <a:latin typeface="Agency FB" pitchFamily="34" charset="0"/>
              </a:rPr>
              <a:t> are</a:t>
            </a:r>
            <a:r>
              <a:rPr lang="fr-FR" sz="2600" dirty="0">
                <a:latin typeface="Agency FB" pitchFamily="34" charset="0"/>
              </a:rPr>
              <a:t>: </a:t>
            </a:r>
            <a:r>
              <a:rPr lang="fr-FR" sz="2600" dirty="0" err="1">
                <a:latin typeface="Agency FB" pitchFamily="34" charset="0"/>
              </a:rPr>
              <a:t>Magal</a:t>
            </a:r>
            <a:r>
              <a:rPr lang="fr-FR" sz="2600" dirty="0">
                <a:latin typeface="Agency FB" pitchFamily="34" charset="0"/>
              </a:rPr>
              <a:t>, </a:t>
            </a:r>
            <a:r>
              <a:rPr lang="fr-FR" sz="2600" dirty="0" err="1">
                <a:latin typeface="Agency FB" pitchFamily="34" charset="0"/>
              </a:rPr>
              <a:t>Gamou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of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err="1">
                <a:latin typeface="Agency FB" pitchFamily="34" charset="0"/>
              </a:rPr>
              <a:t>Tivavouane</a:t>
            </a:r>
            <a:r>
              <a:rPr lang="fr-FR" sz="2600" dirty="0">
                <a:latin typeface="Agency FB" pitchFamily="34" charset="0"/>
              </a:rPr>
              <a:t>, </a:t>
            </a:r>
            <a:r>
              <a:rPr lang="fr-FR" sz="2600" dirty="0" smtClean="0">
                <a:latin typeface="Agency FB" pitchFamily="34" charset="0"/>
              </a:rPr>
              <a:t>of </a:t>
            </a:r>
            <a:r>
              <a:rPr lang="fr-FR" sz="2600" dirty="0">
                <a:latin typeface="Agency FB" pitchFamily="34" charset="0"/>
              </a:rPr>
              <a:t>Kaolack and Medina </a:t>
            </a:r>
            <a:r>
              <a:rPr lang="fr-FR" sz="2600" dirty="0" err="1">
                <a:latin typeface="Agency FB" pitchFamily="34" charset="0"/>
              </a:rPr>
              <a:t>Gounass</a:t>
            </a:r>
            <a:r>
              <a:rPr lang="fr-FR" sz="2600" dirty="0">
                <a:latin typeface="Agency FB" pitchFamily="34" charset="0"/>
              </a:rPr>
              <a:t>, </a:t>
            </a:r>
            <a:r>
              <a:rPr lang="fr-FR" sz="2600" dirty="0" err="1">
                <a:latin typeface="Agency FB" pitchFamily="34" charset="0"/>
              </a:rPr>
              <a:t>Popenguine</a:t>
            </a:r>
            <a:r>
              <a:rPr lang="fr-FR" sz="2600" dirty="0">
                <a:latin typeface="Agency FB" pitchFamily="34" charset="0"/>
              </a:rPr>
              <a:t>, </a:t>
            </a:r>
            <a:r>
              <a:rPr lang="fr-FR" sz="2600" dirty="0" err="1">
                <a:latin typeface="Agency FB" pitchFamily="34" charset="0"/>
              </a:rPr>
              <a:t>Daaka</a:t>
            </a:r>
            <a:r>
              <a:rPr lang="fr-FR" sz="2600" dirty="0">
                <a:latin typeface="Agency FB" pitchFamily="34" charset="0"/>
              </a:rPr>
              <a:t>, ETC 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fr-FR" sz="2600" dirty="0">
                <a:latin typeface="Agency FB" pitchFamily="34" charset="0"/>
              </a:rPr>
              <a:t>For each event, the following device is provided for: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fr-FR" sz="2600" dirty="0">
                <a:latin typeface="Agency FB" pitchFamily="34" charset="0"/>
              </a:rPr>
              <a:t>Establishment of a </a:t>
            </a:r>
            <a:r>
              <a:rPr lang="fr-FR" sz="2600" b="1" dirty="0" err="1" smtClean="0">
                <a:latin typeface="Agency FB" pitchFamily="34" charset="0"/>
              </a:rPr>
              <a:t>toll</a:t>
            </a:r>
            <a:r>
              <a:rPr lang="fr-FR" sz="2600" b="1" dirty="0" smtClean="0">
                <a:latin typeface="Agency FB" pitchFamily="34" charset="0"/>
              </a:rPr>
              <a:t> free </a:t>
            </a:r>
            <a:r>
              <a:rPr lang="fr-FR" sz="2600" b="1" dirty="0" err="1" smtClean="0">
                <a:latin typeface="Agency FB" pitchFamily="34" charset="0"/>
              </a:rPr>
              <a:t>number</a:t>
            </a:r>
            <a:r>
              <a:rPr lang="fr-FR" sz="2600" dirty="0" smtClean="0">
                <a:latin typeface="Agency FB" pitchFamily="34" charset="0"/>
              </a:rPr>
              <a:t>;</a:t>
            </a:r>
            <a:endParaRPr lang="fr-FR" sz="2600" dirty="0">
              <a:latin typeface="Agency FB" pitchFamily="34" charset="0"/>
            </a:endParaRPr>
          </a:p>
          <a:p>
            <a:pPr marL="1371600" lvl="2" indent="-457200">
              <a:buFont typeface="Arial" pitchFamily="34" charset="0"/>
              <a:buChar char="•"/>
            </a:pPr>
            <a:r>
              <a:rPr lang="fr-FR" sz="2600" dirty="0">
                <a:latin typeface="Agency FB" pitchFamily="34" charset="0"/>
              </a:rPr>
              <a:t>Presence </a:t>
            </a:r>
            <a:r>
              <a:rPr lang="fr-FR" sz="2600" b="1" dirty="0">
                <a:latin typeface="Agency FB" pitchFamily="34" charset="0"/>
              </a:rPr>
              <a:t>o</a:t>
            </a:r>
            <a:r>
              <a:rPr lang="fr-FR" sz="2600" b="1" dirty="0" smtClean="0">
                <a:latin typeface="Agency FB" pitchFamily="34" charset="0"/>
              </a:rPr>
              <a:t>f </a:t>
            </a:r>
            <a:r>
              <a:rPr lang="fr-FR" sz="2600" b="1" dirty="0">
                <a:latin typeface="Agency FB" pitchFamily="34" charset="0"/>
              </a:rPr>
              <a:t>a team </a:t>
            </a:r>
            <a:r>
              <a:rPr lang="fr-FR" sz="2600" b="1" dirty="0" smtClean="0">
                <a:latin typeface="Agency FB" pitchFamily="34" charset="0"/>
              </a:rPr>
              <a:t>of 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>
                <a:latin typeface="Agency FB" pitchFamily="34" charset="0"/>
              </a:rPr>
              <a:t>ARTP on site throughout the </a:t>
            </a:r>
            <a:r>
              <a:rPr lang="fr-FR" sz="2600" dirty="0" err="1" smtClean="0">
                <a:latin typeface="Agency FB" pitchFamily="34" charset="0"/>
              </a:rPr>
              <a:t>length</a:t>
            </a:r>
            <a:r>
              <a:rPr lang="fr-FR" sz="2600" dirty="0" smtClean="0">
                <a:latin typeface="Agency FB" pitchFamily="34" charset="0"/>
              </a:rPr>
              <a:t>  </a:t>
            </a:r>
            <a:r>
              <a:rPr lang="fr-FR" sz="2600" dirty="0">
                <a:latin typeface="Agency FB" pitchFamily="34" charset="0"/>
              </a:rPr>
              <a:t>of the event (the realization of measures, coordination with the operators, the organizers, etc. ) ;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fr-FR" sz="2600" b="1" dirty="0">
                <a:latin typeface="Agency FB" pitchFamily="34" charset="0"/>
              </a:rPr>
              <a:t>Communication around the event </a:t>
            </a:r>
            <a:r>
              <a:rPr lang="fr-FR" sz="2600" dirty="0">
                <a:latin typeface="Agency FB" pitchFamily="34" charset="0"/>
              </a:rPr>
              <a:t>(Press, radio, </a:t>
            </a:r>
            <a:r>
              <a:rPr lang="fr-FR" sz="2600" dirty="0" err="1">
                <a:latin typeface="Agency FB" pitchFamily="34" charset="0"/>
              </a:rPr>
              <a:t>Web,etc</a:t>
            </a:r>
            <a:r>
              <a:rPr lang="fr-FR" sz="2600" dirty="0">
                <a:latin typeface="Agency FB" pitchFamily="34" charset="0"/>
              </a:rPr>
              <a:t>. ).</a:t>
            </a:r>
          </a:p>
          <a:p>
            <a:pPr lvl="0"/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19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16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31640" y="337776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4. Acquisition of equipment for the measurement of the 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 Services:</a:t>
            </a:r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Acquisition of </a:t>
            </a:r>
            <a:r>
              <a:rPr lang="fr-FR" sz="2400" dirty="0" err="1" smtClean="0">
                <a:latin typeface="Agency FB" pitchFamily="34" charset="0"/>
              </a:rPr>
              <a:t>tracing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b="1" dirty="0" smtClean="0">
                <a:latin typeface="Agency FB" pitchFamily="34" charset="0"/>
              </a:rPr>
              <a:t>Mobile  f</a:t>
            </a:r>
            <a:r>
              <a:rPr lang="fr-FR" sz="2400" dirty="0" smtClean="0">
                <a:latin typeface="Agency FB" pitchFamily="34" charset="0"/>
              </a:rPr>
              <a:t>or the realization of  </a:t>
            </a:r>
            <a:r>
              <a:rPr lang="fr-FR" sz="2400" b="1" dirty="0" smtClean="0">
                <a:latin typeface="Agency FB" pitchFamily="34" charset="0"/>
              </a:rPr>
              <a:t>ad hoc </a:t>
            </a:r>
            <a:r>
              <a:rPr lang="fr-FR" sz="2400" b="1" dirty="0" err="1" smtClean="0">
                <a:latin typeface="Agency FB" pitchFamily="34" charset="0"/>
              </a:rPr>
              <a:t>measures</a:t>
            </a:r>
            <a:r>
              <a:rPr lang="fr-FR" sz="2400" b="1" dirty="0" smtClean="0">
                <a:latin typeface="Agency FB" pitchFamily="34" charset="0"/>
              </a:rPr>
              <a:t> of the </a:t>
            </a:r>
            <a:r>
              <a:rPr lang="fr-FR" sz="2400" b="1" dirty="0" err="1" smtClean="0">
                <a:latin typeface="Agency FB" pitchFamily="34" charset="0"/>
              </a:rPr>
              <a:t>QoS</a:t>
            </a:r>
            <a:r>
              <a:rPr lang="fr-FR" sz="2400" dirty="0" smtClean="0">
                <a:latin typeface="Agency FB" pitchFamily="34" charset="0"/>
              </a:rPr>
              <a:t> , in case  of complaints from consumers;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Acquisition of two (2) spectrum analyzers, allowing to carry out measurements of the quality and </a:t>
            </a:r>
            <a:r>
              <a:rPr lang="fr-FR" sz="2400" b="1" dirty="0" smtClean="0">
                <a:latin typeface="Agency FB" pitchFamily="34" charset="0"/>
              </a:rPr>
              <a:t>the speed of  ADSL </a:t>
            </a:r>
            <a:r>
              <a:rPr lang="fr-FR" sz="2400" b="1" dirty="0" err="1" smtClean="0">
                <a:latin typeface="Agency FB" pitchFamily="34" charset="0"/>
              </a:rPr>
              <a:t>lines</a:t>
            </a:r>
            <a:r>
              <a:rPr lang="fr-FR" sz="2400" b="1" dirty="0" smtClean="0">
                <a:latin typeface="Agency FB" pitchFamily="34" charset="0"/>
              </a:rPr>
              <a:t> for customers </a:t>
            </a:r>
            <a:r>
              <a:rPr lang="fr-FR" sz="2400" dirty="0" smtClean="0">
                <a:latin typeface="Agency FB" pitchFamily="34" charset="0"/>
              </a:rPr>
              <a:t>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Acquisition of a </a:t>
            </a:r>
            <a:r>
              <a:rPr lang="fr-FR" sz="2400" dirty="0" err="1" smtClean="0">
                <a:latin typeface="Agency FB" pitchFamily="34" charset="0"/>
              </a:rPr>
              <a:t>QoS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measurement</a:t>
            </a:r>
            <a:r>
              <a:rPr lang="fr-FR" sz="2400" dirty="0" smtClean="0">
                <a:latin typeface="Agency FB" pitchFamily="34" charset="0"/>
              </a:rPr>
              <a:t> chain </a:t>
            </a:r>
            <a:r>
              <a:rPr lang="fr-FR" sz="2400" dirty="0" err="1" smtClean="0">
                <a:latin typeface="Agency FB" pitchFamily="34" charset="0"/>
              </a:rPr>
              <a:t>allowing</a:t>
            </a:r>
            <a:r>
              <a:rPr lang="fr-FR" sz="2400" dirty="0" smtClean="0">
                <a:latin typeface="Agency FB" pitchFamily="34" charset="0"/>
              </a:rPr>
              <a:t>  to: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400" dirty="0" err="1" smtClean="0">
                <a:latin typeface="Agency FB" pitchFamily="34" charset="0"/>
              </a:rPr>
              <a:t>Perform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measurements</a:t>
            </a:r>
            <a:r>
              <a:rPr lang="fr-FR" sz="2400" dirty="0" smtClean="0">
                <a:latin typeface="Agency FB" pitchFamily="34" charset="0"/>
              </a:rPr>
              <a:t> of the  </a:t>
            </a:r>
            <a:r>
              <a:rPr lang="fr-FR" sz="2400" b="1" dirty="0" smtClean="0">
                <a:latin typeface="Agency FB" pitchFamily="34" charset="0"/>
              </a:rPr>
              <a:t>Quality of vocal services  and data  of m</a:t>
            </a:r>
            <a:r>
              <a:rPr lang="fr-FR" sz="2400" dirty="0" smtClean="0">
                <a:latin typeface="Agency FB" pitchFamily="34" charset="0"/>
              </a:rPr>
              <a:t>obile communications (</a:t>
            </a:r>
            <a:r>
              <a:rPr lang="fr-FR" sz="2400" dirty="0" err="1" smtClean="0">
                <a:latin typeface="Agency FB" pitchFamily="34" charset="0"/>
              </a:rPr>
              <a:t>QoS</a:t>
            </a:r>
            <a:r>
              <a:rPr lang="fr-FR" sz="2400" dirty="0" smtClean="0">
                <a:latin typeface="Agency FB" pitchFamily="34" charset="0"/>
              </a:rPr>
              <a:t>) 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sz="2400" b="1" dirty="0" err="1" smtClean="0">
                <a:latin typeface="Agency FB" pitchFamily="34" charset="0"/>
              </a:rPr>
              <a:t>Appraise</a:t>
            </a:r>
            <a:r>
              <a:rPr lang="fr-FR" sz="2400" b="1" dirty="0" smtClean="0">
                <a:latin typeface="Agency FB" pitchFamily="34" charset="0"/>
              </a:rPr>
              <a:t> the  level of actual coverage of each of the operators  of  m</a:t>
            </a:r>
            <a:r>
              <a:rPr lang="fr-FR" sz="2400" dirty="0" smtClean="0">
                <a:latin typeface="Agency FB" pitchFamily="34" charset="0"/>
              </a:rPr>
              <a:t>obile telephony on the basis of the coverage maps provided by </a:t>
            </a:r>
            <a:r>
              <a:rPr lang="fr-FR" sz="2400" dirty="0" err="1" smtClean="0">
                <a:latin typeface="Agency FB" pitchFamily="34" charset="0"/>
              </a:rPr>
              <a:t>those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operators</a:t>
            </a:r>
            <a:r>
              <a:rPr lang="fr-FR" sz="2400" dirty="0" smtClean="0">
                <a:latin typeface="Agency FB" pitchFamily="34" charset="0"/>
              </a:rPr>
              <a:t> ;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1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17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31640" y="337776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5. 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Establishment of 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an 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attending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and monitoring 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Device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  for emergency 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numbers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The </a:t>
            </a:r>
            <a:r>
              <a:rPr lang="fr-FR" sz="2600" dirty="0" err="1" smtClean="0">
                <a:latin typeface="Agency FB" pitchFamily="34" charset="0"/>
              </a:rPr>
              <a:t>realization</a:t>
            </a:r>
            <a:r>
              <a:rPr lang="fr-FR" sz="2600" dirty="0" smtClean="0">
                <a:latin typeface="Agency FB" pitchFamily="34" charset="0"/>
              </a:rPr>
              <a:t> of </a:t>
            </a:r>
            <a:r>
              <a:rPr lang="fr-FR" sz="2600" dirty="0" err="1" smtClean="0">
                <a:latin typeface="Agency FB" pitchFamily="34" charset="0"/>
              </a:rPr>
              <a:t>steady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verification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campaigns</a:t>
            </a:r>
            <a:r>
              <a:rPr lang="fr-FR" sz="2600" dirty="0" smtClean="0">
                <a:latin typeface="Agency FB" pitchFamily="34" charset="0"/>
              </a:rPr>
              <a:t> for t</a:t>
            </a:r>
            <a:r>
              <a:rPr lang="fr-FR" sz="2600" b="1" dirty="0" smtClean="0">
                <a:latin typeface="Agency FB" pitchFamily="34" charset="0"/>
              </a:rPr>
              <a:t>he </a:t>
            </a:r>
            <a:r>
              <a:rPr lang="fr-FR" sz="2600" b="1" dirty="0">
                <a:latin typeface="Agency FB" pitchFamily="34" charset="0"/>
              </a:rPr>
              <a:t>proper routing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of  </a:t>
            </a:r>
            <a:r>
              <a:rPr lang="fr-FR" sz="2600" dirty="0">
                <a:latin typeface="Agency FB" pitchFamily="34" charset="0"/>
              </a:rPr>
              <a:t>emergency numbers 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b="1" dirty="0">
                <a:latin typeface="Agency FB" pitchFamily="34" charset="0"/>
              </a:rPr>
              <a:t>Development of a </a:t>
            </a:r>
            <a:r>
              <a:rPr lang="fr-FR" sz="2600" dirty="0">
                <a:latin typeface="Agency FB" pitchFamily="34" charset="0"/>
              </a:rPr>
              <a:t>Plan </a:t>
            </a:r>
            <a:r>
              <a:rPr lang="fr-FR" sz="2600" dirty="0" smtClean="0">
                <a:latin typeface="Agency FB" pitchFamily="34" charset="0"/>
              </a:rPr>
              <a:t>of actions;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Support </a:t>
            </a:r>
            <a:r>
              <a:rPr lang="fr-FR" sz="2600" dirty="0" err="1" smtClean="0">
                <a:latin typeface="Agency FB" pitchFamily="34" charset="0"/>
              </a:rPr>
              <a:t>from</a:t>
            </a:r>
            <a:r>
              <a:rPr lang="fr-FR" sz="2600" dirty="0" smtClean="0">
                <a:latin typeface="Agency FB" pitchFamily="34" charset="0"/>
              </a:rPr>
              <a:t>  </a:t>
            </a:r>
            <a:r>
              <a:rPr lang="fr-FR" sz="2600" dirty="0">
                <a:latin typeface="Agency FB" pitchFamily="34" charset="0"/>
              </a:rPr>
              <a:t>authorities for the establishment of a </a:t>
            </a:r>
            <a:r>
              <a:rPr lang="fr-FR" sz="2600" dirty="0" smtClean="0">
                <a:latin typeface="Agency FB" pitchFamily="34" charset="0"/>
              </a:rPr>
              <a:t>unique </a:t>
            </a:r>
            <a:r>
              <a:rPr lang="fr-FR" sz="2600" dirty="0" err="1" smtClean="0">
                <a:latin typeface="Agency FB" pitchFamily="34" charset="0"/>
              </a:rPr>
              <a:t>platform</a:t>
            </a:r>
            <a:r>
              <a:rPr lang="fr-FR" sz="2600" b="1" dirty="0">
                <a:latin typeface="Agency FB" pitchFamily="34" charset="0"/>
              </a:rPr>
              <a:t> </a:t>
            </a:r>
            <a:r>
              <a:rPr lang="fr-FR" sz="2600" b="1" dirty="0" err="1" smtClean="0">
                <a:latin typeface="Agency FB" pitchFamily="34" charset="0"/>
              </a:rPr>
              <a:t>geared</a:t>
            </a:r>
            <a:r>
              <a:rPr lang="fr-FR" sz="2600" b="1" dirty="0" smtClean="0">
                <a:latin typeface="Agency FB" pitchFamily="34" charset="0"/>
              </a:rPr>
              <a:t> to calls to </a:t>
            </a:r>
            <a:r>
              <a:rPr lang="fr-FR" sz="2600" b="1" dirty="0">
                <a:latin typeface="Agency FB" pitchFamily="34" charset="0"/>
              </a:rPr>
              <a:t>emergency numbers ;</a:t>
            </a:r>
            <a:endParaRPr lang="fr-FR" sz="2600" dirty="0">
              <a:latin typeface="Agency FB" pitchFamily="34" charset="0"/>
            </a:endParaRPr>
          </a:p>
          <a:p>
            <a:r>
              <a:rPr lang="fr-FR" sz="2400" b="1" dirty="0"/>
              <a:t> </a:t>
            </a:r>
            <a:endParaRPr lang="fr-FR" sz="2400" dirty="0"/>
          </a:p>
          <a:p>
            <a:pPr lvl="0"/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77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18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31640" y="578787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7. 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Acquisition of a platform for </a:t>
            </a:r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 </a:t>
            </a:r>
            <a:r>
              <a:rPr lang="fr-FR" sz="28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evaluation</a:t>
            </a:r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 </a:t>
            </a:r>
            <a:endParaRPr lang="fr-FR" sz="28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 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Quality of </a:t>
            </a:r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Service 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(</a:t>
            </a:r>
            <a:r>
              <a:rPr lang="fr-FR" sz="2800" b="1" dirty="0" err="1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) </a:t>
            </a:r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and 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 </a:t>
            </a:r>
            <a:r>
              <a:rPr lang="fr-FR" sz="28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Quality</a:t>
            </a:r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</a:t>
            </a:r>
            <a:r>
              <a:rPr lang="fr-FR" sz="28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Experience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(</a:t>
            </a:r>
            <a:r>
              <a:rPr lang="fr-FR" sz="2800" b="1" dirty="0" err="1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QoE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) </a:t>
            </a:r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uses 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 </a:t>
            </a:r>
            <a:r>
              <a:rPr lang="fr-FR" sz="28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Mobile telephony networks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fr-FR" sz="2800" dirty="0" smtClean="0">
                <a:latin typeface="Agency FB" pitchFamily="34" charset="0"/>
              </a:rPr>
              <a:t>Establishment of </a:t>
            </a:r>
            <a:r>
              <a:rPr lang="fr-FR" sz="2800" dirty="0">
                <a:latin typeface="Agency FB" pitchFamily="34" charset="0"/>
              </a:rPr>
              <a:t>a platform capable of collecting, 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treating</a:t>
            </a:r>
            <a:r>
              <a:rPr lang="fr-FR" sz="2800" dirty="0" smtClean="0">
                <a:latin typeface="Agency FB" pitchFamily="34" charset="0"/>
              </a:rPr>
              <a:t> </a:t>
            </a:r>
            <a:r>
              <a:rPr lang="fr-FR" sz="2800" dirty="0">
                <a:latin typeface="Agency FB" pitchFamily="34" charset="0"/>
              </a:rPr>
              <a:t>a</a:t>
            </a:r>
            <a:r>
              <a:rPr lang="fr-FR" sz="2800" dirty="0" smtClean="0">
                <a:latin typeface="Agency FB" pitchFamily="34" charset="0"/>
              </a:rPr>
              <a:t>nd</a:t>
            </a:r>
            <a:r>
              <a:rPr lang="fr-FR" sz="2800" dirty="0">
                <a:latin typeface="Agency FB" pitchFamily="34" charset="0"/>
              </a:rPr>
              <a:t> 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analyzing</a:t>
            </a:r>
            <a:r>
              <a:rPr lang="fr-FR" sz="2800" dirty="0" smtClean="0">
                <a:latin typeface="Agency FB" pitchFamily="34" charset="0"/>
              </a:rPr>
              <a:t> </a:t>
            </a:r>
            <a:r>
              <a:rPr lang="fr-FR" sz="2800" b="1" dirty="0">
                <a:latin typeface="Agency FB" pitchFamily="34" charset="0"/>
              </a:rPr>
              <a:t>t</a:t>
            </a:r>
            <a:r>
              <a:rPr lang="fr-FR" sz="2800" b="1" dirty="0" smtClean="0">
                <a:latin typeface="Agency FB" pitchFamily="34" charset="0"/>
              </a:rPr>
              <a:t>he </a:t>
            </a:r>
            <a:r>
              <a:rPr lang="fr-FR" sz="2800" b="1" dirty="0">
                <a:latin typeface="Agency FB" pitchFamily="34" charset="0"/>
              </a:rPr>
              <a:t>performance indicators </a:t>
            </a:r>
            <a:r>
              <a:rPr lang="fr-FR" sz="2800" b="1" dirty="0" smtClean="0">
                <a:latin typeface="Agency FB" pitchFamily="34" charset="0"/>
              </a:rPr>
              <a:t>o</a:t>
            </a:r>
            <a:r>
              <a:rPr lang="fr-FR" sz="2800" dirty="0" smtClean="0">
                <a:latin typeface="Agency FB" pitchFamily="34" charset="0"/>
              </a:rPr>
              <a:t>f </a:t>
            </a:r>
            <a:r>
              <a:rPr lang="fr-FR" sz="2800" dirty="0">
                <a:latin typeface="Agency FB" pitchFamily="34" charset="0"/>
              </a:rPr>
              <a:t>Mobile telephony networks</a:t>
            </a:r>
            <a:r>
              <a:rPr lang="fr-FR" sz="2800" dirty="0" smtClean="0">
                <a:latin typeface="Agency FB" pitchFamily="34" charset="0"/>
              </a:rPr>
              <a:t>, </a:t>
            </a:r>
            <a:r>
              <a:rPr lang="fr-FR" sz="2800" dirty="0" err="1" smtClean="0">
                <a:latin typeface="Agency FB" pitchFamily="34" charset="0"/>
              </a:rPr>
              <a:t>regardless</a:t>
            </a:r>
            <a:r>
              <a:rPr lang="fr-FR" sz="2800" dirty="0" smtClean="0">
                <a:latin typeface="Agency FB" pitchFamily="34" charset="0"/>
              </a:rPr>
              <a:t> of the </a:t>
            </a:r>
            <a:r>
              <a:rPr lang="fr-FR" sz="2800" dirty="0">
                <a:latin typeface="Agency FB" pitchFamily="34" charset="0"/>
              </a:rPr>
              <a:t>technology and 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>
                <a:latin typeface="Agency FB" pitchFamily="34" charset="0"/>
              </a:rPr>
              <a:t>services offered; 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fr-FR" sz="2800" dirty="0" smtClean="0">
                <a:latin typeface="Agency FB" pitchFamily="34" charset="0"/>
              </a:rPr>
              <a:t>A </a:t>
            </a:r>
            <a:r>
              <a:rPr lang="fr-FR" sz="2800" dirty="0">
                <a:latin typeface="Agency FB" pitchFamily="34" charset="0"/>
              </a:rPr>
              <a:t>Solution </a:t>
            </a:r>
            <a:r>
              <a:rPr lang="fr-FR" sz="2800" dirty="0" smtClean="0">
                <a:latin typeface="Agency FB" pitchFamily="34" charset="0"/>
              </a:rPr>
              <a:t>Capable </a:t>
            </a:r>
            <a:r>
              <a:rPr lang="fr-FR" sz="2800" dirty="0">
                <a:latin typeface="Agency FB" pitchFamily="34" charset="0"/>
              </a:rPr>
              <a:t>t</a:t>
            </a:r>
            <a:r>
              <a:rPr lang="fr-FR" sz="2800" dirty="0" smtClean="0">
                <a:latin typeface="Agency FB" pitchFamily="34" charset="0"/>
              </a:rPr>
              <a:t>o </a:t>
            </a:r>
            <a:r>
              <a:rPr lang="fr-FR" sz="2800" dirty="0">
                <a:latin typeface="Agency FB" pitchFamily="34" charset="0"/>
              </a:rPr>
              <a:t>oversee the </a:t>
            </a:r>
            <a:r>
              <a:rPr lang="fr-FR" sz="2800" dirty="0" err="1" smtClean="0">
                <a:latin typeface="Agency FB" pitchFamily="34" charset="0"/>
              </a:rPr>
              <a:t>Quality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>
                <a:latin typeface="Agency FB" pitchFamily="34" charset="0"/>
              </a:rPr>
              <a:t>of </a:t>
            </a:r>
            <a:r>
              <a:rPr lang="fr-FR" sz="2800" dirty="0" smtClean="0">
                <a:latin typeface="Agency FB" pitchFamily="34" charset="0"/>
              </a:rPr>
              <a:t>Service </a:t>
            </a:r>
            <a:r>
              <a:rPr lang="fr-FR" sz="2800" dirty="0">
                <a:latin typeface="Agency FB" pitchFamily="34" charset="0"/>
              </a:rPr>
              <a:t>and </a:t>
            </a:r>
            <a:r>
              <a:rPr lang="fr-FR" sz="2800" b="1" dirty="0">
                <a:latin typeface="Agency FB" pitchFamily="34" charset="0"/>
              </a:rPr>
              <a:t>t</a:t>
            </a:r>
            <a:r>
              <a:rPr lang="fr-FR" sz="2800" b="1" dirty="0" smtClean="0">
                <a:latin typeface="Agency FB" pitchFamily="34" charset="0"/>
              </a:rPr>
              <a:t>he </a:t>
            </a:r>
            <a:r>
              <a:rPr lang="fr-FR" sz="2800" b="1" dirty="0" err="1">
                <a:latin typeface="Agency FB" pitchFamily="34" charset="0"/>
              </a:rPr>
              <a:t>Q</a:t>
            </a:r>
            <a:r>
              <a:rPr lang="fr-FR" sz="2800" b="1" dirty="0" err="1" smtClean="0">
                <a:latin typeface="Agency FB" pitchFamily="34" charset="0"/>
              </a:rPr>
              <a:t>uality</a:t>
            </a:r>
            <a:r>
              <a:rPr lang="fr-FR" sz="2800" b="1" dirty="0" smtClean="0">
                <a:latin typeface="Agency FB" pitchFamily="34" charset="0"/>
              </a:rPr>
              <a:t> </a:t>
            </a:r>
            <a:r>
              <a:rPr lang="fr-FR" sz="2800" b="1" dirty="0">
                <a:latin typeface="Agency FB" pitchFamily="34" charset="0"/>
              </a:rPr>
              <a:t>of </a:t>
            </a:r>
            <a:r>
              <a:rPr lang="fr-FR" sz="2800" b="1" dirty="0" err="1" smtClean="0">
                <a:latin typeface="Agency FB" pitchFamily="34" charset="0"/>
              </a:rPr>
              <a:t>Experience</a:t>
            </a:r>
            <a:r>
              <a:rPr lang="fr-FR" sz="2800" b="1" dirty="0" smtClean="0">
                <a:latin typeface="Agency FB" pitchFamily="34" charset="0"/>
              </a:rPr>
              <a:t> </a:t>
            </a:r>
            <a:r>
              <a:rPr lang="fr-FR" sz="2800" b="1" dirty="0">
                <a:latin typeface="Agency FB" pitchFamily="34" charset="0"/>
              </a:rPr>
              <a:t>provided to users</a:t>
            </a:r>
            <a:r>
              <a:rPr lang="fr-FR" sz="2800" dirty="0">
                <a:latin typeface="Agency FB" pitchFamily="34" charset="0"/>
              </a:rPr>
              <a:t>. </a:t>
            </a:r>
          </a:p>
          <a:p>
            <a:pPr algn="just"/>
            <a:r>
              <a:rPr lang="fr-FR" sz="2400" b="1" dirty="0">
                <a:latin typeface="Agency FB" pitchFamily="34" charset="0"/>
              </a:rPr>
              <a:t> </a:t>
            </a:r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08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19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31640" y="578787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8. 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Technology Watch on the 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/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QoE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f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or 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mobile telephony services: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5843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fr-FR" sz="2800" dirty="0">
                <a:latin typeface="Agency FB" pitchFamily="34" charset="0"/>
              </a:rPr>
              <a:t>Regular Participation </a:t>
            </a:r>
            <a:r>
              <a:rPr lang="fr-FR" sz="2800" b="1" dirty="0" smtClean="0">
                <a:latin typeface="Agency FB" pitchFamily="34" charset="0"/>
              </a:rPr>
              <a:t>in the </a:t>
            </a:r>
            <a:r>
              <a:rPr lang="fr-FR" sz="2800" b="1" dirty="0">
                <a:latin typeface="Agency FB" pitchFamily="34" charset="0"/>
              </a:rPr>
              <a:t>work </a:t>
            </a:r>
            <a:r>
              <a:rPr lang="fr-FR" sz="2800" b="1" dirty="0" smtClean="0">
                <a:latin typeface="Agency FB" pitchFamily="34" charset="0"/>
              </a:rPr>
              <a:t>of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studies</a:t>
            </a:r>
            <a:r>
              <a:rPr lang="fr-FR" sz="2800" dirty="0" smtClean="0">
                <a:latin typeface="Agency FB" pitchFamily="34" charset="0"/>
              </a:rPr>
              <a:t> groups  of</a:t>
            </a:r>
            <a:r>
              <a:rPr lang="fr-FR" sz="2800" b="1" dirty="0" smtClean="0">
                <a:latin typeface="Agency FB" pitchFamily="34" charset="0"/>
              </a:rPr>
              <a:t> ITU</a:t>
            </a:r>
            <a:r>
              <a:rPr lang="fr-FR" sz="2800" dirty="0" smtClean="0">
                <a:latin typeface="Agency FB" pitchFamily="34" charset="0"/>
              </a:rPr>
              <a:t>  </a:t>
            </a:r>
            <a:r>
              <a:rPr lang="fr-FR" sz="2800" dirty="0">
                <a:latin typeface="Agency FB" pitchFamily="34" charset="0"/>
              </a:rPr>
              <a:t>i</a:t>
            </a:r>
            <a:r>
              <a:rPr lang="fr-FR" sz="2800" dirty="0" smtClean="0">
                <a:latin typeface="Agency FB" pitchFamily="34" charset="0"/>
              </a:rPr>
              <a:t>n </a:t>
            </a:r>
            <a:r>
              <a:rPr lang="fr-FR" sz="2800" dirty="0">
                <a:latin typeface="Agency FB" pitchFamily="34" charset="0"/>
              </a:rPr>
              <a:t>order to </a:t>
            </a:r>
            <a:r>
              <a:rPr lang="fr-FR" sz="2800" dirty="0" err="1" smtClean="0">
                <a:latin typeface="Agency FB" pitchFamily="34" charset="0"/>
              </a:rPr>
              <a:t>keep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track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with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evolvement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permanently</a:t>
            </a:r>
            <a:r>
              <a:rPr lang="fr-FR" sz="2800" dirty="0" smtClean="0">
                <a:latin typeface="Agency FB" pitchFamily="34" charset="0"/>
              </a:rPr>
              <a:t>.</a:t>
            </a:r>
            <a:r>
              <a:rPr lang="fr-FR" sz="2800" b="1" dirty="0">
                <a:latin typeface="Agency FB" pitchFamily="34" charset="0"/>
              </a:rPr>
              <a:t> </a:t>
            </a:r>
            <a:r>
              <a:rPr lang="fr-FR" sz="2800" dirty="0">
                <a:latin typeface="Agency FB" pitchFamily="34" charset="0"/>
              </a:rPr>
              <a:t>;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fr-FR" sz="2800" dirty="0" err="1" smtClean="0">
                <a:latin typeface="Agency FB" pitchFamily="34" charset="0"/>
              </a:rPr>
              <a:t>Regular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benchmarking</a:t>
            </a:r>
            <a:r>
              <a:rPr lang="fr-FR" sz="2800" dirty="0" smtClean="0">
                <a:latin typeface="Agency FB" pitchFamily="34" charset="0"/>
              </a:rPr>
              <a:t> on </a:t>
            </a:r>
            <a:r>
              <a:rPr lang="fr-FR" sz="2800" dirty="0">
                <a:latin typeface="Agency FB" pitchFamily="34" charset="0"/>
              </a:rPr>
              <a:t>the best practices of regulators in </a:t>
            </a:r>
            <a:r>
              <a:rPr lang="fr-FR" sz="2800" dirty="0" smtClean="0">
                <a:latin typeface="Agency FB" pitchFamily="34" charset="0"/>
              </a:rPr>
              <a:t>the </a:t>
            </a:r>
            <a:r>
              <a:rPr lang="fr-FR" sz="2800" dirty="0" err="1" smtClean="0">
                <a:latin typeface="Agency FB" pitchFamily="34" charset="0"/>
              </a:rPr>
              <a:t>field</a:t>
            </a:r>
            <a:r>
              <a:rPr lang="fr-FR" sz="2800" dirty="0" smtClean="0">
                <a:latin typeface="Agency FB" pitchFamily="34" charset="0"/>
              </a:rPr>
              <a:t> of monitoring</a:t>
            </a:r>
            <a:r>
              <a:rPr lang="fr-FR" sz="2800" dirty="0">
                <a:latin typeface="Agency FB" pitchFamily="34" charset="0"/>
              </a:rPr>
              <a:t> </a:t>
            </a:r>
            <a:r>
              <a:rPr lang="fr-FR" sz="2800" b="1" dirty="0">
                <a:latin typeface="Agency FB" pitchFamily="34" charset="0"/>
              </a:rPr>
              <a:t>t</a:t>
            </a:r>
            <a:r>
              <a:rPr lang="fr-FR" sz="2800" b="1" dirty="0" smtClean="0">
                <a:latin typeface="Agency FB" pitchFamily="34" charset="0"/>
              </a:rPr>
              <a:t>he</a:t>
            </a:r>
            <a:r>
              <a:rPr lang="fr-FR" sz="2800" b="1" dirty="0">
                <a:latin typeface="Agency FB" pitchFamily="34" charset="0"/>
              </a:rPr>
              <a:t> </a:t>
            </a:r>
            <a:r>
              <a:rPr lang="fr-FR" sz="2800" b="1" dirty="0" err="1">
                <a:latin typeface="Agency FB" pitchFamily="34" charset="0"/>
              </a:rPr>
              <a:t>QoS</a:t>
            </a:r>
            <a:r>
              <a:rPr lang="fr-FR" sz="2800" b="1" dirty="0">
                <a:latin typeface="Agency FB" pitchFamily="34" charset="0"/>
              </a:rPr>
              <a:t> </a:t>
            </a:r>
            <a:r>
              <a:rPr lang="fr-FR" sz="2800" b="1" dirty="0" smtClean="0">
                <a:latin typeface="Agency FB" pitchFamily="34" charset="0"/>
              </a:rPr>
              <a:t>and </a:t>
            </a:r>
            <a:r>
              <a:rPr lang="fr-FR" sz="2800" b="1" dirty="0">
                <a:latin typeface="Agency FB" pitchFamily="34" charset="0"/>
              </a:rPr>
              <a:t>the </a:t>
            </a:r>
            <a:r>
              <a:rPr lang="fr-FR" sz="2800" b="1" dirty="0" err="1">
                <a:latin typeface="Agency FB" pitchFamily="34" charset="0"/>
              </a:rPr>
              <a:t>QoE</a:t>
            </a:r>
            <a:r>
              <a:rPr lang="fr-FR" sz="2800" b="1" dirty="0">
                <a:latin typeface="Agency FB" pitchFamily="34" charset="0"/>
              </a:rPr>
              <a:t> </a:t>
            </a:r>
            <a:r>
              <a:rPr lang="fr-FR" sz="2800" dirty="0">
                <a:latin typeface="Agency FB" pitchFamily="34" charset="0"/>
              </a:rPr>
              <a:t>;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fr-FR" sz="2800" dirty="0">
                <a:latin typeface="Agency FB" pitchFamily="34" charset="0"/>
              </a:rPr>
              <a:t>Acquisition </a:t>
            </a:r>
            <a:r>
              <a:rPr lang="fr-FR" sz="2800" b="1" dirty="0">
                <a:latin typeface="Agency FB" pitchFamily="34" charset="0"/>
              </a:rPr>
              <a:t>a</a:t>
            </a:r>
            <a:r>
              <a:rPr lang="fr-FR" sz="2800" b="1" dirty="0" smtClean="0">
                <a:latin typeface="Agency FB" pitchFamily="34" charset="0"/>
              </a:rPr>
              <a:t>nd </a:t>
            </a:r>
            <a:r>
              <a:rPr lang="fr-FR" sz="2800" b="1" dirty="0">
                <a:latin typeface="Agency FB" pitchFamily="34" charset="0"/>
              </a:rPr>
              <a:t>testing of all new products and services </a:t>
            </a:r>
            <a:r>
              <a:rPr lang="fr-FR" sz="2800" b="1" dirty="0" smtClean="0">
                <a:latin typeface="Agency FB" pitchFamily="34" charset="0"/>
              </a:rPr>
              <a:t>o</a:t>
            </a:r>
            <a:r>
              <a:rPr lang="fr-FR" sz="2800" dirty="0" smtClean="0">
                <a:latin typeface="Agency FB" pitchFamily="34" charset="0"/>
              </a:rPr>
              <a:t>f </a:t>
            </a:r>
            <a:r>
              <a:rPr lang="fr-FR" sz="2800" dirty="0">
                <a:latin typeface="Agency FB" pitchFamily="34" charset="0"/>
              </a:rPr>
              <a:t>telecommunications, </a:t>
            </a:r>
            <a:r>
              <a:rPr lang="fr-FR" sz="2800" dirty="0" smtClean="0">
                <a:latin typeface="Agency FB" pitchFamily="34" charset="0"/>
              </a:rPr>
              <a:t>to  </a:t>
            </a:r>
            <a:r>
              <a:rPr lang="fr-FR" sz="2800" dirty="0">
                <a:latin typeface="Agency FB" pitchFamily="34" charset="0"/>
              </a:rPr>
              <a:t>be launched by the operators.</a:t>
            </a:r>
          </a:p>
          <a:p>
            <a:pPr lvl="0" algn="just"/>
            <a:endParaRPr lang="fr-FR" sz="2800" dirty="0">
              <a:latin typeface="Agency FB" pitchFamily="34" charset="0"/>
            </a:endParaRPr>
          </a:p>
          <a:p>
            <a:pPr algn="just"/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59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2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67816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571500" lvl="0" indent="-571500">
              <a:buFont typeface="+mj-lt"/>
              <a:buAutoNum type="romanUcPeriod"/>
            </a:pP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Context</a:t>
            </a:r>
            <a:endParaRPr lang="fr-FR" sz="32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571500" indent="-571500">
              <a:buFont typeface="+mj-lt"/>
              <a:buAutoNum type="romanUcPeriod"/>
            </a:pP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Objectives </a:t>
            </a: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targeted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through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the Plan of Actions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Elements </a:t>
            </a:r>
            <a:r>
              <a:rPr lang="fr-FR" sz="3000" b="1" dirty="0" err="1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that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have 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guided the choice 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the Plan of Actions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 Components of the Plan of Actions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Description 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the different components 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the Plan of Actions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Recall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of the </a:t>
            </a: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3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 </a:t>
            </a:r>
            <a:r>
              <a:rPr lang="fr-FR" sz="3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indicators</a:t>
            </a:r>
            <a:r>
              <a:rPr lang="fr-FR" sz="3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Followed up monthly by the ARTP</a:t>
            </a:r>
          </a:p>
          <a:p>
            <a:pPr lvl="0"/>
            <a:endParaRPr lang="fr-FR" sz="32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lvl="0"/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2209800" y="304800"/>
            <a:ext cx="67198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algn="ctr"/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  <a:cs typeface="+mn-cs"/>
              </a:rPr>
              <a:t>SUMMARY</a:t>
            </a:r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50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20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31640" y="578787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8. 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Monitoring of the dynamics of the development of the 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mobile 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telephony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Infrastructure:</a:t>
            </a:r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8003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fr-FR" sz="2800" dirty="0" smtClean="0">
                <a:latin typeface="Agency FB" pitchFamily="34" charset="0"/>
              </a:rPr>
              <a:t> </a:t>
            </a:r>
            <a:r>
              <a:rPr lang="fr-FR" sz="2800" dirty="0">
                <a:latin typeface="Agency FB" pitchFamily="34" charset="0"/>
              </a:rPr>
              <a:t>To </a:t>
            </a:r>
            <a:r>
              <a:rPr lang="fr-FR" sz="2800" dirty="0" err="1" smtClean="0">
                <a:latin typeface="Agency FB" pitchFamily="34" charset="0"/>
              </a:rPr>
              <a:t>ensure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 err="1" smtClean="0">
                <a:latin typeface="Agency FB" pitchFamily="34" charset="0"/>
              </a:rPr>
              <a:t>that</a:t>
            </a:r>
            <a:r>
              <a:rPr lang="fr-FR" sz="2800" dirty="0" smtClean="0">
                <a:latin typeface="Agency FB" pitchFamily="34" charset="0"/>
              </a:rPr>
              <a:t> the </a:t>
            </a:r>
            <a:r>
              <a:rPr lang="fr-FR" sz="2800" dirty="0">
                <a:latin typeface="Agency FB" pitchFamily="34" charset="0"/>
              </a:rPr>
              <a:t>operators </a:t>
            </a:r>
            <a:r>
              <a:rPr lang="fr-FR" sz="2800" b="1" dirty="0">
                <a:latin typeface="Agency FB" pitchFamily="34" charset="0"/>
              </a:rPr>
              <a:t>u</a:t>
            </a:r>
            <a:r>
              <a:rPr lang="fr-FR" sz="2800" b="1" dirty="0" smtClean="0">
                <a:latin typeface="Agency FB" pitchFamily="34" charset="0"/>
              </a:rPr>
              <a:t>pdate </a:t>
            </a:r>
            <a:r>
              <a:rPr lang="fr-FR" sz="2800" b="1" dirty="0">
                <a:latin typeface="Agency FB" pitchFamily="34" charset="0"/>
              </a:rPr>
              <a:t>regularly </a:t>
            </a:r>
            <a:r>
              <a:rPr lang="fr-FR" sz="2800" b="1" dirty="0" err="1">
                <a:latin typeface="Agency FB" pitchFamily="34" charset="0"/>
              </a:rPr>
              <a:t>t</a:t>
            </a:r>
            <a:r>
              <a:rPr lang="fr-FR" sz="2800" dirty="0" err="1" smtClean="0">
                <a:latin typeface="Agency FB" pitchFamily="34" charset="0"/>
              </a:rPr>
              <a:t>heir</a:t>
            </a:r>
            <a:r>
              <a:rPr lang="fr-FR" sz="2800" dirty="0" smtClean="0">
                <a:latin typeface="Agency FB" pitchFamily="34" charset="0"/>
              </a:rPr>
              <a:t> </a:t>
            </a:r>
            <a:r>
              <a:rPr lang="fr-FR" sz="2800" dirty="0">
                <a:latin typeface="Agency FB" pitchFamily="34" charset="0"/>
              </a:rPr>
              <a:t>coverage maps by </a:t>
            </a:r>
            <a:r>
              <a:rPr lang="fr-FR" sz="2800" dirty="0" err="1">
                <a:latin typeface="Agency FB" pitchFamily="34" charset="0"/>
              </a:rPr>
              <a:t>technology</a:t>
            </a:r>
            <a:r>
              <a:rPr lang="fr-FR" sz="2800" dirty="0">
                <a:latin typeface="Agency FB" pitchFamily="34" charset="0"/>
              </a:rPr>
              <a:t> </a:t>
            </a:r>
            <a:r>
              <a:rPr lang="fr-FR" sz="2800" dirty="0" smtClean="0">
                <a:latin typeface="Agency FB" pitchFamily="34" charset="0"/>
              </a:rPr>
              <a:t>and</a:t>
            </a:r>
            <a:r>
              <a:rPr lang="fr-FR" sz="2800" b="1" dirty="0" smtClean="0">
                <a:latin typeface="Agency FB" pitchFamily="34" charset="0"/>
              </a:rPr>
              <a:t> release </a:t>
            </a:r>
            <a:r>
              <a:rPr lang="fr-FR" sz="2800" b="1" dirty="0" err="1" smtClean="0">
                <a:latin typeface="Agency FB" pitchFamily="34" charset="0"/>
              </a:rPr>
              <a:t>them</a:t>
            </a:r>
            <a:r>
              <a:rPr lang="fr-FR" sz="2800" b="1" dirty="0" smtClean="0">
                <a:latin typeface="Agency FB" pitchFamily="34" charset="0"/>
              </a:rPr>
              <a:t> o</a:t>
            </a:r>
            <a:r>
              <a:rPr lang="fr-FR" sz="2800" dirty="0" smtClean="0">
                <a:latin typeface="Agency FB" pitchFamily="34" charset="0"/>
              </a:rPr>
              <a:t>n </a:t>
            </a:r>
            <a:r>
              <a:rPr lang="fr-FR" sz="2800" dirty="0" err="1">
                <a:latin typeface="Agency FB" pitchFamily="34" charset="0"/>
              </a:rPr>
              <a:t>their</a:t>
            </a:r>
            <a:r>
              <a:rPr lang="fr-FR" sz="2800" dirty="0">
                <a:latin typeface="Agency FB" pitchFamily="34" charset="0"/>
              </a:rPr>
              <a:t> </a:t>
            </a:r>
            <a:r>
              <a:rPr lang="fr-FR" sz="2800" dirty="0" smtClean="0">
                <a:latin typeface="Agency FB" pitchFamily="34" charset="0"/>
              </a:rPr>
              <a:t>web  </a:t>
            </a:r>
            <a:r>
              <a:rPr lang="fr-FR" sz="2800" dirty="0">
                <a:latin typeface="Agency FB" pitchFamily="34" charset="0"/>
              </a:rPr>
              <a:t>sites </a:t>
            </a:r>
            <a:r>
              <a:rPr lang="fr-FR" sz="2800" dirty="0" smtClean="0">
                <a:latin typeface="Agency FB" pitchFamily="34" charset="0"/>
              </a:rPr>
              <a:t>to </a:t>
            </a:r>
            <a:r>
              <a:rPr lang="fr-FR" sz="2800" dirty="0" err="1" smtClean="0">
                <a:latin typeface="Agency FB" pitchFamily="34" charset="0"/>
              </a:rPr>
              <a:t>give</a:t>
            </a:r>
            <a:r>
              <a:rPr lang="fr-FR" sz="2800" dirty="0" smtClean="0">
                <a:latin typeface="Agency FB" pitchFamily="34" charset="0"/>
              </a:rPr>
              <a:t> m</a:t>
            </a:r>
            <a:r>
              <a:rPr lang="fr-FR" sz="2800" b="1" dirty="0" smtClean="0">
                <a:latin typeface="Agency FB" pitchFamily="34" charset="0"/>
              </a:rPr>
              <a:t>ore </a:t>
            </a:r>
            <a:r>
              <a:rPr lang="fr-FR" sz="2800" b="1" dirty="0">
                <a:latin typeface="Agency FB" pitchFamily="34" charset="0"/>
              </a:rPr>
              <a:t>visibility to consumers </a:t>
            </a:r>
            <a:r>
              <a:rPr lang="fr-FR" sz="2800" dirty="0">
                <a:latin typeface="Agency FB" pitchFamily="34" charset="0"/>
              </a:rPr>
              <a:t>;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fr-FR" sz="2800" dirty="0">
                <a:latin typeface="Agency FB" pitchFamily="34" charset="0"/>
              </a:rPr>
              <a:t>Regular monitoring of </a:t>
            </a:r>
            <a:r>
              <a:rPr lang="fr-FR" sz="2800" b="1" dirty="0" smtClean="0">
                <a:latin typeface="Agency FB" pitchFamily="34" charset="0"/>
              </a:rPr>
              <a:t>the </a:t>
            </a:r>
            <a:r>
              <a:rPr lang="fr-FR" sz="2800" b="1" dirty="0">
                <a:latin typeface="Agency FB" pitchFamily="34" charset="0"/>
              </a:rPr>
              <a:t>declared </a:t>
            </a:r>
            <a:r>
              <a:rPr lang="fr-FR" sz="2800" b="1" dirty="0" err="1" smtClean="0">
                <a:latin typeface="Agency FB" pitchFamily="34" charset="0"/>
              </a:rPr>
              <a:t>coverage</a:t>
            </a:r>
            <a:r>
              <a:rPr lang="fr-FR" sz="2800" b="1" dirty="0" smtClean="0">
                <a:latin typeface="Agency FB" pitchFamily="34" charset="0"/>
              </a:rPr>
              <a:t> b</a:t>
            </a:r>
            <a:r>
              <a:rPr lang="fr-FR" sz="2800" dirty="0" smtClean="0">
                <a:latin typeface="Agency FB" pitchFamily="34" charset="0"/>
              </a:rPr>
              <a:t>y </a:t>
            </a:r>
            <a:r>
              <a:rPr lang="fr-FR" sz="2800" dirty="0">
                <a:latin typeface="Agency FB" pitchFamily="34" charset="0"/>
              </a:rPr>
              <a:t>the operators through the </a:t>
            </a:r>
            <a:r>
              <a:rPr lang="fr-FR" sz="2800" dirty="0" err="1" smtClean="0">
                <a:latin typeface="Agency FB" pitchFamily="34" charset="0"/>
              </a:rPr>
              <a:t>realization</a:t>
            </a:r>
            <a:r>
              <a:rPr lang="fr-FR" sz="2800" dirty="0" smtClean="0">
                <a:latin typeface="Agency FB" pitchFamily="34" charset="0"/>
              </a:rPr>
              <a:t> of</a:t>
            </a:r>
            <a:r>
              <a:rPr lang="fr-FR" sz="2800" dirty="0">
                <a:latin typeface="Agency FB" pitchFamily="34" charset="0"/>
              </a:rPr>
              <a:t> </a:t>
            </a:r>
            <a:r>
              <a:rPr lang="fr-FR" sz="2800" b="1" dirty="0" err="1" smtClean="0">
                <a:latin typeface="Agency FB" pitchFamily="34" charset="0"/>
              </a:rPr>
              <a:t>Measurement</a:t>
            </a:r>
            <a:r>
              <a:rPr lang="fr-FR" sz="2800" b="1" dirty="0" smtClean="0">
                <a:latin typeface="Agency FB" pitchFamily="34" charset="0"/>
              </a:rPr>
              <a:t> </a:t>
            </a:r>
            <a:r>
              <a:rPr lang="fr-FR" sz="2800" b="1" dirty="0">
                <a:latin typeface="Agency FB" pitchFamily="34" charset="0"/>
              </a:rPr>
              <a:t>campaigns</a:t>
            </a:r>
            <a:r>
              <a:rPr lang="fr-FR" sz="2800" dirty="0">
                <a:latin typeface="Agency FB" pitchFamily="34" charset="0"/>
              </a:rPr>
              <a:t>.</a:t>
            </a:r>
          </a:p>
          <a:p>
            <a:pPr lvl="0" algn="just"/>
            <a:endParaRPr lang="fr-FR" sz="2800" dirty="0">
              <a:latin typeface="Agency FB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73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21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80032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32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endParaRPr lang="fr-FR" sz="32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Recall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of  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indicators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follow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up </a:t>
            </a:r>
            <a:r>
              <a:rPr 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monthly</a:t>
            </a:r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by 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ARTP</a:t>
            </a:r>
          </a:p>
          <a:p>
            <a:pPr marL="457200" lvl="0" indent="-457200" algn="just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22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31640" y="578787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8003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 </a:t>
            </a:r>
            <a:endParaRPr lang="fr-FR" sz="2800" dirty="0"/>
          </a:p>
          <a:p>
            <a:pPr marL="457200" lvl="0" indent="-457200" algn="just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9792" y="394121"/>
            <a:ext cx="4966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alt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1. </a:t>
            </a:r>
            <a:r>
              <a:rPr lang="fr-FR" alt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INDICATORS </a:t>
            </a:r>
            <a:r>
              <a:rPr lang="fr-FR" altLang="fr-FR" sz="32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QoS</a:t>
            </a:r>
            <a:r>
              <a:rPr lang="fr-FR" alt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alt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VOICE (2G-3G</a:t>
            </a:r>
            <a:r>
              <a:rPr lang="fr-FR" alt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)</a:t>
            </a:r>
            <a:endParaRPr lang="fr-FR" alt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8" name="ZoneTexte 2"/>
          <p:cNvSpPr txBox="1"/>
          <p:nvPr/>
        </p:nvSpPr>
        <p:spPr>
          <a:xfrm>
            <a:off x="4905375" y="392588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sp>
        <p:nvSpPr>
          <p:cNvPr id="9" name="ZoneTexte 3"/>
          <p:cNvSpPr txBox="1"/>
          <p:nvPr/>
        </p:nvSpPr>
        <p:spPr>
          <a:xfrm>
            <a:off x="4905375" y="49355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74"/>
            <a:ext cx="8856984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4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23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31640" y="578787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8003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 </a:t>
            </a:r>
            <a:endParaRPr lang="fr-FR" sz="2800" dirty="0"/>
          </a:p>
          <a:p>
            <a:pPr marL="457200" lvl="0" indent="-457200" algn="just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9792" y="394121"/>
            <a:ext cx="42995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alt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2. INDICATORS DATA(2G-3G)</a:t>
            </a:r>
            <a:endParaRPr lang="fr-FR" alt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8" name="ZoneTexte 2"/>
          <p:cNvSpPr txBox="1"/>
          <p:nvPr/>
        </p:nvSpPr>
        <p:spPr>
          <a:xfrm>
            <a:off x="4905375" y="392588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sp>
        <p:nvSpPr>
          <p:cNvPr id="9" name="ZoneTexte 3"/>
          <p:cNvSpPr txBox="1"/>
          <p:nvPr/>
        </p:nvSpPr>
        <p:spPr>
          <a:xfrm>
            <a:off x="4905375" y="49355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72" y="1988840"/>
            <a:ext cx="851229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5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24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331640" y="578787"/>
            <a:ext cx="8028384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8003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 </a:t>
            </a:r>
            <a:endParaRPr lang="fr-FR" sz="2800" dirty="0"/>
          </a:p>
          <a:p>
            <a:pPr marL="457200" lvl="0" indent="-457200" algn="just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4000" y="394121"/>
            <a:ext cx="5995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alt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3</a:t>
            </a:r>
            <a:r>
              <a:rPr lang="fr-FR" alt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. INDICATORS </a:t>
            </a:r>
            <a:r>
              <a:rPr lang="fr-FR" alt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IN</a:t>
            </a:r>
            <a:r>
              <a:rPr lang="fr-FR" alt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TERCONNEXION(2G-3G)</a:t>
            </a:r>
            <a:endParaRPr lang="fr-FR" alt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8" name="ZoneTexte 2"/>
          <p:cNvSpPr txBox="1"/>
          <p:nvPr/>
        </p:nvSpPr>
        <p:spPr>
          <a:xfrm>
            <a:off x="4905375" y="392588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sp>
        <p:nvSpPr>
          <p:cNvPr id="9" name="ZoneTexte 3"/>
          <p:cNvSpPr txBox="1"/>
          <p:nvPr/>
        </p:nvSpPr>
        <p:spPr>
          <a:xfrm>
            <a:off x="4905375" y="49355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85698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3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25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80032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32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endParaRPr lang="fr-FR" sz="32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endParaRPr lang="fr-FR" sz="3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ctr"/>
            <a:r>
              <a:rPr lang="fr-FR" sz="32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THANK YOU FOR YOUR </a:t>
            </a:r>
            <a:r>
              <a:rPr lang="fr-FR" sz="32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ATTENTION </a:t>
            </a:r>
          </a:p>
          <a:p>
            <a:pPr marL="457200" lvl="0" indent="-457200" algn="just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8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3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03717" y="620688"/>
            <a:ext cx="745403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6137" y="2695306"/>
            <a:ext cx="85843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FR" sz="28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lvl="0" algn="ctr"/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Context </a:t>
            </a:r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99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4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956567" y="304800"/>
            <a:ext cx="671988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algn="ctr"/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  <a:cs typeface="+mn-cs"/>
              </a:rPr>
              <a:t>Context </a:t>
            </a:r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72831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fr-FR" sz="2400" b="1" dirty="0">
                <a:latin typeface="Agency FB" pitchFamily="34" charset="0"/>
              </a:rPr>
              <a:t>Very strong </a:t>
            </a:r>
            <a:r>
              <a:rPr lang="fr-FR" sz="2400" b="1" dirty="0" err="1">
                <a:latin typeface="Agency FB" pitchFamily="34" charset="0"/>
              </a:rPr>
              <a:t>g</a:t>
            </a:r>
            <a:r>
              <a:rPr lang="fr-FR" sz="2400" dirty="0" err="1" smtClean="0">
                <a:latin typeface="Agency FB" pitchFamily="34" charset="0"/>
              </a:rPr>
              <a:t>rowth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of the market for mobile telephony observed these </a:t>
            </a:r>
            <a:r>
              <a:rPr lang="fr-FR" sz="2400" b="1" dirty="0" err="1">
                <a:latin typeface="Agency FB" pitchFamily="34" charset="0"/>
              </a:rPr>
              <a:t>r</a:t>
            </a:r>
            <a:r>
              <a:rPr lang="fr-FR" sz="2400" b="1" dirty="0" err="1" smtClean="0">
                <a:latin typeface="Agency FB" pitchFamily="34" charset="0"/>
              </a:rPr>
              <a:t>ecent</a:t>
            </a:r>
            <a:r>
              <a:rPr lang="fr-FR" sz="2400" b="1" dirty="0">
                <a:latin typeface="Agency FB" pitchFamily="34" charset="0"/>
              </a:rPr>
              <a:t> </a:t>
            </a:r>
            <a:r>
              <a:rPr lang="fr-FR" sz="2400" b="1" dirty="0" err="1">
                <a:latin typeface="Agency FB" pitchFamily="34" charset="0"/>
              </a:rPr>
              <a:t>y</a:t>
            </a:r>
            <a:r>
              <a:rPr lang="fr-FR" sz="2400" dirty="0" err="1" smtClean="0">
                <a:latin typeface="Agency FB" pitchFamily="34" charset="0"/>
              </a:rPr>
              <a:t>ears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(</a:t>
            </a:r>
            <a:r>
              <a:rPr lang="fr-FR" sz="2400" b="1" dirty="0">
                <a:latin typeface="Agency FB" pitchFamily="34" charset="0"/>
              </a:rPr>
              <a:t>7.5 % </a:t>
            </a:r>
            <a:r>
              <a:rPr lang="fr-FR" sz="2400" b="1" dirty="0" smtClean="0">
                <a:latin typeface="Agency FB" pitchFamily="34" charset="0"/>
              </a:rPr>
              <a:t>of </a:t>
            </a:r>
            <a:r>
              <a:rPr lang="fr-FR" sz="2400" b="1" dirty="0" err="1" smtClean="0">
                <a:latin typeface="Agency FB" pitchFamily="34" charset="0"/>
              </a:rPr>
              <a:t>p</a:t>
            </a:r>
            <a:r>
              <a:rPr lang="fr-FR" sz="2400" dirty="0" err="1" smtClean="0">
                <a:latin typeface="Agency FB" pitchFamily="34" charset="0"/>
              </a:rPr>
              <a:t>enetration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in </a:t>
            </a:r>
            <a:r>
              <a:rPr lang="fr-FR" sz="2400" b="1" dirty="0">
                <a:latin typeface="Agency FB" pitchFamily="34" charset="0"/>
              </a:rPr>
              <a:t>2003</a:t>
            </a:r>
            <a:r>
              <a:rPr lang="fr-FR" sz="2400" dirty="0">
                <a:latin typeface="Agency FB" pitchFamily="34" charset="0"/>
              </a:rPr>
              <a:t>, 38.9 </a:t>
            </a:r>
            <a:r>
              <a:rPr lang="fr-FR" sz="2400" dirty="0" smtClean="0">
                <a:latin typeface="Agency FB" pitchFamily="34" charset="0"/>
              </a:rPr>
              <a:t>% in </a:t>
            </a:r>
            <a:r>
              <a:rPr lang="fr-FR" sz="2400" dirty="0">
                <a:latin typeface="Agency FB" pitchFamily="34" charset="0"/>
              </a:rPr>
              <a:t>2007 and more </a:t>
            </a:r>
            <a:r>
              <a:rPr lang="fr-FR" sz="2400" b="1" dirty="0">
                <a:latin typeface="Agency FB" pitchFamily="34" charset="0"/>
              </a:rPr>
              <a:t>106% i</a:t>
            </a:r>
            <a:r>
              <a:rPr lang="fr-FR" sz="2400" dirty="0" smtClean="0">
                <a:latin typeface="Agency FB" pitchFamily="34" charset="0"/>
              </a:rPr>
              <a:t>n</a:t>
            </a:r>
            <a:r>
              <a:rPr lang="fr-FR" sz="2400" dirty="0">
                <a:latin typeface="Agency FB" pitchFamily="34" charset="0"/>
              </a:rPr>
              <a:t> </a:t>
            </a:r>
            <a:r>
              <a:rPr lang="fr-FR" sz="2400" dirty="0" smtClean="0">
                <a:latin typeface="Agency FB" pitchFamily="34" charset="0"/>
              </a:rPr>
              <a:t>December </a:t>
            </a:r>
            <a:r>
              <a:rPr lang="fr-FR" sz="2400" dirty="0">
                <a:latin typeface="Agency FB" pitchFamily="34" charset="0"/>
              </a:rPr>
              <a:t>2014); </a:t>
            </a:r>
            <a:endParaRPr lang="fr-FR" sz="2400" dirty="0" smtClean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More </a:t>
            </a:r>
            <a:r>
              <a:rPr lang="fr-FR" sz="2400" dirty="0" err="1" smtClean="0">
                <a:latin typeface="Agency FB" pitchFamily="34" charset="0"/>
              </a:rPr>
              <a:t>stringent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requirements</a:t>
            </a:r>
            <a:r>
              <a:rPr lang="fr-FR" sz="2400" dirty="0" smtClean="0">
                <a:latin typeface="Agency FB" pitchFamily="34" charset="0"/>
              </a:rPr>
              <a:t> of  </a:t>
            </a:r>
            <a:r>
              <a:rPr lang="fr-FR" sz="2400" b="1" dirty="0" err="1" smtClean="0">
                <a:latin typeface="Agency FB" pitchFamily="34" charset="0"/>
              </a:rPr>
              <a:t>consumers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with</a:t>
            </a:r>
            <a:r>
              <a:rPr lang="fr-FR" sz="2400" dirty="0" smtClean="0">
                <a:latin typeface="Agency FB" pitchFamily="34" charset="0"/>
              </a:rPr>
              <a:t> the generation  of </a:t>
            </a:r>
            <a:r>
              <a:rPr lang="fr-FR" sz="2400" b="1" dirty="0" err="1" smtClean="0">
                <a:latin typeface="Agency FB" pitchFamily="34" charset="0"/>
              </a:rPr>
              <a:t>Multimedia</a:t>
            </a:r>
            <a:r>
              <a:rPr lang="fr-FR" sz="2400" b="1" dirty="0" smtClean="0">
                <a:latin typeface="Agency FB" pitchFamily="34" charset="0"/>
              </a:rPr>
              <a:t> services</a:t>
            </a:r>
            <a:r>
              <a:rPr lang="fr-FR" sz="2400" dirty="0" smtClean="0">
                <a:latin typeface="Agency FB" pitchFamily="34" charset="0"/>
              </a:rPr>
              <a:t> and the uses of the mobile;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fr-FR" sz="2400" dirty="0" err="1" smtClean="0">
                <a:latin typeface="Agency FB" pitchFamily="34" charset="0"/>
              </a:rPr>
              <a:t>Downgrading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Quality</a:t>
            </a:r>
            <a:r>
              <a:rPr lang="fr-FR" sz="2400" dirty="0" smtClean="0">
                <a:latin typeface="Agency FB" pitchFamily="34" charset="0"/>
              </a:rPr>
              <a:t> of  </a:t>
            </a:r>
            <a:r>
              <a:rPr lang="fr-FR" sz="2400" dirty="0">
                <a:latin typeface="Agency FB" pitchFamily="34" charset="0"/>
              </a:rPr>
              <a:t>Services 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>
                <a:latin typeface="Agency FB" pitchFamily="34" charset="0"/>
              </a:rPr>
              <a:t>during the </a:t>
            </a:r>
            <a:r>
              <a:rPr lang="fr-FR" sz="2400" b="1" dirty="0" err="1" smtClean="0">
                <a:latin typeface="Agency FB" pitchFamily="34" charset="0"/>
              </a:rPr>
              <a:t>promotional</a:t>
            </a:r>
            <a:r>
              <a:rPr lang="fr-FR" sz="2400" b="1" dirty="0" smtClean="0">
                <a:latin typeface="Agency FB" pitchFamily="34" charset="0"/>
              </a:rPr>
              <a:t> sales</a:t>
            </a:r>
            <a:r>
              <a:rPr lang="fr-FR" sz="2400" dirty="0" smtClean="0">
                <a:latin typeface="Agency FB" pitchFamily="34" charset="0"/>
              </a:rPr>
              <a:t>;</a:t>
            </a:r>
            <a:endParaRPr lang="fr-FR" sz="24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fr-FR" sz="2400" dirty="0" err="1" smtClean="0">
                <a:latin typeface="Agency FB" pitchFamily="34" charset="0"/>
              </a:rPr>
              <a:t>Less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satisfactory</a:t>
            </a:r>
            <a:r>
              <a:rPr lang="fr-FR" sz="2400" dirty="0" smtClean="0">
                <a:latin typeface="Agency FB" pitchFamily="34" charset="0"/>
              </a:rPr>
              <a:t>  expectations of </a:t>
            </a:r>
            <a:r>
              <a:rPr lang="fr-FR" sz="2400" dirty="0" err="1" smtClean="0">
                <a:latin typeface="Agency FB" pitchFamily="34" charset="0"/>
              </a:rPr>
              <a:t>consumers</a:t>
            </a:r>
            <a:r>
              <a:rPr lang="fr-FR" sz="2400" dirty="0" smtClean="0">
                <a:latin typeface="Agency FB" pitchFamily="34" charset="0"/>
              </a:rPr>
              <a:t>  and resurgence of complaints in </a:t>
            </a:r>
            <a:r>
              <a:rPr lang="fr-FR" sz="2400" dirty="0" err="1" smtClean="0">
                <a:latin typeface="Agency FB" pitchFamily="34" charset="0"/>
              </a:rPr>
              <a:t>matters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such</a:t>
            </a:r>
            <a:r>
              <a:rPr lang="fr-FR" sz="2400" dirty="0" smtClean="0">
                <a:latin typeface="Agency FB" pitchFamily="34" charset="0"/>
              </a:rPr>
              <a:t> as </a:t>
            </a:r>
            <a:r>
              <a:rPr lang="fr-FR" sz="2400" dirty="0" err="1" smtClean="0">
                <a:latin typeface="Agency FB" pitchFamily="34" charset="0"/>
              </a:rPr>
              <a:t>availability</a:t>
            </a:r>
            <a:r>
              <a:rPr lang="fr-FR" sz="2400" dirty="0" smtClean="0">
                <a:latin typeface="Agency FB" pitchFamily="34" charset="0"/>
              </a:rPr>
              <a:t> of service, coverage, throughput, .. </a:t>
            </a:r>
            <a:r>
              <a:rPr lang="fr-FR" sz="2400" dirty="0">
                <a:latin typeface="Agency FB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Instructions </a:t>
            </a:r>
            <a:r>
              <a:rPr lang="fr-FR" sz="2400" dirty="0" err="1" smtClean="0">
                <a:latin typeface="Agency FB" pitchFamily="34" charset="0"/>
              </a:rPr>
              <a:t>from</a:t>
            </a:r>
            <a:r>
              <a:rPr lang="fr-FR" sz="2400" dirty="0" smtClean="0">
                <a:latin typeface="Agency FB" pitchFamily="34" charset="0"/>
              </a:rPr>
              <a:t> the </a:t>
            </a:r>
            <a:r>
              <a:rPr lang="fr-FR" sz="2400" dirty="0" err="1" smtClean="0">
                <a:latin typeface="Agency FB" pitchFamily="34" charset="0"/>
              </a:rPr>
              <a:t>Managing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Director</a:t>
            </a:r>
            <a:r>
              <a:rPr lang="fr-FR" sz="2400" dirty="0" smtClean="0">
                <a:latin typeface="Agency FB" pitchFamily="34" charset="0"/>
              </a:rPr>
              <a:t> to </a:t>
            </a:r>
            <a:r>
              <a:rPr lang="fr-FR" sz="2400" dirty="0" err="1" smtClean="0">
                <a:latin typeface="Agency FB" pitchFamily="34" charset="0"/>
              </a:rPr>
              <a:t>raise</a:t>
            </a:r>
            <a:r>
              <a:rPr lang="fr-FR" sz="2400" dirty="0" smtClean="0">
                <a:latin typeface="Agency FB" pitchFamily="34" charset="0"/>
              </a:rPr>
              <a:t> the </a:t>
            </a:r>
            <a:r>
              <a:rPr lang="fr-FR" sz="2400" dirty="0" err="1" smtClean="0">
                <a:latin typeface="Agency FB" pitchFamily="34" charset="0"/>
              </a:rPr>
              <a:t>QoS</a:t>
            </a:r>
            <a:r>
              <a:rPr lang="fr-FR" sz="2400" dirty="0" smtClean="0">
                <a:latin typeface="Agency FB" pitchFamily="34" charset="0"/>
              </a:rPr>
              <a:t> to one of the </a:t>
            </a:r>
            <a:r>
              <a:rPr lang="fr-FR" sz="2400" dirty="0">
                <a:latin typeface="Agency FB" pitchFamily="34" charset="0"/>
              </a:rPr>
              <a:t> </a:t>
            </a:r>
            <a:r>
              <a:rPr lang="fr-FR" sz="2400" b="1" dirty="0">
                <a:latin typeface="Agency FB" pitchFamily="34" charset="0"/>
              </a:rPr>
              <a:t>Priorities </a:t>
            </a:r>
            <a:r>
              <a:rPr lang="fr-FR" sz="2400" b="1" dirty="0" smtClean="0">
                <a:latin typeface="Agency FB" pitchFamily="34" charset="0"/>
              </a:rPr>
              <a:t> of 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ARTP </a:t>
            </a:r>
            <a:r>
              <a:rPr lang="fr-FR" sz="2400" dirty="0" err="1" smtClean="0">
                <a:latin typeface="Agency FB" pitchFamily="34" charset="0"/>
              </a:rPr>
              <a:t>notably</a:t>
            </a:r>
            <a:r>
              <a:rPr lang="fr-FR" sz="2400" dirty="0" smtClean="0">
                <a:latin typeface="Agency FB" pitchFamily="34" charset="0"/>
              </a:rPr>
              <a:t> the </a:t>
            </a:r>
            <a:r>
              <a:rPr lang="fr-FR" sz="2400" dirty="0" err="1" smtClean="0">
                <a:latin typeface="Agency FB" pitchFamily="34" charset="0"/>
              </a:rPr>
              <a:t>QoS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>
                <a:latin typeface="Agency FB" pitchFamily="34" charset="0"/>
              </a:rPr>
              <a:t>perceived by the </a:t>
            </a:r>
            <a:r>
              <a:rPr lang="fr-FR" sz="2400" b="1" dirty="0" smtClean="0">
                <a:latin typeface="Agency FB" pitchFamily="34" charset="0"/>
              </a:rPr>
              <a:t>Consumer</a:t>
            </a:r>
            <a:r>
              <a:rPr lang="fr-FR" sz="2400" dirty="0" smtClean="0">
                <a:latin typeface="Agency FB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Orientation toward the </a:t>
            </a:r>
            <a:r>
              <a:rPr lang="fr-FR" sz="2400" dirty="0" err="1" smtClean="0">
                <a:latin typeface="Agency FB" pitchFamily="34" charset="0"/>
              </a:rPr>
              <a:t>QoE</a:t>
            </a:r>
            <a:r>
              <a:rPr lang="fr-FR" sz="2400" dirty="0" smtClean="0">
                <a:latin typeface="Agency FB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>
                <a:latin typeface="Agency FB" pitchFamily="34" charset="0"/>
              </a:rPr>
              <a:t>Ambition to </a:t>
            </a:r>
            <a:r>
              <a:rPr lang="fr-FR" sz="2400" dirty="0" err="1">
                <a:latin typeface="Agency FB" pitchFamily="34" charset="0"/>
              </a:rPr>
              <a:t>align</a:t>
            </a:r>
            <a:r>
              <a:rPr lang="fr-FR" sz="2400" dirty="0">
                <a:latin typeface="Agency FB" pitchFamily="34" charset="0"/>
              </a:rPr>
              <a:t> </a:t>
            </a:r>
            <a:r>
              <a:rPr lang="fr-FR" sz="2400" dirty="0" smtClean="0">
                <a:latin typeface="Agency FB" pitchFamily="34" charset="0"/>
              </a:rPr>
              <a:t>on</a:t>
            </a:r>
            <a:r>
              <a:rPr lang="fr-FR" sz="2400" dirty="0">
                <a:latin typeface="Agency FB" pitchFamily="34" charset="0"/>
              </a:rPr>
              <a:t> </a:t>
            </a:r>
            <a:r>
              <a:rPr lang="fr-FR" sz="2400" b="1" dirty="0">
                <a:latin typeface="Agency FB" pitchFamily="34" charset="0"/>
              </a:rPr>
              <a:t>t</a:t>
            </a:r>
            <a:r>
              <a:rPr lang="fr-FR" sz="2400" b="1" dirty="0" smtClean="0">
                <a:latin typeface="Agency FB" pitchFamily="34" charset="0"/>
              </a:rPr>
              <a:t>he International Standards</a:t>
            </a:r>
            <a:r>
              <a:rPr lang="fr-FR" sz="2400" dirty="0">
                <a:latin typeface="Agency FB" pitchFamily="34" charset="0"/>
              </a:rPr>
              <a:t>;</a:t>
            </a:r>
          </a:p>
          <a:p>
            <a:endParaRPr lang="fr-FR" sz="2400" dirty="0">
              <a:latin typeface="Agency FB" pitchFamily="34" charset="0"/>
            </a:endParaRPr>
          </a:p>
          <a:p>
            <a:pPr lvl="0"/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17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5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643042" y="0"/>
            <a:ext cx="7286646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algn="ctr"/>
            <a:r>
              <a:rPr lang="fr-FR" sz="36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Objectives </a:t>
            </a:r>
            <a:r>
              <a:rPr lang="fr-FR" sz="36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targeted</a:t>
            </a:r>
            <a:r>
              <a:rPr lang="fr-FR" sz="36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 </a:t>
            </a:r>
            <a:r>
              <a:rPr lang="fr-FR" sz="36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through </a:t>
            </a:r>
            <a:r>
              <a:rPr lang="fr-FR" sz="36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 Plan of 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Actions</a:t>
            </a:r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4402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Ensure compliance with the provisions </a:t>
            </a:r>
            <a:r>
              <a:rPr lang="fr-FR" sz="2400" b="1" dirty="0" smtClean="0">
                <a:latin typeface="Agency FB" pitchFamily="34" charset="0"/>
              </a:rPr>
              <a:t>of specifications for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operators</a:t>
            </a:r>
            <a:r>
              <a:rPr lang="fr-FR" sz="2400" dirty="0" smtClean="0">
                <a:latin typeface="Agency FB" pitchFamily="34" charset="0"/>
              </a:rPr>
              <a:t> and </a:t>
            </a:r>
            <a:r>
              <a:rPr lang="fr-FR" sz="2400" dirty="0" err="1" smtClean="0">
                <a:latin typeface="Agency FB" pitchFamily="34" charset="0"/>
              </a:rPr>
              <a:t>d</a:t>
            </a:r>
            <a:r>
              <a:rPr lang="fr-FR" sz="2400" b="1" dirty="0" err="1" smtClean="0">
                <a:latin typeface="Agency FB" pitchFamily="34" charset="0"/>
              </a:rPr>
              <a:t>ecisions</a:t>
            </a:r>
            <a:r>
              <a:rPr lang="fr-FR" sz="2400" dirty="0" smtClean="0">
                <a:latin typeface="Agency FB" pitchFamily="34" charset="0"/>
              </a:rPr>
              <a:t> of ARTP in the </a:t>
            </a:r>
            <a:r>
              <a:rPr lang="fr-FR" sz="2400" dirty="0" err="1" smtClean="0">
                <a:latin typeface="Agency FB" pitchFamily="34" charset="0"/>
              </a:rPr>
              <a:t>field</a:t>
            </a:r>
            <a:r>
              <a:rPr lang="fr-FR" sz="2400" dirty="0" smtClean="0">
                <a:latin typeface="Agency FB" pitchFamily="34" charset="0"/>
              </a:rPr>
              <a:t> of  </a:t>
            </a:r>
            <a:r>
              <a:rPr lang="fr-FR" sz="2400" dirty="0" err="1" smtClean="0">
                <a:latin typeface="Agency FB" pitchFamily="34" charset="0"/>
              </a:rPr>
              <a:t>QoS</a:t>
            </a:r>
            <a:r>
              <a:rPr lang="fr-FR" sz="2400" dirty="0" smtClean="0">
                <a:latin typeface="Agency FB" pitchFamily="34" charset="0"/>
              </a:rPr>
              <a:t>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fr-FR" sz="2400" dirty="0" err="1" smtClean="0">
                <a:latin typeface="Agency FB" pitchFamily="34" charset="0"/>
              </a:rPr>
              <a:t>Enable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consumers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to </a:t>
            </a:r>
            <a:r>
              <a:rPr lang="fr-FR" sz="2400" dirty="0" err="1">
                <a:latin typeface="Agency FB" pitchFamily="34" charset="0"/>
              </a:rPr>
              <a:t>access</a:t>
            </a:r>
            <a:r>
              <a:rPr lang="fr-FR" sz="2400" dirty="0">
                <a:latin typeface="Agency FB" pitchFamily="34" charset="0"/>
              </a:rPr>
              <a:t> </a:t>
            </a:r>
            <a:r>
              <a:rPr lang="fr-FR" sz="2400" dirty="0" smtClean="0">
                <a:latin typeface="Agency FB" pitchFamily="34" charset="0"/>
              </a:rPr>
              <a:t>to emergency services </a:t>
            </a:r>
            <a:r>
              <a:rPr lang="fr-FR" sz="2400" dirty="0" err="1" smtClean="0">
                <a:latin typeface="Agency FB" pitchFamily="34" charset="0"/>
              </a:rPr>
              <a:t>at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>
                <a:latin typeface="Agency FB" pitchFamily="34" charset="0"/>
              </a:rPr>
              <a:t>any</a:t>
            </a:r>
            <a:r>
              <a:rPr lang="fr-FR" sz="2400" dirty="0">
                <a:latin typeface="Agency FB" pitchFamily="34" charset="0"/>
              </a:rPr>
              <a:t> </a:t>
            </a:r>
            <a:r>
              <a:rPr lang="fr-FR" sz="2400" dirty="0" smtClean="0">
                <a:latin typeface="Agency FB" pitchFamily="34" charset="0"/>
              </a:rPr>
              <a:t>area </a:t>
            </a:r>
            <a:r>
              <a:rPr lang="fr-FR" sz="2400" dirty="0">
                <a:latin typeface="Agency FB" pitchFamily="34" charset="0"/>
              </a:rPr>
              <a:t>in the territory </a:t>
            </a:r>
            <a:r>
              <a:rPr lang="fr-FR" sz="2400" b="1" dirty="0" smtClean="0">
                <a:latin typeface="Agency FB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More </a:t>
            </a:r>
            <a:r>
              <a:rPr lang="fr-FR" sz="2400" dirty="0" err="1" smtClean="0">
                <a:latin typeface="Agency FB" pitchFamily="34" charset="0"/>
              </a:rPr>
              <a:t>stringent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 err="1" smtClean="0">
                <a:latin typeface="Agency FB" pitchFamily="34" charset="0"/>
              </a:rPr>
              <a:t>requirements</a:t>
            </a:r>
            <a:r>
              <a:rPr lang="fr-FR" sz="2400" dirty="0" smtClean="0">
                <a:latin typeface="Agency FB" pitchFamily="34" charset="0"/>
              </a:rPr>
              <a:t> of </a:t>
            </a:r>
            <a:r>
              <a:rPr lang="fr-FR" sz="2400" dirty="0">
                <a:latin typeface="Agency FB" pitchFamily="34" charset="0"/>
              </a:rPr>
              <a:t>consumers with the generalization of multimedia services and the </a:t>
            </a:r>
            <a:r>
              <a:rPr lang="fr-FR" sz="2400" dirty="0" smtClean="0">
                <a:latin typeface="Agency FB" pitchFamily="34" charset="0"/>
              </a:rPr>
              <a:t>uses </a:t>
            </a:r>
            <a:r>
              <a:rPr lang="fr-FR" sz="2400" dirty="0">
                <a:latin typeface="Agency FB" pitchFamily="34" charset="0"/>
              </a:rPr>
              <a:t>of the </a:t>
            </a:r>
            <a:r>
              <a:rPr lang="fr-FR" sz="2400" dirty="0" smtClean="0">
                <a:latin typeface="Agency FB" pitchFamily="34" charset="0"/>
              </a:rPr>
              <a:t>Mobile;</a:t>
            </a: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Agency FB" pitchFamily="34" charset="0"/>
              </a:rPr>
              <a:t>Bring </a:t>
            </a:r>
            <a:r>
              <a:rPr lang="fr-FR" sz="2400" dirty="0">
                <a:latin typeface="Agency FB" pitchFamily="34" charset="0"/>
              </a:rPr>
              <a:t>t</a:t>
            </a:r>
            <a:r>
              <a:rPr lang="fr-FR" sz="2400" dirty="0" smtClean="0">
                <a:latin typeface="Agency FB" pitchFamily="34" charset="0"/>
              </a:rPr>
              <a:t>he </a:t>
            </a:r>
            <a:r>
              <a:rPr lang="fr-FR" sz="2400" dirty="0">
                <a:latin typeface="Agency FB" pitchFamily="34" charset="0"/>
              </a:rPr>
              <a:t>operators </a:t>
            </a:r>
            <a:r>
              <a:rPr lang="fr-FR" sz="2400" b="1" dirty="0">
                <a:latin typeface="Agency FB" pitchFamily="34" charset="0"/>
              </a:rPr>
              <a:t>t</a:t>
            </a:r>
            <a:r>
              <a:rPr lang="fr-FR" sz="2400" b="1" dirty="0" smtClean="0">
                <a:latin typeface="Agency FB" pitchFamily="34" charset="0"/>
              </a:rPr>
              <a:t>o </a:t>
            </a:r>
            <a:r>
              <a:rPr lang="fr-FR" sz="2400" b="1" dirty="0">
                <a:latin typeface="Agency FB" pitchFamily="34" charset="0"/>
              </a:rPr>
              <a:t>continuously improving t</a:t>
            </a:r>
            <a:r>
              <a:rPr lang="fr-FR" sz="2400" dirty="0" smtClean="0">
                <a:latin typeface="Agency FB" pitchFamily="34" charset="0"/>
              </a:rPr>
              <a:t>he</a:t>
            </a:r>
            <a:r>
              <a:rPr lang="fr-FR" sz="2400" dirty="0">
                <a:latin typeface="Agency FB" pitchFamily="34" charset="0"/>
              </a:rPr>
              <a:t> </a:t>
            </a:r>
            <a:r>
              <a:rPr lang="fr-FR" sz="2400" dirty="0" err="1">
                <a:latin typeface="Agency FB" pitchFamily="34" charset="0"/>
              </a:rPr>
              <a:t>QoS</a:t>
            </a:r>
            <a:r>
              <a:rPr lang="fr-FR" sz="2400" dirty="0">
                <a:latin typeface="Agency FB" pitchFamily="34" charset="0"/>
              </a:rPr>
              <a:t> </a:t>
            </a:r>
            <a:r>
              <a:rPr lang="fr-FR" sz="2400" dirty="0" smtClean="0">
                <a:latin typeface="Agency FB" pitchFamily="34" charset="0"/>
              </a:rPr>
              <a:t>of </a:t>
            </a:r>
            <a:r>
              <a:rPr lang="fr-FR" sz="2400" dirty="0">
                <a:latin typeface="Agency FB" pitchFamily="34" charset="0"/>
              </a:rPr>
              <a:t>their networks and create a dynamic </a:t>
            </a:r>
            <a:r>
              <a:rPr lang="fr-FR" sz="2400" b="1" dirty="0">
                <a:latin typeface="Agency FB" pitchFamily="34" charset="0"/>
              </a:rPr>
              <a:t>o</a:t>
            </a:r>
            <a:r>
              <a:rPr lang="fr-FR" sz="2400" b="1" dirty="0" smtClean="0">
                <a:latin typeface="Agency FB" pitchFamily="34" charset="0"/>
              </a:rPr>
              <a:t>f </a:t>
            </a:r>
            <a:r>
              <a:rPr lang="fr-FR" sz="2400" b="1" dirty="0" err="1">
                <a:latin typeface="Agency FB" pitchFamily="34" charset="0"/>
              </a:rPr>
              <a:t>competition</a:t>
            </a:r>
            <a:r>
              <a:rPr lang="fr-FR" sz="2400" b="1" dirty="0">
                <a:latin typeface="Agency FB" pitchFamily="34" charset="0"/>
              </a:rPr>
              <a:t> </a:t>
            </a:r>
            <a:r>
              <a:rPr lang="fr-FR" sz="2400" b="1" dirty="0" err="1" smtClean="0">
                <a:latin typeface="Agency FB" pitchFamily="34" charset="0"/>
              </a:rPr>
              <a:t>through</a:t>
            </a:r>
            <a:r>
              <a:rPr lang="fr-FR" sz="2400" b="1" dirty="0" smtClean="0">
                <a:latin typeface="Agency FB" pitchFamily="34" charset="0"/>
              </a:rPr>
              <a:t>  </a:t>
            </a:r>
            <a:r>
              <a:rPr lang="fr-FR" sz="2400" b="1" dirty="0">
                <a:latin typeface="Agency FB" pitchFamily="34" charset="0"/>
              </a:rPr>
              <a:t>the </a:t>
            </a:r>
            <a:r>
              <a:rPr lang="fr-FR" sz="2400" b="1" dirty="0" err="1" smtClean="0">
                <a:latin typeface="Agency FB" pitchFamily="34" charset="0"/>
              </a:rPr>
              <a:t>QoE</a:t>
            </a:r>
            <a:r>
              <a:rPr lang="fr-FR" sz="2400" b="1" dirty="0" smtClean="0">
                <a:latin typeface="Agency FB" pitchFamily="34" charset="0"/>
              </a:rPr>
              <a:t> </a:t>
            </a:r>
            <a:r>
              <a:rPr lang="fr-FR" sz="2400" dirty="0">
                <a:latin typeface="Agency FB" pitchFamily="34" charset="0"/>
              </a:rPr>
              <a:t>;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>
                <a:latin typeface="Agency FB" pitchFamily="34" charset="0"/>
              </a:rPr>
              <a:t>Improve </a:t>
            </a:r>
            <a:r>
              <a:rPr lang="fr-FR" sz="2400" b="1" dirty="0">
                <a:latin typeface="Agency FB" pitchFamily="34" charset="0"/>
              </a:rPr>
              <a:t>t</a:t>
            </a:r>
            <a:r>
              <a:rPr lang="fr-FR" sz="2400" b="1" dirty="0" smtClean="0">
                <a:latin typeface="Agency FB" pitchFamily="34" charset="0"/>
              </a:rPr>
              <a:t>he </a:t>
            </a:r>
            <a:r>
              <a:rPr lang="fr-FR" sz="2400" b="1" dirty="0">
                <a:latin typeface="Agency FB" pitchFamily="34" charset="0"/>
              </a:rPr>
              <a:t>coverage of the </a:t>
            </a:r>
            <a:r>
              <a:rPr lang="fr-FR" sz="2400" b="1" dirty="0" err="1" smtClean="0">
                <a:latin typeface="Agency FB" pitchFamily="34" charset="0"/>
              </a:rPr>
              <a:t>territory</a:t>
            </a:r>
            <a:r>
              <a:rPr lang="fr-FR" sz="2400" b="1" dirty="0">
                <a:latin typeface="Agency FB" pitchFamily="34" charset="0"/>
              </a:rPr>
              <a:t> i</a:t>
            </a:r>
            <a:r>
              <a:rPr lang="fr-FR" sz="2400" dirty="0" smtClean="0">
                <a:latin typeface="Agency FB" pitchFamily="34" charset="0"/>
              </a:rPr>
              <a:t>n </a:t>
            </a:r>
            <a:r>
              <a:rPr lang="fr-FR" sz="2400" dirty="0">
                <a:latin typeface="Agency FB" pitchFamily="34" charset="0"/>
              </a:rPr>
              <a:t>population and </a:t>
            </a:r>
            <a:r>
              <a:rPr lang="fr-FR" sz="2400" dirty="0" smtClean="0">
                <a:latin typeface="Agency FB" pitchFamily="34" charset="0"/>
              </a:rPr>
              <a:t>area;</a:t>
            </a: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err="1">
                <a:latin typeface="Agency FB" pitchFamily="34" charset="0"/>
              </a:rPr>
              <a:t>Equip</a:t>
            </a:r>
            <a:r>
              <a:rPr lang="fr-FR" sz="2400" dirty="0">
                <a:latin typeface="Agency FB" pitchFamily="34" charset="0"/>
              </a:rPr>
              <a:t> 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ARTP </a:t>
            </a:r>
            <a:r>
              <a:rPr lang="fr-FR" sz="2400" b="1" dirty="0" err="1" smtClean="0">
                <a:latin typeface="Agency FB" pitchFamily="34" charset="0"/>
              </a:rPr>
              <a:t>with</a:t>
            </a:r>
            <a:r>
              <a:rPr lang="fr-FR" sz="2400" b="1" dirty="0" smtClean="0">
                <a:latin typeface="Agency FB" pitchFamily="34" charset="0"/>
              </a:rPr>
              <a:t> </a:t>
            </a:r>
            <a:r>
              <a:rPr lang="fr-FR" sz="2400" b="1" dirty="0">
                <a:latin typeface="Agency FB" pitchFamily="34" charset="0"/>
              </a:rPr>
              <a:t>equipment and adequate platforms</a:t>
            </a:r>
            <a:r>
              <a:rPr lang="fr-FR" sz="2400" dirty="0">
                <a:latin typeface="Agency FB" pitchFamily="34" charset="0"/>
              </a:rPr>
              <a:t>, </a:t>
            </a:r>
            <a:r>
              <a:rPr lang="fr-FR" sz="2400" dirty="0" smtClean="0">
                <a:latin typeface="Agency FB" pitchFamily="34" charset="0"/>
              </a:rPr>
              <a:t>for </a:t>
            </a:r>
            <a:r>
              <a:rPr lang="fr-FR" sz="2400" dirty="0">
                <a:latin typeface="Agency FB" pitchFamily="34" charset="0"/>
              </a:rPr>
              <a:t>control </a:t>
            </a:r>
            <a:r>
              <a:rPr lang="fr-FR" sz="2400" dirty="0" smtClean="0">
                <a:latin typeface="Agency FB" pitchFamily="34" charset="0"/>
              </a:rPr>
              <a:t>of vocal services </a:t>
            </a:r>
            <a:r>
              <a:rPr lang="fr-FR" sz="2400" dirty="0">
                <a:latin typeface="Agency FB" pitchFamily="34" charset="0"/>
              </a:rPr>
              <a:t> </a:t>
            </a:r>
            <a:r>
              <a:rPr lang="fr-FR" sz="2400" dirty="0" err="1" smtClean="0">
                <a:latin typeface="Agency FB" pitchFamily="34" charset="0"/>
              </a:rPr>
              <a:t>QoS</a:t>
            </a:r>
            <a:r>
              <a:rPr lang="fr-FR" sz="2400" dirty="0" smtClean="0">
                <a:latin typeface="Agency FB" pitchFamily="34" charset="0"/>
              </a:rPr>
              <a:t>/</a:t>
            </a:r>
            <a:r>
              <a:rPr lang="fr-FR" sz="2400" dirty="0" err="1" smtClean="0">
                <a:latin typeface="Agency FB" pitchFamily="34" charset="0"/>
              </a:rPr>
              <a:t>QoE</a:t>
            </a:r>
            <a:r>
              <a:rPr lang="fr-FR" sz="2400" dirty="0">
                <a:latin typeface="Agency FB" pitchFamily="34" charset="0"/>
              </a:rPr>
              <a:t>,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400" dirty="0">
                <a:latin typeface="Agency FB" pitchFamily="34" charset="0"/>
              </a:rPr>
              <a:t>SMS and data;</a:t>
            </a:r>
          </a:p>
          <a:p>
            <a:endParaRPr lang="fr-FR" sz="2400" dirty="0" smtClean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9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6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03717" y="620688"/>
            <a:ext cx="745403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6137" y="2695306"/>
            <a:ext cx="85843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FR" sz="28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lvl="0" algn="ctr"/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Elements </a:t>
            </a:r>
            <a:r>
              <a:rPr lang="fr-FR" sz="4000" b="1" dirty="0" err="1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that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have </a:t>
            </a:r>
            <a:r>
              <a:rPr lang="fr-FR" sz="4000" b="1" dirty="0" err="1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guided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 choice of the Plan of Actions</a:t>
            </a: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1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7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03717" y="620688"/>
            <a:ext cx="745403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Elements </a:t>
            </a:r>
            <a:r>
              <a:rPr lang="fr-FR" sz="4000" b="1" dirty="0" err="1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that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 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have 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guided the choice 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The 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Plan of Actions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44028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The </a:t>
            </a:r>
            <a:r>
              <a:rPr lang="fr-FR" sz="2600" dirty="0" err="1" smtClean="0">
                <a:latin typeface="Agency FB" pitchFamily="34" charset="0"/>
              </a:rPr>
              <a:t>improvement</a:t>
            </a:r>
            <a:r>
              <a:rPr lang="fr-FR" sz="2600" dirty="0" smtClean="0">
                <a:latin typeface="Agency FB" pitchFamily="34" charset="0"/>
              </a:rPr>
              <a:t> of the 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err="1" smtClean="0">
                <a:latin typeface="Agency FB" pitchFamily="34" charset="0"/>
              </a:rPr>
              <a:t>QoS</a:t>
            </a:r>
            <a:r>
              <a:rPr lang="fr-FR" sz="2600" dirty="0" smtClean="0">
                <a:latin typeface="Agency FB" pitchFamily="34" charset="0"/>
              </a:rPr>
              <a:t>/</a:t>
            </a:r>
            <a:r>
              <a:rPr lang="fr-FR" sz="2600" dirty="0" err="1" smtClean="0">
                <a:latin typeface="Agency FB" pitchFamily="34" charset="0"/>
              </a:rPr>
              <a:t>QoE</a:t>
            </a:r>
            <a:r>
              <a:rPr lang="fr-FR" sz="2600" dirty="0" smtClean="0">
                <a:latin typeface="Agency FB" pitchFamily="34" charset="0"/>
              </a:rPr>
              <a:t> </a:t>
            </a:r>
            <a:r>
              <a:rPr lang="fr-FR" sz="2600" dirty="0" err="1" smtClean="0">
                <a:latin typeface="Agency FB" pitchFamily="34" charset="0"/>
              </a:rPr>
              <a:t>retained</a:t>
            </a:r>
            <a:r>
              <a:rPr lang="fr-FR" sz="2600" dirty="0" smtClean="0">
                <a:latin typeface="Agency FB" pitchFamily="34" charset="0"/>
              </a:rPr>
              <a:t> as the top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b="1" dirty="0">
                <a:latin typeface="Agency FB" pitchFamily="34" charset="0"/>
              </a:rPr>
              <a:t>Priority i</a:t>
            </a:r>
            <a:r>
              <a:rPr lang="fr-FR" sz="2600" dirty="0" smtClean="0">
                <a:latin typeface="Agency FB" pitchFamily="34" charset="0"/>
              </a:rPr>
              <a:t>n </a:t>
            </a:r>
            <a:r>
              <a:rPr lang="fr-FR" sz="2600" dirty="0">
                <a:latin typeface="Agency FB" pitchFamily="34" charset="0"/>
              </a:rPr>
              <a:t>2015 by the </a:t>
            </a:r>
            <a:r>
              <a:rPr lang="fr-FR" sz="2600" b="1" dirty="0" err="1" smtClean="0">
                <a:latin typeface="Agency FB" pitchFamily="34" charset="0"/>
              </a:rPr>
              <a:t>Executive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Department</a:t>
            </a:r>
            <a:r>
              <a:rPr lang="fr-FR" sz="2600" b="1" dirty="0" smtClean="0">
                <a:latin typeface="Agency FB" pitchFamily="34" charset="0"/>
              </a:rPr>
              <a:t> of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>
                <a:latin typeface="Agency FB" pitchFamily="34" charset="0"/>
              </a:rPr>
              <a:t>ARTP 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The </a:t>
            </a:r>
            <a:r>
              <a:rPr lang="fr-FR" sz="2600" dirty="0" err="1" smtClean="0">
                <a:latin typeface="Agency FB" pitchFamily="34" charset="0"/>
              </a:rPr>
              <a:t>follow</a:t>
            </a:r>
            <a:r>
              <a:rPr lang="fr-FR" sz="2600" dirty="0" smtClean="0">
                <a:latin typeface="Agency FB" pitchFamily="34" charset="0"/>
              </a:rPr>
              <a:t> up of </a:t>
            </a:r>
            <a:r>
              <a:rPr lang="fr-FR" sz="2600" dirty="0">
                <a:latin typeface="Agency FB" pitchFamily="34" charset="0"/>
              </a:rPr>
              <a:t>t</a:t>
            </a:r>
            <a:r>
              <a:rPr lang="fr-FR" sz="2600" dirty="0" smtClean="0">
                <a:latin typeface="Agency FB" pitchFamily="34" charset="0"/>
              </a:rPr>
              <a:t>he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err="1">
                <a:latin typeface="Agency FB" pitchFamily="34" charset="0"/>
              </a:rPr>
              <a:t>QoS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err="1" smtClean="0">
                <a:latin typeface="Agency FB" pitchFamily="34" charset="0"/>
              </a:rPr>
              <a:t>s</a:t>
            </a:r>
            <a:r>
              <a:rPr lang="fr-FR" sz="2600" b="1" dirty="0" err="1" smtClean="0">
                <a:latin typeface="Agency FB" pitchFamily="34" charset="0"/>
              </a:rPr>
              <a:t>uch</a:t>
            </a:r>
            <a:r>
              <a:rPr lang="fr-FR" sz="2600" b="1" dirty="0" smtClean="0">
                <a:latin typeface="Agency FB" pitchFamily="34" charset="0"/>
              </a:rPr>
              <a:t> as </a:t>
            </a:r>
            <a:r>
              <a:rPr lang="fr-FR" sz="2600" b="1" dirty="0" err="1" smtClean="0">
                <a:latin typeface="Agency FB" pitchFamily="34" charset="0"/>
              </a:rPr>
              <a:t>what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is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perceived</a:t>
            </a:r>
            <a:r>
              <a:rPr lang="fr-FR" sz="2600" b="1" dirty="0" smtClean="0">
                <a:latin typeface="Agency FB" pitchFamily="34" charset="0"/>
              </a:rPr>
              <a:t> by the user on </a:t>
            </a:r>
            <a:r>
              <a:rPr lang="fr-FR" sz="2600" b="1" dirty="0">
                <a:latin typeface="Agency FB" pitchFamily="34" charset="0"/>
              </a:rPr>
              <a:t>a </a:t>
            </a:r>
            <a:r>
              <a:rPr lang="fr-FR" sz="2600" b="1" dirty="0" err="1">
                <a:latin typeface="Agency FB" pitchFamily="34" charset="0"/>
              </a:rPr>
              <a:t>daily</a:t>
            </a:r>
            <a:r>
              <a:rPr lang="fr-FR" sz="2600" b="1" dirty="0">
                <a:latin typeface="Agency FB" pitchFamily="34" charset="0"/>
              </a:rPr>
              <a:t> </a:t>
            </a:r>
            <a:r>
              <a:rPr lang="fr-FR" sz="2600" b="1" dirty="0" smtClean="0">
                <a:latin typeface="Agency FB" pitchFamily="34" charset="0"/>
              </a:rPr>
              <a:t>basis </a:t>
            </a:r>
            <a:r>
              <a:rPr lang="fr-FR" sz="2600" dirty="0" smtClean="0">
                <a:latin typeface="Agency FB" pitchFamily="34" charset="0"/>
              </a:rPr>
              <a:t>;</a:t>
            </a:r>
            <a:endParaRPr lang="fr-FR" sz="2600" dirty="0">
              <a:latin typeface="Agency FB" pitchFamily="34" charset="0"/>
            </a:endParaRP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The </a:t>
            </a:r>
            <a:r>
              <a:rPr lang="fr-FR" sz="2600" dirty="0" err="1" smtClean="0">
                <a:latin typeface="Agency FB" pitchFamily="34" charset="0"/>
              </a:rPr>
              <a:t>taking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>
                <a:latin typeface="Agency FB" pitchFamily="34" charset="0"/>
              </a:rPr>
              <a:t>into </a:t>
            </a:r>
            <a:r>
              <a:rPr lang="fr-FR" sz="2600" dirty="0" err="1">
                <a:latin typeface="Agency FB" pitchFamily="34" charset="0"/>
              </a:rPr>
              <a:t>account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smtClean="0">
                <a:latin typeface="Agency FB" pitchFamily="34" charset="0"/>
              </a:rPr>
              <a:t> of the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b="1" dirty="0" err="1" smtClean="0">
                <a:latin typeface="Agency FB" pitchFamily="34" charset="0"/>
              </a:rPr>
              <a:t>Consumer’s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>
                <a:latin typeface="Agency FB" pitchFamily="34" charset="0"/>
              </a:rPr>
              <a:t>concerns </a:t>
            </a:r>
            <a:r>
              <a:rPr lang="fr-FR" sz="2600" dirty="0" smtClean="0">
                <a:latin typeface="Agency FB" pitchFamily="34" charset="0"/>
              </a:rPr>
              <a:t>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The </a:t>
            </a:r>
            <a:r>
              <a:rPr lang="fr-FR" sz="2600" dirty="0" err="1" smtClean="0">
                <a:latin typeface="Agency FB" pitchFamily="34" charset="0"/>
              </a:rPr>
              <a:t>taking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>
                <a:latin typeface="Agency FB" pitchFamily="34" charset="0"/>
              </a:rPr>
              <a:t>account of the strategic plan of 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>
                <a:latin typeface="Agency FB" pitchFamily="34" charset="0"/>
              </a:rPr>
              <a:t>ARTP 2015-2017</a:t>
            </a:r>
            <a:r>
              <a:rPr lang="fr-FR" sz="2600" dirty="0">
                <a:latin typeface="Agency FB" pitchFamily="34" charset="0"/>
              </a:rPr>
              <a:t> 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Obligation </a:t>
            </a:r>
            <a:r>
              <a:rPr lang="fr-FR" sz="2600" dirty="0">
                <a:latin typeface="Agency FB" pitchFamily="34" charset="0"/>
              </a:rPr>
              <a:t>f</a:t>
            </a:r>
            <a:r>
              <a:rPr lang="fr-FR" sz="2600" dirty="0" smtClean="0">
                <a:latin typeface="Agency FB" pitchFamily="34" charset="0"/>
              </a:rPr>
              <a:t>or  </a:t>
            </a:r>
            <a:r>
              <a:rPr lang="fr-FR" sz="2600" dirty="0">
                <a:latin typeface="Agency FB" pitchFamily="34" charset="0"/>
              </a:rPr>
              <a:t>ARTP </a:t>
            </a:r>
            <a:r>
              <a:rPr lang="fr-FR" sz="2600" dirty="0" smtClean="0">
                <a:latin typeface="Agency FB" pitchFamily="34" charset="0"/>
              </a:rPr>
              <a:t>to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b="1" dirty="0" err="1">
                <a:latin typeface="Agency FB" pitchFamily="34" charset="0"/>
              </a:rPr>
              <a:t>g</a:t>
            </a:r>
            <a:r>
              <a:rPr lang="fr-FR" sz="2600" b="1" dirty="0" err="1" smtClean="0">
                <a:latin typeface="Agency FB" pitchFamily="34" charset="0"/>
              </a:rPr>
              <a:t>ive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visibility</a:t>
            </a:r>
            <a:r>
              <a:rPr lang="fr-FR" sz="2600" b="1" dirty="0" smtClean="0">
                <a:latin typeface="Agency FB" pitchFamily="34" charset="0"/>
              </a:rPr>
              <a:t> to </a:t>
            </a:r>
            <a:r>
              <a:rPr lang="fr-FR" sz="2600" b="1" dirty="0" err="1" smtClean="0">
                <a:latin typeface="Agency FB" pitchFamily="34" charset="0"/>
              </a:rPr>
              <a:t>operators</a:t>
            </a:r>
            <a:r>
              <a:rPr lang="fr-FR" sz="2600" b="1" dirty="0" smtClean="0">
                <a:latin typeface="Agency FB" pitchFamily="34" charset="0"/>
              </a:rPr>
              <a:t> , </a:t>
            </a:r>
            <a:r>
              <a:rPr lang="fr-FR" sz="2600" b="1" dirty="0">
                <a:latin typeface="Agency FB" pitchFamily="34" charset="0"/>
              </a:rPr>
              <a:t>consumers a</a:t>
            </a:r>
            <a:r>
              <a:rPr lang="fr-FR" sz="2600" dirty="0" smtClean="0">
                <a:latin typeface="Agency FB" pitchFamily="34" charset="0"/>
              </a:rPr>
              <a:t>nd </a:t>
            </a:r>
            <a:r>
              <a:rPr lang="fr-FR" sz="2600" dirty="0">
                <a:latin typeface="Agency FB" pitchFamily="34" charset="0"/>
              </a:rPr>
              <a:t>other actors, on its system of </a:t>
            </a:r>
            <a:r>
              <a:rPr lang="fr-FR" sz="2600" dirty="0" err="1" smtClean="0">
                <a:latin typeface="Agency FB" pitchFamily="34" charset="0"/>
              </a:rPr>
              <a:t>caring</a:t>
            </a:r>
            <a:r>
              <a:rPr lang="fr-FR" sz="2600" dirty="0" smtClean="0">
                <a:latin typeface="Agency FB" pitchFamily="34" charset="0"/>
              </a:rPr>
              <a:t>  </a:t>
            </a:r>
            <a:r>
              <a:rPr lang="fr-FR" sz="2600" dirty="0">
                <a:latin typeface="Agency FB" pitchFamily="34" charset="0"/>
              </a:rPr>
              <a:t>for the </a:t>
            </a:r>
            <a:r>
              <a:rPr lang="fr-FR" sz="2600" dirty="0" smtClean="0">
                <a:latin typeface="Agency FB" pitchFamily="34" charset="0"/>
              </a:rPr>
              <a:t>mobile </a:t>
            </a:r>
            <a:r>
              <a:rPr lang="fr-FR" sz="2600" dirty="0" err="1" smtClean="0">
                <a:latin typeface="Agency FB" pitchFamily="34" charset="0"/>
              </a:rPr>
              <a:t>QoS</a:t>
            </a:r>
            <a:r>
              <a:rPr lang="fr-FR" sz="2600" dirty="0" smtClean="0">
                <a:latin typeface="Agency FB" pitchFamily="34" charset="0"/>
              </a:rPr>
              <a:t>/</a:t>
            </a:r>
            <a:r>
              <a:rPr lang="fr-FR" sz="2600" dirty="0" err="1" smtClean="0">
                <a:latin typeface="Agency FB" pitchFamily="34" charset="0"/>
              </a:rPr>
              <a:t>QoE</a:t>
            </a:r>
            <a:r>
              <a:rPr lang="fr-FR" sz="2600" dirty="0" smtClean="0">
                <a:latin typeface="Agency FB" pitchFamily="34" charset="0"/>
              </a:rPr>
              <a:t> in </a:t>
            </a:r>
            <a:r>
              <a:rPr lang="fr-FR" sz="2600" dirty="0">
                <a:latin typeface="Agency FB" pitchFamily="34" charset="0"/>
              </a:rPr>
              <a:t>2015.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11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8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03717" y="620688"/>
            <a:ext cx="745403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6137" y="2695306"/>
            <a:ext cx="85843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FR" sz="2800" b="1" dirty="0" smtClean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lvl="0" algn="ctr"/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Components of the 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Plan of Actions</a:t>
            </a: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12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2853C-2B64-2F45-A889-2EB8C861CD1B}" type="slidenum">
              <a:rPr lang="fr-FR" sz="1200">
                <a:solidFill>
                  <a:schemeClr val="bg1"/>
                </a:solidFill>
                <a:latin typeface="Arial" charset="0"/>
              </a:rPr>
              <a:pPr eaLnBrk="1" hangingPunct="1"/>
              <a:t>9</a:t>
            </a:fld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1520" y="2002231"/>
            <a:ext cx="82391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/>
            <a:endParaRPr lang="fr-FR" sz="12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r>
              <a:rPr lang="fr-FR" sz="28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endParaRPr lang="fr-FR" sz="28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  <a:p>
            <a:pPr marL="400050" indent="-400050">
              <a:defRPr/>
            </a:pPr>
            <a:endParaRPr lang="fr-FR" cap="all" dirty="0" smtClean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  <a:defRPr/>
            </a:pPr>
            <a:endParaRPr lang="fr-FR" cap="all" dirty="0">
              <a:ln w="0"/>
              <a:solidFill>
                <a:schemeClr val="bg1">
                  <a:lumMod val="6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03717" y="620688"/>
            <a:ext cx="745403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/>
          <a:p>
            <a:pPr lvl="0" algn="ctr"/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 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Components of 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 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the </a:t>
            </a:r>
            <a:r>
              <a:rPr lang="fr-FR" sz="4000" b="1" dirty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Plan </a:t>
            </a:r>
            <a:r>
              <a:rPr lang="fr-FR" sz="4000" b="1" dirty="0" smtClean="0">
                <a:solidFill>
                  <a:srgbClr val="000090"/>
                </a:solidFill>
                <a:latin typeface="Agency FB" pitchFamily="34" charset="0"/>
                <a:ea typeface="ＭＳ Ｐゴシック" pitchFamily="34" charset="-128"/>
              </a:rPr>
              <a:t>of Actions 1/2</a:t>
            </a:r>
            <a:endParaRPr lang="fr-FR" sz="4000" b="1" dirty="0">
              <a:solidFill>
                <a:srgbClr val="000090"/>
              </a:solidFill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172" y="1541144"/>
            <a:ext cx="8440283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The </a:t>
            </a:r>
            <a:r>
              <a:rPr lang="fr-FR" sz="2600" dirty="0" err="1" smtClean="0">
                <a:latin typeface="Agency FB" pitchFamily="34" charset="0"/>
              </a:rPr>
              <a:t>strengthening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b="1" dirty="0" smtClean="0">
                <a:latin typeface="Agency FB" pitchFamily="34" charset="0"/>
              </a:rPr>
              <a:t>of the control </a:t>
            </a:r>
            <a:r>
              <a:rPr lang="fr-FR" sz="2600" b="1" dirty="0">
                <a:latin typeface="Agency FB" pitchFamily="34" charset="0"/>
              </a:rPr>
              <a:t>and </a:t>
            </a:r>
            <a:r>
              <a:rPr lang="fr-FR" sz="2600" b="1" dirty="0" smtClean="0">
                <a:latin typeface="Agency FB" pitchFamily="34" charset="0"/>
              </a:rPr>
              <a:t>monitoring </a:t>
            </a:r>
            <a:r>
              <a:rPr lang="fr-FR" sz="2600" b="1" dirty="0" err="1" smtClean="0">
                <a:latin typeface="Agency FB" pitchFamily="34" charset="0"/>
              </a:rPr>
              <a:t>platform</a:t>
            </a:r>
            <a:r>
              <a:rPr lang="fr-FR" sz="2600" b="1" dirty="0" smtClean="0">
                <a:latin typeface="Agency FB" pitchFamily="34" charset="0"/>
              </a:rPr>
              <a:t> of </a:t>
            </a:r>
            <a:r>
              <a:rPr lang="fr-FR" sz="2600" b="1" dirty="0">
                <a:latin typeface="Agency FB" pitchFamily="34" charset="0"/>
              </a:rPr>
              <a:t>the </a:t>
            </a:r>
            <a:r>
              <a:rPr lang="fr-FR" sz="2600" b="1" dirty="0" err="1">
                <a:latin typeface="Agency FB" pitchFamily="34" charset="0"/>
              </a:rPr>
              <a:t>QoS</a:t>
            </a:r>
            <a:r>
              <a:rPr lang="fr-FR" sz="2600" b="1" dirty="0">
                <a:latin typeface="Agency FB" pitchFamily="34" charset="0"/>
              </a:rPr>
              <a:t> </a:t>
            </a:r>
            <a:r>
              <a:rPr lang="fr-FR" sz="2600" b="1" dirty="0" smtClean="0">
                <a:latin typeface="Agency FB" pitchFamily="34" charset="0"/>
              </a:rPr>
              <a:t>of t</a:t>
            </a:r>
            <a:r>
              <a:rPr lang="fr-FR" sz="2600" dirty="0" smtClean="0">
                <a:latin typeface="Agency FB" pitchFamily="34" charset="0"/>
              </a:rPr>
              <a:t>he </a:t>
            </a:r>
            <a:r>
              <a:rPr lang="fr-FR" sz="2600" dirty="0">
                <a:latin typeface="Agency FB" pitchFamily="34" charset="0"/>
              </a:rPr>
              <a:t>networks of mobile </a:t>
            </a:r>
            <a:r>
              <a:rPr lang="fr-FR" sz="2600" dirty="0" err="1" smtClean="0">
                <a:latin typeface="Agency FB" pitchFamily="34" charset="0"/>
              </a:rPr>
              <a:t>telephony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operators</a:t>
            </a:r>
            <a:r>
              <a:rPr lang="fr-FR" sz="2600" dirty="0">
                <a:latin typeface="Agency FB" pitchFamily="34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The Establishment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smtClean="0">
                <a:latin typeface="Agency FB" pitchFamily="34" charset="0"/>
              </a:rPr>
              <a:t>of a system</a:t>
            </a:r>
            <a:r>
              <a:rPr lang="fr-FR" sz="2600" b="1" dirty="0" smtClean="0">
                <a:latin typeface="Agency FB" pitchFamily="34" charset="0"/>
              </a:rPr>
              <a:t> for </a:t>
            </a:r>
            <a:r>
              <a:rPr lang="fr-FR" sz="2600" b="1" dirty="0" err="1" smtClean="0">
                <a:latin typeface="Agency FB" pitchFamily="34" charset="0"/>
              </a:rPr>
              <a:t>handling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>
                <a:latin typeface="Agency FB" pitchFamily="34" charset="0"/>
              </a:rPr>
              <a:t>consumer complaints </a:t>
            </a:r>
            <a:r>
              <a:rPr lang="fr-FR" sz="2600" b="1" dirty="0" smtClean="0">
                <a:latin typeface="Agency FB" pitchFamily="34" charset="0"/>
              </a:rPr>
              <a:t>and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b="1" dirty="0">
                <a:latin typeface="Agency FB" pitchFamily="34" charset="0"/>
              </a:rPr>
              <a:t>Information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for the </a:t>
            </a:r>
            <a:r>
              <a:rPr lang="fr-FR" sz="2600" dirty="0">
                <a:latin typeface="Agency FB" pitchFamily="34" charset="0"/>
              </a:rPr>
              <a:t>general public </a:t>
            </a:r>
            <a:r>
              <a:rPr lang="fr-FR" sz="2600" b="1" dirty="0">
                <a:latin typeface="Agency FB" pitchFamily="34" charset="0"/>
              </a:rPr>
              <a:t>o</a:t>
            </a:r>
            <a:r>
              <a:rPr lang="fr-FR" sz="2600" b="1" dirty="0" smtClean="0">
                <a:latin typeface="Agency FB" pitchFamily="34" charset="0"/>
              </a:rPr>
              <a:t>n </a:t>
            </a:r>
            <a:r>
              <a:rPr lang="fr-FR" sz="2600" b="1" dirty="0">
                <a:latin typeface="Agency FB" pitchFamily="34" charset="0"/>
              </a:rPr>
              <a:t>the </a:t>
            </a:r>
            <a:r>
              <a:rPr lang="fr-FR" sz="2600" b="1" dirty="0" err="1" smtClean="0">
                <a:latin typeface="Agency FB" pitchFamily="34" charset="0"/>
              </a:rPr>
              <a:t>QoS</a:t>
            </a:r>
            <a:r>
              <a:rPr lang="fr-FR" sz="2600" b="1" dirty="0" smtClean="0">
                <a:latin typeface="Agency FB" pitchFamily="34" charset="0"/>
              </a:rPr>
              <a:t>/</a:t>
            </a:r>
            <a:r>
              <a:rPr lang="fr-FR" sz="2600" b="1" dirty="0" err="1" smtClean="0">
                <a:latin typeface="Agency FB" pitchFamily="34" charset="0"/>
              </a:rPr>
              <a:t>QoE</a:t>
            </a:r>
            <a:r>
              <a:rPr lang="fr-FR" sz="2600" b="1" dirty="0" smtClean="0">
                <a:latin typeface="Agency FB" pitchFamily="34" charset="0"/>
              </a:rPr>
              <a:t> of </a:t>
            </a:r>
            <a:r>
              <a:rPr lang="fr-FR" sz="2600" b="1" dirty="0" err="1" smtClean="0">
                <a:latin typeface="Agency FB" pitchFamily="34" charset="0"/>
              </a:rPr>
              <a:t>operators’</a:t>
            </a:r>
            <a:r>
              <a:rPr lang="fr-FR" sz="2600" dirty="0" err="1" smtClean="0">
                <a:latin typeface="Agency FB" pitchFamily="34" charset="0"/>
              </a:rPr>
              <a:t>Networks</a:t>
            </a:r>
            <a:r>
              <a:rPr lang="fr-FR" sz="2600" dirty="0" smtClean="0">
                <a:latin typeface="Agency FB" pitchFamily="34" charset="0"/>
              </a:rPr>
              <a:t>  </a:t>
            </a:r>
            <a:r>
              <a:rPr lang="fr-FR" sz="2600" dirty="0">
                <a:latin typeface="Agency FB" pitchFamily="34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fr-FR" sz="2600" dirty="0" smtClean="0">
                <a:latin typeface="Agency FB" pitchFamily="34" charset="0"/>
              </a:rPr>
              <a:t>Supervision of the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err="1">
                <a:latin typeface="Agency FB" pitchFamily="34" charset="0"/>
              </a:rPr>
              <a:t>QoS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of the </a:t>
            </a:r>
            <a:r>
              <a:rPr lang="fr-FR" sz="2600" dirty="0" err="1" smtClean="0">
                <a:latin typeface="Agency FB" pitchFamily="34" charset="0"/>
              </a:rPr>
              <a:t>operators’networks</a:t>
            </a:r>
            <a:r>
              <a:rPr lang="fr-FR" sz="2600" dirty="0" smtClean="0">
                <a:latin typeface="Agency FB" pitchFamily="34" charset="0"/>
              </a:rPr>
              <a:t> of </a:t>
            </a:r>
            <a:r>
              <a:rPr lang="fr-FR" sz="2600" dirty="0">
                <a:latin typeface="Agency FB" pitchFamily="34" charset="0"/>
              </a:rPr>
              <a:t>mobile </a:t>
            </a:r>
            <a:r>
              <a:rPr lang="fr-FR" sz="2600" dirty="0" err="1">
                <a:latin typeface="Agency FB" pitchFamily="34" charset="0"/>
              </a:rPr>
              <a:t>telephony</a:t>
            </a:r>
            <a:r>
              <a:rPr lang="fr-FR" sz="2600" dirty="0">
                <a:latin typeface="Agency FB" pitchFamily="34" charset="0"/>
              </a:rPr>
              <a:t> </a:t>
            </a:r>
            <a:r>
              <a:rPr lang="fr-FR" sz="2600" dirty="0" err="1" smtClean="0">
                <a:latin typeface="Agency FB" pitchFamily="34" charset="0"/>
              </a:rPr>
              <a:t>during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b="1" dirty="0" err="1" smtClean="0">
                <a:latin typeface="Agency FB" pitchFamily="34" charset="0"/>
              </a:rPr>
              <a:t>religious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>
                <a:latin typeface="Agency FB" pitchFamily="34" charset="0"/>
              </a:rPr>
              <a:t>events </a:t>
            </a:r>
            <a:r>
              <a:rPr lang="fr-FR" sz="2600" dirty="0">
                <a:latin typeface="Agency FB" pitchFamily="34" charset="0"/>
              </a:rPr>
              <a:t>(Touba, </a:t>
            </a:r>
            <a:r>
              <a:rPr lang="fr-FR" sz="2600" dirty="0" err="1">
                <a:latin typeface="Agency FB" pitchFamily="34" charset="0"/>
              </a:rPr>
              <a:t>Tivavouane</a:t>
            </a:r>
            <a:r>
              <a:rPr lang="fr-FR" sz="2600" dirty="0">
                <a:latin typeface="Agency FB" pitchFamily="34" charset="0"/>
              </a:rPr>
              <a:t>, Kaolack, </a:t>
            </a:r>
            <a:r>
              <a:rPr lang="fr-FR" sz="2600" dirty="0" err="1">
                <a:latin typeface="Agency FB" pitchFamily="34" charset="0"/>
              </a:rPr>
              <a:t>Popenguine</a:t>
            </a:r>
            <a:r>
              <a:rPr lang="fr-FR" sz="2600" dirty="0">
                <a:latin typeface="Agency FB" pitchFamily="34" charset="0"/>
              </a:rPr>
              <a:t>, Call </a:t>
            </a:r>
            <a:r>
              <a:rPr lang="fr-FR" sz="2600" dirty="0" err="1">
                <a:latin typeface="Agency FB" pitchFamily="34" charset="0"/>
              </a:rPr>
              <a:t>Limamoulaye</a:t>
            </a:r>
            <a:r>
              <a:rPr lang="fr-FR" sz="2600" dirty="0">
                <a:latin typeface="Agency FB" pitchFamily="34" charset="0"/>
              </a:rPr>
              <a:t>, ETC. ) and the </a:t>
            </a:r>
            <a:r>
              <a:rPr lang="fr-FR" sz="2600" b="1" dirty="0" smtClean="0">
                <a:latin typeface="Agency FB" pitchFamily="34" charset="0"/>
              </a:rPr>
              <a:t>venues of mass meetings</a:t>
            </a:r>
            <a:r>
              <a:rPr lang="fr-FR" sz="2600" dirty="0" smtClean="0">
                <a:latin typeface="Agency FB" pitchFamily="34" charset="0"/>
              </a:rPr>
              <a:t>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>
                <a:latin typeface="Agency FB" pitchFamily="34" charset="0"/>
              </a:rPr>
              <a:t>Acquisition of </a:t>
            </a:r>
            <a:r>
              <a:rPr lang="fr-FR" sz="2600" b="1" dirty="0">
                <a:latin typeface="Agency FB" pitchFamily="34" charset="0"/>
              </a:rPr>
              <a:t>Equipment for the measurement of the </a:t>
            </a:r>
            <a:r>
              <a:rPr lang="fr-FR" sz="2600" b="1" dirty="0" err="1">
                <a:latin typeface="Agency FB" pitchFamily="34" charset="0"/>
              </a:rPr>
              <a:t>QoS</a:t>
            </a:r>
            <a:r>
              <a:rPr lang="fr-FR" sz="2600" b="1" dirty="0">
                <a:latin typeface="Agency FB" pitchFamily="34" charset="0"/>
              </a:rPr>
              <a:t>/</a:t>
            </a:r>
            <a:r>
              <a:rPr lang="fr-FR" sz="2600" b="1" dirty="0" err="1">
                <a:latin typeface="Agency FB" pitchFamily="34" charset="0"/>
              </a:rPr>
              <a:t>QoE</a:t>
            </a:r>
            <a:r>
              <a:rPr lang="fr-FR" sz="2600" dirty="0">
                <a:latin typeface="Agency FB" pitchFamily="34" charset="0"/>
              </a:rPr>
              <a:t> ;</a:t>
            </a:r>
          </a:p>
          <a:p>
            <a:pPr marL="342900" lvl="0" indent="-342900" algn="just">
              <a:buFont typeface="Wingdings" pitchFamily="2" charset="2"/>
              <a:buChar char="§"/>
            </a:pPr>
            <a:r>
              <a:rPr lang="fr-FR" sz="2600" dirty="0" err="1" smtClean="0">
                <a:latin typeface="Agency FB" pitchFamily="34" charset="0"/>
              </a:rPr>
              <a:t>Operation</a:t>
            </a:r>
            <a:r>
              <a:rPr lang="fr-FR" sz="2600" dirty="0" smtClean="0">
                <a:latin typeface="Agency FB" pitchFamily="34" charset="0"/>
              </a:rPr>
              <a:t> of an </a:t>
            </a:r>
            <a:r>
              <a:rPr lang="fr-FR" sz="2600" dirty="0" err="1" smtClean="0">
                <a:latin typeface="Agency FB" pitchFamily="34" charset="0"/>
              </a:rPr>
              <a:t>attending</a:t>
            </a:r>
            <a:r>
              <a:rPr lang="fr-FR" sz="2600" dirty="0" smtClean="0">
                <a:latin typeface="Agency FB" pitchFamily="34" charset="0"/>
              </a:rPr>
              <a:t> and monitoring  </a:t>
            </a:r>
            <a:r>
              <a:rPr lang="fr-FR" sz="2600" dirty="0" err="1" smtClean="0">
                <a:latin typeface="Agency FB" pitchFamily="34" charset="0"/>
              </a:rPr>
              <a:t>device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dirty="0">
                <a:latin typeface="Agency FB" pitchFamily="34" charset="0"/>
              </a:rPr>
              <a:t>of calls </a:t>
            </a:r>
            <a:r>
              <a:rPr lang="fr-FR" sz="2600" dirty="0" err="1" smtClean="0">
                <a:latin typeface="Agency FB" pitchFamily="34" charset="0"/>
              </a:rPr>
              <a:t>towards</a:t>
            </a:r>
            <a:r>
              <a:rPr lang="fr-FR" sz="2600" dirty="0" smtClean="0">
                <a:latin typeface="Agency FB" pitchFamily="34" charset="0"/>
              </a:rPr>
              <a:t> </a:t>
            </a:r>
            <a:r>
              <a:rPr lang="fr-FR" sz="2600" b="1" dirty="0" smtClean="0">
                <a:latin typeface="Agency FB" pitchFamily="34" charset="0"/>
              </a:rPr>
              <a:t> </a:t>
            </a:r>
            <a:r>
              <a:rPr lang="fr-FR" sz="2600" b="1" dirty="0">
                <a:latin typeface="Agency FB" pitchFamily="34" charset="0"/>
              </a:rPr>
              <a:t>emergency numbers</a:t>
            </a:r>
            <a:r>
              <a:rPr lang="fr-FR" sz="2600" dirty="0">
                <a:latin typeface="Agency FB" pitchFamily="34" charset="0"/>
              </a:rPr>
              <a:t> </a:t>
            </a:r>
            <a:r>
              <a:rPr lang="fr-FR" sz="2600" dirty="0" smtClean="0">
                <a:latin typeface="Agency FB" pitchFamily="34" charset="0"/>
              </a:rPr>
              <a:t>;</a:t>
            </a:r>
            <a:endParaRPr lang="fr-FR" sz="2600" dirty="0">
              <a:latin typeface="Agency FB" pitchFamily="34" charset="0"/>
            </a:endParaRPr>
          </a:p>
          <a:p>
            <a:pPr algn="just"/>
            <a:endParaRPr lang="fr-FR" sz="2600" dirty="0">
              <a:latin typeface="Agency FB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fr-FR" sz="2400" dirty="0">
              <a:latin typeface="Agency FB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87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UNION LANCEMENT TRAVAUX OBSERVATOIRE DES POSTES">
  <a:themeElements>
    <a:clrScheme name="BCS Template White Background 1">
      <a:dk1>
        <a:srgbClr val="000000"/>
      </a:dk1>
      <a:lt1>
        <a:srgbClr val="FFFFFF"/>
      </a:lt1>
      <a:dk2>
        <a:srgbClr val="061DC8"/>
      </a:dk2>
      <a:lt2>
        <a:srgbClr val="727272"/>
      </a:lt2>
      <a:accent1>
        <a:srgbClr val="7889FB"/>
      </a:accent1>
      <a:accent2>
        <a:srgbClr val="C7CDFD"/>
      </a:accent2>
      <a:accent3>
        <a:srgbClr val="FFFFFF"/>
      </a:accent3>
      <a:accent4>
        <a:srgbClr val="000000"/>
      </a:accent4>
      <a:accent5>
        <a:srgbClr val="BEC4FD"/>
      </a:accent5>
      <a:accent6>
        <a:srgbClr val="B4BAE5"/>
      </a:accent6>
      <a:hlink>
        <a:srgbClr val="669900"/>
      </a:hlink>
      <a:folHlink>
        <a:srgbClr val="8CC800"/>
      </a:folHlink>
    </a:clrScheme>
    <a:fontScheme name="BCS Template White Background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CS Template White Background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591764-14BD-4DA3-BCDB-39FDAB5B823B}"/>
</file>

<file path=customXml/itemProps2.xml><?xml version="1.0" encoding="utf-8"?>
<ds:datastoreItem xmlns:ds="http://schemas.openxmlformats.org/officeDocument/2006/customXml" ds:itemID="{50D0C0CC-54A7-4035-8A32-EC39BB66DE1E}"/>
</file>

<file path=customXml/itemProps3.xml><?xml version="1.0" encoding="utf-8"?>
<ds:datastoreItem xmlns:ds="http://schemas.openxmlformats.org/officeDocument/2006/customXml" ds:itemID="{4EDE6C4D-F665-44F9-9D7C-D39DD42EBE6C}"/>
</file>

<file path=docProps/app.xml><?xml version="1.0" encoding="utf-8"?>
<Properties xmlns="http://schemas.openxmlformats.org/officeDocument/2006/extended-properties" xmlns:vt="http://schemas.openxmlformats.org/officeDocument/2006/docPropsVTypes">
  <Template>pptAD38.tmp</Template>
  <TotalTime>1935</TotalTime>
  <Words>196</Words>
  <Application>Microsoft Office PowerPoint</Application>
  <PresentationFormat>On-screen Show (4:3)</PresentationFormat>
  <Paragraphs>292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Agency FB</vt:lpstr>
      <vt:lpstr>ＭＳ Ｐゴシック</vt:lpstr>
      <vt:lpstr>Arial</vt:lpstr>
      <vt:lpstr>Calibri</vt:lpstr>
      <vt:lpstr>Times</vt:lpstr>
      <vt:lpstr>Wingdings</vt:lpstr>
      <vt:lpstr>Thème Office</vt:lpstr>
      <vt:lpstr>REUNION LANCEMENT TRAVAUX OBSERVATOIRE DES POSTES</vt:lpstr>
      <vt:lpstr>Control and Monitoring  Platform of the QoS/ QoE of Mobile telephony  Networks in  Senegal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de contrôle et de suivi de la qualité des services des réseaux mobiles au Sénégal</dc:title>
  <dc:creator>Mana AIDARA</dc:creator>
  <cp:lastModifiedBy>Aloran, Rakan</cp:lastModifiedBy>
  <cp:revision>88</cp:revision>
  <dcterms:created xsi:type="dcterms:W3CDTF">2015-03-17T16:36:51Z</dcterms:created>
  <dcterms:modified xsi:type="dcterms:W3CDTF">2015-03-25T09:17:26Z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