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9"/>
  </p:notesMasterIdLst>
  <p:handoutMasterIdLst>
    <p:handoutMasterId r:id="rId40"/>
  </p:handoutMasterIdLst>
  <p:sldIdLst>
    <p:sldId id="381" r:id="rId5"/>
    <p:sldId id="347" r:id="rId6"/>
    <p:sldId id="348" r:id="rId7"/>
    <p:sldId id="349" r:id="rId8"/>
    <p:sldId id="350" r:id="rId9"/>
    <p:sldId id="351"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66" r:id="rId24"/>
    <p:sldId id="367" r:id="rId25"/>
    <p:sldId id="368" r:id="rId26"/>
    <p:sldId id="369" r:id="rId27"/>
    <p:sldId id="370" r:id="rId28"/>
    <p:sldId id="371" r:id="rId29"/>
    <p:sldId id="372" r:id="rId30"/>
    <p:sldId id="373" r:id="rId31"/>
    <p:sldId id="374" r:id="rId32"/>
    <p:sldId id="375" r:id="rId33"/>
    <p:sldId id="376" r:id="rId34"/>
    <p:sldId id="377" r:id="rId35"/>
    <p:sldId id="378" r:id="rId36"/>
    <p:sldId id="379" r:id="rId37"/>
    <p:sldId id="380" r:id="rId3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746" autoAdjust="0"/>
    <p:restoredTop sz="94660"/>
  </p:normalViewPr>
  <p:slideViewPr>
    <p:cSldViewPr snapToGrid="0" snapToObjects="1" showGuides="1">
      <p:cViewPr varScale="1">
        <p:scale>
          <a:sx n="51" d="100"/>
          <a:sy n="51" d="100"/>
        </p:scale>
        <p:origin x="90" y="4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10" d="100"/>
          <a:sy n="110" d="100"/>
        </p:scale>
        <p:origin x="64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ANRTbis\suivi%20des%20march&#233;s\Tableau%20de%20bord\Mensuel_Trimestriel\2014\Trimestriel\TRIMESTRIEL_04-14.xlsx" TargetMode="Externa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n-US" sz="1600"/>
            </a:pPr>
            <a:r>
              <a:rPr lang="fr-FR" sz="1200" dirty="0"/>
              <a:t>Distribution of the park Internet by type of access       </a:t>
            </a:r>
          </a:p>
          <a:p>
            <a:pPr>
              <a:defRPr lang="en-US" sz="1600"/>
            </a:pPr>
            <a:r>
              <a:rPr lang="fr-FR" sz="1200" b="0" i="1" dirty="0"/>
              <a:t> (December 2014)</a:t>
            </a:r>
          </a:p>
        </c:rich>
      </c:tx>
      <c:layout>
        <c:manualLayout>
          <c:xMode val="edge"/>
          <c:yMode val="edge"/>
          <c:x val="0.12831229879146588"/>
          <c:y val="2.0940960263674438E-2"/>
        </c:manualLayout>
      </c:layout>
      <c:overlay val="0"/>
    </c:title>
    <c:autoTitleDeleted val="0"/>
    <c:plotArea>
      <c:layout>
        <c:manualLayout>
          <c:layoutTarget val="inner"/>
          <c:xMode val="edge"/>
          <c:yMode val="edge"/>
          <c:x val="0.23644713656166036"/>
          <c:y val="0.2102963914521993"/>
          <c:w val="0.54461910891099052"/>
          <c:h val="0.66958839483015853"/>
        </c:manualLayout>
      </c:layout>
      <c:pieChart>
        <c:varyColors val="1"/>
        <c:ser>
          <c:idx val="0"/>
          <c:order val="0"/>
          <c:explosion val="25"/>
          <c:dPt>
            <c:idx val="0"/>
            <c:bubble3D val="0"/>
            <c:spPr>
              <a:solidFill>
                <a:srgbClr val="00FFFF"/>
              </a:solidFill>
            </c:spPr>
          </c:dPt>
          <c:dPt>
            <c:idx val="1"/>
            <c:bubble3D val="0"/>
            <c:spPr>
              <a:solidFill>
                <a:srgbClr val="B2B2B2"/>
              </a:solidFill>
            </c:spPr>
          </c:dPt>
          <c:dLbls>
            <c:dLbl>
              <c:idx val="0"/>
              <c:layout>
                <c:manualLayout>
                  <c:x val="5.0713153724247458E-2"/>
                  <c:y val="5.7142857142857162E-2"/>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5.9760371437550162E-2"/>
                  <c:y val="-5.7194162576943403E-2"/>
                </c:manualLayout>
              </c:layout>
              <c:dLblPos val="bestFit"/>
              <c:showLegendKey val="0"/>
              <c:showVal val="1"/>
              <c:showCatName val="0"/>
              <c:showSerName val="0"/>
              <c:showPercent val="0"/>
              <c:showBubbleSize val="0"/>
              <c:extLst>
                <c:ext xmlns:c15="http://schemas.microsoft.com/office/drawing/2012/chart" uri="{CE6537A1-D6FC-4f65-9D91-7224C49458BB}"/>
              </c:extLst>
            </c:dLbl>
            <c:dLbl>
              <c:idx val="2"/>
              <c:layout>
                <c:manualLayout>
                  <c:x val="1.0686033500962941E-2"/>
                  <c:y val="9.7116610423697066E-3"/>
                </c:manualLayout>
              </c:layout>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n-US"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(INTERNET!$B$5,INTERNET!$B$23,INTERNET!$B$58)</c:f>
              <c:strCache>
                <c:ptCount val="3"/>
                <c:pt idx="0">
                  <c:v>ADSL </c:v>
                </c:pt>
                <c:pt idx="1">
                  <c:v>Internet 3G</c:v>
                </c:pt>
                <c:pt idx="2">
                  <c:v>Other offers Internet</c:v>
                </c:pt>
              </c:strCache>
            </c:strRef>
          </c:cat>
          <c:val>
            <c:numRef>
              <c:f>(INTERNET!$H$9,INTERNET!$H$27,INTERNET!$H$62)</c:f>
              <c:numCache>
                <c:formatCode>0.00%</c:formatCode>
                <c:ptCount val="3"/>
                <c:pt idx="0">
                  <c:v>9.8588296967516392E-2</c:v>
                </c:pt>
                <c:pt idx="1">
                  <c:v>0.90123174557827779</c:v>
                </c:pt>
                <c:pt idx="2">
                  <c:v>1.7995745420589383E-4</c:v>
                </c:pt>
              </c:numCache>
            </c:numRef>
          </c:val>
        </c:ser>
        <c:dLbls>
          <c:showLegendKey val="0"/>
          <c:showVal val="1"/>
          <c:showCatName val="0"/>
          <c:showSerName val="0"/>
          <c:showPercent val="0"/>
          <c:showBubbleSize val="0"/>
          <c:showLeaderLines val="0"/>
        </c:dLbls>
        <c:firstSliceAng val="0"/>
      </c:pieChart>
    </c:plotArea>
    <c:legend>
      <c:legendPos val="b"/>
      <c:layout>
        <c:manualLayout>
          <c:xMode val="edge"/>
          <c:yMode val="edge"/>
          <c:x val="0.12297936062104306"/>
          <c:y val="0.91805916240788121"/>
          <c:w val="0.79877385443848892"/>
          <c:h val="6.72433965670481E-2"/>
        </c:manualLayout>
      </c:layout>
      <c:overlay val="0"/>
      <c:txPr>
        <a:bodyPr/>
        <a:lstStyle/>
        <a:p>
          <a:pPr>
            <a:defRPr lang="en-US" sz="1000"/>
          </a:pPr>
          <a:endParaRPr lang="en-US"/>
        </a:p>
      </c:txPr>
    </c:legend>
    <c:plotVisOnly val="1"/>
    <c:dispBlanksAs val="zero"/>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lang="en-US" sz="1800"/>
            </a:pPr>
            <a:r>
              <a:rPr lang="fr-FR" sz="1800"/>
              <a:t>Evolution of the average invoice Internet</a:t>
            </a:r>
          </a:p>
        </c:rich>
      </c:tx>
      <c:layout>
        <c:manualLayout>
          <c:xMode val="edge"/>
          <c:yMode val="edge"/>
          <c:x val="0.26729593448121769"/>
          <c:y val="2.5518337034943411E-2"/>
        </c:manualLayout>
      </c:layout>
      <c:overlay val="1"/>
    </c:title>
    <c:autoTitleDeleted val="0"/>
    <c:plotArea>
      <c:layout>
        <c:manualLayout>
          <c:layoutTarget val="inner"/>
          <c:xMode val="edge"/>
          <c:yMode val="edge"/>
          <c:x val="0.13799944368419162"/>
          <c:y val="0.12871718249300951"/>
          <c:w val="0.82519815728428336"/>
          <c:h val="0.72481596677756677"/>
        </c:manualLayout>
      </c:layout>
      <c:lineChart>
        <c:grouping val="standard"/>
        <c:varyColors val="0"/>
        <c:ser>
          <c:idx val="0"/>
          <c:order val="0"/>
          <c:tx>
            <c:strRef>
              <c:f>Internet!$D$3</c:f>
              <c:strCache>
                <c:ptCount val="1"/>
                <c:pt idx="0">
                  <c:v>ADSL</c:v>
                </c:pt>
              </c:strCache>
            </c:strRef>
          </c:tx>
          <c:marker>
            <c:symbol val="square"/>
            <c:size val="5"/>
          </c:marker>
          <c:dLbls>
            <c:dLbl>
              <c:idx val="0"/>
              <c:layout>
                <c:manualLayout>
                  <c:x val="-3.9059166331777272E-2"/>
                  <c:y val="-4.004034590915704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7662517289073485E-2"/>
                  <c:y val="-4.404404404404412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7662517289073485E-2"/>
                  <c:y val="-4.2281967006376507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597510373443983E-2"/>
                  <c:y val="-5.1036674069886927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195020746887974E-2"/>
                  <c:y val="-4.2530561724905734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Internet!$C$4:$C$10</c:f>
              <c:numCache>
                <c:formatCode>General</c:formatCode>
                <c:ptCount val="7"/>
                <c:pt idx="0">
                  <c:v>2008</c:v>
                </c:pt>
                <c:pt idx="1">
                  <c:v>2009</c:v>
                </c:pt>
                <c:pt idx="2">
                  <c:v>2010</c:v>
                </c:pt>
                <c:pt idx="3">
                  <c:v>2011</c:v>
                </c:pt>
                <c:pt idx="4">
                  <c:v>2012</c:v>
                </c:pt>
                <c:pt idx="5">
                  <c:v>2013</c:v>
                </c:pt>
                <c:pt idx="6">
                  <c:v>2014</c:v>
                </c:pt>
              </c:numCache>
            </c:numRef>
          </c:cat>
          <c:val>
            <c:numRef>
              <c:f>Internet!$D$4:$D$10</c:f>
              <c:numCache>
                <c:formatCode>#,##0</c:formatCode>
                <c:ptCount val="7"/>
                <c:pt idx="0">
                  <c:v>167</c:v>
                </c:pt>
                <c:pt idx="1">
                  <c:v>157</c:v>
                </c:pt>
                <c:pt idx="2">
                  <c:v>139</c:v>
                </c:pt>
                <c:pt idx="3">
                  <c:v>116</c:v>
                </c:pt>
                <c:pt idx="4">
                  <c:v>111</c:v>
                </c:pt>
                <c:pt idx="5">
                  <c:v>98</c:v>
                </c:pt>
                <c:pt idx="6">
                  <c:v>93</c:v>
                </c:pt>
              </c:numCache>
            </c:numRef>
          </c:val>
          <c:smooth val="0"/>
        </c:ser>
        <c:ser>
          <c:idx val="1"/>
          <c:order val="1"/>
          <c:tx>
            <c:strRef>
              <c:f>Internet!$E$3</c:f>
              <c:strCache>
                <c:ptCount val="1"/>
                <c:pt idx="0">
                  <c:v>Global Internet</c:v>
                </c:pt>
              </c:strCache>
            </c:strRef>
          </c:tx>
          <c:marker>
            <c:symbol val="diamond"/>
            <c:size val="5"/>
          </c:marker>
          <c:dLbls>
            <c:dLbl>
              <c:idx val="0"/>
              <c:layout>
                <c:manualLayout>
                  <c:x val="-4.2820634072047357E-2"/>
                  <c:y val="-1.601592817398240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2130013831258642E-2"/>
                  <c:y val="-4.404404404404412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6597510373443983E-2"/>
                  <c:y val="-4.4044044044044127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6597510373443983E-2"/>
                  <c:y val="-3.603603603603611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4896265560166168E-2"/>
                  <c:y val="-5.6056056056056118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0"/>
                  <c:y val="-1.334704470681968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Internet!$C$4:$C$10</c:f>
              <c:numCache>
                <c:formatCode>General</c:formatCode>
                <c:ptCount val="7"/>
                <c:pt idx="0">
                  <c:v>2008</c:v>
                </c:pt>
                <c:pt idx="1">
                  <c:v>2009</c:v>
                </c:pt>
                <c:pt idx="2">
                  <c:v>2010</c:v>
                </c:pt>
                <c:pt idx="3">
                  <c:v>2011</c:v>
                </c:pt>
                <c:pt idx="4">
                  <c:v>2012</c:v>
                </c:pt>
                <c:pt idx="5">
                  <c:v>2013</c:v>
                </c:pt>
                <c:pt idx="6">
                  <c:v>2014</c:v>
                </c:pt>
              </c:numCache>
            </c:numRef>
          </c:cat>
          <c:val>
            <c:numRef>
              <c:f>Internet!$E$4:$E$10</c:f>
              <c:numCache>
                <c:formatCode>#,##0</c:formatCode>
                <c:ptCount val="7"/>
                <c:pt idx="0">
                  <c:v>154</c:v>
                </c:pt>
                <c:pt idx="1">
                  <c:v>121</c:v>
                </c:pt>
                <c:pt idx="2">
                  <c:v>82</c:v>
                </c:pt>
                <c:pt idx="3">
                  <c:v>53</c:v>
                </c:pt>
                <c:pt idx="4">
                  <c:v>42</c:v>
                </c:pt>
                <c:pt idx="5">
                  <c:v>36</c:v>
                </c:pt>
                <c:pt idx="6">
                  <c:v>23</c:v>
                </c:pt>
              </c:numCache>
            </c:numRef>
          </c:val>
          <c:smooth val="0"/>
        </c:ser>
        <c:ser>
          <c:idx val="2"/>
          <c:order val="2"/>
          <c:tx>
            <c:strRef>
              <c:f>Internet!$F$3</c:f>
              <c:strCache>
                <c:ptCount val="1"/>
                <c:pt idx="0">
                  <c:v>3G</c:v>
                </c:pt>
              </c:strCache>
            </c:strRef>
          </c:tx>
          <c:marker>
            <c:symbol val="triangle"/>
            <c:size val="5"/>
          </c:marker>
          <c:dLbls>
            <c:dLbl>
              <c:idx val="0"/>
              <c:layout>
                <c:manualLayout>
                  <c:x val="-3.939089817651624E-2"/>
                  <c:y val="-2.602568622989601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7662517289073485E-2"/>
                  <c:y val="-4.004004004004008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3195020746887974E-2"/>
                  <c:y val="-4.004004004003996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5961272475795454E-2"/>
                  <c:y val="-2.402402402402404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1493775933610165E-2"/>
                  <c:y val="-2.802802802802819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n-US"/>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Internet!$C$4:$C$10</c:f>
              <c:numCache>
                <c:formatCode>General</c:formatCode>
                <c:ptCount val="7"/>
                <c:pt idx="0">
                  <c:v>2008</c:v>
                </c:pt>
                <c:pt idx="1">
                  <c:v>2009</c:v>
                </c:pt>
                <c:pt idx="2">
                  <c:v>2010</c:v>
                </c:pt>
                <c:pt idx="3">
                  <c:v>2011</c:v>
                </c:pt>
                <c:pt idx="4">
                  <c:v>2012</c:v>
                </c:pt>
                <c:pt idx="5">
                  <c:v>2013</c:v>
                </c:pt>
                <c:pt idx="6">
                  <c:v>2014</c:v>
                </c:pt>
              </c:numCache>
            </c:numRef>
          </c:cat>
          <c:val>
            <c:numRef>
              <c:f>Internet!$F$4:$F$10</c:f>
              <c:numCache>
                <c:formatCode>#,##0</c:formatCode>
                <c:ptCount val="7"/>
                <c:pt idx="0">
                  <c:v>110</c:v>
                </c:pt>
                <c:pt idx="1">
                  <c:v>83</c:v>
                </c:pt>
                <c:pt idx="2">
                  <c:v>58</c:v>
                </c:pt>
                <c:pt idx="3">
                  <c:v>37</c:v>
                </c:pt>
                <c:pt idx="4">
                  <c:v>27</c:v>
                </c:pt>
                <c:pt idx="5">
                  <c:v>21</c:v>
                </c:pt>
                <c:pt idx="6">
                  <c:v>18</c:v>
                </c:pt>
              </c:numCache>
            </c:numRef>
          </c:val>
          <c:smooth val="0"/>
        </c:ser>
        <c:dLbls>
          <c:showLegendKey val="0"/>
          <c:showVal val="0"/>
          <c:showCatName val="0"/>
          <c:showSerName val="0"/>
          <c:showPercent val="0"/>
          <c:showBubbleSize val="0"/>
        </c:dLbls>
        <c:marker val="1"/>
        <c:smooth val="0"/>
        <c:axId val="213605912"/>
        <c:axId val="213606304"/>
      </c:lineChart>
      <c:catAx>
        <c:axId val="213605912"/>
        <c:scaling>
          <c:orientation val="minMax"/>
        </c:scaling>
        <c:delete val="0"/>
        <c:axPos val="b"/>
        <c:numFmt formatCode="General" sourceLinked="1"/>
        <c:majorTickMark val="out"/>
        <c:minorTickMark val="none"/>
        <c:tickLblPos val="nextTo"/>
        <c:txPr>
          <a:bodyPr/>
          <a:lstStyle/>
          <a:p>
            <a:pPr>
              <a:defRPr lang="en-US"/>
            </a:pPr>
            <a:endParaRPr lang="en-US"/>
          </a:p>
        </c:txPr>
        <c:crossAx val="213606304"/>
        <c:crosses val="autoZero"/>
        <c:auto val="1"/>
        <c:lblAlgn val="ctr"/>
        <c:lblOffset val="100"/>
        <c:noMultiLvlLbl val="0"/>
      </c:catAx>
      <c:valAx>
        <c:axId val="213606304"/>
        <c:scaling>
          <c:orientation val="minMax"/>
        </c:scaling>
        <c:delete val="0"/>
        <c:axPos val="l"/>
        <c:title>
          <c:tx>
            <c:rich>
              <a:bodyPr rot="-5400000" vert="horz"/>
              <a:lstStyle/>
              <a:p>
                <a:pPr>
                  <a:defRPr lang="en-US"/>
                </a:pPr>
                <a:r>
                  <a:rPr lang="fr-FR"/>
                  <a:t>In</a:t>
                </a:r>
                <a:r>
                  <a:rPr lang="fr-FR" baseline="0"/>
                  <a:t> DH HT/month/subscriber</a:t>
                </a:r>
                <a:endParaRPr lang="fr-FR"/>
              </a:p>
            </c:rich>
          </c:tx>
          <c:overlay val="0"/>
        </c:title>
        <c:numFmt formatCode="#,##0" sourceLinked="1"/>
        <c:majorTickMark val="out"/>
        <c:minorTickMark val="none"/>
        <c:tickLblPos val="nextTo"/>
        <c:txPr>
          <a:bodyPr/>
          <a:lstStyle/>
          <a:p>
            <a:pPr>
              <a:defRPr lang="en-US"/>
            </a:pPr>
            <a:endParaRPr lang="en-US"/>
          </a:p>
        </c:txPr>
        <c:crossAx val="213605912"/>
        <c:crosses val="autoZero"/>
        <c:crossBetween val="between"/>
      </c:valAx>
    </c:plotArea>
    <c:legend>
      <c:legendPos val="b"/>
      <c:overlay val="0"/>
      <c:txPr>
        <a:bodyPr/>
        <a:lstStyle/>
        <a:p>
          <a:pPr>
            <a:defRPr lang="en-US" sz="1400"/>
          </a:pPr>
          <a:endParaRPr lang="en-US"/>
        </a:p>
      </c:txPr>
    </c:legend>
    <c:plotVisOnly val="1"/>
    <c:dispBlanksAs val="gap"/>
    <c:showDLblsOverMax val="0"/>
  </c:chart>
  <c:spPr>
    <a:ln>
      <a:solidFill>
        <a:srgbClr val="000000"/>
      </a:solid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Feuil1!$B$20</c:f>
              <c:strCache>
                <c:ptCount val="1"/>
                <c:pt idx="0">
                  <c:v>Total Park</c:v>
                </c:pt>
              </c:strCache>
            </c:strRef>
          </c:tx>
          <c:invertIfNegative val="0"/>
          <c:dLbls>
            <c:dLbl>
              <c:idx val="0"/>
              <c:layout>
                <c:manualLayout>
                  <c:x val="3.2281884397809412E-3"/>
                  <c:y val="7.656808575866628E-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9.6845653193428308E-3"/>
                  <c:y val="7.6568085758669064E-3"/>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2281884397809412E-3"/>
                  <c:y val="-1.148521286380014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9.6820234386815773E-4"/>
                  <c:y val="3.6541666754589374E-3"/>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5.8287795992714034E-3"/>
                  <c:y val="0"/>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7.2859744990892532E-3"/>
                  <c:y val="3.3903132460492E-17"/>
                </c:manualLayout>
              </c:layout>
              <c:showLegendKey val="0"/>
              <c:showVal val="1"/>
              <c:showCatName val="0"/>
              <c:showSerName val="0"/>
              <c:showPercent val="0"/>
              <c:showBubbleSize val="0"/>
              <c:extLst>
                <c:ext xmlns:c15="http://schemas.microsoft.com/office/drawing/2012/chart" uri="{CE6537A1-D6FC-4f65-9D91-7224C49458BB}"/>
              </c:extLst>
            </c:dLbl>
            <c:dLbl>
              <c:idx val="11"/>
              <c:layout>
                <c:manualLayout>
                  <c:x val="-1.5225529971369584E-2"/>
                  <c:y val="3.7563817820807678E-3"/>
                </c:manualLayout>
              </c:layout>
              <c:showLegendKey val="0"/>
              <c:showVal val="1"/>
              <c:showCatName val="0"/>
              <c:showSerName val="0"/>
              <c:showPercent val="0"/>
              <c:showBubbleSize val="0"/>
              <c:extLst>
                <c:ext xmlns:c15="http://schemas.microsoft.com/office/drawing/2012/chart" uri="{CE6537A1-D6FC-4f65-9D91-7224C49458BB}"/>
              </c:extLst>
            </c:dLbl>
            <c:dLbl>
              <c:idx val="12"/>
              <c:layout>
                <c:manualLayout>
                  <c:x val="-1.5225739672082643E-2"/>
                  <c:y val="-7.5127635641615313E-3"/>
                </c:manualLayout>
              </c:layout>
              <c:showLegendKey val="0"/>
              <c:showVal val="1"/>
              <c:showCatName val="0"/>
              <c:showSerName val="0"/>
              <c:showPercent val="0"/>
              <c:showBubbleSize val="0"/>
              <c:extLst>
                <c:ext xmlns:c15="http://schemas.microsoft.com/office/drawing/2012/chart" uri="{CE6537A1-D6FC-4f65-9D91-7224C49458BB}"/>
              </c:extLst>
            </c:dLbl>
            <c:dLbl>
              <c:idx val="13"/>
              <c:layout>
                <c:manualLayout>
                  <c:x val="5.8285323562344065E-3"/>
                  <c:y val="8.1762054725682768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lang="en-US"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Feuil1!$A$21:$A$35</c:f>
              <c:numCache>
                <c:formatCode>General</c:formatCod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numCache>
            </c:numRef>
          </c:cat>
          <c:val>
            <c:numRef>
              <c:f>Feuil1!$B$21:$B$35</c:f>
              <c:numCache>
                <c:formatCode>#,##0</c:formatCode>
                <c:ptCount val="15"/>
                <c:pt idx="0" formatCode="General">
                  <c:v>674</c:v>
                </c:pt>
                <c:pt idx="1">
                  <c:v>1998</c:v>
                </c:pt>
                <c:pt idx="2">
                  <c:v>3586</c:v>
                </c:pt>
                <c:pt idx="3">
                  <c:v>5298</c:v>
                </c:pt>
                <c:pt idx="4">
                  <c:v>9476</c:v>
                </c:pt>
                <c:pt idx="5">
                  <c:v>19025</c:v>
                </c:pt>
                <c:pt idx="6">
                  <c:v>22583</c:v>
                </c:pt>
                <c:pt idx="7">
                  <c:v>25890</c:v>
                </c:pt>
                <c:pt idx="8">
                  <c:v>29450</c:v>
                </c:pt>
                <c:pt idx="9">
                  <c:v>34008</c:v>
                </c:pt>
                <c:pt idx="10">
                  <c:v>37969</c:v>
                </c:pt>
                <c:pt idx="11">
                  <c:v>42187</c:v>
                </c:pt>
                <c:pt idx="12">
                  <c:v>46806</c:v>
                </c:pt>
                <c:pt idx="13">
                  <c:v>50945</c:v>
                </c:pt>
                <c:pt idx="14">
                  <c:v>54450</c:v>
                </c:pt>
              </c:numCache>
            </c:numRef>
          </c:val>
        </c:ser>
        <c:dLbls>
          <c:showLegendKey val="0"/>
          <c:showVal val="0"/>
          <c:showCatName val="0"/>
          <c:showSerName val="0"/>
          <c:showPercent val="0"/>
          <c:showBubbleSize val="0"/>
        </c:dLbls>
        <c:gapWidth val="150"/>
        <c:axId val="128556312"/>
        <c:axId val="128555920"/>
      </c:barChart>
      <c:catAx>
        <c:axId val="128556312"/>
        <c:scaling>
          <c:orientation val="minMax"/>
        </c:scaling>
        <c:delete val="0"/>
        <c:axPos val="b"/>
        <c:numFmt formatCode="General" sourceLinked="1"/>
        <c:majorTickMark val="out"/>
        <c:minorTickMark val="none"/>
        <c:tickLblPos val="nextTo"/>
        <c:txPr>
          <a:bodyPr/>
          <a:lstStyle/>
          <a:p>
            <a:pPr>
              <a:defRPr lang="en-US"/>
            </a:pPr>
            <a:endParaRPr lang="en-US"/>
          </a:p>
        </c:txPr>
        <c:crossAx val="128555920"/>
        <c:crosses val="autoZero"/>
        <c:auto val="1"/>
        <c:lblAlgn val="ctr"/>
        <c:lblOffset val="100"/>
        <c:noMultiLvlLbl val="0"/>
      </c:catAx>
      <c:valAx>
        <c:axId val="128555920"/>
        <c:scaling>
          <c:orientation val="minMax"/>
        </c:scaling>
        <c:delete val="0"/>
        <c:axPos val="l"/>
        <c:numFmt formatCode="General" sourceLinked="1"/>
        <c:majorTickMark val="out"/>
        <c:minorTickMark val="none"/>
        <c:tickLblPos val="nextTo"/>
        <c:txPr>
          <a:bodyPr/>
          <a:lstStyle/>
          <a:p>
            <a:pPr>
              <a:defRPr lang="en-US"/>
            </a:pPr>
            <a:endParaRPr lang="en-US"/>
          </a:p>
        </c:txPr>
        <c:crossAx val="128556312"/>
        <c:crosses val="autoZero"/>
        <c:crossBetween val="between"/>
      </c:valAx>
    </c:plotArea>
    <c:plotVisOnly val="1"/>
    <c:dispBlanksAs val="gap"/>
    <c:showDLblsOverMax val="0"/>
  </c:chart>
  <c:spPr>
    <a:ln>
      <a:solidFill>
        <a:srgbClr val="000000"/>
      </a:solidFill>
    </a:ln>
  </c:sp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5659" cy="49805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5" y="2"/>
            <a:ext cx="2945659" cy="498055"/>
          </a:xfrm>
          <a:prstGeom prst="rect">
            <a:avLst/>
          </a:prstGeom>
        </p:spPr>
        <p:txBody>
          <a:bodyPr vert="horz" lIns="91440" tIns="45720" rIns="91440" bIns="45720" rtlCol="0"/>
          <a:lstStyle>
            <a:lvl1pPr algn="r">
              <a:defRPr sz="1200"/>
            </a:lvl1pPr>
          </a:lstStyle>
          <a:p>
            <a:fld id="{19043458-52AD-4732-8CDD-1DD0811904F2}" type="datetimeFigureOut">
              <a:rPr lang="en-US" smtClean="0"/>
              <a:pPr/>
              <a:t>25/03/2015</a:t>
            </a:fld>
            <a:endParaRPr lang="en-US"/>
          </a:p>
        </p:txBody>
      </p:sp>
      <p:sp>
        <p:nvSpPr>
          <p:cNvPr id="4" name="Footer Placeholder 3"/>
          <p:cNvSpPr>
            <a:spLocks noGrp="1"/>
          </p:cNvSpPr>
          <p:nvPr>
            <p:ph type="ftr" sz="quarter" idx="2"/>
          </p:nvPr>
        </p:nvSpPr>
        <p:spPr>
          <a:xfrm>
            <a:off x="2" y="9428594"/>
            <a:ext cx="2945659" cy="4980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5" y="9428594"/>
            <a:ext cx="2945659" cy="498054"/>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0"/>
            <a:ext cx="2945586" cy="4961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916" y="10"/>
            <a:ext cx="2946674" cy="496100"/>
          </a:xfrm>
          <a:prstGeom prst="rect">
            <a:avLst/>
          </a:prstGeom>
        </p:spPr>
        <p:txBody>
          <a:bodyPr vert="horz" lIns="91440" tIns="45720" rIns="91440" bIns="45720" rtlCol="0"/>
          <a:lstStyle>
            <a:lvl1pPr algn="r">
              <a:defRPr sz="1200"/>
            </a:lvl1pPr>
          </a:lstStyle>
          <a:p>
            <a:fld id="{989933D4-F91A-4EA5-9A61-A67F16632459}" type="datetimeFigureOut">
              <a:rPr lang="en-US" smtClean="0"/>
              <a:pPr/>
              <a:t>25/03/2015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335" y="4715277"/>
            <a:ext cx="5439009" cy="4467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428230"/>
            <a:ext cx="2945586" cy="4961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916" y="9428230"/>
            <a:ext cx="2946674" cy="496100"/>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a:t>
            </a:fld>
            <a:endParaRPr lang="en-US"/>
          </a:p>
        </p:txBody>
      </p:sp>
    </p:spTree>
    <p:extLst>
      <p:ext uri="{BB962C8B-B14F-4D97-AF65-F5344CB8AC3E}">
        <p14:creationId xmlns:p14="http://schemas.microsoft.com/office/powerpoint/2010/main" val="1070079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10</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002501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2A4C731-F326-4541-B399-1F02A0C619AA}" type="slidenum">
              <a:rPr lang="en-US" sz="1200" smtClean="0"/>
              <a:pPr/>
              <a:t>11</a:t>
            </a:fld>
            <a:endParaRPr lang="en-US" sz="120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8444531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12</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3758802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09A4873-DFEF-4FA1-82F6-4F5B74472116}" type="slidenum">
              <a:rPr lang="en-US" sz="1200" smtClean="0"/>
              <a:pPr/>
              <a:t>13</a:t>
            </a:fld>
            <a:endParaRPr lang="en-US" sz="120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999595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3BA3FDE-3026-457A-B4DC-5D524488547F}" type="slidenum">
              <a:rPr lang="en-US" sz="1200" smtClean="0"/>
              <a:pPr/>
              <a:t>14</a:t>
            </a:fld>
            <a:endParaRPr lang="en-US" sz="120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626719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AFBCFA2-AAD1-4A81-85F8-145A0AB5E840}" type="slidenum">
              <a:rPr lang="en-US" sz="1200" smtClean="0"/>
              <a:pPr/>
              <a:t>15</a:t>
            </a:fld>
            <a:endParaRPr 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962660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F609A47-77B8-44CB-B8B9-0CA2E0F9D2AA}" type="slidenum">
              <a:rPr lang="en-US" sz="1200" smtClean="0"/>
              <a:pPr/>
              <a:t>16</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49269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CE82F42-E686-433B-871C-15312E44172A}" type="slidenum">
              <a:rPr lang="en-US" sz="1200" smtClean="0"/>
              <a:pPr/>
              <a:t>17</a:t>
            </a:fld>
            <a:endParaRPr 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529298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5FDFD7-7655-465B-A1AC-6E6C2D8A0459}" type="slidenum">
              <a:rPr lang="en-US" sz="1200" smtClean="0"/>
              <a:pPr/>
              <a:t>18</a:t>
            </a:fld>
            <a:endParaRPr 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3944062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F3CC54E-6FDB-4416-BC12-EB705F80E0F6}" type="slidenum">
              <a:rPr lang="en-US" sz="1200" smtClean="0"/>
              <a:pPr/>
              <a:t>19</a:t>
            </a:fld>
            <a:endParaRPr 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22406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2</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95752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283E65-64E5-41CA-B85A-2DA078DB92BE}" type="slidenum">
              <a:rPr lang="en-US" sz="1200" smtClean="0"/>
              <a:pPr/>
              <a:t>20</a:t>
            </a:fld>
            <a:endParaRPr 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030269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0EE464B-3CF5-415C-A3A6-423C58312C0C}" type="slidenum">
              <a:rPr lang="en-US" sz="1200" smtClean="0"/>
              <a:pPr/>
              <a:t>21</a:t>
            </a:fld>
            <a:endParaRPr lang="en-US"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716396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7A582C60-1499-417A-9859-930C5FFBAE25}" type="slidenum">
              <a:rPr lang="en-US" sz="1200" smtClean="0"/>
              <a:pPr/>
              <a:t>22</a:t>
            </a:fld>
            <a:endParaRPr 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3829702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1B8A190-FBF8-4085-BD6F-3251CF06848D}" type="slidenum">
              <a:rPr lang="en-US" sz="1200" smtClean="0"/>
              <a:pPr/>
              <a:t>23</a:t>
            </a:fld>
            <a:endParaRPr 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029977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D4AFAE9-3D58-48DB-B264-AE28C707E4C6}" type="slidenum">
              <a:rPr lang="en-US" sz="1200" smtClean="0"/>
              <a:pPr/>
              <a:t>24</a:t>
            </a:fld>
            <a:endParaRPr lang="en-US" sz="120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8084443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EB8B1A8-CCAE-4503-822A-049298889D85}" type="slidenum">
              <a:rPr lang="en-US" sz="1200" smtClean="0"/>
              <a:pPr/>
              <a:t>25</a:t>
            </a:fld>
            <a:endParaRPr lang="en-US" sz="120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1446999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850F95-A45F-4F4D-A568-A922B5734B27}" type="slidenum">
              <a:rPr lang="en-US" sz="1200" smtClean="0"/>
              <a:pPr/>
              <a:t>26</a:t>
            </a:fld>
            <a:endParaRPr lang="en-US" sz="120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366318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3D952F6-9BD6-4451-B416-11E9D8F4CAD1}" type="slidenum">
              <a:rPr lang="en-US" sz="1200" smtClean="0"/>
              <a:pPr/>
              <a:t>27</a:t>
            </a:fld>
            <a:endParaRPr lang="en-US" sz="120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40333711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49209460-0D4D-4D52-837B-6C43391B1A84}" type="slidenum">
              <a:rPr lang="en-US" sz="1200" smtClean="0"/>
              <a:pPr/>
              <a:t>28</a:t>
            </a:fld>
            <a:endParaRPr lang="en-US" sz="120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619893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A237547-1710-41B0-B687-D735796FAFA1}" type="slidenum">
              <a:rPr lang="en-US" sz="1200" smtClean="0"/>
              <a:pPr/>
              <a:t>29</a:t>
            </a:fld>
            <a:endParaRPr lang="en-US" sz="1200"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56357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8D8DC8EC-6F67-4A68-B1FE-145CF72715A6}" type="slidenum">
              <a:rPr lang="en-US" sz="1200" smtClean="0"/>
              <a:pPr/>
              <a:t>3</a:t>
            </a:fld>
            <a:endParaRPr lang="en-US" sz="120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859925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A8834BF-4FD0-420B-89AB-FDE90D967A7A}" type="slidenum">
              <a:rPr lang="en-US" sz="1200" smtClean="0"/>
              <a:pPr/>
              <a:t>30</a:t>
            </a:fld>
            <a:endParaRPr lang="en-US" sz="1200"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201221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94FB9266-8129-4611-A780-6D4BDEE9DE41}" type="slidenum">
              <a:rPr lang="en-US" sz="1200" smtClean="0"/>
              <a:pPr/>
              <a:t>31</a:t>
            </a:fld>
            <a:endParaRPr lang="en-US" sz="1200"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3286259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1A23111-FFC5-4BA5-9EF8-BFE5B8EEB586}" type="slidenum">
              <a:rPr lang="en-US" sz="1200" smtClean="0"/>
              <a:pPr/>
              <a:t>32</a:t>
            </a:fld>
            <a:endParaRPr lang="en-US" sz="1200"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197961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2FE9DD4-30B1-484F-A0ED-42B1380E0EEB}" type="slidenum">
              <a:rPr lang="en-US" sz="1200" smtClean="0"/>
              <a:pPr/>
              <a:t>33</a:t>
            </a:fld>
            <a:endParaRPr lang="en-US" sz="120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4287198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1BC4404E-9660-4213-A7E8-E718F1CFF70C}" type="slidenum">
              <a:rPr lang="en-US" sz="1200" smtClean="0"/>
              <a:pPr/>
              <a:t>34</a:t>
            </a:fld>
            <a:endParaRPr lang="en-US" sz="120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1826074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a:ln/>
        </p:spPr>
      </p:sp>
      <p:sp>
        <p:nvSpPr>
          <p:cNvPr id="35843"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958D530B-EBB9-4143-A394-61FCBE64DD8D}" type="slidenum">
              <a:rPr lang="fr-FR" smtClean="0">
                <a:latin typeface="Arial" charset="0"/>
              </a:rPr>
              <a:pPr>
                <a:defRPr/>
              </a:pPr>
              <a:t>4</a:t>
            </a:fld>
            <a:endParaRPr lang="fr-FR" smtClean="0">
              <a:latin typeface="Arial" charset="0"/>
            </a:endParaRPr>
          </a:p>
        </p:txBody>
      </p:sp>
    </p:spTree>
    <p:extLst>
      <p:ext uri="{BB962C8B-B14F-4D97-AF65-F5344CB8AC3E}">
        <p14:creationId xmlns:p14="http://schemas.microsoft.com/office/powerpoint/2010/main" val="4075961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0090071-C3CE-4B96-AE6B-DF0C0A08B904}" type="slidenum">
              <a:rPr lang="en-US" sz="1200" smtClean="0"/>
              <a:pPr/>
              <a:t>5</a:t>
            </a:fld>
            <a:endParaRPr lang="en-US" sz="120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861099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smtClean="0">
              <a:latin typeface="Arial" charset="0"/>
            </a:endParaRPr>
          </a:p>
        </p:txBody>
      </p:sp>
      <p:sp>
        <p:nvSpPr>
          <p:cNvPr id="125956" name="Espace réservé du numéro de diapositive 3"/>
          <p:cNvSpPr>
            <a:spLocks noGrp="1"/>
          </p:cNvSpPr>
          <p:nvPr>
            <p:ph type="sldNum" sz="quarter" idx="5"/>
          </p:nvPr>
        </p:nvSpPr>
        <p:spPr/>
        <p:txBody>
          <a:bodyPr/>
          <a:lstStyle/>
          <a:p>
            <a:pPr>
              <a:defRPr/>
            </a:pPr>
            <a:fld id="{B19977B2-6A29-4802-B1CE-8A97F8604D12}" type="slidenum">
              <a:rPr lang="fr-FR" smtClean="0">
                <a:latin typeface="Arial" charset="0"/>
              </a:rPr>
              <a:pPr>
                <a:defRPr/>
              </a:pPr>
              <a:t>6</a:t>
            </a:fld>
            <a:endParaRPr lang="fr-FR" smtClean="0">
              <a:latin typeface="Arial" charset="0"/>
            </a:endParaRPr>
          </a:p>
        </p:txBody>
      </p:sp>
    </p:spTree>
    <p:extLst>
      <p:ext uri="{BB962C8B-B14F-4D97-AF65-F5344CB8AC3E}">
        <p14:creationId xmlns:p14="http://schemas.microsoft.com/office/powerpoint/2010/main" val="3134798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FECE3A7E-8686-4843-94B6-B92F7CE3468B}" type="slidenum">
              <a:rPr lang="en-US" sz="1200" smtClean="0"/>
              <a:pPr/>
              <a:t>7</a:t>
            </a:fld>
            <a:endParaRPr lang="en-US" sz="120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2402117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D2BC0A46-4A8A-4C54-A8A2-985FF9362FB7}" type="slidenum">
              <a:rPr lang="en-US" sz="1200" smtClean="0"/>
              <a:pPr/>
              <a:t>8</a:t>
            </a:fld>
            <a:endParaRPr lang="en-US" sz="1200"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833410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BF34155A-3221-45A2-8C96-35DBBC6A4C54}" type="slidenum">
              <a:rPr lang="en-US" sz="1200" smtClean="0"/>
              <a:pPr/>
              <a:t>9</a:t>
            </a:fld>
            <a:endParaRPr lang="en-US" sz="120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extLst>
      <p:ext uri="{BB962C8B-B14F-4D97-AF65-F5344CB8AC3E}">
        <p14:creationId xmlns:p14="http://schemas.microsoft.com/office/powerpoint/2010/main" val="310194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36"/>
          <p:cNvSpPr>
            <a:spLocks noGrp="1" noChangeArrowheads="1"/>
          </p:cNvSpPr>
          <p:nvPr>
            <p:ph type="sldNum" sz="quarter" idx="11"/>
          </p:nvPr>
        </p:nvSpPr>
        <p:spPr>
          <a:xfrm>
            <a:off x="7747000" y="6453188"/>
            <a:ext cx="1366838" cy="288925"/>
          </a:xfrm>
        </p:spPr>
        <p:txBody>
          <a:bodyPr/>
          <a:lstStyle>
            <a:lvl1pPr>
              <a:defRPr sz="1200"/>
            </a:lvl1pPr>
          </a:lstStyle>
          <a:p>
            <a:pPr>
              <a:defRPr/>
            </a:pPr>
            <a:fld id="{F190FC97-157A-4773-B9F3-55E6F68125EE}" type="slidenum">
              <a:rPr lang="en-US"/>
              <a:pPr>
                <a:defRPr/>
              </a:pPr>
              <a:t>‹#›</a:t>
            </a:fld>
            <a:endParaRPr lang="en-US" dirty="0"/>
          </a:p>
        </p:txBody>
      </p:sp>
    </p:spTree>
    <p:extLst>
      <p:ext uri="{BB962C8B-B14F-4D97-AF65-F5344CB8AC3E}">
        <p14:creationId xmlns:p14="http://schemas.microsoft.com/office/powerpoint/2010/main" val="3885407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329974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htalib@ties.itu.in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hyperlink" Target="mailto:talib@anrt.ma" TargetMode="External"/><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hyperlink" Target="mailto:htalib@ties.itu.int"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chart" Target="../charts/chart1.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chart" Target="../charts/chart3.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smtClean="0"/>
              <a:t>ITU Regional </a:t>
            </a:r>
            <a:r>
              <a:rPr lang="en-US" sz="2800" dirty="0" smtClean="0"/>
              <a:t>Standardization Forum For Africa</a:t>
            </a:r>
            <a:br>
              <a:rPr lang="en-US" sz="2800" dirty="0" smtClean="0"/>
            </a:br>
            <a:r>
              <a:rPr lang="en-US" sz="2800" dirty="0" smtClean="0"/>
              <a:t>Dakar, Senegal, 24-25 March 2015</a:t>
            </a:r>
            <a:endParaRPr lang="en-US" sz="2400" i="1" dirty="0"/>
          </a:p>
        </p:txBody>
      </p:sp>
      <p:sp>
        <p:nvSpPr>
          <p:cNvPr id="9" name="Content Placeholder 8"/>
          <p:cNvSpPr>
            <a:spLocks noGrp="1"/>
          </p:cNvSpPr>
          <p:nvPr>
            <p:ph idx="1"/>
          </p:nvPr>
        </p:nvSpPr>
        <p:spPr>
          <a:xfrm>
            <a:off x="457200" y="1806541"/>
            <a:ext cx="8229600" cy="4092814"/>
          </a:xfrm>
        </p:spPr>
        <p:txBody>
          <a:bodyPr>
            <a:normAutofit fontScale="25000" lnSpcReduction="20000"/>
          </a:bodyPr>
          <a:lstStyle/>
          <a:p>
            <a:pPr marL="0" indent="0" algn="ctr">
              <a:buNone/>
            </a:pPr>
            <a:r>
              <a:rPr lang="en-US" sz="16000" b="1" dirty="0" smtClean="0"/>
              <a:t/>
            </a:r>
            <a:br>
              <a:rPr lang="en-US" sz="16000" b="1" dirty="0" smtClean="0"/>
            </a:br>
            <a:r>
              <a:rPr lang="en-US" altLang="en-US" sz="12800" b="1" dirty="0" smtClean="0"/>
              <a:t>Session </a:t>
            </a:r>
            <a:r>
              <a:rPr lang="en-US" altLang="en-US" sz="12800" b="1" dirty="0"/>
              <a:t>4: </a:t>
            </a:r>
            <a:br>
              <a:rPr lang="en-US" altLang="en-US" sz="12800" b="1" dirty="0"/>
            </a:br>
            <a:r>
              <a:rPr lang="en-US" altLang="en-US" sz="12800" b="1" dirty="0" smtClean="0"/>
              <a:t>Tools and Methods of  </a:t>
            </a:r>
            <a:r>
              <a:rPr lang="en-US" altLang="en-US" sz="12800" b="1" dirty="0" err="1" smtClean="0"/>
              <a:t>QoS</a:t>
            </a:r>
            <a:r>
              <a:rPr lang="en-US" altLang="en-US" sz="12800" b="1" dirty="0" smtClean="0"/>
              <a:t> Measures of the Mobile Internet  of Broadband Networks</a:t>
            </a:r>
          </a:p>
          <a:p>
            <a:pPr marL="0" indent="0" algn="ctr">
              <a:buNone/>
            </a:pPr>
            <a:r>
              <a:rPr lang="en-US" altLang="en-US" sz="12800" b="1" dirty="0" smtClean="0"/>
              <a:t>Case  of Morocco</a:t>
            </a:r>
          </a:p>
          <a:p>
            <a:pPr marL="0" indent="0" algn="ctr">
              <a:buNone/>
            </a:pPr>
            <a:endParaRPr lang="en-GB" sz="12800" b="1" dirty="0" smtClean="0"/>
          </a:p>
          <a:p>
            <a:pPr marL="0" indent="0" algn="ctr">
              <a:buNone/>
            </a:pPr>
            <a:r>
              <a:rPr lang="en-GB" sz="12800" b="1" dirty="0" smtClean="0"/>
              <a:t>Hassan </a:t>
            </a:r>
            <a:r>
              <a:rPr lang="en-GB" sz="12800" b="1" dirty="0"/>
              <a:t>TALIB,</a:t>
            </a:r>
          </a:p>
          <a:p>
            <a:pPr marL="0" indent="0" algn="ctr">
              <a:buNone/>
            </a:pPr>
            <a:r>
              <a:rPr lang="en-GB" sz="12800" b="1" dirty="0"/>
              <a:t>Vice-Chair ITU-T SG 12, Head DCT ANRT</a:t>
            </a:r>
          </a:p>
          <a:p>
            <a:pPr marL="0" indent="0" algn="ctr">
              <a:buNone/>
            </a:pPr>
            <a:r>
              <a:rPr lang="en-GB" sz="12800" b="1" dirty="0">
                <a:hlinkClick r:id="rId3"/>
              </a:rPr>
              <a:t>Talib@anrt.ma</a:t>
            </a:r>
            <a:r>
              <a:rPr lang="en-GB" sz="12800" b="1" dirty="0"/>
              <a:t> // </a:t>
            </a:r>
            <a:r>
              <a:rPr lang="en-GB" sz="12800" b="1" dirty="0" smtClean="0">
                <a:hlinkClick r:id="rId4"/>
              </a:rPr>
              <a:t>Htalib@ties.itu.int</a:t>
            </a: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9255211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8772" y="1628800"/>
            <a:ext cx="9144000" cy="3744416"/>
          </a:xfrm>
        </p:spPr>
        <p:txBody>
          <a:bodyPr>
            <a:normAutofit lnSpcReduction="10000"/>
          </a:bodyPr>
          <a:lstStyle/>
          <a:p>
            <a:pPr>
              <a:lnSpc>
                <a:spcPct val="90000"/>
              </a:lnSpc>
            </a:pPr>
            <a:r>
              <a:rPr lang="en-US" dirty="0" smtClean="0"/>
              <a:t>Methodology for the Evaluation of the Quality of service </a:t>
            </a:r>
            <a:r>
              <a:rPr lang="en-US" dirty="0" err="1" smtClean="0"/>
              <a:t>QoS</a:t>
            </a:r>
            <a:r>
              <a:rPr lang="en-US" dirty="0" smtClean="0"/>
              <a:t> Data for the 3G networks  (UMTS or CDMA2000 on PC or SP) is perfectly valid and adapted for broadband mobile Networks  :</a:t>
            </a:r>
          </a:p>
          <a:p>
            <a:pPr>
              <a:lnSpc>
                <a:spcPct val="90000"/>
              </a:lnSpc>
            </a:pPr>
            <a:endParaRPr lang="en-US" dirty="0" smtClean="0"/>
          </a:p>
          <a:p>
            <a:pPr marL="0" indent="0">
              <a:lnSpc>
                <a:spcPct val="90000"/>
              </a:lnSpc>
              <a:buNone/>
            </a:pPr>
            <a:r>
              <a:rPr lang="en-US" dirty="0" smtClean="0"/>
              <a:t>   4G ( ),</a:t>
            </a:r>
          </a:p>
          <a:p>
            <a:pPr marL="0" indent="0">
              <a:lnSpc>
                <a:spcPct val="90000"/>
              </a:lnSpc>
              <a:buNone/>
            </a:pPr>
            <a:r>
              <a:rPr lang="en-US" dirty="0"/>
              <a:t> </a:t>
            </a:r>
            <a:r>
              <a:rPr lang="en-US" dirty="0" smtClean="0"/>
              <a:t>  </a:t>
            </a:r>
            <a:r>
              <a:rPr lang="en-US" dirty="0" err="1" smtClean="0"/>
              <a:t>Wifi</a:t>
            </a:r>
            <a:r>
              <a:rPr lang="en-US" dirty="0" smtClean="0"/>
              <a:t> Outdoor (offloading ) ,...</a:t>
            </a:r>
          </a:p>
        </p:txBody>
      </p:sp>
      <p:sp>
        <p:nvSpPr>
          <p:cNvPr id="6148" name="Rectangle 8"/>
          <p:cNvSpPr>
            <a:spLocks noGrp="1" noChangeArrowheads="1"/>
          </p:cNvSpPr>
          <p:nvPr>
            <p:ph type="title"/>
          </p:nvPr>
        </p:nvSpPr>
        <p:spPr>
          <a:xfrm>
            <a:off x="0" y="692696"/>
            <a:ext cx="9144000" cy="72478"/>
          </a:xfrm>
        </p:spPr>
        <p:txBody>
          <a:bodyPr>
            <a:normAutofit fontScale="90000"/>
          </a:bodyPr>
          <a:lstStyle/>
          <a:p>
            <a:r>
              <a:rPr lang="en-US" sz="2800" dirty="0" smtClean="0"/>
              <a:t>Background for </a:t>
            </a:r>
            <a:r>
              <a:rPr lang="en-US" sz="2800" dirty="0"/>
              <a:t>the </a:t>
            </a:r>
            <a:r>
              <a:rPr lang="en-US" sz="2800" dirty="0" smtClean="0"/>
              <a:t>follow</a:t>
            </a:r>
            <a:r>
              <a:rPr lang="en-US" sz="2800" dirty="0"/>
              <a:t> </a:t>
            </a:r>
            <a:r>
              <a:rPr lang="en-US" sz="2800" dirty="0" smtClean="0"/>
              <a:t> up of the</a:t>
            </a:r>
            <a:r>
              <a:rPr lang="en-US" sz="2800" dirty="0"/>
              <a:t> </a:t>
            </a:r>
            <a:r>
              <a:rPr lang="en-US" sz="2800" dirty="0" err="1"/>
              <a:t>QoS</a:t>
            </a:r>
            <a:r>
              <a:rPr lang="en-US" sz="2800" dirty="0"/>
              <a:t/>
            </a:r>
            <a:br>
              <a:rPr lang="en-US" sz="2800" dirty="0"/>
            </a:br>
            <a:r>
              <a:rPr lang="en-US" sz="3000" dirty="0" smtClean="0"/>
              <a:t/>
            </a:r>
            <a:br>
              <a:rPr lang="en-US" sz="3000" dirty="0" smtClean="0"/>
            </a:br>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10</a:t>
            </a:fld>
            <a:endParaRPr lang="en-US"/>
          </a:p>
        </p:txBody>
      </p:sp>
      <p:pic>
        <p:nvPicPr>
          <p:cNvPr id="8" name="Image 7" descr="http://www.4gamericas.org/UserFiles/image/Board_of_Governors_Logos/LTE-Logo.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714" y="3844454"/>
            <a:ext cx="1152128" cy="652462"/>
          </a:xfrm>
          <a:prstGeom prst="rect">
            <a:avLst/>
          </a:prstGeom>
          <a:noFill/>
          <a:ln>
            <a:noFill/>
          </a:ln>
        </p:spPr>
      </p:pic>
      <p:pic>
        <p:nvPicPr>
          <p:cNvPr id="9" name="Image 8" descr="wifi (crédit photo © Anatoly Maslennikov - Fotolia.com)"/>
          <p:cNvPicPr/>
          <p:nvPr/>
        </p:nvPicPr>
        <p:blipFill>
          <a:blip r:embed="rId4">
            <a:extLst>
              <a:ext uri="{28A0092B-C50C-407E-A947-70E740481C1C}">
                <a14:useLocalDpi xmlns:a14="http://schemas.microsoft.com/office/drawing/2010/main" val="0"/>
              </a:ext>
            </a:extLst>
          </a:blip>
          <a:srcRect/>
          <a:stretch>
            <a:fillRect/>
          </a:stretch>
        </p:blipFill>
        <p:spPr bwMode="auto">
          <a:xfrm>
            <a:off x="4578143" y="4496916"/>
            <a:ext cx="876300" cy="876300"/>
          </a:xfrm>
          <a:prstGeom prst="rect">
            <a:avLst/>
          </a:prstGeom>
          <a:noFill/>
          <a:ln>
            <a:noFill/>
          </a:ln>
        </p:spPr>
      </p:pic>
      <p:sp>
        <p:nvSpPr>
          <p:cNvPr id="10"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50472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0" y="383457"/>
            <a:ext cx="9144000" cy="669055"/>
          </a:xfrm>
        </p:spPr>
        <p:txBody>
          <a:bodyPr>
            <a:normAutofit fontScale="90000"/>
          </a:bodyPr>
          <a:lstStyle/>
          <a:p>
            <a:r>
              <a:rPr lang="fr-FR" dirty="0" smtClean="0"/>
              <a:t>Plan of the </a:t>
            </a:r>
            <a:r>
              <a:rPr lang="fr-FR" dirty="0" err="1" smtClean="0"/>
              <a:t>Presentation</a:t>
            </a:r>
            <a:endParaRPr lang="fr-FR" dirty="0" smtClean="0"/>
          </a:p>
        </p:txBody>
      </p:sp>
      <p:sp>
        <p:nvSpPr>
          <p:cNvPr id="6148" name="Rectangle 3"/>
          <p:cNvSpPr>
            <a:spLocks noGrp="1" noChangeArrowheads="1"/>
          </p:cNvSpPr>
          <p:nvPr>
            <p:ph type="body" idx="1"/>
          </p:nvPr>
        </p:nvSpPr>
        <p:spPr>
          <a:xfrm>
            <a:off x="0" y="1052513"/>
            <a:ext cx="9144000" cy="4920584"/>
          </a:xfrm>
        </p:spPr>
        <p:txBody>
          <a:bodyPr>
            <a:normAutofit/>
          </a:bodyPr>
          <a:lstStyle/>
          <a:p>
            <a:pPr>
              <a:defRPr/>
            </a:pPr>
            <a:r>
              <a:rPr lang="fr-FR" dirty="0" smtClean="0"/>
              <a:t>Types and conditions of Measures </a:t>
            </a:r>
            <a:r>
              <a:rPr lang="fr-FR" dirty="0" err="1" smtClean="0"/>
              <a:t>QoS</a:t>
            </a:r>
            <a:r>
              <a:rPr lang="fr-FR" dirty="0" smtClean="0"/>
              <a:t> :</a:t>
            </a:r>
          </a:p>
          <a:p>
            <a:pPr lvl="1">
              <a:defRPr/>
            </a:pPr>
            <a:r>
              <a:rPr lang="fr-FR" dirty="0" smtClean="0"/>
              <a:t>Mobile Internet 3G on PC,</a:t>
            </a:r>
          </a:p>
          <a:p>
            <a:pPr lvl="1">
              <a:defRPr/>
            </a:pPr>
            <a:r>
              <a:rPr lang="fr-FR" dirty="0" smtClean="0"/>
              <a:t>Mobile Internet 3G Smartphones on</a:t>
            </a:r>
          </a:p>
          <a:p>
            <a:pPr lvl="1">
              <a:defRPr/>
            </a:pPr>
            <a:r>
              <a:rPr lang="fr-FR" dirty="0" smtClean="0"/>
              <a:t>Measures FTP or HTTP</a:t>
            </a:r>
          </a:p>
          <a:p>
            <a:pPr>
              <a:defRPr/>
            </a:pPr>
            <a:endParaRPr lang="fr-FR" dirty="0" smtClean="0">
              <a:solidFill>
                <a:schemeClr val="accent2">
                  <a:lumMod val="20000"/>
                  <a:lumOff val="80000"/>
                </a:schemeClr>
              </a:solidFill>
            </a:endParaRP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11</a:t>
            </a:fld>
            <a:endParaRPr lang="en-US"/>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032825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8845" y="418306"/>
            <a:ext cx="9144000" cy="836613"/>
          </a:xfrm>
        </p:spPr>
        <p:txBody>
          <a:bodyPr/>
          <a:lstStyle/>
          <a:p>
            <a:r>
              <a:rPr lang="en-US" dirty="0" err="1" smtClean="0"/>
              <a:t>QoS</a:t>
            </a:r>
            <a:r>
              <a:rPr lang="en-US" dirty="0" smtClean="0"/>
              <a:t> of the Mobile Internet 3G</a:t>
            </a:r>
          </a:p>
        </p:txBody>
      </p:sp>
      <p:sp>
        <p:nvSpPr>
          <p:cNvPr id="10244" name="Rectangle 3"/>
          <p:cNvSpPr>
            <a:spLocks noGrp="1" noChangeArrowheads="1"/>
          </p:cNvSpPr>
          <p:nvPr>
            <p:ph type="body" idx="1"/>
          </p:nvPr>
        </p:nvSpPr>
        <p:spPr>
          <a:xfrm>
            <a:off x="0" y="1489587"/>
            <a:ext cx="9144000" cy="4542503"/>
          </a:xfrm>
        </p:spPr>
        <p:txBody>
          <a:bodyPr/>
          <a:lstStyle/>
          <a:p>
            <a:r>
              <a:rPr lang="en-US" dirty="0" smtClean="0"/>
              <a:t>Types and conditions of </a:t>
            </a:r>
            <a:r>
              <a:rPr lang="en-US" dirty="0" err="1" smtClean="0"/>
              <a:t>QoS</a:t>
            </a:r>
            <a:r>
              <a:rPr lang="en-US" dirty="0" smtClean="0"/>
              <a:t> Measures :</a:t>
            </a:r>
          </a:p>
          <a:p>
            <a:pPr lvl="1"/>
            <a:r>
              <a:rPr lang="en-US" dirty="0" smtClean="0"/>
              <a:t>Mobile Internet 3G on PC: USB dongles (Prepaid Or Post-Paid) on computers for the UMTS or the CDMA-2000.</a:t>
            </a:r>
          </a:p>
          <a:p>
            <a:pPr lvl="1"/>
            <a:r>
              <a:rPr lang="en-US" dirty="0" smtClean="0"/>
              <a:t>Mobile Internet 3G on Smartphones: SIM/ 3G for subscribers on SP/tablets only for the UMTS.  </a:t>
            </a:r>
          </a:p>
          <a:p>
            <a:pPr lvl="1"/>
            <a:r>
              <a:rPr lang="en-US" dirty="0" smtClean="0"/>
              <a:t>Measures in FTP mode or HTTP</a:t>
            </a:r>
            <a:r>
              <a:rPr lang="en-US" dirty="0"/>
              <a:t> </a:t>
            </a:r>
            <a:r>
              <a:rPr lang="en-US" dirty="0" smtClean="0"/>
              <a:t>: to be carried out with sized Files for measures (Up/</a:t>
            </a:r>
            <a:r>
              <a:rPr lang="en-US" dirty="0" err="1" smtClean="0"/>
              <a:t>Dw</a:t>
            </a:r>
            <a:r>
              <a:rPr lang="en-US" dirty="0" smtClean="0"/>
              <a:t>): 1Mb, 5Mb, ...</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12</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296400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The Mobile Internet  3G</a:t>
            </a:r>
          </a:p>
        </p:txBody>
      </p:sp>
      <p:sp>
        <p:nvSpPr>
          <p:cNvPr id="10244" name="Rectangle 3"/>
          <p:cNvSpPr>
            <a:spLocks noGrp="1" noChangeArrowheads="1"/>
          </p:cNvSpPr>
          <p:nvPr>
            <p:ph type="body" idx="1"/>
          </p:nvPr>
        </p:nvSpPr>
        <p:spPr>
          <a:xfrm>
            <a:off x="0" y="1415845"/>
            <a:ext cx="9144000" cy="4247536"/>
          </a:xfrm>
        </p:spPr>
        <p:txBody>
          <a:bodyPr>
            <a:normAutofit/>
          </a:bodyPr>
          <a:lstStyle/>
          <a:p>
            <a:r>
              <a:rPr lang="en-US" dirty="0" smtClean="0"/>
              <a:t>Types and conditions of </a:t>
            </a:r>
            <a:r>
              <a:rPr lang="en-US" dirty="0" err="1" smtClean="0"/>
              <a:t>QoS</a:t>
            </a:r>
            <a:r>
              <a:rPr lang="en-US" dirty="0" smtClean="0"/>
              <a:t> Measures  :</a:t>
            </a:r>
          </a:p>
          <a:p>
            <a:pPr lvl="1"/>
            <a:r>
              <a:rPr lang="en-US" dirty="0" smtClean="0"/>
              <a:t>Evaluation of the </a:t>
            </a:r>
            <a:r>
              <a:rPr lang="en-US" dirty="0" err="1" smtClean="0"/>
              <a:t>QoS</a:t>
            </a:r>
            <a:r>
              <a:rPr lang="en-US" dirty="0" smtClean="0"/>
              <a:t> </a:t>
            </a:r>
            <a:r>
              <a:rPr lang="en-US" dirty="0"/>
              <a:t>≠ </a:t>
            </a:r>
            <a:r>
              <a:rPr lang="en-US" dirty="0" smtClean="0"/>
              <a:t>Evaluation of the </a:t>
            </a:r>
            <a:r>
              <a:rPr lang="en-US" dirty="0" err="1" smtClean="0"/>
              <a:t>Coverage</a:t>
            </a:r>
            <a:r>
              <a:rPr lang="en-US" dirty="0" smtClean="0"/>
              <a:t>.</a:t>
            </a:r>
          </a:p>
          <a:p>
            <a:pPr lvl="1"/>
            <a:r>
              <a:rPr lang="en-US" dirty="0" smtClean="0"/>
              <a:t>Any Measure must be carried out only in the areas declared fully covered by all the operators at the same time : exercise of geographical sample and the map of coverage.</a:t>
            </a:r>
          </a:p>
          <a:p>
            <a:pPr lvl="1"/>
            <a:r>
              <a:rPr lang="en-US" dirty="0" smtClean="0"/>
              <a:t>The exercise of mapping of coverage must be done with full detail of the quarter and not with that of the City.</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13</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74343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0" y="402252"/>
            <a:ext cx="9144000" cy="836613"/>
          </a:xfrm>
        </p:spPr>
        <p:txBody>
          <a:bodyPr/>
          <a:lstStyle/>
          <a:p>
            <a:r>
              <a:rPr lang="fr-FR" dirty="0" smtClean="0"/>
              <a:t>Plan of the presentation</a:t>
            </a:r>
          </a:p>
        </p:txBody>
      </p:sp>
      <p:sp>
        <p:nvSpPr>
          <p:cNvPr id="6148" name="Rectangle 3"/>
          <p:cNvSpPr>
            <a:spLocks noGrp="1" noChangeArrowheads="1"/>
          </p:cNvSpPr>
          <p:nvPr>
            <p:ph type="body" idx="1"/>
          </p:nvPr>
        </p:nvSpPr>
        <p:spPr>
          <a:xfrm>
            <a:off x="0" y="1238865"/>
            <a:ext cx="9144000" cy="4719483"/>
          </a:xfrm>
        </p:spPr>
        <p:txBody>
          <a:bodyPr>
            <a:normAutofit/>
          </a:bodyPr>
          <a:lstStyle/>
          <a:p>
            <a:pPr algn="ctr">
              <a:defRPr/>
            </a:pPr>
            <a:r>
              <a:rPr lang="fr-FR" dirty="0" err="1" smtClean="0"/>
              <a:t>Measured</a:t>
            </a:r>
            <a:r>
              <a:rPr lang="fr-FR" dirty="0" smtClean="0"/>
              <a:t> Indicators</a:t>
            </a:r>
          </a:p>
          <a:p>
            <a:pPr>
              <a:defRPr/>
            </a:pPr>
            <a:endParaRPr lang="fr-FR" dirty="0" smtClean="0">
              <a:solidFill>
                <a:schemeClr val="accent2">
                  <a:lumMod val="20000"/>
                  <a:lumOff val="80000"/>
                </a:schemeClr>
              </a:solidFill>
            </a:endParaRP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14</a:t>
            </a:fld>
            <a:endParaRPr lang="en-US"/>
          </a:p>
        </p:txBody>
      </p:sp>
    </p:spTree>
    <p:extLst>
      <p:ext uri="{BB962C8B-B14F-4D97-AF65-F5344CB8AC3E}">
        <p14:creationId xmlns:p14="http://schemas.microsoft.com/office/powerpoint/2010/main" val="3226209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9497" y="418306"/>
            <a:ext cx="9144000" cy="836613"/>
          </a:xfrm>
        </p:spPr>
        <p:txBody>
          <a:bodyPr/>
          <a:lstStyle/>
          <a:p>
            <a:r>
              <a:rPr lang="fr-FR" dirty="0" err="1" smtClean="0"/>
              <a:t>QoS</a:t>
            </a:r>
            <a:r>
              <a:rPr lang="fr-FR" dirty="0" smtClean="0"/>
              <a:t> of the mobile Internet 3G</a:t>
            </a:r>
          </a:p>
        </p:txBody>
      </p:sp>
      <p:sp>
        <p:nvSpPr>
          <p:cNvPr id="12292" name="Rectangle 3"/>
          <p:cNvSpPr>
            <a:spLocks noGrp="1" noChangeArrowheads="1"/>
          </p:cNvSpPr>
          <p:nvPr>
            <p:ph type="body" idx="1"/>
          </p:nvPr>
        </p:nvSpPr>
        <p:spPr>
          <a:xfrm>
            <a:off x="0" y="1238865"/>
            <a:ext cx="9144000" cy="4998423"/>
          </a:xfrm>
        </p:spPr>
        <p:txBody>
          <a:bodyPr/>
          <a:lstStyle/>
          <a:p>
            <a:r>
              <a:rPr lang="fr-FR" dirty="0" smtClean="0"/>
              <a:t>For each type of measure, what indicators are relevant?</a:t>
            </a:r>
          </a:p>
          <a:p>
            <a:pPr lvl="1"/>
            <a:r>
              <a:rPr lang="fr-FR" dirty="0" smtClean="0"/>
              <a:t>Jitter, delay, </a:t>
            </a:r>
            <a:r>
              <a:rPr lang="fr-FR" dirty="0" err="1" smtClean="0"/>
              <a:t>debit</a:t>
            </a:r>
            <a:r>
              <a:rPr lang="fr-FR" dirty="0" smtClean="0"/>
              <a:t>, loss of data, etc. ?</a:t>
            </a:r>
          </a:p>
          <a:p>
            <a:pPr lvl="1"/>
            <a:r>
              <a:rPr lang="fr-FR" dirty="0" err="1" smtClean="0"/>
              <a:t>Pragmatic</a:t>
            </a:r>
            <a:r>
              <a:rPr lang="fr-FR" dirty="0" smtClean="0"/>
              <a:t> objectives (by satisfaction survey) </a:t>
            </a:r>
            <a:r>
              <a:rPr lang="fr-FR" b="1" dirty="0" smtClean="0">
                <a:solidFill>
                  <a:srgbClr val="C00000"/>
                </a:solidFill>
              </a:rPr>
              <a:t>relevant for user </a:t>
            </a:r>
            <a:r>
              <a:rPr lang="fr-FR" b="1" dirty="0" err="1" smtClean="0">
                <a:solidFill>
                  <a:srgbClr val="C00000"/>
                </a:solidFill>
              </a:rPr>
              <a:t>experience</a:t>
            </a:r>
            <a:r>
              <a:rPr lang="fr-FR" b="1" dirty="0" smtClean="0">
                <a:solidFill>
                  <a:srgbClr val="C00000"/>
                </a:solidFill>
              </a:rPr>
              <a:t> </a:t>
            </a:r>
            <a:r>
              <a:rPr lang="fr-FR" dirty="0" smtClean="0"/>
              <a:t> : </a:t>
            </a:r>
            <a:r>
              <a:rPr lang="fr-FR" dirty="0" err="1" smtClean="0"/>
              <a:t>measure</a:t>
            </a:r>
            <a:r>
              <a:rPr lang="fr-FR" dirty="0" smtClean="0"/>
              <a:t> </a:t>
            </a:r>
            <a:r>
              <a:rPr lang="fr-FR" b="1" dirty="0" smtClean="0"/>
              <a:t>the accessibility</a:t>
            </a:r>
            <a:r>
              <a:rPr lang="fr-FR" dirty="0" smtClean="0"/>
              <a:t> (Rate and connection time), </a:t>
            </a:r>
            <a:r>
              <a:rPr lang="fr-FR" b="1" dirty="0" smtClean="0"/>
              <a:t>the reliability</a:t>
            </a:r>
            <a:r>
              <a:rPr lang="fr-FR" dirty="0" smtClean="0"/>
              <a:t> and the s</a:t>
            </a:r>
            <a:r>
              <a:rPr lang="fr-FR" b="1" dirty="0" smtClean="0"/>
              <a:t>peed</a:t>
            </a:r>
            <a:r>
              <a:rPr lang="fr-FR" dirty="0" smtClean="0"/>
              <a:t> (</a:t>
            </a:r>
            <a:r>
              <a:rPr lang="fr-FR" dirty="0" err="1" smtClean="0"/>
              <a:t>debit</a:t>
            </a:r>
            <a:r>
              <a:rPr lang="fr-FR" dirty="0" smtClean="0"/>
              <a:t>  of transmission and reception).</a:t>
            </a:r>
          </a:p>
          <a:p>
            <a:pPr lvl="1"/>
            <a:r>
              <a:rPr lang="fr-FR" dirty="0" smtClean="0"/>
              <a:t>Transformation of these elements in ten (10) indicators:</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15</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2450280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398206"/>
            <a:ext cx="9144000" cy="678425"/>
          </a:xfrm>
        </p:spPr>
        <p:txBody>
          <a:bodyPr>
            <a:normAutofit fontScale="90000"/>
          </a:bodyPr>
          <a:lstStyle/>
          <a:p>
            <a:r>
              <a:rPr lang="en-US" dirty="0" err="1" smtClean="0"/>
              <a:t>QoS</a:t>
            </a:r>
            <a:r>
              <a:rPr lang="en-US" dirty="0" smtClean="0"/>
              <a:t> Of </a:t>
            </a:r>
            <a:r>
              <a:rPr lang="en-US" dirty="0" err="1" smtClean="0"/>
              <a:t>The Internet</a:t>
            </a:r>
            <a:r>
              <a:rPr lang="en-US" dirty="0" smtClean="0"/>
              <a:t> Mobile 3G</a:t>
            </a:r>
          </a:p>
        </p:txBody>
      </p:sp>
      <p:sp>
        <p:nvSpPr>
          <p:cNvPr id="13316" name="Rectangle 3"/>
          <p:cNvSpPr>
            <a:spLocks noGrp="1" noChangeArrowheads="1"/>
          </p:cNvSpPr>
          <p:nvPr>
            <p:ph type="body" idx="1"/>
          </p:nvPr>
        </p:nvSpPr>
        <p:spPr>
          <a:xfrm>
            <a:off x="0" y="943897"/>
            <a:ext cx="9144000" cy="5914103"/>
          </a:xfrm>
        </p:spPr>
        <p:txBody>
          <a:bodyPr/>
          <a:lstStyle/>
          <a:p>
            <a:r>
              <a:rPr lang="en-US" sz="2800" dirty="0" smtClean="0"/>
              <a:t>List of the ten (10) measured Indicators :</a:t>
            </a:r>
          </a:p>
          <a:p>
            <a:pPr lvl="1"/>
            <a:r>
              <a:rPr lang="fr-FR" sz="2000" i="1" u="sng" dirty="0" smtClean="0"/>
              <a:t>The rate of successful connections: </a:t>
            </a:r>
            <a:r>
              <a:rPr lang="fr-FR" sz="2000" dirty="0" smtClean="0"/>
              <a:t>A connection is successful if it is established in a period of less than 1 minute. The rate of successful connections is calculated on the basis of all of the measures carried out.</a:t>
            </a:r>
          </a:p>
          <a:p>
            <a:pPr lvl="1"/>
            <a:r>
              <a:rPr lang="fr-FR" sz="2000" i="1" u="sng" dirty="0" smtClean="0"/>
              <a:t>The rate of successful connections in a period of less than 10 seconds:</a:t>
            </a:r>
            <a:r>
              <a:rPr lang="fr-FR" sz="2000" dirty="0" smtClean="0"/>
              <a:t> The rate of successful connections in a period of less than 10 seconds is calculated on the basis of all of the measures carried out.</a:t>
            </a:r>
          </a:p>
          <a:p>
            <a:pPr lvl="1"/>
            <a:r>
              <a:rPr lang="fr-FR" sz="2000" i="1" u="sng" dirty="0" smtClean="0"/>
              <a:t>The rate of files of 1 Mb sent within a period of less than 2 minutes:</a:t>
            </a:r>
            <a:r>
              <a:rPr lang="fr-FR" sz="2000" dirty="0" smtClean="0"/>
              <a:t> A file is considered to be sent if the file is sent fully within a period </a:t>
            </a:r>
            <a:r>
              <a:rPr lang="fr-FR" sz="2000" dirty="0" err="1" smtClean="0"/>
              <a:t>Dmax</a:t>
            </a:r>
            <a:r>
              <a:rPr lang="fr-FR" sz="2000" dirty="0" smtClean="0"/>
              <a:t> And if its content is correct. The rate is calculated on the basis of the total number of files sent.</a:t>
            </a:r>
          </a:p>
          <a:p>
            <a:pPr lvl="1"/>
            <a:r>
              <a:rPr lang="fr-FR" sz="2000" i="1" u="sng" dirty="0"/>
              <a:t>The rate of files of 5 Mb received within a period of less than 5 minutes:</a:t>
            </a:r>
            <a:r>
              <a:rPr lang="fr-FR" sz="2000" dirty="0" smtClean="0"/>
              <a:t> A file is considered received if the file is received in full and if its content is correct. The rate is calculated on the basis of the total number of downloaded files.</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16</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681822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a:t>
            </a:r>
            <a:r>
              <a:rPr lang="en-US" dirty="0" err="1" smtClean="0"/>
              <a:t>The Internet</a:t>
            </a:r>
            <a:r>
              <a:rPr lang="en-US" dirty="0" smtClean="0"/>
              <a:t> Mobile 3G</a:t>
            </a:r>
          </a:p>
        </p:txBody>
      </p:sp>
      <p:sp>
        <p:nvSpPr>
          <p:cNvPr id="13316" name="Rectangle 3"/>
          <p:cNvSpPr>
            <a:spLocks noGrp="1" noChangeArrowheads="1"/>
          </p:cNvSpPr>
          <p:nvPr>
            <p:ph type="body" idx="1"/>
          </p:nvPr>
        </p:nvSpPr>
        <p:spPr>
          <a:xfrm>
            <a:off x="0" y="1504335"/>
            <a:ext cx="9144000" cy="4228128"/>
          </a:xfrm>
        </p:spPr>
        <p:txBody>
          <a:bodyPr/>
          <a:lstStyle/>
          <a:p>
            <a:pPr>
              <a:defRPr/>
            </a:pPr>
            <a:r>
              <a:rPr lang="en-US" sz="2800" dirty="0" smtClean="0"/>
              <a:t>List of the ten (10) measured Indicators  :</a:t>
            </a:r>
          </a:p>
          <a:p>
            <a:pPr marL="0" indent="0">
              <a:buFontTx/>
              <a:buNone/>
              <a:defRPr/>
            </a:pPr>
            <a:endParaRPr lang="en-US" sz="2800" dirty="0" smtClean="0"/>
          </a:p>
          <a:p>
            <a:pPr lvl="1">
              <a:defRPr/>
            </a:pPr>
            <a:r>
              <a:rPr lang="x-none" sz="2000" i="1" u="sng"/>
              <a:t>The </a:t>
            </a:r>
            <a:r>
              <a:rPr lang="x-none" sz="2000" i="1" u="sng" smtClean="0"/>
              <a:t>dat</a:t>
            </a:r>
            <a:r>
              <a:rPr lang="fr-FR" sz="2000" i="1" u="sng" dirty="0" smtClean="0"/>
              <a:t>a </a:t>
            </a:r>
            <a:r>
              <a:rPr lang="fr-FR" sz="2000" i="1" u="sng" dirty="0" err="1" smtClean="0"/>
              <a:t>debit</a:t>
            </a:r>
            <a:r>
              <a:rPr lang="fr-FR" sz="2000" i="1" u="sng" dirty="0" smtClean="0"/>
              <a:t> </a:t>
            </a:r>
            <a:r>
              <a:rPr lang="x-none" sz="2000" i="1" u="sng" smtClean="0"/>
              <a:t> </a:t>
            </a:r>
            <a:r>
              <a:rPr lang="x-none" sz="2000" i="1" u="sng"/>
              <a:t>achieved for 90% of the files of 1 Mb sent:</a:t>
            </a:r>
            <a:r>
              <a:rPr lang="x-none" sz="2000"/>
              <a:t> This indicator corresponds to the percentile at 90 per cent of the files sent.</a:t>
            </a:r>
            <a:endParaRPr lang="fr-FR" sz="2000" dirty="0"/>
          </a:p>
          <a:p>
            <a:pPr lvl="1">
              <a:defRPr/>
            </a:pPr>
            <a:r>
              <a:rPr lang="x-none" sz="2000" i="1" u="sng"/>
              <a:t>The data </a:t>
            </a:r>
            <a:r>
              <a:rPr lang="fr-FR" sz="2000" i="1" u="sng" dirty="0" err="1" smtClean="0"/>
              <a:t>debit</a:t>
            </a:r>
            <a:r>
              <a:rPr lang="x-none" sz="2000" i="1" u="sng" smtClean="0"/>
              <a:t> </a:t>
            </a:r>
            <a:r>
              <a:rPr lang="x-none" sz="2000" i="1" u="sng"/>
              <a:t>achieved for 50% of the files of 1 Mb sent: </a:t>
            </a:r>
            <a:r>
              <a:rPr lang="x-none" sz="2000"/>
              <a:t>This indicator corresponds to the percentile at 50 per cent of the files sent.</a:t>
            </a:r>
            <a:endParaRPr lang="fr-FR" sz="2000" dirty="0"/>
          </a:p>
          <a:p>
            <a:pPr lvl="1">
              <a:defRPr/>
            </a:pPr>
            <a:r>
              <a:rPr lang="x-none" sz="2000" i="1" u="sng"/>
              <a:t>The data </a:t>
            </a:r>
            <a:r>
              <a:rPr lang="fr-FR" sz="2000" i="1" u="sng" dirty="0" err="1" smtClean="0"/>
              <a:t>debit</a:t>
            </a:r>
            <a:r>
              <a:rPr lang="x-none" sz="2000" i="1" u="sng" smtClean="0"/>
              <a:t> </a:t>
            </a:r>
            <a:r>
              <a:rPr lang="x-none" sz="2000" i="1" u="sng"/>
              <a:t>achieved for 10% of the files of 1 Mb sent: </a:t>
            </a:r>
            <a:r>
              <a:rPr lang="x-none" sz="2000"/>
              <a:t>This indicator corresponds to the percentile at 10 per cent of the files sent</a:t>
            </a:r>
            <a:r>
              <a:rPr lang="x-none" sz="2000" smtClean="0"/>
              <a:t>.</a:t>
            </a:r>
            <a:endParaRPr lang="fr-FR" sz="2000" dirty="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17</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686553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32735" y="619432"/>
            <a:ext cx="9144000" cy="836613"/>
          </a:xfrm>
        </p:spPr>
        <p:txBody>
          <a:bodyPr/>
          <a:lstStyle/>
          <a:p>
            <a:r>
              <a:rPr lang="en-US" dirty="0" err="1" smtClean="0"/>
              <a:t>QoS</a:t>
            </a:r>
            <a:r>
              <a:rPr lang="en-US" dirty="0" smtClean="0"/>
              <a:t> of the Mobile Internet  3G</a:t>
            </a:r>
          </a:p>
        </p:txBody>
      </p:sp>
      <p:sp>
        <p:nvSpPr>
          <p:cNvPr id="13316" name="Rectangle 3"/>
          <p:cNvSpPr>
            <a:spLocks noGrp="1" noChangeArrowheads="1"/>
          </p:cNvSpPr>
          <p:nvPr>
            <p:ph type="body" idx="1"/>
          </p:nvPr>
        </p:nvSpPr>
        <p:spPr>
          <a:xfrm>
            <a:off x="0" y="1592825"/>
            <a:ext cx="9144000" cy="3636399"/>
          </a:xfrm>
        </p:spPr>
        <p:txBody>
          <a:bodyPr/>
          <a:lstStyle/>
          <a:p>
            <a:pPr>
              <a:defRPr/>
            </a:pPr>
            <a:r>
              <a:rPr lang="en-US" sz="2800" dirty="0" smtClean="0"/>
              <a:t>List of the ten (10)  measured Indicators  :</a:t>
            </a:r>
          </a:p>
          <a:p>
            <a:pPr marL="0" indent="0">
              <a:buFontTx/>
              <a:buNone/>
              <a:defRPr/>
            </a:pPr>
            <a:endParaRPr lang="en-US" sz="2800" dirty="0" smtClean="0"/>
          </a:p>
          <a:p>
            <a:pPr lvl="1">
              <a:defRPr/>
            </a:pPr>
            <a:r>
              <a:rPr lang="x-none" sz="2000" i="1" u="sng" smtClean="0"/>
              <a:t>The </a:t>
            </a:r>
            <a:r>
              <a:rPr lang="fr-FR" sz="2000" i="1" u="sng" dirty="0" err="1" smtClean="0"/>
              <a:t>debit</a:t>
            </a:r>
            <a:r>
              <a:rPr lang="fr-FR" sz="2000" i="1" u="sng" dirty="0" smtClean="0"/>
              <a:t> of data </a:t>
            </a:r>
            <a:r>
              <a:rPr lang="fr-FR" sz="2000" i="1" u="sng" dirty="0" err="1" smtClean="0"/>
              <a:t>achieved</a:t>
            </a:r>
            <a:r>
              <a:rPr lang="fr-FR" sz="2000" i="1" u="sng" dirty="0" smtClean="0"/>
              <a:t>  for </a:t>
            </a:r>
            <a:r>
              <a:rPr lang="x-none" sz="2000" i="1" u="sng" smtClean="0"/>
              <a:t>90% </a:t>
            </a:r>
            <a:r>
              <a:rPr lang="fr-FR" sz="2000" i="1" u="sng" dirty="0" smtClean="0"/>
              <a:t>o</a:t>
            </a:r>
            <a:r>
              <a:rPr lang="x-none" sz="2000" i="1" u="sng" smtClean="0"/>
              <a:t>f </a:t>
            </a:r>
            <a:r>
              <a:rPr lang="fr-FR" sz="2000" i="1" u="sng" dirty="0" smtClean="0"/>
              <a:t>t</a:t>
            </a:r>
            <a:r>
              <a:rPr lang="x-none" sz="2000" i="1" u="sng" smtClean="0"/>
              <a:t>he </a:t>
            </a:r>
            <a:r>
              <a:rPr lang="fr-FR" sz="2000" i="1" u="sng" dirty="0" smtClean="0"/>
              <a:t>fi</a:t>
            </a:r>
            <a:r>
              <a:rPr lang="x-none" sz="2000" i="1" u="sng" smtClean="0"/>
              <a:t>les </a:t>
            </a:r>
            <a:r>
              <a:rPr lang="x-none" sz="2000" i="1" u="sng"/>
              <a:t>of 5 Mb received </a:t>
            </a:r>
            <a:r>
              <a:rPr lang="x-none" sz="2000" i="1" u="sng" smtClean="0"/>
              <a:t>: </a:t>
            </a:r>
            <a:r>
              <a:rPr lang="x-none" sz="2000"/>
              <a:t>This indicator corresponds to the percentile at 90 per cent of the files sent.</a:t>
            </a:r>
            <a:endParaRPr lang="fr-FR" sz="2000" dirty="0"/>
          </a:p>
          <a:p>
            <a:pPr lvl="1">
              <a:defRPr/>
            </a:pPr>
            <a:r>
              <a:rPr lang="x-none" sz="2000" i="1" u="sng"/>
              <a:t>The </a:t>
            </a:r>
            <a:r>
              <a:rPr lang="fr-FR" sz="2000" i="1" u="sng" dirty="0" err="1" smtClean="0"/>
              <a:t>debit</a:t>
            </a:r>
            <a:r>
              <a:rPr lang="fr-FR" sz="2000" i="1" u="sng" dirty="0" smtClean="0"/>
              <a:t> of data </a:t>
            </a:r>
            <a:r>
              <a:rPr lang="x-none" sz="2000" i="1" u="sng" smtClean="0"/>
              <a:t> </a:t>
            </a:r>
            <a:r>
              <a:rPr lang="x-none" sz="2000" i="1" u="sng"/>
              <a:t>achieved for 50% of the files of 5 Mb received:</a:t>
            </a:r>
            <a:r>
              <a:rPr lang="x-none" sz="2000"/>
              <a:t> This indicator corresponds to the percentile at 50 per cent of the files sent.</a:t>
            </a:r>
            <a:endParaRPr lang="fr-FR" sz="2000" dirty="0"/>
          </a:p>
          <a:p>
            <a:pPr lvl="1">
              <a:defRPr/>
            </a:pPr>
            <a:r>
              <a:rPr lang="x-none" sz="2000" i="1" u="sng"/>
              <a:t>The </a:t>
            </a:r>
            <a:r>
              <a:rPr lang="fr-FR" sz="2000" i="1" u="sng" dirty="0" smtClean="0"/>
              <a:t> </a:t>
            </a:r>
            <a:r>
              <a:rPr lang="fr-FR" sz="2000" i="1" u="sng" dirty="0" err="1" smtClean="0"/>
              <a:t>debit</a:t>
            </a:r>
            <a:r>
              <a:rPr lang="fr-FR" sz="2000" i="1" u="sng" dirty="0" smtClean="0"/>
              <a:t> of data </a:t>
            </a:r>
            <a:r>
              <a:rPr lang="x-none" sz="2000" i="1" u="sng" smtClean="0"/>
              <a:t>achieved </a:t>
            </a:r>
            <a:r>
              <a:rPr lang="x-none" sz="2000" i="1" u="sng"/>
              <a:t>for 10% of the files of 5 Mb received: </a:t>
            </a:r>
            <a:r>
              <a:rPr lang="x-none" sz="2000"/>
              <a:t>This indicator corresponds to the percentile at 10 per cent of the files sent.</a:t>
            </a:r>
            <a:endParaRPr lang="fr-FR" sz="2000" dirty="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18</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930120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461245"/>
            <a:ext cx="9144000" cy="836613"/>
          </a:xfrm>
        </p:spPr>
        <p:txBody>
          <a:bodyPr/>
          <a:lstStyle/>
          <a:p>
            <a:r>
              <a:rPr lang="fr-FR" dirty="0" err="1" smtClean="0"/>
              <a:t>QoS</a:t>
            </a:r>
            <a:r>
              <a:rPr lang="fr-FR" dirty="0" smtClean="0"/>
              <a:t> of the mobile Internet 3G</a:t>
            </a:r>
          </a:p>
        </p:txBody>
      </p:sp>
      <p:sp>
        <p:nvSpPr>
          <p:cNvPr id="6148" name="Rectangle 3"/>
          <p:cNvSpPr>
            <a:spLocks noGrp="1" noChangeArrowheads="1"/>
          </p:cNvSpPr>
          <p:nvPr>
            <p:ph type="body" idx="1"/>
          </p:nvPr>
        </p:nvSpPr>
        <p:spPr>
          <a:xfrm>
            <a:off x="0" y="1401096"/>
            <a:ext cx="9144000" cy="4836191"/>
          </a:xfrm>
        </p:spPr>
        <p:txBody>
          <a:bodyPr/>
          <a:lstStyle/>
          <a:p>
            <a:pPr>
              <a:defRPr/>
            </a:pPr>
            <a:r>
              <a:rPr lang="fr-FR" dirty="0" err="1" smtClean="0"/>
              <a:t>Measured</a:t>
            </a:r>
            <a:r>
              <a:rPr lang="fr-FR" dirty="0" smtClean="0"/>
              <a:t> </a:t>
            </a:r>
            <a:r>
              <a:rPr lang="fr-FR" dirty="0" err="1" smtClean="0"/>
              <a:t>Indicators</a:t>
            </a:r>
            <a:r>
              <a:rPr lang="fr-FR" dirty="0" smtClean="0"/>
              <a:t> :</a:t>
            </a:r>
          </a:p>
          <a:p>
            <a:pPr marL="0" indent="0">
              <a:buFontTx/>
              <a:buNone/>
              <a:defRPr/>
            </a:pPr>
            <a:endParaRPr lang="fr-FR" dirty="0" smtClean="0"/>
          </a:p>
          <a:p>
            <a:pPr lvl="1">
              <a:defRPr/>
            </a:pPr>
            <a:r>
              <a:rPr lang="fr-FR" dirty="0" smtClean="0"/>
              <a:t>Important Details:</a:t>
            </a:r>
          </a:p>
          <a:p>
            <a:pPr marL="457200" lvl="1" indent="0">
              <a:buFont typeface="ZapfDingbats BT" pitchFamily="18" charset="2"/>
              <a:buNone/>
              <a:defRPr/>
            </a:pPr>
            <a:r>
              <a:rPr lang="fr-FR" dirty="0" smtClean="0"/>
              <a:t>The </a:t>
            </a:r>
            <a:r>
              <a:rPr lang="fr-FR" dirty="0" err="1" smtClean="0"/>
              <a:t>debit</a:t>
            </a:r>
            <a:r>
              <a:rPr lang="fr-FR" dirty="0" smtClean="0"/>
              <a:t> for the 3G networks is a </a:t>
            </a:r>
            <a:r>
              <a:rPr lang="fr-FR" dirty="0" err="1" smtClean="0"/>
              <a:t>debit</a:t>
            </a:r>
            <a:r>
              <a:rPr lang="fr-FR" dirty="0" smtClean="0"/>
              <a:t> </a:t>
            </a:r>
            <a:r>
              <a:rPr lang="fr-FR" dirty="0" err="1" smtClean="0"/>
              <a:t>shared</a:t>
            </a:r>
            <a:r>
              <a:rPr lang="fr-FR" dirty="0" smtClean="0"/>
              <a:t> </a:t>
            </a:r>
            <a:r>
              <a:rPr lang="fr-FR" dirty="0" err="1" smtClean="0"/>
              <a:t>between</a:t>
            </a:r>
            <a:r>
              <a:rPr lang="fr-FR" dirty="0" smtClean="0"/>
              <a:t> all </a:t>
            </a:r>
            <a:r>
              <a:rPr lang="fr-FR" dirty="0" err="1" smtClean="0"/>
              <a:t>users</a:t>
            </a:r>
            <a:r>
              <a:rPr lang="fr-FR" dirty="0" smtClean="0"/>
              <a:t>. The </a:t>
            </a:r>
            <a:r>
              <a:rPr lang="fr-FR" dirty="0" err="1" smtClean="0"/>
              <a:t>actual</a:t>
            </a:r>
            <a:r>
              <a:rPr lang="fr-FR" dirty="0" smtClean="0"/>
              <a:t> </a:t>
            </a:r>
            <a:r>
              <a:rPr lang="fr-FR" dirty="0" err="1" smtClean="0"/>
              <a:t>debit</a:t>
            </a:r>
            <a:r>
              <a:rPr lang="fr-FR" dirty="0" smtClean="0"/>
              <a:t> (operated) is always </a:t>
            </a:r>
            <a:r>
              <a:rPr lang="fr-FR" b="1" dirty="0" smtClean="0"/>
              <a:t>Lower</a:t>
            </a:r>
            <a:r>
              <a:rPr lang="fr-FR" dirty="0" smtClean="0"/>
              <a:t> </a:t>
            </a:r>
            <a:r>
              <a:rPr lang="fr-FR" dirty="0" err="1" smtClean="0"/>
              <a:t>than</a:t>
            </a:r>
            <a:r>
              <a:rPr lang="fr-FR" dirty="0" smtClean="0"/>
              <a:t> the </a:t>
            </a:r>
            <a:r>
              <a:rPr lang="fr-FR" dirty="0" err="1" smtClean="0"/>
              <a:t>theoretical</a:t>
            </a:r>
            <a:r>
              <a:rPr lang="fr-FR" dirty="0" smtClean="0"/>
              <a:t> one (marketed).  It is a technological consideration.</a:t>
            </a:r>
          </a:p>
          <a:p>
            <a:pPr marL="457200" lvl="1" indent="0">
              <a:buFont typeface="ZapfDingbats BT" pitchFamily="18" charset="2"/>
              <a:buNone/>
              <a:defRPr/>
            </a:pPr>
            <a:r>
              <a:rPr lang="fr-FR" dirty="0" smtClean="0"/>
              <a:t>But </a:t>
            </a:r>
            <a:r>
              <a:rPr lang="fr-FR" dirty="0" err="1" smtClean="0"/>
              <a:t>this</a:t>
            </a:r>
            <a:r>
              <a:rPr lang="fr-FR" dirty="0" smtClean="0"/>
              <a:t> </a:t>
            </a:r>
            <a:r>
              <a:rPr lang="fr-FR" dirty="0" err="1" smtClean="0"/>
              <a:t>debit</a:t>
            </a:r>
            <a:r>
              <a:rPr lang="fr-FR" dirty="0" smtClean="0"/>
              <a:t> </a:t>
            </a:r>
            <a:r>
              <a:rPr lang="fr-FR" dirty="0" err="1" smtClean="0"/>
              <a:t>is</a:t>
            </a:r>
            <a:r>
              <a:rPr lang="fr-FR" dirty="0" smtClean="0"/>
              <a:t> </a:t>
            </a:r>
            <a:r>
              <a:rPr lang="fr-FR" dirty="0" err="1" smtClean="0"/>
              <a:t>m</a:t>
            </a:r>
            <a:r>
              <a:rPr lang="fr-FR" b="1" dirty="0" err="1" smtClean="0"/>
              <a:t>easurable</a:t>
            </a:r>
            <a:r>
              <a:rPr lang="fr-FR" dirty="0" smtClean="0"/>
              <a:t> for all the </a:t>
            </a:r>
            <a:r>
              <a:rPr lang="fr-FR" dirty="0" err="1" smtClean="0"/>
              <a:t>operators</a:t>
            </a:r>
            <a:r>
              <a:rPr lang="fr-FR" dirty="0" smtClean="0"/>
              <a:t> </a:t>
            </a:r>
            <a:r>
              <a:rPr lang="fr-FR" dirty="0" err="1" smtClean="0"/>
              <a:t>with</a:t>
            </a:r>
            <a:r>
              <a:rPr lang="fr-FR" dirty="0" smtClean="0"/>
              <a:t> the same device.</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19</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187552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87503"/>
            <a:ext cx="9144000" cy="836613"/>
          </a:xfrm>
        </p:spPr>
        <p:txBody>
          <a:bodyPr/>
          <a:lstStyle/>
          <a:p>
            <a:r>
              <a:rPr lang="fr-FR" dirty="0" smtClean="0"/>
              <a:t>Plan of the </a:t>
            </a:r>
            <a:r>
              <a:rPr lang="fr-FR" dirty="0" err="1" smtClean="0"/>
              <a:t>Presentation</a:t>
            </a:r>
            <a:endParaRPr lang="fr-FR" dirty="0" smtClean="0"/>
          </a:p>
        </p:txBody>
      </p:sp>
      <p:sp>
        <p:nvSpPr>
          <p:cNvPr id="6148" name="Rectangle 3"/>
          <p:cNvSpPr>
            <a:spLocks noGrp="1" noChangeArrowheads="1"/>
          </p:cNvSpPr>
          <p:nvPr>
            <p:ph type="body" idx="1"/>
          </p:nvPr>
        </p:nvSpPr>
        <p:spPr>
          <a:xfrm>
            <a:off x="0" y="1283110"/>
            <a:ext cx="9144000" cy="4660490"/>
          </a:xfrm>
        </p:spPr>
        <p:txBody>
          <a:bodyPr>
            <a:normAutofit lnSpcReduction="10000"/>
          </a:bodyPr>
          <a:lstStyle/>
          <a:p>
            <a:pPr>
              <a:defRPr/>
            </a:pPr>
            <a:r>
              <a:rPr lang="fr-FR" sz="2800" dirty="0"/>
              <a:t>The mobile Internet service 3G in Morocco</a:t>
            </a:r>
          </a:p>
          <a:p>
            <a:pPr>
              <a:defRPr/>
            </a:pPr>
            <a:r>
              <a:rPr lang="fr-FR" sz="2800" dirty="0" smtClean="0"/>
              <a:t>Introduction:  </a:t>
            </a:r>
            <a:r>
              <a:rPr lang="fr-FR" sz="2800" dirty="0" err="1" smtClean="0"/>
              <a:t>QoS</a:t>
            </a:r>
            <a:r>
              <a:rPr lang="fr-FR" sz="2800" dirty="0" smtClean="0"/>
              <a:t> background ...</a:t>
            </a:r>
          </a:p>
          <a:p>
            <a:pPr>
              <a:defRPr/>
            </a:pPr>
            <a:r>
              <a:rPr lang="fr-FR" sz="2800" dirty="0" smtClean="0"/>
              <a:t>Types of measures:</a:t>
            </a:r>
          </a:p>
          <a:p>
            <a:pPr lvl="1">
              <a:defRPr/>
            </a:pPr>
            <a:r>
              <a:rPr lang="fr-FR" sz="2400" dirty="0" smtClean="0"/>
              <a:t>Mobile Internet 3G on PC,</a:t>
            </a:r>
          </a:p>
          <a:p>
            <a:pPr lvl="1">
              <a:defRPr/>
            </a:pPr>
            <a:r>
              <a:rPr lang="fr-FR" sz="2400" dirty="0" smtClean="0"/>
              <a:t>Mobile Internet 3G Smartphones </a:t>
            </a:r>
          </a:p>
          <a:p>
            <a:pPr lvl="1">
              <a:defRPr/>
            </a:pPr>
            <a:r>
              <a:rPr lang="fr-FR" sz="2400" dirty="0" smtClean="0"/>
              <a:t>Measures FTP or HTTP</a:t>
            </a:r>
          </a:p>
          <a:p>
            <a:pPr>
              <a:defRPr/>
            </a:pPr>
            <a:r>
              <a:rPr lang="fr-FR" sz="2800" dirty="0" smtClean="0"/>
              <a:t> </a:t>
            </a:r>
            <a:r>
              <a:rPr lang="fr-FR" sz="2800" dirty="0" err="1" smtClean="0"/>
              <a:t>Mesured</a:t>
            </a:r>
            <a:r>
              <a:rPr lang="fr-FR" sz="2800" dirty="0" smtClean="0"/>
              <a:t> </a:t>
            </a:r>
            <a:r>
              <a:rPr lang="fr-FR" sz="2800" dirty="0" err="1" smtClean="0"/>
              <a:t>Indicators</a:t>
            </a:r>
            <a:r>
              <a:rPr lang="fr-FR" sz="2800" dirty="0" smtClean="0"/>
              <a:t>  (Definitions)</a:t>
            </a:r>
          </a:p>
          <a:p>
            <a:pPr>
              <a:defRPr/>
            </a:pPr>
            <a:r>
              <a:rPr lang="fr-FR" sz="2800" dirty="0" smtClean="0"/>
              <a:t>Platform of servers of Measures</a:t>
            </a:r>
          </a:p>
          <a:p>
            <a:pPr>
              <a:defRPr/>
            </a:pPr>
            <a:r>
              <a:rPr lang="fr-FR" sz="2800" dirty="0" smtClean="0"/>
              <a:t>Measurement Tools</a:t>
            </a:r>
          </a:p>
          <a:p>
            <a:pPr marL="342900" lvl="1" indent="-342900">
              <a:buFont typeface="Arial"/>
              <a:buChar char="•"/>
              <a:defRPr/>
            </a:pPr>
            <a:r>
              <a:rPr lang="fr-FR" dirty="0"/>
              <a:t>Conclusions and recommendations</a:t>
            </a:r>
          </a:p>
          <a:p>
            <a:pPr>
              <a:defRPr/>
            </a:pPr>
            <a:endParaRPr lang="fr-FR" sz="2800" dirty="0" smtClean="0"/>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2</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err="1" smtClean="0">
                <a:latin typeface="Univers" pitchFamily="34" charset="0"/>
              </a:rPr>
              <a:t>Senegal</a:t>
            </a:r>
            <a:r>
              <a:rPr lang="en-US" altLang="en-US" sz="1400" b="1" i="1" dirty="0" smtClean="0">
                <a:latin typeface="Univers" pitchFamily="34" charset="0"/>
              </a:rPr>
              <a:t>, Dakar, March 24-25, 2015</a:t>
            </a:r>
          </a:p>
        </p:txBody>
      </p:sp>
    </p:spTree>
    <p:extLst>
      <p:ext uri="{BB962C8B-B14F-4D97-AF65-F5344CB8AC3E}">
        <p14:creationId xmlns:p14="http://schemas.microsoft.com/office/powerpoint/2010/main" val="8088403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0" y="467647"/>
            <a:ext cx="9144000" cy="476250"/>
          </a:xfrm>
        </p:spPr>
        <p:txBody>
          <a:bodyPr>
            <a:normAutofit fontScale="90000"/>
          </a:bodyPr>
          <a:lstStyle/>
          <a:p>
            <a:r>
              <a:rPr lang="en-US" dirty="0" err="1" smtClean="0"/>
              <a:t>QoS</a:t>
            </a:r>
            <a:r>
              <a:rPr lang="en-US" dirty="0" smtClean="0"/>
              <a:t> of the Mobile Internet 3G</a:t>
            </a:r>
          </a:p>
        </p:txBody>
      </p:sp>
      <p:sp>
        <p:nvSpPr>
          <p:cNvPr id="13316" name="Rectangle 3"/>
          <p:cNvSpPr>
            <a:spLocks noGrp="1" noChangeArrowheads="1"/>
          </p:cNvSpPr>
          <p:nvPr>
            <p:ph type="body" idx="1"/>
          </p:nvPr>
        </p:nvSpPr>
        <p:spPr>
          <a:xfrm>
            <a:off x="0" y="943897"/>
            <a:ext cx="9144000" cy="5406103"/>
          </a:xfrm>
        </p:spPr>
        <p:txBody>
          <a:bodyPr/>
          <a:lstStyle/>
          <a:p>
            <a:pPr>
              <a:defRPr/>
            </a:pPr>
            <a:r>
              <a:rPr lang="fr-FR" sz="2800" dirty="0" smtClean="0"/>
              <a:t>Additional Indicator: TUDC</a:t>
            </a:r>
          </a:p>
          <a:p>
            <a:pPr marL="457200" lvl="1" indent="0">
              <a:buFont typeface="ZapfDingbats BT" pitchFamily="18" charset="2"/>
              <a:buNone/>
              <a:defRPr/>
            </a:pPr>
            <a:r>
              <a:rPr lang="fr-FR" sz="2400" dirty="0" smtClean="0"/>
              <a:t>The </a:t>
            </a:r>
            <a:r>
              <a:rPr lang="fr-FR" sz="2400" dirty="0"/>
              <a:t>Rate of use of the </a:t>
            </a:r>
            <a:r>
              <a:rPr lang="fr-FR" sz="2400" dirty="0" err="1"/>
              <a:t>contractual</a:t>
            </a:r>
            <a:r>
              <a:rPr lang="fr-FR" sz="2400" dirty="0"/>
              <a:t> </a:t>
            </a:r>
            <a:r>
              <a:rPr lang="fr-FR" sz="2400" dirty="0" smtClean="0"/>
              <a:t> </a:t>
            </a:r>
            <a:r>
              <a:rPr lang="fr-FR" sz="2400" dirty="0" err="1" smtClean="0"/>
              <a:t>debit</a:t>
            </a:r>
            <a:r>
              <a:rPr lang="fr-FR" sz="2400" dirty="0" smtClean="0"/>
              <a:t> (TUDC</a:t>
            </a:r>
            <a:r>
              <a:rPr lang="fr-FR" sz="2400" dirty="0"/>
              <a:t>) corresponds to the </a:t>
            </a:r>
            <a:r>
              <a:rPr lang="fr-FR" sz="2400" dirty="0" smtClean="0"/>
              <a:t>relation </a:t>
            </a:r>
            <a:r>
              <a:rPr lang="fr-FR" sz="2400" dirty="0" err="1" smtClean="0"/>
              <a:t>between</a:t>
            </a:r>
            <a:r>
              <a:rPr lang="fr-FR" sz="2400" dirty="0" smtClean="0"/>
              <a:t>  </a:t>
            </a:r>
            <a:r>
              <a:rPr lang="fr-FR" sz="2400" dirty="0"/>
              <a:t>the </a:t>
            </a:r>
            <a:r>
              <a:rPr lang="fr-FR" sz="2400" dirty="0" err="1" smtClean="0"/>
              <a:t>used</a:t>
            </a:r>
            <a:r>
              <a:rPr lang="fr-FR" sz="2400" dirty="0" smtClean="0"/>
              <a:t> </a:t>
            </a:r>
            <a:r>
              <a:rPr lang="fr-FR" sz="2400" dirty="0" err="1" smtClean="0"/>
              <a:t>debit</a:t>
            </a:r>
            <a:r>
              <a:rPr lang="fr-FR" sz="2400" dirty="0" smtClean="0"/>
              <a:t> (</a:t>
            </a:r>
            <a:r>
              <a:rPr lang="fr-FR" sz="2400" dirty="0" err="1" smtClean="0"/>
              <a:t>observed</a:t>
            </a:r>
            <a:r>
              <a:rPr lang="fr-FR" sz="2400" dirty="0"/>
              <a:t>) </a:t>
            </a:r>
            <a:r>
              <a:rPr lang="fr-FR" sz="2400" dirty="0" smtClean="0"/>
              <a:t> and  </a:t>
            </a:r>
            <a:r>
              <a:rPr lang="fr-FR" sz="2400" dirty="0"/>
              <a:t>the </a:t>
            </a:r>
            <a:r>
              <a:rPr lang="fr-FR" sz="2400" dirty="0" err="1"/>
              <a:t>contractual</a:t>
            </a:r>
            <a:r>
              <a:rPr lang="fr-FR" sz="2400" dirty="0"/>
              <a:t> </a:t>
            </a:r>
            <a:r>
              <a:rPr lang="fr-FR" sz="2400" dirty="0" smtClean="0"/>
              <a:t>one </a:t>
            </a:r>
            <a:r>
              <a:rPr lang="fr-FR" sz="2400" dirty="0"/>
              <a:t>(marketed) </a:t>
            </a:r>
            <a:r>
              <a:rPr lang="fr-FR" sz="2400" dirty="0" smtClean="0"/>
              <a:t>in the relevant </a:t>
            </a:r>
            <a:r>
              <a:rPr lang="fr-FR" sz="2400" dirty="0" err="1" smtClean="0"/>
              <a:t>operator’s</a:t>
            </a:r>
            <a:r>
              <a:rPr lang="fr-FR" sz="2400" dirty="0" smtClean="0"/>
              <a:t>. </a:t>
            </a:r>
            <a:r>
              <a:rPr lang="fr-FR" sz="2400" dirty="0"/>
              <a:t>This </a:t>
            </a:r>
            <a:r>
              <a:rPr lang="fr-FR" sz="2400" dirty="0" smtClean="0"/>
              <a:t>relation  </a:t>
            </a:r>
            <a:r>
              <a:rPr lang="fr-FR" sz="2400" dirty="0"/>
              <a:t>is expressed in percentage.</a:t>
            </a:r>
          </a:p>
          <a:p>
            <a:pPr>
              <a:defRPr/>
            </a:pPr>
            <a:r>
              <a:rPr lang="en-US" sz="2800" dirty="0" smtClean="0"/>
              <a:t>An actual </a:t>
            </a:r>
          </a:p>
          <a:p>
            <a:pPr>
              <a:buNone/>
              <a:defRPr/>
            </a:pPr>
            <a:r>
              <a:rPr lang="en-US" sz="2800" dirty="0" smtClean="0"/>
              <a:t>Example for a </a:t>
            </a:r>
          </a:p>
          <a:p>
            <a:pPr>
              <a:buNone/>
              <a:defRPr/>
            </a:pPr>
            <a:r>
              <a:rPr lang="en-US" sz="2800" dirty="0" smtClean="0"/>
              <a:t>3G network.</a:t>
            </a:r>
          </a:p>
        </p:txBody>
      </p:sp>
      <p:pic>
        <p:nvPicPr>
          <p:cNvPr id="17413" name="Imag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875" y="2636839"/>
            <a:ext cx="6570663" cy="330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20</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135311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4748" y="418306"/>
            <a:ext cx="9144000" cy="836613"/>
          </a:xfrm>
        </p:spPr>
        <p:txBody>
          <a:bodyPr/>
          <a:lstStyle/>
          <a:p>
            <a:r>
              <a:rPr lang="fr-FR" dirty="0" smtClean="0"/>
              <a:t>Plan of the presentation</a:t>
            </a:r>
          </a:p>
        </p:txBody>
      </p:sp>
      <p:sp>
        <p:nvSpPr>
          <p:cNvPr id="6148" name="Rectangle 3"/>
          <p:cNvSpPr>
            <a:spLocks noGrp="1" noChangeArrowheads="1"/>
          </p:cNvSpPr>
          <p:nvPr>
            <p:ph type="body" idx="1"/>
          </p:nvPr>
        </p:nvSpPr>
        <p:spPr>
          <a:xfrm>
            <a:off x="0" y="1312605"/>
            <a:ext cx="9144000" cy="4498259"/>
          </a:xfrm>
        </p:spPr>
        <p:txBody>
          <a:bodyPr>
            <a:normAutofit/>
          </a:bodyPr>
          <a:lstStyle/>
          <a:p>
            <a:pPr algn="ctr">
              <a:defRPr/>
            </a:pPr>
            <a:r>
              <a:rPr lang="fr-FR" dirty="0" smtClean="0"/>
              <a:t>Platform of servers of Measures</a:t>
            </a:r>
          </a:p>
          <a:p>
            <a:pPr>
              <a:defRPr/>
            </a:pPr>
            <a:endParaRPr lang="fr-FR" dirty="0" smtClean="0">
              <a:solidFill>
                <a:schemeClr val="accent2">
                  <a:lumMod val="20000"/>
                  <a:lumOff val="80000"/>
                </a:schemeClr>
              </a:solidFill>
            </a:endParaRP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21</a:t>
            </a:fld>
            <a:endParaRPr lang="en-US"/>
          </a:p>
        </p:txBody>
      </p:sp>
    </p:spTree>
    <p:extLst>
      <p:ext uri="{BB962C8B-B14F-4D97-AF65-F5344CB8AC3E}">
        <p14:creationId xmlns:p14="http://schemas.microsoft.com/office/powerpoint/2010/main" val="2246694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21226" y="418306"/>
            <a:ext cx="9144000" cy="836613"/>
          </a:xfrm>
        </p:spPr>
        <p:txBody>
          <a:bodyPr/>
          <a:lstStyle/>
          <a:p>
            <a:r>
              <a:rPr lang="fr-FR" dirty="0" err="1" smtClean="0"/>
              <a:t>QoS</a:t>
            </a:r>
            <a:r>
              <a:rPr lang="fr-FR" dirty="0" smtClean="0"/>
              <a:t> Of the mobile Internet 3G</a:t>
            </a:r>
          </a:p>
        </p:txBody>
      </p:sp>
      <p:sp>
        <p:nvSpPr>
          <p:cNvPr id="6148" name="Rectangle 3"/>
          <p:cNvSpPr>
            <a:spLocks noGrp="1" noChangeArrowheads="1"/>
          </p:cNvSpPr>
          <p:nvPr>
            <p:ph type="body" idx="1"/>
          </p:nvPr>
        </p:nvSpPr>
        <p:spPr>
          <a:xfrm>
            <a:off x="0" y="1401097"/>
            <a:ext cx="9144000" cy="4907628"/>
          </a:xfrm>
        </p:spPr>
        <p:txBody>
          <a:bodyPr>
            <a:normAutofit/>
          </a:bodyPr>
          <a:lstStyle/>
          <a:p>
            <a:pPr>
              <a:defRPr/>
            </a:pPr>
            <a:r>
              <a:rPr lang="fr-FR" dirty="0" smtClean="0"/>
              <a:t>Platform of servers of measures:</a:t>
            </a:r>
          </a:p>
          <a:p>
            <a:pPr lvl="1">
              <a:defRPr/>
            </a:pPr>
            <a:r>
              <a:rPr lang="fr-FR" dirty="0" err="1" smtClean="0"/>
              <a:t>Measuring</a:t>
            </a:r>
            <a:r>
              <a:rPr lang="fr-FR" dirty="0" smtClean="0"/>
              <a:t>  the performance of a 3G mobile Internet  network </a:t>
            </a:r>
            <a:r>
              <a:rPr lang="fr-FR" dirty="0" err="1" smtClean="0"/>
              <a:t>is</a:t>
            </a:r>
            <a:r>
              <a:rPr lang="fr-FR" dirty="0" smtClean="0"/>
              <a:t> </a:t>
            </a:r>
            <a:r>
              <a:rPr lang="fr-FR" dirty="0" err="1" smtClean="0"/>
              <a:t>performing</a:t>
            </a:r>
            <a:r>
              <a:rPr lang="fr-FR" dirty="0" smtClean="0"/>
              <a:t> </a:t>
            </a:r>
            <a:r>
              <a:rPr lang="fr-FR" dirty="0" err="1" smtClean="0"/>
              <a:t>measurement</a:t>
            </a:r>
            <a:r>
              <a:rPr lang="fr-FR" dirty="0" smtClean="0"/>
              <a:t> of the  </a:t>
            </a:r>
            <a:r>
              <a:rPr lang="fr-FR" dirty="0" err="1" smtClean="0"/>
              <a:t>QoS</a:t>
            </a:r>
            <a:r>
              <a:rPr lang="fr-FR" dirty="0" smtClean="0"/>
              <a:t> of a connection </a:t>
            </a:r>
            <a:r>
              <a:rPr lang="fr-FR" dirty="0" err="1" smtClean="0"/>
              <a:t>through</a:t>
            </a:r>
            <a:r>
              <a:rPr lang="fr-FR" dirty="0" smtClean="0"/>
              <a:t> </a:t>
            </a:r>
            <a:r>
              <a:rPr lang="fr-FR" dirty="0" err="1" smtClean="0"/>
              <a:t>this</a:t>
            </a:r>
            <a:r>
              <a:rPr lang="fr-FR" dirty="0" smtClean="0"/>
              <a:t> network between a terminal and a data server.</a:t>
            </a:r>
          </a:p>
          <a:p>
            <a:pPr lvl="1">
              <a:defRPr/>
            </a:pPr>
            <a:r>
              <a:rPr lang="fr-FR" dirty="0" smtClean="0"/>
              <a:t>Several external factors may impact on one of the segments of the test path. </a:t>
            </a:r>
            <a:r>
              <a:rPr lang="fr-FR" dirty="0" err="1" smtClean="0"/>
              <a:t>Hence</a:t>
            </a:r>
            <a:r>
              <a:rPr lang="fr-FR" dirty="0" smtClean="0"/>
              <a:t> the </a:t>
            </a:r>
            <a:r>
              <a:rPr lang="fr-FR" dirty="0" err="1" smtClean="0"/>
              <a:t>challenging</a:t>
            </a:r>
            <a:r>
              <a:rPr lang="fr-FR" dirty="0" smtClean="0"/>
              <a:t> of  the results of measures by the relevant </a:t>
            </a:r>
            <a:r>
              <a:rPr lang="fr-FR" dirty="0" err="1" smtClean="0"/>
              <a:t>operator</a:t>
            </a:r>
            <a:r>
              <a:rPr lang="fr-FR" dirty="0" smtClean="0"/>
              <a:t>.</a:t>
            </a:r>
          </a:p>
          <a:p>
            <a:pPr lvl="1">
              <a:defRPr/>
            </a:pPr>
            <a:r>
              <a:rPr lang="fr-FR" dirty="0" smtClean="0"/>
              <a:t>The option of measures with an international server must </a:t>
            </a:r>
            <a:r>
              <a:rPr lang="fr-FR" dirty="0" err="1" smtClean="0"/>
              <a:t>be</a:t>
            </a:r>
            <a:r>
              <a:rPr lang="fr-FR" dirty="0" smtClean="0"/>
              <a:t>  set aside.</a:t>
            </a:r>
          </a:p>
          <a:p>
            <a:pPr marL="0" indent="0">
              <a:buFontTx/>
              <a:buNone/>
              <a:defRPr/>
            </a:pPr>
            <a:endParaRPr lang="fr-FR"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22</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429936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0" y="418306"/>
            <a:ext cx="9144000" cy="836613"/>
          </a:xfrm>
        </p:spPr>
        <p:txBody>
          <a:bodyPr/>
          <a:lstStyle/>
          <a:p>
            <a:r>
              <a:rPr lang="fr-FR" dirty="0" err="1" smtClean="0"/>
              <a:t>QoS</a:t>
            </a:r>
            <a:r>
              <a:rPr lang="fr-FR" dirty="0" smtClean="0"/>
              <a:t> of the 3G mobile Internet </a:t>
            </a:r>
          </a:p>
        </p:txBody>
      </p:sp>
      <p:sp>
        <p:nvSpPr>
          <p:cNvPr id="6148" name="Rectangle 3"/>
          <p:cNvSpPr>
            <a:spLocks noGrp="1" noChangeArrowheads="1"/>
          </p:cNvSpPr>
          <p:nvPr>
            <p:ph type="body" idx="1"/>
          </p:nvPr>
        </p:nvSpPr>
        <p:spPr>
          <a:xfrm>
            <a:off x="0" y="1238864"/>
            <a:ext cx="9144000" cy="4675237"/>
          </a:xfrm>
        </p:spPr>
        <p:txBody>
          <a:bodyPr>
            <a:normAutofit/>
          </a:bodyPr>
          <a:lstStyle/>
          <a:p>
            <a:pPr>
              <a:defRPr/>
            </a:pPr>
            <a:r>
              <a:rPr lang="fr-FR" dirty="0" smtClean="0"/>
              <a:t>Platform of servers of measures:</a:t>
            </a:r>
          </a:p>
          <a:p>
            <a:pPr lvl="1">
              <a:defRPr/>
            </a:pPr>
            <a:r>
              <a:rPr lang="fr-FR" dirty="0" smtClean="0"/>
              <a:t>Problem: Lack of server (among the hosts), at the national level,  connected to all  the networks </a:t>
            </a:r>
            <a:r>
              <a:rPr lang="fr-FR" dirty="0" err="1" smtClean="0"/>
              <a:t>with</a:t>
            </a:r>
            <a:r>
              <a:rPr lang="fr-FR" dirty="0" smtClean="0"/>
              <a:t> a capacity greater </a:t>
            </a:r>
            <a:r>
              <a:rPr lang="fr-FR" dirty="0" err="1" smtClean="0"/>
              <a:t>than</a:t>
            </a:r>
            <a:r>
              <a:rPr lang="fr-FR" dirty="0" smtClean="0"/>
              <a:t>  the </a:t>
            </a:r>
            <a:r>
              <a:rPr lang="fr-FR" dirty="0" err="1" smtClean="0"/>
              <a:t>highest</a:t>
            </a:r>
            <a:r>
              <a:rPr lang="fr-FR" dirty="0" smtClean="0"/>
              <a:t> </a:t>
            </a:r>
            <a:r>
              <a:rPr lang="fr-FR" dirty="0" err="1" smtClean="0"/>
              <a:t>debit</a:t>
            </a:r>
            <a:r>
              <a:rPr lang="fr-FR" dirty="0" smtClean="0"/>
              <a:t>  </a:t>
            </a:r>
            <a:r>
              <a:rPr lang="fr-FR" dirty="0" err="1" smtClean="0"/>
              <a:t>offer</a:t>
            </a:r>
            <a:r>
              <a:rPr lang="fr-FR" dirty="0" smtClean="0"/>
              <a:t>!!!</a:t>
            </a:r>
          </a:p>
          <a:p>
            <a:pPr marL="457200" lvl="1" indent="0">
              <a:buFont typeface="ZapfDingbats BT" pitchFamily="18" charset="2"/>
              <a:buNone/>
              <a:defRPr/>
            </a:pPr>
            <a:endParaRPr lang="fr-FR" sz="700" dirty="0" smtClean="0"/>
          </a:p>
          <a:p>
            <a:pPr lvl="1">
              <a:defRPr/>
            </a:pPr>
            <a:r>
              <a:rPr lang="fr-FR" dirty="0" smtClean="0"/>
              <a:t>Solution: design of a platform of servers of measures at the level of the </a:t>
            </a:r>
            <a:r>
              <a:rPr lang="fr-FR" dirty="0" err="1" smtClean="0"/>
              <a:t>regulator’s</a:t>
            </a:r>
            <a:r>
              <a:rPr lang="fr-FR" dirty="0" smtClean="0"/>
              <a:t> </a:t>
            </a:r>
            <a:r>
              <a:rPr lang="fr-FR" dirty="0" err="1" smtClean="0"/>
              <a:t>premisses.The</a:t>
            </a:r>
            <a:r>
              <a:rPr lang="fr-FR" dirty="0" smtClean="0"/>
              <a:t> capacities of the links are greater </a:t>
            </a:r>
            <a:r>
              <a:rPr lang="fr-FR" dirty="0" err="1" smtClean="0"/>
              <a:t>than</a:t>
            </a:r>
            <a:r>
              <a:rPr lang="fr-FR" dirty="0" smtClean="0"/>
              <a:t> the </a:t>
            </a:r>
            <a:r>
              <a:rPr lang="fr-FR" dirty="0" err="1" smtClean="0"/>
              <a:t>measured</a:t>
            </a:r>
            <a:r>
              <a:rPr lang="fr-FR" dirty="0" smtClean="0"/>
              <a:t> </a:t>
            </a:r>
            <a:r>
              <a:rPr lang="fr-FR" dirty="0" err="1" smtClean="0"/>
              <a:t>debits</a:t>
            </a:r>
            <a:r>
              <a:rPr lang="fr-FR" dirty="0" smtClean="0"/>
              <a:t> (</a:t>
            </a:r>
            <a:r>
              <a:rPr lang="fr-FR" dirty="0" err="1" smtClean="0"/>
              <a:t>example</a:t>
            </a:r>
            <a:r>
              <a:rPr lang="fr-FR" dirty="0" smtClean="0"/>
              <a:t> 10Mb/s to measure 7.2 Mb/s and 20Mb/s to measure 14.4 Mb/s).</a:t>
            </a:r>
          </a:p>
          <a:p>
            <a:pPr marL="0" indent="0">
              <a:buFontTx/>
              <a:buNone/>
              <a:defRPr/>
            </a:pPr>
            <a:endParaRPr lang="fr-FR"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23</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466734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8526" y="221226"/>
            <a:ext cx="9144000" cy="836613"/>
          </a:xfrm>
        </p:spPr>
        <p:txBody>
          <a:bodyPr/>
          <a:lstStyle/>
          <a:p>
            <a:r>
              <a:rPr lang="fr-FR" dirty="0" err="1" smtClean="0"/>
              <a:t>QoS</a:t>
            </a:r>
            <a:r>
              <a:rPr lang="fr-FR" dirty="0" smtClean="0"/>
              <a:t> of the 3Gmobile Internet </a:t>
            </a:r>
          </a:p>
        </p:txBody>
      </p:sp>
      <p:sp>
        <p:nvSpPr>
          <p:cNvPr id="6148" name="Rectangle 3"/>
          <p:cNvSpPr>
            <a:spLocks noGrp="1" noChangeArrowheads="1"/>
          </p:cNvSpPr>
          <p:nvPr>
            <p:ph type="body" idx="1"/>
          </p:nvPr>
        </p:nvSpPr>
        <p:spPr>
          <a:xfrm>
            <a:off x="0" y="836612"/>
            <a:ext cx="9144000" cy="5342961"/>
          </a:xfrm>
        </p:spPr>
        <p:txBody>
          <a:bodyPr>
            <a:normAutofit lnSpcReduction="10000"/>
          </a:bodyPr>
          <a:lstStyle/>
          <a:p>
            <a:pPr>
              <a:defRPr/>
            </a:pPr>
            <a:r>
              <a:rPr lang="fr-FR" dirty="0" smtClean="0"/>
              <a:t>Platform of servers:</a:t>
            </a:r>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endParaRPr lang="fr-FR" sz="2400" b="1" dirty="0" smtClean="0"/>
          </a:p>
          <a:p>
            <a:pPr marL="0" indent="0">
              <a:buFontTx/>
              <a:buNone/>
              <a:defRPr/>
            </a:pPr>
            <a:r>
              <a:rPr lang="fr-FR" sz="2000" b="1" i="1" dirty="0" smtClean="0"/>
              <a:t>All the test files are installed in each server of the </a:t>
            </a:r>
            <a:r>
              <a:rPr lang="fr-FR" sz="2000" b="1" i="1" dirty="0" err="1" smtClean="0"/>
              <a:t>platform</a:t>
            </a:r>
            <a:r>
              <a:rPr lang="fr-FR" sz="2000" b="1" i="1" dirty="0" smtClean="0"/>
              <a:t> connected by FO to the 3G network of the </a:t>
            </a:r>
            <a:r>
              <a:rPr lang="fr-FR" sz="2000" b="1" i="1" dirty="0" err="1" smtClean="0"/>
              <a:t>operator</a:t>
            </a:r>
            <a:r>
              <a:rPr lang="fr-FR" sz="2000" b="1" i="1" dirty="0" smtClean="0"/>
              <a:t>.</a:t>
            </a:r>
          </a:p>
        </p:txBody>
      </p:sp>
      <p:pic>
        <p:nvPicPr>
          <p:cNvPr id="215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371600"/>
            <a:ext cx="8640762" cy="381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24</a:t>
            </a:fld>
            <a:endParaRPr lang="en-US"/>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920540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0" y="418306"/>
            <a:ext cx="9144000" cy="836613"/>
          </a:xfrm>
        </p:spPr>
        <p:txBody>
          <a:bodyPr/>
          <a:lstStyle/>
          <a:p>
            <a:r>
              <a:rPr lang="fr-FR" dirty="0" smtClean="0"/>
              <a:t>Plan of the presentation</a:t>
            </a:r>
          </a:p>
        </p:txBody>
      </p:sp>
      <p:sp>
        <p:nvSpPr>
          <p:cNvPr id="6148" name="Rectangle 3"/>
          <p:cNvSpPr>
            <a:spLocks noGrp="1" noChangeArrowheads="1"/>
          </p:cNvSpPr>
          <p:nvPr>
            <p:ph type="body" idx="1"/>
          </p:nvPr>
        </p:nvSpPr>
        <p:spPr>
          <a:xfrm>
            <a:off x="14288" y="1297858"/>
            <a:ext cx="9144000" cy="4645742"/>
          </a:xfrm>
        </p:spPr>
        <p:txBody>
          <a:bodyPr>
            <a:normAutofit/>
          </a:bodyPr>
          <a:lstStyle/>
          <a:p>
            <a:pPr algn="ctr">
              <a:defRPr/>
            </a:pPr>
            <a:r>
              <a:rPr lang="fr-FR" dirty="0" err="1" smtClean="0"/>
              <a:t>Measurement</a:t>
            </a:r>
            <a:r>
              <a:rPr lang="fr-FR" dirty="0" smtClean="0"/>
              <a:t> Tools</a:t>
            </a:r>
          </a:p>
          <a:p>
            <a:pPr>
              <a:defRPr/>
            </a:pPr>
            <a:endParaRPr lang="fr-FR"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25</a:t>
            </a:fld>
            <a:endParaRPr lang="en-US"/>
          </a:p>
        </p:txBody>
      </p:sp>
    </p:spTree>
    <p:extLst>
      <p:ext uri="{BB962C8B-B14F-4D97-AF65-F5344CB8AC3E}">
        <p14:creationId xmlns:p14="http://schemas.microsoft.com/office/powerpoint/2010/main" val="15850427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the 3G Internet Mobile </a:t>
            </a:r>
          </a:p>
        </p:txBody>
      </p:sp>
      <p:sp>
        <p:nvSpPr>
          <p:cNvPr id="21508" name="Rectangle 3"/>
          <p:cNvSpPr>
            <a:spLocks noGrp="1" noChangeArrowheads="1"/>
          </p:cNvSpPr>
          <p:nvPr>
            <p:ph type="body" idx="1"/>
          </p:nvPr>
        </p:nvSpPr>
        <p:spPr>
          <a:xfrm>
            <a:off x="0" y="1371599"/>
            <a:ext cx="9144000" cy="4468761"/>
          </a:xfrm>
        </p:spPr>
        <p:txBody>
          <a:bodyPr>
            <a:normAutofit/>
          </a:bodyPr>
          <a:lstStyle/>
          <a:p>
            <a:pPr>
              <a:defRPr/>
            </a:pPr>
            <a:r>
              <a:rPr lang="en-US" dirty="0" smtClean="0"/>
              <a:t>Tools of Measures (Precautions)</a:t>
            </a:r>
          </a:p>
          <a:p>
            <a:pPr lvl="1">
              <a:defRPr/>
            </a:pPr>
            <a:r>
              <a:rPr lang="en-US" dirty="0" smtClean="0"/>
              <a:t>Terminal Equipment (PC, SP, and dongles/USB) , Criteria Of Choice :</a:t>
            </a:r>
          </a:p>
          <a:p>
            <a:pPr lvl="2">
              <a:defRPr/>
            </a:pPr>
            <a:r>
              <a:rPr lang="en-US" sz="2800" dirty="0" smtClean="0"/>
              <a:t>Choose among  the industrial models the most used in the national market.</a:t>
            </a:r>
          </a:p>
          <a:p>
            <a:pPr lvl="2">
              <a:defRPr/>
            </a:pPr>
            <a:r>
              <a:rPr lang="en-US" sz="2800" dirty="0" smtClean="0"/>
              <a:t>With performing characteristics that do not curb the </a:t>
            </a:r>
            <a:r>
              <a:rPr lang="en-US" sz="2800" dirty="0" err="1" smtClean="0"/>
              <a:t>the</a:t>
            </a:r>
            <a:r>
              <a:rPr lang="en-US" sz="2800" dirty="0" smtClean="0"/>
              <a:t> highest measured debits. For the PC (OS, firewalls, antivirus, etc. ) and for the </a:t>
            </a:r>
            <a:r>
              <a:rPr lang="en-US" sz="2800" dirty="0" err="1" smtClean="0"/>
              <a:t>Terminals</a:t>
            </a:r>
            <a:r>
              <a:rPr lang="en-US" sz="2800" dirty="0" smtClean="0"/>
              <a:t> (</a:t>
            </a:r>
            <a:r>
              <a:rPr lang="fr-FR" sz="2800" dirty="0" err="1" smtClean="0"/>
              <a:t>Twindowsize</a:t>
            </a:r>
            <a:r>
              <a:rPr lang="fr-FR" sz="2800" dirty="0" smtClean="0"/>
              <a:t>, MTU, CPU, RAM, etc. ).</a:t>
            </a:r>
            <a:endParaRPr lang="en-US" sz="2800"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26</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591284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4748" y="461245"/>
            <a:ext cx="9144000" cy="836613"/>
          </a:xfrm>
        </p:spPr>
        <p:txBody>
          <a:bodyPr/>
          <a:lstStyle/>
          <a:p>
            <a:r>
              <a:rPr lang="en-US" dirty="0" err="1" smtClean="0"/>
              <a:t>QoS</a:t>
            </a:r>
            <a:r>
              <a:rPr lang="en-US" dirty="0" smtClean="0"/>
              <a:t> Of </a:t>
            </a:r>
            <a:r>
              <a:rPr lang="en-US" dirty="0" err="1" smtClean="0"/>
              <a:t>The Internet</a:t>
            </a:r>
            <a:r>
              <a:rPr lang="en-US" dirty="0" smtClean="0"/>
              <a:t> Mobile 3G</a:t>
            </a:r>
          </a:p>
        </p:txBody>
      </p:sp>
      <p:sp>
        <p:nvSpPr>
          <p:cNvPr id="24580" name="Rectangle 3"/>
          <p:cNvSpPr>
            <a:spLocks noGrp="1" noChangeArrowheads="1"/>
          </p:cNvSpPr>
          <p:nvPr>
            <p:ph type="body" idx="1"/>
          </p:nvPr>
        </p:nvSpPr>
        <p:spPr>
          <a:xfrm>
            <a:off x="0" y="1297858"/>
            <a:ext cx="9144000" cy="4586748"/>
          </a:xfrm>
        </p:spPr>
        <p:txBody>
          <a:bodyPr>
            <a:normAutofit lnSpcReduction="10000"/>
          </a:bodyPr>
          <a:lstStyle/>
          <a:p>
            <a:r>
              <a:rPr lang="fr-FR" dirty="0" smtClean="0"/>
              <a:t>Tools of measures (Precautions)</a:t>
            </a:r>
          </a:p>
          <a:p>
            <a:pPr lvl="1"/>
            <a:r>
              <a:rPr lang="fr-FR" dirty="0" smtClean="0"/>
              <a:t>Profiles of subscriptions used:</a:t>
            </a:r>
          </a:p>
          <a:p>
            <a:pPr lvl="2"/>
            <a:r>
              <a:rPr lang="fr-FR" sz="2800" dirty="0" smtClean="0"/>
              <a:t>Post-paid or prepaid.</a:t>
            </a:r>
          </a:p>
          <a:p>
            <a:pPr lvl="2"/>
            <a:r>
              <a:rPr lang="fr-FR" sz="2800" dirty="0" err="1" smtClean="0"/>
              <a:t>Beware</a:t>
            </a:r>
            <a:r>
              <a:rPr lang="fr-FR" sz="2800" dirty="0" smtClean="0"/>
              <a:t> to  </a:t>
            </a:r>
            <a:r>
              <a:rPr lang="fr-FR" sz="2800" dirty="0" err="1" smtClean="0"/>
              <a:t>downgrade</a:t>
            </a:r>
            <a:r>
              <a:rPr lang="fr-FR" sz="2800" dirty="0" smtClean="0"/>
              <a:t> of </a:t>
            </a:r>
            <a:r>
              <a:rPr lang="fr-FR" sz="2800" dirty="0" err="1" smtClean="0"/>
              <a:t>debit</a:t>
            </a:r>
            <a:r>
              <a:rPr lang="fr-FR" sz="2800" dirty="0" smtClean="0"/>
              <a:t>  if the download volume reached the thresholds. </a:t>
            </a:r>
          </a:p>
          <a:p>
            <a:pPr lvl="2"/>
            <a:r>
              <a:rPr lang="fr-FR" sz="2800" dirty="0" smtClean="0"/>
              <a:t>The tests on the SP must be done in 3G </a:t>
            </a:r>
            <a:r>
              <a:rPr lang="fr-FR" sz="2800" dirty="0" err="1" smtClean="0"/>
              <a:t>strained</a:t>
            </a:r>
            <a:r>
              <a:rPr lang="fr-FR" sz="2800" dirty="0" smtClean="0"/>
              <a:t>  mode  and not in dual (avoid confusion GPRS or EDGE).</a:t>
            </a:r>
          </a:p>
          <a:p>
            <a:pPr lvl="2"/>
            <a:r>
              <a:rPr lang="fr-FR" sz="2800" dirty="0" smtClean="0"/>
              <a:t>For each operator (a server and a link) only one measurement is to be done at once.</a:t>
            </a: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27</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582286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0" y="418306"/>
            <a:ext cx="9144000" cy="836613"/>
          </a:xfrm>
        </p:spPr>
        <p:txBody>
          <a:bodyPr/>
          <a:lstStyle/>
          <a:p>
            <a:r>
              <a:rPr lang="en-US" dirty="0" err="1" smtClean="0"/>
              <a:t>QoS</a:t>
            </a:r>
            <a:r>
              <a:rPr lang="en-US" dirty="0" smtClean="0"/>
              <a:t> of The 3G Internet Mobile</a:t>
            </a:r>
          </a:p>
        </p:txBody>
      </p:sp>
      <p:sp>
        <p:nvSpPr>
          <p:cNvPr id="25604" name="Rectangle 3"/>
          <p:cNvSpPr>
            <a:spLocks noGrp="1" noChangeArrowheads="1"/>
          </p:cNvSpPr>
          <p:nvPr>
            <p:ph type="body" idx="1"/>
          </p:nvPr>
        </p:nvSpPr>
        <p:spPr>
          <a:xfrm>
            <a:off x="0" y="1386348"/>
            <a:ext cx="9144000" cy="4483510"/>
          </a:xfrm>
        </p:spPr>
        <p:txBody>
          <a:bodyPr>
            <a:normAutofit lnSpcReduction="10000"/>
          </a:bodyPr>
          <a:lstStyle/>
          <a:p>
            <a:r>
              <a:rPr lang="en-US" dirty="0" smtClean="0"/>
              <a:t>Tools of Measures</a:t>
            </a:r>
          </a:p>
          <a:p>
            <a:pPr lvl="1"/>
            <a:r>
              <a:rPr lang="en-US" dirty="0" smtClean="0"/>
              <a:t>Application Software (agents installed in the terminals : PC and SP) :</a:t>
            </a:r>
          </a:p>
          <a:p>
            <a:pPr lvl="2"/>
            <a:r>
              <a:rPr lang="fr-FR" dirty="0" smtClean="0"/>
              <a:t>To </a:t>
            </a:r>
            <a:r>
              <a:rPr lang="fr-FR" dirty="0" err="1" smtClean="0"/>
              <a:t>each</a:t>
            </a:r>
            <a:r>
              <a:rPr lang="fr-FR" dirty="0" smtClean="0"/>
              <a:t> data connection, the application records information </a:t>
            </a:r>
            <a:r>
              <a:rPr lang="fr-FR" dirty="0" err="1" smtClean="0"/>
              <a:t>upwardly</a:t>
            </a:r>
            <a:r>
              <a:rPr lang="fr-FR" dirty="0" smtClean="0"/>
              <a:t> for automatic calculation of all the </a:t>
            </a:r>
            <a:r>
              <a:rPr lang="fr-FR" dirty="0" err="1" smtClean="0"/>
              <a:t>QoS</a:t>
            </a:r>
            <a:r>
              <a:rPr lang="fr-FR" dirty="0" smtClean="0"/>
              <a:t> </a:t>
            </a:r>
            <a:r>
              <a:rPr lang="fr-FR" dirty="0" err="1" smtClean="0"/>
              <a:t>indicators</a:t>
            </a:r>
            <a:r>
              <a:rPr lang="fr-FR" dirty="0" smtClean="0"/>
              <a:t>  of the connection (level of fields, SC, failures, success, etc. ) as well as the GPS position</a:t>
            </a:r>
          </a:p>
          <a:p>
            <a:pPr lvl="2"/>
            <a:r>
              <a:rPr lang="fr-FR" dirty="0" smtClean="0"/>
              <a:t>The application allows you to store directly and automatically all the results (indicators) in a server that centralizes the preparation of the </a:t>
            </a:r>
            <a:r>
              <a:rPr lang="fr-FR" dirty="0" err="1" smtClean="0"/>
              <a:t>required</a:t>
            </a:r>
            <a:r>
              <a:rPr lang="fr-FR" dirty="0" smtClean="0"/>
              <a:t> reports in the framework of the </a:t>
            </a:r>
            <a:r>
              <a:rPr lang="fr-FR" dirty="0" err="1" smtClean="0"/>
              <a:t>dedicated</a:t>
            </a:r>
            <a:r>
              <a:rPr lang="fr-FR" dirty="0" smtClean="0"/>
              <a:t> portal.</a:t>
            </a:r>
            <a:endParaRPr lang="en-US" dirty="0" smtClean="0"/>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28</a:t>
            </a:fld>
            <a:endParaRPr lang="en-US"/>
          </a:p>
        </p:txBody>
      </p:sp>
      <p:sp>
        <p:nvSpPr>
          <p:cNvPr id="6"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278164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0" y="418306"/>
            <a:ext cx="9144000" cy="836613"/>
          </a:xfrm>
        </p:spPr>
        <p:txBody>
          <a:bodyPr/>
          <a:lstStyle/>
          <a:p>
            <a:r>
              <a:rPr lang="fr-FR" dirty="0" smtClean="0"/>
              <a:t>Plan of the presentation</a:t>
            </a:r>
          </a:p>
        </p:txBody>
      </p:sp>
      <p:sp>
        <p:nvSpPr>
          <p:cNvPr id="6148" name="Rectangle 3"/>
          <p:cNvSpPr>
            <a:spLocks noGrp="1" noChangeArrowheads="1"/>
          </p:cNvSpPr>
          <p:nvPr>
            <p:ph type="body" idx="1"/>
          </p:nvPr>
        </p:nvSpPr>
        <p:spPr>
          <a:xfrm>
            <a:off x="0" y="1194619"/>
            <a:ext cx="9144000" cy="4601496"/>
          </a:xfrm>
        </p:spPr>
        <p:txBody>
          <a:bodyPr>
            <a:normAutofit/>
          </a:bodyPr>
          <a:lstStyle/>
          <a:p>
            <a:pPr marL="342900" lvl="1" indent="-342900" algn="ctr">
              <a:buFont typeface="Arial"/>
              <a:buChar char="•"/>
              <a:defRPr/>
            </a:pPr>
            <a:r>
              <a:rPr lang="fr-FR" sz="3200" dirty="0" smtClean="0"/>
              <a:t>Conclusions </a:t>
            </a:r>
            <a:r>
              <a:rPr lang="fr-FR" sz="3200" dirty="0"/>
              <a:t>and recommendations</a:t>
            </a:r>
          </a:p>
          <a:p>
            <a:pPr>
              <a:defRPr/>
            </a:pPr>
            <a:endParaRPr lang="fr-FR" dirty="0" smtClean="0">
              <a:solidFill>
                <a:schemeClr val="accent2">
                  <a:lumMod val="20000"/>
                  <a:lumOff val="80000"/>
                </a:schemeClr>
              </a:solidFill>
            </a:endParaRPr>
          </a:p>
        </p:txBody>
      </p:sp>
      <p:sp>
        <p:nvSpPr>
          <p:cNvPr id="2" name="Espace réservé du numéro de diapositive 1"/>
          <p:cNvSpPr>
            <a:spLocks noGrp="1"/>
          </p:cNvSpPr>
          <p:nvPr>
            <p:ph type="sldNum" sz="quarter" idx="4294967295"/>
          </p:nvPr>
        </p:nvSpPr>
        <p:spPr>
          <a:xfrm>
            <a:off x="7751763" y="6453188"/>
            <a:ext cx="1366837" cy="431800"/>
          </a:xfrm>
          <a:prstGeom prst="rect">
            <a:avLst/>
          </a:prstGeom>
        </p:spPr>
        <p:txBody>
          <a:bodyPr/>
          <a:lstStyle/>
          <a:p>
            <a:pPr>
              <a:defRPr/>
            </a:pPr>
            <a:fld id="{68634B60-16E9-421C-BEAE-A5921D67FD8D}" type="slidenum">
              <a:rPr lang="en-US" smtClean="0"/>
              <a:pPr>
                <a:defRPr/>
              </a:pPr>
              <a:t>29</a:t>
            </a:fld>
            <a:endParaRPr lang="en-US"/>
          </a:p>
        </p:txBody>
      </p:sp>
    </p:spTree>
    <p:extLst>
      <p:ext uri="{BB962C8B-B14F-4D97-AF65-F5344CB8AC3E}">
        <p14:creationId xmlns:p14="http://schemas.microsoft.com/office/powerpoint/2010/main" val="2441487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body" sz="half" idx="2"/>
          </p:nvPr>
        </p:nvSpPr>
        <p:spPr>
          <a:xfrm>
            <a:off x="0" y="765176"/>
            <a:ext cx="9144000" cy="2789185"/>
          </a:xfrm>
        </p:spPr>
        <p:txBody>
          <a:bodyPr>
            <a:normAutofit lnSpcReduction="10000"/>
          </a:bodyPr>
          <a:lstStyle/>
          <a:p>
            <a:pPr>
              <a:lnSpc>
                <a:spcPct val="90000"/>
              </a:lnSpc>
            </a:pPr>
            <a:r>
              <a:rPr lang="en-US" sz="2800" dirty="0" smtClean="0"/>
              <a:t>Three Operators 3G ( Universal Operators ) :</a:t>
            </a:r>
          </a:p>
          <a:p>
            <a:pPr lvl="1">
              <a:lnSpc>
                <a:spcPct val="90000"/>
              </a:lnSpc>
            </a:pPr>
            <a:r>
              <a:rPr lang="en-US" sz="2400" dirty="0" err="1" smtClean="0"/>
              <a:t>Itissalat</a:t>
            </a:r>
            <a:r>
              <a:rPr lang="en-US" sz="2400" dirty="0" smtClean="0"/>
              <a:t> Al-</a:t>
            </a:r>
            <a:r>
              <a:rPr lang="en-US" sz="2400" dirty="0" err="1" smtClean="0"/>
              <a:t>Maghrib</a:t>
            </a:r>
            <a:r>
              <a:rPr lang="en-US" sz="2400" dirty="0" smtClean="0"/>
              <a:t> (Morocco Telecom) and </a:t>
            </a:r>
            <a:r>
              <a:rPr lang="en-US" sz="2400" dirty="0" err="1" smtClean="0"/>
              <a:t>Medi</a:t>
            </a:r>
            <a:r>
              <a:rPr lang="en-US" sz="2400" dirty="0" smtClean="0"/>
              <a:t> Telecom:   Technology  UMTS</a:t>
            </a:r>
          </a:p>
          <a:p>
            <a:pPr lvl="1">
              <a:lnSpc>
                <a:spcPct val="90000"/>
              </a:lnSpc>
            </a:pPr>
            <a:r>
              <a:rPr lang="en-US" sz="2400" dirty="0" smtClean="0"/>
              <a:t>Morocco connect (Wana Corporate) : UMTS  technologies and CDMA-2000.</a:t>
            </a:r>
          </a:p>
          <a:p>
            <a:pPr>
              <a:lnSpc>
                <a:spcPct val="90000"/>
              </a:lnSpc>
            </a:pPr>
            <a:r>
              <a:rPr lang="fr-FR" sz="2800" dirty="0" smtClean="0"/>
              <a:t>The 3G services, launched in Morocco in March 2007, </a:t>
            </a:r>
            <a:r>
              <a:rPr lang="fr-FR" sz="2800" dirty="0" err="1" smtClean="0"/>
              <a:t>will</a:t>
            </a:r>
            <a:r>
              <a:rPr lang="fr-FR" sz="2800" dirty="0" smtClean="0"/>
              <a:t> drive the development of the Internet in Morocco</a:t>
            </a:r>
          </a:p>
        </p:txBody>
      </p:sp>
      <p:sp>
        <p:nvSpPr>
          <p:cNvPr id="6148" name="Rectangle 8"/>
          <p:cNvSpPr>
            <a:spLocks noGrp="1" noChangeArrowheads="1"/>
          </p:cNvSpPr>
          <p:nvPr>
            <p:ph type="title"/>
          </p:nvPr>
        </p:nvSpPr>
        <p:spPr>
          <a:xfrm>
            <a:off x="0" y="333375"/>
            <a:ext cx="9144000" cy="431800"/>
          </a:xfrm>
        </p:spPr>
        <p:txBody>
          <a:bodyPr>
            <a:normAutofit fontScale="90000"/>
          </a:bodyPr>
          <a:lstStyle/>
          <a:p>
            <a:r>
              <a:rPr lang="en-US" sz="3000" dirty="0" smtClean="0"/>
              <a:t>The mobile Internet service 3G at </a:t>
            </a:r>
            <a:r>
              <a:rPr lang="en-US" sz="3000" dirty="0" err="1" smtClean="0"/>
              <a:t>Morocco</a:t>
            </a:r>
            <a:r>
              <a:rPr lang="en-US" sz="3000" dirty="0" smtClean="0"/>
              <a:t/>
            </a:r>
            <a:br>
              <a:rPr lang="en-US" sz="3000" dirty="0" smtClean="0"/>
            </a:br>
            <a:r>
              <a:rPr lang="en-US" dirty="0" smtClean="0"/>
              <a:t> </a:t>
            </a:r>
          </a:p>
        </p:txBody>
      </p:sp>
      <p:pic>
        <p:nvPicPr>
          <p:cNvPr id="6149"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3244390"/>
            <a:ext cx="5689600" cy="290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3</a:t>
            </a:fld>
            <a:endParaRPr lang="en-US"/>
          </a:p>
        </p:txBody>
      </p:sp>
      <p:sp>
        <p:nvSpPr>
          <p:cNvPr id="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dirty="0" err="1" smtClean="0">
                <a:latin typeface="Univers" pitchFamily="34" charset="0"/>
              </a:rPr>
              <a:t>Senegal</a:t>
            </a:r>
            <a:r>
              <a:rPr lang="en-US" altLang="en-US" sz="1400" b="1" i="1" dirty="0" smtClean="0">
                <a:latin typeface="Univers" pitchFamily="34" charset="0"/>
              </a:rPr>
              <a:t>, Dakar, March 24-25, 2015</a:t>
            </a:r>
          </a:p>
        </p:txBody>
      </p:sp>
    </p:spTree>
    <p:extLst>
      <p:ext uri="{BB962C8B-B14F-4D97-AF65-F5344CB8AC3E}">
        <p14:creationId xmlns:p14="http://schemas.microsoft.com/office/powerpoint/2010/main" val="2323658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p:nvPr>
        </p:nvSpPr>
        <p:spPr>
          <a:xfrm>
            <a:off x="14748" y="338547"/>
            <a:ext cx="9144000" cy="1152526"/>
          </a:xfrm>
        </p:spPr>
        <p:txBody>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0" y="1297857"/>
            <a:ext cx="9144000" cy="5010867"/>
          </a:xfrm>
        </p:spPr>
        <p:txBody>
          <a:bodyPr/>
          <a:lstStyle/>
          <a:p>
            <a:pPr>
              <a:defRPr/>
            </a:pPr>
            <a:r>
              <a:rPr lang="fr-FR" dirty="0" smtClean="0"/>
              <a:t>Recommendation 1</a:t>
            </a:r>
          </a:p>
          <a:p>
            <a:pPr lvl="1">
              <a:defRPr/>
            </a:pPr>
            <a:r>
              <a:rPr lang="fr-FR" dirty="0" smtClean="0"/>
              <a:t>Permanent consultation </a:t>
            </a:r>
            <a:r>
              <a:rPr lang="fr-FR" dirty="0" err="1" smtClean="0"/>
              <a:t>with</a:t>
            </a:r>
            <a:r>
              <a:rPr lang="fr-FR" dirty="0" smtClean="0"/>
              <a:t> the </a:t>
            </a:r>
            <a:r>
              <a:rPr lang="fr-FR" dirty="0" err="1" smtClean="0"/>
              <a:t>upstream</a:t>
            </a:r>
            <a:r>
              <a:rPr lang="fr-FR" dirty="0" smtClean="0"/>
              <a:t>  </a:t>
            </a:r>
            <a:r>
              <a:rPr lang="fr-FR" dirty="0" err="1" smtClean="0"/>
              <a:t>operators</a:t>
            </a:r>
            <a:r>
              <a:rPr lang="fr-FR" dirty="0" smtClean="0"/>
              <a:t>  on the methodology. Adoption of a concerted </a:t>
            </a:r>
            <a:r>
              <a:rPr lang="fr-FR" dirty="0" err="1" smtClean="0"/>
              <a:t>approach</a:t>
            </a:r>
            <a:r>
              <a:rPr lang="fr-FR" dirty="0" smtClean="0"/>
              <a:t>  of </a:t>
            </a:r>
            <a:r>
              <a:rPr lang="fr-FR" dirty="0" err="1" smtClean="0"/>
              <a:t>reference</a:t>
            </a:r>
            <a:r>
              <a:rPr lang="fr-FR" dirty="0" smtClean="0"/>
              <a:t> for the  follow up.</a:t>
            </a:r>
          </a:p>
          <a:p>
            <a:pPr marL="457200" lvl="1" indent="0">
              <a:buFont typeface="ZapfDingbats BT" pitchFamily="18" charset="2"/>
              <a:buNone/>
              <a:defRPr/>
            </a:pPr>
            <a:endParaRPr lang="fr-FR" dirty="0" smtClean="0"/>
          </a:p>
          <a:p>
            <a:pPr>
              <a:defRPr/>
            </a:pPr>
            <a:r>
              <a:rPr lang="fr-FR" dirty="0"/>
              <a:t>Recommendation </a:t>
            </a:r>
            <a:r>
              <a:rPr lang="fr-FR" dirty="0" smtClean="0"/>
              <a:t>2</a:t>
            </a:r>
            <a:endParaRPr lang="fr-FR" dirty="0"/>
          </a:p>
          <a:p>
            <a:pPr lvl="1">
              <a:defRPr/>
            </a:pPr>
            <a:r>
              <a:rPr lang="fr-FR" dirty="0"/>
              <a:t>None of the operators is informed on the sites of the measures or about the period.</a:t>
            </a:r>
          </a:p>
          <a:p>
            <a:pPr marL="457200" lvl="1" indent="0">
              <a:buFont typeface="ZapfDingbats BT" pitchFamily="18" charset="2"/>
              <a:buNone/>
              <a:defRPr/>
            </a:pPr>
            <a:endParaRPr lang="fr-FR" dirty="0" smtClean="0"/>
          </a:p>
        </p:txBody>
      </p:sp>
      <p:sp>
        <p:nvSpPr>
          <p:cNvPr id="46085"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D0B0C45-56F7-4066-8D68-2D41D39E6866}" type="slidenum">
              <a:rPr lang="en-US" sz="1200" smtClean="0"/>
              <a:pPr/>
              <a:t>30</a:t>
            </a:fld>
            <a:endParaRPr lang="en-US" sz="1200" smtClean="0"/>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29727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8"/>
          <p:cNvSpPr>
            <a:spLocks noGrp="1" noChangeArrowheads="1"/>
          </p:cNvSpPr>
          <p:nvPr>
            <p:ph type="title"/>
          </p:nvPr>
        </p:nvSpPr>
        <p:spPr>
          <a:xfrm>
            <a:off x="0" y="454025"/>
            <a:ext cx="9144000" cy="908050"/>
          </a:xfrm>
        </p:spPr>
        <p:txBody>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26629" name="Espace réservé du texte 2"/>
          <p:cNvSpPr>
            <a:spLocks noGrp="1"/>
          </p:cNvSpPr>
          <p:nvPr>
            <p:ph type="body" sz="half" idx="2"/>
          </p:nvPr>
        </p:nvSpPr>
        <p:spPr>
          <a:xfrm>
            <a:off x="539750" y="1386348"/>
            <a:ext cx="8229600" cy="5066840"/>
          </a:xfrm>
        </p:spPr>
        <p:txBody>
          <a:bodyPr/>
          <a:lstStyle/>
          <a:p>
            <a:pPr>
              <a:defRPr/>
            </a:pPr>
            <a:r>
              <a:rPr lang="fr-FR" dirty="0" smtClean="0"/>
              <a:t>Recommendation 3</a:t>
            </a:r>
          </a:p>
          <a:p>
            <a:pPr lvl="1">
              <a:defRPr/>
            </a:pPr>
            <a:r>
              <a:rPr lang="fr-FR" dirty="0" smtClean="0"/>
              <a:t>Achieve a significant number of </a:t>
            </a:r>
            <a:r>
              <a:rPr lang="fr-FR" dirty="0" err="1" smtClean="0"/>
              <a:t>blank</a:t>
            </a:r>
            <a:r>
              <a:rPr lang="fr-FR" dirty="0" smtClean="0"/>
              <a:t> </a:t>
            </a:r>
            <a:r>
              <a:rPr lang="fr-FR" dirty="0" err="1" smtClean="0"/>
              <a:t>QoS</a:t>
            </a:r>
            <a:r>
              <a:rPr lang="fr-FR" dirty="0" smtClean="0"/>
              <a:t> </a:t>
            </a:r>
            <a:r>
              <a:rPr lang="fr-FR" dirty="0" err="1" smtClean="0"/>
              <a:t>measures</a:t>
            </a:r>
            <a:r>
              <a:rPr lang="fr-FR" dirty="0" smtClean="0"/>
              <a:t> </a:t>
            </a:r>
            <a:r>
              <a:rPr lang="fr-FR" dirty="0" err="1" smtClean="0"/>
              <a:t>with</a:t>
            </a:r>
            <a:r>
              <a:rPr lang="fr-FR" dirty="0" smtClean="0"/>
              <a:t> the same tools as those used in the campaigns of actual measures and preferably in the presence of the representatives of the operators concerned by the </a:t>
            </a:r>
            <a:r>
              <a:rPr lang="fr-FR" dirty="0" err="1" smtClean="0"/>
              <a:t>measures</a:t>
            </a:r>
            <a:r>
              <a:rPr lang="fr-FR" dirty="0" smtClean="0"/>
              <a:t> (</a:t>
            </a:r>
            <a:r>
              <a:rPr lang="fr-FR" dirty="0" err="1" smtClean="0"/>
              <a:t>mitigate</a:t>
            </a:r>
            <a:r>
              <a:rPr lang="fr-FR" dirty="0" smtClean="0"/>
              <a:t> or  do </a:t>
            </a:r>
            <a:r>
              <a:rPr lang="fr-FR" dirty="0" err="1" smtClean="0"/>
              <a:t>away</a:t>
            </a:r>
            <a:r>
              <a:rPr lang="fr-FR" dirty="0" smtClean="0"/>
              <a:t> </a:t>
            </a:r>
            <a:r>
              <a:rPr lang="fr-FR" dirty="0" err="1" smtClean="0"/>
              <a:t>with</a:t>
            </a:r>
            <a:r>
              <a:rPr lang="fr-FR" dirty="0" smtClean="0"/>
              <a:t> any challenge of potential operators).</a:t>
            </a:r>
          </a:p>
          <a:p>
            <a:pPr marL="457200" lvl="1" indent="0">
              <a:buFont typeface="ZapfDingbats BT" pitchFamily="18" charset="2"/>
              <a:buNone/>
              <a:defRPr/>
            </a:pPr>
            <a:endParaRPr lang="fr-FR" dirty="0" smtClean="0"/>
          </a:p>
        </p:txBody>
      </p:sp>
      <p:sp>
        <p:nvSpPr>
          <p:cNvPr id="47109"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25E7806-26F3-4E9A-9FBE-CA81F1CE89D9}" type="slidenum">
              <a:rPr lang="en-US" sz="1200" smtClean="0"/>
              <a:pPr/>
              <a:t>31</a:t>
            </a:fld>
            <a:endParaRPr lang="en-US" sz="1200" smtClean="0"/>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258225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8"/>
          <p:cNvSpPr>
            <a:spLocks noGrp="1" noChangeArrowheads="1"/>
          </p:cNvSpPr>
          <p:nvPr>
            <p:ph type="title"/>
          </p:nvPr>
        </p:nvSpPr>
        <p:spPr>
          <a:xfrm>
            <a:off x="0" y="399230"/>
            <a:ext cx="9144000" cy="692150"/>
          </a:xfrm>
        </p:spPr>
        <p:txBody>
          <a:bodyPr>
            <a:normAutofit fontScale="90000"/>
          </a:bodyPr>
          <a:lstStyle/>
          <a:p>
            <a:r>
              <a:rPr lang="en-US" dirty="0" smtClean="0"/>
              <a:t>Conclusions and </a:t>
            </a:r>
            <a:r>
              <a:rPr lang="en-US" dirty="0" err="1" smtClean="0"/>
              <a:t>Recommendations</a:t>
            </a: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 name="Espace réservé du texte 2"/>
          <p:cNvSpPr>
            <a:spLocks noGrp="1"/>
          </p:cNvSpPr>
          <p:nvPr>
            <p:ph type="body" sz="half" idx="2"/>
          </p:nvPr>
        </p:nvSpPr>
        <p:spPr>
          <a:xfrm>
            <a:off x="539750" y="1091380"/>
            <a:ext cx="8229600" cy="5361807"/>
          </a:xfrm>
        </p:spPr>
        <p:txBody>
          <a:bodyPr/>
          <a:lstStyle/>
          <a:p>
            <a:pPr marL="342900" lvl="1" indent="-342900">
              <a:buSzPct val="75000"/>
              <a:buFont typeface="ZapfDingbats BT" pitchFamily="18" charset="2"/>
              <a:buBlip>
                <a:blip r:embed="rId3"/>
              </a:buBlip>
              <a:defRPr/>
            </a:pPr>
            <a:r>
              <a:rPr lang="fr-FR" sz="3200" dirty="0" smtClean="0">
                <a:ea typeface="+mn-ea"/>
                <a:cs typeface="+mn-cs"/>
              </a:rPr>
              <a:t>Recommendation 4</a:t>
            </a:r>
            <a:endParaRPr lang="fr-FR" sz="3200" dirty="0">
              <a:ea typeface="+mn-ea"/>
              <a:cs typeface="+mn-cs"/>
            </a:endParaRPr>
          </a:p>
          <a:p>
            <a:pPr lvl="1">
              <a:defRPr/>
            </a:pPr>
            <a:r>
              <a:rPr lang="fr-FR" dirty="0" smtClean="0"/>
              <a:t>Measures for operators: positive use of results by the operators (use of the platform test servers//objective potential financing of campaigns by the operators).</a:t>
            </a:r>
          </a:p>
          <a:p>
            <a:pPr marL="457200" lvl="1" indent="0">
              <a:buFont typeface="ZapfDingbats BT" pitchFamily="18" charset="2"/>
              <a:buNone/>
              <a:defRPr/>
            </a:pPr>
            <a:endParaRPr lang="fr-FR" sz="900" dirty="0"/>
          </a:p>
          <a:p>
            <a:pPr marL="342900" lvl="1" indent="-342900">
              <a:buSzPct val="75000"/>
              <a:buFont typeface="ZapfDingbats BT" pitchFamily="18" charset="2"/>
              <a:buBlip>
                <a:blip r:embed="rId3"/>
              </a:buBlip>
              <a:defRPr/>
            </a:pPr>
            <a:r>
              <a:rPr lang="fr-FR" sz="3200" dirty="0">
                <a:ea typeface="+mn-ea"/>
                <a:cs typeface="+mn-cs"/>
              </a:rPr>
              <a:t>Recommendation </a:t>
            </a:r>
            <a:r>
              <a:rPr lang="fr-FR" sz="3200" dirty="0" smtClean="0">
                <a:ea typeface="+mn-ea"/>
                <a:cs typeface="+mn-cs"/>
              </a:rPr>
              <a:t>5</a:t>
            </a:r>
            <a:endParaRPr lang="fr-FR" sz="3200" dirty="0">
              <a:ea typeface="+mn-ea"/>
              <a:cs typeface="+mn-cs"/>
            </a:endParaRPr>
          </a:p>
          <a:p>
            <a:pPr lvl="1">
              <a:defRPr/>
            </a:pPr>
            <a:r>
              <a:rPr lang="fr-FR" dirty="0" smtClean="0"/>
              <a:t>Publish the results (comparative), adopt a communication strategy and consider </a:t>
            </a:r>
            <a:r>
              <a:rPr lang="fr-FR" dirty="0"/>
              <a:t>The sanctions </a:t>
            </a:r>
            <a:r>
              <a:rPr lang="fr-FR" dirty="0" smtClean="0"/>
              <a:t>For the anomalies as </a:t>
            </a:r>
            <a:r>
              <a:rPr lang="fr-FR" dirty="0"/>
              <a:t>Last resorts.</a:t>
            </a:r>
          </a:p>
          <a:p>
            <a:pPr marL="457200" lvl="1" indent="0">
              <a:buFont typeface="ZapfDingbats BT" pitchFamily="18" charset="2"/>
              <a:buNone/>
              <a:defRPr/>
            </a:pPr>
            <a:endParaRPr lang="fr-FR" dirty="0" smtClean="0"/>
          </a:p>
        </p:txBody>
      </p:sp>
      <p:sp>
        <p:nvSpPr>
          <p:cNvPr id="48133" name="Espace réservé du numéro de diapositiv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0A0512FA-CF2B-40E8-8876-84FEFC42EBE3}" type="slidenum">
              <a:rPr lang="en-US" sz="1200" smtClean="0"/>
              <a:pPr/>
              <a:t>32</a:t>
            </a:fld>
            <a:endParaRPr lang="en-US" sz="1200" smtClean="0"/>
          </a:p>
        </p:txBody>
      </p:sp>
      <p:sp>
        <p:nvSpPr>
          <p:cNvPr id="7"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305524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Grp="1" noChangeArrowheads="1"/>
          </p:cNvSpPr>
          <p:nvPr>
            <p:ph type="title"/>
          </p:nvPr>
        </p:nvSpPr>
        <p:spPr>
          <a:xfrm>
            <a:off x="0" y="382353"/>
            <a:ext cx="9144000" cy="764704"/>
          </a:xfrm>
        </p:spPr>
        <p:txBody>
          <a:bodyPr/>
          <a:lstStyle/>
          <a:p>
            <a:r>
              <a:rPr lang="en-US" dirty="0" smtClean="0"/>
              <a:t>Conclusions and </a:t>
            </a:r>
            <a:r>
              <a:rPr lang="en-US" dirty="0" err="1" smtClean="0"/>
              <a:t>Recommendations</a:t>
            </a:r>
            <a:endParaRPr lang="en-US" dirty="0" smtClean="0"/>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7412" name="Espace réservé du texte 2"/>
          <p:cNvSpPr>
            <a:spLocks noGrp="1"/>
          </p:cNvSpPr>
          <p:nvPr>
            <p:ph type="body" sz="half" idx="2"/>
          </p:nvPr>
        </p:nvSpPr>
        <p:spPr>
          <a:xfrm>
            <a:off x="251520" y="1557339"/>
            <a:ext cx="8517830" cy="791542"/>
          </a:xfrm>
        </p:spPr>
        <p:txBody>
          <a:bodyPr>
            <a:normAutofit fontScale="85000" lnSpcReduction="20000"/>
          </a:bodyPr>
          <a:lstStyle/>
          <a:p>
            <a:pPr marL="342900" lvl="1" indent="-342900">
              <a:buSzPct val="75000"/>
              <a:buBlip>
                <a:blip r:embed="rId3"/>
              </a:buBlip>
            </a:pPr>
            <a:r>
              <a:rPr lang="fr-FR" sz="3200" dirty="0"/>
              <a:t>Recommendation </a:t>
            </a:r>
            <a:r>
              <a:rPr lang="fr-FR" sz="3200" dirty="0" smtClean="0"/>
              <a:t> N°5 ( </a:t>
            </a:r>
            <a:r>
              <a:rPr lang="fr-FR" sz="3200" dirty="0" err="1" smtClean="0"/>
              <a:t>further</a:t>
            </a:r>
            <a:r>
              <a:rPr lang="fr-FR" sz="3200" dirty="0" smtClean="0"/>
              <a:t> part)</a:t>
            </a:r>
            <a:endParaRPr lang="fr-FR" sz="3200" dirty="0"/>
          </a:p>
          <a:p>
            <a:pPr lvl="1"/>
            <a:r>
              <a:rPr lang="fr-FR" dirty="0" smtClean="0"/>
              <a:t>Publication of the results of measures:</a:t>
            </a:r>
          </a:p>
        </p:txBody>
      </p:sp>
      <p:sp>
        <p:nvSpPr>
          <p:cNvPr id="8" name="Rectangle 7"/>
          <p:cNvSpPr>
            <a:spLocks noChangeArrowheads="1"/>
          </p:cNvSpPr>
          <p:nvPr/>
        </p:nvSpPr>
        <p:spPr bwMode="auto">
          <a:xfrm>
            <a:off x="107950" y="2792534"/>
            <a:ext cx="2808288" cy="2551112"/>
          </a:xfrm>
          <a:prstGeom prst="rect">
            <a:avLst/>
          </a:prstGeom>
          <a:solidFill>
            <a:schemeClr val="bg1">
              <a:lumMod val="75000"/>
            </a:schemeClr>
          </a:solidFill>
          <a:ln>
            <a:noFill/>
          </a:ln>
        </p:spPr>
        <p:txBody>
          <a:bodyPr lIns="91411" tIns="45706" rIns="91411" bIns="45706" anchor="ctr"/>
          <a:lstStyle/>
          <a:p>
            <a:pPr defTabSz="912813">
              <a:defRPr/>
            </a:pPr>
            <a:r>
              <a:rPr lang="fr-FR" sz="1800" b="1" dirty="0" smtClean="0">
                <a:solidFill>
                  <a:srgbClr val="0005A1"/>
                </a:solidFill>
              </a:rPr>
              <a:t>1</a:t>
            </a:r>
            <a:r>
              <a:rPr lang="fr-FR" b="1" baseline="30000" dirty="0" smtClean="0">
                <a:solidFill>
                  <a:srgbClr val="0005A1"/>
                </a:solidFill>
              </a:rPr>
              <a:t>st</a:t>
            </a:r>
            <a:r>
              <a:rPr lang="fr-FR" sz="1800" b="1" dirty="0">
                <a:solidFill>
                  <a:srgbClr val="0005A1"/>
                </a:solidFill>
              </a:rPr>
              <a:t> </a:t>
            </a:r>
            <a:r>
              <a:rPr lang="fr-FR" sz="1800" b="1" dirty="0" smtClean="0">
                <a:solidFill>
                  <a:srgbClr val="0005A1"/>
                </a:solidFill>
              </a:rPr>
              <a:t> </a:t>
            </a:r>
            <a:r>
              <a:rPr lang="fr-FR" sz="1800" b="1" dirty="0" err="1" smtClean="0">
                <a:solidFill>
                  <a:srgbClr val="0005A1"/>
                </a:solidFill>
              </a:rPr>
              <a:t>voice</a:t>
            </a:r>
            <a:r>
              <a:rPr lang="fr-FR" sz="1800" b="1" dirty="0" smtClean="0">
                <a:solidFill>
                  <a:srgbClr val="0005A1"/>
                </a:solidFill>
              </a:rPr>
              <a:t> </a:t>
            </a:r>
            <a:r>
              <a:rPr lang="fr-FR" sz="1800" b="1" dirty="0" err="1" smtClean="0">
                <a:solidFill>
                  <a:srgbClr val="0005A1"/>
                </a:solidFill>
              </a:rPr>
              <a:t>campaign</a:t>
            </a:r>
            <a:r>
              <a:rPr lang="fr-FR" sz="1800" b="1" dirty="0" smtClean="0">
                <a:solidFill>
                  <a:srgbClr val="0005A1"/>
                </a:solidFill>
              </a:rPr>
              <a:t>  </a:t>
            </a:r>
            <a:r>
              <a:rPr lang="fr-FR" sz="1800" b="1" dirty="0">
                <a:solidFill>
                  <a:srgbClr val="0005A1"/>
                </a:solidFill>
              </a:rPr>
              <a:t>on a large sample (about thirty </a:t>
            </a:r>
            <a:r>
              <a:rPr lang="fr-FR" b="1" dirty="0" err="1" smtClean="0">
                <a:solidFill>
                  <a:srgbClr val="0005A1"/>
                </a:solidFill>
              </a:rPr>
              <a:t>c</a:t>
            </a:r>
            <a:r>
              <a:rPr lang="fr-FR" sz="1800" b="1" dirty="0" err="1" smtClean="0">
                <a:solidFill>
                  <a:srgbClr val="0005A1"/>
                </a:solidFill>
              </a:rPr>
              <a:t>ities</a:t>
            </a:r>
            <a:r>
              <a:rPr lang="fr-FR" sz="1800" b="1" dirty="0" smtClean="0">
                <a:solidFill>
                  <a:srgbClr val="0005A1"/>
                </a:solidFill>
              </a:rPr>
              <a:t> and concentration points airports, tourist centers etc. ).</a:t>
            </a:r>
            <a:endParaRPr lang="fr-FR" sz="1800" b="1" dirty="0">
              <a:solidFill>
                <a:srgbClr val="0005A1"/>
              </a:solidFill>
            </a:endParaRPr>
          </a:p>
          <a:p>
            <a:pPr defTabSz="912813">
              <a:defRPr/>
            </a:pPr>
            <a:r>
              <a:rPr lang="fr-FR" sz="1800" b="1" dirty="0"/>
              <a:t>1</a:t>
            </a:r>
            <a:r>
              <a:rPr lang="fr-FR" sz="1800" b="1" baseline="30000" dirty="0"/>
              <a:t>ER</a:t>
            </a:r>
            <a:r>
              <a:rPr lang="fr-FR" sz="1800" b="1" dirty="0"/>
              <a:t> Quarter of the year</a:t>
            </a:r>
          </a:p>
        </p:txBody>
      </p:sp>
      <p:sp>
        <p:nvSpPr>
          <p:cNvPr id="9" name="Rectangle 8"/>
          <p:cNvSpPr>
            <a:spLocks noChangeArrowheads="1"/>
          </p:cNvSpPr>
          <p:nvPr/>
        </p:nvSpPr>
        <p:spPr bwMode="auto">
          <a:xfrm>
            <a:off x="6011863" y="2984258"/>
            <a:ext cx="2952750" cy="2135187"/>
          </a:xfrm>
          <a:prstGeom prst="rect">
            <a:avLst/>
          </a:prstGeom>
          <a:solidFill>
            <a:schemeClr val="bg1">
              <a:lumMod val="75000"/>
            </a:schemeClr>
          </a:solidFill>
          <a:ln>
            <a:noFill/>
          </a:ln>
        </p:spPr>
        <p:txBody>
          <a:bodyPr lIns="91411" tIns="45706" rIns="91411" bIns="45706" anchor="ctr"/>
          <a:lstStyle/>
          <a:p>
            <a:pPr defTabSz="912813">
              <a:defRPr/>
            </a:pPr>
            <a:r>
              <a:rPr lang="fr-FR" sz="1800" b="1" dirty="0" smtClean="0">
                <a:solidFill>
                  <a:srgbClr val="0005A1"/>
                </a:solidFill>
              </a:rPr>
              <a:t>2</a:t>
            </a:r>
            <a:r>
              <a:rPr lang="fr-FR" b="1" baseline="30000" dirty="0" smtClean="0">
                <a:solidFill>
                  <a:srgbClr val="0005A1"/>
                </a:solidFill>
              </a:rPr>
              <a:t>nd</a:t>
            </a:r>
            <a:r>
              <a:rPr lang="fr-FR" sz="1800" b="1" dirty="0">
                <a:solidFill>
                  <a:srgbClr val="0005A1"/>
                </a:solidFill>
              </a:rPr>
              <a:t> </a:t>
            </a:r>
            <a:r>
              <a:rPr lang="fr-FR" sz="1800" b="1" dirty="0" err="1" smtClean="0">
                <a:solidFill>
                  <a:srgbClr val="0005A1"/>
                </a:solidFill>
              </a:rPr>
              <a:t>campaign</a:t>
            </a:r>
            <a:r>
              <a:rPr lang="fr-FR" sz="1800" b="1" dirty="0" smtClean="0">
                <a:solidFill>
                  <a:srgbClr val="0005A1"/>
                </a:solidFill>
              </a:rPr>
              <a:t> </a:t>
            </a:r>
            <a:r>
              <a:rPr lang="fr-FR" sz="1800" b="1" dirty="0">
                <a:solidFill>
                  <a:srgbClr val="0005A1"/>
                </a:solidFill>
              </a:rPr>
              <a:t>similar to the first based on practically the same sample.</a:t>
            </a:r>
          </a:p>
          <a:p>
            <a:pPr defTabSz="912813">
              <a:defRPr/>
            </a:pPr>
            <a:r>
              <a:rPr lang="fr-FR" sz="1800" b="1" dirty="0"/>
              <a:t>4</a:t>
            </a:r>
            <a:r>
              <a:rPr lang="fr-FR" sz="1800" b="1" baseline="30000" dirty="0"/>
              <a:t>Th</a:t>
            </a:r>
            <a:r>
              <a:rPr lang="fr-FR" sz="1800" b="1" dirty="0"/>
              <a:t> Quarter of </a:t>
            </a:r>
            <a:r>
              <a:rPr lang="fr-FR" sz="1800" b="1" dirty="0" smtClean="0"/>
              <a:t>The year</a:t>
            </a:r>
            <a:endParaRPr lang="fr-FR" sz="1800" b="1" dirty="0"/>
          </a:p>
        </p:txBody>
      </p:sp>
      <p:sp>
        <p:nvSpPr>
          <p:cNvPr id="10" name="Flèche droite 2"/>
          <p:cNvSpPr>
            <a:spLocks noChangeArrowheads="1"/>
          </p:cNvSpPr>
          <p:nvPr/>
        </p:nvSpPr>
        <p:spPr bwMode="auto">
          <a:xfrm>
            <a:off x="3059113" y="4125052"/>
            <a:ext cx="2808287" cy="649288"/>
          </a:xfrm>
          <a:prstGeom prst="rightArrow">
            <a:avLst>
              <a:gd name="adj1" fmla="val 50000"/>
              <a:gd name="adj2" fmla="val 49900"/>
            </a:avLst>
          </a:prstGeom>
          <a:solidFill>
            <a:schemeClr val="accent1"/>
          </a:solidFill>
          <a:ln w="9525" algn="ctr">
            <a:solidFill>
              <a:schemeClr val="tx1"/>
            </a:solidFill>
            <a:round/>
            <a:headEnd/>
            <a:tailEnd/>
          </a:ln>
        </p:spPr>
        <p:txBody>
          <a:bodyPr/>
          <a:lstStyle/>
          <a:p>
            <a:endParaRPr lang="fr-FR"/>
          </a:p>
        </p:txBody>
      </p:sp>
      <p:sp>
        <p:nvSpPr>
          <p:cNvPr id="11" name="ZoneTexte 5"/>
          <p:cNvSpPr txBox="1">
            <a:spLocks noChangeArrowheads="1"/>
          </p:cNvSpPr>
          <p:nvPr/>
        </p:nvSpPr>
        <p:spPr bwMode="auto">
          <a:xfrm>
            <a:off x="2949575" y="3424868"/>
            <a:ext cx="271741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dirty="0">
                <a:latin typeface="Arial" charset="0"/>
                <a:cs typeface="Arial" charset="0"/>
              </a:rPr>
              <a:t>Communication of results</a:t>
            </a:r>
          </a:p>
          <a:p>
            <a:pPr algn="ctr" eaLnBrk="1" hangingPunct="1"/>
            <a:r>
              <a:rPr lang="fr-FR" sz="1600" b="1" dirty="0">
                <a:latin typeface="Arial" charset="0"/>
                <a:cs typeface="Arial" charset="0"/>
              </a:rPr>
              <a:t> </a:t>
            </a:r>
            <a:r>
              <a:rPr lang="fr-FR" sz="1600" b="1" dirty="0" smtClean="0">
                <a:latin typeface="Arial" charset="0"/>
                <a:cs typeface="Arial" charset="0"/>
              </a:rPr>
              <a:t>to </a:t>
            </a:r>
            <a:r>
              <a:rPr lang="fr-FR" sz="1600" b="1" dirty="0">
                <a:latin typeface="Arial" charset="0"/>
                <a:cs typeface="Arial" charset="0"/>
              </a:rPr>
              <a:t>operators</a:t>
            </a:r>
          </a:p>
        </p:txBody>
      </p:sp>
      <p:sp>
        <p:nvSpPr>
          <p:cNvPr id="12" name="ZoneTexte 8"/>
          <p:cNvSpPr txBox="1">
            <a:spLocks noChangeArrowheads="1"/>
          </p:cNvSpPr>
          <p:nvPr/>
        </p:nvSpPr>
        <p:spPr bwMode="auto">
          <a:xfrm>
            <a:off x="3152775" y="4821504"/>
            <a:ext cx="341632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eaLnBrk="1" hangingPunct="1"/>
            <a:r>
              <a:rPr lang="fr-FR" sz="1600" b="1" dirty="0" smtClean="0">
                <a:solidFill>
                  <a:srgbClr val="00B050"/>
                </a:solidFill>
                <a:latin typeface="Arial" charset="0"/>
                <a:cs typeface="Arial" charset="0"/>
              </a:rPr>
              <a:t>Deadline </a:t>
            </a:r>
            <a:r>
              <a:rPr lang="fr-FR" sz="1600" b="1" dirty="0" err="1" smtClean="0">
                <a:solidFill>
                  <a:srgbClr val="00B050"/>
                </a:solidFill>
                <a:latin typeface="Arial" charset="0"/>
                <a:cs typeface="Arial" charset="0"/>
              </a:rPr>
              <a:t>within</a:t>
            </a:r>
            <a:r>
              <a:rPr lang="fr-FR" sz="1600" b="1" dirty="0" smtClean="0">
                <a:solidFill>
                  <a:srgbClr val="00B050"/>
                </a:solidFill>
                <a:latin typeface="Arial" charset="0"/>
                <a:cs typeface="Arial" charset="0"/>
              </a:rPr>
              <a:t> </a:t>
            </a:r>
            <a:r>
              <a:rPr lang="fr-FR" sz="1600" b="1" dirty="0">
                <a:solidFill>
                  <a:srgbClr val="00B050"/>
                </a:solidFill>
                <a:latin typeface="Arial" charset="0"/>
                <a:cs typeface="Arial" charset="0"/>
              </a:rPr>
              <a:t>5 to 6 months for</a:t>
            </a:r>
          </a:p>
          <a:p>
            <a:pPr algn="ctr" eaLnBrk="1" hangingPunct="1"/>
            <a:r>
              <a:rPr lang="fr-FR" sz="1600" b="1" dirty="0">
                <a:solidFill>
                  <a:srgbClr val="00B050"/>
                </a:solidFill>
                <a:latin typeface="Arial" charset="0"/>
                <a:cs typeface="Arial" charset="0"/>
              </a:rPr>
              <a:t>Correction of </a:t>
            </a:r>
            <a:r>
              <a:rPr lang="fr-FR" sz="1600" b="1" dirty="0" err="1" smtClean="0">
                <a:solidFill>
                  <a:srgbClr val="00B050"/>
                </a:solidFill>
                <a:latin typeface="Arial" charset="0"/>
                <a:cs typeface="Arial" charset="0"/>
              </a:rPr>
              <a:t>abnormalies</a:t>
            </a:r>
            <a:endParaRPr lang="fr-FR" sz="1600" b="1" dirty="0">
              <a:solidFill>
                <a:srgbClr val="00B050"/>
              </a:solidFill>
              <a:latin typeface="Arial" charset="0"/>
              <a:cs typeface="Arial" charset="0"/>
            </a:endParaRPr>
          </a:p>
          <a:p>
            <a:pPr algn="ctr" eaLnBrk="1" hangingPunct="1"/>
            <a:r>
              <a:rPr lang="fr-FR" sz="1600" b="1" dirty="0">
                <a:solidFill>
                  <a:srgbClr val="00B050"/>
                </a:solidFill>
                <a:latin typeface="Arial" charset="0"/>
                <a:cs typeface="Arial" charset="0"/>
              </a:rPr>
              <a:t> </a:t>
            </a:r>
            <a:r>
              <a:rPr lang="fr-FR" sz="1600" b="1" dirty="0" err="1" smtClean="0">
                <a:solidFill>
                  <a:srgbClr val="00B050"/>
                </a:solidFill>
                <a:latin typeface="Arial" charset="0"/>
                <a:cs typeface="Arial" charset="0"/>
              </a:rPr>
              <a:t>identified</a:t>
            </a:r>
            <a:r>
              <a:rPr lang="fr-FR" sz="1600" b="1" dirty="0" smtClean="0">
                <a:solidFill>
                  <a:srgbClr val="00B050"/>
                </a:solidFill>
                <a:latin typeface="Arial" charset="0"/>
                <a:cs typeface="Arial" charset="0"/>
              </a:rPr>
              <a:t> </a:t>
            </a:r>
            <a:r>
              <a:rPr lang="fr-FR" sz="1600" b="1" dirty="0">
                <a:solidFill>
                  <a:srgbClr val="00B050"/>
                </a:solidFill>
                <a:latin typeface="Arial" charset="0"/>
                <a:cs typeface="Arial" charset="0"/>
              </a:rPr>
              <a:t>by the ANRT</a:t>
            </a:r>
          </a:p>
        </p:txBody>
      </p:sp>
      <p:sp>
        <p:nvSpPr>
          <p:cNvPr id="17418"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9CF261F-2D2F-48EF-925C-6438FCCB6A85}" type="slidenum">
              <a:rPr lang="en-US" sz="1200" smtClean="0"/>
              <a:pPr/>
              <a:t>33</a:t>
            </a:fld>
            <a:endParaRPr lang="en-US" sz="1200" smtClean="0"/>
          </a:p>
        </p:txBody>
      </p:sp>
      <p:sp>
        <p:nvSpPr>
          <p:cNvPr id="3" name="Rectangle 2"/>
          <p:cNvSpPr/>
          <p:nvPr/>
        </p:nvSpPr>
        <p:spPr>
          <a:xfrm>
            <a:off x="6345238" y="5051258"/>
            <a:ext cx="2286000" cy="923330"/>
          </a:xfrm>
          <a:prstGeom prst="rect">
            <a:avLst/>
          </a:prstGeom>
        </p:spPr>
        <p:txBody>
          <a:bodyPr>
            <a:spAutoFit/>
          </a:bodyPr>
          <a:lstStyle/>
          <a:p>
            <a:pPr lvl="0" algn="ctr" defTabSz="912813">
              <a:defRPr/>
            </a:pPr>
            <a:r>
              <a:rPr lang="fr-FR" sz="1800" b="1" i="1" dirty="0">
                <a:solidFill>
                  <a:srgbClr val="FF0000"/>
                </a:solidFill>
              </a:rPr>
              <a:t>(Publication of </a:t>
            </a:r>
            <a:r>
              <a:rPr lang="fr-FR" sz="1800" b="1" i="1" dirty="0" smtClean="0">
                <a:solidFill>
                  <a:srgbClr val="FF0000"/>
                </a:solidFill>
              </a:rPr>
              <a:t>Results and communication)</a:t>
            </a:r>
            <a:endParaRPr lang="fr-FR" sz="1800" b="1" i="1" dirty="0">
              <a:solidFill>
                <a:srgbClr val="FF0000"/>
              </a:solidFill>
            </a:endParaRPr>
          </a:p>
        </p:txBody>
      </p:sp>
      <p:sp>
        <p:nvSpPr>
          <p:cNvPr id="14"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4274612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fade">
                                      <p:cBhvr>
                                        <p:cTn id="38" dur="1000"/>
                                        <p:tgtEl>
                                          <p:spTgt spid="3">
                                            <p:txEl>
                                              <p:pRg st="0" end="0"/>
                                            </p:txEl>
                                          </p:spTgt>
                                        </p:tgtEl>
                                      </p:cBhvr>
                                    </p:animEffect>
                                    <p:anim calcmode="lin" valueType="num">
                                      <p:cBhvr>
                                        <p:cTn id="3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0" end="0"/>
                                            </p:txEl>
                                          </p:spTgt>
                                        </p:tgtEl>
                                        <p:attrNameLst>
                                          <p:attrName>ppt_y</p:attrName>
                                        </p:attrNameLst>
                                      </p:cBhvr>
                                      <p:tavLst>
                                        <p:tav tm="0">
                                          <p:val>
                                            <p:strVal val="#ppt_y+.1"/>
                                          </p:val>
                                        </p:tav>
                                        <p:tav tm="100000">
                                          <p:val>
                                            <p:strVal val="#ppt_y"/>
                                          </p:val>
                                        </p:tav>
                                      </p:tavLst>
                                    </p:anim>
                                  </p:childTnLst>
                                </p:cTn>
                              </p:par>
                              <p:par>
                                <p:cTn id="41" presetID="35" presetClass="emph" presetSubtype="0" repeatCount="indefinite" fill="hold" nodeType="withEffect">
                                  <p:stCondLst>
                                    <p:cond delay="0"/>
                                  </p:stCondLst>
                                  <p:endCondLst>
                                    <p:cond evt="onNext" delay="0">
                                      <p:tgtEl>
                                        <p:sldTgt/>
                                      </p:tgtEl>
                                    </p:cond>
                                  </p:endCondLst>
                                  <p:childTnLst>
                                    <p:anim calcmode="discrete" valueType="str">
                                      <p:cBhvr>
                                        <p:cTn id="42"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30724" name="Espace réservé du texte 2"/>
          <p:cNvSpPr>
            <a:spLocks noGrp="1"/>
          </p:cNvSpPr>
          <p:nvPr>
            <p:ph type="body" sz="half" idx="2"/>
          </p:nvPr>
        </p:nvSpPr>
        <p:spPr>
          <a:xfrm>
            <a:off x="539750" y="1700213"/>
            <a:ext cx="8229600" cy="3529012"/>
          </a:xfrm>
        </p:spPr>
        <p:txBody>
          <a:bodyPr/>
          <a:lstStyle/>
          <a:p>
            <a:pPr marL="0" indent="0" algn="ctr">
              <a:buFontTx/>
              <a:buNone/>
            </a:pPr>
            <a:r>
              <a:rPr lang="fr-FR" sz="4000" b="1" dirty="0" smtClean="0"/>
              <a:t>Thank you for your attention</a:t>
            </a:r>
          </a:p>
          <a:p>
            <a:pPr marL="0" indent="0" algn="ctr">
              <a:buFontTx/>
              <a:buNone/>
            </a:pPr>
            <a:r>
              <a:rPr lang="fr-FR" sz="4000" b="1" dirty="0" smtClean="0"/>
              <a:t>Questions/Answers</a:t>
            </a:r>
          </a:p>
          <a:p>
            <a:pPr marL="0" indent="0" algn="ctr">
              <a:buFontTx/>
              <a:buNone/>
            </a:pPr>
            <a:endParaRPr lang="fr-FR" dirty="0" smtClean="0"/>
          </a:p>
          <a:p>
            <a:pPr marL="0" indent="0" algn="ctr">
              <a:buFontTx/>
              <a:buNone/>
            </a:pPr>
            <a:endParaRPr lang="fr-FR" dirty="0" smtClean="0"/>
          </a:p>
          <a:p>
            <a:pPr marL="0" indent="0" algn="ctr">
              <a:buFontTx/>
              <a:buNone/>
            </a:pPr>
            <a:r>
              <a:rPr lang="en-GB" sz="2800" b="1" dirty="0" smtClean="0">
                <a:hlinkClick r:id="rId3"/>
              </a:rPr>
              <a:t>Talib@anrt.ma</a:t>
            </a:r>
            <a:r>
              <a:rPr lang="en-GB" sz="2800" b="1" dirty="0" smtClean="0"/>
              <a:t> // </a:t>
            </a:r>
            <a:r>
              <a:rPr lang="en-GB" sz="2800" b="1" dirty="0" smtClean="0">
                <a:hlinkClick r:id="rId4"/>
              </a:rPr>
              <a:t>Htalib@ties.itu.int</a:t>
            </a:r>
            <a:endParaRPr lang="en-GB" sz="2800" b="1" dirty="0" smtClean="0"/>
          </a:p>
          <a:p>
            <a:pPr marL="0" indent="0" algn="ctr">
              <a:buFontTx/>
              <a:buNone/>
            </a:pPr>
            <a:endParaRPr lang="fr-FR" dirty="0" smtClean="0"/>
          </a:p>
          <a:p>
            <a:pPr marL="0" indent="0">
              <a:buFontTx/>
              <a:buNone/>
            </a:pPr>
            <a:endParaRPr lang="fr-FR" dirty="0" smtClean="0"/>
          </a:p>
        </p:txBody>
      </p:sp>
      <p:sp>
        <p:nvSpPr>
          <p:cNvPr id="3" name="Espace réservé du numéro de diapositive 2"/>
          <p:cNvSpPr>
            <a:spLocks noGrp="1"/>
          </p:cNvSpPr>
          <p:nvPr>
            <p:ph type="sldNum" sz="quarter" idx="11"/>
          </p:nvPr>
        </p:nvSpPr>
        <p:spPr/>
        <p:txBody>
          <a:bodyPr/>
          <a:lstStyle/>
          <a:p>
            <a:pPr>
              <a:defRPr/>
            </a:pPr>
            <a:fld id="{93B09C60-56E3-49E9-AC4E-AB6A11F44413}" type="slidenum">
              <a:rPr lang="en-US" smtClean="0"/>
              <a:pPr>
                <a:defRPr/>
              </a:pPr>
              <a:t>34</a:t>
            </a:fld>
            <a:endParaRPr lang="en-US"/>
          </a:p>
        </p:txBody>
      </p:sp>
    </p:spTree>
    <p:extLst>
      <p:ext uri="{BB962C8B-B14F-4D97-AF65-F5344CB8AC3E}">
        <p14:creationId xmlns:p14="http://schemas.microsoft.com/office/powerpoint/2010/main" val="172673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291281" y="4284816"/>
            <a:ext cx="8750300" cy="1569660"/>
          </a:xfrm>
          <a:prstGeom prst="rect">
            <a:avLst/>
          </a:prstGeom>
          <a:noFill/>
          <a:ln w="9525">
            <a:noFill/>
            <a:miter lim="800000"/>
            <a:headEnd/>
            <a:tailEnd/>
          </a:ln>
        </p:spPr>
        <p:txBody>
          <a:bodyPr>
            <a:spAutoFit/>
          </a:bodyPr>
          <a:lstStyle/>
          <a:p>
            <a:pPr marL="285750" indent="-285750" algn="just" eaLnBrk="0" hangingPunct="0">
              <a:buFont typeface="Wingdings" pitchFamily="2" charset="2"/>
              <a:buChar char="§"/>
              <a:defRPr/>
            </a:pPr>
            <a:r>
              <a:rPr lang="fr-FR" sz="1600" b="1" kern="0" dirty="0">
                <a:solidFill>
                  <a:srgbClr val="000099"/>
                </a:solidFill>
                <a:latin typeface="Century Gothic" pitchFamily="34" charset="0"/>
                <a:ea typeface="굴림" pitchFamily="34" charset="-127"/>
              </a:rPr>
              <a:t>The </a:t>
            </a:r>
            <a:r>
              <a:rPr lang="fr-FR" sz="1600" b="1" kern="0" dirty="0" smtClean="0">
                <a:solidFill>
                  <a:srgbClr val="000099"/>
                </a:solidFill>
                <a:latin typeface="Century Gothic" pitchFamily="34" charset="0"/>
                <a:ea typeface="굴림" pitchFamily="34" charset="-127"/>
              </a:rPr>
              <a:t> Internet </a:t>
            </a:r>
            <a:r>
              <a:rPr lang="fr-FR" sz="1600" b="1" kern="0" dirty="0" err="1" smtClean="0">
                <a:solidFill>
                  <a:srgbClr val="000099"/>
                </a:solidFill>
                <a:latin typeface="Century Gothic" pitchFamily="34" charset="0"/>
                <a:ea typeface="굴림" pitchFamily="34" charset="-127"/>
              </a:rPr>
              <a:t>park</a:t>
            </a:r>
            <a:r>
              <a:rPr lang="fr-FR" sz="1600" b="1" kern="0" dirty="0" smtClean="0">
                <a:solidFill>
                  <a:srgbClr val="000099"/>
                </a:solidFill>
                <a:latin typeface="Century Gothic" pitchFamily="34" charset="0"/>
                <a:ea typeface="굴림" pitchFamily="34" charset="-127"/>
              </a:rPr>
              <a:t> </a:t>
            </a:r>
            <a:r>
              <a:rPr lang="fr-FR" sz="1600" b="1" kern="0" dirty="0">
                <a:solidFill>
                  <a:srgbClr val="000099"/>
                </a:solidFill>
                <a:latin typeface="Century Gothic" pitchFamily="34" charset="0"/>
                <a:ea typeface="굴림" pitchFamily="34" charset="-127"/>
              </a:rPr>
              <a:t>has experienced sustained growth during the past five years, and in particular from 2011 onwards.</a:t>
            </a:r>
          </a:p>
          <a:p>
            <a:pPr marL="285750" indent="-285750" algn="just" eaLnBrk="0" hangingPunct="0">
              <a:buFont typeface="Wingdings" pitchFamily="2" charset="2"/>
              <a:buChar char="§"/>
              <a:defRPr/>
            </a:pPr>
            <a:r>
              <a:rPr lang="fr-FR" sz="1600" b="1" kern="0" dirty="0">
                <a:solidFill>
                  <a:srgbClr val="000099"/>
                </a:solidFill>
                <a:latin typeface="Century Gothic" pitchFamily="34" charset="0"/>
                <a:ea typeface="굴림" pitchFamily="34" charset="-127"/>
              </a:rPr>
              <a:t>This growth is mainly due to the development of </a:t>
            </a:r>
            <a:r>
              <a:rPr lang="fr-FR" sz="1600" b="1" kern="0" dirty="0" smtClean="0">
                <a:solidFill>
                  <a:srgbClr val="000099"/>
                </a:solidFill>
                <a:latin typeface="Century Gothic" pitchFamily="34" charset="0"/>
                <a:ea typeface="굴림" pitchFamily="34" charset="-127"/>
              </a:rPr>
              <a:t> </a:t>
            </a:r>
            <a:r>
              <a:rPr lang="fr-FR" sz="1600" b="1" kern="0" dirty="0" err="1" smtClean="0">
                <a:solidFill>
                  <a:srgbClr val="000099"/>
                </a:solidFill>
                <a:latin typeface="Century Gothic" pitchFamily="34" charset="0"/>
                <a:ea typeface="굴림" pitchFamily="34" charset="-127"/>
              </a:rPr>
              <a:t>offers</a:t>
            </a:r>
            <a:r>
              <a:rPr lang="fr-FR" sz="1600" b="1" kern="0" dirty="0" smtClean="0">
                <a:solidFill>
                  <a:srgbClr val="000099"/>
                </a:solidFill>
                <a:latin typeface="Century Gothic" pitchFamily="34" charset="0"/>
                <a:ea typeface="굴림" pitchFamily="34" charset="-127"/>
              </a:rPr>
              <a:t> for mobile internet  </a:t>
            </a:r>
            <a:r>
              <a:rPr lang="fr-FR" sz="1600" b="1" kern="0" dirty="0">
                <a:solidFill>
                  <a:srgbClr val="000099"/>
                </a:solidFill>
                <a:latin typeface="Century Gothic" pitchFamily="34" charset="0"/>
                <a:ea typeface="굴림" pitchFamily="34" charset="-127"/>
              </a:rPr>
              <a:t>3G.  </a:t>
            </a:r>
          </a:p>
          <a:p>
            <a:pPr marL="285750" indent="-285750" algn="just" eaLnBrk="0" hangingPunct="0">
              <a:buFont typeface="Wingdings" pitchFamily="2" charset="2"/>
              <a:buChar char="§"/>
              <a:defRPr/>
            </a:pPr>
            <a:r>
              <a:rPr lang="fr-FR" sz="1600" b="1" kern="0" dirty="0">
                <a:solidFill>
                  <a:srgbClr val="000099"/>
                </a:solidFill>
                <a:latin typeface="Century Gothic" pitchFamily="34" charset="0"/>
                <a:ea typeface="굴림" pitchFamily="34" charset="-127"/>
              </a:rPr>
              <a:t>On nearly 10 million Internet subscribers, more than 90% use the connections 3G mobile against 9.8 per cent for </a:t>
            </a:r>
            <a:r>
              <a:rPr lang="fr-FR" sz="1600" b="1" kern="0" dirty="0" smtClean="0">
                <a:solidFill>
                  <a:srgbClr val="000099"/>
                </a:solidFill>
                <a:latin typeface="Century Gothic" pitchFamily="34" charset="0"/>
                <a:ea typeface="굴림" pitchFamily="34" charset="-127"/>
              </a:rPr>
              <a:t>the </a:t>
            </a:r>
            <a:r>
              <a:rPr lang="fr-FR" sz="1600" b="1" kern="0" dirty="0" err="1" smtClean="0">
                <a:solidFill>
                  <a:srgbClr val="000099"/>
                </a:solidFill>
                <a:latin typeface="Century Gothic" pitchFamily="34" charset="0"/>
                <a:ea typeface="굴림" pitchFamily="34" charset="-127"/>
              </a:rPr>
              <a:t>fixed</a:t>
            </a:r>
            <a:r>
              <a:rPr lang="fr-FR" sz="1600" b="1" kern="0" dirty="0" smtClean="0">
                <a:solidFill>
                  <a:srgbClr val="000099"/>
                </a:solidFill>
                <a:latin typeface="Century Gothic" pitchFamily="34" charset="0"/>
                <a:ea typeface="굴림" pitchFamily="34" charset="-127"/>
              </a:rPr>
              <a:t> </a:t>
            </a:r>
            <a:r>
              <a:rPr lang="fr-FR" sz="1600" b="1" kern="0" dirty="0">
                <a:solidFill>
                  <a:srgbClr val="000099"/>
                </a:solidFill>
                <a:latin typeface="Century Gothic" pitchFamily="34" charset="0"/>
                <a:ea typeface="굴림" pitchFamily="34" charset="-127"/>
              </a:rPr>
              <a:t>ADSL </a:t>
            </a:r>
            <a:r>
              <a:rPr lang="fr-FR" sz="1600" b="1" kern="0" dirty="0" err="1" smtClean="0">
                <a:solidFill>
                  <a:srgbClr val="000099"/>
                </a:solidFill>
                <a:latin typeface="Century Gothic" pitchFamily="34" charset="0"/>
                <a:ea typeface="굴림" pitchFamily="34" charset="-127"/>
              </a:rPr>
              <a:t>access</a:t>
            </a:r>
            <a:r>
              <a:rPr lang="fr-FR" sz="1600" b="1" kern="0" dirty="0" smtClean="0">
                <a:solidFill>
                  <a:srgbClr val="000099"/>
                </a:solidFill>
                <a:latin typeface="Century Gothic" pitchFamily="34" charset="0"/>
                <a:ea typeface="굴림" pitchFamily="34" charset="-127"/>
              </a:rPr>
              <a:t>.</a:t>
            </a:r>
            <a:endParaRPr lang="fr-FR" sz="1600" b="1" kern="0" dirty="0">
              <a:solidFill>
                <a:srgbClr val="000099"/>
              </a:solidFill>
              <a:latin typeface="Century Gothic" pitchFamily="34" charset="0"/>
              <a:ea typeface="굴림" pitchFamily="34" charset="-127"/>
            </a:endParaRPr>
          </a:p>
          <a:p>
            <a:pPr marL="285750" indent="-285750" algn="just" eaLnBrk="0" hangingPunct="0">
              <a:buFont typeface="Arial" pitchFamily="34" charset="0"/>
              <a:buChar char="•"/>
              <a:defRPr/>
            </a:pPr>
            <a:endParaRPr lang="fr-FR" sz="1600" b="1" kern="0" dirty="0">
              <a:solidFill>
                <a:srgbClr val="000099"/>
              </a:solidFill>
              <a:latin typeface="Century Gothic" pitchFamily="34" charset="0"/>
              <a:ea typeface="굴림" pitchFamily="34" charset="-127"/>
              <a:cs typeface="+mn-cs"/>
            </a:endParaRPr>
          </a:p>
        </p:txBody>
      </p:sp>
      <p:sp>
        <p:nvSpPr>
          <p:cNvPr id="5" name="Rectangle 4"/>
          <p:cNvSpPr/>
          <p:nvPr/>
        </p:nvSpPr>
        <p:spPr>
          <a:xfrm>
            <a:off x="0" y="37297"/>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mobile Internet service 3G at </a:t>
            </a:r>
            <a:r>
              <a:rPr lang="en-US" sz="2700" b="1" dirty="0" err="1">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graphicFrame>
        <p:nvGraphicFramePr>
          <p:cNvPr id="2" name="Objet 1"/>
          <p:cNvGraphicFramePr>
            <a:graphicFrameLocks/>
          </p:cNvGraphicFramePr>
          <p:nvPr>
            <p:extLst>
              <p:ext uri="{D42A27DB-BD31-4B8C-83A1-F6EECF244321}">
                <p14:modId xmlns:p14="http://schemas.microsoft.com/office/powerpoint/2010/main" val="2604549888"/>
              </p:ext>
            </p:extLst>
          </p:nvPr>
        </p:nvGraphicFramePr>
        <p:xfrm>
          <a:off x="152400" y="545128"/>
          <a:ext cx="4706938" cy="3627437"/>
        </p:xfrm>
        <a:graphic>
          <a:graphicData uri="http://schemas.openxmlformats.org/presentationml/2006/ole">
            <mc:AlternateContent xmlns:mc="http://schemas.openxmlformats.org/markup-compatibility/2006">
              <mc:Choice xmlns:v="urn:schemas-microsoft-com:vml" Requires="v">
                <p:oleObj spid="_x0000_s1044" name="Feuille de calcul" r:id="rId5" imgW="5000655" imgH="3190885" progId="Excel.Sheet.8">
                  <p:embed/>
                </p:oleObj>
              </mc:Choice>
              <mc:Fallback>
                <p:oleObj name="Feuille de calcul" r:id="rId5" imgW="5000655" imgH="3190885" progId="Excel.Sheet.8">
                  <p:embed/>
                  <p:pic>
                    <p:nvPicPr>
                      <p:cNvPr id="0" name="Picture 19"/>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545128"/>
                        <a:ext cx="4706938" cy="3627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Graphique 7"/>
          <p:cNvGraphicFramePr/>
          <p:nvPr>
            <p:extLst>
              <p:ext uri="{D42A27DB-BD31-4B8C-83A1-F6EECF244321}">
                <p14:modId xmlns:p14="http://schemas.microsoft.com/office/powerpoint/2010/main" val="306018624"/>
              </p:ext>
            </p:extLst>
          </p:nvPr>
        </p:nvGraphicFramePr>
        <p:xfrm>
          <a:off x="4910925" y="545127"/>
          <a:ext cx="3974732" cy="3510679"/>
        </p:xfrm>
        <a:graphic>
          <a:graphicData uri="http://schemas.openxmlformats.org/drawingml/2006/chart">
            <c:chart xmlns:c="http://schemas.openxmlformats.org/drawingml/2006/chart" xmlns:r="http://schemas.openxmlformats.org/officeDocument/2006/relationships" r:id="rId7"/>
          </a:graphicData>
        </a:graphic>
      </p:graphicFrame>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38756122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8"/>
          <p:cNvSpPr>
            <a:spLocks noGrp="1" noChangeArrowheads="1"/>
          </p:cNvSpPr>
          <p:nvPr>
            <p:ph type="title"/>
          </p:nvPr>
        </p:nvSpPr>
        <p:spPr>
          <a:xfrm>
            <a:off x="0" y="333375"/>
            <a:ext cx="9144000" cy="431800"/>
          </a:xfrm>
        </p:spPr>
        <p:txBody>
          <a:bodyPr>
            <a:normAutofit fontScale="90000"/>
          </a:bodyPr>
          <a:lstStyle/>
          <a:p>
            <a:r>
              <a:rPr lang="en-US" sz="3000" dirty="0" smtClean="0"/>
              <a:t>The mobile Internet service 3G at </a:t>
            </a:r>
            <a:r>
              <a:rPr lang="en-US" sz="3000" dirty="0" err="1" smtClean="0"/>
              <a:t>Morocco</a:t>
            </a:r>
            <a:r>
              <a:rPr lang="en-US" sz="3000" dirty="0" smtClean="0"/>
              <a:t/>
            </a:r>
            <a:br>
              <a:rPr lang="en-US" sz="3000" dirty="0" smtClean="0"/>
            </a:br>
            <a:r>
              <a:rPr lang="en-US" dirty="0" smtClean="0"/>
              <a:t> </a:t>
            </a:r>
          </a:p>
        </p:txBody>
      </p:sp>
      <p:sp>
        <p:nvSpPr>
          <p:cNvPr id="2" name="Espace réservé du numéro de diapositive 1"/>
          <p:cNvSpPr>
            <a:spLocks noGrp="1"/>
          </p:cNvSpPr>
          <p:nvPr>
            <p:ph type="sldNum" sz="quarter" idx="11"/>
          </p:nvPr>
        </p:nvSpPr>
        <p:spPr/>
        <p:txBody>
          <a:bodyPr/>
          <a:lstStyle/>
          <a:p>
            <a:pPr>
              <a:defRPr/>
            </a:pPr>
            <a:fld id="{93B09C60-56E3-49E9-AC4E-AB6A11F44413}" type="slidenum">
              <a:rPr lang="en-US" smtClean="0"/>
              <a:pPr>
                <a:defRPr/>
              </a:pPr>
              <a:t>5</a:t>
            </a:fld>
            <a:endParaRPr lang="en-US"/>
          </a:p>
        </p:txBody>
      </p:sp>
      <p:graphicFrame>
        <p:nvGraphicFramePr>
          <p:cNvPr id="7" name="Graphique 6"/>
          <p:cNvGraphicFramePr>
            <a:graphicFrameLocks/>
          </p:cNvGraphicFramePr>
          <p:nvPr>
            <p:extLst>
              <p:ext uri="{D42A27DB-BD31-4B8C-83A1-F6EECF244321}">
                <p14:modId xmlns:p14="http://schemas.microsoft.com/office/powerpoint/2010/main" val="1953111224"/>
              </p:ext>
            </p:extLst>
          </p:nvPr>
        </p:nvGraphicFramePr>
        <p:xfrm>
          <a:off x="539552" y="590334"/>
          <a:ext cx="7970293" cy="3806086"/>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2"/>
          <p:cNvSpPr>
            <a:spLocks noChangeArrowheads="1"/>
          </p:cNvSpPr>
          <p:nvPr/>
        </p:nvSpPr>
        <p:spPr bwMode="auto">
          <a:xfrm>
            <a:off x="467544" y="4468177"/>
            <a:ext cx="8064699" cy="1323439"/>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600" b="1" kern="0" dirty="0" smtClean="0">
                <a:solidFill>
                  <a:srgbClr val="000099"/>
                </a:solidFill>
                <a:latin typeface="Century Gothic" pitchFamily="34" charset="0"/>
                <a:ea typeface="굴림" pitchFamily="34" charset="-127"/>
                <a:cs typeface="+mn-cs"/>
              </a:rPr>
              <a:t>On the period 2008-2014 : the average monthly bill by Internet subscriber has </a:t>
            </a:r>
            <a:r>
              <a:rPr lang="fr-FR" sz="1600" b="1" kern="0" dirty="0" err="1" smtClean="0">
                <a:solidFill>
                  <a:srgbClr val="000099"/>
                </a:solidFill>
                <a:latin typeface="Century Gothic" pitchFamily="34" charset="0"/>
                <a:ea typeface="굴림" pitchFamily="34" charset="-127"/>
                <a:cs typeface="+mn-cs"/>
              </a:rPr>
              <a:t>recorded</a:t>
            </a:r>
            <a:r>
              <a:rPr lang="fr-FR" sz="1600" b="1" kern="0" dirty="0" smtClean="0">
                <a:solidFill>
                  <a:srgbClr val="000099"/>
                </a:solidFill>
                <a:latin typeface="Century Gothic" pitchFamily="34" charset="0"/>
                <a:ea typeface="굴림" pitchFamily="34" charset="-127"/>
                <a:cs typeface="+mn-cs"/>
              </a:rPr>
              <a:t> a decline of 85 %. </a:t>
            </a:r>
          </a:p>
          <a:p>
            <a:pPr marL="285750" indent="-285750" algn="just">
              <a:buFont typeface="Wingdings" pitchFamily="2" charset="2"/>
              <a:buChar char="§"/>
              <a:defRPr/>
            </a:pPr>
            <a:r>
              <a:rPr lang="fr-FR" sz="1600" b="1" kern="0" dirty="0" smtClean="0">
                <a:solidFill>
                  <a:srgbClr val="000099"/>
                </a:solidFill>
                <a:latin typeface="Century Gothic" pitchFamily="34" charset="0"/>
                <a:ea typeface="굴림" pitchFamily="34" charset="-127"/>
                <a:cs typeface="+mn-cs"/>
              </a:rPr>
              <a:t>At end 2014, the average monthly bill by internet </a:t>
            </a:r>
            <a:r>
              <a:rPr lang="fr-FR" sz="1600" b="1" kern="0" dirty="0" err="1" smtClean="0">
                <a:solidFill>
                  <a:srgbClr val="000099"/>
                </a:solidFill>
                <a:latin typeface="Century Gothic" pitchFamily="34" charset="0"/>
                <a:ea typeface="굴림" pitchFamily="34" charset="-127"/>
                <a:cs typeface="+mn-cs"/>
              </a:rPr>
              <a:t>subscriber</a:t>
            </a:r>
            <a:r>
              <a:rPr lang="fr-FR" sz="1600" b="1" kern="0" dirty="0" smtClean="0">
                <a:solidFill>
                  <a:srgbClr val="000099"/>
                </a:solidFill>
                <a:latin typeface="Century Gothic" pitchFamily="34" charset="0"/>
                <a:ea typeface="굴림" pitchFamily="34" charset="-127"/>
                <a:cs typeface="+mn-cs"/>
              </a:rPr>
              <a:t>  has reached 23 DHHT/month/customer. For the Internet 3G, this </a:t>
            </a:r>
            <a:r>
              <a:rPr lang="fr-FR" sz="1600" b="1" kern="0" dirty="0" err="1" smtClean="0">
                <a:solidFill>
                  <a:srgbClr val="000099"/>
                </a:solidFill>
                <a:latin typeface="Century Gothic" pitchFamily="34" charset="0"/>
                <a:ea typeface="굴림" pitchFamily="34" charset="-127"/>
                <a:cs typeface="+mn-cs"/>
              </a:rPr>
              <a:t>invoice</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cs typeface="+mn-cs"/>
              </a:rPr>
              <a:t>is</a:t>
            </a:r>
            <a:r>
              <a:rPr lang="fr-FR" sz="1600" b="1" kern="0" dirty="0" smtClean="0">
                <a:solidFill>
                  <a:srgbClr val="000099"/>
                </a:solidFill>
                <a:latin typeface="Century Gothic" pitchFamily="34" charset="0"/>
                <a:ea typeface="굴림" pitchFamily="34" charset="-127"/>
                <a:cs typeface="+mn-cs"/>
              </a:rPr>
              <a:t> </a:t>
            </a:r>
            <a:r>
              <a:rPr lang="fr-FR" sz="1600" b="1" kern="0" dirty="0" err="1" smtClean="0">
                <a:solidFill>
                  <a:srgbClr val="000099"/>
                </a:solidFill>
                <a:latin typeface="Century Gothic" pitchFamily="34" charset="0"/>
                <a:ea typeface="굴림" pitchFamily="34" charset="-127"/>
              </a:rPr>
              <a:t>within</a:t>
            </a:r>
            <a:r>
              <a:rPr lang="fr-FR" sz="1600" b="1" kern="0" dirty="0" smtClean="0">
                <a:solidFill>
                  <a:srgbClr val="000099"/>
                </a:solidFill>
                <a:latin typeface="Century Gothic" pitchFamily="34" charset="0"/>
                <a:ea typeface="굴림" pitchFamily="34" charset="-127"/>
              </a:rPr>
              <a:t> the range of </a:t>
            </a:r>
            <a:r>
              <a:rPr lang="fr-FR" sz="1600" b="1" kern="0" dirty="0" smtClean="0">
                <a:solidFill>
                  <a:srgbClr val="000099"/>
                </a:solidFill>
                <a:latin typeface="Century Gothic" pitchFamily="34" charset="0"/>
                <a:ea typeface="굴림" pitchFamily="34" charset="-127"/>
                <a:cs typeface="+mn-cs"/>
              </a:rPr>
              <a:t>18 DHHT/</a:t>
            </a:r>
            <a:r>
              <a:rPr lang="fr-FR" sz="1600" b="1" kern="0" dirty="0" err="1" smtClean="0">
                <a:solidFill>
                  <a:srgbClr val="000099"/>
                </a:solidFill>
                <a:latin typeface="Century Gothic" pitchFamily="34" charset="0"/>
                <a:ea typeface="굴림" pitchFamily="34" charset="-127"/>
                <a:cs typeface="+mn-cs"/>
              </a:rPr>
              <a:t>month</a:t>
            </a:r>
            <a:r>
              <a:rPr lang="fr-FR" sz="1600" b="1" kern="0" dirty="0" smtClean="0">
                <a:solidFill>
                  <a:srgbClr val="000099"/>
                </a:solidFill>
                <a:latin typeface="Century Gothic" pitchFamily="34" charset="0"/>
                <a:ea typeface="굴림" pitchFamily="34" charset="-127"/>
                <a:cs typeface="+mn-cs"/>
              </a:rPr>
              <a:t>/</a:t>
            </a:r>
            <a:r>
              <a:rPr lang="fr-FR" sz="1600" b="1" kern="0" dirty="0" err="1" smtClean="0">
                <a:solidFill>
                  <a:srgbClr val="000099"/>
                </a:solidFill>
                <a:latin typeface="Century Gothic" pitchFamily="34" charset="0"/>
                <a:ea typeface="굴림" pitchFamily="34" charset="-127"/>
                <a:cs typeface="+mn-cs"/>
              </a:rPr>
              <a:t>customer</a:t>
            </a:r>
            <a:r>
              <a:rPr lang="fr-FR" sz="1600" b="1" kern="0" dirty="0" smtClean="0">
                <a:solidFill>
                  <a:srgbClr val="000099"/>
                </a:solidFill>
                <a:latin typeface="Century Gothic" pitchFamily="34" charset="0"/>
                <a:ea typeface="굴림" pitchFamily="34" charset="-127"/>
                <a:cs typeface="+mn-cs"/>
              </a:rPr>
              <a:t> </a:t>
            </a:r>
            <a:r>
              <a:rPr lang="fr-FR" sz="1600" b="1" kern="0" dirty="0" smtClean="0">
                <a:solidFill>
                  <a:srgbClr val="000099"/>
                </a:solidFill>
                <a:latin typeface="Century Gothic" pitchFamily="34" charset="0"/>
                <a:ea typeface="굴림" pitchFamily="34" charset="-127"/>
              </a:rPr>
              <a:t> </a:t>
            </a:r>
            <a:r>
              <a:rPr lang="fr-FR" sz="1600" b="1" kern="0" dirty="0" err="1" smtClean="0">
                <a:solidFill>
                  <a:srgbClr val="000099"/>
                </a:solidFill>
                <a:latin typeface="Century Gothic" pitchFamily="34" charset="0"/>
                <a:ea typeface="굴림" pitchFamily="34" charset="-127"/>
              </a:rPr>
              <a:t>whereas</a:t>
            </a:r>
            <a:r>
              <a:rPr lang="fr-FR" sz="1600" b="1" kern="0" dirty="0" smtClean="0">
                <a:solidFill>
                  <a:srgbClr val="000099"/>
                </a:solidFill>
                <a:latin typeface="Century Gothic" pitchFamily="34" charset="0"/>
                <a:ea typeface="굴림" pitchFamily="34" charset="-127"/>
                <a:cs typeface="+mn-cs"/>
              </a:rPr>
              <a:t> it is 93 DHHT/month/customer for ADSL.</a:t>
            </a:r>
          </a:p>
        </p:txBody>
      </p:sp>
      <p:sp>
        <p:nvSpPr>
          <p:cNvPr id="9"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2180615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7"/>
          <p:cNvSpPr txBox="1">
            <a:spLocks noChangeArrowheads="1"/>
          </p:cNvSpPr>
          <p:nvPr/>
        </p:nvSpPr>
        <p:spPr bwMode="auto">
          <a:xfrm>
            <a:off x="820588" y="735012"/>
            <a:ext cx="8316988" cy="430213"/>
          </a:xfrm>
          <a:prstGeom prst="rect">
            <a:avLst/>
          </a:prstGeom>
          <a:solidFill>
            <a:srgbClr val="C0C0C0"/>
          </a:solidFill>
          <a:ln w="9525">
            <a:solidFill>
              <a:schemeClr val="tx1"/>
            </a:solidFill>
            <a:miter lim="800000"/>
            <a:headEnd/>
            <a:tailEnd/>
          </a:ln>
        </p:spPr>
        <p:txBody>
          <a:bodyPr wrap="square" lIns="91430" tIns="45716" rIns="91430" bIns="45716">
            <a:spAutoFit/>
          </a:bodyPr>
          <a:lstStyle/>
          <a:p>
            <a:pPr algn="ctr" defTabSz="912813">
              <a:spcBef>
                <a:spcPct val="50000"/>
              </a:spcBef>
            </a:pPr>
            <a:r>
              <a:rPr lang="fr-FR" sz="2200" b="1" i="1" dirty="0">
                <a:solidFill>
                  <a:srgbClr val="0560E5"/>
                </a:solidFill>
              </a:rPr>
              <a:t>International bandwidth and Domain Names</a:t>
            </a:r>
            <a:endParaRPr lang="fr-FR" sz="1600" b="1" i="1" dirty="0">
              <a:solidFill>
                <a:srgbClr val="0560E5"/>
              </a:solidFill>
            </a:endParaRPr>
          </a:p>
        </p:txBody>
      </p:sp>
      <p:sp>
        <p:nvSpPr>
          <p:cNvPr id="2" name="Rectangle 1"/>
          <p:cNvSpPr/>
          <p:nvPr/>
        </p:nvSpPr>
        <p:spPr>
          <a:xfrm>
            <a:off x="0" y="0"/>
            <a:ext cx="9144000" cy="507831"/>
          </a:xfrm>
          <a:prstGeom prst="rect">
            <a:avLst/>
          </a:prstGeom>
        </p:spPr>
        <p:txBody>
          <a:bodyPr wrap="square">
            <a:spAutoFit/>
          </a:bodyPr>
          <a:lstStyle/>
          <a:p>
            <a:pPr algn="ctr"/>
            <a:r>
              <a:rPr lang="en-US" sz="2700" b="1" dirty="0">
                <a:solidFill>
                  <a:schemeClr val="tx2">
                    <a:lumMod val="60000"/>
                    <a:lumOff val="40000"/>
                  </a:schemeClr>
                </a:solidFill>
                <a:latin typeface="Calibri"/>
                <a:ea typeface="+mj-ea"/>
                <a:cs typeface="Calibri"/>
              </a:rPr>
              <a:t>The mobile Internet service 3G at </a:t>
            </a:r>
            <a:r>
              <a:rPr lang="en-US" sz="2700" b="1" dirty="0" err="1">
                <a:solidFill>
                  <a:schemeClr val="tx2">
                    <a:lumMod val="60000"/>
                    <a:lumOff val="40000"/>
                  </a:schemeClr>
                </a:solidFill>
                <a:latin typeface="Calibri"/>
                <a:ea typeface="+mj-ea"/>
                <a:cs typeface="Calibri"/>
              </a:rPr>
              <a:t>Morocco</a:t>
            </a:r>
            <a:endParaRPr lang="fr-FR" sz="2700" b="1" dirty="0">
              <a:solidFill>
                <a:schemeClr val="tx2">
                  <a:lumMod val="60000"/>
                  <a:lumOff val="40000"/>
                </a:schemeClr>
              </a:solidFill>
              <a:latin typeface="Calibri"/>
              <a:ea typeface="+mj-ea"/>
              <a:cs typeface="Calibri"/>
            </a:endParaRPr>
          </a:p>
        </p:txBody>
      </p:sp>
      <p:graphicFrame>
        <p:nvGraphicFramePr>
          <p:cNvPr id="3" name="Objet 2"/>
          <p:cNvGraphicFramePr>
            <a:graphicFrameLocks/>
          </p:cNvGraphicFramePr>
          <p:nvPr>
            <p:extLst>
              <p:ext uri="{D42A27DB-BD31-4B8C-83A1-F6EECF244321}">
                <p14:modId xmlns:p14="http://schemas.microsoft.com/office/powerpoint/2010/main" val="3616343726"/>
              </p:ext>
            </p:extLst>
          </p:nvPr>
        </p:nvGraphicFramePr>
        <p:xfrm>
          <a:off x="152400" y="1357313"/>
          <a:ext cx="4735513" cy="3199939"/>
        </p:xfrm>
        <a:graphic>
          <a:graphicData uri="http://schemas.openxmlformats.org/presentationml/2006/ole">
            <mc:AlternateContent xmlns:mc="http://schemas.openxmlformats.org/markup-compatibility/2006">
              <mc:Choice xmlns:v="urn:schemas-microsoft-com:vml" Requires="v">
                <p:oleObj spid="_x0000_s2066" name="Feuille de calcul" r:id="rId5" imgW="4600602" imgH="3714826" progId="Excel.Sheet.8">
                  <p:embed/>
                </p:oleObj>
              </mc:Choice>
              <mc:Fallback>
                <p:oleObj name="Feuille de calcul" r:id="rId5" imgW="4600602" imgH="3714826" progId="Excel.Sheet.8">
                  <p:embed/>
                  <p:pic>
                    <p:nvPicPr>
                      <p:cNvPr id="0" name="Picture 1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357313"/>
                        <a:ext cx="4735513" cy="319993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Graphique 13"/>
          <p:cNvGraphicFramePr>
            <a:graphicFrameLocks/>
          </p:cNvGraphicFramePr>
          <p:nvPr>
            <p:extLst>
              <p:ext uri="{D42A27DB-BD31-4B8C-83A1-F6EECF244321}">
                <p14:modId xmlns:p14="http://schemas.microsoft.com/office/powerpoint/2010/main" val="1245409448"/>
              </p:ext>
            </p:extLst>
          </p:nvPr>
        </p:nvGraphicFramePr>
        <p:xfrm>
          <a:off x="5030393" y="1357313"/>
          <a:ext cx="3934095" cy="3199939"/>
        </p:xfrm>
        <a:graphic>
          <a:graphicData uri="http://schemas.openxmlformats.org/drawingml/2006/chart">
            <c:chart xmlns:c="http://schemas.openxmlformats.org/drawingml/2006/chart" xmlns:r="http://schemas.openxmlformats.org/officeDocument/2006/relationships" r:id="rId7"/>
          </a:graphicData>
        </a:graphic>
      </p:graphicFrame>
      <p:sp>
        <p:nvSpPr>
          <p:cNvPr id="15" name="ZoneTexte 2"/>
          <p:cNvSpPr txBox="1"/>
          <p:nvPr/>
        </p:nvSpPr>
        <p:spPr>
          <a:xfrm>
            <a:off x="5148064" y="1120837"/>
            <a:ext cx="3865030" cy="50148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fontAlgn="auto">
              <a:spcBef>
                <a:spcPts val="0"/>
              </a:spcBef>
              <a:spcAft>
                <a:spcPts val="0"/>
              </a:spcAft>
              <a:defRPr/>
            </a:pPr>
            <a:r>
              <a:rPr lang="fr-FR" sz="1200" b="1" dirty="0">
                <a:solidFill>
                  <a:schemeClr val="tx1"/>
                </a:solidFill>
                <a:cs typeface="Arial" pitchFamily="34" charset="0"/>
              </a:rPr>
              <a:t>Evolution of the number of domain names " .my </a:t>
            </a:r>
            <a:r>
              <a:rPr lang="fr-FR" sz="1200" b="1" dirty="0" smtClean="0">
                <a:solidFill>
                  <a:schemeClr val="tx1"/>
                </a:solidFill>
                <a:latin typeface="Arial" pitchFamily="34" charset="0"/>
                <a:cs typeface="Arial" pitchFamily="34" charset="0"/>
              </a:rPr>
              <a:t>"</a:t>
            </a:r>
            <a:endParaRPr lang="fr-FR" sz="1200" b="1" dirty="0">
              <a:solidFill>
                <a:schemeClr val="tx1"/>
              </a:solidFill>
              <a:latin typeface="Arial" pitchFamily="34" charset="0"/>
              <a:cs typeface="Arial" pitchFamily="34" charset="0"/>
            </a:endParaRPr>
          </a:p>
        </p:txBody>
      </p:sp>
      <p:sp>
        <p:nvSpPr>
          <p:cNvPr id="16" name="Rectangle 4"/>
          <p:cNvSpPr>
            <a:spLocks noChangeArrowheads="1"/>
          </p:cNvSpPr>
          <p:nvPr/>
        </p:nvSpPr>
        <p:spPr bwMode="auto">
          <a:xfrm>
            <a:off x="214313" y="4929198"/>
            <a:ext cx="4429125" cy="738664"/>
          </a:xfrm>
          <a:prstGeom prst="rect">
            <a:avLst/>
          </a:prstGeom>
          <a:noFill/>
          <a:ln w="9525">
            <a:noFill/>
            <a:miter lim="800000"/>
            <a:headEnd/>
            <a:tailEnd/>
          </a:ln>
        </p:spPr>
        <p:txBody>
          <a:bodyPr>
            <a:spAutoFit/>
          </a:bodyPr>
          <a:lstStyle/>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a:t>
            </a:r>
            <a:r>
              <a:rPr lang="fr-FR" sz="1400" b="1" kern="0" dirty="0" err="1" smtClean="0">
                <a:solidFill>
                  <a:srgbClr val="000099"/>
                </a:solidFill>
                <a:latin typeface="Century Gothic" pitchFamily="34" charset="0"/>
                <a:ea typeface="굴림" pitchFamily="34" charset="-127"/>
                <a:cs typeface="+mn-cs"/>
              </a:rPr>
              <a:t>bandwidth</a:t>
            </a:r>
            <a:r>
              <a:rPr lang="fr-FR" sz="1400" b="1" kern="0" dirty="0" smtClean="0">
                <a:solidFill>
                  <a:srgbClr val="000099"/>
                </a:solidFill>
                <a:latin typeface="Century Gothic" pitchFamily="34" charset="0"/>
                <a:ea typeface="굴림" pitchFamily="34" charset="-127"/>
              </a:rPr>
              <a:t> of </a:t>
            </a:r>
            <a:r>
              <a:rPr lang="fr-FR" sz="1400" b="1" kern="0" dirty="0" smtClean="0">
                <a:solidFill>
                  <a:srgbClr val="000099"/>
                </a:solidFill>
                <a:latin typeface="Century Gothic" pitchFamily="34" charset="0"/>
                <a:ea typeface="굴림" pitchFamily="34" charset="-127"/>
                <a:cs typeface="+mn-cs"/>
              </a:rPr>
              <a:t>international internet has experienced a growth of more than 9% in 2014 with a capacity of 450 000 Mbps.</a:t>
            </a:r>
            <a:endParaRPr lang="fr-FR" sz="1400" b="1" kern="0" dirty="0">
              <a:solidFill>
                <a:srgbClr val="000099"/>
              </a:solidFill>
              <a:latin typeface="Century Gothic" pitchFamily="34" charset="0"/>
              <a:ea typeface="굴림" pitchFamily="34" charset="-127"/>
              <a:cs typeface="+mn-cs"/>
            </a:endParaRPr>
          </a:p>
        </p:txBody>
      </p:sp>
      <p:sp>
        <p:nvSpPr>
          <p:cNvPr id="17" name="Rectangle 16"/>
          <p:cNvSpPr>
            <a:spLocks noChangeArrowheads="1"/>
          </p:cNvSpPr>
          <p:nvPr/>
        </p:nvSpPr>
        <p:spPr bwMode="auto">
          <a:xfrm>
            <a:off x="4887912" y="4606032"/>
            <a:ext cx="4256087" cy="1600438"/>
          </a:xfrm>
          <a:prstGeom prst="rect">
            <a:avLst/>
          </a:prstGeom>
          <a:noFill/>
          <a:ln w="9525">
            <a:noFill/>
            <a:miter lim="800000"/>
            <a:headEnd/>
            <a:tailEnd/>
          </a:ln>
        </p:spPr>
        <p:txBody>
          <a:bodyPr wrap="square">
            <a:spAutoFit/>
          </a:bodyPr>
          <a:lstStyle/>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park of the domain names " .ma " continues to grow by reaching 54,450 accounts at end 2014 </a:t>
            </a:r>
            <a:r>
              <a:rPr lang="fr-FR" sz="1400" b="1" kern="0" dirty="0" smtClean="0">
                <a:solidFill>
                  <a:srgbClr val="000099"/>
                </a:solidFill>
                <a:latin typeface="Century Gothic" pitchFamily="34" charset="0"/>
                <a:ea typeface="굴림" pitchFamily="34" charset="-127"/>
              </a:rPr>
              <a:t>or</a:t>
            </a:r>
            <a:r>
              <a:rPr lang="fr-FR" sz="1400" b="1" kern="0" dirty="0" smtClean="0">
                <a:solidFill>
                  <a:srgbClr val="000099"/>
                </a:solidFill>
                <a:latin typeface="Century Gothic" pitchFamily="34" charset="0"/>
                <a:ea typeface="굴림" pitchFamily="34" charset="-127"/>
                <a:cs typeface="+mn-cs"/>
              </a:rPr>
              <a:t> a growth of nearly 7% compared to end of 2013. </a:t>
            </a:r>
          </a:p>
          <a:p>
            <a:pPr marL="285750" indent="-285750" algn="just">
              <a:buFont typeface="Wingdings" pitchFamily="2" charset="2"/>
              <a:buChar char="§"/>
              <a:defRPr/>
            </a:pPr>
            <a:r>
              <a:rPr lang="fr-FR" sz="1400" b="1" kern="0" dirty="0" smtClean="0">
                <a:solidFill>
                  <a:srgbClr val="000099"/>
                </a:solidFill>
                <a:latin typeface="Century Gothic" pitchFamily="34" charset="0"/>
                <a:ea typeface="굴림" pitchFamily="34" charset="-127"/>
                <a:cs typeface="+mn-cs"/>
              </a:rPr>
              <a:t>The names of domains created directly under the extension ‘ma’</a:t>
            </a:r>
            <a:r>
              <a:rPr lang="fr-FR" sz="1400" b="1" kern="0" dirty="0" smtClean="0">
                <a:solidFill>
                  <a:srgbClr val="000099"/>
                </a:solidFill>
                <a:latin typeface="Century Gothic" pitchFamily="34" charset="0"/>
                <a:ea typeface="굴림" pitchFamily="34" charset="-127"/>
              </a:rPr>
              <a:t> </a:t>
            </a:r>
            <a:r>
              <a:rPr lang="fr-FR" sz="1400" b="1" kern="0" dirty="0" err="1" smtClean="0">
                <a:solidFill>
                  <a:srgbClr val="000099"/>
                </a:solidFill>
                <a:latin typeface="Century Gothic" pitchFamily="34" charset="0"/>
                <a:ea typeface="굴림" pitchFamily="34" charset="-127"/>
              </a:rPr>
              <a:t>is</a:t>
            </a:r>
            <a:r>
              <a:rPr lang="fr-FR" sz="1400" b="1" kern="0" dirty="0" smtClean="0">
                <a:solidFill>
                  <a:srgbClr val="000099"/>
                </a:solidFill>
                <a:latin typeface="Century Gothic" pitchFamily="34" charset="0"/>
                <a:ea typeface="굴림" pitchFamily="34" charset="-127"/>
              </a:rPr>
              <a:t> dominant</a:t>
            </a:r>
            <a:r>
              <a:rPr lang="fr-FR" sz="1400" b="1" kern="0" dirty="0" smtClean="0">
                <a:solidFill>
                  <a:srgbClr val="000099"/>
                </a:solidFill>
                <a:latin typeface="Century Gothic" pitchFamily="34" charset="0"/>
                <a:ea typeface="굴림" pitchFamily="34" charset="-127"/>
                <a:cs typeface="+mn-cs"/>
              </a:rPr>
              <a:t> ( 88.7 % ).</a:t>
            </a:r>
          </a:p>
        </p:txBody>
      </p:sp>
      <p:sp>
        <p:nvSpPr>
          <p:cNvPr id="18"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3945950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0" y="339213"/>
            <a:ext cx="9144000" cy="707922"/>
          </a:xfrm>
        </p:spPr>
        <p:txBody>
          <a:bodyPr>
            <a:normAutofit fontScale="90000"/>
          </a:bodyPr>
          <a:lstStyle/>
          <a:p>
            <a:r>
              <a:rPr lang="fr-FR" dirty="0" smtClean="0"/>
              <a:t>Plan of the presentation</a:t>
            </a:r>
          </a:p>
        </p:txBody>
      </p:sp>
      <p:sp>
        <p:nvSpPr>
          <p:cNvPr id="6148" name="Rectangle 3"/>
          <p:cNvSpPr>
            <a:spLocks noGrp="1" noChangeArrowheads="1"/>
          </p:cNvSpPr>
          <p:nvPr>
            <p:ph type="body" idx="1"/>
          </p:nvPr>
        </p:nvSpPr>
        <p:spPr>
          <a:xfrm>
            <a:off x="0" y="943897"/>
            <a:ext cx="9144000" cy="5014452"/>
          </a:xfrm>
        </p:spPr>
        <p:txBody>
          <a:bodyPr>
            <a:normAutofit/>
          </a:bodyPr>
          <a:lstStyle/>
          <a:p>
            <a:pPr>
              <a:buNone/>
              <a:defRPr/>
            </a:pPr>
            <a:endParaRPr lang="fr-FR" dirty="0">
              <a:solidFill>
                <a:schemeClr val="accent2">
                  <a:lumMod val="20000"/>
                  <a:lumOff val="80000"/>
                </a:schemeClr>
              </a:solidFill>
            </a:endParaRPr>
          </a:p>
          <a:p>
            <a:pPr algn="ctr">
              <a:defRPr/>
            </a:pPr>
            <a:r>
              <a:rPr lang="fr-FR" dirty="0"/>
              <a:t>Introduction: </a:t>
            </a:r>
            <a:r>
              <a:rPr lang="fr-FR" dirty="0" err="1" smtClean="0"/>
              <a:t>QoS</a:t>
            </a:r>
            <a:r>
              <a:rPr lang="fr-FR" dirty="0" smtClean="0"/>
              <a:t> </a:t>
            </a:r>
            <a:r>
              <a:rPr lang="fr-FR" dirty="0" smtClean="0">
                <a:solidFill>
                  <a:srgbClr val="0070C0"/>
                </a:solidFill>
              </a:rPr>
              <a:t>background</a:t>
            </a:r>
            <a:endParaRPr lang="fr-FR" dirty="0">
              <a:solidFill>
                <a:srgbClr val="0070C0"/>
              </a:solidFill>
            </a:endParaRPr>
          </a:p>
          <a:p>
            <a:pPr>
              <a:buNone/>
              <a:defRPr/>
            </a:pPr>
            <a:endParaRPr lang="fr-FR" dirty="0">
              <a:solidFill>
                <a:schemeClr val="accent2">
                  <a:lumMod val="20000"/>
                  <a:lumOff val="80000"/>
                </a:schemeClr>
              </a:solidFill>
              <a:ea typeface="+mn-ea"/>
              <a:cs typeface="+mn-cs"/>
            </a:endParaRPr>
          </a:p>
          <a:p>
            <a:pPr>
              <a:buNone/>
              <a:defRPr/>
            </a:pPr>
            <a:endParaRPr lang="fr-FR" dirty="0">
              <a:solidFill>
                <a:schemeClr val="accent2">
                  <a:lumMod val="20000"/>
                  <a:lumOff val="80000"/>
                </a:schemeClr>
              </a:solidFill>
            </a:endParaRPr>
          </a:p>
          <a:p>
            <a:pPr>
              <a:buNone/>
              <a:defRPr/>
            </a:pPr>
            <a:endParaRPr lang="fr-FR" dirty="0" smtClean="0">
              <a:solidFill>
                <a:schemeClr val="accent2">
                  <a:lumMod val="20000"/>
                  <a:lumOff val="80000"/>
                </a:schemeClr>
              </a:solidFill>
            </a:endParaRPr>
          </a:p>
          <a:p>
            <a:pPr marL="742950" lvl="2" indent="-342900">
              <a:buSzPct val="75000"/>
              <a:buNone/>
              <a:defRPr/>
            </a:pPr>
            <a:endParaRPr lang="fr-FR" dirty="0" smtClean="0">
              <a:solidFill>
                <a:schemeClr val="accent2">
                  <a:lumMod val="20000"/>
                  <a:lumOff val="80000"/>
                </a:schemeClr>
              </a:solidFill>
              <a:ea typeface="+mn-ea"/>
              <a:cs typeface="+mn-cs"/>
            </a:endParaRPr>
          </a:p>
          <a:p>
            <a:pPr marL="742950" lvl="2" indent="-342900">
              <a:buSzPct val="75000"/>
              <a:buNone/>
              <a:defRPr/>
            </a:pPr>
            <a:endParaRPr lang="fr-FR" dirty="0" smtClean="0">
              <a:solidFill>
                <a:schemeClr val="accent2">
                  <a:lumMod val="20000"/>
                  <a:lumOff val="80000"/>
                </a:schemeClr>
              </a:solidFill>
              <a:ea typeface="+mn-ea"/>
              <a:cs typeface="+mn-cs"/>
            </a:endParaRPr>
          </a:p>
          <a:p>
            <a:pPr>
              <a:defRPr/>
            </a:pPr>
            <a:endParaRPr lang="fr-FR" dirty="0">
              <a:solidFill>
                <a:schemeClr val="accent2">
                  <a:lumMod val="20000"/>
                  <a:lumOff val="80000"/>
                </a:schemeClr>
              </a:solidFill>
            </a:endParaRPr>
          </a:p>
        </p:txBody>
      </p:sp>
      <p:sp>
        <p:nvSpPr>
          <p:cNvPr id="2" name="Espace réservé du numéro de diapositive 1"/>
          <p:cNvSpPr>
            <a:spLocks noGrp="1"/>
          </p:cNvSpPr>
          <p:nvPr>
            <p:ph type="sldNum" sz="quarter" idx="4294967295"/>
          </p:nvPr>
        </p:nvSpPr>
        <p:spPr>
          <a:xfrm>
            <a:off x="7751763" y="6525344"/>
            <a:ext cx="1366837" cy="359644"/>
          </a:xfrm>
          <a:prstGeom prst="rect">
            <a:avLst/>
          </a:prstGeom>
        </p:spPr>
        <p:txBody>
          <a:bodyPr/>
          <a:lstStyle/>
          <a:p>
            <a:pPr>
              <a:defRPr/>
            </a:pPr>
            <a:fld id="{68634B60-16E9-421C-BEAE-A5921D67FD8D}" type="slidenum">
              <a:rPr lang="en-US" smtClean="0"/>
              <a:pPr>
                <a:defRPr/>
              </a:pPr>
              <a:t>7</a:t>
            </a:fld>
            <a:endParaRPr lang="en-US" dirty="0"/>
          </a:p>
        </p:txBody>
      </p:sp>
      <p:sp>
        <p:nvSpPr>
          <p:cNvPr id="5" name="Rectangle 4"/>
          <p:cNvSpPr txBox="1">
            <a:spLocks noChangeArrowheads="1"/>
          </p:cNvSpPr>
          <p:nvPr/>
        </p:nvSpPr>
        <p:spPr>
          <a:xfrm>
            <a:off x="2658268" y="6589713"/>
            <a:ext cx="3827463" cy="2682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457200" rtl="0" eaLnBrk="1" latinLnBrk="0" hangingPunct="1">
              <a:defRPr sz="3200" kern="1200">
                <a:solidFill>
                  <a:schemeClr val="tx1"/>
                </a:solidFill>
                <a:latin typeface="Verdana" pitchFamily="34" charset="0"/>
                <a:ea typeface="+mn-ea"/>
                <a:cs typeface="+mn-cs"/>
              </a:defRPr>
            </a:lvl1pPr>
            <a:lvl2pPr marL="742950" indent="-285750" algn="l" defTabSz="457200" rtl="0" eaLnBrk="1" latinLnBrk="0" hangingPunct="1">
              <a:defRPr sz="3200" kern="1200">
                <a:solidFill>
                  <a:schemeClr val="tx1"/>
                </a:solidFill>
                <a:latin typeface="Verdana" pitchFamily="34" charset="0"/>
                <a:ea typeface="+mn-ea"/>
                <a:cs typeface="+mn-cs"/>
              </a:defRPr>
            </a:lvl2pPr>
            <a:lvl3pPr marL="1143000" indent="-228600" algn="l" defTabSz="457200" rtl="0" eaLnBrk="1" latinLnBrk="0" hangingPunct="1">
              <a:defRPr sz="3200" kern="1200">
                <a:solidFill>
                  <a:schemeClr val="tx1"/>
                </a:solidFill>
                <a:latin typeface="Verdana" pitchFamily="34" charset="0"/>
                <a:ea typeface="+mn-ea"/>
                <a:cs typeface="+mn-cs"/>
              </a:defRPr>
            </a:lvl3pPr>
            <a:lvl4pPr marL="1600200" indent="-228600" algn="l" defTabSz="457200" rtl="0" eaLnBrk="1" latinLnBrk="0" hangingPunct="1">
              <a:defRPr sz="3200" kern="1200">
                <a:solidFill>
                  <a:schemeClr val="tx1"/>
                </a:solidFill>
                <a:latin typeface="Verdana" pitchFamily="34" charset="0"/>
                <a:ea typeface="+mn-ea"/>
                <a:cs typeface="+mn-cs"/>
              </a:defRPr>
            </a:lvl4pPr>
            <a:lvl5pPr marL="2057400" indent="-228600" algn="l" defTabSz="457200" rtl="0" eaLnBrk="1" latinLnBrk="0" hangingPunct="1">
              <a:defRPr sz="3200" kern="1200">
                <a:solidFill>
                  <a:schemeClr val="tx1"/>
                </a:solidFill>
                <a:latin typeface="Verdana" pitchFamily="34" charset="0"/>
                <a:ea typeface="+mn-ea"/>
                <a:cs typeface="+mn-cs"/>
              </a:defRPr>
            </a:lvl5pPr>
            <a:lvl6pPr marL="25146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6pPr>
            <a:lvl7pPr marL="29718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7pPr>
            <a:lvl8pPr marL="34290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8pPr>
            <a:lvl9pPr marL="3886200" indent="-228600" algn="l" defTabSz="457200" rtl="0" eaLnBrk="0" fontAlgn="base" latinLnBrk="0" hangingPunct="0">
              <a:spcBef>
                <a:spcPct val="0"/>
              </a:spcBef>
              <a:spcAft>
                <a:spcPct val="0"/>
              </a:spcAft>
              <a:defRPr sz="3200" kern="1200">
                <a:solidFill>
                  <a:schemeClr val="tx1"/>
                </a:solidFill>
                <a:latin typeface="Verdana" pitchFamily="34" charset="0"/>
                <a:ea typeface="+mn-ea"/>
                <a:cs typeface="+mn-cs"/>
              </a:defRPr>
            </a:lvl9pPr>
          </a:lstStyle>
          <a:p>
            <a:r>
              <a:rPr lang="en-US" altLang="en-US" sz="1400" b="1" i="1" smtClean="0">
                <a:latin typeface="Univers" pitchFamily="34" charset="0"/>
              </a:rPr>
              <a:t>Senegal, Dakar, March 24-25, 2015</a:t>
            </a:r>
            <a:endParaRPr lang="en-US" altLang="en-US" sz="1400" b="1" i="1" dirty="0" smtClean="0">
              <a:latin typeface="Univers" pitchFamily="34" charset="0"/>
            </a:endParaRPr>
          </a:p>
        </p:txBody>
      </p:sp>
    </p:spTree>
    <p:extLst>
      <p:ext uri="{BB962C8B-B14F-4D97-AF65-F5344CB8AC3E}">
        <p14:creationId xmlns:p14="http://schemas.microsoft.com/office/powerpoint/2010/main" val="1829159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title"/>
          </p:nvPr>
        </p:nvSpPr>
        <p:spPr>
          <a:xfrm>
            <a:off x="395536" y="188641"/>
            <a:ext cx="8748464" cy="1152128"/>
          </a:xfrm>
        </p:spPr>
        <p:txBody>
          <a:bodyPr>
            <a:normAutofit fontScale="90000"/>
          </a:bodyPr>
          <a:lstStyle/>
          <a:p>
            <a:r>
              <a:rPr lang="en-US" dirty="0" smtClean="0"/>
              <a:t> </a:t>
            </a:r>
            <a:r>
              <a:rPr lang="en-US" sz="4000" dirty="0" smtClean="0"/>
              <a:t>Background for the Follow up of </a:t>
            </a:r>
            <a:r>
              <a:rPr lang="en-US" sz="4000" dirty="0" err="1" smtClean="0"/>
              <a:t>QoS</a:t>
            </a:r>
            <a:r>
              <a:rPr lang="en-US" sz="4000" dirty="0" smtClean="0"/>
              <a:t>/</a:t>
            </a:r>
            <a:r>
              <a:rPr lang="en-US" sz="4000" dirty="0" err="1" smtClean="0"/>
              <a:t>QoE</a:t>
            </a:r>
            <a:r>
              <a:rPr lang="en-US" sz="4000" dirty="0" smtClean="0"/>
              <a:t>  ANRT</a:t>
            </a:r>
            <a:r>
              <a:rPr lang="en-US" sz="3600" dirty="0" smtClean="0"/>
              <a:t/>
            </a:r>
            <a:br>
              <a:rPr lang="en-US" sz="3600" dirty="0" smtClean="0"/>
            </a:br>
            <a:r>
              <a:rPr lang="en-US" dirty="0" smtClean="0"/>
              <a:t> </a:t>
            </a:r>
          </a:p>
        </p:txBody>
      </p:sp>
      <p:sp>
        <p:nvSpPr>
          <p:cNvPr id="2" name="Espace réservé du contenu 1"/>
          <p:cNvSpPr>
            <a:spLocks noGrp="1"/>
          </p:cNvSpPr>
          <p:nvPr>
            <p:ph sz="half" idx="1"/>
          </p:nvPr>
        </p:nvSpPr>
        <p:spPr>
          <a:xfrm>
            <a:off x="457200" y="2708275"/>
            <a:ext cx="8229600" cy="2736850"/>
          </a:xfrm>
        </p:spPr>
        <p:txBody>
          <a:bodyPr/>
          <a:lstStyle/>
          <a:p>
            <a:pPr marL="0" indent="0">
              <a:buFontTx/>
              <a:buNone/>
              <a:defRPr/>
            </a:pPr>
            <a:endParaRPr lang="fr-FR" dirty="0" smtClean="0"/>
          </a:p>
          <a:p>
            <a:pPr>
              <a:defRPr/>
            </a:pPr>
            <a:endParaRPr lang="fr-FR" dirty="0"/>
          </a:p>
          <a:p>
            <a:pPr>
              <a:defRPr/>
            </a:pPr>
            <a:endParaRPr lang="fr-FR" dirty="0" smtClean="0"/>
          </a:p>
          <a:p>
            <a:pPr>
              <a:defRPr/>
            </a:pPr>
            <a:endParaRPr lang="fr-FR" dirty="0"/>
          </a:p>
        </p:txBody>
      </p:sp>
      <p:sp>
        <p:nvSpPr>
          <p:cNvPr id="15364" name="Espace réservé du texte 2"/>
          <p:cNvSpPr>
            <a:spLocks noGrp="1"/>
          </p:cNvSpPr>
          <p:nvPr>
            <p:ph type="body" sz="half" idx="2"/>
          </p:nvPr>
        </p:nvSpPr>
        <p:spPr/>
        <p:txBody>
          <a:bodyPr/>
          <a:lstStyle/>
          <a:p>
            <a:endParaRPr lang="fr-FR" smtClean="0"/>
          </a:p>
        </p:txBody>
      </p:sp>
      <p:sp>
        <p:nvSpPr>
          <p:cNvPr id="15365" name="Rectangle 6"/>
          <p:cNvSpPr>
            <a:spLocks noChangeArrowheads="1"/>
          </p:cNvSpPr>
          <p:nvPr/>
        </p:nvSpPr>
        <p:spPr bwMode="auto">
          <a:xfrm>
            <a:off x="3022600" y="3046413"/>
            <a:ext cx="3024188" cy="171926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800" b="1" dirty="0">
                <a:solidFill>
                  <a:schemeClr val="bg1"/>
                </a:solidFill>
              </a:rPr>
              <a:t>The ANRT </a:t>
            </a:r>
            <a:r>
              <a:rPr lang="fr-FR" sz="2800" b="1" dirty="0" err="1">
                <a:solidFill>
                  <a:schemeClr val="bg1"/>
                </a:solidFill>
              </a:rPr>
              <a:t>exercised</a:t>
            </a:r>
            <a:r>
              <a:rPr lang="fr-FR" sz="2800" b="1" dirty="0">
                <a:solidFill>
                  <a:schemeClr val="bg1"/>
                </a:solidFill>
              </a:rPr>
              <a:t> a </a:t>
            </a:r>
            <a:r>
              <a:rPr lang="fr-FR" sz="2800" b="1" dirty="0" err="1" smtClean="0">
                <a:solidFill>
                  <a:schemeClr val="bg1"/>
                </a:solidFill>
              </a:rPr>
              <a:t>steady</a:t>
            </a:r>
            <a:r>
              <a:rPr lang="fr-FR" sz="2800" b="1" dirty="0" smtClean="0">
                <a:solidFill>
                  <a:schemeClr val="bg1"/>
                </a:solidFill>
              </a:rPr>
              <a:t> </a:t>
            </a:r>
            <a:r>
              <a:rPr lang="fr-FR" sz="2800" b="1" dirty="0">
                <a:solidFill>
                  <a:schemeClr val="bg1"/>
                </a:solidFill>
              </a:rPr>
              <a:t>monitoring of the </a:t>
            </a:r>
            <a:r>
              <a:rPr lang="fr-FR" sz="2800" b="1" dirty="0" err="1">
                <a:solidFill>
                  <a:schemeClr val="bg1"/>
                </a:solidFill>
              </a:rPr>
              <a:t>QoS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5" name="Rectangle 6"/>
          <p:cNvSpPr>
            <a:spLocks noChangeArrowheads="1"/>
          </p:cNvSpPr>
          <p:nvPr/>
        </p:nvSpPr>
        <p:spPr bwMode="auto">
          <a:xfrm>
            <a:off x="107950" y="2046288"/>
            <a:ext cx="2808288" cy="1508073"/>
          </a:xfrm>
          <a:prstGeom prst="rect">
            <a:avLst/>
          </a:prstGeom>
          <a:solidFill>
            <a:srgbClr val="FFC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800" b="1" dirty="0">
                <a:solidFill>
                  <a:srgbClr val="0005A1"/>
                </a:solidFill>
              </a:rPr>
              <a:t>A national regulatory framework:</a:t>
            </a:r>
          </a:p>
          <a:p>
            <a:pPr marL="457200" indent="-457200" defTabSz="912813">
              <a:buFontTx/>
              <a:buChar char="-"/>
              <a:defRPr/>
            </a:pPr>
            <a:r>
              <a:rPr lang="fr-FR" sz="1800" b="1" dirty="0">
                <a:solidFill>
                  <a:srgbClr val="0005A1"/>
                </a:solidFill>
              </a:rPr>
              <a:t>Responsibilities</a:t>
            </a:r>
          </a:p>
          <a:p>
            <a:pPr marL="457200" indent="-457200" defTabSz="912813">
              <a:defRPr/>
            </a:pPr>
            <a:r>
              <a:rPr lang="fr-FR" sz="1800" b="1" dirty="0" smtClean="0">
                <a:solidFill>
                  <a:srgbClr val="0005A1"/>
                </a:solidFill>
              </a:rPr>
              <a:t>-</a:t>
            </a:r>
            <a:r>
              <a:rPr lang="fr-FR" sz="1800" b="1" dirty="0" err="1" smtClean="0">
                <a:solidFill>
                  <a:srgbClr val="0005A1"/>
                </a:solidFill>
              </a:rPr>
              <a:t>QoS</a:t>
            </a:r>
            <a:r>
              <a:rPr lang="fr-FR" b="1" dirty="0" smtClean="0">
                <a:solidFill>
                  <a:srgbClr val="0005A1"/>
                </a:solidFill>
              </a:rPr>
              <a:t>  obligations for </a:t>
            </a:r>
            <a:r>
              <a:rPr lang="fr-FR" b="1" dirty="0" err="1" smtClean="0">
                <a:solidFill>
                  <a:srgbClr val="0005A1"/>
                </a:solidFill>
              </a:rPr>
              <a:t>operators</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6" name="Rectangle 6"/>
          <p:cNvSpPr>
            <a:spLocks noChangeArrowheads="1"/>
          </p:cNvSpPr>
          <p:nvPr/>
        </p:nvSpPr>
        <p:spPr bwMode="auto">
          <a:xfrm>
            <a:off x="3019425" y="1146175"/>
            <a:ext cx="3024188" cy="1800225"/>
          </a:xfrm>
          <a:prstGeom prst="rect">
            <a:avLst/>
          </a:prstGeom>
          <a:solidFill>
            <a:srgbClr val="FFFF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600" b="1" dirty="0">
                <a:solidFill>
                  <a:srgbClr val="0005A1"/>
                </a:solidFill>
              </a:rPr>
              <a:t>An international regulatory framework (standards) :</a:t>
            </a:r>
          </a:p>
          <a:p>
            <a:pPr marL="457200" indent="-457200" defTabSz="912813">
              <a:buFontTx/>
              <a:buChar char="-"/>
              <a:defRPr/>
            </a:pPr>
            <a:r>
              <a:rPr lang="fr-FR" sz="1400" b="1" dirty="0">
                <a:solidFill>
                  <a:srgbClr val="0005A1"/>
                </a:solidFill>
              </a:rPr>
              <a:t>ITU-T: series E, G, P, Y, </a:t>
            </a:r>
            <a:r>
              <a:rPr lang="fr-FR" sz="1400" b="1" dirty="0" err="1">
                <a:solidFill>
                  <a:srgbClr val="0005A1"/>
                </a:solidFill>
              </a:rPr>
              <a:t>QoS</a:t>
            </a:r>
            <a:r>
              <a:rPr lang="fr-FR" sz="1400" b="1" dirty="0">
                <a:solidFill>
                  <a:srgbClr val="0005A1"/>
                </a:solidFill>
              </a:rPr>
              <a:t> </a:t>
            </a:r>
            <a:r>
              <a:rPr lang="fr-FR" sz="1400" b="1" dirty="0" err="1">
                <a:solidFill>
                  <a:srgbClr val="0005A1"/>
                </a:solidFill>
              </a:rPr>
              <a:t>Handbook</a:t>
            </a:r>
            <a:r>
              <a:rPr lang="fr-FR" sz="1400" b="1" dirty="0">
                <a:solidFill>
                  <a:srgbClr val="0005A1"/>
                </a:solidFill>
              </a:rPr>
              <a:t>, ...</a:t>
            </a:r>
          </a:p>
          <a:p>
            <a:pPr marL="457200" indent="-457200" defTabSz="912813">
              <a:buFontTx/>
              <a:buChar char="-"/>
              <a:defRPr/>
            </a:pPr>
            <a:r>
              <a:rPr lang="fr-FR" sz="1400" b="1" dirty="0">
                <a:solidFill>
                  <a:srgbClr val="0005A1"/>
                </a:solidFill>
              </a:rPr>
              <a:t>Regional: ETSI (EG-series), IEEE,...</a:t>
            </a:r>
            <a:r>
              <a:rPr lang="fr-FR" sz="2000" b="1" dirty="0">
                <a:solidFill>
                  <a:srgbClr val="0005A1"/>
                </a:solidFill>
              </a:rPr>
              <a:t/>
            </a:r>
            <a:br>
              <a:rPr lang="fr-FR" sz="20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7" name="Rectangle 6"/>
          <p:cNvSpPr>
            <a:spLocks noChangeArrowheads="1"/>
          </p:cNvSpPr>
          <p:nvPr/>
        </p:nvSpPr>
        <p:spPr bwMode="auto">
          <a:xfrm>
            <a:off x="6156325" y="2046287"/>
            <a:ext cx="2844800" cy="1345842"/>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2000" b="1" dirty="0">
                <a:solidFill>
                  <a:srgbClr val="0005A1"/>
                </a:solidFill>
              </a:rPr>
              <a:t>A benchmark of best practices and a </a:t>
            </a:r>
            <a:r>
              <a:rPr lang="fr-FR" sz="2000" b="1" dirty="0" err="1" smtClean="0">
                <a:solidFill>
                  <a:srgbClr val="0005A1"/>
                </a:solidFill>
              </a:rPr>
              <a:t>technological</a:t>
            </a:r>
            <a:r>
              <a:rPr lang="fr-FR" sz="2000" b="1" dirty="0" smtClean="0">
                <a:solidFill>
                  <a:srgbClr val="0005A1"/>
                </a:solidFill>
              </a:rPr>
              <a:t> </a:t>
            </a:r>
            <a:r>
              <a:rPr lang="fr-FR" sz="2000" b="1" dirty="0">
                <a:solidFill>
                  <a:srgbClr val="0005A1"/>
                </a:solidFill>
              </a:rPr>
              <a:t>watch</a:t>
            </a:r>
            <a:r>
              <a:rPr lang="fr-FR" sz="2800" b="1" dirty="0">
                <a:solidFill>
                  <a:srgbClr val="0005A1"/>
                </a:solidFill>
              </a:rPr>
              <a:t/>
            </a:r>
            <a:br>
              <a:rPr lang="fr-FR" sz="2800" b="1" dirty="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18" name="Rectangle 17"/>
          <p:cNvSpPr>
            <a:spLocks noChangeArrowheads="1"/>
          </p:cNvSpPr>
          <p:nvPr/>
        </p:nvSpPr>
        <p:spPr bwMode="auto">
          <a:xfrm>
            <a:off x="107950" y="3984625"/>
            <a:ext cx="2808288" cy="1800225"/>
          </a:xfrm>
          <a:prstGeom prst="rect">
            <a:avLst/>
          </a:prstGeom>
          <a:solidFill>
            <a:schemeClr val="bg1">
              <a:lumMod val="75000"/>
            </a:schemeClr>
          </a:solidFill>
          <a:ln>
            <a:noFill/>
          </a:ln>
        </p:spPr>
        <p:txBody>
          <a:bodyPr lIns="91411" tIns="45706" rIns="91411" bIns="45706" anchor="ctr"/>
          <a:lstStyle/>
          <a:p>
            <a:pPr defTabSz="912813">
              <a:defRPr/>
            </a:pPr>
            <a:r>
              <a:rPr lang="fr-FR" sz="1800" b="1" dirty="0">
                <a:solidFill>
                  <a:srgbClr val="0005A1"/>
                </a:solidFill>
              </a:rPr>
              <a:t>Use </a:t>
            </a:r>
            <a:r>
              <a:rPr lang="fr-FR" b="1" dirty="0" err="1" smtClean="0">
                <a:solidFill>
                  <a:srgbClr val="0005A1"/>
                </a:solidFill>
              </a:rPr>
              <a:t>feedbak</a:t>
            </a:r>
            <a:r>
              <a:rPr lang="fr-FR" sz="1800" b="1" dirty="0" smtClean="0">
                <a:solidFill>
                  <a:srgbClr val="0005A1"/>
                </a:solidFill>
              </a:rPr>
              <a:t>:</a:t>
            </a:r>
            <a:endParaRPr lang="fr-FR" sz="1800" b="1" dirty="0">
              <a:solidFill>
                <a:srgbClr val="0005A1"/>
              </a:solidFill>
            </a:endParaRPr>
          </a:p>
          <a:p>
            <a:pPr marL="457200" indent="-457200" defTabSz="912813">
              <a:buFontTx/>
              <a:buChar char="-"/>
              <a:defRPr/>
            </a:pPr>
            <a:r>
              <a:rPr lang="fr-FR" sz="1800" b="1" dirty="0">
                <a:solidFill>
                  <a:srgbClr val="0005A1"/>
                </a:solidFill>
              </a:rPr>
              <a:t>Complaints,</a:t>
            </a:r>
          </a:p>
          <a:p>
            <a:pPr marL="457200" indent="-457200" defTabSz="912813">
              <a:buFontTx/>
              <a:buChar char="-"/>
              <a:defRPr/>
            </a:pPr>
            <a:r>
              <a:rPr lang="fr-FR" sz="1800" b="1" dirty="0">
                <a:solidFill>
                  <a:srgbClr val="0005A1"/>
                </a:solidFill>
              </a:rPr>
              <a:t>Press,</a:t>
            </a:r>
          </a:p>
          <a:p>
            <a:pPr marL="457200" indent="-457200" defTabSz="912813">
              <a:buFontTx/>
              <a:buChar char="-"/>
              <a:defRPr/>
            </a:pPr>
            <a:r>
              <a:rPr lang="fr-FR" sz="1800" b="1" dirty="0">
                <a:solidFill>
                  <a:srgbClr val="0005A1"/>
                </a:solidFill>
              </a:rPr>
              <a:t>Associations of consumers,</a:t>
            </a:r>
          </a:p>
          <a:p>
            <a:pPr marL="457200" indent="-457200" defTabSz="912813">
              <a:buFontTx/>
              <a:buChar char="-"/>
              <a:defRPr/>
            </a:pPr>
            <a:r>
              <a:rPr lang="fr-FR" sz="1800" b="1" dirty="0">
                <a:solidFill>
                  <a:srgbClr val="0005A1"/>
                </a:solidFill>
              </a:rPr>
              <a:t>...</a:t>
            </a:r>
          </a:p>
        </p:txBody>
      </p:sp>
      <p:sp>
        <p:nvSpPr>
          <p:cNvPr id="19" name="Rectangle 6"/>
          <p:cNvSpPr>
            <a:spLocks noChangeArrowheads="1"/>
          </p:cNvSpPr>
          <p:nvPr/>
        </p:nvSpPr>
        <p:spPr bwMode="auto">
          <a:xfrm>
            <a:off x="6156325" y="3938587"/>
            <a:ext cx="2844800" cy="184626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defTabSz="912813"/>
            <a:r>
              <a:rPr lang="fr-FR" b="1" dirty="0">
                <a:solidFill>
                  <a:srgbClr val="0005A1"/>
                </a:solidFill>
              </a:rPr>
              <a:t/>
            </a:r>
            <a:br>
              <a:rPr lang="fr-FR" b="1" dirty="0">
                <a:solidFill>
                  <a:srgbClr val="0005A1"/>
                </a:solidFill>
              </a:rPr>
            </a:br>
            <a:r>
              <a:rPr lang="fr-FR" sz="2000" b="1" dirty="0">
                <a:solidFill>
                  <a:srgbClr val="0005A1"/>
                </a:solidFill>
              </a:rPr>
              <a:t>Analysis of the data received from the operators in terms of performance, KPIS and </a:t>
            </a:r>
            <a:r>
              <a:rPr lang="fr-FR" sz="2000" b="1" dirty="0" err="1" smtClean="0">
                <a:solidFill>
                  <a:srgbClr val="0005A1"/>
                </a:solidFill>
              </a:rPr>
              <a:t>QoE</a:t>
            </a:r>
            <a:r>
              <a:rPr lang="fr-FR" sz="2000" b="1" dirty="0" smtClean="0">
                <a:solidFill>
                  <a:srgbClr val="0005A1"/>
                </a:solidFill>
              </a:rPr>
              <a:t> </a:t>
            </a:r>
            <a:r>
              <a:rPr lang="fr-FR" sz="2000" b="1" dirty="0" err="1" smtClean="0">
                <a:solidFill>
                  <a:srgbClr val="0005A1"/>
                </a:solidFill>
              </a:rPr>
              <a:t>measures</a:t>
            </a:r>
            <a:r>
              <a:rPr lang="fr-FR" sz="2000" b="1" dirty="0">
                <a:solidFill>
                  <a:srgbClr val="0005A1"/>
                </a:solidFill>
              </a:rPr>
              <a:t>.</a:t>
            </a: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0" name="Rectangle 6"/>
          <p:cNvSpPr>
            <a:spLocks noChangeArrowheads="1"/>
          </p:cNvSpPr>
          <p:nvPr/>
        </p:nvSpPr>
        <p:spPr bwMode="auto">
          <a:xfrm>
            <a:off x="3022600" y="4884738"/>
            <a:ext cx="3024188" cy="180022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11" tIns="45706" rIns="91411" bIns="45706" anchor="ctr"/>
          <a:lstStyle/>
          <a:p>
            <a:pPr algn="ctr" defTabSz="912813">
              <a:defRPr/>
            </a:pPr>
            <a:r>
              <a:rPr lang="fr-FR" b="1" dirty="0">
                <a:solidFill>
                  <a:srgbClr val="0005A1"/>
                </a:solidFill>
              </a:rPr>
              <a:t/>
            </a:r>
            <a:br>
              <a:rPr lang="fr-FR" b="1" dirty="0">
                <a:solidFill>
                  <a:srgbClr val="0005A1"/>
                </a:solidFill>
              </a:rPr>
            </a:br>
            <a:r>
              <a:rPr lang="fr-FR" sz="2000" b="1" dirty="0" err="1">
                <a:solidFill>
                  <a:schemeClr val="bg1">
                    <a:lumMod val="85000"/>
                  </a:schemeClr>
                </a:solidFill>
              </a:rPr>
              <a:t>Measures</a:t>
            </a:r>
            <a:r>
              <a:rPr lang="fr-FR" sz="2000" b="1" dirty="0">
                <a:solidFill>
                  <a:schemeClr val="bg1">
                    <a:lumMod val="85000"/>
                  </a:schemeClr>
                </a:solidFill>
              </a:rPr>
              <a:t> </a:t>
            </a:r>
            <a:r>
              <a:rPr lang="fr-FR" sz="2000" b="1" dirty="0" smtClean="0">
                <a:solidFill>
                  <a:schemeClr val="bg1">
                    <a:lumMod val="85000"/>
                  </a:schemeClr>
                </a:solidFill>
              </a:rPr>
              <a:t>on the </a:t>
            </a:r>
            <a:r>
              <a:rPr lang="fr-FR" sz="2000" b="1" dirty="0" err="1" smtClean="0">
                <a:solidFill>
                  <a:schemeClr val="bg1">
                    <a:lumMod val="85000"/>
                  </a:schemeClr>
                </a:solidFill>
              </a:rPr>
              <a:t>field</a:t>
            </a:r>
            <a:r>
              <a:rPr lang="fr-FR" sz="2000" b="1" dirty="0" smtClean="0">
                <a:solidFill>
                  <a:schemeClr val="bg1">
                    <a:lumMod val="85000"/>
                  </a:schemeClr>
                </a:solidFill>
              </a:rPr>
              <a:t> </a:t>
            </a:r>
            <a:r>
              <a:rPr lang="fr-FR" sz="2000" b="1" dirty="0">
                <a:solidFill>
                  <a:schemeClr val="bg1">
                    <a:lumMod val="85000"/>
                  </a:schemeClr>
                </a:solidFill>
              </a:rPr>
              <a:t>(campaigns) carried out by the ANRT</a:t>
            </a:r>
            <a:r>
              <a:rPr lang="fr-FR" sz="2800" b="1" dirty="0">
                <a:solidFill>
                  <a:schemeClr val="bg1">
                    <a:lumMod val="85000"/>
                  </a:schemeClr>
                </a:solidFill>
              </a:rPr>
              <a:t/>
            </a:r>
            <a:br>
              <a:rPr lang="fr-FR" sz="2800" b="1" dirty="0">
                <a:solidFill>
                  <a:schemeClr val="bg1">
                    <a:lumMod val="85000"/>
                  </a:schemeClr>
                </a:solidFill>
              </a:rPr>
            </a:br>
            <a:endParaRPr lang="fr-FR" b="1" dirty="0">
              <a:solidFill>
                <a:schemeClr val="bg1">
                  <a:lumMod val="85000"/>
                </a:schemeClr>
              </a:solidFill>
            </a:endParaRPr>
          </a:p>
        </p:txBody>
      </p:sp>
      <p:sp>
        <p:nvSpPr>
          <p:cNvPr id="15372" name="Espace réservé du numéro de diapositive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E815301E-3D69-4AC6-A49E-6C287A084C60}" type="slidenum">
              <a:rPr lang="en-US" sz="1200" smtClean="0"/>
              <a:pPr/>
              <a:t>8</a:t>
            </a:fld>
            <a:endParaRPr lang="en-US" sz="1200" smtClean="0"/>
          </a:p>
        </p:txBody>
      </p:sp>
      <p:sp>
        <p:nvSpPr>
          <p:cNvPr id="13" name="Rectangle 6"/>
          <p:cNvSpPr>
            <a:spLocks noChangeArrowheads="1"/>
          </p:cNvSpPr>
          <p:nvPr/>
        </p:nvSpPr>
        <p:spPr bwMode="auto">
          <a:xfrm>
            <a:off x="395536"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Device for </a:t>
            </a:r>
            <a:r>
              <a:rPr lang="fr-FR" sz="1700" b="1" i="1" dirty="0" err="1" smtClean="0">
                <a:solidFill>
                  <a:schemeClr val="bg1"/>
                </a:solidFill>
              </a:rPr>
              <a:t>QoE</a:t>
            </a:r>
            <a:r>
              <a:rPr lang="fr-FR" sz="1700" b="1" i="1" dirty="0" smtClean="0">
                <a:solidFill>
                  <a:schemeClr val="bg1"/>
                </a:solidFill>
              </a:rPr>
              <a:t> : </a:t>
            </a:r>
          </a:p>
          <a:p>
            <a:pPr defTabSz="912813">
              <a:defRPr/>
            </a:pPr>
            <a:r>
              <a:rPr lang="fr-FR" sz="1700" b="1" i="1" dirty="0" err="1" smtClean="0">
                <a:solidFill>
                  <a:schemeClr val="bg1"/>
                </a:solidFill>
              </a:rPr>
              <a:t>QoE</a:t>
            </a:r>
            <a:r>
              <a:rPr lang="fr-FR" sz="1700" b="1" i="1" dirty="0" smtClean="0">
                <a:solidFill>
                  <a:schemeClr val="bg1"/>
                </a:solidFill>
              </a:rPr>
              <a:t> Portal  and downloaded applications</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
        <p:nvSpPr>
          <p:cNvPr id="22" name="Rectangle 6"/>
          <p:cNvSpPr>
            <a:spLocks noChangeArrowheads="1"/>
          </p:cNvSpPr>
          <p:nvPr/>
        </p:nvSpPr>
        <p:spPr bwMode="auto">
          <a:xfrm>
            <a:off x="6876678" y="615008"/>
            <a:ext cx="2124447" cy="1224136"/>
          </a:xfrm>
          <a:prstGeom prst="rect">
            <a:avLst/>
          </a:prstGeom>
          <a:solidFill>
            <a:srgbClr val="C00000"/>
          </a:solidFill>
          <a:ln>
            <a:noFill/>
          </a:ln>
        </p:spPr>
        <p:txBody>
          <a:bodyPr lIns="91411" tIns="45706" rIns="91411" bIns="45706" anchor="ctr"/>
          <a:lstStyle/>
          <a:p>
            <a:pPr defTabSz="912813">
              <a:defRPr/>
            </a:pPr>
            <a:r>
              <a:rPr lang="fr-FR" b="1" dirty="0">
                <a:solidFill>
                  <a:srgbClr val="0005A1"/>
                </a:solidFill>
              </a:rPr>
              <a:t/>
            </a:r>
            <a:br>
              <a:rPr lang="fr-FR" b="1" dirty="0">
                <a:solidFill>
                  <a:srgbClr val="0005A1"/>
                </a:solidFill>
              </a:rPr>
            </a:br>
            <a:r>
              <a:rPr lang="fr-FR" b="1" dirty="0">
                <a:solidFill>
                  <a:srgbClr val="0005A1"/>
                </a:solidFill>
              </a:rPr>
              <a:t/>
            </a:r>
            <a:br>
              <a:rPr lang="fr-FR" b="1" dirty="0">
                <a:solidFill>
                  <a:srgbClr val="0005A1"/>
                </a:solidFill>
              </a:rPr>
            </a:br>
            <a:r>
              <a:rPr lang="fr-FR" sz="1700" b="1" i="1" dirty="0" smtClean="0">
                <a:solidFill>
                  <a:schemeClr val="bg1"/>
                </a:solidFill>
              </a:rPr>
              <a:t>Adoption of a communication strategy (publication)</a:t>
            </a:r>
            <a:r>
              <a:rPr lang="fr-FR" sz="1700" b="1" i="1" dirty="0" smtClean="0">
                <a:solidFill>
                  <a:srgbClr val="0005A1"/>
                </a:solidFill>
              </a:rPr>
              <a:t/>
            </a:r>
            <a:br>
              <a:rPr lang="fr-FR" sz="1700" b="1" i="1" dirty="0" smtClean="0">
                <a:solidFill>
                  <a:srgbClr val="0005A1"/>
                </a:solidFill>
              </a:rPr>
            </a:br>
            <a:r>
              <a:rPr lang="fr-FR" sz="2800" b="1" dirty="0">
                <a:solidFill>
                  <a:srgbClr val="0005A1"/>
                </a:solidFill>
              </a:rPr>
              <a:t/>
            </a:r>
            <a:br>
              <a:rPr lang="fr-FR" sz="2800" b="1" dirty="0">
                <a:solidFill>
                  <a:srgbClr val="0005A1"/>
                </a:solidFill>
              </a:rPr>
            </a:br>
            <a:endParaRPr lang="fr-FR" b="1" dirty="0">
              <a:solidFill>
                <a:srgbClr val="0005A1"/>
              </a:solidFill>
            </a:endParaRPr>
          </a:p>
        </p:txBody>
      </p:sp>
    </p:spTree>
    <p:extLst>
      <p:ext uri="{BB962C8B-B14F-4D97-AF65-F5344CB8AC3E}">
        <p14:creationId xmlns:p14="http://schemas.microsoft.com/office/powerpoint/2010/main" val="2429458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1000"/>
                                        <p:tgtEl>
                                          <p:spTgt spid="17"/>
                                        </p:tgtEl>
                                      </p:cBhvr>
                                    </p:animEffect>
                                    <p:anim calcmode="lin" valueType="num">
                                      <p:cBhvr>
                                        <p:cTn id="22" dur="1000" fill="hold"/>
                                        <p:tgtEl>
                                          <p:spTgt spid="17"/>
                                        </p:tgtEl>
                                        <p:attrNameLst>
                                          <p:attrName>ppt_x</p:attrName>
                                        </p:attrNameLst>
                                      </p:cBhvr>
                                      <p:tavLst>
                                        <p:tav tm="0">
                                          <p:val>
                                            <p:strVal val="#ppt_x"/>
                                          </p:val>
                                        </p:tav>
                                        <p:tav tm="100000">
                                          <p:val>
                                            <p:strVal val="#ppt_x"/>
                                          </p:val>
                                        </p:tav>
                                      </p:tavLst>
                                    </p:anim>
                                    <p:anim calcmode="lin" valueType="num">
                                      <p:cBhvr>
                                        <p:cTn id="2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1000"/>
                                        <p:tgtEl>
                                          <p:spTgt spid="19"/>
                                        </p:tgtEl>
                                      </p:cBhvr>
                                    </p:animEffect>
                                    <p:anim calcmode="lin" valueType="num">
                                      <p:cBhvr>
                                        <p:cTn id="29" dur="1000" fill="hold"/>
                                        <p:tgtEl>
                                          <p:spTgt spid="19"/>
                                        </p:tgtEl>
                                        <p:attrNameLst>
                                          <p:attrName>ppt_x</p:attrName>
                                        </p:attrNameLst>
                                      </p:cBhvr>
                                      <p:tavLst>
                                        <p:tav tm="0">
                                          <p:val>
                                            <p:strVal val="#ppt_x"/>
                                          </p:val>
                                        </p:tav>
                                        <p:tav tm="100000">
                                          <p:val>
                                            <p:strVal val="#ppt_x"/>
                                          </p:val>
                                        </p:tav>
                                      </p:tavLst>
                                    </p:anim>
                                    <p:anim calcmode="lin" valueType="num">
                                      <p:cBhvr>
                                        <p:cTn id="30"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1000"/>
                                        <p:tgtEl>
                                          <p:spTgt spid="18"/>
                                        </p:tgtEl>
                                      </p:cBhvr>
                                    </p:animEffect>
                                    <p:anim calcmode="lin" valueType="num">
                                      <p:cBhvr>
                                        <p:cTn id="43" dur="1000" fill="hold"/>
                                        <p:tgtEl>
                                          <p:spTgt spid="18"/>
                                        </p:tgtEl>
                                        <p:attrNameLst>
                                          <p:attrName>ppt_x</p:attrName>
                                        </p:attrNameLst>
                                      </p:cBhvr>
                                      <p:tavLst>
                                        <p:tav tm="0">
                                          <p:val>
                                            <p:strVal val="#ppt_x"/>
                                          </p:val>
                                        </p:tav>
                                        <p:tav tm="100000">
                                          <p:val>
                                            <p:strVal val="#ppt_x"/>
                                          </p:val>
                                        </p:tav>
                                      </p:tavLst>
                                    </p:anim>
                                    <p:anim calcmode="lin" valueType="num">
                                      <p:cBhvr>
                                        <p:cTn id="4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par>
                                <p:cTn id="52" presetID="35" presetClass="emph" presetSubtype="0" repeatCount="indefinite" fill="hold" grpId="1" nodeType="withEffect">
                                  <p:stCondLst>
                                    <p:cond delay="1000"/>
                                  </p:stCondLst>
                                  <p:endCondLst>
                                    <p:cond evt="onNext" delay="0">
                                      <p:tgtEl>
                                        <p:sldTgt/>
                                      </p:tgtEl>
                                    </p:cond>
                                  </p:endCondLst>
                                  <p:childTnLst>
                                    <p:anim calcmode="discrete" valueType="str">
                                      <p:cBhvr>
                                        <p:cTn id="53" dur="1000" fill="hold"/>
                                        <p:tgtEl>
                                          <p:spTgt spid="13"/>
                                        </p:tgtEl>
                                        <p:attrNameLst>
                                          <p:attrName>style.visibility</p:attrName>
                                        </p:attrNameLst>
                                      </p:cBhvr>
                                      <p:tavLst>
                                        <p:tav tm="0">
                                          <p:val>
                                            <p:strVal val="hidden"/>
                                          </p:val>
                                        </p:tav>
                                        <p:tav tm="50000">
                                          <p:val>
                                            <p:strVal val="visible"/>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par>
                                <p:cTn id="61" presetID="35" presetClass="emph" presetSubtype="0" repeatCount="indefinite" fill="hold" grpId="1" nodeType="withEffect">
                                  <p:stCondLst>
                                    <p:cond delay="1000"/>
                                  </p:stCondLst>
                                  <p:endCondLst>
                                    <p:cond evt="onNext" delay="0">
                                      <p:tgtEl>
                                        <p:sldTgt/>
                                      </p:tgtEl>
                                    </p:cond>
                                  </p:endCondLst>
                                  <p:childTnLst>
                                    <p:anim calcmode="discrete" valueType="str">
                                      <p:cBhvr>
                                        <p:cTn id="62" dur="1000" fill="hold"/>
                                        <p:tgtEl>
                                          <p:spTgt spid="2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19" grpId="0" animBg="1"/>
      <p:bldP spid="20" grpId="0" animBg="1"/>
      <p:bldP spid="13" grpId="0" animBg="1"/>
      <p:bldP spid="13" grpId="1" animBg="1"/>
      <p:bldP spid="22" grpId="0" animBg="1"/>
      <p:bldP spid="2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7"/>
          <p:cNvSpPr>
            <a:spLocks noGrp="1" noChangeArrowheads="1"/>
          </p:cNvSpPr>
          <p:nvPr>
            <p:ph type="body" sz="half" idx="2"/>
          </p:nvPr>
        </p:nvSpPr>
        <p:spPr>
          <a:xfrm>
            <a:off x="26988" y="1231900"/>
            <a:ext cx="8785225" cy="4968875"/>
          </a:xfrm>
        </p:spPr>
        <p:txBody>
          <a:bodyPr/>
          <a:lstStyle/>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r>
              <a:rPr lang="fr-FR" dirty="0" smtClean="0"/>
              <a:t>					</a:t>
            </a: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a:p>
            <a:pPr marL="457200" lvl="1" indent="0">
              <a:lnSpc>
                <a:spcPct val="80000"/>
              </a:lnSpc>
              <a:buClr>
                <a:schemeClr val="accent3"/>
              </a:buClr>
              <a:buFont typeface="ZapfDingbats BT" pitchFamily="18" charset="2"/>
              <a:buNone/>
              <a:defRPr/>
            </a:pPr>
            <a:endParaRPr lang="fr-FR" dirty="0" smtClean="0"/>
          </a:p>
          <a:p>
            <a:pPr marL="457200" lvl="1" indent="0">
              <a:lnSpc>
                <a:spcPct val="80000"/>
              </a:lnSpc>
              <a:buClr>
                <a:schemeClr val="accent3"/>
              </a:buClr>
              <a:buFont typeface="ZapfDingbats BT" pitchFamily="18" charset="2"/>
              <a:buNone/>
              <a:defRPr/>
            </a:pPr>
            <a:endParaRPr lang="fr-FR" dirty="0"/>
          </a:p>
        </p:txBody>
      </p:sp>
      <p:sp>
        <p:nvSpPr>
          <p:cNvPr id="16387" name="Rectangle 8"/>
          <p:cNvSpPr txBox="1">
            <a:spLocks noChangeArrowheads="1"/>
          </p:cNvSpPr>
          <p:nvPr/>
        </p:nvSpPr>
        <p:spPr bwMode="auto">
          <a:xfrm>
            <a:off x="0" y="0"/>
            <a:ext cx="9144000"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gn="ctr"/>
            <a:r>
              <a:rPr lang="en-US" sz="2500" b="1" dirty="0" smtClean="0">
                <a:solidFill>
                  <a:schemeClr val="tx2">
                    <a:lumMod val="60000"/>
                    <a:lumOff val="40000"/>
                  </a:schemeClr>
                </a:solidFill>
                <a:latin typeface="Calibri"/>
                <a:ea typeface="+mj-ea"/>
                <a:cs typeface="Calibri"/>
              </a:rPr>
              <a:t>Background for  </a:t>
            </a:r>
            <a:r>
              <a:rPr lang="en-US" sz="2500" b="1" dirty="0">
                <a:solidFill>
                  <a:schemeClr val="tx2">
                    <a:lumMod val="60000"/>
                    <a:lumOff val="40000"/>
                  </a:schemeClr>
                </a:solidFill>
                <a:latin typeface="Calibri"/>
                <a:ea typeface="+mj-ea"/>
                <a:cs typeface="Calibri"/>
              </a:rPr>
              <a:t>the Follow </a:t>
            </a:r>
            <a:r>
              <a:rPr lang="en-US" sz="2500" b="1" dirty="0" smtClean="0">
                <a:solidFill>
                  <a:schemeClr val="tx2">
                    <a:lumMod val="60000"/>
                    <a:lumOff val="40000"/>
                  </a:schemeClr>
                </a:solidFill>
                <a:latin typeface="Calibri"/>
                <a:ea typeface="+mj-ea"/>
                <a:cs typeface="Calibri"/>
              </a:rPr>
              <a:t> up of the</a:t>
            </a:r>
            <a:r>
              <a:rPr lang="en-US" sz="2500" b="1" dirty="0">
                <a:solidFill>
                  <a:schemeClr val="tx2">
                    <a:lumMod val="60000"/>
                    <a:lumOff val="40000"/>
                  </a:schemeClr>
                </a:solidFill>
                <a:latin typeface="Calibri"/>
                <a:ea typeface="+mj-ea"/>
                <a:cs typeface="Calibri"/>
              </a:rPr>
              <a:t> </a:t>
            </a:r>
            <a:r>
              <a:rPr lang="en-US" sz="2500" b="1" dirty="0" err="1">
                <a:solidFill>
                  <a:schemeClr val="tx2">
                    <a:lumMod val="60000"/>
                    <a:lumOff val="40000"/>
                  </a:schemeClr>
                </a:solidFill>
                <a:latin typeface="Calibri"/>
                <a:ea typeface="+mj-ea"/>
                <a:cs typeface="Calibri"/>
              </a:rPr>
              <a:t>QoS</a:t>
            </a:r>
            <a:r>
              <a:rPr lang="en-US" sz="2500" b="1" dirty="0">
                <a:solidFill>
                  <a:schemeClr val="tx2">
                    <a:lumMod val="60000"/>
                    <a:lumOff val="40000"/>
                  </a:schemeClr>
                </a:solidFill>
                <a:latin typeface="Calibri"/>
                <a:ea typeface="+mj-ea"/>
                <a:cs typeface="Calibri"/>
              </a:rPr>
              <a:t/>
            </a:r>
            <a:br>
              <a:rPr lang="en-US" sz="2500" b="1" dirty="0">
                <a:solidFill>
                  <a:schemeClr val="tx2">
                    <a:lumMod val="60000"/>
                    <a:lumOff val="40000"/>
                  </a:schemeClr>
                </a:solidFill>
                <a:latin typeface="Calibri"/>
                <a:ea typeface="+mj-ea"/>
                <a:cs typeface="Calibri"/>
              </a:rPr>
            </a:br>
            <a:r>
              <a:rPr lang="en-US" b="1" dirty="0">
                <a:solidFill>
                  <a:schemeClr val="bg2"/>
                </a:solidFill>
              </a:rPr>
              <a:t> </a:t>
            </a:r>
          </a:p>
        </p:txBody>
      </p:sp>
      <p:sp>
        <p:nvSpPr>
          <p:cNvPr id="3" name="Flèche droite 2"/>
          <p:cNvSpPr/>
          <p:nvPr/>
        </p:nvSpPr>
        <p:spPr bwMode="auto">
          <a:xfrm>
            <a:off x="344488" y="685800"/>
            <a:ext cx="5522912" cy="3095625"/>
          </a:xfrm>
          <a:prstGeom prst="rightArrow">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dirty="0"/>
              <a:t>Establishment of a comprehensive system of reception of KPI of operators: all networks and all services</a:t>
            </a:r>
          </a:p>
        </p:txBody>
      </p:sp>
      <p:sp>
        <p:nvSpPr>
          <p:cNvPr id="8" name="Flèche droite 7"/>
          <p:cNvSpPr>
            <a:spLocks noChangeArrowheads="1"/>
          </p:cNvSpPr>
          <p:nvPr/>
        </p:nvSpPr>
        <p:spPr bwMode="auto">
          <a:xfrm>
            <a:off x="344488" y="3752850"/>
            <a:ext cx="5522912" cy="3097213"/>
          </a:xfrm>
          <a:prstGeom prst="rightArrow">
            <a:avLst>
              <a:gd name="adj1" fmla="val 50000"/>
              <a:gd name="adj2" fmla="val 49971"/>
            </a:avLst>
          </a:prstGeom>
          <a:solidFill>
            <a:schemeClr val="accent1"/>
          </a:solidFill>
          <a:ln w="9525" algn="ctr">
            <a:solidFill>
              <a:schemeClr val="tx1"/>
            </a:solidFill>
            <a:round/>
            <a:headEnd/>
            <a:tailEnd/>
          </a:ln>
        </p:spPr>
        <p:txBody>
          <a:bodyPr/>
          <a:lstStyle/>
          <a:p>
            <a:r>
              <a:rPr lang="fr-FR" sz="2400" dirty="0" smtClean="0"/>
              <a:t>Elaboration </a:t>
            </a:r>
            <a:r>
              <a:rPr lang="fr-FR" sz="2400" dirty="0"/>
              <a:t>of </a:t>
            </a:r>
            <a:r>
              <a:rPr lang="fr-FR" sz="2400" dirty="0" err="1"/>
              <a:t>reference</a:t>
            </a:r>
            <a:r>
              <a:rPr lang="fr-FR" sz="2400" dirty="0"/>
              <a:t> documents </a:t>
            </a:r>
            <a:r>
              <a:rPr lang="fr-FR" sz="2400" dirty="0" err="1"/>
              <a:t>agreed</a:t>
            </a:r>
            <a:r>
              <a:rPr lang="fr-FR" sz="2400" dirty="0"/>
              <a:t> by all the </a:t>
            </a:r>
            <a:r>
              <a:rPr lang="fr-FR" sz="2400" dirty="0" err="1"/>
              <a:t>actors</a:t>
            </a:r>
            <a:r>
              <a:rPr lang="fr-FR" sz="2400" dirty="0"/>
              <a:t> </a:t>
            </a:r>
            <a:r>
              <a:rPr lang="fr-FR" sz="2400" dirty="0" smtClean="0"/>
              <a:t> </a:t>
            </a:r>
            <a:r>
              <a:rPr lang="fr-FR" sz="2400" dirty="0" err="1" smtClean="0"/>
              <a:t>regulating</a:t>
            </a:r>
            <a:r>
              <a:rPr lang="fr-FR" sz="2400" dirty="0" smtClean="0"/>
              <a:t>  </a:t>
            </a:r>
            <a:r>
              <a:rPr lang="fr-FR" sz="2400" dirty="0"/>
              <a:t>the </a:t>
            </a:r>
            <a:r>
              <a:rPr lang="fr-FR" sz="2400" dirty="0" err="1" smtClean="0"/>
              <a:t>field</a:t>
            </a:r>
            <a:r>
              <a:rPr lang="fr-FR" sz="2400" dirty="0" smtClean="0"/>
              <a:t> </a:t>
            </a:r>
            <a:r>
              <a:rPr lang="fr-FR" sz="2400" dirty="0" err="1" smtClean="0"/>
              <a:t>measures</a:t>
            </a:r>
            <a:r>
              <a:rPr lang="fr-FR" sz="2400" dirty="0" smtClean="0"/>
              <a:t>  </a:t>
            </a:r>
            <a:r>
              <a:rPr lang="fr-FR" sz="2400" dirty="0"/>
              <a:t>of the </a:t>
            </a:r>
            <a:r>
              <a:rPr lang="fr-FR" sz="2400" dirty="0" err="1"/>
              <a:t>QoS</a:t>
            </a:r>
            <a:endParaRPr lang="fr-FR" sz="2400" dirty="0"/>
          </a:p>
        </p:txBody>
      </p:sp>
      <p:sp>
        <p:nvSpPr>
          <p:cNvPr id="4" name="Rectangle à coins arrondis 3"/>
          <p:cNvSpPr/>
          <p:nvPr/>
        </p:nvSpPr>
        <p:spPr bwMode="auto">
          <a:xfrm>
            <a:off x="5867400" y="836613"/>
            <a:ext cx="3097213" cy="2881312"/>
          </a:xfrm>
          <a:prstGeom prst="roundRect">
            <a:avLst/>
          </a:prstGeom>
          <a:solidFill>
            <a:schemeClr val="bg2">
              <a:lumMod val="20000"/>
              <a:lumOff val="80000"/>
            </a:schemeClr>
          </a:solidFill>
          <a:ln w="9525" cap="flat" cmpd="sng" algn="ctr">
            <a:solidFill>
              <a:schemeClr val="tx1"/>
            </a:solidFill>
            <a:prstDash val="solid"/>
            <a:round/>
            <a:headEnd type="none" w="med" len="med"/>
            <a:tailEnd type="none" w="med" len="med"/>
          </a:ln>
          <a:effectLst/>
        </p:spPr>
        <p:txBody>
          <a:bodyPr/>
          <a:lstStyle/>
          <a:p>
            <a:pPr>
              <a:defRPr/>
            </a:pPr>
            <a:r>
              <a:rPr lang="fr-FR" sz="2400" b="1" dirty="0"/>
              <a:t>Full </a:t>
            </a:r>
            <a:r>
              <a:rPr lang="fr-FR" sz="2400" b="1" dirty="0" smtClean="0"/>
              <a:t> </a:t>
            </a:r>
            <a:r>
              <a:rPr lang="fr-FR" sz="2400" b="1" dirty="0" err="1" smtClean="0"/>
              <a:t>operational</a:t>
            </a:r>
            <a:r>
              <a:rPr lang="fr-FR" sz="2400" b="1" dirty="0" smtClean="0"/>
              <a:t> Model of  </a:t>
            </a:r>
            <a:r>
              <a:rPr lang="fr-FR" sz="2400" b="1" dirty="0"/>
              <a:t>KPI data according to the </a:t>
            </a:r>
            <a:r>
              <a:rPr lang="fr-FR" sz="2400" b="1" dirty="0" err="1" smtClean="0"/>
              <a:t>fixed</a:t>
            </a:r>
            <a:r>
              <a:rPr lang="fr-FR" sz="2400" b="1" dirty="0" smtClean="0"/>
              <a:t> </a:t>
            </a:r>
            <a:r>
              <a:rPr lang="fr-FR" sz="2400" b="1" dirty="0"/>
              <a:t>frequencies</a:t>
            </a:r>
          </a:p>
        </p:txBody>
      </p:sp>
      <p:sp>
        <p:nvSpPr>
          <p:cNvPr id="10" name="Rectangle à coins arrondis 9"/>
          <p:cNvSpPr>
            <a:spLocks noChangeArrowheads="1"/>
          </p:cNvSpPr>
          <p:nvPr/>
        </p:nvSpPr>
        <p:spPr bwMode="auto">
          <a:xfrm>
            <a:off x="5867400" y="3781425"/>
            <a:ext cx="3113088" cy="3103563"/>
          </a:xfrm>
          <a:prstGeom prst="roundRect">
            <a:avLst>
              <a:gd name="adj" fmla="val 16667"/>
            </a:avLst>
          </a:prstGeom>
          <a:solidFill>
            <a:schemeClr val="accent1"/>
          </a:solidFill>
          <a:ln w="9525" algn="ctr">
            <a:solidFill>
              <a:schemeClr val="tx1"/>
            </a:solidFill>
            <a:round/>
            <a:headEnd/>
            <a:tailEnd/>
          </a:ln>
        </p:spPr>
        <p:txBody>
          <a:bodyPr/>
          <a:lstStyle/>
          <a:p>
            <a:r>
              <a:rPr lang="fr-FR" sz="2400" b="1" dirty="0" err="1" smtClean="0"/>
              <a:t>Mastered</a:t>
            </a:r>
            <a:r>
              <a:rPr lang="fr-FR" sz="2400" b="1" dirty="0" smtClean="0"/>
              <a:t> Externalisation </a:t>
            </a:r>
            <a:r>
              <a:rPr lang="fr-FR" sz="2400" b="1" dirty="0"/>
              <a:t>of </a:t>
            </a:r>
            <a:r>
              <a:rPr lang="fr-FR" sz="2400" b="1" dirty="0" err="1"/>
              <a:t>measures</a:t>
            </a:r>
            <a:r>
              <a:rPr lang="fr-FR" sz="2400" b="1" dirty="0"/>
              <a:t> and use of the </a:t>
            </a:r>
            <a:r>
              <a:rPr lang="fr-FR" sz="2400" b="1" dirty="0" err="1"/>
              <a:t>results</a:t>
            </a:r>
            <a:r>
              <a:rPr lang="fr-FR" sz="2400" b="1" dirty="0"/>
              <a:t> by the </a:t>
            </a:r>
            <a:r>
              <a:rPr lang="fr-FR" sz="2400" b="1" dirty="0" err="1"/>
              <a:t>operators</a:t>
            </a:r>
            <a:endParaRPr lang="fr-FR" sz="2400" b="1" dirty="0"/>
          </a:p>
        </p:txBody>
      </p:sp>
      <p:sp>
        <p:nvSpPr>
          <p:cNvPr id="16392" name="Espace réservé du numéro de diapositive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A8D1F300-8B20-40E6-93C7-F5B216DB4876}" type="slidenum">
              <a:rPr lang="en-US" sz="1200" smtClean="0"/>
              <a:pPr/>
              <a:t>9</a:t>
            </a:fld>
            <a:endParaRPr lang="en-US" sz="1200" smtClean="0"/>
          </a:p>
        </p:txBody>
      </p:sp>
    </p:spTree>
    <p:extLst>
      <p:ext uri="{BB962C8B-B14F-4D97-AF65-F5344CB8AC3E}">
        <p14:creationId xmlns:p14="http://schemas.microsoft.com/office/powerpoint/2010/main" val="14430332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4"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F0A4E6869D124C89016E3041754BE2" ma:contentTypeVersion="1" ma:contentTypeDescription="Create a new document." ma:contentTypeScope="" ma:versionID="547209dd37a1146d86ff495c3fcdeb31">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7E02C8-2BED-4196-BFBC-FD4E2ABF7CEA}"/>
</file>

<file path=customXml/itemProps2.xml><?xml version="1.0" encoding="utf-8"?>
<ds:datastoreItem xmlns:ds="http://schemas.openxmlformats.org/officeDocument/2006/customXml" ds:itemID="{775B6FBC-D72F-43F0-84F8-EAFF93F53BCF}"/>
</file>

<file path=customXml/itemProps3.xml><?xml version="1.0" encoding="utf-8"?>
<ds:datastoreItem xmlns:ds="http://schemas.openxmlformats.org/officeDocument/2006/customXml" ds:itemID="{0564F9CE-E7AA-4ED0-A2C5-887CCCCA3C75}"/>
</file>

<file path=docProps/app.xml><?xml version="1.0" encoding="utf-8"?>
<Properties xmlns="http://schemas.openxmlformats.org/officeDocument/2006/extended-properties" xmlns:vt="http://schemas.openxmlformats.org/officeDocument/2006/docPropsVTypes">
  <TotalTime>8149</TotalTime>
  <Words>912</Words>
  <Application>Microsoft Office PowerPoint</Application>
  <PresentationFormat>On-screen Show (4:3)</PresentationFormat>
  <Paragraphs>315</Paragraphs>
  <Slides>34</Slides>
  <Notes>34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4" baseType="lpstr">
      <vt:lpstr>굴림</vt:lpstr>
      <vt:lpstr>Univers</vt:lpstr>
      <vt:lpstr>ZapfDingbats BT</vt:lpstr>
      <vt:lpstr>Arial</vt:lpstr>
      <vt:lpstr>Calibri</vt:lpstr>
      <vt:lpstr>Century Gothic</vt:lpstr>
      <vt:lpstr>Verdana</vt:lpstr>
      <vt:lpstr>Wingdings</vt:lpstr>
      <vt:lpstr>Office Theme</vt:lpstr>
      <vt:lpstr>Feuille de calcul</vt:lpstr>
      <vt:lpstr>ITU Regional Standardization Forum For Africa Dakar, Senegal, 24-25 March 2015</vt:lpstr>
      <vt:lpstr>Plan of the Presentation</vt:lpstr>
      <vt:lpstr>The mobile Internet service 3G at Morocco  </vt:lpstr>
      <vt:lpstr>PowerPoint Presentation</vt:lpstr>
      <vt:lpstr>The mobile Internet service 3G at Morocco  </vt:lpstr>
      <vt:lpstr>PowerPoint Presentation</vt:lpstr>
      <vt:lpstr>Plan of the presentation</vt:lpstr>
      <vt:lpstr> Background for the Follow up of QoS/QoE  ANRT  </vt:lpstr>
      <vt:lpstr>PowerPoint Presentation</vt:lpstr>
      <vt:lpstr>Background for the follow  up of the QoS   </vt:lpstr>
      <vt:lpstr>Plan of the Presentation</vt:lpstr>
      <vt:lpstr>QoS of the Mobile Internet 3G</vt:lpstr>
      <vt:lpstr>QoS Of The Mobile Internet  3G</vt:lpstr>
      <vt:lpstr>Plan of the presentation</vt:lpstr>
      <vt:lpstr>QoS of the mobile Internet 3G</vt:lpstr>
      <vt:lpstr>QoS Of The Internet Mobile 3G</vt:lpstr>
      <vt:lpstr>QoS Of The Internet Mobile 3G</vt:lpstr>
      <vt:lpstr>QoS of the Mobile Internet  3G</vt:lpstr>
      <vt:lpstr>QoS of the mobile Internet 3G</vt:lpstr>
      <vt:lpstr>QoS of the Mobile Internet 3G</vt:lpstr>
      <vt:lpstr>Plan of the presentation</vt:lpstr>
      <vt:lpstr>QoS Of the mobile Internet 3G</vt:lpstr>
      <vt:lpstr>QoS of the 3G mobile Internet </vt:lpstr>
      <vt:lpstr>QoS of the 3Gmobile Internet </vt:lpstr>
      <vt:lpstr>Plan of the presentation</vt:lpstr>
      <vt:lpstr>QoS of the 3G Internet Mobile </vt:lpstr>
      <vt:lpstr>QoS Of The Internet Mobile 3G</vt:lpstr>
      <vt:lpstr>QoS of The 3G Internet Mobile</vt:lpstr>
      <vt:lpstr>Plan of the presentation</vt:lpstr>
      <vt:lpstr>Conclusions and Recommendations </vt:lpstr>
      <vt:lpstr>Conclusions and Recommendations </vt:lpstr>
      <vt:lpstr>Conclusions and Recommendations </vt:lpstr>
      <vt:lpstr>Conclusions and Recommendations</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Aloran, Rakan</cp:lastModifiedBy>
  <cp:revision>159</cp:revision>
  <cp:lastPrinted>2015-03-16T14:34:54Z</cp:lastPrinted>
  <dcterms:created xsi:type="dcterms:W3CDTF">2014-09-01T15:38:30Z</dcterms:created>
  <dcterms:modified xsi:type="dcterms:W3CDTF">2015-03-25T09:25:17Z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0x010100E5F0A4E6869D124C89016E3041754BE2</vt:lpwstr>
  </property>
</Properties>
</file>